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3463" y="1598675"/>
            <a:ext cx="1600200" cy="116205"/>
          </a:xfrm>
          <a:custGeom>
            <a:avLst/>
            <a:gdLst/>
            <a:ahLst/>
            <a:cxnLst/>
            <a:rect l="l" t="t" r="r" b="b"/>
            <a:pathLst>
              <a:path w="1600200" h="116205">
                <a:moveTo>
                  <a:pt x="0" y="115824"/>
                </a:moveTo>
                <a:lnTo>
                  <a:pt x="1600200" y="115824"/>
                </a:lnTo>
                <a:lnTo>
                  <a:pt x="1600200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85188" y="1598675"/>
            <a:ext cx="2743200" cy="116205"/>
          </a:xfrm>
          <a:custGeom>
            <a:avLst/>
            <a:gdLst/>
            <a:ahLst/>
            <a:cxnLst/>
            <a:rect l="l" t="t" r="r" b="b"/>
            <a:pathLst>
              <a:path w="2743200" h="116205">
                <a:moveTo>
                  <a:pt x="0" y="115824"/>
                </a:moveTo>
                <a:lnTo>
                  <a:pt x="2743200" y="115824"/>
                </a:lnTo>
                <a:lnTo>
                  <a:pt x="2743200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26864" y="1598675"/>
            <a:ext cx="4234180" cy="116205"/>
          </a:xfrm>
          <a:custGeom>
            <a:avLst/>
            <a:gdLst/>
            <a:ahLst/>
            <a:cxnLst/>
            <a:rect l="l" t="t" r="r" b="b"/>
            <a:pathLst>
              <a:path w="4234180" h="116205">
                <a:moveTo>
                  <a:pt x="0" y="115824"/>
                </a:moveTo>
                <a:lnTo>
                  <a:pt x="4233672" y="115824"/>
                </a:lnTo>
                <a:lnTo>
                  <a:pt x="4233672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956" y="455676"/>
            <a:ext cx="8578087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5145" y="2791841"/>
            <a:ext cx="3888104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" y="445008"/>
            <a:ext cx="8575675" cy="1468120"/>
          </a:xfrm>
          <a:custGeom>
            <a:avLst/>
            <a:gdLst/>
            <a:ahLst/>
            <a:cxnLst/>
            <a:rect l="l" t="t" r="r" b="b"/>
            <a:pathLst>
              <a:path w="8575675" h="1468120">
                <a:moveTo>
                  <a:pt x="0" y="1467612"/>
                </a:moveTo>
                <a:lnTo>
                  <a:pt x="8575548" y="1467612"/>
                </a:lnTo>
                <a:lnTo>
                  <a:pt x="8575548" y="0"/>
                </a:lnTo>
                <a:lnTo>
                  <a:pt x="0" y="0"/>
                </a:lnTo>
                <a:lnTo>
                  <a:pt x="0" y="1467612"/>
                </a:lnTo>
                <a:close/>
              </a:path>
            </a:pathLst>
          </a:custGeom>
          <a:solidFill>
            <a:srgbClr val="2525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463" y="1906523"/>
            <a:ext cx="2743200" cy="137160"/>
          </a:xfrm>
          <a:custGeom>
            <a:avLst/>
            <a:gdLst/>
            <a:ahLst/>
            <a:cxnLst/>
            <a:rect l="l" t="t" r="r" b="b"/>
            <a:pathLst>
              <a:path w="2743200" h="137160">
                <a:moveTo>
                  <a:pt x="0" y="137160"/>
                </a:moveTo>
                <a:lnTo>
                  <a:pt x="2743200" y="137160"/>
                </a:lnTo>
                <a:lnTo>
                  <a:pt x="274320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6664" y="1906523"/>
            <a:ext cx="1600200" cy="137160"/>
          </a:xfrm>
          <a:custGeom>
            <a:avLst/>
            <a:gdLst/>
            <a:ahLst/>
            <a:cxnLst/>
            <a:rect l="l" t="t" r="r" b="b"/>
            <a:pathLst>
              <a:path w="1600200" h="137160">
                <a:moveTo>
                  <a:pt x="0" y="137160"/>
                </a:moveTo>
                <a:lnTo>
                  <a:pt x="1600200" y="137160"/>
                </a:lnTo>
                <a:lnTo>
                  <a:pt x="160020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6864" y="1906523"/>
            <a:ext cx="4234180" cy="137160"/>
          </a:xfrm>
          <a:custGeom>
            <a:avLst/>
            <a:gdLst/>
            <a:ahLst/>
            <a:cxnLst/>
            <a:rect l="l" t="t" r="r" b="b"/>
            <a:pathLst>
              <a:path w="4234180" h="137160">
                <a:moveTo>
                  <a:pt x="0" y="137160"/>
                </a:moveTo>
                <a:lnTo>
                  <a:pt x="4233672" y="137160"/>
                </a:lnTo>
                <a:lnTo>
                  <a:pt x="4233672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23453" y="452120"/>
            <a:ext cx="41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Wingdings"/>
                <a:cs typeface="Wingdings"/>
              </a:rPr>
              <a:t></a:t>
            </a:r>
            <a:endParaRPr sz="36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0" y="173736"/>
                </a:moveTo>
                <a:lnTo>
                  <a:pt x="8575548" y="173736"/>
                </a:lnTo>
                <a:lnTo>
                  <a:pt x="8575548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2525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0147" y="374882"/>
            <a:ext cx="5111115" cy="14636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5"/>
              </a:spcBef>
            </a:pPr>
            <a:r>
              <a:rPr sz="5400" dirty="0"/>
              <a:t>Modelos de</a:t>
            </a:r>
            <a:r>
              <a:rPr sz="5400" spc="-100" dirty="0"/>
              <a:t> </a:t>
            </a:r>
            <a:r>
              <a:rPr sz="5400" spc="-10" dirty="0"/>
              <a:t>Datos</a:t>
            </a:r>
            <a:endParaRPr sz="5400"/>
          </a:p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3100" dirty="0"/>
              <a:t>Gestión </a:t>
            </a:r>
            <a:r>
              <a:rPr sz="3100" spc="5" dirty="0"/>
              <a:t>y Modelación de</a:t>
            </a:r>
            <a:r>
              <a:rPr sz="3100" spc="-40" dirty="0"/>
              <a:t> </a:t>
            </a:r>
            <a:r>
              <a:rPr sz="3100" spc="5" dirty="0"/>
              <a:t>Datos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360680" marR="1564005">
              <a:lnSpc>
                <a:spcPct val="100000"/>
              </a:lnSpc>
              <a:spcBef>
                <a:spcPts val="380"/>
              </a:spcBef>
            </a:pPr>
            <a:r>
              <a:rPr sz="3800" spc="-5" dirty="0"/>
              <a:t>NoSQL: </a:t>
            </a:r>
            <a:r>
              <a:rPr sz="3800" dirty="0"/>
              <a:t>XML un modelo de</a:t>
            </a:r>
            <a:r>
              <a:rPr sz="3800" spc="-170" dirty="0"/>
              <a:t> </a:t>
            </a:r>
            <a:r>
              <a:rPr sz="3800" dirty="0"/>
              <a:t>datos  </a:t>
            </a:r>
            <a:r>
              <a:rPr sz="3800" spc="-5" dirty="0"/>
              <a:t>semiestructurado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86206" y="1729873"/>
            <a:ext cx="5995035" cy="43129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Ejemplo: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cuentas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ahorros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en un</a:t>
            </a:r>
            <a:r>
              <a:rPr sz="28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banco</a:t>
            </a:r>
            <a:endParaRPr sz="2800">
              <a:latin typeface="Calibri"/>
              <a:cs typeface="Calibri"/>
            </a:endParaRPr>
          </a:p>
          <a:p>
            <a:pPr marL="1410335">
              <a:lnSpc>
                <a:spcPct val="100000"/>
              </a:lnSpc>
              <a:spcBef>
                <a:spcPts val="735"/>
              </a:spcBef>
            </a:pPr>
            <a:r>
              <a:rPr sz="2400" spc="-5" dirty="0">
                <a:latin typeface="Calibri"/>
                <a:cs typeface="Calibri"/>
              </a:rPr>
              <a:t>&lt;cliente&gt;</a:t>
            </a:r>
            <a:endParaRPr sz="2400">
              <a:latin typeface="Calibri"/>
              <a:cs typeface="Calibri"/>
            </a:endParaRPr>
          </a:p>
          <a:p>
            <a:pPr marL="1888489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&lt;cc&gt;1234&lt;/cc&gt;</a:t>
            </a:r>
            <a:endParaRPr sz="2400">
              <a:latin typeface="Calibri"/>
              <a:cs typeface="Calibri"/>
            </a:endParaRPr>
          </a:p>
          <a:p>
            <a:pPr marL="1888489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&lt;name&gt;María&lt;/name&gt;</a:t>
            </a:r>
            <a:endParaRPr sz="2400">
              <a:latin typeface="Calibri"/>
              <a:cs typeface="Calibri"/>
            </a:endParaRPr>
          </a:p>
          <a:p>
            <a:pPr marL="1888489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&lt;direccion&gt;Cra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5&lt;/direccion&gt;</a:t>
            </a:r>
            <a:endParaRPr sz="2400">
              <a:latin typeface="Calibri"/>
              <a:cs typeface="Calibri"/>
            </a:endParaRPr>
          </a:p>
          <a:p>
            <a:pPr marL="1888489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&lt;telefono&gt;90882&lt;/telefono&gt;</a:t>
            </a:r>
            <a:endParaRPr sz="2400">
              <a:latin typeface="Calibri"/>
              <a:cs typeface="Calibri"/>
            </a:endParaRPr>
          </a:p>
          <a:p>
            <a:pPr marL="1888489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&lt;cuenta&gt;</a:t>
            </a:r>
            <a:endParaRPr sz="2400">
              <a:latin typeface="Calibri"/>
              <a:cs typeface="Calibri"/>
            </a:endParaRPr>
          </a:p>
          <a:p>
            <a:pPr marL="222885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&lt;numero&gt;142826&lt;/numero&gt;</a:t>
            </a:r>
            <a:endParaRPr sz="2400">
              <a:latin typeface="Calibri"/>
              <a:cs typeface="Calibri"/>
            </a:endParaRPr>
          </a:p>
          <a:p>
            <a:pPr marL="222885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&lt;saldo&gt;500.000&lt;/saldo&gt;</a:t>
            </a:r>
            <a:endParaRPr sz="2400">
              <a:latin typeface="Calibri"/>
              <a:cs typeface="Calibri"/>
            </a:endParaRPr>
          </a:p>
          <a:p>
            <a:pPr marL="1888489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&lt;/cuenta&gt;</a:t>
            </a:r>
            <a:endParaRPr sz="2400">
              <a:latin typeface="Calibri"/>
              <a:cs typeface="Calibri"/>
            </a:endParaRPr>
          </a:p>
          <a:p>
            <a:pPr marL="141033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&lt;/cliente&gt;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3561" y="2362961"/>
            <a:ext cx="219710" cy="3750945"/>
          </a:xfrm>
          <a:custGeom>
            <a:avLst/>
            <a:gdLst/>
            <a:ahLst/>
            <a:cxnLst/>
            <a:rect l="l" t="t" r="r" b="b"/>
            <a:pathLst>
              <a:path w="219709" h="3750945">
                <a:moveTo>
                  <a:pt x="0" y="0"/>
                </a:moveTo>
                <a:lnTo>
                  <a:pt x="42701" y="1428"/>
                </a:lnTo>
                <a:lnTo>
                  <a:pt x="77581" y="5334"/>
                </a:lnTo>
                <a:lnTo>
                  <a:pt x="101101" y="11144"/>
                </a:lnTo>
                <a:lnTo>
                  <a:pt x="109728" y="18287"/>
                </a:lnTo>
                <a:lnTo>
                  <a:pt x="109728" y="1856994"/>
                </a:lnTo>
                <a:lnTo>
                  <a:pt x="118354" y="1864137"/>
                </a:lnTo>
                <a:lnTo>
                  <a:pt x="141874" y="1869948"/>
                </a:lnTo>
                <a:lnTo>
                  <a:pt x="176754" y="1873853"/>
                </a:lnTo>
                <a:lnTo>
                  <a:pt x="219456" y="1875282"/>
                </a:lnTo>
                <a:lnTo>
                  <a:pt x="176754" y="1876710"/>
                </a:lnTo>
                <a:lnTo>
                  <a:pt x="141874" y="1880616"/>
                </a:lnTo>
                <a:lnTo>
                  <a:pt x="118354" y="1886426"/>
                </a:lnTo>
                <a:lnTo>
                  <a:pt x="109728" y="1893570"/>
                </a:lnTo>
                <a:lnTo>
                  <a:pt x="109728" y="3732276"/>
                </a:lnTo>
                <a:lnTo>
                  <a:pt x="101101" y="3739392"/>
                </a:lnTo>
                <a:lnTo>
                  <a:pt x="77581" y="3745206"/>
                </a:lnTo>
                <a:lnTo>
                  <a:pt x="42701" y="3749126"/>
                </a:lnTo>
                <a:lnTo>
                  <a:pt x="0" y="3750564"/>
                </a:lnTo>
              </a:path>
            </a:pathLst>
          </a:custGeom>
          <a:ln w="25908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62773" y="3959479"/>
            <a:ext cx="69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Árbol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spc="-5" dirty="0"/>
              <a:t>NoSQL: </a:t>
            </a:r>
            <a:r>
              <a:rPr dirty="0"/>
              <a:t>Grafo</a:t>
            </a:r>
            <a:r>
              <a:rPr spc="-195" dirty="0"/>
              <a:t> </a:t>
            </a:r>
            <a:r>
              <a:rPr spc="-5" dirty="0"/>
              <a:t>atribuido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206" y="1838909"/>
            <a:ext cx="599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Ejemplo: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cuentas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ahorros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en un</a:t>
            </a:r>
            <a:r>
              <a:rPr sz="28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banco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0385" y="2362961"/>
            <a:ext cx="219710" cy="3750945"/>
          </a:xfrm>
          <a:custGeom>
            <a:avLst/>
            <a:gdLst/>
            <a:ahLst/>
            <a:cxnLst/>
            <a:rect l="l" t="t" r="r" b="b"/>
            <a:pathLst>
              <a:path w="219709" h="3750945">
                <a:moveTo>
                  <a:pt x="0" y="0"/>
                </a:moveTo>
                <a:lnTo>
                  <a:pt x="42701" y="1428"/>
                </a:lnTo>
                <a:lnTo>
                  <a:pt x="77581" y="5334"/>
                </a:lnTo>
                <a:lnTo>
                  <a:pt x="101101" y="11144"/>
                </a:lnTo>
                <a:lnTo>
                  <a:pt x="109728" y="18287"/>
                </a:lnTo>
                <a:lnTo>
                  <a:pt x="109728" y="1856994"/>
                </a:lnTo>
                <a:lnTo>
                  <a:pt x="118354" y="1864137"/>
                </a:lnTo>
                <a:lnTo>
                  <a:pt x="141874" y="1869948"/>
                </a:lnTo>
                <a:lnTo>
                  <a:pt x="176754" y="1873853"/>
                </a:lnTo>
                <a:lnTo>
                  <a:pt x="219456" y="1875282"/>
                </a:lnTo>
                <a:lnTo>
                  <a:pt x="176754" y="1876710"/>
                </a:lnTo>
                <a:lnTo>
                  <a:pt x="141874" y="1880616"/>
                </a:lnTo>
                <a:lnTo>
                  <a:pt x="118354" y="1886426"/>
                </a:lnTo>
                <a:lnTo>
                  <a:pt x="109728" y="1893570"/>
                </a:lnTo>
                <a:lnTo>
                  <a:pt x="109728" y="3732276"/>
                </a:lnTo>
                <a:lnTo>
                  <a:pt x="101101" y="3739392"/>
                </a:lnTo>
                <a:lnTo>
                  <a:pt x="77581" y="3745206"/>
                </a:lnTo>
                <a:lnTo>
                  <a:pt x="42701" y="3749126"/>
                </a:lnTo>
                <a:lnTo>
                  <a:pt x="0" y="3750564"/>
                </a:lnTo>
              </a:path>
            </a:pathLst>
          </a:custGeom>
          <a:ln w="25908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2730" y="3553205"/>
            <a:ext cx="8223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dos 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 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Arcos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5439" y="3291840"/>
            <a:ext cx="1327404" cy="132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6400" y="3325367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80" h="1224279">
                <a:moveTo>
                  <a:pt x="611886" y="0"/>
                </a:moveTo>
                <a:lnTo>
                  <a:pt x="564065" y="1840"/>
                </a:lnTo>
                <a:lnTo>
                  <a:pt x="517252" y="7272"/>
                </a:lnTo>
                <a:lnTo>
                  <a:pt x="471582" y="16159"/>
                </a:lnTo>
                <a:lnTo>
                  <a:pt x="427191" y="28365"/>
                </a:lnTo>
                <a:lnTo>
                  <a:pt x="384214" y="43754"/>
                </a:lnTo>
                <a:lnTo>
                  <a:pt x="342788" y="62190"/>
                </a:lnTo>
                <a:lnTo>
                  <a:pt x="303050" y="83537"/>
                </a:lnTo>
                <a:lnTo>
                  <a:pt x="265134" y="107659"/>
                </a:lnTo>
                <a:lnTo>
                  <a:pt x="229177" y="134420"/>
                </a:lnTo>
                <a:lnTo>
                  <a:pt x="195315" y="163684"/>
                </a:lnTo>
                <a:lnTo>
                  <a:pt x="163684" y="195315"/>
                </a:lnTo>
                <a:lnTo>
                  <a:pt x="134420" y="229177"/>
                </a:lnTo>
                <a:lnTo>
                  <a:pt x="107659" y="265134"/>
                </a:lnTo>
                <a:lnTo>
                  <a:pt x="83537" y="303050"/>
                </a:lnTo>
                <a:lnTo>
                  <a:pt x="62190" y="342788"/>
                </a:lnTo>
                <a:lnTo>
                  <a:pt x="43754" y="384214"/>
                </a:lnTo>
                <a:lnTo>
                  <a:pt x="28365" y="427191"/>
                </a:lnTo>
                <a:lnTo>
                  <a:pt x="16159" y="471582"/>
                </a:lnTo>
                <a:lnTo>
                  <a:pt x="7272" y="517252"/>
                </a:lnTo>
                <a:lnTo>
                  <a:pt x="1840" y="564065"/>
                </a:lnTo>
                <a:lnTo>
                  <a:pt x="0" y="611886"/>
                </a:lnTo>
                <a:lnTo>
                  <a:pt x="1840" y="659706"/>
                </a:lnTo>
                <a:lnTo>
                  <a:pt x="7272" y="706519"/>
                </a:lnTo>
                <a:lnTo>
                  <a:pt x="16159" y="752189"/>
                </a:lnTo>
                <a:lnTo>
                  <a:pt x="28365" y="796580"/>
                </a:lnTo>
                <a:lnTo>
                  <a:pt x="43754" y="839557"/>
                </a:lnTo>
                <a:lnTo>
                  <a:pt x="62190" y="880983"/>
                </a:lnTo>
                <a:lnTo>
                  <a:pt x="83537" y="920721"/>
                </a:lnTo>
                <a:lnTo>
                  <a:pt x="107659" y="958637"/>
                </a:lnTo>
                <a:lnTo>
                  <a:pt x="134420" y="994594"/>
                </a:lnTo>
                <a:lnTo>
                  <a:pt x="163684" y="1028456"/>
                </a:lnTo>
                <a:lnTo>
                  <a:pt x="195315" y="1060087"/>
                </a:lnTo>
                <a:lnTo>
                  <a:pt x="229177" y="1089351"/>
                </a:lnTo>
                <a:lnTo>
                  <a:pt x="265134" y="1116112"/>
                </a:lnTo>
                <a:lnTo>
                  <a:pt x="303050" y="1140234"/>
                </a:lnTo>
                <a:lnTo>
                  <a:pt x="342788" y="1161581"/>
                </a:lnTo>
                <a:lnTo>
                  <a:pt x="384214" y="1180017"/>
                </a:lnTo>
                <a:lnTo>
                  <a:pt x="427191" y="1195406"/>
                </a:lnTo>
                <a:lnTo>
                  <a:pt x="471582" y="1207612"/>
                </a:lnTo>
                <a:lnTo>
                  <a:pt x="517252" y="1216499"/>
                </a:lnTo>
                <a:lnTo>
                  <a:pt x="564065" y="1221931"/>
                </a:lnTo>
                <a:lnTo>
                  <a:pt x="611886" y="1223772"/>
                </a:lnTo>
                <a:lnTo>
                  <a:pt x="659706" y="1221931"/>
                </a:lnTo>
                <a:lnTo>
                  <a:pt x="706519" y="1216499"/>
                </a:lnTo>
                <a:lnTo>
                  <a:pt x="752189" y="1207612"/>
                </a:lnTo>
                <a:lnTo>
                  <a:pt x="796580" y="1195406"/>
                </a:lnTo>
                <a:lnTo>
                  <a:pt x="839557" y="1180017"/>
                </a:lnTo>
                <a:lnTo>
                  <a:pt x="880983" y="1161581"/>
                </a:lnTo>
                <a:lnTo>
                  <a:pt x="920721" y="1140234"/>
                </a:lnTo>
                <a:lnTo>
                  <a:pt x="958637" y="1116112"/>
                </a:lnTo>
                <a:lnTo>
                  <a:pt x="994594" y="1089351"/>
                </a:lnTo>
                <a:lnTo>
                  <a:pt x="1028456" y="1060087"/>
                </a:lnTo>
                <a:lnTo>
                  <a:pt x="1060087" y="1028456"/>
                </a:lnTo>
                <a:lnTo>
                  <a:pt x="1089351" y="994594"/>
                </a:lnTo>
                <a:lnTo>
                  <a:pt x="1116112" y="958637"/>
                </a:lnTo>
                <a:lnTo>
                  <a:pt x="1140234" y="920721"/>
                </a:lnTo>
                <a:lnTo>
                  <a:pt x="1161581" y="880983"/>
                </a:lnTo>
                <a:lnTo>
                  <a:pt x="1180017" y="839557"/>
                </a:lnTo>
                <a:lnTo>
                  <a:pt x="1195406" y="796580"/>
                </a:lnTo>
                <a:lnTo>
                  <a:pt x="1207612" y="752189"/>
                </a:lnTo>
                <a:lnTo>
                  <a:pt x="1216499" y="706519"/>
                </a:lnTo>
                <a:lnTo>
                  <a:pt x="1221931" y="659706"/>
                </a:lnTo>
                <a:lnTo>
                  <a:pt x="1223772" y="611886"/>
                </a:lnTo>
                <a:lnTo>
                  <a:pt x="1221931" y="564065"/>
                </a:lnTo>
                <a:lnTo>
                  <a:pt x="1216499" y="517252"/>
                </a:lnTo>
                <a:lnTo>
                  <a:pt x="1207612" y="471582"/>
                </a:lnTo>
                <a:lnTo>
                  <a:pt x="1195406" y="427191"/>
                </a:lnTo>
                <a:lnTo>
                  <a:pt x="1180017" y="384214"/>
                </a:lnTo>
                <a:lnTo>
                  <a:pt x="1161581" y="342788"/>
                </a:lnTo>
                <a:lnTo>
                  <a:pt x="1140234" y="303050"/>
                </a:lnTo>
                <a:lnTo>
                  <a:pt x="1116112" y="265134"/>
                </a:lnTo>
                <a:lnTo>
                  <a:pt x="1089351" y="229177"/>
                </a:lnTo>
                <a:lnTo>
                  <a:pt x="1060087" y="195315"/>
                </a:lnTo>
                <a:lnTo>
                  <a:pt x="1028456" y="163684"/>
                </a:lnTo>
                <a:lnTo>
                  <a:pt x="994594" y="134420"/>
                </a:lnTo>
                <a:lnTo>
                  <a:pt x="958637" y="107659"/>
                </a:lnTo>
                <a:lnTo>
                  <a:pt x="920721" y="83537"/>
                </a:lnTo>
                <a:lnTo>
                  <a:pt x="880983" y="62190"/>
                </a:lnTo>
                <a:lnTo>
                  <a:pt x="839557" y="43754"/>
                </a:lnTo>
                <a:lnTo>
                  <a:pt x="796580" y="28365"/>
                </a:lnTo>
                <a:lnTo>
                  <a:pt x="752189" y="16159"/>
                </a:lnTo>
                <a:lnTo>
                  <a:pt x="706519" y="7272"/>
                </a:lnTo>
                <a:lnTo>
                  <a:pt x="659706" y="1840"/>
                </a:lnTo>
                <a:lnTo>
                  <a:pt x="611886" y="0"/>
                </a:lnTo>
                <a:close/>
              </a:path>
            </a:pathLst>
          </a:custGeom>
          <a:solidFill>
            <a:srgbClr val="EFF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6400" y="3325367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80" h="1224279">
                <a:moveTo>
                  <a:pt x="0" y="611886"/>
                </a:moveTo>
                <a:lnTo>
                  <a:pt x="1840" y="564065"/>
                </a:lnTo>
                <a:lnTo>
                  <a:pt x="7272" y="517252"/>
                </a:lnTo>
                <a:lnTo>
                  <a:pt x="16159" y="471582"/>
                </a:lnTo>
                <a:lnTo>
                  <a:pt x="28365" y="427191"/>
                </a:lnTo>
                <a:lnTo>
                  <a:pt x="43754" y="384214"/>
                </a:lnTo>
                <a:lnTo>
                  <a:pt x="62190" y="342788"/>
                </a:lnTo>
                <a:lnTo>
                  <a:pt x="83537" y="303050"/>
                </a:lnTo>
                <a:lnTo>
                  <a:pt x="107659" y="265134"/>
                </a:lnTo>
                <a:lnTo>
                  <a:pt x="134420" y="229177"/>
                </a:lnTo>
                <a:lnTo>
                  <a:pt x="163684" y="195315"/>
                </a:lnTo>
                <a:lnTo>
                  <a:pt x="195315" y="163684"/>
                </a:lnTo>
                <a:lnTo>
                  <a:pt x="229177" y="134420"/>
                </a:lnTo>
                <a:lnTo>
                  <a:pt x="265134" y="107659"/>
                </a:lnTo>
                <a:lnTo>
                  <a:pt x="303050" y="83537"/>
                </a:lnTo>
                <a:lnTo>
                  <a:pt x="342788" y="62190"/>
                </a:lnTo>
                <a:lnTo>
                  <a:pt x="384214" y="43754"/>
                </a:lnTo>
                <a:lnTo>
                  <a:pt x="427191" y="28365"/>
                </a:lnTo>
                <a:lnTo>
                  <a:pt x="471582" y="16159"/>
                </a:lnTo>
                <a:lnTo>
                  <a:pt x="517252" y="7272"/>
                </a:lnTo>
                <a:lnTo>
                  <a:pt x="564065" y="1840"/>
                </a:lnTo>
                <a:lnTo>
                  <a:pt x="611886" y="0"/>
                </a:lnTo>
                <a:lnTo>
                  <a:pt x="659706" y="1840"/>
                </a:lnTo>
                <a:lnTo>
                  <a:pt x="706519" y="7272"/>
                </a:lnTo>
                <a:lnTo>
                  <a:pt x="752189" y="16159"/>
                </a:lnTo>
                <a:lnTo>
                  <a:pt x="796580" y="28365"/>
                </a:lnTo>
                <a:lnTo>
                  <a:pt x="839557" y="43754"/>
                </a:lnTo>
                <a:lnTo>
                  <a:pt x="880983" y="62190"/>
                </a:lnTo>
                <a:lnTo>
                  <a:pt x="920721" y="83537"/>
                </a:lnTo>
                <a:lnTo>
                  <a:pt x="958637" y="107659"/>
                </a:lnTo>
                <a:lnTo>
                  <a:pt x="994594" y="134420"/>
                </a:lnTo>
                <a:lnTo>
                  <a:pt x="1028456" y="163684"/>
                </a:lnTo>
                <a:lnTo>
                  <a:pt x="1060087" y="195315"/>
                </a:lnTo>
                <a:lnTo>
                  <a:pt x="1089351" y="229177"/>
                </a:lnTo>
                <a:lnTo>
                  <a:pt x="1116112" y="265134"/>
                </a:lnTo>
                <a:lnTo>
                  <a:pt x="1140234" y="303050"/>
                </a:lnTo>
                <a:lnTo>
                  <a:pt x="1161581" y="342788"/>
                </a:lnTo>
                <a:lnTo>
                  <a:pt x="1180017" y="384214"/>
                </a:lnTo>
                <a:lnTo>
                  <a:pt x="1195406" y="427191"/>
                </a:lnTo>
                <a:lnTo>
                  <a:pt x="1207612" y="471582"/>
                </a:lnTo>
                <a:lnTo>
                  <a:pt x="1216499" y="517252"/>
                </a:lnTo>
                <a:lnTo>
                  <a:pt x="1221931" y="564065"/>
                </a:lnTo>
                <a:lnTo>
                  <a:pt x="1223772" y="611886"/>
                </a:lnTo>
                <a:lnTo>
                  <a:pt x="1221931" y="659706"/>
                </a:lnTo>
                <a:lnTo>
                  <a:pt x="1216499" y="706519"/>
                </a:lnTo>
                <a:lnTo>
                  <a:pt x="1207612" y="752189"/>
                </a:lnTo>
                <a:lnTo>
                  <a:pt x="1195406" y="796580"/>
                </a:lnTo>
                <a:lnTo>
                  <a:pt x="1180017" y="839557"/>
                </a:lnTo>
                <a:lnTo>
                  <a:pt x="1161581" y="880983"/>
                </a:lnTo>
                <a:lnTo>
                  <a:pt x="1140234" y="920721"/>
                </a:lnTo>
                <a:lnTo>
                  <a:pt x="1116112" y="958637"/>
                </a:lnTo>
                <a:lnTo>
                  <a:pt x="1089351" y="994594"/>
                </a:lnTo>
                <a:lnTo>
                  <a:pt x="1060087" y="1028456"/>
                </a:lnTo>
                <a:lnTo>
                  <a:pt x="1028456" y="1060087"/>
                </a:lnTo>
                <a:lnTo>
                  <a:pt x="994594" y="1089351"/>
                </a:lnTo>
                <a:lnTo>
                  <a:pt x="958637" y="1116112"/>
                </a:lnTo>
                <a:lnTo>
                  <a:pt x="920721" y="1140234"/>
                </a:lnTo>
                <a:lnTo>
                  <a:pt x="880983" y="1161581"/>
                </a:lnTo>
                <a:lnTo>
                  <a:pt x="839557" y="1180017"/>
                </a:lnTo>
                <a:lnTo>
                  <a:pt x="796580" y="1195406"/>
                </a:lnTo>
                <a:lnTo>
                  <a:pt x="752189" y="1207612"/>
                </a:lnTo>
                <a:lnTo>
                  <a:pt x="706519" y="1216499"/>
                </a:lnTo>
                <a:lnTo>
                  <a:pt x="659706" y="1221931"/>
                </a:lnTo>
                <a:lnTo>
                  <a:pt x="611886" y="1223772"/>
                </a:lnTo>
                <a:lnTo>
                  <a:pt x="564065" y="1221931"/>
                </a:lnTo>
                <a:lnTo>
                  <a:pt x="517252" y="1216499"/>
                </a:lnTo>
                <a:lnTo>
                  <a:pt x="471582" y="1207612"/>
                </a:lnTo>
                <a:lnTo>
                  <a:pt x="427191" y="1195406"/>
                </a:lnTo>
                <a:lnTo>
                  <a:pt x="384214" y="1180017"/>
                </a:lnTo>
                <a:lnTo>
                  <a:pt x="342788" y="1161581"/>
                </a:lnTo>
                <a:lnTo>
                  <a:pt x="303050" y="1140234"/>
                </a:lnTo>
                <a:lnTo>
                  <a:pt x="265134" y="1116112"/>
                </a:lnTo>
                <a:lnTo>
                  <a:pt x="229177" y="1089351"/>
                </a:lnTo>
                <a:lnTo>
                  <a:pt x="195315" y="1060087"/>
                </a:lnTo>
                <a:lnTo>
                  <a:pt x="163684" y="1028456"/>
                </a:lnTo>
                <a:lnTo>
                  <a:pt x="134420" y="994594"/>
                </a:lnTo>
                <a:lnTo>
                  <a:pt x="107659" y="958637"/>
                </a:lnTo>
                <a:lnTo>
                  <a:pt x="83537" y="920721"/>
                </a:lnTo>
                <a:lnTo>
                  <a:pt x="62190" y="880983"/>
                </a:lnTo>
                <a:lnTo>
                  <a:pt x="43754" y="839557"/>
                </a:lnTo>
                <a:lnTo>
                  <a:pt x="28365" y="796580"/>
                </a:lnTo>
                <a:lnTo>
                  <a:pt x="16159" y="752189"/>
                </a:lnTo>
                <a:lnTo>
                  <a:pt x="7272" y="706519"/>
                </a:lnTo>
                <a:lnTo>
                  <a:pt x="1840" y="659706"/>
                </a:lnTo>
                <a:lnTo>
                  <a:pt x="0" y="611886"/>
                </a:lnTo>
                <a:close/>
              </a:path>
            </a:pathLst>
          </a:custGeom>
          <a:ln w="12192">
            <a:solidFill>
              <a:srgbClr val="73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43532" y="3722623"/>
            <a:ext cx="88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713"/>
                </a:solidFill>
                <a:latin typeface="Calibri"/>
                <a:cs typeface="Calibri"/>
              </a:rPr>
              <a:t>Cli</a:t>
            </a:r>
            <a:r>
              <a:rPr sz="2400" spc="5" dirty="0">
                <a:solidFill>
                  <a:srgbClr val="1A1713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1A1713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1A1713"/>
                </a:solidFill>
                <a:latin typeface="Calibri"/>
                <a:cs typeface="Calibri"/>
              </a:rPr>
              <a:t>e  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63440" y="3438144"/>
            <a:ext cx="1400556" cy="1400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0" y="347319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55" y="1776"/>
                </a:lnTo>
                <a:lnTo>
                  <a:pt x="551977" y="7021"/>
                </a:lnTo>
                <a:lnTo>
                  <a:pt x="505690" y="15611"/>
                </a:lnTo>
                <a:lnTo>
                  <a:pt x="460619" y="27419"/>
                </a:lnTo>
                <a:lnTo>
                  <a:pt x="416889" y="42321"/>
                </a:lnTo>
                <a:lnTo>
                  <a:pt x="374626" y="60191"/>
                </a:lnTo>
                <a:lnTo>
                  <a:pt x="333955" y="80905"/>
                </a:lnTo>
                <a:lnTo>
                  <a:pt x="295001" y="104337"/>
                </a:lnTo>
                <a:lnTo>
                  <a:pt x="257888" y="130362"/>
                </a:lnTo>
                <a:lnTo>
                  <a:pt x="222743" y="158854"/>
                </a:lnTo>
                <a:lnTo>
                  <a:pt x="189690" y="189690"/>
                </a:lnTo>
                <a:lnTo>
                  <a:pt x="158854" y="222743"/>
                </a:lnTo>
                <a:lnTo>
                  <a:pt x="130362" y="257888"/>
                </a:lnTo>
                <a:lnTo>
                  <a:pt x="104337" y="295001"/>
                </a:lnTo>
                <a:lnTo>
                  <a:pt x="80905" y="333955"/>
                </a:lnTo>
                <a:lnTo>
                  <a:pt x="60191" y="374626"/>
                </a:lnTo>
                <a:lnTo>
                  <a:pt x="42321" y="416889"/>
                </a:lnTo>
                <a:lnTo>
                  <a:pt x="27419" y="460619"/>
                </a:lnTo>
                <a:lnTo>
                  <a:pt x="15611" y="505690"/>
                </a:lnTo>
                <a:lnTo>
                  <a:pt x="7021" y="551977"/>
                </a:lnTo>
                <a:lnTo>
                  <a:pt x="1776" y="599355"/>
                </a:lnTo>
                <a:lnTo>
                  <a:pt x="0" y="647699"/>
                </a:lnTo>
                <a:lnTo>
                  <a:pt x="1776" y="696044"/>
                </a:lnTo>
                <a:lnTo>
                  <a:pt x="7021" y="743422"/>
                </a:lnTo>
                <a:lnTo>
                  <a:pt x="15611" y="789709"/>
                </a:lnTo>
                <a:lnTo>
                  <a:pt x="27419" y="834780"/>
                </a:lnTo>
                <a:lnTo>
                  <a:pt x="42321" y="878510"/>
                </a:lnTo>
                <a:lnTo>
                  <a:pt x="60191" y="920773"/>
                </a:lnTo>
                <a:lnTo>
                  <a:pt x="80905" y="961444"/>
                </a:lnTo>
                <a:lnTo>
                  <a:pt x="104337" y="1000398"/>
                </a:lnTo>
                <a:lnTo>
                  <a:pt x="130362" y="1037511"/>
                </a:lnTo>
                <a:lnTo>
                  <a:pt x="158854" y="1072656"/>
                </a:lnTo>
                <a:lnTo>
                  <a:pt x="189690" y="1105709"/>
                </a:lnTo>
                <a:lnTo>
                  <a:pt x="222743" y="1136545"/>
                </a:lnTo>
                <a:lnTo>
                  <a:pt x="257888" y="1165037"/>
                </a:lnTo>
                <a:lnTo>
                  <a:pt x="295001" y="1191062"/>
                </a:lnTo>
                <a:lnTo>
                  <a:pt x="333955" y="1214494"/>
                </a:lnTo>
                <a:lnTo>
                  <a:pt x="374626" y="1235208"/>
                </a:lnTo>
                <a:lnTo>
                  <a:pt x="416889" y="1253078"/>
                </a:lnTo>
                <a:lnTo>
                  <a:pt x="460619" y="1267980"/>
                </a:lnTo>
                <a:lnTo>
                  <a:pt x="505690" y="1279788"/>
                </a:lnTo>
                <a:lnTo>
                  <a:pt x="551977" y="1288378"/>
                </a:lnTo>
                <a:lnTo>
                  <a:pt x="599355" y="1293623"/>
                </a:lnTo>
                <a:lnTo>
                  <a:pt x="647700" y="1295399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699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EFF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4400" y="347319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699"/>
                </a:moveTo>
                <a:lnTo>
                  <a:pt x="1776" y="599355"/>
                </a:lnTo>
                <a:lnTo>
                  <a:pt x="7021" y="551977"/>
                </a:lnTo>
                <a:lnTo>
                  <a:pt x="15611" y="505690"/>
                </a:lnTo>
                <a:lnTo>
                  <a:pt x="27419" y="460619"/>
                </a:lnTo>
                <a:lnTo>
                  <a:pt x="42321" y="416889"/>
                </a:lnTo>
                <a:lnTo>
                  <a:pt x="60191" y="374626"/>
                </a:lnTo>
                <a:lnTo>
                  <a:pt x="80905" y="333955"/>
                </a:lnTo>
                <a:lnTo>
                  <a:pt x="104337" y="295001"/>
                </a:lnTo>
                <a:lnTo>
                  <a:pt x="130362" y="257888"/>
                </a:lnTo>
                <a:lnTo>
                  <a:pt x="158854" y="222743"/>
                </a:lnTo>
                <a:lnTo>
                  <a:pt x="189690" y="189690"/>
                </a:lnTo>
                <a:lnTo>
                  <a:pt x="222743" y="158854"/>
                </a:lnTo>
                <a:lnTo>
                  <a:pt x="257888" y="130362"/>
                </a:lnTo>
                <a:lnTo>
                  <a:pt x="295001" y="104337"/>
                </a:lnTo>
                <a:lnTo>
                  <a:pt x="333955" y="80905"/>
                </a:lnTo>
                <a:lnTo>
                  <a:pt x="374626" y="60191"/>
                </a:lnTo>
                <a:lnTo>
                  <a:pt x="416889" y="42321"/>
                </a:lnTo>
                <a:lnTo>
                  <a:pt x="460619" y="27419"/>
                </a:lnTo>
                <a:lnTo>
                  <a:pt x="505690" y="15611"/>
                </a:lnTo>
                <a:lnTo>
                  <a:pt x="551977" y="7021"/>
                </a:lnTo>
                <a:lnTo>
                  <a:pt x="599355" y="1776"/>
                </a:lnTo>
                <a:lnTo>
                  <a:pt x="647700" y="0"/>
                </a:lnTo>
                <a:lnTo>
                  <a:pt x="696044" y="1776"/>
                </a:lnTo>
                <a:lnTo>
                  <a:pt x="743422" y="7021"/>
                </a:lnTo>
                <a:lnTo>
                  <a:pt x="789709" y="15611"/>
                </a:lnTo>
                <a:lnTo>
                  <a:pt x="834780" y="27419"/>
                </a:lnTo>
                <a:lnTo>
                  <a:pt x="878510" y="42321"/>
                </a:lnTo>
                <a:lnTo>
                  <a:pt x="920773" y="60191"/>
                </a:lnTo>
                <a:lnTo>
                  <a:pt x="961444" y="80905"/>
                </a:lnTo>
                <a:lnTo>
                  <a:pt x="1000398" y="104337"/>
                </a:lnTo>
                <a:lnTo>
                  <a:pt x="1037511" y="130362"/>
                </a:lnTo>
                <a:lnTo>
                  <a:pt x="1072656" y="158854"/>
                </a:lnTo>
                <a:lnTo>
                  <a:pt x="1105709" y="189690"/>
                </a:lnTo>
                <a:lnTo>
                  <a:pt x="1136545" y="222743"/>
                </a:lnTo>
                <a:lnTo>
                  <a:pt x="1165037" y="257888"/>
                </a:lnTo>
                <a:lnTo>
                  <a:pt x="1191062" y="295001"/>
                </a:lnTo>
                <a:lnTo>
                  <a:pt x="1214494" y="333955"/>
                </a:lnTo>
                <a:lnTo>
                  <a:pt x="1235208" y="374626"/>
                </a:lnTo>
                <a:lnTo>
                  <a:pt x="1253078" y="416889"/>
                </a:lnTo>
                <a:lnTo>
                  <a:pt x="1267980" y="460619"/>
                </a:lnTo>
                <a:lnTo>
                  <a:pt x="1279788" y="505690"/>
                </a:lnTo>
                <a:lnTo>
                  <a:pt x="1288378" y="551977"/>
                </a:lnTo>
                <a:lnTo>
                  <a:pt x="1293623" y="599355"/>
                </a:lnTo>
                <a:lnTo>
                  <a:pt x="1295400" y="647699"/>
                </a:lnTo>
                <a:lnTo>
                  <a:pt x="1293623" y="696044"/>
                </a:lnTo>
                <a:lnTo>
                  <a:pt x="1288378" y="743422"/>
                </a:lnTo>
                <a:lnTo>
                  <a:pt x="1279788" y="789709"/>
                </a:lnTo>
                <a:lnTo>
                  <a:pt x="1267980" y="834780"/>
                </a:lnTo>
                <a:lnTo>
                  <a:pt x="1253078" y="878510"/>
                </a:lnTo>
                <a:lnTo>
                  <a:pt x="1235208" y="920773"/>
                </a:lnTo>
                <a:lnTo>
                  <a:pt x="1214494" y="961444"/>
                </a:lnTo>
                <a:lnTo>
                  <a:pt x="1191062" y="1000398"/>
                </a:lnTo>
                <a:lnTo>
                  <a:pt x="1165037" y="1037511"/>
                </a:lnTo>
                <a:lnTo>
                  <a:pt x="1136545" y="1072656"/>
                </a:lnTo>
                <a:lnTo>
                  <a:pt x="1105709" y="1105709"/>
                </a:lnTo>
                <a:lnTo>
                  <a:pt x="1072656" y="1136545"/>
                </a:lnTo>
                <a:lnTo>
                  <a:pt x="1037511" y="1165037"/>
                </a:lnTo>
                <a:lnTo>
                  <a:pt x="1000398" y="1191062"/>
                </a:lnTo>
                <a:lnTo>
                  <a:pt x="961444" y="1214494"/>
                </a:lnTo>
                <a:lnTo>
                  <a:pt x="920773" y="1235208"/>
                </a:lnTo>
                <a:lnTo>
                  <a:pt x="878510" y="1253078"/>
                </a:lnTo>
                <a:lnTo>
                  <a:pt x="834780" y="1267980"/>
                </a:lnTo>
                <a:lnTo>
                  <a:pt x="789709" y="1279788"/>
                </a:lnTo>
                <a:lnTo>
                  <a:pt x="743422" y="1288378"/>
                </a:lnTo>
                <a:lnTo>
                  <a:pt x="696044" y="1293623"/>
                </a:lnTo>
                <a:lnTo>
                  <a:pt x="647700" y="1295399"/>
                </a:lnTo>
                <a:lnTo>
                  <a:pt x="599355" y="1293623"/>
                </a:lnTo>
                <a:lnTo>
                  <a:pt x="551977" y="1288378"/>
                </a:lnTo>
                <a:lnTo>
                  <a:pt x="505690" y="1279788"/>
                </a:lnTo>
                <a:lnTo>
                  <a:pt x="460619" y="1267980"/>
                </a:lnTo>
                <a:lnTo>
                  <a:pt x="416889" y="1253078"/>
                </a:lnTo>
                <a:lnTo>
                  <a:pt x="374626" y="1235208"/>
                </a:lnTo>
                <a:lnTo>
                  <a:pt x="333955" y="1214494"/>
                </a:lnTo>
                <a:lnTo>
                  <a:pt x="295001" y="1191062"/>
                </a:lnTo>
                <a:lnTo>
                  <a:pt x="257888" y="1165037"/>
                </a:lnTo>
                <a:lnTo>
                  <a:pt x="222743" y="1136545"/>
                </a:lnTo>
                <a:lnTo>
                  <a:pt x="189690" y="1105709"/>
                </a:lnTo>
                <a:lnTo>
                  <a:pt x="158854" y="1072656"/>
                </a:lnTo>
                <a:lnTo>
                  <a:pt x="130362" y="1037511"/>
                </a:lnTo>
                <a:lnTo>
                  <a:pt x="104337" y="1000398"/>
                </a:lnTo>
                <a:lnTo>
                  <a:pt x="80905" y="961444"/>
                </a:lnTo>
                <a:lnTo>
                  <a:pt x="60191" y="920773"/>
                </a:lnTo>
                <a:lnTo>
                  <a:pt x="42321" y="878510"/>
                </a:lnTo>
                <a:lnTo>
                  <a:pt x="27419" y="834780"/>
                </a:lnTo>
                <a:lnTo>
                  <a:pt x="15611" y="789709"/>
                </a:lnTo>
                <a:lnTo>
                  <a:pt x="7021" y="743422"/>
                </a:lnTo>
                <a:lnTo>
                  <a:pt x="1776" y="696044"/>
                </a:lnTo>
                <a:lnTo>
                  <a:pt x="0" y="647699"/>
                </a:lnTo>
                <a:close/>
              </a:path>
            </a:pathLst>
          </a:custGeom>
          <a:ln w="12192">
            <a:solidFill>
              <a:srgbClr val="73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20741" y="3723208"/>
            <a:ext cx="90360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713"/>
                </a:solidFill>
                <a:latin typeface="Calibri"/>
                <a:cs typeface="Calibri"/>
              </a:rPr>
              <a:t>Cue</a:t>
            </a:r>
            <a:r>
              <a:rPr sz="2400" spc="-20" dirty="0">
                <a:solidFill>
                  <a:srgbClr val="1A1713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1A171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1A1713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713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9664" y="3924427"/>
            <a:ext cx="1825625" cy="246379"/>
          </a:xfrm>
          <a:custGeom>
            <a:avLst/>
            <a:gdLst/>
            <a:ahLst/>
            <a:cxnLst/>
            <a:rect l="l" t="t" r="r" b="b"/>
            <a:pathLst>
              <a:path w="1825625" h="246379">
                <a:moveTo>
                  <a:pt x="1750742" y="202323"/>
                </a:moveTo>
                <a:lnTo>
                  <a:pt x="1712468" y="219710"/>
                </a:lnTo>
                <a:lnTo>
                  <a:pt x="1705990" y="222758"/>
                </a:lnTo>
                <a:lnTo>
                  <a:pt x="1703070" y="230378"/>
                </a:lnTo>
                <a:lnTo>
                  <a:pt x="1706118" y="236855"/>
                </a:lnTo>
                <a:lnTo>
                  <a:pt x="1709039" y="243459"/>
                </a:lnTo>
                <a:lnTo>
                  <a:pt x="1716786" y="246253"/>
                </a:lnTo>
                <a:lnTo>
                  <a:pt x="1802773" y="207137"/>
                </a:lnTo>
                <a:lnTo>
                  <a:pt x="1798447" y="207137"/>
                </a:lnTo>
                <a:lnTo>
                  <a:pt x="1750742" y="202323"/>
                </a:lnTo>
                <a:close/>
              </a:path>
              <a:path w="1825625" h="246379">
                <a:moveTo>
                  <a:pt x="1774172" y="191679"/>
                </a:moveTo>
                <a:lnTo>
                  <a:pt x="1750742" y="202323"/>
                </a:lnTo>
                <a:lnTo>
                  <a:pt x="1798447" y="207137"/>
                </a:lnTo>
                <a:lnTo>
                  <a:pt x="1798696" y="204724"/>
                </a:lnTo>
                <a:lnTo>
                  <a:pt x="1792097" y="204724"/>
                </a:lnTo>
                <a:lnTo>
                  <a:pt x="1774172" y="191679"/>
                </a:lnTo>
                <a:close/>
              </a:path>
              <a:path w="1825625" h="246379">
                <a:moveTo>
                  <a:pt x="1728851" y="126618"/>
                </a:moveTo>
                <a:lnTo>
                  <a:pt x="1720723" y="127889"/>
                </a:lnTo>
                <a:lnTo>
                  <a:pt x="1716532" y="133731"/>
                </a:lnTo>
                <a:lnTo>
                  <a:pt x="1712340" y="139446"/>
                </a:lnTo>
                <a:lnTo>
                  <a:pt x="1713611" y="147574"/>
                </a:lnTo>
                <a:lnTo>
                  <a:pt x="1753372" y="176542"/>
                </a:lnTo>
                <a:lnTo>
                  <a:pt x="1801114" y="181356"/>
                </a:lnTo>
                <a:lnTo>
                  <a:pt x="1798447" y="207137"/>
                </a:lnTo>
                <a:lnTo>
                  <a:pt x="1802773" y="207137"/>
                </a:lnTo>
                <a:lnTo>
                  <a:pt x="1825371" y="196850"/>
                </a:lnTo>
                <a:lnTo>
                  <a:pt x="1728851" y="126618"/>
                </a:lnTo>
                <a:close/>
              </a:path>
              <a:path w="1825625" h="246379">
                <a:moveTo>
                  <a:pt x="1794383" y="182499"/>
                </a:moveTo>
                <a:lnTo>
                  <a:pt x="1774172" y="191679"/>
                </a:lnTo>
                <a:lnTo>
                  <a:pt x="1792097" y="204724"/>
                </a:lnTo>
                <a:lnTo>
                  <a:pt x="1794383" y="182499"/>
                </a:lnTo>
                <a:close/>
              </a:path>
              <a:path w="1825625" h="246379">
                <a:moveTo>
                  <a:pt x="1800995" y="182499"/>
                </a:moveTo>
                <a:lnTo>
                  <a:pt x="1794383" y="182499"/>
                </a:lnTo>
                <a:lnTo>
                  <a:pt x="1792097" y="204724"/>
                </a:lnTo>
                <a:lnTo>
                  <a:pt x="1798696" y="204724"/>
                </a:lnTo>
                <a:lnTo>
                  <a:pt x="1800995" y="182499"/>
                </a:lnTo>
                <a:close/>
              </a:path>
              <a:path w="1825625" h="246379">
                <a:moveTo>
                  <a:pt x="2540" y="0"/>
                </a:moveTo>
                <a:lnTo>
                  <a:pt x="0" y="25654"/>
                </a:lnTo>
                <a:lnTo>
                  <a:pt x="1750742" y="202323"/>
                </a:lnTo>
                <a:lnTo>
                  <a:pt x="1774172" y="191679"/>
                </a:lnTo>
                <a:lnTo>
                  <a:pt x="1753372" y="176542"/>
                </a:lnTo>
                <a:lnTo>
                  <a:pt x="2540" y="0"/>
                </a:lnTo>
                <a:close/>
              </a:path>
              <a:path w="1825625" h="246379">
                <a:moveTo>
                  <a:pt x="1753372" y="176542"/>
                </a:moveTo>
                <a:lnTo>
                  <a:pt x="1774172" y="191679"/>
                </a:lnTo>
                <a:lnTo>
                  <a:pt x="1794383" y="182499"/>
                </a:lnTo>
                <a:lnTo>
                  <a:pt x="1800995" y="182499"/>
                </a:lnTo>
                <a:lnTo>
                  <a:pt x="1801114" y="181356"/>
                </a:lnTo>
                <a:lnTo>
                  <a:pt x="1753372" y="176542"/>
                </a:lnTo>
                <a:close/>
              </a:path>
            </a:pathLst>
          </a:custGeom>
          <a:solidFill>
            <a:srgbClr val="4D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235595" y="4728971"/>
          <a:ext cx="1913889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EEF6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EE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nombre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DEEB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María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DEE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direccion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EEF6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EE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telefono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DEEB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90882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DEE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334890" y="4881371"/>
          <a:ext cx="198755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numero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EEF6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EE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saldo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DEEB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500.000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99CC00"/>
                      </a:solidFill>
                      <a:prstDash val="solid"/>
                    </a:lnL>
                    <a:lnR w="12700">
                      <a:solidFill>
                        <a:srgbClr val="99CC00"/>
                      </a:solidFill>
                      <a:prstDash val="solid"/>
                    </a:lnR>
                    <a:lnT w="12700">
                      <a:solidFill>
                        <a:srgbClr val="99CC00"/>
                      </a:solidFill>
                      <a:prstDash val="solid"/>
                    </a:lnT>
                    <a:lnB w="12700">
                      <a:solidFill>
                        <a:srgbClr val="99CC00"/>
                      </a:solidFill>
                      <a:prstDash val="solid"/>
                    </a:lnB>
                    <a:solidFill>
                      <a:srgbClr val="DEE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566414" y="3759961"/>
            <a:ext cx="651256" cy="262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360680" marR="1199515">
              <a:lnSpc>
                <a:spcPct val="100000"/>
              </a:lnSpc>
              <a:spcBef>
                <a:spcPts val="380"/>
              </a:spcBef>
            </a:pPr>
            <a:r>
              <a:rPr sz="3800" spc="-5" dirty="0"/>
              <a:t>NoSQL: </a:t>
            </a:r>
            <a:r>
              <a:rPr sz="3800" dirty="0"/>
              <a:t>RDF </a:t>
            </a:r>
            <a:r>
              <a:rPr sz="3800" spc="-10" dirty="0"/>
              <a:t>(Resource</a:t>
            </a:r>
            <a:r>
              <a:rPr sz="3800" spc="-75" dirty="0"/>
              <a:t> </a:t>
            </a:r>
            <a:r>
              <a:rPr sz="3800" dirty="0"/>
              <a:t>Description  </a:t>
            </a:r>
            <a:r>
              <a:rPr sz="3800" spc="-5" dirty="0"/>
              <a:t>Framework) </a:t>
            </a:r>
            <a:r>
              <a:rPr sz="3800" dirty="0"/>
              <a:t>– RDFS (RDF</a:t>
            </a:r>
            <a:r>
              <a:rPr sz="3800" spc="-150" dirty="0"/>
              <a:t> </a:t>
            </a:r>
            <a:r>
              <a:rPr sz="3800" dirty="0"/>
              <a:t>Schema)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86206" y="1805127"/>
            <a:ext cx="599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Ejemplo: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cuentas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ahorros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en un</a:t>
            </a:r>
            <a:r>
              <a:rPr sz="28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banco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8066" y="2237308"/>
            <a:ext cx="3488054" cy="20383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213360" algn="just">
              <a:lnSpc>
                <a:spcPct val="90100"/>
              </a:lnSpc>
              <a:spcBef>
                <a:spcPts val="385"/>
              </a:spcBef>
            </a:pPr>
            <a:r>
              <a:rPr sz="2400" dirty="0">
                <a:latin typeface="Calibri"/>
                <a:cs typeface="Calibri"/>
              </a:rPr>
              <a:t>(:Maria, </a:t>
            </a:r>
            <a:r>
              <a:rPr sz="2400" spc="-20" dirty="0">
                <a:latin typeface="Calibri"/>
                <a:cs typeface="Calibri"/>
              </a:rPr>
              <a:t>rdf:Type,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:Cliente)  </a:t>
            </a:r>
            <a:r>
              <a:rPr sz="2400" dirty="0">
                <a:latin typeface="Calibri"/>
                <a:cs typeface="Calibri"/>
              </a:rPr>
              <a:t>(:Maria, </a:t>
            </a:r>
            <a:r>
              <a:rPr sz="2400" spc="-5" dirty="0">
                <a:latin typeface="Calibri"/>
                <a:cs typeface="Calibri"/>
              </a:rPr>
              <a:t>:direccion, </a:t>
            </a:r>
            <a:r>
              <a:rPr sz="2400" spc="-15" dirty="0">
                <a:latin typeface="Calibri"/>
                <a:cs typeface="Calibri"/>
              </a:rPr>
              <a:t>:Cra </a:t>
            </a:r>
            <a:r>
              <a:rPr sz="2400" spc="-5" dirty="0">
                <a:latin typeface="Calibri"/>
                <a:cs typeface="Calibri"/>
              </a:rPr>
              <a:t>5)  </a:t>
            </a:r>
            <a:r>
              <a:rPr sz="2400" dirty="0">
                <a:latin typeface="Calibri"/>
                <a:cs typeface="Calibri"/>
              </a:rPr>
              <a:t>(:Maria, </a:t>
            </a:r>
            <a:r>
              <a:rPr sz="2400" spc="-15" dirty="0">
                <a:latin typeface="Calibri"/>
                <a:cs typeface="Calibri"/>
              </a:rPr>
              <a:t>:telefono,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90882)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450"/>
              </a:lnSpc>
            </a:pPr>
            <a:r>
              <a:rPr sz="2400" spc="-5" dirty="0">
                <a:latin typeface="Calibri"/>
                <a:cs typeface="Calibri"/>
              </a:rPr>
              <a:t>(:142826, </a:t>
            </a:r>
            <a:r>
              <a:rPr sz="2400" spc="-20" dirty="0">
                <a:latin typeface="Calibri"/>
                <a:cs typeface="Calibri"/>
              </a:rPr>
              <a:t>rdf:Type,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:Cuenta)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590"/>
              </a:lnSpc>
            </a:pPr>
            <a:r>
              <a:rPr sz="2400" spc="-5" dirty="0">
                <a:latin typeface="Calibri"/>
                <a:cs typeface="Calibri"/>
              </a:rPr>
              <a:t>(:142826, </a:t>
            </a:r>
            <a:r>
              <a:rPr sz="2400" spc="-10" dirty="0">
                <a:latin typeface="Calibri"/>
                <a:cs typeface="Calibri"/>
              </a:rPr>
              <a:t>:saldo,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500.000)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35"/>
              </a:lnSpc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(:Maria, :tiene,</a:t>
            </a:r>
            <a:r>
              <a:rPr sz="2400" spc="-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142826)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78017" y="2362961"/>
            <a:ext cx="219710" cy="2167255"/>
          </a:xfrm>
          <a:custGeom>
            <a:avLst/>
            <a:gdLst/>
            <a:ahLst/>
            <a:cxnLst/>
            <a:rect l="l" t="t" r="r" b="b"/>
            <a:pathLst>
              <a:path w="219710" h="2167254">
                <a:moveTo>
                  <a:pt x="0" y="0"/>
                </a:moveTo>
                <a:lnTo>
                  <a:pt x="42701" y="1428"/>
                </a:lnTo>
                <a:lnTo>
                  <a:pt x="77581" y="5334"/>
                </a:lnTo>
                <a:lnTo>
                  <a:pt x="101101" y="11144"/>
                </a:lnTo>
                <a:lnTo>
                  <a:pt x="109728" y="18287"/>
                </a:lnTo>
                <a:lnTo>
                  <a:pt x="109728" y="1065276"/>
                </a:lnTo>
                <a:lnTo>
                  <a:pt x="118354" y="1072419"/>
                </a:lnTo>
                <a:lnTo>
                  <a:pt x="141874" y="1078229"/>
                </a:lnTo>
                <a:lnTo>
                  <a:pt x="176754" y="1082135"/>
                </a:lnTo>
                <a:lnTo>
                  <a:pt x="219456" y="1083564"/>
                </a:lnTo>
                <a:lnTo>
                  <a:pt x="176754" y="1084992"/>
                </a:lnTo>
                <a:lnTo>
                  <a:pt x="141874" y="1088898"/>
                </a:lnTo>
                <a:lnTo>
                  <a:pt x="118354" y="1094708"/>
                </a:lnTo>
                <a:lnTo>
                  <a:pt x="109728" y="1101852"/>
                </a:lnTo>
                <a:lnTo>
                  <a:pt x="109728" y="2148840"/>
                </a:lnTo>
                <a:lnTo>
                  <a:pt x="101101" y="2155983"/>
                </a:lnTo>
                <a:lnTo>
                  <a:pt x="77581" y="2161794"/>
                </a:lnTo>
                <a:lnTo>
                  <a:pt x="42701" y="2165699"/>
                </a:lnTo>
                <a:lnTo>
                  <a:pt x="0" y="2167128"/>
                </a:lnTo>
              </a:path>
            </a:pathLst>
          </a:custGeom>
          <a:ln w="25908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02248" y="2810025"/>
            <a:ext cx="3048000" cy="949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spc="-25" dirty="0">
                <a:solidFill>
                  <a:srgbClr val="252525"/>
                </a:solidFill>
                <a:latin typeface="Calibri"/>
                <a:cs typeface="Calibri"/>
              </a:rPr>
              <a:t>Tripletas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(sujeto,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propiedad,</a:t>
            </a:r>
            <a:r>
              <a:rPr sz="2200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objeto)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9847" y="4760976"/>
            <a:ext cx="999744" cy="1001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9284" y="4791455"/>
            <a:ext cx="899160" cy="901065"/>
          </a:xfrm>
          <a:custGeom>
            <a:avLst/>
            <a:gdLst/>
            <a:ahLst/>
            <a:cxnLst/>
            <a:rect l="l" t="t" r="r" b="b"/>
            <a:pathLst>
              <a:path w="899160" h="901064">
                <a:moveTo>
                  <a:pt x="449579" y="0"/>
                </a:moveTo>
                <a:lnTo>
                  <a:pt x="400595" y="2643"/>
                </a:lnTo>
                <a:lnTo>
                  <a:pt x="353137" y="10389"/>
                </a:lnTo>
                <a:lnTo>
                  <a:pt x="307482" y="22963"/>
                </a:lnTo>
                <a:lnTo>
                  <a:pt x="263902" y="40090"/>
                </a:lnTo>
                <a:lnTo>
                  <a:pt x="222673" y="61496"/>
                </a:lnTo>
                <a:lnTo>
                  <a:pt x="184068" y="86904"/>
                </a:lnTo>
                <a:lnTo>
                  <a:pt x="148363" y="116040"/>
                </a:lnTo>
                <a:lnTo>
                  <a:pt x="115830" y="148630"/>
                </a:lnTo>
                <a:lnTo>
                  <a:pt x="86746" y="184397"/>
                </a:lnTo>
                <a:lnTo>
                  <a:pt x="61383" y="223068"/>
                </a:lnTo>
                <a:lnTo>
                  <a:pt x="40016" y="264367"/>
                </a:lnTo>
                <a:lnTo>
                  <a:pt x="22920" y="308018"/>
                </a:lnTo>
                <a:lnTo>
                  <a:pt x="10369" y="353748"/>
                </a:lnTo>
                <a:lnTo>
                  <a:pt x="2638" y="401281"/>
                </a:lnTo>
                <a:lnTo>
                  <a:pt x="0" y="450342"/>
                </a:lnTo>
                <a:lnTo>
                  <a:pt x="2638" y="499402"/>
                </a:lnTo>
                <a:lnTo>
                  <a:pt x="10369" y="546935"/>
                </a:lnTo>
                <a:lnTo>
                  <a:pt x="22920" y="592665"/>
                </a:lnTo>
                <a:lnTo>
                  <a:pt x="40016" y="636316"/>
                </a:lnTo>
                <a:lnTo>
                  <a:pt x="61383" y="677615"/>
                </a:lnTo>
                <a:lnTo>
                  <a:pt x="86746" y="716286"/>
                </a:lnTo>
                <a:lnTo>
                  <a:pt x="115830" y="752053"/>
                </a:lnTo>
                <a:lnTo>
                  <a:pt x="148363" y="784643"/>
                </a:lnTo>
                <a:lnTo>
                  <a:pt x="184068" y="813779"/>
                </a:lnTo>
                <a:lnTo>
                  <a:pt x="222673" y="839187"/>
                </a:lnTo>
                <a:lnTo>
                  <a:pt x="263902" y="860593"/>
                </a:lnTo>
                <a:lnTo>
                  <a:pt x="307482" y="877720"/>
                </a:lnTo>
                <a:lnTo>
                  <a:pt x="353137" y="890294"/>
                </a:lnTo>
                <a:lnTo>
                  <a:pt x="400595" y="898040"/>
                </a:lnTo>
                <a:lnTo>
                  <a:pt x="449579" y="900684"/>
                </a:lnTo>
                <a:lnTo>
                  <a:pt x="498564" y="898040"/>
                </a:lnTo>
                <a:lnTo>
                  <a:pt x="546022" y="890294"/>
                </a:lnTo>
                <a:lnTo>
                  <a:pt x="591677" y="877720"/>
                </a:lnTo>
                <a:lnTo>
                  <a:pt x="635257" y="860593"/>
                </a:lnTo>
                <a:lnTo>
                  <a:pt x="676486" y="839187"/>
                </a:lnTo>
                <a:lnTo>
                  <a:pt x="715091" y="813779"/>
                </a:lnTo>
                <a:lnTo>
                  <a:pt x="750796" y="784643"/>
                </a:lnTo>
                <a:lnTo>
                  <a:pt x="783329" y="752053"/>
                </a:lnTo>
                <a:lnTo>
                  <a:pt x="812413" y="716286"/>
                </a:lnTo>
                <a:lnTo>
                  <a:pt x="837776" y="677615"/>
                </a:lnTo>
                <a:lnTo>
                  <a:pt x="859143" y="636316"/>
                </a:lnTo>
                <a:lnTo>
                  <a:pt x="876239" y="592665"/>
                </a:lnTo>
                <a:lnTo>
                  <a:pt x="888790" y="546935"/>
                </a:lnTo>
                <a:lnTo>
                  <a:pt x="896521" y="499402"/>
                </a:lnTo>
                <a:lnTo>
                  <a:pt x="899160" y="450342"/>
                </a:lnTo>
                <a:lnTo>
                  <a:pt x="896521" y="401281"/>
                </a:lnTo>
                <a:lnTo>
                  <a:pt x="888790" y="353748"/>
                </a:lnTo>
                <a:lnTo>
                  <a:pt x="876239" y="308018"/>
                </a:lnTo>
                <a:lnTo>
                  <a:pt x="859143" y="264367"/>
                </a:lnTo>
                <a:lnTo>
                  <a:pt x="837776" y="223068"/>
                </a:lnTo>
                <a:lnTo>
                  <a:pt x="812413" y="184397"/>
                </a:lnTo>
                <a:lnTo>
                  <a:pt x="783329" y="148630"/>
                </a:lnTo>
                <a:lnTo>
                  <a:pt x="750796" y="116040"/>
                </a:lnTo>
                <a:lnTo>
                  <a:pt x="715091" y="86904"/>
                </a:lnTo>
                <a:lnTo>
                  <a:pt x="676486" y="61496"/>
                </a:lnTo>
                <a:lnTo>
                  <a:pt x="635257" y="40090"/>
                </a:lnTo>
                <a:lnTo>
                  <a:pt x="591677" y="22963"/>
                </a:lnTo>
                <a:lnTo>
                  <a:pt x="546022" y="10389"/>
                </a:lnTo>
                <a:lnTo>
                  <a:pt x="498564" y="2643"/>
                </a:lnTo>
                <a:lnTo>
                  <a:pt x="449579" y="0"/>
                </a:lnTo>
                <a:close/>
              </a:path>
            </a:pathLst>
          </a:custGeom>
          <a:solidFill>
            <a:srgbClr val="EFF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9284" y="4791455"/>
            <a:ext cx="899160" cy="901065"/>
          </a:xfrm>
          <a:custGeom>
            <a:avLst/>
            <a:gdLst/>
            <a:ahLst/>
            <a:cxnLst/>
            <a:rect l="l" t="t" r="r" b="b"/>
            <a:pathLst>
              <a:path w="899160" h="901064">
                <a:moveTo>
                  <a:pt x="0" y="450342"/>
                </a:moveTo>
                <a:lnTo>
                  <a:pt x="2638" y="401281"/>
                </a:lnTo>
                <a:lnTo>
                  <a:pt x="10369" y="353748"/>
                </a:lnTo>
                <a:lnTo>
                  <a:pt x="22920" y="308018"/>
                </a:lnTo>
                <a:lnTo>
                  <a:pt x="40016" y="264367"/>
                </a:lnTo>
                <a:lnTo>
                  <a:pt x="61383" y="223068"/>
                </a:lnTo>
                <a:lnTo>
                  <a:pt x="86746" y="184397"/>
                </a:lnTo>
                <a:lnTo>
                  <a:pt x="115830" y="148630"/>
                </a:lnTo>
                <a:lnTo>
                  <a:pt x="148363" y="116040"/>
                </a:lnTo>
                <a:lnTo>
                  <a:pt x="184068" y="86904"/>
                </a:lnTo>
                <a:lnTo>
                  <a:pt x="222673" y="61496"/>
                </a:lnTo>
                <a:lnTo>
                  <a:pt x="263902" y="40090"/>
                </a:lnTo>
                <a:lnTo>
                  <a:pt x="307482" y="22963"/>
                </a:lnTo>
                <a:lnTo>
                  <a:pt x="353137" y="10389"/>
                </a:lnTo>
                <a:lnTo>
                  <a:pt x="400595" y="2643"/>
                </a:lnTo>
                <a:lnTo>
                  <a:pt x="449579" y="0"/>
                </a:lnTo>
                <a:lnTo>
                  <a:pt x="498564" y="2643"/>
                </a:lnTo>
                <a:lnTo>
                  <a:pt x="546022" y="10389"/>
                </a:lnTo>
                <a:lnTo>
                  <a:pt x="591677" y="22963"/>
                </a:lnTo>
                <a:lnTo>
                  <a:pt x="635257" y="40090"/>
                </a:lnTo>
                <a:lnTo>
                  <a:pt x="676486" y="61496"/>
                </a:lnTo>
                <a:lnTo>
                  <a:pt x="715091" y="86904"/>
                </a:lnTo>
                <a:lnTo>
                  <a:pt x="750796" y="116040"/>
                </a:lnTo>
                <a:lnTo>
                  <a:pt x="783329" y="148630"/>
                </a:lnTo>
                <a:lnTo>
                  <a:pt x="812413" y="184397"/>
                </a:lnTo>
                <a:lnTo>
                  <a:pt x="837776" y="223068"/>
                </a:lnTo>
                <a:lnTo>
                  <a:pt x="859143" y="264367"/>
                </a:lnTo>
                <a:lnTo>
                  <a:pt x="876239" y="308018"/>
                </a:lnTo>
                <a:lnTo>
                  <a:pt x="888790" y="353748"/>
                </a:lnTo>
                <a:lnTo>
                  <a:pt x="896521" y="401281"/>
                </a:lnTo>
                <a:lnTo>
                  <a:pt x="899160" y="450342"/>
                </a:lnTo>
                <a:lnTo>
                  <a:pt x="896521" y="499402"/>
                </a:lnTo>
                <a:lnTo>
                  <a:pt x="888790" y="546935"/>
                </a:lnTo>
                <a:lnTo>
                  <a:pt x="876239" y="592665"/>
                </a:lnTo>
                <a:lnTo>
                  <a:pt x="859143" y="636316"/>
                </a:lnTo>
                <a:lnTo>
                  <a:pt x="837776" y="677615"/>
                </a:lnTo>
                <a:lnTo>
                  <a:pt x="812413" y="716286"/>
                </a:lnTo>
                <a:lnTo>
                  <a:pt x="783329" y="752053"/>
                </a:lnTo>
                <a:lnTo>
                  <a:pt x="750796" y="784643"/>
                </a:lnTo>
                <a:lnTo>
                  <a:pt x="715091" y="813779"/>
                </a:lnTo>
                <a:lnTo>
                  <a:pt x="676486" y="839187"/>
                </a:lnTo>
                <a:lnTo>
                  <a:pt x="635257" y="860593"/>
                </a:lnTo>
                <a:lnTo>
                  <a:pt x="591677" y="877720"/>
                </a:lnTo>
                <a:lnTo>
                  <a:pt x="546022" y="890294"/>
                </a:lnTo>
                <a:lnTo>
                  <a:pt x="498564" y="898040"/>
                </a:lnTo>
                <a:lnTo>
                  <a:pt x="449579" y="900684"/>
                </a:lnTo>
                <a:lnTo>
                  <a:pt x="400595" y="898040"/>
                </a:lnTo>
                <a:lnTo>
                  <a:pt x="353137" y="890294"/>
                </a:lnTo>
                <a:lnTo>
                  <a:pt x="307482" y="877720"/>
                </a:lnTo>
                <a:lnTo>
                  <a:pt x="263902" y="860593"/>
                </a:lnTo>
                <a:lnTo>
                  <a:pt x="222673" y="839187"/>
                </a:lnTo>
                <a:lnTo>
                  <a:pt x="184068" y="813779"/>
                </a:lnTo>
                <a:lnTo>
                  <a:pt x="148363" y="784643"/>
                </a:lnTo>
                <a:lnTo>
                  <a:pt x="115830" y="752053"/>
                </a:lnTo>
                <a:lnTo>
                  <a:pt x="86746" y="716286"/>
                </a:lnTo>
                <a:lnTo>
                  <a:pt x="61383" y="677615"/>
                </a:lnTo>
                <a:lnTo>
                  <a:pt x="40016" y="636316"/>
                </a:lnTo>
                <a:lnTo>
                  <a:pt x="22920" y="592665"/>
                </a:lnTo>
                <a:lnTo>
                  <a:pt x="10369" y="546935"/>
                </a:lnTo>
                <a:lnTo>
                  <a:pt x="2638" y="499402"/>
                </a:lnTo>
                <a:lnTo>
                  <a:pt x="0" y="450342"/>
                </a:lnTo>
                <a:close/>
              </a:path>
            </a:pathLst>
          </a:custGeom>
          <a:ln w="12192">
            <a:solidFill>
              <a:srgbClr val="73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3367" y="5078095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A1713"/>
                </a:solidFill>
                <a:latin typeface="Calibri"/>
                <a:cs typeface="Calibri"/>
              </a:rPr>
              <a:t>Ma</a:t>
            </a:r>
            <a:r>
              <a:rPr sz="1800" spc="-10" dirty="0">
                <a:solidFill>
                  <a:srgbClr val="1A171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1A1713"/>
                </a:solidFill>
                <a:latin typeface="Calibri"/>
                <a:cs typeface="Calibri"/>
              </a:rPr>
              <a:t>í</a:t>
            </a:r>
            <a:r>
              <a:rPr sz="1800" dirty="0">
                <a:solidFill>
                  <a:srgbClr val="1A1713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33744" y="3962400"/>
            <a:ext cx="1036320" cy="1039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2548" y="3988308"/>
            <a:ext cx="1672463" cy="949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25259" y="4298695"/>
            <a:ext cx="67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A1713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1A1713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1A1713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A1713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1A1713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1A1713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A1713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01695" y="4759452"/>
            <a:ext cx="1109471" cy="1110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4791455"/>
            <a:ext cx="1007744" cy="1009015"/>
          </a:xfrm>
          <a:custGeom>
            <a:avLst/>
            <a:gdLst/>
            <a:ahLst/>
            <a:cxnLst/>
            <a:rect l="l" t="t" r="r" b="b"/>
            <a:pathLst>
              <a:path w="1007745" h="1009014">
                <a:moveTo>
                  <a:pt x="503681" y="0"/>
                </a:moveTo>
                <a:lnTo>
                  <a:pt x="455181" y="2308"/>
                </a:lnTo>
                <a:lnTo>
                  <a:pt x="407983" y="9094"/>
                </a:lnTo>
                <a:lnTo>
                  <a:pt x="362299" y="20145"/>
                </a:lnTo>
                <a:lnTo>
                  <a:pt x="318340" y="35250"/>
                </a:lnTo>
                <a:lnTo>
                  <a:pt x="276318" y="54199"/>
                </a:lnTo>
                <a:lnTo>
                  <a:pt x="236444" y="76779"/>
                </a:lnTo>
                <a:lnTo>
                  <a:pt x="198929" y="102780"/>
                </a:lnTo>
                <a:lnTo>
                  <a:pt x="163984" y="131990"/>
                </a:lnTo>
                <a:lnTo>
                  <a:pt x="131821" y="164198"/>
                </a:lnTo>
                <a:lnTo>
                  <a:pt x="102651" y="199193"/>
                </a:lnTo>
                <a:lnTo>
                  <a:pt x="76684" y="236763"/>
                </a:lnTo>
                <a:lnTo>
                  <a:pt x="54133" y="276698"/>
                </a:lnTo>
                <a:lnTo>
                  <a:pt x="35208" y="318786"/>
                </a:lnTo>
                <a:lnTo>
                  <a:pt x="20121" y="362816"/>
                </a:lnTo>
                <a:lnTo>
                  <a:pt x="9083" y="408576"/>
                </a:lnTo>
                <a:lnTo>
                  <a:pt x="2306" y="455856"/>
                </a:lnTo>
                <a:lnTo>
                  <a:pt x="0" y="504444"/>
                </a:lnTo>
                <a:lnTo>
                  <a:pt x="2306" y="553031"/>
                </a:lnTo>
                <a:lnTo>
                  <a:pt x="9083" y="600311"/>
                </a:lnTo>
                <a:lnTo>
                  <a:pt x="20121" y="646071"/>
                </a:lnTo>
                <a:lnTo>
                  <a:pt x="35208" y="690101"/>
                </a:lnTo>
                <a:lnTo>
                  <a:pt x="54133" y="732189"/>
                </a:lnTo>
                <a:lnTo>
                  <a:pt x="76684" y="772124"/>
                </a:lnTo>
                <a:lnTo>
                  <a:pt x="102651" y="809694"/>
                </a:lnTo>
                <a:lnTo>
                  <a:pt x="131821" y="844689"/>
                </a:lnTo>
                <a:lnTo>
                  <a:pt x="163984" y="876897"/>
                </a:lnTo>
                <a:lnTo>
                  <a:pt x="198929" y="906107"/>
                </a:lnTo>
                <a:lnTo>
                  <a:pt x="236444" y="932108"/>
                </a:lnTo>
                <a:lnTo>
                  <a:pt x="276318" y="954688"/>
                </a:lnTo>
                <a:lnTo>
                  <a:pt x="318340" y="973637"/>
                </a:lnTo>
                <a:lnTo>
                  <a:pt x="362299" y="988742"/>
                </a:lnTo>
                <a:lnTo>
                  <a:pt x="407983" y="999793"/>
                </a:lnTo>
                <a:lnTo>
                  <a:pt x="455181" y="1006579"/>
                </a:lnTo>
                <a:lnTo>
                  <a:pt x="503681" y="1008888"/>
                </a:lnTo>
                <a:lnTo>
                  <a:pt x="552182" y="1006579"/>
                </a:lnTo>
                <a:lnTo>
                  <a:pt x="599380" y="999793"/>
                </a:lnTo>
                <a:lnTo>
                  <a:pt x="645064" y="988742"/>
                </a:lnTo>
                <a:lnTo>
                  <a:pt x="689023" y="973637"/>
                </a:lnTo>
                <a:lnTo>
                  <a:pt x="731045" y="954688"/>
                </a:lnTo>
                <a:lnTo>
                  <a:pt x="770919" y="932108"/>
                </a:lnTo>
                <a:lnTo>
                  <a:pt x="808434" y="906107"/>
                </a:lnTo>
                <a:lnTo>
                  <a:pt x="843379" y="876897"/>
                </a:lnTo>
                <a:lnTo>
                  <a:pt x="875542" y="844689"/>
                </a:lnTo>
                <a:lnTo>
                  <a:pt x="904712" y="809694"/>
                </a:lnTo>
                <a:lnTo>
                  <a:pt x="930679" y="772124"/>
                </a:lnTo>
                <a:lnTo>
                  <a:pt x="953230" y="732189"/>
                </a:lnTo>
                <a:lnTo>
                  <a:pt x="972155" y="690101"/>
                </a:lnTo>
                <a:lnTo>
                  <a:pt x="987242" y="646071"/>
                </a:lnTo>
                <a:lnTo>
                  <a:pt x="998280" y="600311"/>
                </a:lnTo>
                <a:lnTo>
                  <a:pt x="1005057" y="553031"/>
                </a:lnTo>
                <a:lnTo>
                  <a:pt x="1007364" y="504444"/>
                </a:lnTo>
                <a:lnTo>
                  <a:pt x="1005057" y="455856"/>
                </a:lnTo>
                <a:lnTo>
                  <a:pt x="998280" y="408576"/>
                </a:lnTo>
                <a:lnTo>
                  <a:pt x="987242" y="362816"/>
                </a:lnTo>
                <a:lnTo>
                  <a:pt x="972155" y="318786"/>
                </a:lnTo>
                <a:lnTo>
                  <a:pt x="953230" y="276698"/>
                </a:lnTo>
                <a:lnTo>
                  <a:pt x="930679" y="236763"/>
                </a:lnTo>
                <a:lnTo>
                  <a:pt x="904712" y="199193"/>
                </a:lnTo>
                <a:lnTo>
                  <a:pt x="875542" y="164198"/>
                </a:lnTo>
                <a:lnTo>
                  <a:pt x="843379" y="131990"/>
                </a:lnTo>
                <a:lnTo>
                  <a:pt x="808434" y="102780"/>
                </a:lnTo>
                <a:lnTo>
                  <a:pt x="770919" y="76779"/>
                </a:lnTo>
                <a:lnTo>
                  <a:pt x="731045" y="54199"/>
                </a:lnTo>
                <a:lnTo>
                  <a:pt x="689023" y="35250"/>
                </a:lnTo>
                <a:lnTo>
                  <a:pt x="645064" y="20145"/>
                </a:lnTo>
                <a:lnTo>
                  <a:pt x="599380" y="9094"/>
                </a:lnTo>
                <a:lnTo>
                  <a:pt x="552182" y="2308"/>
                </a:lnTo>
                <a:lnTo>
                  <a:pt x="503681" y="0"/>
                </a:lnTo>
                <a:close/>
              </a:path>
            </a:pathLst>
          </a:custGeom>
          <a:solidFill>
            <a:srgbClr val="EFF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1132" y="4791455"/>
            <a:ext cx="1007744" cy="1009015"/>
          </a:xfrm>
          <a:custGeom>
            <a:avLst/>
            <a:gdLst/>
            <a:ahLst/>
            <a:cxnLst/>
            <a:rect l="l" t="t" r="r" b="b"/>
            <a:pathLst>
              <a:path w="1007745" h="1009014">
                <a:moveTo>
                  <a:pt x="0" y="504444"/>
                </a:moveTo>
                <a:lnTo>
                  <a:pt x="2306" y="455856"/>
                </a:lnTo>
                <a:lnTo>
                  <a:pt x="9083" y="408576"/>
                </a:lnTo>
                <a:lnTo>
                  <a:pt x="20121" y="362816"/>
                </a:lnTo>
                <a:lnTo>
                  <a:pt x="35208" y="318786"/>
                </a:lnTo>
                <a:lnTo>
                  <a:pt x="54133" y="276698"/>
                </a:lnTo>
                <a:lnTo>
                  <a:pt x="76684" y="236763"/>
                </a:lnTo>
                <a:lnTo>
                  <a:pt x="102651" y="199193"/>
                </a:lnTo>
                <a:lnTo>
                  <a:pt x="131821" y="164198"/>
                </a:lnTo>
                <a:lnTo>
                  <a:pt x="163984" y="131990"/>
                </a:lnTo>
                <a:lnTo>
                  <a:pt x="198929" y="102780"/>
                </a:lnTo>
                <a:lnTo>
                  <a:pt x="236444" y="76779"/>
                </a:lnTo>
                <a:lnTo>
                  <a:pt x="276318" y="54199"/>
                </a:lnTo>
                <a:lnTo>
                  <a:pt x="318340" y="35250"/>
                </a:lnTo>
                <a:lnTo>
                  <a:pt x="362299" y="20145"/>
                </a:lnTo>
                <a:lnTo>
                  <a:pt x="407983" y="9094"/>
                </a:lnTo>
                <a:lnTo>
                  <a:pt x="455181" y="2308"/>
                </a:lnTo>
                <a:lnTo>
                  <a:pt x="503681" y="0"/>
                </a:lnTo>
                <a:lnTo>
                  <a:pt x="552182" y="2308"/>
                </a:lnTo>
                <a:lnTo>
                  <a:pt x="599380" y="9094"/>
                </a:lnTo>
                <a:lnTo>
                  <a:pt x="645064" y="20145"/>
                </a:lnTo>
                <a:lnTo>
                  <a:pt x="689023" y="35250"/>
                </a:lnTo>
                <a:lnTo>
                  <a:pt x="731045" y="54199"/>
                </a:lnTo>
                <a:lnTo>
                  <a:pt x="770919" y="76779"/>
                </a:lnTo>
                <a:lnTo>
                  <a:pt x="808434" y="102780"/>
                </a:lnTo>
                <a:lnTo>
                  <a:pt x="843379" y="131990"/>
                </a:lnTo>
                <a:lnTo>
                  <a:pt x="875542" y="164198"/>
                </a:lnTo>
                <a:lnTo>
                  <a:pt x="904712" y="199193"/>
                </a:lnTo>
                <a:lnTo>
                  <a:pt x="930679" y="236763"/>
                </a:lnTo>
                <a:lnTo>
                  <a:pt x="953230" y="276698"/>
                </a:lnTo>
                <a:lnTo>
                  <a:pt x="972155" y="318786"/>
                </a:lnTo>
                <a:lnTo>
                  <a:pt x="987242" y="362816"/>
                </a:lnTo>
                <a:lnTo>
                  <a:pt x="998280" y="408576"/>
                </a:lnTo>
                <a:lnTo>
                  <a:pt x="1005057" y="455856"/>
                </a:lnTo>
                <a:lnTo>
                  <a:pt x="1007364" y="504444"/>
                </a:lnTo>
                <a:lnTo>
                  <a:pt x="1005057" y="553031"/>
                </a:lnTo>
                <a:lnTo>
                  <a:pt x="998280" y="600311"/>
                </a:lnTo>
                <a:lnTo>
                  <a:pt x="987242" y="646071"/>
                </a:lnTo>
                <a:lnTo>
                  <a:pt x="972155" y="690101"/>
                </a:lnTo>
                <a:lnTo>
                  <a:pt x="953230" y="732189"/>
                </a:lnTo>
                <a:lnTo>
                  <a:pt x="930679" y="772124"/>
                </a:lnTo>
                <a:lnTo>
                  <a:pt x="904712" y="809694"/>
                </a:lnTo>
                <a:lnTo>
                  <a:pt x="875542" y="844689"/>
                </a:lnTo>
                <a:lnTo>
                  <a:pt x="843379" y="876897"/>
                </a:lnTo>
                <a:lnTo>
                  <a:pt x="808434" y="906107"/>
                </a:lnTo>
                <a:lnTo>
                  <a:pt x="770919" y="932108"/>
                </a:lnTo>
                <a:lnTo>
                  <a:pt x="731045" y="954688"/>
                </a:lnTo>
                <a:lnTo>
                  <a:pt x="689023" y="973637"/>
                </a:lnTo>
                <a:lnTo>
                  <a:pt x="645064" y="988742"/>
                </a:lnTo>
                <a:lnTo>
                  <a:pt x="599380" y="999793"/>
                </a:lnTo>
                <a:lnTo>
                  <a:pt x="552182" y="1006579"/>
                </a:lnTo>
                <a:lnTo>
                  <a:pt x="503681" y="1008888"/>
                </a:lnTo>
                <a:lnTo>
                  <a:pt x="455181" y="1006579"/>
                </a:lnTo>
                <a:lnTo>
                  <a:pt x="407983" y="999793"/>
                </a:lnTo>
                <a:lnTo>
                  <a:pt x="362299" y="988742"/>
                </a:lnTo>
                <a:lnTo>
                  <a:pt x="318340" y="973637"/>
                </a:lnTo>
                <a:lnTo>
                  <a:pt x="276318" y="954688"/>
                </a:lnTo>
                <a:lnTo>
                  <a:pt x="236444" y="932108"/>
                </a:lnTo>
                <a:lnTo>
                  <a:pt x="198929" y="906107"/>
                </a:lnTo>
                <a:lnTo>
                  <a:pt x="163984" y="876897"/>
                </a:lnTo>
                <a:lnTo>
                  <a:pt x="131821" y="844689"/>
                </a:lnTo>
                <a:lnTo>
                  <a:pt x="102651" y="809694"/>
                </a:lnTo>
                <a:lnTo>
                  <a:pt x="76684" y="772124"/>
                </a:lnTo>
                <a:lnTo>
                  <a:pt x="54133" y="732189"/>
                </a:lnTo>
                <a:lnTo>
                  <a:pt x="35208" y="690101"/>
                </a:lnTo>
                <a:lnTo>
                  <a:pt x="20121" y="646071"/>
                </a:lnTo>
                <a:lnTo>
                  <a:pt x="9083" y="600311"/>
                </a:lnTo>
                <a:lnTo>
                  <a:pt x="2306" y="553031"/>
                </a:lnTo>
                <a:lnTo>
                  <a:pt x="0" y="504444"/>
                </a:lnTo>
                <a:close/>
              </a:path>
            </a:pathLst>
          </a:custGeom>
          <a:ln w="12192">
            <a:solidFill>
              <a:srgbClr val="73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04514" y="5132070"/>
            <a:ext cx="72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A1713"/>
                </a:solidFill>
                <a:latin typeface="Calibri"/>
                <a:cs typeface="Calibri"/>
              </a:rPr>
              <a:t>142826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10055" y="4309871"/>
            <a:ext cx="1036319" cy="10378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9491" y="4341876"/>
            <a:ext cx="935990" cy="935990"/>
          </a:xfrm>
          <a:custGeom>
            <a:avLst/>
            <a:gdLst/>
            <a:ahLst/>
            <a:cxnLst/>
            <a:rect l="l" t="t" r="r" b="b"/>
            <a:pathLst>
              <a:path w="935989" h="935989">
                <a:moveTo>
                  <a:pt x="467868" y="0"/>
                </a:moveTo>
                <a:lnTo>
                  <a:pt x="420023" y="2415"/>
                </a:lnTo>
                <a:lnTo>
                  <a:pt x="373562" y="9503"/>
                </a:lnTo>
                <a:lnTo>
                  <a:pt x="328720" y="21030"/>
                </a:lnTo>
                <a:lnTo>
                  <a:pt x="285732" y="36760"/>
                </a:lnTo>
                <a:lnTo>
                  <a:pt x="244832" y="56459"/>
                </a:lnTo>
                <a:lnTo>
                  <a:pt x="206257" y="79891"/>
                </a:lnTo>
                <a:lnTo>
                  <a:pt x="170240" y="106822"/>
                </a:lnTo>
                <a:lnTo>
                  <a:pt x="137017" y="137017"/>
                </a:lnTo>
                <a:lnTo>
                  <a:pt x="106822" y="170240"/>
                </a:lnTo>
                <a:lnTo>
                  <a:pt x="79891" y="206257"/>
                </a:lnTo>
                <a:lnTo>
                  <a:pt x="56459" y="244832"/>
                </a:lnTo>
                <a:lnTo>
                  <a:pt x="36760" y="285732"/>
                </a:lnTo>
                <a:lnTo>
                  <a:pt x="21030" y="328720"/>
                </a:lnTo>
                <a:lnTo>
                  <a:pt x="9503" y="373562"/>
                </a:lnTo>
                <a:lnTo>
                  <a:pt x="2415" y="420023"/>
                </a:lnTo>
                <a:lnTo>
                  <a:pt x="0" y="467868"/>
                </a:lnTo>
                <a:lnTo>
                  <a:pt x="2415" y="515712"/>
                </a:lnTo>
                <a:lnTo>
                  <a:pt x="9503" y="562173"/>
                </a:lnTo>
                <a:lnTo>
                  <a:pt x="21030" y="607015"/>
                </a:lnTo>
                <a:lnTo>
                  <a:pt x="36760" y="650003"/>
                </a:lnTo>
                <a:lnTo>
                  <a:pt x="56459" y="690903"/>
                </a:lnTo>
                <a:lnTo>
                  <a:pt x="79891" y="729478"/>
                </a:lnTo>
                <a:lnTo>
                  <a:pt x="106822" y="765495"/>
                </a:lnTo>
                <a:lnTo>
                  <a:pt x="137017" y="798718"/>
                </a:lnTo>
                <a:lnTo>
                  <a:pt x="170240" y="828913"/>
                </a:lnTo>
                <a:lnTo>
                  <a:pt x="206257" y="855844"/>
                </a:lnTo>
                <a:lnTo>
                  <a:pt x="244832" y="879276"/>
                </a:lnTo>
                <a:lnTo>
                  <a:pt x="285732" y="898975"/>
                </a:lnTo>
                <a:lnTo>
                  <a:pt x="328720" y="914705"/>
                </a:lnTo>
                <a:lnTo>
                  <a:pt x="373562" y="926232"/>
                </a:lnTo>
                <a:lnTo>
                  <a:pt x="420023" y="933320"/>
                </a:lnTo>
                <a:lnTo>
                  <a:pt x="467868" y="935736"/>
                </a:lnTo>
                <a:lnTo>
                  <a:pt x="515712" y="933320"/>
                </a:lnTo>
                <a:lnTo>
                  <a:pt x="562173" y="926232"/>
                </a:lnTo>
                <a:lnTo>
                  <a:pt x="607015" y="914705"/>
                </a:lnTo>
                <a:lnTo>
                  <a:pt x="650003" y="898975"/>
                </a:lnTo>
                <a:lnTo>
                  <a:pt x="690903" y="879276"/>
                </a:lnTo>
                <a:lnTo>
                  <a:pt x="729478" y="855844"/>
                </a:lnTo>
                <a:lnTo>
                  <a:pt x="765495" y="828913"/>
                </a:lnTo>
                <a:lnTo>
                  <a:pt x="798718" y="798718"/>
                </a:lnTo>
                <a:lnTo>
                  <a:pt x="828913" y="765495"/>
                </a:lnTo>
                <a:lnTo>
                  <a:pt x="855844" y="729478"/>
                </a:lnTo>
                <a:lnTo>
                  <a:pt x="879276" y="690903"/>
                </a:lnTo>
                <a:lnTo>
                  <a:pt x="898975" y="650003"/>
                </a:lnTo>
                <a:lnTo>
                  <a:pt x="914705" y="607015"/>
                </a:lnTo>
                <a:lnTo>
                  <a:pt x="926232" y="562173"/>
                </a:lnTo>
                <a:lnTo>
                  <a:pt x="933320" y="515712"/>
                </a:lnTo>
                <a:lnTo>
                  <a:pt x="935735" y="467868"/>
                </a:lnTo>
                <a:lnTo>
                  <a:pt x="933320" y="420023"/>
                </a:lnTo>
                <a:lnTo>
                  <a:pt x="926232" y="373562"/>
                </a:lnTo>
                <a:lnTo>
                  <a:pt x="914705" y="328720"/>
                </a:lnTo>
                <a:lnTo>
                  <a:pt x="898975" y="285732"/>
                </a:lnTo>
                <a:lnTo>
                  <a:pt x="879276" y="244832"/>
                </a:lnTo>
                <a:lnTo>
                  <a:pt x="855844" y="206257"/>
                </a:lnTo>
                <a:lnTo>
                  <a:pt x="828913" y="170240"/>
                </a:lnTo>
                <a:lnTo>
                  <a:pt x="798718" y="137017"/>
                </a:lnTo>
                <a:lnTo>
                  <a:pt x="765495" y="106822"/>
                </a:lnTo>
                <a:lnTo>
                  <a:pt x="729478" y="79891"/>
                </a:lnTo>
                <a:lnTo>
                  <a:pt x="690903" y="56459"/>
                </a:lnTo>
                <a:lnTo>
                  <a:pt x="650003" y="36760"/>
                </a:lnTo>
                <a:lnTo>
                  <a:pt x="607015" y="21030"/>
                </a:lnTo>
                <a:lnTo>
                  <a:pt x="562173" y="9503"/>
                </a:lnTo>
                <a:lnTo>
                  <a:pt x="515712" y="2415"/>
                </a:lnTo>
                <a:lnTo>
                  <a:pt x="467868" y="0"/>
                </a:lnTo>
                <a:close/>
              </a:path>
            </a:pathLst>
          </a:custGeom>
          <a:solidFill>
            <a:srgbClr val="EFF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69491" y="4341876"/>
            <a:ext cx="935990" cy="935990"/>
          </a:xfrm>
          <a:custGeom>
            <a:avLst/>
            <a:gdLst/>
            <a:ahLst/>
            <a:cxnLst/>
            <a:rect l="l" t="t" r="r" b="b"/>
            <a:pathLst>
              <a:path w="935989" h="935989">
                <a:moveTo>
                  <a:pt x="0" y="467868"/>
                </a:moveTo>
                <a:lnTo>
                  <a:pt x="2415" y="420023"/>
                </a:lnTo>
                <a:lnTo>
                  <a:pt x="9503" y="373562"/>
                </a:lnTo>
                <a:lnTo>
                  <a:pt x="21030" y="328720"/>
                </a:lnTo>
                <a:lnTo>
                  <a:pt x="36760" y="285732"/>
                </a:lnTo>
                <a:lnTo>
                  <a:pt x="56459" y="244832"/>
                </a:lnTo>
                <a:lnTo>
                  <a:pt x="79891" y="206257"/>
                </a:lnTo>
                <a:lnTo>
                  <a:pt x="106822" y="170240"/>
                </a:lnTo>
                <a:lnTo>
                  <a:pt x="137017" y="137017"/>
                </a:lnTo>
                <a:lnTo>
                  <a:pt x="170240" y="106822"/>
                </a:lnTo>
                <a:lnTo>
                  <a:pt x="206257" y="79891"/>
                </a:lnTo>
                <a:lnTo>
                  <a:pt x="244832" y="56459"/>
                </a:lnTo>
                <a:lnTo>
                  <a:pt x="285732" y="36760"/>
                </a:lnTo>
                <a:lnTo>
                  <a:pt x="328720" y="21030"/>
                </a:lnTo>
                <a:lnTo>
                  <a:pt x="373562" y="9503"/>
                </a:lnTo>
                <a:lnTo>
                  <a:pt x="420023" y="2415"/>
                </a:lnTo>
                <a:lnTo>
                  <a:pt x="467868" y="0"/>
                </a:lnTo>
                <a:lnTo>
                  <a:pt x="515712" y="2415"/>
                </a:lnTo>
                <a:lnTo>
                  <a:pt x="562173" y="9503"/>
                </a:lnTo>
                <a:lnTo>
                  <a:pt x="607015" y="21030"/>
                </a:lnTo>
                <a:lnTo>
                  <a:pt x="650003" y="36760"/>
                </a:lnTo>
                <a:lnTo>
                  <a:pt x="690903" y="56459"/>
                </a:lnTo>
                <a:lnTo>
                  <a:pt x="729478" y="79891"/>
                </a:lnTo>
                <a:lnTo>
                  <a:pt x="765495" y="106822"/>
                </a:lnTo>
                <a:lnTo>
                  <a:pt x="798718" y="137017"/>
                </a:lnTo>
                <a:lnTo>
                  <a:pt x="828913" y="170240"/>
                </a:lnTo>
                <a:lnTo>
                  <a:pt x="855844" y="206257"/>
                </a:lnTo>
                <a:lnTo>
                  <a:pt x="879276" y="244832"/>
                </a:lnTo>
                <a:lnTo>
                  <a:pt x="898975" y="285732"/>
                </a:lnTo>
                <a:lnTo>
                  <a:pt x="914705" y="328720"/>
                </a:lnTo>
                <a:lnTo>
                  <a:pt x="926232" y="373562"/>
                </a:lnTo>
                <a:lnTo>
                  <a:pt x="933320" y="420023"/>
                </a:lnTo>
                <a:lnTo>
                  <a:pt x="935735" y="467868"/>
                </a:lnTo>
                <a:lnTo>
                  <a:pt x="933320" y="515712"/>
                </a:lnTo>
                <a:lnTo>
                  <a:pt x="926232" y="562173"/>
                </a:lnTo>
                <a:lnTo>
                  <a:pt x="914705" y="607015"/>
                </a:lnTo>
                <a:lnTo>
                  <a:pt x="898975" y="650003"/>
                </a:lnTo>
                <a:lnTo>
                  <a:pt x="879276" y="690903"/>
                </a:lnTo>
                <a:lnTo>
                  <a:pt x="855844" y="729478"/>
                </a:lnTo>
                <a:lnTo>
                  <a:pt x="828913" y="765495"/>
                </a:lnTo>
                <a:lnTo>
                  <a:pt x="798718" y="798718"/>
                </a:lnTo>
                <a:lnTo>
                  <a:pt x="765495" y="828913"/>
                </a:lnTo>
                <a:lnTo>
                  <a:pt x="729478" y="855844"/>
                </a:lnTo>
                <a:lnTo>
                  <a:pt x="690903" y="879276"/>
                </a:lnTo>
                <a:lnTo>
                  <a:pt x="650003" y="898975"/>
                </a:lnTo>
                <a:lnTo>
                  <a:pt x="607015" y="914705"/>
                </a:lnTo>
                <a:lnTo>
                  <a:pt x="562173" y="926232"/>
                </a:lnTo>
                <a:lnTo>
                  <a:pt x="515712" y="933320"/>
                </a:lnTo>
                <a:lnTo>
                  <a:pt x="467868" y="935736"/>
                </a:lnTo>
                <a:lnTo>
                  <a:pt x="420023" y="933320"/>
                </a:lnTo>
                <a:lnTo>
                  <a:pt x="373562" y="926232"/>
                </a:lnTo>
                <a:lnTo>
                  <a:pt x="328720" y="914705"/>
                </a:lnTo>
                <a:lnTo>
                  <a:pt x="285732" y="898975"/>
                </a:lnTo>
                <a:lnTo>
                  <a:pt x="244832" y="879276"/>
                </a:lnTo>
                <a:lnTo>
                  <a:pt x="206257" y="855844"/>
                </a:lnTo>
                <a:lnTo>
                  <a:pt x="170240" y="828913"/>
                </a:lnTo>
                <a:lnTo>
                  <a:pt x="137017" y="798718"/>
                </a:lnTo>
                <a:lnTo>
                  <a:pt x="106822" y="765495"/>
                </a:lnTo>
                <a:lnTo>
                  <a:pt x="79891" y="729478"/>
                </a:lnTo>
                <a:lnTo>
                  <a:pt x="56459" y="690903"/>
                </a:lnTo>
                <a:lnTo>
                  <a:pt x="36760" y="650003"/>
                </a:lnTo>
                <a:lnTo>
                  <a:pt x="21030" y="607015"/>
                </a:lnTo>
                <a:lnTo>
                  <a:pt x="9503" y="562173"/>
                </a:lnTo>
                <a:lnTo>
                  <a:pt x="2415" y="515712"/>
                </a:lnTo>
                <a:lnTo>
                  <a:pt x="0" y="467868"/>
                </a:lnTo>
                <a:close/>
              </a:path>
            </a:pathLst>
          </a:custGeom>
          <a:ln w="12192">
            <a:solidFill>
              <a:srgbClr val="73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94586" y="4645609"/>
            <a:ext cx="683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A1713"/>
                </a:solidFill>
                <a:latin typeface="Calibri"/>
                <a:cs typeface="Calibri"/>
              </a:rPr>
              <a:t>Cue</a:t>
            </a:r>
            <a:r>
              <a:rPr sz="1800" spc="-10" dirty="0">
                <a:solidFill>
                  <a:srgbClr val="1A1713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1A1713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A1713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10055" y="5401055"/>
            <a:ext cx="1109471" cy="1109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63396" y="5426964"/>
            <a:ext cx="1849628" cy="1019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12494" y="5772403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A1713"/>
                </a:solidFill>
                <a:latin typeface="Calibri"/>
                <a:cs typeface="Calibri"/>
              </a:rPr>
              <a:t>500000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69414" y="4677790"/>
            <a:ext cx="798576" cy="629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69258" y="5230367"/>
            <a:ext cx="970915" cy="121285"/>
          </a:xfrm>
          <a:custGeom>
            <a:avLst/>
            <a:gdLst/>
            <a:ahLst/>
            <a:cxnLst/>
            <a:rect l="l" t="t" r="r" b="b"/>
            <a:pathLst>
              <a:path w="970914" h="121285">
                <a:moveTo>
                  <a:pt x="99567" y="1142"/>
                </a:moveTo>
                <a:lnTo>
                  <a:pt x="0" y="66928"/>
                </a:lnTo>
                <a:lnTo>
                  <a:pt x="106171" y="121284"/>
                </a:lnTo>
                <a:lnTo>
                  <a:pt x="114045" y="118744"/>
                </a:lnTo>
                <a:lnTo>
                  <a:pt x="117220" y="112394"/>
                </a:lnTo>
                <a:lnTo>
                  <a:pt x="120522" y="106044"/>
                </a:lnTo>
                <a:lnTo>
                  <a:pt x="117982" y="98170"/>
                </a:lnTo>
                <a:lnTo>
                  <a:pt x="111632" y="94995"/>
                </a:lnTo>
                <a:lnTo>
                  <a:pt x="79379" y="78485"/>
                </a:lnTo>
                <a:lnTo>
                  <a:pt x="26288" y="78485"/>
                </a:lnTo>
                <a:lnTo>
                  <a:pt x="24891" y="52577"/>
                </a:lnTo>
                <a:lnTo>
                  <a:pt x="72799" y="49910"/>
                </a:lnTo>
                <a:lnTo>
                  <a:pt x="113791" y="22859"/>
                </a:lnTo>
                <a:lnTo>
                  <a:pt x="115442" y="14731"/>
                </a:lnTo>
                <a:lnTo>
                  <a:pt x="107568" y="2793"/>
                </a:lnTo>
                <a:lnTo>
                  <a:pt x="99567" y="1142"/>
                </a:lnTo>
                <a:close/>
              </a:path>
              <a:path w="970914" h="121285">
                <a:moveTo>
                  <a:pt x="72799" y="49910"/>
                </a:moveTo>
                <a:lnTo>
                  <a:pt x="24891" y="52577"/>
                </a:lnTo>
                <a:lnTo>
                  <a:pt x="26288" y="78485"/>
                </a:lnTo>
                <a:lnTo>
                  <a:pt x="65057" y="76326"/>
                </a:lnTo>
                <a:lnTo>
                  <a:pt x="32765" y="76326"/>
                </a:lnTo>
                <a:lnTo>
                  <a:pt x="31495" y="53974"/>
                </a:lnTo>
                <a:lnTo>
                  <a:pt x="66639" y="53974"/>
                </a:lnTo>
                <a:lnTo>
                  <a:pt x="72799" y="49910"/>
                </a:lnTo>
                <a:close/>
              </a:path>
              <a:path w="970914" h="121285">
                <a:moveTo>
                  <a:pt x="74170" y="75819"/>
                </a:moveTo>
                <a:lnTo>
                  <a:pt x="26288" y="78485"/>
                </a:lnTo>
                <a:lnTo>
                  <a:pt x="79379" y="78485"/>
                </a:lnTo>
                <a:lnTo>
                  <a:pt x="74170" y="75819"/>
                </a:lnTo>
                <a:close/>
              </a:path>
              <a:path w="970914" h="121285">
                <a:moveTo>
                  <a:pt x="31495" y="53974"/>
                </a:moveTo>
                <a:lnTo>
                  <a:pt x="32765" y="76326"/>
                </a:lnTo>
                <a:lnTo>
                  <a:pt x="51286" y="64105"/>
                </a:lnTo>
                <a:lnTo>
                  <a:pt x="31495" y="53974"/>
                </a:lnTo>
                <a:close/>
              </a:path>
              <a:path w="970914" h="121285">
                <a:moveTo>
                  <a:pt x="51286" y="64105"/>
                </a:moveTo>
                <a:lnTo>
                  <a:pt x="32765" y="76326"/>
                </a:lnTo>
                <a:lnTo>
                  <a:pt x="65057" y="76326"/>
                </a:lnTo>
                <a:lnTo>
                  <a:pt x="74170" y="75819"/>
                </a:lnTo>
                <a:lnTo>
                  <a:pt x="51286" y="64105"/>
                </a:lnTo>
                <a:close/>
              </a:path>
              <a:path w="970914" h="121285">
                <a:moveTo>
                  <a:pt x="969009" y="0"/>
                </a:moveTo>
                <a:lnTo>
                  <a:pt x="72799" y="49910"/>
                </a:lnTo>
                <a:lnTo>
                  <a:pt x="51286" y="64105"/>
                </a:lnTo>
                <a:lnTo>
                  <a:pt x="74170" y="75819"/>
                </a:lnTo>
                <a:lnTo>
                  <a:pt x="970406" y="25907"/>
                </a:lnTo>
                <a:lnTo>
                  <a:pt x="969009" y="0"/>
                </a:lnTo>
                <a:close/>
              </a:path>
              <a:path w="970914" h="121285">
                <a:moveTo>
                  <a:pt x="66639" y="53974"/>
                </a:moveTo>
                <a:lnTo>
                  <a:pt x="31495" y="53974"/>
                </a:lnTo>
                <a:lnTo>
                  <a:pt x="51286" y="64105"/>
                </a:lnTo>
                <a:lnTo>
                  <a:pt x="66639" y="53974"/>
                </a:lnTo>
                <a:close/>
              </a:path>
            </a:pathLst>
          </a:custGeom>
          <a:solidFill>
            <a:srgbClr val="4D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2156" y="4954523"/>
            <a:ext cx="1001268" cy="10012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36158" y="4978908"/>
            <a:ext cx="1712214" cy="9128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3776" y="5271642"/>
            <a:ext cx="49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1A1713"/>
                </a:solidFill>
                <a:latin typeface="Calibri"/>
                <a:cs typeface="Calibri"/>
              </a:rPr>
              <a:t>Cra</a:t>
            </a:r>
            <a:r>
              <a:rPr sz="1800" spc="-80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A1713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03620" y="5806438"/>
            <a:ext cx="1001268" cy="10012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81752" y="5629287"/>
            <a:ext cx="1688084" cy="11144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11646" y="6123838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A1713"/>
                </a:solidFill>
                <a:latin typeface="Calibri"/>
                <a:cs typeface="Calibri"/>
              </a:rPr>
              <a:t>90882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83964" y="5045836"/>
            <a:ext cx="412496" cy="136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2673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105"/>
              </a:spcBef>
            </a:pPr>
            <a:r>
              <a:rPr sz="4650" spc="5" dirty="0"/>
              <a:t>NoSQL </a:t>
            </a:r>
            <a:r>
              <a:rPr dirty="0"/>
              <a:t>y la</a:t>
            </a:r>
            <a:r>
              <a:rPr spc="-335" dirty="0"/>
              <a:t> </a:t>
            </a:r>
            <a:r>
              <a:rPr dirty="0"/>
              <a:t>WEB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430274" y="2147442"/>
            <a:ext cx="7191375" cy="307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227965" indent="-454659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Web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introdujo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aplicaciones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con nuevas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escalas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en 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términos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Usuarios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concurrentes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(millones de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requerimientos</a:t>
            </a:r>
            <a:r>
              <a:rPr sz="2200" spc="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por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segundo)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Datos (peta-bytes generados</a:t>
            </a:r>
            <a:r>
              <a:rPr sz="2200" spc="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diariamente)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Procesamiento (de todos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esos</a:t>
            </a:r>
            <a:r>
              <a:rPr sz="2200" spc="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datos)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Crecimiento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exponencial (picos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impredecibles en</a:t>
            </a:r>
            <a:r>
              <a:rPr sz="2200" spc="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la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demanda)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2673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105"/>
              </a:spcBef>
            </a:pPr>
            <a:r>
              <a:rPr sz="4650" spc="5" dirty="0"/>
              <a:t>NoSQL </a:t>
            </a:r>
            <a:r>
              <a:rPr dirty="0"/>
              <a:t>y la</a:t>
            </a:r>
            <a:r>
              <a:rPr spc="-335" dirty="0"/>
              <a:t> </a:t>
            </a:r>
            <a:r>
              <a:rPr dirty="0"/>
              <a:t>WEB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111707" y="2110866"/>
            <a:ext cx="7079615" cy="39516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6725" marR="5080" indent="-454659">
              <a:lnSpc>
                <a:spcPts val="2590"/>
              </a:lnSpc>
              <a:spcBef>
                <a:spcPts val="425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No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requieren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algunas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características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los</a:t>
            </a:r>
            <a:r>
              <a:rPr sz="2400" spc="-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RDBMS 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tradicionales: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  <a:tabLst>
                <a:tab pos="9271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Un lenguaje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declarativo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9271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Garantía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las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propiedades ACID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en las</a:t>
            </a:r>
            <a:r>
              <a:rPr sz="2200" spc="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transacciones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9271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Actualización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datos</a:t>
            </a:r>
            <a:r>
              <a:rPr sz="22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multiusuario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9271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Control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acceso en las</a:t>
            </a:r>
            <a:r>
              <a:rPr sz="2200" spc="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consultas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  <a:tabLst>
                <a:tab pos="466725" algn="l"/>
              </a:tabLst>
            </a:pPr>
            <a:r>
              <a:rPr sz="2150" spc="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requiere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mantener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otras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características: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  <a:tabLst>
                <a:tab pos="9271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Persistencia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9271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Disponibilidad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2673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105"/>
              </a:spcBef>
            </a:pPr>
            <a:r>
              <a:rPr sz="4650" spc="5" dirty="0"/>
              <a:t>NoSQL </a:t>
            </a:r>
            <a:r>
              <a:rPr dirty="0"/>
              <a:t>y la</a:t>
            </a:r>
            <a:r>
              <a:rPr spc="-335" dirty="0"/>
              <a:t> </a:t>
            </a:r>
            <a:r>
              <a:rPr dirty="0"/>
              <a:t>WEB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111707" y="2060899"/>
            <a:ext cx="7658734" cy="41548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requieren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otras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características: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  <a:tabLst>
                <a:tab pos="9271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Un esquema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flexible (datos</a:t>
            </a:r>
            <a:r>
              <a:rPr sz="22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semi-estructurados)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9271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252525"/>
                </a:solidFill>
                <a:latin typeface="Calibri"/>
                <a:cs typeface="Calibri"/>
              </a:rPr>
              <a:t>Mayor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 escalabilidad: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65"/>
              </a:spcBef>
              <a:tabLst>
                <a:tab pos="1273175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Cantidad de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datos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65"/>
              </a:spcBef>
              <a:tabLst>
                <a:tab pos="1273175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Eficiencia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las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operaciones</a:t>
            </a:r>
            <a:endParaRPr sz="2000">
              <a:latin typeface="Calibri"/>
              <a:cs typeface="Calibri"/>
            </a:endParaRPr>
          </a:p>
          <a:p>
            <a:pPr marR="3863975" algn="ctr">
              <a:lnSpc>
                <a:spcPct val="100000"/>
              </a:lnSpc>
              <a:spcBef>
                <a:spcPts val="325"/>
              </a:spcBef>
              <a:tabLst>
                <a:tab pos="457200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Consistencia relajada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  <a:tabLst>
                <a:tab pos="1273175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Menos</a:t>
            </a:r>
            <a:r>
              <a:rPr sz="2000" spc="-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garantías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  <a:tabLst>
                <a:tab pos="1273175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Mayor</a:t>
            </a:r>
            <a:r>
              <a:rPr sz="2000" spc="-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eficiencia</a:t>
            </a:r>
            <a:endParaRPr sz="2000">
              <a:latin typeface="Calibri"/>
              <a:cs typeface="Calibri"/>
            </a:endParaRPr>
          </a:p>
          <a:p>
            <a:pPr marL="1273175" marR="5080" indent="-346075">
              <a:lnSpc>
                <a:spcPct val="90000"/>
              </a:lnSpc>
              <a:spcBef>
                <a:spcPts val="600"/>
              </a:spcBef>
              <a:tabLst>
                <a:tab pos="1273175" algn="l"/>
              </a:tabLst>
            </a:pPr>
            <a:r>
              <a:rPr sz="180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Respuestas aproximadas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(i.e.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se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busca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 edad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promedio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 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usuarios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que acceden 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un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conjunto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URLs,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puede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dar 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respuesta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con base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en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un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subconjunto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representativo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 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los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datos)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2673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105"/>
              </a:spcBef>
            </a:pPr>
            <a:r>
              <a:rPr sz="4650" spc="-35" dirty="0"/>
              <a:t>Teorema</a:t>
            </a:r>
            <a:r>
              <a:rPr sz="4650" spc="-200" dirty="0"/>
              <a:t> </a:t>
            </a:r>
            <a:r>
              <a:rPr sz="4650" spc="5" dirty="0"/>
              <a:t>CAP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860550" y="2147442"/>
            <a:ext cx="6645275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5080" indent="-454659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En 2000, Eric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Brewer formuló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conjetura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CAP: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en 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un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sistema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distribuido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solamente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posible 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optimizar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2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siguientes</a:t>
            </a: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características: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b="1" spc="-10" dirty="0">
                <a:solidFill>
                  <a:srgbClr val="4D0000"/>
                </a:solidFill>
                <a:latin typeface="Calibri"/>
                <a:cs typeface="Calibri"/>
              </a:rPr>
              <a:t>Consistencia</a:t>
            </a:r>
            <a:r>
              <a:rPr sz="2200" b="1" spc="15" dirty="0">
                <a:solidFill>
                  <a:srgbClr val="4D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D0000"/>
                </a:solidFill>
                <a:latin typeface="Calibri"/>
                <a:cs typeface="Calibri"/>
              </a:rPr>
              <a:t>(Consistency)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4D0000"/>
                </a:solidFill>
                <a:latin typeface="Calibri"/>
                <a:cs typeface="Calibri"/>
              </a:rPr>
              <a:t>Disponibilidad</a:t>
            </a:r>
            <a:r>
              <a:rPr sz="2200" b="1" dirty="0">
                <a:solidFill>
                  <a:srgbClr val="4D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D0000"/>
                </a:solidFill>
                <a:latin typeface="Calibri"/>
                <a:cs typeface="Calibri"/>
              </a:rPr>
              <a:t>(Availability)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b="1" spc="-30" dirty="0">
                <a:solidFill>
                  <a:srgbClr val="4D0000"/>
                </a:solidFill>
                <a:latin typeface="Calibri"/>
                <a:cs typeface="Calibri"/>
              </a:rPr>
              <a:t>Tolerancia </a:t>
            </a:r>
            <a:r>
              <a:rPr sz="2200" b="1" spc="-5" dirty="0">
                <a:solidFill>
                  <a:srgbClr val="4D0000"/>
                </a:solidFill>
                <a:latin typeface="Calibri"/>
                <a:cs typeface="Calibri"/>
              </a:rPr>
              <a:t>a </a:t>
            </a:r>
            <a:r>
              <a:rPr sz="2200" b="1" spc="-15" dirty="0">
                <a:solidFill>
                  <a:srgbClr val="4D0000"/>
                </a:solidFill>
                <a:latin typeface="Calibri"/>
                <a:cs typeface="Calibri"/>
              </a:rPr>
              <a:t>Fallos (Partition</a:t>
            </a:r>
            <a:r>
              <a:rPr sz="2200" b="1" spc="155" dirty="0">
                <a:solidFill>
                  <a:srgbClr val="4D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4D0000"/>
                </a:solidFill>
                <a:latin typeface="Calibri"/>
                <a:cs typeface="Calibri"/>
              </a:rPr>
              <a:t>tolerance)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En 2002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teorema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fue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demostrado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2673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105"/>
              </a:spcBef>
            </a:pPr>
            <a:r>
              <a:rPr sz="4650" dirty="0"/>
              <a:t>Ejemplo</a:t>
            </a:r>
            <a:r>
              <a:rPr sz="4650" spc="-175" dirty="0"/>
              <a:t> </a:t>
            </a:r>
            <a:r>
              <a:rPr sz="4650" spc="5" dirty="0"/>
              <a:t>CAP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860550" y="2147442"/>
            <a:ext cx="6713220" cy="389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302895" indent="-454659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Una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forma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ser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mas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tolerante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fallos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tener 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replicas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programas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en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varias 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máquinas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466725" algn="l"/>
              </a:tabLst>
            </a:pPr>
            <a:r>
              <a:rPr sz="2150" spc="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Por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lo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tanto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cuando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escribe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un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registro,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</a:t>
            </a:r>
            <a:r>
              <a:rPr sz="2400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debe</a:t>
            </a:r>
            <a:endParaRPr sz="24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también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actualizar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</a:t>
            </a: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réplica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tiene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que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elegir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entre: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635"/>
              </a:lnSpc>
              <a:spcBef>
                <a:spcPts val="62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Bloquear las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réplicas </a:t>
            </a:r>
            <a:r>
              <a:rPr sz="2200" spc="-20" dirty="0">
                <a:solidFill>
                  <a:srgbClr val="252525"/>
                </a:solidFill>
                <a:latin typeface="Calibri"/>
                <a:cs typeface="Calibri"/>
              </a:rPr>
              <a:t>durante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actualización</a:t>
            </a:r>
            <a:r>
              <a:rPr sz="2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Wingdings"/>
                <a:cs typeface="Wingdings"/>
              </a:rPr>
              <a:t></a:t>
            </a:r>
            <a:endParaRPr sz="2200">
              <a:latin typeface="Wingdings"/>
              <a:cs typeface="Wingdings"/>
            </a:endParaRPr>
          </a:p>
          <a:p>
            <a:pPr marR="2299335" algn="ctr">
              <a:lnSpc>
                <a:spcPts val="2635"/>
              </a:lnSpc>
            </a:pP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sacrifica </a:t>
            </a:r>
            <a:r>
              <a:rPr sz="2200" b="1" spc="-5" dirty="0">
                <a:solidFill>
                  <a:srgbClr val="4D0000"/>
                </a:solidFill>
                <a:latin typeface="Calibri"/>
                <a:cs typeface="Calibri"/>
              </a:rPr>
              <a:t>disponiblidad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No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bloquear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las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réplicas </a:t>
            </a:r>
            <a:r>
              <a:rPr sz="2200" spc="-5" dirty="0">
                <a:solidFill>
                  <a:srgbClr val="252525"/>
                </a:solidFill>
                <a:latin typeface="Wingdings"/>
                <a:cs typeface="Wingdings"/>
              </a:rPr>
              <a:t>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sacrifica</a:t>
            </a:r>
            <a:r>
              <a:rPr sz="2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4D0000"/>
                </a:solidFill>
                <a:latin typeface="Calibri"/>
                <a:cs typeface="Calibri"/>
              </a:rPr>
              <a:t>consistencia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267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5"/>
              </a:spcBef>
            </a:pPr>
            <a:r>
              <a:rPr sz="4650" spc="5" dirty="0"/>
              <a:t>NoSQL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225397" y="2147442"/>
            <a:ext cx="7317740" cy="369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NoSQL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Not Only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SQL (means Not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Only</a:t>
            </a:r>
            <a:r>
              <a:rPr sz="24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RDBMS)</a:t>
            </a:r>
            <a:endParaRPr sz="2400">
              <a:latin typeface="Calibri"/>
              <a:cs typeface="Calibri"/>
            </a:endParaRPr>
          </a:p>
          <a:p>
            <a:pPr marL="466725" marR="955675" indent="-454659">
              <a:lnSpc>
                <a:spcPct val="100000"/>
              </a:lnSpc>
              <a:spcBef>
                <a:spcPts val="20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Motores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bases de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que responden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 las  necesidades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aplicaciones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en la</a:t>
            </a:r>
            <a:r>
              <a:rPr sz="24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Web: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Map </a:t>
            </a:r>
            <a:r>
              <a:rPr sz="2200" b="1" spc="-15" dirty="0">
                <a:solidFill>
                  <a:srgbClr val="252525"/>
                </a:solidFill>
                <a:latin typeface="Calibri"/>
                <a:cs typeface="Calibri"/>
              </a:rPr>
              <a:t>reduce frameworks</a:t>
            </a:r>
            <a:r>
              <a:rPr sz="2200" b="1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(Hadoop)</a:t>
            </a:r>
            <a:endParaRPr sz="2200">
              <a:latin typeface="Calibri"/>
              <a:cs typeface="Calibri"/>
            </a:endParaRPr>
          </a:p>
          <a:p>
            <a:pPr marL="927100" marR="5080" indent="-4572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b="1" spc="-15" dirty="0">
                <a:solidFill>
                  <a:srgbClr val="252525"/>
                </a:solidFill>
                <a:latin typeface="Calibri"/>
                <a:cs typeface="Calibri"/>
              </a:rPr>
              <a:t>Key-value </a:t>
            </a:r>
            <a:r>
              <a:rPr sz="2200" b="1" spc="-20" dirty="0">
                <a:solidFill>
                  <a:srgbClr val="252525"/>
                </a:solidFill>
                <a:latin typeface="Calibri"/>
                <a:cs typeface="Calibri"/>
              </a:rPr>
              <a:t>stores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(Big table by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Google, Hbase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by </a:t>
            </a:r>
            <a:r>
              <a:rPr sz="2200" spc="-35" dirty="0">
                <a:solidFill>
                  <a:srgbClr val="252525"/>
                </a:solidFill>
                <a:latin typeface="Calibri"/>
                <a:cs typeface="Calibri"/>
              </a:rPr>
              <a:t>Yahoo, 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Dynamo by Amazon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,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Cassandra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by FaceBook,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Voldemort 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by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LinkedIn)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Document </a:t>
            </a:r>
            <a:r>
              <a:rPr sz="2200" b="1" spc="-20" dirty="0">
                <a:solidFill>
                  <a:srgbClr val="252525"/>
                </a:solidFill>
                <a:latin typeface="Calibri"/>
                <a:cs typeface="Calibri"/>
              </a:rPr>
              <a:t>stores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(CouchDB,</a:t>
            </a:r>
            <a:r>
              <a:rPr sz="2200" spc="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MongoDB)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b="1" spc="-15" dirty="0">
                <a:solidFill>
                  <a:srgbClr val="252525"/>
                </a:solidFill>
                <a:latin typeface="Calibri"/>
                <a:cs typeface="Calibri"/>
              </a:rPr>
              <a:t>Graph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databases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(Neo4j,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OrientDB,</a:t>
            </a:r>
            <a:r>
              <a:rPr sz="2200" spc="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AllegroGraph)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267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5"/>
              </a:spcBef>
            </a:pPr>
            <a:r>
              <a:rPr sz="4650" spc="10" dirty="0"/>
              <a:t>Map </a:t>
            </a:r>
            <a:r>
              <a:rPr sz="4650" spc="-10" dirty="0"/>
              <a:t>Reduce </a:t>
            </a:r>
            <a:r>
              <a:rPr sz="4650" dirty="0"/>
              <a:t>Frameworks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225397" y="2110866"/>
            <a:ext cx="7338695" cy="3884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Creados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por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Google</a:t>
            </a:r>
            <a:endParaRPr sz="2400">
              <a:latin typeface="Calibri"/>
              <a:cs typeface="Calibri"/>
            </a:endParaRPr>
          </a:p>
          <a:p>
            <a:pPr marL="466725" marR="153035" indent="-454659">
              <a:lnSpc>
                <a:spcPts val="2590"/>
              </a:lnSpc>
              <a:spcBef>
                <a:spcPts val="2045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No tiene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un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modelo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datos,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 manejan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en 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archivos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252525"/>
                </a:solidFill>
                <a:latin typeface="Calibri"/>
                <a:cs typeface="Calibri"/>
              </a:rPr>
              <a:t>GFS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(Google File</a:t>
            </a:r>
            <a:r>
              <a:rPr sz="2200" spc="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Calibri"/>
                <a:cs typeface="Calibri"/>
              </a:rPr>
              <a:t>Systems)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HDFS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(Hadoop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Distributed File</a:t>
            </a:r>
            <a:r>
              <a:rPr sz="22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Systems)</a:t>
            </a:r>
            <a:endParaRPr sz="2200">
              <a:latin typeface="Calibri"/>
              <a:cs typeface="Calibri"/>
            </a:endParaRPr>
          </a:p>
          <a:p>
            <a:pPr marL="466725" marR="5080" indent="-454659">
              <a:lnSpc>
                <a:spcPts val="2590"/>
              </a:lnSpc>
              <a:spcBef>
                <a:spcPts val="2035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El usuario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prove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funciones (Map, Reduce, 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Combiner,  </a:t>
            </a: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Reader,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Writer)</a:t>
            </a:r>
            <a:endParaRPr sz="2400">
              <a:latin typeface="Calibri"/>
              <a:cs typeface="Calibri"/>
            </a:endParaRPr>
          </a:p>
          <a:p>
            <a:pPr marL="466725" marR="701040" indent="-454659">
              <a:lnSpc>
                <a:spcPts val="2590"/>
              </a:lnSpc>
              <a:spcBef>
                <a:spcPts val="20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sistema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prove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paralelismo, interacción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entre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las 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funciones,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tolerancia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fallos,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escalabilidad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spc="-5" dirty="0"/>
              <a:t>Contenido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366" y="1872208"/>
            <a:ext cx="7038975" cy="376301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8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850" spc="2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Calibri"/>
                <a:cs typeface="Calibri"/>
              </a:rPr>
              <a:t>¿Qué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es </a:t>
            </a:r>
            <a:r>
              <a:rPr sz="3200" spc="-5" dirty="0">
                <a:solidFill>
                  <a:srgbClr val="252525"/>
                </a:solidFill>
                <a:latin typeface="Calibri"/>
                <a:cs typeface="Calibri"/>
              </a:rPr>
              <a:t>un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Modelo </a:t>
            </a:r>
            <a:r>
              <a:rPr sz="3200" spc="-5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3200" spc="-43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Datos?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850" spc="2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Etapas </a:t>
            </a:r>
            <a:r>
              <a:rPr sz="3200" spc="-5" dirty="0">
                <a:solidFill>
                  <a:srgbClr val="252525"/>
                </a:solidFill>
                <a:latin typeface="Calibri"/>
                <a:cs typeface="Calibri"/>
              </a:rPr>
              <a:t>de diseño de</a:t>
            </a:r>
            <a:r>
              <a:rPr sz="3200" spc="-3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BD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850" spc="2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Modelo</a:t>
            </a:r>
            <a:r>
              <a:rPr sz="3200" spc="-4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Relacional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850" spc="2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Modelos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Orientados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3200" spc="-4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Objetos</a:t>
            </a:r>
            <a:endParaRPr sz="3200">
              <a:latin typeface="Calibri"/>
              <a:cs typeface="Calibri"/>
            </a:endParaRPr>
          </a:p>
          <a:p>
            <a:pPr marL="466725" marR="5080" indent="-454659">
              <a:lnSpc>
                <a:spcPts val="3080"/>
              </a:lnSpc>
              <a:spcBef>
                <a:spcPts val="2165"/>
              </a:spcBef>
            </a:pPr>
            <a:r>
              <a:rPr sz="28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850" spc="2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NoSQL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(post-relacionales):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XML, </a:t>
            </a:r>
            <a:r>
              <a:rPr sz="3200" spc="-30" dirty="0">
                <a:solidFill>
                  <a:srgbClr val="252525"/>
                </a:solidFill>
                <a:latin typeface="Calibri"/>
                <a:cs typeface="Calibri"/>
              </a:rPr>
              <a:t>Grafos,  </a:t>
            </a:r>
            <a:r>
              <a:rPr sz="3200" spc="-80" dirty="0">
                <a:solidFill>
                  <a:srgbClr val="252525"/>
                </a:solidFill>
                <a:latin typeface="Calibri"/>
                <a:cs typeface="Calibri"/>
              </a:rPr>
              <a:t>RDF,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otros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267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5"/>
              </a:spcBef>
            </a:pPr>
            <a:r>
              <a:rPr sz="4650" spc="10" dirty="0"/>
              <a:t>Map </a:t>
            </a:r>
            <a:r>
              <a:rPr sz="4650" spc="-10" dirty="0"/>
              <a:t>Reduce </a:t>
            </a:r>
            <a:r>
              <a:rPr sz="4650" dirty="0"/>
              <a:t>Frameworks</a:t>
            </a:r>
            <a:endParaRPr sz="4650"/>
          </a:p>
        </p:txBody>
      </p:sp>
      <p:sp>
        <p:nvSpPr>
          <p:cNvPr id="3" name="object 3"/>
          <p:cNvSpPr/>
          <p:nvPr/>
        </p:nvSpPr>
        <p:spPr>
          <a:xfrm>
            <a:off x="2531364" y="2238755"/>
            <a:ext cx="11247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1239" y="2324176"/>
            <a:ext cx="2582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7214" algn="l"/>
              </a:tabLst>
            </a:pPr>
            <a:r>
              <a:rPr sz="1800" dirty="0">
                <a:latin typeface="Calibri"/>
                <a:cs typeface="Calibri"/>
              </a:rPr>
              <a:t>Input </a:t>
            </a:r>
            <a:r>
              <a:rPr sz="1800" spc="-15" dirty="0">
                <a:latin typeface="Calibri"/>
                <a:cs typeface="Calibri"/>
              </a:rPr>
              <a:t>record	</a:t>
            </a:r>
            <a:r>
              <a:rPr sz="2700" baseline="1543" dirty="0">
                <a:latin typeface="Calibri"/>
                <a:cs typeface="Calibri"/>
              </a:rPr>
              <a:t>MAP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6604" y="2801111"/>
            <a:ext cx="1126236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6039" y="2827020"/>
            <a:ext cx="1024255" cy="437515"/>
          </a:xfrm>
          <a:custGeom>
            <a:avLst/>
            <a:gdLst/>
            <a:ahLst/>
            <a:cxnLst/>
            <a:rect l="l" t="t" r="r" b="b"/>
            <a:pathLst>
              <a:path w="1024254" h="437514">
                <a:moveTo>
                  <a:pt x="0" y="437388"/>
                </a:moveTo>
                <a:lnTo>
                  <a:pt x="1024127" y="437388"/>
                </a:lnTo>
                <a:lnTo>
                  <a:pt x="1024127" y="0"/>
                </a:lnTo>
                <a:lnTo>
                  <a:pt x="0" y="0"/>
                </a:lnTo>
                <a:lnTo>
                  <a:pt x="0" y="437388"/>
                </a:lnTo>
                <a:close/>
              </a:path>
            </a:pathLst>
          </a:custGeom>
          <a:ln w="12192">
            <a:solidFill>
              <a:srgbClr val="BE4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6604" y="3619500"/>
            <a:ext cx="1126236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12770" y="3259963"/>
            <a:ext cx="8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2770" y="3323971"/>
            <a:ext cx="8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2212" y="2881629"/>
            <a:ext cx="258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2295" algn="l"/>
              </a:tabLst>
            </a:pP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	</a:t>
            </a:r>
            <a:r>
              <a:rPr sz="1800" dirty="0"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00097" y="2447925"/>
            <a:ext cx="291465" cy="78105"/>
          </a:xfrm>
          <a:custGeom>
            <a:avLst/>
            <a:gdLst/>
            <a:ahLst/>
            <a:cxnLst/>
            <a:rect l="l" t="t" r="r" b="b"/>
            <a:pathLst>
              <a:path w="291464" h="78105">
                <a:moveTo>
                  <a:pt x="267294" y="25653"/>
                </a:moveTo>
                <a:lnTo>
                  <a:pt x="226313" y="25653"/>
                </a:lnTo>
                <a:lnTo>
                  <a:pt x="226948" y="51562"/>
                </a:lnTo>
                <a:lnTo>
                  <a:pt x="213996" y="51881"/>
                </a:lnTo>
                <a:lnTo>
                  <a:pt x="214629" y="77724"/>
                </a:lnTo>
                <a:lnTo>
                  <a:pt x="291338" y="36957"/>
                </a:lnTo>
                <a:lnTo>
                  <a:pt x="267294" y="25653"/>
                </a:lnTo>
                <a:close/>
              </a:path>
              <a:path w="291464" h="78105">
                <a:moveTo>
                  <a:pt x="213361" y="25973"/>
                </a:moveTo>
                <a:lnTo>
                  <a:pt x="0" y="31241"/>
                </a:lnTo>
                <a:lnTo>
                  <a:pt x="761" y="57150"/>
                </a:lnTo>
                <a:lnTo>
                  <a:pt x="213996" y="51881"/>
                </a:lnTo>
                <a:lnTo>
                  <a:pt x="213361" y="25973"/>
                </a:lnTo>
                <a:close/>
              </a:path>
              <a:path w="291464" h="78105">
                <a:moveTo>
                  <a:pt x="226313" y="25653"/>
                </a:moveTo>
                <a:lnTo>
                  <a:pt x="213361" y="25973"/>
                </a:lnTo>
                <a:lnTo>
                  <a:pt x="213996" y="51881"/>
                </a:lnTo>
                <a:lnTo>
                  <a:pt x="226948" y="51562"/>
                </a:lnTo>
                <a:lnTo>
                  <a:pt x="226313" y="25653"/>
                </a:lnTo>
                <a:close/>
              </a:path>
              <a:path w="291464" h="78105">
                <a:moveTo>
                  <a:pt x="212725" y="0"/>
                </a:moveTo>
                <a:lnTo>
                  <a:pt x="213361" y="25973"/>
                </a:lnTo>
                <a:lnTo>
                  <a:pt x="226313" y="25653"/>
                </a:lnTo>
                <a:lnTo>
                  <a:pt x="267294" y="25653"/>
                </a:lnTo>
                <a:lnTo>
                  <a:pt x="212725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1019" y="3007486"/>
            <a:ext cx="296545" cy="78105"/>
          </a:xfrm>
          <a:custGeom>
            <a:avLst/>
            <a:gdLst/>
            <a:ahLst/>
            <a:cxnLst/>
            <a:rect l="l" t="t" r="r" b="b"/>
            <a:pathLst>
              <a:path w="296544" h="78105">
                <a:moveTo>
                  <a:pt x="270734" y="25780"/>
                </a:moveTo>
                <a:lnTo>
                  <a:pt x="231267" y="25780"/>
                </a:lnTo>
                <a:lnTo>
                  <a:pt x="231394" y="51688"/>
                </a:lnTo>
                <a:lnTo>
                  <a:pt x="218482" y="51788"/>
                </a:lnTo>
                <a:lnTo>
                  <a:pt x="218694" y="77724"/>
                </a:lnTo>
                <a:lnTo>
                  <a:pt x="296163" y="38226"/>
                </a:lnTo>
                <a:lnTo>
                  <a:pt x="270734" y="25780"/>
                </a:lnTo>
                <a:close/>
              </a:path>
              <a:path w="296544" h="78105">
                <a:moveTo>
                  <a:pt x="218270" y="25880"/>
                </a:moveTo>
                <a:lnTo>
                  <a:pt x="0" y="27559"/>
                </a:lnTo>
                <a:lnTo>
                  <a:pt x="254" y="53466"/>
                </a:lnTo>
                <a:lnTo>
                  <a:pt x="218482" y="51788"/>
                </a:lnTo>
                <a:lnTo>
                  <a:pt x="218270" y="25880"/>
                </a:lnTo>
                <a:close/>
              </a:path>
              <a:path w="296544" h="78105">
                <a:moveTo>
                  <a:pt x="231267" y="25780"/>
                </a:moveTo>
                <a:lnTo>
                  <a:pt x="218270" y="25880"/>
                </a:lnTo>
                <a:lnTo>
                  <a:pt x="218482" y="51788"/>
                </a:lnTo>
                <a:lnTo>
                  <a:pt x="231394" y="51688"/>
                </a:lnTo>
                <a:lnTo>
                  <a:pt x="231267" y="25780"/>
                </a:lnTo>
                <a:close/>
              </a:path>
              <a:path w="296544" h="78105">
                <a:moveTo>
                  <a:pt x="218058" y="0"/>
                </a:moveTo>
                <a:lnTo>
                  <a:pt x="218270" y="25880"/>
                </a:lnTo>
                <a:lnTo>
                  <a:pt x="270734" y="25780"/>
                </a:lnTo>
                <a:lnTo>
                  <a:pt x="218058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9433" y="3826764"/>
            <a:ext cx="277495" cy="78105"/>
          </a:xfrm>
          <a:custGeom>
            <a:avLst/>
            <a:gdLst/>
            <a:ahLst/>
            <a:cxnLst/>
            <a:rect l="l" t="t" r="r" b="b"/>
            <a:pathLst>
              <a:path w="277494" h="78104">
                <a:moveTo>
                  <a:pt x="199517" y="0"/>
                </a:moveTo>
                <a:lnTo>
                  <a:pt x="199644" y="77724"/>
                </a:lnTo>
                <a:lnTo>
                  <a:pt x="251459" y="51816"/>
                </a:lnTo>
                <a:lnTo>
                  <a:pt x="212598" y="51816"/>
                </a:lnTo>
                <a:lnTo>
                  <a:pt x="212471" y="25908"/>
                </a:lnTo>
                <a:lnTo>
                  <a:pt x="251417" y="25908"/>
                </a:lnTo>
                <a:lnTo>
                  <a:pt x="199517" y="0"/>
                </a:lnTo>
                <a:close/>
              </a:path>
              <a:path w="277494" h="78104">
                <a:moveTo>
                  <a:pt x="199559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99601" y="51816"/>
                </a:lnTo>
                <a:lnTo>
                  <a:pt x="199559" y="25908"/>
                </a:lnTo>
                <a:close/>
              </a:path>
              <a:path w="277494" h="78104">
                <a:moveTo>
                  <a:pt x="251417" y="25908"/>
                </a:moveTo>
                <a:lnTo>
                  <a:pt x="212471" y="25908"/>
                </a:lnTo>
                <a:lnTo>
                  <a:pt x="212598" y="51816"/>
                </a:lnTo>
                <a:lnTo>
                  <a:pt x="251459" y="51816"/>
                </a:lnTo>
                <a:lnTo>
                  <a:pt x="277368" y="38862"/>
                </a:lnTo>
                <a:lnTo>
                  <a:pt x="251417" y="25908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7508" y="2229611"/>
            <a:ext cx="1126236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4271" y="2791967"/>
            <a:ext cx="1124712" cy="531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4271" y="3610355"/>
            <a:ext cx="11247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90438" y="3250184"/>
            <a:ext cx="8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0438" y="3314191"/>
            <a:ext cx="8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14039" y="2435860"/>
            <a:ext cx="1654175" cy="78105"/>
          </a:xfrm>
          <a:custGeom>
            <a:avLst/>
            <a:gdLst/>
            <a:ahLst/>
            <a:cxnLst/>
            <a:rect l="l" t="t" r="r" b="b"/>
            <a:pathLst>
              <a:path w="1654175" h="78105">
                <a:moveTo>
                  <a:pt x="1628231" y="25780"/>
                </a:moveTo>
                <a:lnTo>
                  <a:pt x="1588897" y="25780"/>
                </a:lnTo>
                <a:lnTo>
                  <a:pt x="1589151" y="51688"/>
                </a:lnTo>
                <a:lnTo>
                  <a:pt x="1576154" y="51766"/>
                </a:lnTo>
                <a:lnTo>
                  <a:pt x="1576324" y="77724"/>
                </a:lnTo>
                <a:lnTo>
                  <a:pt x="1653794" y="38353"/>
                </a:lnTo>
                <a:lnTo>
                  <a:pt x="1628231" y="25780"/>
                </a:lnTo>
                <a:close/>
              </a:path>
              <a:path w="1654175" h="78105">
                <a:moveTo>
                  <a:pt x="1575985" y="25858"/>
                </a:moveTo>
                <a:lnTo>
                  <a:pt x="0" y="35305"/>
                </a:lnTo>
                <a:lnTo>
                  <a:pt x="253" y="61213"/>
                </a:lnTo>
                <a:lnTo>
                  <a:pt x="1576154" y="51766"/>
                </a:lnTo>
                <a:lnTo>
                  <a:pt x="1575985" y="25858"/>
                </a:lnTo>
                <a:close/>
              </a:path>
              <a:path w="1654175" h="78105">
                <a:moveTo>
                  <a:pt x="1588897" y="25780"/>
                </a:moveTo>
                <a:lnTo>
                  <a:pt x="1575985" y="25858"/>
                </a:lnTo>
                <a:lnTo>
                  <a:pt x="1576154" y="51766"/>
                </a:lnTo>
                <a:lnTo>
                  <a:pt x="1589151" y="51688"/>
                </a:lnTo>
                <a:lnTo>
                  <a:pt x="1588897" y="25780"/>
                </a:lnTo>
                <a:close/>
              </a:path>
              <a:path w="1654175" h="78105">
                <a:moveTo>
                  <a:pt x="1575815" y="0"/>
                </a:moveTo>
                <a:lnTo>
                  <a:pt x="1575985" y="25858"/>
                </a:lnTo>
                <a:lnTo>
                  <a:pt x="1628231" y="25780"/>
                </a:lnTo>
                <a:lnTo>
                  <a:pt x="1575815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0803" y="2998216"/>
            <a:ext cx="1654175" cy="78105"/>
          </a:xfrm>
          <a:custGeom>
            <a:avLst/>
            <a:gdLst/>
            <a:ahLst/>
            <a:cxnLst/>
            <a:rect l="l" t="t" r="r" b="b"/>
            <a:pathLst>
              <a:path w="1654175" h="78105">
                <a:moveTo>
                  <a:pt x="1628231" y="25781"/>
                </a:moveTo>
                <a:lnTo>
                  <a:pt x="1588897" y="25781"/>
                </a:lnTo>
                <a:lnTo>
                  <a:pt x="1589151" y="51688"/>
                </a:lnTo>
                <a:lnTo>
                  <a:pt x="1576154" y="51766"/>
                </a:lnTo>
                <a:lnTo>
                  <a:pt x="1576324" y="77724"/>
                </a:lnTo>
                <a:lnTo>
                  <a:pt x="1653794" y="38354"/>
                </a:lnTo>
                <a:lnTo>
                  <a:pt x="1628231" y="25781"/>
                </a:lnTo>
                <a:close/>
              </a:path>
              <a:path w="1654175" h="78105">
                <a:moveTo>
                  <a:pt x="1575985" y="25858"/>
                </a:moveTo>
                <a:lnTo>
                  <a:pt x="0" y="35306"/>
                </a:lnTo>
                <a:lnTo>
                  <a:pt x="254" y="61213"/>
                </a:lnTo>
                <a:lnTo>
                  <a:pt x="1576154" y="51766"/>
                </a:lnTo>
                <a:lnTo>
                  <a:pt x="1575985" y="25858"/>
                </a:lnTo>
                <a:close/>
              </a:path>
              <a:path w="1654175" h="78105">
                <a:moveTo>
                  <a:pt x="1588897" y="25781"/>
                </a:moveTo>
                <a:lnTo>
                  <a:pt x="1575985" y="25858"/>
                </a:lnTo>
                <a:lnTo>
                  <a:pt x="1576154" y="51766"/>
                </a:lnTo>
                <a:lnTo>
                  <a:pt x="1589151" y="51688"/>
                </a:lnTo>
                <a:lnTo>
                  <a:pt x="1588897" y="25781"/>
                </a:lnTo>
                <a:close/>
              </a:path>
              <a:path w="1654175" h="78105">
                <a:moveTo>
                  <a:pt x="1575816" y="0"/>
                </a:moveTo>
                <a:lnTo>
                  <a:pt x="1575985" y="25858"/>
                </a:lnTo>
                <a:lnTo>
                  <a:pt x="1628231" y="25781"/>
                </a:lnTo>
                <a:lnTo>
                  <a:pt x="157581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0803" y="3816603"/>
            <a:ext cx="1654175" cy="78105"/>
          </a:xfrm>
          <a:custGeom>
            <a:avLst/>
            <a:gdLst/>
            <a:ahLst/>
            <a:cxnLst/>
            <a:rect l="l" t="t" r="r" b="b"/>
            <a:pathLst>
              <a:path w="1654175" h="78104">
                <a:moveTo>
                  <a:pt x="1628231" y="25781"/>
                </a:moveTo>
                <a:lnTo>
                  <a:pt x="1588897" y="25781"/>
                </a:lnTo>
                <a:lnTo>
                  <a:pt x="1589151" y="51689"/>
                </a:lnTo>
                <a:lnTo>
                  <a:pt x="1576154" y="51766"/>
                </a:lnTo>
                <a:lnTo>
                  <a:pt x="1576324" y="77724"/>
                </a:lnTo>
                <a:lnTo>
                  <a:pt x="1653794" y="38354"/>
                </a:lnTo>
                <a:lnTo>
                  <a:pt x="1628231" y="25781"/>
                </a:lnTo>
                <a:close/>
              </a:path>
              <a:path w="1654175" h="78104">
                <a:moveTo>
                  <a:pt x="1575985" y="25858"/>
                </a:moveTo>
                <a:lnTo>
                  <a:pt x="0" y="35306"/>
                </a:lnTo>
                <a:lnTo>
                  <a:pt x="254" y="61214"/>
                </a:lnTo>
                <a:lnTo>
                  <a:pt x="1576154" y="51766"/>
                </a:lnTo>
                <a:lnTo>
                  <a:pt x="1575985" y="25858"/>
                </a:lnTo>
                <a:close/>
              </a:path>
              <a:path w="1654175" h="78104">
                <a:moveTo>
                  <a:pt x="1588897" y="25781"/>
                </a:moveTo>
                <a:lnTo>
                  <a:pt x="1575985" y="25858"/>
                </a:lnTo>
                <a:lnTo>
                  <a:pt x="1576154" y="51766"/>
                </a:lnTo>
                <a:lnTo>
                  <a:pt x="1589151" y="51689"/>
                </a:lnTo>
                <a:lnTo>
                  <a:pt x="1588897" y="25781"/>
                </a:lnTo>
                <a:close/>
              </a:path>
              <a:path w="1654175" h="78104">
                <a:moveTo>
                  <a:pt x="1575816" y="0"/>
                </a:moveTo>
                <a:lnTo>
                  <a:pt x="1575985" y="25858"/>
                </a:lnTo>
                <a:lnTo>
                  <a:pt x="1628231" y="25781"/>
                </a:lnTo>
                <a:lnTo>
                  <a:pt x="157581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18305" y="2004186"/>
            <a:ext cx="142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Key-value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6944" y="2255520"/>
            <a:ext cx="2662555" cy="437515"/>
          </a:xfrm>
          <a:prstGeom prst="rect">
            <a:avLst/>
          </a:prstGeom>
          <a:solidFill>
            <a:srgbClr val="FFC299"/>
          </a:solidFill>
          <a:ln w="12192">
            <a:solidFill>
              <a:srgbClr val="BE4D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520"/>
              </a:spcBef>
              <a:tabLst>
                <a:tab pos="1330325" algn="l"/>
              </a:tabLst>
            </a:pPr>
            <a:r>
              <a:rPr sz="1800" spc="-5" dirty="0">
                <a:latin typeface="Calibri"/>
                <a:cs typeface="Calibri"/>
              </a:rPr>
              <a:t>REDUCE	Output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83708" y="2817876"/>
            <a:ext cx="2668905" cy="436245"/>
          </a:xfrm>
          <a:prstGeom prst="rect">
            <a:avLst/>
          </a:prstGeom>
          <a:solidFill>
            <a:srgbClr val="FFC299"/>
          </a:solidFill>
          <a:ln w="12192">
            <a:solidFill>
              <a:srgbClr val="BE4D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520"/>
              </a:spcBef>
              <a:tabLst>
                <a:tab pos="1336040" algn="l"/>
              </a:tabLst>
            </a:pPr>
            <a:r>
              <a:rPr sz="1800" spc="-5" dirty="0">
                <a:latin typeface="Calibri"/>
                <a:cs typeface="Calibri"/>
              </a:rPr>
              <a:t>REDUCE	</a:t>
            </a:r>
            <a:r>
              <a:rPr sz="2700" spc="-7" baseline="1543" dirty="0">
                <a:latin typeface="Calibri"/>
                <a:cs typeface="Calibri"/>
              </a:rPr>
              <a:t>Output</a:t>
            </a:r>
            <a:r>
              <a:rPr sz="2700" spc="-112" baseline="1543" dirty="0">
                <a:latin typeface="Calibri"/>
                <a:cs typeface="Calibri"/>
              </a:rPr>
              <a:t> </a:t>
            </a:r>
            <a:r>
              <a:rPr sz="2700" spc="-22" baseline="1543" dirty="0">
                <a:latin typeface="Calibri"/>
                <a:cs typeface="Calibri"/>
              </a:rPr>
              <a:t>record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91834" y="2435860"/>
            <a:ext cx="21399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06946" y="2995802"/>
            <a:ext cx="221233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06946" y="3815334"/>
            <a:ext cx="247014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4059" y="3700017"/>
            <a:ext cx="7941945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0"/>
              </a:spcBef>
              <a:tabLst>
                <a:tab pos="2160270" algn="l"/>
                <a:tab pos="4684395" algn="l"/>
                <a:tab pos="5911850" algn="l"/>
              </a:tabLst>
            </a:pP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	</a:t>
            </a:r>
            <a:r>
              <a:rPr sz="1800" dirty="0">
                <a:latin typeface="Calibri"/>
                <a:cs typeface="Calibri"/>
              </a:rPr>
              <a:t>MAP	</a:t>
            </a:r>
            <a:r>
              <a:rPr sz="2700" spc="-7" baseline="3086" dirty="0">
                <a:latin typeface="Calibri"/>
                <a:cs typeface="Calibri"/>
              </a:rPr>
              <a:t>REDUCE	Output</a:t>
            </a:r>
            <a:r>
              <a:rPr sz="2700" spc="7" baseline="3086" dirty="0">
                <a:latin typeface="Calibri"/>
                <a:cs typeface="Calibri"/>
              </a:rPr>
              <a:t> </a:t>
            </a:r>
            <a:r>
              <a:rPr sz="2700" spc="-22" baseline="3086" dirty="0">
                <a:latin typeface="Calibri"/>
                <a:cs typeface="Calibri"/>
              </a:rPr>
              <a:t>record</a:t>
            </a:r>
            <a:endParaRPr sz="2700" baseline="3086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3632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Ejemplo: </a:t>
            </a:r>
            <a:r>
              <a:rPr sz="1800" spc="-15" dirty="0">
                <a:latin typeface="Calibri"/>
                <a:cs typeface="Calibri"/>
              </a:rPr>
              <a:t>contar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número </a:t>
            </a:r>
            <a:r>
              <a:rPr sz="1800" spc="-5" dirty="0">
                <a:latin typeface="Calibri"/>
                <a:cs typeface="Calibri"/>
              </a:rPr>
              <a:t>de accesos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cada dominio (el dominio </a:t>
            </a:r>
            <a:r>
              <a:rPr sz="1800" spc="-15" dirty="0">
                <a:latin typeface="Calibri"/>
                <a:cs typeface="Calibri"/>
              </a:rPr>
              <a:t>está </a:t>
            </a:r>
            <a:r>
              <a:rPr sz="1800" spc="-10" dirty="0">
                <a:latin typeface="Calibri"/>
                <a:cs typeface="Calibri"/>
              </a:rPr>
              <a:t>dentro </a:t>
            </a:r>
            <a:r>
              <a:rPr sz="1800" spc="-5" dirty="0">
                <a:latin typeface="Calibri"/>
                <a:cs typeface="Calibri"/>
              </a:rPr>
              <a:t>del  URL)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Input </a:t>
            </a: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i="1" spc="-5" dirty="0">
                <a:latin typeface="Calibri"/>
                <a:cs typeface="Calibri"/>
              </a:rPr>
              <a:t>(URL, other </a:t>
            </a:r>
            <a:r>
              <a:rPr sz="1800" i="1" spc="-10" dirty="0">
                <a:latin typeface="Calibri"/>
                <a:cs typeface="Calibri"/>
              </a:rPr>
              <a:t>data</a:t>
            </a:r>
            <a:r>
              <a:rPr sz="1800" i="1" spc="10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…)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Map: </a:t>
            </a:r>
            <a:r>
              <a:rPr sz="1800" spc="-5" dirty="0">
                <a:latin typeface="Calibri"/>
                <a:cs typeface="Calibri"/>
              </a:rPr>
              <a:t>encuentra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dominio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cada URL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genera </a:t>
            </a:r>
            <a:r>
              <a:rPr sz="1800" spc="-5" dirty="0">
                <a:latin typeface="Calibri"/>
                <a:cs typeface="Calibri"/>
              </a:rPr>
              <a:t>los pares </a:t>
            </a:r>
            <a:r>
              <a:rPr sz="1800" i="1" spc="-10" dirty="0">
                <a:latin typeface="Calibri"/>
                <a:cs typeface="Calibri"/>
              </a:rPr>
              <a:t>(dominio,</a:t>
            </a:r>
            <a:r>
              <a:rPr sz="1800" i="1" spc="13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null)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Reduce: cuenta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número de </a:t>
            </a:r>
            <a:r>
              <a:rPr sz="1800" i="1" spc="-5" dirty="0">
                <a:latin typeface="Calibri"/>
                <a:cs typeface="Calibri"/>
              </a:rPr>
              <a:t>nulls </a:t>
            </a:r>
            <a:r>
              <a:rPr sz="1800" spc="-5" dirty="0">
                <a:latin typeface="Calibri"/>
                <a:cs typeface="Calibri"/>
              </a:rPr>
              <a:t>relacionados </a:t>
            </a:r>
            <a:r>
              <a:rPr sz="1800" spc="-10" dirty="0">
                <a:latin typeface="Calibri"/>
                <a:cs typeface="Calibri"/>
              </a:rPr>
              <a:t>con </a:t>
            </a:r>
            <a:r>
              <a:rPr sz="1800" spc="-5" dirty="0">
                <a:latin typeface="Calibri"/>
                <a:cs typeface="Calibri"/>
              </a:rPr>
              <a:t>cada dominio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genera </a:t>
            </a:r>
            <a:r>
              <a:rPr sz="1800" dirty="0">
                <a:latin typeface="Calibri"/>
                <a:cs typeface="Calibri"/>
              </a:rPr>
              <a:t>los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Calibri"/>
                <a:cs typeface="Calibri"/>
              </a:rPr>
              <a:t>(dominio,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count)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22547" y="2474214"/>
            <a:ext cx="1646555" cy="1400810"/>
          </a:xfrm>
          <a:custGeom>
            <a:avLst/>
            <a:gdLst/>
            <a:ahLst/>
            <a:cxnLst/>
            <a:rect l="l" t="t" r="r" b="b"/>
            <a:pathLst>
              <a:path w="1646554" h="1400810">
                <a:moveTo>
                  <a:pt x="1578476" y="40420"/>
                </a:moveTo>
                <a:lnTo>
                  <a:pt x="0" y="1380744"/>
                </a:lnTo>
                <a:lnTo>
                  <a:pt x="16763" y="1400429"/>
                </a:lnTo>
                <a:lnTo>
                  <a:pt x="1595282" y="60196"/>
                </a:lnTo>
                <a:lnTo>
                  <a:pt x="1578476" y="40420"/>
                </a:lnTo>
                <a:close/>
              </a:path>
              <a:path w="1646554" h="1400810">
                <a:moveTo>
                  <a:pt x="1632487" y="32003"/>
                </a:moveTo>
                <a:lnTo>
                  <a:pt x="1588389" y="32003"/>
                </a:lnTo>
                <a:lnTo>
                  <a:pt x="1605152" y="51815"/>
                </a:lnTo>
                <a:lnTo>
                  <a:pt x="1595282" y="60196"/>
                </a:lnTo>
                <a:lnTo>
                  <a:pt x="1612011" y="79883"/>
                </a:lnTo>
                <a:lnTo>
                  <a:pt x="1632487" y="32003"/>
                </a:lnTo>
                <a:close/>
              </a:path>
              <a:path w="1646554" h="1400810">
                <a:moveTo>
                  <a:pt x="1588389" y="32003"/>
                </a:moveTo>
                <a:lnTo>
                  <a:pt x="1578476" y="40420"/>
                </a:lnTo>
                <a:lnTo>
                  <a:pt x="1595282" y="60196"/>
                </a:lnTo>
                <a:lnTo>
                  <a:pt x="1605152" y="51815"/>
                </a:lnTo>
                <a:lnTo>
                  <a:pt x="1588389" y="32003"/>
                </a:lnTo>
                <a:close/>
              </a:path>
              <a:path w="1646554" h="1400810">
                <a:moveTo>
                  <a:pt x="1646174" y="0"/>
                </a:moveTo>
                <a:lnTo>
                  <a:pt x="1561718" y="20700"/>
                </a:lnTo>
                <a:lnTo>
                  <a:pt x="1578476" y="40420"/>
                </a:lnTo>
                <a:lnTo>
                  <a:pt x="1588389" y="32003"/>
                </a:lnTo>
                <a:lnTo>
                  <a:pt x="1632487" y="32003"/>
                </a:lnTo>
                <a:lnTo>
                  <a:pt x="1646174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5910" y="2474848"/>
            <a:ext cx="1678305" cy="1381125"/>
          </a:xfrm>
          <a:custGeom>
            <a:avLst/>
            <a:gdLst/>
            <a:ahLst/>
            <a:cxnLst/>
            <a:rect l="l" t="t" r="r" b="b"/>
            <a:pathLst>
              <a:path w="1678304" h="1381125">
                <a:moveTo>
                  <a:pt x="1609508" y="1341549"/>
                </a:moveTo>
                <a:lnTo>
                  <a:pt x="1593088" y="1361567"/>
                </a:lnTo>
                <a:lnTo>
                  <a:pt x="1677797" y="1380870"/>
                </a:lnTo>
                <a:lnTo>
                  <a:pt x="1663907" y="1349756"/>
                </a:lnTo>
                <a:lnTo>
                  <a:pt x="1619503" y="1349756"/>
                </a:lnTo>
                <a:lnTo>
                  <a:pt x="1609508" y="1341549"/>
                </a:lnTo>
                <a:close/>
              </a:path>
              <a:path w="1678304" h="1381125">
                <a:moveTo>
                  <a:pt x="1625988" y="1321458"/>
                </a:moveTo>
                <a:lnTo>
                  <a:pt x="1609508" y="1341549"/>
                </a:lnTo>
                <a:lnTo>
                  <a:pt x="1619503" y="1349756"/>
                </a:lnTo>
                <a:lnTo>
                  <a:pt x="1636014" y="1329689"/>
                </a:lnTo>
                <a:lnTo>
                  <a:pt x="1625988" y="1321458"/>
                </a:lnTo>
                <a:close/>
              </a:path>
              <a:path w="1678304" h="1381125">
                <a:moveTo>
                  <a:pt x="1642364" y="1301495"/>
                </a:moveTo>
                <a:lnTo>
                  <a:pt x="1625988" y="1321458"/>
                </a:lnTo>
                <a:lnTo>
                  <a:pt x="1636014" y="1329689"/>
                </a:lnTo>
                <a:lnTo>
                  <a:pt x="1619503" y="1349756"/>
                </a:lnTo>
                <a:lnTo>
                  <a:pt x="1663907" y="1349756"/>
                </a:lnTo>
                <a:lnTo>
                  <a:pt x="1642364" y="1301495"/>
                </a:lnTo>
                <a:close/>
              </a:path>
              <a:path w="1678304" h="1381125">
                <a:moveTo>
                  <a:pt x="16510" y="0"/>
                </a:moveTo>
                <a:lnTo>
                  <a:pt x="0" y="20065"/>
                </a:lnTo>
                <a:lnTo>
                  <a:pt x="1609508" y="1341549"/>
                </a:lnTo>
                <a:lnTo>
                  <a:pt x="1625988" y="1321458"/>
                </a:lnTo>
                <a:lnTo>
                  <a:pt x="1651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10102" y="2472563"/>
            <a:ext cx="1673860" cy="577215"/>
          </a:xfrm>
          <a:custGeom>
            <a:avLst/>
            <a:gdLst/>
            <a:ahLst/>
            <a:cxnLst/>
            <a:rect l="l" t="t" r="r" b="b"/>
            <a:pathLst>
              <a:path w="1673860" h="577214">
                <a:moveTo>
                  <a:pt x="1595732" y="552179"/>
                </a:moveTo>
                <a:lnTo>
                  <a:pt x="1587627" y="576707"/>
                </a:lnTo>
                <a:lnTo>
                  <a:pt x="1673606" y="564261"/>
                </a:lnTo>
                <a:lnTo>
                  <a:pt x="1665571" y="556260"/>
                </a:lnTo>
                <a:lnTo>
                  <a:pt x="1608074" y="556260"/>
                </a:lnTo>
                <a:lnTo>
                  <a:pt x="1595732" y="552179"/>
                </a:lnTo>
                <a:close/>
              </a:path>
              <a:path w="1673860" h="577214">
                <a:moveTo>
                  <a:pt x="1603872" y="527546"/>
                </a:moveTo>
                <a:lnTo>
                  <a:pt x="1595732" y="552179"/>
                </a:lnTo>
                <a:lnTo>
                  <a:pt x="1608074" y="556260"/>
                </a:lnTo>
                <a:lnTo>
                  <a:pt x="1616202" y="531622"/>
                </a:lnTo>
                <a:lnTo>
                  <a:pt x="1603872" y="527546"/>
                </a:lnTo>
                <a:close/>
              </a:path>
              <a:path w="1673860" h="577214">
                <a:moveTo>
                  <a:pt x="1612011" y="502920"/>
                </a:moveTo>
                <a:lnTo>
                  <a:pt x="1603872" y="527546"/>
                </a:lnTo>
                <a:lnTo>
                  <a:pt x="1616202" y="531622"/>
                </a:lnTo>
                <a:lnTo>
                  <a:pt x="1608074" y="556260"/>
                </a:lnTo>
                <a:lnTo>
                  <a:pt x="1665571" y="556260"/>
                </a:lnTo>
                <a:lnTo>
                  <a:pt x="1612011" y="502920"/>
                </a:lnTo>
                <a:close/>
              </a:path>
              <a:path w="1673860" h="577214">
                <a:moveTo>
                  <a:pt x="8127" y="0"/>
                </a:moveTo>
                <a:lnTo>
                  <a:pt x="0" y="24637"/>
                </a:lnTo>
                <a:lnTo>
                  <a:pt x="1595732" y="552179"/>
                </a:lnTo>
                <a:lnTo>
                  <a:pt x="1603872" y="527546"/>
                </a:lnTo>
                <a:lnTo>
                  <a:pt x="8127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267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5"/>
              </a:spcBef>
            </a:pPr>
            <a:r>
              <a:rPr sz="4650" spc="-10" dirty="0"/>
              <a:t>Key-value</a:t>
            </a:r>
            <a:r>
              <a:rPr sz="4650" spc="-5" dirty="0"/>
              <a:t> </a:t>
            </a:r>
            <a:r>
              <a:rPr sz="4650" dirty="0"/>
              <a:t>stores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225397" y="2020061"/>
            <a:ext cx="7232015" cy="398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Modelo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datos: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pares </a:t>
            </a:r>
            <a:r>
              <a:rPr sz="2400" spc="-50" dirty="0">
                <a:solidFill>
                  <a:srgbClr val="252525"/>
                </a:solidFill>
                <a:latin typeface="Calibri"/>
                <a:cs typeface="Calibri"/>
              </a:rPr>
              <a:t>(key,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value)</a:t>
            </a:r>
            <a:endParaRPr sz="2400">
              <a:latin typeface="Calibri"/>
              <a:cs typeface="Calibri"/>
            </a:endParaRPr>
          </a:p>
          <a:p>
            <a:pPr marL="466725" marR="5080" indent="-454659">
              <a:lnSpc>
                <a:spcPct val="100000"/>
              </a:lnSpc>
              <a:spcBef>
                <a:spcPts val="20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Operaciones: 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insert(key,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value),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fetch(key), 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update(key, 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value),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delete(key)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  <a:tabLst>
                <a:tab pos="53530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La implementación</a:t>
            </a:r>
            <a:r>
              <a:rPr sz="2400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busca: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Eficiencia,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escalabilidad,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tolerancia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2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fallos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Registros</a:t>
            </a:r>
            <a:r>
              <a:rPr sz="22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distribuidos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Consistencia eventual: transacciones sobre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un</a:t>
            </a:r>
            <a:r>
              <a:rPr sz="2200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solo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registro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Datos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semi-estructurados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spc="-15" dirty="0"/>
              <a:t>Key-Value</a:t>
            </a:r>
            <a:r>
              <a:rPr spc="-95" dirty="0"/>
              <a:t> </a:t>
            </a:r>
            <a:r>
              <a:rPr dirty="0"/>
              <a:t>Stores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1915794"/>
            <a:ext cx="3830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Ejemplo</a:t>
            </a:r>
            <a:r>
              <a:rPr sz="28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Dynamo–Amazon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3535" y="2551176"/>
            <a:ext cx="3456432" cy="184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5164" y="2590800"/>
            <a:ext cx="3331845" cy="1736089"/>
          </a:xfrm>
          <a:prstGeom prst="rect">
            <a:avLst/>
          </a:prstGeom>
          <a:solidFill>
            <a:srgbClr val="FFDFCC"/>
          </a:solidFill>
          <a:ln w="12192">
            <a:solidFill>
              <a:srgbClr val="7E33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92075" marR="366395">
              <a:lnSpc>
                <a:spcPct val="100000"/>
              </a:lnSpc>
              <a:spcBef>
                <a:spcPts val="919"/>
              </a:spcBef>
              <a:tabLst>
                <a:tab pos="2362200" algn="l"/>
                <a:tab pos="2383155" algn="l"/>
              </a:tabLst>
            </a:pPr>
            <a:r>
              <a:rPr sz="2400" spc="-10" dirty="0">
                <a:solidFill>
                  <a:srgbClr val="373948"/>
                </a:solidFill>
                <a:latin typeface="Calibri"/>
                <a:cs typeface="Calibri"/>
              </a:rPr>
              <a:t>user1923_color	</a:t>
            </a:r>
            <a:r>
              <a:rPr sz="2400" spc="-15" dirty="0">
                <a:solidFill>
                  <a:srgbClr val="373948"/>
                </a:solidFill>
                <a:latin typeface="Calibri"/>
                <a:cs typeface="Calibri"/>
              </a:rPr>
              <a:t>Red  </a:t>
            </a:r>
            <a:r>
              <a:rPr sz="2400" spc="-10" dirty="0">
                <a:solidFill>
                  <a:srgbClr val="373948"/>
                </a:solidFill>
                <a:latin typeface="Calibri"/>
                <a:cs typeface="Calibri"/>
              </a:rPr>
              <a:t>user1923_age		</a:t>
            </a:r>
            <a:r>
              <a:rPr sz="2400" dirty="0">
                <a:solidFill>
                  <a:srgbClr val="373948"/>
                </a:solidFill>
                <a:latin typeface="Calibri"/>
                <a:cs typeface="Calibri"/>
              </a:rPr>
              <a:t>18  </a:t>
            </a:r>
            <a:r>
              <a:rPr sz="2400" spc="-10" dirty="0">
                <a:solidFill>
                  <a:srgbClr val="373948"/>
                </a:solidFill>
                <a:latin typeface="Calibri"/>
                <a:cs typeface="Calibri"/>
              </a:rPr>
              <a:t>user3371_color	</a:t>
            </a:r>
            <a:r>
              <a:rPr sz="2400" dirty="0">
                <a:solidFill>
                  <a:srgbClr val="373948"/>
                </a:solidFill>
                <a:latin typeface="Calibri"/>
                <a:cs typeface="Calibri"/>
              </a:rPr>
              <a:t>Blue  </a:t>
            </a:r>
            <a:r>
              <a:rPr sz="2400" spc="-5" dirty="0">
                <a:solidFill>
                  <a:srgbClr val="373948"/>
                </a:solidFill>
                <a:latin typeface="Calibri"/>
                <a:cs typeface="Calibri"/>
              </a:rPr>
              <a:t>user1923_height		</a:t>
            </a:r>
            <a:r>
              <a:rPr sz="2400" dirty="0">
                <a:solidFill>
                  <a:srgbClr val="373948"/>
                </a:solidFill>
                <a:latin typeface="Calibri"/>
                <a:cs typeface="Calibri"/>
              </a:rPr>
              <a:t>6'  </a:t>
            </a:r>
            <a:r>
              <a:rPr sz="2400" spc="-5" dirty="0">
                <a:solidFill>
                  <a:srgbClr val="373948"/>
                </a:solidFill>
                <a:latin typeface="Calibri"/>
                <a:cs typeface="Calibri"/>
              </a:rPr>
              <a:t>0”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5"/>
              </a:spcBef>
            </a:pPr>
            <a:r>
              <a:rPr spc="-15" dirty="0"/>
              <a:t>Key-value: </a:t>
            </a:r>
            <a:r>
              <a:rPr spc="-5" dirty="0"/>
              <a:t>Orientadas </a:t>
            </a:r>
            <a:r>
              <a:rPr dirty="0"/>
              <a:t>a</a:t>
            </a:r>
            <a:r>
              <a:rPr spc="-295" dirty="0"/>
              <a:t> </a:t>
            </a:r>
            <a:r>
              <a:rPr spc="-5" dirty="0"/>
              <a:t>Columnas</a:t>
            </a:r>
          </a:p>
        </p:txBody>
      </p:sp>
      <p:sp>
        <p:nvSpPr>
          <p:cNvPr id="3" name="object 3"/>
          <p:cNvSpPr/>
          <p:nvPr/>
        </p:nvSpPr>
        <p:spPr>
          <a:xfrm>
            <a:off x="1010411" y="3180586"/>
            <a:ext cx="7381911" cy="3514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1352" y="3133344"/>
            <a:ext cx="7578852" cy="1804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1174" y="3181350"/>
            <a:ext cx="7396480" cy="1678305"/>
          </a:xfrm>
          <a:custGeom>
            <a:avLst/>
            <a:gdLst/>
            <a:ahLst/>
            <a:cxnLst/>
            <a:rect l="l" t="t" r="r" b="b"/>
            <a:pathLst>
              <a:path w="7396480" h="1678304">
                <a:moveTo>
                  <a:pt x="0" y="1677924"/>
                </a:moveTo>
                <a:lnTo>
                  <a:pt x="7395972" y="1677924"/>
                </a:lnTo>
                <a:lnTo>
                  <a:pt x="7395972" y="0"/>
                </a:lnTo>
                <a:lnTo>
                  <a:pt x="0" y="0"/>
                </a:lnTo>
                <a:lnTo>
                  <a:pt x="0" y="1677924"/>
                </a:lnTo>
                <a:close/>
              </a:path>
            </a:pathLst>
          </a:custGeom>
          <a:ln w="28956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8847" y="2133727"/>
            <a:ext cx="5856605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Familias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Columnas (una tabla</a:t>
            </a:r>
            <a:r>
              <a:rPr sz="2400" spc="-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esparcida)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Column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Family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5"/>
              </a:spcBef>
            </a:pPr>
            <a:r>
              <a:rPr spc="-5" dirty="0"/>
              <a:t>Ejemplo: Cassandra Column</a:t>
            </a:r>
            <a:r>
              <a:rPr spc="-330" dirty="0"/>
              <a:t> </a:t>
            </a:r>
            <a:r>
              <a:rPr spc="-5" dirty="0"/>
              <a:t>Family</a:t>
            </a:r>
          </a:p>
        </p:txBody>
      </p:sp>
      <p:sp>
        <p:nvSpPr>
          <p:cNvPr id="3" name="object 3"/>
          <p:cNvSpPr/>
          <p:nvPr/>
        </p:nvSpPr>
        <p:spPr>
          <a:xfrm>
            <a:off x="295797" y="2769178"/>
            <a:ext cx="8521995" cy="264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788" y="2723388"/>
            <a:ext cx="8655050" cy="2905125"/>
          </a:xfrm>
          <a:custGeom>
            <a:avLst/>
            <a:gdLst/>
            <a:ahLst/>
            <a:cxnLst/>
            <a:rect l="l" t="t" r="r" b="b"/>
            <a:pathLst>
              <a:path w="8655050" h="2905125">
                <a:moveTo>
                  <a:pt x="0" y="2904744"/>
                </a:moveTo>
                <a:lnTo>
                  <a:pt x="8654796" y="2904744"/>
                </a:lnTo>
                <a:lnTo>
                  <a:pt x="8654796" y="0"/>
                </a:lnTo>
                <a:lnTo>
                  <a:pt x="0" y="0"/>
                </a:lnTo>
                <a:lnTo>
                  <a:pt x="0" y="2904744"/>
                </a:lnTo>
                <a:close/>
              </a:path>
            </a:pathLst>
          </a:custGeom>
          <a:ln w="9144">
            <a:solidFill>
              <a:srgbClr val="73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" y="1915667"/>
            <a:ext cx="3012948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19" y="1997329"/>
            <a:ext cx="753110" cy="746125"/>
          </a:xfrm>
          <a:custGeom>
            <a:avLst/>
            <a:gdLst/>
            <a:ahLst/>
            <a:cxnLst/>
            <a:rect l="l" t="t" r="r" b="b"/>
            <a:pathLst>
              <a:path w="753110" h="746125">
                <a:moveTo>
                  <a:pt x="752983" y="0"/>
                </a:moveTo>
                <a:lnTo>
                  <a:pt x="442455" y="0"/>
                </a:lnTo>
                <a:lnTo>
                  <a:pt x="0" y="745998"/>
                </a:lnTo>
              </a:path>
            </a:pathLst>
          </a:custGeom>
          <a:ln w="12192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1600" y="1946148"/>
            <a:ext cx="2100580" cy="273050"/>
          </a:xfrm>
          <a:prstGeom prst="rect">
            <a:avLst/>
          </a:prstGeom>
          <a:ln w="12192">
            <a:solidFill>
              <a:srgbClr val="99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4490">
              <a:lnSpc>
                <a:spcPts val="2035"/>
              </a:lnSpc>
            </a:pPr>
            <a:r>
              <a:rPr sz="1800" spc="-5" dirty="0">
                <a:latin typeface="Calibri"/>
                <a:cs typeface="Calibri"/>
              </a:rPr>
              <a:t>Column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Family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6839" y="2342388"/>
            <a:ext cx="1690116" cy="7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8435" y="2422144"/>
            <a:ext cx="445134" cy="589915"/>
          </a:xfrm>
          <a:custGeom>
            <a:avLst/>
            <a:gdLst/>
            <a:ahLst/>
            <a:cxnLst/>
            <a:rect l="l" t="t" r="r" b="b"/>
            <a:pathLst>
              <a:path w="445135" h="589914">
                <a:moveTo>
                  <a:pt x="444753" y="0"/>
                </a:moveTo>
                <a:lnTo>
                  <a:pt x="279527" y="0"/>
                </a:lnTo>
                <a:lnTo>
                  <a:pt x="0" y="589914"/>
                </a:lnTo>
              </a:path>
            </a:pathLst>
          </a:custGeom>
          <a:ln w="12192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14144" y="2371344"/>
            <a:ext cx="1117600" cy="271780"/>
          </a:xfrm>
          <a:prstGeom prst="rect">
            <a:avLst/>
          </a:prstGeom>
          <a:ln w="12191">
            <a:solidFill>
              <a:srgbClr val="99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1800" spc="-20" dirty="0"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9705" y="2710433"/>
            <a:ext cx="6365875" cy="297180"/>
          </a:xfrm>
          <a:custGeom>
            <a:avLst/>
            <a:gdLst/>
            <a:ahLst/>
            <a:cxnLst/>
            <a:rect l="l" t="t" r="r" b="b"/>
            <a:pathLst>
              <a:path w="6365875" h="297180">
                <a:moveTo>
                  <a:pt x="0" y="297179"/>
                </a:moveTo>
                <a:lnTo>
                  <a:pt x="1940" y="239351"/>
                </a:lnTo>
                <a:lnTo>
                  <a:pt x="7239" y="192119"/>
                </a:lnTo>
                <a:lnTo>
                  <a:pt x="15109" y="160270"/>
                </a:lnTo>
                <a:lnTo>
                  <a:pt x="24764" y="148589"/>
                </a:lnTo>
                <a:lnTo>
                  <a:pt x="3158109" y="148589"/>
                </a:lnTo>
                <a:lnTo>
                  <a:pt x="3167764" y="136909"/>
                </a:lnTo>
                <a:lnTo>
                  <a:pt x="3175635" y="105060"/>
                </a:lnTo>
                <a:lnTo>
                  <a:pt x="3180933" y="57828"/>
                </a:lnTo>
                <a:lnTo>
                  <a:pt x="3182873" y="0"/>
                </a:lnTo>
                <a:lnTo>
                  <a:pt x="3184814" y="57828"/>
                </a:lnTo>
                <a:lnTo>
                  <a:pt x="3190112" y="105060"/>
                </a:lnTo>
                <a:lnTo>
                  <a:pt x="3197983" y="136909"/>
                </a:lnTo>
                <a:lnTo>
                  <a:pt x="3207639" y="148589"/>
                </a:lnTo>
                <a:lnTo>
                  <a:pt x="6340983" y="148589"/>
                </a:lnTo>
                <a:lnTo>
                  <a:pt x="6350638" y="160270"/>
                </a:lnTo>
                <a:lnTo>
                  <a:pt x="6358508" y="192119"/>
                </a:lnTo>
                <a:lnTo>
                  <a:pt x="6363807" y="239351"/>
                </a:lnTo>
                <a:lnTo>
                  <a:pt x="6365748" y="297179"/>
                </a:lnTo>
              </a:path>
            </a:pathLst>
          </a:custGeom>
          <a:ln w="25908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0496" y="2346960"/>
            <a:ext cx="1239012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789" y="2405379"/>
            <a:ext cx="20955" cy="32384"/>
          </a:xfrm>
          <a:custGeom>
            <a:avLst/>
            <a:gdLst/>
            <a:ahLst/>
            <a:cxnLst/>
            <a:rect l="l" t="t" r="r" b="b"/>
            <a:pathLst>
              <a:path w="20954" h="32385">
                <a:moveTo>
                  <a:pt x="0" y="16764"/>
                </a:moveTo>
                <a:lnTo>
                  <a:pt x="20955" y="0"/>
                </a:lnTo>
                <a:lnTo>
                  <a:pt x="12191" y="32385"/>
                </a:lnTo>
              </a:path>
            </a:pathLst>
          </a:custGeom>
          <a:ln w="12192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09744" y="2371344"/>
            <a:ext cx="1117600" cy="271780"/>
          </a:xfrm>
          <a:prstGeom prst="rect">
            <a:avLst/>
          </a:prstGeom>
          <a:ln w="12192">
            <a:solidFill>
              <a:srgbClr val="99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ts val="2030"/>
              </a:lnSpc>
            </a:pPr>
            <a:r>
              <a:rPr sz="1800" spc="-5" dirty="0">
                <a:latin typeface="Calibri"/>
                <a:cs typeface="Calibri"/>
              </a:rPr>
              <a:t>Columns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5733" y="5560567"/>
            <a:ext cx="564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585858"/>
                </a:solidFill>
                <a:latin typeface="Calibri"/>
                <a:cs typeface="Calibri"/>
              </a:rPr>
              <a:t>Tomado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de: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E.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Hewitt. Cassandra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definitive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guide. </a:t>
            </a:r>
            <a:r>
              <a:rPr sz="1600" spc="-20" dirty="0">
                <a:solidFill>
                  <a:srgbClr val="585858"/>
                </a:solidFill>
                <a:latin typeface="Calibri"/>
                <a:cs typeface="Calibri"/>
              </a:rPr>
              <a:t>O’Reilly,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2011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5131" y="6114999"/>
            <a:ext cx="651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3478529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Cassandra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usado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en: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Facebook,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Digg y</a:t>
            </a:r>
            <a:r>
              <a:rPr sz="2400" spc="-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Twitter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5"/>
              </a:spcBef>
            </a:pPr>
            <a:r>
              <a:rPr spc="-5" dirty="0"/>
              <a:t>Cassandra </a:t>
            </a:r>
            <a:r>
              <a:rPr dirty="0"/>
              <a:t>vs.</a:t>
            </a:r>
            <a:r>
              <a:rPr spc="5" dirty="0"/>
              <a:t> </a:t>
            </a:r>
            <a:r>
              <a:rPr dirty="0"/>
              <a:t>MySQL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550" y="2066194"/>
            <a:ext cx="4533265" cy="37185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821690" algn="ctr">
              <a:lnSpc>
                <a:spcPct val="100000"/>
              </a:lnSpc>
              <a:spcBef>
                <a:spcPts val="495"/>
              </a:spcBef>
              <a:tabLst>
                <a:tab pos="454025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Cassandra vs.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MySQL</a:t>
            </a:r>
            <a:r>
              <a:rPr sz="22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(50GB)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65"/>
              </a:spcBef>
              <a:tabLst>
                <a:tab pos="926465" algn="l"/>
              </a:tabLst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MySQL: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  <a:tabLst>
                <a:tab pos="1272540" algn="l"/>
              </a:tabLst>
            </a:pPr>
            <a:r>
              <a:rPr sz="1700" spc="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700" spc="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252525"/>
                </a:solidFill>
                <a:latin typeface="Calibri"/>
                <a:cs typeface="Calibri"/>
              </a:rPr>
              <a:t>300ms</a:t>
            </a:r>
            <a:r>
              <a:rPr sz="19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Calibri"/>
                <a:cs typeface="Calibri"/>
              </a:rPr>
              <a:t>escritura</a:t>
            </a:r>
            <a:endParaRPr sz="19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  <a:tabLst>
                <a:tab pos="1272540" algn="l"/>
              </a:tabLst>
            </a:pPr>
            <a:r>
              <a:rPr sz="1700" spc="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700" spc="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252525"/>
                </a:solidFill>
                <a:latin typeface="Calibri"/>
                <a:cs typeface="Calibri"/>
              </a:rPr>
              <a:t>350ms</a:t>
            </a:r>
            <a:r>
              <a:rPr sz="19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Calibri"/>
                <a:cs typeface="Calibri"/>
              </a:rPr>
              <a:t>lectura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926465" algn="l"/>
              </a:tabLst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Cassandra: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  <a:tabLst>
                <a:tab pos="1272540" algn="l"/>
              </a:tabLst>
            </a:pPr>
            <a:r>
              <a:rPr sz="1700" spc="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700" spc="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252525"/>
                </a:solidFill>
                <a:latin typeface="Calibri"/>
                <a:cs typeface="Calibri"/>
              </a:rPr>
              <a:t>0.12ms</a:t>
            </a:r>
            <a:r>
              <a:rPr sz="19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Calibri"/>
                <a:cs typeface="Calibri"/>
              </a:rPr>
              <a:t>escritura</a:t>
            </a:r>
            <a:endParaRPr sz="19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  <a:tabLst>
                <a:tab pos="1272540" algn="l"/>
              </a:tabLst>
            </a:pPr>
            <a:r>
              <a:rPr sz="1700" spc="10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700" spc="1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252525"/>
                </a:solidFill>
                <a:latin typeface="Calibri"/>
                <a:cs typeface="Calibri"/>
              </a:rPr>
              <a:t>15ms</a:t>
            </a:r>
            <a:r>
              <a:rPr sz="19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Calibri"/>
                <a:cs typeface="Calibri"/>
              </a:rPr>
              <a:t>lectura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466725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La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escritura: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  <a:tabLst>
                <a:tab pos="926465" algn="l"/>
              </a:tabLst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No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involucra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lecturas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ni</a:t>
            </a:r>
            <a:r>
              <a:rPr sz="2000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búsquedas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65"/>
              </a:spcBef>
              <a:tabLst>
                <a:tab pos="926465" algn="l"/>
              </a:tabLst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Se escribe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en cualquier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nodo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spc="-45" dirty="0"/>
              <a:t>BigTable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1823669"/>
            <a:ext cx="7813675" cy="163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65"/>
              </a:lnSpc>
              <a:spcBef>
                <a:spcPts val="105"/>
              </a:spcBef>
            </a:pPr>
            <a:r>
              <a:rPr sz="3200" spc="-35" dirty="0">
                <a:solidFill>
                  <a:srgbClr val="7E3300"/>
                </a:solidFill>
                <a:latin typeface="Calibri"/>
                <a:cs typeface="Calibri"/>
              </a:rPr>
              <a:t>BigTable</a:t>
            </a:r>
            <a:r>
              <a:rPr sz="3200" spc="10" dirty="0">
                <a:solidFill>
                  <a:srgbClr val="7E33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(Google):</a:t>
            </a:r>
            <a:endParaRPr sz="2800">
              <a:latin typeface="Calibri"/>
              <a:cs typeface="Calibri"/>
            </a:endParaRPr>
          </a:p>
          <a:p>
            <a:pPr marL="466725" marR="5080" indent="-48895">
              <a:lnSpc>
                <a:spcPts val="2690"/>
              </a:lnSpc>
              <a:spcBef>
                <a:spcPts val="575"/>
              </a:spcBef>
            </a:pPr>
            <a:r>
              <a:rPr sz="2800" spc="-40" dirty="0">
                <a:solidFill>
                  <a:srgbClr val="252525"/>
                </a:solidFill>
                <a:latin typeface="Calibri"/>
                <a:cs typeface="Calibri"/>
              </a:rPr>
              <a:t>Tablas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multidimensionales, cada </a:t>
            </a:r>
            <a:r>
              <a:rPr sz="2800" spc="-20" dirty="0">
                <a:solidFill>
                  <a:srgbClr val="252525"/>
                </a:solidFill>
                <a:latin typeface="Calibri"/>
                <a:cs typeface="Calibri"/>
              </a:rPr>
              <a:t>dato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se </a:t>
            </a:r>
            <a:r>
              <a:rPr sz="2800" spc="-25" dirty="0">
                <a:solidFill>
                  <a:srgbClr val="252525"/>
                </a:solidFill>
                <a:latin typeface="Calibri"/>
                <a:cs typeface="Calibri"/>
              </a:rPr>
              <a:t>indexa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por 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nombres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fila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columna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2800" spc="1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timestamp</a:t>
            </a:r>
            <a:endParaRPr sz="2800">
              <a:latin typeface="Calibri"/>
              <a:cs typeface="Calibri"/>
            </a:endParaRPr>
          </a:p>
          <a:p>
            <a:pPr marL="1256030">
              <a:lnSpc>
                <a:spcPts val="2925"/>
              </a:lnSpc>
            </a:pPr>
            <a:r>
              <a:rPr sz="2500" spc="-10" dirty="0">
                <a:solidFill>
                  <a:srgbClr val="252525"/>
                </a:solidFill>
                <a:latin typeface="Calibri"/>
                <a:cs typeface="Calibri"/>
              </a:rPr>
              <a:t>(row:string, column:string, </a:t>
            </a:r>
            <a:r>
              <a:rPr sz="2500" spc="-5" dirty="0">
                <a:solidFill>
                  <a:srgbClr val="252525"/>
                </a:solidFill>
                <a:latin typeface="Calibri"/>
                <a:cs typeface="Calibri"/>
              </a:rPr>
              <a:t>time:int64) -&gt;</a:t>
            </a:r>
            <a:r>
              <a:rPr sz="2500" spc="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52525"/>
                </a:solidFill>
                <a:latin typeface="Calibri"/>
                <a:cs typeface="Calibri"/>
              </a:rPr>
              <a:t>string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0224" y="3572255"/>
            <a:ext cx="7427976" cy="2993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dirty="0"/>
              <a:t>Document</a:t>
            </a:r>
            <a:r>
              <a:rPr spc="-130" dirty="0"/>
              <a:t> </a:t>
            </a:r>
            <a:r>
              <a:rPr dirty="0"/>
              <a:t>Stores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550" y="2147442"/>
            <a:ext cx="6745605" cy="236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Modelo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datos: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parejas </a:t>
            </a:r>
            <a:r>
              <a:rPr sz="2400" spc="-50" dirty="0">
                <a:solidFill>
                  <a:srgbClr val="252525"/>
                </a:solidFill>
                <a:latin typeface="Calibri"/>
                <a:cs typeface="Calibri"/>
              </a:rPr>
              <a:t>(key,</a:t>
            </a:r>
            <a:r>
              <a:rPr sz="24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document)</a:t>
            </a:r>
            <a:endParaRPr sz="2400">
              <a:latin typeface="Calibri"/>
              <a:cs typeface="Calibri"/>
            </a:endParaRPr>
          </a:p>
          <a:p>
            <a:pPr marL="466725" marR="345440" indent="-454659">
              <a:lnSpc>
                <a:spcPct val="100000"/>
              </a:lnSpc>
              <a:spcBef>
                <a:spcPts val="20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documentos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tienen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estructura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JSON, XML, u 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otro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formato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documentos</a:t>
            </a:r>
            <a:r>
              <a:rPr sz="2400" spc="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semi-estructurado</a:t>
            </a:r>
            <a:endParaRPr sz="2400">
              <a:latin typeface="Calibri"/>
              <a:cs typeface="Calibri"/>
            </a:endParaRPr>
          </a:p>
          <a:p>
            <a:pPr marL="466725" marR="5080" indent="-454659">
              <a:lnSpc>
                <a:spcPct val="100000"/>
              </a:lnSpc>
              <a:spcBef>
                <a:spcPts val="201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Operaciones: 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insert(key,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doc),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fetch(key),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fetch(doc  content), 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update(key,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doc),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delete(key)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dirty="0"/>
              <a:t>Document</a:t>
            </a:r>
            <a:r>
              <a:rPr spc="-130" dirty="0"/>
              <a:t> </a:t>
            </a:r>
            <a:r>
              <a:rPr dirty="0"/>
              <a:t>Stores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1915794"/>
            <a:ext cx="5672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Document Stores (couchDB,</a:t>
            </a:r>
            <a:r>
              <a:rPr sz="2800" spc="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mongoDB)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9888" y="2546604"/>
            <a:ext cx="5905500" cy="2314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3708" y="2590800"/>
            <a:ext cx="5756275" cy="2200910"/>
          </a:xfrm>
          <a:prstGeom prst="rect">
            <a:avLst/>
          </a:prstGeom>
          <a:solidFill>
            <a:srgbClr val="FFDFCC"/>
          </a:solidFill>
          <a:ln w="12192">
            <a:solidFill>
              <a:srgbClr val="7E33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0"/>
              </a:spcBef>
            </a:pPr>
            <a:r>
              <a:rPr sz="2000" dirty="0">
                <a:solidFill>
                  <a:srgbClr val="1A1713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19405">
              <a:lnSpc>
                <a:spcPct val="100000"/>
              </a:lnSpc>
            </a:pPr>
            <a:r>
              <a:rPr sz="2000" spc="-10" dirty="0">
                <a:solidFill>
                  <a:srgbClr val="1A1713"/>
                </a:solidFill>
                <a:latin typeface="Calibri"/>
                <a:cs typeface="Calibri"/>
              </a:rPr>
              <a:t>FirstName:</a:t>
            </a:r>
            <a:r>
              <a:rPr sz="2000" spc="25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A1713"/>
                </a:solidFill>
                <a:latin typeface="Calibri"/>
                <a:cs typeface="Calibri"/>
              </a:rPr>
              <a:t>"Jonathan",</a:t>
            </a:r>
            <a:endParaRPr sz="2000">
              <a:latin typeface="Calibri"/>
              <a:cs typeface="Calibri"/>
            </a:endParaRPr>
          </a:p>
          <a:p>
            <a:pPr marL="319405">
              <a:lnSpc>
                <a:spcPct val="100000"/>
              </a:lnSpc>
            </a:pPr>
            <a:r>
              <a:rPr sz="2000" spc="-5" dirty="0">
                <a:solidFill>
                  <a:srgbClr val="1A1713"/>
                </a:solidFill>
                <a:latin typeface="Calibri"/>
                <a:cs typeface="Calibri"/>
              </a:rPr>
              <a:t>Address: </a:t>
            </a:r>
            <a:r>
              <a:rPr sz="2000" dirty="0">
                <a:solidFill>
                  <a:srgbClr val="1A1713"/>
                </a:solidFill>
                <a:latin typeface="Calibri"/>
                <a:cs typeface="Calibri"/>
              </a:rPr>
              <a:t>"15 </a:t>
            </a:r>
            <a:r>
              <a:rPr sz="2000" spc="-10" dirty="0">
                <a:solidFill>
                  <a:srgbClr val="1A1713"/>
                </a:solidFill>
                <a:latin typeface="Calibri"/>
                <a:cs typeface="Calibri"/>
              </a:rPr>
              <a:t>Wanamassa </a:t>
            </a:r>
            <a:r>
              <a:rPr sz="2000" spc="-15" dirty="0">
                <a:solidFill>
                  <a:srgbClr val="1A1713"/>
                </a:solidFill>
                <a:latin typeface="Calibri"/>
                <a:cs typeface="Calibri"/>
              </a:rPr>
              <a:t>Point</a:t>
            </a:r>
            <a:r>
              <a:rPr sz="2000" spc="-5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A1713"/>
                </a:solidFill>
                <a:latin typeface="Calibri"/>
                <a:cs typeface="Calibri"/>
              </a:rPr>
              <a:t>Road",</a:t>
            </a:r>
            <a:endParaRPr sz="20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1A1713"/>
                </a:solidFill>
                <a:latin typeface="Calibri"/>
                <a:cs typeface="Calibri"/>
              </a:rPr>
              <a:t>Children: </a:t>
            </a:r>
            <a:r>
              <a:rPr sz="2000" dirty="0">
                <a:solidFill>
                  <a:srgbClr val="1A1713"/>
                </a:solidFill>
                <a:latin typeface="Calibri"/>
                <a:cs typeface="Calibri"/>
              </a:rPr>
              <a:t>[</a:t>
            </a:r>
            <a:r>
              <a:rPr sz="2000" spc="-10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A1713"/>
                </a:solidFill>
                <a:latin typeface="Calibri"/>
                <a:cs typeface="Calibri"/>
              </a:rPr>
              <a:t>{Name:"Michael",Age:10},</a:t>
            </a:r>
            <a:endParaRPr sz="2000">
              <a:latin typeface="Calibri"/>
              <a:cs typeface="Calibri"/>
            </a:endParaRPr>
          </a:p>
          <a:p>
            <a:pPr marL="1518920">
              <a:lnSpc>
                <a:spcPct val="100000"/>
              </a:lnSpc>
            </a:pPr>
            <a:r>
              <a:rPr sz="2000" spc="-5" dirty="0">
                <a:solidFill>
                  <a:srgbClr val="1A1713"/>
                </a:solidFill>
                <a:latin typeface="Calibri"/>
                <a:cs typeface="Calibri"/>
              </a:rPr>
              <a:t>{Name:"Jennifer", </a:t>
            </a:r>
            <a:r>
              <a:rPr sz="2000" dirty="0">
                <a:solidFill>
                  <a:srgbClr val="1A1713"/>
                </a:solidFill>
                <a:latin typeface="Calibri"/>
                <a:cs typeface="Calibri"/>
              </a:rPr>
              <a:t>Age:8},</a:t>
            </a:r>
            <a:endParaRPr sz="2000">
              <a:latin typeface="Calibri"/>
              <a:cs typeface="Calibri"/>
            </a:endParaRPr>
          </a:p>
          <a:p>
            <a:pPr marL="1518920">
              <a:lnSpc>
                <a:spcPct val="100000"/>
              </a:lnSpc>
            </a:pPr>
            <a:r>
              <a:rPr sz="2000" dirty="0">
                <a:solidFill>
                  <a:srgbClr val="1A1713"/>
                </a:solidFill>
                <a:latin typeface="Calibri"/>
                <a:cs typeface="Calibri"/>
              </a:rPr>
              <a:t>{Name:"Samantha",</a:t>
            </a:r>
            <a:r>
              <a:rPr sz="2000" spc="-5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A1713"/>
                </a:solidFill>
                <a:latin typeface="Calibri"/>
                <a:cs typeface="Calibri"/>
              </a:rPr>
              <a:t>Age:5},</a:t>
            </a:r>
            <a:endParaRPr sz="2000">
              <a:latin typeface="Calibri"/>
              <a:cs typeface="Calibri"/>
            </a:endParaRPr>
          </a:p>
          <a:p>
            <a:pPr marL="1518920">
              <a:lnSpc>
                <a:spcPct val="100000"/>
              </a:lnSpc>
              <a:tabLst>
                <a:tab pos="4012565" algn="l"/>
              </a:tabLst>
            </a:pPr>
            <a:r>
              <a:rPr sz="2000" dirty="0">
                <a:solidFill>
                  <a:srgbClr val="1A1713"/>
                </a:solidFill>
                <a:latin typeface="Calibri"/>
                <a:cs typeface="Calibri"/>
              </a:rPr>
              <a:t>{Name:"Elena",</a:t>
            </a:r>
            <a:r>
              <a:rPr sz="2000" spc="-15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A1713"/>
                </a:solidFill>
                <a:latin typeface="Calibri"/>
                <a:cs typeface="Calibri"/>
              </a:rPr>
              <a:t>Age:2}	]</a:t>
            </a:r>
            <a:r>
              <a:rPr sz="2000" spc="425" dirty="0">
                <a:solidFill>
                  <a:srgbClr val="1A171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A1713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spc="-35" dirty="0"/>
              <a:t>¿Qué </a:t>
            </a:r>
            <a:r>
              <a:rPr dirty="0"/>
              <a:t>es </a:t>
            </a:r>
            <a:r>
              <a:rPr spc="-10" dirty="0"/>
              <a:t>un </a:t>
            </a:r>
            <a:r>
              <a:rPr spc="-5" dirty="0"/>
              <a:t>Modelo </a:t>
            </a:r>
            <a:r>
              <a:rPr spc="-10" dirty="0"/>
              <a:t>de</a:t>
            </a:r>
            <a:r>
              <a:rPr spc="20" dirty="0"/>
              <a:t> </a:t>
            </a:r>
            <a:r>
              <a:rPr dirty="0"/>
              <a:t>Datos?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550" y="2046858"/>
            <a:ext cx="6425565" cy="395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>
              <a:lnSpc>
                <a:spcPts val="3715"/>
              </a:lnSpc>
              <a:spcBef>
                <a:spcPts val="95"/>
              </a:spcBef>
            </a:pP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Un Modelo </a:t>
            </a:r>
            <a:r>
              <a:rPr sz="3100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3100" spc="-20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es una</a:t>
            </a:r>
            <a:r>
              <a:rPr sz="31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4D0000"/>
                </a:solidFill>
                <a:latin typeface="Calibri"/>
                <a:cs typeface="Calibri"/>
              </a:rPr>
              <a:t>notación</a:t>
            </a:r>
            <a:endParaRPr sz="3400">
              <a:latin typeface="Calibri"/>
              <a:cs typeface="Calibri"/>
            </a:endParaRPr>
          </a:p>
          <a:p>
            <a:pPr marL="466725" marR="383540">
              <a:lnSpc>
                <a:spcPts val="2980"/>
              </a:lnSpc>
              <a:spcBef>
                <a:spcPts val="350"/>
              </a:spcBef>
            </a:pPr>
            <a:r>
              <a:rPr sz="3100" spc="-20" dirty="0">
                <a:solidFill>
                  <a:srgbClr val="252525"/>
                </a:solidFill>
                <a:latin typeface="Calibri"/>
                <a:cs typeface="Calibri"/>
              </a:rPr>
              <a:t>para </a:t>
            </a:r>
            <a:r>
              <a:rPr sz="3100" spc="-10" dirty="0">
                <a:solidFill>
                  <a:srgbClr val="252525"/>
                </a:solidFill>
                <a:latin typeface="Calibri"/>
                <a:cs typeface="Calibri"/>
              </a:rPr>
              <a:t>describir </a:t>
            </a:r>
            <a:r>
              <a:rPr sz="3100" spc="-20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o </a:t>
            </a:r>
            <a:r>
              <a:rPr sz="3100" spc="-10" dirty="0">
                <a:solidFill>
                  <a:srgbClr val="252525"/>
                </a:solidFill>
                <a:latin typeface="Calibri"/>
                <a:cs typeface="Calibri"/>
              </a:rPr>
              <a:t>información.  </a:t>
            </a:r>
            <a:r>
              <a:rPr sz="3100" spc="-20" dirty="0">
                <a:solidFill>
                  <a:srgbClr val="252525"/>
                </a:solidFill>
                <a:latin typeface="Calibri"/>
                <a:cs typeface="Calibri"/>
              </a:rPr>
              <a:t>Consta </a:t>
            </a: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de [Codd,</a:t>
            </a:r>
            <a:r>
              <a:rPr sz="31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80]:</a:t>
            </a:r>
            <a:endParaRPr sz="3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466725" algn="l"/>
              </a:tabLst>
            </a:pPr>
            <a:r>
              <a:rPr sz="27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7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3100" spc="-15" dirty="0">
                <a:solidFill>
                  <a:srgbClr val="252525"/>
                </a:solidFill>
                <a:latin typeface="Calibri"/>
                <a:cs typeface="Calibri"/>
              </a:rPr>
              <a:t>Estructuras </a:t>
            </a: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3100" spc="-20" dirty="0">
                <a:solidFill>
                  <a:srgbClr val="252525"/>
                </a:solidFill>
                <a:latin typeface="Calibri"/>
                <a:cs typeface="Calibri"/>
              </a:rPr>
              <a:t>datos</a:t>
            </a:r>
            <a:endParaRPr sz="3100">
              <a:latin typeface="Calibri"/>
              <a:cs typeface="Calibri"/>
            </a:endParaRPr>
          </a:p>
          <a:p>
            <a:pPr marL="466725" marR="157480" indent="-454659">
              <a:lnSpc>
                <a:spcPts val="2980"/>
              </a:lnSpc>
              <a:spcBef>
                <a:spcPts val="1964"/>
              </a:spcBef>
              <a:tabLst>
                <a:tab pos="466725" algn="l"/>
              </a:tabLst>
            </a:pPr>
            <a:r>
              <a:rPr sz="27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7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3100" spc="-10" dirty="0">
                <a:solidFill>
                  <a:srgbClr val="252525"/>
                </a:solidFill>
                <a:latin typeface="Calibri"/>
                <a:cs typeface="Calibri"/>
              </a:rPr>
              <a:t>Operaciones </a:t>
            </a: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de los </a:t>
            </a:r>
            <a:r>
              <a:rPr sz="3100" spc="-15" dirty="0">
                <a:solidFill>
                  <a:srgbClr val="252525"/>
                </a:solidFill>
                <a:latin typeface="Calibri"/>
                <a:cs typeface="Calibri"/>
              </a:rPr>
              <a:t>datos: </a:t>
            </a:r>
            <a:r>
              <a:rPr sz="3100" spc="-10" dirty="0">
                <a:solidFill>
                  <a:srgbClr val="252525"/>
                </a:solidFill>
                <a:latin typeface="Calibri"/>
                <a:cs typeface="Calibri"/>
              </a:rPr>
              <a:t>consultas,  </a:t>
            </a: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modificaciones</a:t>
            </a:r>
            <a:endParaRPr sz="3100">
              <a:latin typeface="Calibri"/>
              <a:cs typeface="Calibri"/>
            </a:endParaRPr>
          </a:p>
          <a:p>
            <a:pPr marL="466725" marR="765175" indent="-454659">
              <a:lnSpc>
                <a:spcPct val="80000"/>
              </a:lnSpc>
              <a:spcBef>
                <a:spcPts val="2030"/>
              </a:spcBef>
              <a:tabLst>
                <a:tab pos="466725" algn="l"/>
              </a:tabLst>
            </a:pPr>
            <a:r>
              <a:rPr sz="27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7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3100" spc="-20" dirty="0">
                <a:solidFill>
                  <a:srgbClr val="252525"/>
                </a:solidFill>
                <a:latin typeface="Calibri"/>
                <a:cs typeface="Calibri"/>
              </a:rPr>
              <a:t>Reglas </a:t>
            </a: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3100" spc="-10" dirty="0">
                <a:solidFill>
                  <a:srgbClr val="252525"/>
                </a:solidFill>
                <a:latin typeface="Calibri"/>
                <a:cs typeface="Calibri"/>
              </a:rPr>
              <a:t>integridad: definen </a:t>
            </a: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los  </a:t>
            </a:r>
            <a:r>
              <a:rPr sz="3100" spc="-15" dirty="0">
                <a:solidFill>
                  <a:srgbClr val="252525"/>
                </a:solidFill>
                <a:latin typeface="Calibri"/>
                <a:cs typeface="Calibri"/>
              </a:rPr>
              <a:t>estados </a:t>
            </a:r>
            <a:r>
              <a:rPr sz="3100" spc="-20" dirty="0">
                <a:solidFill>
                  <a:srgbClr val="252525"/>
                </a:solidFill>
                <a:latin typeface="Calibri"/>
                <a:cs typeface="Calibri"/>
              </a:rPr>
              <a:t>consistentes </a:t>
            </a: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de la</a:t>
            </a:r>
            <a:r>
              <a:rPr sz="31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252525"/>
                </a:solidFill>
                <a:latin typeface="Calibri"/>
                <a:cs typeface="Calibri"/>
              </a:rPr>
              <a:t>BD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spc="-5" dirty="0"/>
              <a:t>Etapas </a:t>
            </a:r>
            <a:r>
              <a:rPr dirty="0"/>
              <a:t>del diseño de una</a:t>
            </a:r>
            <a:r>
              <a:rPr spc="-50" dirty="0"/>
              <a:t> </a:t>
            </a:r>
            <a:r>
              <a:rPr spc="5" dirty="0"/>
              <a:t>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4221" y="2132457"/>
            <a:ext cx="4232275" cy="41186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6725" marR="5080" indent="-454659">
              <a:lnSpc>
                <a:spcPct val="80000"/>
              </a:lnSpc>
              <a:spcBef>
                <a:spcPts val="675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Modelo 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conceptual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:  independiente de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la 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tecnología de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BD.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Soporta  comunicación con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los</a:t>
            </a:r>
            <a:r>
              <a:rPr sz="2400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usuarios</a:t>
            </a:r>
            <a:endParaRPr sz="2400">
              <a:latin typeface="Calibri"/>
              <a:cs typeface="Calibri"/>
            </a:endParaRPr>
          </a:p>
          <a:p>
            <a:pPr marL="466725" marR="173355" indent="-454659">
              <a:lnSpc>
                <a:spcPct val="80000"/>
              </a:lnSpc>
              <a:spcBef>
                <a:spcPts val="2005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Modelo </a:t>
            </a:r>
            <a:r>
              <a:rPr sz="2400" spc="-10" dirty="0">
                <a:solidFill>
                  <a:srgbClr val="4D0000"/>
                </a:solidFill>
                <a:latin typeface="Calibri"/>
                <a:cs typeface="Calibri"/>
              </a:rPr>
              <a:t>Lógico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: estructuras 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que se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van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implementar</a:t>
            </a:r>
            <a:r>
              <a:rPr sz="2400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en  el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SGBD</a:t>
            </a:r>
            <a:endParaRPr sz="2400">
              <a:latin typeface="Calibri"/>
              <a:cs typeface="Calibri"/>
            </a:endParaRPr>
          </a:p>
          <a:p>
            <a:pPr marL="466725" marR="8255" indent="-454659">
              <a:lnSpc>
                <a:spcPct val="80000"/>
              </a:lnSpc>
              <a:spcBef>
                <a:spcPts val="1989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Modelo </a:t>
            </a:r>
            <a:r>
              <a:rPr sz="2400" spc="-10" dirty="0">
                <a:solidFill>
                  <a:srgbClr val="4D0000"/>
                </a:solidFill>
                <a:latin typeface="Calibri"/>
                <a:cs typeface="Calibri"/>
              </a:rPr>
              <a:t>Físico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: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incluye  especificaciones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sobre 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almacenamiento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físico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(ej. 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distribución)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mecanismos</a:t>
            </a:r>
            <a:r>
              <a:rPr sz="2400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acceso.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busca</a:t>
            </a:r>
            <a:r>
              <a:rPr sz="2400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eficiencia.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828" y="1939567"/>
            <a:ext cx="4469252" cy="4762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dirty="0"/>
              <a:t>Modelo</a:t>
            </a:r>
            <a:r>
              <a:rPr spc="-5" dirty="0"/>
              <a:t> </a:t>
            </a:r>
            <a:r>
              <a:rPr spc="-10" dirty="0"/>
              <a:t>Entidad-Relación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206" y="1838909"/>
            <a:ext cx="599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Ejemplo: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cuentas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ahorros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en un</a:t>
            </a:r>
            <a:r>
              <a:rPr sz="28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banco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7555" y="3415284"/>
            <a:ext cx="1990344" cy="912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1564" y="3445764"/>
            <a:ext cx="1879600" cy="812800"/>
          </a:xfrm>
          <a:custGeom>
            <a:avLst/>
            <a:gdLst/>
            <a:ahLst/>
            <a:cxnLst/>
            <a:rect l="l" t="t" r="r" b="b"/>
            <a:pathLst>
              <a:path w="1879600" h="812800">
                <a:moveTo>
                  <a:pt x="939546" y="0"/>
                </a:moveTo>
                <a:lnTo>
                  <a:pt x="0" y="406146"/>
                </a:lnTo>
                <a:lnTo>
                  <a:pt x="939546" y="812292"/>
                </a:lnTo>
                <a:lnTo>
                  <a:pt x="1879091" y="406146"/>
                </a:lnTo>
                <a:lnTo>
                  <a:pt x="939546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1564" y="3445764"/>
            <a:ext cx="1879600" cy="812800"/>
          </a:xfrm>
          <a:custGeom>
            <a:avLst/>
            <a:gdLst/>
            <a:ahLst/>
            <a:cxnLst/>
            <a:rect l="l" t="t" r="r" b="b"/>
            <a:pathLst>
              <a:path w="1879600" h="812800">
                <a:moveTo>
                  <a:pt x="0" y="406146"/>
                </a:moveTo>
                <a:lnTo>
                  <a:pt x="939546" y="0"/>
                </a:lnTo>
                <a:lnTo>
                  <a:pt x="1879091" y="406146"/>
                </a:lnTo>
                <a:lnTo>
                  <a:pt x="939546" y="812292"/>
                </a:lnTo>
                <a:lnTo>
                  <a:pt x="0" y="406146"/>
                </a:lnTo>
                <a:close/>
              </a:path>
            </a:pathLst>
          </a:custGeom>
          <a:ln w="12192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18430" y="3637229"/>
            <a:ext cx="708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713"/>
                </a:solidFill>
                <a:latin typeface="Calibri"/>
                <a:cs typeface="Calibri"/>
              </a:rPr>
              <a:t>Tiene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2723" y="3589020"/>
            <a:ext cx="1830324" cy="55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5207" y="3614928"/>
            <a:ext cx="1722120" cy="457200"/>
          </a:xfrm>
          <a:custGeom>
            <a:avLst/>
            <a:gdLst/>
            <a:ahLst/>
            <a:cxnLst/>
            <a:rect l="l" t="t" r="r" b="b"/>
            <a:pathLst>
              <a:path w="1722120" h="457200">
                <a:moveTo>
                  <a:pt x="0" y="457200"/>
                </a:moveTo>
                <a:lnTo>
                  <a:pt x="1722120" y="457200"/>
                </a:lnTo>
                <a:lnTo>
                  <a:pt x="17221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5207" y="3614928"/>
            <a:ext cx="1722120" cy="457200"/>
          </a:xfrm>
          <a:prstGeom prst="rect">
            <a:avLst/>
          </a:prstGeom>
          <a:ln w="12192">
            <a:solidFill>
              <a:srgbClr val="7E33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210"/>
              </a:spcBef>
            </a:pPr>
            <a:r>
              <a:rPr sz="2400" spc="-10" dirty="0">
                <a:solidFill>
                  <a:srgbClr val="1A1713"/>
                </a:solidFill>
                <a:latin typeface="Calibri"/>
                <a:cs typeface="Calibri"/>
              </a:rPr>
              <a:t>Cliente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88608" y="3598164"/>
            <a:ext cx="1830324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51091" y="3624071"/>
            <a:ext cx="1722120" cy="457200"/>
          </a:xfrm>
          <a:prstGeom prst="rect">
            <a:avLst/>
          </a:prstGeom>
          <a:solidFill>
            <a:srgbClr val="FFDFCC"/>
          </a:solidFill>
          <a:ln w="12192">
            <a:solidFill>
              <a:srgbClr val="7E33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solidFill>
                  <a:srgbClr val="1A1713"/>
                </a:solidFill>
                <a:latin typeface="Calibri"/>
                <a:cs typeface="Calibri"/>
              </a:rPr>
              <a:t>Cuenta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59635" y="2641092"/>
            <a:ext cx="2090927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3644" y="2667000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29" h="457200">
                <a:moveTo>
                  <a:pt x="989838" y="0"/>
                </a:moveTo>
                <a:lnTo>
                  <a:pt x="915957" y="627"/>
                </a:lnTo>
                <a:lnTo>
                  <a:pt x="843552" y="2478"/>
                </a:lnTo>
                <a:lnTo>
                  <a:pt x="772815" y="5511"/>
                </a:lnTo>
                <a:lnTo>
                  <a:pt x="703936" y="9679"/>
                </a:lnTo>
                <a:lnTo>
                  <a:pt x="637107" y="14940"/>
                </a:lnTo>
                <a:lnTo>
                  <a:pt x="572520" y="21248"/>
                </a:lnTo>
                <a:lnTo>
                  <a:pt x="510364" y="28561"/>
                </a:lnTo>
                <a:lnTo>
                  <a:pt x="450833" y="36832"/>
                </a:lnTo>
                <a:lnTo>
                  <a:pt x="394116" y="46019"/>
                </a:lnTo>
                <a:lnTo>
                  <a:pt x="340406" y="56076"/>
                </a:lnTo>
                <a:lnTo>
                  <a:pt x="289893" y="66960"/>
                </a:lnTo>
                <a:lnTo>
                  <a:pt x="242769" y="78627"/>
                </a:lnTo>
                <a:lnTo>
                  <a:pt x="199225" y="91032"/>
                </a:lnTo>
                <a:lnTo>
                  <a:pt x="159453" y="104131"/>
                </a:lnTo>
                <a:lnTo>
                  <a:pt x="123643" y="117879"/>
                </a:lnTo>
                <a:lnTo>
                  <a:pt x="64677" y="147149"/>
                </a:lnTo>
                <a:lnTo>
                  <a:pt x="23857" y="178488"/>
                </a:lnTo>
                <a:lnTo>
                  <a:pt x="2714" y="211541"/>
                </a:lnTo>
                <a:lnTo>
                  <a:pt x="0" y="228600"/>
                </a:lnTo>
                <a:lnTo>
                  <a:pt x="2714" y="245658"/>
                </a:lnTo>
                <a:lnTo>
                  <a:pt x="23857" y="278711"/>
                </a:lnTo>
                <a:lnTo>
                  <a:pt x="64677" y="310050"/>
                </a:lnTo>
                <a:lnTo>
                  <a:pt x="123643" y="339320"/>
                </a:lnTo>
                <a:lnTo>
                  <a:pt x="159453" y="353068"/>
                </a:lnTo>
                <a:lnTo>
                  <a:pt x="199225" y="366167"/>
                </a:lnTo>
                <a:lnTo>
                  <a:pt x="242769" y="378572"/>
                </a:lnTo>
                <a:lnTo>
                  <a:pt x="289893" y="390239"/>
                </a:lnTo>
                <a:lnTo>
                  <a:pt x="340406" y="401123"/>
                </a:lnTo>
                <a:lnTo>
                  <a:pt x="394116" y="411180"/>
                </a:lnTo>
                <a:lnTo>
                  <a:pt x="450833" y="420367"/>
                </a:lnTo>
                <a:lnTo>
                  <a:pt x="510364" y="428638"/>
                </a:lnTo>
                <a:lnTo>
                  <a:pt x="572520" y="435951"/>
                </a:lnTo>
                <a:lnTo>
                  <a:pt x="637107" y="442259"/>
                </a:lnTo>
                <a:lnTo>
                  <a:pt x="703936" y="447520"/>
                </a:lnTo>
                <a:lnTo>
                  <a:pt x="772815" y="451688"/>
                </a:lnTo>
                <a:lnTo>
                  <a:pt x="843552" y="454721"/>
                </a:lnTo>
                <a:lnTo>
                  <a:pt x="915957" y="456572"/>
                </a:lnTo>
                <a:lnTo>
                  <a:pt x="989838" y="457200"/>
                </a:lnTo>
                <a:lnTo>
                  <a:pt x="1063718" y="456572"/>
                </a:lnTo>
                <a:lnTo>
                  <a:pt x="1136123" y="454721"/>
                </a:lnTo>
                <a:lnTo>
                  <a:pt x="1206860" y="451688"/>
                </a:lnTo>
                <a:lnTo>
                  <a:pt x="1275739" y="447520"/>
                </a:lnTo>
                <a:lnTo>
                  <a:pt x="1342568" y="442259"/>
                </a:lnTo>
                <a:lnTo>
                  <a:pt x="1407155" y="435951"/>
                </a:lnTo>
                <a:lnTo>
                  <a:pt x="1469311" y="428638"/>
                </a:lnTo>
                <a:lnTo>
                  <a:pt x="1528842" y="420367"/>
                </a:lnTo>
                <a:lnTo>
                  <a:pt x="1585559" y="411180"/>
                </a:lnTo>
                <a:lnTo>
                  <a:pt x="1639269" y="401123"/>
                </a:lnTo>
                <a:lnTo>
                  <a:pt x="1689782" y="390239"/>
                </a:lnTo>
                <a:lnTo>
                  <a:pt x="1736906" y="378572"/>
                </a:lnTo>
                <a:lnTo>
                  <a:pt x="1780450" y="366167"/>
                </a:lnTo>
                <a:lnTo>
                  <a:pt x="1820222" y="353068"/>
                </a:lnTo>
                <a:lnTo>
                  <a:pt x="1856032" y="339320"/>
                </a:lnTo>
                <a:lnTo>
                  <a:pt x="1914998" y="310050"/>
                </a:lnTo>
                <a:lnTo>
                  <a:pt x="1955818" y="278711"/>
                </a:lnTo>
                <a:lnTo>
                  <a:pt x="1976961" y="245658"/>
                </a:lnTo>
                <a:lnTo>
                  <a:pt x="1979676" y="228600"/>
                </a:lnTo>
                <a:lnTo>
                  <a:pt x="1976961" y="211541"/>
                </a:lnTo>
                <a:lnTo>
                  <a:pt x="1955818" y="178488"/>
                </a:lnTo>
                <a:lnTo>
                  <a:pt x="1914998" y="147149"/>
                </a:lnTo>
                <a:lnTo>
                  <a:pt x="1856032" y="117879"/>
                </a:lnTo>
                <a:lnTo>
                  <a:pt x="1820222" y="104131"/>
                </a:lnTo>
                <a:lnTo>
                  <a:pt x="1780450" y="91032"/>
                </a:lnTo>
                <a:lnTo>
                  <a:pt x="1736906" y="78627"/>
                </a:lnTo>
                <a:lnTo>
                  <a:pt x="1689782" y="66960"/>
                </a:lnTo>
                <a:lnTo>
                  <a:pt x="1639269" y="56076"/>
                </a:lnTo>
                <a:lnTo>
                  <a:pt x="1585559" y="46019"/>
                </a:lnTo>
                <a:lnTo>
                  <a:pt x="1528842" y="36832"/>
                </a:lnTo>
                <a:lnTo>
                  <a:pt x="1469311" y="28561"/>
                </a:lnTo>
                <a:lnTo>
                  <a:pt x="1407155" y="21248"/>
                </a:lnTo>
                <a:lnTo>
                  <a:pt x="1342568" y="14940"/>
                </a:lnTo>
                <a:lnTo>
                  <a:pt x="1275739" y="9679"/>
                </a:lnTo>
                <a:lnTo>
                  <a:pt x="1206860" y="5511"/>
                </a:lnTo>
                <a:lnTo>
                  <a:pt x="1136123" y="2478"/>
                </a:lnTo>
                <a:lnTo>
                  <a:pt x="1063718" y="627"/>
                </a:lnTo>
                <a:lnTo>
                  <a:pt x="989838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3644" y="2667000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29" h="457200">
                <a:moveTo>
                  <a:pt x="0" y="228600"/>
                </a:moveTo>
                <a:lnTo>
                  <a:pt x="23857" y="178488"/>
                </a:lnTo>
                <a:lnTo>
                  <a:pt x="64677" y="147149"/>
                </a:lnTo>
                <a:lnTo>
                  <a:pt x="123643" y="117879"/>
                </a:lnTo>
                <a:lnTo>
                  <a:pt x="159453" y="104131"/>
                </a:lnTo>
                <a:lnTo>
                  <a:pt x="199225" y="91032"/>
                </a:lnTo>
                <a:lnTo>
                  <a:pt x="242769" y="78627"/>
                </a:lnTo>
                <a:lnTo>
                  <a:pt x="289893" y="66960"/>
                </a:lnTo>
                <a:lnTo>
                  <a:pt x="340406" y="56076"/>
                </a:lnTo>
                <a:lnTo>
                  <a:pt x="394116" y="46019"/>
                </a:lnTo>
                <a:lnTo>
                  <a:pt x="450833" y="36832"/>
                </a:lnTo>
                <a:lnTo>
                  <a:pt x="510364" y="28561"/>
                </a:lnTo>
                <a:lnTo>
                  <a:pt x="572520" y="21248"/>
                </a:lnTo>
                <a:lnTo>
                  <a:pt x="637107" y="14940"/>
                </a:lnTo>
                <a:lnTo>
                  <a:pt x="703936" y="9679"/>
                </a:lnTo>
                <a:lnTo>
                  <a:pt x="772815" y="5511"/>
                </a:lnTo>
                <a:lnTo>
                  <a:pt x="843552" y="2478"/>
                </a:lnTo>
                <a:lnTo>
                  <a:pt x="915957" y="627"/>
                </a:lnTo>
                <a:lnTo>
                  <a:pt x="989838" y="0"/>
                </a:lnTo>
                <a:lnTo>
                  <a:pt x="1063718" y="627"/>
                </a:lnTo>
                <a:lnTo>
                  <a:pt x="1136123" y="2478"/>
                </a:lnTo>
                <a:lnTo>
                  <a:pt x="1206860" y="5511"/>
                </a:lnTo>
                <a:lnTo>
                  <a:pt x="1275739" y="9679"/>
                </a:lnTo>
                <a:lnTo>
                  <a:pt x="1342568" y="14940"/>
                </a:lnTo>
                <a:lnTo>
                  <a:pt x="1407155" y="21248"/>
                </a:lnTo>
                <a:lnTo>
                  <a:pt x="1469311" y="28561"/>
                </a:lnTo>
                <a:lnTo>
                  <a:pt x="1528842" y="36832"/>
                </a:lnTo>
                <a:lnTo>
                  <a:pt x="1585559" y="46019"/>
                </a:lnTo>
                <a:lnTo>
                  <a:pt x="1639269" y="56076"/>
                </a:lnTo>
                <a:lnTo>
                  <a:pt x="1689782" y="66960"/>
                </a:lnTo>
                <a:lnTo>
                  <a:pt x="1736906" y="78627"/>
                </a:lnTo>
                <a:lnTo>
                  <a:pt x="1780450" y="91032"/>
                </a:lnTo>
                <a:lnTo>
                  <a:pt x="1820222" y="104131"/>
                </a:lnTo>
                <a:lnTo>
                  <a:pt x="1856032" y="117879"/>
                </a:lnTo>
                <a:lnTo>
                  <a:pt x="1914998" y="147149"/>
                </a:lnTo>
                <a:lnTo>
                  <a:pt x="1955818" y="178488"/>
                </a:lnTo>
                <a:lnTo>
                  <a:pt x="1976961" y="211541"/>
                </a:lnTo>
                <a:lnTo>
                  <a:pt x="1979676" y="228600"/>
                </a:lnTo>
                <a:lnTo>
                  <a:pt x="1976961" y="245658"/>
                </a:lnTo>
                <a:lnTo>
                  <a:pt x="1955818" y="278711"/>
                </a:lnTo>
                <a:lnTo>
                  <a:pt x="1914998" y="310050"/>
                </a:lnTo>
                <a:lnTo>
                  <a:pt x="1856032" y="339320"/>
                </a:lnTo>
                <a:lnTo>
                  <a:pt x="1820222" y="353068"/>
                </a:lnTo>
                <a:lnTo>
                  <a:pt x="1780450" y="366167"/>
                </a:lnTo>
                <a:lnTo>
                  <a:pt x="1736906" y="378572"/>
                </a:lnTo>
                <a:lnTo>
                  <a:pt x="1689782" y="390239"/>
                </a:lnTo>
                <a:lnTo>
                  <a:pt x="1639269" y="401123"/>
                </a:lnTo>
                <a:lnTo>
                  <a:pt x="1585559" y="411180"/>
                </a:lnTo>
                <a:lnTo>
                  <a:pt x="1528842" y="420367"/>
                </a:lnTo>
                <a:lnTo>
                  <a:pt x="1469311" y="428638"/>
                </a:lnTo>
                <a:lnTo>
                  <a:pt x="1407155" y="435951"/>
                </a:lnTo>
                <a:lnTo>
                  <a:pt x="1342568" y="442259"/>
                </a:lnTo>
                <a:lnTo>
                  <a:pt x="1275739" y="447520"/>
                </a:lnTo>
                <a:lnTo>
                  <a:pt x="1206860" y="451688"/>
                </a:lnTo>
                <a:lnTo>
                  <a:pt x="1136123" y="454721"/>
                </a:lnTo>
                <a:lnTo>
                  <a:pt x="1063718" y="456572"/>
                </a:lnTo>
                <a:lnTo>
                  <a:pt x="989838" y="457200"/>
                </a:lnTo>
                <a:lnTo>
                  <a:pt x="915957" y="456572"/>
                </a:lnTo>
                <a:lnTo>
                  <a:pt x="843552" y="454721"/>
                </a:lnTo>
                <a:lnTo>
                  <a:pt x="772815" y="451688"/>
                </a:lnTo>
                <a:lnTo>
                  <a:pt x="703936" y="447520"/>
                </a:lnTo>
                <a:lnTo>
                  <a:pt x="637107" y="442259"/>
                </a:lnTo>
                <a:lnTo>
                  <a:pt x="572520" y="435951"/>
                </a:lnTo>
                <a:lnTo>
                  <a:pt x="510364" y="428638"/>
                </a:lnTo>
                <a:lnTo>
                  <a:pt x="450833" y="420367"/>
                </a:lnTo>
                <a:lnTo>
                  <a:pt x="394116" y="411180"/>
                </a:lnTo>
                <a:lnTo>
                  <a:pt x="340406" y="401123"/>
                </a:lnTo>
                <a:lnTo>
                  <a:pt x="289893" y="390239"/>
                </a:lnTo>
                <a:lnTo>
                  <a:pt x="242769" y="378572"/>
                </a:lnTo>
                <a:lnTo>
                  <a:pt x="199225" y="366167"/>
                </a:lnTo>
                <a:lnTo>
                  <a:pt x="159453" y="353068"/>
                </a:lnTo>
                <a:lnTo>
                  <a:pt x="123643" y="339320"/>
                </a:lnTo>
                <a:lnTo>
                  <a:pt x="64677" y="310050"/>
                </a:lnTo>
                <a:lnTo>
                  <a:pt x="23857" y="278711"/>
                </a:lnTo>
                <a:lnTo>
                  <a:pt x="2714" y="245658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95550" y="2680842"/>
            <a:ext cx="437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1A1713"/>
                </a:solidFill>
                <a:uFill>
                  <a:solidFill>
                    <a:srgbClr val="1A1713"/>
                  </a:solidFill>
                </a:uFill>
                <a:latin typeface="Calibri"/>
                <a:cs typeface="Calibri"/>
              </a:rPr>
              <a:t>c.c.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5636" y="3107435"/>
            <a:ext cx="2090927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644" y="3133344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30" h="457200">
                <a:moveTo>
                  <a:pt x="989838" y="0"/>
                </a:moveTo>
                <a:lnTo>
                  <a:pt x="915965" y="627"/>
                </a:lnTo>
                <a:lnTo>
                  <a:pt x="843567" y="2478"/>
                </a:lnTo>
                <a:lnTo>
                  <a:pt x="772834" y="5511"/>
                </a:lnTo>
                <a:lnTo>
                  <a:pt x="703960" y="9679"/>
                </a:lnTo>
                <a:lnTo>
                  <a:pt x="637133" y="14940"/>
                </a:lnTo>
                <a:lnTo>
                  <a:pt x="572547" y="21248"/>
                </a:lnTo>
                <a:lnTo>
                  <a:pt x="510393" y="28561"/>
                </a:lnTo>
                <a:lnTo>
                  <a:pt x="450861" y="36832"/>
                </a:lnTo>
                <a:lnTo>
                  <a:pt x="394143" y="46019"/>
                </a:lnTo>
                <a:lnTo>
                  <a:pt x="340431" y="56076"/>
                </a:lnTo>
                <a:lnTo>
                  <a:pt x="289917" y="66960"/>
                </a:lnTo>
                <a:lnTo>
                  <a:pt x="242790" y="78627"/>
                </a:lnTo>
                <a:lnTo>
                  <a:pt x="199244" y="91032"/>
                </a:lnTo>
                <a:lnTo>
                  <a:pt x="159469" y="104131"/>
                </a:lnTo>
                <a:lnTo>
                  <a:pt x="123656" y="117879"/>
                </a:lnTo>
                <a:lnTo>
                  <a:pt x="64685" y="147149"/>
                </a:lnTo>
                <a:lnTo>
                  <a:pt x="23860" y="178488"/>
                </a:lnTo>
                <a:lnTo>
                  <a:pt x="2715" y="211541"/>
                </a:lnTo>
                <a:lnTo>
                  <a:pt x="0" y="228600"/>
                </a:lnTo>
                <a:lnTo>
                  <a:pt x="2715" y="245658"/>
                </a:lnTo>
                <a:lnTo>
                  <a:pt x="23860" y="278711"/>
                </a:lnTo>
                <a:lnTo>
                  <a:pt x="64685" y="310050"/>
                </a:lnTo>
                <a:lnTo>
                  <a:pt x="123656" y="339320"/>
                </a:lnTo>
                <a:lnTo>
                  <a:pt x="159469" y="353068"/>
                </a:lnTo>
                <a:lnTo>
                  <a:pt x="199244" y="366167"/>
                </a:lnTo>
                <a:lnTo>
                  <a:pt x="242790" y="378572"/>
                </a:lnTo>
                <a:lnTo>
                  <a:pt x="289917" y="390239"/>
                </a:lnTo>
                <a:lnTo>
                  <a:pt x="340431" y="401123"/>
                </a:lnTo>
                <a:lnTo>
                  <a:pt x="394143" y="411180"/>
                </a:lnTo>
                <a:lnTo>
                  <a:pt x="450861" y="420367"/>
                </a:lnTo>
                <a:lnTo>
                  <a:pt x="510393" y="428638"/>
                </a:lnTo>
                <a:lnTo>
                  <a:pt x="572547" y="435951"/>
                </a:lnTo>
                <a:lnTo>
                  <a:pt x="637133" y="442259"/>
                </a:lnTo>
                <a:lnTo>
                  <a:pt x="703960" y="447520"/>
                </a:lnTo>
                <a:lnTo>
                  <a:pt x="772834" y="451688"/>
                </a:lnTo>
                <a:lnTo>
                  <a:pt x="843567" y="454721"/>
                </a:lnTo>
                <a:lnTo>
                  <a:pt x="915965" y="456572"/>
                </a:lnTo>
                <a:lnTo>
                  <a:pt x="989838" y="457200"/>
                </a:lnTo>
                <a:lnTo>
                  <a:pt x="1063718" y="456572"/>
                </a:lnTo>
                <a:lnTo>
                  <a:pt x="1136123" y="454721"/>
                </a:lnTo>
                <a:lnTo>
                  <a:pt x="1206860" y="451688"/>
                </a:lnTo>
                <a:lnTo>
                  <a:pt x="1275739" y="447520"/>
                </a:lnTo>
                <a:lnTo>
                  <a:pt x="1342568" y="442259"/>
                </a:lnTo>
                <a:lnTo>
                  <a:pt x="1407155" y="435951"/>
                </a:lnTo>
                <a:lnTo>
                  <a:pt x="1469311" y="428638"/>
                </a:lnTo>
                <a:lnTo>
                  <a:pt x="1528842" y="420367"/>
                </a:lnTo>
                <a:lnTo>
                  <a:pt x="1585559" y="411180"/>
                </a:lnTo>
                <a:lnTo>
                  <a:pt x="1639269" y="401123"/>
                </a:lnTo>
                <a:lnTo>
                  <a:pt x="1689782" y="390239"/>
                </a:lnTo>
                <a:lnTo>
                  <a:pt x="1736906" y="378572"/>
                </a:lnTo>
                <a:lnTo>
                  <a:pt x="1780450" y="366167"/>
                </a:lnTo>
                <a:lnTo>
                  <a:pt x="1820222" y="353068"/>
                </a:lnTo>
                <a:lnTo>
                  <a:pt x="1856032" y="339320"/>
                </a:lnTo>
                <a:lnTo>
                  <a:pt x="1914998" y="310050"/>
                </a:lnTo>
                <a:lnTo>
                  <a:pt x="1955818" y="278711"/>
                </a:lnTo>
                <a:lnTo>
                  <a:pt x="1976961" y="245658"/>
                </a:lnTo>
                <a:lnTo>
                  <a:pt x="1979676" y="228600"/>
                </a:lnTo>
                <a:lnTo>
                  <a:pt x="1976961" y="211541"/>
                </a:lnTo>
                <a:lnTo>
                  <a:pt x="1955818" y="178488"/>
                </a:lnTo>
                <a:lnTo>
                  <a:pt x="1914998" y="147149"/>
                </a:lnTo>
                <a:lnTo>
                  <a:pt x="1856032" y="117879"/>
                </a:lnTo>
                <a:lnTo>
                  <a:pt x="1820222" y="104131"/>
                </a:lnTo>
                <a:lnTo>
                  <a:pt x="1780450" y="91032"/>
                </a:lnTo>
                <a:lnTo>
                  <a:pt x="1736906" y="78627"/>
                </a:lnTo>
                <a:lnTo>
                  <a:pt x="1689782" y="66960"/>
                </a:lnTo>
                <a:lnTo>
                  <a:pt x="1639269" y="56076"/>
                </a:lnTo>
                <a:lnTo>
                  <a:pt x="1585559" y="46019"/>
                </a:lnTo>
                <a:lnTo>
                  <a:pt x="1528842" y="36832"/>
                </a:lnTo>
                <a:lnTo>
                  <a:pt x="1469311" y="28561"/>
                </a:lnTo>
                <a:lnTo>
                  <a:pt x="1407155" y="21248"/>
                </a:lnTo>
                <a:lnTo>
                  <a:pt x="1342568" y="14940"/>
                </a:lnTo>
                <a:lnTo>
                  <a:pt x="1275739" y="9679"/>
                </a:lnTo>
                <a:lnTo>
                  <a:pt x="1206860" y="5511"/>
                </a:lnTo>
                <a:lnTo>
                  <a:pt x="1136123" y="2478"/>
                </a:lnTo>
                <a:lnTo>
                  <a:pt x="1063718" y="627"/>
                </a:lnTo>
                <a:lnTo>
                  <a:pt x="989838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9644" y="3133344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30" h="457200">
                <a:moveTo>
                  <a:pt x="0" y="228600"/>
                </a:moveTo>
                <a:lnTo>
                  <a:pt x="23860" y="178488"/>
                </a:lnTo>
                <a:lnTo>
                  <a:pt x="64685" y="147149"/>
                </a:lnTo>
                <a:lnTo>
                  <a:pt x="123656" y="117879"/>
                </a:lnTo>
                <a:lnTo>
                  <a:pt x="159469" y="104131"/>
                </a:lnTo>
                <a:lnTo>
                  <a:pt x="199244" y="91032"/>
                </a:lnTo>
                <a:lnTo>
                  <a:pt x="242790" y="78627"/>
                </a:lnTo>
                <a:lnTo>
                  <a:pt x="289917" y="66960"/>
                </a:lnTo>
                <a:lnTo>
                  <a:pt x="340431" y="56076"/>
                </a:lnTo>
                <a:lnTo>
                  <a:pt x="394143" y="46019"/>
                </a:lnTo>
                <a:lnTo>
                  <a:pt x="450861" y="36832"/>
                </a:lnTo>
                <a:lnTo>
                  <a:pt x="510393" y="28561"/>
                </a:lnTo>
                <a:lnTo>
                  <a:pt x="572547" y="21248"/>
                </a:lnTo>
                <a:lnTo>
                  <a:pt x="637133" y="14940"/>
                </a:lnTo>
                <a:lnTo>
                  <a:pt x="703960" y="9679"/>
                </a:lnTo>
                <a:lnTo>
                  <a:pt x="772834" y="5511"/>
                </a:lnTo>
                <a:lnTo>
                  <a:pt x="843567" y="2478"/>
                </a:lnTo>
                <a:lnTo>
                  <a:pt x="915965" y="627"/>
                </a:lnTo>
                <a:lnTo>
                  <a:pt x="989838" y="0"/>
                </a:lnTo>
                <a:lnTo>
                  <a:pt x="1063718" y="627"/>
                </a:lnTo>
                <a:lnTo>
                  <a:pt x="1136123" y="2478"/>
                </a:lnTo>
                <a:lnTo>
                  <a:pt x="1206860" y="5511"/>
                </a:lnTo>
                <a:lnTo>
                  <a:pt x="1275739" y="9679"/>
                </a:lnTo>
                <a:lnTo>
                  <a:pt x="1342568" y="14940"/>
                </a:lnTo>
                <a:lnTo>
                  <a:pt x="1407155" y="21248"/>
                </a:lnTo>
                <a:lnTo>
                  <a:pt x="1469311" y="28561"/>
                </a:lnTo>
                <a:lnTo>
                  <a:pt x="1528842" y="36832"/>
                </a:lnTo>
                <a:lnTo>
                  <a:pt x="1585559" y="46019"/>
                </a:lnTo>
                <a:lnTo>
                  <a:pt x="1639269" y="56076"/>
                </a:lnTo>
                <a:lnTo>
                  <a:pt x="1689782" y="66960"/>
                </a:lnTo>
                <a:lnTo>
                  <a:pt x="1736906" y="78627"/>
                </a:lnTo>
                <a:lnTo>
                  <a:pt x="1780450" y="91032"/>
                </a:lnTo>
                <a:lnTo>
                  <a:pt x="1820222" y="104131"/>
                </a:lnTo>
                <a:lnTo>
                  <a:pt x="1856032" y="117879"/>
                </a:lnTo>
                <a:lnTo>
                  <a:pt x="1914998" y="147149"/>
                </a:lnTo>
                <a:lnTo>
                  <a:pt x="1955818" y="178488"/>
                </a:lnTo>
                <a:lnTo>
                  <a:pt x="1976961" y="211541"/>
                </a:lnTo>
                <a:lnTo>
                  <a:pt x="1979676" y="228600"/>
                </a:lnTo>
                <a:lnTo>
                  <a:pt x="1976961" y="245658"/>
                </a:lnTo>
                <a:lnTo>
                  <a:pt x="1955818" y="278711"/>
                </a:lnTo>
                <a:lnTo>
                  <a:pt x="1914998" y="310050"/>
                </a:lnTo>
                <a:lnTo>
                  <a:pt x="1856032" y="339320"/>
                </a:lnTo>
                <a:lnTo>
                  <a:pt x="1820222" y="353068"/>
                </a:lnTo>
                <a:lnTo>
                  <a:pt x="1780450" y="366167"/>
                </a:lnTo>
                <a:lnTo>
                  <a:pt x="1736906" y="378572"/>
                </a:lnTo>
                <a:lnTo>
                  <a:pt x="1689782" y="390239"/>
                </a:lnTo>
                <a:lnTo>
                  <a:pt x="1639269" y="401123"/>
                </a:lnTo>
                <a:lnTo>
                  <a:pt x="1585559" y="411180"/>
                </a:lnTo>
                <a:lnTo>
                  <a:pt x="1528842" y="420367"/>
                </a:lnTo>
                <a:lnTo>
                  <a:pt x="1469311" y="428638"/>
                </a:lnTo>
                <a:lnTo>
                  <a:pt x="1407155" y="435951"/>
                </a:lnTo>
                <a:lnTo>
                  <a:pt x="1342568" y="442259"/>
                </a:lnTo>
                <a:lnTo>
                  <a:pt x="1275739" y="447520"/>
                </a:lnTo>
                <a:lnTo>
                  <a:pt x="1206860" y="451688"/>
                </a:lnTo>
                <a:lnTo>
                  <a:pt x="1136123" y="454721"/>
                </a:lnTo>
                <a:lnTo>
                  <a:pt x="1063718" y="456572"/>
                </a:lnTo>
                <a:lnTo>
                  <a:pt x="989838" y="457200"/>
                </a:lnTo>
                <a:lnTo>
                  <a:pt x="915965" y="456572"/>
                </a:lnTo>
                <a:lnTo>
                  <a:pt x="843567" y="454721"/>
                </a:lnTo>
                <a:lnTo>
                  <a:pt x="772834" y="451688"/>
                </a:lnTo>
                <a:lnTo>
                  <a:pt x="703960" y="447520"/>
                </a:lnTo>
                <a:lnTo>
                  <a:pt x="637133" y="442259"/>
                </a:lnTo>
                <a:lnTo>
                  <a:pt x="572547" y="435951"/>
                </a:lnTo>
                <a:lnTo>
                  <a:pt x="510393" y="428638"/>
                </a:lnTo>
                <a:lnTo>
                  <a:pt x="450861" y="420367"/>
                </a:lnTo>
                <a:lnTo>
                  <a:pt x="394143" y="411180"/>
                </a:lnTo>
                <a:lnTo>
                  <a:pt x="340431" y="401123"/>
                </a:lnTo>
                <a:lnTo>
                  <a:pt x="289917" y="390239"/>
                </a:lnTo>
                <a:lnTo>
                  <a:pt x="242790" y="378572"/>
                </a:lnTo>
                <a:lnTo>
                  <a:pt x="199244" y="366167"/>
                </a:lnTo>
                <a:lnTo>
                  <a:pt x="159469" y="353068"/>
                </a:lnTo>
                <a:lnTo>
                  <a:pt x="123656" y="339320"/>
                </a:lnTo>
                <a:lnTo>
                  <a:pt x="64685" y="310050"/>
                </a:lnTo>
                <a:lnTo>
                  <a:pt x="23860" y="278711"/>
                </a:lnTo>
                <a:lnTo>
                  <a:pt x="2715" y="245658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7730" y="3146552"/>
            <a:ext cx="100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713"/>
                </a:solidFill>
                <a:latin typeface="Calibri"/>
                <a:cs typeface="Calibri"/>
              </a:rPr>
              <a:t>nomb</a:t>
            </a:r>
            <a:r>
              <a:rPr sz="2400" spc="-40" dirty="0">
                <a:solidFill>
                  <a:srgbClr val="1A171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1A1713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3963" y="4283964"/>
            <a:ext cx="2090927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972" y="4309871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30" h="457200">
                <a:moveTo>
                  <a:pt x="989838" y="0"/>
                </a:moveTo>
                <a:lnTo>
                  <a:pt x="915965" y="627"/>
                </a:lnTo>
                <a:lnTo>
                  <a:pt x="843567" y="2478"/>
                </a:lnTo>
                <a:lnTo>
                  <a:pt x="772834" y="5511"/>
                </a:lnTo>
                <a:lnTo>
                  <a:pt x="703960" y="9679"/>
                </a:lnTo>
                <a:lnTo>
                  <a:pt x="637133" y="14940"/>
                </a:lnTo>
                <a:lnTo>
                  <a:pt x="572547" y="21248"/>
                </a:lnTo>
                <a:lnTo>
                  <a:pt x="510393" y="28561"/>
                </a:lnTo>
                <a:lnTo>
                  <a:pt x="450861" y="36832"/>
                </a:lnTo>
                <a:lnTo>
                  <a:pt x="394143" y="46019"/>
                </a:lnTo>
                <a:lnTo>
                  <a:pt x="340431" y="56076"/>
                </a:lnTo>
                <a:lnTo>
                  <a:pt x="289917" y="66960"/>
                </a:lnTo>
                <a:lnTo>
                  <a:pt x="242790" y="78627"/>
                </a:lnTo>
                <a:lnTo>
                  <a:pt x="199244" y="91032"/>
                </a:lnTo>
                <a:lnTo>
                  <a:pt x="159469" y="104131"/>
                </a:lnTo>
                <a:lnTo>
                  <a:pt x="123656" y="117879"/>
                </a:lnTo>
                <a:lnTo>
                  <a:pt x="64685" y="147149"/>
                </a:lnTo>
                <a:lnTo>
                  <a:pt x="23860" y="178488"/>
                </a:lnTo>
                <a:lnTo>
                  <a:pt x="2715" y="211541"/>
                </a:lnTo>
                <a:lnTo>
                  <a:pt x="0" y="228600"/>
                </a:lnTo>
                <a:lnTo>
                  <a:pt x="2715" y="245658"/>
                </a:lnTo>
                <a:lnTo>
                  <a:pt x="23860" y="278711"/>
                </a:lnTo>
                <a:lnTo>
                  <a:pt x="64685" y="310050"/>
                </a:lnTo>
                <a:lnTo>
                  <a:pt x="123656" y="339320"/>
                </a:lnTo>
                <a:lnTo>
                  <a:pt x="159469" y="353068"/>
                </a:lnTo>
                <a:lnTo>
                  <a:pt x="199244" y="366167"/>
                </a:lnTo>
                <a:lnTo>
                  <a:pt x="242790" y="378572"/>
                </a:lnTo>
                <a:lnTo>
                  <a:pt x="289917" y="390239"/>
                </a:lnTo>
                <a:lnTo>
                  <a:pt x="340431" y="401123"/>
                </a:lnTo>
                <a:lnTo>
                  <a:pt x="394143" y="411180"/>
                </a:lnTo>
                <a:lnTo>
                  <a:pt x="450861" y="420367"/>
                </a:lnTo>
                <a:lnTo>
                  <a:pt x="510393" y="428638"/>
                </a:lnTo>
                <a:lnTo>
                  <a:pt x="572547" y="435951"/>
                </a:lnTo>
                <a:lnTo>
                  <a:pt x="637133" y="442259"/>
                </a:lnTo>
                <a:lnTo>
                  <a:pt x="703960" y="447520"/>
                </a:lnTo>
                <a:lnTo>
                  <a:pt x="772834" y="451688"/>
                </a:lnTo>
                <a:lnTo>
                  <a:pt x="843567" y="454721"/>
                </a:lnTo>
                <a:lnTo>
                  <a:pt x="915965" y="456572"/>
                </a:lnTo>
                <a:lnTo>
                  <a:pt x="989838" y="457200"/>
                </a:lnTo>
                <a:lnTo>
                  <a:pt x="1063718" y="456572"/>
                </a:lnTo>
                <a:lnTo>
                  <a:pt x="1136123" y="454721"/>
                </a:lnTo>
                <a:lnTo>
                  <a:pt x="1206860" y="451688"/>
                </a:lnTo>
                <a:lnTo>
                  <a:pt x="1275739" y="447520"/>
                </a:lnTo>
                <a:lnTo>
                  <a:pt x="1342568" y="442259"/>
                </a:lnTo>
                <a:lnTo>
                  <a:pt x="1407155" y="435951"/>
                </a:lnTo>
                <a:lnTo>
                  <a:pt x="1469311" y="428638"/>
                </a:lnTo>
                <a:lnTo>
                  <a:pt x="1528842" y="420367"/>
                </a:lnTo>
                <a:lnTo>
                  <a:pt x="1585559" y="411180"/>
                </a:lnTo>
                <a:lnTo>
                  <a:pt x="1639269" y="401123"/>
                </a:lnTo>
                <a:lnTo>
                  <a:pt x="1689782" y="390239"/>
                </a:lnTo>
                <a:lnTo>
                  <a:pt x="1736906" y="378572"/>
                </a:lnTo>
                <a:lnTo>
                  <a:pt x="1780450" y="366167"/>
                </a:lnTo>
                <a:lnTo>
                  <a:pt x="1820222" y="353068"/>
                </a:lnTo>
                <a:lnTo>
                  <a:pt x="1856032" y="339320"/>
                </a:lnTo>
                <a:lnTo>
                  <a:pt x="1914998" y="310050"/>
                </a:lnTo>
                <a:lnTo>
                  <a:pt x="1955818" y="278711"/>
                </a:lnTo>
                <a:lnTo>
                  <a:pt x="1976961" y="245658"/>
                </a:lnTo>
                <a:lnTo>
                  <a:pt x="1979676" y="228600"/>
                </a:lnTo>
                <a:lnTo>
                  <a:pt x="1976961" y="211541"/>
                </a:lnTo>
                <a:lnTo>
                  <a:pt x="1955818" y="178488"/>
                </a:lnTo>
                <a:lnTo>
                  <a:pt x="1914998" y="147149"/>
                </a:lnTo>
                <a:lnTo>
                  <a:pt x="1856032" y="117879"/>
                </a:lnTo>
                <a:lnTo>
                  <a:pt x="1820222" y="104131"/>
                </a:lnTo>
                <a:lnTo>
                  <a:pt x="1780450" y="91032"/>
                </a:lnTo>
                <a:lnTo>
                  <a:pt x="1736906" y="78627"/>
                </a:lnTo>
                <a:lnTo>
                  <a:pt x="1689782" y="66960"/>
                </a:lnTo>
                <a:lnTo>
                  <a:pt x="1639269" y="56076"/>
                </a:lnTo>
                <a:lnTo>
                  <a:pt x="1585559" y="46019"/>
                </a:lnTo>
                <a:lnTo>
                  <a:pt x="1528842" y="36832"/>
                </a:lnTo>
                <a:lnTo>
                  <a:pt x="1469311" y="28561"/>
                </a:lnTo>
                <a:lnTo>
                  <a:pt x="1407155" y="21248"/>
                </a:lnTo>
                <a:lnTo>
                  <a:pt x="1342568" y="14940"/>
                </a:lnTo>
                <a:lnTo>
                  <a:pt x="1275739" y="9679"/>
                </a:lnTo>
                <a:lnTo>
                  <a:pt x="1206860" y="5511"/>
                </a:lnTo>
                <a:lnTo>
                  <a:pt x="1136123" y="2478"/>
                </a:lnTo>
                <a:lnTo>
                  <a:pt x="1063718" y="627"/>
                </a:lnTo>
                <a:lnTo>
                  <a:pt x="989838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972" y="4309871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30" h="457200">
                <a:moveTo>
                  <a:pt x="0" y="228600"/>
                </a:moveTo>
                <a:lnTo>
                  <a:pt x="23860" y="178488"/>
                </a:lnTo>
                <a:lnTo>
                  <a:pt x="64685" y="147149"/>
                </a:lnTo>
                <a:lnTo>
                  <a:pt x="123656" y="117879"/>
                </a:lnTo>
                <a:lnTo>
                  <a:pt x="159469" y="104131"/>
                </a:lnTo>
                <a:lnTo>
                  <a:pt x="199244" y="91032"/>
                </a:lnTo>
                <a:lnTo>
                  <a:pt x="242790" y="78627"/>
                </a:lnTo>
                <a:lnTo>
                  <a:pt x="289917" y="66960"/>
                </a:lnTo>
                <a:lnTo>
                  <a:pt x="340431" y="56076"/>
                </a:lnTo>
                <a:lnTo>
                  <a:pt x="394143" y="46019"/>
                </a:lnTo>
                <a:lnTo>
                  <a:pt x="450861" y="36832"/>
                </a:lnTo>
                <a:lnTo>
                  <a:pt x="510393" y="28561"/>
                </a:lnTo>
                <a:lnTo>
                  <a:pt x="572547" y="21248"/>
                </a:lnTo>
                <a:lnTo>
                  <a:pt x="637133" y="14940"/>
                </a:lnTo>
                <a:lnTo>
                  <a:pt x="703960" y="9679"/>
                </a:lnTo>
                <a:lnTo>
                  <a:pt x="772834" y="5511"/>
                </a:lnTo>
                <a:lnTo>
                  <a:pt x="843567" y="2478"/>
                </a:lnTo>
                <a:lnTo>
                  <a:pt x="915965" y="627"/>
                </a:lnTo>
                <a:lnTo>
                  <a:pt x="989838" y="0"/>
                </a:lnTo>
                <a:lnTo>
                  <a:pt x="1063718" y="627"/>
                </a:lnTo>
                <a:lnTo>
                  <a:pt x="1136123" y="2478"/>
                </a:lnTo>
                <a:lnTo>
                  <a:pt x="1206860" y="5511"/>
                </a:lnTo>
                <a:lnTo>
                  <a:pt x="1275739" y="9679"/>
                </a:lnTo>
                <a:lnTo>
                  <a:pt x="1342568" y="14940"/>
                </a:lnTo>
                <a:lnTo>
                  <a:pt x="1407155" y="21248"/>
                </a:lnTo>
                <a:lnTo>
                  <a:pt x="1469311" y="28561"/>
                </a:lnTo>
                <a:lnTo>
                  <a:pt x="1528842" y="36832"/>
                </a:lnTo>
                <a:lnTo>
                  <a:pt x="1585559" y="46019"/>
                </a:lnTo>
                <a:lnTo>
                  <a:pt x="1639269" y="56076"/>
                </a:lnTo>
                <a:lnTo>
                  <a:pt x="1689782" y="66960"/>
                </a:lnTo>
                <a:lnTo>
                  <a:pt x="1736906" y="78627"/>
                </a:lnTo>
                <a:lnTo>
                  <a:pt x="1780450" y="91032"/>
                </a:lnTo>
                <a:lnTo>
                  <a:pt x="1820222" y="104131"/>
                </a:lnTo>
                <a:lnTo>
                  <a:pt x="1856032" y="117879"/>
                </a:lnTo>
                <a:lnTo>
                  <a:pt x="1914998" y="147149"/>
                </a:lnTo>
                <a:lnTo>
                  <a:pt x="1955818" y="178488"/>
                </a:lnTo>
                <a:lnTo>
                  <a:pt x="1976961" y="211541"/>
                </a:lnTo>
                <a:lnTo>
                  <a:pt x="1979676" y="228600"/>
                </a:lnTo>
                <a:lnTo>
                  <a:pt x="1976961" y="245658"/>
                </a:lnTo>
                <a:lnTo>
                  <a:pt x="1955818" y="278711"/>
                </a:lnTo>
                <a:lnTo>
                  <a:pt x="1914998" y="310050"/>
                </a:lnTo>
                <a:lnTo>
                  <a:pt x="1856032" y="339320"/>
                </a:lnTo>
                <a:lnTo>
                  <a:pt x="1820222" y="353068"/>
                </a:lnTo>
                <a:lnTo>
                  <a:pt x="1780450" y="366167"/>
                </a:lnTo>
                <a:lnTo>
                  <a:pt x="1736906" y="378572"/>
                </a:lnTo>
                <a:lnTo>
                  <a:pt x="1689782" y="390239"/>
                </a:lnTo>
                <a:lnTo>
                  <a:pt x="1639269" y="401123"/>
                </a:lnTo>
                <a:lnTo>
                  <a:pt x="1585559" y="411180"/>
                </a:lnTo>
                <a:lnTo>
                  <a:pt x="1528842" y="420367"/>
                </a:lnTo>
                <a:lnTo>
                  <a:pt x="1469311" y="428638"/>
                </a:lnTo>
                <a:lnTo>
                  <a:pt x="1407155" y="435951"/>
                </a:lnTo>
                <a:lnTo>
                  <a:pt x="1342568" y="442259"/>
                </a:lnTo>
                <a:lnTo>
                  <a:pt x="1275739" y="447520"/>
                </a:lnTo>
                <a:lnTo>
                  <a:pt x="1206860" y="451688"/>
                </a:lnTo>
                <a:lnTo>
                  <a:pt x="1136123" y="454721"/>
                </a:lnTo>
                <a:lnTo>
                  <a:pt x="1063718" y="456572"/>
                </a:lnTo>
                <a:lnTo>
                  <a:pt x="989838" y="457200"/>
                </a:lnTo>
                <a:lnTo>
                  <a:pt x="915965" y="456572"/>
                </a:lnTo>
                <a:lnTo>
                  <a:pt x="843567" y="454721"/>
                </a:lnTo>
                <a:lnTo>
                  <a:pt x="772834" y="451688"/>
                </a:lnTo>
                <a:lnTo>
                  <a:pt x="703960" y="447520"/>
                </a:lnTo>
                <a:lnTo>
                  <a:pt x="637133" y="442259"/>
                </a:lnTo>
                <a:lnTo>
                  <a:pt x="572547" y="435951"/>
                </a:lnTo>
                <a:lnTo>
                  <a:pt x="510393" y="428638"/>
                </a:lnTo>
                <a:lnTo>
                  <a:pt x="450861" y="420367"/>
                </a:lnTo>
                <a:lnTo>
                  <a:pt x="394143" y="411180"/>
                </a:lnTo>
                <a:lnTo>
                  <a:pt x="340431" y="401123"/>
                </a:lnTo>
                <a:lnTo>
                  <a:pt x="289917" y="390239"/>
                </a:lnTo>
                <a:lnTo>
                  <a:pt x="242790" y="378572"/>
                </a:lnTo>
                <a:lnTo>
                  <a:pt x="199244" y="366167"/>
                </a:lnTo>
                <a:lnTo>
                  <a:pt x="159469" y="353068"/>
                </a:lnTo>
                <a:lnTo>
                  <a:pt x="123656" y="339320"/>
                </a:lnTo>
                <a:lnTo>
                  <a:pt x="64685" y="310050"/>
                </a:lnTo>
                <a:lnTo>
                  <a:pt x="23860" y="278711"/>
                </a:lnTo>
                <a:lnTo>
                  <a:pt x="2715" y="245658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48639" y="4323715"/>
            <a:ext cx="116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713"/>
                </a:solidFill>
                <a:latin typeface="Calibri"/>
                <a:cs typeface="Calibri"/>
              </a:rPr>
              <a:t>di</a:t>
            </a:r>
            <a:r>
              <a:rPr sz="2400" spc="-30" dirty="0">
                <a:solidFill>
                  <a:srgbClr val="1A171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1A1713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1A1713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1A1713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1A171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1A1713"/>
                </a:solidFill>
                <a:latin typeface="Calibri"/>
                <a:cs typeface="Calibri"/>
              </a:rPr>
              <a:t>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79192" y="4546091"/>
            <a:ext cx="2090928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3200" y="4572000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29" h="457200">
                <a:moveTo>
                  <a:pt x="989838" y="0"/>
                </a:moveTo>
                <a:lnTo>
                  <a:pt x="915957" y="627"/>
                </a:lnTo>
                <a:lnTo>
                  <a:pt x="843552" y="2478"/>
                </a:lnTo>
                <a:lnTo>
                  <a:pt x="772815" y="5511"/>
                </a:lnTo>
                <a:lnTo>
                  <a:pt x="703936" y="9679"/>
                </a:lnTo>
                <a:lnTo>
                  <a:pt x="637107" y="14940"/>
                </a:lnTo>
                <a:lnTo>
                  <a:pt x="572520" y="21248"/>
                </a:lnTo>
                <a:lnTo>
                  <a:pt x="510364" y="28561"/>
                </a:lnTo>
                <a:lnTo>
                  <a:pt x="450833" y="36832"/>
                </a:lnTo>
                <a:lnTo>
                  <a:pt x="394116" y="46019"/>
                </a:lnTo>
                <a:lnTo>
                  <a:pt x="340406" y="56076"/>
                </a:lnTo>
                <a:lnTo>
                  <a:pt x="289893" y="66960"/>
                </a:lnTo>
                <a:lnTo>
                  <a:pt x="242769" y="78627"/>
                </a:lnTo>
                <a:lnTo>
                  <a:pt x="199225" y="91032"/>
                </a:lnTo>
                <a:lnTo>
                  <a:pt x="159453" y="104131"/>
                </a:lnTo>
                <a:lnTo>
                  <a:pt x="123643" y="117879"/>
                </a:lnTo>
                <a:lnTo>
                  <a:pt x="64677" y="147149"/>
                </a:lnTo>
                <a:lnTo>
                  <a:pt x="23857" y="178488"/>
                </a:lnTo>
                <a:lnTo>
                  <a:pt x="2714" y="211541"/>
                </a:lnTo>
                <a:lnTo>
                  <a:pt x="0" y="228600"/>
                </a:lnTo>
                <a:lnTo>
                  <a:pt x="2714" y="245658"/>
                </a:lnTo>
                <a:lnTo>
                  <a:pt x="23857" y="278711"/>
                </a:lnTo>
                <a:lnTo>
                  <a:pt x="64677" y="310050"/>
                </a:lnTo>
                <a:lnTo>
                  <a:pt x="123643" y="339320"/>
                </a:lnTo>
                <a:lnTo>
                  <a:pt x="159453" y="353068"/>
                </a:lnTo>
                <a:lnTo>
                  <a:pt x="199225" y="366167"/>
                </a:lnTo>
                <a:lnTo>
                  <a:pt x="242769" y="378572"/>
                </a:lnTo>
                <a:lnTo>
                  <a:pt x="289893" y="390239"/>
                </a:lnTo>
                <a:lnTo>
                  <a:pt x="340406" y="401123"/>
                </a:lnTo>
                <a:lnTo>
                  <a:pt x="394116" y="411180"/>
                </a:lnTo>
                <a:lnTo>
                  <a:pt x="450833" y="420367"/>
                </a:lnTo>
                <a:lnTo>
                  <a:pt x="510364" y="428638"/>
                </a:lnTo>
                <a:lnTo>
                  <a:pt x="572520" y="435951"/>
                </a:lnTo>
                <a:lnTo>
                  <a:pt x="637107" y="442259"/>
                </a:lnTo>
                <a:lnTo>
                  <a:pt x="703936" y="447520"/>
                </a:lnTo>
                <a:lnTo>
                  <a:pt x="772815" y="451688"/>
                </a:lnTo>
                <a:lnTo>
                  <a:pt x="843552" y="454721"/>
                </a:lnTo>
                <a:lnTo>
                  <a:pt x="915957" y="456572"/>
                </a:lnTo>
                <a:lnTo>
                  <a:pt x="989838" y="457200"/>
                </a:lnTo>
                <a:lnTo>
                  <a:pt x="1063718" y="456572"/>
                </a:lnTo>
                <a:lnTo>
                  <a:pt x="1136123" y="454721"/>
                </a:lnTo>
                <a:lnTo>
                  <a:pt x="1206860" y="451688"/>
                </a:lnTo>
                <a:lnTo>
                  <a:pt x="1275739" y="447520"/>
                </a:lnTo>
                <a:lnTo>
                  <a:pt x="1342568" y="442259"/>
                </a:lnTo>
                <a:lnTo>
                  <a:pt x="1407155" y="435951"/>
                </a:lnTo>
                <a:lnTo>
                  <a:pt x="1469311" y="428638"/>
                </a:lnTo>
                <a:lnTo>
                  <a:pt x="1528842" y="420367"/>
                </a:lnTo>
                <a:lnTo>
                  <a:pt x="1585559" y="411180"/>
                </a:lnTo>
                <a:lnTo>
                  <a:pt x="1639269" y="401123"/>
                </a:lnTo>
                <a:lnTo>
                  <a:pt x="1689782" y="390239"/>
                </a:lnTo>
                <a:lnTo>
                  <a:pt x="1736906" y="378572"/>
                </a:lnTo>
                <a:lnTo>
                  <a:pt x="1780450" y="366167"/>
                </a:lnTo>
                <a:lnTo>
                  <a:pt x="1820222" y="353068"/>
                </a:lnTo>
                <a:lnTo>
                  <a:pt x="1856032" y="339320"/>
                </a:lnTo>
                <a:lnTo>
                  <a:pt x="1914998" y="310050"/>
                </a:lnTo>
                <a:lnTo>
                  <a:pt x="1955818" y="278711"/>
                </a:lnTo>
                <a:lnTo>
                  <a:pt x="1976961" y="245658"/>
                </a:lnTo>
                <a:lnTo>
                  <a:pt x="1979676" y="228600"/>
                </a:lnTo>
                <a:lnTo>
                  <a:pt x="1976961" y="211541"/>
                </a:lnTo>
                <a:lnTo>
                  <a:pt x="1955818" y="178488"/>
                </a:lnTo>
                <a:lnTo>
                  <a:pt x="1914998" y="147149"/>
                </a:lnTo>
                <a:lnTo>
                  <a:pt x="1856032" y="117879"/>
                </a:lnTo>
                <a:lnTo>
                  <a:pt x="1820222" y="104131"/>
                </a:lnTo>
                <a:lnTo>
                  <a:pt x="1780450" y="91032"/>
                </a:lnTo>
                <a:lnTo>
                  <a:pt x="1736906" y="78627"/>
                </a:lnTo>
                <a:lnTo>
                  <a:pt x="1689782" y="66960"/>
                </a:lnTo>
                <a:lnTo>
                  <a:pt x="1639269" y="56076"/>
                </a:lnTo>
                <a:lnTo>
                  <a:pt x="1585559" y="46019"/>
                </a:lnTo>
                <a:lnTo>
                  <a:pt x="1528842" y="36832"/>
                </a:lnTo>
                <a:lnTo>
                  <a:pt x="1469311" y="28561"/>
                </a:lnTo>
                <a:lnTo>
                  <a:pt x="1407155" y="21248"/>
                </a:lnTo>
                <a:lnTo>
                  <a:pt x="1342568" y="14940"/>
                </a:lnTo>
                <a:lnTo>
                  <a:pt x="1275739" y="9679"/>
                </a:lnTo>
                <a:lnTo>
                  <a:pt x="1206860" y="5511"/>
                </a:lnTo>
                <a:lnTo>
                  <a:pt x="1136123" y="2478"/>
                </a:lnTo>
                <a:lnTo>
                  <a:pt x="1063718" y="627"/>
                </a:lnTo>
                <a:lnTo>
                  <a:pt x="989838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3200" y="4572000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29" h="457200">
                <a:moveTo>
                  <a:pt x="0" y="228600"/>
                </a:moveTo>
                <a:lnTo>
                  <a:pt x="23857" y="178488"/>
                </a:lnTo>
                <a:lnTo>
                  <a:pt x="64677" y="147149"/>
                </a:lnTo>
                <a:lnTo>
                  <a:pt x="123643" y="117879"/>
                </a:lnTo>
                <a:lnTo>
                  <a:pt x="159453" y="104131"/>
                </a:lnTo>
                <a:lnTo>
                  <a:pt x="199225" y="91032"/>
                </a:lnTo>
                <a:lnTo>
                  <a:pt x="242769" y="78627"/>
                </a:lnTo>
                <a:lnTo>
                  <a:pt x="289893" y="66960"/>
                </a:lnTo>
                <a:lnTo>
                  <a:pt x="340406" y="56076"/>
                </a:lnTo>
                <a:lnTo>
                  <a:pt x="394116" y="46019"/>
                </a:lnTo>
                <a:lnTo>
                  <a:pt x="450833" y="36832"/>
                </a:lnTo>
                <a:lnTo>
                  <a:pt x="510364" y="28561"/>
                </a:lnTo>
                <a:lnTo>
                  <a:pt x="572520" y="21248"/>
                </a:lnTo>
                <a:lnTo>
                  <a:pt x="637107" y="14940"/>
                </a:lnTo>
                <a:lnTo>
                  <a:pt x="703936" y="9679"/>
                </a:lnTo>
                <a:lnTo>
                  <a:pt x="772815" y="5511"/>
                </a:lnTo>
                <a:lnTo>
                  <a:pt x="843552" y="2478"/>
                </a:lnTo>
                <a:lnTo>
                  <a:pt x="915957" y="627"/>
                </a:lnTo>
                <a:lnTo>
                  <a:pt x="989838" y="0"/>
                </a:lnTo>
                <a:lnTo>
                  <a:pt x="1063718" y="627"/>
                </a:lnTo>
                <a:lnTo>
                  <a:pt x="1136123" y="2478"/>
                </a:lnTo>
                <a:lnTo>
                  <a:pt x="1206860" y="5511"/>
                </a:lnTo>
                <a:lnTo>
                  <a:pt x="1275739" y="9679"/>
                </a:lnTo>
                <a:lnTo>
                  <a:pt x="1342568" y="14940"/>
                </a:lnTo>
                <a:lnTo>
                  <a:pt x="1407155" y="21248"/>
                </a:lnTo>
                <a:lnTo>
                  <a:pt x="1469311" y="28561"/>
                </a:lnTo>
                <a:lnTo>
                  <a:pt x="1528842" y="36832"/>
                </a:lnTo>
                <a:lnTo>
                  <a:pt x="1585559" y="46019"/>
                </a:lnTo>
                <a:lnTo>
                  <a:pt x="1639269" y="56076"/>
                </a:lnTo>
                <a:lnTo>
                  <a:pt x="1689782" y="66960"/>
                </a:lnTo>
                <a:lnTo>
                  <a:pt x="1736906" y="78627"/>
                </a:lnTo>
                <a:lnTo>
                  <a:pt x="1780450" y="91032"/>
                </a:lnTo>
                <a:lnTo>
                  <a:pt x="1820222" y="104131"/>
                </a:lnTo>
                <a:lnTo>
                  <a:pt x="1856032" y="117879"/>
                </a:lnTo>
                <a:lnTo>
                  <a:pt x="1914998" y="147149"/>
                </a:lnTo>
                <a:lnTo>
                  <a:pt x="1955818" y="178488"/>
                </a:lnTo>
                <a:lnTo>
                  <a:pt x="1976961" y="211541"/>
                </a:lnTo>
                <a:lnTo>
                  <a:pt x="1979676" y="228600"/>
                </a:lnTo>
                <a:lnTo>
                  <a:pt x="1976961" y="245658"/>
                </a:lnTo>
                <a:lnTo>
                  <a:pt x="1955818" y="278711"/>
                </a:lnTo>
                <a:lnTo>
                  <a:pt x="1914998" y="310050"/>
                </a:lnTo>
                <a:lnTo>
                  <a:pt x="1856032" y="339320"/>
                </a:lnTo>
                <a:lnTo>
                  <a:pt x="1820222" y="353068"/>
                </a:lnTo>
                <a:lnTo>
                  <a:pt x="1780450" y="366167"/>
                </a:lnTo>
                <a:lnTo>
                  <a:pt x="1736906" y="378572"/>
                </a:lnTo>
                <a:lnTo>
                  <a:pt x="1689782" y="390239"/>
                </a:lnTo>
                <a:lnTo>
                  <a:pt x="1639269" y="401123"/>
                </a:lnTo>
                <a:lnTo>
                  <a:pt x="1585559" y="411180"/>
                </a:lnTo>
                <a:lnTo>
                  <a:pt x="1528842" y="420367"/>
                </a:lnTo>
                <a:lnTo>
                  <a:pt x="1469311" y="428638"/>
                </a:lnTo>
                <a:lnTo>
                  <a:pt x="1407155" y="435951"/>
                </a:lnTo>
                <a:lnTo>
                  <a:pt x="1342568" y="442259"/>
                </a:lnTo>
                <a:lnTo>
                  <a:pt x="1275739" y="447520"/>
                </a:lnTo>
                <a:lnTo>
                  <a:pt x="1206860" y="451688"/>
                </a:lnTo>
                <a:lnTo>
                  <a:pt x="1136123" y="454721"/>
                </a:lnTo>
                <a:lnTo>
                  <a:pt x="1063718" y="456572"/>
                </a:lnTo>
                <a:lnTo>
                  <a:pt x="989838" y="457200"/>
                </a:lnTo>
                <a:lnTo>
                  <a:pt x="915957" y="456572"/>
                </a:lnTo>
                <a:lnTo>
                  <a:pt x="843552" y="454721"/>
                </a:lnTo>
                <a:lnTo>
                  <a:pt x="772815" y="451688"/>
                </a:lnTo>
                <a:lnTo>
                  <a:pt x="703936" y="447520"/>
                </a:lnTo>
                <a:lnTo>
                  <a:pt x="637107" y="442259"/>
                </a:lnTo>
                <a:lnTo>
                  <a:pt x="572520" y="435951"/>
                </a:lnTo>
                <a:lnTo>
                  <a:pt x="510364" y="428638"/>
                </a:lnTo>
                <a:lnTo>
                  <a:pt x="450833" y="420367"/>
                </a:lnTo>
                <a:lnTo>
                  <a:pt x="394116" y="411180"/>
                </a:lnTo>
                <a:lnTo>
                  <a:pt x="340406" y="401123"/>
                </a:lnTo>
                <a:lnTo>
                  <a:pt x="289893" y="390239"/>
                </a:lnTo>
                <a:lnTo>
                  <a:pt x="242769" y="378572"/>
                </a:lnTo>
                <a:lnTo>
                  <a:pt x="199225" y="366167"/>
                </a:lnTo>
                <a:lnTo>
                  <a:pt x="159453" y="353068"/>
                </a:lnTo>
                <a:lnTo>
                  <a:pt x="123643" y="339320"/>
                </a:lnTo>
                <a:lnTo>
                  <a:pt x="64677" y="310050"/>
                </a:lnTo>
                <a:lnTo>
                  <a:pt x="23857" y="278711"/>
                </a:lnTo>
                <a:lnTo>
                  <a:pt x="2714" y="245658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01416" y="4586096"/>
            <a:ext cx="106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1A1713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1A1713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1A1713"/>
                </a:solidFill>
                <a:latin typeface="Calibri"/>
                <a:cs typeface="Calibri"/>
              </a:rPr>
              <a:t>é</a:t>
            </a:r>
            <a:r>
              <a:rPr sz="2400" spc="-50" dirty="0">
                <a:solidFill>
                  <a:srgbClr val="1A1713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1A1713"/>
                </a:solidFill>
                <a:latin typeface="Calibri"/>
                <a:cs typeface="Calibri"/>
              </a:rPr>
              <a:t>ono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96100" y="2641092"/>
            <a:ext cx="2090927" cy="553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0107" y="2667000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29" h="457200">
                <a:moveTo>
                  <a:pt x="989838" y="0"/>
                </a:moveTo>
                <a:lnTo>
                  <a:pt x="915957" y="627"/>
                </a:lnTo>
                <a:lnTo>
                  <a:pt x="843552" y="2478"/>
                </a:lnTo>
                <a:lnTo>
                  <a:pt x="772815" y="5511"/>
                </a:lnTo>
                <a:lnTo>
                  <a:pt x="703936" y="9679"/>
                </a:lnTo>
                <a:lnTo>
                  <a:pt x="637107" y="14940"/>
                </a:lnTo>
                <a:lnTo>
                  <a:pt x="572520" y="21248"/>
                </a:lnTo>
                <a:lnTo>
                  <a:pt x="510364" y="28561"/>
                </a:lnTo>
                <a:lnTo>
                  <a:pt x="450833" y="36832"/>
                </a:lnTo>
                <a:lnTo>
                  <a:pt x="394116" y="46019"/>
                </a:lnTo>
                <a:lnTo>
                  <a:pt x="340406" y="56076"/>
                </a:lnTo>
                <a:lnTo>
                  <a:pt x="289893" y="66960"/>
                </a:lnTo>
                <a:lnTo>
                  <a:pt x="242769" y="78627"/>
                </a:lnTo>
                <a:lnTo>
                  <a:pt x="199225" y="91032"/>
                </a:lnTo>
                <a:lnTo>
                  <a:pt x="159453" y="104131"/>
                </a:lnTo>
                <a:lnTo>
                  <a:pt x="123643" y="117879"/>
                </a:lnTo>
                <a:lnTo>
                  <a:pt x="64677" y="147149"/>
                </a:lnTo>
                <a:lnTo>
                  <a:pt x="23857" y="178488"/>
                </a:lnTo>
                <a:lnTo>
                  <a:pt x="2714" y="211541"/>
                </a:lnTo>
                <a:lnTo>
                  <a:pt x="0" y="228600"/>
                </a:lnTo>
                <a:lnTo>
                  <a:pt x="2714" y="245658"/>
                </a:lnTo>
                <a:lnTo>
                  <a:pt x="23857" y="278711"/>
                </a:lnTo>
                <a:lnTo>
                  <a:pt x="64677" y="310050"/>
                </a:lnTo>
                <a:lnTo>
                  <a:pt x="123643" y="339320"/>
                </a:lnTo>
                <a:lnTo>
                  <a:pt x="159453" y="353068"/>
                </a:lnTo>
                <a:lnTo>
                  <a:pt x="199225" y="366167"/>
                </a:lnTo>
                <a:lnTo>
                  <a:pt x="242769" y="378572"/>
                </a:lnTo>
                <a:lnTo>
                  <a:pt x="289893" y="390239"/>
                </a:lnTo>
                <a:lnTo>
                  <a:pt x="340406" y="401123"/>
                </a:lnTo>
                <a:lnTo>
                  <a:pt x="394116" y="411180"/>
                </a:lnTo>
                <a:lnTo>
                  <a:pt x="450833" y="420367"/>
                </a:lnTo>
                <a:lnTo>
                  <a:pt x="510364" y="428638"/>
                </a:lnTo>
                <a:lnTo>
                  <a:pt x="572520" y="435951"/>
                </a:lnTo>
                <a:lnTo>
                  <a:pt x="637107" y="442259"/>
                </a:lnTo>
                <a:lnTo>
                  <a:pt x="703936" y="447520"/>
                </a:lnTo>
                <a:lnTo>
                  <a:pt x="772815" y="451688"/>
                </a:lnTo>
                <a:lnTo>
                  <a:pt x="843552" y="454721"/>
                </a:lnTo>
                <a:lnTo>
                  <a:pt x="915957" y="456572"/>
                </a:lnTo>
                <a:lnTo>
                  <a:pt x="989838" y="457200"/>
                </a:lnTo>
                <a:lnTo>
                  <a:pt x="1063718" y="456572"/>
                </a:lnTo>
                <a:lnTo>
                  <a:pt x="1136123" y="454721"/>
                </a:lnTo>
                <a:lnTo>
                  <a:pt x="1206860" y="451688"/>
                </a:lnTo>
                <a:lnTo>
                  <a:pt x="1275739" y="447520"/>
                </a:lnTo>
                <a:lnTo>
                  <a:pt x="1342568" y="442259"/>
                </a:lnTo>
                <a:lnTo>
                  <a:pt x="1407155" y="435951"/>
                </a:lnTo>
                <a:lnTo>
                  <a:pt x="1469311" y="428638"/>
                </a:lnTo>
                <a:lnTo>
                  <a:pt x="1528842" y="420367"/>
                </a:lnTo>
                <a:lnTo>
                  <a:pt x="1585559" y="411180"/>
                </a:lnTo>
                <a:lnTo>
                  <a:pt x="1639269" y="401123"/>
                </a:lnTo>
                <a:lnTo>
                  <a:pt x="1689782" y="390239"/>
                </a:lnTo>
                <a:lnTo>
                  <a:pt x="1736906" y="378572"/>
                </a:lnTo>
                <a:lnTo>
                  <a:pt x="1780450" y="366167"/>
                </a:lnTo>
                <a:lnTo>
                  <a:pt x="1820222" y="353068"/>
                </a:lnTo>
                <a:lnTo>
                  <a:pt x="1856032" y="339320"/>
                </a:lnTo>
                <a:lnTo>
                  <a:pt x="1914998" y="310050"/>
                </a:lnTo>
                <a:lnTo>
                  <a:pt x="1955818" y="278711"/>
                </a:lnTo>
                <a:lnTo>
                  <a:pt x="1976961" y="245658"/>
                </a:lnTo>
                <a:lnTo>
                  <a:pt x="1979676" y="228600"/>
                </a:lnTo>
                <a:lnTo>
                  <a:pt x="1976961" y="211541"/>
                </a:lnTo>
                <a:lnTo>
                  <a:pt x="1955818" y="178488"/>
                </a:lnTo>
                <a:lnTo>
                  <a:pt x="1914998" y="147149"/>
                </a:lnTo>
                <a:lnTo>
                  <a:pt x="1856032" y="117879"/>
                </a:lnTo>
                <a:lnTo>
                  <a:pt x="1820222" y="104131"/>
                </a:lnTo>
                <a:lnTo>
                  <a:pt x="1780450" y="91032"/>
                </a:lnTo>
                <a:lnTo>
                  <a:pt x="1736906" y="78627"/>
                </a:lnTo>
                <a:lnTo>
                  <a:pt x="1689782" y="66960"/>
                </a:lnTo>
                <a:lnTo>
                  <a:pt x="1639269" y="56076"/>
                </a:lnTo>
                <a:lnTo>
                  <a:pt x="1585559" y="46019"/>
                </a:lnTo>
                <a:lnTo>
                  <a:pt x="1528842" y="36832"/>
                </a:lnTo>
                <a:lnTo>
                  <a:pt x="1469311" y="28561"/>
                </a:lnTo>
                <a:lnTo>
                  <a:pt x="1407155" y="21248"/>
                </a:lnTo>
                <a:lnTo>
                  <a:pt x="1342568" y="14940"/>
                </a:lnTo>
                <a:lnTo>
                  <a:pt x="1275739" y="9679"/>
                </a:lnTo>
                <a:lnTo>
                  <a:pt x="1206860" y="5511"/>
                </a:lnTo>
                <a:lnTo>
                  <a:pt x="1136123" y="2478"/>
                </a:lnTo>
                <a:lnTo>
                  <a:pt x="1063718" y="627"/>
                </a:lnTo>
                <a:lnTo>
                  <a:pt x="989838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60107" y="2667000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29" h="457200">
                <a:moveTo>
                  <a:pt x="0" y="228600"/>
                </a:moveTo>
                <a:lnTo>
                  <a:pt x="23857" y="178488"/>
                </a:lnTo>
                <a:lnTo>
                  <a:pt x="64677" y="147149"/>
                </a:lnTo>
                <a:lnTo>
                  <a:pt x="123643" y="117879"/>
                </a:lnTo>
                <a:lnTo>
                  <a:pt x="159453" y="104131"/>
                </a:lnTo>
                <a:lnTo>
                  <a:pt x="199225" y="91032"/>
                </a:lnTo>
                <a:lnTo>
                  <a:pt x="242769" y="78627"/>
                </a:lnTo>
                <a:lnTo>
                  <a:pt x="289893" y="66960"/>
                </a:lnTo>
                <a:lnTo>
                  <a:pt x="340406" y="56076"/>
                </a:lnTo>
                <a:lnTo>
                  <a:pt x="394116" y="46019"/>
                </a:lnTo>
                <a:lnTo>
                  <a:pt x="450833" y="36832"/>
                </a:lnTo>
                <a:lnTo>
                  <a:pt x="510364" y="28561"/>
                </a:lnTo>
                <a:lnTo>
                  <a:pt x="572520" y="21248"/>
                </a:lnTo>
                <a:lnTo>
                  <a:pt x="637107" y="14940"/>
                </a:lnTo>
                <a:lnTo>
                  <a:pt x="703936" y="9679"/>
                </a:lnTo>
                <a:lnTo>
                  <a:pt x="772815" y="5511"/>
                </a:lnTo>
                <a:lnTo>
                  <a:pt x="843552" y="2478"/>
                </a:lnTo>
                <a:lnTo>
                  <a:pt x="915957" y="627"/>
                </a:lnTo>
                <a:lnTo>
                  <a:pt x="989838" y="0"/>
                </a:lnTo>
                <a:lnTo>
                  <a:pt x="1063718" y="627"/>
                </a:lnTo>
                <a:lnTo>
                  <a:pt x="1136123" y="2478"/>
                </a:lnTo>
                <a:lnTo>
                  <a:pt x="1206860" y="5511"/>
                </a:lnTo>
                <a:lnTo>
                  <a:pt x="1275739" y="9679"/>
                </a:lnTo>
                <a:lnTo>
                  <a:pt x="1342568" y="14940"/>
                </a:lnTo>
                <a:lnTo>
                  <a:pt x="1407155" y="21248"/>
                </a:lnTo>
                <a:lnTo>
                  <a:pt x="1469311" y="28561"/>
                </a:lnTo>
                <a:lnTo>
                  <a:pt x="1528842" y="36832"/>
                </a:lnTo>
                <a:lnTo>
                  <a:pt x="1585559" y="46019"/>
                </a:lnTo>
                <a:lnTo>
                  <a:pt x="1639269" y="56076"/>
                </a:lnTo>
                <a:lnTo>
                  <a:pt x="1689782" y="66960"/>
                </a:lnTo>
                <a:lnTo>
                  <a:pt x="1736906" y="78627"/>
                </a:lnTo>
                <a:lnTo>
                  <a:pt x="1780450" y="91032"/>
                </a:lnTo>
                <a:lnTo>
                  <a:pt x="1820222" y="104131"/>
                </a:lnTo>
                <a:lnTo>
                  <a:pt x="1856032" y="117879"/>
                </a:lnTo>
                <a:lnTo>
                  <a:pt x="1914998" y="147149"/>
                </a:lnTo>
                <a:lnTo>
                  <a:pt x="1955818" y="178488"/>
                </a:lnTo>
                <a:lnTo>
                  <a:pt x="1976961" y="211541"/>
                </a:lnTo>
                <a:lnTo>
                  <a:pt x="1979676" y="228600"/>
                </a:lnTo>
                <a:lnTo>
                  <a:pt x="1976961" y="245658"/>
                </a:lnTo>
                <a:lnTo>
                  <a:pt x="1955818" y="278711"/>
                </a:lnTo>
                <a:lnTo>
                  <a:pt x="1914998" y="310050"/>
                </a:lnTo>
                <a:lnTo>
                  <a:pt x="1856032" y="339320"/>
                </a:lnTo>
                <a:lnTo>
                  <a:pt x="1820222" y="353068"/>
                </a:lnTo>
                <a:lnTo>
                  <a:pt x="1780450" y="366167"/>
                </a:lnTo>
                <a:lnTo>
                  <a:pt x="1736906" y="378572"/>
                </a:lnTo>
                <a:lnTo>
                  <a:pt x="1689782" y="390239"/>
                </a:lnTo>
                <a:lnTo>
                  <a:pt x="1639269" y="401123"/>
                </a:lnTo>
                <a:lnTo>
                  <a:pt x="1585559" y="411180"/>
                </a:lnTo>
                <a:lnTo>
                  <a:pt x="1528842" y="420367"/>
                </a:lnTo>
                <a:lnTo>
                  <a:pt x="1469311" y="428638"/>
                </a:lnTo>
                <a:lnTo>
                  <a:pt x="1407155" y="435951"/>
                </a:lnTo>
                <a:lnTo>
                  <a:pt x="1342568" y="442259"/>
                </a:lnTo>
                <a:lnTo>
                  <a:pt x="1275739" y="447520"/>
                </a:lnTo>
                <a:lnTo>
                  <a:pt x="1206860" y="451688"/>
                </a:lnTo>
                <a:lnTo>
                  <a:pt x="1136123" y="454721"/>
                </a:lnTo>
                <a:lnTo>
                  <a:pt x="1063718" y="456572"/>
                </a:lnTo>
                <a:lnTo>
                  <a:pt x="989838" y="457200"/>
                </a:lnTo>
                <a:lnTo>
                  <a:pt x="915957" y="456572"/>
                </a:lnTo>
                <a:lnTo>
                  <a:pt x="843552" y="454721"/>
                </a:lnTo>
                <a:lnTo>
                  <a:pt x="772815" y="451688"/>
                </a:lnTo>
                <a:lnTo>
                  <a:pt x="703936" y="447520"/>
                </a:lnTo>
                <a:lnTo>
                  <a:pt x="637107" y="442259"/>
                </a:lnTo>
                <a:lnTo>
                  <a:pt x="572520" y="435951"/>
                </a:lnTo>
                <a:lnTo>
                  <a:pt x="510364" y="428638"/>
                </a:lnTo>
                <a:lnTo>
                  <a:pt x="450833" y="420367"/>
                </a:lnTo>
                <a:lnTo>
                  <a:pt x="394116" y="411180"/>
                </a:lnTo>
                <a:lnTo>
                  <a:pt x="340406" y="401123"/>
                </a:lnTo>
                <a:lnTo>
                  <a:pt x="289893" y="390239"/>
                </a:lnTo>
                <a:lnTo>
                  <a:pt x="242769" y="378572"/>
                </a:lnTo>
                <a:lnTo>
                  <a:pt x="199225" y="366167"/>
                </a:lnTo>
                <a:lnTo>
                  <a:pt x="159453" y="353068"/>
                </a:lnTo>
                <a:lnTo>
                  <a:pt x="123643" y="339320"/>
                </a:lnTo>
                <a:lnTo>
                  <a:pt x="64677" y="310050"/>
                </a:lnTo>
                <a:lnTo>
                  <a:pt x="23857" y="278711"/>
                </a:lnTo>
                <a:lnTo>
                  <a:pt x="2714" y="245658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48804" y="2680842"/>
            <a:ext cx="1003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1A1713"/>
                </a:solidFill>
                <a:uFill>
                  <a:solidFill>
                    <a:srgbClr val="1A1713"/>
                  </a:solidFill>
                </a:uFill>
                <a:latin typeface="Calibri"/>
                <a:cs typeface="Calibri"/>
              </a:rPr>
              <a:t>núm</a:t>
            </a:r>
            <a:r>
              <a:rPr sz="2400" u="heavy" dirty="0">
                <a:solidFill>
                  <a:srgbClr val="1A1713"/>
                </a:solidFill>
                <a:uFill>
                  <a:solidFill>
                    <a:srgbClr val="1A1713"/>
                  </a:solidFill>
                </a:uFill>
                <a:latin typeface="Calibri"/>
                <a:cs typeface="Calibri"/>
              </a:rPr>
              <a:t>e</a:t>
            </a:r>
            <a:r>
              <a:rPr sz="2400" u="heavy" spc="-35" dirty="0">
                <a:solidFill>
                  <a:srgbClr val="1A1713"/>
                </a:solidFill>
                <a:uFill>
                  <a:solidFill>
                    <a:srgbClr val="1A1713"/>
                  </a:solidFill>
                </a:uFill>
                <a:latin typeface="Calibri"/>
                <a:cs typeface="Calibri"/>
              </a:rPr>
              <a:t>r</a:t>
            </a:r>
            <a:r>
              <a:rPr sz="2400" u="heavy" dirty="0">
                <a:solidFill>
                  <a:srgbClr val="1A1713"/>
                </a:solidFill>
                <a:uFill>
                  <a:solidFill>
                    <a:srgbClr val="1A1713"/>
                  </a:solidFill>
                </a:u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96100" y="4436364"/>
            <a:ext cx="2090927" cy="553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60107" y="4462271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29" h="457200">
                <a:moveTo>
                  <a:pt x="989838" y="0"/>
                </a:moveTo>
                <a:lnTo>
                  <a:pt x="915957" y="627"/>
                </a:lnTo>
                <a:lnTo>
                  <a:pt x="843552" y="2478"/>
                </a:lnTo>
                <a:lnTo>
                  <a:pt x="772815" y="5511"/>
                </a:lnTo>
                <a:lnTo>
                  <a:pt x="703936" y="9679"/>
                </a:lnTo>
                <a:lnTo>
                  <a:pt x="637107" y="14940"/>
                </a:lnTo>
                <a:lnTo>
                  <a:pt x="572520" y="21248"/>
                </a:lnTo>
                <a:lnTo>
                  <a:pt x="510364" y="28561"/>
                </a:lnTo>
                <a:lnTo>
                  <a:pt x="450833" y="36832"/>
                </a:lnTo>
                <a:lnTo>
                  <a:pt x="394116" y="46019"/>
                </a:lnTo>
                <a:lnTo>
                  <a:pt x="340406" y="56076"/>
                </a:lnTo>
                <a:lnTo>
                  <a:pt x="289893" y="66960"/>
                </a:lnTo>
                <a:lnTo>
                  <a:pt x="242769" y="78627"/>
                </a:lnTo>
                <a:lnTo>
                  <a:pt x="199225" y="91032"/>
                </a:lnTo>
                <a:lnTo>
                  <a:pt x="159453" y="104131"/>
                </a:lnTo>
                <a:lnTo>
                  <a:pt x="123643" y="117879"/>
                </a:lnTo>
                <a:lnTo>
                  <a:pt x="64677" y="147149"/>
                </a:lnTo>
                <a:lnTo>
                  <a:pt x="23857" y="178488"/>
                </a:lnTo>
                <a:lnTo>
                  <a:pt x="2714" y="211541"/>
                </a:lnTo>
                <a:lnTo>
                  <a:pt x="0" y="228600"/>
                </a:lnTo>
                <a:lnTo>
                  <a:pt x="2714" y="245658"/>
                </a:lnTo>
                <a:lnTo>
                  <a:pt x="23857" y="278711"/>
                </a:lnTo>
                <a:lnTo>
                  <a:pt x="64677" y="310050"/>
                </a:lnTo>
                <a:lnTo>
                  <a:pt x="123643" y="339320"/>
                </a:lnTo>
                <a:lnTo>
                  <a:pt x="159453" y="353068"/>
                </a:lnTo>
                <a:lnTo>
                  <a:pt x="199225" y="366167"/>
                </a:lnTo>
                <a:lnTo>
                  <a:pt x="242769" y="378572"/>
                </a:lnTo>
                <a:lnTo>
                  <a:pt x="289893" y="390239"/>
                </a:lnTo>
                <a:lnTo>
                  <a:pt x="340406" y="401123"/>
                </a:lnTo>
                <a:lnTo>
                  <a:pt x="394116" y="411180"/>
                </a:lnTo>
                <a:lnTo>
                  <a:pt x="450833" y="420367"/>
                </a:lnTo>
                <a:lnTo>
                  <a:pt x="510364" y="428638"/>
                </a:lnTo>
                <a:lnTo>
                  <a:pt x="572520" y="435951"/>
                </a:lnTo>
                <a:lnTo>
                  <a:pt x="637107" y="442259"/>
                </a:lnTo>
                <a:lnTo>
                  <a:pt x="703936" y="447520"/>
                </a:lnTo>
                <a:lnTo>
                  <a:pt x="772815" y="451688"/>
                </a:lnTo>
                <a:lnTo>
                  <a:pt x="843552" y="454721"/>
                </a:lnTo>
                <a:lnTo>
                  <a:pt x="915957" y="456572"/>
                </a:lnTo>
                <a:lnTo>
                  <a:pt x="989838" y="457200"/>
                </a:lnTo>
                <a:lnTo>
                  <a:pt x="1063718" y="456572"/>
                </a:lnTo>
                <a:lnTo>
                  <a:pt x="1136123" y="454721"/>
                </a:lnTo>
                <a:lnTo>
                  <a:pt x="1206860" y="451688"/>
                </a:lnTo>
                <a:lnTo>
                  <a:pt x="1275739" y="447520"/>
                </a:lnTo>
                <a:lnTo>
                  <a:pt x="1342568" y="442259"/>
                </a:lnTo>
                <a:lnTo>
                  <a:pt x="1407155" y="435951"/>
                </a:lnTo>
                <a:lnTo>
                  <a:pt x="1469311" y="428638"/>
                </a:lnTo>
                <a:lnTo>
                  <a:pt x="1528842" y="420367"/>
                </a:lnTo>
                <a:lnTo>
                  <a:pt x="1585559" y="411180"/>
                </a:lnTo>
                <a:lnTo>
                  <a:pt x="1639269" y="401123"/>
                </a:lnTo>
                <a:lnTo>
                  <a:pt x="1689782" y="390239"/>
                </a:lnTo>
                <a:lnTo>
                  <a:pt x="1736906" y="378572"/>
                </a:lnTo>
                <a:lnTo>
                  <a:pt x="1780450" y="366167"/>
                </a:lnTo>
                <a:lnTo>
                  <a:pt x="1820222" y="353068"/>
                </a:lnTo>
                <a:lnTo>
                  <a:pt x="1856032" y="339320"/>
                </a:lnTo>
                <a:lnTo>
                  <a:pt x="1914998" y="310050"/>
                </a:lnTo>
                <a:lnTo>
                  <a:pt x="1955818" y="278711"/>
                </a:lnTo>
                <a:lnTo>
                  <a:pt x="1976961" y="245658"/>
                </a:lnTo>
                <a:lnTo>
                  <a:pt x="1979676" y="228600"/>
                </a:lnTo>
                <a:lnTo>
                  <a:pt x="1976961" y="211541"/>
                </a:lnTo>
                <a:lnTo>
                  <a:pt x="1955818" y="178488"/>
                </a:lnTo>
                <a:lnTo>
                  <a:pt x="1914998" y="147149"/>
                </a:lnTo>
                <a:lnTo>
                  <a:pt x="1856032" y="117879"/>
                </a:lnTo>
                <a:lnTo>
                  <a:pt x="1820222" y="104131"/>
                </a:lnTo>
                <a:lnTo>
                  <a:pt x="1780450" y="91032"/>
                </a:lnTo>
                <a:lnTo>
                  <a:pt x="1736906" y="78627"/>
                </a:lnTo>
                <a:lnTo>
                  <a:pt x="1689782" y="66960"/>
                </a:lnTo>
                <a:lnTo>
                  <a:pt x="1639269" y="56076"/>
                </a:lnTo>
                <a:lnTo>
                  <a:pt x="1585559" y="46019"/>
                </a:lnTo>
                <a:lnTo>
                  <a:pt x="1528842" y="36832"/>
                </a:lnTo>
                <a:lnTo>
                  <a:pt x="1469311" y="28561"/>
                </a:lnTo>
                <a:lnTo>
                  <a:pt x="1407155" y="21248"/>
                </a:lnTo>
                <a:lnTo>
                  <a:pt x="1342568" y="14940"/>
                </a:lnTo>
                <a:lnTo>
                  <a:pt x="1275739" y="9679"/>
                </a:lnTo>
                <a:lnTo>
                  <a:pt x="1206860" y="5511"/>
                </a:lnTo>
                <a:lnTo>
                  <a:pt x="1136123" y="2478"/>
                </a:lnTo>
                <a:lnTo>
                  <a:pt x="1063718" y="627"/>
                </a:lnTo>
                <a:lnTo>
                  <a:pt x="989838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0107" y="4462271"/>
            <a:ext cx="1979930" cy="457200"/>
          </a:xfrm>
          <a:custGeom>
            <a:avLst/>
            <a:gdLst/>
            <a:ahLst/>
            <a:cxnLst/>
            <a:rect l="l" t="t" r="r" b="b"/>
            <a:pathLst>
              <a:path w="1979929" h="457200">
                <a:moveTo>
                  <a:pt x="0" y="228600"/>
                </a:moveTo>
                <a:lnTo>
                  <a:pt x="23857" y="178488"/>
                </a:lnTo>
                <a:lnTo>
                  <a:pt x="64677" y="147149"/>
                </a:lnTo>
                <a:lnTo>
                  <a:pt x="123643" y="117879"/>
                </a:lnTo>
                <a:lnTo>
                  <a:pt x="159453" y="104131"/>
                </a:lnTo>
                <a:lnTo>
                  <a:pt x="199225" y="91032"/>
                </a:lnTo>
                <a:lnTo>
                  <a:pt x="242769" y="78627"/>
                </a:lnTo>
                <a:lnTo>
                  <a:pt x="289893" y="66960"/>
                </a:lnTo>
                <a:lnTo>
                  <a:pt x="340406" y="56076"/>
                </a:lnTo>
                <a:lnTo>
                  <a:pt x="394116" y="46019"/>
                </a:lnTo>
                <a:lnTo>
                  <a:pt x="450833" y="36832"/>
                </a:lnTo>
                <a:lnTo>
                  <a:pt x="510364" y="28561"/>
                </a:lnTo>
                <a:lnTo>
                  <a:pt x="572520" y="21248"/>
                </a:lnTo>
                <a:lnTo>
                  <a:pt x="637107" y="14940"/>
                </a:lnTo>
                <a:lnTo>
                  <a:pt x="703936" y="9679"/>
                </a:lnTo>
                <a:lnTo>
                  <a:pt x="772815" y="5511"/>
                </a:lnTo>
                <a:lnTo>
                  <a:pt x="843552" y="2478"/>
                </a:lnTo>
                <a:lnTo>
                  <a:pt x="915957" y="627"/>
                </a:lnTo>
                <a:lnTo>
                  <a:pt x="989838" y="0"/>
                </a:lnTo>
                <a:lnTo>
                  <a:pt x="1063718" y="627"/>
                </a:lnTo>
                <a:lnTo>
                  <a:pt x="1136123" y="2478"/>
                </a:lnTo>
                <a:lnTo>
                  <a:pt x="1206860" y="5511"/>
                </a:lnTo>
                <a:lnTo>
                  <a:pt x="1275739" y="9679"/>
                </a:lnTo>
                <a:lnTo>
                  <a:pt x="1342568" y="14940"/>
                </a:lnTo>
                <a:lnTo>
                  <a:pt x="1407155" y="21248"/>
                </a:lnTo>
                <a:lnTo>
                  <a:pt x="1469311" y="28561"/>
                </a:lnTo>
                <a:lnTo>
                  <a:pt x="1528842" y="36832"/>
                </a:lnTo>
                <a:lnTo>
                  <a:pt x="1585559" y="46019"/>
                </a:lnTo>
                <a:lnTo>
                  <a:pt x="1639269" y="56076"/>
                </a:lnTo>
                <a:lnTo>
                  <a:pt x="1689782" y="66960"/>
                </a:lnTo>
                <a:lnTo>
                  <a:pt x="1736906" y="78627"/>
                </a:lnTo>
                <a:lnTo>
                  <a:pt x="1780450" y="91032"/>
                </a:lnTo>
                <a:lnTo>
                  <a:pt x="1820222" y="104131"/>
                </a:lnTo>
                <a:lnTo>
                  <a:pt x="1856032" y="117879"/>
                </a:lnTo>
                <a:lnTo>
                  <a:pt x="1914998" y="147149"/>
                </a:lnTo>
                <a:lnTo>
                  <a:pt x="1955818" y="178488"/>
                </a:lnTo>
                <a:lnTo>
                  <a:pt x="1976961" y="211541"/>
                </a:lnTo>
                <a:lnTo>
                  <a:pt x="1979676" y="228600"/>
                </a:lnTo>
                <a:lnTo>
                  <a:pt x="1976961" y="245658"/>
                </a:lnTo>
                <a:lnTo>
                  <a:pt x="1955818" y="278711"/>
                </a:lnTo>
                <a:lnTo>
                  <a:pt x="1914998" y="310050"/>
                </a:lnTo>
                <a:lnTo>
                  <a:pt x="1856032" y="339320"/>
                </a:lnTo>
                <a:lnTo>
                  <a:pt x="1820222" y="353068"/>
                </a:lnTo>
                <a:lnTo>
                  <a:pt x="1780450" y="366167"/>
                </a:lnTo>
                <a:lnTo>
                  <a:pt x="1736906" y="378572"/>
                </a:lnTo>
                <a:lnTo>
                  <a:pt x="1689782" y="390239"/>
                </a:lnTo>
                <a:lnTo>
                  <a:pt x="1639269" y="401123"/>
                </a:lnTo>
                <a:lnTo>
                  <a:pt x="1585559" y="411180"/>
                </a:lnTo>
                <a:lnTo>
                  <a:pt x="1528842" y="420367"/>
                </a:lnTo>
                <a:lnTo>
                  <a:pt x="1469311" y="428638"/>
                </a:lnTo>
                <a:lnTo>
                  <a:pt x="1407155" y="435951"/>
                </a:lnTo>
                <a:lnTo>
                  <a:pt x="1342568" y="442259"/>
                </a:lnTo>
                <a:lnTo>
                  <a:pt x="1275739" y="447520"/>
                </a:lnTo>
                <a:lnTo>
                  <a:pt x="1206860" y="451688"/>
                </a:lnTo>
                <a:lnTo>
                  <a:pt x="1136123" y="454721"/>
                </a:lnTo>
                <a:lnTo>
                  <a:pt x="1063718" y="456572"/>
                </a:lnTo>
                <a:lnTo>
                  <a:pt x="989838" y="457200"/>
                </a:lnTo>
                <a:lnTo>
                  <a:pt x="915957" y="456572"/>
                </a:lnTo>
                <a:lnTo>
                  <a:pt x="843552" y="454721"/>
                </a:lnTo>
                <a:lnTo>
                  <a:pt x="772815" y="451688"/>
                </a:lnTo>
                <a:lnTo>
                  <a:pt x="703936" y="447520"/>
                </a:lnTo>
                <a:lnTo>
                  <a:pt x="637107" y="442259"/>
                </a:lnTo>
                <a:lnTo>
                  <a:pt x="572520" y="435951"/>
                </a:lnTo>
                <a:lnTo>
                  <a:pt x="510364" y="428638"/>
                </a:lnTo>
                <a:lnTo>
                  <a:pt x="450833" y="420367"/>
                </a:lnTo>
                <a:lnTo>
                  <a:pt x="394116" y="411180"/>
                </a:lnTo>
                <a:lnTo>
                  <a:pt x="340406" y="401123"/>
                </a:lnTo>
                <a:lnTo>
                  <a:pt x="289893" y="390239"/>
                </a:lnTo>
                <a:lnTo>
                  <a:pt x="242769" y="378572"/>
                </a:lnTo>
                <a:lnTo>
                  <a:pt x="199225" y="366167"/>
                </a:lnTo>
                <a:lnTo>
                  <a:pt x="159453" y="353068"/>
                </a:lnTo>
                <a:lnTo>
                  <a:pt x="123643" y="339320"/>
                </a:lnTo>
                <a:lnTo>
                  <a:pt x="64677" y="310050"/>
                </a:lnTo>
                <a:lnTo>
                  <a:pt x="23857" y="278711"/>
                </a:lnTo>
                <a:lnTo>
                  <a:pt x="2714" y="245658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10347" y="4476115"/>
            <a:ext cx="68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713"/>
                </a:solidFill>
                <a:latin typeface="Calibri"/>
                <a:cs typeface="Calibri"/>
              </a:rPr>
              <a:t>saldo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15005" y="3124961"/>
            <a:ext cx="193040" cy="491490"/>
          </a:xfrm>
          <a:custGeom>
            <a:avLst/>
            <a:gdLst/>
            <a:ahLst/>
            <a:cxnLst/>
            <a:rect l="l" t="t" r="r" b="b"/>
            <a:pathLst>
              <a:path w="193039" h="491489">
                <a:moveTo>
                  <a:pt x="0" y="0"/>
                </a:moveTo>
                <a:lnTo>
                  <a:pt x="192786" y="491108"/>
                </a:lnTo>
              </a:path>
            </a:pathLst>
          </a:custGeom>
          <a:ln w="25908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1005" y="3591305"/>
            <a:ext cx="855980" cy="254000"/>
          </a:xfrm>
          <a:custGeom>
            <a:avLst/>
            <a:gdLst/>
            <a:ahLst/>
            <a:cxnLst/>
            <a:rect l="l" t="t" r="r" b="b"/>
            <a:pathLst>
              <a:path w="855980" h="254000">
                <a:moveTo>
                  <a:pt x="0" y="0"/>
                </a:moveTo>
                <a:lnTo>
                  <a:pt x="855726" y="254000"/>
                </a:lnTo>
              </a:path>
            </a:pathLst>
          </a:custGeom>
          <a:ln w="25908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29333" y="3844290"/>
            <a:ext cx="517525" cy="466090"/>
          </a:xfrm>
          <a:custGeom>
            <a:avLst/>
            <a:gdLst/>
            <a:ahLst/>
            <a:cxnLst/>
            <a:rect l="l" t="t" r="r" b="b"/>
            <a:pathLst>
              <a:path w="517525" h="466089">
                <a:moveTo>
                  <a:pt x="517016" y="0"/>
                </a:moveTo>
                <a:lnTo>
                  <a:pt x="0" y="465709"/>
                </a:lnTo>
              </a:path>
            </a:pathLst>
          </a:custGeom>
          <a:ln w="25908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07029" y="4072890"/>
            <a:ext cx="827405" cy="499745"/>
          </a:xfrm>
          <a:custGeom>
            <a:avLst/>
            <a:gdLst/>
            <a:ahLst/>
            <a:cxnLst/>
            <a:rect l="l" t="t" r="r" b="b"/>
            <a:pathLst>
              <a:path w="827404" h="499745">
                <a:moveTo>
                  <a:pt x="0" y="0"/>
                </a:moveTo>
                <a:lnTo>
                  <a:pt x="826896" y="499491"/>
                </a:lnTo>
              </a:path>
            </a:pathLst>
          </a:custGeom>
          <a:ln w="25908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68090" y="3844290"/>
            <a:ext cx="364490" cy="8890"/>
          </a:xfrm>
          <a:custGeom>
            <a:avLst/>
            <a:gdLst/>
            <a:ahLst/>
            <a:cxnLst/>
            <a:rect l="l" t="t" r="r" b="b"/>
            <a:pathLst>
              <a:path w="364489" h="8889">
                <a:moveTo>
                  <a:pt x="0" y="0"/>
                </a:moveTo>
                <a:lnTo>
                  <a:pt x="364363" y="8509"/>
                </a:lnTo>
              </a:path>
            </a:pathLst>
          </a:custGeom>
          <a:ln w="25908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1417" y="3853434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309" y="0"/>
                </a:lnTo>
              </a:path>
            </a:pathLst>
          </a:custGeom>
          <a:ln w="25908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12914" y="3124961"/>
            <a:ext cx="636905" cy="499745"/>
          </a:xfrm>
          <a:custGeom>
            <a:avLst/>
            <a:gdLst/>
            <a:ahLst/>
            <a:cxnLst/>
            <a:rect l="l" t="t" r="r" b="b"/>
            <a:pathLst>
              <a:path w="636904" h="499745">
                <a:moveTo>
                  <a:pt x="636904" y="0"/>
                </a:moveTo>
                <a:lnTo>
                  <a:pt x="0" y="499490"/>
                </a:lnTo>
              </a:path>
            </a:pathLst>
          </a:custGeom>
          <a:ln w="25908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12914" y="4082034"/>
            <a:ext cx="636905" cy="381000"/>
          </a:xfrm>
          <a:custGeom>
            <a:avLst/>
            <a:gdLst/>
            <a:ahLst/>
            <a:cxnLst/>
            <a:rect l="l" t="t" r="r" b="b"/>
            <a:pathLst>
              <a:path w="636904" h="381000">
                <a:moveTo>
                  <a:pt x="0" y="0"/>
                </a:moveTo>
                <a:lnTo>
                  <a:pt x="636904" y="381000"/>
                </a:lnTo>
              </a:path>
            </a:pathLst>
          </a:custGeom>
          <a:ln w="25908">
            <a:solidFill>
              <a:srgbClr val="7E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dirty="0"/>
              <a:t>Modelo</a:t>
            </a:r>
            <a:r>
              <a:rPr spc="-5" dirty="0"/>
              <a:t> </a:t>
            </a:r>
            <a:r>
              <a:rPr spc="-15" dirty="0"/>
              <a:t>Relacional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5145" y="2791841"/>
          <a:ext cx="3888104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c.c.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Teléfono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María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90882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Juan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Cll 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28273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Carlos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28272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0727" y="4956809"/>
          <a:ext cx="3046095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Número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Saldo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654886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30.000.000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974272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2.00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142826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500.000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89557" y="4570857"/>
            <a:ext cx="9029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Cu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29705" y="2515361"/>
            <a:ext cx="219710" cy="1889760"/>
          </a:xfrm>
          <a:custGeom>
            <a:avLst/>
            <a:gdLst/>
            <a:ahLst/>
            <a:cxnLst/>
            <a:rect l="l" t="t" r="r" b="b"/>
            <a:pathLst>
              <a:path w="219710" h="1889760">
                <a:moveTo>
                  <a:pt x="0" y="0"/>
                </a:moveTo>
                <a:lnTo>
                  <a:pt x="42701" y="1428"/>
                </a:lnTo>
                <a:lnTo>
                  <a:pt x="77581" y="5334"/>
                </a:lnTo>
                <a:lnTo>
                  <a:pt x="101101" y="11144"/>
                </a:lnTo>
                <a:lnTo>
                  <a:pt x="109728" y="18287"/>
                </a:lnTo>
                <a:lnTo>
                  <a:pt x="109728" y="926591"/>
                </a:lnTo>
                <a:lnTo>
                  <a:pt x="118354" y="933735"/>
                </a:lnTo>
                <a:lnTo>
                  <a:pt x="141874" y="939545"/>
                </a:lnTo>
                <a:lnTo>
                  <a:pt x="176754" y="943451"/>
                </a:lnTo>
                <a:lnTo>
                  <a:pt x="219456" y="944879"/>
                </a:lnTo>
                <a:lnTo>
                  <a:pt x="176754" y="946308"/>
                </a:lnTo>
                <a:lnTo>
                  <a:pt x="141874" y="950213"/>
                </a:lnTo>
                <a:lnTo>
                  <a:pt x="118354" y="956024"/>
                </a:lnTo>
                <a:lnTo>
                  <a:pt x="109728" y="963167"/>
                </a:lnTo>
                <a:lnTo>
                  <a:pt x="109728" y="1871471"/>
                </a:lnTo>
                <a:lnTo>
                  <a:pt x="101101" y="1878615"/>
                </a:lnTo>
                <a:lnTo>
                  <a:pt x="77581" y="1884426"/>
                </a:lnTo>
                <a:lnTo>
                  <a:pt x="42701" y="1888331"/>
                </a:lnTo>
                <a:lnTo>
                  <a:pt x="0" y="1889760"/>
                </a:lnTo>
              </a:path>
            </a:pathLst>
          </a:custGeom>
          <a:ln w="25908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6206" y="1675379"/>
            <a:ext cx="6703059" cy="192214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Ejemplo: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cuentas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ahorros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en un</a:t>
            </a:r>
            <a:r>
              <a:rPr sz="28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banco</a:t>
            </a:r>
            <a:endParaRPr sz="2800">
              <a:latin typeface="Calibri"/>
              <a:cs typeface="Calibri"/>
            </a:endParaRPr>
          </a:p>
          <a:p>
            <a:pPr marL="1195705">
              <a:lnSpc>
                <a:spcPct val="100000"/>
              </a:lnSpc>
              <a:spcBef>
                <a:spcPts val="1105"/>
              </a:spcBef>
            </a:pP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Cliente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el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ción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dirty="0"/>
              <a:t>Modelo</a:t>
            </a:r>
            <a:r>
              <a:rPr spc="-5" dirty="0"/>
              <a:t> </a:t>
            </a:r>
            <a:r>
              <a:rPr spc="-15" dirty="0"/>
              <a:t>Relacional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4366" y="2223642"/>
            <a:ext cx="6637020" cy="272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187960" indent="-454659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El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modelo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relacional ha sido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estándar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facto  para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desarrollo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sistemas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2400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información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466725" marR="5080" indent="-454659">
              <a:lnSpc>
                <a:spcPct val="100000"/>
              </a:lnSpc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Sin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embargo,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no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todos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los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problemas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administración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resuelven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bien usando 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solamente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un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RDBMS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30543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2405"/>
              </a:spcBef>
            </a:pPr>
            <a:r>
              <a:rPr dirty="0"/>
              <a:t>Modelos </a:t>
            </a:r>
            <a:r>
              <a:rPr spc="-5" dirty="0"/>
              <a:t>Orientados </a:t>
            </a:r>
            <a:r>
              <a:rPr dirty="0"/>
              <a:t>a</a:t>
            </a:r>
            <a:r>
              <a:rPr spc="-340" dirty="0"/>
              <a:t> </a:t>
            </a:r>
            <a:r>
              <a:rPr spc="-5" dirty="0"/>
              <a:t>Objetos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206" y="1838909"/>
            <a:ext cx="599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Ejemplo: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cuentas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252525"/>
                </a:solidFill>
                <a:latin typeface="Calibri"/>
                <a:cs typeface="Calibri"/>
              </a:rPr>
              <a:t>ahorros </a:t>
            </a:r>
            <a:r>
              <a:rPr sz="2800" spc="-5" dirty="0">
                <a:solidFill>
                  <a:srgbClr val="252525"/>
                </a:solidFill>
                <a:latin typeface="Calibri"/>
                <a:cs typeface="Calibri"/>
              </a:rPr>
              <a:t>en un</a:t>
            </a:r>
            <a:r>
              <a:rPr sz="28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Calibri"/>
                <a:cs typeface="Calibri"/>
              </a:rPr>
              <a:t>banco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9872" y="4421504"/>
            <a:ext cx="608584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0" marR="3268345" indent="-1905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interface Cuenta </a:t>
            </a:r>
            <a:r>
              <a:rPr sz="2200" spc="-5" dirty="0">
                <a:latin typeface="Calibri"/>
                <a:cs typeface="Calibri"/>
              </a:rPr>
              <a:t>{  </a:t>
            </a:r>
            <a:r>
              <a:rPr sz="2200" spc="-15" dirty="0">
                <a:latin typeface="Calibri"/>
                <a:cs typeface="Calibri"/>
              </a:rPr>
              <a:t>attribute </a:t>
            </a:r>
            <a:r>
              <a:rPr sz="2200" spc="-5" dirty="0">
                <a:latin typeface="Calibri"/>
                <a:cs typeface="Calibri"/>
              </a:rPr>
              <a:t>long </a:t>
            </a:r>
            <a:r>
              <a:rPr sz="2200" spc="-15" dirty="0">
                <a:latin typeface="Calibri"/>
                <a:cs typeface="Calibri"/>
              </a:rPr>
              <a:t>Numero,  attribute </a:t>
            </a:r>
            <a:r>
              <a:rPr sz="2200" spc="-5" dirty="0">
                <a:latin typeface="Calibri"/>
                <a:cs typeface="Calibri"/>
              </a:rPr>
              <a:t>double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Saldo,</a:t>
            </a:r>
            <a:endParaRPr sz="2200">
              <a:latin typeface="Calibri"/>
              <a:cs typeface="Calibri"/>
            </a:endParaRPr>
          </a:p>
          <a:p>
            <a:pPr marL="203200" marR="508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relationship Cliente Dueño </a:t>
            </a:r>
            <a:r>
              <a:rPr sz="2200" spc="-20" dirty="0">
                <a:latin typeface="Calibri"/>
                <a:cs typeface="Calibri"/>
              </a:rPr>
              <a:t>inverse </a:t>
            </a:r>
            <a:r>
              <a:rPr sz="2200" spc="-10" dirty="0">
                <a:latin typeface="Calibri"/>
                <a:cs typeface="Calibri"/>
              </a:rPr>
              <a:t>Cliente::Cuentas;  void </a:t>
            </a:r>
            <a:r>
              <a:rPr sz="2200" spc="-5" dirty="0">
                <a:latin typeface="Calibri"/>
                <a:cs typeface="Calibri"/>
              </a:rPr>
              <a:t>Consigna (in </a:t>
            </a:r>
            <a:r>
              <a:rPr sz="2200" spc="-10" dirty="0">
                <a:latin typeface="Calibri"/>
                <a:cs typeface="Calibri"/>
              </a:rPr>
              <a:t>double </a:t>
            </a:r>
            <a:r>
              <a:rPr sz="2200" spc="-20" dirty="0">
                <a:latin typeface="Calibri"/>
                <a:cs typeface="Calibri"/>
              </a:rPr>
              <a:t>Valor);</a:t>
            </a:r>
            <a:endParaRPr sz="22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void </a:t>
            </a:r>
            <a:r>
              <a:rPr sz="2200" spc="-20" dirty="0">
                <a:latin typeface="Calibri"/>
                <a:cs typeface="Calibri"/>
              </a:rPr>
              <a:t>Retira </a:t>
            </a:r>
            <a:r>
              <a:rPr sz="2200" spc="-5" dirty="0">
                <a:latin typeface="Calibri"/>
                <a:cs typeface="Calibri"/>
              </a:rPr>
              <a:t>(in </a:t>
            </a:r>
            <a:r>
              <a:rPr sz="2200" spc="-10" dirty="0">
                <a:latin typeface="Calibri"/>
                <a:cs typeface="Calibri"/>
              </a:rPr>
              <a:t>double </a:t>
            </a:r>
            <a:r>
              <a:rPr sz="2200" spc="-20" dirty="0">
                <a:latin typeface="Calibri"/>
                <a:cs typeface="Calibri"/>
              </a:rPr>
              <a:t>Valor);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9872" y="2345562"/>
            <a:ext cx="4039235" cy="186943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03200" marR="1296035" indent="-190500">
              <a:lnSpc>
                <a:spcPts val="2380"/>
              </a:lnSpc>
              <a:spcBef>
                <a:spcPts val="390"/>
              </a:spcBef>
            </a:pPr>
            <a:r>
              <a:rPr sz="2200" spc="-15" dirty="0">
                <a:latin typeface="Calibri"/>
                <a:cs typeface="Calibri"/>
              </a:rPr>
              <a:t>interface Cliente </a:t>
            </a:r>
            <a:r>
              <a:rPr sz="2200" spc="-5" dirty="0">
                <a:latin typeface="Calibri"/>
                <a:cs typeface="Calibri"/>
              </a:rPr>
              <a:t>{  </a:t>
            </a:r>
            <a:r>
              <a:rPr sz="2200" spc="-15" dirty="0">
                <a:latin typeface="Calibri"/>
                <a:cs typeface="Calibri"/>
              </a:rPr>
              <a:t>attribute </a:t>
            </a:r>
            <a:r>
              <a:rPr sz="2200" spc="-10" dirty="0">
                <a:latin typeface="Calibri"/>
                <a:cs typeface="Calibri"/>
              </a:rPr>
              <a:t>str cc;  </a:t>
            </a:r>
            <a:r>
              <a:rPr sz="2200" spc="-15" dirty="0">
                <a:latin typeface="Calibri"/>
                <a:cs typeface="Calibri"/>
              </a:rPr>
              <a:t>attribute </a:t>
            </a:r>
            <a:r>
              <a:rPr sz="2200" spc="-10" dirty="0">
                <a:latin typeface="Calibri"/>
                <a:cs typeface="Calibri"/>
              </a:rPr>
              <a:t>str nombre;  </a:t>
            </a:r>
            <a:r>
              <a:rPr sz="2200" spc="-15" dirty="0">
                <a:latin typeface="Calibri"/>
                <a:cs typeface="Calibri"/>
              </a:rPr>
              <a:t>attribute </a:t>
            </a:r>
            <a:r>
              <a:rPr sz="2200" spc="-10" dirty="0">
                <a:latin typeface="Calibri"/>
                <a:cs typeface="Calibri"/>
              </a:rPr>
              <a:t>str direccion;</a:t>
            </a:r>
            <a:endParaRPr sz="2200">
              <a:latin typeface="Calibri"/>
              <a:cs typeface="Calibri"/>
            </a:endParaRPr>
          </a:p>
          <a:p>
            <a:pPr marL="203200">
              <a:lnSpc>
                <a:spcPts val="2195"/>
              </a:lnSpc>
            </a:pPr>
            <a:r>
              <a:rPr sz="2200" spc="-10" dirty="0">
                <a:latin typeface="Calibri"/>
                <a:cs typeface="Calibri"/>
              </a:rPr>
              <a:t>relationship </a:t>
            </a:r>
            <a:r>
              <a:rPr sz="2200" spc="-15" dirty="0">
                <a:latin typeface="Calibri"/>
                <a:cs typeface="Calibri"/>
              </a:rPr>
              <a:t>Set&lt;Cuenta&gt;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Cuentas</a:t>
            </a:r>
            <a:endParaRPr sz="2200">
              <a:latin typeface="Calibri"/>
              <a:cs typeface="Calibri"/>
            </a:endParaRPr>
          </a:p>
          <a:p>
            <a:pPr marL="203200">
              <a:lnSpc>
                <a:spcPts val="2510"/>
              </a:lnSpc>
            </a:pPr>
            <a:r>
              <a:rPr sz="2200" spc="-20" dirty="0">
                <a:latin typeface="Calibri"/>
                <a:cs typeface="Calibri"/>
              </a:rPr>
              <a:t>inverse </a:t>
            </a:r>
            <a:r>
              <a:rPr sz="2200" spc="-10" dirty="0">
                <a:latin typeface="Calibri"/>
                <a:cs typeface="Calibri"/>
              </a:rPr>
              <a:t>Cuenta::Dueño;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41897" y="2362961"/>
            <a:ext cx="220979" cy="1889760"/>
          </a:xfrm>
          <a:custGeom>
            <a:avLst/>
            <a:gdLst/>
            <a:ahLst/>
            <a:cxnLst/>
            <a:rect l="l" t="t" r="r" b="b"/>
            <a:pathLst>
              <a:path w="220979" h="1889760">
                <a:moveTo>
                  <a:pt x="0" y="0"/>
                </a:moveTo>
                <a:lnTo>
                  <a:pt x="42981" y="1448"/>
                </a:lnTo>
                <a:lnTo>
                  <a:pt x="78104" y="5397"/>
                </a:lnTo>
                <a:lnTo>
                  <a:pt x="101798" y="11251"/>
                </a:lnTo>
                <a:lnTo>
                  <a:pt x="110489" y="18414"/>
                </a:lnTo>
                <a:lnTo>
                  <a:pt x="110489" y="926464"/>
                </a:lnTo>
                <a:lnTo>
                  <a:pt x="119181" y="933628"/>
                </a:lnTo>
                <a:lnTo>
                  <a:pt x="142874" y="939482"/>
                </a:lnTo>
                <a:lnTo>
                  <a:pt x="177998" y="943431"/>
                </a:lnTo>
                <a:lnTo>
                  <a:pt x="220979" y="944879"/>
                </a:lnTo>
                <a:lnTo>
                  <a:pt x="177998" y="946328"/>
                </a:lnTo>
                <a:lnTo>
                  <a:pt x="142875" y="950277"/>
                </a:lnTo>
                <a:lnTo>
                  <a:pt x="119181" y="956131"/>
                </a:lnTo>
                <a:lnTo>
                  <a:pt x="110489" y="963295"/>
                </a:lnTo>
                <a:lnTo>
                  <a:pt x="110489" y="1871345"/>
                </a:lnTo>
                <a:lnTo>
                  <a:pt x="101798" y="1878508"/>
                </a:lnTo>
                <a:lnTo>
                  <a:pt x="78105" y="1884362"/>
                </a:lnTo>
                <a:lnTo>
                  <a:pt x="42981" y="1888311"/>
                </a:lnTo>
                <a:lnTo>
                  <a:pt x="0" y="1889760"/>
                </a:lnTo>
              </a:path>
            </a:pathLst>
          </a:custGeom>
          <a:ln w="25908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41745" y="3053029"/>
            <a:ext cx="675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Clase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" y="455676"/>
            <a:ext cx="8577580" cy="1143000"/>
          </a:xfrm>
          <a:prstGeom prst="rect">
            <a:avLst/>
          </a:prstGeom>
          <a:solidFill>
            <a:srgbClr val="252525">
              <a:alpha val="70195"/>
            </a:srgbClr>
          </a:solidFill>
        </p:spPr>
        <p:txBody>
          <a:bodyPr vert="horz" wrap="square" lIns="0" tIns="75565" rIns="0" bIns="0" rtlCol="0">
            <a:spAutoFit/>
          </a:bodyPr>
          <a:lstStyle/>
          <a:p>
            <a:pPr marL="360680" marR="1859280">
              <a:lnSpc>
                <a:spcPts val="4660"/>
              </a:lnSpc>
              <a:spcBef>
                <a:spcPts val="595"/>
              </a:spcBef>
            </a:pPr>
            <a:r>
              <a:rPr spc="-5" dirty="0"/>
              <a:t>NoSQL </a:t>
            </a:r>
            <a:r>
              <a:rPr sz="3800" spc="-10" dirty="0"/>
              <a:t>(Post-relacionales </a:t>
            </a:r>
            <a:r>
              <a:rPr sz="3800" dirty="0"/>
              <a:t>/</a:t>
            </a:r>
            <a:r>
              <a:rPr sz="3800" spc="-155" dirty="0"/>
              <a:t> </a:t>
            </a:r>
            <a:r>
              <a:rPr sz="3800" dirty="0"/>
              <a:t>No-  relacionales)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860550" y="2147442"/>
            <a:ext cx="6816090" cy="374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1934210" indent="-454659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Aplicaciones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con requerimientos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  almacenamiento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diferentes: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Intercambio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datos</a:t>
            </a:r>
            <a:r>
              <a:rPr sz="22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(XML)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Interconectividad,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rutas,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sistemas</a:t>
            </a:r>
            <a:r>
              <a:rPr sz="2200" spc="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geográficos,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sistemas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transporte</a:t>
            </a:r>
            <a:r>
              <a:rPr sz="2200" spc="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Calibri"/>
                <a:cs typeface="Calibri"/>
              </a:rPr>
              <a:t>(Grafos)</a:t>
            </a:r>
            <a:endParaRPr sz="2200">
              <a:latin typeface="Calibri"/>
              <a:cs typeface="Calibri"/>
            </a:endParaRPr>
          </a:p>
          <a:p>
            <a:pPr marL="927100" marR="172720" indent="-4572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Representación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conocimiento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(Ontologías, </a:t>
            </a:r>
            <a:r>
              <a:rPr sz="2200" spc="-60" dirty="0">
                <a:solidFill>
                  <a:srgbClr val="252525"/>
                </a:solidFill>
                <a:latin typeface="Calibri"/>
                <a:cs typeface="Calibri"/>
              </a:rPr>
              <a:t>RDF, 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OWL)</a:t>
            </a:r>
            <a:endParaRPr sz="2200">
              <a:latin typeface="Calibri"/>
              <a:cs typeface="Calibri"/>
            </a:endParaRPr>
          </a:p>
          <a:p>
            <a:pPr marL="927100" marR="5080" indent="-4572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Google,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Amazon,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Facebook, </a:t>
            </a:r>
            <a:r>
              <a:rPr sz="2200" spc="-50" dirty="0">
                <a:solidFill>
                  <a:srgbClr val="252525"/>
                </a:solidFill>
                <a:latin typeface="Calibri"/>
                <a:cs typeface="Calibri"/>
              </a:rPr>
              <a:t>Twitter,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...: Aplicaciones 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web con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alto </a:t>
            </a:r>
            <a:r>
              <a:rPr sz="2200" spc="-20" dirty="0">
                <a:solidFill>
                  <a:srgbClr val="252525"/>
                </a:solidFill>
                <a:latin typeface="Calibri"/>
                <a:cs typeface="Calibri"/>
              </a:rPr>
              <a:t>trafico,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gran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cantidad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de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datos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y  </a:t>
            </a:r>
            <a:r>
              <a:rPr sz="2200" spc="-15" dirty="0">
                <a:solidFill>
                  <a:srgbClr val="252525"/>
                </a:solidFill>
                <a:latin typeface="Calibri"/>
                <a:cs typeface="Calibri"/>
              </a:rPr>
              <a:t>contenido generado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por</a:t>
            </a:r>
            <a:r>
              <a:rPr sz="22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usuarios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586</Words>
  <Application>Microsoft Office PowerPoint</Application>
  <PresentationFormat>Presentación en pantalla (4:3)</PresentationFormat>
  <Paragraphs>256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Calibri</vt:lpstr>
      <vt:lpstr>Corbel</vt:lpstr>
      <vt:lpstr>Times New Roman</vt:lpstr>
      <vt:lpstr>Wingdings</vt:lpstr>
      <vt:lpstr>Office Theme</vt:lpstr>
      <vt:lpstr>Modelos de Datos Gestión y Modelación de Datos</vt:lpstr>
      <vt:lpstr>Contenido</vt:lpstr>
      <vt:lpstr>¿Qué es un Modelo de Datos?</vt:lpstr>
      <vt:lpstr>Etapas del diseño de una BD</vt:lpstr>
      <vt:lpstr>Modelo Entidad-Relación</vt:lpstr>
      <vt:lpstr>Modelo Relacional</vt:lpstr>
      <vt:lpstr>Modelo Relacional</vt:lpstr>
      <vt:lpstr>Modelos Orientados a Objetos</vt:lpstr>
      <vt:lpstr>NoSQL (Post-relacionales / No-  relacionales)</vt:lpstr>
      <vt:lpstr>NoSQL: XML un modelo de datos  semiestructurado</vt:lpstr>
      <vt:lpstr>NoSQL: Grafo atribuido</vt:lpstr>
      <vt:lpstr>NoSQL: RDF (Resource Description  Framework) – RDFS (RDF Schema)</vt:lpstr>
      <vt:lpstr>NoSQL y la WEB</vt:lpstr>
      <vt:lpstr>NoSQL y la WEB</vt:lpstr>
      <vt:lpstr>NoSQL y la WEB</vt:lpstr>
      <vt:lpstr>Teorema CAP</vt:lpstr>
      <vt:lpstr>Ejemplo CAP</vt:lpstr>
      <vt:lpstr>NoSQL</vt:lpstr>
      <vt:lpstr>Map Reduce Frameworks</vt:lpstr>
      <vt:lpstr>Map Reduce Frameworks</vt:lpstr>
      <vt:lpstr>Key-value stores</vt:lpstr>
      <vt:lpstr>Key-Value Stores</vt:lpstr>
      <vt:lpstr>Key-value: Orientadas a Columnas</vt:lpstr>
      <vt:lpstr>Ejemplo: Cassandra Column Family</vt:lpstr>
      <vt:lpstr>Cassandra vs. MySQL</vt:lpstr>
      <vt:lpstr>BigTable</vt:lpstr>
      <vt:lpstr>Document Stores</vt:lpstr>
      <vt:lpstr>Document Stores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 Gestión y Modelación de Datos</dc:title>
  <dc:creator>Pontificia Universidad Javeriana</dc:creator>
  <cp:lastModifiedBy>aldo</cp:lastModifiedBy>
  <cp:revision>1</cp:revision>
  <dcterms:created xsi:type="dcterms:W3CDTF">2018-05-11T18:37:58Z</dcterms:created>
  <dcterms:modified xsi:type="dcterms:W3CDTF">2018-05-11T18:43:08Z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2018-05-11T00:00:00Z</vt:filetime>
  </property>
</Properties>
</file>