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3400" cy="7556500"/>
  <p:notesSz cx="10693400" cy="75565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9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3232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9250" y="1883406"/>
            <a:ext cx="1656714" cy="120014"/>
          </a:xfrm>
          <a:custGeom>
            <a:avLst/>
            <a:gdLst/>
            <a:ahLst/>
            <a:cxnLst/>
            <a:rect l="l" t="t" r="r" b="b"/>
            <a:pathLst>
              <a:path w="1656714" h="120014">
                <a:moveTo>
                  <a:pt x="0" y="119961"/>
                </a:moveTo>
                <a:lnTo>
                  <a:pt x="1656206" y="119961"/>
                </a:lnTo>
                <a:lnTo>
                  <a:pt x="1656206" y="0"/>
                </a:lnTo>
                <a:lnTo>
                  <a:pt x="0" y="0"/>
                </a:lnTo>
                <a:lnTo>
                  <a:pt x="0" y="119961"/>
                </a:lnTo>
                <a:close/>
              </a:path>
            </a:pathLst>
          </a:custGeom>
          <a:solidFill>
            <a:srgbClr val="AB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65457" y="1883406"/>
            <a:ext cx="2839720" cy="120014"/>
          </a:xfrm>
          <a:custGeom>
            <a:avLst/>
            <a:gdLst/>
            <a:ahLst/>
            <a:cxnLst/>
            <a:rect l="l" t="t" r="r" b="b"/>
            <a:pathLst>
              <a:path w="2839720" h="120014">
                <a:moveTo>
                  <a:pt x="0" y="119961"/>
                </a:moveTo>
                <a:lnTo>
                  <a:pt x="2839212" y="119961"/>
                </a:lnTo>
                <a:lnTo>
                  <a:pt x="2839212" y="0"/>
                </a:lnTo>
                <a:lnTo>
                  <a:pt x="0" y="0"/>
                </a:lnTo>
                <a:lnTo>
                  <a:pt x="0" y="119961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03025" y="1883406"/>
            <a:ext cx="4382135" cy="120014"/>
          </a:xfrm>
          <a:custGeom>
            <a:avLst/>
            <a:gdLst/>
            <a:ahLst/>
            <a:cxnLst/>
            <a:rect l="l" t="t" r="r" b="b"/>
            <a:pathLst>
              <a:path w="4382134" h="120014">
                <a:moveTo>
                  <a:pt x="0" y="119961"/>
                </a:moveTo>
                <a:lnTo>
                  <a:pt x="4382047" y="119961"/>
                </a:lnTo>
                <a:lnTo>
                  <a:pt x="4382047" y="0"/>
                </a:lnTo>
                <a:lnTo>
                  <a:pt x="0" y="0"/>
                </a:lnTo>
                <a:lnTo>
                  <a:pt x="0" y="119961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119" y="700227"/>
            <a:ext cx="8877161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2596" y="2212578"/>
            <a:ext cx="7828206" cy="270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3232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docs/manuals/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250" y="688724"/>
            <a:ext cx="8874760" cy="1520190"/>
          </a:xfrm>
          <a:custGeom>
            <a:avLst/>
            <a:gdLst/>
            <a:ahLst/>
            <a:cxnLst/>
            <a:rect l="l" t="t" r="r" b="b"/>
            <a:pathLst>
              <a:path w="8874760" h="1520189">
                <a:moveTo>
                  <a:pt x="0" y="1520055"/>
                </a:moveTo>
                <a:lnTo>
                  <a:pt x="8874179" y="1520055"/>
                </a:lnTo>
                <a:lnTo>
                  <a:pt x="8874179" y="0"/>
                </a:lnTo>
                <a:lnTo>
                  <a:pt x="0" y="0"/>
                </a:lnTo>
                <a:lnTo>
                  <a:pt x="0" y="1520055"/>
                </a:lnTo>
                <a:close/>
              </a:path>
            </a:pathLst>
          </a:custGeom>
          <a:solidFill>
            <a:srgbClr val="323232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250" y="2202207"/>
            <a:ext cx="2839720" cy="143510"/>
          </a:xfrm>
          <a:custGeom>
            <a:avLst/>
            <a:gdLst/>
            <a:ahLst/>
            <a:cxnLst/>
            <a:rect l="l" t="t" r="r" b="b"/>
            <a:pathLst>
              <a:path w="2839720" h="143510">
                <a:moveTo>
                  <a:pt x="0" y="142966"/>
                </a:moveTo>
                <a:lnTo>
                  <a:pt x="2839212" y="142966"/>
                </a:lnTo>
                <a:lnTo>
                  <a:pt x="2839212" y="0"/>
                </a:lnTo>
                <a:lnTo>
                  <a:pt x="0" y="0"/>
                </a:lnTo>
                <a:lnTo>
                  <a:pt x="0" y="142966"/>
                </a:lnTo>
                <a:close/>
              </a:path>
            </a:pathLst>
          </a:custGeom>
          <a:solidFill>
            <a:srgbClr val="AB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6818" y="2202207"/>
            <a:ext cx="1656714" cy="143510"/>
          </a:xfrm>
          <a:custGeom>
            <a:avLst/>
            <a:gdLst/>
            <a:ahLst/>
            <a:cxnLst/>
            <a:rect l="l" t="t" r="r" b="b"/>
            <a:pathLst>
              <a:path w="1656714" h="143510">
                <a:moveTo>
                  <a:pt x="0" y="142966"/>
                </a:moveTo>
                <a:lnTo>
                  <a:pt x="1656207" y="142966"/>
                </a:lnTo>
                <a:lnTo>
                  <a:pt x="1656207" y="0"/>
                </a:lnTo>
                <a:lnTo>
                  <a:pt x="0" y="0"/>
                </a:lnTo>
                <a:lnTo>
                  <a:pt x="0" y="142966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3025" y="2202207"/>
            <a:ext cx="4382135" cy="143510"/>
          </a:xfrm>
          <a:custGeom>
            <a:avLst/>
            <a:gdLst/>
            <a:ahLst/>
            <a:cxnLst/>
            <a:rect l="l" t="t" r="r" b="b"/>
            <a:pathLst>
              <a:path w="4382134" h="143510">
                <a:moveTo>
                  <a:pt x="0" y="142966"/>
                </a:moveTo>
                <a:lnTo>
                  <a:pt x="4382047" y="142966"/>
                </a:lnTo>
                <a:lnTo>
                  <a:pt x="4382047" y="0"/>
                </a:lnTo>
                <a:lnTo>
                  <a:pt x="0" y="0"/>
                </a:lnTo>
                <a:lnTo>
                  <a:pt x="0" y="142966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29060" y="723351"/>
            <a:ext cx="4260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700" spc="20" dirty="0">
                <a:solidFill>
                  <a:srgbClr val="FFFFFF"/>
                </a:solidFill>
                <a:latin typeface="Wingdings"/>
                <a:cs typeface="Wingdings"/>
              </a:rPr>
              <a:t></a:t>
            </a:r>
            <a:endParaRPr sz="37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9250" y="6675277"/>
            <a:ext cx="8874760" cy="179705"/>
          </a:xfrm>
          <a:custGeom>
            <a:avLst/>
            <a:gdLst/>
            <a:ahLst/>
            <a:cxnLst/>
            <a:rect l="l" t="t" r="r" b="b"/>
            <a:pathLst>
              <a:path w="8874760" h="179704">
                <a:moveTo>
                  <a:pt x="0" y="179119"/>
                </a:moveTo>
                <a:lnTo>
                  <a:pt x="8874179" y="179119"/>
                </a:lnTo>
                <a:lnTo>
                  <a:pt x="8874179" y="0"/>
                </a:lnTo>
                <a:lnTo>
                  <a:pt x="0" y="0"/>
                </a:lnTo>
                <a:lnTo>
                  <a:pt x="0" y="179119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5870" y="768192"/>
            <a:ext cx="5752465" cy="141351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5"/>
              </a:spcBef>
            </a:pPr>
            <a:r>
              <a:rPr spc="-5" dirty="0"/>
              <a:t>SQL – </a:t>
            </a:r>
            <a:r>
              <a:rPr spc="-10" dirty="0"/>
              <a:t>Comandos</a:t>
            </a:r>
            <a:r>
              <a:rPr spc="-190" dirty="0"/>
              <a:t> </a:t>
            </a:r>
            <a:r>
              <a:rPr spc="-10" dirty="0"/>
              <a:t>Básicos</a:t>
            </a:r>
          </a:p>
          <a:p>
            <a:pPr marL="38735">
              <a:lnSpc>
                <a:spcPct val="100000"/>
              </a:lnSpc>
              <a:spcBef>
                <a:spcPts val="830"/>
              </a:spcBef>
            </a:pPr>
            <a:r>
              <a:rPr sz="3100" spc="-5" dirty="0">
                <a:latin typeface="Calibri"/>
                <a:cs typeface="Calibri"/>
              </a:rPr>
              <a:t>Gestión </a:t>
            </a:r>
            <a:r>
              <a:rPr sz="3100" dirty="0">
                <a:latin typeface="Calibri"/>
                <a:cs typeface="Calibri"/>
              </a:rPr>
              <a:t>y Modelación de</a:t>
            </a:r>
            <a:r>
              <a:rPr sz="3100" spc="-15" dirty="0">
                <a:latin typeface="Calibri"/>
                <a:cs typeface="Calibri"/>
              </a:rPr>
              <a:t> Datos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10" dirty="0"/>
              <a:t>Create</a:t>
            </a:r>
            <a:r>
              <a:rPr spc="-305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92" y="2471826"/>
            <a:ext cx="7477125" cy="355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sz="2600" dirty="0">
                <a:solidFill>
                  <a:srgbClr val="B5B5B5"/>
                </a:solidFill>
                <a:latin typeface="MS PGothic"/>
                <a:cs typeface="MS PGothic"/>
              </a:rPr>
              <a:t>›	</a:t>
            </a: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CREATE TABLE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IF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NOT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EXISTS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cuenta</a:t>
            </a:r>
            <a:r>
              <a:rPr sz="2900" spc="9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endParaRPr sz="2900">
              <a:latin typeface="Calibri"/>
              <a:cs typeface="Calibri"/>
            </a:endParaRPr>
          </a:p>
          <a:p>
            <a:pPr marL="652145" marR="1304925" algn="just">
              <a:lnSpc>
                <a:spcPct val="99600"/>
              </a:lnSpc>
              <a:spcBef>
                <a:spcPts val="55"/>
              </a:spcBef>
            </a:pP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num_cuenta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INTEGER PRIMARY </a:t>
            </a:r>
            <a:r>
              <a:rPr sz="2900" spc="-90" dirty="0">
                <a:solidFill>
                  <a:srgbClr val="323232"/>
                </a:solidFill>
                <a:latin typeface="Calibri"/>
                <a:cs typeface="Calibri"/>
              </a:rPr>
              <a:t>KEY, 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cedula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INTEGER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REFERENCES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cliente,  tipo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CHAR(10),</a:t>
            </a:r>
            <a:endParaRPr sz="2900">
              <a:latin typeface="Calibri"/>
              <a:cs typeface="Calibri"/>
            </a:endParaRPr>
          </a:p>
          <a:p>
            <a:pPr marL="652145">
              <a:lnSpc>
                <a:spcPts val="3415"/>
              </a:lnSpc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saldo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INTEGER </a:t>
            </a:r>
            <a:r>
              <a:rPr sz="2900" spc="-65" dirty="0">
                <a:solidFill>
                  <a:srgbClr val="323232"/>
                </a:solidFill>
                <a:latin typeface="Calibri"/>
                <a:cs typeface="Calibri"/>
              </a:rPr>
              <a:t>DEFAULT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0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CHECK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(saldo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&gt;=</a:t>
            </a:r>
            <a:r>
              <a:rPr sz="2900" spc="10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0),</a:t>
            </a:r>
            <a:endParaRPr sz="2900">
              <a:latin typeface="Calibri"/>
              <a:cs typeface="Calibri"/>
            </a:endParaRPr>
          </a:p>
          <a:p>
            <a:pPr marL="958850" marR="1477645" indent="-307340">
              <a:lnSpc>
                <a:spcPct val="101099"/>
              </a:lnSpc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fecha_creacion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timestamp </a:t>
            </a:r>
            <a:r>
              <a:rPr sz="2900" spc="-65" dirty="0">
                <a:solidFill>
                  <a:srgbClr val="323232"/>
                </a:solidFill>
                <a:latin typeface="Calibri"/>
                <a:cs typeface="Calibri"/>
              </a:rPr>
              <a:t>DEFAULT  </a:t>
            </a:r>
            <a:r>
              <a:rPr sz="2900" spc="-25" dirty="0">
                <a:solidFill>
                  <a:srgbClr val="323232"/>
                </a:solidFill>
                <a:latin typeface="Calibri"/>
                <a:cs typeface="Calibri"/>
              </a:rPr>
              <a:t>CURRENT_TIMESTAMP</a:t>
            </a:r>
            <a:endParaRPr sz="2900">
              <a:latin typeface="Calibri"/>
              <a:cs typeface="Calibri"/>
            </a:endParaRPr>
          </a:p>
          <a:p>
            <a:pPr marL="485775">
              <a:lnSpc>
                <a:spcPts val="3415"/>
              </a:lnSpc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);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8046" y="2335103"/>
            <a:ext cx="611695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INSERT </a:t>
            </a:r>
            <a:r>
              <a:rPr sz="2700" spc="-25" dirty="0">
                <a:solidFill>
                  <a:srgbClr val="323232"/>
                </a:solidFill>
                <a:latin typeface="Calibri"/>
                <a:cs typeface="Calibri"/>
              </a:rPr>
              <a:t>INTO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table_name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[</a:t>
            </a:r>
            <a:r>
              <a:rPr sz="2700" spc="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(column_name1,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087" y="2584885"/>
            <a:ext cx="630745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column_name2,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...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column_nameN)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]</a:t>
            </a:r>
            <a:r>
              <a:rPr sz="2700" spc="5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00" spc="-40" dirty="0">
                <a:solidFill>
                  <a:srgbClr val="323232"/>
                </a:solidFill>
                <a:latin typeface="Calibri"/>
                <a:cs typeface="Calibri"/>
              </a:rPr>
              <a:t>VALUES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707" y="2821520"/>
            <a:ext cx="377444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(value1, value2, ..,</a:t>
            </a:r>
            <a:r>
              <a:rPr sz="2700" spc="-6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valueN);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662" y="3402593"/>
            <a:ext cx="6547484" cy="273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90"/>
              </a:spcBef>
            </a:pP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Ejemplo:</a:t>
            </a:r>
            <a:endParaRPr sz="2700">
              <a:latin typeface="Calibri"/>
              <a:cs typeface="Calibri"/>
            </a:endParaRPr>
          </a:p>
          <a:p>
            <a:pPr marL="485775" marR="5080" indent="-473709">
              <a:lnSpc>
                <a:spcPct val="78700"/>
              </a:lnSpc>
              <a:spcBef>
                <a:spcPts val="305"/>
              </a:spcBef>
              <a:tabLst>
                <a:tab pos="481965" algn="l"/>
              </a:tabLst>
            </a:pPr>
            <a:r>
              <a:rPr sz="2950" dirty="0">
                <a:solidFill>
                  <a:srgbClr val="B5B5B5"/>
                </a:solidFill>
                <a:latin typeface="Lucida Sans Unicode"/>
                <a:cs typeface="Lucida Sans Unicode"/>
              </a:rPr>
              <a:t>›	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INSERT </a:t>
            </a:r>
            <a:r>
              <a:rPr sz="2700" spc="-25" dirty="0">
                <a:solidFill>
                  <a:srgbClr val="323232"/>
                </a:solidFill>
                <a:latin typeface="Calibri"/>
                <a:cs typeface="Calibri"/>
              </a:rPr>
              <a:t>INTO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cliente </a:t>
            </a:r>
            <a:r>
              <a:rPr sz="2700" spc="-40" dirty="0">
                <a:solidFill>
                  <a:srgbClr val="323232"/>
                </a:solidFill>
                <a:latin typeface="Calibri"/>
                <a:cs typeface="Calibri"/>
              </a:rPr>
              <a:t>VALUES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(2345123,  </a:t>
            </a:r>
            <a:r>
              <a:rPr sz="2700" spc="-35" dirty="0">
                <a:solidFill>
                  <a:srgbClr val="323232"/>
                </a:solidFill>
                <a:latin typeface="Calibri"/>
                <a:cs typeface="Calibri"/>
              </a:rPr>
              <a:t>‘Martha’, ‘Lopez’,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‘Cl. 13 # </a:t>
            </a:r>
            <a:r>
              <a:rPr sz="2700" spc="-50" dirty="0">
                <a:solidFill>
                  <a:srgbClr val="323232"/>
                </a:solidFill>
                <a:latin typeface="Calibri"/>
                <a:cs typeface="Calibri"/>
              </a:rPr>
              <a:t>2‐45’,</a:t>
            </a:r>
            <a:r>
              <a:rPr sz="2700" spc="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’8658433’);</a:t>
            </a:r>
            <a:endParaRPr sz="2700">
              <a:latin typeface="Calibri"/>
              <a:cs typeface="Calibri"/>
            </a:endParaRPr>
          </a:p>
          <a:p>
            <a:pPr marL="485775" marR="717550" indent="-473709">
              <a:lnSpc>
                <a:spcPct val="78700"/>
              </a:lnSpc>
              <a:spcBef>
                <a:spcPts val="2440"/>
              </a:spcBef>
              <a:tabLst>
                <a:tab pos="481965" algn="l"/>
              </a:tabLst>
            </a:pPr>
            <a:r>
              <a:rPr sz="2950" dirty="0">
                <a:solidFill>
                  <a:srgbClr val="B5B5B5"/>
                </a:solidFill>
                <a:latin typeface="Lucida Sans Unicode"/>
                <a:cs typeface="Lucida Sans Unicode"/>
              </a:rPr>
              <a:t>›	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INSERT </a:t>
            </a:r>
            <a:r>
              <a:rPr sz="2700" spc="-25" dirty="0">
                <a:solidFill>
                  <a:srgbClr val="323232"/>
                </a:solidFill>
                <a:latin typeface="Calibri"/>
                <a:cs typeface="Calibri"/>
              </a:rPr>
              <a:t>INTO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cliente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(cedula, apellidos, 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direccion, </a:t>
            </a:r>
            <a:r>
              <a:rPr sz="2700" spc="-20" dirty="0">
                <a:solidFill>
                  <a:srgbClr val="323232"/>
                </a:solidFill>
                <a:latin typeface="Calibri"/>
                <a:cs typeface="Calibri"/>
              </a:rPr>
              <a:t>telefono)</a:t>
            </a:r>
            <a:endParaRPr sz="2700">
              <a:latin typeface="Calibri"/>
              <a:cs typeface="Calibri"/>
            </a:endParaRPr>
          </a:p>
          <a:p>
            <a:pPr marL="958850" marR="264160" indent="-473709">
              <a:lnSpc>
                <a:spcPct val="79900"/>
              </a:lnSpc>
            </a:pPr>
            <a:r>
              <a:rPr sz="2700" spc="-40" dirty="0">
                <a:solidFill>
                  <a:srgbClr val="323232"/>
                </a:solidFill>
                <a:latin typeface="Calibri"/>
                <a:cs typeface="Calibri"/>
              </a:rPr>
              <a:t>VALUES 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(6864370, </a:t>
            </a:r>
            <a:r>
              <a:rPr sz="2700" spc="-50" dirty="0">
                <a:solidFill>
                  <a:srgbClr val="323232"/>
                </a:solidFill>
                <a:latin typeface="Calibri"/>
                <a:cs typeface="Calibri"/>
              </a:rPr>
              <a:t>‘Perez’,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‘Cl. 30 # </a:t>
            </a:r>
            <a:r>
              <a:rPr sz="2700" spc="-45" dirty="0">
                <a:solidFill>
                  <a:srgbClr val="323232"/>
                </a:solidFill>
                <a:latin typeface="Calibri"/>
                <a:cs typeface="Calibri"/>
              </a:rPr>
              <a:t>25‐10’,  </a:t>
            </a:r>
            <a:r>
              <a:rPr sz="2700" spc="-5" dirty="0">
                <a:solidFill>
                  <a:srgbClr val="323232"/>
                </a:solidFill>
                <a:latin typeface="Calibri"/>
                <a:cs typeface="Calibri"/>
              </a:rPr>
              <a:t>’92923832’);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7507" y="2205396"/>
            <a:ext cx="7162165" cy="49637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85775" marR="1075690" indent="-473709">
              <a:lnSpc>
                <a:spcPts val="2790"/>
              </a:lnSpc>
              <a:spcBef>
                <a:spcPts val="76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[ WHERE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condition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];</a:t>
            </a:r>
            <a:endParaRPr sz="2900">
              <a:latin typeface="Calibri"/>
              <a:cs typeface="Calibri"/>
            </a:endParaRPr>
          </a:p>
          <a:p>
            <a:pPr marL="485775" marR="5080" indent="-473709">
              <a:lnSpc>
                <a:spcPts val="2790"/>
              </a:lnSpc>
              <a:spcBef>
                <a:spcPts val="2080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SELECT columns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[ WHERE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condition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];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Ejemplos:</a:t>
            </a:r>
            <a:endParaRPr sz="29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1285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cliente;</a:t>
            </a:r>
            <a:endParaRPr sz="2900">
              <a:latin typeface="Calibri"/>
              <a:cs typeface="Calibri"/>
            </a:endParaRPr>
          </a:p>
          <a:p>
            <a:pPr marL="485775" marR="384175" indent="-473075">
              <a:lnSpc>
                <a:spcPts val="2790"/>
              </a:lnSpc>
              <a:spcBef>
                <a:spcPts val="2050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*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cliente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WHERE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nombres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=  ‘Martha’;</a:t>
            </a:r>
            <a:endParaRPr sz="2900">
              <a:latin typeface="Calibri"/>
              <a:cs typeface="Calibri"/>
            </a:endParaRPr>
          </a:p>
          <a:p>
            <a:pPr marL="485775" marR="941705" indent="-473075">
              <a:lnSpc>
                <a:spcPts val="2790"/>
              </a:lnSpc>
              <a:spcBef>
                <a:spcPts val="2080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SELECT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cedula, apellidos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cliente 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WHERE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nombres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=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‘Martha’;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471826"/>
            <a:ext cx="6796405" cy="35439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5775" marR="292100" indent="-473709">
              <a:lnSpc>
                <a:spcPct val="101099"/>
              </a:lnSpc>
              <a:spcBef>
                <a:spcPts val="60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UPDATE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SET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column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=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value 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[ WHERE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condition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];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Ej:</a:t>
            </a:r>
            <a:endParaRPr sz="29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2110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UPDATE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cuenta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SET saldo = saldo +</a:t>
            </a:r>
            <a:r>
              <a:rPr sz="2900" spc="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10000;</a:t>
            </a:r>
            <a:endParaRPr sz="2900">
              <a:latin typeface="Calibri"/>
              <a:cs typeface="Calibri"/>
            </a:endParaRPr>
          </a:p>
          <a:p>
            <a:pPr marL="485775" marR="704850" indent="-473075">
              <a:lnSpc>
                <a:spcPct val="119000"/>
              </a:lnSpc>
              <a:spcBef>
                <a:spcPts val="1345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UPDATE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cliente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SET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nombres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=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‘Jorge’ 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WHERE cedula =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2345186;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398206"/>
            <a:ext cx="6261100" cy="33674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85775" marR="398780" indent="-473709">
              <a:lnSpc>
                <a:spcPts val="2790"/>
              </a:lnSpc>
              <a:spcBef>
                <a:spcPts val="76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DELETE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[ WHERE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condition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];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Ej:</a:t>
            </a:r>
            <a:endParaRPr sz="2900">
              <a:latin typeface="Calibri"/>
              <a:cs typeface="Calibri"/>
            </a:endParaRPr>
          </a:p>
          <a:p>
            <a:pPr marL="485775" marR="5080" indent="-473075">
              <a:lnSpc>
                <a:spcPct val="101099"/>
              </a:lnSpc>
              <a:spcBef>
                <a:spcPts val="1970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DELETE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 Cliente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WHERE cedula =  2345123;</a:t>
            </a:r>
            <a:endParaRPr sz="2900">
              <a:latin typeface="Calibri"/>
              <a:cs typeface="Calibri"/>
            </a:endParaRPr>
          </a:p>
          <a:p>
            <a:pPr marL="482600" indent="-469900">
              <a:lnSpc>
                <a:spcPct val="100000"/>
              </a:lnSpc>
              <a:spcBef>
                <a:spcPts val="2110"/>
              </a:spcBef>
              <a:buClr>
                <a:srgbClr val="B5B5B5"/>
              </a:buClr>
              <a:buSzPct val="8965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DELETE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</a:t>
            </a:r>
            <a:r>
              <a:rPr sz="290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Cliente;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  <a:tabLst>
                <a:tab pos="2242820" algn="l"/>
                <a:tab pos="4943475" algn="l"/>
              </a:tabLst>
            </a:pPr>
            <a:r>
              <a:rPr spc="-5" dirty="0">
                <a:latin typeface="Arial"/>
                <a:cs typeface="Arial"/>
              </a:rPr>
              <a:t>Algunos	comandos	de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222043"/>
            <a:ext cx="7019290" cy="407479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\q :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salir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\?: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ayuda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comandos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psql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\h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[command]: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ayuda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comandos</a:t>
            </a:r>
            <a:r>
              <a:rPr sz="2900" spc="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SQL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\e [ﬁlename]: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editar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buﬀer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2900" spc="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archivo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\w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ﬁlename: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escribir el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buﬀer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en un</a:t>
            </a:r>
            <a:r>
              <a:rPr sz="2900" spc="6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archivo</a:t>
            </a:r>
            <a:endParaRPr sz="2900">
              <a:latin typeface="Calibri"/>
              <a:cs typeface="Calibri"/>
            </a:endParaRPr>
          </a:p>
          <a:p>
            <a:pPr marL="485775" marR="445134" indent="-473709">
              <a:lnSpc>
                <a:spcPts val="2790"/>
              </a:lnSpc>
              <a:spcBef>
                <a:spcPts val="1950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\i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ﬁlename: ejecutar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los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comandos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un 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archivo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/>
              <a:t>Importar/Exportar</a:t>
            </a:r>
            <a:r>
              <a:rPr spc="-35" dirty="0"/>
              <a:t> </a:t>
            </a:r>
            <a:r>
              <a:rPr spc="-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471826"/>
            <a:ext cx="7104380" cy="40036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14705" marR="2067560" indent="-802640">
              <a:lnSpc>
                <a:spcPct val="101099"/>
              </a:lnSpc>
              <a:spcBef>
                <a:spcPts val="60"/>
              </a:spcBef>
              <a:tabLst>
                <a:tab pos="481965" algn="l"/>
                <a:tab pos="1905000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\COPY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[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columns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 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FROM	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'ﬁlename’</a:t>
            </a:r>
            <a:endParaRPr sz="2900">
              <a:latin typeface="Calibri"/>
              <a:cs typeface="Calibri"/>
            </a:endParaRPr>
          </a:p>
          <a:p>
            <a:pPr marL="814705">
              <a:lnSpc>
                <a:spcPts val="3415"/>
              </a:lnSpc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[ WITH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DELIMITER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‘character’]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814705" marR="5080" indent="-802640">
              <a:lnSpc>
                <a:spcPct val="101099"/>
              </a:lnSpc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\COPY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table_name [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columns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 </a:t>
            </a:r>
            <a:r>
              <a:rPr sz="2900" spc="-45" dirty="0">
                <a:solidFill>
                  <a:srgbClr val="323232"/>
                </a:solidFill>
                <a:latin typeface="Calibri"/>
                <a:cs typeface="Calibri"/>
              </a:rPr>
              <a:t>TO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'ﬁlename’  [ WITH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DELIMITER ‘character’</a:t>
            </a:r>
            <a:r>
              <a:rPr sz="290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]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485775" marR="956944" indent="-473709">
              <a:lnSpc>
                <a:spcPct val="101099"/>
              </a:lnSpc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\COPY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 query ) </a:t>
            </a:r>
            <a:r>
              <a:rPr sz="2900" spc="-45" dirty="0">
                <a:solidFill>
                  <a:srgbClr val="323232"/>
                </a:solidFill>
                <a:latin typeface="Calibri"/>
                <a:cs typeface="Calibri"/>
              </a:rPr>
              <a:t>TO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{ 'ﬁlename’ [ WITH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DELIMITER ‘character’]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/>
              <a:t>Importar/Exportar</a:t>
            </a:r>
            <a:r>
              <a:rPr spc="-35" dirty="0"/>
              <a:t> </a:t>
            </a:r>
            <a:r>
              <a:rPr spc="-5" dirty="0"/>
              <a:t>datos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925"/>
              </a:spcBef>
              <a:tabLst>
                <a:tab pos="1648460" algn="l"/>
              </a:tabLst>
            </a:pPr>
            <a:r>
              <a:rPr sz="2700" spc="15" dirty="0">
                <a:solidFill>
                  <a:srgbClr val="B5B5B5"/>
                </a:solidFill>
                <a:latin typeface="MS PGothic"/>
                <a:cs typeface="MS PGothic"/>
              </a:rPr>
              <a:t>›	</a:t>
            </a:r>
            <a:r>
              <a:rPr spc="5" dirty="0"/>
              <a:t>\copy cliente </a:t>
            </a:r>
            <a:r>
              <a:rPr dirty="0"/>
              <a:t>from </a:t>
            </a:r>
            <a:r>
              <a:rPr spc="10" dirty="0"/>
              <a:t>'prueba.sql' </a:t>
            </a:r>
            <a:r>
              <a:rPr spc="15" dirty="0"/>
              <a:t>with </a:t>
            </a:r>
            <a:r>
              <a:rPr spc="5" dirty="0"/>
              <a:t>delimiter</a:t>
            </a:r>
            <a:r>
              <a:rPr spc="-35" dirty="0"/>
              <a:t> </a:t>
            </a:r>
            <a:r>
              <a:rPr spc="5" dirty="0"/>
              <a:t>';';</a:t>
            </a:r>
            <a:endParaRPr sz="2700">
              <a:latin typeface="MS PGothic"/>
              <a:cs typeface="MS PGothic"/>
            </a:endParaRPr>
          </a:p>
          <a:p>
            <a:pPr marL="1593215" marR="217804" indent="-473709">
              <a:lnSpc>
                <a:spcPct val="100400"/>
              </a:lnSpc>
              <a:spcBef>
                <a:spcPts val="1820"/>
              </a:spcBef>
              <a:tabLst>
                <a:tab pos="1648460" algn="l"/>
              </a:tabLst>
            </a:pPr>
            <a:r>
              <a:rPr sz="2700" spc="15" dirty="0">
                <a:solidFill>
                  <a:srgbClr val="B5B5B5"/>
                </a:solidFill>
                <a:latin typeface="MS PGothic"/>
                <a:cs typeface="MS PGothic"/>
              </a:rPr>
              <a:t>›		</a:t>
            </a:r>
            <a:r>
              <a:rPr spc="5" dirty="0"/>
              <a:t>\copy cliente </a:t>
            </a:r>
            <a:r>
              <a:rPr dirty="0"/>
              <a:t>to </a:t>
            </a:r>
            <a:r>
              <a:rPr spc="5" dirty="0"/>
              <a:t>'/users/mcp/prueba1.sql' </a:t>
            </a:r>
            <a:r>
              <a:rPr spc="15" dirty="0"/>
              <a:t>with  </a:t>
            </a:r>
            <a:r>
              <a:rPr spc="5" dirty="0"/>
              <a:t>delimiter</a:t>
            </a:r>
            <a:r>
              <a:rPr dirty="0"/>
              <a:t> </a:t>
            </a:r>
            <a:r>
              <a:rPr spc="5" dirty="0"/>
              <a:t>';';</a:t>
            </a:r>
            <a:endParaRPr sz="2700">
              <a:latin typeface="MS PGothic"/>
              <a:cs typeface="MS PGothic"/>
            </a:endParaRPr>
          </a:p>
          <a:p>
            <a:pPr marL="1593215" marR="513080" indent="-473709">
              <a:lnSpc>
                <a:spcPct val="100400"/>
              </a:lnSpc>
              <a:spcBef>
                <a:spcPts val="1764"/>
              </a:spcBef>
              <a:tabLst>
                <a:tab pos="1648460" algn="l"/>
              </a:tabLst>
            </a:pPr>
            <a:r>
              <a:rPr sz="2700" spc="15" dirty="0">
                <a:solidFill>
                  <a:srgbClr val="B5B5B5"/>
                </a:solidFill>
                <a:latin typeface="MS PGothic"/>
                <a:cs typeface="MS PGothic"/>
              </a:rPr>
              <a:t>›		</a:t>
            </a:r>
            <a:r>
              <a:rPr spc="5" dirty="0"/>
              <a:t>\copy (select </a:t>
            </a:r>
            <a:r>
              <a:rPr spc="15" dirty="0"/>
              <a:t>* </a:t>
            </a:r>
            <a:r>
              <a:rPr dirty="0"/>
              <a:t>from </a:t>
            </a:r>
            <a:r>
              <a:rPr spc="5" dirty="0"/>
              <a:t>cliente) </a:t>
            </a:r>
            <a:r>
              <a:rPr dirty="0"/>
              <a:t>to </a:t>
            </a:r>
            <a:r>
              <a:rPr spc="5" dirty="0"/>
              <a:t>'/users/mcp/  prueba2.sql' </a:t>
            </a:r>
            <a:r>
              <a:rPr spc="15" dirty="0"/>
              <a:t>with </a:t>
            </a:r>
            <a:r>
              <a:rPr spc="5" dirty="0"/>
              <a:t>delimiter</a:t>
            </a:r>
            <a:r>
              <a:rPr spc="-10" dirty="0"/>
              <a:t> </a:t>
            </a:r>
            <a:r>
              <a:rPr spc="5" dirty="0"/>
              <a:t>';’;</a:t>
            </a:r>
            <a:endParaRPr sz="27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PostgreSQL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2094958"/>
            <a:ext cx="8286115" cy="44799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85775" marR="598805" indent="-473709">
              <a:lnSpc>
                <a:spcPct val="102099"/>
              </a:lnSpc>
              <a:spcBef>
                <a:spcPts val="70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Es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un ORDBMS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(object‐relational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database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management  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system)</a:t>
            </a:r>
            <a:endParaRPr sz="2450">
              <a:latin typeface="Calibri"/>
              <a:cs typeface="Calibri"/>
            </a:endParaRPr>
          </a:p>
          <a:p>
            <a:pPr marL="485775" marR="5080" indent="-473709">
              <a:lnSpc>
                <a:spcPct val="100299"/>
              </a:lnSpc>
              <a:spcBef>
                <a:spcPts val="2125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Derivado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Postgres,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que fue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desarrollado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en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la Universidad 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California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en </a:t>
            </a:r>
            <a:r>
              <a:rPr sz="2450" spc="-20" dirty="0">
                <a:solidFill>
                  <a:srgbClr val="323232"/>
                </a:solidFill>
                <a:latin typeface="Calibri"/>
                <a:cs typeface="Calibri"/>
              </a:rPr>
              <a:t>Berkeley,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en un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proyecto liderado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por 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Michael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Stonebraker</a:t>
            </a:r>
            <a:endParaRPr sz="2450">
              <a:latin typeface="Calibri"/>
              <a:cs typeface="Calibri"/>
            </a:endParaRPr>
          </a:p>
          <a:p>
            <a:pPr marL="485775" marR="118745" indent="-473709">
              <a:lnSpc>
                <a:spcPct val="102099"/>
              </a:lnSpc>
              <a:spcBef>
                <a:spcPts val="2070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Usa un modelo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cliente/servidor: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accede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al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servidor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por </a:t>
            </a:r>
            <a:r>
              <a:rPr sz="2450" i="1" spc="5" dirty="0">
                <a:solidFill>
                  <a:srgbClr val="323232"/>
                </a:solidFill>
                <a:latin typeface="Calibri"/>
                <a:cs typeface="Calibri"/>
              </a:rPr>
              <a:t>psql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,  </a:t>
            </a:r>
            <a:r>
              <a:rPr sz="2450" i="1" spc="10" dirty="0">
                <a:solidFill>
                  <a:srgbClr val="323232"/>
                </a:solidFill>
                <a:latin typeface="Calibri"/>
                <a:cs typeface="Calibri"/>
              </a:rPr>
              <a:t>pgAdmin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, ODBC,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JDBC.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u="heavy" dirty="0">
                <a:solidFill>
                  <a:srgbClr val="7B0D00"/>
                </a:solidFill>
                <a:uFill>
                  <a:solidFill>
                    <a:srgbClr val="7B0D00"/>
                  </a:solidFill>
                </a:uFill>
                <a:latin typeface="Calibri"/>
                <a:cs typeface="Calibri"/>
                <a:hlinkClick r:id="rId2"/>
              </a:rPr>
              <a:t>http://www.postgresql.org/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u="heavy" spc="5" dirty="0">
                <a:solidFill>
                  <a:srgbClr val="7B0D00"/>
                </a:solidFill>
                <a:uFill>
                  <a:solidFill>
                    <a:srgbClr val="7B0D00"/>
                  </a:solidFill>
                </a:uFill>
                <a:latin typeface="Calibri"/>
                <a:cs typeface="Calibri"/>
                <a:hlinkClick r:id="rId3"/>
              </a:rPr>
              <a:t>http://www.postgresql.org/docs/manuals/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PostgreSQL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373667"/>
            <a:ext cx="7053580" cy="185673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35" dirty="0">
                <a:solidFill>
                  <a:srgbClr val="323232"/>
                </a:solidFill>
                <a:latin typeface="Calibri"/>
                <a:cs typeface="Calibri"/>
              </a:rPr>
              <a:t>Para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este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curso: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ingreso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2900" spc="5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PostgreSQL</a:t>
            </a:r>
            <a:endParaRPr sz="29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695"/>
              </a:spcBef>
              <a:tabLst>
                <a:tab pos="958850" algn="l"/>
              </a:tabLst>
            </a:pPr>
            <a:r>
              <a:rPr sz="2200" spc="30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Conectarse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ESCHER</a:t>
            </a:r>
            <a:r>
              <a:rPr sz="24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(ssh)</a:t>
            </a:r>
            <a:endParaRPr sz="2450">
              <a:latin typeface="Calibri"/>
              <a:cs typeface="Calibri"/>
            </a:endParaRPr>
          </a:p>
          <a:p>
            <a:pPr marL="958850" marR="5080" indent="-473709">
              <a:lnSpc>
                <a:spcPct val="102099"/>
              </a:lnSpc>
              <a:spcBef>
                <a:spcPts val="520"/>
              </a:spcBef>
              <a:tabLst>
                <a:tab pos="958850" algn="l"/>
                <a:tab pos="2787650" algn="l"/>
              </a:tabLst>
            </a:pPr>
            <a:r>
              <a:rPr sz="2200" spc="30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psql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–U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bdXX	(de acuerdo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con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el usuario que</a:t>
            </a:r>
            <a:r>
              <a:rPr sz="2450" spc="-7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le 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sea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asignado)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2063644"/>
            <a:ext cx="5482590" cy="46348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81965" algn="l"/>
              </a:tabLst>
            </a:pPr>
            <a:r>
              <a:rPr sz="2400" spc="1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400" spc="1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DDL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r>
              <a:rPr sz="2700" i="1" spc="-15" dirty="0">
                <a:solidFill>
                  <a:srgbClr val="323232"/>
                </a:solidFill>
                <a:latin typeface="Calibri"/>
                <a:cs typeface="Calibri"/>
              </a:rPr>
              <a:t>Data deﬁnition</a:t>
            </a:r>
            <a:r>
              <a:rPr sz="2700" i="1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700" i="1" spc="-10" dirty="0">
                <a:solidFill>
                  <a:srgbClr val="323232"/>
                </a:solidFill>
                <a:latin typeface="Calibri"/>
                <a:cs typeface="Calibri"/>
              </a:rPr>
              <a:t>Language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359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-25" dirty="0">
                <a:solidFill>
                  <a:srgbClr val="323232"/>
                </a:solidFill>
                <a:latin typeface="Calibri"/>
                <a:cs typeface="Calibri"/>
              </a:rPr>
              <a:t>CREATE</a:t>
            </a:r>
            <a:r>
              <a:rPr sz="22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-40" dirty="0">
                <a:solidFill>
                  <a:srgbClr val="323232"/>
                </a:solidFill>
                <a:latin typeface="Calibri"/>
                <a:cs typeface="Calibri"/>
              </a:rPr>
              <a:t>DATABASE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-25" dirty="0">
                <a:solidFill>
                  <a:srgbClr val="323232"/>
                </a:solidFill>
                <a:latin typeface="Calibri"/>
                <a:cs typeface="Calibri"/>
              </a:rPr>
              <a:t>CREATE</a:t>
            </a:r>
            <a:r>
              <a:rPr sz="22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323232"/>
                </a:solidFill>
                <a:latin typeface="Calibri"/>
                <a:cs typeface="Calibri"/>
              </a:rPr>
              <a:t>TABLE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DROP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323232"/>
                </a:solidFill>
                <a:latin typeface="Calibri"/>
                <a:cs typeface="Calibri"/>
              </a:rPr>
              <a:t>TABLE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300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….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81965" algn="l"/>
              </a:tabLst>
            </a:pPr>
            <a:r>
              <a:rPr sz="2400" spc="1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400" spc="1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DML </a:t>
            </a:r>
            <a:r>
              <a:rPr sz="2700" spc="-15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r>
              <a:rPr sz="2700" i="1" spc="-15" dirty="0">
                <a:solidFill>
                  <a:srgbClr val="323232"/>
                </a:solidFill>
                <a:latin typeface="Calibri"/>
                <a:cs typeface="Calibri"/>
              </a:rPr>
              <a:t>Data </a:t>
            </a:r>
            <a:r>
              <a:rPr sz="2700" i="1" spc="-10" dirty="0">
                <a:solidFill>
                  <a:srgbClr val="323232"/>
                </a:solidFill>
                <a:latin typeface="Calibri"/>
                <a:cs typeface="Calibri"/>
              </a:rPr>
              <a:t>Manipulation Language</a:t>
            </a:r>
            <a:r>
              <a:rPr sz="2700" spc="-10" dirty="0">
                <a:solidFill>
                  <a:srgbClr val="323232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35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INSERT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SELECT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-25" dirty="0">
                <a:solidFill>
                  <a:srgbClr val="323232"/>
                </a:solidFill>
                <a:latin typeface="Calibri"/>
                <a:cs typeface="Calibri"/>
              </a:rPr>
              <a:t>UPDATE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3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DELETE</a:t>
            </a:r>
            <a:endParaRPr sz="225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  <a:tabLst>
                <a:tab pos="958850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….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7084" y="2804868"/>
            <a:ext cx="6903720" cy="2754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CREATE </a:t>
            </a:r>
            <a:r>
              <a:rPr sz="2900" spc="-70" dirty="0">
                <a:solidFill>
                  <a:srgbClr val="323232"/>
                </a:solidFill>
                <a:latin typeface="Calibri"/>
                <a:cs typeface="Calibri"/>
              </a:rPr>
              <a:t>DATABASE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db_name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WITH</a:t>
            </a:r>
            <a:r>
              <a:rPr sz="2900" spc="1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OWNER</a:t>
            </a:r>
            <a:endParaRPr sz="29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"/>
              </a:spcBef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user;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  <a:spcBef>
                <a:spcPts val="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45" dirty="0">
                <a:solidFill>
                  <a:srgbClr val="323232"/>
                </a:solidFill>
                <a:latin typeface="Calibri"/>
                <a:cs typeface="Calibri"/>
              </a:rPr>
              <a:t>ALTER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ROLE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user WITH</a:t>
            </a:r>
            <a:r>
              <a:rPr sz="2900" spc="4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40" dirty="0">
                <a:solidFill>
                  <a:srgbClr val="323232"/>
                </a:solidFill>
                <a:latin typeface="Calibri"/>
                <a:cs typeface="Calibri"/>
              </a:rPr>
              <a:t>PASSWORD</a:t>
            </a:r>
            <a:endParaRPr sz="2900">
              <a:latin typeface="Calibri"/>
              <a:cs typeface="Calibri"/>
            </a:endParaRPr>
          </a:p>
          <a:p>
            <a:pPr marL="485775">
              <a:lnSpc>
                <a:spcPts val="3450"/>
              </a:lnSpc>
            </a:pP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’password’;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5" dirty="0">
                <a:latin typeface="Arial"/>
                <a:cs typeface="Arial"/>
              </a:rPr>
              <a:t>SQL </a:t>
            </a:r>
            <a:r>
              <a:rPr spc="-10" dirty="0">
                <a:latin typeface="Arial"/>
                <a:cs typeface="Arial"/>
              </a:rPr>
              <a:t>Comandos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7084" y="2198380"/>
            <a:ext cx="6321425" cy="3848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85775" marR="403860" indent="-473709">
              <a:lnSpc>
                <a:spcPct val="102699"/>
              </a:lnSpc>
              <a:spcBef>
                <a:spcPts val="55"/>
              </a:spcBef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spc="-25" dirty="0">
                <a:solidFill>
                  <a:srgbClr val="323232"/>
                </a:solidFill>
                <a:latin typeface="Calibri"/>
                <a:cs typeface="Calibri"/>
              </a:rPr>
              <a:t>CREATE TABLE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[IF 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NOT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EXISTS]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table_name 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(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column_name1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data_type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[constraints], 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column_name2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data_type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 [constraints],</a:t>
            </a:r>
            <a:endParaRPr sz="235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75"/>
              </a:spcBef>
            </a:pPr>
            <a:r>
              <a:rPr sz="2350" spc="20" dirty="0">
                <a:solidFill>
                  <a:srgbClr val="323232"/>
                </a:solidFill>
                <a:latin typeface="Calibri"/>
                <a:cs typeface="Calibri"/>
              </a:rPr>
              <a:t>… </a:t>
            </a:r>
            <a:r>
              <a:rPr sz="2350" spc="10" dirty="0">
                <a:solidFill>
                  <a:srgbClr val="323232"/>
                </a:solidFill>
                <a:latin typeface="Calibri"/>
                <a:cs typeface="Calibri"/>
              </a:rPr>
              <a:t>column_nameN </a:t>
            </a:r>
            <a:r>
              <a:rPr sz="2350" spc="5" dirty="0">
                <a:solidFill>
                  <a:srgbClr val="323232"/>
                </a:solidFill>
                <a:latin typeface="Calibri"/>
                <a:cs typeface="Calibri"/>
              </a:rPr>
              <a:t>data_type</a:t>
            </a:r>
            <a:r>
              <a:rPr sz="2350" spc="-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323232"/>
                </a:solidFill>
                <a:latin typeface="Calibri"/>
                <a:cs typeface="Calibri"/>
              </a:rPr>
              <a:t>[constraints]);</a:t>
            </a:r>
            <a:endParaRPr sz="2350">
              <a:latin typeface="Calibri"/>
              <a:cs typeface="Calibri"/>
            </a:endParaRPr>
          </a:p>
          <a:p>
            <a:pPr marL="12700" marR="2568575">
              <a:lnSpc>
                <a:spcPct val="151400"/>
              </a:lnSpc>
              <a:tabLst>
                <a:tab pos="481965" algn="l"/>
              </a:tabLst>
            </a:pPr>
            <a:r>
              <a:rPr sz="2200" spc="30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200" spc="30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DROP </a:t>
            </a:r>
            <a:r>
              <a:rPr sz="2450" spc="-25" dirty="0">
                <a:solidFill>
                  <a:srgbClr val="323232"/>
                </a:solidFill>
                <a:latin typeface="Calibri"/>
                <a:cs typeface="Calibri"/>
              </a:rPr>
              <a:t>TABLE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table_name; 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Ej:</a:t>
            </a:r>
            <a:endParaRPr sz="2450">
              <a:latin typeface="Calibri"/>
              <a:cs typeface="Calibri"/>
            </a:endParaRPr>
          </a:p>
          <a:p>
            <a:pPr marL="482600" indent="-469900">
              <a:lnSpc>
                <a:spcPts val="2100"/>
              </a:lnSpc>
              <a:buClr>
                <a:srgbClr val="B5B5B5"/>
              </a:buClr>
              <a:buSzPct val="89795"/>
              <a:buFont typeface="Lucida Sans Unicode"/>
              <a:buChar char="&gt;"/>
              <a:tabLst>
                <a:tab pos="481965" algn="l"/>
                <a:tab pos="483234" algn="l"/>
                <a:tab pos="3456304" algn="l"/>
              </a:tabLst>
            </a:pPr>
            <a:r>
              <a:rPr sz="2450" spc="-25" dirty="0">
                <a:solidFill>
                  <a:srgbClr val="323232"/>
                </a:solidFill>
                <a:latin typeface="Calibri"/>
                <a:cs typeface="Calibri"/>
              </a:rPr>
              <a:t>CREATE</a:t>
            </a:r>
            <a:r>
              <a:rPr sz="2450" spc="3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32"/>
                </a:solidFill>
                <a:latin typeface="Calibri"/>
                <a:cs typeface="Calibri"/>
              </a:rPr>
              <a:t>TABLE</a:t>
            </a:r>
            <a:r>
              <a:rPr sz="2450" spc="2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Cliente	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‐‐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datos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de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los</a:t>
            </a:r>
            <a:r>
              <a:rPr sz="245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clientes</a:t>
            </a:r>
            <a:endParaRPr sz="2450">
              <a:latin typeface="Calibri"/>
              <a:cs typeface="Calibri"/>
            </a:endParaRPr>
          </a:p>
          <a:p>
            <a:pPr marL="482600" indent="-469900">
              <a:lnSpc>
                <a:spcPts val="2380"/>
              </a:lnSpc>
              <a:buClr>
                <a:srgbClr val="B5B5B5"/>
              </a:buClr>
              <a:buSzPct val="89795"/>
              <a:buFont typeface="Lucida Sans Unicode"/>
              <a:buChar char="&gt;"/>
              <a:tabLst>
                <a:tab pos="481965" algn="l"/>
                <a:tab pos="483234" algn="l"/>
              </a:tabLst>
            </a:pP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( </a:t>
            </a:r>
            <a:r>
              <a:rPr sz="2450" spc="15" dirty="0">
                <a:solidFill>
                  <a:srgbClr val="323232"/>
                </a:solidFill>
                <a:latin typeface="Calibri"/>
                <a:cs typeface="Calibri"/>
              </a:rPr>
              <a:t>cedula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INTEGER,</a:t>
            </a:r>
            <a:endParaRPr sz="2450">
              <a:latin typeface="Calibri"/>
              <a:cs typeface="Calibri"/>
            </a:endParaRPr>
          </a:p>
          <a:p>
            <a:pPr marL="624840" indent="-612140">
              <a:lnSpc>
                <a:spcPts val="2380"/>
              </a:lnSpc>
              <a:buClr>
                <a:srgbClr val="B5B5B5"/>
              </a:buClr>
              <a:buSzPct val="89795"/>
              <a:buFont typeface="Lucida Sans Unicode"/>
              <a:buChar char="&gt;"/>
              <a:tabLst>
                <a:tab pos="624840" algn="l"/>
                <a:tab pos="625475" algn="l"/>
              </a:tabLst>
            </a:pP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nombres </a:t>
            </a:r>
            <a:r>
              <a:rPr sz="2450" dirty="0">
                <a:solidFill>
                  <a:srgbClr val="323232"/>
                </a:solidFill>
                <a:latin typeface="Calibri"/>
                <a:cs typeface="Calibri"/>
              </a:rPr>
              <a:t>VARCHAR(40),</a:t>
            </a:r>
            <a:endParaRPr sz="2450">
              <a:latin typeface="Calibri"/>
              <a:cs typeface="Calibri"/>
            </a:endParaRPr>
          </a:p>
          <a:p>
            <a:pPr marL="624840" indent="-612140">
              <a:lnSpc>
                <a:spcPts val="2660"/>
              </a:lnSpc>
              <a:buClr>
                <a:srgbClr val="B5B5B5"/>
              </a:buClr>
              <a:buSzPct val="89795"/>
              <a:buFont typeface="Lucida Sans Unicode"/>
              <a:buChar char="&gt;"/>
              <a:tabLst>
                <a:tab pos="624840" algn="l"/>
                <a:tab pos="625475" algn="l"/>
              </a:tabLst>
            </a:pPr>
            <a:r>
              <a:rPr sz="2450" spc="10" dirty="0">
                <a:solidFill>
                  <a:srgbClr val="323232"/>
                </a:solidFill>
                <a:latin typeface="Calibri"/>
                <a:cs typeface="Calibri"/>
              </a:rPr>
              <a:t>apellidos </a:t>
            </a:r>
            <a:r>
              <a:rPr sz="2450" spc="-5" dirty="0">
                <a:solidFill>
                  <a:srgbClr val="323232"/>
                </a:solidFill>
                <a:latin typeface="Calibri"/>
                <a:cs typeface="Calibri"/>
              </a:rPr>
              <a:t>VARCHAR </a:t>
            </a:r>
            <a:r>
              <a:rPr sz="2450" spc="5" dirty="0">
                <a:solidFill>
                  <a:srgbClr val="323232"/>
                </a:solidFill>
                <a:latin typeface="Calibri"/>
                <a:cs typeface="Calibri"/>
              </a:rPr>
              <a:t>(40));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  <a:tabLst>
                <a:tab pos="2242820" algn="l"/>
              </a:tabLst>
            </a:pPr>
            <a:r>
              <a:rPr spc="-5" dirty="0">
                <a:latin typeface="Arial"/>
                <a:cs typeface="Arial"/>
              </a:rPr>
              <a:t>Algunos	tipos de</a:t>
            </a:r>
            <a:r>
              <a:rPr spc="-10" dirty="0">
                <a:latin typeface="Arial"/>
                <a:cs typeface="Arial"/>
              </a:rPr>
              <a:t> 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2200127"/>
            <a:ext cx="8145780" cy="258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610800"/>
                </a:solidFill>
                <a:latin typeface="Calibri"/>
                <a:cs typeface="Calibri"/>
              </a:rPr>
              <a:t>Numéricos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: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int, smallint, real, double</a:t>
            </a:r>
            <a:r>
              <a:rPr sz="2900" spc="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precision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5" dirty="0">
                <a:solidFill>
                  <a:srgbClr val="610800"/>
                </a:solidFill>
                <a:latin typeface="Calibri"/>
                <a:cs typeface="Calibri"/>
              </a:rPr>
              <a:t>Serial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: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para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crear identiﬁcadores únicos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(es</a:t>
            </a:r>
            <a:r>
              <a:rPr sz="290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integer)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481965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5" dirty="0">
                <a:solidFill>
                  <a:srgbClr val="610800"/>
                </a:solidFill>
                <a:latin typeface="Calibri"/>
                <a:cs typeface="Calibri"/>
              </a:rPr>
              <a:t>Caracteres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: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varchar(n),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char(n),</a:t>
            </a:r>
            <a:r>
              <a:rPr sz="290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text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  <a:tabLst>
                <a:tab pos="481965" algn="l"/>
                <a:tab pos="2446020" algn="l"/>
                <a:tab pos="3374390" algn="l"/>
              </a:tabLst>
            </a:pPr>
            <a:r>
              <a:rPr sz="2600" spc="5" dirty="0">
                <a:solidFill>
                  <a:srgbClr val="B5B5B5"/>
                </a:solidFill>
                <a:latin typeface="Wingdings"/>
                <a:cs typeface="Wingdings"/>
              </a:rPr>
              <a:t></a:t>
            </a:r>
            <a:r>
              <a:rPr sz="2600" spc="5" dirty="0">
                <a:solidFill>
                  <a:srgbClr val="B5B5B5"/>
                </a:solidFill>
                <a:latin typeface="Times New Roman"/>
                <a:cs typeface="Times New Roman"/>
              </a:rPr>
              <a:t>	</a:t>
            </a:r>
            <a:r>
              <a:rPr sz="2900" spc="-15" dirty="0">
                <a:solidFill>
                  <a:srgbClr val="610800"/>
                </a:solidFill>
                <a:latin typeface="Calibri"/>
                <a:cs typeface="Calibri"/>
              </a:rPr>
              <a:t>Fecha/hora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:	date,	timestamp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10" dirty="0">
                <a:latin typeface="Arial"/>
                <a:cs typeface="Arial"/>
              </a:rPr>
              <a:t>Create </a:t>
            </a:r>
            <a:r>
              <a:rPr spc="-105" dirty="0">
                <a:latin typeface="Arial"/>
                <a:cs typeface="Arial"/>
              </a:rPr>
              <a:t>Table </a:t>
            </a:r>
            <a:r>
              <a:rPr spc="-5" dirty="0">
                <a:latin typeface="Arial"/>
                <a:cs typeface="Arial"/>
              </a:rPr>
              <a:t>-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Restricciones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486" y="2676033"/>
            <a:ext cx="7246620" cy="39433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spc="-5" dirty="0">
                <a:solidFill>
                  <a:srgbClr val="323232"/>
                </a:solidFill>
                <a:latin typeface="Calibri"/>
                <a:cs typeface="Calibri"/>
              </a:rPr>
              <a:t>NOT</a:t>
            </a:r>
            <a:r>
              <a:rPr sz="2250" b="1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NULL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spc="15" dirty="0">
                <a:solidFill>
                  <a:srgbClr val="323232"/>
                </a:solidFill>
                <a:latin typeface="Calibri"/>
                <a:cs typeface="Calibri"/>
              </a:rPr>
              <a:t>UNIQUE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PRIMARY</a:t>
            </a:r>
            <a:r>
              <a:rPr sz="2250" b="1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KEY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REFERENCES</a:t>
            </a:r>
            <a:r>
              <a:rPr sz="2250" b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323232"/>
                </a:solidFill>
                <a:latin typeface="Calibri"/>
                <a:cs typeface="Calibri"/>
              </a:rPr>
              <a:t>table_name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solidFill>
                  <a:srgbClr val="323232"/>
                </a:solidFill>
                <a:latin typeface="Calibri"/>
                <a:cs typeface="Calibri"/>
              </a:rPr>
              <a:t>CHECK</a:t>
            </a:r>
            <a:r>
              <a:rPr sz="2250" b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boolean_expression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b="1" spc="-35" dirty="0">
                <a:solidFill>
                  <a:srgbClr val="323232"/>
                </a:solidFill>
                <a:latin typeface="Calibri"/>
                <a:cs typeface="Calibri"/>
              </a:rPr>
              <a:t>DEFAULT</a:t>
            </a:r>
            <a:r>
              <a:rPr sz="2250" b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value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Si la </a:t>
            </a:r>
            <a:r>
              <a:rPr sz="2250" spc="-5" dirty="0">
                <a:solidFill>
                  <a:srgbClr val="323232"/>
                </a:solidFill>
                <a:latin typeface="Calibri"/>
                <a:cs typeface="Calibri"/>
              </a:rPr>
              <a:t>llave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primaria </a:t>
            </a:r>
            <a:r>
              <a:rPr sz="2250" spc="10" dirty="0">
                <a:solidFill>
                  <a:srgbClr val="323232"/>
                </a:solidFill>
                <a:latin typeface="Calibri"/>
                <a:cs typeface="Calibri"/>
              </a:rPr>
              <a:t>es 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compuesta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por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250" spc="10" dirty="0">
                <a:solidFill>
                  <a:srgbClr val="323232"/>
                </a:solidFill>
                <a:latin typeface="Calibri"/>
                <a:cs typeface="Calibri"/>
              </a:rPr>
              <a:t>y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: 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agregar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al</a:t>
            </a:r>
            <a:r>
              <a:rPr sz="2250" spc="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ﬁnal</a:t>
            </a:r>
            <a:endParaRPr sz="2250">
              <a:latin typeface="Calibri"/>
              <a:cs typeface="Calibri"/>
            </a:endParaRPr>
          </a:p>
          <a:p>
            <a:pPr marL="638810" algn="ctr">
              <a:lnSpc>
                <a:spcPct val="100000"/>
              </a:lnSpc>
              <a:spcBef>
                <a:spcPts val="300"/>
              </a:spcBef>
            </a:pP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PRIMARY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KEY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(a,</a:t>
            </a:r>
            <a:r>
              <a:rPr sz="2250" b="1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c)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85775" algn="l"/>
              </a:tabLst>
            </a:pPr>
            <a:r>
              <a:rPr sz="2050" spc="-5" dirty="0">
                <a:solidFill>
                  <a:srgbClr val="515151"/>
                </a:solidFill>
                <a:latin typeface="Wingdings"/>
                <a:cs typeface="Wingdings"/>
              </a:rPr>
              <a:t></a:t>
            </a:r>
            <a:r>
              <a:rPr sz="2050" spc="-5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Si la </a:t>
            </a:r>
            <a:r>
              <a:rPr sz="2250" spc="-5" dirty="0">
                <a:solidFill>
                  <a:srgbClr val="323232"/>
                </a:solidFill>
                <a:latin typeface="Calibri"/>
                <a:cs typeface="Calibri"/>
              </a:rPr>
              <a:t>llave foránea </a:t>
            </a:r>
            <a:r>
              <a:rPr sz="2250" spc="10" dirty="0">
                <a:solidFill>
                  <a:srgbClr val="323232"/>
                </a:solidFill>
                <a:latin typeface="Calibri"/>
                <a:cs typeface="Calibri"/>
              </a:rPr>
              <a:t>es 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compuesta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por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2250" spc="10" dirty="0">
                <a:solidFill>
                  <a:srgbClr val="323232"/>
                </a:solidFill>
                <a:latin typeface="Calibri"/>
                <a:cs typeface="Calibri"/>
              </a:rPr>
              <a:t>y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: </a:t>
            </a:r>
            <a:r>
              <a:rPr sz="2250" dirty="0">
                <a:solidFill>
                  <a:srgbClr val="323232"/>
                </a:solidFill>
                <a:latin typeface="Calibri"/>
                <a:cs typeface="Calibri"/>
              </a:rPr>
              <a:t>agregar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al</a:t>
            </a:r>
            <a:r>
              <a:rPr sz="2250" spc="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ﬁnal</a:t>
            </a:r>
            <a:endParaRPr sz="2250">
              <a:latin typeface="Calibri"/>
              <a:cs typeface="Calibri"/>
            </a:endParaRPr>
          </a:p>
          <a:p>
            <a:pPr marL="638810" algn="ctr">
              <a:lnSpc>
                <a:spcPct val="100000"/>
              </a:lnSpc>
              <a:spcBef>
                <a:spcPts val="405"/>
              </a:spcBef>
            </a:pP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FOREIGN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KEY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(a, c) </a:t>
            </a:r>
            <a:r>
              <a:rPr sz="2250" b="1" spc="10" dirty="0">
                <a:solidFill>
                  <a:srgbClr val="323232"/>
                </a:solidFill>
                <a:latin typeface="Calibri"/>
                <a:cs typeface="Calibri"/>
              </a:rPr>
              <a:t>REFERENCES</a:t>
            </a:r>
            <a:r>
              <a:rPr sz="2250" b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r>
              <a:rPr sz="2250" spc="5" dirty="0">
                <a:solidFill>
                  <a:srgbClr val="323232"/>
                </a:solidFill>
                <a:latin typeface="Calibri"/>
                <a:cs typeface="Calibri"/>
              </a:rPr>
              <a:t>table_name</a:t>
            </a:r>
            <a:r>
              <a:rPr sz="2250" b="1" spc="5" dirty="0">
                <a:solidFill>
                  <a:srgbClr val="323232"/>
                </a:solidFill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0" y="700227"/>
            <a:ext cx="8876030" cy="118364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49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5"/>
              </a:spcBef>
            </a:pPr>
            <a:r>
              <a:rPr spc="-10" dirty="0"/>
              <a:t>Create</a:t>
            </a:r>
            <a:r>
              <a:rPr spc="-305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598" y="2435016"/>
            <a:ext cx="6009005" cy="35934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52145" marR="5080" indent="-640080">
              <a:lnSpc>
                <a:spcPts val="3520"/>
              </a:lnSpc>
              <a:spcBef>
                <a:spcPts val="470"/>
              </a:spcBef>
              <a:tabLst>
                <a:tab pos="481965" algn="l"/>
              </a:tabLst>
            </a:pPr>
            <a:r>
              <a:rPr sz="3150" spc="10" dirty="0">
                <a:solidFill>
                  <a:srgbClr val="B5B5B5"/>
                </a:solidFill>
                <a:latin typeface="Lucida Sans Unicode"/>
                <a:cs typeface="Lucida Sans Unicode"/>
              </a:rPr>
              <a:t>›	</a:t>
            </a:r>
            <a:r>
              <a:rPr sz="2900" spc="-50" dirty="0">
                <a:solidFill>
                  <a:srgbClr val="323232"/>
                </a:solidFill>
                <a:latin typeface="Calibri"/>
                <a:cs typeface="Calibri"/>
              </a:rPr>
              <a:t>CREATE TABLE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IF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NOT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EXISTS cliente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  cedula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INTEGER PRIMARY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90" dirty="0">
                <a:solidFill>
                  <a:srgbClr val="323232"/>
                </a:solidFill>
                <a:latin typeface="Calibri"/>
                <a:cs typeface="Calibri"/>
              </a:rPr>
              <a:t>KEY,</a:t>
            </a:r>
            <a:endParaRPr sz="2900">
              <a:latin typeface="Calibri"/>
              <a:cs typeface="Calibri"/>
            </a:endParaRPr>
          </a:p>
          <a:p>
            <a:pPr marL="652145">
              <a:lnSpc>
                <a:spcPts val="3290"/>
              </a:lnSpc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nombres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VARCHAR(40),</a:t>
            </a:r>
            <a:endParaRPr sz="2900">
              <a:latin typeface="Calibri"/>
              <a:cs typeface="Calibri"/>
            </a:endParaRPr>
          </a:p>
          <a:p>
            <a:pPr marL="652145" marR="112395">
              <a:lnSpc>
                <a:spcPts val="3420"/>
              </a:lnSpc>
              <a:spcBef>
                <a:spcPts val="204"/>
              </a:spcBef>
            </a:pP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apellidos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VARCHAR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(40)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NOT </a:t>
            </a:r>
            <a:r>
              <a:rPr sz="2900" dirty="0">
                <a:solidFill>
                  <a:srgbClr val="323232"/>
                </a:solidFill>
                <a:latin typeface="Calibri"/>
                <a:cs typeface="Calibri"/>
              </a:rPr>
              <a:t>NULL,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direccion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VARCHAR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(40),</a:t>
            </a:r>
            <a:endParaRPr sz="2900">
              <a:latin typeface="Calibri"/>
              <a:cs typeface="Calibri"/>
            </a:endParaRPr>
          </a:p>
          <a:p>
            <a:pPr marL="958850" marR="389890" indent="-307340">
              <a:lnSpc>
                <a:spcPts val="3520"/>
              </a:lnSpc>
              <a:spcBef>
                <a:spcPts val="15"/>
              </a:spcBef>
            </a:pPr>
            <a:r>
              <a:rPr sz="2900" spc="-20" dirty="0">
                <a:solidFill>
                  <a:srgbClr val="323232"/>
                </a:solidFill>
                <a:latin typeface="Calibri"/>
                <a:cs typeface="Calibri"/>
              </a:rPr>
              <a:t>telefono </a:t>
            </a:r>
            <a:r>
              <a:rPr sz="2900" spc="-30" dirty="0">
                <a:solidFill>
                  <a:srgbClr val="323232"/>
                </a:solidFill>
                <a:latin typeface="Calibri"/>
                <a:cs typeface="Calibri"/>
              </a:rPr>
              <a:t>VARCHAR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(12) </a:t>
            </a:r>
            <a:r>
              <a:rPr sz="2900" spc="-15" dirty="0">
                <a:solidFill>
                  <a:srgbClr val="323232"/>
                </a:solidFill>
                <a:latin typeface="Calibri"/>
                <a:cs typeface="Calibri"/>
              </a:rPr>
              <a:t>CHECK  </a:t>
            </a: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(CHAR_LENGTH(telefono)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&gt;=</a:t>
            </a:r>
            <a:r>
              <a:rPr sz="2900" spc="-8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23232"/>
                </a:solidFill>
                <a:latin typeface="Calibri"/>
                <a:cs typeface="Calibri"/>
              </a:rPr>
              <a:t>7)</a:t>
            </a:r>
            <a:endParaRPr sz="2900">
              <a:latin typeface="Calibri"/>
              <a:cs typeface="Calibri"/>
            </a:endParaRPr>
          </a:p>
          <a:p>
            <a:pPr marL="485775">
              <a:lnSpc>
                <a:spcPts val="3290"/>
              </a:lnSpc>
            </a:pPr>
            <a:r>
              <a:rPr sz="2900" spc="-10" dirty="0">
                <a:solidFill>
                  <a:srgbClr val="323232"/>
                </a:solidFill>
                <a:latin typeface="Calibri"/>
                <a:cs typeface="Calibri"/>
              </a:rPr>
              <a:t>);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85</Words>
  <Application>Microsoft Office PowerPoint</Application>
  <PresentationFormat>Personalizado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Corbel</vt:lpstr>
      <vt:lpstr>Lucida Sans Unicode</vt:lpstr>
      <vt:lpstr>Times New Roman</vt:lpstr>
      <vt:lpstr>Wingdings</vt:lpstr>
      <vt:lpstr>Office Theme</vt:lpstr>
      <vt:lpstr>SQL – Comandos Básicos Gestión y Modelación de Datos</vt:lpstr>
      <vt:lpstr>PostgreSQL</vt:lpstr>
      <vt:lpstr>PostgreSQL</vt:lpstr>
      <vt:lpstr>SQL</vt:lpstr>
      <vt:lpstr>SQL Comandos básicos</vt:lpstr>
      <vt:lpstr>SQL Comandos básicos</vt:lpstr>
      <vt:lpstr>Algunos tipos de datos</vt:lpstr>
      <vt:lpstr>Create Table - Restricciones</vt:lpstr>
      <vt:lpstr>Create Table</vt:lpstr>
      <vt:lpstr>Create Table</vt:lpstr>
      <vt:lpstr>SQL Comandos básicos</vt:lpstr>
      <vt:lpstr>SQL Comandos básicos</vt:lpstr>
      <vt:lpstr>SQL Comandos básicos</vt:lpstr>
      <vt:lpstr>SQL Comandos básicos</vt:lpstr>
      <vt:lpstr>Algunos comandos de psql</vt:lpstr>
      <vt:lpstr>Importar/Exportar Datos</vt:lpstr>
      <vt:lpstr>Importar/Exportar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Comandos Básicos Gestión y Modelación de Datos</dc:title>
  <dc:creator>Maria Constanza</dc:creator>
  <cp:lastModifiedBy>aldo</cp:lastModifiedBy>
  <cp:revision>1</cp:revision>
  <dcterms:created xsi:type="dcterms:W3CDTF">2018-05-11T18:38:23Z</dcterms:created>
  <dcterms:modified xsi:type="dcterms:W3CDTF">2018-05-21T13:23:22Z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2018-05-11T00:00:00Z</vt:filetime>
  </property>
</Properties>
</file>