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0058400" cy="7772400"/>
  <p:notesSz cx="10058400" cy="77724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35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32323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88139" y="2075780"/>
            <a:ext cx="1583055" cy="114935"/>
          </a:xfrm>
          <a:custGeom>
            <a:avLst/>
            <a:gdLst/>
            <a:ahLst/>
            <a:cxnLst/>
            <a:rect l="l" t="t" r="r" b="b"/>
            <a:pathLst>
              <a:path w="1583055" h="114935">
                <a:moveTo>
                  <a:pt x="0" y="114622"/>
                </a:moveTo>
                <a:lnTo>
                  <a:pt x="1582742" y="114622"/>
                </a:lnTo>
                <a:lnTo>
                  <a:pt x="1582742" y="0"/>
                </a:lnTo>
                <a:lnTo>
                  <a:pt x="0" y="0"/>
                </a:lnTo>
                <a:lnTo>
                  <a:pt x="0" y="114622"/>
                </a:lnTo>
                <a:close/>
              </a:path>
            </a:pathLst>
          </a:custGeom>
          <a:solidFill>
            <a:srgbClr val="AB1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370882" y="2075780"/>
            <a:ext cx="2713355" cy="114935"/>
          </a:xfrm>
          <a:custGeom>
            <a:avLst/>
            <a:gdLst/>
            <a:ahLst/>
            <a:cxnLst/>
            <a:rect l="l" t="t" r="r" b="b"/>
            <a:pathLst>
              <a:path w="2713354" h="114935">
                <a:moveTo>
                  <a:pt x="0" y="114622"/>
                </a:moveTo>
                <a:lnTo>
                  <a:pt x="2713273" y="114622"/>
                </a:lnTo>
                <a:lnTo>
                  <a:pt x="2713273" y="0"/>
                </a:lnTo>
                <a:lnTo>
                  <a:pt x="0" y="0"/>
                </a:lnTo>
                <a:lnTo>
                  <a:pt x="0" y="114622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082585" y="2075780"/>
            <a:ext cx="4187825" cy="114935"/>
          </a:xfrm>
          <a:custGeom>
            <a:avLst/>
            <a:gdLst/>
            <a:ahLst/>
            <a:cxnLst/>
            <a:rect l="l" t="t" r="r" b="b"/>
            <a:pathLst>
              <a:path w="4187825" h="114935">
                <a:moveTo>
                  <a:pt x="0" y="114622"/>
                </a:moveTo>
                <a:lnTo>
                  <a:pt x="4187675" y="114622"/>
                </a:lnTo>
                <a:lnTo>
                  <a:pt x="4187675" y="0"/>
                </a:lnTo>
                <a:lnTo>
                  <a:pt x="0" y="0"/>
                </a:lnTo>
                <a:lnTo>
                  <a:pt x="0" y="114622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930" y="945249"/>
            <a:ext cx="8482538" cy="1130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1572" y="2562082"/>
            <a:ext cx="7575255" cy="4180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rgbClr val="32323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linux.dell.com/dvdstore/))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8139" y="934257"/>
            <a:ext cx="8481060" cy="1452880"/>
          </a:xfrm>
          <a:custGeom>
            <a:avLst/>
            <a:gdLst/>
            <a:ahLst/>
            <a:cxnLst/>
            <a:rect l="l" t="t" r="r" b="b"/>
            <a:pathLst>
              <a:path w="8481060" h="1452880">
                <a:moveTo>
                  <a:pt x="0" y="1452418"/>
                </a:moveTo>
                <a:lnTo>
                  <a:pt x="8480550" y="1452418"/>
                </a:lnTo>
                <a:lnTo>
                  <a:pt x="8480550" y="0"/>
                </a:lnTo>
                <a:lnTo>
                  <a:pt x="0" y="0"/>
                </a:lnTo>
                <a:lnTo>
                  <a:pt x="0" y="1452418"/>
                </a:lnTo>
                <a:close/>
              </a:path>
            </a:pathLst>
          </a:custGeom>
          <a:solidFill>
            <a:srgbClr val="323232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8139" y="2380396"/>
            <a:ext cx="2713355" cy="137160"/>
          </a:xfrm>
          <a:custGeom>
            <a:avLst/>
            <a:gdLst/>
            <a:ahLst/>
            <a:cxnLst/>
            <a:rect l="l" t="t" r="r" b="b"/>
            <a:pathLst>
              <a:path w="2713354" h="137160">
                <a:moveTo>
                  <a:pt x="0" y="136605"/>
                </a:moveTo>
                <a:lnTo>
                  <a:pt x="2713273" y="136605"/>
                </a:lnTo>
                <a:lnTo>
                  <a:pt x="2713273" y="0"/>
                </a:lnTo>
                <a:lnTo>
                  <a:pt x="0" y="0"/>
                </a:lnTo>
                <a:lnTo>
                  <a:pt x="0" y="136605"/>
                </a:lnTo>
                <a:close/>
              </a:path>
            </a:pathLst>
          </a:custGeom>
          <a:solidFill>
            <a:srgbClr val="AB1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99842" y="2380396"/>
            <a:ext cx="1583055" cy="137160"/>
          </a:xfrm>
          <a:custGeom>
            <a:avLst/>
            <a:gdLst/>
            <a:ahLst/>
            <a:cxnLst/>
            <a:rect l="l" t="t" r="r" b="b"/>
            <a:pathLst>
              <a:path w="1583054" h="137160">
                <a:moveTo>
                  <a:pt x="0" y="136605"/>
                </a:moveTo>
                <a:lnTo>
                  <a:pt x="1582743" y="136605"/>
                </a:lnTo>
                <a:lnTo>
                  <a:pt x="1582743" y="0"/>
                </a:lnTo>
                <a:lnTo>
                  <a:pt x="0" y="0"/>
                </a:lnTo>
                <a:lnTo>
                  <a:pt x="0" y="136605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2585" y="2380396"/>
            <a:ext cx="4187825" cy="137160"/>
          </a:xfrm>
          <a:custGeom>
            <a:avLst/>
            <a:gdLst/>
            <a:ahLst/>
            <a:cxnLst/>
            <a:rect l="l" t="t" r="r" b="b"/>
            <a:pathLst>
              <a:path w="4187825" h="137160">
                <a:moveTo>
                  <a:pt x="0" y="136605"/>
                </a:moveTo>
                <a:lnTo>
                  <a:pt x="4187675" y="136605"/>
                </a:lnTo>
                <a:lnTo>
                  <a:pt x="4187675" y="0"/>
                </a:lnTo>
                <a:lnTo>
                  <a:pt x="0" y="0"/>
                </a:lnTo>
                <a:lnTo>
                  <a:pt x="0" y="136605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8911" y="966778"/>
            <a:ext cx="40767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550" spc="5" dirty="0">
                <a:solidFill>
                  <a:srgbClr val="FFFFFF"/>
                </a:solidFill>
                <a:latin typeface="Wingdings"/>
                <a:cs typeface="Wingdings"/>
              </a:rPr>
              <a:t></a:t>
            </a:r>
            <a:endParaRPr sz="3550">
              <a:latin typeface="Wingdings"/>
              <a:cs typeface="Wingding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8139" y="6654430"/>
            <a:ext cx="8481060" cy="171450"/>
          </a:xfrm>
          <a:custGeom>
            <a:avLst/>
            <a:gdLst/>
            <a:ahLst/>
            <a:cxnLst/>
            <a:rect l="l" t="t" r="r" b="b"/>
            <a:pathLst>
              <a:path w="8481060" h="171450">
                <a:moveTo>
                  <a:pt x="0" y="171149"/>
                </a:moveTo>
                <a:lnTo>
                  <a:pt x="8480550" y="171149"/>
                </a:lnTo>
                <a:lnTo>
                  <a:pt x="8480550" y="0"/>
                </a:lnTo>
                <a:lnTo>
                  <a:pt x="0" y="0"/>
                </a:lnTo>
                <a:lnTo>
                  <a:pt x="0" y="171149"/>
                </a:lnTo>
                <a:close/>
              </a:path>
            </a:pathLst>
          </a:custGeom>
          <a:solidFill>
            <a:srgbClr val="32323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4263" y="1009624"/>
            <a:ext cx="4820285" cy="135191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10"/>
              </a:spcBef>
            </a:pPr>
            <a:r>
              <a:rPr dirty="0">
                <a:latin typeface="Corbel"/>
                <a:cs typeface="Corbel"/>
              </a:rPr>
              <a:t>SQL – DML ‐</a:t>
            </a:r>
            <a:r>
              <a:rPr spc="-130" dirty="0">
                <a:latin typeface="Corbel"/>
                <a:cs typeface="Corbel"/>
              </a:rPr>
              <a:t> </a:t>
            </a:r>
            <a:r>
              <a:rPr dirty="0">
                <a:latin typeface="Corbel"/>
                <a:cs typeface="Corbel"/>
              </a:rPr>
              <a:t>Select</a:t>
            </a:r>
          </a:p>
          <a:p>
            <a:pPr marL="37465">
              <a:lnSpc>
                <a:spcPct val="100000"/>
              </a:lnSpc>
              <a:spcBef>
                <a:spcPts val="810"/>
              </a:spcBef>
            </a:pPr>
            <a:r>
              <a:rPr sz="2950" dirty="0">
                <a:latin typeface="Calibri"/>
                <a:cs typeface="Calibri"/>
              </a:rPr>
              <a:t>Gestión </a:t>
            </a:r>
            <a:r>
              <a:rPr sz="2950" spc="5" dirty="0">
                <a:latin typeface="Calibri"/>
                <a:cs typeface="Calibri"/>
              </a:rPr>
              <a:t>y Modelación de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Datos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52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40"/>
              </a:spcBef>
            </a:pPr>
            <a:r>
              <a:rPr dirty="0"/>
              <a:t>SELECT –</a:t>
            </a:r>
            <a:r>
              <a:rPr spc="-75" dirty="0"/>
              <a:t> </a:t>
            </a:r>
            <a:r>
              <a:rPr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3367" y="2955676"/>
            <a:ext cx="7083425" cy="29425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64820" marR="5080" indent="-452755">
              <a:lnSpc>
                <a:spcPct val="101899"/>
              </a:lnSpc>
              <a:spcBef>
                <a:spcPts val="55"/>
              </a:spcBef>
              <a:tabLst>
                <a:tab pos="461645" algn="l"/>
              </a:tabLst>
            </a:pPr>
            <a:r>
              <a:rPr sz="2500" spc="-1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500" spc="-10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750" spc="10" dirty="0">
                <a:solidFill>
                  <a:srgbClr val="323232"/>
                </a:solidFill>
                <a:latin typeface="Calibri"/>
                <a:cs typeface="Calibri"/>
              </a:rPr>
              <a:t>Una 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Consulta 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Join 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permite 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acceder a múltiples  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tablas 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a 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la</a:t>
            </a:r>
            <a:r>
              <a:rPr sz="2750" spc="-10" dirty="0">
                <a:solidFill>
                  <a:srgbClr val="323232"/>
                </a:solidFill>
                <a:latin typeface="Calibri"/>
                <a:cs typeface="Calibri"/>
              </a:rPr>
              <a:t> vez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  <a:tabLst>
                <a:tab pos="461645" algn="l"/>
              </a:tabLst>
            </a:pPr>
            <a:r>
              <a:rPr sz="2500" spc="-1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500" spc="-10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Tipos 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de</a:t>
            </a:r>
            <a:r>
              <a:rPr sz="2750" spc="-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Join:</a:t>
            </a:r>
            <a:endParaRPr sz="2750">
              <a:latin typeface="Calibri"/>
              <a:cs typeface="Calibri"/>
            </a:endParaRPr>
          </a:p>
          <a:p>
            <a:pPr marL="464820">
              <a:lnSpc>
                <a:spcPct val="100000"/>
              </a:lnSpc>
              <a:spcBef>
                <a:spcPts val="660"/>
              </a:spcBef>
              <a:tabLst>
                <a:tab pos="916940" algn="l"/>
              </a:tabLst>
            </a:pPr>
            <a:r>
              <a:rPr sz="2300" spc="10" dirty="0">
                <a:solidFill>
                  <a:srgbClr val="515151"/>
                </a:solidFill>
                <a:latin typeface="Wingdings"/>
                <a:cs typeface="Wingdings"/>
              </a:rPr>
              <a:t></a:t>
            </a:r>
            <a:r>
              <a:rPr sz="2300" spc="1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2550" spc="-5" dirty="0">
                <a:solidFill>
                  <a:srgbClr val="323232"/>
                </a:solidFill>
                <a:latin typeface="Calibri"/>
                <a:cs typeface="Calibri"/>
              </a:rPr>
              <a:t>Cross </a:t>
            </a:r>
            <a:r>
              <a:rPr sz="2550" dirty="0">
                <a:solidFill>
                  <a:srgbClr val="323232"/>
                </a:solidFill>
                <a:latin typeface="Calibri"/>
                <a:cs typeface="Calibri"/>
              </a:rPr>
              <a:t>join: </a:t>
            </a:r>
            <a:r>
              <a:rPr sz="2550" spc="-5" dirty="0">
                <a:solidFill>
                  <a:srgbClr val="323232"/>
                </a:solidFill>
                <a:latin typeface="Calibri"/>
                <a:cs typeface="Calibri"/>
              </a:rPr>
              <a:t>producto</a:t>
            </a:r>
            <a:r>
              <a:rPr sz="2550" spc="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550" dirty="0">
                <a:solidFill>
                  <a:srgbClr val="323232"/>
                </a:solidFill>
                <a:latin typeface="Calibri"/>
                <a:cs typeface="Calibri"/>
              </a:rPr>
              <a:t>cartesiano</a:t>
            </a:r>
            <a:endParaRPr sz="2550">
              <a:latin typeface="Calibri"/>
              <a:cs typeface="Calibri"/>
            </a:endParaRPr>
          </a:p>
          <a:p>
            <a:pPr marL="464820">
              <a:lnSpc>
                <a:spcPct val="100000"/>
              </a:lnSpc>
              <a:spcBef>
                <a:spcPts val="600"/>
              </a:spcBef>
              <a:tabLst>
                <a:tab pos="916940" algn="l"/>
              </a:tabLst>
            </a:pPr>
            <a:r>
              <a:rPr sz="2300" spc="10" dirty="0">
                <a:solidFill>
                  <a:srgbClr val="515151"/>
                </a:solidFill>
                <a:latin typeface="Wingdings"/>
                <a:cs typeface="Wingdings"/>
              </a:rPr>
              <a:t></a:t>
            </a:r>
            <a:r>
              <a:rPr sz="2300" spc="1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2550" spc="5" dirty="0">
                <a:solidFill>
                  <a:srgbClr val="323232"/>
                </a:solidFill>
                <a:latin typeface="Calibri"/>
                <a:cs typeface="Calibri"/>
              </a:rPr>
              <a:t>Inner </a:t>
            </a:r>
            <a:r>
              <a:rPr sz="2550" dirty="0">
                <a:solidFill>
                  <a:srgbClr val="323232"/>
                </a:solidFill>
                <a:latin typeface="Calibri"/>
                <a:cs typeface="Calibri"/>
              </a:rPr>
              <a:t>join: theta</a:t>
            </a:r>
            <a:r>
              <a:rPr sz="2550" spc="-1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550" dirty="0">
                <a:solidFill>
                  <a:srgbClr val="323232"/>
                </a:solidFill>
                <a:latin typeface="Calibri"/>
                <a:cs typeface="Calibri"/>
              </a:rPr>
              <a:t>join</a:t>
            </a:r>
            <a:endParaRPr sz="2550">
              <a:latin typeface="Calibri"/>
              <a:cs typeface="Calibri"/>
            </a:endParaRPr>
          </a:p>
          <a:p>
            <a:pPr marL="464820">
              <a:lnSpc>
                <a:spcPct val="100000"/>
              </a:lnSpc>
              <a:spcBef>
                <a:spcPts val="600"/>
              </a:spcBef>
              <a:tabLst>
                <a:tab pos="916940" algn="l"/>
              </a:tabLst>
            </a:pPr>
            <a:r>
              <a:rPr sz="2300" spc="10" dirty="0">
                <a:solidFill>
                  <a:srgbClr val="515151"/>
                </a:solidFill>
                <a:latin typeface="Wingdings"/>
                <a:cs typeface="Wingdings"/>
              </a:rPr>
              <a:t></a:t>
            </a:r>
            <a:r>
              <a:rPr sz="2300" spc="1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2550" dirty="0">
                <a:solidFill>
                  <a:srgbClr val="323232"/>
                </a:solidFill>
                <a:latin typeface="Calibri"/>
                <a:cs typeface="Calibri"/>
              </a:rPr>
              <a:t>Outer join </a:t>
            </a:r>
            <a:r>
              <a:rPr sz="2550" spc="195" dirty="0">
                <a:solidFill>
                  <a:srgbClr val="323232"/>
                </a:solidFill>
                <a:latin typeface="Calibri"/>
                <a:cs typeface="Calibri"/>
              </a:rPr>
              <a:t>(lej, </a:t>
            </a:r>
            <a:r>
              <a:rPr sz="2550" dirty="0">
                <a:solidFill>
                  <a:srgbClr val="323232"/>
                </a:solidFill>
                <a:latin typeface="Calibri"/>
                <a:cs typeface="Calibri"/>
              </a:rPr>
              <a:t>right,</a:t>
            </a:r>
            <a:r>
              <a:rPr sz="2550" spc="-19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550" dirty="0">
                <a:solidFill>
                  <a:srgbClr val="323232"/>
                </a:solidFill>
                <a:latin typeface="Calibri"/>
                <a:cs typeface="Calibri"/>
              </a:rPr>
              <a:t>full)</a:t>
            </a:r>
            <a:endParaRPr sz="2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52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40"/>
              </a:spcBef>
            </a:pPr>
            <a:r>
              <a:rPr dirty="0"/>
              <a:t>SELECT – </a:t>
            </a:r>
            <a:r>
              <a:rPr spc="-5" dirty="0"/>
              <a:t>Cross</a:t>
            </a:r>
            <a:r>
              <a:rPr spc="-80" dirty="0"/>
              <a:t> </a:t>
            </a:r>
            <a:r>
              <a:rPr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3367" y="2541148"/>
            <a:ext cx="5605145" cy="10033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3924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*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FROM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t1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CROSS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JOIN</a:t>
            </a:r>
            <a:r>
              <a:rPr sz="2350" spc="-7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t2</a:t>
            </a: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30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Ejemplo:</a:t>
            </a:r>
            <a:endParaRPr sz="235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35733" y="3974129"/>
          <a:ext cx="2872105" cy="85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1033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product_id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titlle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31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B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p4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420087" y="3999252"/>
          <a:ext cx="1941830" cy="639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033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r>
                        <a:rPr sz="1350" b="1" spc="2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catName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31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  <a:tabLst>
                          <a:tab pos="770255" algn="l"/>
                        </a:tabLst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	</a:t>
                      </a: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R w="12700">
                      <a:solidFill>
                        <a:srgbClr val="FF7C00"/>
                      </a:solidFill>
                      <a:prstDash val="solid"/>
                    </a:lnR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  <a:tabLst>
                          <a:tab pos="770255" algn="l"/>
                        </a:tabLst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	</a:t>
                      </a: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032290" y="5053438"/>
            <a:ext cx="426021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5" dirty="0">
                <a:latin typeface="Calibri"/>
                <a:cs typeface="Calibri"/>
              </a:rPr>
              <a:t>SELECT </a:t>
            </a:r>
            <a:r>
              <a:rPr sz="1750" spc="15" dirty="0">
                <a:latin typeface="Calibri"/>
                <a:cs typeface="Calibri"/>
              </a:rPr>
              <a:t>* </a:t>
            </a:r>
            <a:r>
              <a:rPr sz="1750" spc="10" dirty="0">
                <a:latin typeface="Calibri"/>
                <a:cs typeface="Calibri"/>
              </a:rPr>
              <a:t>FROM </a:t>
            </a:r>
            <a:r>
              <a:rPr sz="1750" spc="5" dirty="0">
                <a:latin typeface="Calibri"/>
                <a:cs typeface="Calibri"/>
              </a:rPr>
              <a:t>product CROSS </a:t>
            </a:r>
            <a:r>
              <a:rPr sz="1750" spc="10" dirty="0">
                <a:latin typeface="Calibri"/>
                <a:cs typeface="Calibri"/>
              </a:rPr>
              <a:t>JOIN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category;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9756" y="3742860"/>
            <a:ext cx="59880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15" dirty="0">
                <a:solidFill>
                  <a:srgbClr val="515151"/>
                </a:solidFill>
                <a:latin typeface="Calibri"/>
                <a:cs typeface="Calibri"/>
              </a:rPr>
              <a:t>p</a:t>
            </a:r>
            <a:r>
              <a:rPr sz="1350" b="1" spc="-5" dirty="0">
                <a:solidFill>
                  <a:srgbClr val="515151"/>
                </a:solidFill>
                <a:latin typeface="Calibri"/>
                <a:cs typeface="Calibri"/>
              </a:rPr>
              <a:t>r</a:t>
            </a:r>
            <a:r>
              <a:rPr sz="1350" b="1" spc="15" dirty="0">
                <a:solidFill>
                  <a:srgbClr val="515151"/>
                </a:solidFill>
                <a:latin typeface="Calibri"/>
                <a:cs typeface="Calibri"/>
              </a:rPr>
              <a:t>oduct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4109" y="3761192"/>
            <a:ext cx="65405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5" dirty="0">
                <a:solidFill>
                  <a:srgbClr val="515151"/>
                </a:solidFill>
                <a:latin typeface="Calibri"/>
                <a:cs typeface="Calibri"/>
              </a:rPr>
              <a:t>category</a:t>
            </a:r>
            <a:endParaRPr sz="135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035733" y="5369471"/>
          <a:ext cx="4904105" cy="1609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90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product_id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titlle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catName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0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90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0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B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90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B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90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p4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90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p4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52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40"/>
              </a:spcBef>
            </a:pPr>
            <a:r>
              <a:rPr dirty="0"/>
              <a:t>SELECT – Inner</a:t>
            </a:r>
            <a:r>
              <a:rPr spc="-80" dirty="0"/>
              <a:t> </a:t>
            </a:r>
            <a:r>
              <a:rPr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5103" y="2955675"/>
            <a:ext cx="7383145" cy="37414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*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FROM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t1 INNER JOIN t2 ON</a:t>
            </a:r>
            <a:r>
              <a:rPr sz="2350" spc="-3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boolean_expression</a:t>
            </a:r>
            <a:endParaRPr sz="2350">
              <a:latin typeface="Calibri"/>
              <a:cs typeface="Calibri"/>
            </a:endParaRPr>
          </a:p>
          <a:p>
            <a:pPr marL="12700" marR="886460">
              <a:lnSpc>
                <a:spcPts val="4850"/>
              </a:lnSpc>
              <a:spcBef>
                <a:spcPts val="500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*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FROM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t1 INNER JOIN t2 USING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(column list) 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*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FROM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t1 </a:t>
            </a:r>
            <a:r>
              <a:rPr sz="2350" spc="-20" dirty="0">
                <a:solidFill>
                  <a:srgbClr val="323232"/>
                </a:solidFill>
                <a:latin typeface="Calibri"/>
                <a:cs typeface="Calibri"/>
              </a:rPr>
              <a:t>NATURAL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INNER JOIN</a:t>
            </a:r>
            <a:r>
              <a:rPr sz="2350" spc="-1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t2</a:t>
            </a:r>
            <a:endParaRPr sz="2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464820" marR="5080" indent="-452755">
              <a:lnSpc>
                <a:spcPct val="101699"/>
              </a:lnSpc>
              <a:spcBef>
                <a:spcPts val="2295"/>
              </a:spcBef>
              <a:tabLst>
                <a:tab pos="461645" algn="l"/>
              </a:tabLst>
            </a:pPr>
            <a:r>
              <a:rPr sz="2100" spc="3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100" spc="30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Resultado: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ﬁlas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R1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de T1 unidas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a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una ﬁla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R2 en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T2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y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que  </a:t>
            </a:r>
            <a:r>
              <a:rPr sz="2350" spc="-5" dirty="0">
                <a:solidFill>
                  <a:srgbClr val="323232"/>
                </a:solidFill>
                <a:latin typeface="Calibri"/>
                <a:cs typeface="Calibri"/>
              </a:rPr>
              <a:t>satisfacen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la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condición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del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join</a:t>
            </a: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25"/>
              </a:spcBef>
              <a:tabLst>
                <a:tab pos="461645" algn="l"/>
              </a:tabLst>
            </a:pPr>
            <a:r>
              <a:rPr sz="2100" spc="3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100" spc="30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Es el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tipo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de join que se aplica por</a:t>
            </a:r>
            <a:r>
              <a:rPr sz="2350" spc="-3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323232"/>
                </a:solidFill>
                <a:latin typeface="Calibri"/>
                <a:cs typeface="Calibri"/>
              </a:rPr>
              <a:t>defecto.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52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40"/>
              </a:spcBef>
            </a:pPr>
            <a:r>
              <a:rPr dirty="0"/>
              <a:t>SELECT – Inner</a:t>
            </a:r>
            <a:r>
              <a:rPr spc="-80" dirty="0"/>
              <a:t> </a:t>
            </a:r>
            <a:r>
              <a:rPr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3367" y="2541148"/>
            <a:ext cx="7087234" cy="10033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*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FROM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t1 INNER JOIN t2 ON</a:t>
            </a:r>
            <a:r>
              <a:rPr sz="2350" spc="-3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boolean_expression</a:t>
            </a: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30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Ejemplo:</a:t>
            </a:r>
            <a:endParaRPr sz="235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35733" y="3974129"/>
          <a:ext cx="2872105" cy="1061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1033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product_id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titlle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31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B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C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p4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420087" y="3999252"/>
          <a:ext cx="1536065" cy="85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033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catName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31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903759" y="5237674"/>
            <a:ext cx="6878955" cy="5734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5" dirty="0">
                <a:latin typeface="Calibri"/>
                <a:cs typeface="Calibri"/>
              </a:rPr>
              <a:t>SELECT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15" dirty="0">
                <a:latin typeface="Calibri"/>
                <a:cs typeface="Calibri"/>
              </a:rPr>
              <a:t>*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750" spc="10" dirty="0">
                <a:latin typeface="Calibri"/>
                <a:cs typeface="Calibri"/>
              </a:rPr>
              <a:t>FROM </a:t>
            </a:r>
            <a:r>
              <a:rPr sz="1750" spc="5" dirty="0">
                <a:latin typeface="Calibri"/>
                <a:cs typeface="Calibri"/>
              </a:rPr>
              <a:t>product </a:t>
            </a:r>
            <a:r>
              <a:rPr sz="1750" spc="15" dirty="0">
                <a:latin typeface="Calibri"/>
                <a:cs typeface="Calibri"/>
              </a:rPr>
              <a:t>INNER </a:t>
            </a:r>
            <a:r>
              <a:rPr sz="1750" spc="10" dirty="0">
                <a:latin typeface="Calibri"/>
                <a:cs typeface="Calibri"/>
              </a:rPr>
              <a:t>JOIN </a:t>
            </a:r>
            <a:r>
              <a:rPr sz="1750" spc="5" dirty="0">
                <a:latin typeface="Calibri"/>
                <a:cs typeface="Calibri"/>
              </a:rPr>
              <a:t>category </a:t>
            </a:r>
            <a:r>
              <a:rPr sz="1750" spc="15" dirty="0">
                <a:latin typeface="Calibri"/>
                <a:cs typeface="Calibri"/>
              </a:rPr>
              <a:t>ON</a:t>
            </a:r>
            <a:r>
              <a:rPr sz="1750" dirty="0">
                <a:latin typeface="Calibri"/>
                <a:cs typeface="Calibri"/>
              </a:rPr>
              <a:t> (product.category=category.code);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9756" y="3742860"/>
            <a:ext cx="59880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15" dirty="0">
                <a:solidFill>
                  <a:srgbClr val="515151"/>
                </a:solidFill>
                <a:latin typeface="Calibri"/>
                <a:cs typeface="Calibri"/>
              </a:rPr>
              <a:t>p</a:t>
            </a:r>
            <a:r>
              <a:rPr sz="1350" b="1" spc="-5" dirty="0">
                <a:solidFill>
                  <a:srgbClr val="515151"/>
                </a:solidFill>
                <a:latin typeface="Calibri"/>
                <a:cs typeface="Calibri"/>
              </a:rPr>
              <a:t>r</a:t>
            </a:r>
            <a:r>
              <a:rPr sz="1350" b="1" spc="15" dirty="0">
                <a:solidFill>
                  <a:srgbClr val="515151"/>
                </a:solidFill>
                <a:latin typeface="Calibri"/>
                <a:cs typeface="Calibri"/>
              </a:rPr>
              <a:t>oduct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4109" y="3761192"/>
            <a:ext cx="65405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5" dirty="0">
                <a:solidFill>
                  <a:srgbClr val="515151"/>
                </a:solidFill>
                <a:latin typeface="Calibri"/>
                <a:cs typeface="Calibri"/>
              </a:rPr>
              <a:t>category</a:t>
            </a:r>
            <a:endParaRPr sz="135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948226" y="5837107"/>
          <a:ext cx="4490720" cy="922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77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903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product_id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titlle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catName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0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90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B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0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C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52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40"/>
              </a:spcBef>
            </a:pPr>
            <a:r>
              <a:rPr dirty="0"/>
              <a:t>SELECT – Inner</a:t>
            </a:r>
            <a:r>
              <a:rPr spc="-80" dirty="0"/>
              <a:t> </a:t>
            </a:r>
            <a:r>
              <a:rPr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3367" y="2541148"/>
            <a:ext cx="6817359" cy="942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*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FROM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t1 INNER JOIN t2 USING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(column</a:t>
            </a:r>
            <a:r>
              <a:rPr sz="2350" spc="-6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list)</a:t>
            </a: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Las columnas del column </a:t>
            </a:r>
            <a:r>
              <a:rPr sz="1950" spc="-5" dirty="0">
                <a:solidFill>
                  <a:srgbClr val="323232"/>
                </a:solidFill>
                <a:latin typeface="Calibri"/>
                <a:cs typeface="Calibri"/>
              </a:rPr>
              <a:t>list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son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comunes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a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las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dos</a:t>
            </a:r>
            <a:r>
              <a:rPr sz="1950" spc="-2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tablas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3367" y="3709362"/>
            <a:ext cx="110172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Ejemplo:</a:t>
            </a:r>
            <a:endParaRPr sz="235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35733" y="3974129"/>
          <a:ext cx="2872105" cy="1061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1033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product_id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31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B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C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p4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420087" y="3999252"/>
          <a:ext cx="1941830" cy="85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033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31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119756" y="3742860"/>
            <a:ext cx="59880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15" dirty="0">
                <a:solidFill>
                  <a:srgbClr val="515151"/>
                </a:solidFill>
                <a:latin typeface="Calibri"/>
                <a:cs typeface="Calibri"/>
              </a:rPr>
              <a:t>p</a:t>
            </a:r>
            <a:r>
              <a:rPr sz="1350" b="1" spc="-5" dirty="0">
                <a:solidFill>
                  <a:srgbClr val="515151"/>
                </a:solidFill>
                <a:latin typeface="Calibri"/>
                <a:cs typeface="Calibri"/>
              </a:rPr>
              <a:t>r</a:t>
            </a:r>
            <a:r>
              <a:rPr sz="1350" b="1" spc="15" dirty="0">
                <a:solidFill>
                  <a:srgbClr val="515151"/>
                </a:solidFill>
                <a:latin typeface="Calibri"/>
                <a:cs typeface="Calibri"/>
              </a:rPr>
              <a:t>oduct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4109" y="3761192"/>
            <a:ext cx="65405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5" dirty="0">
                <a:solidFill>
                  <a:srgbClr val="515151"/>
                </a:solidFill>
                <a:latin typeface="Calibri"/>
                <a:cs typeface="Calibri"/>
              </a:rPr>
              <a:t>category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1526" y="5303342"/>
            <a:ext cx="587184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5" dirty="0">
                <a:latin typeface="Calibri"/>
                <a:cs typeface="Calibri"/>
              </a:rPr>
              <a:t>SELECT </a:t>
            </a:r>
            <a:r>
              <a:rPr sz="1750" spc="15" dirty="0">
                <a:latin typeface="Calibri"/>
                <a:cs typeface="Calibri"/>
              </a:rPr>
              <a:t>* </a:t>
            </a:r>
            <a:r>
              <a:rPr sz="1750" spc="10" dirty="0">
                <a:latin typeface="Calibri"/>
                <a:cs typeface="Calibri"/>
              </a:rPr>
              <a:t>FROM </a:t>
            </a:r>
            <a:r>
              <a:rPr sz="1750" spc="5" dirty="0">
                <a:latin typeface="Calibri"/>
                <a:cs typeface="Calibri"/>
              </a:rPr>
              <a:t>product </a:t>
            </a:r>
            <a:r>
              <a:rPr sz="1750" spc="15" dirty="0">
                <a:latin typeface="Calibri"/>
                <a:cs typeface="Calibri"/>
              </a:rPr>
              <a:t>INNER </a:t>
            </a:r>
            <a:r>
              <a:rPr sz="1750" spc="10" dirty="0">
                <a:latin typeface="Calibri"/>
                <a:cs typeface="Calibri"/>
              </a:rPr>
              <a:t>JOIN </a:t>
            </a:r>
            <a:r>
              <a:rPr sz="1750" spc="5" dirty="0">
                <a:latin typeface="Calibri"/>
                <a:cs typeface="Calibri"/>
              </a:rPr>
              <a:t>category </a:t>
            </a:r>
            <a:r>
              <a:rPr sz="1750" spc="15" dirty="0">
                <a:latin typeface="Calibri"/>
                <a:cs typeface="Calibri"/>
              </a:rPr>
              <a:t>USING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(category);</a:t>
            </a:r>
            <a:endParaRPr sz="175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301245" y="5636123"/>
          <a:ext cx="3531870" cy="922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3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904">
                <a:tc gridSpan="5"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2621915" algn="l"/>
                        </a:tabLst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  </a:t>
                      </a: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product_id</a:t>
                      </a:r>
                      <a:r>
                        <a:rPr sz="1350" b="1" spc="2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r>
                        <a:rPr sz="1350" b="1" spc="2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	name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0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10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90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B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0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12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C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52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40"/>
              </a:spcBef>
            </a:pPr>
            <a:r>
              <a:rPr dirty="0"/>
              <a:t>SELECT – Inner</a:t>
            </a:r>
            <a:r>
              <a:rPr spc="-80" dirty="0"/>
              <a:t> </a:t>
            </a:r>
            <a:r>
              <a:rPr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5579" y="2511000"/>
            <a:ext cx="6340475" cy="11861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88315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*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FROM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t1 </a:t>
            </a:r>
            <a:r>
              <a:rPr sz="2350" spc="-20" dirty="0">
                <a:solidFill>
                  <a:srgbClr val="323232"/>
                </a:solidFill>
                <a:latin typeface="Calibri"/>
                <a:cs typeface="Calibri"/>
              </a:rPr>
              <a:t>NATURAL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INNER JOIN</a:t>
            </a:r>
            <a:r>
              <a:rPr sz="2350" spc="-2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t2</a:t>
            </a:r>
            <a:endParaRPr sz="2350">
              <a:latin typeface="Calibri"/>
              <a:cs typeface="Calibri"/>
            </a:endParaRPr>
          </a:p>
          <a:p>
            <a:pPr marL="12700" marR="5080" indent="1905">
              <a:lnSpc>
                <a:spcPts val="2180"/>
              </a:lnSpc>
              <a:spcBef>
                <a:spcPts val="1980"/>
              </a:spcBef>
            </a:pP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Usa en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la condición todas las columnas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que son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comunes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a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las 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dos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tablas (si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no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las </a:t>
            </a:r>
            <a:r>
              <a:rPr sz="1950" spc="-35" dirty="0">
                <a:solidFill>
                  <a:srgbClr val="323232"/>
                </a:solidFill>
                <a:latin typeface="Calibri"/>
                <a:cs typeface="Calibri"/>
              </a:rPr>
              <a:t>hay,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actúa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como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un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CROSS</a:t>
            </a:r>
            <a:r>
              <a:rPr sz="1950" spc="-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JOIN)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3367" y="4407779"/>
            <a:ext cx="110172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Ejemplo:</a:t>
            </a:r>
            <a:endParaRPr sz="235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35733" y="4350972"/>
          <a:ext cx="2872105" cy="1061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1033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product_id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titlle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31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B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C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p4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420087" y="4376095"/>
          <a:ext cx="1941830" cy="85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catName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119756" y="4119703"/>
            <a:ext cx="59880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15" dirty="0">
                <a:solidFill>
                  <a:srgbClr val="515151"/>
                </a:solidFill>
                <a:latin typeface="Calibri"/>
                <a:cs typeface="Calibri"/>
              </a:rPr>
              <a:t>p</a:t>
            </a:r>
            <a:r>
              <a:rPr sz="1350" b="1" spc="-5" dirty="0">
                <a:solidFill>
                  <a:srgbClr val="515151"/>
                </a:solidFill>
                <a:latin typeface="Calibri"/>
                <a:cs typeface="Calibri"/>
              </a:rPr>
              <a:t>r</a:t>
            </a:r>
            <a:r>
              <a:rPr sz="1350" b="1" spc="15" dirty="0">
                <a:solidFill>
                  <a:srgbClr val="515151"/>
                </a:solidFill>
                <a:latin typeface="Calibri"/>
                <a:cs typeface="Calibri"/>
              </a:rPr>
              <a:t>oduct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4109" y="4138036"/>
            <a:ext cx="65405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5" dirty="0">
                <a:solidFill>
                  <a:srgbClr val="515151"/>
                </a:solidFill>
                <a:latin typeface="Calibri"/>
                <a:cs typeface="Calibri"/>
              </a:rPr>
              <a:t>category</a:t>
            </a:r>
            <a:endParaRPr sz="135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295754" y="6088336"/>
          <a:ext cx="3556000" cy="922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1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904">
                <a:tc gridSpan="5"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 </a:t>
                      </a: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product_id price </a:t>
                      </a: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titlle</a:t>
                      </a:r>
                      <a:r>
                        <a:rPr sz="1350" b="1" spc="1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catName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03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10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90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B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0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12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C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329531" y="5748763"/>
            <a:ext cx="515747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5" dirty="0">
                <a:latin typeface="Calibri"/>
                <a:cs typeface="Calibri"/>
              </a:rPr>
              <a:t>SELECT </a:t>
            </a:r>
            <a:r>
              <a:rPr sz="1750" spc="15" dirty="0">
                <a:latin typeface="Calibri"/>
                <a:cs typeface="Calibri"/>
              </a:rPr>
              <a:t>* </a:t>
            </a:r>
            <a:r>
              <a:rPr sz="1750" spc="10" dirty="0">
                <a:latin typeface="Calibri"/>
                <a:cs typeface="Calibri"/>
              </a:rPr>
              <a:t>FROM </a:t>
            </a:r>
            <a:r>
              <a:rPr sz="1750" spc="5" dirty="0">
                <a:latin typeface="Calibri"/>
                <a:cs typeface="Calibri"/>
              </a:rPr>
              <a:t>product </a:t>
            </a:r>
            <a:r>
              <a:rPr sz="1750" spc="-10" dirty="0">
                <a:latin typeface="Calibri"/>
                <a:cs typeface="Calibri"/>
              </a:rPr>
              <a:t>NATURAL </a:t>
            </a:r>
            <a:r>
              <a:rPr sz="1750" spc="15" dirty="0">
                <a:latin typeface="Calibri"/>
                <a:cs typeface="Calibri"/>
              </a:rPr>
              <a:t>INNER </a:t>
            </a:r>
            <a:r>
              <a:rPr sz="1750" spc="10" dirty="0">
                <a:latin typeface="Calibri"/>
                <a:cs typeface="Calibri"/>
              </a:rPr>
              <a:t>JOIN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category;</a:t>
            </a:r>
            <a:endParaRPr sz="1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52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40"/>
              </a:spcBef>
            </a:pPr>
            <a:r>
              <a:rPr dirty="0"/>
              <a:t>SELECT – Outer</a:t>
            </a:r>
            <a:r>
              <a:rPr spc="-80" dirty="0"/>
              <a:t> </a:t>
            </a:r>
            <a:r>
              <a:rPr dirty="0"/>
              <a:t>Join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7235" marR="175260">
              <a:lnSpc>
                <a:spcPct val="101400"/>
              </a:lnSpc>
              <a:spcBef>
                <a:spcPts val="95"/>
              </a:spcBef>
            </a:pPr>
            <a:r>
              <a:rPr sz="1950" spc="5" dirty="0"/>
              <a:t>SELECT </a:t>
            </a:r>
            <a:r>
              <a:rPr sz="1950" spc="10" dirty="0"/>
              <a:t>* FROM t1 </a:t>
            </a:r>
            <a:r>
              <a:rPr sz="1950" spc="5" dirty="0"/>
              <a:t>LEFT </a:t>
            </a:r>
            <a:r>
              <a:rPr sz="1950" spc="10" dirty="0"/>
              <a:t>OUTER JOIN t2 </a:t>
            </a:r>
            <a:r>
              <a:rPr sz="1950" spc="15" dirty="0"/>
              <a:t>ON </a:t>
            </a:r>
            <a:r>
              <a:rPr sz="1950" spc="5" dirty="0"/>
              <a:t>boolean_expression  SELECT </a:t>
            </a:r>
            <a:r>
              <a:rPr sz="1950" spc="10" dirty="0"/>
              <a:t>* FROM t1 </a:t>
            </a:r>
            <a:r>
              <a:rPr sz="1950" spc="5" dirty="0"/>
              <a:t>LEFT </a:t>
            </a:r>
            <a:r>
              <a:rPr sz="1950" spc="10" dirty="0"/>
              <a:t>OUTER JOIN t2 USING </a:t>
            </a:r>
            <a:r>
              <a:rPr sz="1950" spc="5" dirty="0"/>
              <a:t>(column </a:t>
            </a:r>
            <a:r>
              <a:rPr sz="1950" dirty="0"/>
              <a:t>list)  </a:t>
            </a:r>
            <a:r>
              <a:rPr sz="1950" spc="5" dirty="0"/>
              <a:t>SELECT </a:t>
            </a:r>
            <a:r>
              <a:rPr sz="1950" spc="10" dirty="0"/>
              <a:t>* FROM t1 </a:t>
            </a:r>
            <a:r>
              <a:rPr sz="1950" spc="-10" dirty="0"/>
              <a:t>NATURAL </a:t>
            </a:r>
            <a:r>
              <a:rPr sz="1950" spc="5" dirty="0"/>
              <a:t>LEFT </a:t>
            </a:r>
            <a:r>
              <a:rPr sz="1950" spc="10" dirty="0"/>
              <a:t>OUTER JOIN</a:t>
            </a:r>
            <a:r>
              <a:rPr sz="1950" spc="-15" dirty="0"/>
              <a:t> </a:t>
            </a:r>
            <a:r>
              <a:rPr sz="1950" spc="10" dirty="0"/>
              <a:t>t2</a:t>
            </a:r>
            <a:endParaRPr sz="1950"/>
          </a:p>
          <a:p>
            <a:pPr marL="737235" marR="5080">
              <a:lnSpc>
                <a:spcPct val="101400"/>
              </a:lnSpc>
              <a:spcBef>
                <a:spcPts val="1980"/>
              </a:spcBef>
            </a:pPr>
            <a:r>
              <a:rPr sz="1950" spc="5" dirty="0"/>
              <a:t>SELECT </a:t>
            </a:r>
            <a:r>
              <a:rPr sz="1950" spc="10" dirty="0"/>
              <a:t>* FROM t1 RIGTH OUTER JOIN t2 </a:t>
            </a:r>
            <a:r>
              <a:rPr sz="1950" spc="15" dirty="0"/>
              <a:t>ON </a:t>
            </a:r>
            <a:r>
              <a:rPr sz="1950" spc="5" dirty="0"/>
              <a:t>boolean_expression  SELECT </a:t>
            </a:r>
            <a:r>
              <a:rPr sz="1950" spc="10" dirty="0"/>
              <a:t>* FROM t1 RIGTH OUTER JOIN t2 USING </a:t>
            </a:r>
            <a:r>
              <a:rPr sz="1950" spc="5" dirty="0"/>
              <a:t>(column </a:t>
            </a:r>
            <a:r>
              <a:rPr sz="1950" dirty="0"/>
              <a:t>list)  </a:t>
            </a:r>
            <a:r>
              <a:rPr sz="1950" spc="5" dirty="0"/>
              <a:t>SELECT </a:t>
            </a:r>
            <a:r>
              <a:rPr sz="1950" spc="10" dirty="0"/>
              <a:t>* FROM t1 </a:t>
            </a:r>
            <a:r>
              <a:rPr sz="1950" spc="-10" dirty="0"/>
              <a:t>NATURAL </a:t>
            </a:r>
            <a:r>
              <a:rPr sz="1950" spc="10" dirty="0"/>
              <a:t>RIGTH OUTER JOIN</a:t>
            </a:r>
            <a:r>
              <a:rPr sz="1950" spc="-15" dirty="0"/>
              <a:t> </a:t>
            </a:r>
            <a:r>
              <a:rPr sz="1950" spc="10" dirty="0"/>
              <a:t>t2</a:t>
            </a:r>
            <a:endParaRPr sz="1950"/>
          </a:p>
          <a:p>
            <a:pPr marL="737235" marR="153670">
              <a:lnSpc>
                <a:spcPct val="101400"/>
              </a:lnSpc>
              <a:spcBef>
                <a:spcPts val="1975"/>
              </a:spcBef>
            </a:pPr>
            <a:r>
              <a:rPr sz="1950" spc="5" dirty="0"/>
              <a:t>SELECT </a:t>
            </a:r>
            <a:r>
              <a:rPr sz="1950" spc="10" dirty="0"/>
              <a:t>* FROM t1 </a:t>
            </a:r>
            <a:r>
              <a:rPr sz="1950" spc="5" dirty="0"/>
              <a:t>FULL </a:t>
            </a:r>
            <a:r>
              <a:rPr sz="1950" spc="10" dirty="0"/>
              <a:t>OUTER JOIN t2 </a:t>
            </a:r>
            <a:r>
              <a:rPr sz="1950" spc="15" dirty="0"/>
              <a:t>ON </a:t>
            </a:r>
            <a:r>
              <a:rPr sz="1950" spc="5" dirty="0"/>
              <a:t>boolean_expression  SELECT </a:t>
            </a:r>
            <a:r>
              <a:rPr sz="1950" spc="10" dirty="0"/>
              <a:t>* FROM t1 </a:t>
            </a:r>
            <a:r>
              <a:rPr sz="1950" spc="5" dirty="0"/>
              <a:t>FULL </a:t>
            </a:r>
            <a:r>
              <a:rPr sz="1950" spc="10" dirty="0"/>
              <a:t>OUTER JOIN t2 USING </a:t>
            </a:r>
            <a:r>
              <a:rPr sz="1950" spc="5" dirty="0"/>
              <a:t>(column </a:t>
            </a:r>
            <a:r>
              <a:rPr sz="1950" dirty="0"/>
              <a:t>list)  </a:t>
            </a:r>
            <a:r>
              <a:rPr sz="1950" spc="5" dirty="0"/>
              <a:t>SELECT </a:t>
            </a:r>
            <a:r>
              <a:rPr sz="1950" spc="10" dirty="0"/>
              <a:t>* FROM t1 </a:t>
            </a:r>
            <a:r>
              <a:rPr sz="1950" spc="-10" dirty="0"/>
              <a:t>NATURAL </a:t>
            </a:r>
            <a:r>
              <a:rPr sz="1950" spc="5" dirty="0"/>
              <a:t>FULL </a:t>
            </a:r>
            <a:r>
              <a:rPr sz="1950" spc="10" dirty="0"/>
              <a:t>OUTER JOIN</a:t>
            </a:r>
            <a:r>
              <a:rPr sz="1950" spc="-15" dirty="0"/>
              <a:t> </a:t>
            </a:r>
            <a:r>
              <a:rPr sz="1950" spc="10" dirty="0"/>
              <a:t>t2</a:t>
            </a:r>
            <a:endParaRPr sz="19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52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40"/>
              </a:spcBef>
            </a:pPr>
            <a:r>
              <a:rPr dirty="0"/>
              <a:t>SELECT – Outer</a:t>
            </a:r>
            <a:r>
              <a:rPr spc="-80" dirty="0"/>
              <a:t> </a:t>
            </a:r>
            <a:r>
              <a:rPr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9962" y="2541148"/>
            <a:ext cx="645731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* FROM t1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LEFT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OUTER JOIN t2 </a:t>
            </a:r>
            <a:r>
              <a:rPr sz="1950" spc="15" dirty="0">
                <a:solidFill>
                  <a:srgbClr val="323232"/>
                </a:solidFill>
                <a:latin typeface="Calibri"/>
                <a:cs typeface="Calibri"/>
              </a:rPr>
              <a:t>ON</a:t>
            </a:r>
            <a:r>
              <a:rPr sz="1950" spc="-3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boolean_expression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3367" y="3093852"/>
            <a:ext cx="110172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Ejemplo:</a:t>
            </a:r>
            <a:endParaRPr sz="235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35733" y="3577188"/>
          <a:ext cx="2872105" cy="1061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product_id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titlle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B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C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p4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420087" y="3602310"/>
          <a:ext cx="1941830" cy="85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033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categoryname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552561" y="5006615"/>
            <a:ext cx="7753984" cy="5734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5" dirty="0">
                <a:latin typeface="Calibri"/>
                <a:cs typeface="Calibri"/>
              </a:rPr>
              <a:t>SELECT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15" dirty="0">
                <a:latin typeface="Calibri"/>
                <a:cs typeface="Calibri"/>
              </a:rPr>
              <a:t>*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750" spc="10" dirty="0">
                <a:latin typeface="Calibri"/>
                <a:cs typeface="Calibri"/>
              </a:rPr>
              <a:t>FROM </a:t>
            </a:r>
            <a:r>
              <a:rPr sz="1750" spc="5" dirty="0">
                <a:latin typeface="Calibri"/>
                <a:cs typeface="Calibri"/>
              </a:rPr>
              <a:t>product </a:t>
            </a:r>
            <a:r>
              <a:rPr sz="1750" spc="10" dirty="0">
                <a:latin typeface="Calibri"/>
                <a:cs typeface="Calibri"/>
              </a:rPr>
              <a:t>LEFT OUTER JOIN </a:t>
            </a:r>
            <a:r>
              <a:rPr sz="1750" spc="5" dirty="0">
                <a:latin typeface="Calibri"/>
                <a:cs typeface="Calibri"/>
              </a:rPr>
              <a:t>category </a:t>
            </a:r>
            <a:r>
              <a:rPr sz="1750" spc="15" dirty="0">
                <a:latin typeface="Calibri"/>
                <a:cs typeface="Calibri"/>
              </a:rPr>
              <a:t>ON</a:t>
            </a:r>
            <a:r>
              <a:rPr sz="1750" spc="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(product.category=category.category);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9756" y="3345919"/>
            <a:ext cx="59880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15" dirty="0">
                <a:solidFill>
                  <a:srgbClr val="515151"/>
                </a:solidFill>
                <a:latin typeface="Calibri"/>
                <a:cs typeface="Calibri"/>
              </a:rPr>
              <a:t>p</a:t>
            </a:r>
            <a:r>
              <a:rPr sz="1350" b="1" spc="-5" dirty="0">
                <a:solidFill>
                  <a:srgbClr val="515151"/>
                </a:solidFill>
                <a:latin typeface="Calibri"/>
                <a:cs typeface="Calibri"/>
              </a:rPr>
              <a:t>r</a:t>
            </a:r>
            <a:r>
              <a:rPr sz="1350" b="1" spc="15" dirty="0">
                <a:solidFill>
                  <a:srgbClr val="515151"/>
                </a:solidFill>
                <a:latin typeface="Calibri"/>
                <a:cs typeface="Calibri"/>
              </a:rPr>
              <a:t>oduct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4109" y="3364250"/>
            <a:ext cx="65405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5" dirty="0">
                <a:solidFill>
                  <a:srgbClr val="515151"/>
                </a:solidFill>
                <a:latin typeface="Calibri"/>
                <a:cs typeface="Calibri"/>
              </a:rPr>
              <a:t>category</a:t>
            </a:r>
            <a:endParaRPr sz="135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232946" y="5636123"/>
          <a:ext cx="4904105" cy="1151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90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product_id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titlle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categoryname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0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90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B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0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C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90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p4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52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40"/>
              </a:spcBef>
            </a:pPr>
            <a:r>
              <a:rPr dirty="0"/>
              <a:t>SELECT – Outer</a:t>
            </a:r>
            <a:r>
              <a:rPr spc="-80" dirty="0"/>
              <a:t> </a:t>
            </a:r>
            <a:r>
              <a:rPr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5669" y="2541148"/>
            <a:ext cx="594931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* FROM t1 RIGHT OUTER JOIN t2 USING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23232"/>
                </a:solidFill>
                <a:latin typeface="Calibri"/>
                <a:cs typeface="Calibri"/>
              </a:rPr>
              <a:t>(category)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3367" y="3093852"/>
            <a:ext cx="110172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Ejemplo:</a:t>
            </a:r>
            <a:endParaRPr sz="235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35733" y="3577188"/>
          <a:ext cx="2872105" cy="1061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product_id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titlle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B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C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p4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420087" y="3602310"/>
          <a:ext cx="1941830" cy="85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033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categoryname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316970" y="5155770"/>
            <a:ext cx="660336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5" dirty="0">
                <a:latin typeface="Calibri"/>
                <a:cs typeface="Calibri"/>
              </a:rPr>
              <a:t>SELECT </a:t>
            </a:r>
            <a:r>
              <a:rPr sz="1750" spc="15" dirty="0">
                <a:latin typeface="Calibri"/>
                <a:cs typeface="Calibri"/>
              </a:rPr>
              <a:t>* </a:t>
            </a:r>
            <a:r>
              <a:rPr sz="1750" spc="10" dirty="0">
                <a:latin typeface="Calibri"/>
                <a:cs typeface="Calibri"/>
              </a:rPr>
              <a:t>FROM </a:t>
            </a:r>
            <a:r>
              <a:rPr sz="1750" spc="5" dirty="0">
                <a:latin typeface="Calibri"/>
                <a:cs typeface="Calibri"/>
              </a:rPr>
              <a:t>product </a:t>
            </a:r>
            <a:r>
              <a:rPr sz="1750" spc="15" dirty="0">
                <a:latin typeface="Calibri"/>
                <a:cs typeface="Calibri"/>
              </a:rPr>
              <a:t>RIGHT </a:t>
            </a:r>
            <a:r>
              <a:rPr sz="1750" spc="10" dirty="0">
                <a:latin typeface="Calibri"/>
                <a:cs typeface="Calibri"/>
              </a:rPr>
              <a:t>OUTER JOIN </a:t>
            </a:r>
            <a:r>
              <a:rPr sz="1750" spc="5" dirty="0">
                <a:latin typeface="Calibri"/>
                <a:cs typeface="Calibri"/>
              </a:rPr>
              <a:t>category </a:t>
            </a:r>
            <a:r>
              <a:rPr sz="1750" spc="15" dirty="0">
                <a:latin typeface="Calibri"/>
                <a:cs typeface="Calibri"/>
              </a:rPr>
              <a:t>USING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(category);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9756" y="3345919"/>
            <a:ext cx="59880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15" dirty="0">
                <a:solidFill>
                  <a:srgbClr val="515151"/>
                </a:solidFill>
                <a:latin typeface="Calibri"/>
                <a:cs typeface="Calibri"/>
              </a:rPr>
              <a:t>p</a:t>
            </a:r>
            <a:r>
              <a:rPr sz="1350" b="1" spc="-5" dirty="0">
                <a:solidFill>
                  <a:srgbClr val="515151"/>
                </a:solidFill>
                <a:latin typeface="Calibri"/>
                <a:cs typeface="Calibri"/>
              </a:rPr>
              <a:t>r</a:t>
            </a:r>
            <a:r>
              <a:rPr sz="1350" b="1" spc="15" dirty="0">
                <a:solidFill>
                  <a:srgbClr val="515151"/>
                </a:solidFill>
                <a:latin typeface="Calibri"/>
                <a:cs typeface="Calibri"/>
              </a:rPr>
              <a:t>oduct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4109" y="3364250"/>
            <a:ext cx="65405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5" dirty="0">
                <a:solidFill>
                  <a:srgbClr val="515151"/>
                </a:solidFill>
                <a:latin typeface="Calibri"/>
                <a:cs typeface="Calibri"/>
              </a:rPr>
              <a:t>category</a:t>
            </a:r>
            <a:endParaRPr sz="135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249695" y="5502137"/>
          <a:ext cx="4045585" cy="1151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2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90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product_id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titlle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categoryname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0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90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B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0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C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90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52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40"/>
              </a:spcBef>
            </a:pPr>
            <a:r>
              <a:rPr dirty="0"/>
              <a:t>SELECT – Outer</a:t>
            </a:r>
            <a:r>
              <a:rPr spc="-80" dirty="0"/>
              <a:t> </a:t>
            </a:r>
            <a:r>
              <a:rPr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5803" y="2541148"/>
            <a:ext cx="500570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* FROM t1 </a:t>
            </a:r>
            <a:r>
              <a:rPr sz="1950" spc="-10" dirty="0">
                <a:solidFill>
                  <a:srgbClr val="323232"/>
                </a:solidFill>
                <a:latin typeface="Calibri"/>
                <a:cs typeface="Calibri"/>
              </a:rPr>
              <a:t>NATURAL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FULL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OUTER JOIN</a:t>
            </a:r>
            <a:r>
              <a:rPr sz="1950" spc="-3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t2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3367" y="3093852"/>
            <a:ext cx="110172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Ejemplo:</a:t>
            </a:r>
            <a:endParaRPr sz="235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35733" y="3577188"/>
          <a:ext cx="2872105" cy="1061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product_id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titlle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B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C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p4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420087" y="3602310"/>
          <a:ext cx="1941830" cy="85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033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categoryname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239241" y="5056860"/>
            <a:ext cx="575373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5" dirty="0">
                <a:latin typeface="Calibri"/>
                <a:cs typeface="Calibri"/>
              </a:rPr>
              <a:t>SELECT </a:t>
            </a:r>
            <a:r>
              <a:rPr sz="1750" spc="15" dirty="0">
                <a:latin typeface="Calibri"/>
                <a:cs typeface="Calibri"/>
              </a:rPr>
              <a:t>* </a:t>
            </a:r>
            <a:r>
              <a:rPr sz="1750" spc="10" dirty="0">
                <a:latin typeface="Calibri"/>
                <a:cs typeface="Calibri"/>
              </a:rPr>
              <a:t>FROM </a:t>
            </a:r>
            <a:r>
              <a:rPr sz="1750" spc="5" dirty="0">
                <a:latin typeface="Calibri"/>
                <a:cs typeface="Calibri"/>
              </a:rPr>
              <a:t>product </a:t>
            </a:r>
            <a:r>
              <a:rPr sz="1750" spc="-10" dirty="0">
                <a:latin typeface="Calibri"/>
                <a:cs typeface="Calibri"/>
              </a:rPr>
              <a:t>NATURAL </a:t>
            </a:r>
            <a:r>
              <a:rPr sz="1750" spc="10" dirty="0">
                <a:latin typeface="Calibri"/>
                <a:cs typeface="Calibri"/>
              </a:rPr>
              <a:t>FULL OUTER JOIN</a:t>
            </a:r>
            <a:r>
              <a:rPr sz="1750" spc="25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category;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9756" y="3345919"/>
            <a:ext cx="59880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15" dirty="0">
                <a:solidFill>
                  <a:srgbClr val="515151"/>
                </a:solidFill>
                <a:latin typeface="Calibri"/>
                <a:cs typeface="Calibri"/>
              </a:rPr>
              <a:t>p</a:t>
            </a:r>
            <a:r>
              <a:rPr sz="1350" b="1" spc="-5" dirty="0">
                <a:solidFill>
                  <a:srgbClr val="515151"/>
                </a:solidFill>
                <a:latin typeface="Calibri"/>
                <a:cs typeface="Calibri"/>
              </a:rPr>
              <a:t>r</a:t>
            </a:r>
            <a:r>
              <a:rPr sz="1350" b="1" spc="15" dirty="0">
                <a:solidFill>
                  <a:srgbClr val="515151"/>
                </a:solidFill>
                <a:latin typeface="Calibri"/>
                <a:cs typeface="Calibri"/>
              </a:rPr>
              <a:t>oduct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7360" y="3364250"/>
            <a:ext cx="65405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5" dirty="0">
                <a:solidFill>
                  <a:srgbClr val="515151"/>
                </a:solidFill>
                <a:latin typeface="Calibri"/>
                <a:cs typeface="Calibri"/>
              </a:rPr>
              <a:t>category</a:t>
            </a:r>
            <a:endParaRPr sz="135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249695" y="5368152"/>
          <a:ext cx="4045585" cy="1379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2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903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product_id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titlle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categoryname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0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90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B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0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C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90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-20" dirty="0">
                          <a:latin typeface="Calibri"/>
                          <a:cs typeface="Calibri"/>
                        </a:rPr>
                        <a:t>CAT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15" dirty="0">
                          <a:latin typeface="Calibri"/>
                          <a:cs typeface="Calibri"/>
                        </a:rPr>
                        <a:t>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p4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52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40"/>
              </a:spcBef>
            </a:pPr>
            <a:r>
              <a:rPr dirty="0"/>
              <a:t>SQL -</a:t>
            </a:r>
            <a:r>
              <a:rPr spc="-155" dirty="0"/>
              <a:t> </a:t>
            </a:r>
            <a:r>
              <a:rPr spc="-5" dirty="0"/>
              <a:t>DML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0114" y="2821687"/>
            <a:ext cx="1647189" cy="3135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Se</a:t>
            </a:r>
            <a:r>
              <a:rPr sz="2750" spc="-15" dirty="0">
                <a:solidFill>
                  <a:srgbClr val="323232"/>
                </a:solidFill>
                <a:latin typeface="Calibri"/>
                <a:cs typeface="Calibri"/>
              </a:rPr>
              <a:t>n</a:t>
            </a:r>
            <a:r>
              <a:rPr sz="2750" spc="-25" dirty="0">
                <a:solidFill>
                  <a:srgbClr val="323232"/>
                </a:solidFill>
                <a:latin typeface="Calibri"/>
                <a:cs typeface="Calibri"/>
              </a:rPr>
              <a:t>t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encia</a:t>
            </a:r>
            <a:r>
              <a:rPr sz="2750" spc="-5" dirty="0">
                <a:solidFill>
                  <a:srgbClr val="323232"/>
                </a:solidFill>
                <a:latin typeface="Calibri"/>
                <a:cs typeface="Calibri"/>
              </a:rPr>
              <a:t>s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: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  <a:tabLst>
                <a:tab pos="461645" algn="l"/>
              </a:tabLst>
            </a:pPr>
            <a:r>
              <a:rPr sz="2500" spc="-1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500" spc="-10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INSERT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  <a:tabLst>
                <a:tab pos="461645" algn="l"/>
              </a:tabLst>
            </a:pPr>
            <a:r>
              <a:rPr sz="2500" spc="-1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500" spc="-10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750" spc="-35" dirty="0">
                <a:solidFill>
                  <a:srgbClr val="323232"/>
                </a:solidFill>
                <a:latin typeface="Calibri"/>
                <a:cs typeface="Calibri"/>
              </a:rPr>
              <a:t>UPDATE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  <a:tabLst>
                <a:tab pos="461645" algn="l"/>
              </a:tabLst>
            </a:pPr>
            <a:r>
              <a:rPr sz="2500" spc="-1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500" spc="-10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DELETE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  <a:tabLst>
                <a:tab pos="461645" algn="l"/>
              </a:tabLst>
            </a:pPr>
            <a:r>
              <a:rPr sz="2500" spc="-1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500" spc="-10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SELECT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52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40"/>
              </a:spcBef>
            </a:pPr>
            <a:r>
              <a:rPr dirty="0"/>
              <a:t>SELECT – Outer</a:t>
            </a:r>
            <a:r>
              <a:rPr spc="-80" dirty="0"/>
              <a:t> </a:t>
            </a:r>
            <a:r>
              <a:rPr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6577" y="2511838"/>
            <a:ext cx="6891655" cy="371856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64820" marR="5080" indent="-452755">
              <a:lnSpc>
                <a:spcPct val="81700"/>
              </a:lnSpc>
              <a:spcBef>
                <a:spcPts val="555"/>
              </a:spcBef>
              <a:tabLst>
                <a:tab pos="461645" algn="l"/>
              </a:tabLst>
            </a:pPr>
            <a:r>
              <a:rPr sz="1750" spc="25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1750" spc="25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LEFT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OUTER JOIN: a un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inner join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se </a:t>
            </a:r>
            <a:r>
              <a:rPr sz="1950" dirty="0">
                <a:solidFill>
                  <a:srgbClr val="323232"/>
                </a:solidFill>
                <a:latin typeface="Calibri"/>
                <a:cs typeface="Calibri"/>
              </a:rPr>
              <a:t>agregan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las ﬁlas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de T1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que 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no </a:t>
            </a:r>
            <a:r>
              <a:rPr sz="1950" dirty="0">
                <a:solidFill>
                  <a:srgbClr val="323232"/>
                </a:solidFill>
                <a:latin typeface="Calibri"/>
                <a:cs typeface="Calibri"/>
              </a:rPr>
              <a:t>satisfacen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la condición del join con ninguna ﬁla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de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T2. Los 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campos de T2 quean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nulos.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La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tabla </a:t>
            </a:r>
            <a:r>
              <a:rPr sz="1950" dirty="0">
                <a:solidFill>
                  <a:srgbClr val="323232"/>
                </a:solidFill>
                <a:latin typeface="Calibri"/>
                <a:cs typeface="Calibri"/>
              </a:rPr>
              <a:t>resultante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siempre </a:t>
            </a:r>
            <a:r>
              <a:rPr sz="1950" dirty="0">
                <a:solidFill>
                  <a:srgbClr val="323232"/>
                </a:solidFill>
                <a:latin typeface="Calibri"/>
                <a:cs typeface="Calibri"/>
              </a:rPr>
              <a:t>tiene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al  </a:t>
            </a:r>
            <a:r>
              <a:rPr sz="1950" spc="15" dirty="0">
                <a:solidFill>
                  <a:srgbClr val="323232"/>
                </a:solidFill>
                <a:latin typeface="Calibri"/>
                <a:cs typeface="Calibri"/>
              </a:rPr>
              <a:t>menos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una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ﬁla por cada ﬁla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de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la tabla</a:t>
            </a:r>
            <a:r>
              <a:rPr sz="1950" spc="-4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T1</a:t>
            </a:r>
            <a:endParaRPr sz="1950">
              <a:latin typeface="Calibri"/>
              <a:cs typeface="Calibri"/>
            </a:endParaRPr>
          </a:p>
          <a:p>
            <a:pPr marL="464820" marR="200660" indent="-452755">
              <a:lnSpc>
                <a:spcPts val="1880"/>
              </a:lnSpc>
              <a:spcBef>
                <a:spcPts val="1965"/>
              </a:spcBef>
              <a:tabLst>
                <a:tab pos="461645" algn="l"/>
              </a:tabLst>
            </a:pPr>
            <a:r>
              <a:rPr sz="1750" spc="25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1750" spc="25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RIGTH OUTER JOIN: a un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inner join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se </a:t>
            </a:r>
            <a:r>
              <a:rPr sz="1950" dirty="0">
                <a:solidFill>
                  <a:srgbClr val="323232"/>
                </a:solidFill>
                <a:latin typeface="Calibri"/>
                <a:cs typeface="Calibri"/>
              </a:rPr>
              <a:t>agregan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las ﬁlas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de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T2 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que no </a:t>
            </a:r>
            <a:r>
              <a:rPr sz="1950" dirty="0">
                <a:solidFill>
                  <a:srgbClr val="323232"/>
                </a:solidFill>
                <a:latin typeface="Calibri"/>
                <a:cs typeface="Calibri"/>
              </a:rPr>
              <a:t>satisfacen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la condición del join con ninguna ﬁla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de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T1.  Los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campos de T1 quean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nulos.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La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tabla </a:t>
            </a:r>
            <a:r>
              <a:rPr sz="1950" dirty="0">
                <a:solidFill>
                  <a:srgbClr val="323232"/>
                </a:solidFill>
                <a:latin typeface="Calibri"/>
                <a:cs typeface="Calibri"/>
              </a:rPr>
              <a:t>resultante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siempre  </a:t>
            </a:r>
            <a:r>
              <a:rPr sz="1950" dirty="0">
                <a:solidFill>
                  <a:srgbClr val="323232"/>
                </a:solidFill>
                <a:latin typeface="Calibri"/>
                <a:cs typeface="Calibri"/>
              </a:rPr>
              <a:t>tiene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al </a:t>
            </a:r>
            <a:r>
              <a:rPr sz="1950" spc="15" dirty="0">
                <a:solidFill>
                  <a:srgbClr val="323232"/>
                </a:solidFill>
                <a:latin typeface="Calibri"/>
                <a:cs typeface="Calibri"/>
              </a:rPr>
              <a:t>menos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una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ﬁla por cada ﬁla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de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la tabla</a:t>
            </a:r>
            <a:r>
              <a:rPr sz="1950" spc="-3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T2</a:t>
            </a:r>
            <a:endParaRPr sz="1950">
              <a:latin typeface="Calibri"/>
              <a:cs typeface="Calibri"/>
            </a:endParaRPr>
          </a:p>
          <a:p>
            <a:pPr marL="464820" marR="33655" indent="-452755">
              <a:lnSpc>
                <a:spcPts val="1880"/>
              </a:lnSpc>
              <a:spcBef>
                <a:spcPts val="2075"/>
              </a:spcBef>
              <a:tabLst>
                <a:tab pos="461645" algn="l"/>
              </a:tabLst>
            </a:pPr>
            <a:r>
              <a:rPr sz="1750" spc="25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1750" spc="25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FULL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OUTER JOIN: a un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inner join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se </a:t>
            </a:r>
            <a:r>
              <a:rPr sz="1950" dirty="0">
                <a:solidFill>
                  <a:srgbClr val="323232"/>
                </a:solidFill>
                <a:latin typeface="Calibri"/>
                <a:cs typeface="Calibri"/>
              </a:rPr>
              <a:t>agregan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las ﬁlas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de T1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que 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no </a:t>
            </a:r>
            <a:r>
              <a:rPr sz="1950" dirty="0">
                <a:solidFill>
                  <a:srgbClr val="323232"/>
                </a:solidFill>
                <a:latin typeface="Calibri"/>
                <a:cs typeface="Calibri"/>
              </a:rPr>
              <a:t>satisfacen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la condición del join con ninguna ﬁla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de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T2.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Y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la  ﬁlas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de T2 que no </a:t>
            </a:r>
            <a:r>
              <a:rPr sz="1950" dirty="0">
                <a:solidFill>
                  <a:srgbClr val="323232"/>
                </a:solidFill>
                <a:latin typeface="Calibri"/>
                <a:cs typeface="Calibri"/>
              </a:rPr>
              <a:t>satisfacen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la condición del join con ninguna  ﬁla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de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T1.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La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tabla </a:t>
            </a:r>
            <a:r>
              <a:rPr sz="1950" dirty="0">
                <a:solidFill>
                  <a:srgbClr val="323232"/>
                </a:solidFill>
                <a:latin typeface="Calibri"/>
                <a:cs typeface="Calibri"/>
              </a:rPr>
              <a:t>resultante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siempre </a:t>
            </a:r>
            <a:r>
              <a:rPr sz="1950" dirty="0">
                <a:solidFill>
                  <a:srgbClr val="323232"/>
                </a:solidFill>
                <a:latin typeface="Calibri"/>
                <a:cs typeface="Calibri"/>
              </a:rPr>
              <a:t>tiene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al </a:t>
            </a:r>
            <a:r>
              <a:rPr sz="1950" spc="15" dirty="0">
                <a:solidFill>
                  <a:srgbClr val="323232"/>
                </a:solidFill>
                <a:latin typeface="Calibri"/>
                <a:cs typeface="Calibri"/>
              </a:rPr>
              <a:t>menos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una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ﬁla  por cada ﬁla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de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las tablas </a:t>
            </a:r>
            <a:r>
              <a:rPr sz="1950" spc="10" dirty="0">
                <a:solidFill>
                  <a:srgbClr val="323232"/>
                </a:solidFill>
                <a:latin typeface="Calibri"/>
                <a:cs typeface="Calibri"/>
              </a:rPr>
              <a:t>T1 y</a:t>
            </a:r>
            <a:r>
              <a:rPr sz="1950" spc="-2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323232"/>
                </a:solidFill>
                <a:latin typeface="Calibri"/>
                <a:cs typeface="Calibri"/>
              </a:rPr>
              <a:t>T2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52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40"/>
              </a:spcBef>
            </a:pPr>
            <a:r>
              <a:rPr dirty="0"/>
              <a:t>SELECT – From</a:t>
            </a:r>
            <a:r>
              <a:rPr spc="-85" dirty="0"/>
              <a:t> </a:t>
            </a:r>
            <a:r>
              <a:rPr dirty="0"/>
              <a:t>Subconsulta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9138" y="2501788"/>
            <a:ext cx="6177280" cy="298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89940">
              <a:lnSpc>
                <a:spcPct val="100000"/>
              </a:lnSpc>
              <a:spcBef>
                <a:spcPts val="120"/>
              </a:spcBef>
              <a:tabLst>
                <a:tab pos="2087245" algn="l"/>
              </a:tabLst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...	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FROM (SELECT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...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)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AS</a:t>
            </a:r>
            <a:r>
              <a:rPr sz="2350" spc="-6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alias_name</a:t>
            </a:r>
            <a:endParaRPr sz="2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Ejemplo:</a:t>
            </a:r>
            <a:endParaRPr sz="2350">
              <a:latin typeface="Calibri"/>
              <a:cs typeface="Calibri"/>
            </a:endParaRPr>
          </a:p>
          <a:p>
            <a:pPr marL="12700">
              <a:lnSpc>
                <a:spcPts val="2545"/>
              </a:lnSpc>
              <a:spcBef>
                <a:spcPts val="2320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*</a:t>
            </a:r>
            <a:r>
              <a:rPr sz="2350" spc="-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FROM</a:t>
            </a:r>
            <a:endParaRPr sz="2350">
              <a:latin typeface="Calibri"/>
              <a:cs typeface="Calibri"/>
            </a:endParaRPr>
          </a:p>
          <a:p>
            <a:pPr marL="148590">
              <a:lnSpc>
                <a:spcPts val="2275"/>
              </a:lnSpc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(SELECT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prod_id,</a:t>
            </a:r>
            <a:r>
              <a:rPr sz="2350" spc="-1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categoryname</a:t>
            </a:r>
            <a:endParaRPr sz="2350">
              <a:latin typeface="Calibri"/>
              <a:cs typeface="Calibri"/>
            </a:endParaRPr>
          </a:p>
          <a:p>
            <a:pPr marL="216535" marR="69215">
              <a:lnSpc>
                <a:spcPts val="2270"/>
              </a:lnSpc>
              <a:spcBef>
                <a:spcPts val="265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FROM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product </a:t>
            </a:r>
            <a:r>
              <a:rPr sz="2350" spc="-20" dirty="0">
                <a:solidFill>
                  <a:srgbClr val="323232"/>
                </a:solidFill>
                <a:latin typeface="Calibri"/>
                <a:cs typeface="Calibri"/>
              </a:rPr>
              <a:t>NATURAL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JOIN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category)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AS </a:t>
            </a:r>
            <a:r>
              <a:rPr sz="2350" spc="-5" dirty="0">
                <a:solidFill>
                  <a:srgbClr val="323232"/>
                </a:solidFill>
                <a:latin typeface="Calibri"/>
                <a:cs typeface="Calibri"/>
              </a:rPr>
              <a:t>prod  </a:t>
            </a:r>
            <a:r>
              <a:rPr sz="2350" spc="-20" dirty="0">
                <a:solidFill>
                  <a:srgbClr val="323232"/>
                </a:solidFill>
                <a:latin typeface="Calibri"/>
                <a:cs typeface="Calibri"/>
              </a:rPr>
              <a:t>NATURAL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JOIN</a:t>
            </a:r>
            <a:r>
              <a:rPr sz="2350" spc="2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323232"/>
                </a:solidFill>
                <a:latin typeface="Calibri"/>
                <a:cs typeface="Calibri"/>
              </a:rPr>
              <a:t>inventory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52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40"/>
              </a:spcBef>
            </a:pPr>
            <a:r>
              <a:rPr dirty="0"/>
              <a:t>SELECT –</a:t>
            </a:r>
            <a:r>
              <a:rPr spc="-75" dirty="0"/>
              <a:t> </a:t>
            </a:r>
            <a:r>
              <a:rPr dirty="0"/>
              <a:t>Where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119" y="2742968"/>
            <a:ext cx="7283450" cy="26333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36319">
              <a:lnSpc>
                <a:spcPct val="100000"/>
              </a:lnSpc>
              <a:spcBef>
                <a:spcPts val="120"/>
              </a:spcBef>
              <a:tabLst>
                <a:tab pos="2549525" algn="l"/>
                <a:tab pos="3935729" algn="l"/>
              </a:tabLst>
            </a:pP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SELECT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...	FROM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...	</a:t>
            </a:r>
            <a:r>
              <a:rPr sz="2750" spc="10" dirty="0">
                <a:solidFill>
                  <a:srgbClr val="323232"/>
                </a:solidFill>
                <a:latin typeface="Calibri"/>
                <a:cs typeface="Calibri"/>
              </a:rPr>
              <a:t>WHERE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323232"/>
                </a:solidFill>
                <a:latin typeface="Calibri"/>
                <a:cs typeface="Calibri"/>
              </a:rPr>
              <a:t>condition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12700" marR="5080" indent="12065">
              <a:lnSpc>
                <a:spcPct val="79900"/>
              </a:lnSpc>
              <a:spcBef>
                <a:spcPts val="2750"/>
              </a:spcBef>
            </a:pP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La 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condición del </a:t>
            </a:r>
            <a:r>
              <a:rPr sz="2750" spc="10" dirty="0">
                <a:solidFill>
                  <a:srgbClr val="323232"/>
                </a:solidFill>
                <a:latin typeface="Calibri"/>
                <a:cs typeface="Calibri"/>
              </a:rPr>
              <a:t>WHERE 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se 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veriﬁca con cada ﬁla de  la tabla 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que </a:t>
            </a:r>
            <a:r>
              <a:rPr sz="2750" spc="-5" dirty="0">
                <a:solidFill>
                  <a:srgbClr val="323232"/>
                </a:solidFill>
                <a:latin typeface="Calibri"/>
                <a:cs typeface="Calibri"/>
              </a:rPr>
              <a:t>resulta 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de 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evaluar 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el 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FROM. Si 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el  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resultado 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es </a:t>
            </a:r>
            <a:r>
              <a:rPr sz="2750" spc="-5" dirty="0">
                <a:solidFill>
                  <a:srgbClr val="323232"/>
                </a:solidFill>
                <a:latin typeface="Calibri"/>
                <a:cs typeface="Calibri"/>
              </a:rPr>
              <a:t>verdadero 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la ﬁla </a:t>
            </a:r>
            <a:r>
              <a:rPr sz="2750" spc="-5" dirty="0">
                <a:solidFill>
                  <a:srgbClr val="323232"/>
                </a:solidFill>
                <a:latin typeface="Calibri"/>
                <a:cs typeface="Calibri"/>
              </a:rPr>
              <a:t>continua 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en el  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resultado.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52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40"/>
              </a:spcBef>
            </a:pPr>
            <a:r>
              <a:rPr dirty="0"/>
              <a:t>SELECT –</a:t>
            </a:r>
            <a:r>
              <a:rPr spc="-75" dirty="0"/>
              <a:t> </a:t>
            </a:r>
            <a:r>
              <a:rPr dirty="0"/>
              <a:t>Where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6681" y="2150487"/>
            <a:ext cx="7144384" cy="457200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Algunas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 condiciones:</a:t>
            </a:r>
            <a:endParaRPr sz="2750">
              <a:latin typeface="Calibri"/>
              <a:cs typeface="Calibri"/>
            </a:endParaRPr>
          </a:p>
          <a:p>
            <a:pPr marL="452120" marR="1709420">
              <a:lnSpc>
                <a:spcPts val="3860"/>
              </a:lnSpc>
              <a:spcBef>
                <a:spcPts val="180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...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FROM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t1 WHERE c1 &gt; 5 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...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FROM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t1 WHERE c1 IN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(1, 2,</a:t>
            </a:r>
            <a:r>
              <a:rPr sz="2350" spc="-6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3)</a:t>
            </a:r>
            <a:endParaRPr sz="2350">
              <a:latin typeface="Calibri"/>
              <a:cs typeface="Calibri"/>
            </a:endParaRPr>
          </a:p>
          <a:p>
            <a:pPr marL="904240" marR="185420" indent="-452755">
              <a:lnSpc>
                <a:spcPct val="101699"/>
              </a:lnSpc>
              <a:spcBef>
                <a:spcPts val="585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...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FROM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t1 WHERE c1 IN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(SELECT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c3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FROM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t2  WHERE c2 =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t1.c1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+</a:t>
            </a:r>
            <a:r>
              <a:rPr sz="2350" spc="-1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10)</a:t>
            </a:r>
            <a:endParaRPr sz="2350">
              <a:latin typeface="Calibri"/>
              <a:cs typeface="Calibri"/>
            </a:endParaRPr>
          </a:p>
          <a:p>
            <a:pPr marL="452120" marR="236854">
              <a:lnSpc>
                <a:spcPct val="136800"/>
              </a:lnSpc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...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FROM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t1 WHERE c1 BETWEEN 51 AND 100 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...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FROM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t1 WHERE c1 BETWEEN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(SELECT</a:t>
            </a:r>
            <a:r>
              <a:rPr sz="2350" spc="-5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c3</a:t>
            </a:r>
            <a:endParaRPr sz="2350">
              <a:latin typeface="Calibri"/>
              <a:cs typeface="Calibri"/>
            </a:endParaRPr>
          </a:p>
          <a:p>
            <a:pPr marL="904240">
              <a:lnSpc>
                <a:spcPct val="100000"/>
              </a:lnSpc>
              <a:spcBef>
                <a:spcPts val="50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FROM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t2 WHERE c2 =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t1.c1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+ 10) AND</a:t>
            </a:r>
            <a:r>
              <a:rPr sz="2350" spc="-4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100</a:t>
            </a:r>
            <a:endParaRPr sz="2350">
              <a:latin typeface="Calibri"/>
              <a:cs typeface="Calibri"/>
            </a:endParaRPr>
          </a:p>
          <a:p>
            <a:pPr marL="904240" marR="5080" indent="-452755">
              <a:lnSpc>
                <a:spcPct val="101699"/>
              </a:lnSpc>
              <a:spcBef>
                <a:spcPts val="890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...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FROM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t1 WHERE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EXISTS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(SELECT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c1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FROM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t2  WHERE c2 &gt;</a:t>
            </a:r>
            <a:r>
              <a:rPr sz="2350" spc="-1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t1.c1)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52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40"/>
              </a:spcBef>
            </a:pPr>
            <a:r>
              <a:rPr dirty="0"/>
              <a:t>SELECT –</a:t>
            </a:r>
            <a:r>
              <a:rPr spc="-75" dirty="0"/>
              <a:t> </a:t>
            </a:r>
            <a:r>
              <a:rPr dirty="0"/>
              <a:t>Where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119" y="2323415"/>
            <a:ext cx="7054850" cy="454787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485"/>
              </a:spcBef>
            </a:pPr>
            <a:r>
              <a:rPr sz="2550" dirty="0">
                <a:solidFill>
                  <a:srgbClr val="323232"/>
                </a:solidFill>
                <a:latin typeface="Calibri"/>
                <a:cs typeface="Calibri"/>
              </a:rPr>
              <a:t>Operadores:</a:t>
            </a:r>
            <a:endParaRPr sz="2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2300" spc="1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300" spc="10" dirty="0">
                <a:solidFill>
                  <a:srgbClr val="B5B5B5"/>
                </a:solidFill>
                <a:latin typeface="Times New Roman"/>
                <a:cs typeface="Times New Roman"/>
              </a:rPr>
              <a:t> </a:t>
            </a:r>
            <a:r>
              <a:rPr sz="2550" spc="-5" dirty="0">
                <a:solidFill>
                  <a:srgbClr val="323232"/>
                </a:solidFill>
                <a:latin typeface="Calibri"/>
                <a:cs typeface="Calibri"/>
              </a:rPr>
              <a:t>Operadores </a:t>
            </a:r>
            <a:r>
              <a:rPr sz="2550" dirty="0">
                <a:solidFill>
                  <a:srgbClr val="323232"/>
                </a:solidFill>
                <a:latin typeface="Calibri"/>
                <a:cs typeface="Calibri"/>
              </a:rPr>
              <a:t>lógicos: </a:t>
            </a:r>
            <a:r>
              <a:rPr sz="2550" spc="-10" dirty="0">
                <a:solidFill>
                  <a:srgbClr val="323232"/>
                </a:solidFill>
                <a:latin typeface="Calibri"/>
                <a:cs typeface="Calibri"/>
              </a:rPr>
              <a:t>AND, </a:t>
            </a:r>
            <a:r>
              <a:rPr sz="2550" spc="5" dirty="0">
                <a:solidFill>
                  <a:srgbClr val="323232"/>
                </a:solidFill>
                <a:latin typeface="Calibri"/>
                <a:cs typeface="Calibri"/>
              </a:rPr>
              <a:t>OR,</a:t>
            </a:r>
            <a:r>
              <a:rPr sz="2550" spc="2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550" spc="-15" dirty="0">
                <a:solidFill>
                  <a:srgbClr val="323232"/>
                </a:solidFill>
                <a:latin typeface="Calibri"/>
                <a:cs typeface="Calibri"/>
              </a:rPr>
              <a:t>NOT</a:t>
            </a:r>
            <a:endParaRPr sz="2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2300" spc="1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300" spc="10" dirty="0">
                <a:solidFill>
                  <a:srgbClr val="B5B5B5"/>
                </a:solidFill>
                <a:latin typeface="Times New Roman"/>
                <a:cs typeface="Times New Roman"/>
              </a:rPr>
              <a:t> </a:t>
            </a:r>
            <a:r>
              <a:rPr sz="2550" spc="-5" dirty="0">
                <a:solidFill>
                  <a:srgbClr val="323232"/>
                </a:solidFill>
                <a:latin typeface="Calibri"/>
                <a:cs typeface="Calibri"/>
              </a:rPr>
              <a:t>Operadores </a:t>
            </a:r>
            <a:r>
              <a:rPr sz="2550" spc="5" dirty="0">
                <a:solidFill>
                  <a:srgbClr val="323232"/>
                </a:solidFill>
                <a:latin typeface="Calibri"/>
                <a:cs typeface="Calibri"/>
              </a:rPr>
              <a:t>de </a:t>
            </a:r>
            <a:r>
              <a:rPr sz="2550" dirty="0">
                <a:solidFill>
                  <a:srgbClr val="323232"/>
                </a:solidFill>
                <a:latin typeface="Calibri"/>
                <a:cs typeface="Calibri"/>
              </a:rPr>
              <a:t>comparación: </a:t>
            </a:r>
            <a:r>
              <a:rPr sz="2550" spc="5" dirty="0">
                <a:solidFill>
                  <a:srgbClr val="323232"/>
                </a:solidFill>
                <a:latin typeface="Calibri"/>
                <a:cs typeface="Calibri"/>
              </a:rPr>
              <a:t>&lt;, &gt;, &lt;=, &gt;=, =, !=</a:t>
            </a:r>
            <a:r>
              <a:rPr sz="2550" spc="-1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550" dirty="0">
                <a:solidFill>
                  <a:srgbClr val="323232"/>
                </a:solidFill>
                <a:latin typeface="Calibri"/>
                <a:cs typeface="Calibri"/>
              </a:rPr>
              <a:t>(&lt;&gt;)</a:t>
            </a:r>
            <a:endParaRPr sz="2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300" spc="1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300" spc="10" dirty="0">
                <a:solidFill>
                  <a:srgbClr val="B5B5B5"/>
                </a:solidFill>
                <a:latin typeface="Times New Roman"/>
                <a:cs typeface="Times New Roman"/>
              </a:rPr>
              <a:t> </a:t>
            </a:r>
            <a:r>
              <a:rPr sz="2550" spc="10" dirty="0">
                <a:solidFill>
                  <a:srgbClr val="323232"/>
                </a:solidFill>
                <a:latin typeface="Calibri"/>
                <a:cs typeface="Calibri"/>
              </a:rPr>
              <a:t>BETWEEN, </a:t>
            </a:r>
            <a:r>
              <a:rPr sz="2550" spc="-15" dirty="0">
                <a:solidFill>
                  <a:srgbClr val="323232"/>
                </a:solidFill>
                <a:latin typeface="Calibri"/>
                <a:cs typeface="Calibri"/>
              </a:rPr>
              <a:t>NOT </a:t>
            </a:r>
            <a:r>
              <a:rPr sz="2550" spc="10" dirty="0">
                <a:solidFill>
                  <a:srgbClr val="323232"/>
                </a:solidFill>
                <a:latin typeface="Calibri"/>
                <a:cs typeface="Calibri"/>
              </a:rPr>
              <a:t>BETWEEN</a:t>
            </a:r>
            <a:endParaRPr sz="2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2300" spc="1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300" spc="10" dirty="0">
                <a:solidFill>
                  <a:srgbClr val="B5B5B5"/>
                </a:solidFill>
                <a:latin typeface="Times New Roman"/>
                <a:cs typeface="Times New Roman"/>
              </a:rPr>
              <a:t> </a:t>
            </a:r>
            <a:r>
              <a:rPr sz="2550" spc="5" dirty="0">
                <a:solidFill>
                  <a:srgbClr val="323232"/>
                </a:solidFill>
                <a:latin typeface="Calibri"/>
                <a:cs typeface="Calibri"/>
              </a:rPr>
              <a:t>IS </a:t>
            </a:r>
            <a:r>
              <a:rPr sz="2550" spc="10" dirty="0">
                <a:solidFill>
                  <a:srgbClr val="323232"/>
                </a:solidFill>
                <a:latin typeface="Calibri"/>
                <a:cs typeface="Calibri"/>
              </a:rPr>
              <a:t>NULL, </a:t>
            </a:r>
            <a:r>
              <a:rPr sz="2550" spc="5" dirty="0">
                <a:solidFill>
                  <a:srgbClr val="323232"/>
                </a:solidFill>
                <a:latin typeface="Calibri"/>
                <a:cs typeface="Calibri"/>
              </a:rPr>
              <a:t>IS </a:t>
            </a:r>
            <a:r>
              <a:rPr sz="2550" spc="-15" dirty="0">
                <a:solidFill>
                  <a:srgbClr val="323232"/>
                </a:solidFill>
                <a:latin typeface="Calibri"/>
                <a:cs typeface="Calibri"/>
              </a:rPr>
              <a:t>NOT</a:t>
            </a:r>
            <a:r>
              <a:rPr sz="2550" spc="-2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550" spc="10" dirty="0">
                <a:solidFill>
                  <a:srgbClr val="323232"/>
                </a:solidFill>
                <a:latin typeface="Calibri"/>
                <a:cs typeface="Calibri"/>
              </a:rPr>
              <a:t>NULL</a:t>
            </a:r>
            <a:endParaRPr sz="2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2300" spc="1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300" spc="10" dirty="0">
                <a:solidFill>
                  <a:srgbClr val="B5B5B5"/>
                </a:solidFill>
                <a:latin typeface="Times New Roman"/>
                <a:cs typeface="Times New Roman"/>
              </a:rPr>
              <a:t> </a:t>
            </a:r>
            <a:r>
              <a:rPr sz="2550" spc="5" dirty="0">
                <a:solidFill>
                  <a:srgbClr val="323232"/>
                </a:solidFill>
                <a:latin typeface="Calibri"/>
                <a:cs typeface="Calibri"/>
              </a:rPr>
              <a:t>IS TRUE, IS</a:t>
            </a:r>
            <a:r>
              <a:rPr sz="2550" spc="-20" dirty="0">
                <a:solidFill>
                  <a:srgbClr val="323232"/>
                </a:solidFill>
                <a:latin typeface="Calibri"/>
                <a:cs typeface="Calibri"/>
              </a:rPr>
              <a:t> FALSE</a:t>
            </a:r>
            <a:endParaRPr sz="2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2300" spc="1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300" spc="10" dirty="0">
                <a:solidFill>
                  <a:srgbClr val="B5B5B5"/>
                </a:solidFill>
                <a:latin typeface="Times New Roman"/>
                <a:cs typeface="Times New Roman"/>
              </a:rPr>
              <a:t> </a:t>
            </a:r>
            <a:r>
              <a:rPr sz="2550" spc="-5" dirty="0">
                <a:solidFill>
                  <a:srgbClr val="323232"/>
                </a:solidFill>
                <a:latin typeface="Calibri"/>
                <a:cs typeface="Calibri"/>
              </a:rPr>
              <a:t>Operadores </a:t>
            </a:r>
            <a:r>
              <a:rPr sz="2550" dirty="0">
                <a:solidFill>
                  <a:srgbClr val="323232"/>
                </a:solidFill>
                <a:latin typeface="Calibri"/>
                <a:cs typeface="Calibri"/>
              </a:rPr>
              <a:t>matemáticos: +,‐,*,/, </a:t>
            </a:r>
            <a:r>
              <a:rPr sz="2550" spc="15" dirty="0">
                <a:solidFill>
                  <a:srgbClr val="323232"/>
                </a:solidFill>
                <a:latin typeface="Calibri"/>
                <a:cs typeface="Calibri"/>
              </a:rPr>
              <a:t>%</a:t>
            </a:r>
            <a:endParaRPr sz="2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2300" spc="1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300" spc="10" dirty="0">
                <a:solidFill>
                  <a:srgbClr val="B5B5B5"/>
                </a:solidFill>
                <a:latin typeface="Times New Roman"/>
                <a:cs typeface="Times New Roman"/>
              </a:rPr>
              <a:t> </a:t>
            </a:r>
            <a:r>
              <a:rPr sz="2550" spc="-5" dirty="0">
                <a:solidFill>
                  <a:srgbClr val="323232"/>
                </a:solidFill>
                <a:latin typeface="Calibri"/>
                <a:cs typeface="Calibri"/>
              </a:rPr>
              <a:t>Operadores </a:t>
            </a:r>
            <a:r>
              <a:rPr sz="2550" spc="5" dirty="0">
                <a:solidFill>
                  <a:srgbClr val="323232"/>
                </a:solidFill>
                <a:latin typeface="Calibri"/>
                <a:cs typeface="Calibri"/>
              </a:rPr>
              <a:t>de cadena:</a:t>
            </a:r>
            <a:r>
              <a:rPr sz="2550" spc="-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550" spc="5" dirty="0">
                <a:solidFill>
                  <a:srgbClr val="323232"/>
                </a:solidFill>
                <a:latin typeface="Calibri"/>
                <a:cs typeface="Calibri"/>
              </a:rPr>
              <a:t>||</a:t>
            </a:r>
            <a:endParaRPr sz="2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52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40"/>
              </a:spcBef>
            </a:pPr>
            <a:r>
              <a:rPr dirty="0"/>
              <a:t>SELECT – Group</a:t>
            </a:r>
            <a:r>
              <a:rPr spc="-80" dirty="0"/>
              <a:t> </a:t>
            </a:r>
            <a:r>
              <a:rPr spc="-5" dirty="0"/>
              <a:t>by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5881" y="2562084"/>
            <a:ext cx="8067675" cy="17189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...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FROM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...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[WHERE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...]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GROUP</a:t>
            </a:r>
            <a:r>
              <a:rPr sz="2350" spc="-2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spc="-25" dirty="0">
                <a:solidFill>
                  <a:srgbClr val="323232"/>
                </a:solidFill>
                <a:latin typeface="Calibri"/>
                <a:cs typeface="Calibri"/>
              </a:rPr>
              <a:t>BY</a:t>
            </a:r>
            <a:endParaRPr sz="2350">
              <a:latin typeface="Calibri"/>
              <a:cs typeface="Calibri"/>
            </a:endParaRPr>
          </a:p>
          <a:p>
            <a:pPr marL="464820">
              <a:lnSpc>
                <a:spcPct val="100000"/>
              </a:lnSpc>
              <a:spcBef>
                <a:spcPts val="50"/>
              </a:spcBef>
            </a:pP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grouping_column_reference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[,</a:t>
            </a:r>
            <a:r>
              <a:rPr sz="2350" spc="-5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grouping_column_reference]...</a:t>
            </a:r>
            <a:endParaRPr sz="2350">
              <a:latin typeface="Calibri"/>
              <a:cs typeface="Calibri"/>
            </a:endParaRPr>
          </a:p>
          <a:p>
            <a:pPr marL="464820" marR="5080" indent="-452755">
              <a:lnSpc>
                <a:spcPts val="2770"/>
              </a:lnSpc>
              <a:spcBef>
                <a:spcPts val="2160"/>
              </a:spcBef>
              <a:tabLst>
                <a:tab pos="461645" algn="l"/>
              </a:tabLst>
            </a:pPr>
            <a:r>
              <a:rPr sz="2100" spc="3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100" spc="30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Agrupa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ﬁlas que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tienen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los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mismos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valores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en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las columnas de  </a:t>
            </a:r>
            <a:r>
              <a:rPr sz="2350" spc="-5" dirty="0">
                <a:solidFill>
                  <a:srgbClr val="323232"/>
                </a:solidFill>
                <a:latin typeface="Calibri"/>
                <a:cs typeface="Calibri"/>
              </a:rPr>
              <a:t>referencia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881" y="4509108"/>
            <a:ext cx="155194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61645" algn="l"/>
              </a:tabLst>
            </a:pPr>
            <a:r>
              <a:rPr sz="2100" spc="3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100" spc="30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Ejemplo:</a:t>
            </a:r>
            <a:endParaRPr sz="235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77621" y="5230274"/>
          <a:ext cx="2872105" cy="1483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product_id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titlle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B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C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p4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p5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p6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14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F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461644" y="4999005"/>
            <a:ext cx="59880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15" dirty="0">
                <a:solidFill>
                  <a:srgbClr val="515151"/>
                </a:solidFill>
                <a:latin typeface="Calibri"/>
                <a:cs typeface="Calibri"/>
              </a:rPr>
              <a:t>p</a:t>
            </a:r>
            <a:r>
              <a:rPr sz="1350" b="1" spc="-5" dirty="0">
                <a:solidFill>
                  <a:srgbClr val="515151"/>
                </a:solidFill>
                <a:latin typeface="Calibri"/>
                <a:cs typeface="Calibri"/>
              </a:rPr>
              <a:t>r</a:t>
            </a:r>
            <a:r>
              <a:rPr sz="1350" b="1" spc="15" dirty="0">
                <a:solidFill>
                  <a:srgbClr val="515151"/>
                </a:solidFill>
                <a:latin typeface="Calibri"/>
                <a:cs typeface="Calibri"/>
              </a:rPr>
              <a:t>oduct</a:t>
            </a:r>
            <a:endParaRPr sz="135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269161" y="5279844"/>
          <a:ext cx="828040" cy="857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593">
                <a:tc>
                  <a:txBody>
                    <a:bodyPr/>
                    <a:lstStyle/>
                    <a:p>
                      <a:pPr marL="71120">
                        <a:lnSpc>
                          <a:spcPts val="1575"/>
                        </a:lnSpc>
                        <a:spcBef>
                          <a:spcPts val="85"/>
                        </a:spcBef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FF7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1">
                <a:tc>
                  <a:txBody>
                    <a:bodyPr/>
                    <a:lstStyle/>
                    <a:p>
                      <a:pPr marL="71120">
                        <a:lnSpc>
                          <a:spcPts val="1510"/>
                        </a:lnSpc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7C00"/>
                      </a:solidFill>
                      <a:prstDash val="solid"/>
                    </a:lnL>
                    <a:lnR w="12700">
                      <a:solidFill>
                        <a:srgbClr val="FF7C00"/>
                      </a:solidFill>
                      <a:prstDash val="solid"/>
                    </a:lnR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202445" y="4679365"/>
            <a:ext cx="2910205" cy="5734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55"/>
              </a:spcBef>
            </a:pPr>
            <a:r>
              <a:rPr sz="1750" spc="5" dirty="0">
                <a:latin typeface="Calibri"/>
                <a:cs typeface="Calibri"/>
              </a:rPr>
              <a:t>SELECT category </a:t>
            </a:r>
            <a:r>
              <a:rPr sz="1750" spc="10" dirty="0">
                <a:latin typeface="Calibri"/>
                <a:cs typeface="Calibri"/>
              </a:rPr>
              <a:t>FROM </a:t>
            </a:r>
            <a:r>
              <a:rPr sz="1750" spc="5" dirty="0">
                <a:latin typeface="Calibri"/>
                <a:cs typeface="Calibri"/>
              </a:rPr>
              <a:t>product  </a:t>
            </a:r>
            <a:r>
              <a:rPr sz="1750" spc="10" dirty="0">
                <a:latin typeface="Calibri"/>
                <a:cs typeface="Calibri"/>
              </a:rPr>
              <a:t>GROUP </a:t>
            </a:r>
            <a:r>
              <a:rPr sz="1750" spc="-10" dirty="0">
                <a:latin typeface="Calibri"/>
                <a:cs typeface="Calibri"/>
              </a:rPr>
              <a:t>BY </a:t>
            </a:r>
            <a:r>
              <a:rPr sz="1750" spc="5" dirty="0">
                <a:latin typeface="Calibri"/>
                <a:cs typeface="Calibri"/>
              </a:rPr>
              <a:t>category;</a:t>
            </a:r>
            <a:endParaRPr sz="1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52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40"/>
              </a:spcBef>
            </a:pPr>
            <a:r>
              <a:rPr dirty="0"/>
              <a:t>SELECT – Group</a:t>
            </a:r>
            <a:r>
              <a:rPr spc="-80" dirty="0"/>
              <a:t> </a:t>
            </a:r>
            <a:r>
              <a:rPr spc="-5" dirty="0"/>
              <a:t>by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5881" y="4257884"/>
            <a:ext cx="110299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Ejemplo:</a:t>
            </a:r>
            <a:endParaRPr sz="235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77621" y="5230274"/>
          <a:ext cx="2872105" cy="1483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product_id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titlle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B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C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p4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p5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p6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14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F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461644" y="4999005"/>
            <a:ext cx="59880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15" dirty="0">
                <a:solidFill>
                  <a:srgbClr val="515151"/>
                </a:solidFill>
                <a:latin typeface="Calibri"/>
                <a:cs typeface="Calibri"/>
              </a:rPr>
              <a:t>p</a:t>
            </a:r>
            <a:r>
              <a:rPr sz="1350" b="1" spc="-5" dirty="0">
                <a:solidFill>
                  <a:srgbClr val="515151"/>
                </a:solidFill>
                <a:latin typeface="Calibri"/>
                <a:cs typeface="Calibri"/>
              </a:rPr>
              <a:t>r</a:t>
            </a:r>
            <a:r>
              <a:rPr sz="1350" b="1" spc="15" dirty="0">
                <a:solidFill>
                  <a:srgbClr val="515151"/>
                </a:solidFill>
                <a:latin typeface="Calibri"/>
                <a:cs typeface="Calibri"/>
              </a:rPr>
              <a:t>oduct</a:t>
            </a:r>
            <a:endParaRPr sz="135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403146" y="4678000"/>
          <a:ext cx="1510665" cy="85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avg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31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92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492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92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65881" y="2310860"/>
            <a:ext cx="8198484" cy="20910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64820" marR="5080" indent="-452755">
              <a:lnSpc>
                <a:spcPct val="101699"/>
              </a:lnSpc>
              <a:spcBef>
                <a:spcPts val="75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El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Group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by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permite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aplicar funciones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agregadas sobre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los grupos.  El select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solamente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puede </a:t>
            </a:r>
            <a:r>
              <a:rPr sz="2350" spc="-5" dirty="0">
                <a:solidFill>
                  <a:srgbClr val="323232"/>
                </a:solidFill>
                <a:latin typeface="Calibri"/>
                <a:cs typeface="Calibri"/>
              </a:rPr>
              <a:t>retornar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columnas de agrupamiento 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o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funciones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agregadas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aplicadas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sobre </a:t>
            </a:r>
            <a:r>
              <a:rPr sz="2350" spc="-5" dirty="0">
                <a:solidFill>
                  <a:srgbClr val="323232"/>
                </a:solidFill>
                <a:latin typeface="Calibri"/>
                <a:cs typeface="Calibri"/>
              </a:rPr>
              <a:t>otras</a:t>
            </a:r>
            <a:r>
              <a:rPr sz="2350" spc="-1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columnas.</a:t>
            </a: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Algunas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funciones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agregadas: </a:t>
            </a:r>
            <a:r>
              <a:rPr sz="2350" spc="-25" dirty="0">
                <a:solidFill>
                  <a:srgbClr val="323232"/>
                </a:solidFill>
                <a:latin typeface="Calibri"/>
                <a:cs typeface="Calibri"/>
              </a:rPr>
              <a:t>AVG, </a:t>
            </a:r>
            <a:r>
              <a:rPr sz="2350" spc="-35" dirty="0">
                <a:solidFill>
                  <a:srgbClr val="323232"/>
                </a:solidFill>
                <a:latin typeface="Calibri"/>
                <a:cs typeface="Calibri"/>
              </a:rPr>
              <a:t>COUNT,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MIN, MAX,</a:t>
            </a:r>
            <a:r>
              <a:rPr sz="2350" spc="5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SUM</a:t>
            </a:r>
            <a:endParaRPr sz="2350">
              <a:latin typeface="Calibri"/>
              <a:cs typeface="Calibri"/>
            </a:endParaRPr>
          </a:p>
          <a:p>
            <a:pPr marL="4194175">
              <a:lnSpc>
                <a:spcPct val="100000"/>
              </a:lnSpc>
              <a:spcBef>
                <a:spcPts val="830"/>
              </a:spcBef>
            </a:pPr>
            <a:r>
              <a:rPr sz="1750" spc="5" dirty="0">
                <a:latin typeface="Calibri"/>
                <a:cs typeface="Calibri"/>
              </a:rPr>
              <a:t>SELECT </a:t>
            </a:r>
            <a:r>
              <a:rPr sz="1750" spc="-10" dirty="0">
                <a:latin typeface="Calibri"/>
                <a:cs typeface="Calibri"/>
              </a:rPr>
              <a:t>category, </a:t>
            </a:r>
            <a:r>
              <a:rPr sz="1750" dirty="0">
                <a:latin typeface="Calibri"/>
                <a:cs typeface="Calibri"/>
              </a:rPr>
              <a:t>AVG(price) </a:t>
            </a:r>
            <a:r>
              <a:rPr sz="1750" spc="10" dirty="0">
                <a:latin typeface="Calibri"/>
                <a:cs typeface="Calibri"/>
              </a:rPr>
              <a:t>FROM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product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7515" y="4381089"/>
            <a:ext cx="188404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10" dirty="0">
                <a:latin typeface="Calibri"/>
                <a:cs typeface="Calibri"/>
              </a:rPr>
              <a:t>GROUP </a:t>
            </a:r>
            <a:r>
              <a:rPr sz="1750" spc="-10" dirty="0">
                <a:latin typeface="Calibri"/>
                <a:cs typeface="Calibri"/>
              </a:rPr>
              <a:t>BY</a:t>
            </a:r>
            <a:r>
              <a:rPr sz="1750" spc="-70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category;</a:t>
            </a:r>
            <a:endParaRPr sz="175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419897" y="6285436"/>
          <a:ext cx="1510665" cy="85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count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085210" y="5695425"/>
            <a:ext cx="3920490" cy="5734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55"/>
              </a:spcBef>
            </a:pPr>
            <a:r>
              <a:rPr sz="1750" spc="5" dirty="0">
                <a:latin typeface="Calibri"/>
                <a:cs typeface="Calibri"/>
              </a:rPr>
              <a:t>SELECT </a:t>
            </a:r>
            <a:r>
              <a:rPr sz="1750" spc="-10" dirty="0">
                <a:latin typeface="Calibri"/>
                <a:cs typeface="Calibri"/>
              </a:rPr>
              <a:t>category, </a:t>
            </a:r>
            <a:r>
              <a:rPr sz="1750" spc="5" dirty="0">
                <a:latin typeface="Calibri"/>
                <a:cs typeface="Calibri"/>
              </a:rPr>
              <a:t>COUNT(*) </a:t>
            </a:r>
            <a:r>
              <a:rPr sz="1750" spc="10" dirty="0">
                <a:latin typeface="Calibri"/>
                <a:cs typeface="Calibri"/>
              </a:rPr>
              <a:t>FROM </a:t>
            </a:r>
            <a:r>
              <a:rPr sz="1750" spc="5" dirty="0">
                <a:latin typeface="Calibri"/>
                <a:cs typeface="Calibri"/>
              </a:rPr>
              <a:t>product  </a:t>
            </a:r>
            <a:r>
              <a:rPr sz="1750" spc="10" dirty="0">
                <a:latin typeface="Calibri"/>
                <a:cs typeface="Calibri"/>
              </a:rPr>
              <a:t>GROUP </a:t>
            </a:r>
            <a:r>
              <a:rPr sz="1750" spc="-10" dirty="0">
                <a:latin typeface="Calibri"/>
                <a:cs typeface="Calibri"/>
              </a:rPr>
              <a:t>BY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category;</a:t>
            </a:r>
            <a:endParaRPr sz="1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52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40"/>
              </a:spcBef>
            </a:pPr>
            <a:r>
              <a:rPr dirty="0"/>
              <a:t>SELECT –</a:t>
            </a:r>
            <a:r>
              <a:rPr spc="-75" dirty="0"/>
              <a:t> </a:t>
            </a:r>
            <a:r>
              <a:rPr spc="-5" dirty="0"/>
              <a:t>Having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6237" y="2501788"/>
            <a:ext cx="7378065" cy="2045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765">
              <a:lnSpc>
                <a:spcPts val="2545"/>
              </a:lnSpc>
              <a:spcBef>
                <a:spcPts val="120"/>
              </a:spcBef>
              <a:tabLst>
                <a:tab pos="1059180" algn="l"/>
                <a:tab pos="1455420" algn="l"/>
                <a:tab pos="2381250" algn="l"/>
                <a:tab pos="2778125" algn="l"/>
                <a:tab pos="3954779" algn="l"/>
                <a:tab pos="4443730" algn="l"/>
                <a:tab pos="5512435" algn="l"/>
                <a:tab pos="5984240" algn="l"/>
                <a:tab pos="6381115" algn="l"/>
              </a:tabLst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SELECT	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...	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FROM	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...	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[WHERE	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...]	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GROUP	</a:t>
            </a:r>
            <a:r>
              <a:rPr sz="2350" spc="-25" dirty="0">
                <a:solidFill>
                  <a:srgbClr val="323232"/>
                </a:solidFill>
                <a:latin typeface="Calibri"/>
                <a:cs typeface="Calibri"/>
              </a:rPr>
              <a:t>BY	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...	</a:t>
            </a:r>
            <a:r>
              <a:rPr sz="2350" spc="-10" dirty="0">
                <a:solidFill>
                  <a:srgbClr val="323232"/>
                </a:solidFill>
                <a:latin typeface="Calibri"/>
                <a:cs typeface="Calibri"/>
              </a:rPr>
              <a:t>HAVING</a:t>
            </a:r>
            <a:endParaRPr sz="2350">
              <a:latin typeface="Calibri"/>
              <a:cs typeface="Calibri"/>
            </a:endParaRPr>
          </a:p>
          <a:p>
            <a:pPr marL="12700">
              <a:lnSpc>
                <a:spcPts val="2545"/>
              </a:lnSpc>
            </a:pP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boolean_expression</a:t>
            </a:r>
            <a:endParaRPr sz="2350">
              <a:latin typeface="Calibri"/>
              <a:cs typeface="Calibri"/>
            </a:endParaRPr>
          </a:p>
          <a:p>
            <a:pPr marL="12700" marR="5080" indent="12065">
              <a:lnSpc>
                <a:spcPts val="2270"/>
              </a:lnSpc>
              <a:spcBef>
                <a:spcPts val="1970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La cláusula </a:t>
            </a:r>
            <a:r>
              <a:rPr sz="2350" spc="-10" dirty="0">
                <a:solidFill>
                  <a:srgbClr val="323232"/>
                </a:solidFill>
                <a:latin typeface="Calibri"/>
                <a:cs typeface="Calibri"/>
              </a:rPr>
              <a:t>HAVING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permite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aplicar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condiciones sobre los 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grupos</a:t>
            </a:r>
            <a:endParaRPr sz="235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1455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Ejemplo:</a:t>
            </a:r>
            <a:endParaRPr sz="235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61853" y="5230274"/>
          <a:ext cx="2872105" cy="1483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product_id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titlle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B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C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p4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p5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0" dirty="0">
                          <a:latin typeface="Calibri"/>
                          <a:cs typeface="Calibri"/>
                        </a:rPr>
                        <a:t>p6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14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F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645875" y="4999005"/>
            <a:ext cx="59880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15" dirty="0">
                <a:solidFill>
                  <a:srgbClr val="515151"/>
                </a:solidFill>
                <a:latin typeface="Calibri"/>
                <a:cs typeface="Calibri"/>
              </a:rPr>
              <a:t>p</a:t>
            </a:r>
            <a:r>
              <a:rPr sz="1350" b="1" spc="-5" dirty="0">
                <a:solidFill>
                  <a:srgbClr val="515151"/>
                </a:solidFill>
                <a:latin typeface="Calibri"/>
                <a:cs typeface="Calibri"/>
              </a:rPr>
              <a:t>r</a:t>
            </a:r>
            <a:r>
              <a:rPr sz="1350" b="1" spc="15" dirty="0">
                <a:solidFill>
                  <a:srgbClr val="515151"/>
                </a:solidFill>
                <a:latin typeface="Calibri"/>
                <a:cs typeface="Calibri"/>
              </a:rPr>
              <a:t>oduct</a:t>
            </a:r>
            <a:endParaRPr sz="135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718780" y="5907234"/>
          <a:ext cx="1510665" cy="639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avg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FF7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31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92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B w="12700">
                      <a:solidFill>
                        <a:srgbClr val="FF7C00"/>
                      </a:solidFill>
                      <a:prstDash val="solid"/>
                    </a:lnB>
                    <a:solidFill>
                      <a:srgbClr val="FFE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32">
                <a:tc>
                  <a:txBody>
                    <a:bodyPr/>
                    <a:lstStyle/>
                    <a:p>
                      <a:pPr marL="71120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c3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7C00"/>
                      </a:solidFill>
                      <a:prstDash val="solid"/>
                    </a:lnL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4925">
                        <a:lnSpc>
                          <a:spcPts val="1525"/>
                        </a:lnSpc>
                        <a:spcBef>
                          <a:spcPts val="35"/>
                        </a:spcBef>
                      </a:pPr>
                      <a:r>
                        <a:rPr sz="1350" spc="15" dirty="0">
                          <a:latin typeface="Calibri"/>
                          <a:cs typeface="Calibri"/>
                        </a:rPr>
                        <a:t>12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7C00"/>
                      </a:solidFill>
                      <a:prstDash val="solid"/>
                    </a:lnR>
                    <a:lnT w="12700">
                      <a:solidFill>
                        <a:srgbClr val="FF7C00"/>
                      </a:solidFill>
                      <a:prstDash val="solid"/>
                    </a:lnT>
                    <a:lnB w="12700">
                      <a:solidFill>
                        <a:srgbClr val="FF7C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078429" y="4999005"/>
            <a:ext cx="3983990" cy="8369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55"/>
              </a:spcBef>
            </a:pPr>
            <a:r>
              <a:rPr sz="1750" spc="5" dirty="0">
                <a:latin typeface="Calibri"/>
                <a:cs typeface="Calibri"/>
              </a:rPr>
              <a:t>SELECT </a:t>
            </a:r>
            <a:r>
              <a:rPr sz="1750" spc="-10" dirty="0">
                <a:latin typeface="Calibri"/>
                <a:cs typeface="Calibri"/>
              </a:rPr>
              <a:t>category, </a:t>
            </a:r>
            <a:r>
              <a:rPr sz="1750" dirty="0">
                <a:latin typeface="Calibri"/>
                <a:cs typeface="Calibri"/>
              </a:rPr>
              <a:t>AVG(price) </a:t>
            </a:r>
            <a:r>
              <a:rPr sz="1750" spc="10" dirty="0">
                <a:latin typeface="Calibri"/>
                <a:cs typeface="Calibri"/>
              </a:rPr>
              <a:t>FROM </a:t>
            </a:r>
            <a:r>
              <a:rPr sz="1750" spc="5" dirty="0">
                <a:latin typeface="Calibri"/>
                <a:cs typeface="Calibri"/>
              </a:rPr>
              <a:t>product  </a:t>
            </a:r>
            <a:r>
              <a:rPr sz="1750" spc="10" dirty="0">
                <a:latin typeface="Calibri"/>
                <a:cs typeface="Calibri"/>
              </a:rPr>
              <a:t>GROUP </a:t>
            </a:r>
            <a:r>
              <a:rPr sz="1750" spc="-10" dirty="0">
                <a:latin typeface="Calibri"/>
                <a:cs typeface="Calibri"/>
              </a:rPr>
              <a:t>BY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category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ts val="2075"/>
              </a:lnSpc>
            </a:pPr>
            <a:r>
              <a:rPr sz="1750" dirty="0">
                <a:latin typeface="Calibri"/>
                <a:cs typeface="Calibri"/>
              </a:rPr>
              <a:t>HAVING AVG(price) </a:t>
            </a:r>
            <a:r>
              <a:rPr sz="1750" spc="15" dirty="0">
                <a:latin typeface="Calibri"/>
                <a:cs typeface="Calibri"/>
              </a:rPr>
              <a:t>&gt;</a:t>
            </a:r>
            <a:r>
              <a:rPr sz="1750" spc="10" dirty="0">
                <a:latin typeface="Calibri"/>
                <a:cs typeface="Calibri"/>
              </a:rPr>
              <a:t> 11;</a:t>
            </a:r>
            <a:endParaRPr sz="1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52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40"/>
              </a:spcBef>
            </a:pPr>
            <a:r>
              <a:rPr dirty="0"/>
              <a:t>SELECT - Select</a:t>
            </a:r>
            <a:r>
              <a:rPr spc="-80" dirty="0"/>
              <a:t> </a:t>
            </a:r>
            <a:r>
              <a:rPr spc="-5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8799" y="2330952"/>
            <a:ext cx="515048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0300"/>
              </a:lnSpc>
              <a:spcBef>
                <a:spcPts val="95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select_list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FROM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table_expression 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El select </a:t>
            </a:r>
            <a:r>
              <a:rPr sz="2350" spc="-5" dirty="0">
                <a:solidFill>
                  <a:srgbClr val="323232"/>
                </a:solidFill>
                <a:latin typeface="Calibri"/>
                <a:cs typeface="Calibri"/>
              </a:rPr>
              <a:t>list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puede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 ser: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6237" y="3476557"/>
            <a:ext cx="738314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14045" algn="l"/>
                <a:tab pos="980440" algn="l"/>
                <a:tab pos="1276985" algn="l"/>
                <a:tab pos="2407920" algn="l"/>
                <a:tab pos="3302000" algn="l"/>
                <a:tab pos="3850004" algn="l"/>
                <a:tab pos="5239385" algn="l"/>
                <a:tab pos="5922645" algn="l"/>
                <a:tab pos="7150100" algn="l"/>
              </a:tabLst>
            </a:pPr>
            <a:r>
              <a:rPr sz="2100" spc="3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100" spc="30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*	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:	</a:t>
            </a:r>
            <a:r>
              <a:rPr sz="2350" spc="-25" dirty="0">
                <a:solidFill>
                  <a:srgbClr val="323232"/>
                </a:solidFill>
                <a:latin typeface="Calibri"/>
                <a:cs typeface="Calibri"/>
              </a:rPr>
              <a:t>r</a:t>
            </a:r>
            <a:r>
              <a:rPr sz="2350" spc="-5" dirty="0">
                <a:solidFill>
                  <a:srgbClr val="323232"/>
                </a:solidFill>
                <a:latin typeface="Calibri"/>
                <a:cs typeface="Calibri"/>
              </a:rPr>
              <a:t>e</a:t>
            </a:r>
            <a:r>
              <a:rPr sz="2350" spc="-20" dirty="0">
                <a:solidFill>
                  <a:srgbClr val="323232"/>
                </a:solidFill>
                <a:latin typeface="Calibri"/>
                <a:cs typeface="Calibri"/>
              </a:rPr>
              <a:t>t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orn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a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	</a:t>
            </a:r>
            <a:r>
              <a:rPr sz="2350" spc="-20" dirty="0">
                <a:solidFill>
                  <a:srgbClr val="323232"/>
                </a:solidFill>
                <a:latin typeface="Calibri"/>
                <a:cs typeface="Calibri"/>
              </a:rPr>
              <a:t>t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odas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	la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s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	</a:t>
            </a:r>
            <a:r>
              <a:rPr sz="2350" spc="-10" dirty="0">
                <a:solidFill>
                  <a:srgbClr val="323232"/>
                </a:solidFill>
                <a:latin typeface="Calibri"/>
                <a:cs typeface="Calibri"/>
              </a:rPr>
              <a:t>c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olumnas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	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qu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e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	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p</a:t>
            </a:r>
            <a:r>
              <a:rPr sz="2350" spc="-35" dirty="0">
                <a:solidFill>
                  <a:srgbClr val="323232"/>
                </a:solidFill>
                <a:latin typeface="Calibri"/>
                <a:cs typeface="Calibri"/>
              </a:rPr>
              <a:t>r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oduc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e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	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el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6237" y="3727785"/>
            <a:ext cx="210439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table_expression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6237" y="4102117"/>
            <a:ext cx="7057390" cy="153289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2185035">
              <a:lnSpc>
                <a:spcPct val="100000"/>
              </a:lnSpc>
              <a:spcBef>
                <a:spcPts val="1230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*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FROM</a:t>
            </a:r>
            <a:r>
              <a:rPr sz="2350" spc="-2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product;</a:t>
            </a: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100" spc="3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100" spc="30" dirty="0">
                <a:solidFill>
                  <a:srgbClr val="B5B5B5"/>
                </a:solidFill>
                <a:latin typeface="Times New Roman"/>
                <a:cs typeface="Times New Roman"/>
              </a:rPr>
              <a:t> </a:t>
            </a:r>
            <a:r>
              <a:rPr sz="2350" spc="-5" dirty="0">
                <a:solidFill>
                  <a:srgbClr val="323232"/>
                </a:solidFill>
                <a:latin typeface="Calibri"/>
                <a:cs typeface="Calibri"/>
              </a:rPr>
              <a:t>Lista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de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nombres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de</a:t>
            </a:r>
            <a:r>
              <a:rPr sz="2350" spc="-1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columnas:</a:t>
            </a:r>
            <a:endParaRPr sz="235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1140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customerid, ﬁrstname,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lastname FROM</a:t>
            </a:r>
            <a:r>
              <a:rPr sz="2350" spc="1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customer;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8799" y="6001409"/>
            <a:ext cx="607949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350" spc="-10" dirty="0">
                <a:solidFill>
                  <a:srgbClr val="323232"/>
                </a:solidFill>
                <a:latin typeface="Calibri"/>
                <a:cs typeface="Calibri"/>
              </a:rPr>
              <a:t>customer.customerid,</a:t>
            </a:r>
            <a:r>
              <a:rPr sz="2350" spc="-4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spc="-10" dirty="0">
                <a:solidFill>
                  <a:srgbClr val="323232"/>
                </a:solidFill>
                <a:latin typeface="Calibri"/>
                <a:cs typeface="Calibri"/>
              </a:rPr>
              <a:t>customer.lastname,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8799" y="6252638"/>
            <a:ext cx="679577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-20" dirty="0">
                <a:solidFill>
                  <a:srgbClr val="323232"/>
                </a:solidFill>
                <a:latin typeface="Calibri"/>
                <a:cs typeface="Calibri"/>
              </a:rPr>
              <a:t>order.orderdate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FROM </a:t>
            </a:r>
            <a:r>
              <a:rPr sz="2350" spc="-5" dirty="0">
                <a:solidFill>
                  <a:srgbClr val="323232"/>
                </a:solidFill>
                <a:latin typeface="Calibri"/>
                <a:cs typeface="Calibri"/>
              </a:rPr>
              <a:t>customers </a:t>
            </a:r>
            <a:r>
              <a:rPr sz="2350" spc="-20" dirty="0">
                <a:solidFill>
                  <a:srgbClr val="323232"/>
                </a:solidFill>
                <a:latin typeface="Calibri"/>
                <a:cs typeface="Calibri"/>
              </a:rPr>
              <a:t>NATURAL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JOIN</a:t>
            </a:r>
            <a:r>
              <a:rPr sz="2350" spc="5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order;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52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40"/>
              </a:spcBef>
            </a:pPr>
            <a:r>
              <a:rPr dirty="0"/>
              <a:t>SELECT - Select</a:t>
            </a:r>
            <a:r>
              <a:rPr spc="-80" dirty="0"/>
              <a:t> </a:t>
            </a:r>
            <a:r>
              <a:rPr spc="-5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6237" y="2501787"/>
            <a:ext cx="6948170" cy="30505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3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100" spc="5" dirty="0">
                <a:solidFill>
                  <a:srgbClr val="B5B5B5"/>
                </a:solidFill>
                <a:latin typeface="Times New Roman"/>
                <a:cs typeface="Times New Roman"/>
              </a:rPr>
              <a:t>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Alias:</a:t>
            </a:r>
            <a:endParaRPr sz="2350">
              <a:latin typeface="Calibri"/>
              <a:cs typeface="Calibri"/>
            </a:endParaRPr>
          </a:p>
          <a:p>
            <a:pPr marL="464820" marR="5080" indent="-452755">
              <a:lnSpc>
                <a:spcPct val="101699"/>
              </a:lnSpc>
              <a:spcBef>
                <a:spcPts val="1860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350" spc="-20" dirty="0">
                <a:solidFill>
                  <a:srgbClr val="323232"/>
                </a:solidFill>
                <a:latin typeface="Calibri"/>
                <a:cs typeface="Calibri"/>
              </a:rPr>
              <a:t>category, </a:t>
            </a:r>
            <a:r>
              <a:rPr sz="2350" spc="-5" dirty="0">
                <a:solidFill>
                  <a:srgbClr val="323232"/>
                </a:solidFill>
                <a:latin typeface="Calibri"/>
                <a:cs typeface="Calibri"/>
              </a:rPr>
              <a:t>AVG(price)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AS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promedio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FROM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product 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GROUP </a:t>
            </a:r>
            <a:r>
              <a:rPr sz="2350" spc="-25" dirty="0">
                <a:solidFill>
                  <a:srgbClr val="323232"/>
                </a:solidFill>
                <a:latin typeface="Calibri"/>
                <a:cs typeface="Calibri"/>
              </a:rPr>
              <a:t>BY</a:t>
            </a:r>
            <a:r>
              <a:rPr sz="2350" spc="-1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category;</a:t>
            </a:r>
            <a:endParaRPr sz="2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spc="3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100" spc="30" dirty="0">
                <a:solidFill>
                  <a:srgbClr val="B5B5B5"/>
                </a:solidFill>
                <a:latin typeface="Times New Roman"/>
                <a:cs typeface="Times New Roman"/>
              </a:rPr>
              <a:t>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Eliminando ﬁlas</a:t>
            </a:r>
            <a:r>
              <a:rPr sz="2350" spc="-1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duplicadas:</a:t>
            </a:r>
            <a:endParaRPr sz="2350">
              <a:latin typeface="Calibri"/>
              <a:cs typeface="Calibri"/>
            </a:endParaRPr>
          </a:p>
          <a:p>
            <a:pPr marL="1136015">
              <a:lnSpc>
                <a:spcPct val="100000"/>
              </a:lnSpc>
              <a:spcBef>
                <a:spcPts val="1435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SELECT DISTINCT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category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FROM</a:t>
            </a:r>
            <a:r>
              <a:rPr sz="2350" spc="-2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product;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52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40"/>
              </a:spcBef>
            </a:pPr>
            <a:r>
              <a:rPr dirty="0"/>
              <a:t>SQL -</a:t>
            </a:r>
            <a:r>
              <a:rPr spc="-155" dirty="0"/>
              <a:t> </a:t>
            </a:r>
            <a:r>
              <a:rPr spc="-5" dirty="0"/>
              <a:t>DML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031" y="3005917"/>
            <a:ext cx="7972425" cy="195008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4820" marR="5080" indent="-452755">
              <a:lnSpc>
                <a:spcPts val="3260"/>
              </a:lnSpc>
              <a:spcBef>
                <a:spcPts val="260"/>
              </a:spcBef>
              <a:tabLst>
                <a:tab pos="461645" algn="l"/>
              </a:tabLst>
            </a:pPr>
            <a:r>
              <a:rPr sz="2500" spc="-1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500" spc="-10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750" i="1" spc="5" dirty="0">
                <a:solidFill>
                  <a:srgbClr val="323232"/>
                </a:solidFill>
                <a:latin typeface="Calibri"/>
                <a:cs typeface="Calibri"/>
              </a:rPr>
              <a:t>Query </a:t>
            </a:r>
            <a:r>
              <a:rPr sz="2750" spc="-5" dirty="0">
                <a:solidFill>
                  <a:srgbClr val="323232"/>
                </a:solidFill>
                <a:latin typeface="Calibri"/>
                <a:cs typeface="Calibri"/>
              </a:rPr>
              <a:t>(consulta): proceso 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de </a:t>
            </a:r>
            <a:r>
              <a:rPr sz="2750" spc="-5" dirty="0">
                <a:solidFill>
                  <a:srgbClr val="323232"/>
                </a:solidFill>
                <a:latin typeface="Calibri"/>
                <a:cs typeface="Calibri"/>
              </a:rPr>
              <a:t>recuperar datos 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de 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una  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base de</a:t>
            </a:r>
            <a:r>
              <a:rPr sz="2750" spc="-1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323232"/>
                </a:solidFill>
                <a:latin typeface="Calibri"/>
                <a:cs typeface="Calibri"/>
              </a:rPr>
              <a:t>datos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1645" algn="l"/>
              </a:tabLst>
            </a:pPr>
            <a:r>
              <a:rPr sz="2300" spc="1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300" spc="10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550" spc="5" dirty="0">
                <a:solidFill>
                  <a:srgbClr val="323232"/>
                </a:solidFill>
                <a:latin typeface="Calibri"/>
                <a:cs typeface="Calibri"/>
              </a:rPr>
              <a:t>En SQL se hace </a:t>
            </a:r>
            <a:r>
              <a:rPr sz="2550" dirty="0">
                <a:solidFill>
                  <a:srgbClr val="323232"/>
                </a:solidFill>
                <a:latin typeface="Calibri"/>
                <a:cs typeface="Calibri"/>
              </a:rPr>
              <a:t>con </a:t>
            </a:r>
            <a:r>
              <a:rPr sz="2550" spc="5" dirty="0">
                <a:solidFill>
                  <a:srgbClr val="323232"/>
                </a:solidFill>
                <a:latin typeface="Calibri"/>
                <a:cs typeface="Calibri"/>
              </a:rPr>
              <a:t>el comando</a:t>
            </a:r>
            <a:r>
              <a:rPr sz="2550" spc="-1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550" dirty="0">
                <a:solidFill>
                  <a:srgbClr val="323232"/>
                </a:solidFill>
                <a:latin typeface="Calibri"/>
                <a:cs typeface="Calibri"/>
              </a:rPr>
              <a:t>SELECT</a:t>
            </a:r>
            <a:endParaRPr sz="2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52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40"/>
              </a:spcBef>
            </a:pPr>
            <a:r>
              <a:rPr dirty="0"/>
              <a:t>SELECT –</a:t>
            </a:r>
            <a:r>
              <a:rPr spc="-75" dirty="0"/>
              <a:t> </a:t>
            </a:r>
            <a:r>
              <a:rPr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6237" y="2562082"/>
            <a:ext cx="6964045" cy="40049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818639">
              <a:lnSpc>
                <a:spcPct val="101699"/>
              </a:lnSpc>
              <a:spcBef>
                <a:spcPts val="75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select_list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FROM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table_expression 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ORDER </a:t>
            </a:r>
            <a:r>
              <a:rPr sz="2350" spc="-25" dirty="0">
                <a:solidFill>
                  <a:srgbClr val="323232"/>
                </a:solidFill>
                <a:latin typeface="Calibri"/>
                <a:cs typeface="Calibri"/>
              </a:rPr>
              <a:t>BY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sort_expression1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[ASC |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DESC] 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[,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sort_expression2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[ASC |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DESC]</a:t>
            </a:r>
            <a:r>
              <a:rPr sz="2350" spc="-1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...</a:t>
            </a:r>
            <a:endParaRPr sz="2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Ejemplos:</a:t>
            </a:r>
            <a:endParaRPr sz="2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464820" marR="18415" indent="-452755">
              <a:lnSpc>
                <a:spcPct val="101699"/>
              </a:lnSpc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customerid,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lastname FROM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customer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ORDER </a:t>
            </a:r>
            <a:r>
              <a:rPr sz="2350" spc="-25" dirty="0">
                <a:solidFill>
                  <a:srgbClr val="323232"/>
                </a:solidFill>
                <a:latin typeface="Calibri"/>
                <a:cs typeface="Calibri"/>
              </a:rPr>
              <a:t>BY 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lastname;</a:t>
            </a:r>
            <a:endParaRPr sz="2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464820" marR="5080" indent="-452755">
              <a:lnSpc>
                <a:spcPct val="101699"/>
              </a:lnSpc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customerid, ﬁrstname,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lastname FROM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customer 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ORDER </a:t>
            </a:r>
            <a:r>
              <a:rPr sz="2350" spc="-25" dirty="0">
                <a:solidFill>
                  <a:srgbClr val="323232"/>
                </a:solidFill>
                <a:latin typeface="Calibri"/>
                <a:cs typeface="Calibri"/>
              </a:rPr>
              <a:t>BY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lastname,</a:t>
            </a:r>
            <a:r>
              <a:rPr sz="2350" spc="2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ﬁrstname;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52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40"/>
              </a:spcBef>
            </a:pPr>
            <a:r>
              <a:rPr dirty="0"/>
              <a:t>SELECT –</a:t>
            </a:r>
            <a:r>
              <a:rPr spc="-75" dirty="0"/>
              <a:t> </a:t>
            </a:r>
            <a:r>
              <a:rPr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6237" y="2562082"/>
            <a:ext cx="7192009" cy="3891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Ejemplos:</a:t>
            </a:r>
            <a:endParaRPr sz="2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Times New Roman"/>
              <a:cs typeface="Times New Roman"/>
            </a:endParaRPr>
          </a:p>
          <a:p>
            <a:pPr marL="464820" marR="233679" indent="-452755">
              <a:lnSpc>
                <a:spcPts val="2770"/>
              </a:lnSpc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customerid, ﬁrstname,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lastname FROM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customer 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ORDER </a:t>
            </a:r>
            <a:r>
              <a:rPr sz="2350" spc="-25" dirty="0">
                <a:solidFill>
                  <a:srgbClr val="323232"/>
                </a:solidFill>
                <a:latin typeface="Calibri"/>
                <a:cs typeface="Calibri"/>
              </a:rPr>
              <a:t>BY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customerid</a:t>
            </a:r>
            <a:r>
              <a:rPr sz="2350" spc="2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DESC;</a:t>
            </a:r>
            <a:endParaRPr sz="2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L="464820" marR="5080" indent="-452755">
              <a:lnSpc>
                <a:spcPct val="101699"/>
              </a:lnSpc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orderlineid, orderid, prod_id, price, quantity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FROM 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orderline </a:t>
            </a:r>
            <a:r>
              <a:rPr sz="2350" spc="-20" dirty="0">
                <a:solidFill>
                  <a:srgbClr val="323232"/>
                </a:solidFill>
                <a:latin typeface="Calibri"/>
                <a:cs typeface="Calibri"/>
              </a:rPr>
              <a:t>NATURAL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JOIN</a:t>
            </a:r>
            <a:r>
              <a:rPr sz="2350" spc="3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product</a:t>
            </a:r>
            <a:endParaRPr sz="2350">
              <a:latin typeface="Calibri"/>
              <a:cs typeface="Calibri"/>
            </a:endParaRPr>
          </a:p>
          <a:p>
            <a:pPr marL="464820">
              <a:lnSpc>
                <a:spcPct val="100000"/>
              </a:lnSpc>
              <a:spcBef>
                <a:spcPts val="50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ORDER </a:t>
            </a:r>
            <a:r>
              <a:rPr sz="2350" spc="-25" dirty="0">
                <a:solidFill>
                  <a:srgbClr val="323232"/>
                </a:solidFill>
                <a:latin typeface="Calibri"/>
                <a:cs typeface="Calibri"/>
              </a:rPr>
              <a:t>BY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price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*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quantity</a:t>
            </a:r>
            <a:r>
              <a:rPr sz="2350" spc="-1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DESC;</a:t>
            </a:r>
            <a:endParaRPr sz="2350">
              <a:latin typeface="Calibri"/>
              <a:cs typeface="Calibri"/>
            </a:endParaRPr>
          </a:p>
          <a:p>
            <a:pPr marL="464820" marR="554355" indent="-452755">
              <a:lnSpc>
                <a:spcPct val="101699"/>
              </a:lnSpc>
              <a:spcBef>
                <a:spcPts val="1880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350" spc="-20" dirty="0">
                <a:solidFill>
                  <a:srgbClr val="323232"/>
                </a:solidFill>
                <a:latin typeface="Calibri"/>
                <a:cs typeface="Calibri"/>
              </a:rPr>
              <a:t>category, </a:t>
            </a:r>
            <a:r>
              <a:rPr sz="2350" spc="-5" dirty="0">
                <a:solidFill>
                  <a:srgbClr val="323232"/>
                </a:solidFill>
                <a:latin typeface="Calibri"/>
                <a:cs typeface="Calibri"/>
              </a:rPr>
              <a:t>AVG(price)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FROM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product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GROUP </a:t>
            </a:r>
            <a:r>
              <a:rPr sz="2350" spc="-25" dirty="0">
                <a:solidFill>
                  <a:srgbClr val="323232"/>
                </a:solidFill>
                <a:latin typeface="Calibri"/>
                <a:cs typeface="Calibri"/>
              </a:rPr>
              <a:t>BY 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category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ORDER </a:t>
            </a:r>
            <a:r>
              <a:rPr sz="2350" spc="-25" dirty="0">
                <a:solidFill>
                  <a:srgbClr val="323232"/>
                </a:solidFill>
                <a:latin typeface="Calibri"/>
                <a:cs typeface="Calibri"/>
              </a:rPr>
              <a:t>BY</a:t>
            </a:r>
            <a:r>
              <a:rPr sz="2350" spc="-1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323232"/>
                </a:solidFill>
                <a:latin typeface="Calibri"/>
                <a:cs typeface="Calibri"/>
              </a:rPr>
              <a:t>AVG(price);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52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40"/>
              </a:spcBef>
            </a:pPr>
            <a:r>
              <a:rPr dirty="0"/>
              <a:t>SELECT – </a:t>
            </a:r>
            <a:r>
              <a:rPr spc="-5" dirty="0"/>
              <a:t>Limit </a:t>
            </a:r>
            <a:r>
              <a:rPr dirty="0"/>
              <a:t>-</a:t>
            </a:r>
            <a:r>
              <a:rPr spc="-80" dirty="0"/>
              <a:t> </a:t>
            </a:r>
            <a:r>
              <a:rPr spc="-10" dirty="0"/>
              <a:t>Offset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SELECT </a:t>
            </a:r>
            <a:r>
              <a:rPr dirty="0"/>
              <a:t>select_list </a:t>
            </a:r>
            <a:r>
              <a:rPr spc="5" dirty="0"/>
              <a:t>FROM </a:t>
            </a:r>
            <a:r>
              <a:rPr dirty="0"/>
              <a:t>table_expression </a:t>
            </a:r>
            <a:r>
              <a:rPr spc="5" dirty="0"/>
              <a:t>[ LIMIT {</a:t>
            </a:r>
            <a:r>
              <a:rPr spc="10" dirty="0"/>
              <a:t> </a:t>
            </a:r>
            <a:r>
              <a:rPr spc="5" dirty="0"/>
              <a:t>number</a:t>
            </a:r>
          </a:p>
          <a:p>
            <a:pPr marL="779145">
              <a:lnSpc>
                <a:spcPct val="100000"/>
              </a:lnSpc>
              <a:spcBef>
                <a:spcPts val="50"/>
              </a:spcBef>
            </a:pPr>
            <a:r>
              <a:rPr spc="10" dirty="0"/>
              <a:t>| ALL </a:t>
            </a:r>
            <a:r>
              <a:rPr spc="5" dirty="0"/>
              <a:t>} ] [ </a:t>
            </a:r>
            <a:r>
              <a:rPr dirty="0"/>
              <a:t>OFFSET </a:t>
            </a:r>
            <a:r>
              <a:rPr spc="5" dirty="0"/>
              <a:t>number</a:t>
            </a:r>
            <a:r>
              <a:rPr spc="-30" dirty="0"/>
              <a:t> </a:t>
            </a:r>
            <a:r>
              <a:rPr spc="5" dirty="0"/>
              <a:t>]</a:t>
            </a:r>
          </a:p>
          <a:p>
            <a:pPr marL="327025" marR="673100">
              <a:lnSpc>
                <a:spcPct val="168400"/>
              </a:lnSpc>
              <a:spcBef>
                <a:spcPts val="100"/>
              </a:spcBef>
            </a:pPr>
            <a:r>
              <a:rPr dirty="0"/>
              <a:t>Permite recuperar solamente </a:t>
            </a:r>
            <a:r>
              <a:rPr spc="5" dirty="0"/>
              <a:t>una </a:t>
            </a:r>
            <a:r>
              <a:rPr dirty="0"/>
              <a:t>parte </a:t>
            </a:r>
            <a:r>
              <a:rPr spc="5" dirty="0"/>
              <a:t>de las </a:t>
            </a:r>
            <a:r>
              <a:rPr dirty="0"/>
              <a:t>ﬁlas  Limit: </a:t>
            </a:r>
            <a:r>
              <a:rPr spc="5" dirty="0"/>
              <a:t>especiﬁca el máximo </a:t>
            </a:r>
            <a:r>
              <a:rPr dirty="0"/>
              <a:t>número </a:t>
            </a:r>
            <a:r>
              <a:rPr spc="5" dirty="0"/>
              <a:t>de ﬁlas </a:t>
            </a:r>
            <a:r>
              <a:rPr spc="10" dirty="0"/>
              <a:t>a</a:t>
            </a:r>
            <a:r>
              <a:rPr spc="35" dirty="0"/>
              <a:t> </a:t>
            </a:r>
            <a:r>
              <a:rPr spc="-5" dirty="0"/>
              <a:t>retornar</a:t>
            </a:r>
          </a:p>
          <a:p>
            <a:pPr marL="327025" marR="62865">
              <a:lnSpc>
                <a:spcPts val="4850"/>
              </a:lnSpc>
              <a:spcBef>
                <a:spcPts val="495"/>
              </a:spcBef>
            </a:pPr>
            <a:r>
              <a:rPr dirty="0"/>
              <a:t>Oﬀset: salta </a:t>
            </a:r>
            <a:r>
              <a:rPr spc="10" dirty="0"/>
              <a:t>ese </a:t>
            </a:r>
            <a:r>
              <a:rPr dirty="0"/>
              <a:t>número </a:t>
            </a:r>
            <a:r>
              <a:rPr spc="5" dirty="0"/>
              <a:t>de ﬁlas del principio del </a:t>
            </a:r>
            <a:r>
              <a:rPr dirty="0"/>
              <a:t>resultado  </a:t>
            </a:r>
            <a:r>
              <a:rPr spc="5" dirty="0"/>
              <a:t>Ejemplo:</a:t>
            </a:r>
          </a:p>
          <a:p>
            <a:pPr marL="779145" marR="488950" indent="-452755">
              <a:lnSpc>
                <a:spcPct val="101699"/>
              </a:lnSpc>
              <a:spcBef>
                <a:spcPts val="1475"/>
              </a:spcBef>
            </a:pPr>
            <a:r>
              <a:rPr spc="5" dirty="0"/>
              <a:t>SELECT </a:t>
            </a:r>
            <a:r>
              <a:rPr dirty="0"/>
              <a:t>customerid, </a:t>
            </a:r>
            <a:r>
              <a:rPr spc="5" dirty="0"/>
              <a:t>lastname FROM </a:t>
            </a:r>
            <a:r>
              <a:rPr dirty="0"/>
              <a:t>customer </a:t>
            </a:r>
            <a:r>
              <a:rPr spc="5" dirty="0"/>
              <a:t>LIMIT </a:t>
            </a:r>
            <a:r>
              <a:rPr spc="10" dirty="0"/>
              <a:t>20  </a:t>
            </a:r>
            <a:r>
              <a:rPr dirty="0"/>
              <a:t>OFFSET</a:t>
            </a:r>
            <a:r>
              <a:rPr spc="-5" dirty="0"/>
              <a:t> </a:t>
            </a:r>
            <a:r>
              <a:rPr spc="10" dirty="0"/>
              <a:t>10;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52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40"/>
              </a:spcBef>
            </a:pPr>
            <a:r>
              <a:rPr spc="-5" dirty="0"/>
              <a:t>Combinación de</a:t>
            </a:r>
            <a:r>
              <a:rPr dirty="0"/>
              <a:t> consultas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6237" y="2481689"/>
            <a:ext cx="7317105" cy="419862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916940" marR="1889125">
              <a:lnSpc>
                <a:spcPct val="118400"/>
              </a:lnSpc>
              <a:spcBef>
                <a:spcPts val="145"/>
              </a:spcBef>
            </a:pP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query1 </a:t>
            </a:r>
            <a:r>
              <a:rPr sz="2750" spc="10" dirty="0">
                <a:solidFill>
                  <a:srgbClr val="323232"/>
                </a:solidFill>
                <a:latin typeface="Calibri"/>
                <a:cs typeface="Calibri"/>
              </a:rPr>
              <a:t>UNION 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[ALL] query2  query1 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INTERSECT 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[ALL] query2  query1 </a:t>
            </a:r>
            <a:r>
              <a:rPr sz="2750" spc="-10" dirty="0">
                <a:solidFill>
                  <a:srgbClr val="323232"/>
                </a:solidFill>
                <a:latin typeface="Calibri"/>
                <a:cs typeface="Calibri"/>
              </a:rPr>
              <a:t>EXCEPT 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[ALL]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query2</a:t>
            </a:r>
            <a:endParaRPr sz="2750">
              <a:latin typeface="Calibri"/>
              <a:cs typeface="Calibri"/>
            </a:endParaRPr>
          </a:p>
          <a:p>
            <a:pPr marL="464820" marR="5080" indent="-452755">
              <a:lnSpc>
                <a:spcPct val="100499"/>
              </a:lnSpc>
              <a:spcBef>
                <a:spcPts val="2030"/>
              </a:spcBef>
              <a:tabLst>
                <a:tab pos="461645" algn="l"/>
              </a:tabLst>
            </a:pPr>
            <a:r>
              <a:rPr sz="2100" spc="3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100" spc="30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Los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resultados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de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query1 y query2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deben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ser  compatibles (retornan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el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mismo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número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de columnas,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y 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las columnas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correspondientes tienen tipos  compatibles)</a:t>
            </a:r>
            <a:endParaRPr sz="2350">
              <a:latin typeface="Calibri"/>
              <a:cs typeface="Calibri"/>
            </a:endParaRPr>
          </a:p>
          <a:p>
            <a:pPr marL="464820" marR="1300480" indent="-452755">
              <a:lnSpc>
                <a:spcPct val="101699"/>
              </a:lnSpc>
              <a:spcBef>
                <a:spcPts val="1980"/>
              </a:spcBef>
              <a:tabLst>
                <a:tab pos="461645" algn="l"/>
              </a:tabLst>
            </a:pPr>
            <a:r>
              <a:rPr sz="2100" spc="3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100" spc="30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350" spc="-10" dirty="0">
                <a:solidFill>
                  <a:srgbClr val="323232"/>
                </a:solidFill>
                <a:latin typeface="Calibri"/>
                <a:cs typeface="Calibri"/>
              </a:rPr>
              <a:t>Por defecto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eliminan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las ﬁlas duplicadas. </a:t>
            </a:r>
            <a:r>
              <a:rPr sz="2350" spc="-15" dirty="0">
                <a:solidFill>
                  <a:srgbClr val="323232"/>
                </a:solidFill>
                <a:latin typeface="Calibri"/>
                <a:cs typeface="Calibri"/>
              </a:rPr>
              <a:t>Para 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conservarlas se debe usar</a:t>
            </a:r>
            <a:r>
              <a:rPr sz="2350" spc="-1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ALL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52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40"/>
              </a:spcBef>
            </a:pPr>
            <a:r>
              <a:rPr spc="-5" dirty="0"/>
              <a:t>Combinación de</a:t>
            </a:r>
            <a:r>
              <a:rPr dirty="0"/>
              <a:t> consultas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6237" y="2562082"/>
            <a:ext cx="6869430" cy="2507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dirty="0">
                <a:solidFill>
                  <a:srgbClr val="323232"/>
                </a:solidFill>
                <a:latin typeface="Calibri"/>
                <a:cs typeface="Calibri"/>
              </a:rPr>
              <a:t>Ejemplo:</a:t>
            </a:r>
            <a:endParaRPr sz="3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150">
              <a:latin typeface="Times New Roman"/>
              <a:cs typeface="Times New Roman"/>
            </a:endParaRPr>
          </a:p>
          <a:p>
            <a:pPr marL="464820" marR="5080">
              <a:lnSpc>
                <a:spcPts val="3260"/>
              </a:lnSpc>
            </a:pP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* 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FROM </a:t>
            </a:r>
            <a:r>
              <a:rPr sz="2750" spc="-5" dirty="0">
                <a:solidFill>
                  <a:srgbClr val="323232"/>
                </a:solidFill>
                <a:latin typeface="Calibri"/>
                <a:cs typeface="Calibri"/>
              </a:rPr>
              <a:t>product </a:t>
            </a:r>
            <a:r>
              <a:rPr sz="2750" spc="10" dirty="0">
                <a:solidFill>
                  <a:srgbClr val="323232"/>
                </a:solidFill>
                <a:latin typeface="Calibri"/>
                <a:cs typeface="Calibri"/>
              </a:rPr>
              <a:t>WHERE 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category=c1  </a:t>
            </a:r>
            <a:r>
              <a:rPr sz="2750" spc="10" dirty="0">
                <a:solidFill>
                  <a:srgbClr val="323232"/>
                </a:solidFill>
                <a:latin typeface="Calibri"/>
                <a:cs typeface="Calibri"/>
              </a:rPr>
              <a:t>UNION</a:t>
            </a:r>
            <a:endParaRPr sz="2750">
              <a:latin typeface="Calibri"/>
              <a:cs typeface="Calibri"/>
            </a:endParaRPr>
          </a:p>
          <a:p>
            <a:pPr marL="464820">
              <a:lnSpc>
                <a:spcPts val="3265"/>
              </a:lnSpc>
            </a:pP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* 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FROM </a:t>
            </a:r>
            <a:r>
              <a:rPr sz="2750" spc="-5" dirty="0">
                <a:solidFill>
                  <a:srgbClr val="323232"/>
                </a:solidFill>
                <a:latin typeface="Calibri"/>
                <a:cs typeface="Calibri"/>
              </a:rPr>
              <a:t>product </a:t>
            </a:r>
            <a:r>
              <a:rPr sz="2750" spc="10" dirty="0">
                <a:solidFill>
                  <a:srgbClr val="323232"/>
                </a:solidFill>
                <a:latin typeface="Calibri"/>
                <a:cs typeface="Calibri"/>
              </a:rPr>
              <a:t>WHERE</a:t>
            </a:r>
            <a:r>
              <a:rPr sz="2750" spc="-2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category=c2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2921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300"/>
              </a:spcBef>
            </a:pP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Caso para los</a:t>
            </a:r>
            <a:r>
              <a:rPr sz="27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ejemplos:</a:t>
            </a:r>
            <a:endParaRPr sz="2750">
              <a:latin typeface="Corbel"/>
              <a:cs typeface="Corbel"/>
            </a:endParaRPr>
          </a:p>
          <a:p>
            <a:pPr marL="90170">
              <a:lnSpc>
                <a:spcPct val="100000"/>
              </a:lnSpc>
              <a:spcBef>
                <a:spcPts val="70"/>
              </a:spcBef>
            </a:pPr>
            <a:r>
              <a:rPr sz="1950" spc="5" dirty="0">
                <a:solidFill>
                  <a:srgbClr val="FFFFFF"/>
                </a:solidFill>
                <a:latin typeface="Corbel"/>
                <a:cs typeface="Corbel"/>
              </a:rPr>
              <a:t>(Adaptado </a:t>
            </a:r>
            <a:r>
              <a:rPr sz="1950" spc="10" dirty="0">
                <a:solidFill>
                  <a:srgbClr val="FFFFFF"/>
                </a:solidFill>
                <a:latin typeface="Corbel"/>
                <a:cs typeface="Corbel"/>
              </a:rPr>
              <a:t>de DellStore2</a:t>
            </a:r>
            <a:r>
              <a:rPr sz="19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Corbel"/>
                <a:cs typeface="Corbel"/>
                <a:hlinkClick r:id="rId2"/>
              </a:rPr>
              <a:t>(http://linux.dell.com/dvdstore/))</a:t>
            </a:r>
            <a:endParaRPr sz="195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196" y="5967410"/>
            <a:ext cx="2284730" cy="361950"/>
          </a:xfrm>
          <a:custGeom>
            <a:avLst/>
            <a:gdLst/>
            <a:ahLst/>
            <a:cxnLst/>
            <a:rect l="l" t="t" r="r" b="b"/>
            <a:pathLst>
              <a:path w="2284729" h="361950">
                <a:moveTo>
                  <a:pt x="0" y="361769"/>
                </a:moveTo>
                <a:lnTo>
                  <a:pt x="2284110" y="361769"/>
                </a:lnTo>
                <a:lnTo>
                  <a:pt x="2284110" y="0"/>
                </a:lnTo>
                <a:lnTo>
                  <a:pt x="0" y="0"/>
                </a:lnTo>
                <a:lnTo>
                  <a:pt x="0" y="361769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3196" y="6329180"/>
            <a:ext cx="2284730" cy="680720"/>
          </a:xfrm>
          <a:custGeom>
            <a:avLst/>
            <a:gdLst/>
            <a:ahLst/>
            <a:cxnLst/>
            <a:rect l="l" t="t" r="r" b="b"/>
            <a:pathLst>
              <a:path w="2284729" h="680720">
                <a:moveTo>
                  <a:pt x="0" y="680623"/>
                </a:moveTo>
                <a:lnTo>
                  <a:pt x="2284110" y="680623"/>
                </a:lnTo>
                <a:lnTo>
                  <a:pt x="2284110" y="0"/>
                </a:lnTo>
                <a:lnTo>
                  <a:pt x="0" y="0"/>
                </a:lnTo>
                <a:lnTo>
                  <a:pt x="0" y="680623"/>
                </a:lnTo>
                <a:close/>
              </a:path>
            </a:pathLst>
          </a:custGeom>
          <a:solidFill>
            <a:srgbClr val="FF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6915" y="6322900"/>
            <a:ext cx="2296795" cy="12700"/>
          </a:xfrm>
          <a:custGeom>
            <a:avLst/>
            <a:gdLst/>
            <a:ahLst/>
            <a:cxnLst/>
            <a:rect l="l" t="t" r="r" b="b"/>
            <a:pathLst>
              <a:path w="2296795" h="12700">
                <a:moveTo>
                  <a:pt x="0" y="0"/>
                </a:moveTo>
                <a:lnTo>
                  <a:pt x="2296671" y="0"/>
                </a:lnTo>
                <a:lnTo>
                  <a:pt x="2296671" y="12561"/>
                </a:lnTo>
                <a:lnTo>
                  <a:pt x="0" y="12561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3196" y="5961130"/>
            <a:ext cx="0" cy="1055370"/>
          </a:xfrm>
          <a:custGeom>
            <a:avLst/>
            <a:gdLst/>
            <a:ahLst/>
            <a:cxnLst/>
            <a:rect l="l" t="t" r="r" b="b"/>
            <a:pathLst>
              <a:path h="1055370">
                <a:moveTo>
                  <a:pt x="0" y="0"/>
                </a:moveTo>
                <a:lnTo>
                  <a:pt x="0" y="1054954"/>
                </a:lnTo>
              </a:path>
            </a:pathLst>
          </a:custGeom>
          <a:ln w="12561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7306" y="5961130"/>
            <a:ext cx="0" cy="1055370"/>
          </a:xfrm>
          <a:custGeom>
            <a:avLst/>
            <a:gdLst/>
            <a:ahLst/>
            <a:cxnLst/>
            <a:rect l="l" t="t" r="r" b="b"/>
            <a:pathLst>
              <a:path h="1055370">
                <a:moveTo>
                  <a:pt x="0" y="0"/>
                </a:moveTo>
                <a:lnTo>
                  <a:pt x="0" y="1054954"/>
                </a:lnTo>
              </a:path>
            </a:pathLst>
          </a:custGeom>
          <a:ln w="12561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6915" y="5967411"/>
            <a:ext cx="2296795" cy="0"/>
          </a:xfrm>
          <a:custGeom>
            <a:avLst/>
            <a:gdLst/>
            <a:ahLst/>
            <a:cxnLst/>
            <a:rect l="l" t="t" r="r" b="b"/>
            <a:pathLst>
              <a:path w="2296795">
                <a:moveTo>
                  <a:pt x="0" y="0"/>
                </a:moveTo>
                <a:lnTo>
                  <a:pt x="2296671" y="0"/>
                </a:lnTo>
              </a:path>
            </a:pathLst>
          </a:custGeom>
          <a:ln w="12561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915" y="7009803"/>
            <a:ext cx="2296795" cy="0"/>
          </a:xfrm>
          <a:custGeom>
            <a:avLst/>
            <a:gdLst/>
            <a:ahLst/>
            <a:cxnLst/>
            <a:rect l="l" t="t" r="r" b="b"/>
            <a:pathLst>
              <a:path w="2296795">
                <a:moveTo>
                  <a:pt x="0" y="0"/>
                </a:moveTo>
                <a:lnTo>
                  <a:pt x="2296671" y="0"/>
                </a:lnTo>
              </a:path>
            </a:pathLst>
          </a:custGeom>
          <a:ln w="12561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40938" y="5909489"/>
            <a:ext cx="2134235" cy="102552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750" b="1" dirty="0">
                <a:solidFill>
                  <a:srgbClr val="FFFFFF"/>
                </a:solidFill>
                <a:latin typeface="Calibri"/>
                <a:cs typeface="Calibri"/>
              </a:rPr>
              <a:t>category</a:t>
            </a: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3600"/>
              </a:lnSpc>
              <a:spcBef>
                <a:spcPts val="675"/>
              </a:spcBef>
              <a:tabLst>
                <a:tab pos="1120775" algn="l"/>
              </a:tabLst>
            </a:pPr>
            <a:r>
              <a:rPr sz="175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category</a:t>
            </a:r>
            <a:r>
              <a:rPr sz="1750" spc="5" dirty="0">
                <a:latin typeface="Calibri"/>
                <a:cs typeface="Calibri"/>
              </a:rPr>
              <a:t>:	</a:t>
            </a:r>
            <a:r>
              <a:rPr sz="1750" dirty="0">
                <a:latin typeface="Calibri"/>
                <a:cs typeface="Calibri"/>
              </a:rPr>
              <a:t>int  </a:t>
            </a:r>
            <a:r>
              <a:rPr sz="1750" spc="5" dirty="0">
                <a:latin typeface="Calibri"/>
                <a:cs typeface="Calibri"/>
              </a:rPr>
              <a:t>categoryname: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varchar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84579" y="2488897"/>
            <a:ext cx="2072005" cy="361950"/>
          </a:xfrm>
          <a:custGeom>
            <a:avLst/>
            <a:gdLst/>
            <a:ahLst/>
            <a:cxnLst/>
            <a:rect l="l" t="t" r="r" b="b"/>
            <a:pathLst>
              <a:path w="2072004" h="361950">
                <a:moveTo>
                  <a:pt x="0" y="361769"/>
                </a:moveTo>
                <a:lnTo>
                  <a:pt x="2071770" y="361769"/>
                </a:lnTo>
                <a:lnTo>
                  <a:pt x="2071770" y="0"/>
                </a:lnTo>
                <a:lnTo>
                  <a:pt x="0" y="0"/>
                </a:lnTo>
                <a:lnTo>
                  <a:pt x="0" y="361769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84579" y="2850666"/>
            <a:ext cx="2072005" cy="1447165"/>
          </a:xfrm>
          <a:custGeom>
            <a:avLst/>
            <a:gdLst/>
            <a:ahLst/>
            <a:cxnLst/>
            <a:rect l="l" t="t" r="r" b="b"/>
            <a:pathLst>
              <a:path w="2072004" h="1447164">
                <a:moveTo>
                  <a:pt x="0" y="1447079"/>
                </a:moveTo>
                <a:lnTo>
                  <a:pt x="2071770" y="1447079"/>
                </a:lnTo>
                <a:lnTo>
                  <a:pt x="2071770" y="0"/>
                </a:lnTo>
                <a:lnTo>
                  <a:pt x="0" y="0"/>
                </a:lnTo>
                <a:lnTo>
                  <a:pt x="0" y="1447079"/>
                </a:lnTo>
                <a:close/>
              </a:path>
            </a:pathLst>
          </a:custGeom>
          <a:solidFill>
            <a:srgbClr val="FF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78298" y="2844386"/>
            <a:ext cx="2084705" cy="12700"/>
          </a:xfrm>
          <a:custGeom>
            <a:avLst/>
            <a:gdLst/>
            <a:ahLst/>
            <a:cxnLst/>
            <a:rect l="l" t="t" r="r" b="b"/>
            <a:pathLst>
              <a:path w="2084704" h="12700">
                <a:moveTo>
                  <a:pt x="0" y="0"/>
                </a:moveTo>
                <a:lnTo>
                  <a:pt x="2084331" y="0"/>
                </a:lnTo>
                <a:lnTo>
                  <a:pt x="2084331" y="12561"/>
                </a:lnTo>
                <a:lnTo>
                  <a:pt x="0" y="12561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84579" y="2482616"/>
            <a:ext cx="0" cy="1821814"/>
          </a:xfrm>
          <a:custGeom>
            <a:avLst/>
            <a:gdLst/>
            <a:ahLst/>
            <a:cxnLst/>
            <a:rect l="l" t="t" r="r" b="b"/>
            <a:pathLst>
              <a:path h="1821814">
                <a:moveTo>
                  <a:pt x="0" y="0"/>
                </a:moveTo>
                <a:lnTo>
                  <a:pt x="0" y="1821410"/>
                </a:lnTo>
              </a:path>
            </a:pathLst>
          </a:custGeom>
          <a:ln w="12561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6348" y="2482616"/>
            <a:ext cx="0" cy="1821814"/>
          </a:xfrm>
          <a:custGeom>
            <a:avLst/>
            <a:gdLst/>
            <a:ahLst/>
            <a:cxnLst/>
            <a:rect l="l" t="t" r="r" b="b"/>
            <a:pathLst>
              <a:path h="1821814">
                <a:moveTo>
                  <a:pt x="0" y="0"/>
                </a:moveTo>
                <a:lnTo>
                  <a:pt x="0" y="1821410"/>
                </a:lnTo>
              </a:path>
            </a:pathLst>
          </a:custGeom>
          <a:ln w="12561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78298" y="2488897"/>
            <a:ext cx="2084705" cy="0"/>
          </a:xfrm>
          <a:custGeom>
            <a:avLst/>
            <a:gdLst/>
            <a:ahLst/>
            <a:cxnLst/>
            <a:rect l="l" t="t" r="r" b="b"/>
            <a:pathLst>
              <a:path w="2084704">
                <a:moveTo>
                  <a:pt x="0" y="0"/>
                </a:moveTo>
                <a:lnTo>
                  <a:pt x="2084331" y="0"/>
                </a:lnTo>
              </a:path>
            </a:pathLst>
          </a:custGeom>
          <a:ln w="12561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78298" y="4297746"/>
            <a:ext cx="2084705" cy="0"/>
          </a:xfrm>
          <a:custGeom>
            <a:avLst/>
            <a:gdLst/>
            <a:ahLst/>
            <a:cxnLst/>
            <a:rect l="l" t="t" r="r" b="b"/>
            <a:pathLst>
              <a:path w="2084704">
                <a:moveTo>
                  <a:pt x="0" y="0"/>
                </a:moveTo>
                <a:lnTo>
                  <a:pt x="2084331" y="0"/>
                </a:lnTo>
              </a:path>
            </a:pathLst>
          </a:custGeom>
          <a:ln w="12561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90860" y="2482616"/>
            <a:ext cx="2059305" cy="374650"/>
          </a:xfrm>
          <a:prstGeom prst="rect">
            <a:avLst/>
          </a:prstGeom>
          <a:solidFill>
            <a:srgbClr val="FF7C00"/>
          </a:solidFill>
        </p:spPr>
        <p:txBody>
          <a:bodyPr vert="horz" wrap="square" lIns="0" tIns="55244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434"/>
              </a:spcBef>
            </a:pPr>
            <a:r>
              <a:rPr sz="1750" b="1" spc="5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75022" y="2883188"/>
            <a:ext cx="1685925" cy="13773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>
              <a:lnSpc>
                <a:spcPct val="102000"/>
              </a:lnSpc>
              <a:spcBef>
                <a:spcPts val="85"/>
              </a:spcBef>
              <a:tabLst>
                <a:tab pos="1351280" algn="l"/>
              </a:tabLst>
            </a:pPr>
            <a:r>
              <a:rPr sz="175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customerid</a:t>
            </a:r>
            <a:r>
              <a:rPr sz="1750" spc="5" dirty="0">
                <a:latin typeface="Calibri"/>
                <a:cs typeface="Calibri"/>
              </a:rPr>
              <a:t>:	</a:t>
            </a:r>
            <a:r>
              <a:rPr sz="1750" dirty="0">
                <a:latin typeface="Calibri"/>
                <a:cs typeface="Calibri"/>
              </a:rPr>
              <a:t>int  </a:t>
            </a:r>
            <a:r>
              <a:rPr sz="1750" spc="5" dirty="0">
                <a:latin typeface="Calibri"/>
                <a:cs typeface="Calibri"/>
              </a:rPr>
              <a:t>ﬁrstname:</a:t>
            </a:r>
            <a:r>
              <a:rPr sz="1750" spc="-65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varchar  </a:t>
            </a:r>
            <a:r>
              <a:rPr sz="1750" spc="10" dirty="0">
                <a:latin typeface="Calibri"/>
                <a:cs typeface="Calibri"/>
              </a:rPr>
              <a:t>lastname: </a:t>
            </a:r>
            <a:r>
              <a:rPr sz="1750" spc="5" dirty="0">
                <a:latin typeface="Calibri"/>
                <a:cs typeface="Calibri"/>
              </a:rPr>
              <a:t>varchar  address:</a:t>
            </a:r>
            <a:r>
              <a:rPr sz="1750" spc="-15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varchar</a:t>
            </a:r>
            <a:endParaRPr sz="1750">
              <a:latin typeface="Calibri"/>
              <a:cs typeface="Calibri"/>
            </a:endParaRPr>
          </a:p>
          <a:p>
            <a:pPr>
              <a:lnSpc>
                <a:spcPts val="2075"/>
              </a:lnSpc>
            </a:pPr>
            <a:r>
              <a:rPr sz="1750" dirty="0">
                <a:latin typeface="Calibri"/>
                <a:cs typeface="Calibri"/>
              </a:rPr>
              <a:t>.....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46444" y="3905915"/>
            <a:ext cx="1663700" cy="361950"/>
          </a:xfrm>
          <a:custGeom>
            <a:avLst/>
            <a:gdLst/>
            <a:ahLst/>
            <a:cxnLst/>
            <a:rect l="l" t="t" r="r" b="b"/>
            <a:pathLst>
              <a:path w="1663700" h="361950">
                <a:moveTo>
                  <a:pt x="0" y="361769"/>
                </a:moveTo>
                <a:lnTo>
                  <a:pt x="1663631" y="361769"/>
                </a:lnTo>
                <a:lnTo>
                  <a:pt x="1663631" y="0"/>
                </a:lnTo>
                <a:lnTo>
                  <a:pt x="0" y="0"/>
                </a:lnTo>
                <a:lnTo>
                  <a:pt x="0" y="361769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6444" y="4267683"/>
            <a:ext cx="1663700" cy="1447165"/>
          </a:xfrm>
          <a:custGeom>
            <a:avLst/>
            <a:gdLst/>
            <a:ahLst/>
            <a:cxnLst/>
            <a:rect l="l" t="t" r="r" b="b"/>
            <a:pathLst>
              <a:path w="1663700" h="1447164">
                <a:moveTo>
                  <a:pt x="0" y="1447079"/>
                </a:moveTo>
                <a:lnTo>
                  <a:pt x="1663631" y="1447079"/>
                </a:lnTo>
                <a:lnTo>
                  <a:pt x="1663631" y="0"/>
                </a:lnTo>
                <a:lnTo>
                  <a:pt x="0" y="0"/>
                </a:lnTo>
                <a:lnTo>
                  <a:pt x="0" y="1447079"/>
                </a:lnTo>
                <a:close/>
              </a:path>
            </a:pathLst>
          </a:custGeom>
          <a:solidFill>
            <a:srgbClr val="FF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40164" y="4261404"/>
            <a:ext cx="1676400" cy="12700"/>
          </a:xfrm>
          <a:custGeom>
            <a:avLst/>
            <a:gdLst/>
            <a:ahLst/>
            <a:cxnLst/>
            <a:rect l="l" t="t" r="r" b="b"/>
            <a:pathLst>
              <a:path w="1676400" h="12700">
                <a:moveTo>
                  <a:pt x="0" y="0"/>
                </a:moveTo>
                <a:lnTo>
                  <a:pt x="1676192" y="0"/>
                </a:lnTo>
                <a:lnTo>
                  <a:pt x="1676192" y="12561"/>
                </a:lnTo>
                <a:lnTo>
                  <a:pt x="0" y="12561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46444" y="3899634"/>
            <a:ext cx="0" cy="1821814"/>
          </a:xfrm>
          <a:custGeom>
            <a:avLst/>
            <a:gdLst/>
            <a:ahLst/>
            <a:cxnLst/>
            <a:rect l="l" t="t" r="r" b="b"/>
            <a:pathLst>
              <a:path h="1821814">
                <a:moveTo>
                  <a:pt x="0" y="0"/>
                </a:moveTo>
                <a:lnTo>
                  <a:pt x="0" y="1821410"/>
                </a:lnTo>
              </a:path>
            </a:pathLst>
          </a:custGeom>
          <a:ln w="12561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10075" y="3899634"/>
            <a:ext cx="0" cy="1821814"/>
          </a:xfrm>
          <a:custGeom>
            <a:avLst/>
            <a:gdLst/>
            <a:ahLst/>
            <a:cxnLst/>
            <a:rect l="l" t="t" r="r" b="b"/>
            <a:pathLst>
              <a:path h="1821814">
                <a:moveTo>
                  <a:pt x="0" y="0"/>
                </a:moveTo>
                <a:lnTo>
                  <a:pt x="0" y="1821410"/>
                </a:lnTo>
              </a:path>
            </a:pathLst>
          </a:custGeom>
          <a:ln w="12561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40164" y="3905915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192" y="0"/>
                </a:lnTo>
              </a:path>
            </a:pathLst>
          </a:custGeom>
          <a:ln w="12561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40164" y="5714764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192" y="0"/>
                </a:lnTo>
              </a:path>
            </a:pathLst>
          </a:custGeom>
          <a:ln w="12561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524186" y="3938436"/>
            <a:ext cx="76327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b="1" spc="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750" b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50" b="1" spc="10" dirty="0">
                <a:solidFill>
                  <a:srgbClr val="FFFFFF"/>
                </a:solidFill>
                <a:latin typeface="Calibri"/>
                <a:cs typeface="Calibri"/>
              </a:rPr>
              <a:t>oduct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24186" y="4300206"/>
            <a:ext cx="1349375" cy="13773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85"/>
              </a:spcBef>
            </a:pPr>
            <a:r>
              <a:rPr sz="175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prod_id</a:t>
            </a:r>
            <a:r>
              <a:rPr sz="1750" spc="5" dirty="0">
                <a:latin typeface="Calibri"/>
                <a:cs typeface="Calibri"/>
              </a:rPr>
              <a:t>: </a:t>
            </a:r>
            <a:r>
              <a:rPr sz="1750" dirty="0">
                <a:latin typeface="Calibri"/>
                <a:cs typeface="Calibri"/>
              </a:rPr>
              <a:t>int  </a:t>
            </a:r>
            <a:r>
              <a:rPr sz="1750" spc="5" dirty="0">
                <a:latin typeface="Calibri"/>
                <a:cs typeface="Calibri"/>
              </a:rPr>
              <a:t>category: </a:t>
            </a:r>
            <a:r>
              <a:rPr sz="1750" dirty="0">
                <a:latin typeface="Calibri"/>
                <a:cs typeface="Calibri"/>
              </a:rPr>
              <a:t>int  title: </a:t>
            </a:r>
            <a:r>
              <a:rPr sz="1750" spc="5" dirty="0">
                <a:latin typeface="Calibri"/>
                <a:cs typeface="Calibri"/>
              </a:rPr>
              <a:t>varchar  price:</a:t>
            </a:r>
            <a:r>
              <a:rPr sz="1750" spc="-45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numeric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ts val="2075"/>
              </a:lnSpc>
            </a:pPr>
            <a:r>
              <a:rPr sz="1750" dirty="0">
                <a:latin typeface="Calibri"/>
                <a:cs typeface="Calibri"/>
              </a:rPr>
              <a:t>...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94490" y="4614527"/>
            <a:ext cx="1913889" cy="361950"/>
          </a:xfrm>
          <a:custGeom>
            <a:avLst/>
            <a:gdLst/>
            <a:ahLst/>
            <a:cxnLst/>
            <a:rect l="l" t="t" r="r" b="b"/>
            <a:pathLst>
              <a:path w="1913890" h="361950">
                <a:moveTo>
                  <a:pt x="0" y="361769"/>
                </a:moveTo>
                <a:lnTo>
                  <a:pt x="1913547" y="361769"/>
                </a:lnTo>
                <a:lnTo>
                  <a:pt x="1913547" y="0"/>
                </a:lnTo>
                <a:lnTo>
                  <a:pt x="0" y="0"/>
                </a:lnTo>
                <a:lnTo>
                  <a:pt x="0" y="361769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94490" y="4976297"/>
            <a:ext cx="1913889" cy="1176020"/>
          </a:xfrm>
          <a:custGeom>
            <a:avLst/>
            <a:gdLst/>
            <a:ahLst/>
            <a:cxnLst/>
            <a:rect l="l" t="t" r="r" b="b"/>
            <a:pathLst>
              <a:path w="1913890" h="1176020">
                <a:moveTo>
                  <a:pt x="0" y="1175752"/>
                </a:moveTo>
                <a:lnTo>
                  <a:pt x="1913547" y="1175752"/>
                </a:lnTo>
                <a:lnTo>
                  <a:pt x="1913547" y="0"/>
                </a:lnTo>
                <a:lnTo>
                  <a:pt x="0" y="0"/>
                </a:lnTo>
                <a:lnTo>
                  <a:pt x="0" y="1175752"/>
                </a:lnTo>
                <a:close/>
              </a:path>
            </a:pathLst>
          </a:custGeom>
          <a:solidFill>
            <a:srgbClr val="FF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88209" y="4970014"/>
            <a:ext cx="1926589" cy="12700"/>
          </a:xfrm>
          <a:custGeom>
            <a:avLst/>
            <a:gdLst/>
            <a:ahLst/>
            <a:cxnLst/>
            <a:rect l="l" t="t" r="r" b="b"/>
            <a:pathLst>
              <a:path w="1926590" h="12700">
                <a:moveTo>
                  <a:pt x="0" y="0"/>
                </a:moveTo>
                <a:lnTo>
                  <a:pt x="1926108" y="0"/>
                </a:lnTo>
                <a:lnTo>
                  <a:pt x="1926108" y="12561"/>
                </a:lnTo>
                <a:lnTo>
                  <a:pt x="0" y="12561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94490" y="4608245"/>
            <a:ext cx="0" cy="1550670"/>
          </a:xfrm>
          <a:custGeom>
            <a:avLst/>
            <a:gdLst/>
            <a:ahLst/>
            <a:cxnLst/>
            <a:rect l="l" t="t" r="r" b="b"/>
            <a:pathLst>
              <a:path h="1550670">
                <a:moveTo>
                  <a:pt x="0" y="0"/>
                </a:moveTo>
                <a:lnTo>
                  <a:pt x="0" y="1550083"/>
                </a:lnTo>
              </a:path>
            </a:pathLst>
          </a:custGeom>
          <a:ln w="12561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08037" y="4608245"/>
            <a:ext cx="0" cy="1550670"/>
          </a:xfrm>
          <a:custGeom>
            <a:avLst/>
            <a:gdLst/>
            <a:ahLst/>
            <a:cxnLst/>
            <a:rect l="l" t="t" r="r" b="b"/>
            <a:pathLst>
              <a:path h="1550670">
                <a:moveTo>
                  <a:pt x="0" y="0"/>
                </a:moveTo>
                <a:lnTo>
                  <a:pt x="0" y="1550083"/>
                </a:lnTo>
              </a:path>
            </a:pathLst>
          </a:custGeom>
          <a:ln w="12561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88209" y="4614525"/>
            <a:ext cx="1926589" cy="0"/>
          </a:xfrm>
          <a:custGeom>
            <a:avLst/>
            <a:gdLst/>
            <a:ahLst/>
            <a:cxnLst/>
            <a:rect l="l" t="t" r="r" b="b"/>
            <a:pathLst>
              <a:path w="1926590">
                <a:moveTo>
                  <a:pt x="0" y="0"/>
                </a:moveTo>
                <a:lnTo>
                  <a:pt x="1926108" y="0"/>
                </a:lnTo>
              </a:path>
            </a:pathLst>
          </a:custGeom>
          <a:ln w="12561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88209" y="6152047"/>
            <a:ext cx="1926589" cy="0"/>
          </a:xfrm>
          <a:custGeom>
            <a:avLst/>
            <a:gdLst/>
            <a:ahLst/>
            <a:cxnLst/>
            <a:rect l="l" t="t" r="r" b="b"/>
            <a:pathLst>
              <a:path w="1926590">
                <a:moveTo>
                  <a:pt x="0" y="0"/>
                </a:moveTo>
                <a:lnTo>
                  <a:pt x="1926108" y="0"/>
                </a:lnTo>
              </a:path>
            </a:pathLst>
          </a:custGeom>
          <a:ln w="12561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972231" y="4647048"/>
            <a:ext cx="88773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b="1" spc="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50" b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50" b="1" spc="10" dirty="0">
                <a:solidFill>
                  <a:srgbClr val="FFFFFF"/>
                </a:solidFill>
                <a:latin typeface="Calibri"/>
                <a:cs typeface="Calibri"/>
              </a:rPr>
              <a:t>derline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72231" y="5008817"/>
            <a:ext cx="1631950" cy="11137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85"/>
              </a:spcBef>
            </a:pPr>
            <a:r>
              <a:rPr sz="175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orderlineid</a:t>
            </a:r>
            <a:r>
              <a:rPr sz="1750" spc="5" dirty="0">
                <a:latin typeface="Calibri"/>
                <a:cs typeface="Calibri"/>
              </a:rPr>
              <a:t>: </a:t>
            </a:r>
            <a:r>
              <a:rPr sz="1750" dirty="0">
                <a:latin typeface="Calibri"/>
                <a:cs typeface="Calibri"/>
              </a:rPr>
              <a:t>int  </a:t>
            </a:r>
            <a:r>
              <a:rPr sz="175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orderid</a:t>
            </a:r>
            <a:r>
              <a:rPr sz="1750" spc="5" dirty="0">
                <a:latin typeface="Calibri"/>
                <a:cs typeface="Calibri"/>
              </a:rPr>
              <a:t>: </a:t>
            </a:r>
            <a:r>
              <a:rPr sz="1750" dirty="0">
                <a:latin typeface="Calibri"/>
                <a:cs typeface="Calibri"/>
              </a:rPr>
              <a:t>int  </a:t>
            </a:r>
            <a:r>
              <a:rPr sz="1750" spc="5" dirty="0">
                <a:latin typeface="Calibri"/>
                <a:cs typeface="Calibri"/>
              </a:rPr>
              <a:t>prod_id: </a:t>
            </a:r>
            <a:r>
              <a:rPr sz="1750" dirty="0">
                <a:latin typeface="Calibri"/>
                <a:cs typeface="Calibri"/>
              </a:rPr>
              <a:t>int  </a:t>
            </a:r>
            <a:r>
              <a:rPr sz="1750" spc="5" dirty="0">
                <a:latin typeface="Calibri"/>
                <a:cs typeface="Calibri"/>
              </a:rPr>
              <a:t>quantity:</a:t>
            </a:r>
            <a:r>
              <a:rPr sz="1750" spc="-50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smallint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307321" y="2445947"/>
            <a:ext cx="2125345" cy="361950"/>
          </a:xfrm>
          <a:custGeom>
            <a:avLst/>
            <a:gdLst/>
            <a:ahLst/>
            <a:cxnLst/>
            <a:rect l="l" t="t" r="r" b="b"/>
            <a:pathLst>
              <a:path w="2125345" h="361950">
                <a:moveTo>
                  <a:pt x="0" y="361769"/>
                </a:moveTo>
                <a:lnTo>
                  <a:pt x="2125267" y="361769"/>
                </a:lnTo>
                <a:lnTo>
                  <a:pt x="2125267" y="0"/>
                </a:lnTo>
                <a:lnTo>
                  <a:pt x="0" y="0"/>
                </a:lnTo>
                <a:lnTo>
                  <a:pt x="0" y="361769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07321" y="2807716"/>
            <a:ext cx="2125345" cy="904875"/>
          </a:xfrm>
          <a:custGeom>
            <a:avLst/>
            <a:gdLst/>
            <a:ahLst/>
            <a:cxnLst/>
            <a:rect l="l" t="t" r="r" b="b"/>
            <a:pathLst>
              <a:path w="2125345" h="904875">
                <a:moveTo>
                  <a:pt x="0" y="904424"/>
                </a:moveTo>
                <a:lnTo>
                  <a:pt x="2125267" y="904424"/>
                </a:lnTo>
                <a:lnTo>
                  <a:pt x="2125267" y="0"/>
                </a:lnTo>
                <a:lnTo>
                  <a:pt x="0" y="0"/>
                </a:lnTo>
                <a:lnTo>
                  <a:pt x="0" y="904424"/>
                </a:lnTo>
                <a:close/>
              </a:path>
            </a:pathLst>
          </a:custGeom>
          <a:solidFill>
            <a:srgbClr val="FF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01040" y="2801436"/>
            <a:ext cx="2138045" cy="12700"/>
          </a:xfrm>
          <a:custGeom>
            <a:avLst/>
            <a:gdLst/>
            <a:ahLst/>
            <a:cxnLst/>
            <a:rect l="l" t="t" r="r" b="b"/>
            <a:pathLst>
              <a:path w="2138045" h="12700">
                <a:moveTo>
                  <a:pt x="0" y="0"/>
                </a:moveTo>
                <a:lnTo>
                  <a:pt x="2137828" y="0"/>
                </a:lnTo>
                <a:lnTo>
                  <a:pt x="2137828" y="12561"/>
                </a:lnTo>
                <a:lnTo>
                  <a:pt x="0" y="12561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07321" y="2439666"/>
            <a:ext cx="0" cy="1278890"/>
          </a:xfrm>
          <a:custGeom>
            <a:avLst/>
            <a:gdLst/>
            <a:ahLst/>
            <a:cxnLst/>
            <a:rect l="l" t="t" r="r" b="b"/>
            <a:pathLst>
              <a:path h="1278889">
                <a:moveTo>
                  <a:pt x="0" y="0"/>
                </a:moveTo>
                <a:lnTo>
                  <a:pt x="0" y="1278756"/>
                </a:lnTo>
              </a:path>
            </a:pathLst>
          </a:custGeom>
          <a:ln w="12561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32588" y="2439666"/>
            <a:ext cx="0" cy="1278890"/>
          </a:xfrm>
          <a:custGeom>
            <a:avLst/>
            <a:gdLst/>
            <a:ahLst/>
            <a:cxnLst/>
            <a:rect l="l" t="t" r="r" b="b"/>
            <a:pathLst>
              <a:path h="1278889">
                <a:moveTo>
                  <a:pt x="0" y="0"/>
                </a:moveTo>
                <a:lnTo>
                  <a:pt x="0" y="1278756"/>
                </a:lnTo>
              </a:path>
            </a:pathLst>
          </a:custGeom>
          <a:ln w="12561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01040" y="2445947"/>
            <a:ext cx="2138045" cy="0"/>
          </a:xfrm>
          <a:custGeom>
            <a:avLst/>
            <a:gdLst/>
            <a:ahLst/>
            <a:cxnLst/>
            <a:rect l="l" t="t" r="r" b="b"/>
            <a:pathLst>
              <a:path w="2138045">
                <a:moveTo>
                  <a:pt x="0" y="0"/>
                </a:moveTo>
                <a:lnTo>
                  <a:pt x="2137828" y="0"/>
                </a:lnTo>
              </a:path>
            </a:pathLst>
          </a:custGeom>
          <a:ln w="12561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01040" y="3712142"/>
            <a:ext cx="2138045" cy="0"/>
          </a:xfrm>
          <a:custGeom>
            <a:avLst/>
            <a:gdLst/>
            <a:ahLst/>
            <a:cxnLst/>
            <a:rect l="l" t="t" r="r" b="b"/>
            <a:pathLst>
              <a:path w="2138045">
                <a:moveTo>
                  <a:pt x="0" y="0"/>
                </a:moveTo>
                <a:lnTo>
                  <a:pt x="2137828" y="0"/>
                </a:lnTo>
              </a:path>
            </a:pathLst>
          </a:custGeom>
          <a:ln w="12561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385064" y="2478468"/>
            <a:ext cx="92456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b="1" dirty="0">
                <a:solidFill>
                  <a:srgbClr val="FFFFFF"/>
                </a:solidFill>
                <a:latin typeface="Calibri"/>
                <a:cs typeface="Calibri"/>
              </a:rPr>
              <a:t>inventory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85064" y="2840239"/>
            <a:ext cx="1719580" cy="83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100"/>
              </a:spcBef>
            </a:pPr>
            <a:r>
              <a:rPr sz="175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prod_id</a:t>
            </a:r>
            <a:r>
              <a:rPr sz="1750" spc="5" dirty="0">
                <a:latin typeface="Calibri"/>
                <a:cs typeface="Calibri"/>
              </a:rPr>
              <a:t>: </a:t>
            </a:r>
            <a:r>
              <a:rPr sz="1750" dirty="0">
                <a:latin typeface="Calibri"/>
                <a:cs typeface="Calibri"/>
              </a:rPr>
              <a:t>int  </a:t>
            </a:r>
            <a:r>
              <a:rPr sz="1750" spc="5" dirty="0">
                <a:latin typeface="Calibri"/>
                <a:cs typeface="Calibri"/>
              </a:rPr>
              <a:t>quan_in_stock: </a:t>
            </a:r>
            <a:r>
              <a:rPr sz="1750" dirty="0">
                <a:latin typeface="Calibri"/>
                <a:cs typeface="Calibri"/>
              </a:rPr>
              <a:t>int  </a:t>
            </a:r>
            <a:r>
              <a:rPr sz="1750" spc="5" dirty="0">
                <a:latin typeface="Calibri"/>
                <a:cs typeface="Calibri"/>
              </a:rPr>
              <a:t>sales: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integer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41630" y="4500489"/>
            <a:ext cx="421640" cy="0"/>
          </a:xfrm>
          <a:custGeom>
            <a:avLst/>
            <a:gdLst/>
            <a:ahLst/>
            <a:cxnLst/>
            <a:rect l="l" t="t" r="r" b="b"/>
            <a:pathLst>
              <a:path w="421640">
                <a:moveTo>
                  <a:pt x="421565" y="1"/>
                </a:moveTo>
                <a:lnTo>
                  <a:pt x="0" y="0"/>
                </a:lnTo>
              </a:path>
            </a:pathLst>
          </a:custGeom>
          <a:ln w="25122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41623" y="3040394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4" y="1466207"/>
                </a:lnTo>
              </a:path>
            </a:pathLst>
          </a:custGeom>
          <a:ln w="25122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41270" y="3040162"/>
            <a:ext cx="241300" cy="1905"/>
          </a:xfrm>
          <a:custGeom>
            <a:avLst/>
            <a:gdLst/>
            <a:ahLst/>
            <a:cxnLst/>
            <a:rect l="l" t="t" r="r" b="b"/>
            <a:pathLst>
              <a:path w="241300" h="1905">
                <a:moveTo>
                  <a:pt x="0" y="0"/>
                </a:moveTo>
                <a:lnTo>
                  <a:pt x="240976" y="1439"/>
                </a:lnTo>
              </a:path>
            </a:pathLst>
          </a:custGeom>
          <a:ln w="25122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92269" y="2982843"/>
            <a:ext cx="114907" cy="116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41622" y="4773878"/>
            <a:ext cx="1905" cy="1809114"/>
          </a:xfrm>
          <a:custGeom>
            <a:avLst/>
            <a:gdLst/>
            <a:ahLst/>
            <a:cxnLst/>
            <a:rect l="l" t="t" r="r" b="b"/>
            <a:pathLst>
              <a:path w="1905" h="1809115">
                <a:moveTo>
                  <a:pt x="1579" y="0"/>
                </a:moveTo>
                <a:lnTo>
                  <a:pt x="0" y="1808849"/>
                </a:lnTo>
              </a:path>
            </a:pathLst>
          </a:custGeom>
          <a:ln w="25122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41622" y="4773876"/>
            <a:ext cx="421640" cy="0"/>
          </a:xfrm>
          <a:custGeom>
            <a:avLst/>
            <a:gdLst/>
            <a:ahLst/>
            <a:cxnLst/>
            <a:rect l="l" t="t" r="r" b="b"/>
            <a:pathLst>
              <a:path w="421640">
                <a:moveTo>
                  <a:pt x="421574" y="1"/>
                </a:moveTo>
                <a:lnTo>
                  <a:pt x="0" y="0"/>
                </a:lnTo>
              </a:path>
            </a:pathLst>
          </a:custGeom>
          <a:ln w="25122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41270" y="6582669"/>
            <a:ext cx="397510" cy="1905"/>
          </a:xfrm>
          <a:custGeom>
            <a:avLst/>
            <a:gdLst/>
            <a:ahLst/>
            <a:cxnLst/>
            <a:rect l="l" t="t" r="r" b="b"/>
            <a:pathLst>
              <a:path w="397509" h="1904">
                <a:moveTo>
                  <a:pt x="0" y="0"/>
                </a:moveTo>
                <a:lnTo>
                  <a:pt x="397345" y="1493"/>
                </a:lnTo>
              </a:path>
            </a:pathLst>
          </a:custGeom>
          <a:ln w="25122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48734" y="6525570"/>
            <a:ext cx="114810" cy="1166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22643" y="2343184"/>
            <a:ext cx="2284730" cy="361950"/>
          </a:xfrm>
          <a:custGeom>
            <a:avLst/>
            <a:gdLst/>
            <a:ahLst/>
            <a:cxnLst/>
            <a:rect l="l" t="t" r="r" b="b"/>
            <a:pathLst>
              <a:path w="2284729" h="361950">
                <a:moveTo>
                  <a:pt x="0" y="361769"/>
                </a:moveTo>
                <a:lnTo>
                  <a:pt x="2284110" y="361769"/>
                </a:lnTo>
                <a:lnTo>
                  <a:pt x="2284110" y="0"/>
                </a:lnTo>
                <a:lnTo>
                  <a:pt x="0" y="0"/>
                </a:lnTo>
                <a:lnTo>
                  <a:pt x="0" y="361769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2643" y="2704953"/>
            <a:ext cx="2284730" cy="1718945"/>
          </a:xfrm>
          <a:custGeom>
            <a:avLst/>
            <a:gdLst/>
            <a:ahLst/>
            <a:cxnLst/>
            <a:rect l="l" t="t" r="r" b="b"/>
            <a:pathLst>
              <a:path w="2284729" h="1718945">
                <a:moveTo>
                  <a:pt x="0" y="1718406"/>
                </a:moveTo>
                <a:lnTo>
                  <a:pt x="2284110" y="1718406"/>
                </a:lnTo>
                <a:lnTo>
                  <a:pt x="2284110" y="0"/>
                </a:lnTo>
                <a:lnTo>
                  <a:pt x="0" y="0"/>
                </a:lnTo>
                <a:lnTo>
                  <a:pt x="0" y="1718406"/>
                </a:lnTo>
                <a:close/>
              </a:path>
            </a:pathLst>
          </a:custGeom>
          <a:solidFill>
            <a:srgbClr val="FF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16363" y="2698673"/>
            <a:ext cx="2296795" cy="12700"/>
          </a:xfrm>
          <a:custGeom>
            <a:avLst/>
            <a:gdLst/>
            <a:ahLst/>
            <a:cxnLst/>
            <a:rect l="l" t="t" r="r" b="b"/>
            <a:pathLst>
              <a:path w="2296795" h="12700">
                <a:moveTo>
                  <a:pt x="0" y="0"/>
                </a:moveTo>
                <a:lnTo>
                  <a:pt x="2296671" y="0"/>
                </a:lnTo>
                <a:lnTo>
                  <a:pt x="2296671" y="12561"/>
                </a:lnTo>
                <a:lnTo>
                  <a:pt x="0" y="12561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22643" y="2336903"/>
            <a:ext cx="0" cy="2092960"/>
          </a:xfrm>
          <a:custGeom>
            <a:avLst/>
            <a:gdLst/>
            <a:ahLst/>
            <a:cxnLst/>
            <a:rect l="l" t="t" r="r" b="b"/>
            <a:pathLst>
              <a:path h="2092960">
                <a:moveTo>
                  <a:pt x="0" y="0"/>
                </a:moveTo>
                <a:lnTo>
                  <a:pt x="0" y="2092738"/>
                </a:lnTo>
              </a:path>
            </a:pathLst>
          </a:custGeom>
          <a:ln w="12561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06753" y="2336903"/>
            <a:ext cx="0" cy="2092960"/>
          </a:xfrm>
          <a:custGeom>
            <a:avLst/>
            <a:gdLst/>
            <a:ahLst/>
            <a:cxnLst/>
            <a:rect l="l" t="t" r="r" b="b"/>
            <a:pathLst>
              <a:path h="2092960">
                <a:moveTo>
                  <a:pt x="0" y="0"/>
                </a:moveTo>
                <a:lnTo>
                  <a:pt x="0" y="2092738"/>
                </a:lnTo>
              </a:path>
            </a:pathLst>
          </a:custGeom>
          <a:ln w="12561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16363" y="2343184"/>
            <a:ext cx="2296795" cy="0"/>
          </a:xfrm>
          <a:custGeom>
            <a:avLst/>
            <a:gdLst/>
            <a:ahLst/>
            <a:cxnLst/>
            <a:rect l="l" t="t" r="r" b="b"/>
            <a:pathLst>
              <a:path w="2296795">
                <a:moveTo>
                  <a:pt x="0" y="0"/>
                </a:moveTo>
                <a:lnTo>
                  <a:pt x="2296671" y="0"/>
                </a:lnTo>
              </a:path>
            </a:pathLst>
          </a:custGeom>
          <a:ln w="12561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16363" y="4423361"/>
            <a:ext cx="2296795" cy="0"/>
          </a:xfrm>
          <a:custGeom>
            <a:avLst/>
            <a:gdLst/>
            <a:ahLst/>
            <a:cxnLst/>
            <a:rect l="l" t="t" r="r" b="b"/>
            <a:pathLst>
              <a:path w="2296795">
                <a:moveTo>
                  <a:pt x="0" y="0"/>
                </a:moveTo>
                <a:lnTo>
                  <a:pt x="2296671" y="0"/>
                </a:lnTo>
              </a:path>
            </a:pathLst>
          </a:custGeom>
          <a:ln w="12561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200385" y="2375705"/>
            <a:ext cx="103568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b="1" spc="5" dirty="0">
                <a:solidFill>
                  <a:srgbClr val="FFFFFF"/>
                </a:solidFill>
                <a:latin typeface="Calibri"/>
                <a:cs typeface="Calibri"/>
              </a:rPr>
              <a:t>cust_order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200385" y="2737474"/>
            <a:ext cx="1461135" cy="1653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100"/>
              </a:spcBef>
            </a:pPr>
            <a:r>
              <a:rPr sz="175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orderid</a:t>
            </a:r>
            <a:r>
              <a:rPr sz="1750" spc="5" dirty="0">
                <a:latin typeface="Calibri"/>
                <a:cs typeface="Calibri"/>
              </a:rPr>
              <a:t>: </a:t>
            </a:r>
            <a:r>
              <a:rPr sz="1750" dirty="0">
                <a:latin typeface="Calibri"/>
                <a:cs typeface="Calibri"/>
              </a:rPr>
              <a:t>int  orderdate:</a:t>
            </a:r>
            <a:r>
              <a:rPr sz="1750" spc="-5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date  </a:t>
            </a:r>
            <a:r>
              <a:rPr sz="1750" spc="5" dirty="0">
                <a:latin typeface="Calibri"/>
                <a:cs typeface="Calibri"/>
              </a:rPr>
              <a:t>customerid: </a:t>
            </a:r>
            <a:r>
              <a:rPr sz="1750" dirty="0">
                <a:latin typeface="Calibri"/>
                <a:cs typeface="Calibri"/>
              </a:rPr>
              <a:t>int  </a:t>
            </a:r>
            <a:r>
              <a:rPr sz="1750" spc="5" dirty="0">
                <a:latin typeface="Calibri"/>
                <a:cs typeface="Calibri"/>
              </a:rPr>
              <a:t>netamount:  </a:t>
            </a:r>
            <a:r>
              <a:rPr sz="1750" dirty="0">
                <a:latin typeface="Calibri"/>
                <a:cs typeface="Calibri"/>
              </a:rPr>
              <a:t>tax: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numeric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750" dirty="0">
                <a:latin typeface="Calibri"/>
                <a:cs typeface="Calibri"/>
              </a:rPr>
              <a:t>...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924368" y="4506218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396551" y="0"/>
                </a:moveTo>
                <a:lnTo>
                  <a:pt x="0" y="0"/>
                </a:lnTo>
              </a:path>
            </a:pathLst>
          </a:custGeom>
          <a:ln w="25122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99439" y="4447908"/>
            <a:ext cx="114644" cy="1166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20077" y="4501276"/>
            <a:ext cx="1905" cy="1214755"/>
          </a:xfrm>
          <a:custGeom>
            <a:avLst/>
            <a:gdLst/>
            <a:ahLst/>
            <a:cxnLst/>
            <a:rect l="l" t="t" r="r" b="b"/>
            <a:pathLst>
              <a:path w="1904" h="1214754">
                <a:moveTo>
                  <a:pt x="1570" y="0"/>
                </a:moveTo>
                <a:lnTo>
                  <a:pt x="0" y="1214273"/>
                </a:lnTo>
              </a:path>
            </a:pathLst>
          </a:custGeom>
          <a:ln w="25122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21648" y="5714763"/>
            <a:ext cx="1572895" cy="0"/>
          </a:xfrm>
          <a:custGeom>
            <a:avLst/>
            <a:gdLst/>
            <a:ahLst/>
            <a:cxnLst/>
            <a:rect l="l" t="t" r="r" b="b"/>
            <a:pathLst>
              <a:path w="1572895">
                <a:moveTo>
                  <a:pt x="1572841" y="0"/>
                </a:moveTo>
                <a:lnTo>
                  <a:pt x="0" y="0"/>
                </a:lnTo>
              </a:path>
            </a:pathLst>
          </a:custGeom>
          <a:ln w="25122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41608" y="2927554"/>
            <a:ext cx="356235" cy="1905"/>
          </a:xfrm>
          <a:custGeom>
            <a:avLst/>
            <a:gdLst/>
            <a:ahLst/>
            <a:cxnLst/>
            <a:rect l="l" t="t" r="r" b="b"/>
            <a:pathLst>
              <a:path w="356235" h="1905">
                <a:moveTo>
                  <a:pt x="0" y="1483"/>
                </a:moveTo>
                <a:lnTo>
                  <a:pt x="356069" y="0"/>
                </a:lnTo>
              </a:path>
            </a:pathLst>
          </a:custGeom>
          <a:ln w="25122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07779" y="2869556"/>
            <a:ext cx="114828" cy="1166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45738" y="2927341"/>
            <a:ext cx="1905" cy="2559685"/>
          </a:xfrm>
          <a:custGeom>
            <a:avLst/>
            <a:gdLst/>
            <a:ahLst/>
            <a:cxnLst/>
            <a:rect l="l" t="t" r="r" b="b"/>
            <a:pathLst>
              <a:path w="1904" h="2559685">
                <a:moveTo>
                  <a:pt x="1571" y="0"/>
                </a:moveTo>
                <a:lnTo>
                  <a:pt x="0" y="2559554"/>
                </a:lnTo>
              </a:path>
            </a:pathLst>
          </a:custGeom>
          <a:ln w="25122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47306" y="5486108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1194673" y="1"/>
                </a:moveTo>
                <a:lnTo>
                  <a:pt x="0" y="0"/>
                </a:lnTo>
              </a:path>
            </a:pathLst>
          </a:custGeom>
          <a:ln w="25122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985189" y="3471669"/>
            <a:ext cx="822960" cy="0"/>
          </a:xfrm>
          <a:custGeom>
            <a:avLst/>
            <a:gdLst/>
            <a:ahLst/>
            <a:cxnLst/>
            <a:rect l="l" t="t" r="r" b="b"/>
            <a:pathLst>
              <a:path w="822959">
                <a:moveTo>
                  <a:pt x="822848" y="0"/>
                </a:moveTo>
                <a:lnTo>
                  <a:pt x="0" y="0"/>
                </a:lnTo>
              </a:path>
            </a:pathLst>
          </a:custGeom>
          <a:ln w="25122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808037" y="3041965"/>
            <a:ext cx="1905" cy="429895"/>
          </a:xfrm>
          <a:custGeom>
            <a:avLst/>
            <a:gdLst/>
            <a:ahLst/>
            <a:cxnLst/>
            <a:rect l="l" t="t" r="r" b="b"/>
            <a:pathLst>
              <a:path w="1904" h="429895">
                <a:moveTo>
                  <a:pt x="1570" y="0"/>
                </a:moveTo>
                <a:lnTo>
                  <a:pt x="0" y="429701"/>
                </a:lnTo>
              </a:path>
            </a:pathLst>
          </a:custGeom>
          <a:ln w="25122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807865" y="2980264"/>
            <a:ext cx="192086" cy="1166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52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40"/>
              </a:spcBef>
            </a:pPr>
            <a:r>
              <a:rPr dirty="0"/>
              <a:t>SQL -</a:t>
            </a:r>
            <a:r>
              <a:rPr spc="-155" dirty="0"/>
              <a:t> </a:t>
            </a:r>
            <a:r>
              <a:rPr dirty="0"/>
              <a:t>Select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1032" y="2454065"/>
            <a:ext cx="3233420" cy="2561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61645" algn="l"/>
              </a:tabLst>
            </a:pPr>
            <a:r>
              <a:rPr sz="2500" spc="-1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500" spc="-10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750" spc="-10" dirty="0">
                <a:solidFill>
                  <a:srgbClr val="323232"/>
                </a:solidFill>
                <a:latin typeface="Calibri"/>
                <a:cs typeface="Calibri"/>
              </a:rPr>
              <a:t>Sintaxis</a:t>
            </a:r>
            <a:r>
              <a:rPr sz="2750" spc="-1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básica:</a:t>
            </a:r>
            <a:endParaRPr sz="2750">
              <a:latin typeface="Calibri"/>
              <a:cs typeface="Calibri"/>
            </a:endParaRPr>
          </a:p>
          <a:p>
            <a:pPr marL="544830" marR="5080">
              <a:lnSpc>
                <a:spcPct val="160400"/>
              </a:lnSpc>
              <a:spcBef>
                <a:spcPts val="765"/>
              </a:spcBef>
            </a:pP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750" spc="10" dirty="0">
                <a:solidFill>
                  <a:srgbClr val="323232"/>
                </a:solidFill>
                <a:latin typeface="Calibri"/>
                <a:cs typeface="Calibri"/>
              </a:rPr>
              <a:t>A1,A2,…,Am  </a:t>
            </a:r>
            <a:r>
              <a:rPr sz="2750" spc="-5" dirty="0">
                <a:solidFill>
                  <a:srgbClr val="323232"/>
                </a:solidFill>
                <a:latin typeface="Calibri"/>
                <a:cs typeface="Calibri"/>
              </a:rPr>
              <a:t>from 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R1,R2,…,Rp  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where</a:t>
            </a:r>
            <a:r>
              <a:rPr sz="2750" spc="-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750" spc="10" dirty="0">
                <a:solidFill>
                  <a:srgbClr val="323232"/>
                </a:solidFill>
                <a:latin typeface="Calibri"/>
                <a:cs typeface="Calibri"/>
              </a:rPr>
              <a:t>θ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62546" y="2322588"/>
            <a:ext cx="4455795" cy="34899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0645">
              <a:lnSpc>
                <a:spcPts val="2695"/>
              </a:lnSpc>
              <a:spcBef>
                <a:spcPts val="120"/>
              </a:spcBef>
            </a:pP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Atributos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de las relaciones</a:t>
            </a:r>
            <a:r>
              <a:rPr sz="2350" spc="-4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i="1" spc="5" dirty="0">
                <a:solidFill>
                  <a:srgbClr val="323232"/>
                </a:solidFill>
                <a:latin typeface="Calibri"/>
                <a:cs typeface="Calibri"/>
              </a:rPr>
              <a:t>R1,…,Rp,</a:t>
            </a:r>
            <a:endParaRPr sz="2350">
              <a:latin typeface="Calibri"/>
              <a:cs typeface="Calibri"/>
            </a:endParaRPr>
          </a:p>
          <a:p>
            <a:pPr marL="55880">
              <a:lnSpc>
                <a:spcPts val="2695"/>
              </a:lnSpc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que se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requieren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en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la</a:t>
            </a:r>
            <a:r>
              <a:rPr sz="2350" spc="-1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salida</a:t>
            </a:r>
            <a:endParaRPr sz="2350">
              <a:latin typeface="Calibri"/>
              <a:cs typeface="Calibri"/>
            </a:endParaRPr>
          </a:p>
          <a:p>
            <a:pPr marL="55880" marR="629920" indent="-43815" algn="just">
              <a:lnSpc>
                <a:spcPts val="2570"/>
              </a:lnSpc>
              <a:spcBef>
                <a:spcPts val="2025"/>
              </a:spcBef>
            </a:pPr>
            <a:r>
              <a:rPr sz="2350" spc="-25" dirty="0">
                <a:solidFill>
                  <a:srgbClr val="323232"/>
                </a:solidFill>
                <a:latin typeface="Calibri"/>
                <a:cs typeface="Calibri"/>
              </a:rPr>
              <a:t>Tablas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que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contienen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las tuplas  </a:t>
            </a:r>
            <a:r>
              <a:rPr sz="2350" spc="-5" dirty="0">
                <a:solidFill>
                  <a:srgbClr val="323232"/>
                </a:solidFill>
                <a:latin typeface="Calibri"/>
                <a:cs typeface="Calibri"/>
              </a:rPr>
              <a:t>relevantes para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responder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a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la  consulta</a:t>
            </a:r>
            <a:endParaRPr sz="2350">
              <a:latin typeface="Calibri"/>
              <a:cs typeface="Calibri"/>
            </a:endParaRPr>
          </a:p>
          <a:p>
            <a:pPr marL="55880" marR="128270" indent="-43815">
              <a:lnSpc>
                <a:spcPct val="90000"/>
              </a:lnSpc>
              <a:spcBef>
                <a:spcPts val="1970"/>
              </a:spcBef>
            </a:pP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Un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predicado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booleano que  especiﬁca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cuando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una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tupla  </a:t>
            </a:r>
            <a:r>
              <a:rPr sz="2350" spc="-5" dirty="0">
                <a:solidFill>
                  <a:srgbClr val="323232"/>
                </a:solidFill>
                <a:latin typeface="Calibri"/>
                <a:cs typeface="Calibri"/>
              </a:rPr>
              <a:t>resultante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del </a:t>
            </a:r>
            <a:r>
              <a:rPr sz="2350" spc="-5" dirty="0">
                <a:solidFill>
                  <a:srgbClr val="323232"/>
                </a:solidFill>
                <a:latin typeface="Calibri"/>
                <a:cs typeface="Calibri"/>
              </a:rPr>
              <a:t>producto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cartesiano  de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R1,…,Rp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contribuye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al</a:t>
            </a:r>
            <a:r>
              <a:rPr sz="2350" spc="-2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resultado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3880" y="6097518"/>
            <a:ext cx="7298690" cy="521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50" spc="-15" dirty="0">
                <a:solidFill>
                  <a:srgbClr val="323232"/>
                </a:solidFill>
                <a:latin typeface="Calibri"/>
                <a:cs typeface="Calibri"/>
              </a:rPr>
              <a:t>Equivalente </a:t>
            </a:r>
            <a:r>
              <a:rPr sz="3250" dirty="0">
                <a:solidFill>
                  <a:srgbClr val="323232"/>
                </a:solidFill>
                <a:latin typeface="Calibri"/>
                <a:cs typeface="Calibri"/>
              </a:rPr>
              <a:t>a:</a:t>
            </a:r>
            <a:r>
              <a:rPr sz="3250" spc="-3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3250" spc="5" dirty="0">
                <a:solidFill>
                  <a:srgbClr val="323232"/>
                </a:solidFill>
                <a:latin typeface="Calibri"/>
                <a:cs typeface="Calibri"/>
              </a:rPr>
              <a:t>π</a:t>
            </a:r>
            <a:r>
              <a:rPr sz="3225" spc="7" baseline="-20671" dirty="0">
                <a:solidFill>
                  <a:srgbClr val="323232"/>
                </a:solidFill>
                <a:latin typeface="Calibri"/>
                <a:cs typeface="Calibri"/>
              </a:rPr>
              <a:t>A1,A2,…,Am</a:t>
            </a:r>
            <a:r>
              <a:rPr sz="3250" spc="5" dirty="0">
                <a:solidFill>
                  <a:srgbClr val="323232"/>
                </a:solidFill>
                <a:latin typeface="Calibri"/>
                <a:cs typeface="Calibri"/>
              </a:rPr>
              <a:t>(σ</a:t>
            </a:r>
            <a:r>
              <a:rPr sz="3225" spc="7" baseline="-20671" dirty="0">
                <a:solidFill>
                  <a:srgbClr val="323232"/>
                </a:solidFill>
                <a:latin typeface="Calibri"/>
                <a:cs typeface="Calibri"/>
              </a:rPr>
              <a:t>θ</a:t>
            </a:r>
            <a:r>
              <a:rPr sz="3250" spc="5" dirty="0">
                <a:solidFill>
                  <a:srgbClr val="323232"/>
                </a:solidFill>
                <a:latin typeface="Calibri"/>
                <a:cs typeface="Calibri"/>
              </a:rPr>
              <a:t>(R1×R2×…×Rp)))</a:t>
            </a:r>
            <a:endParaRPr sz="3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4330" y="6592389"/>
            <a:ext cx="7856855" cy="351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10" dirty="0">
                <a:solidFill>
                  <a:srgbClr val="323232"/>
                </a:solidFill>
                <a:latin typeface="Calibri"/>
                <a:cs typeface="Calibri"/>
              </a:rPr>
              <a:t>(asumiendo</a:t>
            </a:r>
            <a:r>
              <a:rPr sz="2100" spc="114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100" spc="15" dirty="0">
                <a:solidFill>
                  <a:srgbClr val="323232"/>
                </a:solidFill>
                <a:latin typeface="Calibri"/>
                <a:cs typeface="Calibri"/>
              </a:rPr>
              <a:t>que</a:t>
            </a:r>
            <a:r>
              <a:rPr sz="2100" spc="11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100" spc="10" dirty="0">
                <a:solidFill>
                  <a:srgbClr val="323232"/>
                </a:solidFill>
                <a:latin typeface="Calibri"/>
                <a:cs typeface="Calibri"/>
              </a:rPr>
              <a:t>cada</a:t>
            </a:r>
            <a:r>
              <a:rPr sz="2100" spc="114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100" spc="10" dirty="0">
                <a:solidFill>
                  <a:srgbClr val="323232"/>
                </a:solidFill>
                <a:latin typeface="Calibri"/>
                <a:cs typeface="Calibri"/>
              </a:rPr>
              <a:t>nombre</a:t>
            </a:r>
            <a:r>
              <a:rPr sz="2100" spc="12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100" spc="15" dirty="0">
                <a:solidFill>
                  <a:srgbClr val="323232"/>
                </a:solidFill>
                <a:latin typeface="Calibri"/>
                <a:cs typeface="Calibri"/>
              </a:rPr>
              <a:t>de</a:t>
            </a:r>
            <a:r>
              <a:rPr sz="2100" spc="11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100" spc="10" dirty="0">
                <a:solidFill>
                  <a:srgbClr val="323232"/>
                </a:solidFill>
                <a:latin typeface="Calibri"/>
                <a:cs typeface="Calibri"/>
              </a:rPr>
              <a:t>atributo</a:t>
            </a:r>
            <a:r>
              <a:rPr sz="2100" spc="11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100" spc="10" dirty="0">
                <a:solidFill>
                  <a:srgbClr val="323232"/>
                </a:solidFill>
                <a:latin typeface="Calibri"/>
                <a:cs typeface="Calibri"/>
              </a:rPr>
              <a:t>aparece</a:t>
            </a:r>
            <a:r>
              <a:rPr sz="2100" spc="12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100" spc="5" dirty="0">
                <a:solidFill>
                  <a:srgbClr val="323232"/>
                </a:solidFill>
                <a:latin typeface="Calibri"/>
                <a:cs typeface="Calibri"/>
              </a:rPr>
              <a:t>solamente</a:t>
            </a:r>
            <a:r>
              <a:rPr sz="2100" spc="114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100" spc="15" dirty="0">
                <a:solidFill>
                  <a:srgbClr val="323232"/>
                </a:solidFill>
                <a:latin typeface="Calibri"/>
                <a:cs typeface="Calibri"/>
              </a:rPr>
              <a:t>una</a:t>
            </a:r>
            <a:r>
              <a:rPr sz="2100" spc="11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100" spc="5" dirty="0">
                <a:solidFill>
                  <a:srgbClr val="323232"/>
                </a:solidFill>
                <a:latin typeface="Calibri"/>
                <a:cs typeface="Calibri"/>
              </a:rPr>
              <a:t>vez,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1769" y="6818495"/>
            <a:ext cx="3483610" cy="351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15" dirty="0">
                <a:solidFill>
                  <a:srgbClr val="323232"/>
                </a:solidFill>
                <a:latin typeface="Calibri"/>
                <a:cs typeface="Calibri"/>
              </a:rPr>
              <a:t>y que no </a:t>
            </a:r>
            <a:r>
              <a:rPr sz="2100" dirty="0">
                <a:solidFill>
                  <a:srgbClr val="323232"/>
                </a:solidFill>
                <a:latin typeface="Calibri"/>
                <a:cs typeface="Calibri"/>
              </a:rPr>
              <a:t>hay </a:t>
            </a:r>
            <a:r>
              <a:rPr sz="2100" spc="15" dirty="0">
                <a:solidFill>
                  <a:srgbClr val="323232"/>
                </a:solidFill>
                <a:latin typeface="Calibri"/>
                <a:cs typeface="Calibri"/>
              </a:rPr>
              <a:t>tuplas</a:t>
            </a:r>
            <a:r>
              <a:rPr sz="2100" spc="-6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100" spc="10" dirty="0">
                <a:solidFill>
                  <a:srgbClr val="323232"/>
                </a:solidFill>
                <a:latin typeface="Calibri"/>
                <a:cs typeface="Calibri"/>
              </a:rPr>
              <a:t>duplicadas)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75813" y="2730600"/>
            <a:ext cx="462280" cy="779145"/>
          </a:xfrm>
          <a:custGeom>
            <a:avLst/>
            <a:gdLst/>
            <a:ahLst/>
            <a:cxnLst/>
            <a:rect l="l" t="t" r="r" b="b"/>
            <a:pathLst>
              <a:path w="462279" h="779145">
                <a:moveTo>
                  <a:pt x="0" y="778668"/>
                </a:moveTo>
                <a:lnTo>
                  <a:pt x="5556" y="633411"/>
                </a:lnTo>
                <a:lnTo>
                  <a:pt x="20637" y="492918"/>
                </a:lnTo>
                <a:lnTo>
                  <a:pt x="44449" y="361156"/>
                </a:lnTo>
                <a:lnTo>
                  <a:pt x="76199" y="243680"/>
                </a:lnTo>
                <a:lnTo>
                  <a:pt x="93662" y="191293"/>
                </a:lnTo>
                <a:lnTo>
                  <a:pt x="112712" y="143668"/>
                </a:lnTo>
                <a:lnTo>
                  <a:pt x="132555" y="102393"/>
                </a:lnTo>
                <a:lnTo>
                  <a:pt x="153987" y="66674"/>
                </a:lnTo>
                <a:lnTo>
                  <a:pt x="197644" y="17462"/>
                </a:lnTo>
                <a:lnTo>
                  <a:pt x="242887" y="0"/>
                </a:lnTo>
                <a:lnTo>
                  <a:pt x="331788" y="2380"/>
                </a:lnTo>
                <a:lnTo>
                  <a:pt x="373062" y="4761"/>
                </a:lnTo>
                <a:lnTo>
                  <a:pt x="409575" y="7936"/>
                </a:lnTo>
                <a:lnTo>
                  <a:pt x="441324" y="11905"/>
                </a:lnTo>
                <a:lnTo>
                  <a:pt x="461920" y="18157"/>
                </a:lnTo>
              </a:path>
            </a:pathLst>
          </a:custGeom>
          <a:ln w="25122">
            <a:solidFill>
              <a:srgbClr val="AB1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9018" y="2670869"/>
            <a:ext cx="122570" cy="111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41657" y="3762934"/>
            <a:ext cx="695325" cy="483870"/>
          </a:xfrm>
          <a:custGeom>
            <a:avLst/>
            <a:gdLst/>
            <a:ahLst/>
            <a:cxnLst/>
            <a:rect l="l" t="t" r="r" b="b"/>
            <a:pathLst>
              <a:path w="695325" h="483870">
                <a:moveTo>
                  <a:pt x="0" y="483728"/>
                </a:moveTo>
                <a:lnTo>
                  <a:pt x="67468" y="478171"/>
                </a:lnTo>
                <a:lnTo>
                  <a:pt x="132556" y="463090"/>
                </a:lnTo>
                <a:lnTo>
                  <a:pt x="192881" y="439277"/>
                </a:lnTo>
                <a:lnTo>
                  <a:pt x="247649" y="407528"/>
                </a:lnTo>
                <a:lnTo>
                  <a:pt x="293687" y="371015"/>
                </a:lnTo>
                <a:lnTo>
                  <a:pt x="328612" y="329741"/>
                </a:lnTo>
                <a:lnTo>
                  <a:pt x="351631" y="286084"/>
                </a:lnTo>
                <a:lnTo>
                  <a:pt x="359569" y="240840"/>
                </a:lnTo>
                <a:lnTo>
                  <a:pt x="367506" y="195596"/>
                </a:lnTo>
                <a:lnTo>
                  <a:pt x="390525" y="151940"/>
                </a:lnTo>
                <a:lnTo>
                  <a:pt x="426243" y="110665"/>
                </a:lnTo>
                <a:lnTo>
                  <a:pt x="472281" y="74153"/>
                </a:lnTo>
                <a:lnTo>
                  <a:pt x="527049" y="42403"/>
                </a:lnTo>
                <a:lnTo>
                  <a:pt x="587374" y="18590"/>
                </a:lnTo>
                <a:lnTo>
                  <a:pt x="652462" y="3509"/>
                </a:lnTo>
                <a:lnTo>
                  <a:pt x="695085" y="0"/>
                </a:lnTo>
              </a:path>
            </a:pathLst>
          </a:custGeom>
          <a:ln w="25122">
            <a:solidFill>
              <a:srgbClr val="AB1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43694" y="3710978"/>
            <a:ext cx="117894" cy="116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68483" y="4865788"/>
            <a:ext cx="1968500" cy="0"/>
          </a:xfrm>
          <a:custGeom>
            <a:avLst/>
            <a:gdLst/>
            <a:ahLst/>
            <a:cxnLst/>
            <a:rect l="l" t="t" r="r" b="b"/>
            <a:pathLst>
              <a:path w="1968500">
                <a:moveTo>
                  <a:pt x="0" y="0"/>
                </a:moveTo>
                <a:lnTo>
                  <a:pt x="0" y="0"/>
                </a:lnTo>
                <a:lnTo>
                  <a:pt x="1807368" y="0"/>
                </a:lnTo>
                <a:lnTo>
                  <a:pt x="1968175" y="0"/>
                </a:lnTo>
              </a:path>
            </a:pathLst>
          </a:custGeom>
          <a:ln w="25122">
            <a:solidFill>
              <a:srgbClr val="AB1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46943" y="4807477"/>
            <a:ext cx="114645" cy="1166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52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40"/>
              </a:spcBef>
            </a:pPr>
            <a:r>
              <a:rPr dirty="0"/>
              <a:t>SQL -</a:t>
            </a:r>
            <a:r>
              <a:rPr spc="-155" dirty="0"/>
              <a:t> </a:t>
            </a:r>
            <a:r>
              <a:rPr dirty="0"/>
              <a:t>Select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031" y="2327598"/>
            <a:ext cx="7819390" cy="4540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96925">
              <a:lnSpc>
                <a:spcPct val="100000"/>
              </a:lnSpc>
              <a:spcBef>
                <a:spcPts val="120"/>
              </a:spcBef>
            </a:pP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750" spc="10" dirty="0">
                <a:solidFill>
                  <a:srgbClr val="323232"/>
                </a:solidFill>
                <a:latin typeface="Calibri"/>
                <a:cs typeface="Calibri"/>
              </a:rPr>
              <a:t>A1,A2,…,Am </a:t>
            </a:r>
            <a:r>
              <a:rPr sz="2750" spc="-5" dirty="0">
                <a:solidFill>
                  <a:srgbClr val="323232"/>
                </a:solidFill>
                <a:latin typeface="Calibri"/>
                <a:cs typeface="Calibri"/>
              </a:rPr>
              <a:t>from 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R1,R2,…,Rp 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where</a:t>
            </a:r>
            <a:r>
              <a:rPr sz="2750" spc="-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750" spc="10" dirty="0">
                <a:solidFill>
                  <a:srgbClr val="323232"/>
                </a:solidFill>
                <a:latin typeface="Calibri"/>
                <a:cs typeface="Calibri"/>
              </a:rPr>
              <a:t>θ</a:t>
            </a:r>
            <a:endParaRPr sz="2750">
              <a:latin typeface="Calibri"/>
              <a:cs typeface="Calibri"/>
            </a:endParaRPr>
          </a:p>
          <a:p>
            <a:pPr marL="464820" marR="755015" indent="-452755">
              <a:lnSpc>
                <a:spcPts val="3260"/>
              </a:lnSpc>
              <a:spcBef>
                <a:spcPts val="2180"/>
              </a:spcBef>
              <a:tabLst>
                <a:tab pos="461645" algn="l"/>
              </a:tabLst>
            </a:pPr>
            <a:r>
              <a:rPr sz="2500" spc="-1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500" spc="-10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El resultado 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de </a:t>
            </a:r>
            <a:r>
              <a:rPr sz="2750" spc="-10" dirty="0">
                <a:solidFill>
                  <a:srgbClr val="323232"/>
                </a:solidFill>
                <a:latin typeface="Calibri"/>
                <a:cs typeface="Calibri"/>
              </a:rPr>
              <a:t>este 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es una </a:t>
            </a:r>
            <a:r>
              <a:rPr sz="2750" dirty="0">
                <a:solidFill>
                  <a:srgbClr val="870F00"/>
                </a:solidFill>
                <a:latin typeface="Calibri"/>
                <a:cs typeface="Calibri"/>
              </a:rPr>
              <a:t>tabla 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con los  atributos</a:t>
            </a:r>
            <a:r>
              <a:rPr sz="2750" spc="-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A1,A2,…,Am</a:t>
            </a:r>
            <a:endParaRPr sz="2350">
              <a:latin typeface="Calibri"/>
              <a:cs typeface="Calibri"/>
            </a:endParaRPr>
          </a:p>
          <a:p>
            <a:pPr marL="464820">
              <a:lnSpc>
                <a:spcPct val="100000"/>
              </a:lnSpc>
              <a:spcBef>
                <a:spcPts val="565"/>
              </a:spcBef>
            </a:pP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(no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es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una relación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porque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pueden haber tuplas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duplicadas)</a:t>
            </a:r>
            <a:endParaRPr sz="2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50"/>
              </a:spcBef>
              <a:tabLst>
                <a:tab pos="461645" algn="l"/>
              </a:tabLst>
            </a:pPr>
            <a:r>
              <a:rPr sz="2300" spc="1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300" spc="10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550" spc="10" dirty="0">
                <a:solidFill>
                  <a:srgbClr val="323232"/>
                </a:solidFill>
                <a:latin typeface="Calibri"/>
                <a:cs typeface="Calibri"/>
              </a:rPr>
              <a:t>No </a:t>
            </a:r>
            <a:r>
              <a:rPr sz="2550" spc="5" dirty="0">
                <a:solidFill>
                  <a:srgbClr val="323232"/>
                </a:solidFill>
                <a:latin typeface="Calibri"/>
                <a:cs typeface="Calibri"/>
              </a:rPr>
              <a:t>se </a:t>
            </a:r>
            <a:r>
              <a:rPr sz="2550" dirty="0">
                <a:solidFill>
                  <a:srgbClr val="323232"/>
                </a:solidFill>
                <a:latin typeface="Calibri"/>
                <a:cs typeface="Calibri"/>
              </a:rPr>
              <a:t>produce </a:t>
            </a:r>
            <a:r>
              <a:rPr sz="2550" spc="5" dirty="0">
                <a:solidFill>
                  <a:srgbClr val="323232"/>
                </a:solidFill>
                <a:latin typeface="Calibri"/>
                <a:cs typeface="Calibri"/>
              </a:rPr>
              <a:t>una </a:t>
            </a:r>
            <a:r>
              <a:rPr sz="2550" dirty="0">
                <a:solidFill>
                  <a:srgbClr val="323232"/>
                </a:solidFill>
                <a:latin typeface="Calibri"/>
                <a:cs typeface="Calibri"/>
              </a:rPr>
              <a:t>relación</a:t>
            </a:r>
            <a:r>
              <a:rPr sz="2550" spc="-1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550" dirty="0">
                <a:solidFill>
                  <a:srgbClr val="323232"/>
                </a:solidFill>
                <a:latin typeface="Calibri"/>
                <a:cs typeface="Calibri"/>
              </a:rPr>
              <a:t>porque:</a:t>
            </a:r>
            <a:endParaRPr sz="2550">
              <a:latin typeface="Calibri"/>
              <a:cs typeface="Calibri"/>
            </a:endParaRPr>
          </a:p>
          <a:p>
            <a:pPr marL="916940" marR="184785" indent="-452755">
              <a:lnSpc>
                <a:spcPct val="100000"/>
              </a:lnSpc>
              <a:spcBef>
                <a:spcPts val="705"/>
              </a:spcBef>
              <a:tabLst>
                <a:tab pos="916940" algn="l"/>
              </a:tabLst>
            </a:pPr>
            <a:r>
              <a:rPr sz="1950" spc="5" dirty="0">
                <a:solidFill>
                  <a:srgbClr val="515151"/>
                </a:solidFill>
                <a:latin typeface="Wingdings"/>
                <a:cs typeface="Wingdings"/>
              </a:rPr>
              <a:t></a:t>
            </a:r>
            <a:r>
              <a:rPr sz="1950" spc="5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2150" spc="5" dirty="0">
                <a:solidFill>
                  <a:srgbClr val="323232"/>
                </a:solidFill>
                <a:latin typeface="Calibri"/>
                <a:cs typeface="Calibri"/>
              </a:rPr>
              <a:t>Las </a:t>
            </a:r>
            <a:r>
              <a:rPr sz="2150" spc="10" dirty="0">
                <a:solidFill>
                  <a:srgbClr val="323232"/>
                </a:solidFill>
                <a:latin typeface="Calibri"/>
                <a:cs typeface="Calibri"/>
              </a:rPr>
              <a:t>tuplas </a:t>
            </a:r>
            <a:r>
              <a:rPr sz="2150" spc="5" dirty="0">
                <a:solidFill>
                  <a:srgbClr val="323232"/>
                </a:solidFill>
                <a:latin typeface="Calibri"/>
                <a:cs typeface="Calibri"/>
              </a:rPr>
              <a:t>duplicadas son necesarias </a:t>
            </a:r>
            <a:r>
              <a:rPr sz="2150" spc="-5" dirty="0">
                <a:solidFill>
                  <a:srgbClr val="323232"/>
                </a:solidFill>
                <a:latin typeface="Calibri"/>
                <a:cs typeface="Calibri"/>
              </a:rPr>
              <a:t>para </a:t>
            </a:r>
            <a:r>
              <a:rPr sz="2150" spc="5" dirty="0">
                <a:solidFill>
                  <a:srgbClr val="323232"/>
                </a:solidFill>
                <a:latin typeface="Calibri"/>
                <a:cs typeface="Calibri"/>
              </a:rPr>
              <a:t>calcular funciones  </a:t>
            </a:r>
            <a:r>
              <a:rPr sz="2150" dirty="0">
                <a:solidFill>
                  <a:srgbClr val="323232"/>
                </a:solidFill>
                <a:latin typeface="Calibri"/>
                <a:cs typeface="Calibri"/>
              </a:rPr>
              <a:t>agregadas </a:t>
            </a:r>
            <a:r>
              <a:rPr sz="2150" spc="5" dirty="0">
                <a:solidFill>
                  <a:srgbClr val="323232"/>
                </a:solidFill>
                <a:latin typeface="Calibri"/>
                <a:cs typeface="Calibri"/>
              </a:rPr>
              <a:t>(suma, </a:t>
            </a:r>
            <a:r>
              <a:rPr sz="2150" dirty="0">
                <a:solidFill>
                  <a:srgbClr val="323232"/>
                </a:solidFill>
                <a:latin typeface="Calibri"/>
                <a:cs typeface="Calibri"/>
              </a:rPr>
              <a:t>promedio, ...)</a:t>
            </a:r>
            <a:endParaRPr sz="2150">
              <a:latin typeface="Calibri"/>
              <a:cs typeface="Calibri"/>
            </a:endParaRPr>
          </a:p>
          <a:p>
            <a:pPr marL="916940" marR="215900" indent="-452755">
              <a:lnSpc>
                <a:spcPct val="103499"/>
              </a:lnSpc>
              <a:spcBef>
                <a:spcPts val="484"/>
              </a:spcBef>
              <a:tabLst>
                <a:tab pos="916940" algn="l"/>
              </a:tabLst>
            </a:pPr>
            <a:r>
              <a:rPr sz="1950" spc="5" dirty="0">
                <a:solidFill>
                  <a:srgbClr val="515151"/>
                </a:solidFill>
                <a:latin typeface="Wingdings"/>
                <a:cs typeface="Wingdings"/>
              </a:rPr>
              <a:t></a:t>
            </a:r>
            <a:r>
              <a:rPr sz="1950" spc="5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2150" spc="5" dirty="0">
                <a:solidFill>
                  <a:srgbClr val="323232"/>
                </a:solidFill>
                <a:latin typeface="Calibri"/>
                <a:cs typeface="Calibri"/>
              </a:rPr>
              <a:t>Eliminar los duplicados </a:t>
            </a:r>
            <a:r>
              <a:rPr sz="2150" dirty="0">
                <a:solidFill>
                  <a:srgbClr val="323232"/>
                </a:solidFill>
                <a:latin typeface="Calibri"/>
                <a:cs typeface="Calibri"/>
              </a:rPr>
              <a:t>requiere </a:t>
            </a:r>
            <a:r>
              <a:rPr sz="2150" spc="10" dirty="0">
                <a:solidFill>
                  <a:srgbClr val="323232"/>
                </a:solidFill>
                <a:latin typeface="Calibri"/>
                <a:cs typeface="Calibri"/>
              </a:rPr>
              <a:t>un </a:t>
            </a:r>
            <a:r>
              <a:rPr sz="2150" dirty="0">
                <a:solidFill>
                  <a:srgbClr val="323232"/>
                </a:solidFill>
                <a:latin typeface="Calibri"/>
                <a:cs typeface="Calibri"/>
              </a:rPr>
              <a:t>esfuerzo </a:t>
            </a:r>
            <a:r>
              <a:rPr sz="2150" spc="5" dirty="0">
                <a:solidFill>
                  <a:srgbClr val="323232"/>
                </a:solidFill>
                <a:latin typeface="Calibri"/>
                <a:cs typeface="Calibri"/>
              </a:rPr>
              <a:t>computacional  </a:t>
            </a:r>
            <a:r>
              <a:rPr sz="2150" spc="10" dirty="0">
                <a:solidFill>
                  <a:srgbClr val="323232"/>
                </a:solidFill>
                <a:latin typeface="Calibri"/>
                <a:cs typeface="Calibri"/>
              </a:rPr>
              <a:t>adicional que </a:t>
            </a:r>
            <a:r>
              <a:rPr sz="2150" spc="5" dirty="0">
                <a:solidFill>
                  <a:srgbClr val="323232"/>
                </a:solidFill>
                <a:latin typeface="Calibri"/>
                <a:cs typeface="Calibri"/>
              </a:rPr>
              <a:t>se hace </a:t>
            </a:r>
            <a:r>
              <a:rPr sz="2150" dirty="0">
                <a:solidFill>
                  <a:srgbClr val="323232"/>
                </a:solidFill>
                <a:latin typeface="Calibri"/>
                <a:cs typeface="Calibri"/>
              </a:rPr>
              <a:t>solamente </a:t>
            </a:r>
            <a:r>
              <a:rPr sz="2150" spc="10" dirty="0">
                <a:solidFill>
                  <a:srgbClr val="323232"/>
                </a:solidFill>
                <a:latin typeface="Calibri"/>
                <a:cs typeface="Calibri"/>
              </a:rPr>
              <a:t>cuando es</a:t>
            </a:r>
            <a:r>
              <a:rPr sz="2150" spc="-2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323232"/>
                </a:solidFill>
                <a:latin typeface="Calibri"/>
                <a:cs typeface="Calibri"/>
              </a:rPr>
              <a:t>necesario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52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40"/>
              </a:spcBef>
            </a:pPr>
            <a:r>
              <a:rPr dirty="0"/>
              <a:t>SQL -</a:t>
            </a:r>
            <a:r>
              <a:rPr spc="-155" dirty="0"/>
              <a:t> </a:t>
            </a:r>
            <a:r>
              <a:rPr dirty="0"/>
              <a:t>Select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5880" y="2247205"/>
            <a:ext cx="8608060" cy="427672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750" spc="-10" dirty="0">
                <a:solidFill>
                  <a:srgbClr val="323232"/>
                </a:solidFill>
                <a:latin typeface="Calibri"/>
                <a:cs typeface="Calibri"/>
              </a:rPr>
              <a:t>Sintaxis </a:t>
            </a:r>
            <a:r>
              <a:rPr sz="2750" spc="-5" dirty="0">
                <a:solidFill>
                  <a:srgbClr val="323232"/>
                </a:solidFill>
                <a:latin typeface="Calibri"/>
                <a:cs typeface="Calibri"/>
              </a:rPr>
              <a:t>general:</a:t>
            </a:r>
            <a:endParaRPr sz="2750">
              <a:latin typeface="Calibri"/>
              <a:cs typeface="Calibri"/>
            </a:endParaRPr>
          </a:p>
          <a:p>
            <a:pPr marL="916940">
              <a:lnSpc>
                <a:spcPts val="3279"/>
              </a:lnSpc>
              <a:spcBef>
                <a:spcPts val="655"/>
              </a:spcBef>
            </a:pP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SELECT select_list</a:t>
            </a:r>
            <a:endParaRPr sz="2750">
              <a:latin typeface="Calibri"/>
              <a:cs typeface="Calibri"/>
            </a:endParaRPr>
          </a:p>
          <a:p>
            <a:pPr marL="916940">
              <a:lnSpc>
                <a:spcPts val="3279"/>
              </a:lnSpc>
            </a:pP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FROM table_expression</a:t>
            </a:r>
            <a:r>
              <a:rPr sz="2750" spc="-1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[sort_speciﬁcation]</a:t>
            </a:r>
            <a:endParaRPr sz="275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585"/>
              </a:spcBef>
            </a:pP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(los </a:t>
            </a:r>
            <a:r>
              <a:rPr sz="2350" spc="-5" dirty="0">
                <a:solidFill>
                  <a:srgbClr val="323232"/>
                </a:solidFill>
                <a:latin typeface="Calibri"/>
                <a:cs typeface="Calibri"/>
              </a:rPr>
              <a:t>corchetes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indican partes</a:t>
            </a:r>
            <a:r>
              <a:rPr sz="2350" spc="2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opcionales)</a:t>
            </a:r>
            <a:endParaRPr sz="2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 indent="12065">
              <a:lnSpc>
                <a:spcPts val="2670"/>
              </a:lnSpc>
              <a:tabLst>
                <a:tab pos="2679065" algn="l"/>
                <a:tab pos="4244975" algn="l"/>
                <a:tab pos="5205730" algn="l"/>
                <a:tab pos="6469380" algn="l"/>
                <a:tab pos="7171055" algn="l"/>
                <a:tab pos="8050530" algn="l"/>
              </a:tabLst>
            </a:pPr>
            <a:r>
              <a:rPr sz="2750" i="1" spc="-35" dirty="0">
                <a:solidFill>
                  <a:srgbClr val="323232"/>
                </a:solidFill>
                <a:latin typeface="Calibri"/>
                <a:cs typeface="Calibri"/>
              </a:rPr>
              <a:t>t</a:t>
            </a:r>
            <a:r>
              <a:rPr sz="2750" i="1" dirty="0">
                <a:solidFill>
                  <a:srgbClr val="323232"/>
                </a:solidFill>
                <a:latin typeface="Calibri"/>
                <a:cs typeface="Calibri"/>
              </a:rPr>
              <a:t>able_</a:t>
            </a:r>
            <a:r>
              <a:rPr sz="2750" i="1" spc="-55" dirty="0">
                <a:solidFill>
                  <a:srgbClr val="323232"/>
                </a:solidFill>
                <a:latin typeface="Calibri"/>
                <a:cs typeface="Calibri"/>
              </a:rPr>
              <a:t>e</a:t>
            </a:r>
            <a:r>
              <a:rPr sz="2750" i="1" dirty="0">
                <a:solidFill>
                  <a:srgbClr val="323232"/>
                </a:solidFill>
                <a:latin typeface="Calibri"/>
                <a:cs typeface="Calibri"/>
              </a:rPr>
              <a:t>xpressio</a:t>
            </a:r>
            <a:r>
              <a:rPr sz="2750" i="1" spc="10" dirty="0">
                <a:solidFill>
                  <a:srgbClr val="323232"/>
                </a:solidFill>
                <a:latin typeface="Calibri"/>
                <a:cs typeface="Calibri"/>
              </a:rPr>
              <a:t>n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: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	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especiﬁ</a:t>
            </a:r>
            <a:r>
              <a:rPr sz="2750" spc="-15" dirty="0">
                <a:solidFill>
                  <a:srgbClr val="323232"/>
                </a:solidFill>
                <a:latin typeface="Calibri"/>
                <a:cs typeface="Calibri"/>
              </a:rPr>
              <a:t>c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a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	</a:t>
            </a:r>
            <a:r>
              <a:rPr sz="2750" spc="-15" dirty="0">
                <a:solidFill>
                  <a:srgbClr val="323232"/>
                </a:solidFill>
                <a:latin typeface="Calibri"/>
                <a:cs typeface="Calibri"/>
              </a:rPr>
              <a:t>c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om</a:t>
            </a:r>
            <a:r>
              <a:rPr sz="2750" spc="10" dirty="0">
                <a:solidFill>
                  <a:srgbClr val="323232"/>
                </a:solidFill>
                <a:latin typeface="Calibri"/>
                <a:cs typeface="Calibri"/>
              </a:rPr>
              <a:t>o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	</a:t>
            </a:r>
            <a:r>
              <a:rPr sz="2750" spc="-15" dirty="0">
                <a:solidFill>
                  <a:srgbClr val="323232"/>
                </a:solidFill>
                <a:latin typeface="Calibri"/>
                <a:cs typeface="Calibri"/>
              </a:rPr>
              <a:t>c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alcular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	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una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	</a:t>
            </a:r>
            <a:r>
              <a:rPr sz="2750" spc="-30" dirty="0">
                <a:solidFill>
                  <a:srgbClr val="323232"/>
                </a:solidFill>
                <a:latin typeface="Calibri"/>
                <a:cs typeface="Calibri"/>
              </a:rPr>
              <a:t>t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abla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	que  tiene la </a:t>
            </a:r>
            <a:r>
              <a:rPr sz="2750" spc="-5" dirty="0">
                <a:solidFill>
                  <a:srgbClr val="323232"/>
                </a:solidFill>
                <a:latin typeface="Calibri"/>
                <a:cs typeface="Calibri"/>
              </a:rPr>
              <a:t>información 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requeridad en 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la </a:t>
            </a:r>
            <a:r>
              <a:rPr sz="2750" spc="-5" dirty="0">
                <a:solidFill>
                  <a:srgbClr val="323232"/>
                </a:solidFill>
                <a:latin typeface="Calibri"/>
                <a:cs typeface="Calibri"/>
              </a:rPr>
              <a:t>consulta</a:t>
            </a:r>
            <a:endParaRPr sz="2750">
              <a:latin typeface="Calibri"/>
              <a:cs typeface="Calibri"/>
            </a:endParaRPr>
          </a:p>
          <a:p>
            <a:pPr marL="12700" marR="5080" indent="12065">
              <a:lnSpc>
                <a:spcPts val="2670"/>
              </a:lnSpc>
              <a:spcBef>
                <a:spcPts val="1980"/>
              </a:spcBef>
            </a:pPr>
            <a:r>
              <a:rPr sz="2750" i="1" dirty="0">
                <a:solidFill>
                  <a:srgbClr val="323232"/>
                </a:solidFill>
                <a:latin typeface="Calibri"/>
                <a:cs typeface="Calibri"/>
              </a:rPr>
              <a:t>sort_speciﬁcation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: permite </a:t>
            </a:r>
            <a:r>
              <a:rPr sz="2750" spc="-5" dirty="0">
                <a:solidFill>
                  <a:srgbClr val="323232"/>
                </a:solidFill>
                <a:latin typeface="Calibri"/>
                <a:cs typeface="Calibri"/>
              </a:rPr>
              <a:t>ordenar 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los </a:t>
            </a:r>
            <a:r>
              <a:rPr sz="2750" spc="-5" dirty="0">
                <a:solidFill>
                  <a:srgbClr val="323232"/>
                </a:solidFill>
                <a:latin typeface="Calibri"/>
                <a:cs typeface="Calibri"/>
              </a:rPr>
              <a:t>datos resultantes 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de  la </a:t>
            </a:r>
            <a:r>
              <a:rPr sz="2750" spc="-5" dirty="0">
                <a:solidFill>
                  <a:srgbClr val="323232"/>
                </a:solidFill>
                <a:latin typeface="Calibri"/>
                <a:cs typeface="Calibri"/>
              </a:rPr>
              <a:t>consulta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52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40"/>
              </a:spcBef>
            </a:pPr>
            <a:r>
              <a:rPr dirty="0"/>
              <a:t>SELECT - </a:t>
            </a:r>
            <a:r>
              <a:rPr spc="-95" dirty="0"/>
              <a:t>Table</a:t>
            </a:r>
            <a:r>
              <a:rPr spc="-150" dirty="0"/>
              <a:t> </a:t>
            </a:r>
            <a:r>
              <a:rPr dirty="0"/>
              <a:t>Expression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266" y="2436469"/>
            <a:ext cx="6858634" cy="24549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3150" spc="-5" dirty="0">
                <a:solidFill>
                  <a:srgbClr val="323232"/>
                </a:solidFill>
                <a:latin typeface="Calibri"/>
                <a:cs typeface="Calibri"/>
              </a:rPr>
              <a:t>select_list FROM</a:t>
            </a:r>
            <a:r>
              <a:rPr sz="3150" spc="1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3150" spc="-5" dirty="0">
                <a:solidFill>
                  <a:srgbClr val="323232"/>
                </a:solidFill>
                <a:latin typeface="Calibri"/>
                <a:cs typeface="Calibri"/>
              </a:rPr>
              <a:t>table_expression</a:t>
            </a:r>
            <a:endParaRPr sz="31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464820" marR="410845" indent="-452755">
              <a:lnSpc>
                <a:spcPts val="3760"/>
              </a:lnSpc>
            </a:pPr>
            <a:r>
              <a:rPr sz="3150" dirty="0">
                <a:solidFill>
                  <a:srgbClr val="323232"/>
                </a:solidFill>
                <a:latin typeface="Calibri"/>
                <a:cs typeface="Calibri"/>
              </a:rPr>
              <a:t>El </a:t>
            </a:r>
            <a:r>
              <a:rPr sz="3150" spc="-5" dirty="0">
                <a:solidFill>
                  <a:srgbClr val="323232"/>
                </a:solidFill>
                <a:latin typeface="Calibri"/>
                <a:cs typeface="Calibri"/>
              </a:rPr>
              <a:t>table expression incluye </a:t>
            </a:r>
            <a:r>
              <a:rPr sz="3150" dirty="0">
                <a:solidFill>
                  <a:srgbClr val="323232"/>
                </a:solidFill>
                <a:latin typeface="Calibri"/>
                <a:cs typeface="Calibri"/>
              </a:rPr>
              <a:t>las </a:t>
            </a:r>
            <a:r>
              <a:rPr sz="3150" spc="5" dirty="0">
                <a:solidFill>
                  <a:srgbClr val="323232"/>
                </a:solidFill>
                <a:latin typeface="Calibri"/>
                <a:cs typeface="Calibri"/>
              </a:rPr>
              <a:t>claúsulas  </a:t>
            </a:r>
            <a:r>
              <a:rPr sz="3150" spc="-5" dirty="0">
                <a:solidFill>
                  <a:srgbClr val="323232"/>
                </a:solidFill>
                <a:latin typeface="Calibri"/>
                <a:cs typeface="Calibri"/>
              </a:rPr>
              <a:t>FROM, </a:t>
            </a:r>
            <a:r>
              <a:rPr sz="3150" spc="5" dirty="0">
                <a:solidFill>
                  <a:srgbClr val="323232"/>
                </a:solidFill>
                <a:latin typeface="Calibri"/>
                <a:cs typeface="Calibri"/>
              </a:rPr>
              <a:t>WHERE, </a:t>
            </a:r>
            <a:r>
              <a:rPr sz="3150" dirty="0">
                <a:solidFill>
                  <a:srgbClr val="323232"/>
                </a:solidFill>
                <a:latin typeface="Calibri"/>
                <a:cs typeface="Calibri"/>
              </a:rPr>
              <a:t>GROUP </a:t>
            </a:r>
            <a:r>
              <a:rPr sz="3150" spc="-40" dirty="0">
                <a:solidFill>
                  <a:srgbClr val="323232"/>
                </a:solidFill>
                <a:latin typeface="Calibri"/>
                <a:cs typeface="Calibri"/>
              </a:rPr>
              <a:t>BY </a:t>
            </a:r>
            <a:r>
              <a:rPr sz="3150" spc="5" dirty="0">
                <a:solidFill>
                  <a:srgbClr val="323232"/>
                </a:solidFill>
                <a:latin typeface="Calibri"/>
                <a:cs typeface="Calibri"/>
              </a:rPr>
              <a:t>y</a:t>
            </a:r>
            <a:r>
              <a:rPr sz="3150" spc="-1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3150" spc="-20" dirty="0">
                <a:solidFill>
                  <a:srgbClr val="323232"/>
                </a:solidFill>
                <a:latin typeface="Calibri"/>
                <a:cs typeface="Calibri"/>
              </a:rPr>
              <a:t>HAVING</a:t>
            </a:r>
            <a:endParaRPr sz="3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39" y="945249"/>
            <a:ext cx="8482330" cy="1130935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52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40"/>
              </a:spcBef>
            </a:pPr>
            <a:r>
              <a:rPr dirty="0"/>
              <a:t>SELECT - </a:t>
            </a:r>
            <a:r>
              <a:rPr spc="-95" dirty="0"/>
              <a:t>Table</a:t>
            </a:r>
            <a:r>
              <a:rPr spc="-150" dirty="0"/>
              <a:t> </a:t>
            </a:r>
            <a:r>
              <a:rPr dirty="0"/>
              <a:t>Expression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266" y="2436469"/>
            <a:ext cx="6987540" cy="422846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64820" marR="5080" indent="-452755">
              <a:lnSpc>
                <a:spcPts val="3760"/>
              </a:lnSpc>
              <a:spcBef>
                <a:spcPts val="254"/>
              </a:spcBef>
            </a:pPr>
            <a:r>
              <a:rPr sz="3150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3150" spc="-5" dirty="0">
                <a:solidFill>
                  <a:srgbClr val="323232"/>
                </a:solidFill>
                <a:latin typeface="Calibri"/>
                <a:cs typeface="Calibri"/>
              </a:rPr>
              <a:t>select_list FROM </a:t>
            </a:r>
            <a:r>
              <a:rPr sz="3150" spc="-10" dirty="0">
                <a:solidFill>
                  <a:srgbClr val="323232"/>
                </a:solidFill>
                <a:latin typeface="Calibri"/>
                <a:cs typeface="Calibri"/>
              </a:rPr>
              <a:t>table_reference </a:t>
            </a:r>
            <a:r>
              <a:rPr sz="3150" dirty="0">
                <a:solidFill>
                  <a:srgbClr val="323232"/>
                </a:solidFill>
                <a:latin typeface="Calibri"/>
                <a:cs typeface="Calibri"/>
              </a:rPr>
              <a:t>[,  </a:t>
            </a:r>
            <a:r>
              <a:rPr sz="3150" spc="-10" dirty="0">
                <a:solidFill>
                  <a:srgbClr val="323232"/>
                </a:solidFill>
                <a:latin typeface="Calibri"/>
                <a:cs typeface="Calibri"/>
              </a:rPr>
              <a:t>table_reference </a:t>
            </a:r>
            <a:r>
              <a:rPr sz="3150" dirty="0">
                <a:solidFill>
                  <a:srgbClr val="323232"/>
                </a:solidFill>
                <a:latin typeface="Calibri"/>
                <a:cs typeface="Calibri"/>
              </a:rPr>
              <a:t>[,</a:t>
            </a:r>
            <a:r>
              <a:rPr sz="3150" spc="-5" dirty="0">
                <a:solidFill>
                  <a:srgbClr val="323232"/>
                </a:solidFill>
                <a:latin typeface="Calibri"/>
                <a:cs typeface="Calibri"/>
              </a:rPr>
              <a:t> ...]]</a:t>
            </a:r>
            <a:endParaRPr sz="31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0"/>
              </a:spcBef>
            </a:pPr>
            <a:r>
              <a:rPr sz="3150" spc="-45" dirty="0">
                <a:solidFill>
                  <a:srgbClr val="323232"/>
                </a:solidFill>
                <a:latin typeface="Calibri"/>
                <a:cs typeface="Calibri"/>
              </a:rPr>
              <a:t>Table </a:t>
            </a:r>
            <a:r>
              <a:rPr sz="3150" spc="-20" dirty="0">
                <a:solidFill>
                  <a:srgbClr val="323232"/>
                </a:solidFill>
                <a:latin typeface="Calibri"/>
                <a:cs typeface="Calibri"/>
              </a:rPr>
              <a:t>Reference </a:t>
            </a:r>
            <a:r>
              <a:rPr sz="3150" dirty="0">
                <a:solidFill>
                  <a:srgbClr val="323232"/>
                </a:solidFill>
                <a:latin typeface="Calibri"/>
                <a:cs typeface="Calibri"/>
              </a:rPr>
              <a:t>puede</a:t>
            </a:r>
            <a:r>
              <a:rPr sz="3150" spc="4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323232"/>
                </a:solidFill>
                <a:latin typeface="Calibri"/>
                <a:cs typeface="Calibri"/>
              </a:rPr>
              <a:t>ser:</a:t>
            </a:r>
            <a:endParaRPr sz="3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  <a:tabLst>
                <a:tab pos="461645" algn="l"/>
              </a:tabLst>
            </a:pPr>
            <a:r>
              <a:rPr sz="2500" spc="-1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500" spc="-10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El nombre 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de una</a:t>
            </a:r>
            <a:r>
              <a:rPr sz="2750" spc="-7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tabla</a:t>
            </a:r>
            <a:endParaRPr sz="2750">
              <a:latin typeface="Calibri"/>
              <a:cs typeface="Calibri"/>
            </a:endParaRPr>
          </a:p>
          <a:p>
            <a:pPr marL="464820" marR="781050" indent="-452755">
              <a:lnSpc>
                <a:spcPct val="101899"/>
              </a:lnSpc>
              <a:spcBef>
                <a:spcPts val="1880"/>
              </a:spcBef>
              <a:tabLst>
                <a:tab pos="461645" algn="l"/>
              </a:tabLst>
            </a:pPr>
            <a:r>
              <a:rPr sz="2500" spc="-1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500" spc="-10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750" spc="10" dirty="0">
                <a:solidFill>
                  <a:srgbClr val="323232"/>
                </a:solidFill>
                <a:latin typeface="Calibri"/>
                <a:cs typeface="Calibri"/>
              </a:rPr>
              <a:t>Una 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tabla derivada: join, sub‐consulta, </a:t>
            </a:r>
            <a:r>
              <a:rPr sz="2750" spc="10" dirty="0">
                <a:solidFill>
                  <a:srgbClr val="323232"/>
                </a:solidFill>
                <a:latin typeface="Calibri"/>
                <a:cs typeface="Calibri"/>
              </a:rPr>
              <a:t>o  </a:t>
            </a:r>
            <a:r>
              <a:rPr sz="2750" dirty="0">
                <a:solidFill>
                  <a:srgbClr val="323232"/>
                </a:solidFill>
                <a:latin typeface="Calibri"/>
                <a:cs typeface="Calibri"/>
              </a:rPr>
              <a:t>combinaciones 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de</a:t>
            </a:r>
            <a:r>
              <a:rPr sz="2750" spc="-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323232"/>
                </a:solidFill>
                <a:latin typeface="Calibri"/>
                <a:cs typeface="Calibri"/>
              </a:rPr>
              <a:t>ellos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1699</Words>
  <Application>Microsoft Office PowerPoint</Application>
  <PresentationFormat>Personalizado</PresentationFormat>
  <Paragraphs>691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Arial</vt:lpstr>
      <vt:lpstr>Calibri</vt:lpstr>
      <vt:lpstr>Corbel</vt:lpstr>
      <vt:lpstr>Times New Roman</vt:lpstr>
      <vt:lpstr>Wingdings</vt:lpstr>
      <vt:lpstr>Office Theme</vt:lpstr>
      <vt:lpstr>SQL – DML ‐ Select Gestión y Modelación de Datos</vt:lpstr>
      <vt:lpstr>SQL - DML</vt:lpstr>
      <vt:lpstr>SQL - DML</vt:lpstr>
      <vt:lpstr>Presentación de PowerPoint</vt:lpstr>
      <vt:lpstr>SQL - Select</vt:lpstr>
      <vt:lpstr>SQL - Select</vt:lpstr>
      <vt:lpstr>SQL - Select</vt:lpstr>
      <vt:lpstr>SELECT - Table Expression</vt:lpstr>
      <vt:lpstr>SELECT - Table Expression</vt:lpstr>
      <vt:lpstr>SELECT – Join</vt:lpstr>
      <vt:lpstr>SELECT – Cross Join</vt:lpstr>
      <vt:lpstr>SELECT – Inner Join</vt:lpstr>
      <vt:lpstr>SELECT – Inner Join</vt:lpstr>
      <vt:lpstr>SELECT – Inner Join</vt:lpstr>
      <vt:lpstr>SELECT – Inner Join</vt:lpstr>
      <vt:lpstr>SELECT – Outer Join</vt:lpstr>
      <vt:lpstr>SELECT – Outer Join</vt:lpstr>
      <vt:lpstr>SELECT – Outer Join</vt:lpstr>
      <vt:lpstr>SELECT – Outer Join</vt:lpstr>
      <vt:lpstr>SELECT – Outer Join</vt:lpstr>
      <vt:lpstr>SELECT – From Subconsulta</vt:lpstr>
      <vt:lpstr>SELECT – Where</vt:lpstr>
      <vt:lpstr>SELECT – Where</vt:lpstr>
      <vt:lpstr>SELECT – Where</vt:lpstr>
      <vt:lpstr>SELECT – Group by</vt:lpstr>
      <vt:lpstr>SELECT – Group by</vt:lpstr>
      <vt:lpstr>SELECT – Having</vt:lpstr>
      <vt:lpstr>SELECT - Select List</vt:lpstr>
      <vt:lpstr>SELECT - Select List</vt:lpstr>
      <vt:lpstr>SELECT – Sort</vt:lpstr>
      <vt:lpstr>SELECT – Sort</vt:lpstr>
      <vt:lpstr>SELECT – Limit - Offset</vt:lpstr>
      <vt:lpstr>Combinación de consultas</vt:lpstr>
      <vt:lpstr>Combinación de consultas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– DML ‐ Select Gestión y Modelación de Datos</dc:title>
  <dc:creator>Maria Constanza Pabon</dc:creator>
  <cp:lastModifiedBy>aldo</cp:lastModifiedBy>
  <cp:revision>1</cp:revision>
  <dcterms:created xsi:type="dcterms:W3CDTF">2018-05-11T18:39:04Z</dcterms:created>
  <dcterms:modified xsi:type="dcterms:W3CDTF">2018-05-11T18:43:49Z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2013-09-11T00:00:00Z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2018-05-11T00:00:00Z</vt:filetime>
  </property>
</Properties>
</file>