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Oswald Medium"/>
      <p:regular r:id="rId34"/>
      <p:bold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Oswald"/>
      <p:regular r:id="rId44"/>
      <p:bold r:id="rId45"/>
    </p:embeddedFont>
    <p:embeddedFont>
      <p:font typeface="Roboto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Oswald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RobotoMono-regular.fntdata"/><Relationship Id="rId45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OswaldMedium-bold.fntdata"/><Relationship Id="rId34" Type="http://schemas.openxmlformats.org/officeDocument/2006/relationships/font" Target="fonts/OswaldMedium-regular.fntdata"/><Relationship Id="rId37" Type="http://schemas.openxmlformats.org/officeDocument/2006/relationships/font" Target="fonts/Montserrat-bold.fntdata"/><Relationship Id="rId36" Type="http://schemas.openxmlformats.org/officeDocument/2006/relationships/font" Target="fonts/Montserrat-regular.fntdata"/><Relationship Id="rId39" Type="http://schemas.openxmlformats.org/officeDocument/2006/relationships/font" Target="fonts/Montserrat-boldItalic.fntdata"/><Relationship Id="rId38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851e6760d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851e6760d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51e6760d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851e6760d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851e6760d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851e6760d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851e6760d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851e6760d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851e6760d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851e6760d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51e6760d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51e6760d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851e6760d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851e6760d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851e6760d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851e6760d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51e6760d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851e6760d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851e6760d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851e6760d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51e6760d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51e6760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851e6760d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851e6760d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67ddaeb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667ddaeb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67ddaeb9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667ddaeb9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67ddaeb9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667ddaeb9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851e6760d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851e6760d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851e6760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851e6760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851e6760d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851e6760d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851e6760d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851e6760d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851e6760d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851e6760d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51e6760d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51e6760d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51e6760d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51e6760d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851e6760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851e6760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51e6760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51e6760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51e6760d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51e6760d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51e6760d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851e6760d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51e6760d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851e6760d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5" Type="http://schemas.openxmlformats.org/officeDocument/2006/relationships/image" Target="../media/image32.png"/><Relationship Id="rId6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600">
                <a:latin typeface="Oswald"/>
                <a:ea typeface="Oswald"/>
                <a:cs typeface="Oswald"/>
                <a:sym typeface="Oswald"/>
              </a:rPr>
              <a:t>Listas</a:t>
            </a:r>
            <a:endParaRPr sz="9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Valeria Rivera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/>
              <a:t>Dahiana Guzman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Diagrama de Flujo Pares e Impares 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95" name="Google Shape;195;p22" title="pares_impar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750" y="990425"/>
            <a:ext cx="5620491" cy="4153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/>
          <p:nvPr/>
        </p:nvSpPr>
        <p:spPr>
          <a:xfrm>
            <a:off x="6185550" y="2832275"/>
            <a:ext cx="1429500" cy="320700"/>
          </a:xfrm>
          <a:prstGeom prst="wedgeRectCallout">
            <a:avLst>
              <a:gd fmla="val -25627" name="adj1"/>
              <a:gd fmla="val 84666" name="adj2"/>
            </a:avLst>
          </a:prstGeom>
          <a:solidFill>
            <a:srgbClr val="FFFFD8"/>
          </a:solidFill>
          <a:ln cap="flat" cmpd="sng" w="9525">
            <a:solidFill>
              <a:srgbClr val="F2F2B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pares.append(i)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3028775" y="1475250"/>
            <a:ext cx="597000" cy="139800"/>
          </a:xfrm>
          <a:prstGeom prst="rect">
            <a:avLst/>
          </a:prstGeom>
          <a:solidFill>
            <a:srgbClr val="FFFFD8"/>
          </a:solidFill>
          <a:ln cap="flat" cmpd="sng" w="9525">
            <a:solidFill>
              <a:srgbClr val="FFFF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171713"/>
                </a:solidFill>
                <a:latin typeface="Roboto Mono"/>
                <a:ea typeface="Roboto Mono"/>
                <a:cs typeface="Roboto Mono"/>
                <a:sym typeface="Roboto Mono"/>
              </a:rPr>
              <a:t>lista</a:t>
            </a:r>
            <a:endParaRPr sz="1000">
              <a:solidFill>
                <a:srgbClr val="17171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Fusionar Lista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251" y="1072800"/>
            <a:ext cx="5925675" cy="39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Ejecución Fusionar Lista y Pseudocódigo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587" y="4123919"/>
            <a:ext cx="505885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163" y="1134626"/>
            <a:ext cx="5211675" cy="2874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4"/>
          <p:cNvCxnSpPr/>
          <p:nvPr/>
        </p:nvCxnSpPr>
        <p:spPr>
          <a:xfrm>
            <a:off x="4875300" y="3120700"/>
            <a:ext cx="6393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4"/>
          <p:cNvCxnSpPr/>
          <p:nvPr/>
        </p:nvCxnSpPr>
        <p:spPr>
          <a:xfrm>
            <a:off x="4787575" y="3333750"/>
            <a:ext cx="726900" cy="147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4"/>
          <p:cNvSpPr/>
          <p:nvPr/>
        </p:nvSpPr>
        <p:spPr>
          <a:xfrm>
            <a:off x="5815250" y="2644450"/>
            <a:ext cx="2594400" cy="313200"/>
          </a:xfrm>
          <a:prstGeom prst="wedgeRectCallout">
            <a:avLst>
              <a:gd fmla="val -50483" name="adj1"/>
              <a:gd fmla="val 122063" name="adj2"/>
            </a:avLst>
          </a:prstGeom>
          <a:solidFill>
            <a:srgbClr val="E5FFE5"/>
          </a:solidFill>
          <a:ln cap="flat" cmpd="sng" w="9525">
            <a:solidFill>
              <a:srgbClr val="72CA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un elemento de la lista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Diagrama de Flujo Fusionar Listas 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19" name="Google Shape;219;p25" title="fusionar_lista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1425" y="1019625"/>
            <a:ext cx="4224608" cy="41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/>
          <p:nvPr/>
        </p:nvSpPr>
        <p:spPr>
          <a:xfrm>
            <a:off x="5761250" y="3227400"/>
            <a:ext cx="2441400" cy="323700"/>
          </a:xfrm>
          <a:prstGeom prst="wedgeRectCallout">
            <a:avLst>
              <a:gd fmla="val -41516" name="adj1"/>
              <a:gd fmla="val 89301" name="adj2"/>
            </a:avLst>
          </a:prstGeom>
          <a:solidFill>
            <a:srgbClr val="FFFFD8"/>
          </a:solidFill>
          <a:ln cap="flat" cmpd="sng" w="9525">
            <a:solidFill>
              <a:srgbClr val="F2F2B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latin typeface="Courier New"/>
                <a:ea typeface="Courier New"/>
                <a:cs typeface="Courier New"/>
                <a:sym typeface="Courier New"/>
              </a:rPr>
              <a:t>resultado.append(lista1[i])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303075" y="3092875"/>
            <a:ext cx="2762400" cy="323700"/>
          </a:xfrm>
          <a:prstGeom prst="wedgeRectCallout">
            <a:avLst>
              <a:gd fmla="val 36515" name="adj1"/>
              <a:gd fmla="val 112689" name="adj2"/>
            </a:avLst>
          </a:prstGeom>
          <a:solidFill>
            <a:srgbClr val="F2CCFF"/>
          </a:solidFill>
          <a:ln cap="flat" cmpd="sng" w="9525">
            <a:solidFill>
              <a:srgbClr val="BE8F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419" sz="1050">
                <a:solidFill>
                  <a:srgbClr val="9723B4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050"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s-419" sz="10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-419" sz="10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050">
                <a:solidFill>
                  <a:srgbClr val="6A5221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s-419" sz="105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6A522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s-419" sz="1050">
                <a:latin typeface="Courier New"/>
                <a:ea typeface="Courier New"/>
                <a:cs typeface="Courier New"/>
                <a:sym typeface="Courier New"/>
              </a:rPr>
              <a:t>(lista1))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5"/>
          <p:cNvSpPr/>
          <p:nvPr/>
        </p:nvSpPr>
        <p:spPr>
          <a:xfrm rot="10669412">
            <a:off x="3151979" y="3185371"/>
            <a:ext cx="631956" cy="13870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69138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type="title"/>
          </p:nvPr>
        </p:nvSpPr>
        <p:spPr>
          <a:xfrm>
            <a:off x="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Ranking Frecuencia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888" y="1082150"/>
            <a:ext cx="5529824" cy="397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300" y="1082150"/>
            <a:ext cx="7081000" cy="39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Ejecución Ranking Frecuencia y Pseudocódigo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725" y="1387350"/>
            <a:ext cx="5263449" cy="31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50" y="2110075"/>
            <a:ext cx="3405525" cy="17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Diagrama de Flujo Ranking Frecuencia 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42" name="Google Shape;242;p28" title="ranking_frecuenc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38" y="989625"/>
            <a:ext cx="7710525" cy="3964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28"/>
          <p:cNvCxnSpPr/>
          <p:nvPr/>
        </p:nvCxnSpPr>
        <p:spPr>
          <a:xfrm>
            <a:off x="5881300" y="3651050"/>
            <a:ext cx="1546200" cy="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28"/>
          <p:cNvSpPr/>
          <p:nvPr/>
        </p:nvSpPr>
        <p:spPr>
          <a:xfrm>
            <a:off x="7655725" y="2839650"/>
            <a:ext cx="1458600" cy="553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E5FFE5"/>
          </a:solidFill>
          <a:ln cap="flat" cmpd="sng" w="9525">
            <a:solidFill>
              <a:srgbClr val="72CA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Lato"/>
                <a:ea typeface="Lato"/>
                <a:cs typeface="Lato"/>
                <a:sym typeface="Lato"/>
              </a:rPr>
              <a:t>Método</a:t>
            </a:r>
            <a:r>
              <a:rPr lang="es-419" sz="1200">
                <a:latin typeface="Lato"/>
                <a:ea typeface="Lato"/>
                <a:cs typeface="Lato"/>
                <a:sym typeface="Lato"/>
              </a:rPr>
              <a:t> para listas. Contador para cada elemento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5707325" y="2049950"/>
            <a:ext cx="2108100" cy="335400"/>
          </a:xfrm>
          <a:prstGeom prst="wedgeRectCallout">
            <a:avLst>
              <a:gd fmla="val -80085" name="adj1"/>
              <a:gd fmla="val 67300" name="adj2"/>
            </a:avLst>
          </a:prstGeom>
          <a:solidFill>
            <a:srgbClr val="D8E5FF"/>
          </a:solidFill>
          <a:ln cap="flat" cmpd="sng" w="9525">
            <a:solidFill>
              <a:srgbClr val="9CDC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si i no está en lista_aux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37200" y="1524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Rotar Lista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811341"/>
            <a:ext cx="8991600" cy="4167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3720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Ejecución</a:t>
            </a: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 Rotar Lista 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4675"/>
            <a:ext cx="9144000" cy="19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125" y="0"/>
            <a:ext cx="70217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Operaciones Lista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825" y="1088875"/>
            <a:ext cx="6099949" cy="39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3720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Diagrama de Flujo  Rotar Lista 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68" name="Google Shape;268;p32" title="rotar_element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500"/>
            <a:ext cx="8839199" cy="39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Crear Lista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74" name="Google Shape;2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639" y="1036200"/>
            <a:ext cx="6666325" cy="39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Ejecución Crear L</a:t>
            </a: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ista y Pseudocódigo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80" name="Google Shape;2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3949"/>
            <a:ext cx="2876550" cy="1892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12300"/>
            <a:ext cx="28765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2176" y="1460250"/>
            <a:ext cx="5762973" cy="35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1350" y="1460250"/>
            <a:ext cx="5570395" cy="35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>
            <p:ph type="title"/>
          </p:nvPr>
        </p:nvSpPr>
        <p:spPr>
          <a:xfrm>
            <a:off x="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Diagrama de Flujo </a:t>
            </a: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Crear Lista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89" name="Google Shape;289;p35" title="crear_lis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988" y="981125"/>
            <a:ext cx="6474024" cy="39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type="title"/>
          </p:nvPr>
        </p:nvSpPr>
        <p:spPr>
          <a:xfrm>
            <a:off x="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Buscar Elemento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295" name="Google Shape;2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50" y="1068800"/>
            <a:ext cx="8158700" cy="3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Ejecución Buscar Elementos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301" name="Google Shape;3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7716475" cy="209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07475"/>
            <a:ext cx="501967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888" y="1460250"/>
            <a:ext cx="62198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900" y="1222605"/>
            <a:ext cx="6219825" cy="366034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8"/>
          <p:cNvSpPr txBox="1"/>
          <p:nvPr>
            <p:ph type="title"/>
          </p:nvPr>
        </p:nvSpPr>
        <p:spPr>
          <a:xfrm>
            <a:off x="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Pseudocódigo Buscar Elemento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Diagrama de Flujo Buscar Elemento 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315" name="Google Shape;315;p39" title="buscar_element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0" y="1200980"/>
            <a:ext cx="9069600" cy="377694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9"/>
          <p:cNvSpPr/>
          <p:nvPr/>
        </p:nvSpPr>
        <p:spPr>
          <a:xfrm>
            <a:off x="7748650" y="3019300"/>
            <a:ext cx="1320900" cy="614400"/>
          </a:xfrm>
          <a:prstGeom prst="wedgeRectCallout">
            <a:avLst>
              <a:gd fmla="val -35841" name="adj1"/>
              <a:gd fmla="val 90001" name="adj2"/>
            </a:avLst>
          </a:prstGeom>
          <a:solidFill>
            <a:srgbClr val="D8E5FF"/>
          </a:solidFill>
          <a:ln cap="flat" cmpd="sng" w="9525">
            <a:solidFill>
              <a:srgbClr val="9CDC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lista [i] es igual al elemento buscar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9"/>
          <p:cNvSpPr/>
          <p:nvPr/>
        </p:nvSpPr>
        <p:spPr>
          <a:xfrm>
            <a:off x="4649200" y="1937175"/>
            <a:ext cx="1496400" cy="387300"/>
          </a:xfrm>
          <a:prstGeom prst="wedgeRectCallout">
            <a:avLst>
              <a:gd fmla="val -51589" name="adj1"/>
              <a:gd fmla="val 70727" name="adj2"/>
            </a:avLst>
          </a:prstGeom>
          <a:solidFill>
            <a:srgbClr val="FFFFD8"/>
          </a:solidFill>
          <a:ln cap="flat" cmpd="sng" w="9525">
            <a:solidFill>
              <a:srgbClr val="F2F2B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se trabaja con (len(lista))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823850" y="2053000"/>
            <a:ext cx="50811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100"/>
              <a:t>GRACIAS !</a:t>
            </a:r>
            <a:endParaRPr sz="7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Ejecución Operaciones Lista y Pseudocódigo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325" y="1307850"/>
            <a:ext cx="4623475" cy="28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75" y="2219038"/>
            <a:ext cx="3652225" cy="10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37200" y="266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Diagrama de Flujo Operaciones Lista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54" name="Google Shape;154;p16" title="operaciones_lis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450" y="1059450"/>
            <a:ext cx="2929401" cy="396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/>
          <p:nvPr/>
        </p:nvSpPr>
        <p:spPr>
          <a:xfrm>
            <a:off x="1079500" y="2819400"/>
            <a:ext cx="1879500" cy="166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organizar suma  ( se hace con una condición)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Eliminar duplicado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088" y="1099550"/>
            <a:ext cx="6797414" cy="36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688" y="1077463"/>
            <a:ext cx="4972614" cy="29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>
            <p:ph type="title"/>
          </p:nvPr>
        </p:nvSpPr>
        <p:spPr>
          <a:xfrm>
            <a:off x="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Ejecución Eliminar Duplicado y Pseudocódigo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4">
            <a:alphaModFix/>
          </a:blip>
          <a:srcRect b="0" l="0" r="23471" t="0"/>
          <a:stretch/>
        </p:blipFill>
        <p:spPr>
          <a:xfrm>
            <a:off x="2500163" y="4235050"/>
            <a:ext cx="4069275" cy="7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37200" y="232075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Diagrama de Flujo Eliminar </a:t>
            </a: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Duplicado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74" name="Google Shape;174;p19" title="eliminar_duplicad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063" y="847900"/>
            <a:ext cx="3859875" cy="41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/>
          <p:nvPr/>
        </p:nvSpPr>
        <p:spPr>
          <a:xfrm>
            <a:off x="6121450" y="2961850"/>
            <a:ext cx="2108100" cy="618600"/>
          </a:xfrm>
          <a:prstGeom prst="wedgeRectCallout">
            <a:avLst>
              <a:gd fmla="val -93476" name="adj1"/>
              <a:gd fmla="val -34723" name="adj2"/>
            </a:avLst>
          </a:prstGeom>
          <a:solidFill>
            <a:srgbClr val="D8E5FF"/>
          </a:solidFill>
          <a:ln cap="flat" cmpd="sng" w="9525">
            <a:solidFill>
              <a:srgbClr val="9CDC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si x no 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está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 en vistos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Pares e Impares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200" y="988625"/>
            <a:ext cx="6439200" cy="39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0" y="393750"/>
            <a:ext cx="9069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latin typeface="Oswald Medium"/>
                <a:ea typeface="Oswald Medium"/>
                <a:cs typeface="Oswald Medium"/>
                <a:sym typeface="Oswald Medium"/>
              </a:rPr>
              <a:t>Ejecución Pares e Impares y Pseudocódigo</a:t>
            </a:r>
            <a:endParaRPr sz="35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600" y="4225700"/>
            <a:ext cx="4889800" cy="7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2100" y="1038325"/>
            <a:ext cx="6019800" cy="30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/>
          <p:nvPr/>
        </p:nvSpPr>
        <p:spPr>
          <a:xfrm>
            <a:off x="2096925" y="1267475"/>
            <a:ext cx="681900" cy="23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latin typeface="Roboto Mono"/>
                <a:ea typeface="Roboto Mono"/>
                <a:cs typeface="Roboto Mono"/>
                <a:sym typeface="Roboto Mono"/>
              </a:rPr>
              <a:t>lista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