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5"/>
  </p:sldMasterIdLst>
  <p:notesMasterIdLst>
    <p:notesMasterId r:id="rId44"/>
  </p:notesMasterIdLst>
  <p:handoutMasterIdLst>
    <p:handoutMasterId r:id="rId45"/>
  </p:handoutMasterIdLst>
  <p:sldIdLst>
    <p:sldId id="685" r:id="rId6"/>
    <p:sldId id="474" r:id="rId7"/>
    <p:sldId id="942" r:id="rId8"/>
    <p:sldId id="688" r:id="rId9"/>
    <p:sldId id="689" r:id="rId10"/>
    <p:sldId id="898" r:id="rId11"/>
    <p:sldId id="900" r:id="rId12"/>
    <p:sldId id="943" r:id="rId13"/>
    <p:sldId id="944" r:id="rId14"/>
    <p:sldId id="904" r:id="rId15"/>
    <p:sldId id="940" r:id="rId16"/>
    <p:sldId id="902" r:id="rId17"/>
    <p:sldId id="907" r:id="rId18"/>
    <p:sldId id="908" r:id="rId19"/>
    <p:sldId id="941" r:id="rId20"/>
    <p:sldId id="945" r:id="rId21"/>
    <p:sldId id="897" r:id="rId22"/>
    <p:sldId id="893" r:id="rId23"/>
    <p:sldId id="909" r:id="rId24"/>
    <p:sldId id="892" r:id="rId25"/>
    <p:sldId id="939" r:id="rId26"/>
    <p:sldId id="910" r:id="rId27"/>
    <p:sldId id="911" r:id="rId28"/>
    <p:sldId id="912" r:id="rId29"/>
    <p:sldId id="913" r:id="rId30"/>
    <p:sldId id="916" r:id="rId31"/>
    <p:sldId id="918" r:id="rId32"/>
    <p:sldId id="919" r:id="rId33"/>
    <p:sldId id="917" r:id="rId34"/>
    <p:sldId id="914" r:id="rId35"/>
    <p:sldId id="920" r:id="rId36"/>
    <p:sldId id="924" r:id="rId37"/>
    <p:sldId id="921" r:id="rId38"/>
    <p:sldId id="915" r:id="rId39"/>
    <p:sldId id="938" r:id="rId40"/>
    <p:sldId id="926" r:id="rId41"/>
    <p:sldId id="928" r:id="rId42"/>
    <p:sldId id="929" r:id="rId4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SSAERT, DOMINIQUE (NORD)" initials="CD(" lastIdx="2" clrIdx="0">
    <p:extLst>
      <p:ext uri="{19B8F6BF-5375-455C-9EA6-DF929625EA0E}">
        <p15:presenceInfo xmlns:p15="http://schemas.microsoft.com/office/powerpoint/2012/main" userId="S-1-5-21-3641078771-3653456904-245653651-12515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99A"/>
    <a:srgbClr val="6EC628"/>
    <a:srgbClr val="666666"/>
    <a:srgbClr val="CFF5E9"/>
    <a:srgbClr val="FFFFE7"/>
    <a:srgbClr val="FFD9B2"/>
    <a:srgbClr val="FFEBE7"/>
    <a:srgbClr val="FFAA99"/>
    <a:srgbClr val="E673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BE158F-D5C0-43BC-ADD0-7BB255FE0B22}" v="13" dt="2019-10-10T11:49:59.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51" autoAdjust="0"/>
    <p:restoredTop sz="94343" autoAdjust="0"/>
  </p:normalViewPr>
  <p:slideViewPr>
    <p:cSldViewPr>
      <p:cViewPr varScale="1">
        <p:scale>
          <a:sx n="111" d="100"/>
          <a:sy n="111" d="100"/>
        </p:scale>
        <p:origin x="894" y="108"/>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4578"/>
    </p:cViewPr>
  </p:sorterViewPr>
  <p:notesViewPr>
    <p:cSldViewPr>
      <p:cViewPr varScale="1">
        <p:scale>
          <a:sx n="82" d="100"/>
          <a:sy n="82" d="100"/>
        </p:scale>
        <p:origin x="-3660" y="-90"/>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7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COUSSAERT" userId="22062e77-f3c0-4907-81dc-2fec5a58f409" providerId="ADAL" clId="{9BBE158F-D5C0-43BC-ADD0-7BB255FE0B22}"/>
    <pc:docChg chg="custSel addSld delSld modSld sldOrd">
      <pc:chgData name="Dominique COUSSAERT" userId="22062e77-f3c0-4907-81dc-2fec5a58f409" providerId="ADAL" clId="{9BBE158F-D5C0-43BC-ADD0-7BB255FE0B22}" dt="2019-10-10T11:56:23.636" v="1351" actId="20577"/>
      <pc:docMkLst>
        <pc:docMk/>
      </pc:docMkLst>
      <pc:sldChg chg="modSp">
        <pc:chgData name="Dominique COUSSAERT" userId="22062e77-f3c0-4907-81dc-2fec5a58f409" providerId="ADAL" clId="{9BBE158F-D5C0-43BC-ADD0-7BB255FE0B22}" dt="2019-10-10T11:56:23.636" v="1351" actId="20577"/>
        <pc:sldMkLst>
          <pc:docMk/>
          <pc:sldMk cId="1027112706" sldId="915"/>
        </pc:sldMkLst>
        <pc:spChg chg="mod">
          <ac:chgData name="Dominique COUSSAERT" userId="22062e77-f3c0-4907-81dc-2fec5a58f409" providerId="ADAL" clId="{9BBE158F-D5C0-43BC-ADD0-7BB255FE0B22}" dt="2019-10-10T11:56:23.636" v="1351" actId="20577"/>
          <ac:spMkLst>
            <pc:docMk/>
            <pc:sldMk cId="1027112706" sldId="915"/>
            <ac:spMk id="6" creationId="{00000000-0000-0000-0000-000000000000}"/>
          </ac:spMkLst>
        </pc:spChg>
      </pc:sldChg>
      <pc:sldChg chg="modSp">
        <pc:chgData name="Dominique COUSSAERT" userId="22062e77-f3c0-4907-81dc-2fec5a58f409" providerId="ADAL" clId="{9BBE158F-D5C0-43BC-ADD0-7BB255FE0B22}" dt="2019-10-10T10:59:53.540" v="0" actId="20577"/>
        <pc:sldMkLst>
          <pc:docMk/>
          <pc:sldMk cId="1696862944" sldId="918"/>
        </pc:sldMkLst>
        <pc:spChg chg="mod">
          <ac:chgData name="Dominique COUSSAERT" userId="22062e77-f3c0-4907-81dc-2fec5a58f409" providerId="ADAL" clId="{9BBE158F-D5C0-43BC-ADD0-7BB255FE0B22}" dt="2019-10-10T10:59:53.540" v="0" actId="20577"/>
          <ac:spMkLst>
            <pc:docMk/>
            <pc:sldMk cId="1696862944" sldId="918"/>
            <ac:spMk id="9" creationId="{00000000-0000-0000-0000-000000000000}"/>
          </ac:spMkLst>
        </pc:spChg>
      </pc:sldChg>
      <pc:sldChg chg="addSp delSp modSp">
        <pc:chgData name="Dominique COUSSAERT" userId="22062e77-f3c0-4907-81dc-2fec5a58f409" providerId="ADAL" clId="{9BBE158F-D5C0-43BC-ADD0-7BB255FE0B22}" dt="2019-10-10T11:45:35.664" v="1121" actId="1076"/>
        <pc:sldMkLst>
          <pc:docMk/>
          <pc:sldMk cId="4191115310" sldId="925"/>
        </pc:sldMkLst>
        <pc:spChg chg="mod">
          <ac:chgData name="Dominique COUSSAERT" userId="22062e77-f3c0-4907-81dc-2fec5a58f409" providerId="ADAL" clId="{9BBE158F-D5C0-43BC-ADD0-7BB255FE0B22}" dt="2019-10-10T11:42:46.252" v="929" actId="1076"/>
          <ac:spMkLst>
            <pc:docMk/>
            <pc:sldMk cId="4191115310" sldId="925"/>
            <ac:spMk id="2" creationId="{00000000-0000-0000-0000-000000000000}"/>
          </ac:spMkLst>
        </pc:spChg>
        <pc:spChg chg="del mod">
          <ac:chgData name="Dominique COUSSAERT" userId="22062e77-f3c0-4907-81dc-2fec5a58f409" providerId="ADAL" clId="{9BBE158F-D5C0-43BC-ADD0-7BB255FE0B22}" dt="2019-10-10T11:41:41.940" v="923" actId="478"/>
          <ac:spMkLst>
            <pc:docMk/>
            <pc:sldMk cId="4191115310" sldId="925"/>
            <ac:spMk id="3" creationId="{00000000-0000-0000-0000-000000000000}"/>
          </ac:spMkLst>
        </pc:spChg>
        <pc:spChg chg="add mod">
          <ac:chgData name="Dominique COUSSAERT" userId="22062e77-f3c0-4907-81dc-2fec5a58f409" providerId="ADAL" clId="{9BBE158F-D5C0-43BC-ADD0-7BB255FE0B22}" dt="2019-10-10T11:44:27.006" v="1076" actId="20577"/>
          <ac:spMkLst>
            <pc:docMk/>
            <pc:sldMk cId="4191115310" sldId="925"/>
            <ac:spMk id="5" creationId="{91140462-063A-4B55-86B6-5EBBF310D095}"/>
          </ac:spMkLst>
        </pc:spChg>
        <pc:graphicFrameChg chg="add mod modGraphic">
          <ac:chgData name="Dominique COUSSAERT" userId="22062e77-f3c0-4907-81dc-2fec5a58f409" providerId="ADAL" clId="{9BBE158F-D5C0-43BC-ADD0-7BB255FE0B22}" dt="2019-10-10T11:45:35.664" v="1121" actId="1076"/>
          <ac:graphicFrameMkLst>
            <pc:docMk/>
            <pc:sldMk cId="4191115310" sldId="925"/>
            <ac:graphicFrameMk id="6" creationId="{878E1D6C-E700-4DB5-84B2-0C8E0AC03F25}"/>
          </ac:graphicFrameMkLst>
        </pc:graphicFrameChg>
      </pc:sldChg>
      <pc:sldChg chg="modSp ord">
        <pc:chgData name="Dominique COUSSAERT" userId="22062e77-f3c0-4907-81dc-2fec5a58f409" providerId="ADAL" clId="{9BBE158F-D5C0-43BC-ADD0-7BB255FE0B22}" dt="2019-10-10T11:55:37.534" v="1310" actId="27636"/>
        <pc:sldMkLst>
          <pc:docMk/>
          <pc:sldMk cId="4010936053" sldId="926"/>
        </pc:sldMkLst>
        <pc:spChg chg="mod">
          <ac:chgData name="Dominique COUSSAERT" userId="22062e77-f3c0-4907-81dc-2fec5a58f409" providerId="ADAL" clId="{9BBE158F-D5C0-43BC-ADD0-7BB255FE0B22}" dt="2019-10-10T11:55:37.534" v="1310" actId="27636"/>
          <ac:spMkLst>
            <pc:docMk/>
            <pc:sldMk cId="4010936053" sldId="926"/>
            <ac:spMk id="2" creationId="{00000000-0000-0000-0000-000000000000}"/>
          </ac:spMkLst>
        </pc:spChg>
        <pc:spChg chg="mod">
          <ac:chgData name="Dominique COUSSAERT" userId="22062e77-f3c0-4907-81dc-2fec5a58f409" providerId="ADAL" clId="{9BBE158F-D5C0-43BC-ADD0-7BB255FE0B22}" dt="2019-10-10T11:20:39.907" v="262" actId="20577"/>
          <ac:spMkLst>
            <pc:docMk/>
            <pc:sldMk cId="4010936053" sldId="926"/>
            <ac:spMk id="9" creationId="{00000000-0000-0000-0000-000000000000}"/>
          </ac:spMkLst>
        </pc:spChg>
        <pc:graphicFrameChg chg="mod modGraphic">
          <ac:chgData name="Dominique COUSSAERT" userId="22062e77-f3c0-4907-81dc-2fec5a58f409" providerId="ADAL" clId="{9BBE158F-D5C0-43BC-ADD0-7BB255FE0B22}" dt="2019-10-10T11:54:25.300" v="1242" actId="14100"/>
          <ac:graphicFrameMkLst>
            <pc:docMk/>
            <pc:sldMk cId="4010936053" sldId="926"/>
            <ac:graphicFrameMk id="7" creationId="{00000000-0000-0000-0000-000000000000}"/>
          </ac:graphicFrameMkLst>
        </pc:graphicFrameChg>
      </pc:sldChg>
      <pc:sldChg chg="modSp">
        <pc:chgData name="Dominique COUSSAERT" userId="22062e77-f3c0-4907-81dc-2fec5a58f409" providerId="ADAL" clId="{9BBE158F-D5C0-43BC-ADD0-7BB255FE0B22}" dt="2019-10-10T11:53:05.737" v="1220" actId="1076"/>
        <pc:sldMkLst>
          <pc:docMk/>
          <pc:sldMk cId="1560528425" sldId="927"/>
        </pc:sldMkLst>
        <pc:spChg chg="mod">
          <ac:chgData name="Dominique COUSSAERT" userId="22062e77-f3c0-4907-81dc-2fec5a58f409" providerId="ADAL" clId="{9BBE158F-D5C0-43BC-ADD0-7BB255FE0B22}" dt="2019-10-10T11:40:29.890" v="711" actId="20577"/>
          <ac:spMkLst>
            <pc:docMk/>
            <pc:sldMk cId="1560528425" sldId="927"/>
            <ac:spMk id="8" creationId="{00000000-0000-0000-0000-000000000000}"/>
          </ac:spMkLst>
        </pc:spChg>
        <pc:spChg chg="mod">
          <ac:chgData name="Dominique COUSSAERT" userId="22062e77-f3c0-4907-81dc-2fec5a58f409" providerId="ADAL" clId="{9BBE158F-D5C0-43BC-ADD0-7BB255FE0B22}" dt="2019-10-10T11:53:05.737" v="1220" actId="1076"/>
          <ac:spMkLst>
            <pc:docMk/>
            <pc:sldMk cId="1560528425" sldId="927"/>
            <ac:spMk id="10" creationId="{00000000-0000-0000-0000-000000000000}"/>
          </ac:spMkLst>
        </pc:spChg>
        <pc:graphicFrameChg chg="mod modGraphic">
          <ac:chgData name="Dominique COUSSAERT" userId="22062e77-f3c0-4907-81dc-2fec5a58f409" providerId="ADAL" clId="{9BBE158F-D5C0-43BC-ADD0-7BB255FE0B22}" dt="2019-10-10T11:52:38.225" v="1216" actId="14734"/>
          <ac:graphicFrameMkLst>
            <pc:docMk/>
            <pc:sldMk cId="1560528425" sldId="927"/>
            <ac:graphicFrameMk id="9" creationId="{00000000-0000-0000-0000-000000000000}"/>
          </ac:graphicFrameMkLst>
        </pc:graphicFrameChg>
      </pc:sldChg>
      <pc:sldChg chg="addSp delSp modSp add del">
        <pc:chgData name="Dominique COUSSAERT" userId="22062e77-f3c0-4907-81dc-2fec5a58f409" providerId="ADAL" clId="{9BBE158F-D5C0-43BC-ADD0-7BB255FE0B22}" dt="2019-10-10T11:22:10.651" v="307" actId="2696"/>
        <pc:sldMkLst>
          <pc:docMk/>
          <pc:sldMk cId="3821789992" sldId="928"/>
        </pc:sldMkLst>
        <pc:spChg chg="mod">
          <ac:chgData name="Dominique COUSSAERT" userId="22062e77-f3c0-4907-81dc-2fec5a58f409" providerId="ADAL" clId="{9BBE158F-D5C0-43BC-ADD0-7BB255FE0B22}" dt="2019-10-10T11:05:43.933" v="3"/>
          <ac:spMkLst>
            <pc:docMk/>
            <pc:sldMk cId="3821789992" sldId="928"/>
            <ac:spMk id="2" creationId="{00000000-0000-0000-0000-000000000000}"/>
          </ac:spMkLst>
        </pc:spChg>
        <pc:spChg chg="add">
          <ac:chgData name="Dominique COUSSAERT" userId="22062e77-f3c0-4907-81dc-2fec5a58f409" providerId="ADAL" clId="{9BBE158F-D5C0-43BC-ADD0-7BB255FE0B22}" dt="2019-10-10T11:06:16.354" v="5"/>
          <ac:spMkLst>
            <pc:docMk/>
            <pc:sldMk cId="3821789992" sldId="928"/>
            <ac:spMk id="6" creationId="{1212FB9A-6799-4D14-AD87-5908EC89C0B6}"/>
          </ac:spMkLst>
        </pc:spChg>
        <pc:spChg chg="del">
          <ac:chgData name="Dominique COUSSAERT" userId="22062e77-f3c0-4907-81dc-2fec5a58f409" providerId="ADAL" clId="{9BBE158F-D5C0-43BC-ADD0-7BB255FE0B22}" dt="2019-10-10T11:06:15.357" v="4" actId="478"/>
          <ac:spMkLst>
            <pc:docMk/>
            <pc:sldMk cId="3821789992" sldId="928"/>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C3A2E8FD-2AFE-4B1E-9D19-015693014FEA}" type="datetimeFigureOut">
              <a:rPr lang="en-GB" smtClean="0">
                <a:latin typeface="Arial" pitchFamily="34" charset="0"/>
              </a:rPr>
              <a:pPr/>
              <a:t>02/12/2020</a:t>
            </a:fld>
            <a:endParaRPr lang="en-GB" dirty="0">
              <a:latin typeface="Arial" pitchFamily="34" charset="0"/>
            </a:endParaRPr>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7F3D0142-0A92-499C-9E53-36958F98D275}" type="slidenum">
              <a:rPr lang="en-GB" smtClean="0">
                <a:latin typeface="Arial" pitchFamily="34" charset="0"/>
              </a:rPr>
              <a:pPr/>
              <a:t>‹N°›</a:t>
            </a:fld>
            <a:endParaRPr lang="en-GB" dirty="0">
              <a:latin typeface="Arial" pitchFamily="34" charset="0"/>
            </a:endParaRPr>
          </a:p>
        </p:txBody>
      </p:sp>
    </p:spTree>
    <p:extLst>
      <p:ext uri="{BB962C8B-B14F-4D97-AF65-F5344CB8AC3E}">
        <p14:creationId xmlns:p14="http://schemas.microsoft.com/office/powerpoint/2010/main" val="517866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itchFamily="34" charset="0"/>
              </a:defRPr>
            </a:lvl1pPr>
          </a:lstStyle>
          <a:p>
            <a:fld id="{B5D7A87D-1CDA-443F-BAE3-82C9C05446C3}" type="datetimeFigureOut">
              <a:rPr lang="en-GB" smtClean="0"/>
              <a:pPr/>
              <a:t>02/12/2020</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itchFamily="34" charset="0"/>
              </a:defRPr>
            </a:lvl1pPr>
          </a:lstStyle>
          <a:p>
            <a:fld id="{20B9C825-F38E-45BB-92C1-043DE61C9183}" type="slidenum">
              <a:rPr lang="en-GB" smtClean="0"/>
              <a:pPr/>
              <a:t>‹N°›</a:t>
            </a:fld>
            <a:endParaRPr lang="en-GB" dirty="0"/>
          </a:p>
        </p:txBody>
      </p:sp>
    </p:spTree>
    <p:extLst>
      <p:ext uri="{BB962C8B-B14F-4D97-AF65-F5344CB8AC3E}">
        <p14:creationId xmlns:p14="http://schemas.microsoft.com/office/powerpoint/2010/main" val="79280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
          <p:cNvSpPr>
            <a:spLocks noGrp="1" noChangeArrowheads="1"/>
          </p:cNvSpPr>
          <p:nvPr>
            <p:ph type="ftr" sz="quarter" idx="4"/>
          </p:nvPr>
        </p:nvSpPr>
        <p:spPr/>
        <p:txBody>
          <a:bodyPr/>
          <a:lstStyle/>
          <a:p>
            <a:pPr defTabSz="990462">
              <a:defRPr/>
            </a:pPr>
            <a:fld id="{BBB3FCB1-C17A-4276-83EE-AF7777824DFC}" type="datetime4">
              <a:rPr lang="de-DE" smtClean="0"/>
              <a:pPr defTabSz="990462">
                <a:defRPr/>
              </a:pPr>
              <a:t>2. Dezember 2020</a:t>
            </a:fld>
            <a:r>
              <a:rPr lang="de-DE" dirty="0"/>
              <a:t> | Title </a:t>
            </a:r>
            <a:r>
              <a:rPr lang="de-DE" dirty="0" err="1"/>
              <a:t>of</a:t>
            </a:r>
            <a:r>
              <a:rPr lang="de-DE" dirty="0"/>
              <a:t> </a:t>
            </a:r>
            <a:r>
              <a:rPr lang="de-DE" dirty="0" err="1"/>
              <a:t>Presentation</a:t>
            </a:r>
            <a:endParaRPr lang="de-DE" dirty="0"/>
          </a:p>
        </p:txBody>
      </p:sp>
      <p:sp>
        <p:nvSpPr>
          <p:cNvPr id="44035" name="Rectangle 9"/>
          <p:cNvSpPr>
            <a:spLocks noGrp="1" noChangeArrowheads="1"/>
          </p:cNvSpPr>
          <p:nvPr>
            <p:ph type="sldNum" sz="quarter" idx="5"/>
          </p:nvPr>
        </p:nvSpPr>
        <p:spPr/>
        <p:txBody>
          <a:bodyPr/>
          <a:lstStyle/>
          <a:p>
            <a:pPr defTabSz="990462">
              <a:defRPr/>
            </a:pPr>
            <a:fld id="{E22D3ED8-482A-438D-B861-7B405D024D18}" type="slidenum">
              <a:rPr lang="de-DE" smtClean="0"/>
              <a:pPr defTabSz="990462">
                <a:defRPr/>
              </a:pPr>
              <a:t>1</a:t>
            </a:fld>
            <a:endParaRPr lang="de-DE" dirty="0"/>
          </a:p>
        </p:txBody>
      </p:sp>
      <p:sp>
        <p:nvSpPr>
          <p:cNvPr id="30724" name="Rectangle 2"/>
          <p:cNvSpPr>
            <a:spLocks noGrp="1" noRot="1" noChangeAspect="1" noChangeArrowheads="1" noTextEdit="1"/>
          </p:cNvSpPr>
          <p:nvPr>
            <p:ph type="sldImg"/>
          </p:nvPr>
        </p:nvSpPr>
        <p:spPr>
          <a:xfrm>
            <a:off x="438150" y="114300"/>
            <a:ext cx="6229350" cy="4673600"/>
          </a:xfrm>
          <a:ln/>
        </p:spPr>
      </p:sp>
      <p:sp>
        <p:nvSpPr>
          <p:cNvPr id="30725"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46987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6451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latin typeface="Arial" charset="0"/>
            </a:endParaRPr>
          </a:p>
        </p:txBody>
      </p:sp>
      <p:sp>
        <p:nvSpPr>
          <p:cNvPr id="63492" name="Espace réservé du pied de page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30B915-6141-42FF-9701-C294E75A3810}" type="datetime4">
              <a:rPr lang="de-DE" dirty="0" smtClean="0">
                <a:latin typeface="Arial" charset="0"/>
              </a:rPr>
              <a:pPr fontAlgn="base">
                <a:spcBef>
                  <a:spcPct val="0"/>
                </a:spcBef>
                <a:spcAft>
                  <a:spcPct val="0"/>
                </a:spcAft>
                <a:defRPr/>
              </a:pPr>
              <a:t>2. Dezember 2020</a:t>
            </a:fld>
            <a:r>
              <a:rPr lang="de-DE" dirty="0">
                <a:latin typeface="Arial" charset="0"/>
              </a:rPr>
              <a:t> | Title of Presentation</a:t>
            </a:r>
          </a:p>
        </p:txBody>
      </p:sp>
      <p:sp>
        <p:nvSpPr>
          <p:cNvPr id="63493" name="Espace réservé du numéro de diapositive 4"/>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7055B9-7568-4979-A564-35CF0ED7381C}" type="slidenum">
              <a:rPr lang="de-DE" smtClean="0">
                <a:latin typeface="Arial" charset="0"/>
              </a:rPr>
              <a:pPr fontAlgn="base">
                <a:spcBef>
                  <a:spcPct val="0"/>
                </a:spcBef>
                <a:spcAft>
                  <a:spcPct val="0"/>
                </a:spcAft>
                <a:defRPr/>
              </a:pPr>
              <a:t>2</a:t>
            </a:fld>
            <a:endParaRPr lang="de-DE">
              <a:latin typeface="Arial" charset="0"/>
            </a:endParaRPr>
          </a:p>
        </p:txBody>
      </p:sp>
    </p:spTree>
    <p:extLst>
      <p:ext uri="{BB962C8B-B14F-4D97-AF65-F5344CB8AC3E}">
        <p14:creationId xmlns:p14="http://schemas.microsoft.com/office/powerpoint/2010/main" val="146548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804763" indent="-309524">
              <a:defRPr>
                <a:solidFill>
                  <a:schemeClr val="tx1"/>
                </a:solidFill>
                <a:latin typeface="Arial" pitchFamily="34" charset="0"/>
              </a:defRPr>
            </a:lvl2pPr>
            <a:lvl3pPr marL="1238098" indent="-247620">
              <a:defRPr>
                <a:solidFill>
                  <a:schemeClr val="tx1"/>
                </a:solidFill>
                <a:latin typeface="Arial" pitchFamily="34" charset="0"/>
              </a:defRPr>
            </a:lvl3pPr>
            <a:lvl4pPr marL="1733337" indent="-247620">
              <a:defRPr>
                <a:solidFill>
                  <a:schemeClr val="tx1"/>
                </a:solidFill>
                <a:latin typeface="Arial" pitchFamily="34" charset="0"/>
              </a:defRPr>
            </a:lvl4pPr>
            <a:lvl5pPr marL="2228576" indent="-247620">
              <a:defRPr>
                <a:solidFill>
                  <a:schemeClr val="tx1"/>
                </a:solidFill>
                <a:latin typeface="Arial" pitchFamily="34" charset="0"/>
              </a:defRPr>
            </a:lvl5pPr>
            <a:lvl6pPr marL="2723815" indent="-247620" fontAlgn="base">
              <a:spcBef>
                <a:spcPct val="0"/>
              </a:spcBef>
              <a:spcAft>
                <a:spcPct val="0"/>
              </a:spcAft>
              <a:defRPr>
                <a:solidFill>
                  <a:schemeClr val="tx1"/>
                </a:solidFill>
                <a:latin typeface="Arial" pitchFamily="34" charset="0"/>
              </a:defRPr>
            </a:lvl6pPr>
            <a:lvl7pPr marL="3219054" indent="-247620" fontAlgn="base">
              <a:spcBef>
                <a:spcPct val="0"/>
              </a:spcBef>
              <a:spcAft>
                <a:spcPct val="0"/>
              </a:spcAft>
              <a:defRPr>
                <a:solidFill>
                  <a:schemeClr val="tx1"/>
                </a:solidFill>
                <a:latin typeface="Arial" pitchFamily="34" charset="0"/>
              </a:defRPr>
            </a:lvl7pPr>
            <a:lvl8pPr marL="3714293" indent="-247620" fontAlgn="base">
              <a:spcBef>
                <a:spcPct val="0"/>
              </a:spcBef>
              <a:spcAft>
                <a:spcPct val="0"/>
              </a:spcAft>
              <a:defRPr>
                <a:solidFill>
                  <a:schemeClr val="tx1"/>
                </a:solidFill>
                <a:latin typeface="Arial" pitchFamily="34" charset="0"/>
              </a:defRPr>
            </a:lvl8pPr>
            <a:lvl9pPr marL="4209532" indent="-24762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5FD77562-FABE-4BF8-A66B-4F93E1A1FD0E}" type="slidenum">
              <a:rPr lang="en-GB"/>
              <a:pPr fontAlgn="base">
                <a:spcBef>
                  <a:spcPct val="0"/>
                </a:spcBef>
                <a:spcAft>
                  <a:spcPct val="0"/>
                </a:spcAft>
              </a:pPr>
              <a:t>4</a:t>
            </a:fld>
            <a:endParaRPr lang="en-GB"/>
          </a:p>
        </p:txBody>
      </p:sp>
    </p:spTree>
    <p:extLst>
      <p:ext uri="{BB962C8B-B14F-4D97-AF65-F5344CB8AC3E}">
        <p14:creationId xmlns:p14="http://schemas.microsoft.com/office/powerpoint/2010/main" val="291929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804763" indent="-309524">
              <a:defRPr>
                <a:solidFill>
                  <a:schemeClr val="tx1"/>
                </a:solidFill>
                <a:latin typeface="Arial" pitchFamily="34" charset="0"/>
              </a:defRPr>
            </a:lvl2pPr>
            <a:lvl3pPr marL="1238098" indent="-247620">
              <a:defRPr>
                <a:solidFill>
                  <a:schemeClr val="tx1"/>
                </a:solidFill>
                <a:latin typeface="Arial" pitchFamily="34" charset="0"/>
              </a:defRPr>
            </a:lvl3pPr>
            <a:lvl4pPr marL="1733337" indent="-247620">
              <a:defRPr>
                <a:solidFill>
                  <a:schemeClr val="tx1"/>
                </a:solidFill>
                <a:latin typeface="Arial" pitchFamily="34" charset="0"/>
              </a:defRPr>
            </a:lvl4pPr>
            <a:lvl5pPr marL="2228576" indent="-247620">
              <a:defRPr>
                <a:solidFill>
                  <a:schemeClr val="tx1"/>
                </a:solidFill>
                <a:latin typeface="Arial" pitchFamily="34" charset="0"/>
              </a:defRPr>
            </a:lvl5pPr>
            <a:lvl6pPr marL="2723815" indent="-247620" fontAlgn="base">
              <a:spcBef>
                <a:spcPct val="0"/>
              </a:spcBef>
              <a:spcAft>
                <a:spcPct val="0"/>
              </a:spcAft>
              <a:defRPr>
                <a:solidFill>
                  <a:schemeClr val="tx1"/>
                </a:solidFill>
                <a:latin typeface="Arial" pitchFamily="34" charset="0"/>
              </a:defRPr>
            </a:lvl6pPr>
            <a:lvl7pPr marL="3219054" indent="-247620" fontAlgn="base">
              <a:spcBef>
                <a:spcPct val="0"/>
              </a:spcBef>
              <a:spcAft>
                <a:spcPct val="0"/>
              </a:spcAft>
              <a:defRPr>
                <a:solidFill>
                  <a:schemeClr val="tx1"/>
                </a:solidFill>
                <a:latin typeface="Arial" pitchFamily="34" charset="0"/>
              </a:defRPr>
            </a:lvl7pPr>
            <a:lvl8pPr marL="3714293" indent="-247620" fontAlgn="base">
              <a:spcBef>
                <a:spcPct val="0"/>
              </a:spcBef>
              <a:spcAft>
                <a:spcPct val="0"/>
              </a:spcAft>
              <a:defRPr>
                <a:solidFill>
                  <a:schemeClr val="tx1"/>
                </a:solidFill>
                <a:latin typeface="Arial" pitchFamily="34" charset="0"/>
              </a:defRPr>
            </a:lvl8pPr>
            <a:lvl9pPr marL="4209532" indent="-24762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0F441A9-E12D-42E0-8F43-9AEB103E1E22}" type="slidenum">
              <a:rPr lang="en-GB"/>
              <a:pPr fontAlgn="base">
                <a:spcBef>
                  <a:spcPct val="0"/>
                </a:spcBef>
                <a:spcAft>
                  <a:spcPct val="0"/>
                </a:spcAft>
              </a:pPr>
              <a:t>5</a:t>
            </a:fld>
            <a:endParaRPr lang="en-GB"/>
          </a:p>
        </p:txBody>
      </p:sp>
    </p:spTree>
    <p:extLst>
      <p:ext uri="{BB962C8B-B14F-4D97-AF65-F5344CB8AC3E}">
        <p14:creationId xmlns:p14="http://schemas.microsoft.com/office/powerpoint/2010/main" val="27835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804763" indent="-309524">
              <a:defRPr>
                <a:solidFill>
                  <a:schemeClr val="tx1"/>
                </a:solidFill>
                <a:latin typeface="Arial" pitchFamily="34" charset="0"/>
              </a:defRPr>
            </a:lvl2pPr>
            <a:lvl3pPr marL="1238098" indent="-247620">
              <a:defRPr>
                <a:solidFill>
                  <a:schemeClr val="tx1"/>
                </a:solidFill>
                <a:latin typeface="Arial" pitchFamily="34" charset="0"/>
              </a:defRPr>
            </a:lvl3pPr>
            <a:lvl4pPr marL="1733337" indent="-247620">
              <a:defRPr>
                <a:solidFill>
                  <a:schemeClr val="tx1"/>
                </a:solidFill>
                <a:latin typeface="Arial" pitchFamily="34" charset="0"/>
              </a:defRPr>
            </a:lvl4pPr>
            <a:lvl5pPr marL="2228576" indent="-247620">
              <a:defRPr>
                <a:solidFill>
                  <a:schemeClr val="tx1"/>
                </a:solidFill>
                <a:latin typeface="Arial" pitchFamily="34" charset="0"/>
              </a:defRPr>
            </a:lvl5pPr>
            <a:lvl6pPr marL="2723815" indent="-247620" fontAlgn="base">
              <a:spcBef>
                <a:spcPct val="0"/>
              </a:spcBef>
              <a:spcAft>
                <a:spcPct val="0"/>
              </a:spcAft>
              <a:defRPr>
                <a:solidFill>
                  <a:schemeClr val="tx1"/>
                </a:solidFill>
                <a:latin typeface="Arial" pitchFamily="34" charset="0"/>
              </a:defRPr>
            </a:lvl6pPr>
            <a:lvl7pPr marL="3219054" indent="-247620" fontAlgn="base">
              <a:spcBef>
                <a:spcPct val="0"/>
              </a:spcBef>
              <a:spcAft>
                <a:spcPct val="0"/>
              </a:spcAft>
              <a:defRPr>
                <a:solidFill>
                  <a:schemeClr val="tx1"/>
                </a:solidFill>
                <a:latin typeface="Arial" pitchFamily="34" charset="0"/>
              </a:defRPr>
            </a:lvl7pPr>
            <a:lvl8pPr marL="3714293" indent="-247620" fontAlgn="base">
              <a:spcBef>
                <a:spcPct val="0"/>
              </a:spcBef>
              <a:spcAft>
                <a:spcPct val="0"/>
              </a:spcAft>
              <a:defRPr>
                <a:solidFill>
                  <a:schemeClr val="tx1"/>
                </a:solidFill>
                <a:latin typeface="Arial" pitchFamily="34" charset="0"/>
              </a:defRPr>
            </a:lvl8pPr>
            <a:lvl9pPr marL="4209532" indent="-24762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0F441A9-E12D-42E0-8F43-9AEB103E1E22}" type="slidenum">
              <a:rPr lang="en-GB"/>
              <a:pPr fontAlgn="base">
                <a:spcBef>
                  <a:spcPct val="0"/>
                </a:spcBef>
                <a:spcAft>
                  <a:spcPct val="0"/>
                </a:spcAft>
              </a:pPr>
              <a:t>17</a:t>
            </a:fld>
            <a:endParaRPr lang="en-GB"/>
          </a:p>
        </p:txBody>
      </p:sp>
    </p:spTree>
    <p:extLst>
      <p:ext uri="{BB962C8B-B14F-4D97-AF65-F5344CB8AC3E}">
        <p14:creationId xmlns:p14="http://schemas.microsoft.com/office/powerpoint/2010/main" val="2888960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ge couverture">
    <p:spTree>
      <p:nvGrpSpPr>
        <p:cNvPr id="1" name=""/>
        <p:cNvGrpSpPr/>
        <p:nvPr/>
      </p:nvGrpSpPr>
      <p:grpSpPr>
        <a:xfrm>
          <a:off x="0" y="0"/>
          <a:ext cx="0" cy="0"/>
          <a:chOff x="0" y="0"/>
          <a:chExt cx="0" cy="0"/>
        </a:xfrm>
      </p:grpSpPr>
      <p:pic>
        <p:nvPicPr>
          <p:cNvPr id="49" name="Picture 6" descr="cover_bg_beet_part2.jpg &lt;IGNORE&gt;"/>
          <p:cNvPicPr>
            <a:picLocks/>
          </p:cNvPicPr>
          <p:nvPr userDrawn="1"/>
        </p:nvPicPr>
        <p:blipFill>
          <a:blip r:embed="rId2" cstate="print"/>
          <a:stretch>
            <a:fillRect/>
          </a:stretch>
        </p:blipFill>
        <p:spPr>
          <a:xfrm>
            <a:off x="0" y="4069080"/>
            <a:ext cx="9144000" cy="1527048"/>
          </a:xfrm>
          <a:prstGeom prst="rect">
            <a:avLst/>
          </a:prstGeom>
        </p:spPr>
      </p:pic>
      <p:pic>
        <p:nvPicPr>
          <p:cNvPr id="50" name="Picture 8" descr="cover_bg_beet_part1.jpg &lt;IGNORE&gt;"/>
          <p:cNvPicPr>
            <a:picLocks noChangeAspect="1"/>
          </p:cNvPicPr>
          <p:nvPr userDrawn="1"/>
        </p:nvPicPr>
        <p:blipFill>
          <a:blip r:embed="rId3" cstate="print"/>
          <a:stretch>
            <a:fillRect/>
          </a:stretch>
        </p:blipFill>
        <p:spPr>
          <a:xfrm>
            <a:off x="19" y="3906044"/>
            <a:ext cx="9143961" cy="178592"/>
          </a:xfrm>
          <a:prstGeom prst="rect">
            <a:avLst/>
          </a:prstGeom>
        </p:spPr>
      </p:pic>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fr-CA" noProof="0" dirty="0"/>
              <a:t>Cliquer pour ajouter un titre principal</a:t>
            </a:r>
            <a:endParaRPr lang="en-GB" noProof="0" dirty="0"/>
          </a:p>
        </p:txBody>
      </p:sp>
      <p:sp>
        <p:nvSpPr>
          <p:cNvPr id="3" name="Subtitle 2"/>
          <p:cNvSpPr>
            <a:spLocks noGrp="1"/>
          </p:cNvSpPr>
          <p:nvPr>
            <p:ph type="subTitle" idx="1" hasCustomPrompt="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
        <p:nvSpPr>
          <p:cNvPr id="38" name="TextBox 37" descr="CONFIDENTIAL_TAG_0xFFEE"/>
          <p:cNvSpPr txBox="1"/>
          <p:nvPr userDrawn="1"/>
        </p:nvSpPr>
        <p:spPr bwMode="auto">
          <a:xfrm>
            <a:off x="2120630" y="6515640"/>
            <a:ext cx="1721794"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tite image">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762500" y="1269507"/>
            <a:ext cx="3924300" cy="4891581"/>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 multiples">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1" name="Picture Placeholder 20"/>
          <p:cNvSpPr>
            <a:spLocks noGrp="1"/>
          </p:cNvSpPr>
          <p:nvPr>
            <p:ph type="pic" sz="quarter" idx="15" hasCustomPrompt="1"/>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2" name="Picture Placeholder 20"/>
          <p:cNvSpPr>
            <a:spLocks noGrp="1"/>
          </p:cNvSpPr>
          <p:nvPr>
            <p:ph type="pic" sz="quarter" idx="16" hasCustomPrompt="1"/>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4"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baseline="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8" name="TextBox 1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nde image">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21" name="Picture Placeholder 20"/>
          <p:cNvSpPr>
            <a:spLocks noGrp="1"/>
          </p:cNvSpPr>
          <p:nvPr>
            <p:ph type="pic" sz="quarter" idx="14" hasCustomPrompt="1"/>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p:txBody>
      </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u avec petit graphique sur le côté">
    <p:spTree>
      <p:nvGrpSpPr>
        <p:cNvPr id="1" name=""/>
        <p:cNvGrpSpPr/>
        <p:nvPr/>
      </p:nvGrpSpPr>
      <p:grpSpPr>
        <a:xfrm>
          <a:off x="0" y="0"/>
          <a:ext cx="0" cy="0"/>
          <a:chOff x="0" y="0"/>
          <a:chExt cx="0" cy="0"/>
        </a:xfrm>
      </p:grpSpPr>
      <p:sp>
        <p:nvSpPr>
          <p:cNvPr id="14" name="Content Placeholder 20"/>
          <p:cNvSpPr>
            <a:spLocks noGrp="1"/>
          </p:cNvSpPr>
          <p:nvPr>
            <p:ph sz="quarter" idx="17" hasCustomPrompt="1"/>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9"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2" name="Picture Placeholder 11"/>
          <p:cNvSpPr>
            <a:spLocks noGrp="1"/>
          </p:cNvSpPr>
          <p:nvPr>
            <p:ph type="pic" sz="quarter" idx="23" hasCustomPrompt="1"/>
          </p:nvPr>
        </p:nvSpPr>
        <p:spPr>
          <a:xfrm>
            <a:off x="6854825" y="1269507"/>
            <a:ext cx="1844675" cy="4883643"/>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deux photos">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1"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2" name="Content Placeholder 20"/>
          <p:cNvSpPr>
            <a:spLocks noGrp="1"/>
          </p:cNvSpPr>
          <p:nvPr>
            <p:ph sz="quarter" idx="17" hasCustomPrompt="1"/>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3" name="Content Placeholder 20"/>
          <p:cNvSpPr>
            <a:spLocks noGrp="1"/>
          </p:cNvSpPr>
          <p:nvPr>
            <p:ph sz="quarter" idx="23" hasCustomPrompt="1"/>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4" name="Content Placeholder 20"/>
          <p:cNvSpPr>
            <a:spLocks noGrp="1"/>
          </p:cNvSpPr>
          <p:nvPr>
            <p:ph sz="quarter" idx="24" hasCustomPrompt="1"/>
          </p:nvPr>
        </p:nvSpPr>
        <p:spPr>
          <a:xfrm>
            <a:off x="448056"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p:txBody>
      </p:sp>
      <p:sp>
        <p:nvSpPr>
          <p:cNvPr id="15" name="TextBox 14"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avec légende">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fr-CA" noProof="0" dirty="0"/>
              <a:t>Cliquer pour ajouter du texte</a:t>
            </a:r>
            <a:endParaRPr lang="en-GB" noProof="0" dirty="0"/>
          </a:p>
        </p:txBody>
      </p:sp>
      <p:sp>
        <p:nvSpPr>
          <p:cNvPr id="21" name="Picture Placeholder 20"/>
          <p:cNvSpPr>
            <a:spLocks noGrp="1"/>
          </p:cNvSpPr>
          <p:nvPr>
            <p:ph type="pic" sz="quarter" idx="14" hasCustomPrompt="1"/>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fr-CA" dirty="0"/>
              <a:t>Cliquer sur l’icône pour ajouter une photo</a:t>
            </a:r>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ge de cita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fr-CA" noProof="0" dirty="0"/>
              <a:t>Cliquer pour ajouter un titre</a:t>
            </a:r>
            <a:endParaRPr lang="en-GB"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e de conclusion pour les présentations de ven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8087" y="1228993"/>
            <a:ext cx="6823246" cy="461665"/>
          </a:xfrm>
        </p:spPr>
        <p:txBody>
          <a:bodyPr wrap="square" lIns="0" tIns="0" rIns="0" bIns="0">
            <a:normAutofit/>
          </a:bodyPr>
          <a:lstStyle>
            <a:lvl1pPr algn="l">
              <a:defRPr sz="3000" baseline="0">
                <a:solidFill>
                  <a:schemeClr val="tx2"/>
                </a:solidFill>
              </a:defRPr>
            </a:lvl1pPr>
          </a:lstStyle>
          <a:p>
            <a:r>
              <a:rPr lang="fr-CA" noProof="0" dirty="0"/>
              <a:t>Cliquer pour ajouter un remerciement</a:t>
            </a:r>
          </a:p>
        </p:txBody>
      </p:sp>
      <p:sp>
        <p:nvSpPr>
          <p:cNvPr id="5" name="Subtitle 2"/>
          <p:cNvSpPr>
            <a:spLocks noGrp="1"/>
          </p:cNvSpPr>
          <p:nvPr>
            <p:ph type="subTitle" idx="1" hasCustomPrompt="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e vierg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8" name="TextBox 7"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3"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21" name="Content Placeholder 20"/>
          <p:cNvSpPr>
            <a:spLocks noGrp="1"/>
          </p:cNvSpPr>
          <p:nvPr>
            <p:ph sz="quarter" idx="17" hasCustomPrompt="1"/>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baseline="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baseline="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baseline="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9264"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2" name="Content Placeholder 20"/>
          <p:cNvSpPr>
            <a:spLocks noGrp="1"/>
          </p:cNvSpPr>
          <p:nvPr>
            <p:ph sz="quarter" idx="23" hasCustomPrompt="1"/>
          </p:nvPr>
        </p:nvSpPr>
        <p:spPr>
          <a:xfrm>
            <a:off x="4741416" y="1261872"/>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None/>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eulem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9" name="TextBox 8"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 diapo avec contenu de premier niveau">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9"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lvl1pPr>
              <a:defRPr/>
            </a:lvl1pPr>
          </a:lstStyle>
          <a:p>
            <a:r>
              <a:rPr lang="fr-CA" noProof="0" dirty="0"/>
              <a:t>Cliquer pour ajouter un titre</a:t>
            </a:r>
            <a:endParaRPr lang="en-GB" noProof="0" dirty="0"/>
          </a:p>
        </p:txBody>
      </p:sp>
      <p:sp>
        <p:nvSpPr>
          <p:cNvPr id="14" name="Content Placeholder 20"/>
          <p:cNvSpPr>
            <a:spLocks noGrp="1"/>
          </p:cNvSpPr>
          <p:nvPr>
            <p:ph sz="quarter" idx="17" hasCustomPrompt="1"/>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baseline="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baseline="0">
                <a:solidFill>
                  <a:schemeClr val="tx1"/>
                </a:solidFill>
                <a:latin typeface="Arial" pitchFamily="34" charset="0"/>
              </a:defRPr>
            </a:lvl5pPr>
            <a:lvl6pPr marL="1136650" indent="-215900">
              <a:spcBef>
                <a:spcPts val="500"/>
              </a:spcBef>
              <a:buClr>
                <a:schemeClr val="accent1"/>
              </a:buClr>
              <a:buSzPct val="100000"/>
              <a:buFont typeface="Verdana" pitchFamily="34" charset="0"/>
              <a:buNone/>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 diapo avec contenu de premier niveau">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5" name="Content Placeholder 20"/>
          <p:cNvSpPr>
            <a:spLocks noGrp="1"/>
          </p:cNvSpPr>
          <p:nvPr>
            <p:ph sz="quarter" idx="17" hasCustomPrompt="1"/>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6" name="Content Placeholder 20"/>
          <p:cNvSpPr>
            <a:spLocks noGrp="1"/>
          </p:cNvSpPr>
          <p:nvPr>
            <p:ph sz="quarter" idx="18" hasCustomPrompt="1"/>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GB" smtClean="0"/>
              <a:pPr/>
              <a:t>‹N°›</a:t>
            </a:fld>
            <a:endParaRPr lang="en-GB" dirty="0"/>
          </a:p>
        </p:txBody>
      </p:sp>
      <p:sp>
        <p:nvSpPr>
          <p:cNvPr id="10" name="Title Placeholder 1"/>
          <p:cNvSpPr>
            <a:spLocks noGrp="1"/>
          </p:cNvSpPr>
          <p:nvPr>
            <p:ph type="title" hasCustomPrompt="1"/>
          </p:nvPr>
        </p:nvSpPr>
        <p:spPr>
          <a:xfrm>
            <a:off x="447675" y="185739"/>
            <a:ext cx="8239125" cy="920750"/>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
        <p:nvSpPr>
          <p:cNvPr id="11" name="Content Placeholder 20"/>
          <p:cNvSpPr>
            <a:spLocks noGrp="1"/>
          </p:cNvSpPr>
          <p:nvPr>
            <p:ph sz="quarter" idx="17" hasCustomPrompt="1"/>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2" name="Content Placeholder 20"/>
          <p:cNvSpPr>
            <a:spLocks noGrp="1"/>
          </p:cNvSpPr>
          <p:nvPr>
            <p:ph sz="quarter" idx="23" hasCustomPrompt="1"/>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CA" noProof="0" dirty="0"/>
              <a:t>Cliquer pour ajouter du texte</a:t>
            </a:r>
          </a:p>
          <a:p>
            <a:pPr lvl="1"/>
            <a:r>
              <a:rPr lang="fr-CA" noProof="0" dirty="0"/>
              <a:t>Deuxième niveau</a:t>
            </a:r>
          </a:p>
          <a:p>
            <a:pPr lvl="2"/>
            <a:r>
              <a:rPr lang="fr-CA" noProof="0" dirty="0"/>
              <a:t>Troisième niveau</a:t>
            </a:r>
          </a:p>
          <a:p>
            <a:pPr lvl="3"/>
            <a:r>
              <a:rPr lang="fr-CA" noProof="0" dirty="0"/>
              <a:t>Quatrième niveau</a:t>
            </a:r>
          </a:p>
          <a:p>
            <a:pPr lvl="4"/>
            <a:r>
              <a:rPr lang="fr-CA" noProof="0" dirty="0"/>
              <a:t>Cinquième niveau</a:t>
            </a:r>
          </a:p>
        </p:txBody>
      </p:sp>
      <p:sp>
        <p:nvSpPr>
          <p:cNvPr id="13" name="TextBox 12" descr="CONFIDENTIAL_TAG_0xFFEE"/>
          <p:cNvSpPr txBox="1"/>
          <p:nvPr userDrawn="1"/>
        </p:nvSpPr>
        <p:spPr bwMode="auto">
          <a:xfrm>
            <a:off x="5915025" y="6515640"/>
            <a:ext cx="1684172" cy="169277"/>
          </a:xfrm>
          <a:prstGeom prst="rect">
            <a:avLst/>
          </a:prstGeom>
          <a:noFill/>
          <a:ln w="9525" algn="ctr">
            <a:noFill/>
            <a:miter lim="800000"/>
            <a:headEnd/>
            <a:tailEnd/>
          </a:ln>
          <a:effectLst/>
        </p:spPr>
        <p:txBody>
          <a:bodyPr vert="horz" wrap="square" lIns="0" tIns="0" rIns="0" bIns="0" rtlCol="0">
            <a:spAutoFit/>
          </a:bodyPr>
          <a:lstStyle/>
          <a:p>
            <a:pPr algn="l"/>
            <a:endParaRPr lang="en-GB" sz="1100" b="0" i="0" u="none" dirty="0">
              <a:solidFill>
                <a:srgbClr val="666666"/>
              </a:solidFill>
              <a:latin typeface="Arial"/>
              <a:cs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fr-CA" noProof="0" dirty="0"/>
              <a:t>Cliquer pour ajouter un titre</a:t>
            </a:r>
            <a:endParaRPr lang="en-GB" noProof="0" dirty="0"/>
          </a:p>
        </p:txBody>
      </p:sp>
      <p:sp>
        <p:nvSpPr>
          <p:cNvPr id="13" name="Subtitle 2"/>
          <p:cNvSpPr>
            <a:spLocks noGrp="1"/>
          </p:cNvSpPr>
          <p:nvPr>
            <p:ph type="subTitle" idx="1" hasCustomPrompt="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tête de section 2">
    <p:spTree>
      <p:nvGrpSpPr>
        <p:cNvPr id="1" name=""/>
        <p:cNvGrpSpPr/>
        <p:nvPr/>
      </p:nvGrpSpPr>
      <p:grpSpPr>
        <a:xfrm>
          <a:off x="0" y="0"/>
          <a:ext cx="0" cy="0"/>
          <a:chOff x="0" y="0"/>
          <a:chExt cx="0" cy="0"/>
        </a:xfrm>
      </p:grpSpPr>
      <p:pic>
        <p:nvPicPr>
          <p:cNvPr id="41" name="Picture 6" descr="cover_bg_beet_part2.jpg  &lt;IGNORE&gt;"/>
          <p:cNvPicPr>
            <a:picLocks/>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hasCustomPrompt="1"/>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fr-CA" noProof="0" dirty="0"/>
              <a:t>Cliquer pour ajouter un titre</a:t>
            </a:r>
            <a:endParaRPr lang="en-GB" noProof="0" dirty="0"/>
          </a:p>
        </p:txBody>
      </p:sp>
      <p:sp>
        <p:nvSpPr>
          <p:cNvPr id="13" name="Subtitle 2"/>
          <p:cNvSpPr>
            <a:spLocks noGrp="1"/>
          </p:cNvSpPr>
          <p:nvPr>
            <p:ph type="subTitle" idx="1" hasCustomPrompt="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noProof="0" dirty="0"/>
              <a:t>Cliquer pour ajouter un sous-titre</a:t>
            </a:r>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fr-CA" noProof="0" dirty="0"/>
              <a:t>Cliquer pour ajouter un titre</a:t>
            </a:r>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65" r:id="rId7"/>
    <p:sldLayoutId id="2147483670" r:id="rId8"/>
    <p:sldLayoutId id="2147483692" r:id="rId9"/>
    <p:sldLayoutId id="2147483650" r:id="rId10"/>
    <p:sldLayoutId id="2147483667" r:id="rId11"/>
    <p:sldLayoutId id="2147483668" r:id="rId12"/>
    <p:sldLayoutId id="2147483687" r:id="rId13"/>
    <p:sldLayoutId id="2147483690" r:id="rId14"/>
    <p:sldLayoutId id="2147483691" r:id="rId15"/>
    <p:sldLayoutId id="2147483661" r:id="rId16"/>
    <p:sldLayoutId id="2147483660" r:id="rId17"/>
    <p:sldLayoutId id="2147483672" r:id="rId18"/>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umldesigner.org/" TargetMode="External"/><Relationship Id="rId2" Type="http://schemas.openxmlformats.org/officeDocument/2006/relationships/slideLayout" Target="../slideLayouts/slideLayout18.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8.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6"/>
          <p:cNvSpPr>
            <a:spLocks noChangeArrowheads="1"/>
          </p:cNvSpPr>
          <p:nvPr/>
        </p:nvSpPr>
        <p:spPr bwMode="auto">
          <a:xfrm>
            <a:off x="2391019" y="2210170"/>
            <a:ext cx="5369140" cy="1459971"/>
          </a:xfrm>
          <a:prstGeom prst="roundRect">
            <a:avLst>
              <a:gd name="adj" fmla="val 0"/>
            </a:avLst>
          </a:prstGeom>
          <a:noFill/>
          <a:ln w="9525">
            <a:noFill/>
            <a:round/>
            <a:headEnd/>
            <a:tailEnd/>
          </a:ln>
        </p:spPr>
        <p:txBody>
          <a:bodyPr lIns="91430" tIns="45715" rIns="91430" bIns="45715" anchor="ctr"/>
          <a:lstStyle/>
          <a:p>
            <a:endParaRPr lang="fr-FR" sz="2700" dirty="0">
              <a:solidFill>
                <a:srgbClr val="000000"/>
              </a:solidFill>
              <a:latin typeface="Verdana" pitchFamily="34" charset="0"/>
            </a:endParaRPr>
          </a:p>
        </p:txBody>
      </p:sp>
      <p:sp>
        <p:nvSpPr>
          <p:cNvPr id="9" name="Title 1" descr="&lt;TITLE&gt;{98.01701,649.6249,331.0641,35.37496}"/>
          <p:cNvSpPr>
            <a:spLocks noGrp="1"/>
          </p:cNvSpPr>
          <p:nvPr>
            <p:ph type="ctrTitle"/>
            <p:custDataLst>
              <p:tags r:id="rId1"/>
            </p:custDataLst>
          </p:nvPr>
        </p:nvSpPr>
        <p:spPr>
          <a:xfrm>
            <a:off x="449262" y="4177620"/>
            <a:ext cx="8694738" cy="1375616"/>
          </a:xfrm>
        </p:spPr>
        <p:txBody>
          <a:bodyPr>
            <a:normAutofit/>
          </a:bodyPr>
          <a:lstStyle/>
          <a:p>
            <a:r>
              <a:rPr lang="fr-FR" dirty="0"/>
              <a:t>Modélisation UML</a:t>
            </a:r>
            <a:br>
              <a:rPr lang="fr-FR" dirty="0"/>
            </a:br>
            <a:r>
              <a:rPr lang="fr-FR" sz="2700" i="1" dirty="0"/>
              <a:t>Cours FGES – </a:t>
            </a:r>
            <a:r>
              <a:rPr lang="fr-FR" sz="2700" i="1" dirty="0" smtClean="0"/>
              <a:t>2020/2021</a:t>
            </a:r>
            <a:endParaRPr lang="fr-CA"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concepts  de modélisation Objets, </a:t>
            </a:r>
            <a:br>
              <a:rPr lang="fr-FR" dirty="0" smtClean="0"/>
            </a:br>
            <a:r>
              <a:rPr lang="fr-FR" dirty="0" smtClean="0"/>
              <a:t>La Programmation Orientée Objet</a:t>
            </a:r>
            <a:endParaRPr lang="fr-FR" dirty="0"/>
          </a:p>
        </p:txBody>
      </p:sp>
      <p:sp>
        <p:nvSpPr>
          <p:cNvPr id="3" name="Espace réservé du contenu 2"/>
          <p:cNvSpPr>
            <a:spLocks noGrp="1"/>
          </p:cNvSpPr>
          <p:nvPr>
            <p:ph sz="quarter" idx="17"/>
          </p:nvPr>
        </p:nvSpPr>
        <p:spPr>
          <a:xfrm>
            <a:off x="449263" y="1263408"/>
            <a:ext cx="8443217" cy="5252682"/>
          </a:xfrm>
        </p:spPr>
        <p:txBody>
          <a:bodyPr>
            <a:normAutofit/>
          </a:bodyPr>
          <a:lstStyle/>
          <a:p>
            <a:endParaRPr lang="fr-FR" dirty="0"/>
          </a:p>
          <a:p>
            <a:r>
              <a:rPr lang="fr-FR" dirty="0" smtClean="0"/>
              <a:t>Les concepts objets :</a:t>
            </a:r>
            <a:endParaRPr lang="fr-FR" dirty="0"/>
          </a:p>
          <a:p>
            <a:pPr marL="263525" lvl="2" indent="0">
              <a:buNone/>
            </a:pPr>
            <a:endParaRPr lang="fr-FR" dirty="0"/>
          </a:p>
          <a:p>
            <a:pPr lvl="2"/>
            <a:r>
              <a:rPr lang="fr-FR" dirty="0"/>
              <a:t>Classification</a:t>
            </a:r>
          </a:p>
          <a:p>
            <a:pPr lvl="2"/>
            <a:r>
              <a:rPr lang="fr-FR" dirty="0"/>
              <a:t>Héritage</a:t>
            </a:r>
          </a:p>
          <a:p>
            <a:pPr lvl="2"/>
            <a:r>
              <a:rPr lang="fr-FR" dirty="0"/>
              <a:t>Encapsulation</a:t>
            </a:r>
          </a:p>
          <a:p>
            <a:pPr lvl="2"/>
            <a:r>
              <a:rPr lang="fr-FR" dirty="0"/>
              <a:t>Polymorphisme</a:t>
            </a:r>
          </a:p>
          <a:p>
            <a:pPr lvl="2"/>
            <a:r>
              <a:rPr lang="fr-FR" dirty="0"/>
              <a:t>Cycle de vie</a:t>
            </a:r>
          </a:p>
          <a:p>
            <a:pPr lvl="1"/>
            <a:endParaRPr lang="fr-FR" dirty="0"/>
          </a:p>
          <a:p>
            <a:pPr marL="0" lvl="1" indent="0">
              <a:buNone/>
            </a:pPr>
            <a:r>
              <a:rPr lang="fr-FR" dirty="0" smtClean="0"/>
              <a:t>Les langages Objets utilisent ces concepts</a:t>
            </a:r>
            <a:endParaRPr lang="fr-FR" dirty="0"/>
          </a:p>
          <a:p>
            <a:pPr marL="0" lvl="1" indent="0">
              <a:buNone/>
            </a:pPr>
            <a:r>
              <a:rPr lang="fr-FR" dirty="0" smtClean="0"/>
              <a:t>Exemple </a:t>
            </a:r>
            <a:r>
              <a:rPr lang="fr-FR" dirty="0"/>
              <a:t>de Langages objet : C++, Java, </a:t>
            </a:r>
            <a:r>
              <a:rPr lang="fr-FR" dirty="0" err="1"/>
              <a:t>Smalltalk</a:t>
            </a:r>
            <a:r>
              <a:rPr lang="fr-FR" dirty="0"/>
              <a:t> </a:t>
            </a:r>
          </a:p>
          <a:p>
            <a:pPr algn="just"/>
            <a:endParaRPr lang="fr-FR" dirty="0" smtClean="0"/>
          </a:p>
          <a:p>
            <a:pPr algn="just"/>
            <a:endParaRPr lang="fr-FR" dirty="0" smtClean="0"/>
          </a:p>
          <a:p>
            <a:pPr marL="285750" indent="-285750" algn="just">
              <a:buFontTx/>
              <a:buChar char="-"/>
            </a:pPr>
            <a:endParaRPr lang="fr-FR" dirty="0"/>
          </a:p>
          <a:p>
            <a:pPr marL="285750" indent="-285750" algn="just">
              <a:buFontTx/>
              <a:buChar char="-"/>
            </a:pPr>
            <a:endParaRPr lang="fr-FR" dirty="0"/>
          </a:p>
          <a:p>
            <a:pPr marL="0" lvl="1" indent="0">
              <a:buNone/>
            </a:pPr>
            <a:endParaRPr lang="fr-FR" dirty="0"/>
          </a:p>
          <a:p>
            <a:pPr marL="0" lvl="1" indent="0">
              <a:buNone/>
            </a:pPr>
            <a:endParaRPr lang="fr-FR" dirty="0"/>
          </a:p>
          <a:p>
            <a:pPr lvl="2"/>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10</a:t>
            </a:fld>
            <a:endParaRPr lang="en-GB" dirty="0"/>
          </a:p>
        </p:txBody>
      </p:sp>
    </p:spTree>
    <p:extLst>
      <p:ext uri="{BB962C8B-B14F-4D97-AF65-F5344CB8AC3E}">
        <p14:creationId xmlns:p14="http://schemas.microsoft.com/office/powerpoint/2010/main" val="409264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ous-titre 2"/>
          <p:cNvSpPr>
            <a:spLocks noGrp="1"/>
          </p:cNvSpPr>
          <p:nvPr>
            <p:ph type="subTitle" idx="1"/>
          </p:nvPr>
        </p:nvSpPr>
        <p:spPr>
          <a:xfrm>
            <a:off x="463212" y="2924944"/>
            <a:ext cx="8251825" cy="630237"/>
          </a:xfrm>
          <a:noFill/>
          <a:ln>
            <a:miter lim="800000"/>
            <a:headEnd/>
            <a:tailEnd/>
          </a:ln>
        </p:spPr>
        <p:txBody>
          <a:bodyPr vert="horz" wrap="square" numCol="1" compatLnSpc="1">
            <a:prstTxWarp prst="textNoShape">
              <a:avLst/>
            </a:prstTxWarp>
          </a:bodyPr>
          <a:lstStyle/>
          <a:p>
            <a:pPr eaLnBrk="1" hangingPunct="1"/>
            <a:r>
              <a:rPr lang="fr-FR" dirty="0" smtClean="0">
                <a:latin typeface="Arial" charset="0"/>
              </a:rPr>
              <a:t>Les concepts du modèle objet</a:t>
            </a:r>
          </a:p>
        </p:txBody>
      </p:sp>
      <p:sp>
        <p:nvSpPr>
          <p:cNvPr id="22531" name="Sous-titre 2"/>
          <p:cNvSpPr txBox="1">
            <a:spLocks/>
          </p:cNvSpPr>
          <p:nvPr/>
        </p:nvSpPr>
        <p:spPr bwMode="gray">
          <a:xfrm>
            <a:off x="447675" y="855663"/>
            <a:ext cx="8251825" cy="630237"/>
          </a:xfrm>
          <a:prstGeom prst="rect">
            <a:avLst/>
          </a:prstGeom>
          <a:noFill/>
          <a:ln w="9525">
            <a:noFill/>
            <a:miter lim="800000"/>
            <a:headEnd/>
            <a:tailEnd/>
          </a:ln>
        </p:spPr>
        <p:txBody>
          <a:bodyPr lIns="0" tIns="0" rIns="0" bIns="0"/>
          <a:lstStyle/>
          <a:p>
            <a:pPr>
              <a:spcBef>
                <a:spcPct val="20000"/>
              </a:spcBef>
              <a:buFont typeface="Arial" charset="0"/>
              <a:buNone/>
            </a:pPr>
            <a:endParaRPr lang="fr-FR" sz="3900" i="1">
              <a:solidFill>
                <a:srgbClr val="FFFFFF"/>
              </a:solidFill>
            </a:endParaRPr>
          </a:p>
        </p:txBody>
      </p:sp>
    </p:spTree>
    <p:extLst>
      <p:ext uri="{BB962C8B-B14F-4D97-AF65-F5344CB8AC3E}">
        <p14:creationId xmlns:p14="http://schemas.microsoft.com/office/powerpoint/2010/main" val="206387446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Classification</a:t>
            </a:r>
          </a:p>
        </p:txBody>
      </p:sp>
      <p:sp>
        <p:nvSpPr>
          <p:cNvPr id="3" name="Espace réservé du contenu 2"/>
          <p:cNvSpPr>
            <a:spLocks noGrp="1"/>
          </p:cNvSpPr>
          <p:nvPr>
            <p:ph sz="quarter" idx="17"/>
          </p:nvPr>
        </p:nvSpPr>
        <p:spPr>
          <a:xfrm>
            <a:off x="449263" y="1263408"/>
            <a:ext cx="7903157" cy="905452"/>
          </a:xfrm>
        </p:spPr>
        <p:txBody>
          <a:bodyPr/>
          <a:lstStyle/>
          <a:p>
            <a:pPr marL="342900" indent="-342900">
              <a:buFontTx/>
              <a:buChar char="-"/>
            </a:pPr>
            <a:r>
              <a:rPr lang="fr-FR" dirty="0"/>
              <a:t>Utilise la notion </a:t>
            </a:r>
            <a:r>
              <a:rPr lang="fr-FR" b="1" dirty="0"/>
              <a:t>d’abstraction</a:t>
            </a:r>
            <a:r>
              <a:rPr lang="fr-FR" dirty="0"/>
              <a:t> permettant de passer de l’objet à la classe de l’objet</a:t>
            </a:r>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12</a:t>
            </a:fld>
            <a:endParaRPr lang="en-GB" dirty="0"/>
          </a:p>
        </p:txBody>
      </p:sp>
      <p:sp>
        <p:nvSpPr>
          <p:cNvPr id="7" name="ZoneTexte 6"/>
          <p:cNvSpPr txBox="1"/>
          <p:nvPr/>
        </p:nvSpPr>
        <p:spPr bwMode="auto">
          <a:xfrm>
            <a:off x="215516" y="2442317"/>
            <a:ext cx="3002584" cy="830997"/>
          </a:xfrm>
          <a:prstGeom prst="rect">
            <a:avLst/>
          </a:prstGeom>
          <a:noFill/>
          <a:ln w="9525" algn="ctr">
            <a:noFill/>
            <a:miter lim="800000"/>
            <a:headEnd/>
            <a:tailEnd/>
          </a:ln>
          <a:effectLst/>
        </p:spPr>
        <p:txBody>
          <a:bodyPr wrap="square" lIns="0" tIns="0" rIns="0" bIns="0" rtlCol="0">
            <a:spAutoFit/>
          </a:bodyPr>
          <a:lstStyle/>
          <a:p>
            <a:r>
              <a:rPr lang="fr-FR" dirty="0">
                <a:cs typeface="Arial" pitchFamily="34" charset="0"/>
              </a:rPr>
              <a:t>Objet voiture</a:t>
            </a:r>
          </a:p>
          <a:p>
            <a:r>
              <a:rPr lang="fr-FR" dirty="0">
                <a:cs typeface="Arial" pitchFamily="34" charset="0"/>
              </a:rPr>
              <a:t>Couleur : Rouge</a:t>
            </a:r>
          </a:p>
          <a:p>
            <a:r>
              <a:rPr lang="fr-FR" dirty="0">
                <a:cs typeface="Arial" pitchFamily="34" charset="0"/>
              </a:rPr>
              <a:t>Immatriculation : TR 675 RG</a:t>
            </a:r>
          </a:p>
        </p:txBody>
      </p:sp>
      <p:pic>
        <p:nvPicPr>
          <p:cNvPr id="268290" name="Picture 2" descr="Image vectorielle automobile ve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0588" y="3863671"/>
            <a:ext cx="1460503" cy="514097"/>
          </a:xfrm>
          <a:prstGeom prst="rect">
            <a:avLst/>
          </a:prstGeom>
          <a:noFill/>
          <a:extLst>
            <a:ext uri="{909E8E84-426E-40DD-AFC4-6F175D3DCCD1}">
              <a14:hiddenFill xmlns:a14="http://schemas.microsoft.com/office/drawing/2010/main">
                <a:solidFill>
                  <a:srgbClr val="FFFFFF"/>
                </a:solidFill>
              </a14:hiddenFill>
            </a:ext>
          </a:extLst>
        </p:spPr>
      </p:pic>
      <p:pic>
        <p:nvPicPr>
          <p:cNvPr id="268292" name="Picture 4" descr="Dessin vectoriel de voiture rugue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486" y="2593791"/>
            <a:ext cx="1508709" cy="52804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bwMode="auto">
          <a:xfrm>
            <a:off x="202784" y="3546771"/>
            <a:ext cx="3002584" cy="830997"/>
          </a:xfrm>
          <a:prstGeom prst="rect">
            <a:avLst/>
          </a:prstGeom>
          <a:noFill/>
          <a:ln w="9525" algn="ctr">
            <a:noFill/>
            <a:miter lim="800000"/>
            <a:headEnd/>
            <a:tailEnd/>
          </a:ln>
          <a:effectLst/>
        </p:spPr>
        <p:txBody>
          <a:bodyPr wrap="square" lIns="0" tIns="0" rIns="0" bIns="0" rtlCol="0">
            <a:spAutoFit/>
          </a:bodyPr>
          <a:lstStyle/>
          <a:p>
            <a:r>
              <a:rPr lang="fr-FR" dirty="0">
                <a:cs typeface="Arial" pitchFamily="34" charset="0"/>
              </a:rPr>
              <a:t>Objet Voiture</a:t>
            </a:r>
          </a:p>
          <a:p>
            <a:r>
              <a:rPr lang="fr-FR" dirty="0">
                <a:cs typeface="Arial" pitchFamily="34" charset="0"/>
              </a:rPr>
              <a:t>Couleur : Vert</a:t>
            </a:r>
          </a:p>
          <a:p>
            <a:r>
              <a:rPr lang="fr-FR" dirty="0">
                <a:cs typeface="Arial" pitchFamily="34" charset="0"/>
              </a:rPr>
              <a:t>Immatriculation : FG 908 BD</a:t>
            </a:r>
          </a:p>
        </p:txBody>
      </p:sp>
      <p:sp>
        <p:nvSpPr>
          <p:cNvPr id="8" name="ZoneTexte 7"/>
          <p:cNvSpPr txBox="1"/>
          <p:nvPr/>
        </p:nvSpPr>
        <p:spPr bwMode="auto">
          <a:xfrm>
            <a:off x="6480212" y="1884777"/>
            <a:ext cx="1872208" cy="3323987"/>
          </a:xfrm>
          <a:prstGeom prst="rect">
            <a:avLst/>
          </a:prstGeom>
          <a:noFill/>
          <a:ln w="9525" algn="ctr">
            <a:noFill/>
            <a:miter lim="800000"/>
            <a:headEnd/>
            <a:tailEnd/>
          </a:ln>
          <a:effectLst/>
        </p:spPr>
        <p:txBody>
          <a:bodyPr wrap="square" lIns="0" tIns="0" rIns="0" bIns="0" rtlCol="0">
            <a:spAutoFit/>
          </a:bodyPr>
          <a:lstStyle/>
          <a:p>
            <a:r>
              <a:rPr lang="fr-FR" b="1" dirty="0">
                <a:cs typeface="Arial" pitchFamily="34" charset="0"/>
              </a:rPr>
              <a:t>Classe Voiture</a:t>
            </a:r>
          </a:p>
          <a:p>
            <a:endParaRPr lang="fr-FR" dirty="0">
              <a:cs typeface="Arial" pitchFamily="34" charset="0"/>
            </a:endParaRPr>
          </a:p>
          <a:p>
            <a:r>
              <a:rPr lang="fr-FR" b="1" dirty="0">
                <a:cs typeface="Arial" pitchFamily="34" charset="0"/>
              </a:rPr>
              <a:t>Attributs :</a:t>
            </a:r>
          </a:p>
          <a:p>
            <a:r>
              <a:rPr lang="fr-FR" dirty="0">
                <a:cs typeface="Arial" pitchFamily="34" charset="0"/>
              </a:rPr>
              <a:t>Couleur</a:t>
            </a:r>
          </a:p>
          <a:p>
            <a:r>
              <a:rPr lang="fr-FR" dirty="0">
                <a:cs typeface="Arial" pitchFamily="34" charset="0"/>
              </a:rPr>
              <a:t>Immatriculation</a:t>
            </a:r>
          </a:p>
          <a:p>
            <a:r>
              <a:rPr lang="fr-FR" dirty="0">
                <a:cs typeface="Arial" pitchFamily="34" charset="0"/>
              </a:rPr>
              <a:t>Marque</a:t>
            </a:r>
          </a:p>
          <a:p>
            <a:r>
              <a:rPr lang="fr-FR" dirty="0">
                <a:cs typeface="Arial" pitchFamily="34" charset="0"/>
              </a:rPr>
              <a:t>Etat</a:t>
            </a:r>
          </a:p>
          <a:p>
            <a:endParaRPr lang="fr-FR" dirty="0">
              <a:cs typeface="Arial" pitchFamily="34" charset="0"/>
            </a:endParaRPr>
          </a:p>
          <a:p>
            <a:r>
              <a:rPr lang="fr-FR" b="1" dirty="0">
                <a:cs typeface="Arial" pitchFamily="34" charset="0"/>
              </a:rPr>
              <a:t>Comportement :</a:t>
            </a:r>
          </a:p>
          <a:p>
            <a:r>
              <a:rPr lang="fr-FR" dirty="0">
                <a:cs typeface="Arial" pitchFamily="34" charset="0"/>
              </a:rPr>
              <a:t>Démarrer()</a:t>
            </a:r>
          </a:p>
          <a:p>
            <a:r>
              <a:rPr lang="fr-FR" dirty="0">
                <a:cs typeface="Arial" pitchFamily="34" charset="0"/>
              </a:rPr>
              <a:t>Accélérer()</a:t>
            </a:r>
          </a:p>
          <a:p>
            <a:r>
              <a:rPr lang="fr-FR" dirty="0">
                <a:cs typeface="Arial" pitchFamily="34" charset="0"/>
              </a:rPr>
              <a:t>Freiner()</a:t>
            </a:r>
          </a:p>
        </p:txBody>
      </p:sp>
      <p:sp>
        <p:nvSpPr>
          <p:cNvPr id="6" name="Flèche droite 5"/>
          <p:cNvSpPr/>
          <p:nvPr/>
        </p:nvSpPr>
        <p:spPr bwMode="gray">
          <a:xfrm>
            <a:off x="3073071" y="4922437"/>
            <a:ext cx="2988332" cy="524492"/>
          </a:xfrm>
          <a:prstGeom prst="rightArrow">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a:solidFill>
                  <a:schemeClr val="bg1"/>
                </a:solidFill>
                <a:cs typeface="Arial" pitchFamily="34" charset="0"/>
              </a:rPr>
              <a:t>Abstraction</a:t>
            </a:r>
          </a:p>
        </p:txBody>
      </p:sp>
    </p:spTree>
    <p:extLst>
      <p:ext uri="{BB962C8B-B14F-4D97-AF65-F5344CB8AC3E}">
        <p14:creationId xmlns:p14="http://schemas.microsoft.com/office/powerpoint/2010/main" val="1997364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Héritage et encapsulation</a:t>
            </a:r>
            <a:endParaRPr lang="fr-FR" dirty="0"/>
          </a:p>
        </p:txBody>
      </p:sp>
      <p:sp>
        <p:nvSpPr>
          <p:cNvPr id="3" name="Espace réservé du numéro de diapositive 2"/>
          <p:cNvSpPr>
            <a:spLocks noGrp="1"/>
          </p:cNvSpPr>
          <p:nvPr>
            <p:ph type="sldNum" sz="quarter" idx="12"/>
          </p:nvPr>
        </p:nvSpPr>
        <p:spPr/>
        <p:txBody>
          <a:bodyPr/>
          <a:lstStyle/>
          <a:p>
            <a:fld id="{525A3C56-E491-49B2-93F3-63532DF516BC}" type="slidenum">
              <a:rPr lang="en-GB" smtClean="0"/>
              <a:pPr/>
              <a:t>13</a:t>
            </a:fld>
            <a:endParaRPr lang="en-GB" dirty="0"/>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1770" y="1479087"/>
            <a:ext cx="2767485" cy="3683641"/>
          </a:xfrm>
          <a:prstGeom prst="rect">
            <a:avLst/>
          </a:prstGeom>
        </p:spPr>
      </p:pic>
      <p:sp>
        <p:nvSpPr>
          <p:cNvPr id="6" name="ZoneTexte 5"/>
          <p:cNvSpPr txBox="1"/>
          <p:nvPr/>
        </p:nvSpPr>
        <p:spPr bwMode="auto">
          <a:xfrm>
            <a:off x="203635" y="1479087"/>
            <a:ext cx="3979136" cy="3046988"/>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Ø"/>
            </a:pPr>
            <a:r>
              <a:rPr lang="fr-FR" b="1" dirty="0" smtClean="0"/>
              <a:t>Héritage</a:t>
            </a:r>
            <a:r>
              <a:rPr lang="fr-FR" dirty="0" smtClean="0"/>
              <a:t> : fait </a:t>
            </a:r>
            <a:r>
              <a:rPr lang="fr-FR" dirty="0"/>
              <a:t>bénéficier à une sous-classe de la structure et du comportement de sa </a:t>
            </a:r>
            <a:r>
              <a:rPr lang="fr-FR" dirty="0" smtClean="0"/>
              <a:t>superclasse</a:t>
            </a:r>
            <a:endParaRPr lang="fr-FR" dirty="0"/>
          </a:p>
          <a:p>
            <a:pPr marL="742950" lvl="1" indent="-285750">
              <a:buFont typeface="Wingdings" panose="05000000000000000000" pitchFamily="2" charset="2"/>
              <a:buChar char="Ø"/>
            </a:pPr>
            <a:r>
              <a:rPr lang="fr-FR" dirty="0" smtClean="0"/>
              <a:t>Ses </a:t>
            </a:r>
            <a:r>
              <a:rPr lang="fr-FR" dirty="0"/>
              <a:t>instances sont également instances de sa superclasse</a:t>
            </a:r>
            <a:r>
              <a:rPr lang="fr-FR" dirty="0" smtClean="0"/>
              <a:t>.</a:t>
            </a:r>
          </a:p>
          <a:p>
            <a:pPr marL="742950" lvl="1" indent="-285750">
              <a:buFont typeface="Wingdings" panose="05000000000000000000" pitchFamily="2" charset="2"/>
              <a:buChar char="Ø"/>
            </a:pPr>
            <a:r>
              <a:rPr lang="fr-FR" dirty="0" smtClean="0">
                <a:cs typeface="Arial" pitchFamily="34" charset="0"/>
              </a:rPr>
              <a:t>Favorise la réutilisation et l’enrichissement</a:t>
            </a:r>
          </a:p>
          <a:p>
            <a:pPr marL="742950" lvl="1" indent="-285750">
              <a:buFont typeface="Wingdings" panose="05000000000000000000" pitchFamily="2" charset="2"/>
              <a:buChar char="Ø"/>
            </a:pPr>
            <a:r>
              <a:rPr lang="fr-FR" dirty="0" smtClean="0">
                <a:cs typeface="Arial" pitchFamily="34" charset="0"/>
              </a:rPr>
              <a:t>Evite la redondance d’informations et de traitements</a:t>
            </a:r>
          </a:p>
          <a:p>
            <a:endParaRPr lang="fr-FR" dirty="0" smtClean="0">
              <a:cs typeface="Arial" pitchFamily="34" charset="0"/>
            </a:endParaRPr>
          </a:p>
          <a:p>
            <a:pPr marL="285750" indent="-285750">
              <a:buFontTx/>
              <a:buChar char="-"/>
            </a:pPr>
            <a:endParaRPr lang="fr-FR" dirty="0">
              <a:cs typeface="Arial" pitchFamily="34" charset="0"/>
            </a:endParaRPr>
          </a:p>
        </p:txBody>
      </p:sp>
      <p:sp>
        <p:nvSpPr>
          <p:cNvPr id="7" name="Flèche vers le bas 6"/>
          <p:cNvSpPr/>
          <p:nvPr/>
        </p:nvSpPr>
        <p:spPr bwMode="gray">
          <a:xfrm>
            <a:off x="7263778" y="1700808"/>
            <a:ext cx="734098" cy="3008190"/>
          </a:xfrm>
          <a:prstGeom prst="downArrow">
            <a:avLst/>
          </a:prstGeom>
          <a:solidFill>
            <a:schemeClr val="accent1"/>
          </a:solidFill>
          <a:ln w="9525" algn="ctr">
            <a:noFill/>
            <a:miter lim="800000"/>
            <a:headEnd/>
            <a:tailEnd/>
          </a:ln>
          <a:effectLst/>
        </p:spPr>
        <p:txBody>
          <a:bodyPr vert="vert270" lIns="63500" tIns="0" rIns="64800" bIns="0" rtlCol="0" anchor="ctr"/>
          <a:lstStyle/>
          <a:p>
            <a:pPr algn="ctr">
              <a:spcBef>
                <a:spcPct val="0"/>
              </a:spcBef>
              <a:buClrTx/>
              <a:buSzPct val="90000"/>
            </a:pPr>
            <a:r>
              <a:rPr lang="fr-FR" sz="1600" b="1" dirty="0">
                <a:solidFill>
                  <a:schemeClr val="bg1"/>
                </a:solidFill>
                <a:cs typeface="Arial" pitchFamily="34" charset="0"/>
              </a:rPr>
              <a:t>Spécialisation</a:t>
            </a:r>
          </a:p>
        </p:txBody>
      </p:sp>
      <p:sp>
        <p:nvSpPr>
          <p:cNvPr id="8" name="Flèche vers le haut 7"/>
          <p:cNvSpPr/>
          <p:nvPr/>
        </p:nvSpPr>
        <p:spPr bwMode="gray">
          <a:xfrm>
            <a:off x="8444484" y="1700808"/>
            <a:ext cx="484632" cy="3008190"/>
          </a:xfrm>
          <a:prstGeom prst="upArrow">
            <a:avLst/>
          </a:prstGeom>
          <a:solidFill>
            <a:schemeClr val="accent1"/>
          </a:solidFill>
          <a:ln w="9525" algn="ctr">
            <a:noFill/>
            <a:miter lim="800000"/>
            <a:headEnd/>
            <a:tailEnd/>
          </a:ln>
          <a:effectLst/>
        </p:spPr>
        <p:txBody>
          <a:bodyPr vert="vert270" lIns="63500" tIns="0" rIns="64800" bIns="0" rtlCol="0" anchor="ctr"/>
          <a:lstStyle/>
          <a:p>
            <a:pPr algn="ctr">
              <a:spcBef>
                <a:spcPct val="0"/>
              </a:spcBef>
              <a:buClrTx/>
              <a:buSzPct val="90000"/>
            </a:pPr>
            <a:r>
              <a:rPr lang="fr-FR" sz="1600" b="1" dirty="0">
                <a:solidFill>
                  <a:schemeClr val="bg1"/>
                </a:solidFill>
                <a:cs typeface="Arial" pitchFamily="34" charset="0"/>
              </a:rPr>
              <a:t>Généralisation</a:t>
            </a:r>
          </a:p>
        </p:txBody>
      </p:sp>
      <p:sp>
        <p:nvSpPr>
          <p:cNvPr id="9" name="Rectangle 8"/>
          <p:cNvSpPr/>
          <p:nvPr/>
        </p:nvSpPr>
        <p:spPr>
          <a:xfrm>
            <a:off x="323528" y="4257092"/>
            <a:ext cx="3427195" cy="2031325"/>
          </a:xfrm>
          <a:prstGeom prst="rect">
            <a:avLst/>
          </a:prstGeom>
        </p:spPr>
        <p:txBody>
          <a:bodyPr wrap="square">
            <a:spAutoFit/>
          </a:bodyPr>
          <a:lstStyle/>
          <a:p>
            <a:pPr marL="285750" indent="-285750">
              <a:buFont typeface="Wingdings" panose="05000000000000000000" pitchFamily="2" charset="2"/>
              <a:buChar char="Ø"/>
            </a:pPr>
            <a:r>
              <a:rPr lang="fr-FR" b="1" dirty="0" smtClean="0"/>
              <a:t>Encapsulation</a:t>
            </a:r>
            <a:r>
              <a:rPr lang="fr-FR" dirty="0" smtClean="0"/>
              <a:t>  : consiste </a:t>
            </a:r>
            <a:r>
              <a:rPr lang="fr-FR" dirty="0"/>
              <a:t>à </a:t>
            </a:r>
            <a:r>
              <a:rPr lang="fr-FR" dirty="0" smtClean="0"/>
              <a:t>limiter l’accès </a:t>
            </a:r>
            <a:r>
              <a:rPr lang="fr-FR" dirty="0"/>
              <a:t>des attributs et des méthodes de l’objet vis-à-vis des autres objets</a:t>
            </a:r>
            <a:r>
              <a:rPr lang="fr-FR" dirty="0" smtClean="0"/>
              <a:t>.</a:t>
            </a:r>
          </a:p>
          <a:p>
            <a:pPr marL="742950" lvl="1" indent="-285750">
              <a:buFont typeface="Wingdings" panose="05000000000000000000" pitchFamily="2" charset="2"/>
              <a:buChar char="Ø"/>
            </a:pPr>
            <a:r>
              <a:rPr lang="fr-FR" dirty="0" smtClean="0"/>
              <a:t>Public </a:t>
            </a:r>
          </a:p>
          <a:p>
            <a:pPr marL="742950" lvl="1" indent="-285750">
              <a:buFont typeface="Wingdings" panose="05000000000000000000" pitchFamily="2" charset="2"/>
              <a:buChar char="Ø"/>
            </a:pPr>
            <a:r>
              <a:rPr lang="fr-FR" dirty="0" err="1" smtClean="0"/>
              <a:t>Protected</a:t>
            </a:r>
            <a:endParaRPr lang="fr-FR" dirty="0" smtClean="0"/>
          </a:p>
          <a:p>
            <a:pPr marL="742950" lvl="1" indent="-285750">
              <a:buFont typeface="Wingdings" panose="05000000000000000000" pitchFamily="2" charset="2"/>
              <a:buChar char="Ø"/>
            </a:pPr>
            <a:r>
              <a:rPr lang="fr-FR" dirty="0" err="1" smtClean="0"/>
              <a:t>Private</a:t>
            </a:r>
            <a:r>
              <a:rPr lang="fr-FR" dirty="0" smtClean="0"/>
              <a:t> </a:t>
            </a:r>
          </a:p>
        </p:txBody>
      </p:sp>
    </p:spTree>
    <p:extLst>
      <p:ext uri="{BB962C8B-B14F-4D97-AF65-F5344CB8AC3E}">
        <p14:creationId xmlns:p14="http://schemas.microsoft.com/office/powerpoint/2010/main" val="129582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Classe concrète / Classe abstraite / Polymorphisme</a:t>
            </a:r>
          </a:p>
        </p:txBody>
      </p:sp>
      <p:sp>
        <p:nvSpPr>
          <p:cNvPr id="3" name="Espace réservé du numéro de diapositive 2"/>
          <p:cNvSpPr>
            <a:spLocks noGrp="1"/>
          </p:cNvSpPr>
          <p:nvPr>
            <p:ph type="sldNum" sz="quarter" idx="12"/>
          </p:nvPr>
        </p:nvSpPr>
        <p:spPr/>
        <p:txBody>
          <a:bodyPr/>
          <a:lstStyle/>
          <a:p>
            <a:fld id="{525A3C56-E491-49B2-93F3-63532DF516BC}" type="slidenum">
              <a:rPr lang="en-GB" smtClean="0"/>
              <a:pPr/>
              <a:t>14</a:t>
            </a:fld>
            <a:endParaRPr lang="en-GB" dirty="0"/>
          </a:p>
        </p:txBody>
      </p:sp>
      <p:sp>
        <p:nvSpPr>
          <p:cNvPr id="5" name="ZoneTexte 4"/>
          <p:cNvSpPr txBox="1"/>
          <p:nvPr/>
        </p:nvSpPr>
        <p:spPr bwMode="auto">
          <a:xfrm>
            <a:off x="1331640" y="3398962"/>
            <a:ext cx="2484276" cy="553998"/>
          </a:xfrm>
          <a:prstGeom prst="rect">
            <a:avLst/>
          </a:prstGeom>
          <a:noFill/>
          <a:ln w="9525" algn="ctr">
            <a:noFill/>
            <a:miter lim="800000"/>
            <a:headEnd/>
            <a:tailEnd/>
          </a:ln>
          <a:effectLst/>
        </p:spPr>
        <p:txBody>
          <a:bodyPr wrap="square" lIns="0" tIns="0" rIns="0" bIns="0" rtlCol="0">
            <a:spAutoFit/>
          </a:bodyPr>
          <a:lstStyle/>
          <a:p>
            <a:r>
              <a:rPr lang="fr-FR" dirty="0" smtClean="0"/>
              <a:t>Classes concrètes  </a:t>
            </a:r>
            <a:r>
              <a:rPr lang="fr-FR" dirty="0"/>
              <a:t>: </a:t>
            </a:r>
            <a:r>
              <a:rPr lang="fr-FR" dirty="0" err="1"/>
              <a:t>instanciables</a:t>
            </a:r>
            <a:endParaRPr lang="fr-FR" dirty="0">
              <a:cs typeface="Arial" pitchFamily="34" charset="0"/>
            </a:endParaRPr>
          </a:p>
        </p:txBody>
      </p:sp>
      <p:sp>
        <p:nvSpPr>
          <p:cNvPr id="7" name="ZoneTexte 6"/>
          <p:cNvSpPr txBox="1"/>
          <p:nvPr/>
        </p:nvSpPr>
        <p:spPr bwMode="auto">
          <a:xfrm>
            <a:off x="1238636" y="1450152"/>
            <a:ext cx="2909149" cy="553998"/>
          </a:xfrm>
          <a:prstGeom prst="rect">
            <a:avLst/>
          </a:prstGeom>
          <a:noFill/>
          <a:ln w="9525" algn="ctr">
            <a:noFill/>
            <a:miter lim="800000"/>
            <a:headEnd/>
            <a:tailEnd/>
          </a:ln>
          <a:effectLst/>
        </p:spPr>
        <p:txBody>
          <a:bodyPr wrap="square" lIns="0" tIns="0" rIns="0" bIns="0" rtlCol="0">
            <a:spAutoFit/>
          </a:bodyPr>
          <a:lstStyle/>
          <a:p>
            <a:r>
              <a:rPr lang="fr-FR" dirty="0"/>
              <a:t>Classe abstraite  : pas d’ instances</a:t>
            </a:r>
            <a:endParaRPr lang="fr-FR" dirty="0">
              <a:cs typeface="Arial" pitchFamily="34" charset="0"/>
            </a:endParaRPr>
          </a:p>
        </p:txBody>
      </p:sp>
      <p:sp>
        <p:nvSpPr>
          <p:cNvPr id="8" name="ZoneTexte 7"/>
          <p:cNvSpPr txBox="1"/>
          <p:nvPr/>
        </p:nvSpPr>
        <p:spPr bwMode="auto">
          <a:xfrm>
            <a:off x="435849" y="4355166"/>
            <a:ext cx="7927818" cy="830997"/>
          </a:xfrm>
          <a:prstGeom prst="rect">
            <a:avLst/>
          </a:prstGeom>
          <a:noFill/>
          <a:ln w="9525" algn="ctr">
            <a:noFill/>
            <a:miter lim="800000"/>
            <a:headEnd/>
            <a:tailEnd/>
          </a:ln>
          <a:effectLst/>
        </p:spPr>
        <p:txBody>
          <a:bodyPr wrap="square" lIns="0" tIns="0" rIns="0" bIns="0" rtlCol="0">
            <a:spAutoFit/>
          </a:bodyPr>
          <a:lstStyle/>
          <a:p>
            <a:r>
              <a:rPr lang="fr-FR" dirty="0"/>
              <a:t>Les classes abstraites permettent de factoriser des attributs et des méthodes communes à ses </a:t>
            </a:r>
            <a:r>
              <a:rPr lang="fr-FR" dirty="0" smtClean="0"/>
              <a:t>sous-classes : </a:t>
            </a:r>
            <a:r>
              <a:rPr lang="fr-FR" b="1" dirty="0">
                <a:cs typeface="Arial" pitchFamily="34" charset="0"/>
              </a:rPr>
              <a:t>Attention à ne pas en abuser</a:t>
            </a:r>
          </a:p>
          <a:p>
            <a:endParaRPr lang="fr-FR" dirty="0">
              <a:cs typeface="Arial" pitchFamily="34" charset="0"/>
            </a:endParaRPr>
          </a:p>
        </p:txBody>
      </p:sp>
      <p:sp>
        <p:nvSpPr>
          <p:cNvPr id="11" name="ZoneTexte 10"/>
          <p:cNvSpPr txBox="1"/>
          <p:nvPr/>
        </p:nvSpPr>
        <p:spPr bwMode="auto">
          <a:xfrm>
            <a:off x="367932" y="5467960"/>
            <a:ext cx="8398609" cy="830997"/>
          </a:xfrm>
          <a:prstGeom prst="rect">
            <a:avLst/>
          </a:prstGeom>
          <a:noFill/>
          <a:ln w="9525" algn="ctr">
            <a:noFill/>
            <a:miter lim="800000"/>
            <a:headEnd/>
            <a:tailEnd/>
          </a:ln>
          <a:effectLst/>
        </p:spPr>
        <p:txBody>
          <a:bodyPr wrap="square" lIns="0" tIns="0" rIns="0" bIns="0" rtlCol="0">
            <a:spAutoFit/>
          </a:bodyPr>
          <a:lstStyle/>
          <a:p>
            <a:r>
              <a:rPr lang="fr-FR" dirty="0">
                <a:cs typeface="Arial" pitchFamily="34" charset="0"/>
              </a:rPr>
              <a:t>Le polymorphisme permet qu’un objet sur lequel la même méthode est évoquée puisse avoir plusieurs comportements en fonction de la classe d’instanciation de </a:t>
            </a:r>
            <a:r>
              <a:rPr lang="fr-FR" dirty="0" smtClean="0">
                <a:cs typeface="Arial" pitchFamily="34" charset="0"/>
              </a:rPr>
              <a:t>l’objet</a:t>
            </a:r>
          </a:p>
        </p:txBody>
      </p:sp>
      <p:sp>
        <p:nvSpPr>
          <p:cNvPr id="9" name="Rectangle 8"/>
          <p:cNvSpPr/>
          <p:nvPr/>
        </p:nvSpPr>
        <p:spPr bwMode="gray">
          <a:xfrm>
            <a:off x="5292080" y="1346339"/>
            <a:ext cx="2520280" cy="828092"/>
          </a:xfrm>
          <a:prstGeom prst="rect">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Véhicule terrestre</a:t>
            </a:r>
          </a:p>
          <a:p>
            <a:pPr algn="ctr">
              <a:spcBef>
                <a:spcPct val="0"/>
              </a:spcBef>
              <a:buClrTx/>
              <a:buSzPct val="90000"/>
            </a:pPr>
            <a:r>
              <a:rPr lang="fr-FR" sz="1600" b="1" dirty="0">
                <a:solidFill>
                  <a:schemeClr val="bg1"/>
                </a:solidFill>
                <a:cs typeface="Arial" pitchFamily="34" charset="0"/>
              </a:rPr>
              <a:t>à</a:t>
            </a:r>
            <a:r>
              <a:rPr lang="fr-FR" sz="1600" b="1" dirty="0" smtClean="0">
                <a:solidFill>
                  <a:schemeClr val="bg1"/>
                </a:solidFill>
                <a:cs typeface="Arial" pitchFamily="34" charset="0"/>
              </a:rPr>
              <a:t> moteur</a:t>
            </a:r>
            <a:endParaRPr lang="fr-FR" sz="1600" b="1" dirty="0">
              <a:solidFill>
                <a:schemeClr val="bg1"/>
              </a:solidFill>
              <a:cs typeface="Arial" pitchFamily="34" charset="0"/>
            </a:endParaRPr>
          </a:p>
        </p:txBody>
      </p:sp>
      <p:sp>
        <p:nvSpPr>
          <p:cNvPr id="12" name="Rectangle 11"/>
          <p:cNvSpPr/>
          <p:nvPr/>
        </p:nvSpPr>
        <p:spPr bwMode="gray">
          <a:xfrm>
            <a:off x="4195895" y="3004462"/>
            <a:ext cx="1240201" cy="828092"/>
          </a:xfrm>
          <a:prstGeom prst="rect">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Voiture</a:t>
            </a:r>
            <a:endParaRPr lang="fr-FR" sz="1600" b="1" dirty="0">
              <a:solidFill>
                <a:schemeClr val="bg1"/>
              </a:solidFill>
              <a:cs typeface="Arial" pitchFamily="34" charset="0"/>
            </a:endParaRPr>
          </a:p>
        </p:txBody>
      </p:sp>
      <p:sp>
        <p:nvSpPr>
          <p:cNvPr id="13" name="Rectangle 12"/>
          <p:cNvSpPr/>
          <p:nvPr/>
        </p:nvSpPr>
        <p:spPr bwMode="gray">
          <a:xfrm>
            <a:off x="5732934" y="3004462"/>
            <a:ext cx="1240201" cy="828092"/>
          </a:xfrm>
          <a:prstGeom prst="rect">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Moto</a:t>
            </a:r>
            <a:endParaRPr lang="fr-FR" sz="1600" b="1" dirty="0">
              <a:solidFill>
                <a:schemeClr val="bg1"/>
              </a:solidFill>
              <a:cs typeface="Arial" pitchFamily="34" charset="0"/>
            </a:endParaRPr>
          </a:p>
        </p:txBody>
      </p:sp>
      <p:sp>
        <p:nvSpPr>
          <p:cNvPr id="14" name="Rectangle 13"/>
          <p:cNvSpPr/>
          <p:nvPr/>
        </p:nvSpPr>
        <p:spPr bwMode="gray">
          <a:xfrm>
            <a:off x="7440291" y="2972130"/>
            <a:ext cx="1240201" cy="828092"/>
          </a:xfrm>
          <a:prstGeom prst="rect">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Camion</a:t>
            </a:r>
            <a:endParaRPr lang="fr-FR" sz="1600" b="1" dirty="0">
              <a:solidFill>
                <a:schemeClr val="bg1"/>
              </a:solidFill>
              <a:cs typeface="Arial" pitchFamily="34" charset="0"/>
            </a:endParaRPr>
          </a:p>
        </p:txBody>
      </p:sp>
      <p:cxnSp>
        <p:nvCxnSpPr>
          <p:cNvPr id="15" name="Connecteur droit avec flèche 14"/>
          <p:cNvCxnSpPr>
            <a:stCxn id="12" idx="0"/>
            <a:endCxn id="9" idx="2"/>
          </p:cNvCxnSpPr>
          <p:nvPr/>
        </p:nvCxnSpPr>
        <p:spPr bwMode="gray">
          <a:xfrm flipV="1">
            <a:off x="4815996" y="2174431"/>
            <a:ext cx="1736224" cy="830031"/>
          </a:xfrm>
          <a:prstGeom prst="straightConnector1">
            <a:avLst/>
          </a:prstGeom>
          <a:noFill/>
          <a:ln w="12700">
            <a:solidFill>
              <a:schemeClr val="accent1"/>
            </a:solidFill>
            <a:round/>
            <a:headEnd/>
            <a:tailEnd type="triangle"/>
          </a:ln>
          <a:effectLst/>
        </p:spPr>
      </p:cxnSp>
      <p:cxnSp>
        <p:nvCxnSpPr>
          <p:cNvPr id="17" name="Connecteur droit avec flèche 16"/>
          <p:cNvCxnSpPr>
            <a:stCxn id="13" idx="0"/>
            <a:endCxn id="9" idx="2"/>
          </p:cNvCxnSpPr>
          <p:nvPr/>
        </p:nvCxnSpPr>
        <p:spPr bwMode="gray">
          <a:xfrm flipV="1">
            <a:off x="6353035" y="2174431"/>
            <a:ext cx="199185" cy="830031"/>
          </a:xfrm>
          <a:prstGeom prst="straightConnector1">
            <a:avLst/>
          </a:prstGeom>
          <a:noFill/>
          <a:ln w="12700">
            <a:solidFill>
              <a:schemeClr val="accent1"/>
            </a:solidFill>
            <a:round/>
            <a:headEnd/>
            <a:tailEnd type="triangle"/>
          </a:ln>
          <a:effectLst/>
        </p:spPr>
      </p:cxnSp>
      <p:cxnSp>
        <p:nvCxnSpPr>
          <p:cNvPr id="19" name="Connecteur droit avec flèche 18"/>
          <p:cNvCxnSpPr>
            <a:stCxn id="14" idx="0"/>
            <a:endCxn id="9" idx="2"/>
          </p:cNvCxnSpPr>
          <p:nvPr/>
        </p:nvCxnSpPr>
        <p:spPr bwMode="gray">
          <a:xfrm flipH="1" flipV="1">
            <a:off x="6552220" y="2174431"/>
            <a:ext cx="1508172" cy="797699"/>
          </a:xfrm>
          <a:prstGeom prst="straightConnector1">
            <a:avLst/>
          </a:prstGeom>
          <a:noFill/>
          <a:ln w="12700">
            <a:solidFill>
              <a:schemeClr val="accent1"/>
            </a:solidFill>
            <a:round/>
            <a:headEnd/>
            <a:tailEnd type="triangle"/>
          </a:ln>
          <a:effectLst/>
        </p:spPr>
      </p:cxnSp>
    </p:spTree>
    <p:extLst>
      <p:ext uri="{BB962C8B-B14F-4D97-AF65-F5344CB8AC3E}">
        <p14:creationId xmlns:p14="http://schemas.microsoft.com/office/powerpoint/2010/main" val="368797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 de la Programmation Orientée Objets</a:t>
            </a:r>
            <a:endParaRPr lang="fr-FR" dirty="0"/>
          </a:p>
        </p:txBody>
      </p:sp>
      <p:sp>
        <p:nvSpPr>
          <p:cNvPr id="3" name="Espace réservé du contenu 2"/>
          <p:cNvSpPr>
            <a:spLocks noGrp="1"/>
          </p:cNvSpPr>
          <p:nvPr>
            <p:ph sz="quarter" idx="17"/>
          </p:nvPr>
        </p:nvSpPr>
        <p:spPr>
          <a:xfrm>
            <a:off x="287524" y="1484784"/>
            <a:ext cx="8532948" cy="3456384"/>
          </a:xfrm>
        </p:spPr>
        <p:txBody>
          <a:bodyPr>
            <a:noAutofit/>
          </a:bodyPr>
          <a:lstStyle/>
          <a:p>
            <a:pPr marL="342900" indent="-342900">
              <a:spcBef>
                <a:spcPct val="50000"/>
              </a:spcBef>
              <a:buFont typeface="Wingdings" panose="05000000000000000000" pitchFamily="2" charset="2"/>
              <a:buChar char="Ø"/>
            </a:pPr>
            <a:r>
              <a:rPr lang="fr-FR" altLang="fr-FR" sz="1800" i="1" dirty="0" smtClean="0"/>
              <a:t>Complexité des Langages syntaxiques Java, C++, C# </a:t>
            </a:r>
          </a:p>
          <a:p>
            <a:pPr>
              <a:spcBef>
                <a:spcPct val="50000"/>
              </a:spcBef>
            </a:pPr>
            <a:endParaRPr lang="fr-FR" altLang="fr-FR" sz="1800" i="1" dirty="0"/>
          </a:p>
          <a:p>
            <a:pPr marL="342900" indent="-342900">
              <a:spcBef>
                <a:spcPct val="50000"/>
              </a:spcBef>
              <a:buFont typeface="Wingdings" panose="05000000000000000000" pitchFamily="2" charset="2"/>
              <a:buChar char="Ø"/>
            </a:pPr>
            <a:r>
              <a:rPr lang="fr-FR" altLang="fr-FR" sz="1800" i="1" dirty="0" smtClean="0"/>
              <a:t>Projet </a:t>
            </a:r>
            <a:r>
              <a:rPr lang="fr-FR" altLang="fr-FR" sz="1800" i="1" dirty="0"/>
              <a:t>= Différents acteurs avec des connaissances différentes (acteurs </a:t>
            </a:r>
            <a:r>
              <a:rPr lang="fr-FR" altLang="fr-FR" sz="1800" i="1" dirty="0" smtClean="0"/>
              <a:t>métier </a:t>
            </a:r>
            <a:r>
              <a:rPr lang="fr-FR" altLang="fr-FR" sz="1800" i="1" dirty="0"/>
              <a:t>&lt;&gt; développeur</a:t>
            </a:r>
            <a:r>
              <a:rPr lang="fr-FR" altLang="fr-FR" sz="1800" i="1" dirty="0" smtClean="0"/>
              <a:t>)</a:t>
            </a:r>
          </a:p>
          <a:p>
            <a:pPr marL="342900" indent="-342900">
              <a:spcBef>
                <a:spcPct val="50000"/>
              </a:spcBef>
              <a:buFont typeface="Wingdings" panose="05000000000000000000" pitchFamily="2" charset="2"/>
              <a:buChar char="Ø"/>
            </a:pPr>
            <a:endParaRPr lang="fr-FR" altLang="fr-FR" sz="1800" i="1" dirty="0"/>
          </a:p>
          <a:p>
            <a:pPr marL="342900" indent="-342900">
              <a:spcBef>
                <a:spcPct val="50000"/>
              </a:spcBef>
              <a:buFont typeface="Wingdings" panose="05000000000000000000" pitchFamily="2" charset="2"/>
              <a:buChar char="Ø"/>
            </a:pPr>
            <a:r>
              <a:rPr lang="fr-FR" altLang="fr-FR" sz="1800" i="1" dirty="0" smtClean="0"/>
              <a:t>Analyse </a:t>
            </a:r>
            <a:r>
              <a:rPr lang="fr-FR" altLang="fr-FR" sz="1800" i="1" dirty="0"/>
              <a:t>erronée des besoins </a:t>
            </a:r>
            <a:r>
              <a:rPr lang="fr-FR" altLang="fr-FR" sz="1800" i="1" dirty="0" smtClean="0"/>
              <a:t>utilisateurs</a:t>
            </a:r>
          </a:p>
          <a:p>
            <a:pPr>
              <a:spcBef>
                <a:spcPct val="50000"/>
              </a:spcBef>
            </a:pPr>
            <a:endParaRPr lang="fr-FR" altLang="fr-FR" sz="1800" i="1" dirty="0"/>
          </a:p>
          <a:p>
            <a:pPr marL="342900" indent="-342900">
              <a:spcBef>
                <a:spcPct val="50000"/>
              </a:spcBef>
              <a:buFont typeface="Wingdings" panose="05000000000000000000" pitchFamily="2" charset="2"/>
              <a:buChar char="Ø"/>
            </a:pPr>
            <a:r>
              <a:rPr lang="fr-FR" altLang="fr-FR" sz="1800" i="1" dirty="0" smtClean="0"/>
              <a:t>Structuration </a:t>
            </a:r>
            <a:r>
              <a:rPr lang="fr-FR" altLang="fr-FR" sz="1800" i="1" dirty="0"/>
              <a:t>confuse des programmes avec utilisation abusive du </a:t>
            </a:r>
            <a:r>
              <a:rPr lang="fr-FR" altLang="fr-FR" sz="1800" i="1" dirty="0" smtClean="0"/>
              <a:t>copier/coller </a:t>
            </a:r>
            <a:r>
              <a:rPr lang="fr-FR" altLang="fr-FR" sz="1800" i="1" dirty="0"/>
              <a:t>difficiles à maintenir dans le </a:t>
            </a:r>
            <a:r>
              <a:rPr lang="fr-FR" altLang="fr-FR" sz="1800" i="1" dirty="0" smtClean="0"/>
              <a:t>temps</a:t>
            </a:r>
          </a:p>
          <a:p>
            <a:pPr marL="342900" indent="-342900">
              <a:spcBef>
                <a:spcPct val="50000"/>
              </a:spcBef>
              <a:buFont typeface="Wingdings" panose="05000000000000000000" pitchFamily="2" charset="2"/>
              <a:buChar char="Ø"/>
            </a:pPr>
            <a:endParaRPr lang="fr-FR" altLang="fr-FR" sz="1800" i="1" dirty="0" smtClean="0"/>
          </a:p>
          <a:p>
            <a:pPr>
              <a:spcBef>
                <a:spcPct val="50000"/>
              </a:spcBef>
            </a:pPr>
            <a:endParaRPr lang="fr-FR" altLang="fr-FR" sz="1800" i="1" dirty="0"/>
          </a:p>
          <a:p>
            <a:endParaRPr lang="fr-FR" sz="1800"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15</a:t>
            </a:fld>
            <a:endParaRPr lang="en-GB" dirty="0"/>
          </a:p>
        </p:txBody>
      </p:sp>
      <p:grpSp>
        <p:nvGrpSpPr>
          <p:cNvPr id="7" name="Group 7"/>
          <p:cNvGrpSpPr>
            <a:grpSpLocks/>
          </p:cNvGrpSpPr>
          <p:nvPr/>
        </p:nvGrpSpPr>
        <p:grpSpPr bwMode="auto">
          <a:xfrm>
            <a:off x="1671863" y="5204778"/>
            <a:ext cx="5021815" cy="733425"/>
            <a:chOff x="1248" y="2792"/>
            <a:chExt cx="2347" cy="462"/>
          </a:xfrm>
        </p:grpSpPr>
        <p:sp>
          <p:nvSpPr>
            <p:cNvPr id="8" name="AutoShape 5"/>
            <p:cNvSpPr>
              <a:spLocks noChangeArrowheads="1"/>
            </p:cNvSpPr>
            <p:nvPr/>
          </p:nvSpPr>
          <p:spPr bwMode="auto">
            <a:xfrm>
              <a:off x="1248" y="2792"/>
              <a:ext cx="288" cy="288"/>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Text Box 6"/>
            <p:cNvSpPr txBox="1">
              <a:spLocks noChangeArrowheads="1"/>
            </p:cNvSpPr>
            <p:nvPr/>
          </p:nvSpPr>
          <p:spPr bwMode="auto">
            <a:xfrm>
              <a:off x="1643" y="2847"/>
              <a:ext cx="195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altLang="fr-FR" b="1" i="1" dirty="0">
                  <a:solidFill>
                    <a:srgbClr val="339966"/>
                  </a:solidFill>
                  <a:latin typeface="Arial" panose="020B0604020202020204" pitchFamily="34" charset="0"/>
                </a:rPr>
                <a:t>Langage </a:t>
              </a:r>
              <a:r>
                <a:rPr lang="fr-FR" altLang="fr-FR" b="1" i="1" dirty="0" smtClean="0">
                  <a:solidFill>
                    <a:srgbClr val="339966"/>
                  </a:solidFill>
                  <a:latin typeface="Arial" panose="020B0604020202020204" pitchFamily="34" charset="0"/>
                </a:rPr>
                <a:t>graphique </a:t>
              </a:r>
              <a:r>
                <a:rPr lang="fr-FR" altLang="fr-FR" b="1" i="1" dirty="0">
                  <a:solidFill>
                    <a:srgbClr val="339966"/>
                  </a:solidFill>
                  <a:latin typeface="Arial" panose="020B0604020202020204" pitchFamily="34" charset="0"/>
                </a:rPr>
                <a:t>de modélisation &lt;&gt; langage de programmation</a:t>
              </a:r>
            </a:p>
          </p:txBody>
        </p:sp>
      </p:grpSp>
    </p:spTree>
    <p:extLst>
      <p:ext uri="{BB962C8B-B14F-4D97-AF65-F5344CB8AC3E}">
        <p14:creationId xmlns:p14="http://schemas.microsoft.com/office/powerpoint/2010/main" val="306912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ous-titre 2"/>
          <p:cNvSpPr>
            <a:spLocks noGrp="1"/>
          </p:cNvSpPr>
          <p:nvPr>
            <p:ph type="subTitle" idx="1"/>
          </p:nvPr>
        </p:nvSpPr>
        <p:spPr>
          <a:xfrm>
            <a:off x="463212" y="2924944"/>
            <a:ext cx="8251825" cy="630237"/>
          </a:xfrm>
          <a:noFill/>
          <a:ln>
            <a:miter lim="800000"/>
            <a:headEnd/>
            <a:tailEnd/>
          </a:ln>
        </p:spPr>
        <p:txBody>
          <a:bodyPr vert="horz" wrap="square" numCol="1" compatLnSpc="1">
            <a:prstTxWarp prst="textNoShape">
              <a:avLst/>
            </a:prstTxWarp>
          </a:bodyPr>
          <a:lstStyle/>
          <a:p>
            <a:pPr eaLnBrk="1" hangingPunct="1"/>
            <a:r>
              <a:rPr lang="fr-FR" dirty="0" smtClean="0">
                <a:latin typeface="Arial" charset="0"/>
              </a:rPr>
              <a:t>L’émergence d’UML</a:t>
            </a:r>
          </a:p>
        </p:txBody>
      </p:sp>
      <p:sp>
        <p:nvSpPr>
          <p:cNvPr id="22531" name="Sous-titre 2"/>
          <p:cNvSpPr txBox="1">
            <a:spLocks/>
          </p:cNvSpPr>
          <p:nvPr/>
        </p:nvSpPr>
        <p:spPr bwMode="gray">
          <a:xfrm>
            <a:off x="447675" y="855663"/>
            <a:ext cx="8251825" cy="630237"/>
          </a:xfrm>
          <a:prstGeom prst="rect">
            <a:avLst/>
          </a:prstGeom>
          <a:noFill/>
          <a:ln w="9525">
            <a:noFill/>
            <a:miter lim="800000"/>
            <a:headEnd/>
            <a:tailEnd/>
          </a:ln>
        </p:spPr>
        <p:txBody>
          <a:bodyPr lIns="0" tIns="0" rIns="0" bIns="0"/>
          <a:lstStyle/>
          <a:p>
            <a:pPr>
              <a:spcBef>
                <a:spcPct val="20000"/>
              </a:spcBef>
              <a:buFont typeface="Arial" charset="0"/>
              <a:buNone/>
            </a:pPr>
            <a:endParaRPr lang="fr-FR" sz="3900" i="1">
              <a:solidFill>
                <a:srgbClr val="FFFFFF"/>
              </a:solidFill>
            </a:endParaRPr>
          </a:p>
        </p:txBody>
      </p:sp>
    </p:spTree>
    <p:extLst>
      <p:ext uri="{BB962C8B-B14F-4D97-AF65-F5344CB8AC3E}">
        <p14:creationId xmlns:p14="http://schemas.microsoft.com/office/powerpoint/2010/main" val="33769343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custDataLst>
              <p:tags r:id="rId1"/>
            </p:custDataLst>
          </p:nvPr>
        </p:nvSpPr>
        <p:spPr/>
        <p:txBody>
          <a:bodyPr vert="horz" lIns="0" tIns="0" rIns="0" bIns="0" rtlCol="0" anchor="ctr" anchorCtr="0">
            <a:normAutofit/>
          </a:bodyPr>
          <a:lstStyle/>
          <a:p>
            <a:r>
              <a:rPr lang="fr-CA" dirty="0" err="1"/>
              <a:t>Génèse</a:t>
            </a:r>
            <a:r>
              <a:rPr lang="fr-CA" dirty="0"/>
              <a:t> d’UML</a:t>
            </a:r>
          </a:p>
        </p:txBody>
      </p:sp>
      <p:sp>
        <p:nvSpPr>
          <p:cNvPr id="2" name="ZoneTexte 1"/>
          <p:cNvSpPr txBox="1"/>
          <p:nvPr/>
        </p:nvSpPr>
        <p:spPr bwMode="auto">
          <a:xfrm>
            <a:off x="207127" y="980728"/>
            <a:ext cx="8720220" cy="6093976"/>
          </a:xfrm>
          <a:prstGeom prst="rect">
            <a:avLst/>
          </a:prstGeom>
          <a:noFill/>
          <a:ln w="9525" algn="ctr">
            <a:noFill/>
            <a:miter lim="800000"/>
            <a:headEnd/>
            <a:tailEnd/>
          </a:ln>
          <a:effectLst/>
        </p:spPr>
        <p:txBody>
          <a:bodyPr wrap="square" lIns="0" tIns="0" rIns="0" bIns="0" rtlCol="0">
            <a:spAutoFit/>
          </a:bodyPr>
          <a:lstStyle/>
          <a:p>
            <a:r>
              <a:rPr lang="fr-FR" dirty="0" smtClean="0">
                <a:cs typeface="Arial" pitchFamily="34" charset="0"/>
              </a:rPr>
              <a:t>Objectif :</a:t>
            </a:r>
          </a:p>
          <a:p>
            <a:r>
              <a:rPr lang="fr-FR" dirty="0" smtClean="0">
                <a:cs typeface="Arial" pitchFamily="34" charset="0"/>
              </a:rPr>
              <a:t>Utiliser un langage graphique plus facile à lire pour concevoir et représenter la modélisation Objet.</a:t>
            </a:r>
          </a:p>
          <a:p>
            <a:endParaRPr lang="fr-FR" dirty="0">
              <a:cs typeface="Arial" pitchFamily="34" charset="0"/>
            </a:endParaRPr>
          </a:p>
          <a:p>
            <a:r>
              <a:rPr lang="fr-FR" dirty="0" smtClean="0">
                <a:cs typeface="Arial" pitchFamily="34" charset="0"/>
              </a:rPr>
              <a:t>Les précurseurs :</a:t>
            </a:r>
          </a:p>
          <a:p>
            <a:pPr marL="1200150" lvl="2" indent="-285750">
              <a:buFontTx/>
              <a:buChar char="-"/>
            </a:pPr>
            <a:r>
              <a:rPr lang="fr-FR" dirty="0" smtClean="0">
                <a:cs typeface="Arial" pitchFamily="34" charset="0"/>
              </a:rPr>
              <a:t>Jim </a:t>
            </a:r>
            <a:r>
              <a:rPr lang="fr-FR" dirty="0" err="1" smtClean="0">
                <a:cs typeface="Arial" pitchFamily="34" charset="0"/>
              </a:rPr>
              <a:t>Rumbaugh</a:t>
            </a:r>
            <a:r>
              <a:rPr lang="fr-FR" dirty="0" smtClean="0">
                <a:cs typeface="Arial" pitchFamily="34" charset="0"/>
              </a:rPr>
              <a:t> (OMT)</a:t>
            </a:r>
          </a:p>
          <a:p>
            <a:pPr marL="1200150" lvl="2" indent="-285750">
              <a:buFontTx/>
              <a:buChar char="-"/>
            </a:pPr>
            <a:r>
              <a:rPr lang="fr-FR" dirty="0" err="1" smtClean="0">
                <a:cs typeface="Arial" pitchFamily="34" charset="0"/>
              </a:rPr>
              <a:t>Grady</a:t>
            </a:r>
            <a:r>
              <a:rPr lang="fr-FR" dirty="0" smtClean="0">
                <a:cs typeface="Arial" pitchFamily="34" charset="0"/>
              </a:rPr>
              <a:t> </a:t>
            </a:r>
            <a:r>
              <a:rPr lang="fr-FR" dirty="0" err="1" smtClean="0">
                <a:cs typeface="Arial" pitchFamily="34" charset="0"/>
              </a:rPr>
              <a:t>Booch</a:t>
            </a:r>
            <a:r>
              <a:rPr lang="fr-FR" dirty="0" smtClean="0">
                <a:cs typeface="Arial" pitchFamily="34" charset="0"/>
              </a:rPr>
              <a:t> (Méthode BOOCH)</a:t>
            </a:r>
          </a:p>
          <a:p>
            <a:pPr marL="1200150" lvl="2" indent="-285750">
              <a:buFontTx/>
              <a:buChar char="-"/>
            </a:pPr>
            <a:r>
              <a:rPr lang="fr-FR" dirty="0" err="1" smtClean="0">
                <a:cs typeface="Arial" pitchFamily="34" charset="0"/>
              </a:rPr>
              <a:t>Yvar</a:t>
            </a:r>
            <a:r>
              <a:rPr lang="fr-FR" dirty="0" smtClean="0">
                <a:cs typeface="Arial" pitchFamily="34" charset="0"/>
              </a:rPr>
              <a:t> Jacobson (OOSE)</a:t>
            </a:r>
          </a:p>
          <a:p>
            <a:pPr marL="285750" indent="-285750">
              <a:buFontTx/>
              <a:buChar char="-"/>
            </a:pPr>
            <a:endParaRPr lang="fr-FR" dirty="0">
              <a:cs typeface="Arial" pitchFamily="34" charset="0"/>
            </a:endParaRPr>
          </a:p>
          <a:p>
            <a:pPr marL="285750" indent="-285750">
              <a:buFont typeface="Wingdings" panose="05000000000000000000" pitchFamily="2" charset="2"/>
              <a:buChar char="Ø"/>
            </a:pPr>
            <a:r>
              <a:rPr lang="fr-FR" dirty="0" smtClean="0">
                <a:cs typeface="Arial" pitchFamily="34" charset="0"/>
              </a:rPr>
              <a:t>1996 : Naissance de  UML 1.0</a:t>
            </a:r>
          </a:p>
          <a:p>
            <a:pPr marL="285750" indent="-285750">
              <a:buFont typeface="Wingdings" panose="05000000000000000000" pitchFamily="2" charset="2"/>
              <a:buChar char="Ø"/>
            </a:pPr>
            <a:endParaRPr lang="fr-FR" dirty="0" smtClean="0">
              <a:cs typeface="Arial" pitchFamily="34" charset="0"/>
            </a:endParaRPr>
          </a:p>
          <a:p>
            <a:pPr marL="285750" indent="-285750">
              <a:buFont typeface="Wingdings" panose="05000000000000000000" pitchFamily="2" charset="2"/>
              <a:buChar char="Ø"/>
            </a:pPr>
            <a:r>
              <a:rPr lang="fr-FR" dirty="0" smtClean="0">
                <a:cs typeface="Arial" pitchFamily="34" charset="0"/>
              </a:rPr>
              <a:t>1997 UML </a:t>
            </a:r>
            <a:r>
              <a:rPr lang="fr-FR" dirty="0">
                <a:cs typeface="Arial" pitchFamily="34" charset="0"/>
              </a:rPr>
              <a:t>est normalisé par l’OMG : </a:t>
            </a:r>
            <a:endParaRPr lang="fr-FR" dirty="0" smtClean="0">
              <a:cs typeface="Arial" pitchFamily="34" charset="0"/>
            </a:endParaRPr>
          </a:p>
          <a:p>
            <a:r>
              <a:rPr lang="fr-FR" dirty="0">
                <a:cs typeface="Arial" pitchFamily="34" charset="0"/>
              </a:rPr>
              <a:t>	</a:t>
            </a:r>
            <a:r>
              <a:rPr lang="fr-FR" dirty="0" smtClean="0">
                <a:cs typeface="Arial" pitchFamily="34" charset="0"/>
              </a:rPr>
              <a:t>Object </a:t>
            </a:r>
            <a:r>
              <a:rPr lang="fr-FR" dirty="0">
                <a:cs typeface="Arial" pitchFamily="34" charset="0"/>
              </a:rPr>
              <a:t>Management Group : Consortium pour la promotion du modèle objet</a:t>
            </a:r>
          </a:p>
          <a:p>
            <a:endParaRPr lang="fr-FR" dirty="0" smtClean="0">
              <a:cs typeface="Arial" pitchFamily="34" charset="0"/>
            </a:endParaRPr>
          </a:p>
          <a:p>
            <a:pPr marL="285750" indent="-285750">
              <a:buFont typeface="Wingdings" panose="05000000000000000000" pitchFamily="2" charset="2"/>
              <a:buChar char="Ø"/>
            </a:pPr>
            <a:r>
              <a:rPr lang="fr-FR" dirty="0" smtClean="0">
                <a:cs typeface="Arial" pitchFamily="34" charset="0"/>
              </a:rPr>
              <a:t>2015 : UML 2.5 (dernière version)</a:t>
            </a:r>
          </a:p>
          <a:p>
            <a:pPr marL="285750" indent="-285750">
              <a:buFont typeface="Wingdings" panose="05000000000000000000" pitchFamily="2" charset="2"/>
              <a:buChar char="Ø"/>
            </a:pPr>
            <a:endParaRPr lang="fr-FR" dirty="0">
              <a:cs typeface="Arial" pitchFamily="34" charset="0"/>
            </a:endParaRPr>
          </a:p>
          <a:p>
            <a:pPr marL="285750" indent="-285750">
              <a:buFont typeface="Wingdings" panose="05000000000000000000" pitchFamily="2" charset="2"/>
              <a:buChar char="Ø"/>
            </a:pPr>
            <a:r>
              <a:rPr lang="fr-FR" dirty="0">
                <a:cs typeface="Arial" pitchFamily="34" charset="0"/>
              </a:rPr>
              <a:t>Pour l’OMG, L'objectif d'UML est de fournir aux architectes de systèmes, aux ingénieurs et aux développeurs de logiciels des outils d'analyse, de conception et de mise en œuvre de systèmes basés sur des logiciels ainsi que des outils de modélisation des processus métier et des processus similaires.</a:t>
            </a:r>
          </a:p>
          <a:p>
            <a:pPr marL="285750" indent="-285750">
              <a:buFont typeface="Wingdings" panose="05000000000000000000" pitchFamily="2" charset="2"/>
              <a:buChar char="Ø"/>
            </a:pPr>
            <a:endParaRPr lang="fr-FR" dirty="0" smtClean="0">
              <a:cs typeface="Arial" pitchFamily="34" charset="0"/>
            </a:endParaRPr>
          </a:p>
          <a:p>
            <a:pPr marL="285750" indent="-285750">
              <a:buFont typeface="Wingdings" panose="05000000000000000000" pitchFamily="2" charset="2"/>
              <a:buChar char="Ø"/>
            </a:pPr>
            <a:endParaRPr lang="fr-FR" dirty="0" smtClean="0">
              <a:cs typeface="Arial" pitchFamily="34" charset="0"/>
            </a:endParaRPr>
          </a:p>
        </p:txBody>
      </p:sp>
    </p:spTree>
    <p:extLst>
      <p:ext uri="{BB962C8B-B14F-4D97-AF65-F5344CB8AC3E}">
        <p14:creationId xmlns:p14="http://schemas.microsoft.com/office/powerpoint/2010/main" val="1145730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18</a:t>
            </a:fld>
            <a:endParaRPr lang="en-GB" dirty="0"/>
          </a:p>
        </p:txBody>
      </p:sp>
      <p:sp>
        <p:nvSpPr>
          <p:cNvPr id="3" name="Title 1"/>
          <p:cNvSpPr txBox="1">
            <a:spLocks/>
          </p:cNvSpPr>
          <p:nvPr>
            <p:custDataLst>
              <p:tags r:id="rId1"/>
            </p:custDataLst>
          </p:nvPr>
        </p:nvSpPr>
        <p:spPr>
          <a:xfrm>
            <a:off x="447675" y="185739"/>
            <a:ext cx="8239125" cy="920750"/>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fr-CA" sz="2800" dirty="0"/>
              <a:t>Vue d’ensemble sur les principaux diagrammes définies par UML</a:t>
            </a:r>
            <a:endParaRPr lang="fr-CA" sz="2800" dirty="0">
              <a:solidFill>
                <a:schemeClr val="tx1"/>
              </a:solidFill>
            </a:endParaRPr>
          </a:p>
        </p:txBody>
      </p:sp>
      <p:graphicFrame>
        <p:nvGraphicFramePr>
          <p:cNvPr id="4" name="Tableau 3"/>
          <p:cNvGraphicFramePr>
            <a:graphicFrameLocks noGrp="1"/>
          </p:cNvGraphicFramePr>
          <p:nvPr>
            <p:extLst>
              <p:ext uri="{D42A27DB-BD31-4B8C-83A1-F6EECF244321}">
                <p14:modId xmlns:p14="http://schemas.microsoft.com/office/powerpoint/2010/main" val="2760790966"/>
              </p:ext>
            </p:extLst>
          </p:nvPr>
        </p:nvGraphicFramePr>
        <p:xfrm>
          <a:off x="1519237" y="1117185"/>
          <a:ext cx="6096000" cy="5491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24676527"/>
                    </a:ext>
                  </a:extLst>
                </a:gridCol>
                <a:gridCol w="3048000">
                  <a:extLst>
                    <a:ext uri="{9D8B030D-6E8A-4147-A177-3AD203B41FA5}">
                      <a16:colId xmlns:a16="http://schemas.microsoft.com/office/drawing/2014/main" val="56156135"/>
                    </a:ext>
                  </a:extLst>
                </a:gridCol>
              </a:tblGrid>
              <a:tr h="370840">
                <a:tc>
                  <a:txBody>
                    <a:bodyPr/>
                    <a:lstStyle/>
                    <a:p>
                      <a:r>
                        <a:rPr lang="fr-FR" sz="1600" dirty="0"/>
                        <a:t>Diagramme</a:t>
                      </a:r>
                    </a:p>
                  </a:txBody>
                  <a:tcPr/>
                </a:tc>
                <a:tc>
                  <a:txBody>
                    <a:bodyPr/>
                    <a:lstStyle/>
                    <a:p>
                      <a:r>
                        <a:rPr lang="fr-FR" sz="1600" dirty="0"/>
                        <a:t>Utilité</a:t>
                      </a:r>
                    </a:p>
                  </a:txBody>
                  <a:tcPr/>
                </a:tc>
                <a:extLst>
                  <a:ext uri="{0D108BD9-81ED-4DB2-BD59-A6C34878D82A}">
                    <a16:rowId xmlns:a16="http://schemas.microsoft.com/office/drawing/2014/main" val="1755247580"/>
                  </a:ext>
                </a:extLst>
              </a:tr>
              <a:tr h="370840">
                <a:tc>
                  <a:txBody>
                    <a:bodyPr/>
                    <a:lstStyle/>
                    <a:p>
                      <a:r>
                        <a:rPr lang="fr-FR" sz="1600" dirty="0"/>
                        <a:t>Cas d’utilisation (use case)</a:t>
                      </a:r>
                    </a:p>
                  </a:txBody>
                  <a:tcPr/>
                </a:tc>
                <a:tc>
                  <a:txBody>
                    <a:bodyPr/>
                    <a:lstStyle/>
                    <a:p>
                      <a:r>
                        <a:rPr lang="fr-FR" sz="1600" dirty="0" smtClean="0"/>
                        <a:t>Identifier </a:t>
                      </a:r>
                      <a:r>
                        <a:rPr lang="fr-FR" sz="1600" dirty="0"/>
                        <a:t>les Services rendus par l’application</a:t>
                      </a:r>
                    </a:p>
                  </a:txBody>
                  <a:tcPr/>
                </a:tc>
                <a:extLst>
                  <a:ext uri="{0D108BD9-81ED-4DB2-BD59-A6C34878D82A}">
                    <a16:rowId xmlns:a16="http://schemas.microsoft.com/office/drawing/2014/main" val="989194294"/>
                  </a:ext>
                </a:extLst>
              </a:tr>
              <a:tr h="370840">
                <a:tc>
                  <a:txBody>
                    <a:bodyPr/>
                    <a:lstStyle/>
                    <a:p>
                      <a:r>
                        <a:rPr lang="fr-FR" sz="1600" dirty="0" smtClean="0"/>
                        <a:t>Diagrammes </a:t>
                      </a:r>
                      <a:r>
                        <a:rPr lang="fr-FR" sz="1600" dirty="0"/>
                        <a:t>de </a:t>
                      </a:r>
                      <a:r>
                        <a:rPr lang="fr-FR" sz="1600" dirty="0" smtClean="0"/>
                        <a:t>séquences et de communication</a:t>
                      </a:r>
                      <a:endParaRPr lang="fr-FR" sz="1600" dirty="0"/>
                    </a:p>
                  </a:txBody>
                  <a:tcPr/>
                </a:tc>
                <a:tc>
                  <a:txBody>
                    <a:bodyPr/>
                    <a:lstStyle/>
                    <a:p>
                      <a:r>
                        <a:rPr lang="fr-FR" sz="1600" dirty="0" smtClean="0"/>
                        <a:t>Identifier les objets</a:t>
                      </a:r>
                      <a:r>
                        <a:rPr lang="fr-FR" sz="1600" baseline="0" dirty="0" smtClean="0"/>
                        <a:t> du système via leurs interactions</a:t>
                      </a:r>
                      <a:endParaRPr lang="fr-FR" sz="1600" dirty="0"/>
                    </a:p>
                  </a:txBody>
                  <a:tcPr/>
                </a:tc>
                <a:extLst>
                  <a:ext uri="{0D108BD9-81ED-4DB2-BD59-A6C34878D82A}">
                    <a16:rowId xmlns:a16="http://schemas.microsoft.com/office/drawing/2014/main" val="326748550"/>
                  </a:ext>
                </a:extLst>
              </a:tr>
              <a:tr h="370840">
                <a:tc>
                  <a:txBody>
                    <a:bodyPr/>
                    <a:lstStyle/>
                    <a:p>
                      <a:r>
                        <a:rPr lang="fr-FR" sz="1600" dirty="0" smtClean="0"/>
                        <a:t>Diagrammes </a:t>
                      </a:r>
                      <a:r>
                        <a:rPr lang="fr-FR" sz="1600" dirty="0"/>
                        <a:t>de </a:t>
                      </a:r>
                      <a:r>
                        <a:rPr lang="fr-FR" sz="1600" dirty="0" smtClean="0"/>
                        <a:t>classes, objets, composites</a:t>
                      </a:r>
                      <a:endParaRPr lang="fr-FR" sz="1600" dirty="0"/>
                    </a:p>
                  </a:txBody>
                  <a:tcPr/>
                </a:tc>
                <a:tc>
                  <a:txBody>
                    <a:bodyPr/>
                    <a:lstStyle/>
                    <a:p>
                      <a:r>
                        <a:rPr lang="fr-FR" sz="1600" dirty="0" smtClean="0"/>
                        <a:t>Décrire </a:t>
                      </a:r>
                      <a:r>
                        <a:rPr lang="fr-FR" sz="1600" dirty="0"/>
                        <a:t>les classes des</a:t>
                      </a:r>
                      <a:r>
                        <a:rPr lang="fr-FR" sz="1600" baseline="0" dirty="0"/>
                        <a:t> </a:t>
                      </a:r>
                      <a:r>
                        <a:rPr lang="fr-FR" sz="1600" baseline="0" dirty="0" smtClean="0"/>
                        <a:t>objets (attributs, méthodes, relations)</a:t>
                      </a:r>
                      <a:endParaRPr lang="fr-FR" sz="1600" dirty="0"/>
                    </a:p>
                  </a:txBody>
                  <a:tcPr/>
                </a:tc>
                <a:extLst>
                  <a:ext uri="{0D108BD9-81ED-4DB2-BD59-A6C34878D82A}">
                    <a16:rowId xmlns:a16="http://schemas.microsoft.com/office/drawing/2014/main" val="563032723"/>
                  </a:ext>
                </a:extLst>
              </a:tr>
              <a:tr h="370840">
                <a:tc>
                  <a:txBody>
                    <a:bodyPr/>
                    <a:lstStyle/>
                    <a:p>
                      <a:r>
                        <a:rPr lang="fr-FR" sz="1600" dirty="0" smtClean="0"/>
                        <a:t>Diagramme de paquetage</a:t>
                      </a:r>
                      <a:endParaRPr lang="fr-FR" sz="1600" dirty="0"/>
                    </a:p>
                  </a:txBody>
                  <a:tcPr/>
                </a:tc>
                <a:tc>
                  <a:txBody>
                    <a:bodyPr/>
                    <a:lstStyle/>
                    <a:p>
                      <a:r>
                        <a:rPr lang="fr-FR" sz="1600" dirty="0" smtClean="0"/>
                        <a:t>Regrouper des diagrammes par domaine</a:t>
                      </a:r>
                      <a:endParaRPr lang="fr-FR" sz="1600" dirty="0"/>
                    </a:p>
                  </a:txBody>
                  <a:tcPr/>
                </a:tc>
                <a:extLst>
                  <a:ext uri="{0D108BD9-81ED-4DB2-BD59-A6C34878D82A}">
                    <a16:rowId xmlns:a16="http://schemas.microsoft.com/office/drawing/2014/main" val="632285222"/>
                  </a:ext>
                </a:extLst>
              </a:tr>
              <a:tr h="370840">
                <a:tc>
                  <a:txBody>
                    <a:bodyPr/>
                    <a:lstStyle/>
                    <a:p>
                      <a:r>
                        <a:rPr lang="fr-FR" sz="1600" dirty="0"/>
                        <a:t>Diagrammes</a:t>
                      </a:r>
                      <a:r>
                        <a:rPr lang="fr-FR" sz="1600" baseline="0" dirty="0"/>
                        <a:t> d’états</a:t>
                      </a:r>
                      <a:endParaRPr lang="fr-FR" sz="1600" dirty="0"/>
                    </a:p>
                  </a:txBody>
                  <a:tcPr/>
                </a:tc>
                <a:tc>
                  <a:txBody>
                    <a:bodyPr/>
                    <a:lstStyle/>
                    <a:p>
                      <a:r>
                        <a:rPr lang="fr-FR" sz="1600" dirty="0" smtClean="0"/>
                        <a:t>Décrire le</a:t>
                      </a:r>
                      <a:r>
                        <a:rPr lang="fr-FR" sz="1600" baseline="0" dirty="0" smtClean="0"/>
                        <a:t> cycle de vie d’un objet</a:t>
                      </a:r>
                      <a:endParaRPr lang="fr-FR" sz="1600" dirty="0"/>
                    </a:p>
                  </a:txBody>
                  <a:tcPr/>
                </a:tc>
                <a:extLst>
                  <a:ext uri="{0D108BD9-81ED-4DB2-BD59-A6C34878D82A}">
                    <a16:rowId xmlns:a16="http://schemas.microsoft.com/office/drawing/2014/main" val="3908116399"/>
                  </a:ext>
                </a:extLst>
              </a:tr>
              <a:tr h="370840">
                <a:tc>
                  <a:txBody>
                    <a:bodyPr/>
                    <a:lstStyle/>
                    <a:p>
                      <a:r>
                        <a:rPr lang="fr-FR" sz="1600" dirty="0"/>
                        <a:t>Diagramme d’activité</a:t>
                      </a:r>
                    </a:p>
                  </a:txBody>
                  <a:tcPr/>
                </a:tc>
                <a:tc>
                  <a:txBody>
                    <a:bodyPr/>
                    <a:lstStyle/>
                    <a:p>
                      <a:r>
                        <a:rPr lang="fr-FR" sz="1600" dirty="0"/>
                        <a:t>Décrire</a:t>
                      </a:r>
                      <a:r>
                        <a:rPr lang="fr-FR" sz="1600" baseline="0" dirty="0"/>
                        <a:t> </a:t>
                      </a:r>
                      <a:r>
                        <a:rPr lang="fr-FR" sz="1600" baseline="0" dirty="0" smtClean="0"/>
                        <a:t>les activités d’un objet / état ou entre objets, entre acteur et objets</a:t>
                      </a:r>
                      <a:endParaRPr lang="fr-FR" sz="1600" dirty="0"/>
                    </a:p>
                  </a:txBody>
                  <a:tcPr/>
                </a:tc>
                <a:extLst>
                  <a:ext uri="{0D108BD9-81ED-4DB2-BD59-A6C34878D82A}">
                    <a16:rowId xmlns:a16="http://schemas.microsoft.com/office/drawing/2014/main" val="778344343"/>
                  </a:ext>
                </a:extLst>
              </a:tr>
              <a:tr h="370840">
                <a:tc>
                  <a:txBody>
                    <a:bodyPr/>
                    <a:lstStyle/>
                    <a:p>
                      <a:r>
                        <a:rPr lang="fr-FR" sz="1600" dirty="0"/>
                        <a:t>Diagrammes</a:t>
                      </a:r>
                      <a:r>
                        <a:rPr lang="fr-FR" sz="1600" baseline="0" dirty="0"/>
                        <a:t> des composants</a:t>
                      </a:r>
                      <a:endParaRPr lang="fr-FR" sz="1600" dirty="0"/>
                    </a:p>
                  </a:txBody>
                  <a:tcPr/>
                </a:tc>
                <a:tc>
                  <a:txBody>
                    <a:bodyPr/>
                    <a:lstStyle/>
                    <a:p>
                      <a:r>
                        <a:rPr lang="fr-FR" sz="1600" dirty="0"/>
                        <a:t>Identifier</a:t>
                      </a:r>
                      <a:r>
                        <a:rPr lang="fr-FR" sz="1600" baseline="0" dirty="0"/>
                        <a:t> les composants logiciel de l’application et leurs relations</a:t>
                      </a:r>
                      <a:endParaRPr lang="fr-FR" sz="1600" dirty="0"/>
                    </a:p>
                  </a:txBody>
                  <a:tcPr/>
                </a:tc>
                <a:extLst>
                  <a:ext uri="{0D108BD9-81ED-4DB2-BD59-A6C34878D82A}">
                    <a16:rowId xmlns:a16="http://schemas.microsoft.com/office/drawing/2014/main" val="589796189"/>
                  </a:ext>
                </a:extLst>
              </a:tr>
              <a:tr h="370840">
                <a:tc>
                  <a:txBody>
                    <a:bodyPr/>
                    <a:lstStyle/>
                    <a:p>
                      <a:r>
                        <a:rPr lang="fr-FR" sz="1600" dirty="0"/>
                        <a:t>Diagramme de déploiement</a:t>
                      </a:r>
                    </a:p>
                  </a:txBody>
                  <a:tcPr/>
                </a:tc>
                <a:tc>
                  <a:txBody>
                    <a:bodyPr/>
                    <a:lstStyle/>
                    <a:p>
                      <a:r>
                        <a:rPr lang="fr-FR" sz="1600" dirty="0"/>
                        <a:t>Décrire</a:t>
                      </a:r>
                      <a:r>
                        <a:rPr lang="fr-FR" sz="1600" baseline="0" dirty="0"/>
                        <a:t> l’architecture physique du système</a:t>
                      </a:r>
                      <a:endParaRPr lang="fr-FR" sz="1600" dirty="0"/>
                    </a:p>
                  </a:txBody>
                  <a:tcPr/>
                </a:tc>
                <a:extLst>
                  <a:ext uri="{0D108BD9-81ED-4DB2-BD59-A6C34878D82A}">
                    <a16:rowId xmlns:a16="http://schemas.microsoft.com/office/drawing/2014/main" val="1331017386"/>
                  </a:ext>
                </a:extLst>
              </a:tr>
            </a:tbl>
          </a:graphicData>
        </a:graphic>
      </p:graphicFrame>
    </p:spTree>
    <p:extLst>
      <p:ext uri="{BB962C8B-B14F-4D97-AF65-F5344CB8AC3E}">
        <p14:creationId xmlns:p14="http://schemas.microsoft.com/office/powerpoint/2010/main" val="42597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19</a:t>
            </a:fld>
            <a:endParaRPr lang="en-GB" dirty="0"/>
          </a:p>
        </p:txBody>
      </p:sp>
      <p:graphicFrame>
        <p:nvGraphicFramePr>
          <p:cNvPr id="3" name="Group 39"/>
          <p:cNvGraphicFramePr>
            <a:graphicFrameLocks noGrp="1"/>
          </p:cNvGraphicFramePr>
          <p:nvPr>
            <p:extLst>
              <p:ext uri="{D42A27DB-BD31-4B8C-83A1-F6EECF244321}">
                <p14:modId xmlns:p14="http://schemas.microsoft.com/office/powerpoint/2010/main" val="1442242807"/>
              </p:ext>
            </p:extLst>
          </p:nvPr>
        </p:nvGraphicFramePr>
        <p:xfrm>
          <a:off x="863588" y="1617363"/>
          <a:ext cx="7010400" cy="4387852"/>
        </p:xfrm>
        <a:graphic>
          <a:graphicData uri="http://schemas.openxmlformats.org/drawingml/2006/table">
            <a:tbl>
              <a:tblPr/>
              <a:tblGrid>
                <a:gridCol w="3505200">
                  <a:extLst>
                    <a:ext uri="{9D8B030D-6E8A-4147-A177-3AD203B41FA5}">
                      <a16:colId xmlns:a16="http://schemas.microsoft.com/office/drawing/2014/main" val="626958556"/>
                    </a:ext>
                  </a:extLst>
                </a:gridCol>
                <a:gridCol w="3505200">
                  <a:extLst>
                    <a:ext uri="{9D8B030D-6E8A-4147-A177-3AD203B41FA5}">
                      <a16:colId xmlns:a16="http://schemas.microsoft.com/office/drawing/2014/main" val="3983359084"/>
                    </a:ext>
                  </a:extLst>
                </a:gridCol>
              </a:tblGrid>
              <a:tr h="7159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1" i="0" u="none" strike="noStrike" cap="none" normalizeH="0" baseline="0" dirty="0">
                          <a:ln>
                            <a:noFill/>
                          </a:ln>
                          <a:solidFill>
                            <a:schemeClr val="tx1"/>
                          </a:solidFill>
                          <a:effectLst/>
                          <a:latin typeface="Times New Roman" panose="02020603050405020304" pitchFamily="18" charset="0"/>
                        </a:rPr>
                        <a:t>Questions à se poser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1" i="0" u="none" strike="noStrike" cap="none" normalizeH="0" baseline="0" dirty="0">
                          <a:ln>
                            <a:noFill/>
                          </a:ln>
                          <a:solidFill>
                            <a:schemeClr val="tx1"/>
                          </a:solidFill>
                          <a:effectLst/>
                          <a:latin typeface="Times New Roman" panose="02020603050405020304" pitchFamily="18" charset="0"/>
                        </a:rPr>
                        <a:t>Diagramme UML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538353"/>
                  </a:ext>
                </a:extLst>
              </a:tr>
              <a:tr h="7159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Quels sont les besoins du système ? (Exigences)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Diagramme des cas d’utilisation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8395028"/>
                  </a:ext>
                </a:extLst>
              </a:tr>
              <a:tr h="7175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Que sont les objets du système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(Statique)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a:ln>
                            <a:noFill/>
                          </a:ln>
                          <a:solidFill>
                            <a:schemeClr val="tx1"/>
                          </a:solidFill>
                          <a:effectLst/>
                          <a:latin typeface="Times New Roman" panose="02020603050405020304" pitchFamily="18" charset="0"/>
                        </a:rPr>
                        <a:t>Diagramme des classes, diagrammes des objets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7713494"/>
                  </a:ext>
                </a:extLst>
              </a:tr>
              <a:tr h="7159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Que font les objets du système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(dynamique)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Diagramme de séquence, de collaboration, d’activité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1822631"/>
                  </a:ext>
                </a:extLst>
              </a:tr>
              <a:tr h="7159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Que deviennent les objets du système ? (dynamique)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Diagramme d’état/transition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7150929"/>
                  </a:ext>
                </a:extLst>
              </a:tr>
              <a:tr h="715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Comment les objets du système sont implémentés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rPr>
                        <a:t>Diagramme des composants, diagramme de déploiement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6248122"/>
                  </a:ext>
                </a:extLst>
              </a:tr>
            </a:tbl>
          </a:graphicData>
        </a:graphic>
      </p:graphicFrame>
      <p:sp>
        <p:nvSpPr>
          <p:cNvPr id="4" name="Title 1"/>
          <p:cNvSpPr txBox="1">
            <a:spLocks/>
          </p:cNvSpPr>
          <p:nvPr>
            <p:custDataLst>
              <p:tags r:id="rId1"/>
            </p:custDataLst>
          </p:nvPr>
        </p:nvSpPr>
        <p:spPr>
          <a:xfrm>
            <a:off x="447675" y="185739"/>
            <a:ext cx="8239125" cy="920750"/>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fr-CA" sz="2800" dirty="0"/>
              <a:t>UML répond aux questions que l’on doit se </a:t>
            </a:r>
            <a:r>
              <a:rPr lang="fr-CA" sz="2800" dirty="0" smtClean="0"/>
              <a:t>poser</a:t>
            </a:r>
            <a:endParaRPr lang="fr-CA" sz="2800" dirty="0">
              <a:solidFill>
                <a:schemeClr val="tx1"/>
              </a:solidFill>
            </a:endParaRPr>
          </a:p>
        </p:txBody>
      </p:sp>
    </p:spTree>
    <p:extLst>
      <p:ext uri="{BB962C8B-B14F-4D97-AF65-F5344CB8AC3E}">
        <p14:creationId xmlns:p14="http://schemas.microsoft.com/office/powerpoint/2010/main" val="66086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re 2"/>
          <p:cNvSpPr>
            <a:spLocks noGrp="1"/>
          </p:cNvSpPr>
          <p:nvPr>
            <p:ph type="title"/>
          </p:nvPr>
        </p:nvSpPr>
        <p:spPr>
          <a:xfrm>
            <a:off x="447675" y="185738"/>
            <a:ext cx="8239125" cy="920750"/>
          </a:xfrm>
        </p:spPr>
        <p:txBody>
          <a:bodyPr/>
          <a:lstStyle/>
          <a:p>
            <a:pPr eaLnBrk="1" hangingPunct="1"/>
            <a:r>
              <a:rPr lang="fr-FR">
                <a:latin typeface="Arial" charset="0"/>
              </a:rPr>
              <a:t>Sommaire</a:t>
            </a:r>
          </a:p>
        </p:txBody>
      </p:sp>
      <p:sp>
        <p:nvSpPr>
          <p:cNvPr id="21507" name="Espace réservé du contenu 1"/>
          <p:cNvSpPr>
            <a:spLocks noGrp="1"/>
          </p:cNvSpPr>
          <p:nvPr>
            <p:ph sz="quarter" idx="17"/>
          </p:nvPr>
        </p:nvSpPr>
        <p:spPr bwMode="auto">
          <a:xfrm>
            <a:off x="440202" y="1072808"/>
            <a:ext cx="8703798" cy="5488540"/>
          </a:xfrm>
          <a:noFill/>
          <a:ln>
            <a:miter lim="800000"/>
            <a:headEnd/>
            <a:tailEnd/>
          </a:ln>
        </p:spPr>
        <p:txBody>
          <a:bodyPr vert="horz" wrap="square" numCol="1" anchor="t" anchorCtr="0" compatLnSpc="1">
            <a:prstTxWarp prst="textNoShape">
              <a:avLst/>
            </a:prstTxWarp>
            <a:noAutofit/>
          </a:bodyPr>
          <a:lstStyle/>
          <a:p>
            <a:pPr marL="342900" indent="-342900">
              <a:spcAft>
                <a:spcPts val="1450"/>
              </a:spcAft>
              <a:buFont typeface="+mj-lt"/>
              <a:buAutoNum type="arabicPeriod"/>
            </a:pPr>
            <a:r>
              <a:rPr lang="fr-FR" sz="1800" dirty="0" smtClean="0">
                <a:latin typeface="Arial" charset="0"/>
              </a:rPr>
              <a:t>Introduction à UML :</a:t>
            </a:r>
          </a:p>
          <a:p>
            <a:pPr marL="606425" lvl="1" indent="-342900">
              <a:spcAft>
                <a:spcPts val="1450"/>
              </a:spcAft>
              <a:buFont typeface="+mj-lt"/>
              <a:buAutoNum type="arabicPeriod"/>
            </a:pPr>
            <a:r>
              <a:rPr lang="fr-FR" sz="1800" dirty="0" smtClean="0">
                <a:latin typeface="Arial" charset="0"/>
              </a:rPr>
              <a:t>L’utilité de la modélisation</a:t>
            </a:r>
          </a:p>
          <a:p>
            <a:pPr marL="606425" lvl="1" indent="-342900">
              <a:spcAft>
                <a:spcPts val="1450"/>
              </a:spcAft>
              <a:buFont typeface="+mj-lt"/>
              <a:buAutoNum type="arabicPeriod"/>
            </a:pPr>
            <a:r>
              <a:rPr lang="fr-FR" sz="1800" dirty="0" smtClean="0">
                <a:latin typeface="Arial" charset="0"/>
              </a:rPr>
              <a:t>Les concepts objets</a:t>
            </a:r>
          </a:p>
          <a:p>
            <a:pPr marL="606425" lvl="1" indent="-342900">
              <a:spcAft>
                <a:spcPts val="1450"/>
              </a:spcAft>
              <a:buFont typeface="+mj-lt"/>
              <a:buAutoNum type="arabicPeriod"/>
            </a:pPr>
            <a:r>
              <a:rPr lang="fr-FR" sz="1800" dirty="0" smtClean="0">
                <a:latin typeface="Arial" charset="0"/>
              </a:rPr>
              <a:t>L’émergence d’UML</a:t>
            </a:r>
            <a:endParaRPr lang="fr-FR" sz="1800" dirty="0">
              <a:latin typeface="Arial" charset="0"/>
            </a:endParaRPr>
          </a:p>
          <a:p>
            <a:pPr marL="457200" indent="-457200">
              <a:spcAft>
                <a:spcPts val="1450"/>
              </a:spcAft>
              <a:buFont typeface="+mj-lt"/>
              <a:buAutoNum type="arabicPeriod"/>
            </a:pPr>
            <a:r>
              <a:rPr lang="fr-FR" sz="1800" dirty="0" smtClean="0">
                <a:latin typeface="Arial" charset="0"/>
              </a:rPr>
              <a:t>La modélisation des besoins / exigences : use case</a:t>
            </a:r>
          </a:p>
          <a:p>
            <a:pPr marL="457200" indent="-457200">
              <a:spcAft>
                <a:spcPts val="1450"/>
              </a:spcAft>
              <a:buFont typeface="+mj-lt"/>
              <a:buAutoNum type="arabicPeriod"/>
            </a:pPr>
            <a:r>
              <a:rPr lang="fr-FR" sz="1800" dirty="0" smtClean="0">
                <a:latin typeface="Arial" charset="0"/>
              </a:rPr>
              <a:t>La modélisation des interactions entre objets : Séquence et Communication</a:t>
            </a:r>
          </a:p>
          <a:p>
            <a:pPr marL="457200" indent="-457200">
              <a:spcAft>
                <a:spcPts val="1450"/>
              </a:spcAft>
              <a:buFont typeface="+mj-lt"/>
              <a:buAutoNum type="arabicPeriod"/>
            </a:pPr>
            <a:r>
              <a:rPr lang="fr-FR" sz="1800" dirty="0" smtClean="0">
                <a:latin typeface="Arial" charset="0"/>
              </a:rPr>
              <a:t>La </a:t>
            </a:r>
            <a:r>
              <a:rPr lang="fr-FR" sz="1800" dirty="0">
                <a:latin typeface="Arial" charset="0"/>
              </a:rPr>
              <a:t>modélisation </a:t>
            </a:r>
            <a:r>
              <a:rPr lang="fr-FR" sz="1800" dirty="0" smtClean="0">
                <a:latin typeface="Arial" charset="0"/>
              </a:rPr>
              <a:t>statique : Classes, Objets, Composites</a:t>
            </a:r>
          </a:p>
          <a:p>
            <a:pPr marL="457200" indent="-457200">
              <a:spcAft>
                <a:spcPts val="1450"/>
              </a:spcAft>
              <a:buFont typeface="+mj-lt"/>
              <a:buAutoNum type="arabicPeriod"/>
            </a:pPr>
            <a:r>
              <a:rPr lang="en-US" sz="1800" dirty="0" smtClean="0">
                <a:latin typeface="Arial" charset="0"/>
              </a:rPr>
              <a:t>La </a:t>
            </a:r>
            <a:r>
              <a:rPr lang="en-US" sz="1800" dirty="0" err="1">
                <a:latin typeface="Arial" charset="0"/>
              </a:rPr>
              <a:t>modélisation</a:t>
            </a:r>
            <a:r>
              <a:rPr lang="en-US" sz="1800" dirty="0">
                <a:latin typeface="Arial" charset="0"/>
              </a:rPr>
              <a:t> </a:t>
            </a:r>
            <a:r>
              <a:rPr lang="en-US" sz="1800" dirty="0" err="1" smtClean="0">
                <a:latin typeface="Arial" charset="0"/>
              </a:rPr>
              <a:t>dynamique</a:t>
            </a:r>
            <a:r>
              <a:rPr lang="en-US" sz="1800" dirty="0" smtClean="0">
                <a:latin typeface="Arial" charset="0"/>
              </a:rPr>
              <a:t>  : </a:t>
            </a:r>
            <a:r>
              <a:rPr lang="en-US" sz="1800" dirty="0" err="1" smtClean="0">
                <a:latin typeface="Arial" charset="0"/>
              </a:rPr>
              <a:t>états</a:t>
            </a:r>
            <a:r>
              <a:rPr lang="en-US" sz="1800" dirty="0" smtClean="0">
                <a:latin typeface="Arial" charset="0"/>
              </a:rPr>
              <a:t>/transition, </a:t>
            </a:r>
            <a:r>
              <a:rPr lang="en-US" sz="1800" dirty="0" err="1" smtClean="0">
                <a:latin typeface="Arial" charset="0"/>
              </a:rPr>
              <a:t>activités</a:t>
            </a:r>
            <a:endParaRPr lang="en-US" sz="1800" dirty="0">
              <a:latin typeface="Arial" charset="0"/>
            </a:endParaRPr>
          </a:p>
          <a:p>
            <a:pPr marL="457200" indent="-457200">
              <a:spcAft>
                <a:spcPts val="1450"/>
              </a:spcAft>
              <a:buFont typeface="+mj-lt"/>
              <a:buAutoNum type="arabicPeriod"/>
            </a:pPr>
            <a:r>
              <a:rPr lang="en-US" sz="1800" dirty="0" smtClean="0">
                <a:latin typeface="Arial" charset="0"/>
              </a:rPr>
              <a:t>Le </a:t>
            </a:r>
            <a:r>
              <a:rPr lang="en-US" sz="1800" dirty="0" err="1" smtClean="0">
                <a:latin typeface="Arial" charset="0"/>
              </a:rPr>
              <a:t>regroupement</a:t>
            </a:r>
            <a:r>
              <a:rPr lang="en-US" sz="1800" dirty="0" smtClean="0">
                <a:latin typeface="Arial" charset="0"/>
              </a:rPr>
              <a:t> des </a:t>
            </a:r>
            <a:r>
              <a:rPr lang="en-US" sz="1800" dirty="0" err="1" smtClean="0">
                <a:latin typeface="Arial" charset="0"/>
              </a:rPr>
              <a:t>diagrammes</a:t>
            </a:r>
            <a:r>
              <a:rPr lang="en-US" sz="1800" dirty="0" smtClean="0">
                <a:latin typeface="Arial" charset="0"/>
              </a:rPr>
              <a:t> : packages</a:t>
            </a:r>
            <a:endParaRPr lang="en-US" sz="1800" dirty="0">
              <a:latin typeface="Arial" charset="0"/>
            </a:endParaRPr>
          </a:p>
          <a:p>
            <a:pPr marL="457200" indent="-457200">
              <a:spcAft>
                <a:spcPts val="1450"/>
              </a:spcAft>
              <a:buFont typeface="+mj-lt"/>
              <a:buAutoNum type="arabicPeriod"/>
            </a:pPr>
            <a:r>
              <a:rPr lang="en-US" sz="1800" dirty="0" smtClean="0">
                <a:latin typeface="Arial" charset="0"/>
              </a:rPr>
              <a:t>La </a:t>
            </a:r>
            <a:r>
              <a:rPr lang="en-US" sz="1800" dirty="0" err="1" smtClean="0">
                <a:latin typeface="Arial" charset="0"/>
              </a:rPr>
              <a:t>modélisation</a:t>
            </a:r>
            <a:r>
              <a:rPr lang="en-US" sz="1800" dirty="0" smtClean="0">
                <a:latin typeface="Arial" charset="0"/>
              </a:rPr>
              <a:t> de </a:t>
            </a:r>
            <a:r>
              <a:rPr lang="en-US" sz="1800" dirty="0" err="1" smtClean="0">
                <a:latin typeface="Arial" charset="0"/>
              </a:rPr>
              <a:t>l’architecture</a:t>
            </a:r>
            <a:r>
              <a:rPr lang="en-US" sz="1800" dirty="0" smtClean="0">
                <a:latin typeface="Arial" charset="0"/>
              </a:rPr>
              <a:t> : </a:t>
            </a:r>
            <a:r>
              <a:rPr lang="en-US" sz="1800" dirty="0" err="1" smtClean="0">
                <a:latin typeface="Arial" charset="0"/>
              </a:rPr>
              <a:t>composants</a:t>
            </a:r>
            <a:r>
              <a:rPr lang="en-US" sz="1800" dirty="0" smtClean="0">
                <a:latin typeface="Arial" charset="0"/>
              </a:rPr>
              <a:t>, </a:t>
            </a:r>
            <a:r>
              <a:rPr lang="en-US" sz="1800" dirty="0" err="1" smtClean="0">
                <a:latin typeface="Arial" charset="0"/>
              </a:rPr>
              <a:t>déploiement</a:t>
            </a:r>
            <a:endParaRPr lang="fr-FR" sz="1800" dirty="0">
              <a:latin typeface="Arial" charset="0"/>
            </a:endParaRPr>
          </a:p>
          <a:p>
            <a:pPr marL="720725" lvl="1" indent="-457200">
              <a:spcAft>
                <a:spcPts val="1450"/>
              </a:spcAft>
              <a:buFont typeface="+mj-lt"/>
              <a:buAutoNum type="alphaLcPeriod"/>
            </a:pPr>
            <a:endParaRPr lang="fr-FR" sz="1800" dirty="0">
              <a:latin typeface="Arial" charset="0"/>
            </a:endParaRPr>
          </a:p>
          <a:p>
            <a:pPr marL="342900" indent="-342900">
              <a:spcAft>
                <a:spcPts val="1450"/>
              </a:spcAft>
              <a:buFont typeface="+mj-lt"/>
              <a:buAutoNum type="arabicPeriod"/>
            </a:pPr>
            <a:endParaRPr lang="fr-FR" sz="1800" dirty="0">
              <a:latin typeface="Arial" charset="0"/>
            </a:endParaRPr>
          </a:p>
          <a:p>
            <a:pPr marL="285750" indent="-285750" eaLnBrk="1" hangingPunct="1">
              <a:spcAft>
                <a:spcPts val="1450"/>
              </a:spcAft>
              <a:buFont typeface="Arial" charset="0"/>
              <a:buNone/>
            </a:pPr>
            <a:r>
              <a:rPr lang="fr-FR" sz="1800" dirty="0">
                <a:latin typeface="Arial"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20</a:t>
            </a:fld>
            <a:endParaRPr lang="en-GB" dirty="0"/>
          </a:p>
        </p:txBody>
      </p:sp>
      <p:sp>
        <p:nvSpPr>
          <p:cNvPr id="3" name="Title 1"/>
          <p:cNvSpPr txBox="1">
            <a:spLocks/>
          </p:cNvSpPr>
          <p:nvPr>
            <p:custDataLst>
              <p:tags r:id="rId1"/>
            </p:custDataLst>
          </p:nvPr>
        </p:nvSpPr>
        <p:spPr>
          <a:xfrm>
            <a:off x="447675" y="185739"/>
            <a:ext cx="8239125" cy="920750"/>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fr-CA" sz="2800" dirty="0"/>
              <a:t>Outils graphiques open sources pour modéliser en UML</a:t>
            </a:r>
            <a:endParaRPr lang="fr-CA" sz="2800" dirty="0">
              <a:solidFill>
                <a:schemeClr val="tx1"/>
              </a:solidFill>
            </a:endParaRPr>
          </a:p>
        </p:txBody>
      </p:sp>
      <p:sp>
        <p:nvSpPr>
          <p:cNvPr id="4" name="ZoneTexte 3"/>
          <p:cNvSpPr txBox="1"/>
          <p:nvPr/>
        </p:nvSpPr>
        <p:spPr bwMode="auto">
          <a:xfrm>
            <a:off x="447675" y="1700808"/>
            <a:ext cx="7632847" cy="2769989"/>
          </a:xfrm>
          <a:prstGeom prst="rect">
            <a:avLst/>
          </a:prstGeom>
          <a:noFill/>
          <a:ln w="9525" algn="ctr">
            <a:noFill/>
            <a:miter lim="800000"/>
            <a:headEnd/>
            <a:tailEnd/>
          </a:ln>
          <a:effectLst/>
        </p:spPr>
        <p:txBody>
          <a:bodyPr wrap="square" lIns="0" tIns="0" rIns="0" bIns="0" rtlCol="0">
            <a:spAutoFit/>
          </a:bodyPr>
          <a:lstStyle/>
          <a:p>
            <a:pPr marL="285750" indent="-285750">
              <a:buFontTx/>
              <a:buChar char="-"/>
            </a:pPr>
            <a:endParaRPr lang="fr-FR" dirty="0">
              <a:cs typeface="Arial" pitchFamily="34" charset="0"/>
            </a:endParaRPr>
          </a:p>
          <a:p>
            <a:pPr marL="285750" indent="-285750">
              <a:buFontTx/>
              <a:buChar char="-"/>
            </a:pPr>
            <a:endParaRPr lang="fr-FR" dirty="0">
              <a:cs typeface="Arial" pitchFamily="34" charset="0"/>
            </a:endParaRPr>
          </a:p>
          <a:p>
            <a:pPr marL="285750" indent="-285750">
              <a:buFontTx/>
              <a:buChar char="-"/>
            </a:pPr>
            <a:r>
              <a:rPr lang="fr-FR" dirty="0">
                <a:cs typeface="Arial" pitchFamily="34" charset="0"/>
              </a:rPr>
              <a:t>Draw.io : j Graph Ltd</a:t>
            </a:r>
          </a:p>
          <a:p>
            <a:pPr marL="285750" indent="-285750">
              <a:buFontTx/>
              <a:buChar char="-"/>
            </a:pPr>
            <a:r>
              <a:rPr lang="fr-FR" dirty="0">
                <a:cs typeface="Arial" pitchFamily="34" charset="0"/>
              </a:rPr>
              <a:t>UML Designer : </a:t>
            </a:r>
            <a:r>
              <a:rPr lang="fr-FR" dirty="0">
                <a:cs typeface="Arial" pitchFamily="34" charset="0"/>
                <a:hlinkClick r:id="rId3"/>
              </a:rPr>
              <a:t>www.UMLdesigner.org</a:t>
            </a:r>
            <a:r>
              <a:rPr lang="fr-FR" dirty="0">
                <a:cs typeface="Arial" pitchFamily="34" charset="0"/>
              </a:rPr>
              <a:t> : Last version 30/01/2019. support UML 2.5 </a:t>
            </a:r>
            <a:r>
              <a:rPr lang="fr-FR" dirty="0" err="1">
                <a:cs typeface="Arial" pitchFamily="34" charset="0"/>
              </a:rPr>
              <a:t>diagrams</a:t>
            </a:r>
            <a:r>
              <a:rPr lang="fr-FR" dirty="0">
                <a:cs typeface="Arial" pitchFamily="34" charset="0"/>
              </a:rPr>
              <a:t> </a:t>
            </a:r>
          </a:p>
          <a:p>
            <a:pPr marL="285750" indent="-285750">
              <a:buFontTx/>
              <a:buChar char="-"/>
            </a:pPr>
            <a:endParaRPr lang="fr-FR" dirty="0">
              <a:cs typeface="Arial" pitchFamily="34" charset="0"/>
            </a:endParaRPr>
          </a:p>
          <a:p>
            <a:pPr marL="285750" indent="-285750">
              <a:buFontTx/>
              <a:buChar char="-"/>
            </a:pPr>
            <a:endParaRPr lang="fr-FR" dirty="0">
              <a:cs typeface="Arial" pitchFamily="34" charset="0"/>
            </a:endParaRPr>
          </a:p>
          <a:p>
            <a:pPr marL="285750" indent="-285750">
              <a:buFontTx/>
              <a:buChar char="-"/>
            </a:pPr>
            <a:endParaRPr lang="fr-FR" dirty="0">
              <a:cs typeface="Arial" pitchFamily="34" charset="0"/>
            </a:endParaRPr>
          </a:p>
          <a:p>
            <a:pPr marL="285750" indent="-285750">
              <a:buFontTx/>
              <a:buChar char="-"/>
            </a:pPr>
            <a:endParaRPr lang="fr-FR" dirty="0">
              <a:cs typeface="Arial" pitchFamily="34" charset="0"/>
            </a:endParaRPr>
          </a:p>
          <a:p>
            <a:pPr marL="742950" lvl="1" indent="-285750">
              <a:buFontTx/>
              <a:buChar char="-"/>
            </a:pPr>
            <a:endParaRPr lang="fr-FR" dirty="0">
              <a:cs typeface="Arial" pitchFamily="34" charset="0"/>
            </a:endParaRPr>
          </a:p>
        </p:txBody>
      </p:sp>
    </p:spTree>
    <p:extLst>
      <p:ext uri="{BB962C8B-B14F-4D97-AF65-F5344CB8AC3E}">
        <p14:creationId xmlns:p14="http://schemas.microsoft.com/office/powerpoint/2010/main" val="1948438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ous-titre 2"/>
          <p:cNvSpPr>
            <a:spLocks noGrp="1"/>
          </p:cNvSpPr>
          <p:nvPr>
            <p:ph type="subTitle" idx="1"/>
          </p:nvPr>
        </p:nvSpPr>
        <p:spPr>
          <a:xfrm>
            <a:off x="233192" y="2924945"/>
            <a:ext cx="8910807" cy="612068"/>
          </a:xfrm>
          <a:noFill/>
          <a:ln>
            <a:miter lim="800000"/>
            <a:headEnd/>
            <a:tailEnd/>
          </a:ln>
        </p:spPr>
        <p:txBody>
          <a:bodyPr vert="horz" wrap="square" numCol="1" compatLnSpc="1">
            <a:prstTxWarp prst="textNoShape">
              <a:avLst/>
            </a:prstTxWarp>
          </a:bodyPr>
          <a:lstStyle/>
          <a:p>
            <a:pPr eaLnBrk="1" hangingPunct="1"/>
            <a:r>
              <a:rPr lang="fr-FR" dirty="0" smtClean="0">
                <a:latin typeface="Arial" charset="0"/>
              </a:rPr>
              <a:t>La modélisation des exigences : </a:t>
            </a:r>
          </a:p>
          <a:p>
            <a:pPr eaLnBrk="1" hangingPunct="1"/>
            <a:r>
              <a:rPr lang="fr-FR" dirty="0" smtClean="0">
                <a:latin typeface="Arial" charset="0"/>
              </a:rPr>
              <a:t>Use case</a:t>
            </a:r>
            <a:endParaRPr lang="fr-FR" dirty="0">
              <a:latin typeface="Arial" charset="0"/>
            </a:endParaRPr>
          </a:p>
        </p:txBody>
      </p:sp>
      <p:sp>
        <p:nvSpPr>
          <p:cNvPr id="22531" name="Sous-titre 2"/>
          <p:cNvSpPr txBox="1">
            <a:spLocks/>
          </p:cNvSpPr>
          <p:nvPr/>
        </p:nvSpPr>
        <p:spPr bwMode="gray">
          <a:xfrm>
            <a:off x="447675" y="855663"/>
            <a:ext cx="8251825" cy="630237"/>
          </a:xfrm>
          <a:prstGeom prst="rect">
            <a:avLst/>
          </a:prstGeom>
          <a:noFill/>
          <a:ln w="9525">
            <a:noFill/>
            <a:miter lim="800000"/>
            <a:headEnd/>
            <a:tailEnd/>
          </a:ln>
        </p:spPr>
        <p:txBody>
          <a:bodyPr lIns="0" tIns="0" rIns="0" bIns="0"/>
          <a:lstStyle/>
          <a:p>
            <a:pPr>
              <a:spcBef>
                <a:spcPct val="20000"/>
              </a:spcBef>
              <a:buFont typeface="Arial" charset="0"/>
              <a:buNone/>
            </a:pPr>
            <a:endParaRPr lang="fr-FR" sz="3900" i="1">
              <a:solidFill>
                <a:srgbClr val="FFFFFF"/>
              </a:solidFill>
            </a:endParaRPr>
          </a:p>
        </p:txBody>
      </p:sp>
    </p:spTree>
    <p:extLst>
      <p:ext uri="{BB962C8B-B14F-4D97-AF65-F5344CB8AC3E}">
        <p14:creationId xmlns:p14="http://schemas.microsoft.com/office/powerpoint/2010/main" val="9685044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22</a:t>
            </a:fld>
            <a:endParaRPr lang="en-GB" dirty="0"/>
          </a:p>
        </p:txBody>
      </p:sp>
      <p:sp>
        <p:nvSpPr>
          <p:cNvPr id="3" name="Title 1"/>
          <p:cNvSpPr txBox="1">
            <a:spLocks/>
          </p:cNvSpPr>
          <p:nvPr>
            <p:custDataLst>
              <p:tags r:id="rId1"/>
            </p:custDataLst>
          </p:nvPr>
        </p:nvSpPr>
        <p:spPr>
          <a:xfrm>
            <a:off x="447675" y="185739"/>
            <a:ext cx="8239125" cy="920750"/>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fr-CA" sz="2800" dirty="0"/>
              <a:t>Diagrammes des cas d’utilisation : Use case</a:t>
            </a:r>
            <a:endParaRPr lang="fr-CA" sz="2800" dirty="0">
              <a:solidFill>
                <a:schemeClr val="tx1"/>
              </a:solidFill>
            </a:endParaRPr>
          </a:p>
        </p:txBody>
      </p:sp>
      <p:sp>
        <p:nvSpPr>
          <p:cNvPr id="4" name="Rectangle 3"/>
          <p:cNvSpPr>
            <a:spLocks noChangeArrowheads="1"/>
          </p:cNvSpPr>
          <p:nvPr/>
        </p:nvSpPr>
        <p:spPr bwMode="auto">
          <a:xfrm>
            <a:off x="287524" y="854763"/>
            <a:ext cx="8084766" cy="354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spcBef>
                <a:spcPct val="0"/>
              </a:spcBef>
              <a:buFont typeface="Wingdings" panose="05000000000000000000" pitchFamily="2" charset="2"/>
              <a:buChar char="Ø"/>
            </a:pPr>
            <a:r>
              <a:rPr lang="fr-FR" altLang="fr-FR" sz="1800" dirty="0">
                <a:latin typeface="Arial" panose="020B0604020202020204" pitchFamily="34" charset="0"/>
                <a:cs typeface="Times New Roman" panose="02020603050405020304" pitchFamily="18" charset="0"/>
              </a:rPr>
              <a:t>Expression des besoins ‘point de vue utilisateur’ : Permet de modéliser les exigences décrites dans un cahier des charges</a:t>
            </a:r>
          </a:p>
          <a:p>
            <a:pPr lvl="1">
              <a:spcBef>
                <a:spcPct val="0"/>
              </a:spcBef>
              <a:buFont typeface="Wingdings" panose="05000000000000000000" pitchFamily="2" charset="2"/>
              <a:buNone/>
            </a:pPr>
            <a:endParaRPr lang="fr-FR" altLang="fr-FR" sz="1800" dirty="0">
              <a:latin typeface="Arial" panose="020B0604020202020204" pitchFamily="34" charset="0"/>
              <a:cs typeface="Times New Roman" panose="02020603050405020304" pitchFamily="18" charset="0"/>
            </a:endParaRPr>
          </a:p>
          <a:p>
            <a:pPr lvl="1">
              <a:spcBef>
                <a:spcPct val="0"/>
              </a:spcBef>
              <a:buFont typeface="Wingdings" panose="05000000000000000000" pitchFamily="2" charset="2"/>
              <a:buChar char="Ø"/>
            </a:pPr>
            <a:r>
              <a:rPr lang="fr-FR" altLang="fr-FR" sz="1800" dirty="0">
                <a:latin typeface="Arial" panose="020B0604020202020204" pitchFamily="34" charset="0"/>
                <a:cs typeface="Times New Roman" panose="02020603050405020304" pitchFamily="18" charset="0"/>
              </a:rPr>
              <a:t>Vue externe du système = boîte noire</a:t>
            </a:r>
          </a:p>
          <a:p>
            <a:pPr lvl="1">
              <a:spcBef>
                <a:spcPct val="0"/>
              </a:spcBef>
              <a:buFont typeface="Wingdings" panose="05000000000000000000" pitchFamily="2" charset="2"/>
              <a:buNone/>
            </a:pPr>
            <a:endParaRPr lang="fr-FR" altLang="fr-FR" sz="1800" dirty="0">
              <a:latin typeface="Arial" panose="020B0604020202020204" pitchFamily="34" charset="0"/>
              <a:cs typeface="Times New Roman" panose="02020603050405020304" pitchFamily="18" charset="0"/>
            </a:endParaRPr>
          </a:p>
          <a:p>
            <a:pPr lvl="1">
              <a:spcBef>
                <a:spcPct val="0"/>
              </a:spcBef>
              <a:buFont typeface="Wingdings" panose="05000000000000000000" pitchFamily="2" charset="2"/>
              <a:buChar char="Ø"/>
            </a:pPr>
            <a:r>
              <a:rPr lang="fr-FR" altLang="fr-FR" sz="1800" dirty="0">
                <a:latin typeface="Arial" panose="020B0604020202020204" pitchFamily="34" charset="0"/>
                <a:cs typeface="Times New Roman" panose="02020603050405020304" pitchFamily="18" charset="0"/>
              </a:rPr>
              <a:t>Interactions du système avec les différents acteurs (humains, autres systèmes)</a:t>
            </a:r>
          </a:p>
          <a:p>
            <a:pPr lvl="1">
              <a:spcBef>
                <a:spcPct val="0"/>
              </a:spcBef>
              <a:buFont typeface="Wingdings" panose="05000000000000000000" pitchFamily="2" charset="2"/>
              <a:buChar char="Ø"/>
            </a:pPr>
            <a:endParaRPr lang="fr-FR" altLang="fr-FR" sz="1800" dirty="0">
              <a:latin typeface="Arial" panose="020B0604020202020204" pitchFamily="34" charset="0"/>
              <a:cs typeface="Times New Roman" panose="02020603050405020304" pitchFamily="18" charset="0"/>
            </a:endParaRPr>
          </a:p>
          <a:p>
            <a:pPr lvl="1">
              <a:spcBef>
                <a:spcPct val="0"/>
              </a:spcBef>
              <a:buFont typeface="Wingdings" panose="05000000000000000000" pitchFamily="2" charset="2"/>
              <a:buChar char="Ø"/>
            </a:pPr>
            <a:r>
              <a:rPr lang="fr-FR" altLang="fr-FR" sz="1800" dirty="0">
                <a:latin typeface="Arial" panose="020B0604020202020204" pitchFamily="34" charset="0"/>
                <a:cs typeface="Times New Roman" panose="02020603050405020304" pitchFamily="18" charset="0"/>
              </a:rPr>
              <a:t>Représente un service rendu par le système à un acteur externe au système</a:t>
            </a:r>
          </a:p>
          <a:p>
            <a:pPr lvl="1">
              <a:spcBef>
                <a:spcPct val="0"/>
              </a:spcBef>
              <a:buFont typeface="Wingdings" panose="05000000000000000000" pitchFamily="2" charset="2"/>
              <a:buChar char="Ø"/>
            </a:pPr>
            <a:endParaRPr lang="fr-FR" altLang="fr-FR" sz="1800" dirty="0">
              <a:latin typeface="Arial" panose="020B0604020202020204" pitchFamily="34" charset="0"/>
              <a:cs typeface="Times New Roman" panose="02020603050405020304" pitchFamily="18" charset="0"/>
            </a:endParaRPr>
          </a:p>
          <a:p>
            <a:pPr lvl="1">
              <a:spcBef>
                <a:spcPct val="0"/>
              </a:spcBef>
              <a:buFont typeface="Wingdings" panose="05000000000000000000" pitchFamily="2" charset="2"/>
              <a:buChar char="Ø"/>
            </a:pPr>
            <a:r>
              <a:rPr lang="fr-FR" altLang="fr-FR" sz="1800" dirty="0">
                <a:latin typeface="Arial" panose="020B0604020202020204" pitchFamily="34" charset="0"/>
                <a:cs typeface="Times New Roman" panose="02020603050405020304" pitchFamily="18" charset="0"/>
              </a:rPr>
              <a:t>Le service est </a:t>
            </a:r>
            <a:r>
              <a:rPr lang="fr-FR" altLang="fr-FR" sz="1800" dirty="0" smtClean="0">
                <a:latin typeface="Arial" panose="020B0604020202020204" pitchFamily="34" charset="0"/>
                <a:cs typeface="Times New Roman" panose="02020603050405020304" pitchFamily="18" charset="0"/>
              </a:rPr>
              <a:t>identifié </a:t>
            </a:r>
            <a:r>
              <a:rPr lang="fr-FR" altLang="fr-FR" sz="1800" dirty="0">
                <a:latin typeface="Arial" panose="020B0604020202020204" pitchFamily="34" charset="0"/>
                <a:cs typeface="Times New Roman" panose="02020603050405020304" pitchFamily="18" charset="0"/>
              </a:rPr>
              <a:t>par un verbe </a:t>
            </a:r>
            <a:r>
              <a:rPr lang="fr-FR" altLang="fr-FR" sz="1800" dirty="0" smtClean="0">
                <a:latin typeface="Arial" panose="020B0604020202020204" pitchFamily="34" charset="0"/>
                <a:cs typeface="Times New Roman" panose="02020603050405020304" pitchFamily="18" charset="0"/>
              </a:rPr>
              <a:t>infinitif</a:t>
            </a:r>
            <a:endParaRPr lang="fr-FR" altLang="fr-FR" sz="1800" dirty="0">
              <a:latin typeface="Arial" panose="020B0604020202020204" pitchFamily="34" charset="0"/>
              <a:cs typeface="Times New Roman" panose="02020603050405020304" pitchFamily="18" charset="0"/>
            </a:endParaRPr>
          </a:p>
          <a:p>
            <a:pPr marL="457200" lvl="1" indent="0">
              <a:spcBef>
                <a:spcPct val="0"/>
              </a:spcBef>
              <a:buNone/>
            </a:pPr>
            <a:endParaRPr lang="fr-FR" altLang="fr-FR" sz="1800" dirty="0">
              <a:latin typeface="Arial" panose="020B0604020202020204" pitchFamily="34" charset="0"/>
              <a:cs typeface="Times New Roman" panose="02020603050405020304" pitchFamily="18" charset="0"/>
            </a:endParaRPr>
          </a:p>
          <a:p>
            <a:pPr lvl="1">
              <a:spcBef>
                <a:spcPct val="0"/>
              </a:spcBef>
              <a:buFont typeface="Wingdings" panose="05000000000000000000" pitchFamily="2" charset="2"/>
              <a:buChar char="Ø"/>
            </a:pPr>
            <a:endParaRPr lang="fr-FR" altLang="fr-FR" sz="1800" dirty="0">
              <a:latin typeface="Arial" panose="020B0604020202020204" pitchFamily="34" charset="0"/>
              <a:cs typeface="Times New Roman" panose="02020603050405020304" pitchFamily="18" charset="0"/>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74" y="4401410"/>
            <a:ext cx="5343525" cy="2105025"/>
          </a:xfrm>
          <a:prstGeom prst="rect">
            <a:avLst/>
          </a:prstGeom>
        </p:spPr>
      </p:pic>
    </p:spTree>
    <p:extLst>
      <p:ext uri="{BB962C8B-B14F-4D97-AF65-F5344CB8AC3E}">
        <p14:creationId xmlns:p14="http://schemas.microsoft.com/office/powerpoint/2010/main" val="146344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 case : Les acteurs</a:t>
            </a:r>
          </a:p>
        </p:txBody>
      </p:sp>
      <p:sp>
        <p:nvSpPr>
          <p:cNvPr id="3" name="Espace réservé du numéro de diapositive 2"/>
          <p:cNvSpPr>
            <a:spLocks noGrp="1"/>
          </p:cNvSpPr>
          <p:nvPr>
            <p:ph type="sldNum" sz="quarter" idx="12"/>
          </p:nvPr>
        </p:nvSpPr>
        <p:spPr/>
        <p:txBody>
          <a:bodyPr/>
          <a:lstStyle/>
          <a:p>
            <a:fld id="{525A3C56-E491-49B2-93F3-63532DF516BC}" type="slidenum">
              <a:rPr lang="en-GB" smtClean="0"/>
              <a:pPr/>
              <a:t>23</a:t>
            </a:fld>
            <a:endParaRPr lang="en-GB" dirty="0"/>
          </a:p>
        </p:txBody>
      </p:sp>
      <p:sp>
        <p:nvSpPr>
          <p:cNvPr id="4" name="ZoneTexte 3"/>
          <p:cNvSpPr txBox="1"/>
          <p:nvPr/>
        </p:nvSpPr>
        <p:spPr bwMode="auto">
          <a:xfrm>
            <a:off x="447674" y="1664804"/>
            <a:ext cx="8480809" cy="1938992"/>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Ø"/>
            </a:pPr>
            <a:r>
              <a:rPr lang="fr-FR" dirty="0"/>
              <a:t>Un acteur décrit le rôle qu’un utilisateur ou un système externe du système prend lors d’une interaction avec le système.</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Les acteurs primaires : cas d’utilisation = objectif essentiel</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Ø"/>
            </a:pPr>
            <a:r>
              <a:rPr lang="fr-FR" dirty="0"/>
              <a:t>Les acteurs secondaires  :  interagit avec le cas d’utilisation &lt;&gt; objectif non essentiel</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99" y="3933056"/>
            <a:ext cx="5705475" cy="1914525"/>
          </a:xfrm>
          <a:prstGeom prst="rect">
            <a:avLst/>
          </a:prstGeom>
        </p:spPr>
      </p:pic>
    </p:spTree>
    <p:extLst>
      <p:ext uri="{BB962C8B-B14F-4D97-AF65-F5344CB8AC3E}">
        <p14:creationId xmlns:p14="http://schemas.microsoft.com/office/powerpoint/2010/main" val="300373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Use case : Les scénarios</a:t>
            </a:r>
            <a:endParaRPr lang="fr-FR" dirty="0"/>
          </a:p>
        </p:txBody>
      </p:sp>
      <p:sp>
        <p:nvSpPr>
          <p:cNvPr id="3" name="Espace réservé du contenu 2"/>
          <p:cNvSpPr>
            <a:spLocks noGrp="1"/>
          </p:cNvSpPr>
          <p:nvPr>
            <p:ph sz="quarter" idx="17"/>
          </p:nvPr>
        </p:nvSpPr>
        <p:spPr>
          <a:xfrm>
            <a:off x="378248" y="1095089"/>
            <a:ext cx="8371209" cy="1985572"/>
          </a:xfrm>
        </p:spPr>
        <p:txBody>
          <a:bodyPr>
            <a:normAutofit fontScale="92500" lnSpcReduction="20000"/>
          </a:bodyPr>
          <a:lstStyle/>
          <a:p>
            <a:pPr marL="342900" indent="-342900">
              <a:buFont typeface="Wingdings" panose="05000000000000000000" pitchFamily="2" charset="2"/>
              <a:buChar char="Ø"/>
            </a:pPr>
            <a:r>
              <a:rPr lang="fr-FR" dirty="0"/>
              <a:t>Un scénario est une instance d’un cas d’utilisation</a:t>
            </a:r>
          </a:p>
          <a:p>
            <a:pPr marL="879475" lvl="2" indent="-342900">
              <a:buFont typeface="Wingdings" panose="05000000000000000000" pitchFamily="2" charset="2"/>
              <a:buChar char="Ø"/>
            </a:pPr>
            <a:r>
              <a:rPr lang="fr-FR" dirty="0"/>
              <a:t>Conditions sont connues : précondition et </a:t>
            </a:r>
            <a:r>
              <a:rPr lang="fr-FR" dirty="0" err="1"/>
              <a:t>postconditions</a:t>
            </a:r>
            <a:endParaRPr lang="fr-FR" dirty="0"/>
          </a:p>
          <a:p>
            <a:pPr marL="879475" lvl="2" indent="-342900">
              <a:buFont typeface="Wingdings" panose="05000000000000000000" pitchFamily="2" charset="2"/>
              <a:buChar char="Ø"/>
            </a:pPr>
            <a:r>
              <a:rPr lang="fr-FR" dirty="0"/>
              <a:t>Pas d’alternatives lors du déroulement.</a:t>
            </a:r>
          </a:p>
          <a:p>
            <a:endParaRPr lang="fr-FR" dirty="0"/>
          </a:p>
          <a:p>
            <a:pPr marL="342900" indent="-342900">
              <a:buFont typeface="Wingdings" panose="05000000000000000000" pitchFamily="2" charset="2"/>
              <a:buChar char="Ø"/>
            </a:pPr>
            <a:r>
              <a:rPr lang="fr-FR" dirty="0"/>
              <a:t>un cas d’utilisation = plusieurs scénarios</a:t>
            </a:r>
          </a:p>
          <a:p>
            <a:pPr marL="342900" indent="-342900">
              <a:buFont typeface="Wingdings" panose="05000000000000000000" pitchFamily="2" charset="2"/>
              <a:buChar char="Ø"/>
            </a:pPr>
            <a:r>
              <a:rPr lang="fr-FR" dirty="0"/>
              <a:t>Un cas d’utilisation = description commune avec branchements conditionnels</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24</a:t>
            </a:fld>
            <a:endParaRPr lang="en-GB" dirty="0"/>
          </a:p>
        </p:txBody>
      </p:sp>
      <p:pic>
        <p:nvPicPr>
          <p:cNvPr id="5" name="Image 4"/>
          <p:cNvPicPr>
            <a:picLocks noChangeAspect="1"/>
          </p:cNvPicPr>
          <p:nvPr/>
        </p:nvPicPr>
        <p:blipFill>
          <a:blip r:embed="rId2"/>
          <a:stretch>
            <a:fillRect/>
          </a:stretch>
        </p:blipFill>
        <p:spPr>
          <a:xfrm>
            <a:off x="3023828" y="2912425"/>
            <a:ext cx="5553075" cy="1885950"/>
          </a:xfrm>
          <a:prstGeom prst="rect">
            <a:avLst/>
          </a:prstGeom>
        </p:spPr>
      </p:pic>
      <p:sp>
        <p:nvSpPr>
          <p:cNvPr id="6" name="ZoneTexte 5"/>
          <p:cNvSpPr txBox="1"/>
          <p:nvPr/>
        </p:nvSpPr>
        <p:spPr bwMode="auto">
          <a:xfrm>
            <a:off x="378248" y="3397275"/>
            <a:ext cx="2148024" cy="830997"/>
          </a:xfrm>
          <a:prstGeom prst="rect">
            <a:avLst/>
          </a:prstGeom>
          <a:noFill/>
          <a:ln w="9525" algn="ctr">
            <a:noFill/>
            <a:miter lim="800000"/>
            <a:headEnd/>
            <a:tailEnd/>
          </a:ln>
          <a:effectLst/>
        </p:spPr>
        <p:txBody>
          <a:bodyPr wrap="none" lIns="0" tIns="0" rIns="0" bIns="0" rtlCol="0">
            <a:spAutoFit/>
          </a:bodyPr>
          <a:lstStyle/>
          <a:p>
            <a:pPr marL="285750" indent="-285750">
              <a:buFont typeface="Wingdings" panose="05000000000000000000" pitchFamily="2" charset="2"/>
              <a:buChar char="ü"/>
            </a:pPr>
            <a:r>
              <a:rPr lang="fr-FR" dirty="0">
                <a:cs typeface="Arial" pitchFamily="34" charset="0"/>
              </a:rPr>
              <a:t>Scénario nominal</a:t>
            </a:r>
          </a:p>
          <a:p>
            <a:pPr marL="285750" indent="-285750">
              <a:buFont typeface="Wingdings" panose="05000000000000000000" pitchFamily="2" charset="2"/>
              <a:buChar char="ü"/>
            </a:pPr>
            <a:r>
              <a:rPr lang="fr-FR" dirty="0">
                <a:cs typeface="Arial" pitchFamily="34" charset="0"/>
              </a:rPr>
              <a:t>Scénario alternatif</a:t>
            </a:r>
          </a:p>
          <a:p>
            <a:pPr marL="285750" indent="-285750">
              <a:buFont typeface="Wingdings" panose="05000000000000000000" pitchFamily="2" charset="2"/>
              <a:buChar char="ü"/>
            </a:pPr>
            <a:r>
              <a:rPr lang="fr-FR" dirty="0">
                <a:cs typeface="Arial" pitchFamily="34" charset="0"/>
              </a:rPr>
              <a:t>Scénario erreur</a:t>
            </a:r>
          </a:p>
        </p:txBody>
      </p:sp>
    </p:spTree>
    <p:extLst>
      <p:ext uri="{BB962C8B-B14F-4D97-AF65-F5344CB8AC3E}">
        <p14:creationId xmlns:p14="http://schemas.microsoft.com/office/powerpoint/2010/main" val="3570293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 case : Orientation et cardinalités</a:t>
            </a:r>
          </a:p>
        </p:txBody>
      </p:sp>
      <p:sp>
        <p:nvSpPr>
          <p:cNvPr id="3" name="Espace réservé du contenu 2"/>
          <p:cNvSpPr>
            <a:spLocks noGrp="1"/>
          </p:cNvSpPr>
          <p:nvPr>
            <p:ph sz="quarter" idx="17"/>
          </p:nvPr>
        </p:nvSpPr>
        <p:spPr>
          <a:xfrm>
            <a:off x="449263" y="1263408"/>
            <a:ext cx="8371209" cy="2489628"/>
          </a:xfrm>
        </p:spPr>
        <p:txBody>
          <a:bodyPr>
            <a:normAutofit/>
          </a:bodyPr>
          <a:lstStyle/>
          <a:p>
            <a:pPr marL="342900" indent="-342900">
              <a:buFont typeface="Wingdings" panose="05000000000000000000" pitchFamily="2" charset="2"/>
              <a:buChar char="Ø"/>
            </a:pPr>
            <a:r>
              <a:rPr lang="fr-FR" dirty="0"/>
              <a:t>L’association pour indiquer  acteur a la capacité d’interagir avec le système selon le cas d’utilisation.</a:t>
            </a:r>
          </a:p>
          <a:p>
            <a:pPr marL="342900" indent="-342900">
              <a:buFont typeface="Wingdings" panose="05000000000000000000" pitchFamily="2" charset="2"/>
              <a:buChar char="Ø"/>
            </a:pPr>
            <a:r>
              <a:rPr lang="fr-FR" dirty="0"/>
              <a:t>Flèche (facultative) pour indiquer le sens d’initiation de l’interaction.</a:t>
            </a:r>
          </a:p>
          <a:p>
            <a:pPr marL="342900" indent="-342900">
              <a:buFont typeface="Wingdings" panose="05000000000000000000" pitchFamily="2" charset="2"/>
              <a:buChar char="Ø"/>
            </a:pPr>
            <a:r>
              <a:rPr lang="fr-FR" dirty="0"/>
              <a:t>Cardinalité :</a:t>
            </a:r>
          </a:p>
          <a:p>
            <a:pPr marL="879475" lvl="2" indent="-342900">
              <a:buFont typeface="Wingdings" panose="05000000000000000000" pitchFamily="2" charset="2"/>
              <a:buChar char="Ø"/>
            </a:pPr>
            <a:r>
              <a:rPr lang="fr-FR" dirty="0"/>
              <a:t>Côté use case : combien de scénarios peuvent interagir avec l’acteur ?</a:t>
            </a:r>
          </a:p>
          <a:p>
            <a:pPr marL="879475" lvl="2" indent="-342900">
              <a:buFont typeface="Wingdings" panose="05000000000000000000" pitchFamily="2" charset="2"/>
              <a:buChar char="Ø"/>
            </a:pPr>
            <a:r>
              <a:rPr lang="fr-FR" dirty="0"/>
              <a:t>Côté acteur : combien d’instances d’acteur peuvent interagir avec un scénario</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25</a:t>
            </a:fld>
            <a:endParaRPr lang="en-GB"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08" y="3753036"/>
            <a:ext cx="5819775" cy="1152525"/>
          </a:xfrm>
          <a:prstGeom prst="rect">
            <a:avLst/>
          </a:prstGeom>
        </p:spPr>
      </p:pic>
      <p:sp>
        <p:nvSpPr>
          <p:cNvPr id="6" name="Rectangle 5"/>
          <p:cNvSpPr/>
          <p:nvPr/>
        </p:nvSpPr>
        <p:spPr>
          <a:xfrm>
            <a:off x="5220072" y="5126111"/>
            <a:ext cx="2232248" cy="1200329"/>
          </a:xfrm>
          <a:prstGeom prst="rect">
            <a:avLst/>
          </a:prstGeom>
        </p:spPr>
        <p:txBody>
          <a:bodyPr wrap="square">
            <a:spAutoFit/>
          </a:bodyPr>
          <a:lstStyle/>
          <a:p>
            <a:r>
              <a:rPr lang="fr-FR" sz="1200" dirty="0"/>
              <a:t>0..1 : zéro ou une fois</a:t>
            </a:r>
          </a:p>
          <a:p>
            <a:r>
              <a:rPr lang="fr-FR" sz="1200" dirty="0"/>
              <a:t>1 : une et une seule fois</a:t>
            </a:r>
          </a:p>
          <a:p>
            <a:r>
              <a:rPr lang="fr-FR" sz="1200" dirty="0"/>
              <a:t>* : de zéro à plusieurs fois</a:t>
            </a:r>
          </a:p>
          <a:p>
            <a:r>
              <a:rPr lang="fr-FR" sz="1200" dirty="0"/>
              <a:t>1..* : de une à plusieurs fois</a:t>
            </a:r>
          </a:p>
          <a:p>
            <a:r>
              <a:rPr lang="fr-FR" sz="1200" dirty="0"/>
              <a:t>M..N : entre M et N fois</a:t>
            </a:r>
          </a:p>
          <a:p>
            <a:r>
              <a:rPr lang="fr-FR" sz="1200" dirty="0"/>
              <a:t>N : N fois</a:t>
            </a:r>
          </a:p>
        </p:txBody>
      </p:sp>
    </p:spTree>
    <p:extLst>
      <p:ext uri="{BB962C8B-B14F-4D97-AF65-F5344CB8AC3E}">
        <p14:creationId xmlns:p14="http://schemas.microsoft.com/office/powerpoint/2010/main" val="1556720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199" y="36428"/>
            <a:ext cx="8803293" cy="920750"/>
          </a:xfrm>
        </p:spPr>
        <p:txBody>
          <a:bodyPr/>
          <a:lstStyle/>
          <a:p>
            <a:r>
              <a:rPr lang="fr-FR" dirty="0"/>
              <a:t>Use case « Retirer de l’argent » : Scénario nominal</a:t>
            </a:r>
          </a:p>
        </p:txBody>
      </p:sp>
      <p:graphicFrame>
        <p:nvGraphicFramePr>
          <p:cNvPr id="5" name="Espace réservé du contenu 4"/>
          <p:cNvGraphicFramePr>
            <a:graphicFrameLocks noGrp="1"/>
          </p:cNvGraphicFramePr>
          <p:nvPr>
            <p:ph sz="quarter" idx="17"/>
            <p:extLst>
              <p:ext uri="{D42A27DB-BD31-4B8C-83A1-F6EECF244321}">
                <p14:modId xmlns:p14="http://schemas.microsoft.com/office/powerpoint/2010/main" val="142451228"/>
              </p:ext>
            </p:extLst>
          </p:nvPr>
        </p:nvGraphicFramePr>
        <p:xfrm>
          <a:off x="179512" y="2096141"/>
          <a:ext cx="8820980" cy="4419951"/>
        </p:xfrm>
        <a:graphic>
          <a:graphicData uri="http://schemas.openxmlformats.org/drawingml/2006/table">
            <a:tbl>
              <a:tblPr firstRow="1" bandRow="1">
                <a:tableStyleId>{5C22544A-7EE6-4342-B048-85BDC9FD1C3A}</a:tableStyleId>
              </a:tblPr>
              <a:tblGrid>
                <a:gridCol w="4212468">
                  <a:extLst>
                    <a:ext uri="{9D8B030D-6E8A-4147-A177-3AD203B41FA5}">
                      <a16:colId xmlns:a16="http://schemas.microsoft.com/office/drawing/2014/main" val="2020546714"/>
                    </a:ext>
                  </a:extLst>
                </a:gridCol>
                <a:gridCol w="4608512">
                  <a:extLst>
                    <a:ext uri="{9D8B030D-6E8A-4147-A177-3AD203B41FA5}">
                      <a16:colId xmlns:a16="http://schemas.microsoft.com/office/drawing/2014/main" val="2476173953"/>
                    </a:ext>
                  </a:extLst>
                </a:gridCol>
              </a:tblGrid>
              <a:tr h="313868">
                <a:tc>
                  <a:txBody>
                    <a:bodyPr/>
                    <a:lstStyle/>
                    <a:p>
                      <a:r>
                        <a:rPr lang="fr-FR" sz="1400" dirty="0"/>
                        <a:t>Acteur</a:t>
                      </a:r>
                    </a:p>
                  </a:txBody>
                  <a:tcPr/>
                </a:tc>
                <a:tc>
                  <a:txBody>
                    <a:bodyPr/>
                    <a:lstStyle/>
                    <a:p>
                      <a:r>
                        <a:rPr lang="fr-FR" sz="1400" dirty="0"/>
                        <a:t>Système</a:t>
                      </a:r>
                    </a:p>
                  </a:txBody>
                  <a:tcPr/>
                </a:tc>
                <a:extLst>
                  <a:ext uri="{0D108BD9-81ED-4DB2-BD59-A6C34878D82A}">
                    <a16:rowId xmlns:a16="http://schemas.microsoft.com/office/drawing/2014/main" val="4170951826"/>
                  </a:ext>
                </a:extLst>
              </a:tr>
              <a:tr h="541745">
                <a:tc>
                  <a:txBody>
                    <a:bodyPr/>
                    <a:lstStyle/>
                    <a:p>
                      <a:pPr marL="0" indent="0">
                        <a:buFont typeface="+mj-lt"/>
                        <a:buNone/>
                      </a:pPr>
                      <a:r>
                        <a:rPr lang="fr-FR" sz="1400" dirty="0"/>
                        <a:t>1.</a:t>
                      </a:r>
                      <a:r>
                        <a:rPr lang="fr-FR" sz="1400" baseline="0" dirty="0"/>
                        <a:t> </a:t>
                      </a:r>
                      <a:r>
                        <a:rPr lang="fr-FR" sz="1400" dirty="0"/>
                        <a:t>Le porteur de carte </a:t>
                      </a:r>
                      <a:r>
                        <a:rPr lang="fr-FR" sz="1400" dirty="0" smtClean="0"/>
                        <a:t>introduit </a:t>
                      </a:r>
                      <a:r>
                        <a:rPr lang="fr-FR" sz="1400" dirty="0"/>
                        <a:t>sa</a:t>
                      </a:r>
                      <a:r>
                        <a:rPr lang="fr-FR" sz="1400" baseline="0" dirty="0"/>
                        <a:t> carte dans le lecteur.</a:t>
                      </a:r>
                      <a:endParaRPr lang="fr-FR" sz="1400" dirty="0"/>
                    </a:p>
                  </a:txBody>
                  <a:tcPr/>
                </a:tc>
                <a:tc>
                  <a:txBody>
                    <a:bodyPr/>
                    <a:lstStyle/>
                    <a:p>
                      <a:pPr marL="0" indent="0">
                        <a:buFont typeface="+mj-lt"/>
                        <a:buNone/>
                      </a:pPr>
                      <a:r>
                        <a:rPr lang="fr-FR" sz="1400" dirty="0"/>
                        <a:t>2. Le GAB demande au porteur de carte de saisir son code.</a:t>
                      </a:r>
                    </a:p>
                  </a:txBody>
                  <a:tcPr/>
                </a:tc>
                <a:extLst>
                  <a:ext uri="{0D108BD9-81ED-4DB2-BD59-A6C34878D82A}">
                    <a16:rowId xmlns:a16="http://schemas.microsoft.com/office/drawing/2014/main" val="1337872711"/>
                  </a:ext>
                </a:extLst>
              </a:tr>
              <a:tr h="541745">
                <a:tc>
                  <a:txBody>
                    <a:bodyPr/>
                    <a:lstStyle/>
                    <a:p>
                      <a:pPr marL="0" indent="0">
                        <a:buFont typeface="+mj-lt"/>
                        <a:buNone/>
                      </a:pPr>
                      <a:r>
                        <a:rPr lang="fr-FR" sz="1400" dirty="0"/>
                        <a:t>3. Le porteur de carte saisit son code.</a:t>
                      </a:r>
                    </a:p>
                  </a:txBody>
                  <a:tcPr/>
                </a:tc>
                <a:tc>
                  <a:txBody>
                    <a:bodyPr/>
                    <a:lstStyle/>
                    <a:p>
                      <a:pPr marL="0" indent="0">
                        <a:buFont typeface="+mj-lt"/>
                        <a:buNone/>
                      </a:pPr>
                      <a:r>
                        <a:rPr lang="fr-FR" sz="1400" dirty="0"/>
                        <a:t>4. Le GAB</a:t>
                      </a:r>
                      <a:r>
                        <a:rPr lang="fr-FR" sz="1400" baseline="0" dirty="0"/>
                        <a:t> compare le code saisi avec celui de la carte.</a:t>
                      </a:r>
                      <a:endParaRPr lang="fr-FR" sz="1400" dirty="0"/>
                    </a:p>
                  </a:txBody>
                  <a:tcPr/>
                </a:tc>
                <a:extLst>
                  <a:ext uri="{0D108BD9-81ED-4DB2-BD59-A6C34878D82A}">
                    <a16:rowId xmlns:a16="http://schemas.microsoft.com/office/drawing/2014/main" val="1090216075"/>
                  </a:ext>
                </a:extLst>
              </a:tr>
              <a:tr h="541745">
                <a:tc>
                  <a:txBody>
                    <a:bodyPr/>
                    <a:lstStyle/>
                    <a:p>
                      <a:pPr marL="342900" indent="-342900">
                        <a:buFont typeface="+mj-lt"/>
                        <a:buAutoNum type="arabicPeriod"/>
                      </a:pPr>
                      <a:endParaRPr lang="fr-FR" sz="1400" dirty="0"/>
                    </a:p>
                  </a:txBody>
                  <a:tcPr/>
                </a:tc>
                <a:tc>
                  <a:txBody>
                    <a:bodyPr/>
                    <a:lstStyle/>
                    <a:p>
                      <a:pPr marL="0" indent="0">
                        <a:buFont typeface="+mj-lt"/>
                        <a:buNone/>
                      </a:pPr>
                      <a:r>
                        <a:rPr lang="fr-FR" sz="1400" dirty="0"/>
                        <a:t>5. Le GAB demande autorisation au SI Banque.</a:t>
                      </a:r>
                    </a:p>
                  </a:txBody>
                  <a:tcPr/>
                </a:tc>
                <a:extLst>
                  <a:ext uri="{0D108BD9-81ED-4DB2-BD59-A6C34878D82A}">
                    <a16:rowId xmlns:a16="http://schemas.microsoft.com/office/drawing/2014/main" val="2516294546"/>
                  </a:ext>
                </a:extLst>
              </a:tr>
              <a:tr h="541745">
                <a:tc>
                  <a:txBody>
                    <a:bodyPr/>
                    <a:lstStyle/>
                    <a:p>
                      <a:pPr marL="0" indent="0">
                        <a:buFont typeface="+mj-lt"/>
                        <a:buNone/>
                      </a:pPr>
                      <a:r>
                        <a:rPr lang="fr-FR" sz="1400" dirty="0"/>
                        <a:t>6. Le SI Banque donne son accord.</a:t>
                      </a:r>
                    </a:p>
                  </a:txBody>
                  <a:tcPr/>
                </a:tc>
                <a:tc>
                  <a:txBody>
                    <a:bodyPr/>
                    <a:lstStyle/>
                    <a:p>
                      <a:pPr marL="0" indent="0">
                        <a:buFont typeface="+mj-lt"/>
                        <a:buNone/>
                      </a:pPr>
                      <a:r>
                        <a:rPr lang="fr-FR" sz="1400" dirty="0"/>
                        <a:t>7. Le GAB demande au porteur de carte de</a:t>
                      </a:r>
                      <a:r>
                        <a:rPr lang="fr-FR" sz="1400" baseline="0" dirty="0"/>
                        <a:t> saisir un montant.</a:t>
                      </a:r>
                      <a:endParaRPr lang="fr-FR" sz="1400" dirty="0"/>
                    </a:p>
                  </a:txBody>
                  <a:tcPr/>
                </a:tc>
                <a:extLst>
                  <a:ext uri="{0D108BD9-81ED-4DB2-BD59-A6C34878D82A}">
                    <a16:rowId xmlns:a16="http://schemas.microsoft.com/office/drawing/2014/main" val="1169238018"/>
                  </a:ext>
                </a:extLst>
              </a:tr>
              <a:tr h="541745">
                <a:tc>
                  <a:txBody>
                    <a:bodyPr/>
                    <a:lstStyle/>
                    <a:p>
                      <a:pPr marL="0" indent="0">
                        <a:buFont typeface="+mj-lt"/>
                        <a:buNone/>
                      </a:pPr>
                      <a:r>
                        <a:rPr lang="fr-FR" sz="1400" dirty="0"/>
                        <a:t>8. Le porteur</a:t>
                      </a:r>
                      <a:r>
                        <a:rPr lang="fr-FR" sz="1400" baseline="0" dirty="0"/>
                        <a:t> de carte saisit le montant désiré.</a:t>
                      </a:r>
                      <a:endParaRPr lang="fr-FR" sz="1400" dirty="0"/>
                    </a:p>
                  </a:txBody>
                  <a:tcPr/>
                </a:tc>
                <a:tc>
                  <a:txBody>
                    <a:bodyPr/>
                    <a:lstStyle/>
                    <a:p>
                      <a:pPr marL="0" indent="0">
                        <a:buFont typeface="+mj-lt"/>
                        <a:buNone/>
                      </a:pPr>
                      <a:r>
                        <a:rPr lang="fr-FR" sz="1400" dirty="0"/>
                        <a:t>9.</a:t>
                      </a:r>
                      <a:r>
                        <a:rPr lang="fr-FR" sz="1400" baseline="0" dirty="0"/>
                        <a:t> </a:t>
                      </a:r>
                      <a:r>
                        <a:rPr lang="fr-FR" sz="1400" dirty="0"/>
                        <a:t>Le GAB demande au SI Banque l’autorisation de</a:t>
                      </a:r>
                      <a:r>
                        <a:rPr lang="fr-FR" sz="1400" baseline="0" dirty="0"/>
                        <a:t> délivrer le montant.</a:t>
                      </a:r>
                      <a:endParaRPr lang="fr-FR" sz="1400" dirty="0"/>
                    </a:p>
                  </a:txBody>
                  <a:tcPr/>
                </a:tc>
                <a:extLst>
                  <a:ext uri="{0D108BD9-81ED-4DB2-BD59-A6C34878D82A}">
                    <a16:rowId xmlns:a16="http://schemas.microsoft.com/office/drawing/2014/main" val="2142743405"/>
                  </a:ext>
                </a:extLst>
              </a:tr>
              <a:tr h="313868">
                <a:tc>
                  <a:txBody>
                    <a:bodyPr/>
                    <a:lstStyle/>
                    <a:p>
                      <a:pPr marL="0" indent="0">
                        <a:buFont typeface="+mj-lt"/>
                        <a:buNone/>
                      </a:pPr>
                      <a:r>
                        <a:rPr lang="fr-FR" sz="1400" dirty="0"/>
                        <a:t>10. Le SI Banque donne son</a:t>
                      </a:r>
                      <a:r>
                        <a:rPr lang="fr-FR" sz="1400" baseline="0" dirty="0"/>
                        <a:t> accord.</a:t>
                      </a:r>
                      <a:endParaRPr lang="fr-FR" sz="1400" dirty="0"/>
                    </a:p>
                  </a:txBody>
                  <a:tcPr/>
                </a:tc>
                <a:tc>
                  <a:txBody>
                    <a:bodyPr/>
                    <a:lstStyle/>
                    <a:p>
                      <a:pPr marL="0" indent="0">
                        <a:buFont typeface="+mj-lt"/>
                        <a:buNone/>
                      </a:pPr>
                      <a:r>
                        <a:rPr lang="fr-FR" sz="1400" dirty="0"/>
                        <a:t>11. Le GAB délivre les billets</a:t>
                      </a:r>
                      <a:r>
                        <a:rPr lang="fr-FR" sz="1400" baseline="0" dirty="0"/>
                        <a:t> et un ticket.</a:t>
                      </a:r>
                      <a:endParaRPr lang="fr-FR" sz="1400" dirty="0"/>
                    </a:p>
                  </a:txBody>
                  <a:tcPr/>
                </a:tc>
                <a:extLst>
                  <a:ext uri="{0D108BD9-81ED-4DB2-BD59-A6C34878D82A}">
                    <a16:rowId xmlns:a16="http://schemas.microsoft.com/office/drawing/2014/main" val="3416283869"/>
                  </a:ext>
                </a:extLst>
              </a:tr>
              <a:tr h="541745">
                <a:tc>
                  <a:txBody>
                    <a:bodyPr/>
                    <a:lstStyle/>
                    <a:p>
                      <a:pPr marL="0" indent="0">
                        <a:buFont typeface="+mj-lt"/>
                        <a:buNone/>
                      </a:pPr>
                      <a:r>
                        <a:rPr lang="fr-FR" sz="1400" dirty="0"/>
                        <a:t>12. Le porteur de carte prend les billets et</a:t>
                      </a:r>
                      <a:r>
                        <a:rPr lang="fr-FR" sz="1400" baseline="0" dirty="0"/>
                        <a:t> le</a:t>
                      </a:r>
                      <a:r>
                        <a:rPr lang="fr-FR" sz="1400" dirty="0"/>
                        <a:t> ticket.</a:t>
                      </a:r>
                    </a:p>
                  </a:txBody>
                  <a:tcPr/>
                </a:tc>
                <a:tc>
                  <a:txBody>
                    <a:bodyPr/>
                    <a:lstStyle/>
                    <a:p>
                      <a:pPr marL="0" indent="0">
                        <a:buFont typeface="+mj-lt"/>
                        <a:buNone/>
                      </a:pPr>
                      <a:r>
                        <a:rPr lang="fr-FR" sz="1400" dirty="0"/>
                        <a:t>13.</a:t>
                      </a:r>
                      <a:r>
                        <a:rPr lang="fr-FR" sz="1400" baseline="0" dirty="0"/>
                        <a:t> Le GAB rend la carte</a:t>
                      </a:r>
                      <a:endParaRPr lang="fr-FR" sz="1400" dirty="0"/>
                    </a:p>
                  </a:txBody>
                  <a:tcPr/>
                </a:tc>
                <a:extLst>
                  <a:ext uri="{0D108BD9-81ED-4DB2-BD59-A6C34878D82A}">
                    <a16:rowId xmlns:a16="http://schemas.microsoft.com/office/drawing/2014/main" val="157953398"/>
                  </a:ext>
                </a:extLst>
              </a:tr>
              <a:tr h="541745">
                <a:tc>
                  <a:txBody>
                    <a:bodyPr/>
                    <a:lstStyle/>
                    <a:p>
                      <a:pPr marL="0" indent="0">
                        <a:buFont typeface="+mj-lt"/>
                        <a:buNone/>
                      </a:pPr>
                      <a:r>
                        <a:rPr lang="fr-FR" sz="1400" dirty="0"/>
                        <a:t>14 Le porteur</a:t>
                      </a:r>
                      <a:r>
                        <a:rPr lang="fr-FR" sz="1400" baseline="0" dirty="0"/>
                        <a:t> de carte reprend sa carte</a:t>
                      </a:r>
                      <a:endParaRPr lang="fr-FR" sz="1400" dirty="0"/>
                    </a:p>
                  </a:txBody>
                  <a:tcPr/>
                </a:tc>
                <a:tc>
                  <a:txBody>
                    <a:bodyPr/>
                    <a:lstStyle/>
                    <a:p>
                      <a:pPr marL="0" indent="0">
                        <a:buFont typeface="+mj-lt"/>
                        <a:buNone/>
                      </a:pPr>
                      <a:endParaRPr lang="fr-FR" sz="1400" dirty="0"/>
                    </a:p>
                  </a:txBody>
                  <a:tcPr/>
                </a:tc>
                <a:extLst>
                  <a:ext uri="{0D108BD9-81ED-4DB2-BD59-A6C34878D82A}">
                    <a16:rowId xmlns:a16="http://schemas.microsoft.com/office/drawing/2014/main" val="3875019022"/>
                  </a:ext>
                </a:extLst>
              </a:tr>
            </a:tbl>
          </a:graphicData>
        </a:graphic>
      </p:graphicFrame>
      <p:sp>
        <p:nvSpPr>
          <p:cNvPr id="4" name="Espace réservé du numéro de diapositive 3"/>
          <p:cNvSpPr>
            <a:spLocks noGrp="1"/>
          </p:cNvSpPr>
          <p:nvPr>
            <p:ph type="sldNum" sz="quarter" idx="12"/>
          </p:nvPr>
        </p:nvSpPr>
        <p:spPr/>
        <p:txBody>
          <a:bodyPr/>
          <a:lstStyle/>
          <a:p>
            <a:fld id="{525A3C56-E491-49B2-93F3-63532DF516BC}" type="slidenum">
              <a:rPr lang="en-GB" smtClean="0"/>
              <a:pPr/>
              <a:t>26</a:t>
            </a:fld>
            <a:endParaRPr lang="en-GB" dirty="0"/>
          </a:p>
        </p:txBody>
      </p:sp>
      <p:sp>
        <p:nvSpPr>
          <p:cNvPr id="9" name="ZoneTexte 8"/>
          <p:cNvSpPr txBox="1"/>
          <p:nvPr/>
        </p:nvSpPr>
        <p:spPr bwMode="auto">
          <a:xfrm>
            <a:off x="1697694" y="885447"/>
            <a:ext cx="6527068" cy="1938992"/>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 Préconditions : </a:t>
            </a:r>
          </a:p>
          <a:p>
            <a:r>
              <a:rPr lang="fr-FR" sz="1400" dirty="0">
                <a:cs typeface="Arial" pitchFamily="34" charset="0"/>
              </a:rPr>
              <a:t>	- Le porteur de carte connait son code</a:t>
            </a:r>
          </a:p>
          <a:p>
            <a:r>
              <a:rPr lang="fr-FR" sz="1400" dirty="0">
                <a:cs typeface="Arial" pitchFamily="34" charset="0"/>
              </a:rPr>
              <a:t>	- Le montant demandé est autorisé</a:t>
            </a:r>
          </a:p>
          <a:p>
            <a:r>
              <a:rPr lang="fr-FR" sz="1400" dirty="0">
                <a:cs typeface="Arial" pitchFamily="34" charset="0"/>
              </a:rPr>
              <a:t>- </a:t>
            </a:r>
            <a:r>
              <a:rPr lang="fr-FR" sz="1400" dirty="0" err="1">
                <a:cs typeface="Arial" pitchFamily="34" charset="0"/>
              </a:rPr>
              <a:t>Postcondition</a:t>
            </a:r>
            <a:r>
              <a:rPr lang="fr-FR" sz="1400" dirty="0">
                <a:cs typeface="Arial" pitchFamily="34" charset="0"/>
              </a:rPr>
              <a:t> :</a:t>
            </a:r>
          </a:p>
          <a:p>
            <a:pPr lvl="1"/>
            <a:r>
              <a:rPr lang="fr-FR" sz="1400" dirty="0">
                <a:cs typeface="Arial" pitchFamily="34" charset="0"/>
              </a:rPr>
              <a:t>	- Le porteur de carte reçoit l’argent demandé</a:t>
            </a:r>
          </a:p>
          <a:p>
            <a:pPr marL="285750" indent="-285750">
              <a:buFontTx/>
              <a:buChar char="-"/>
            </a:pPr>
            <a:endParaRPr lang="fr-FR" sz="1400" dirty="0">
              <a:cs typeface="Arial" pitchFamily="34" charset="0"/>
            </a:endParaRPr>
          </a:p>
          <a:p>
            <a:pPr marL="285750" indent="-285750">
              <a:buFontTx/>
              <a:buChar char="-"/>
            </a:pPr>
            <a:endParaRPr lang="fr-FR" sz="1400" dirty="0">
              <a:cs typeface="Arial" pitchFamily="34" charset="0"/>
            </a:endParaRPr>
          </a:p>
          <a:p>
            <a:endParaRPr lang="fr-FR" sz="1400" dirty="0">
              <a:cs typeface="Arial" pitchFamily="34" charset="0"/>
            </a:endParaRPr>
          </a:p>
          <a:p>
            <a:r>
              <a:rPr lang="fr-FR" sz="1400" dirty="0">
                <a:cs typeface="Arial" pitchFamily="34" charset="0"/>
              </a:rPr>
              <a:t> </a:t>
            </a:r>
          </a:p>
        </p:txBody>
      </p:sp>
    </p:spTree>
    <p:extLst>
      <p:ext uri="{BB962C8B-B14F-4D97-AF65-F5344CB8AC3E}">
        <p14:creationId xmlns:p14="http://schemas.microsoft.com/office/powerpoint/2010/main" val="1626120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7675" y="185738"/>
            <a:ext cx="8239125" cy="1227037"/>
          </a:xfrm>
        </p:spPr>
        <p:txBody>
          <a:bodyPr>
            <a:normAutofit fontScale="90000"/>
          </a:bodyPr>
          <a:lstStyle/>
          <a:p>
            <a:r>
              <a:rPr lang="fr-FR" dirty="0"/>
              <a:t>Use case « Retirer de l’argent » : Scénario alternatif : Le porteur de carte se trompe de code</a:t>
            </a:r>
          </a:p>
        </p:txBody>
      </p:sp>
      <p:graphicFrame>
        <p:nvGraphicFramePr>
          <p:cNvPr id="5" name="Espace réservé du contenu 4"/>
          <p:cNvGraphicFramePr>
            <a:graphicFrameLocks noGrp="1"/>
          </p:cNvGraphicFramePr>
          <p:nvPr>
            <p:ph sz="quarter" idx="17"/>
            <p:extLst>
              <p:ext uri="{D42A27DB-BD31-4B8C-83A1-F6EECF244321}">
                <p14:modId xmlns:p14="http://schemas.microsoft.com/office/powerpoint/2010/main" val="3756982699"/>
              </p:ext>
            </p:extLst>
          </p:nvPr>
        </p:nvGraphicFramePr>
        <p:xfrm>
          <a:off x="447675" y="2924944"/>
          <a:ext cx="7976752" cy="2550564"/>
        </p:xfrm>
        <a:graphic>
          <a:graphicData uri="http://schemas.openxmlformats.org/drawingml/2006/table">
            <a:tbl>
              <a:tblPr firstRow="1" bandRow="1">
                <a:tableStyleId>{5C22544A-7EE6-4342-B048-85BDC9FD1C3A}</a:tableStyleId>
              </a:tblPr>
              <a:tblGrid>
                <a:gridCol w="3988376">
                  <a:extLst>
                    <a:ext uri="{9D8B030D-6E8A-4147-A177-3AD203B41FA5}">
                      <a16:colId xmlns:a16="http://schemas.microsoft.com/office/drawing/2014/main" val="2020546714"/>
                    </a:ext>
                  </a:extLst>
                </a:gridCol>
                <a:gridCol w="3988376">
                  <a:extLst>
                    <a:ext uri="{9D8B030D-6E8A-4147-A177-3AD203B41FA5}">
                      <a16:colId xmlns:a16="http://schemas.microsoft.com/office/drawing/2014/main" val="2476173953"/>
                    </a:ext>
                  </a:extLst>
                </a:gridCol>
              </a:tblGrid>
              <a:tr h="322688">
                <a:tc>
                  <a:txBody>
                    <a:bodyPr/>
                    <a:lstStyle/>
                    <a:p>
                      <a:r>
                        <a:rPr lang="fr-FR" sz="1400" dirty="0"/>
                        <a:t>Acteur</a:t>
                      </a:r>
                    </a:p>
                  </a:txBody>
                  <a:tcPr/>
                </a:tc>
                <a:tc>
                  <a:txBody>
                    <a:bodyPr/>
                    <a:lstStyle/>
                    <a:p>
                      <a:r>
                        <a:rPr lang="fr-FR" sz="1400" dirty="0"/>
                        <a:t>Système</a:t>
                      </a:r>
                    </a:p>
                  </a:txBody>
                  <a:tcPr/>
                </a:tc>
                <a:extLst>
                  <a:ext uri="{0D108BD9-81ED-4DB2-BD59-A6C34878D82A}">
                    <a16:rowId xmlns:a16="http://schemas.microsoft.com/office/drawing/2014/main" val="4170951826"/>
                  </a:ext>
                </a:extLst>
              </a:tr>
              <a:tr h="556969">
                <a:tc>
                  <a:txBody>
                    <a:bodyPr/>
                    <a:lstStyle/>
                    <a:p>
                      <a:r>
                        <a:rPr lang="fr-FR" sz="1400" dirty="0"/>
                        <a:t>3. Le porteur de carte saisit son code.</a:t>
                      </a:r>
                    </a:p>
                  </a:txBody>
                  <a:tcPr/>
                </a:tc>
                <a:tc>
                  <a:txBody>
                    <a:bodyPr/>
                    <a:lstStyle/>
                    <a:p>
                      <a:r>
                        <a:rPr lang="fr-FR" sz="1400" dirty="0"/>
                        <a:t>4.</a:t>
                      </a:r>
                      <a:r>
                        <a:rPr lang="fr-FR" sz="1400" baseline="0" dirty="0"/>
                        <a:t> </a:t>
                      </a:r>
                      <a:r>
                        <a:rPr lang="fr-FR" sz="1400" dirty="0"/>
                        <a:t>Le GAB</a:t>
                      </a:r>
                      <a:r>
                        <a:rPr lang="fr-FR" sz="1400" baseline="0" dirty="0"/>
                        <a:t> compare le code saisi avec celui de la carte.</a:t>
                      </a:r>
                      <a:endParaRPr lang="fr-FR" sz="1400" dirty="0"/>
                    </a:p>
                  </a:txBody>
                  <a:tcPr/>
                </a:tc>
                <a:extLst>
                  <a:ext uri="{0D108BD9-81ED-4DB2-BD59-A6C34878D82A}">
                    <a16:rowId xmlns:a16="http://schemas.microsoft.com/office/drawing/2014/main" val="1090216075"/>
                  </a:ext>
                </a:extLst>
              </a:tr>
              <a:tr h="556969">
                <a:tc>
                  <a:txBody>
                    <a:bodyPr/>
                    <a:lstStyle/>
                    <a:p>
                      <a:endParaRPr lang="fr-FR" sz="1400" dirty="0"/>
                    </a:p>
                  </a:txBody>
                  <a:tcPr/>
                </a:tc>
                <a:tc>
                  <a:txBody>
                    <a:bodyPr/>
                    <a:lstStyle/>
                    <a:p>
                      <a:r>
                        <a:rPr lang="fr-FR" sz="1400" dirty="0"/>
                        <a:t>5.b</a:t>
                      </a:r>
                      <a:r>
                        <a:rPr lang="fr-FR" sz="1400" baseline="0" dirty="0"/>
                        <a:t> </a:t>
                      </a:r>
                      <a:r>
                        <a:rPr lang="fr-FR" sz="1400" dirty="0"/>
                        <a:t>Le GAB indique</a:t>
                      </a:r>
                      <a:r>
                        <a:rPr lang="fr-FR" sz="1400" baseline="0" dirty="0"/>
                        <a:t> au porteur de carte que le code est erroné et qu’il a droit a 2 essais</a:t>
                      </a:r>
                      <a:endParaRPr lang="fr-FR" sz="1400" dirty="0"/>
                    </a:p>
                  </a:txBody>
                  <a:tcPr/>
                </a:tc>
                <a:extLst>
                  <a:ext uri="{0D108BD9-81ED-4DB2-BD59-A6C34878D82A}">
                    <a16:rowId xmlns:a16="http://schemas.microsoft.com/office/drawing/2014/main" val="2516294546"/>
                  </a:ext>
                </a:extLst>
              </a:tr>
              <a:tr h="556969">
                <a:tc>
                  <a:txBody>
                    <a:bodyPr/>
                    <a:lstStyle/>
                    <a:p>
                      <a:r>
                        <a:rPr lang="fr-FR" sz="1400" dirty="0"/>
                        <a:t>3. Le porteur de carte saisit son code</a:t>
                      </a:r>
                    </a:p>
                  </a:txBody>
                  <a:tcPr/>
                </a:tc>
                <a:tc>
                  <a:txBody>
                    <a:bodyPr/>
                    <a:lstStyle/>
                    <a:p>
                      <a:r>
                        <a:rPr lang="fr-FR" sz="1400" dirty="0"/>
                        <a:t>4 Le GAB compare le code saisi avec celui de la carte</a:t>
                      </a:r>
                    </a:p>
                  </a:txBody>
                  <a:tcPr/>
                </a:tc>
                <a:extLst>
                  <a:ext uri="{0D108BD9-81ED-4DB2-BD59-A6C34878D82A}">
                    <a16:rowId xmlns:a16="http://schemas.microsoft.com/office/drawing/2014/main" val="1169238018"/>
                  </a:ext>
                </a:extLst>
              </a:tr>
              <a:tr h="556969">
                <a:tc>
                  <a:txBody>
                    <a:bodyPr/>
                    <a:lstStyle/>
                    <a:p>
                      <a:endParaRPr lang="fr-FR"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5. Le GAB demande autorisation au SI Banque.</a:t>
                      </a:r>
                    </a:p>
                    <a:p>
                      <a:endParaRPr lang="fr-FR" sz="1400" dirty="0"/>
                    </a:p>
                  </a:txBody>
                  <a:tcPr/>
                </a:tc>
                <a:extLst>
                  <a:ext uri="{0D108BD9-81ED-4DB2-BD59-A6C34878D82A}">
                    <a16:rowId xmlns:a16="http://schemas.microsoft.com/office/drawing/2014/main" val="2472341064"/>
                  </a:ext>
                </a:extLst>
              </a:tr>
            </a:tbl>
          </a:graphicData>
        </a:graphic>
      </p:graphicFrame>
      <p:sp>
        <p:nvSpPr>
          <p:cNvPr id="4" name="Espace réservé du numéro de diapositive 3"/>
          <p:cNvSpPr>
            <a:spLocks noGrp="1"/>
          </p:cNvSpPr>
          <p:nvPr>
            <p:ph type="sldNum" sz="quarter" idx="12"/>
          </p:nvPr>
        </p:nvSpPr>
        <p:spPr/>
        <p:txBody>
          <a:bodyPr/>
          <a:lstStyle/>
          <a:p>
            <a:fld id="{525A3C56-E491-49B2-93F3-63532DF516BC}" type="slidenum">
              <a:rPr lang="en-GB" smtClean="0"/>
              <a:pPr/>
              <a:t>27</a:t>
            </a:fld>
            <a:endParaRPr lang="en-GB" dirty="0"/>
          </a:p>
        </p:txBody>
      </p:sp>
      <p:sp>
        <p:nvSpPr>
          <p:cNvPr id="9" name="ZoneTexte 8"/>
          <p:cNvSpPr txBox="1"/>
          <p:nvPr/>
        </p:nvSpPr>
        <p:spPr bwMode="auto">
          <a:xfrm>
            <a:off x="1439652" y="1520788"/>
            <a:ext cx="6472085" cy="1723549"/>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 </a:t>
            </a:r>
            <a:r>
              <a:rPr lang="fr-FR" sz="1400" dirty="0" err="1">
                <a:cs typeface="Arial" pitchFamily="34" charset="0"/>
              </a:rPr>
              <a:t>Pré-conditions</a:t>
            </a:r>
            <a:r>
              <a:rPr lang="fr-FR" sz="1400" dirty="0">
                <a:cs typeface="Arial" pitchFamily="34" charset="0"/>
              </a:rPr>
              <a:t> : </a:t>
            </a:r>
          </a:p>
          <a:p>
            <a:r>
              <a:rPr lang="fr-FR" sz="1400" dirty="0">
                <a:cs typeface="Arial" pitchFamily="34" charset="0"/>
              </a:rPr>
              <a:t>	- Le porteur de carte a introduit sa carte</a:t>
            </a:r>
          </a:p>
          <a:p>
            <a:r>
              <a:rPr lang="fr-FR" sz="1400" dirty="0">
                <a:cs typeface="Arial" pitchFamily="34" charset="0"/>
              </a:rPr>
              <a:t>	- Le porteur de carte connait son code</a:t>
            </a:r>
          </a:p>
          <a:p>
            <a:r>
              <a:rPr lang="fr-FR" sz="1400" dirty="0">
                <a:cs typeface="Arial" pitchFamily="34" charset="0"/>
              </a:rPr>
              <a:t>- Post-condition :</a:t>
            </a:r>
          </a:p>
          <a:p>
            <a:pPr marL="742950" lvl="1" indent="-285750">
              <a:buFontTx/>
              <a:buChar char="-"/>
            </a:pPr>
            <a:r>
              <a:rPr lang="fr-FR" sz="1400" dirty="0">
                <a:cs typeface="Arial" pitchFamily="34" charset="0"/>
              </a:rPr>
              <a:t>Le Code saisi </a:t>
            </a:r>
            <a:r>
              <a:rPr lang="fr-FR" sz="1400" dirty="0" smtClean="0">
                <a:cs typeface="Arial" pitchFamily="34" charset="0"/>
              </a:rPr>
              <a:t>n’est pas le </a:t>
            </a:r>
            <a:r>
              <a:rPr lang="fr-FR" sz="1400" dirty="0">
                <a:cs typeface="Arial" pitchFamily="34" charset="0"/>
              </a:rPr>
              <a:t>bon, Le </a:t>
            </a:r>
            <a:r>
              <a:rPr lang="fr-FR" sz="1400" dirty="0" err="1">
                <a:cs typeface="Arial" pitchFamily="34" charset="0"/>
              </a:rPr>
              <a:t>Gab</a:t>
            </a:r>
            <a:r>
              <a:rPr lang="fr-FR" sz="1400" dirty="0">
                <a:cs typeface="Arial" pitchFamily="34" charset="0"/>
              </a:rPr>
              <a:t> demande autorisation au SI banque</a:t>
            </a:r>
          </a:p>
          <a:p>
            <a:endParaRPr lang="fr-FR" sz="1400" dirty="0">
              <a:cs typeface="Arial" pitchFamily="34" charset="0"/>
            </a:endParaRPr>
          </a:p>
          <a:p>
            <a:r>
              <a:rPr lang="fr-FR" sz="1400" dirty="0">
                <a:cs typeface="Arial" pitchFamily="34" charset="0"/>
              </a:rPr>
              <a:t> </a:t>
            </a:r>
          </a:p>
        </p:txBody>
      </p:sp>
    </p:spTree>
    <p:extLst>
      <p:ext uri="{BB962C8B-B14F-4D97-AF65-F5344CB8AC3E}">
        <p14:creationId xmlns:p14="http://schemas.microsoft.com/office/powerpoint/2010/main" val="1696862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7675" y="185738"/>
            <a:ext cx="8239125" cy="1227037"/>
          </a:xfrm>
        </p:spPr>
        <p:txBody>
          <a:bodyPr>
            <a:normAutofit fontScale="90000"/>
          </a:bodyPr>
          <a:lstStyle/>
          <a:p>
            <a:r>
              <a:rPr lang="fr-FR" dirty="0"/>
              <a:t>Use case « Retirer de l’argent » : Scénario erreur : Le porteur de carte ne connait pas son code</a:t>
            </a:r>
          </a:p>
        </p:txBody>
      </p:sp>
      <p:graphicFrame>
        <p:nvGraphicFramePr>
          <p:cNvPr id="5" name="Espace réservé du contenu 4"/>
          <p:cNvGraphicFramePr>
            <a:graphicFrameLocks noGrp="1"/>
          </p:cNvGraphicFramePr>
          <p:nvPr>
            <p:ph sz="quarter" idx="17"/>
            <p:extLst>
              <p:ext uri="{D42A27DB-BD31-4B8C-83A1-F6EECF244321}">
                <p14:modId xmlns:p14="http://schemas.microsoft.com/office/powerpoint/2010/main" val="3792944479"/>
              </p:ext>
            </p:extLst>
          </p:nvPr>
        </p:nvGraphicFramePr>
        <p:xfrm>
          <a:off x="1017484" y="2602100"/>
          <a:ext cx="7099505" cy="4013604"/>
        </p:xfrm>
        <a:graphic>
          <a:graphicData uri="http://schemas.openxmlformats.org/drawingml/2006/table">
            <a:tbl>
              <a:tblPr firstRow="1" bandRow="1">
                <a:tableStyleId>{5C22544A-7EE6-4342-B048-85BDC9FD1C3A}</a:tableStyleId>
              </a:tblPr>
              <a:tblGrid>
                <a:gridCol w="3487625">
                  <a:extLst>
                    <a:ext uri="{9D8B030D-6E8A-4147-A177-3AD203B41FA5}">
                      <a16:colId xmlns:a16="http://schemas.microsoft.com/office/drawing/2014/main" val="2020546714"/>
                    </a:ext>
                  </a:extLst>
                </a:gridCol>
                <a:gridCol w="3611880">
                  <a:extLst>
                    <a:ext uri="{9D8B030D-6E8A-4147-A177-3AD203B41FA5}">
                      <a16:colId xmlns:a16="http://schemas.microsoft.com/office/drawing/2014/main" val="2476173953"/>
                    </a:ext>
                  </a:extLst>
                </a:gridCol>
              </a:tblGrid>
              <a:tr h="322688">
                <a:tc>
                  <a:txBody>
                    <a:bodyPr/>
                    <a:lstStyle/>
                    <a:p>
                      <a:r>
                        <a:rPr lang="fr-FR" sz="1400" dirty="0"/>
                        <a:t>Acteur</a:t>
                      </a:r>
                    </a:p>
                  </a:txBody>
                  <a:tcPr/>
                </a:tc>
                <a:tc>
                  <a:txBody>
                    <a:bodyPr/>
                    <a:lstStyle/>
                    <a:p>
                      <a:r>
                        <a:rPr lang="fr-FR" sz="1400" dirty="0"/>
                        <a:t>Système</a:t>
                      </a:r>
                    </a:p>
                  </a:txBody>
                  <a:tcPr/>
                </a:tc>
                <a:extLst>
                  <a:ext uri="{0D108BD9-81ED-4DB2-BD59-A6C34878D82A}">
                    <a16:rowId xmlns:a16="http://schemas.microsoft.com/office/drawing/2014/main" val="4170951826"/>
                  </a:ext>
                </a:extLst>
              </a:tr>
              <a:tr h="556969">
                <a:tc>
                  <a:txBody>
                    <a:bodyPr/>
                    <a:lstStyle/>
                    <a:p>
                      <a:r>
                        <a:rPr lang="fr-FR" sz="1400" dirty="0"/>
                        <a:t>3. Le porteur de carte saisit son code.</a:t>
                      </a:r>
                    </a:p>
                  </a:txBody>
                  <a:tcPr/>
                </a:tc>
                <a:tc>
                  <a:txBody>
                    <a:bodyPr/>
                    <a:lstStyle/>
                    <a:p>
                      <a:r>
                        <a:rPr lang="fr-FR" sz="1400" dirty="0"/>
                        <a:t>4.</a:t>
                      </a:r>
                      <a:r>
                        <a:rPr lang="fr-FR" sz="1400" baseline="0" dirty="0"/>
                        <a:t> </a:t>
                      </a:r>
                      <a:r>
                        <a:rPr lang="fr-FR" sz="1400" dirty="0"/>
                        <a:t>Le GAB</a:t>
                      </a:r>
                      <a:r>
                        <a:rPr lang="fr-FR" sz="1400" baseline="0" dirty="0"/>
                        <a:t> compare le code saisi avec celui de la carte.</a:t>
                      </a:r>
                      <a:endParaRPr lang="fr-FR" sz="1400" dirty="0"/>
                    </a:p>
                  </a:txBody>
                  <a:tcPr/>
                </a:tc>
                <a:extLst>
                  <a:ext uri="{0D108BD9-81ED-4DB2-BD59-A6C34878D82A}">
                    <a16:rowId xmlns:a16="http://schemas.microsoft.com/office/drawing/2014/main" val="1090216075"/>
                  </a:ext>
                </a:extLst>
              </a:tr>
              <a:tr h="556969">
                <a:tc>
                  <a:txBody>
                    <a:bodyPr/>
                    <a:lstStyle/>
                    <a:p>
                      <a:endParaRPr lang="fr-FR" sz="1400" dirty="0"/>
                    </a:p>
                  </a:txBody>
                  <a:tcPr/>
                </a:tc>
                <a:tc>
                  <a:txBody>
                    <a:bodyPr/>
                    <a:lstStyle/>
                    <a:p>
                      <a:r>
                        <a:rPr lang="fr-FR" sz="1400" dirty="0"/>
                        <a:t>5.b</a:t>
                      </a:r>
                      <a:r>
                        <a:rPr lang="fr-FR" sz="1400" baseline="0" dirty="0"/>
                        <a:t> </a:t>
                      </a:r>
                      <a:r>
                        <a:rPr lang="fr-FR" sz="1400" dirty="0"/>
                        <a:t>Le GAB indique</a:t>
                      </a:r>
                      <a:r>
                        <a:rPr lang="fr-FR" sz="1400" baseline="0" dirty="0"/>
                        <a:t> au porteur de carte que le code est erroné et qu’il n’a plus droit qu’à 2 essais</a:t>
                      </a:r>
                      <a:endParaRPr lang="fr-FR" sz="1400" dirty="0"/>
                    </a:p>
                  </a:txBody>
                  <a:tcPr/>
                </a:tc>
                <a:extLst>
                  <a:ext uri="{0D108BD9-81ED-4DB2-BD59-A6C34878D82A}">
                    <a16:rowId xmlns:a16="http://schemas.microsoft.com/office/drawing/2014/main" val="2516294546"/>
                  </a:ext>
                </a:extLst>
              </a:tr>
              <a:tr h="556969">
                <a:tc>
                  <a:txBody>
                    <a:bodyPr/>
                    <a:lstStyle/>
                    <a:p>
                      <a:r>
                        <a:rPr lang="fr-FR" sz="1400" dirty="0"/>
                        <a:t>3. Le porteur de carte saisit son code</a:t>
                      </a:r>
                    </a:p>
                  </a:txBody>
                  <a:tcPr/>
                </a:tc>
                <a:tc>
                  <a:txBody>
                    <a:bodyPr/>
                    <a:lstStyle/>
                    <a:p>
                      <a:r>
                        <a:rPr lang="fr-FR" sz="1400" dirty="0"/>
                        <a:t>4. Le GAB compare le code saisi avec celui de la carte</a:t>
                      </a:r>
                    </a:p>
                  </a:txBody>
                  <a:tcPr/>
                </a:tc>
                <a:extLst>
                  <a:ext uri="{0D108BD9-81ED-4DB2-BD59-A6C34878D82A}">
                    <a16:rowId xmlns:a16="http://schemas.microsoft.com/office/drawing/2014/main" val="1169238018"/>
                  </a:ext>
                </a:extLst>
              </a:tr>
              <a:tr h="556969">
                <a:tc>
                  <a:txBody>
                    <a:bodyPr/>
                    <a:lstStyle/>
                    <a:p>
                      <a:endParaRPr lang="fr-FR"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5.c</a:t>
                      </a:r>
                      <a:r>
                        <a:rPr lang="fr-FR" sz="1400" baseline="0" dirty="0"/>
                        <a:t> </a:t>
                      </a:r>
                      <a:r>
                        <a:rPr lang="fr-FR" sz="1400" dirty="0"/>
                        <a:t>Le GAB indique</a:t>
                      </a:r>
                      <a:r>
                        <a:rPr lang="fr-FR" sz="1400" baseline="0" dirty="0"/>
                        <a:t> au porteur de carte que le code est erroné et qu’il n’a plus doit qu’à 1 essai</a:t>
                      </a:r>
                      <a:endParaRPr lang="fr-FR" sz="1400" dirty="0"/>
                    </a:p>
                  </a:txBody>
                  <a:tcPr/>
                </a:tc>
                <a:extLst>
                  <a:ext uri="{0D108BD9-81ED-4DB2-BD59-A6C34878D82A}">
                    <a16:rowId xmlns:a16="http://schemas.microsoft.com/office/drawing/2014/main" val="2472341064"/>
                  </a:ext>
                </a:extLst>
              </a:tr>
              <a:tr h="556969">
                <a:tc>
                  <a:txBody>
                    <a:bodyPr/>
                    <a:lstStyle/>
                    <a:p>
                      <a:r>
                        <a:rPr lang="fr-FR" sz="1400" dirty="0"/>
                        <a:t>3. Le porteur de carte saisit son code</a:t>
                      </a:r>
                    </a:p>
                  </a:txBody>
                  <a:tcPr/>
                </a:tc>
                <a:tc>
                  <a:txBody>
                    <a:bodyPr/>
                    <a:lstStyle/>
                    <a:p>
                      <a:r>
                        <a:rPr lang="fr-FR" sz="1400" dirty="0"/>
                        <a:t>4. Le GAB compare le code saisi avec celui de la carte</a:t>
                      </a:r>
                    </a:p>
                  </a:txBody>
                  <a:tcPr/>
                </a:tc>
                <a:extLst>
                  <a:ext uri="{0D108BD9-81ED-4DB2-BD59-A6C34878D82A}">
                    <a16:rowId xmlns:a16="http://schemas.microsoft.com/office/drawing/2014/main" val="4150701248"/>
                  </a:ext>
                </a:extLst>
              </a:tr>
              <a:tr h="556969">
                <a:tc>
                  <a:txBody>
                    <a:bodyPr/>
                    <a:lstStyle/>
                    <a:p>
                      <a:endParaRPr lang="fr-FR"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5.d</a:t>
                      </a:r>
                      <a:r>
                        <a:rPr lang="fr-FR" sz="1400" baseline="0" dirty="0"/>
                        <a:t> </a:t>
                      </a:r>
                      <a:r>
                        <a:rPr lang="fr-FR" sz="1400" dirty="0"/>
                        <a:t>Le GAB indique</a:t>
                      </a:r>
                      <a:r>
                        <a:rPr lang="fr-FR" sz="1400" baseline="0" dirty="0"/>
                        <a:t> au porteur de carte que la carte est conservée</a:t>
                      </a:r>
                      <a:endParaRPr lang="fr-FR" sz="1400" dirty="0"/>
                    </a:p>
                  </a:txBody>
                  <a:tcPr/>
                </a:tc>
                <a:extLst>
                  <a:ext uri="{0D108BD9-81ED-4DB2-BD59-A6C34878D82A}">
                    <a16:rowId xmlns:a16="http://schemas.microsoft.com/office/drawing/2014/main" val="750116015"/>
                  </a:ext>
                </a:extLst>
              </a:tr>
            </a:tbl>
          </a:graphicData>
        </a:graphic>
      </p:graphicFrame>
      <p:sp>
        <p:nvSpPr>
          <p:cNvPr id="4" name="Espace réservé du numéro de diapositive 3"/>
          <p:cNvSpPr>
            <a:spLocks noGrp="1"/>
          </p:cNvSpPr>
          <p:nvPr>
            <p:ph type="sldNum" sz="quarter" idx="12"/>
          </p:nvPr>
        </p:nvSpPr>
        <p:spPr/>
        <p:txBody>
          <a:bodyPr/>
          <a:lstStyle/>
          <a:p>
            <a:fld id="{525A3C56-E491-49B2-93F3-63532DF516BC}" type="slidenum">
              <a:rPr lang="en-GB" smtClean="0"/>
              <a:pPr/>
              <a:t>28</a:t>
            </a:fld>
            <a:endParaRPr lang="en-GB" dirty="0"/>
          </a:p>
        </p:txBody>
      </p:sp>
      <p:sp>
        <p:nvSpPr>
          <p:cNvPr id="9" name="ZoneTexte 8"/>
          <p:cNvSpPr txBox="1"/>
          <p:nvPr/>
        </p:nvSpPr>
        <p:spPr bwMode="auto">
          <a:xfrm>
            <a:off x="1089105" y="1309438"/>
            <a:ext cx="7090012" cy="1292662"/>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 </a:t>
            </a:r>
            <a:r>
              <a:rPr lang="fr-FR" sz="1400" dirty="0" err="1">
                <a:cs typeface="Arial" pitchFamily="34" charset="0"/>
              </a:rPr>
              <a:t>Pré-conditions</a:t>
            </a:r>
            <a:r>
              <a:rPr lang="fr-FR" sz="1400" dirty="0">
                <a:cs typeface="Arial" pitchFamily="34" charset="0"/>
              </a:rPr>
              <a:t> : </a:t>
            </a:r>
          </a:p>
          <a:p>
            <a:r>
              <a:rPr lang="fr-FR" sz="1400" dirty="0">
                <a:cs typeface="Arial" pitchFamily="34" charset="0"/>
              </a:rPr>
              <a:t>	- Le porteur de carte a introduit sa carte</a:t>
            </a:r>
          </a:p>
          <a:p>
            <a:r>
              <a:rPr lang="fr-FR" sz="1400" dirty="0">
                <a:cs typeface="Arial" pitchFamily="34" charset="0"/>
              </a:rPr>
              <a:t>	- Le porteur de carte ne connait pas son code</a:t>
            </a:r>
          </a:p>
          <a:p>
            <a:r>
              <a:rPr lang="fr-FR" sz="1400" dirty="0">
                <a:cs typeface="Arial" pitchFamily="34" charset="0"/>
              </a:rPr>
              <a:t>- Post-condition :</a:t>
            </a:r>
          </a:p>
          <a:p>
            <a:pPr marL="742950" lvl="1" indent="-285750">
              <a:buFontTx/>
              <a:buChar char="-"/>
            </a:pPr>
            <a:r>
              <a:rPr lang="fr-FR" sz="1400" dirty="0">
                <a:cs typeface="Arial" pitchFamily="34" charset="0"/>
              </a:rPr>
              <a:t>Le Code saisi n’est pas le bon, le GAB conserve la carte</a:t>
            </a:r>
          </a:p>
          <a:p>
            <a:r>
              <a:rPr lang="fr-FR" sz="1400" dirty="0">
                <a:cs typeface="Arial" pitchFamily="34" charset="0"/>
              </a:rPr>
              <a:t> </a:t>
            </a:r>
          </a:p>
        </p:txBody>
      </p:sp>
    </p:spTree>
    <p:extLst>
      <p:ext uri="{BB962C8B-B14F-4D97-AF65-F5344CB8AC3E}">
        <p14:creationId xmlns:p14="http://schemas.microsoft.com/office/powerpoint/2010/main" val="35773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Use case « Retirer de l’argent » : Scénario </a:t>
            </a:r>
            <a:r>
              <a:rPr lang="fr-FR" dirty="0" smtClean="0"/>
              <a:t>erreur </a:t>
            </a:r>
            <a:r>
              <a:rPr lang="fr-FR" dirty="0"/>
              <a:t>: Le SI Banque rejette la demande de retrait</a:t>
            </a:r>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29</a:t>
            </a:fld>
            <a:endParaRPr lang="en-GB" dirty="0"/>
          </a:p>
        </p:txBody>
      </p:sp>
      <p:sp>
        <p:nvSpPr>
          <p:cNvPr id="5" name="Espace réservé du contenu 4"/>
          <p:cNvSpPr txBox="1">
            <a:spLocks noGrp="1"/>
          </p:cNvSpPr>
          <p:nvPr>
            <p:ph sz="quarter" idx="17"/>
          </p:nvPr>
        </p:nvSpPr>
        <p:spPr bwMode="auto">
          <a:xfrm>
            <a:off x="449263" y="1196752"/>
            <a:ext cx="8237537" cy="2172390"/>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 </a:t>
            </a:r>
            <a:r>
              <a:rPr lang="fr-FR" sz="1400" dirty="0" err="1">
                <a:cs typeface="Arial" pitchFamily="34" charset="0"/>
              </a:rPr>
              <a:t>Pré-conditions</a:t>
            </a:r>
            <a:r>
              <a:rPr lang="fr-FR" sz="1400" dirty="0">
                <a:cs typeface="Arial" pitchFamily="34" charset="0"/>
              </a:rPr>
              <a:t> : </a:t>
            </a:r>
          </a:p>
          <a:p>
            <a:r>
              <a:rPr lang="fr-FR" sz="1400" dirty="0">
                <a:cs typeface="Arial" pitchFamily="34" charset="0"/>
              </a:rPr>
              <a:t>	- Le porteur de carte a introduit sa carte</a:t>
            </a:r>
          </a:p>
          <a:p>
            <a:r>
              <a:rPr lang="fr-FR" sz="1400" dirty="0">
                <a:cs typeface="Arial" pitchFamily="34" charset="0"/>
              </a:rPr>
              <a:t>	- Le porteur de carte a correctement saisi son code</a:t>
            </a:r>
          </a:p>
          <a:p>
            <a:r>
              <a:rPr lang="fr-FR" sz="1400" dirty="0">
                <a:cs typeface="Arial" pitchFamily="34" charset="0"/>
              </a:rPr>
              <a:t>- 	- Le compte du porteur de carte ne permet pas le retrait du montant demandé </a:t>
            </a:r>
          </a:p>
          <a:p>
            <a:endParaRPr lang="fr-FR" sz="1400" dirty="0">
              <a:cs typeface="Arial" pitchFamily="34" charset="0"/>
            </a:endParaRPr>
          </a:p>
          <a:p>
            <a:r>
              <a:rPr lang="fr-FR" sz="1400" dirty="0">
                <a:cs typeface="Arial" pitchFamily="34" charset="0"/>
              </a:rPr>
              <a:t>- Post-condition :</a:t>
            </a:r>
          </a:p>
          <a:p>
            <a:pPr marL="742950" lvl="1" indent="-285750">
              <a:buFontTx/>
              <a:buChar char="-"/>
            </a:pPr>
            <a:r>
              <a:rPr lang="fr-FR" sz="1400" dirty="0">
                <a:cs typeface="Arial" pitchFamily="34" charset="0"/>
              </a:rPr>
              <a:t>Le Porteur de carte ne reçoit pas l’argent demandé. </a:t>
            </a:r>
          </a:p>
          <a:p>
            <a:r>
              <a:rPr lang="fr-FR" sz="1400" dirty="0">
                <a:cs typeface="Arial" pitchFamily="34" charset="0"/>
              </a:rPr>
              <a:t> </a:t>
            </a:r>
          </a:p>
        </p:txBody>
      </p:sp>
      <p:graphicFrame>
        <p:nvGraphicFramePr>
          <p:cNvPr id="6" name="Espace réservé du contenu 4"/>
          <p:cNvGraphicFramePr>
            <a:graphicFrameLocks/>
          </p:cNvGraphicFramePr>
          <p:nvPr>
            <p:extLst>
              <p:ext uri="{D42A27DB-BD31-4B8C-83A1-F6EECF244321}">
                <p14:modId xmlns:p14="http://schemas.microsoft.com/office/powerpoint/2010/main" val="1717129766"/>
              </p:ext>
            </p:extLst>
          </p:nvPr>
        </p:nvGraphicFramePr>
        <p:xfrm>
          <a:off x="516787" y="3302753"/>
          <a:ext cx="8100900" cy="2511755"/>
        </p:xfrm>
        <a:graphic>
          <a:graphicData uri="http://schemas.openxmlformats.org/drawingml/2006/table">
            <a:tbl>
              <a:tblPr firstRow="1" bandRow="1">
                <a:tableStyleId>{5C22544A-7EE6-4342-B048-85BDC9FD1C3A}</a:tableStyleId>
              </a:tblPr>
              <a:tblGrid>
                <a:gridCol w="4050450">
                  <a:extLst>
                    <a:ext uri="{9D8B030D-6E8A-4147-A177-3AD203B41FA5}">
                      <a16:colId xmlns:a16="http://schemas.microsoft.com/office/drawing/2014/main" val="2020546714"/>
                    </a:ext>
                  </a:extLst>
                </a:gridCol>
                <a:gridCol w="4050450">
                  <a:extLst>
                    <a:ext uri="{9D8B030D-6E8A-4147-A177-3AD203B41FA5}">
                      <a16:colId xmlns:a16="http://schemas.microsoft.com/office/drawing/2014/main" val="2476173953"/>
                    </a:ext>
                  </a:extLst>
                </a:gridCol>
              </a:tblGrid>
              <a:tr h="322688">
                <a:tc>
                  <a:txBody>
                    <a:bodyPr/>
                    <a:lstStyle/>
                    <a:p>
                      <a:r>
                        <a:rPr lang="fr-FR" sz="1400" dirty="0"/>
                        <a:t>Acteur</a:t>
                      </a:r>
                    </a:p>
                  </a:txBody>
                  <a:tcPr/>
                </a:tc>
                <a:tc>
                  <a:txBody>
                    <a:bodyPr/>
                    <a:lstStyle/>
                    <a:p>
                      <a:r>
                        <a:rPr lang="fr-FR" sz="1400" dirty="0"/>
                        <a:t>Système</a:t>
                      </a:r>
                    </a:p>
                  </a:txBody>
                  <a:tcPr/>
                </a:tc>
                <a:extLst>
                  <a:ext uri="{0D108BD9-81ED-4DB2-BD59-A6C34878D82A}">
                    <a16:rowId xmlns:a16="http://schemas.microsoft.com/office/drawing/2014/main" val="4170951826"/>
                  </a:ext>
                </a:extLst>
              </a:tr>
              <a:tr h="556969">
                <a:tc>
                  <a:txBody>
                    <a:bodyPr/>
                    <a:lstStyle/>
                    <a:p>
                      <a:pPr marL="0" indent="0">
                        <a:buFont typeface="+mj-lt"/>
                        <a:buNone/>
                      </a:pPr>
                      <a:r>
                        <a:rPr lang="fr-FR" sz="1400" dirty="0"/>
                        <a:t>8. Le porteur</a:t>
                      </a:r>
                      <a:r>
                        <a:rPr lang="fr-FR" sz="1400" baseline="0" dirty="0"/>
                        <a:t> de carte saisit le montant désiré.</a:t>
                      </a:r>
                      <a:endParaRPr lang="fr-FR" sz="1400" dirty="0"/>
                    </a:p>
                  </a:txBody>
                  <a:tcPr/>
                </a:tc>
                <a:tc>
                  <a:txBody>
                    <a:bodyPr/>
                    <a:lstStyle/>
                    <a:p>
                      <a:pPr marL="0" indent="0">
                        <a:buFont typeface="+mj-lt"/>
                        <a:buNone/>
                      </a:pPr>
                      <a:r>
                        <a:rPr lang="fr-FR" sz="1400" dirty="0"/>
                        <a:t>9.</a:t>
                      </a:r>
                      <a:r>
                        <a:rPr lang="fr-FR" sz="1400" baseline="0" dirty="0"/>
                        <a:t> </a:t>
                      </a:r>
                      <a:r>
                        <a:rPr lang="fr-FR" sz="1400" dirty="0"/>
                        <a:t>Le GAB demande au SI Banque l’autorisation de</a:t>
                      </a:r>
                      <a:r>
                        <a:rPr lang="fr-FR" sz="1400" baseline="0" dirty="0"/>
                        <a:t> délivrer le montant.</a:t>
                      </a:r>
                      <a:endParaRPr lang="fr-FR" sz="1400" dirty="0"/>
                    </a:p>
                  </a:txBody>
                  <a:tcPr/>
                </a:tc>
                <a:extLst>
                  <a:ext uri="{0D108BD9-81ED-4DB2-BD59-A6C34878D82A}">
                    <a16:rowId xmlns:a16="http://schemas.microsoft.com/office/drawing/2014/main" val="2142743405"/>
                  </a:ext>
                </a:extLst>
              </a:tr>
              <a:tr h="322688">
                <a:tc>
                  <a:txBody>
                    <a:bodyPr/>
                    <a:lstStyle/>
                    <a:p>
                      <a:pPr marL="0" indent="0">
                        <a:buFont typeface="+mj-lt"/>
                        <a:buNone/>
                      </a:pPr>
                      <a:r>
                        <a:rPr lang="fr-FR" sz="1400" dirty="0"/>
                        <a:t>10.b Le SI Banque informe le GAB qu’il ne donne pas son</a:t>
                      </a:r>
                      <a:r>
                        <a:rPr lang="fr-FR" sz="1400" baseline="0" dirty="0"/>
                        <a:t> accord.</a:t>
                      </a:r>
                      <a:endParaRPr lang="fr-FR" sz="1400" dirty="0"/>
                    </a:p>
                  </a:txBody>
                  <a:tcPr/>
                </a:tc>
                <a:tc>
                  <a:txBody>
                    <a:bodyPr/>
                    <a:lstStyle/>
                    <a:p>
                      <a:pPr marL="0" indent="0">
                        <a:buFont typeface="+mj-lt"/>
                        <a:buNone/>
                      </a:pPr>
                      <a:r>
                        <a:rPr lang="fr-FR" sz="1400" dirty="0"/>
                        <a:t>11.b Le GAB</a:t>
                      </a:r>
                      <a:r>
                        <a:rPr lang="fr-FR" sz="1400" baseline="0" dirty="0"/>
                        <a:t> informe le porteur de carte que la banque ne donne pas son accord.</a:t>
                      </a:r>
                      <a:endParaRPr lang="fr-FR" sz="1400" dirty="0"/>
                    </a:p>
                  </a:txBody>
                  <a:tcPr/>
                </a:tc>
                <a:extLst>
                  <a:ext uri="{0D108BD9-81ED-4DB2-BD59-A6C34878D82A}">
                    <a16:rowId xmlns:a16="http://schemas.microsoft.com/office/drawing/2014/main" val="3416283869"/>
                  </a:ext>
                </a:extLst>
              </a:tr>
              <a:tr h="556969">
                <a:tc>
                  <a:txBody>
                    <a:bodyPr/>
                    <a:lstStyle/>
                    <a:p>
                      <a:pPr marL="0" indent="0">
                        <a:buFont typeface="+mj-lt"/>
                        <a:buNone/>
                      </a:pPr>
                      <a:endParaRPr lang="fr-FR" sz="1400" dirty="0"/>
                    </a:p>
                  </a:txBody>
                  <a:tcPr/>
                </a:tc>
                <a:tc>
                  <a:txBody>
                    <a:bodyPr/>
                    <a:lstStyle/>
                    <a:p>
                      <a:pPr marL="0" indent="0">
                        <a:buFont typeface="+mj-lt"/>
                        <a:buNone/>
                      </a:pPr>
                      <a:r>
                        <a:rPr lang="fr-FR" sz="1400" dirty="0"/>
                        <a:t>13. Le GAB rend</a:t>
                      </a:r>
                      <a:r>
                        <a:rPr lang="fr-FR" sz="1400" baseline="0" dirty="0"/>
                        <a:t> sa carte au porteur de carte</a:t>
                      </a:r>
                      <a:endParaRPr lang="fr-FR" sz="1400" dirty="0"/>
                    </a:p>
                  </a:txBody>
                  <a:tcPr/>
                </a:tc>
                <a:extLst>
                  <a:ext uri="{0D108BD9-81ED-4DB2-BD59-A6C34878D82A}">
                    <a16:rowId xmlns:a16="http://schemas.microsoft.com/office/drawing/2014/main" val="1563496733"/>
                  </a:ext>
                </a:extLst>
              </a:tr>
              <a:tr h="556969">
                <a:tc>
                  <a:txBody>
                    <a:bodyPr/>
                    <a:lstStyle/>
                    <a:p>
                      <a:pPr marL="0" indent="0">
                        <a:buFont typeface="+mj-lt"/>
                        <a:buNone/>
                      </a:pPr>
                      <a:r>
                        <a:rPr lang="fr-FR" sz="1400" dirty="0"/>
                        <a:t>14. Le porteur de carte reprend sa carte</a:t>
                      </a:r>
                    </a:p>
                  </a:txBody>
                  <a:tcPr/>
                </a:tc>
                <a:tc>
                  <a:txBody>
                    <a:bodyPr/>
                    <a:lstStyle/>
                    <a:p>
                      <a:pPr marL="342900" indent="-342900">
                        <a:buFont typeface="+mj-lt"/>
                        <a:buAutoNum type="arabicPeriod"/>
                      </a:pPr>
                      <a:endParaRPr lang="fr-FR" sz="1400" dirty="0"/>
                    </a:p>
                  </a:txBody>
                  <a:tcPr/>
                </a:tc>
                <a:extLst>
                  <a:ext uri="{0D108BD9-81ED-4DB2-BD59-A6C34878D82A}">
                    <a16:rowId xmlns:a16="http://schemas.microsoft.com/office/drawing/2014/main" val="157953398"/>
                  </a:ext>
                </a:extLst>
              </a:tr>
            </a:tbl>
          </a:graphicData>
        </a:graphic>
      </p:graphicFrame>
    </p:spTree>
    <p:extLst>
      <p:ext uri="{BB962C8B-B14F-4D97-AF65-F5344CB8AC3E}">
        <p14:creationId xmlns:p14="http://schemas.microsoft.com/office/powerpoint/2010/main" val="329619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ous-titre 2"/>
          <p:cNvSpPr>
            <a:spLocks noGrp="1"/>
          </p:cNvSpPr>
          <p:nvPr>
            <p:ph type="subTitle" idx="1"/>
          </p:nvPr>
        </p:nvSpPr>
        <p:spPr>
          <a:xfrm>
            <a:off x="463212" y="2924944"/>
            <a:ext cx="8251825" cy="630237"/>
          </a:xfrm>
          <a:noFill/>
          <a:ln>
            <a:miter lim="800000"/>
            <a:headEnd/>
            <a:tailEnd/>
          </a:ln>
        </p:spPr>
        <p:txBody>
          <a:bodyPr vert="horz" wrap="square" numCol="1" compatLnSpc="1">
            <a:prstTxWarp prst="textNoShape">
              <a:avLst/>
            </a:prstTxWarp>
          </a:bodyPr>
          <a:lstStyle/>
          <a:p>
            <a:pPr eaLnBrk="1" hangingPunct="1"/>
            <a:r>
              <a:rPr lang="fr-FR" dirty="0" smtClean="0">
                <a:latin typeface="Arial" charset="0"/>
              </a:rPr>
              <a:t>L’utilité de la modélisation</a:t>
            </a:r>
            <a:endParaRPr lang="fr-FR" dirty="0">
              <a:latin typeface="Arial" charset="0"/>
            </a:endParaRPr>
          </a:p>
        </p:txBody>
      </p:sp>
      <p:sp>
        <p:nvSpPr>
          <p:cNvPr id="22531" name="Sous-titre 2"/>
          <p:cNvSpPr txBox="1">
            <a:spLocks/>
          </p:cNvSpPr>
          <p:nvPr/>
        </p:nvSpPr>
        <p:spPr bwMode="gray">
          <a:xfrm>
            <a:off x="447675" y="855663"/>
            <a:ext cx="8251825" cy="630237"/>
          </a:xfrm>
          <a:prstGeom prst="rect">
            <a:avLst/>
          </a:prstGeom>
          <a:noFill/>
          <a:ln w="9525">
            <a:noFill/>
            <a:miter lim="800000"/>
            <a:headEnd/>
            <a:tailEnd/>
          </a:ln>
        </p:spPr>
        <p:txBody>
          <a:bodyPr lIns="0" tIns="0" rIns="0" bIns="0"/>
          <a:lstStyle/>
          <a:p>
            <a:pPr>
              <a:spcBef>
                <a:spcPct val="20000"/>
              </a:spcBef>
              <a:buFont typeface="Arial" charset="0"/>
              <a:buNone/>
            </a:pPr>
            <a:endParaRPr lang="fr-FR" sz="3900" i="1">
              <a:solidFill>
                <a:srgbClr val="FFFFFF"/>
              </a:solidFill>
            </a:endParaRPr>
          </a:p>
        </p:txBody>
      </p:sp>
    </p:spTree>
    <p:extLst>
      <p:ext uri="{BB962C8B-B14F-4D97-AF65-F5344CB8AC3E}">
        <p14:creationId xmlns:p14="http://schemas.microsoft.com/office/powerpoint/2010/main" val="342727982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 Case : Inclusion</a:t>
            </a:r>
          </a:p>
        </p:txBody>
      </p:sp>
      <p:sp>
        <p:nvSpPr>
          <p:cNvPr id="3" name="Espace réservé du contenu 2"/>
          <p:cNvSpPr>
            <a:spLocks noGrp="1"/>
          </p:cNvSpPr>
          <p:nvPr>
            <p:ph sz="quarter" idx="17"/>
          </p:nvPr>
        </p:nvSpPr>
        <p:spPr>
          <a:xfrm>
            <a:off x="251520" y="1118030"/>
            <a:ext cx="8551229" cy="2633644"/>
          </a:xfrm>
        </p:spPr>
        <p:txBody>
          <a:bodyPr>
            <a:normAutofit/>
          </a:bodyPr>
          <a:lstStyle/>
          <a:p>
            <a:pPr marL="342900" indent="-342900">
              <a:buFont typeface="Wingdings" panose="05000000000000000000" pitchFamily="2" charset="2"/>
              <a:buChar char="Ø"/>
            </a:pPr>
            <a:r>
              <a:rPr lang="fr-FR" dirty="0"/>
              <a:t>Relation d’inclusion :</a:t>
            </a:r>
          </a:p>
          <a:p>
            <a:pPr marL="879475" lvl="2" indent="-342900">
              <a:buFont typeface="Wingdings" panose="05000000000000000000" pitchFamily="2" charset="2"/>
              <a:buChar char="Ø"/>
            </a:pPr>
            <a:r>
              <a:rPr lang="fr-FR" dirty="0"/>
              <a:t>Sert à </a:t>
            </a:r>
            <a:r>
              <a:rPr lang="fr-FR" dirty="0" smtClean="0"/>
              <a:t>structurer </a:t>
            </a:r>
            <a:r>
              <a:rPr lang="fr-FR" dirty="0"/>
              <a:t>un cas d’utilisation en décrivant ses sous-scénarios. N’est pas un objectif final pour </a:t>
            </a:r>
            <a:r>
              <a:rPr lang="fr-FR" dirty="0" smtClean="0"/>
              <a:t>l’acteur.</a:t>
            </a:r>
            <a:endParaRPr lang="fr-FR" dirty="0"/>
          </a:p>
          <a:p>
            <a:pPr marL="342900" indent="-342900">
              <a:buFont typeface="Wingdings" panose="05000000000000000000" pitchFamily="2" charset="2"/>
              <a:buChar char="Ø"/>
            </a:pP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30</a:t>
            </a:fld>
            <a:endParaRPr lang="en-GB" dirty="0"/>
          </a:p>
        </p:txBody>
      </p:sp>
      <p:sp>
        <p:nvSpPr>
          <p:cNvPr id="6" name="ZoneTexte 5"/>
          <p:cNvSpPr txBox="1"/>
          <p:nvPr/>
        </p:nvSpPr>
        <p:spPr bwMode="auto">
          <a:xfrm>
            <a:off x="455361" y="2996952"/>
            <a:ext cx="2000089" cy="430887"/>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Pour retirer de </a:t>
            </a:r>
            <a:r>
              <a:rPr lang="fr-FR" sz="1400" dirty="0" smtClean="0">
                <a:cs typeface="Arial" pitchFamily="34" charset="0"/>
              </a:rPr>
              <a:t>l’argent, </a:t>
            </a:r>
            <a:r>
              <a:rPr lang="fr-FR" sz="1400" dirty="0">
                <a:cs typeface="Arial" pitchFamily="34" charset="0"/>
              </a:rPr>
              <a:t>il faut s’</a:t>
            </a:r>
            <a:r>
              <a:rPr lang="fr-FR" sz="1400" dirty="0" smtClean="0">
                <a:cs typeface="Arial" pitchFamily="34" charset="0"/>
              </a:rPr>
              <a:t>’authentifier.</a:t>
            </a:r>
            <a:endParaRPr lang="fr-FR" sz="1400" dirty="0">
              <a:cs typeface="Arial" pitchFamily="34" charset="0"/>
            </a:endParaRPr>
          </a:p>
        </p:txBody>
      </p:sp>
      <p:sp>
        <p:nvSpPr>
          <p:cNvPr id="7" name="ZoneTexte 6"/>
          <p:cNvSpPr txBox="1"/>
          <p:nvPr/>
        </p:nvSpPr>
        <p:spPr bwMode="auto">
          <a:xfrm>
            <a:off x="446579" y="4263515"/>
            <a:ext cx="2000089" cy="646331"/>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Un Use case &lt;&lt; </a:t>
            </a:r>
            <a:r>
              <a:rPr lang="fr-FR" sz="1400" dirty="0" err="1">
                <a:cs typeface="Arial" pitchFamily="34" charset="0"/>
              </a:rPr>
              <a:t>Include</a:t>
            </a:r>
            <a:r>
              <a:rPr lang="fr-FR" sz="1400" dirty="0">
                <a:cs typeface="Arial" pitchFamily="34" charset="0"/>
              </a:rPr>
              <a:t> &gt;&gt; est aussi appelé Fragment</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851" y="2620178"/>
            <a:ext cx="6086475" cy="2486025"/>
          </a:xfrm>
          <a:prstGeom prst="rect">
            <a:avLst/>
          </a:prstGeom>
        </p:spPr>
      </p:pic>
    </p:spTree>
    <p:extLst>
      <p:ext uri="{BB962C8B-B14F-4D97-AF65-F5344CB8AC3E}">
        <p14:creationId xmlns:p14="http://schemas.microsoft.com/office/powerpoint/2010/main" val="1229649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Use case &lt;&lt;</a:t>
            </a:r>
            <a:r>
              <a:rPr lang="fr-FR" dirty="0" err="1"/>
              <a:t>Include</a:t>
            </a:r>
            <a:r>
              <a:rPr lang="fr-FR" dirty="0"/>
              <a:t>&gt;&gt; : s’authentifier : scénario nominal : Le porteur de carte est authentifié non client de la banque</a:t>
            </a:r>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31</a:t>
            </a:fld>
            <a:endParaRPr lang="en-GB" dirty="0"/>
          </a:p>
        </p:txBody>
      </p:sp>
      <p:sp>
        <p:nvSpPr>
          <p:cNvPr id="5" name="ZoneTexte 4"/>
          <p:cNvSpPr txBox="1"/>
          <p:nvPr/>
        </p:nvSpPr>
        <p:spPr bwMode="auto">
          <a:xfrm>
            <a:off x="575556" y="1180615"/>
            <a:ext cx="7680038" cy="1077218"/>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 Préconditions : </a:t>
            </a:r>
          </a:p>
          <a:p>
            <a:r>
              <a:rPr lang="fr-FR" sz="1400" dirty="0">
                <a:cs typeface="Arial" pitchFamily="34" charset="0"/>
              </a:rPr>
              <a:t>	- Le porteur de carte connait son code</a:t>
            </a:r>
          </a:p>
          <a:p>
            <a:r>
              <a:rPr lang="fr-FR" sz="1400" dirty="0">
                <a:cs typeface="Arial" pitchFamily="34" charset="0"/>
              </a:rPr>
              <a:t>- </a:t>
            </a:r>
            <a:r>
              <a:rPr lang="fr-FR" sz="1400" dirty="0" err="1">
                <a:cs typeface="Arial" pitchFamily="34" charset="0"/>
              </a:rPr>
              <a:t>Postcondition</a:t>
            </a:r>
            <a:r>
              <a:rPr lang="fr-FR" sz="1400" dirty="0">
                <a:cs typeface="Arial" pitchFamily="34" charset="0"/>
              </a:rPr>
              <a:t> :</a:t>
            </a:r>
          </a:p>
          <a:p>
            <a:pPr lvl="1"/>
            <a:r>
              <a:rPr lang="fr-FR" sz="1400" dirty="0">
                <a:cs typeface="Arial" pitchFamily="34" charset="0"/>
              </a:rPr>
              <a:t>	- Le porteur de carte est connecté. Le menu « Porteur de carte » est affiché.</a:t>
            </a:r>
          </a:p>
          <a:p>
            <a:r>
              <a:rPr lang="fr-FR" sz="1400" dirty="0">
                <a:cs typeface="Arial" pitchFamily="34" charset="0"/>
              </a:rPr>
              <a:t> </a:t>
            </a:r>
          </a:p>
        </p:txBody>
      </p:sp>
      <p:graphicFrame>
        <p:nvGraphicFramePr>
          <p:cNvPr id="6" name="Espace réservé du contenu 4"/>
          <p:cNvGraphicFramePr>
            <a:graphicFrameLocks noGrp="1"/>
          </p:cNvGraphicFramePr>
          <p:nvPr>
            <p:ph sz="quarter" idx="17"/>
            <p:extLst>
              <p:ext uri="{D42A27DB-BD31-4B8C-83A1-F6EECF244321}">
                <p14:modId xmlns:p14="http://schemas.microsoft.com/office/powerpoint/2010/main" val="1336869488"/>
              </p:ext>
            </p:extLst>
          </p:nvPr>
        </p:nvGraphicFramePr>
        <p:xfrm>
          <a:off x="156747" y="2263066"/>
          <a:ext cx="8820980" cy="2238258"/>
        </p:xfrm>
        <a:graphic>
          <a:graphicData uri="http://schemas.openxmlformats.org/drawingml/2006/table">
            <a:tbl>
              <a:tblPr firstRow="1" bandRow="1">
                <a:tableStyleId>{5C22544A-7EE6-4342-B048-85BDC9FD1C3A}</a:tableStyleId>
              </a:tblPr>
              <a:tblGrid>
                <a:gridCol w="4212468">
                  <a:extLst>
                    <a:ext uri="{9D8B030D-6E8A-4147-A177-3AD203B41FA5}">
                      <a16:colId xmlns:a16="http://schemas.microsoft.com/office/drawing/2014/main" val="2020546714"/>
                    </a:ext>
                  </a:extLst>
                </a:gridCol>
                <a:gridCol w="4608512">
                  <a:extLst>
                    <a:ext uri="{9D8B030D-6E8A-4147-A177-3AD203B41FA5}">
                      <a16:colId xmlns:a16="http://schemas.microsoft.com/office/drawing/2014/main" val="2476173953"/>
                    </a:ext>
                  </a:extLst>
                </a:gridCol>
              </a:tblGrid>
              <a:tr h="313868">
                <a:tc>
                  <a:txBody>
                    <a:bodyPr/>
                    <a:lstStyle/>
                    <a:p>
                      <a:r>
                        <a:rPr lang="fr-FR" sz="1400" dirty="0"/>
                        <a:t>Acteur</a:t>
                      </a:r>
                    </a:p>
                  </a:txBody>
                  <a:tcPr/>
                </a:tc>
                <a:tc>
                  <a:txBody>
                    <a:bodyPr/>
                    <a:lstStyle/>
                    <a:p>
                      <a:r>
                        <a:rPr lang="fr-FR" sz="1400" dirty="0"/>
                        <a:t>Système</a:t>
                      </a:r>
                    </a:p>
                  </a:txBody>
                  <a:tcPr/>
                </a:tc>
                <a:extLst>
                  <a:ext uri="{0D108BD9-81ED-4DB2-BD59-A6C34878D82A}">
                    <a16:rowId xmlns:a16="http://schemas.microsoft.com/office/drawing/2014/main" val="4170951826"/>
                  </a:ext>
                </a:extLst>
              </a:tr>
              <a:tr h="541745">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sz="1400" dirty="0"/>
                        <a:t>1. Le porteur de carte introduit sa carte dans le lecteur</a:t>
                      </a:r>
                    </a:p>
                  </a:txBody>
                  <a:tcPr/>
                </a:tc>
                <a:tc>
                  <a:txBody>
                    <a:bodyPr/>
                    <a:lstStyle/>
                    <a:p>
                      <a:pPr marL="0" indent="0">
                        <a:buFont typeface="+mj-lt"/>
                        <a:buNone/>
                      </a:pPr>
                      <a:r>
                        <a:rPr lang="fr-FR" sz="1400" dirty="0"/>
                        <a:t>2. Le GAB demande au porteur de carte de saisir son code.</a:t>
                      </a:r>
                    </a:p>
                  </a:txBody>
                  <a:tcPr/>
                </a:tc>
                <a:extLst>
                  <a:ext uri="{0D108BD9-81ED-4DB2-BD59-A6C34878D82A}">
                    <a16:rowId xmlns:a16="http://schemas.microsoft.com/office/drawing/2014/main" val="1337872711"/>
                  </a:ext>
                </a:extLst>
              </a:tr>
              <a:tr h="346325">
                <a:tc>
                  <a:txBody>
                    <a:bodyPr/>
                    <a:lstStyle/>
                    <a:p>
                      <a:pPr marL="0" indent="0">
                        <a:buFont typeface="+mj-lt"/>
                        <a:buNone/>
                      </a:pPr>
                      <a:r>
                        <a:rPr lang="fr-FR" sz="1400" dirty="0"/>
                        <a:t>3. Le porteur de carte saisit son code.</a:t>
                      </a:r>
                    </a:p>
                  </a:txBody>
                  <a:tcPr/>
                </a:tc>
                <a:tc>
                  <a:txBody>
                    <a:bodyPr/>
                    <a:lstStyle/>
                    <a:p>
                      <a:pPr marL="0" indent="0">
                        <a:buFont typeface="+mj-lt"/>
                        <a:buNone/>
                      </a:pPr>
                      <a:r>
                        <a:rPr lang="fr-FR" sz="1400" dirty="0"/>
                        <a:t>4. Le GAB</a:t>
                      </a:r>
                      <a:r>
                        <a:rPr lang="fr-FR" sz="1400" baseline="0" dirty="0"/>
                        <a:t> compare le code saisi avec celui de la carte.</a:t>
                      </a:r>
                      <a:endParaRPr lang="fr-FR" sz="1400" dirty="0"/>
                    </a:p>
                  </a:txBody>
                  <a:tcPr/>
                </a:tc>
                <a:extLst>
                  <a:ext uri="{0D108BD9-81ED-4DB2-BD59-A6C34878D82A}">
                    <a16:rowId xmlns:a16="http://schemas.microsoft.com/office/drawing/2014/main" val="1090216075"/>
                  </a:ext>
                </a:extLst>
              </a:tr>
              <a:tr h="380644">
                <a:tc>
                  <a:txBody>
                    <a:bodyPr/>
                    <a:lstStyle/>
                    <a:p>
                      <a:pPr marL="342900" indent="-342900">
                        <a:buFont typeface="+mj-lt"/>
                        <a:buAutoNum type="arabicPeriod"/>
                      </a:pPr>
                      <a:endParaRPr lang="fr-FR" sz="1400" dirty="0"/>
                    </a:p>
                  </a:txBody>
                  <a:tcPr/>
                </a:tc>
                <a:tc>
                  <a:txBody>
                    <a:bodyPr/>
                    <a:lstStyle/>
                    <a:p>
                      <a:pPr marL="0" indent="0">
                        <a:buFont typeface="+mj-lt"/>
                        <a:buNone/>
                      </a:pPr>
                      <a:r>
                        <a:rPr lang="fr-FR" sz="1400" dirty="0"/>
                        <a:t>5. Le GAB demande au SI Banque</a:t>
                      </a:r>
                      <a:r>
                        <a:rPr lang="fr-FR" sz="1400" baseline="0" dirty="0"/>
                        <a:t> si le porteur de carte est un client</a:t>
                      </a:r>
                      <a:endParaRPr lang="fr-FR" sz="1400" dirty="0"/>
                    </a:p>
                  </a:txBody>
                  <a:tcPr/>
                </a:tc>
                <a:extLst>
                  <a:ext uri="{0D108BD9-81ED-4DB2-BD59-A6C34878D82A}">
                    <a16:rowId xmlns:a16="http://schemas.microsoft.com/office/drawing/2014/main" val="2516294546"/>
                  </a:ext>
                </a:extLst>
              </a:tr>
              <a:tr h="414963">
                <a:tc>
                  <a:txBody>
                    <a:bodyPr/>
                    <a:lstStyle/>
                    <a:p>
                      <a:pPr marL="0" indent="0">
                        <a:buFont typeface="+mj-lt"/>
                        <a:buNone/>
                      </a:pPr>
                      <a:r>
                        <a:rPr lang="fr-FR" sz="1400" dirty="0"/>
                        <a:t>6. Le SI Banque indique que le porteur de carte n’est pas un client.</a:t>
                      </a:r>
                    </a:p>
                  </a:txBody>
                  <a:tcPr/>
                </a:tc>
                <a:tc>
                  <a:txBody>
                    <a:bodyPr/>
                    <a:lstStyle/>
                    <a:p>
                      <a:pPr marL="0" indent="0">
                        <a:buFont typeface="+mj-lt"/>
                        <a:buNone/>
                      </a:pPr>
                      <a:endParaRPr lang="fr-FR" sz="1400" dirty="0"/>
                    </a:p>
                  </a:txBody>
                  <a:tcPr/>
                </a:tc>
                <a:extLst>
                  <a:ext uri="{0D108BD9-81ED-4DB2-BD59-A6C34878D82A}">
                    <a16:rowId xmlns:a16="http://schemas.microsoft.com/office/drawing/2014/main" val="1169238018"/>
                  </a:ext>
                </a:extLst>
              </a:tr>
            </a:tbl>
          </a:graphicData>
        </a:graphic>
      </p:graphicFrame>
      <p:sp>
        <p:nvSpPr>
          <p:cNvPr id="3" name="ZoneTexte 2"/>
          <p:cNvSpPr txBox="1"/>
          <p:nvPr/>
        </p:nvSpPr>
        <p:spPr bwMode="auto">
          <a:xfrm>
            <a:off x="1907704" y="4664651"/>
            <a:ext cx="64120" cy="276999"/>
          </a:xfrm>
          <a:prstGeom prst="rect">
            <a:avLst/>
          </a:prstGeom>
          <a:noFill/>
          <a:ln w="9525" algn="ctr">
            <a:noFill/>
            <a:miter lim="800000"/>
            <a:headEnd/>
            <a:tailEnd/>
          </a:ln>
          <a:effectLst/>
        </p:spPr>
        <p:txBody>
          <a:bodyPr wrap="none" lIns="0" tIns="0" rIns="0" bIns="0" rtlCol="0">
            <a:spAutoFit/>
          </a:bodyPr>
          <a:lstStyle/>
          <a:p>
            <a:r>
              <a:rPr lang="fr-FR" dirty="0">
                <a:cs typeface="Arial" pitchFamily="34" charset="0"/>
              </a:rPr>
              <a:t> </a:t>
            </a:r>
          </a:p>
        </p:txBody>
      </p:sp>
      <p:sp>
        <p:nvSpPr>
          <p:cNvPr id="7" name="Rectangle 6"/>
          <p:cNvSpPr/>
          <p:nvPr/>
        </p:nvSpPr>
        <p:spPr>
          <a:xfrm>
            <a:off x="575556" y="4664651"/>
            <a:ext cx="7884876" cy="1477328"/>
          </a:xfrm>
          <a:prstGeom prst="rect">
            <a:avLst/>
          </a:prstGeom>
        </p:spPr>
        <p:txBody>
          <a:bodyPr wrap="square">
            <a:spAutoFit/>
          </a:bodyPr>
          <a:lstStyle/>
          <a:p>
            <a:r>
              <a:rPr lang="fr-FR" dirty="0" smtClean="0"/>
              <a:t> </a:t>
            </a:r>
            <a:endParaRPr lang="fr-FR" dirty="0"/>
          </a:p>
          <a:p>
            <a:pPr marL="285750" indent="-285750">
              <a:buFont typeface="Wingdings" panose="05000000000000000000" pitchFamily="2" charset="2"/>
              <a:buChar char="Ø"/>
            </a:pPr>
            <a:r>
              <a:rPr lang="fr-FR" dirty="0"/>
              <a:t>Scénario </a:t>
            </a:r>
            <a:r>
              <a:rPr lang="fr-FR" dirty="0" smtClean="0"/>
              <a:t>alternatif </a:t>
            </a:r>
            <a:r>
              <a:rPr lang="fr-FR" dirty="0"/>
              <a:t>: Le porteur de carte </a:t>
            </a:r>
            <a:r>
              <a:rPr lang="fr-FR" dirty="0" smtClean="0"/>
              <a:t>est authentifié client de la banque</a:t>
            </a:r>
            <a:endParaRPr lang="fr-FR" dirty="0"/>
          </a:p>
          <a:p>
            <a:endParaRPr lang="fr-FR" dirty="0"/>
          </a:p>
          <a:p>
            <a:pPr marL="285750" indent="-285750">
              <a:buFont typeface="Wingdings" panose="05000000000000000000" pitchFamily="2" charset="2"/>
              <a:buChar char="Ø"/>
            </a:pPr>
            <a:r>
              <a:rPr lang="fr-FR" dirty="0"/>
              <a:t>Scénario erreur : Le porteur de carte ne connait pas son code</a:t>
            </a:r>
          </a:p>
        </p:txBody>
      </p:sp>
      <p:sp>
        <p:nvSpPr>
          <p:cNvPr id="10" name="ZoneTexte 9"/>
          <p:cNvSpPr txBox="1"/>
          <p:nvPr/>
        </p:nvSpPr>
        <p:spPr bwMode="auto">
          <a:xfrm>
            <a:off x="1907704" y="5193196"/>
            <a:ext cx="64120" cy="276999"/>
          </a:xfrm>
          <a:prstGeom prst="rect">
            <a:avLst/>
          </a:prstGeom>
          <a:noFill/>
          <a:ln w="9525" algn="ctr">
            <a:noFill/>
            <a:miter lim="800000"/>
            <a:headEnd/>
            <a:tailEnd/>
          </a:ln>
          <a:effectLst/>
        </p:spPr>
        <p:txBody>
          <a:bodyPr wrap="none" lIns="0" tIns="0" rIns="0" bIns="0" rtlCol="0">
            <a:spAutoFit/>
          </a:bodyPr>
          <a:lstStyle/>
          <a:p>
            <a:r>
              <a:rPr lang="fr-FR" dirty="0">
                <a:cs typeface="Arial" pitchFamily="34" charset="0"/>
              </a:rPr>
              <a:t> </a:t>
            </a:r>
          </a:p>
        </p:txBody>
      </p:sp>
    </p:spTree>
    <p:extLst>
      <p:ext uri="{BB962C8B-B14F-4D97-AF65-F5344CB8AC3E}">
        <p14:creationId xmlns:p14="http://schemas.microsoft.com/office/powerpoint/2010/main" val="3606282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7675" y="185738"/>
            <a:ext cx="8239125" cy="1227037"/>
          </a:xfrm>
        </p:spPr>
        <p:txBody>
          <a:bodyPr>
            <a:normAutofit/>
          </a:bodyPr>
          <a:lstStyle/>
          <a:p>
            <a:r>
              <a:rPr lang="fr-FR" dirty="0"/>
              <a:t>Use case &lt;&lt;</a:t>
            </a:r>
            <a:r>
              <a:rPr lang="fr-FR" dirty="0" err="1"/>
              <a:t>Include</a:t>
            </a:r>
            <a:r>
              <a:rPr lang="fr-FR" dirty="0"/>
              <a:t>&gt;&gt; : s’authentifier : Scénario erreur : Le porteur ne connait pas son code</a:t>
            </a:r>
          </a:p>
        </p:txBody>
      </p:sp>
      <p:graphicFrame>
        <p:nvGraphicFramePr>
          <p:cNvPr id="5" name="Espace réservé du contenu 4"/>
          <p:cNvGraphicFramePr>
            <a:graphicFrameLocks noGrp="1"/>
          </p:cNvGraphicFramePr>
          <p:nvPr>
            <p:ph sz="quarter" idx="17"/>
            <p:extLst>
              <p:ext uri="{D42A27DB-BD31-4B8C-83A1-F6EECF244321}">
                <p14:modId xmlns:p14="http://schemas.microsoft.com/office/powerpoint/2010/main" val="266526114"/>
              </p:ext>
            </p:extLst>
          </p:nvPr>
        </p:nvGraphicFramePr>
        <p:xfrm>
          <a:off x="642607" y="3392996"/>
          <a:ext cx="7983008" cy="1611177"/>
        </p:xfrm>
        <a:graphic>
          <a:graphicData uri="http://schemas.openxmlformats.org/drawingml/2006/table">
            <a:tbl>
              <a:tblPr firstRow="1" bandRow="1">
                <a:tableStyleId>{5C22544A-7EE6-4342-B048-85BDC9FD1C3A}</a:tableStyleId>
              </a:tblPr>
              <a:tblGrid>
                <a:gridCol w="3921645">
                  <a:extLst>
                    <a:ext uri="{9D8B030D-6E8A-4147-A177-3AD203B41FA5}">
                      <a16:colId xmlns:a16="http://schemas.microsoft.com/office/drawing/2014/main" val="2020546714"/>
                    </a:ext>
                  </a:extLst>
                </a:gridCol>
                <a:gridCol w="4061363">
                  <a:extLst>
                    <a:ext uri="{9D8B030D-6E8A-4147-A177-3AD203B41FA5}">
                      <a16:colId xmlns:a16="http://schemas.microsoft.com/office/drawing/2014/main" val="2476173953"/>
                    </a:ext>
                  </a:extLst>
                </a:gridCol>
              </a:tblGrid>
              <a:tr h="322688">
                <a:tc>
                  <a:txBody>
                    <a:bodyPr/>
                    <a:lstStyle/>
                    <a:p>
                      <a:r>
                        <a:rPr lang="fr-FR" sz="1400" dirty="0"/>
                        <a:t>Acteur</a:t>
                      </a:r>
                    </a:p>
                  </a:txBody>
                  <a:tcPr/>
                </a:tc>
                <a:tc>
                  <a:txBody>
                    <a:bodyPr/>
                    <a:lstStyle/>
                    <a:p>
                      <a:r>
                        <a:rPr lang="fr-FR" sz="1400" dirty="0"/>
                        <a:t>Système</a:t>
                      </a:r>
                    </a:p>
                  </a:txBody>
                  <a:tcPr/>
                </a:tc>
                <a:extLst>
                  <a:ext uri="{0D108BD9-81ED-4DB2-BD59-A6C34878D82A}">
                    <a16:rowId xmlns:a16="http://schemas.microsoft.com/office/drawing/2014/main" val="4170951826"/>
                  </a:ext>
                </a:extLst>
              </a:tr>
              <a:tr h="55696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a:t>2. &lt;&lt;</a:t>
                      </a:r>
                      <a:r>
                        <a:rPr lang="fr-FR" sz="1400" b="1" dirty="0" err="1"/>
                        <a:t>Include</a:t>
                      </a:r>
                      <a:r>
                        <a:rPr lang="fr-FR" sz="1400" b="1" dirty="0"/>
                        <a:t>&gt;&gt; Use case S’authentifier</a:t>
                      </a:r>
                      <a:r>
                        <a:rPr lang="fr-FR" sz="1400" b="1" baseline="0" dirty="0"/>
                        <a:t> : Scénario erreur : Le porteur de carte ne connait pas son code</a:t>
                      </a:r>
                      <a:endParaRPr lang="fr-FR" sz="1400" b="1" dirty="0"/>
                    </a:p>
                    <a:p>
                      <a:endParaRPr lang="fr-FR" sz="14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p>
                  </a:txBody>
                  <a:tcPr/>
                </a:tc>
                <a:extLst>
                  <a:ext uri="{0D108BD9-81ED-4DB2-BD59-A6C34878D82A}">
                    <a16:rowId xmlns:a16="http://schemas.microsoft.com/office/drawing/2014/main" val="1240183437"/>
                  </a:ext>
                </a:extLst>
              </a:tr>
              <a:tr h="556969">
                <a:tc>
                  <a:txBody>
                    <a:bodyPr/>
                    <a:lstStyle/>
                    <a:p>
                      <a:endParaRPr lang="fr-FR"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3.b</a:t>
                      </a:r>
                      <a:r>
                        <a:rPr lang="fr-FR" sz="1400" baseline="0" dirty="0"/>
                        <a:t> </a:t>
                      </a:r>
                      <a:r>
                        <a:rPr lang="fr-FR" sz="1400" dirty="0"/>
                        <a:t>Le GAB indique</a:t>
                      </a:r>
                      <a:r>
                        <a:rPr lang="fr-FR" sz="1400" baseline="0" dirty="0"/>
                        <a:t> au porteur de carte que la carte est conservée</a:t>
                      </a:r>
                      <a:endParaRPr lang="fr-FR" sz="1400" dirty="0"/>
                    </a:p>
                  </a:txBody>
                  <a:tcPr/>
                </a:tc>
                <a:extLst>
                  <a:ext uri="{0D108BD9-81ED-4DB2-BD59-A6C34878D82A}">
                    <a16:rowId xmlns:a16="http://schemas.microsoft.com/office/drawing/2014/main" val="750116015"/>
                  </a:ext>
                </a:extLst>
              </a:tr>
            </a:tbl>
          </a:graphicData>
        </a:graphic>
      </p:graphicFrame>
      <p:sp>
        <p:nvSpPr>
          <p:cNvPr id="4" name="Espace réservé du numéro de diapositive 3"/>
          <p:cNvSpPr>
            <a:spLocks noGrp="1"/>
          </p:cNvSpPr>
          <p:nvPr>
            <p:ph type="sldNum" sz="quarter" idx="12"/>
          </p:nvPr>
        </p:nvSpPr>
        <p:spPr/>
        <p:txBody>
          <a:bodyPr/>
          <a:lstStyle/>
          <a:p>
            <a:fld id="{525A3C56-E491-49B2-93F3-63532DF516BC}" type="slidenum">
              <a:rPr lang="en-GB" smtClean="0"/>
              <a:pPr/>
              <a:t>32</a:t>
            </a:fld>
            <a:endParaRPr lang="en-GB" dirty="0"/>
          </a:p>
        </p:txBody>
      </p:sp>
      <p:sp>
        <p:nvSpPr>
          <p:cNvPr id="9" name="ZoneTexte 8"/>
          <p:cNvSpPr txBox="1"/>
          <p:nvPr/>
        </p:nvSpPr>
        <p:spPr bwMode="auto">
          <a:xfrm>
            <a:off x="863588" y="1741969"/>
            <a:ext cx="7090012" cy="1292662"/>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 </a:t>
            </a:r>
            <a:r>
              <a:rPr lang="fr-FR" sz="1400" dirty="0" err="1">
                <a:cs typeface="Arial" pitchFamily="34" charset="0"/>
              </a:rPr>
              <a:t>Pré-conditions</a:t>
            </a:r>
            <a:r>
              <a:rPr lang="fr-FR" sz="1400" dirty="0">
                <a:cs typeface="Arial" pitchFamily="34" charset="0"/>
              </a:rPr>
              <a:t> : </a:t>
            </a:r>
          </a:p>
          <a:p>
            <a:r>
              <a:rPr lang="fr-FR" sz="1400" dirty="0">
                <a:cs typeface="Arial" pitchFamily="34" charset="0"/>
              </a:rPr>
              <a:t>	- Le porteur de carte a introduit sa carte</a:t>
            </a:r>
          </a:p>
          <a:p>
            <a:r>
              <a:rPr lang="fr-FR" sz="1400" dirty="0">
                <a:cs typeface="Arial" pitchFamily="34" charset="0"/>
              </a:rPr>
              <a:t>	- Le porteur de carte ne connait pas son code</a:t>
            </a:r>
          </a:p>
          <a:p>
            <a:r>
              <a:rPr lang="fr-FR" sz="1400" dirty="0">
                <a:cs typeface="Arial" pitchFamily="34" charset="0"/>
              </a:rPr>
              <a:t>- Post-condition :</a:t>
            </a:r>
          </a:p>
          <a:p>
            <a:pPr marL="742950" lvl="1" indent="-285750">
              <a:buFontTx/>
              <a:buChar char="-"/>
            </a:pPr>
            <a:r>
              <a:rPr lang="fr-FR" sz="1400" dirty="0">
                <a:cs typeface="Arial" pitchFamily="34" charset="0"/>
              </a:rPr>
              <a:t>Le Code saisi n’est pas le bon, le GAB conserve la carte</a:t>
            </a:r>
          </a:p>
          <a:p>
            <a:r>
              <a:rPr lang="fr-FR" sz="1400" dirty="0">
                <a:cs typeface="Arial" pitchFamily="34" charset="0"/>
              </a:rPr>
              <a:t> </a:t>
            </a:r>
          </a:p>
        </p:txBody>
      </p:sp>
    </p:spTree>
    <p:extLst>
      <p:ext uri="{BB962C8B-B14F-4D97-AF65-F5344CB8AC3E}">
        <p14:creationId xmlns:p14="http://schemas.microsoft.com/office/powerpoint/2010/main" val="2805271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25A3C56-E491-49B2-93F3-63532DF516BC}" type="slidenum">
              <a:rPr lang="en-GB" smtClean="0"/>
              <a:pPr/>
              <a:t>33</a:t>
            </a:fld>
            <a:endParaRPr lang="en-GB" dirty="0"/>
          </a:p>
        </p:txBody>
      </p:sp>
      <p:sp>
        <p:nvSpPr>
          <p:cNvPr id="8" name="Titre 7"/>
          <p:cNvSpPr>
            <a:spLocks noGrp="1"/>
          </p:cNvSpPr>
          <p:nvPr>
            <p:ph type="title"/>
          </p:nvPr>
        </p:nvSpPr>
        <p:spPr/>
        <p:txBody>
          <a:bodyPr/>
          <a:lstStyle/>
          <a:p>
            <a:r>
              <a:rPr lang="fr-FR" dirty="0"/>
              <a:t>Use case « Retirer de l’argent » : Scénario nominal (2° version)</a:t>
            </a:r>
          </a:p>
        </p:txBody>
      </p:sp>
      <p:graphicFrame>
        <p:nvGraphicFramePr>
          <p:cNvPr id="9" name="Espace réservé du contenu 4"/>
          <p:cNvGraphicFramePr>
            <a:graphicFrameLocks noGrp="1"/>
          </p:cNvGraphicFramePr>
          <p:nvPr>
            <p:ph sz="quarter" idx="17"/>
            <p:extLst>
              <p:ext uri="{D42A27DB-BD31-4B8C-83A1-F6EECF244321}">
                <p14:modId xmlns:p14="http://schemas.microsoft.com/office/powerpoint/2010/main" val="205243416"/>
              </p:ext>
            </p:extLst>
          </p:nvPr>
        </p:nvGraphicFramePr>
        <p:xfrm>
          <a:off x="143508" y="2672916"/>
          <a:ext cx="8820980" cy="3200928"/>
        </p:xfrm>
        <a:graphic>
          <a:graphicData uri="http://schemas.openxmlformats.org/drawingml/2006/table">
            <a:tbl>
              <a:tblPr firstRow="1" bandRow="1">
                <a:tableStyleId>{5C22544A-7EE6-4342-B048-85BDC9FD1C3A}</a:tableStyleId>
              </a:tblPr>
              <a:tblGrid>
                <a:gridCol w="4212468">
                  <a:extLst>
                    <a:ext uri="{9D8B030D-6E8A-4147-A177-3AD203B41FA5}">
                      <a16:colId xmlns:a16="http://schemas.microsoft.com/office/drawing/2014/main" val="2020546714"/>
                    </a:ext>
                  </a:extLst>
                </a:gridCol>
                <a:gridCol w="4608512">
                  <a:extLst>
                    <a:ext uri="{9D8B030D-6E8A-4147-A177-3AD203B41FA5}">
                      <a16:colId xmlns:a16="http://schemas.microsoft.com/office/drawing/2014/main" val="2476173953"/>
                    </a:ext>
                  </a:extLst>
                </a:gridCol>
              </a:tblGrid>
              <a:tr h="313868">
                <a:tc>
                  <a:txBody>
                    <a:bodyPr/>
                    <a:lstStyle/>
                    <a:p>
                      <a:r>
                        <a:rPr lang="fr-FR" sz="1400" dirty="0"/>
                        <a:t>Acteur</a:t>
                      </a:r>
                    </a:p>
                  </a:txBody>
                  <a:tcPr/>
                </a:tc>
                <a:tc>
                  <a:txBody>
                    <a:bodyPr/>
                    <a:lstStyle/>
                    <a:p>
                      <a:r>
                        <a:rPr lang="fr-FR" sz="1400" dirty="0"/>
                        <a:t>Système</a:t>
                      </a:r>
                    </a:p>
                  </a:txBody>
                  <a:tcPr/>
                </a:tc>
                <a:extLst>
                  <a:ext uri="{0D108BD9-81ED-4DB2-BD59-A6C34878D82A}">
                    <a16:rowId xmlns:a16="http://schemas.microsoft.com/office/drawing/2014/main" val="4170951826"/>
                  </a:ext>
                </a:extLst>
              </a:tr>
              <a:tr h="406212">
                <a:tc gridSpan="2">
                  <a:txBody>
                    <a:bodyPr/>
                    <a:lstStyle/>
                    <a:p>
                      <a:pPr marL="0" indent="0" algn="ctr">
                        <a:buFont typeface="+mj-lt"/>
                        <a:buNone/>
                      </a:pPr>
                      <a:r>
                        <a:rPr lang="fr-FR" sz="1400" b="1" dirty="0"/>
                        <a:t>1. &lt;&lt;</a:t>
                      </a:r>
                      <a:r>
                        <a:rPr lang="fr-FR" sz="1400" b="1" dirty="0" err="1"/>
                        <a:t>Include</a:t>
                      </a:r>
                      <a:r>
                        <a:rPr lang="fr-FR" sz="1400" b="1" dirty="0"/>
                        <a:t>&gt;&gt; Use case S’authentifier</a:t>
                      </a:r>
                      <a:r>
                        <a:rPr lang="fr-FR" sz="1400" b="1" baseline="0" dirty="0"/>
                        <a:t> : Scénario nominal : Le porteur de carte est authentifié</a:t>
                      </a:r>
                      <a:endParaRPr lang="fr-FR" sz="1400" b="1" dirty="0"/>
                    </a:p>
                  </a:txBody>
                  <a:tcPr/>
                </a:tc>
                <a:tc hMerge="1">
                  <a:txBody>
                    <a:bodyPr/>
                    <a:lstStyle/>
                    <a:p>
                      <a:pPr marL="0" indent="0">
                        <a:buFont typeface="+mj-lt"/>
                        <a:buNone/>
                      </a:pPr>
                      <a:endParaRPr lang="fr-FR" sz="1400" dirty="0"/>
                    </a:p>
                  </a:txBody>
                  <a:tcPr/>
                </a:tc>
                <a:extLst>
                  <a:ext uri="{0D108BD9-81ED-4DB2-BD59-A6C34878D82A}">
                    <a16:rowId xmlns:a16="http://schemas.microsoft.com/office/drawing/2014/main" val="1337872711"/>
                  </a:ext>
                </a:extLst>
              </a:tr>
              <a:tr h="541745">
                <a:tc>
                  <a:txBody>
                    <a:bodyPr/>
                    <a:lstStyle/>
                    <a:p>
                      <a:pPr marL="0" indent="0">
                        <a:buFont typeface="+mj-lt"/>
                        <a:buNone/>
                      </a:pPr>
                      <a:endParaRPr lang="fr-FR" sz="1400" dirty="0"/>
                    </a:p>
                  </a:txBody>
                  <a:tcPr/>
                </a:tc>
                <a:tc>
                  <a:txBody>
                    <a:bodyPr/>
                    <a:lstStyle/>
                    <a:p>
                      <a:pPr marL="0" indent="0">
                        <a:buFont typeface="+mj-lt"/>
                        <a:buNone/>
                      </a:pPr>
                      <a:r>
                        <a:rPr lang="fr-FR" sz="1400" dirty="0"/>
                        <a:t>2. Le GAB demande au porteur de carte de</a:t>
                      </a:r>
                      <a:r>
                        <a:rPr lang="fr-FR" sz="1400" baseline="0" dirty="0"/>
                        <a:t> saisir un montant.</a:t>
                      </a:r>
                      <a:endParaRPr lang="fr-FR" sz="1400" dirty="0"/>
                    </a:p>
                  </a:txBody>
                  <a:tcPr/>
                </a:tc>
                <a:extLst>
                  <a:ext uri="{0D108BD9-81ED-4DB2-BD59-A6C34878D82A}">
                    <a16:rowId xmlns:a16="http://schemas.microsoft.com/office/drawing/2014/main" val="1169238018"/>
                  </a:ext>
                </a:extLst>
              </a:tr>
              <a:tr h="541745">
                <a:tc>
                  <a:txBody>
                    <a:bodyPr/>
                    <a:lstStyle/>
                    <a:p>
                      <a:pPr marL="0" indent="0">
                        <a:buFont typeface="+mj-lt"/>
                        <a:buNone/>
                      </a:pPr>
                      <a:r>
                        <a:rPr lang="fr-FR" sz="1400" dirty="0"/>
                        <a:t>3. Le porteur</a:t>
                      </a:r>
                      <a:r>
                        <a:rPr lang="fr-FR" sz="1400" baseline="0" dirty="0"/>
                        <a:t> de carte saisit le montant désiré.</a:t>
                      </a:r>
                      <a:endParaRPr lang="fr-FR" sz="1400" dirty="0"/>
                    </a:p>
                  </a:txBody>
                  <a:tcPr/>
                </a:tc>
                <a:tc>
                  <a:txBody>
                    <a:bodyPr/>
                    <a:lstStyle/>
                    <a:p>
                      <a:pPr marL="0" indent="0">
                        <a:buFont typeface="+mj-lt"/>
                        <a:buNone/>
                      </a:pPr>
                      <a:r>
                        <a:rPr lang="fr-FR" sz="1400" dirty="0"/>
                        <a:t>4.</a:t>
                      </a:r>
                      <a:r>
                        <a:rPr lang="fr-FR" sz="1400" baseline="0" dirty="0"/>
                        <a:t> </a:t>
                      </a:r>
                      <a:r>
                        <a:rPr lang="fr-FR" sz="1400" dirty="0"/>
                        <a:t>Le GAB demande au SI Banque l’autorisation de</a:t>
                      </a:r>
                      <a:r>
                        <a:rPr lang="fr-FR" sz="1400" baseline="0" dirty="0"/>
                        <a:t> délivrer le montant.</a:t>
                      </a:r>
                      <a:endParaRPr lang="fr-FR" sz="1400" dirty="0"/>
                    </a:p>
                  </a:txBody>
                  <a:tcPr/>
                </a:tc>
                <a:extLst>
                  <a:ext uri="{0D108BD9-81ED-4DB2-BD59-A6C34878D82A}">
                    <a16:rowId xmlns:a16="http://schemas.microsoft.com/office/drawing/2014/main" val="2142743405"/>
                  </a:ext>
                </a:extLst>
              </a:tr>
              <a:tr h="313868">
                <a:tc>
                  <a:txBody>
                    <a:bodyPr/>
                    <a:lstStyle/>
                    <a:p>
                      <a:pPr marL="0" indent="0">
                        <a:buFont typeface="+mj-lt"/>
                        <a:buNone/>
                      </a:pPr>
                      <a:r>
                        <a:rPr lang="fr-FR" sz="1400" dirty="0"/>
                        <a:t>5. Le SI Banque donne son</a:t>
                      </a:r>
                      <a:r>
                        <a:rPr lang="fr-FR" sz="1400" baseline="0" dirty="0"/>
                        <a:t> accord.</a:t>
                      </a:r>
                      <a:endParaRPr lang="fr-FR" sz="1400" dirty="0"/>
                    </a:p>
                  </a:txBody>
                  <a:tcPr/>
                </a:tc>
                <a:tc>
                  <a:txBody>
                    <a:bodyPr/>
                    <a:lstStyle/>
                    <a:p>
                      <a:pPr marL="0" indent="0">
                        <a:buFont typeface="+mj-lt"/>
                        <a:buNone/>
                      </a:pPr>
                      <a:r>
                        <a:rPr lang="fr-FR" sz="1400" dirty="0"/>
                        <a:t>6. Le GAB délivre les billets</a:t>
                      </a:r>
                      <a:r>
                        <a:rPr lang="fr-FR" sz="1400" baseline="0" dirty="0"/>
                        <a:t> et un ticket.</a:t>
                      </a:r>
                      <a:endParaRPr lang="fr-FR" sz="1400" dirty="0"/>
                    </a:p>
                  </a:txBody>
                  <a:tcPr/>
                </a:tc>
                <a:extLst>
                  <a:ext uri="{0D108BD9-81ED-4DB2-BD59-A6C34878D82A}">
                    <a16:rowId xmlns:a16="http://schemas.microsoft.com/office/drawing/2014/main" val="3416283869"/>
                  </a:ext>
                </a:extLst>
              </a:tr>
              <a:tr h="541745">
                <a:tc>
                  <a:txBody>
                    <a:bodyPr/>
                    <a:lstStyle/>
                    <a:p>
                      <a:pPr marL="0" indent="0">
                        <a:buFont typeface="+mj-lt"/>
                        <a:buNone/>
                      </a:pPr>
                      <a:r>
                        <a:rPr lang="fr-FR" sz="1400" dirty="0"/>
                        <a:t>7. Le porteur de carte prend les billets et</a:t>
                      </a:r>
                      <a:r>
                        <a:rPr lang="fr-FR" sz="1400" baseline="0" dirty="0"/>
                        <a:t> le</a:t>
                      </a:r>
                      <a:r>
                        <a:rPr lang="fr-FR" sz="1400" dirty="0"/>
                        <a:t> ticket.</a:t>
                      </a:r>
                    </a:p>
                  </a:txBody>
                  <a:tcPr/>
                </a:tc>
                <a:tc>
                  <a:txBody>
                    <a:bodyPr/>
                    <a:lstStyle/>
                    <a:p>
                      <a:pPr marL="0" indent="0">
                        <a:buFont typeface="+mj-lt"/>
                        <a:buNone/>
                      </a:pPr>
                      <a:r>
                        <a:rPr lang="fr-FR" sz="1400" dirty="0"/>
                        <a:t>8.</a:t>
                      </a:r>
                      <a:r>
                        <a:rPr lang="fr-FR" sz="1400" baseline="0" dirty="0"/>
                        <a:t> Le GAB rend la carte</a:t>
                      </a:r>
                      <a:endParaRPr lang="fr-FR" sz="1400" dirty="0"/>
                    </a:p>
                  </a:txBody>
                  <a:tcPr/>
                </a:tc>
                <a:extLst>
                  <a:ext uri="{0D108BD9-81ED-4DB2-BD59-A6C34878D82A}">
                    <a16:rowId xmlns:a16="http://schemas.microsoft.com/office/drawing/2014/main" val="157953398"/>
                  </a:ext>
                </a:extLst>
              </a:tr>
              <a:tr h="541745">
                <a:tc>
                  <a:txBody>
                    <a:bodyPr/>
                    <a:lstStyle/>
                    <a:p>
                      <a:pPr marL="0" indent="0">
                        <a:buFont typeface="+mj-lt"/>
                        <a:buNone/>
                      </a:pPr>
                      <a:r>
                        <a:rPr lang="fr-FR" sz="1400" dirty="0"/>
                        <a:t>9. Le porteur</a:t>
                      </a:r>
                      <a:r>
                        <a:rPr lang="fr-FR" sz="1400" baseline="0" dirty="0"/>
                        <a:t> de carte reprend sa carte</a:t>
                      </a:r>
                      <a:endParaRPr lang="fr-FR" sz="1400" dirty="0"/>
                    </a:p>
                  </a:txBody>
                  <a:tcPr/>
                </a:tc>
                <a:tc>
                  <a:txBody>
                    <a:bodyPr/>
                    <a:lstStyle/>
                    <a:p>
                      <a:pPr marL="0" indent="0">
                        <a:buFont typeface="+mj-lt"/>
                        <a:buNone/>
                      </a:pPr>
                      <a:endParaRPr lang="fr-FR" sz="1400" dirty="0"/>
                    </a:p>
                  </a:txBody>
                  <a:tcPr/>
                </a:tc>
                <a:extLst>
                  <a:ext uri="{0D108BD9-81ED-4DB2-BD59-A6C34878D82A}">
                    <a16:rowId xmlns:a16="http://schemas.microsoft.com/office/drawing/2014/main" val="3875019022"/>
                  </a:ext>
                </a:extLst>
              </a:tr>
            </a:tbl>
          </a:graphicData>
        </a:graphic>
      </p:graphicFrame>
      <p:sp>
        <p:nvSpPr>
          <p:cNvPr id="10" name="ZoneTexte 9"/>
          <p:cNvSpPr txBox="1"/>
          <p:nvPr/>
        </p:nvSpPr>
        <p:spPr bwMode="auto">
          <a:xfrm>
            <a:off x="1525853" y="1304764"/>
            <a:ext cx="6870750" cy="1508105"/>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 Préconditions : </a:t>
            </a:r>
          </a:p>
          <a:p>
            <a:r>
              <a:rPr lang="fr-FR" sz="1400" dirty="0">
                <a:cs typeface="Arial" pitchFamily="34" charset="0"/>
              </a:rPr>
              <a:t>	- Le porteur de carte connait son code</a:t>
            </a:r>
          </a:p>
          <a:p>
            <a:r>
              <a:rPr lang="fr-FR" sz="1400" dirty="0">
                <a:cs typeface="Arial" pitchFamily="34" charset="0"/>
              </a:rPr>
              <a:t>	- Le montant demandé est autorisé</a:t>
            </a:r>
          </a:p>
          <a:p>
            <a:r>
              <a:rPr lang="fr-FR" sz="1400" dirty="0">
                <a:cs typeface="Arial" pitchFamily="34" charset="0"/>
              </a:rPr>
              <a:t>- </a:t>
            </a:r>
            <a:r>
              <a:rPr lang="fr-FR" sz="1400" dirty="0" err="1">
                <a:cs typeface="Arial" pitchFamily="34" charset="0"/>
              </a:rPr>
              <a:t>Postcondition</a:t>
            </a:r>
            <a:r>
              <a:rPr lang="fr-FR" sz="1400" dirty="0">
                <a:cs typeface="Arial" pitchFamily="34" charset="0"/>
              </a:rPr>
              <a:t> :</a:t>
            </a:r>
          </a:p>
          <a:p>
            <a:pPr lvl="1"/>
            <a:r>
              <a:rPr lang="fr-FR" sz="1400" dirty="0">
                <a:cs typeface="Arial" pitchFamily="34" charset="0"/>
              </a:rPr>
              <a:t>	- Le porteur de carte reçoit l’argent demandé</a:t>
            </a:r>
          </a:p>
          <a:p>
            <a:pPr marL="285750" indent="-285750">
              <a:buFontTx/>
              <a:buChar char="-"/>
            </a:pPr>
            <a:endParaRPr lang="fr-FR" sz="1400" dirty="0">
              <a:cs typeface="Arial" pitchFamily="34" charset="0"/>
            </a:endParaRPr>
          </a:p>
          <a:p>
            <a:endParaRPr lang="fr-FR" sz="1400" dirty="0">
              <a:cs typeface="Arial" pitchFamily="34" charset="0"/>
            </a:endParaRPr>
          </a:p>
        </p:txBody>
      </p:sp>
    </p:spTree>
    <p:extLst>
      <p:ext uri="{BB962C8B-B14F-4D97-AF65-F5344CB8AC3E}">
        <p14:creationId xmlns:p14="http://schemas.microsoft.com/office/powerpoint/2010/main" val="3250381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 Case : Extension</a:t>
            </a:r>
          </a:p>
        </p:txBody>
      </p:sp>
      <p:sp>
        <p:nvSpPr>
          <p:cNvPr id="3" name="Espace réservé du contenu 2"/>
          <p:cNvSpPr>
            <a:spLocks noGrp="1"/>
          </p:cNvSpPr>
          <p:nvPr>
            <p:ph sz="quarter" idx="17"/>
          </p:nvPr>
        </p:nvSpPr>
        <p:spPr>
          <a:xfrm>
            <a:off x="137457" y="908720"/>
            <a:ext cx="8551229" cy="1393377"/>
          </a:xfrm>
        </p:spPr>
        <p:txBody>
          <a:bodyPr>
            <a:normAutofit/>
          </a:bodyPr>
          <a:lstStyle/>
          <a:p>
            <a:pPr marL="342900" indent="-342900">
              <a:buFont typeface="Wingdings" panose="05000000000000000000" pitchFamily="2" charset="2"/>
              <a:buChar char="Ø"/>
            </a:pPr>
            <a:endParaRPr lang="fr-FR" dirty="0"/>
          </a:p>
          <a:p>
            <a:pPr marL="342900" indent="-342900">
              <a:buFont typeface="Wingdings" panose="05000000000000000000" pitchFamily="2" charset="2"/>
              <a:buChar char="Ø"/>
            </a:pPr>
            <a:r>
              <a:rPr lang="fr-FR" dirty="0"/>
              <a:t>Relation d’extension :</a:t>
            </a:r>
          </a:p>
          <a:p>
            <a:pPr marL="879475" lvl="2" indent="-342900">
              <a:buFont typeface="Wingdings" panose="05000000000000000000" pitchFamily="2" charset="2"/>
              <a:buChar char="Ø"/>
            </a:pPr>
            <a:r>
              <a:rPr lang="fr-FR" dirty="0"/>
              <a:t>Permet d’étendre un cas d’utilisation pour obtenir un cas d’utilisation étendue offrant un service supplémentaire au cas d’utilisation de base</a:t>
            </a:r>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34</a:t>
            </a:fld>
            <a:endParaRPr lang="en-GB" dirty="0"/>
          </a:p>
        </p:txBody>
      </p:sp>
      <p:sp>
        <p:nvSpPr>
          <p:cNvPr id="6" name="ZoneTexte 5"/>
          <p:cNvSpPr txBox="1"/>
          <p:nvPr/>
        </p:nvSpPr>
        <p:spPr bwMode="auto">
          <a:xfrm>
            <a:off x="445930" y="3469335"/>
            <a:ext cx="2585933" cy="984885"/>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ü"/>
            </a:pPr>
            <a:r>
              <a:rPr lang="fr-FR" sz="1600" dirty="0">
                <a:cs typeface="Arial" pitchFamily="34" charset="0"/>
              </a:rPr>
              <a:t>Le client de la banque peut </a:t>
            </a:r>
            <a:r>
              <a:rPr lang="fr-FR" sz="1600" dirty="0" smtClean="0">
                <a:cs typeface="Arial" pitchFamily="34" charset="0"/>
              </a:rPr>
              <a:t>consulter </a:t>
            </a:r>
            <a:r>
              <a:rPr lang="fr-FR" sz="1600" dirty="0">
                <a:cs typeface="Arial" pitchFamily="34" charset="0"/>
              </a:rPr>
              <a:t>son solde avant de retirer de </a:t>
            </a:r>
            <a:r>
              <a:rPr lang="fr-FR" sz="1600" dirty="0" smtClean="0">
                <a:cs typeface="Arial" pitchFamily="34" charset="0"/>
              </a:rPr>
              <a:t>l’argent : Extension </a:t>
            </a:r>
            <a:endParaRPr lang="fr-FR" sz="1600" dirty="0">
              <a:cs typeface="Arial" pitchFamily="34" charset="0"/>
            </a:endParaRPr>
          </a:p>
        </p:txBody>
      </p:sp>
      <p:sp>
        <p:nvSpPr>
          <p:cNvPr id="9" name="ZoneTexte 8">
            <a:extLst>
              <a:ext uri="{FF2B5EF4-FFF2-40B4-BE49-F238E27FC236}">
                <a16:creationId xmlns:a16="http://schemas.microsoft.com/office/drawing/2014/main" id="{65EDCB79-3399-491C-9A0E-07A6ACCF5E08}"/>
              </a:ext>
            </a:extLst>
          </p:cNvPr>
          <p:cNvSpPr txBox="1"/>
          <p:nvPr/>
        </p:nvSpPr>
        <p:spPr bwMode="auto">
          <a:xfrm>
            <a:off x="445929" y="4877622"/>
            <a:ext cx="2585933" cy="738664"/>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ü"/>
            </a:pPr>
            <a:r>
              <a:rPr lang="fr-FR" sz="1600" dirty="0">
                <a:cs typeface="Arial" pitchFamily="34" charset="0"/>
              </a:rPr>
              <a:t>Le client de la banque est une spécialisation du porteur de carte</a:t>
            </a:r>
          </a:p>
        </p:txBody>
      </p:sp>
      <p:sp>
        <p:nvSpPr>
          <p:cNvPr id="5" name="ZoneTexte 4"/>
          <p:cNvSpPr txBox="1"/>
          <p:nvPr/>
        </p:nvSpPr>
        <p:spPr bwMode="auto">
          <a:xfrm>
            <a:off x="467126" y="2516384"/>
            <a:ext cx="2000089" cy="738664"/>
          </a:xfrm>
          <a:prstGeom prst="rect">
            <a:avLst/>
          </a:prstGeom>
          <a:noFill/>
          <a:ln w="9525" algn="ctr">
            <a:noFill/>
            <a:miter lim="800000"/>
            <a:headEnd/>
            <a:tailEnd/>
          </a:ln>
          <a:effectLst/>
        </p:spPr>
        <p:txBody>
          <a:bodyPr wrap="square" lIns="0" tIns="0" rIns="0" bIns="0" rtlCol="0">
            <a:spAutoFit/>
          </a:bodyPr>
          <a:lstStyle/>
          <a:p>
            <a:pPr marL="285750" indent="-285750">
              <a:buFont typeface="Wingdings" panose="05000000000000000000" pitchFamily="2" charset="2"/>
              <a:buChar char="ü"/>
            </a:pPr>
            <a:r>
              <a:rPr lang="fr-FR" sz="1600" dirty="0" smtClean="0">
                <a:cs typeface="Arial" pitchFamily="34" charset="0"/>
              </a:rPr>
              <a:t>Le porteur de carte ne peut que retirer de l’argent </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2630686"/>
            <a:ext cx="5523975" cy="3022706"/>
          </a:xfrm>
          <a:prstGeom prst="rect">
            <a:avLst/>
          </a:prstGeom>
        </p:spPr>
      </p:pic>
    </p:spTree>
    <p:extLst>
      <p:ext uri="{BB962C8B-B14F-4D97-AF65-F5344CB8AC3E}">
        <p14:creationId xmlns:p14="http://schemas.microsoft.com/office/powerpoint/2010/main" val="1027112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25A3C56-E491-49B2-93F3-63532DF516BC}" type="slidenum">
              <a:rPr lang="en-GB" smtClean="0"/>
              <a:pPr/>
              <a:t>35</a:t>
            </a:fld>
            <a:endParaRPr lang="en-GB" dirty="0"/>
          </a:p>
        </p:txBody>
      </p:sp>
      <p:sp>
        <p:nvSpPr>
          <p:cNvPr id="8" name="Titre 7"/>
          <p:cNvSpPr>
            <a:spLocks noGrp="1"/>
          </p:cNvSpPr>
          <p:nvPr>
            <p:ph type="title"/>
          </p:nvPr>
        </p:nvSpPr>
        <p:spPr/>
        <p:txBody>
          <a:bodyPr/>
          <a:lstStyle/>
          <a:p>
            <a:r>
              <a:rPr lang="fr-FR" dirty="0"/>
              <a:t>Use case « Retirer de l’argent » : Scénario nominal </a:t>
            </a:r>
            <a:r>
              <a:rPr lang="fr-FR" dirty="0" smtClean="0"/>
              <a:t>étendu à la consultation du solde</a:t>
            </a:r>
            <a:endParaRPr lang="fr-FR" dirty="0"/>
          </a:p>
        </p:txBody>
      </p:sp>
      <p:graphicFrame>
        <p:nvGraphicFramePr>
          <p:cNvPr id="9" name="Espace réservé du contenu 4"/>
          <p:cNvGraphicFramePr>
            <a:graphicFrameLocks noGrp="1"/>
          </p:cNvGraphicFramePr>
          <p:nvPr>
            <p:ph sz="quarter" idx="17"/>
            <p:extLst>
              <p:ext uri="{D42A27DB-BD31-4B8C-83A1-F6EECF244321}">
                <p14:modId xmlns:p14="http://schemas.microsoft.com/office/powerpoint/2010/main" val="2167749864"/>
              </p:ext>
            </p:extLst>
          </p:nvPr>
        </p:nvGraphicFramePr>
        <p:xfrm>
          <a:off x="143508" y="2636912"/>
          <a:ext cx="8820980" cy="4755408"/>
        </p:xfrm>
        <a:graphic>
          <a:graphicData uri="http://schemas.openxmlformats.org/drawingml/2006/table">
            <a:tbl>
              <a:tblPr firstRow="1" bandRow="1">
                <a:tableStyleId>{5C22544A-7EE6-4342-B048-85BDC9FD1C3A}</a:tableStyleId>
              </a:tblPr>
              <a:tblGrid>
                <a:gridCol w="4212468">
                  <a:extLst>
                    <a:ext uri="{9D8B030D-6E8A-4147-A177-3AD203B41FA5}">
                      <a16:colId xmlns:a16="http://schemas.microsoft.com/office/drawing/2014/main" val="2020546714"/>
                    </a:ext>
                  </a:extLst>
                </a:gridCol>
                <a:gridCol w="198022">
                  <a:extLst>
                    <a:ext uri="{9D8B030D-6E8A-4147-A177-3AD203B41FA5}">
                      <a16:colId xmlns:a16="http://schemas.microsoft.com/office/drawing/2014/main" val="2476173953"/>
                    </a:ext>
                  </a:extLst>
                </a:gridCol>
                <a:gridCol w="4410490">
                  <a:extLst>
                    <a:ext uri="{9D8B030D-6E8A-4147-A177-3AD203B41FA5}">
                      <a16:colId xmlns:a16="http://schemas.microsoft.com/office/drawing/2014/main" val="2561944699"/>
                    </a:ext>
                  </a:extLst>
                </a:gridCol>
              </a:tblGrid>
              <a:tr h="313868">
                <a:tc>
                  <a:txBody>
                    <a:bodyPr/>
                    <a:lstStyle/>
                    <a:p>
                      <a:r>
                        <a:rPr lang="fr-FR" sz="1400" dirty="0"/>
                        <a:t>Acteur</a:t>
                      </a:r>
                    </a:p>
                  </a:txBody>
                  <a:tcPr/>
                </a:tc>
                <a:tc gridSpan="2">
                  <a:txBody>
                    <a:bodyPr/>
                    <a:lstStyle/>
                    <a:p>
                      <a:r>
                        <a:rPr lang="fr-FR" sz="1400" dirty="0"/>
                        <a:t>Système</a:t>
                      </a:r>
                    </a:p>
                  </a:txBody>
                  <a:tcPr/>
                </a:tc>
                <a:tc hMerge="1">
                  <a:txBody>
                    <a:bodyPr/>
                    <a:lstStyle/>
                    <a:p>
                      <a:endParaRPr lang="fr-FR"/>
                    </a:p>
                  </a:txBody>
                  <a:tcPr/>
                </a:tc>
                <a:extLst>
                  <a:ext uri="{0D108BD9-81ED-4DB2-BD59-A6C34878D82A}">
                    <a16:rowId xmlns:a16="http://schemas.microsoft.com/office/drawing/2014/main" val="4170951826"/>
                  </a:ext>
                </a:extLst>
              </a:tr>
              <a:tr h="406212">
                <a:tc gridSpan="3">
                  <a:txBody>
                    <a:bodyPr/>
                    <a:lstStyle/>
                    <a:p>
                      <a:pPr marL="0" indent="0" algn="ctr">
                        <a:buFont typeface="+mj-lt"/>
                        <a:buNone/>
                      </a:pPr>
                      <a:r>
                        <a:rPr lang="fr-FR" sz="1400" b="1" dirty="0"/>
                        <a:t>1. &lt;&lt;</a:t>
                      </a:r>
                      <a:r>
                        <a:rPr lang="fr-FR" sz="1400" b="1" dirty="0" err="1"/>
                        <a:t>Include</a:t>
                      </a:r>
                      <a:r>
                        <a:rPr lang="fr-FR" sz="1400" b="1" dirty="0"/>
                        <a:t>&gt;&gt; Use case S’authentifier</a:t>
                      </a:r>
                      <a:r>
                        <a:rPr lang="fr-FR" sz="1400" b="1" baseline="0" dirty="0"/>
                        <a:t> : Scénario nominal : Le porteur de carte est authentifié</a:t>
                      </a:r>
                      <a:endParaRPr lang="fr-FR" sz="1400" b="1" dirty="0"/>
                    </a:p>
                  </a:txBody>
                  <a:tcPr/>
                </a:tc>
                <a:tc hMerge="1">
                  <a:txBody>
                    <a:bodyPr/>
                    <a:lstStyle/>
                    <a:p>
                      <a:pPr marL="0" indent="0">
                        <a:buFont typeface="+mj-lt"/>
                        <a:buNone/>
                      </a:pPr>
                      <a:endParaRPr lang="fr-FR" sz="1400" dirty="0"/>
                    </a:p>
                  </a:txBody>
                  <a:tcPr/>
                </a:tc>
                <a:tc hMerge="1">
                  <a:txBody>
                    <a:bodyPr/>
                    <a:lstStyle/>
                    <a:p>
                      <a:endParaRPr lang="fr-FR"/>
                    </a:p>
                  </a:txBody>
                  <a:tcPr/>
                </a:tc>
                <a:extLst>
                  <a:ext uri="{0D108BD9-81ED-4DB2-BD59-A6C34878D82A}">
                    <a16:rowId xmlns:a16="http://schemas.microsoft.com/office/drawing/2014/main" val="1337872711"/>
                  </a:ext>
                </a:extLst>
              </a:tr>
              <a:tr h="406212">
                <a:tc gridSpan="2">
                  <a:txBody>
                    <a:bodyPr/>
                    <a:lstStyle/>
                    <a:p>
                      <a:pPr marL="0" indent="0" algn="ctr">
                        <a:buFont typeface="+mj-lt"/>
                        <a:buNone/>
                      </a:pPr>
                      <a:endParaRPr lang="fr-FR" sz="1400" b="0" dirty="0"/>
                    </a:p>
                  </a:txBody>
                  <a:tcPr/>
                </a:tc>
                <a:tc hMerge="1">
                  <a:txBody>
                    <a:bodyPr/>
                    <a:lstStyle/>
                    <a:p>
                      <a:endParaRPr lang="fr-FR"/>
                    </a:p>
                  </a:txBody>
                  <a:tcPr/>
                </a:tc>
                <a:tc>
                  <a:txBody>
                    <a:bodyPr/>
                    <a:lstStyle/>
                    <a:p>
                      <a:pPr marL="0" indent="0" algn="ctr">
                        <a:buFont typeface="+mj-lt"/>
                        <a:buNone/>
                      </a:pPr>
                      <a:r>
                        <a:rPr lang="fr-FR" sz="1400" b="0" dirty="0" smtClean="0"/>
                        <a:t>2. Le GAB demande si</a:t>
                      </a:r>
                      <a:r>
                        <a:rPr lang="fr-FR" sz="1400" b="0" baseline="0" dirty="0" smtClean="0"/>
                        <a:t> le porteur de carte est client de la banque</a:t>
                      </a:r>
                      <a:endParaRPr lang="fr-FR" sz="1400" b="0" dirty="0"/>
                    </a:p>
                  </a:txBody>
                  <a:tcPr/>
                </a:tc>
                <a:extLst>
                  <a:ext uri="{0D108BD9-81ED-4DB2-BD59-A6C34878D82A}">
                    <a16:rowId xmlns:a16="http://schemas.microsoft.com/office/drawing/2014/main" val="2472648704"/>
                  </a:ext>
                </a:extLst>
              </a:tr>
              <a:tr h="406212">
                <a:tc gridSpan="2">
                  <a:txBody>
                    <a:bodyPr/>
                    <a:lstStyle/>
                    <a:p>
                      <a:pPr marL="0" indent="0" algn="ctr">
                        <a:buFont typeface="+mj-lt"/>
                        <a:buNone/>
                      </a:pPr>
                      <a:r>
                        <a:rPr lang="fr-FR" sz="1400" b="0" dirty="0" smtClean="0"/>
                        <a:t>3. Le SI banque indique que le porteur de carte est client de la banque</a:t>
                      </a:r>
                      <a:endParaRPr lang="fr-FR" sz="1400" b="0" dirty="0"/>
                    </a:p>
                  </a:txBody>
                  <a:tcPr/>
                </a:tc>
                <a:tc hMerge="1">
                  <a:txBody>
                    <a:bodyPr/>
                    <a:lstStyle/>
                    <a:p>
                      <a:endParaRPr lang="fr-FR"/>
                    </a:p>
                  </a:txBody>
                  <a:tcPr/>
                </a:tc>
                <a:tc>
                  <a:txBody>
                    <a:bodyPr/>
                    <a:lstStyle/>
                    <a:p>
                      <a:pPr marL="0" indent="0" algn="ctr">
                        <a:buFont typeface="+mj-lt"/>
                        <a:buNone/>
                      </a:pPr>
                      <a:endParaRPr lang="fr-FR" sz="1400" b="0" dirty="0"/>
                    </a:p>
                  </a:txBody>
                  <a:tcPr/>
                </a:tc>
                <a:extLst>
                  <a:ext uri="{0D108BD9-81ED-4DB2-BD59-A6C34878D82A}">
                    <a16:rowId xmlns:a16="http://schemas.microsoft.com/office/drawing/2014/main" val="3586509490"/>
                  </a:ext>
                </a:extLst>
              </a:tr>
              <a:tr h="406212">
                <a:tc gridSpan="3">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r>
                        <a:rPr lang="fr-FR" sz="1400" b="1" dirty="0" smtClean="0"/>
                        <a:t>4. &lt;&lt;</a:t>
                      </a:r>
                      <a:r>
                        <a:rPr lang="fr-FR" sz="1400" b="1" dirty="0" err="1" smtClean="0"/>
                        <a:t>Extend</a:t>
                      </a:r>
                      <a:r>
                        <a:rPr lang="fr-FR" sz="1400" b="1" dirty="0" smtClean="0"/>
                        <a:t>&gt;&gt; Use case Consulter</a:t>
                      </a:r>
                      <a:r>
                        <a:rPr lang="fr-FR" sz="1400" b="1" baseline="0" dirty="0" smtClean="0"/>
                        <a:t> Solde : Scénario nominal : Le solde est affiché</a:t>
                      </a:r>
                      <a:endParaRPr lang="fr-FR" sz="1400" b="1" dirty="0" smtClean="0"/>
                    </a:p>
                    <a:p>
                      <a:pPr marL="0" indent="0" algn="ctr">
                        <a:buFont typeface="+mj-lt"/>
                        <a:buNone/>
                      </a:pPr>
                      <a:endParaRPr lang="fr-FR" sz="1400" b="1" dirty="0"/>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866374855"/>
                  </a:ext>
                </a:extLst>
              </a:tr>
              <a:tr h="541745">
                <a:tc>
                  <a:txBody>
                    <a:bodyPr/>
                    <a:lstStyle/>
                    <a:p>
                      <a:pPr marL="0" indent="0">
                        <a:buFont typeface="+mj-lt"/>
                        <a:buNone/>
                      </a:pPr>
                      <a:endParaRPr lang="fr-FR" sz="1400" dirty="0"/>
                    </a:p>
                  </a:txBody>
                  <a:tcPr/>
                </a:tc>
                <a:tc gridSpan="2">
                  <a:txBody>
                    <a:bodyPr/>
                    <a:lstStyle/>
                    <a:p>
                      <a:pPr marL="0" indent="0">
                        <a:buFont typeface="+mj-lt"/>
                        <a:buNone/>
                      </a:pPr>
                      <a:r>
                        <a:rPr lang="fr-FR" sz="1400" dirty="0"/>
                        <a:t>5</a:t>
                      </a:r>
                      <a:r>
                        <a:rPr lang="fr-FR" sz="1400" dirty="0" smtClean="0"/>
                        <a:t>. </a:t>
                      </a:r>
                      <a:r>
                        <a:rPr lang="fr-FR" sz="1400" dirty="0"/>
                        <a:t>Le GAB demande au porteur de carte de</a:t>
                      </a:r>
                      <a:r>
                        <a:rPr lang="fr-FR" sz="1400" baseline="0" dirty="0"/>
                        <a:t> saisir un montant.</a:t>
                      </a:r>
                      <a:endParaRPr lang="fr-FR" sz="1400" dirty="0"/>
                    </a:p>
                  </a:txBody>
                  <a:tcPr/>
                </a:tc>
                <a:tc hMerge="1">
                  <a:txBody>
                    <a:bodyPr/>
                    <a:lstStyle/>
                    <a:p>
                      <a:endParaRPr lang="fr-FR"/>
                    </a:p>
                  </a:txBody>
                  <a:tcPr/>
                </a:tc>
                <a:extLst>
                  <a:ext uri="{0D108BD9-81ED-4DB2-BD59-A6C34878D82A}">
                    <a16:rowId xmlns:a16="http://schemas.microsoft.com/office/drawing/2014/main" val="1169238018"/>
                  </a:ext>
                </a:extLst>
              </a:tr>
              <a:tr h="541745">
                <a:tc>
                  <a:txBody>
                    <a:bodyPr/>
                    <a:lstStyle/>
                    <a:p>
                      <a:pPr marL="0" indent="0">
                        <a:buFont typeface="+mj-lt"/>
                        <a:buNone/>
                      </a:pPr>
                      <a:r>
                        <a:rPr lang="fr-FR" sz="1400" dirty="0"/>
                        <a:t>6</a:t>
                      </a:r>
                      <a:r>
                        <a:rPr lang="fr-FR" sz="1400" dirty="0" smtClean="0"/>
                        <a:t>. </a:t>
                      </a:r>
                      <a:r>
                        <a:rPr lang="fr-FR" sz="1400" dirty="0"/>
                        <a:t>Le porteur</a:t>
                      </a:r>
                      <a:r>
                        <a:rPr lang="fr-FR" sz="1400" baseline="0" dirty="0"/>
                        <a:t> de carte saisit le montant désiré.</a:t>
                      </a:r>
                      <a:endParaRPr lang="fr-FR" sz="1400" dirty="0"/>
                    </a:p>
                  </a:txBody>
                  <a:tcPr/>
                </a:tc>
                <a:tc gridSpan="2">
                  <a:txBody>
                    <a:bodyPr/>
                    <a:lstStyle/>
                    <a:p>
                      <a:pPr marL="0" indent="0">
                        <a:buFont typeface="+mj-lt"/>
                        <a:buNone/>
                      </a:pPr>
                      <a:r>
                        <a:rPr lang="fr-FR" sz="1400" dirty="0"/>
                        <a:t>7</a:t>
                      </a:r>
                      <a:r>
                        <a:rPr lang="fr-FR" sz="1400" dirty="0" smtClean="0"/>
                        <a:t>.</a:t>
                      </a:r>
                      <a:r>
                        <a:rPr lang="fr-FR" sz="1400" baseline="0" dirty="0" smtClean="0"/>
                        <a:t> </a:t>
                      </a:r>
                      <a:r>
                        <a:rPr lang="fr-FR" sz="1400" dirty="0"/>
                        <a:t>Le GAB demande au SI Banque l’autorisation de</a:t>
                      </a:r>
                      <a:r>
                        <a:rPr lang="fr-FR" sz="1400" baseline="0" dirty="0"/>
                        <a:t> délivrer le montant.</a:t>
                      </a:r>
                      <a:endParaRPr lang="fr-FR" sz="1400" dirty="0"/>
                    </a:p>
                  </a:txBody>
                  <a:tcPr/>
                </a:tc>
                <a:tc hMerge="1">
                  <a:txBody>
                    <a:bodyPr/>
                    <a:lstStyle/>
                    <a:p>
                      <a:endParaRPr lang="fr-FR"/>
                    </a:p>
                  </a:txBody>
                  <a:tcPr/>
                </a:tc>
                <a:extLst>
                  <a:ext uri="{0D108BD9-81ED-4DB2-BD59-A6C34878D82A}">
                    <a16:rowId xmlns:a16="http://schemas.microsoft.com/office/drawing/2014/main" val="2142743405"/>
                  </a:ext>
                </a:extLst>
              </a:tr>
              <a:tr h="313868">
                <a:tc>
                  <a:txBody>
                    <a:bodyPr/>
                    <a:lstStyle/>
                    <a:p>
                      <a:pPr marL="0" indent="0">
                        <a:buFont typeface="+mj-lt"/>
                        <a:buNone/>
                      </a:pPr>
                      <a:r>
                        <a:rPr lang="fr-FR" sz="1400" dirty="0"/>
                        <a:t>8</a:t>
                      </a:r>
                      <a:r>
                        <a:rPr lang="fr-FR" sz="1400" dirty="0" smtClean="0"/>
                        <a:t>. </a:t>
                      </a:r>
                      <a:r>
                        <a:rPr lang="fr-FR" sz="1400" dirty="0"/>
                        <a:t>Le SI Banque donne son</a:t>
                      </a:r>
                      <a:r>
                        <a:rPr lang="fr-FR" sz="1400" baseline="0" dirty="0"/>
                        <a:t> accord.</a:t>
                      </a:r>
                      <a:endParaRPr lang="fr-FR" sz="1400" dirty="0"/>
                    </a:p>
                  </a:txBody>
                  <a:tcPr/>
                </a:tc>
                <a:tc gridSpan="2">
                  <a:txBody>
                    <a:bodyPr/>
                    <a:lstStyle/>
                    <a:p>
                      <a:pPr marL="0" indent="0">
                        <a:buFont typeface="+mj-lt"/>
                        <a:buNone/>
                      </a:pPr>
                      <a:r>
                        <a:rPr lang="fr-FR" sz="1400" dirty="0"/>
                        <a:t>9</a:t>
                      </a:r>
                      <a:r>
                        <a:rPr lang="fr-FR" sz="1400" dirty="0" smtClean="0"/>
                        <a:t>. </a:t>
                      </a:r>
                      <a:r>
                        <a:rPr lang="fr-FR" sz="1400" dirty="0"/>
                        <a:t>Le GAB délivre les billets</a:t>
                      </a:r>
                      <a:r>
                        <a:rPr lang="fr-FR" sz="1400" baseline="0" dirty="0"/>
                        <a:t> et un ticket.</a:t>
                      </a:r>
                      <a:endParaRPr lang="fr-FR" sz="1400" dirty="0"/>
                    </a:p>
                  </a:txBody>
                  <a:tcPr/>
                </a:tc>
                <a:tc hMerge="1">
                  <a:txBody>
                    <a:bodyPr/>
                    <a:lstStyle/>
                    <a:p>
                      <a:endParaRPr lang="fr-FR"/>
                    </a:p>
                  </a:txBody>
                  <a:tcPr/>
                </a:tc>
                <a:extLst>
                  <a:ext uri="{0D108BD9-81ED-4DB2-BD59-A6C34878D82A}">
                    <a16:rowId xmlns:a16="http://schemas.microsoft.com/office/drawing/2014/main" val="3416283869"/>
                  </a:ext>
                </a:extLst>
              </a:tr>
              <a:tr h="541745">
                <a:tc>
                  <a:txBody>
                    <a:bodyPr/>
                    <a:lstStyle/>
                    <a:p>
                      <a:pPr marL="0" indent="0">
                        <a:buFont typeface="+mj-lt"/>
                        <a:buNone/>
                      </a:pPr>
                      <a:r>
                        <a:rPr lang="fr-FR" sz="1400" dirty="0" smtClean="0"/>
                        <a:t>10. </a:t>
                      </a:r>
                      <a:r>
                        <a:rPr lang="fr-FR" sz="1400" dirty="0"/>
                        <a:t>Le porteur de carte prend les billets et</a:t>
                      </a:r>
                      <a:r>
                        <a:rPr lang="fr-FR" sz="1400" baseline="0" dirty="0"/>
                        <a:t> le</a:t>
                      </a:r>
                      <a:r>
                        <a:rPr lang="fr-FR" sz="1400" dirty="0"/>
                        <a:t> ticket.</a:t>
                      </a:r>
                    </a:p>
                  </a:txBody>
                  <a:tcPr/>
                </a:tc>
                <a:tc gridSpan="2">
                  <a:txBody>
                    <a:bodyPr/>
                    <a:lstStyle/>
                    <a:p>
                      <a:pPr marL="0" indent="0">
                        <a:buFont typeface="+mj-lt"/>
                        <a:buNone/>
                      </a:pPr>
                      <a:r>
                        <a:rPr lang="fr-FR" sz="1400" dirty="0" smtClean="0"/>
                        <a:t>11.</a:t>
                      </a:r>
                      <a:r>
                        <a:rPr lang="fr-FR" sz="1400" baseline="0" dirty="0" smtClean="0"/>
                        <a:t> </a:t>
                      </a:r>
                      <a:r>
                        <a:rPr lang="fr-FR" sz="1400" baseline="0" dirty="0"/>
                        <a:t>Le GAB rend la carte</a:t>
                      </a:r>
                      <a:endParaRPr lang="fr-FR" sz="1400" dirty="0"/>
                    </a:p>
                  </a:txBody>
                  <a:tcPr/>
                </a:tc>
                <a:tc hMerge="1">
                  <a:txBody>
                    <a:bodyPr/>
                    <a:lstStyle/>
                    <a:p>
                      <a:endParaRPr lang="fr-FR"/>
                    </a:p>
                  </a:txBody>
                  <a:tcPr/>
                </a:tc>
                <a:extLst>
                  <a:ext uri="{0D108BD9-81ED-4DB2-BD59-A6C34878D82A}">
                    <a16:rowId xmlns:a16="http://schemas.microsoft.com/office/drawing/2014/main" val="157953398"/>
                  </a:ext>
                </a:extLst>
              </a:tr>
              <a:tr h="541745">
                <a:tc>
                  <a:txBody>
                    <a:bodyPr/>
                    <a:lstStyle/>
                    <a:p>
                      <a:pPr marL="0" indent="0">
                        <a:buFont typeface="+mj-lt"/>
                        <a:buNone/>
                      </a:pPr>
                      <a:r>
                        <a:rPr lang="fr-FR" sz="1400" smtClean="0"/>
                        <a:t>12. </a:t>
                      </a:r>
                      <a:r>
                        <a:rPr lang="fr-FR" sz="1400" dirty="0"/>
                        <a:t>Le porteur</a:t>
                      </a:r>
                      <a:r>
                        <a:rPr lang="fr-FR" sz="1400" baseline="0" dirty="0"/>
                        <a:t> de carte reprend sa carte</a:t>
                      </a:r>
                      <a:endParaRPr lang="fr-FR" sz="1400" dirty="0"/>
                    </a:p>
                  </a:txBody>
                  <a:tcPr/>
                </a:tc>
                <a:tc gridSpan="2">
                  <a:txBody>
                    <a:bodyPr/>
                    <a:lstStyle/>
                    <a:p>
                      <a:pPr marL="0" indent="0">
                        <a:buFont typeface="+mj-lt"/>
                        <a:buNone/>
                      </a:pPr>
                      <a:endParaRPr lang="fr-FR" sz="1400" dirty="0"/>
                    </a:p>
                  </a:txBody>
                  <a:tcPr/>
                </a:tc>
                <a:tc hMerge="1">
                  <a:txBody>
                    <a:bodyPr/>
                    <a:lstStyle/>
                    <a:p>
                      <a:endParaRPr lang="fr-FR"/>
                    </a:p>
                  </a:txBody>
                  <a:tcPr/>
                </a:tc>
                <a:extLst>
                  <a:ext uri="{0D108BD9-81ED-4DB2-BD59-A6C34878D82A}">
                    <a16:rowId xmlns:a16="http://schemas.microsoft.com/office/drawing/2014/main" val="3875019022"/>
                  </a:ext>
                </a:extLst>
              </a:tr>
            </a:tbl>
          </a:graphicData>
        </a:graphic>
      </p:graphicFrame>
      <p:sp>
        <p:nvSpPr>
          <p:cNvPr id="10" name="ZoneTexte 9"/>
          <p:cNvSpPr txBox="1"/>
          <p:nvPr/>
        </p:nvSpPr>
        <p:spPr bwMode="auto">
          <a:xfrm>
            <a:off x="1525853" y="1304764"/>
            <a:ext cx="6870750" cy="1508105"/>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 Préconditions : </a:t>
            </a:r>
          </a:p>
          <a:p>
            <a:r>
              <a:rPr lang="fr-FR" sz="1400" dirty="0">
                <a:cs typeface="Arial" pitchFamily="34" charset="0"/>
              </a:rPr>
              <a:t>	- Le porteur de carte </a:t>
            </a:r>
            <a:r>
              <a:rPr lang="fr-FR" sz="1400" dirty="0" smtClean="0">
                <a:cs typeface="Arial" pitchFamily="34" charset="0"/>
              </a:rPr>
              <a:t>est un client de la banque qui connait </a:t>
            </a:r>
            <a:r>
              <a:rPr lang="fr-FR" sz="1400" dirty="0">
                <a:cs typeface="Arial" pitchFamily="34" charset="0"/>
              </a:rPr>
              <a:t>son code</a:t>
            </a:r>
          </a:p>
          <a:p>
            <a:r>
              <a:rPr lang="fr-FR" sz="1400" dirty="0">
                <a:cs typeface="Arial" pitchFamily="34" charset="0"/>
              </a:rPr>
              <a:t>	- Le montant demandé est autorisé</a:t>
            </a:r>
          </a:p>
          <a:p>
            <a:r>
              <a:rPr lang="fr-FR" sz="1400" dirty="0">
                <a:cs typeface="Arial" pitchFamily="34" charset="0"/>
              </a:rPr>
              <a:t>- </a:t>
            </a:r>
            <a:r>
              <a:rPr lang="fr-FR" sz="1400" dirty="0" err="1">
                <a:cs typeface="Arial" pitchFamily="34" charset="0"/>
              </a:rPr>
              <a:t>Postcondition</a:t>
            </a:r>
            <a:r>
              <a:rPr lang="fr-FR" sz="1400" dirty="0">
                <a:cs typeface="Arial" pitchFamily="34" charset="0"/>
              </a:rPr>
              <a:t> :</a:t>
            </a:r>
          </a:p>
          <a:p>
            <a:pPr lvl="1"/>
            <a:r>
              <a:rPr lang="fr-FR" sz="1400" dirty="0">
                <a:cs typeface="Arial" pitchFamily="34" charset="0"/>
              </a:rPr>
              <a:t>	- Le </a:t>
            </a:r>
            <a:r>
              <a:rPr lang="fr-FR" sz="1400" dirty="0" smtClean="0">
                <a:cs typeface="Arial" pitchFamily="34" charset="0"/>
              </a:rPr>
              <a:t>client banque a consulté son solde et  </a:t>
            </a:r>
            <a:r>
              <a:rPr lang="fr-FR" sz="1400" dirty="0">
                <a:cs typeface="Arial" pitchFamily="34" charset="0"/>
              </a:rPr>
              <a:t>reçoit l’argent demandé</a:t>
            </a:r>
          </a:p>
          <a:p>
            <a:pPr marL="285750" indent="-285750">
              <a:buFontTx/>
              <a:buChar char="-"/>
            </a:pPr>
            <a:endParaRPr lang="fr-FR" sz="1400" dirty="0">
              <a:cs typeface="Arial" pitchFamily="34" charset="0"/>
            </a:endParaRPr>
          </a:p>
          <a:p>
            <a:endParaRPr lang="fr-FR" sz="1400" dirty="0">
              <a:cs typeface="Arial" pitchFamily="34" charset="0"/>
            </a:endParaRPr>
          </a:p>
        </p:txBody>
      </p:sp>
    </p:spTree>
    <p:extLst>
      <p:ext uri="{BB962C8B-B14F-4D97-AF65-F5344CB8AC3E}">
        <p14:creationId xmlns:p14="http://schemas.microsoft.com/office/powerpoint/2010/main" val="3428598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199" y="36428"/>
            <a:ext cx="8803293" cy="920750"/>
          </a:xfrm>
        </p:spPr>
        <p:txBody>
          <a:bodyPr>
            <a:normAutofit/>
          </a:bodyPr>
          <a:lstStyle/>
          <a:p>
            <a:r>
              <a:rPr lang="fr-FR" dirty="0"/>
              <a:t>Use case « Consulter son solde » : Scénario nominal : </a:t>
            </a:r>
            <a:r>
              <a:rPr lang="fr-FR" dirty="0" smtClean="0"/>
              <a:t>Affichage du solde du client</a:t>
            </a:r>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36</a:t>
            </a:fld>
            <a:endParaRPr lang="en-GB" dirty="0"/>
          </a:p>
        </p:txBody>
      </p:sp>
      <p:sp>
        <p:nvSpPr>
          <p:cNvPr id="9" name="ZoneTexte 8"/>
          <p:cNvSpPr txBox="1"/>
          <p:nvPr/>
        </p:nvSpPr>
        <p:spPr bwMode="auto">
          <a:xfrm>
            <a:off x="1475656" y="1287621"/>
            <a:ext cx="6527068" cy="861774"/>
          </a:xfrm>
          <a:prstGeom prst="rect">
            <a:avLst/>
          </a:prstGeom>
          <a:noFill/>
          <a:ln w="9525" algn="ctr">
            <a:noFill/>
            <a:miter lim="800000"/>
            <a:headEnd/>
            <a:tailEnd/>
          </a:ln>
          <a:effectLst/>
        </p:spPr>
        <p:txBody>
          <a:bodyPr wrap="square" lIns="0" tIns="0" rIns="0" bIns="0" rtlCol="0">
            <a:spAutoFit/>
          </a:bodyPr>
          <a:lstStyle/>
          <a:p>
            <a:r>
              <a:rPr lang="fr-FR" sz="1400" dirty="0">
                <a:cs typeface="Arial" pitchFamily="34" charset="0"/>
              </a:rPr>
              <a:t>- Préconditions : </a:t>
            </a:r>
          </a:p>
          <a:p>
            <a:r>
              <a:rPr lang="fr-FR" sz="1400" dirty="0">
                <a:cs typeface="Arial" pitchFamily="34" charset="0"/>
              </a:rPr>
              <a:t>	- Le porteur de carte est un client banque qui connait son code</a:t>
            </a:r>
          </a:p>
          <a:p>
            <a:r>
              <a:rPr lang="fr-FR" sz="1400" dirty="0">
                <a:cs typeface="Arial" pitchFamily="34" charset="0"/>
              </a:rPr>
              <a:t>- </a:t>
            </a:r>
            <a:r>
              <a:rPr lang="fr-FR" sz="1400" dirty="0" err="1">
                <a:cs typeface="Arial" pitchFamily="34" charset="0"/>
              </a:rPr>
              <a:t>Postcondition</a:t>
            </a:r>
            <a:r>
              <a:rPr lang="fr-FR" sz="1400" dirty="0">
                <a:cs typeface="Arial" pitchFamily="34" charset="0"/>
              </a:rPr>
              <a:t> :</a:t>
            </a:r>
          </a:p>
          <a:p>
            <a:pPr lvl="1"/>
            <a:r>
              <a:rPr lang="fr-FR" sz="1400" dirty="0">
                <a:cs typeface="Arial" pitchFamily="34" charset="0"/>
              </a:rPr>
              <a:t>	- Le client a consulté son compte et reprend sa carte</a:t>
            </a:r>
          </a:p>
        </p:txBody>
      </p:sp>
      <p:graphicFrame>
        <p:nvGraphicFramePr>
          <p:cNvPr id="7" name="Espace réservé du contenu 4"/>
          <p:cNvGraphicFramePr>
            <a:graphicFrameLocks noGrp="1"/>
          </p:cNvGraphicFramePr>
          <p:nvPr>
            <p:ph sz="quarter" idx="17"/>
            <p:extLst>
              <p:ext uri="{D42A27DB-BD31-4B8C-83A1-F6EECF244321}">
                <p14:modId xmlns:p14="http://schemas.microsoft.com/office/powerpoint/2010/main" val="2262627419"/>
              </p:ext>
            </p:extLst>
          </p:nvPr>
        </p:nvGraphicFramePr>
        <p:xfrm>
          <a:off x="161509" y="2814665"/>
          <a:ext cx="8820980" cy="1316990"/>
        </p:xfrm>
        <a:graphic>
          <a:graphicData uri="http://schemas.openxmlformats.org/drawingml/2006/table">
            <a:tbl>
              <a:tblPr firstRow="1" bandRow="1">
                <a:tableStyleId>{5C22544A-7EE6-4342-B048-85BDC9FD1C3A}</a:tableStyleId>
              </a:tblPr>
              <a:tblGrid>
                <a:gridCol w="4212468">
                  <a:extLst>
                    <a:ext uri="{9D8B030D-6E8A-4147-A177-3AD203B41FA5}">
                      <a16:colId xmlns:a16="http://schemas.microsoft.com/office/drawing/2014/main" val="2020546714"/>
                    </a:ext>
                  </a:extLst>
                </a:gridCol>
                <a:gridCol w="4608512">
                  <a:extLst>
                    <a:ext uri="{9D8B030D-6E8A-4147-A177-3AD203B41FA5}">
                      <a16:colId xmlns:a16="http://schemas.microsoft.com/office/drawing/2014/main" val="2476173953"/>
                    </a:ext>
                  </a:extLst>
                </a:gridCol>
              </a:tblGrid>
              <a:tr h="293214">
                <a:tc>
                  <a:txBody>
                    <a:bodyPr/>
                    <a:lstStyle/>
                    <a:p>
                      <a:r>
                        <a:rPr lang="fr-FR" sz="1400" dirty="0"/>
                        <a:t>Acteur</a:t>
                      </a:r>
                    </a:p>
                  </a:txBody>
                  <a:tcPr/>
                </a:tc>
                <a:tc>
                  <a:txBody>
                    <a:bodyPr/>
                    <a:lstStyle/>
                    <a:p>
                      <a:r>
                        <a:rPr lang="fr-FR" sz="1400" dirty="0"/>
                        <a:t>Système</a:t>
                      </a:r>
                    </a:p>
                  </a:txBody>
                  <a:tcPr/>
                </a:tc>
                <a:extLst>
                  <a:ext uri="{0D108BD9-81ED-4DB2-BD59-A6C34878D82A}">
                    <a16:rowId xmlns:a16="http://schemas.microsoft.com/office/drawing/2014/main" val="4170951826"/>
                  </a:ext>
                </a:extLst>
              </a:tr>
              <a:tr h="506095">
                <a:tc>
                  <a:txBody>
                    <a:bodyPr/>
                    <a:lstStyle/>
                    <a:p>
                      <a:pPr marL="0" indent="0">
                        <a:buFont typeface="+mj-lt"/>
                        <a:buNone/>
                      </a:pPr>
                      <a:endParaRPr lang="fr-FR" sz="1400" dirty="0"/>
                    </a:p>
                  </a:txBody>
                  <a:tcPr/>
                </a:tc>
                <a:tc>
                  <a:txBody>
                    <a:bodyPr/>
                    <a:lstStyle/>
                    <a:p>
                      <a:pPr marL="0" indent="0">
                        <a:buFont typeface="+mj-lt"/>
                        <a:buNone/>
                      </a:pPr>
                      <a:r>
                        <a:rPr lang="fr-FR" sz="1400" dirty="0"/>
                        <a:t>1</a:t>
                      </a:r>
                      <a:r>
                        <a:rPr lang="fr-FR" sz="1400" dirty="0" smtClean="0"/>
                        <a:t>. </a:t>
                      </a:r>
                      <a:r>
                        <a:rPr lang="fr-FR" sz="1400" dirty="0"/>
                        <a:t>Le GAB demande </a:t>
                      </a:r>
                      <a:r>
                        <a:rPr lang="fr-FR" sz="1400" dirty="0" smtClean="0"/>
                        <a:t>au SI banque le solde du client</a:t>
                      </a:r>
                      <a:endParaRPr lang="fr-FR" sz="1400" dirty="0"/>
                    </a:p>
                  </a:txBody>
                  <a:tcPr/>
                </a:tc>
                <a:extLst>
                  <a:ext uri="{0D108BD9-81ED-4DB2-BD59-A6C34878D82A}">
                    <a16:rowId xmlns:a16="http://schemas.microsoft.com/office/drawing/2014/main" val="1169238018"/>
                  </a:ext>
                </a:extLst>
              </a:tr>
              <a:tr h="506095">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sz="1400" dirty="0"/>
                        <a:t>2</a:t>
                      </a:r>
                      <a:r>
                        <a:rPr lang="fr-FR" sz="1400" dirty="0" smtClean="0"/>
                        <a:t>. </a:t>
                      </a:r>
                      <a:r>
                        <a:rPr lang="fr-FR" sz="1400" dirty="0"/>
                        <a:t>Le </a:t>
                      </a:r>
                      <a:r>
                        <a:rPr lang="fr-FR" sz="1400" dirty="0" smtClean="0"/>
                        <a:t>SI</a:t>
                      </a:r>
                      <a:r>
                        <a:rPr lang="fr-FR" sz="1400" baseline="0" dirty="0" smtClean="0"/>
                        <a:t> banque</a:t>
                      </a:r>
                      <a:r>
                        <a:rPr lang="fr-FR" sz="1400" dirty="0" smtClean="0"/>
                        <a:t> renvoie</a:t>
                      </a:r>
                      <a:r>
                        <a:rPr lang="fr-FR" sz="1400" baseline="0" dirty="0" smtClean="0"/>
                        <a:t> le solde du client.</a:t>
                      </a:r>
                      <a:endParaRPr lang="fr-FR" sz="1400" dirty="0"/>
                    </a:p>
                  </a:txBody>
                  <a:tcPr/>
                </a:tc>
                <a:tc>
                  <a:txBody>
                    <a:bodyPr/>
                    <a:lstStyle/>
                    <a:p>
                      <a:pPr marL="0" indent="0">
                        <a:buFont typeface="+mj-lt"/>
                        <a:buNone/>
                      </a:pPr>
                      <a:r>
                        <a:rPr lang="fr-FR" sz="1400" dirty="0"/>
                        <a:t>3</a:t>
                      </a:r>
                      <a:r>
                        <a:rPr lang="fr-FR" sz="1400" dirty="0" smtClean="0"/>
                        <a:t>. </a:t>
                      </a:r>
                      <a:r>
                        <a:rPr lang="fr-FR" sz="1400" dirty="0"/>
                        <a:t>Le GAB affiche le solde du compte.</a:t>
                      </a:r>
                    </a:p>
                  </a:txBody>
                  <a:tcPr/>
                </a:tc>
                <a:extLst>
                  <a:ext uri="{0D108BD9-81ED-4DB2-BD59-A6C34878D82A}">
                    <a16:rowId xmlns:a16="http://schemas.microsoft.com/office/drawing/2014/main" val="4233128874"/>
                  </a:ext>
                </a:extLst>
              </a:tr>
            </a:tbl>
          </a:graphicData>
        </a:graphic>
      </p:graphicFrame>
    </p:spTree>
    <p:extLst>
      <p:ext uri="{BB962C8B-B14F-4D97-AF65-F5344CB8AC3E}">
        <p14:creationId xmlns:p14="http://schemas.microsoft.com/office/powerpoint/2010/main" val="4010936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 case : conclusion</a:t>
            </a:r>
          </a:p>
        </p:txBody>
      </p:sp>
      <p:sp>
        <p:nvSpPr>
          <p:cNvPr id="3" name="Espace réservé du contenu 2"/>
          <p:cNvSpPr>
            <a:spLocks noGrp="1"/>
          </p:cNvSpPr>
          <p:nvPr>
            <p:ph sz="quarter" idx="17"/>
          </p:nvPr>
        </p:nvSpPr>
        <p:spPr/>
        <p:txBody>
          <a:bodyPr/>
          <a:lstStyle/>
          <a:p>
            <a:r>
              <a:rPr lang="fr-FR" dirty="0"/>
              <a:t>Les cas d’utilisation servent à :</a:t>
            </a:r>
          </a:p>
          <a:p>
            <a:endParaRPr lang="fr-FR" dirty="0"/>
          </a:p>
          <a:p>
            <a:pPr marL="342900" indent="-342900">
              <a:buFontTx/>
              <a:buChar char="-"/>
            </a:pPr>
            <a:r>
              <a:rPr lang="fr-FR" dirty="0"/>
              <a:t>Exprimer les exigences fonctionnelles conférées au système par les utilisateurs lors de la rédaction du cahier des charges</a:t>
            </a:r>
          </a:p>
          <a:p>
            <a:pPr marL="342900" indent="-342900">
              <a:buFontTx/>
              <a:buChar char="-"/>
            </a:pPr>
            <a:endParaRPr lang="fr-FR" dirty="0"/>
          </a:p>
          <a:p>
            <a:pPr marL="342900" indent="-342900">
              <a:buFontTx/>
              <a:buChar char="-"/>
            </a:pPr>
            <a:r>
              <a:rPr lang="fr-FR" dirty="0"/>
              <a:t>Vérifier que le système répond à ces exigences lors de la livraison</a:t>
            </a:r>
          </a:p>
          <a:p>
            <a:pPr marL="342900" indent="-342900">
              <a:buFontTx/>
              <a:buChar char="-"/>
            </a:pPr>
            <a:endParaRPr lang="fr-FR" dirty="0"/>
          </a:p>
          <a:p>
            <a:pPr marL="342900" indent="-342900">
              <a:buFontTx/>
              <a:buChar char="-"/>
            </a:pPr>
            <a:r>
              <a:rPr lang="fr-FR" dirty="0"/>
              <a:t>Déterminer les frontières du système</a:t>
            </a:r>
          </a:p>
          <a:p>
            <a:pPr marL="342900" indent="-342900">
              <a:buFontTx/>
              <a:buChar char="-"/>
            </a:pPr>
            <a:endParaRPr lang="fr-FR" dirty="0"/>
          </a:p>
          <a:p>
            <a:pPr marL="342900" indent="-342900">
              <a:buFontTx/>
              <a:buChar char="-"/>
            </a:pPr>
            <a:r>
              <a:rPr lang="fr-FR" dirty="0"/>
              <a:t>Écrire la documentation du système</a:t>
            </a:r>
          </a:p>
          <a:p>
            <a:pPr marL="342900" indent="-342900">
              <a:buFontTx/>
              <a:buChar char="-"/>
            </a:pPr>
            <a:endParaRPr lang="fr-FR" dirty="0"/>
          </a:p>
          <a:p>
            <a:pPr marL="342900" indent="-342900">
              <a:buFontTx/>
              <a:buChar char="-"/>
            </a:pPr>
            <a:r>
              <a:rPr lang="fr-FR" dirty="0"/>
              <a:t>Construire les jeux de test</a:t>
            </a:r>
          </a:p>
          <a:p>
            <a:endParaRPr lang="fr-FR" dirty="0"/>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37</a:t>
            </a:fld>
            <a:endParaRPr lang="en-GB" dirty="0"/>
          </a:p>
        </p:txBody>
      </p:sp>
    </p:spTree>
    <p:extLst>
      <p:ext uri="{BB962C8B-B14F-4D97-AF65-F5344CB8AC3E}">
        <p14:creationId xmlns:p14="http://schemas.microsoft.com/office/powerpoint/2010/main" val="2026710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 case : Exercice : La caisse d’un magasin </a:t>
            </a:r>
          </a:p>
        </p:txBody>
      </p:sp>
      <p:sp>
        <p:nvSpPr>
          <p:cNvPr id="3" name="Espace réservé du contenu 2"/>
          <p:cNvSpPr>
            <a:spLocks noGrp="1"/>
          </p:cNvSpPr>
          <p:nvPr>
            <p:ph sz="quarter" idx="17"/>
          </p:nvPr>
        </p:nvSpPr>
        <p:spPr>
          <a:xfrm>
            <a:off x="449263" y="1263408"/>
            <a:ext cx="7903157" cy="245845"/>
          </a:xfrm>
        </p:spPr>
        <p:txBody>
          <a:bodyPr>
            <a:normAutofit fontScale="92500" lnSpcReduction="20000"/>
          </a:bodyPr>
          <a:lstStyle/>
          <a:p>
            <a:r>
              <a:rPr lang="fr-FR" dirty="0"/>
              <a:t>Déroulement :</a:t>
            </a:r>
          </a:p>
        </p:txBody>
      </p:sp>
      <p:sp>
        <p:nvSpPr>
          <p:cNvPr id="4" name="Espace réservé du numéro de diapositive 3"/>
          <p:cNvSpPr>
            <a:spLocks noGrp="1"/>
          </p:cNvSpPr>
          <p:nvPr>
            <p:ph type="sldNum" sz="quarter" idx="12"/>
          </p:nvPr>
        </p:nvSpPr>
        <p:spPr/>
        <p:txBody>
          <a:bodyPr/>
          <a:lstStyle/>
          <a:p>
            <a:fld id="{525A3C56-E491-49B2-93F3-63532DF516BC}" type="slidenum">
              <a:rPr lang="en-GB" smtClean="0"/>
              <a:pPr/>
              <a:t>38</a:t>
            </a:fld>
            <a:endParaRPr lang="en-GB" dirty="0"/>
          </a:p>
        </p:txBody>
      </p:sp>
      <p:pic>
        <p:nvPicPr>
          <p:cNvPr id="5" name="Image 4"/>
          <p:cNvPicPr>
            <a:picLocks noChangeAspect="1"/>
          </p:cNvPicPr>
          <p:nvPr/>
        </p:nvPicPr>
        <p:blipFill>
          <a:blip r:embed="rId2"/>
          <a:stretch>
            <a:fillRect/>
          </a:stretch>
        </p:blipFill>
        <p:spPr>
          <a:xfrm>
            <a:off x="639554" y="1664804"/>
            <a:ext cx="7604854" cy="4448522"/>
          </a:xfrm>
          <a:prstGeom prst="rect">
            <a:avLst/>
          </a:prstGeom>
        </p:spPr>
      </p:pic>
    </p:spTree>
    <p:extLst>
      <p:ext uri="{BB962C8B-B14F-4D97-AF65-F5344CB8AC3E}">
        <p14:creationId xmlns:p14="http://schemas.microsoft.com/office/powerpoint/2010/main" val="170206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custDataLst>
              <p:tags r:id="rId1"/>
            </p:custDataLst>
          </p:nvPr>
        </p:nvSpPr>
        <p:spPr/>
        <p:txBody>
          <a:bodyPr/>
          <a:lstStyle/>
          <a:p>
            <a:r>
              <a:rPr lang="fr-CA" sz="2800" dirty="0" smtClean="0"/>
              <a:t>Utilité de la modélisation</a:t>
            </a:r>
            <a:endParaRPr lang="fr-CA" sz="2800" dirty="0">
              <a:solidFill>
                <a:schemeClr val="tx1"/>
              </a:solidFill>
            </a:endParaRPr>
          </a:p>
        </p:txBody>
      </p:sp>
      <p:sp>
        <p:nvSpPr>
          <p:cNvPr id="16" name="Subtitle 15"/>
          <p:cNvSpPr>
            <a:spLocks noGrp="1"/>
          </p:cNvSpPr>
          <p:nvPr>
            <p:ph sz="quarter" idx="4294967295"/>
            <p:custDataLst>
              <p:tags r:id="rId2"/>
            </p:custDataLst>
          </p:nvPr>
        </p:nvSpPr>
        <p:spPr>
          <a:xfrm>
            <a:off x="6633" y="944724"/>
            <a:ext cx="5501471" cy="3338838"/>
          </a:xfrm>
          <a:prstGeom prst="rect">
            <a:avLst/>
          </a:prstGeom>
          <a:solidFill>
            <a:schemeClr val="bg1">
              <a:alpha val="70000"/>
            </a:schemeClr>
          </a:solidFill>
        </p:spPr>
        <p:txBody>
          <a:bodyPr lIns="144000" rIns="36000" anchor="ctr"/>
          <a:lstStyle/>
          <a:p>
            <a:pPr marL="0" indent="354013" fontAlgn="auto">
              <a:spcBef>
                <a:spcPts val="500"/>
              </a:spcBef>
              <a:spcAft>
                <a:spcPts val="0"/>
              </a:spcAft>
              <a:buClr>
                <a:srgbClr val="FFCC00"/>
              </a:buClr>
              <a:buFont typeface="Arial" pitchFamily="34" charset="0"/>
              <a:buNone/>
              <a:defRPr/>
            </a:pPr>
            <a:r>
              <a:rPr lang="fr-FR" sz="1800" i="1" dirty="0">
                <a:solidFill>
                  <a:srgbClr val="363534"/>
                </a:solidFill>
              </a:rPr>
              <a:t>La modélisation est une représentation d’un système par un autre plus facile à appréhender</a:t>
            </a:r>
            <a:r>
              <a:rPr lang="fr-FR" sz="1800" dirty="0">
                <a:solidFill>
                  <a:srgbClr val="363534"/>
                </a:solidFill>
              </a:rPr>
              <a:t>. </a:t>
            </a:r>
            <a:endParaRPr lang="fr-FR" sz="1800" dirty="0" smtClean="0">
              <a:solidFill>
                <a:srgbClr val="363534"/>
              </a:solidFill>
            </a:endParaRPr>
          </a:p>
          <a:p>
            <a:pPr marL="0" indent="354013" fontAlgn="auto">
              <a:spcBef>
                <a:spcPts val="500"/>
              </a:spcBef>
              <a:spcAft>
                <a:spcPts val="0"/>
              </a:spcAft>
              <a:buClr>
                <a:srgbClr val="FFCC00"/>
              </a:buClr>
              <a:buFont typeface="Arial" pitchFamily="34" charset="0"/>
              <a:buNone/>
              <a:defRPr/>
            </a:pPr>
            <a:endParaRPr lang="fr-FR" sz="1800" dirty="0">
              <a:solidFill>
                <a:srgbClr val="363534"/>
              </a:solidFill>
            </a:endParaRPr>
          </a:p>
          <a:p>
            <a:pPr fontAlgn="auto">
              <a:spcBef>
                <a:spcPts val="500"/>
              </a:spcBef>
              <a:spcAft>
                <a:spcPts val="0"/>
              </a:spcAft>
              <a:buClr>
                <a:srgbClr val="FFCC00"/>
              </a:buClr>
              <a:buFont typeface="Wingdings" panose="05000000000000000000" pitchFamily="2" charset="2"/>
              <a:buChar char="Ø"/>
              <a:defRPr/>
            </a:pPr>
            <a:r>
              <a:rPr lang="fr-FR" sz="1800" dirty="0" smtClean="0">
                <a:solidFill>
                  <a:srgbClr val="363534"/>
                </a:solidFill>
              </a:rPr>
              <a:t>Elle </a:t>
            </a:r>
            <a:r>
              <a:rPr lang="fr-FR" sz="1800" dirty="0">
                <a:solidFill>
                  <a:srgbClr val="363534"/>
                </a:solidFill>
              </a:rPr>
              <a:t>permet de simuler le comportement d’un système afin de mieux le comprendre et de mieux partager son fonctionnement entre les différents acteurs d’un projet. </a:t>
            </a:r>
            <a:endParaRPr lang="fr-FR" sz="1800" dirty="0" smtClean="0">
              <a:solidFill>
                <a:srgbClr val="363534"/>
              </a:solidFill>
            </a:endParaRPr>
          </a:p>
          <a:p>
            <a:pPr fontAlgn="auto">
              <a:spcBef>
                <a:spcPts val="500"/>
              </a:spcBef>
              <a:spcAft>
                <a:spcPts val="0"/>
              </a:spcAft>
              <a:buClr>
                <a:srgbClr val="FFCC00"/>
              </a:buClr>
              <a:buFont typeface="Wingdings" panose="05000000000000000000" pitchFamily="2" charset="2"/>
              <a:buChar char="Ø"/>
              <a:defRPr/>
            </a:pPr>
            <a:endParaRPr lang="fr-FR" sz="1800" dirty="0" smtClean="0">
              <a:solidFill>
                <a:srgbClr val="363534"/>
              </a:solidFill>
            </a:endParaRPr>
          </a:p>
          <a:p>
            <a:pPr fontAlgn="auto">
              <a:spcBef>
                <a:spcPts val="500"/>
              </a:spcBef>
              <a:spcAft>
                <a:spcPts val="0"/>
              </a:spcAft>
              <a:buClr>
                <a:srgbClr val="FFCC00"/>
              </a:buClr>
              <a:buFont typeface="Wingdings" panose="05000000000000000000" pitchFamily="2" charset="2"/>
              <a:buChar char="Ø"/>
              <a:defRPr/>
            </a:pPr>
            <a:r>
              <a:rPr lang="fr-FR" sz="1800" dirty="0" smtClean="0">
                <a:solidFill>
                  <a:srgbClr val="363534"/>
                </a:solidFill>
              </a:rPr>
              <a:t>Elle permet d’analyser et de concevoir un système avant de le réaliser</a:t>
            </a:r>
            <a:endParaRPr lang="fr-FR" sz="1800" dirty="0">
              <a:solidFill>
                <a:srgbClr val="363534"/>
              </a:solidFill>
            </a:endParaRPr>
          </a:p>
        </p:txBody>
      </p:sp>
      <p:sp>
        <p:nvSpPr>
          <p:cNvPr id="4" name="Subtitle 15"/>
          <p:cNvSpPr txBox="1">
            <a:spLocks/>
          </p:cNvSpPr>
          <p:nvPr>
            <p:custDataLst>
              <p:tags r:id="rId3"/>
            </p:custDataLst>
          </p:nvPr>
        </p:nvSpPr>
        <p:spPr>
          <a:xfrm>
            <a:off x="243195" y="4463191"/>
            <a:ext cx="8648083" cy="792088"/>
          </a:xfrm>
          <a:prstGeom prst="rect">
            <a:avLst/>
          </a:prstGeom>
          <a:solidFill>
            <a:schemeClr val="bg1">
              <a:lumMod val="85000"/>
              <a:alpha val="82000"/>
            </a:schemeClr>
          </a:solidFill>
        </p:spPr>
        <p:txBody>
          <a:bodyPr lIns="144000" rIns="36000" anchor="ct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54013" fontAlgn="auto">
              <a:spcBef>
                <a:spcPts val="500"/>
              </a:spcBef>
              <a:spcAft>
                <a:spcPts val="0"/>
              </a:spcAft>
              <a:buClr>
                <a:srgbClr val="FFCC00"/>
              </a:buClr>
              <a:buFont typeface="Arial" pitchFamily="34" charset="0"/>
              <a:buNone/>
              <a:defRPr/>
            </a:pPr>
            <a:r>
              <a:rPr lang="fr-FR" sz="1800" dirty="0">
                <a:solidFill>
                  <a:srgbClr val="363534"/>
                </a:solidFill>
              </a:rPr>
              <a:t>La modélisation utilise </a:t>
            </a:r>
            <a:r>
              <a:rPr lang="fr-FR" sz="1800" dirty="0" smtClean="0">
                <a:solidFill>
                  <a:srgbClr val="363534"/>
                </a:solidFill>
              </a:rPr>
              <a:t>le principe </a:t>
            </a:r>
            <a:r>
              <a:rPr lang="fr-FR" sz="1800" b="1" dirty="0">
                <a:solidFill>
                  <a:srgbClr val="363534"/>
                </a:solidFill>
              </a:rPr>
              <a:t>d’abstraction</a:t>
            </a:r>
            <a:r>
              <a:rPr lang="fr-FR" sz="1800" dirty="0">
                <a:solidFill>
                  <a:srgbClr val="363534"/>
                </a:solidFill>
              </a:rPr>
              <a:t> permettant de conceptualiser la réalité </a:t>
            </a:r>
            <a:r>
              <a:rPr lang="fr-FR" sz="1800" dirty="0" smtClean="0">
                <a:solidFill>
                  <a:srgbClr val="363534"/>
                </a:solidFill>
              </a:rPr>
              <a:t>pour ne garder que l’essentiel.</a:t>
            </a:r>
            <a:endParaRPr lang="fr-FR" sz="1800" dirty="0">
              <a:solidFill>
                <a:srgbClr val="363534"/>
              </a:solidFill>
            </a:endParaRPr>
          </a:p>
        </p:txBody>
      </p:sp>
      <p:sp>
        <p:nvSpPr>
          <p:cNvPr id="7" name="Subtitle 15"/>
          <p:cNvSpPr txBox="1">
            <a:spLocks/>
          </p:cNvSpPr>
          <p:nvPr>
            <p:custDataLst>
              <p:tags r:id="rId4"/>
            </p:custDataLst>
          </p:nvPr>
        </p:nvSpPr>
        <p:spPr>
          <a:xfrm>
            <a:off x="5706034" y="1786977"/>
            <a:ext cx="3060340" cy="2268252"/>
          </a:xfrm>
          <a:prstGeom prst="rect">
            <a:avLst/>
          </a:prstGeom>
          <a:solidFill>
            <a:schemeClr val="bg1">
              <a:alpha val="70000"/>
            </a:schemeClr>
          </a:solidFill>
        </p:spPr>
        <p:txBody>
          <a:bodyPr lIns="144000" rIns="3600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500"/>
              </a:spcBef>
              <a:buClr>
                <a:srgbClr val="FFCC00"/>
              </a:buClr>
              <a:buFont typeface="Wingdings" panose="05000000000000000000" pitchFamily="2" charset="2"/>
              <a:buChar char="Ø"/>
              <a:defRPr/>
            </a:pPr>
            <a:r>
              <a:rPr lang="fr-FR" sz="1600" dirty="0" smtClean="0">
                <a:solidFill>
                  <a:srgbClr val="363534"/>
                </a:solidFill>
              </a:rPr>
              <a:t>Modèle </a:t>
            </a:r>
            <a:r>
              <a:rPr lang="fr-FR" sz="1600" dirty="0">
                <a:solidFill>
                  <a:srgbClr val="363534"/>
                </a:solidFill>
              </a:rPr>
              <a:t>météorologique (Formules mathématiques</a:t>
            </a:r>
            <a:r>
              <a:rPr lang="fr-FR" sz="1600" dirty="0" smtClean="0">
                <a:solidFill>
                  <a:srgbClr val="363534"/>
                </a:solidFill>
              </a:rPr>
              <a:t>),</a:t>
            </a:r>
          </a:p>
          <a:p>
            <a:pPr>
              <a:spcBef>
                <a:spcPts val="500"/>
              </a:spcBef>
              <a:buClr>
                <a:srgbClr val="FFCC00"/>
              </a:buClr>
              <a:buFont typeface="Wingdings" panose="05000000000000000000" pitchFamily="2" charset="2"/>
              <a:buChar char="Ø"/>
              <a:defRPr/>
            </a:pPr>
            <a:r>
              <a:rPr lang="fr-FR" sz="1600" dirty="0" smtClean="0">
                <a:solidFill>
                  <a:srgbClr val="363534"/>
                </a:solidFill>
              </a:rPr>
              <a:t>Modèle </a:t>
            </a:r>
            <a:r>
              <a:rPr lang="fr-FR" sz="1600" dirty="0">
                <a:solidFill>
                  <a:srgbClr val="363534"/>
                </a:solidFill>
              </a:rPr>
              <a:t>électrique (schéma), </a:t>
            </a:r>
            <a:r>
              <a:rPr lang="fr-FR" sz="1600" dirty="0" smtClean="0">
                <a:solidFill>
                  <a:srgbClr val="363534"/>
                </a:solidFill>
              </a:rPr>
              <a:t>Modèle </a:t>
            </a:r>
            <a:r>
              <a:rPr lang="fr-FR" sz="1600" dirty="0">
                <a:solidFill>
                  <a:srgbClr val="363534"/>
                </a:solidFill>
              </a:rPr>
              <a:t>physique (lois fondamentales</a:t>
            </a:r>
            <a:r>
              <a:rPr lang="fr-FR" sz="1600" dirty="0" smtClean="0">
                <a:solidFill>
                  <a:srgbClr val="363534"/>
                </a:solidFill>
              </a:rPr>
              <a:t>), </a:t>
            </a:r>
          </a:p>
          <a:p>
            <a:pPr>
              <a:spcBef>
                <a:spcPts val="500"/>
              </a:spcBef>
              <a:buClr>
                <a:srgbClr val="FFCC00"/>
              </a:buClr>
              <a:buFont typeface="Wingdings" panose="05000000000000000000" pitchFamily="2" charset="2"/>
              <a:buChar char="Ø"/>
              <a:defRPr/>
            </a:pPr>
            <a:r>
              <a:rPr lang="fr-FR" sz="1600" dirty="0" smtClean="0">
                <a:solidFill>
                  <a:srgbClr val="363534"/>
                </a:solidFill>
              </a:rPr>
              <a:t>Modèle </a:t>
            </a:r>
            <a:r>
              <a:rPr lang="fr-FR" sz="1600" dirty="0">
                <a:solidFill>
                  <a:srgbClr val="363534"/>
                </a:solidFill>
              </a:rPr>
              <a:t>musical (solfège), </a:t>
            </a:r>
            <a:endParaRPr lang="fr-FR" sz="1600" dirty="0" smtClean="0">
              <a:solidFill>
                <a:srgbClr val="363534"/>
              </a:solidFill>
            </a:endParaRPr>
          </a:p>
          <a:p>
            <a:pPr>
              <a:spcBef>
                <a:spcPts val="500"/>
              </a:spcBef>
              <a:buClr>
                <a:srgbClr val="FFCC00"/>
              </a:buClr>
              <a:buFont typeface="Wingdings" panose="05000000000000000000" pitchFamily="2" charset="2"/>
              <a:buChar char="Ø"/>
              <a:defRPr/>
            </a:pPr>
            <a:r>
              <a:rPr lang="fr-FR" sz="1600" dirty="0" smtClean="0">
                <a:solidFill>
                  <a:srgbClr val="363534"/>
                </a:solidFill>
              </a:rPr>
              <a:t>Plan </a:t>
            </a:r>
            <a:r>
              <a:rPr lang="fr-FR" sz="1600" dirty="0">
                <a:solidFill>
                  <a:srgbClr val="363534"/>
                </a:solidFill>
              </a:rPr>
              <a:t>d’architecture (construction)</a:t>
            </a:r>
          </a:p>
        </p:txBody>
      </p:sp>
      <p:sp>
        <p:nvSpPr>
          <p:cNvPr id="2" name="Rectangle 1"/>
          <p:cNvSpPr/>
          <p:nvPr/>
        </p:nvSpPr>
        <p:spPr bwMode="gray">
          <a:xfrm>
            <a:off x="6480120" y="5572264"/>
            <a:ext cx="1512168" cy="612068"/>
          </a:xfrm>
          <a:prstGeom prst="rect">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Modèle</a:t>
            </a:r>
            <a:endParaRPr lang="fr-FR" sz="1600" b="1" dirty="0">
              <a:solidFill>
                <a:schemeClr val="bg1"/>
              </a:solidFill>
              <a:cs typeface="Arial" pitchFamily="34" charset="0"/>
            </a:endParaRPr>
          </a:p>
        </p:txBody>
      </p:sp>
      <p:sp>
        <p:nvSpPr>
          <p:cNvPr id="3" name="Forme libre 2"/>
          <p:cNvSpPr/>
          <p:nvPr/>
        </p:nvSpPr>
        <p:spPr bwMode="gray">
          <a:xfrm>
            <a:off x="1331640" y="5483612"/>
            <a:ext cx="2037806" cy="914400"/>
          </a:xfrm>
          <a:custGeom>
            <a:avLst/>
            <a:gdLst>
              <a:gd name="connsiteX0" fmla="*/ 587829 w 2037806"/>
              <a:gd name="connsiteY0" fmla="*/ 287383 h 914400"/>
              <a:gd name="connsiteX1" fmla="*/ 587829 w 2037806"/>
              <a:gd name="connsiteY1" fmla="*/ 287383 h 914400"/>
              <a:gd name="connsiteX2" fmla="*/ 718457 w 2037806"/>
              <a:gd name="connsiteY2" fmla="*/ 156754 h 914400"/>
              <a:gd name="connsiteX3" fmla="*/ 770709 w 2037806"/>
              <a:gd name="connsiteY3" fmla="*/ 130628 h 914400"/>
              <a:gd name="connsiteX4" fmla="*/ 849086 w 2037806"/>
              <a:gd name="connsiteY4" fmla="*/ 104503 h 914400"/>
              <a:gd name="connsiteX5" fmla="*/ 914400 w 2037806"/>
              <a:gd name="connsiteY5" fmla="*/ 78377 h 914400"/>
              <a:gd name="connsiteX6" fmla="*/ 1463040 w 2037806"/>
              <a:gd name="connsiteY6" fmla="*/ 104503 h 914400"/>
              <a:gd name="connsiteX7" fmla="*/ 1580606 w 2037806"/>
              <a:gd name="connsiteY7" fmla="*/ 156754 h 914400"/>
              <a:gd name="connsiteX8" fmla="*/ 1593669 w 2037806"/>
              <a:gd name="connsiteY8" fmla="*/ 300445 h 914400"/>
              <a:gd name="connsiteX9" fmla="*/ 1606732 w 2037806"/>
              <a:gd name="connsiteY9" fmla="*/ 339634 h 914400"/>
              <a:gd name="connsiteX10" fmla="*/ 1645920 w 2037806"/>
              <a:gd name="connsiteY10" fmla="*/ 352697 h 914400"/>
              <a:gd name="connsiteX11" fmla="*/ 1750423 w 2037806"/>
              <a:gd name="connsiteY11" fmla="*/ 339634 h 914400"/>
              <a:gd name="connsiteX12" fmla="*/ 1763486 w 2037806"/>
              <a:gd name="connsiteY12" fmla="*/ 300445 h 914400"/>
              <a:gd name="connsiteX13" fmla="*/ 1854926 w 2037806"/>
              <a:gd name="connsiteY13" fmla="*/ 248194 h 914400"/>
              <a:gd name="connsiteX14" fmla="*/ 1907177 w 2037806"/>
              <a:gd name="connsiteY14" fmla="*/ 261257 h 914400"/>
              <a:gd name="connsiteX15" fmla="*/ 1946366 w 2037806"/>
              <a:gd name="connsiteY15" fmla="*/ 339634 h 914400"/>
              <a:gd name="connsiteX16" fmla="*/ 1998617 w 2037806"/>
              <a:gd name="connsiteY16" fmla="*/ 418011 h 914400"/>
              <a:gd name="connsiteX17" fmla="*/ 2037806 w 2037806"/>
              <a:gd name="connsiteY17" fmla="*/ 496388 h 914400"/>
              <a:gd name="connsiteX18" fmla="*/ 2024743 w 2037806"/>
              <a:gd name="connsiteY18" fmla="*/ 718457 h 914400"/>
              <a:gd name="connsiteX19" fmla="*/ 1972492 w 2037806"/>
              <a:gd name="connsiteY19" fmla="*/ 731520 h 914400"/>
              <a:gd name="connsiteX20" fmla="*/ 1933303 w 2037806"/>
              <a:gd name="connsiteY20" fmla="*/ 744583 h 914400"/>
              <a:gd name="connsiteX21" fmla="*/ 1750423 w 2037806"/>
              <a:gd name="connsiteY21" fmla="*/ 757645 h 914400"/>
              <a:gd name="connsiteX22" fmla="*/ 1672046 w 2037806"/>
              <a:gd name="connsiteY22" fmla="*/ 822960 h 914400"/>
              <a:gd name="connsiteX23" fmla="*/ 1632857 w 2037806"/>
              <a:gd name="connsiteY23" fmla="*/ 849085 h 914400"/>
              <a:gd name="connsiteX24" fmla="*/ 1554480 w 2037806"/>
              <a:gd name="connsiteY24" fmla="*/ 914400 h 914400"/>
              <a:gd name="connsiteX25" fmla="*/ 1384663 w 2037806"/>
              <a:gd name="connsiteY25" fmla="*/ 888274 h 914400"/>
              <a:gd name="connsiteX26" fmla="*/ 1293223 w 2037806"/>
              <a:gd name="connsiteY26" fmla="*/ 836023 h 914400"/>
              <a:gd name="connsiteX27" fmla="*/ 1110343 w 2037806"/>
              <a:gd name="connsiteY27" fmla="*/ 783771 h 914400"/>
              <a:gd name="connsiteX28" fmla="*/ 600892 w 2037806"/>
              <a:gd name="connsiteY28" fmla="*/ 744583 h 914400"/>
              <a:gd name="connsiteX29" fmla="*/ 522515 w 2037806"/>
              <a:gd name="connsiteY29" fmla="*/ 731520 h 914400"/>
              <a:gd name="connsiteX30" fmla="*/ 339635 w 2037806"/>
              <a:gd name="connsiteY30" fmla="*/ 705394 h 914400"/>
              <a:gd name="connsiteX31" fmla="*/ 143692 w 2037806"/>
              <a:gd name="connsiteY31" fmla="*/ 679268 h 914400"/>
              <a:gd name="connsiteX32" fmla="*/ 52252 w 2037806"/>
              <a:gd name="connsiteY32" fmla="*/ 613954 h 914400"/>
              <a:gd name="connsiteX33" fmla="*/ 0 w 2037806"/>
              <a:gd name="connsiteY33" fmla="*/ 535577 h 914400"/>
              <a:gd name="connsiteX34" fmla="*/ 13063 w 2037806"/>
              <a:gd name="connsiteY34" fmla="*/ 326571 h 914400"/>
              <a:gd name="connsiteX35" fmla="*/ 52252 w 2037806"/>
              <a:gd name="connsiteY35" fmla="*/ 287383 h 914400"/>
              <a:gd name="connsiteX36" fmla="*/ 130629 w 2037806"/>
              <a:gd name="connsiteY36" fmla="*/ 261257 h 914400"/>
              <a:gd name="connsiteX37" fmla="*/ 326572 w 2037806"/>
              <a:gd name="connsiteY37" fmla="*/ 274320 h 914400"/>
              <a:gd name="connsiteX38" fmla="*/ 339635 w 2037806"/>
              <a:gd name="connsiteY38" fmla="*/ 235131 h 914400"/>
              <a:gd name="connsiteX39" fmla="*/ 365760 w 2037806"/>
              <a:gd name="connsiteY39" fmla="*/ 182880 h 914400"/>
              <a:gd name="connsiteX40" fmla="*/ 391886 w 2037806"/>
              <a:gd name="connsiteY40" fmla="*/ 78377 h 914400"/>
              <a:gd name="connsiteX41" fmla="*/ 444137 w 2037806"/>
              <a:gd name="connsiteY41" fmla="*/ 0 h 914400"/>
              <a:gd name="connsiteX42" fmla="*/ 496389 w 2037806"/>
              <a:gd name="connsiteY42" fmla="*/ 13063 h 914400"/>
              <a:gd name="connsiteX43" fmla="*/ 535577 w 2037806"/>
              <a:gd name="connsiteY43" fmla="*/ 91440 h 914400"/>
              <a:gd name="connsiteX44" fmla="*/ 561703 w 2037806"/>
              <a:gd name="connsiteY44" fmla="*/ 130628 h 914400"/>
              <a:gd name="connsiteX45" fmla="*/ 587829 w 2037806"/>
              <a:gd name="connsiteY45" fmla="*/ 209005 h 914400"/>
              <a:gd name="connsiteX46" fmla="*/ 600892 w 2037806"/>
              <a:gd name="connsiteY46" fmla="*/ 248194 h 914400"/>
              <a:gd name="connsiteX47" fmla="*/ 587829 w 2037806"/>
              <a:gd name="connsiteY47" fmla="*/ 28738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37806" h="914400">
                <a:moveTo>
                  <a:pt x="587829" y="287383"/>
                </a:moveTo>
                <a:lnTo>
                  <a:pt x="587829" y="287383"/>
                </a:lnTo>
                <a:cubicBezTo>
                  <a:pt x="631372" y="243840"/>
                  <a:pt x="663379" y="184293"/>
                  <a:pt x="718457" y="156754"/>
                </a:cubicBezTo>
                <a:cubicBezTo>
                  <a:pt x="735874" y="148045"/>
                  <a:pt x="752629" y="137860"/>
                  <a:pt x="770709" y="130628"/>
                </a:cubicBezTo>
                <a:cubicBezTo>
                  <a:pt x="796278" y="120400"/>
                  <a:pt x="823517" y="114731"/>
                  <a:pt x="849086" y="104503"/>
                </a:cubicBezTo>
                <a:lnTo>
                  <a:pt x="914400" y="78377"/>
                </a:lnTo>
                <a:lnTo>
                  <a:pt x="1463040" y="104503"/>
                </a:lnTo>
                <a:cubicBezTo>
                  <a:pt x="1563953" y="110681"/>
                  <a:pt x="1540496" y="96589"/>
                  <a:pt x="1580606" y="156754"/>
                </a:cubicBezTo>
                <a:cubicBezTo>
                  <a:pt x="1584960" y="204651"/>
                  <a:pt x="1586867" y="252834"/>
                  <a:pt x="1593669" y="300445"/>
                </a:cubicBezTo>
                <a:cubicBezTo>
                  <a:pt x="1595616" y="314076"/>
                  <a:pt x="1596996" y="329897"/>
                  <a:pt x="1606732" y="339634"/>
                </a:cubicBezTo>
                <a:cubicBezTo>
                  <a:pt x="1616468" y="349370"/>
                  <a:pt x="1632857" y="348343"/>
                  <a:pt x="1645920" y="352697"/>
                </a:cubicBezTo>
                <a:cubicBezTo>
                  <a:pt x="1680754" y="348343"/>
                  <a:pt x="1718343" y="353892"/>
                  <a:pt x="1750423" y="339634"/>
                </a:cubicBezTo>
                <a:cubicBezTo>
                  <a:pt x="1763006" y="334042"/>
                  <a:pt x="1754671" y="311023"/>
                  <a:pt x="1763486" y="300445"/>
                </a:cubicBezTo>
                <a:cubicBezTo>
                  <a:pt x="1793902" y="263945"/>
                  <a:pt x="1815860" y="261216"/>
                  <a:pt x="1854926" y="248194"/>
                </a:cubicBezTo>
                <a:cubicBezTo>
                  <a:pt x="1872343" y="252548"/>
                  <a:pt x="1892239" y="251298"/>
                  <a:pt x="1907177" y="261257"/>
                </a:cubicBezTo>
                <a:cubicBezTo>
                  <a:pt x="1937879" y="281725"/>
                  <a:pt x="1931024" y="312019"/>
                  <a:pt x="1946366" y="339634"/>
                </a:cubicBezTo>
                <a:cubicBezTo>
                  <a:pt x="1961615" y="367082"/>
                  <a:pt x="1988688" y="388223"/>
                  <a:pt x="1998617" y="418011"/>
                </a:cubicBezTo>
                <a:cubicBezTo>
                  <a:pt x="2016645" y="472094"/>
                  <a:pt x="2004042" y="445743"/>
                  <a:pt x="2037806" y="496388"/>
                </a:cubicBezTo>
                <a:cubicBezTo>
                  <a:pt x="2033452" y="570411"/>
                  <a:pt x="2044589" y="647011"/>
                  <a:pt x="2024743" y="718457"/>
                </a:cubicBezTo>
                <a:cubicBezTo>
                  <a:pt x="2019938" y="735755"/>
                  <a:pt x="1989754" y="726588"/>
                  <a:pt x="1972492" y="731520"/>
                </a:cubicBezTo>
                <a:cubicBezTo>
                  <a:pt x="1959252" y="735303"/>
                  <a:pt x="1946978" y="742974"/>
                  <a:pt x="1933303" y="744583"/>
                </a:cubicBezTo>
                <a:cubicBezTo>
                  <a:pt x="1872606" y="751724"/>
                  <a:pt x="1811383" y="753291"/>
                  <a:pt x="1750423" y="757645"/>
                </a:cubicBezTo>
                <a:cubicBezTo>
                  <a:pt x="1653115" y="822518"/>
                  <a:pt x="1772639" y="739134"/>
                  <a:pt x="1672046" y="822960"/>
                </a:cubicBezTo>
                <a:cubicBezTo>
                  <a:pt x="1659985" y="833011"/>
                  <a:pt x="1644918" y="839034"/>
                  <a:pt x="1632857" y="849085"/>
                </a:cubicBezTo>
                <a:cubicBezTo>
                  <a:pt x="1532269" y="932908"/>
                  <a:pt x="1651786" y="849529"/>
                  <a:pt x="1554480" y="914400"/>
                </a:cubicBezTo>
                <a:cubicBezTo>
                  <a:pt x="1513226" y="909816"/>
                  <a:pt x="1432296" y="906136"/>
                  <a:pt x="1384663" y="888274"/>
                </a:cubicBezTo>
                <a:cubicBezTo>
                  <a:pt x="1217857" y="825721"/>
                  <a:pt x="1429651" y="896657"/>
                  <a:pt x="1293223" y="836023"/>
                </a:cubicBezTo>
                <a:cubicBezTo>
                  <a:pt x="1262318" y="822287"/>
                  <a:pt x="1135253" y="785616"/>
                  <a:pt x="1110343" y="783771"/>
                </a:cubicBezTo>
                <a:lnTo>
                  <a:pt x="600892" y="744583"/>
                </a:lnTo>
                <a:lnTo>
                  <a:pt x="522515" y="731520"/>
                </a:lnTo>
                <a:cubicBezTo>
                  <a:pt x="461617" y="722385"/>
                  <a:pt x="400376" y="715518"/>
                  <a:pt x="339635" y="705394"/>
                </a:cubicBezTo>
                <a:cubicBezTo>
                  <a:pt x="222364" y="685849"/>
                  <a:pt x="287581" y="695256"/>
                  <a:pt x="143692" y="679268"/>
                </a:cubicBezTo>
                <a:cubicBezTo>
                  <a:pt x="95213" y="655030"/>
                  <a:pt x="85954" y="657285"/>
                  <a:pt x="52252" y="613954"/>
                </a:cubicBezTo>
                <a:cubicBezTo>
                  <a:pt x="32975" y="589169"/>
                  <a:pt x="0" y="535577"/>
                  <a:pt x="0" y="535577"/>
                </a:cubicBezTo>
                <a:cubicBezTo>
                  <a:pt x="4354" y="465908"/>
                  <a:pt x="-1318" y="394878"/>
                  <a:pt x="13063" y="326571"/>
                </a:cubicBezTo>
                <a:cubicBezTo>
                  <a:pt x="16869" y="308494"/>
                  <a:pt x="36103" y="296355"/>
                  <a:pt x="52252" y="287383"/>
                </a:cubicBezTo>
                <a:cubicBezTo>
                  <a:pt x="76325" y="274009"/>
                  <a:pt x="130629" y="261257"/>
                  <a:pt x="130629" y="261257"/>
                </a:cubicBezTo>
                <a:cubicBezTo>
                  <a:pt x="265002" y="294851"/>
                  <a:pt x="199586" y="292461"/>
                  <a:pt x="326572" y="274320"/>
                </a:cubicBezTo>
                <a:cubicBezTo>
                  <a:pt x="330926" y="261257"/>
                  <a:pt x="334211" y="247787"/>
                  <a:pt x="339635" y="235131"/>
                </a:cubicBezTo>
                <a:cubicBezTo>
                  <a:pt x="347306" y="217233"/>
                  <a:pt x="359602" y="201353"/>
                  <a:pt x="365760" y="182880"/>
                </a:cubicBezTo>
                <a:cubicBezTo>
                  <a:pt x="375412" y="153925"/>
                  <a:pt x="375592" y="107706"/>
                  <a:pt x="391886" y="78377"/>
                </a:cubicBezTo>
                <a:cubicBezTo>
                  <a:pt x="407135" y="50929"/>
                  <a:pt x="444137" y="0"/>
                  <a:pt x="444137" y="0"/>
                </a:cubicBezTo>
                <a:cubicBezTo>
                  <a:pt x="461554" y="4354"/>
                  <a:pt x="481451" y="3104"/>
                  <a:pt x="496389" y="13063"/>
                </a:cubicBezTo>
                <a:cubicBezTo>
                  <a:pt x="524469" y="31783"/>
                  <a:pt x="522536" y="65357"/>
                  <a:pt x="535577" y="91440"/>
                </a:cubicBezTo>
                <a:cubicBezTo>
                  <a:pt x="542598" y="105482"/>
                  <a:pt x="552994" y="117565"/>
                  <a:pt x="561703" y="130628"/>
                </a:cubicBezTo>
                <a:lnTo>
                  <a:pt x="587829" y="209005"/>
                </a:lnTo>
                <a:cubicBezTo>
                  <a:pt x="592183" y="222068"/>
                  <a:pt x="600892" y="234424"/>
                  <a:pt x="600892" y="248194"/>
                </a:cubicBezTo>
                <a:lnTo>
                  <a:pt x="587829" y="287383"/>
                </a:lnTo>
                <a:close/>
              </a:path>
            </a:pathLst>
          </a:cu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Système</a:t>
            </a:r>
            <a:endParaRPr lang="fr-FR" sz="1600" b="1" dirty="0">
              <a:solidFill>
                <a:schemeClr val="bg1"/>
              </a:solidFill>
              <a:cs typeface="Arial" pitchFamily="34" charset="0"/>
            </a:endParaRPr>
          </a:p>
        </p:txBody>
      </p:sp>
      <p:sp>
        <p:nvSpPr>
          <p:cNvPr id="5" name="Flèche droite 4"/>
          <p:cNvSpPr/>
          <p:nvPr/>
        </p:nvSpPr>
        <p:spPr bwMode="gray">
          <a:xfrm>
            <a:off x="4049525" y="5634778"/>
            <a:ext cx="1656184" cy="540060"/>
          </a:xfrm>
          <a:prstGeom prst="rightArrow">
            <a:avLst/>
          </a:prstGeom>
          <a:solidFill>
            <a:srgbClr val="00B0F0"/>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Abstraction</a:t>
            </a:r>
            <a:endParaRPr lang="fr-FR" sz="1600" b="1" dirty="0">
              <a:solidFill>
                <a:schemeClr val="bg1"/>
              </a:solidFill>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custDataLst>
              <p:tags r:id="rId1"/>
            </p:custDataLst>
          </p:nvPr>
        </p:nvSpPr>
        <p:spPr/>
        <p:txBody>
          <a:bodyPr/>
          <a:lstStyle/>
          <a:p>
            <a:r>
              <a:rPr lang="fr-CA" sz="2800" dirty="0" smtClean="0"/>
              <a:t>Principe de </a:t>
            </a:r>
            <a:r>
              <a:rPr lang="fr-CA" sz="2800" dirty="0"/>
              <a:t>l’abstraction</a:t>
            </a:r>
            <a:endParaRPr lang="fr-CA" sz="2800" dirty="0">
              <a:solidFill>
                <a:schemeClr val="tx1"/>
              </a:solidFill>
            </a:endParaRPr>
          </a:p>
        </p:txBody>
      </p:sp>
      <p:sp>
        <p:nvSpPr>
          <p:cNvPr id="16" name="Subtitle 15"/>
          <p:cNvSpPr>
            <a:spLocks noGrp="1"/>
          </p:cNvSpPr>
          <p:nvPr>
            <p:ph sz="quarter" idx="4294967295"/>
            <p:custDataLst>
              <p:tags r:id="rId2"/>
            </p:custDataLst>
          </p:nvPr>
        </p:nvSpPr>
        <p:spPr>
          <a:xfrm>
            <a:off x="-4763" y="1106490"/>
            <a:ext cx="8897243" cy="1026366"/>
          </a:xfrm>
          <a:prstGeom prst="rect">
            <a:avLst/>
          </a:prstGeom>
          <a:solidFill>
            <a:schemeClr val="accent4">
              <a:alpha val="70000"/>
            </a:schemeClr>
          </a:solidFill>
        </p:spPr>
        <p:txBody>
          <a:bodyPr lIns="144000" rIns="144000" anchor="ctr"/>
          <a:lstStyle/>
          <a:p>
            <a:pPr marL="0" indent="354013" algn="just" fontAlgn="auto">
              <a:spcBef>
                <a:spcPts val="500"/>
              </a:spcBef>
              <a:spcAft>
                <a:spcPts val="0"/>
              </a:spcAft>
              <a:buClr>
                <a:srgbClr val="FFCC00"/>
              </a:buClr>
              <a:buNone/>
            </a:pPr>
            <a:r>
              <a:rPr lang="fr-FR" sz="1600" dirty="0">
                <a:solidFill>
                  <a:srgbClr val="363534"/>
                </a:solidFill>
              </a:rPr>
              <a:t>Opération intellectuelle qui consiste à isoler par la pensée l'un des caractères de quelque chose et à le considérer indépendamment des autres caractères de l'objet.</a:t>
            </a:r>
          </a:p>
          <a:p>
            <a:pPr marL="0" indent="354013" algn="just" fontAlgn="auto">
              <a:spcBef>
                <a:spcPts val="500"/>
              </a:spcBef>
              <a:spcAft>
                <a:spcPts val="0"/>
              </a:spcAft>
              <a:buClr>
                <a:srgbClr val="FFCC00"/>
              </a:buClr>
              <a:buNone/>
            </a:pPr>
            <a:r>
              <a:rPr lang="fr-FR" sz="1600" dirty="0">
                <a:solidFill>
                  <a:srgbClr val="363534"/>
                </a:solidFill>
              </a:rPr>
              <a:t>Cette acception correspond à l'expression « </a:t>
            </a:r>
            <a:r>
              <a:rPr lang="fr-FR" sz="1600" b="1" dirty="0">
                <a:solidFill>
                  <a:srgbClr val="363534"/>
                </a:solidFill>
              </a:rPr>
              <a:t>faire abstraction de</a:t>
            </a:r>
            <a:r>
              <a:rPr lang="fr-FR" sz="1600" dirty="0">
                <a:solidFill>
                  <a:srgbClr val="363534"/>
                </a:solidFill>
              </a:rPr>
              <a:t>. »</a:t>
            </a:r>
          </a:p>
        </p:txBody>
      </p:sp>
      <p:sp>
        <p:nvSpPr>
          <p:cNvPr id="4" name="Subtitle 15"/>
          <p:cNvSpPr txBox="1">
            <a:spLocks/>
          </p:cNvSpPr>
          <p:nvPr>
            <p:custDataLst>
              <p:tags r:id="rId3"/>
            </p:custDataLst>
          </p:nvPr>
        </p:nvSpPr>
        <p:spPr>
          <a:xfrm>
            <a:off x="27748" y="4016141"/>
            <a:ext cx="8864731" cy="889024"/>
          </a:xfrm>
          <a:prstGeom prst="rect">
            <a:avLst/>
          </a:prstGeom>
          <a:solidFill>
            <a:schemeClr val="bg1">
              <a:lumMod val="85000"/>
              <a:alpha val="82000"/>
            </a:schemeClr>
          </a:solidFill>
        </p:spPr>
        <p:txBody>
          <a:bodyPr lIns="144000" rIns="36000" anchor="ct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54013" fontAlgn="auto">
              <a:spcBef>
                <a:spcPts val="500"/>
              </a:spcBef>
              <a:spcAft>
                <a:spcPts val="0"/>
              </a:spcAft>
              <a:buClr>
                <a:srgbClr val="FFCC00"/>
              </a:buClr>
              <a:buFont typeface="Arial" pitchFamily="34" charset="0"/>
              <a:buNone/>
              <a:defRPr/>
            </a:pPr>
            <a:r>
              <a:rPr lang="fr-FR" sz="2000" dirty="0" smtClean="0">
                <a:solidFill>
                  <a:srgbClr val="363534"/>
                </a:solidFill>
              </a:rPr>
              <a:t>L’abstraction permet </a:t>
            </a:r>
            <a:r>
              <a:rPr lang="fr-FR" sz="2000" dirty="0">
                <a:solidFill>
                  <a:srgbClr val="363534"/>
                </a:solidFill>
              </a:rPr>
              <a:t>de définir des modèles </a:t>
            </a:r>
            <a:r>
              <a:rPr lang="fr-FR" sz="2000" dirty="0" smtClean="0">
                <a:solidFill>
                  <a:srgbClr val="363534"/>
                </a:solidFill>
              </a:rPr>
              <a:t>conceptuels afin </a:t>
            </a:r>
            <a:r>
              <a:rPr lang="fr-FR" sz="2000" dirty="0">
                <a:solidFill>
                  <a:srgbClr val="363534"/>
                </a:solidFill>
              </a:rPr>
              <a:t>de maîtriser la complexité du monde réel </a:t>
            </a:r>
          </a:p>
        </p:txBody>
      </p:sp>
      <p:sp>
        <p:nvSpPr>
          <p:cNvPr id="5" name="Subtitle 15"/>
          <p:cNvSpPr txBox="1">
            <a:spLocks/>
          </p:cNvSpPr>
          <p:nvPr>
            <p:custDataLst>
              <p:tags r:id="rId4"/>
            </p:custDataLst>
          </p:nvPr>
        </p:nvSpPr>
        <p:spPr>
          <a:xfrm>
            <a:off x="10203" y="2348880"/>
            <a:ext cx="8882277" cy="1440161"/>
          </a:xfrm>
          <a:prstGeom prst="rect">
            <a:avLst/>
          </a:prstGeom>
          <a:solidFill>
            <a:srgbClr val="FFC000">
              <a:alpha val="70000"/>
            </a:srgbClr>
          </a:solidFill>
        </p:spPr>
        <p:txBody>
          <a:bodyPr lIns="144000" rIns="36000"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54013">
              <a:spcBef>
                <a:spcPts val="500"/>
              </a:spcBef>
              <a:buClr>
                <a:srgbClr val="FFCC00"/>
              </a:buClr>
              <a:buNone/>
              <a:defRPr/>
            </a:pPr>
            <a:r>
              <a:rPr lang="fr-FR" sz="1600" dirty="0">
                <a:solidFill>
                  <a:srgbClr val="363534"/>
                </a:solidFill>
              </a:rPr>
              <a:t>Les mathématiques </a:t>
            </a:r>
            <a:r>
              <a:rPr lang="fr-FR" sz="1600" dirty="0" smtClean="0">
                <a:solidFill>
                  <a:srgbClr val="363534"/>
                </a:solidFill>
              </a:rPr>
              <a:t> = concepts </a:t>
            </a:r>
            <a:r>
              <a:rPr lang="fr-FR" sz="1600" dirty="0">
                <a:solidFill>
                  <a:srgbClr val="363534"/>
                </a:solidFill>
              </a:rPr>
              <a:t>abstraits. </a:t>
            </a:r>
            <a:endParaRPr lang="fr-FR" sz="1600" dirty="0" smtClean="0">
              <a:solidFill>
                <a:srgbClr val="363534"/>
              </a:solidFill>
            </a:endParaRPr>
          </a:p>
          <a:p>
            <a:pPr marL="0" indent="354013">
              <a:spcBef>
                <a:spcPts val="500"/>
              </a:spcBef>
              <a:buClr>
                <a:srgbClr val="FFCC00"/>
              </a:buClr>
              <a:buNone/>
              <a:defRPr/>
            </a:pPr>
            <a:r>
              <a:rPr lang="fr-FR" sz="1600" dirty="0" smtClean="0">
                <a:solidFill>
                  <a:srgbClr val="363534"/>
                </a:solidFill>
              </a:rPr>
              <a:t>Ex </a:t>
            </a:r>
            <a:r>
              <a:rPr lang="fr-FR" sz="1600" dirty="0">
                <a:solidFill>
                  <a:srgbClr val="363534"/>
                </a:solidFill>
              </a:rPr>
              <a:t>: </a:t>
            </a:r>
            <a:r>
              <a:rPr lang="fr-FR" sz="1600" dirty="0" smtClean="0">
                <a:solidFill>
                  <a:srgbClr val="363534"/>
                </a:solidFill>
              </a:rPr>
              <a:t>Calcul </a:t>
            </a:r>
            <a:r>
              <a:rPr lang="fr-FR" sz="1600" dirty="0">
                <a:solidFill>
                  <a:srgbClr val="363534"/>
                </a:solidFill>
              </a:rPr>
              <a:t>de l’aire </a:t>
            </a:r>
            <a:r>
              <a:rPr lang="fr-FR" sz="1600" dirty="0" smtClean="0">
                <a:solidFill>
                  <a:srgbClr val="363534"/>
                </a:solidFill>
              </a:rPr>
              <a:t>d’un champ =  Formule Aire quadrilatère </a:t>
            </a:r>
            <a:r>
              <a:rPr lang="fr-FR" sz="1600" dirty="0">
                <a:solidFill>
                  <a:srgbClr val="363534"/>
                </a:solidFill>
              </a:rPr>
              <a:t>en faisant </a:t>
            </a:r>
            <a:r>
              <a:rPr lang="fr-FR" sz="1600" b="1" dirty="0">
                <a:solidFill>
                  <a:srgbClr val="363534"/>
                </a:solidFill>
              </a:rPr>
              <a:t>abstraction</a:t>
            </a:r>
            <a:r>
              <a:rPr lang="fr-FR" sz="1600" dirty="0">
                <a:solidFill>
                  <a:srgbClr val="363534"/>
                </a:solidFill>
              </a:rPr>
              <a:t> de la planéité du terrain. </a:t>
            </a:r>
            <a:endParaRPr lang="fr-FR" sz="1600" dirty="0" smtClean="0">
              <a:solidFill>
                <a:srgbClr val="363534"/>
              </a:solidFill>
            </a:endParaRPr>
          </a:p>
          <a:p>
            <a:pPr marL="0" indent="354013">
              <a:spcBef>
                <a:spcPts val="500"/>
              </a:spcBef>
              <a:buClr>
                <a:srgbClr val="FFCC00"/>
              </a:buClr>
              <a:buNone/>
              <a:defRPr/>
            </a:pPr>
            <a:r>
              <a:rPr lang="fr-FR" sz="1600" dirty="0" smtClean="0">
                <a:solidFill>
                  <a:srgbClr val="363534"/>
                </a:solidFill>
              </a:rPr>
              <a:t>Schémas électriques : </a:t>
            </a:r>
            <a:r>
              <a:rPr lang="fr-FR" sz="1600" b="1" dirty="0" smtClean="0">
                <a:solidFill>
                  <a:srgbClr val="363534"/>
                </a:solidFill>
              </a:rPr>
              <a:t>Abstraction</a:t>
            </a:r>
            <a:r>
              <a:rPr lang="fr-FR" sz="1600" dirty="0" smtClean="0">
                <a:solidFill>
                  <a:srgbClr val="363534"/>
                </a:solidFill>
              </a:rPr>
              <a:t> de la longueur des fils</a:t>
            </a:r>
          </a:p>
          <a:p>
            <a:pPr marL="0" indent="354013">
              <a:spcBef>
                <a:spcPts val="500"/>
              </a:spcBef>
              <a:buClr>
                <a:srgbClr val="FFCC00"/>
              </a:buClr>
              <a:buNone/>
              <a:defRPr/>
            </a:pPr>
            <a:r>
              <a:rPr lang="fr-FR" sz="1600" dirty="0" smtClean="0">
                <a:solidFill>
                  <a:srgbClr val="363534"/>
                </a:solidFill>
              </a:rPr>
              <a:t>Formules Physiques : </a:t>
            </a:r>
            <a:r>
              <a:rPr lang="fr-FR" sz="1600" b="1" dirty="0" smtClean="0">
                <a:solidFill>
                  <a:srgbClr val="363534"/>
                </a:solidFill>
              </a:rPr>
              <a:t>Abstraction</a:t>
            </a:r>
            <a:r>
              <a:rPr lang="fr-FR" sz="1600" dirty="0" smtClean="0">
                <a:solidFill>
                  <a:srgbClr val="363534"/>
                </a:solidFill>
              </a:rPr>
              <a:t> des frottements</a:t>
            </a:r>
          </a:p>
        </p:txBody>
      </p:sp>
      <p:sp>
        <p:nvSpPr>
          <p:cNvPr id="2" name="Rectangle 1"/>
          <p:cNvSpPr/>
          <p:nvPr/>
        </p:nvSpPr>
        <p:spPr bwMode="gray">
          <a:xfrm>
            <a:off x="40780" y="5433683"/>
            <a:ext cx="2023972" cy="633852"/>
          </a:xfrm>
          <a:prstGeom prst="rect">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Systèmes logiciels</a:t>
            </a:r>
            <a:endParaRPr lang="fr-FR" sz="1600" b="1" dirty="0">
              <a:solidFill>
                <a:schemeClr val="bg1"/>
              </a:solidFill>
              <a:cs typeface="Arial" pitchFamily="34" charset="0"/>
            </a:endParaRPr>
          </a:p>
        </p:txBody>
      </p:sp>
      <p:sp>
        <p:nvSpPr>
          <p:cNvPr id="8" name="Rectangle 7"/>
          <p:cNvSpPr/>
          <p:nvPr/>
        </p:nvSpPr>
        <p:spPr bwMode="gray">
          <a:xfrm>
            <a:off x="5868144" y="5301208"/>
            <a:ext cx="3168352" cy="396044"/>
          </a:xfrm>
          <a:prstGeom prst="rect">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Modèle Données / Traitements</a:t>
            </a:r>
            <a:endParaRPr lang="fr-FR" sz="1600" b="1" dirty="0">
              <a:solidFill>
                <a:schemeClr val="bg1"/>
              </a:solidFill>
              <a:cs typeface="Arial" pitchFamily="34" charset="0"/>
            </a:endParaRPr>
          </a:p>
        </p:txBody>
      </p:sp>
      <p:sp>
        <p:nvSpPr>
          <p:cNvPr id="9" name="Rectangle 8"/>
          <p:cNvSpPr/>
          <p:nvPr/>
        </p:nvSpPr>
        <p:spPr bwMode="gray">
          <a:xfrm>
            <a:off x="5868144" y="6014178"/>
            <a:ext cx="3168352" cy="396044"/>
          </a:xfrm>
          <a:prstGeom prst="rect">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Modèle Objet</a:t>
            </a:r>
            <a:endParaRPr lang="fr-FR" sz="1600" b="1" dirty="0">
              <a:solidFill>
                <a:schemeClr val="bg1"/>
              </a:solidFill>
              <a:cs typeface="Arial" pitchFamily="34" charset="0"/>
            </a:endParaRPr>
          </a:p>
        </p:txBody>
      </p:sp>
      <p:sp>
        <p:nvSpPr>
          <p:cNvPr id="10" name="Flèche droite 9"/>
          <p:cNvSpPr/>
          <p:nvPr/>
        </p:nvSpPr>
        <p:spPr bwMode="gray">
          <a:xfrm>
            <a:off x="2212308" y="4905165"/>
            <a:ext cx="3475816" cy="1804326"/>
          </a:xfrm>
          <a:prstGeom prst="rightArrow">
            <a:avLst/>
          </a:prstGeom>
          <a:solidFill>
            <a:srgbClr val="00B0F0"/>
          </a:solidFill>
          <a:ln w="9525" algn="ctr">
            <a:noFill/>
            <a:miter lim="800000"/>
            <a:headEnd/>
            <a:tailEnd/>
          </a:ln>
          <a:effectLst/>
        </p:spPr>
        <p:txBody>
          <a:bodyPr lIns="63500" tIns="0" rIns="64800" bIns="0" rtlCol="0" anchor="ctr"/>
          <a:lstStyle/>
          <a:p>
            <a:pPr algn="ctr">
              <a:spcBef>
                <a:spcPct val="0"/>
              </a:spcBef>
              <a:buClrTx/>
              <a:buSzPct val="90000"/>
            </a:pPr>
            <a:r>
              <a:rPr lang="fr-FR" sz="1600" b="1" dirty="0" smtClean="0">
                <a:solidFill>
                  <a:schemeClr val="bg1"/>
                </a:solidFill>
                <a:cs typeface="Arial" pitchFamily="34" charset="0"/>
              </a:rPr>
              <a:t>Abstraction</a:t>
            </a:r>
          </a:p>
          <a:p>
            <a:pPr algn="ctr">
              <a:spcBef>
                <a:spcPct val="0"/>
              </a:spcBef>
              <a:buClrTx/>
              <a:buSzPct val="90000"/>
            </a:pPr>
            <a:r>
              <a:rPr lang="fr-FR" sz="1600" b="1" dirty="0" smtClean="0">
                <a:solidFill>
                  <a:schemeClr val="bg1"/>
                </a:solidFill>
                <a:cs typeface="Arial" pitchFamily="34" charset="0"/>
              </a:rPr>
              <a:t>- Technologie utilisée</a:t>
            </a:r>
          </a:p>
          <a:p>
            <a:pPr marL="285750" indent="-285750" algn="ctr">
              <a:spcBef>
                <a:spcPct val="0"/>
              </a:spcBef>
              <a:buClrTx/>
              <a:buSzPct val="90000"/>
              <a:buFontTx/>
              <a:buChar char="-"/>
            </a:pPr>
            <a:r>
              <a:rPr lang="fr-FR" sz="1600" b="1" dirty="0" smtClean="0">
                <a:solidFill>
                  <a:schemeClr val="bg1"/>
                </a:solidFill>
                <a:cs typeface="Arial" pitchFamily="34" charset="0"/>
              </a:rPr>
              <a:t>Valeurs manipulées</a:t>
            </a:r>
          </a:p>
          <a:p>
            <a:pPr marL="285750" indent="-285750" algn="ctr">
              <a:spcBef>
                <a:spcPct val="0"/>
              </a:spcBef>
              <a:buClrTx/>
              <a:buSzPct val="90000"/>
              <a:buFontTx/>
              <a:buChar char="-"/>
            </a:pPr>
            <a:r>
              <a:rPr lang="fr-FR" sz="1600" b="1" dirty="0" smtClean="0">
                <a:solidFill>
                  <a:schemeClr val="bg1"/>
                </a:solidFill>
                <a:cs typeface="Arial" pitchFamily="34" charset="0"/>
              </a:rPr>
              <a:t>Scénarios de traitement</a:t>
            </a:r>
            <a:endParaRPr lang="fr-FR" sz="1600" b="1" dirty="0">
              <a:solidFill>
                <a:schemeClr val="bg1"/>
              </a:solidFill>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6</a:t>
            </a:fld>
            <a:endParaRPr lang="en-GB" dirty="0"/>
          </a:p>
        </p:txBody>
      </p:sp>
      <p:sp>
        <p:nvSpPr>
          <p:cNvPr id="3" name="Rectangle 2"/>
          <p:cNvSpPr txBox="1">
            <a:spLocks noChangeArrowheads="1"/>
          </p:cNvSpPr>
          <p:nvPr/>
        </p:nvSpPr>
        <p:spPr>
          <a:xfrm>
            <a:off x="685799" y="404664"/>
            <a:ext cx="7772400" cy="990600"/>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fr-FR" altLang="fr-FR" sz="2400" b="1">
                <a:solidFill>
                  <a:srgbClr val="990033"/>
                </a:solidFill>
              </a:rPr>
              <a:t>Le modèle données / traitements</a:t>
            </a:r>
            <a:endParaRPr lang="fr-FR" altLang="fr-FR" sz="2400" b="1" dirty="0">
              <a:solidFill>
                <a:srgbClr val="990033"/>
              </a:solidFill>
            </a:endParaRPr>
          </a:p>
        </p:txBody>
      </p:sp>
      <p:sp>
        <p:nvSpPr>
          <p:cNvPr id="4" name="Ellipse 3"/>
          <p:cNvSpPr/>
          <p:nvPr/>
        </p:nvSpPr>
        <p:spPr bwMode="gray">
          <a:xfrm>
            <a:off x="685799" y="1627494"/>
            <a:ext cx="2902694" cy="1239824"/>
          </a:xfrm>
          <a:prstGeom prst="ellipse">
            <a:avLst/>
          </a:prstGeom>
          <a:noFill/>
          <a:ln w="9525" algn="ctr">
            <a:solidFill>
              <a:schemeClr val="tx1"/>
            </a:solidFill>
            <a:miter lim="800000"/>
            <a:headEnd/>
            <a:tailEnd/>
          </a:ln>
          <a:effectLst/>
        </p:spPr>
        <p:txBody>
          <a:bodyPr lIns="63500" tIns="0" rIns="64800" bIns="0" rtlCol="0" anchor="ctr"/>
          <a:lstStyle/>
          <a:p>
            <a:pPr algn="ctr">
              <a:spcBef>
                <a:spcPct val="0"/>
              </a:spcBef>
              <a:buClrTx/>
              <a:buSzPct val="90000"/>
            </a:pPr>
            <a:r>
              <a:rPr lang="fr-FR" sz="2000" b="1" dirty="0">
                <a:cs typeface="Arial" pitchFamily="34" charset="0"/>
              </a:rPr>
              <a:t>Données</a:t>
            </a:r>
          </a:p>
        </p:txBody>
      </p:sp>
      <p:sp>
        <p:nvSpPr>
          <p:cNvPr id="5" name="Ellipse 4"/>
          <p:cNvSpPr/>
          <p:nvPr/>
        </p:nvSpPr>
        <p:spPr bwMode="gray">
          <a:xfrm>
            <a:off x="5256076" y="1537482"/>
            <a:ext cx="2743120" cy="1329835"/>
          </a:xfrm>
          <a:prstGeom prst="ellipse">
            <a:avLst/>
          </a:prstGeom>
          <a:noFill/>
          <a:ln w="9525" algn="ctr">
            <a:solidFill>
              <a:schemeClr val="tx1"/>
            </a:solidFill>
            <a:miter lim="800000"/>
            <a:headEnd/>
            <a:tailEnd/>
          </a:ln>
          <a:effectLst/>
        </p:spPr>
        <p:txBody>
          <a:bodyPr lIns="63500" tIns="0" rIns="64800" bIns="0" rtlCol="0" anchor="ctr"/>
          <a:lstStyle/>
          <a:p>
            <a:pPr algn="ctr">
              <a:spcBef>
                <a:spcPct val="0"/>
              </a:spcBef>
              <a:buClrTx/>
              <a:buSzPct val="90000"/>
            </a:pPr>
            <a:r>
              <a:rPr lang="fr-FR" sz="2000" b="1" dirty="0">
                <a:cs typeface="Arial" pitchFamily="34" charset="0"/>
              </a:rPr>
              <a:t>Traitements</a:t>
            </a:r>
          </a:p>
        </p:txBody>
      </p:sp>
      <p:sp>
        <p:nvSpPr>
          <p:cNvPr id="6" name="Double flèche horizontale 5"/>
          <p:cNvSpPr/>
          <p:nvPr/>
        </p:nvSpPr>
        <p:spPr bwMode="gray">
          <a:xfrm>
            <a:off x="3912530" y="1808820"/>
            <a:ext cx="983506" cy="661937"/>
          </a:xfrm>
          <a:prstGeom prst="leftRightArrow">
            <a:avLst/>
          </a:prstGeom>
          <a:solidFill>
            <a:schemeClr val="accent1"/>
          </a:solidFill>
          <a:ln w="9525" algn="ctr">
            <a:noFill/>
            <a:miter lim="800000"/>
            <a:headEnd/>
            <a:tailEnd/>
          </a:ln>
          <a:effectLst/>
        </p:spPr>
        <p:txBody>
          <a:bodyPr lIns="63500" tIns="0" rIns="64800" bIns="0" rtlCol="0" anchor="ctr"/>
          <a:lstStyle/>
          <a:p>
            <a:pPr algn="ctr">
              <a:spcBef>
                <a:spcPct val="0"/>
              </a:spcBef>
              <a:buClrTx/>
              <a:buSzPct val="90000"/>
            </a:pPr>
            <a:endParaRPr lang="fr-FR" sz="1600" b="1" dirty="0">
              <a:solidFill>
                <a:schemeClr val="bg1"/>
              </a:solidFill>
              <a:cs typeface="Arial" pitchFamily="34" charset="0"/>
            </a:endParaRPr>
          </a:p>
        </p:txBody>
      </p:sp>
      <p:sp>
        <p:nvSpPr>
          <p:cNvPr id="7" name="Text Box 8"/>
          <p:cNvSpPr txBox="1">
            <a:spLocks noChangeArrowheads="1"/>
          </p:cNvSpPr>
          <p:nvPr/>
        </p:nvSpPr>
        <p:spPr bwMode="auto">
          <a:xfrm>
            <a:off x="703002" y="3120587"/>
            <a:ext cx="7973453" cy="374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nSpc>
                <a:spcPct val="120000"/>
              </a:lnSpc>
              <a:spcBef>
                <a:spcPct val="50000"/>
              </a:spcBef>
              <a:buFontTx/>
              <a:buChar char="-"/>
            </a:pPr>
            <a:r>
              <a:rPr lang="fr-FR" altLang="fr-FR" u="sng" dirty="0">
                <a:latin typeface="Arial" panose="020B0604020202020204" pitchFamily="34" charset="0"/>
              </a:rPr>
              <a:t>Données modéliser via le concept d’entité /</a:t>
            </a:r>
            <a:r>
              <a:rPr lang="fr-FR" altLang="fr-FR" u="sng" dirty="0" smtClean="0">
                <a:latin typeface="Arial" panose="020B0604020202020204" pitchFamily="34" charset="0"/>
              </a:rPr>
              <a:t>Relation en faisant abstraction des technologies</a:t>
            </a:r>
            <a:endParaRPr lang="fr-FR" altLang="fr-FR" u="sng" dirty="0">
              <a:latin typeface="Arial" panose="020B0604020202020204" pitchFamily="34" charset="0"/>
            </a:endParaRPr>
          </a:p>
          <a:p>
            <a:pPr marL="342900" indent="-342900">
              <a:lnSpc>
                <a:spcPct val="120000"/>
              </a:lnSpc>
              <a:spcBef>
                <a:spcPct val="50000"/>
              </a:spcBef>
              <a:buFontTx/>
              <a:buChar char="-"/>
            </a:pPr>
            <a:r>
              <a:rPr lang="fr-FR" altLang="fr-FR" u="sng" dirty="0">
                <a:latin typeface="Arial" panose="020B0604020202020204" pitchFamily="34" charset="0"/>
              </a:rPr>
              <a:t>Traitements sont des fonctions </a:t>
            </a:r>
            <a:r>
              <a:rPr lang="fr-FR" altLang="fr-FR" u="sng" dirty="0" smtClean="0">
                <a:latin typeface="Arial" panose="020B0604020202020204" pitchFamily="34" charset="0"/>
              </a:rPr>
              <a:t>paramétrées </a:t>
            </a:r>
            <a:r>
              <a:rPr lang="fr-FR" altLang="fr-FR" u="sng" dirty="0">
                <a:latin typeface="Arial" panose="020B0604020202020204" pitchFamily="34" charset="0"/>
              </a:rPr>
              <a:t>manipulant </a:t>
            </a:r>
            <a:r>
              <a:rPr lang="fr-FR" altLang="fr-FR" u="sng">
                <a:latin typeface="Arial" panose="020B0604020202020204" pitchFamily="34" charset="0"/>
              </a:rPr>
              <a:t>les </a:t>
            </a:r>
            <a:r>
              <a:rPr lang="fr-FR" altLang="fr-FR" u="sng" smtClean="0">
                <a:latin typeface="Arial" panose="020B0604020202020204" pitchFamily="34" charset="0"/>
              </a:rPr>
              <a:t>données</a:t>
            </a:r>
            <a:endParaRPr lang="fr-FR" altLang="fr-FR" dirty="0">
              <a:latin typeface="Arial" panose="020B0604020202020204" pitchFamily="34" charset="0"/>
            </a:endParaRPr>
          </a:p>
          <a:p>
            <a:pPr>
              <a:lnSpc>
                <a:spcPct val="120000"/>
              </a:lnSpc>
              <a:spcBef>
                <a:spcPct val="50000"/>
              </a:spcBef>
              <a:buFontTx/>
              <a:buChar char="-"/>
            </a:pPr>
            <a:r>
              <a:rPr lang="fr-FR" altLang="fr-FR" dirty="0">
                <a:latin typeface="Arial" panose="020B0604020202020204" pitchFamily="34" charset="0"/>
              </a:rPr>
              <a:t>Privilégie l’aspect statique : construction du MCD. L’aspect dynamique est occulté.</a:t>
            </a:r>
          </a:p>
          <a:p>
            <a:pPr>
              <a:lnSpc>
                <a:spcPct val="120000"/>
              </a:lnSpc>
              <a:spcBef>
                <a:spcPct val="50000"/>
              </a:spcBef>
              <a:buFontTx/>
              <a:buChar char="-"/>
            </a:pPr>
            <a:r>
              <a:rPr lang="fr-FR" altLang="fr-FR" dirty="0">
                <a:latin typeface="Arial" panose="020B0604020202020204" pitchFamily="34" charset="0"/>
              </a:rPr>
              <a:t>Ne favorise pas l’encapsulation</a:t>
            </a:r>
          </a:p>
        </p:txBody>
      </p:sp>
    </p:spTree>
    <p:extLst>
      <p:ext uri="{BB962C8B-B14F-4D97-AF65-F5344CB8AC3E}">
        <p14:creationId xmlns:p14="http://schemas.microsoft.com/office/powerpoint/2010/main" val="7806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7</a:t>
            </a:fld>
            <a:endParaRPr lang="en-GB" dirty="0"/>
          </a:p>
        </p:txBody>
      </p:sp>
      <p:sp>
        <p:nvSpPr>
          <p:cNvPr id="3" name="Rectangle 2"/>
          <p:cNvSpPr txBox="1">
            <a:spLocks noChangeArrowheads="1"/>
          </p:cNvSpPr>
          <p:nvPr/>
        </p:nvSpPr>
        <p:spPr>
          <a:xfrm>
            <a:off x="287524" y="146720"/>
            <a:ext cx="7239000" cy="762000"/>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fr-FR" altLang="fr-FR" sz="2400" b="1" dirty="0" smtClean="0">
                <a:solidFill>
                  <a:srgbClr val="990033"/>
                </a:solidFill>
              </a:rPr>
              <a:t>Le modèle Objet</a:t>
            </a:r>
            <a:endParaRPr lang="fr-FR" altLang="fr-FR" sz="2400" b="1" dirty="0">
              <a:solidFill>
                <a:srgbClr val="990033"/>
              </a:solidFill>
            </a:endParaRPr>
          </a:p>
        </p:txBody>
      </p:sp>
      <p:sp>
        <p:nvSpPr>
          <p:cNvPr id="4" name="Text Box 3"/>
          <p:cNvSpPr txBox="1">
            <a:spLocks noChangeArrowheads="1"/>
          </p:cNvSpPr>
          <p:nvPr/>
        </p:nvSpPr>
        <p:spPr bwMode="auto">
          <a:xfrm>
            <a:off x="335043" y="821974"/>
            <a:ext cx="769545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altLang="fr-FR" sz="2000" dirty="0" smtClean="0">
                <a:latin typeface="Arial" panose="020B0604020202020204" pitchFamily="34" charset="0"/>
              </a:rPr>
              <a:t>Un objet </a:t>
            </a:r>
            <a:r>
              <a:rPr lang="fr-FR" altLang="fr-FR" sz="2000" dirty="0">
                <a:latin typeface="Arial" panose="020B0604020202020204" pitchFamily="34" charset="0"/>
              </a:rPr>
              <a:t>un ensemble d’informations cohérentes </a:t>
            </a:r>
            <a:r>
              <a:rPr lang="fr-FR" altLang="fr-FR" sz="2000" dirty="0" smtClean="0">
                <a:latin typeface="Arial" panose="020B0604020202020204" pitchFamily="34" charset="0"/>
              </a:rPr>
              <a:t>associées à </a:t>
            </a:r>
            <a:r>
              <a:rPr lang="fr-FR" altLang="fr-FR" sz="2000" dirty="0">
                <a:latin typeface="Arial" panose="020B0604020202020204" pitchFamily="34" charset="0"/>
              </a:rPr>
              <a:t>un comportement.</a:t>
            </a:r>
          </a:p>
          <a:p>
            <a:pPr>
              <a:spcBef>
                <a:spcPct val="50000"/>
              </a:spcBef>
            </a:pPr>
            <a:r>
              <a:rPr lang="fr-FR" altLang="fr-FR" sz="2000" dirty="0">
                <a:latin typeface="Arial" panose="020B0604020202020204" pitchFamily="34" charset="0"/>
              </a:rPr>
              <a:t>Le comportement manipule les informations et interagit avec d’autres objets par l’envoi et la réception de messages.</a:t>
            </a:r>
          </a:p>
        </p:txBody>
      </p:sp>
      <p:sp>
        <p:nvSpPr>
          <p:cNvPr id="5" name="Oval 4" descr="5%"/>
          <p:cNvSpPr>
            <a:spLocks noChangeArrowheads="1"/>
          </p:cNvSpPr>
          <p:nvPr/>
        </p:nvSpPr>
        <p:spPr bwMode="auto">
          <a:xfrm>
            <a:off x="2240396" y="2971800"/>
            <a:ext cx="3657600" cy="3352800"/>
          </a:xfrm>
          <a:prstGeom prst="ellipse">
            <a:avLst/>
          </a:prstGeom>
          <a:pattFill prst="pct5">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 name="Oval 5" descr="Diagonales vers le bas (blanc/noir)"/>
          <p:cNvSpPr>
            <a:spLocks noChangeArrowheads="1"/>
          </p:cNvSpPr>
          <p:nvPr/>
        </p:nvSpPr>
        <p:spPr bwMode="auto">
          <a:xfrm>
            <a:off x="3079826" y="3695699"/>
            <a:ext cx="1981200" cy="1905000"/>
          </a:xfrm>
          <a:prstGeom prst="ellipse">
            <a:avLst/>
          </a:prstGeom>
          <a:pattFill prst="ltDnDiag">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 name="Text Box 6"/>
          <p:cNvSpPr txBox="1">
            <a:spLocks noChangeArrowheads="1"/>
          </p:cNvSpPr>
          <p:nvPr/>
        </p:nvSpPr>
        <p:spPr bwMode="auto">
          <a:xfrm>
            <a:off x="6126596" y="54864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a:t>Comportement</a:t>
            </a:r>
          </a:p>
        </p:txBody>
      </p:sp>
      <p:sp>
        <p:nvSpPr>
          <p:cNvPr id="8" name="Line 8"/>
          <p:cNvSpPr>
            <a:spLocks noChangeShapeType="1"/>
          </p:cNvSpPr>
          <p:nvPr/>
        </p:nvSpPr>
        <p:spPr bwMode="auto">
          <a:xfrm flipH="1" flipV="1">
            <a:off x="5440796" y="53340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Text Box 9"/>
          <p:cNvSpPr txBox="1">
            <a:spLocks noChangeArrowheads="1"/>
          </p:cNvSpPr>
          <p:nvPr/>
        </p:nvSpPr>
        <p:spPr bwMode="auto">
          <a:xfrm>
            <a:off x="335396" y="4038600"/>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altLang="fr-FR" sz="1800" dirty="0"/>
              <a:t>Informations</a:t>
            </a:r>
          </a:p>
        </p:txBody>
      </p:sp>
      <p:sp>
        <p:nvSpPr>
          <p:cNvPr id="10" name="Line 10"/>
          <p:cNvSpPr>
            <a:spLocks noChangeShapeType="1"/>
          </p:cNvSpPr>
          <p:nvPr/>
        </p:nvSpPr>
        <p:spPr bwMode="auto">
          <a:xfrm>
            <a:off x="1554596" y="4419600"/>
            <a:ext cx="2133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1"/>
          <p:cNvSpPr>
            <a:spLocks noChangeShapeType="1"/>
          </p:cNvSpPr>
          <p:nvPr/>
        </p:nvSpPr>
        <p:spPr bwMode="auto">
          <a:xfrm>
            <a:off x="4450196" y="5257800"/>
            <a:ext cx="381000" cy="533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12"/>
          <p:cNvSpPr>
            <a:spLocks noChangeShapeType="1"/>
          </p:cNvSpPr>
          <p:nvPr/>
        </p:nvSpPr>
        <p:spPr bwMode="auto">
          <a:xfrm flipH="1">
            <a:off x="4297796" y="3581400"/>
            <a:ext cx="22860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Line 13"/>
          <p:cNvSpPr>
            <a:spLocks noChangeShapeType="1"/>
          </p:cNvSpPr>
          <p:nvPr/>
        </p:nvSpPr>
        <p:spPr bwMode="auto">
          <a:xfrm flipH="1">
            <a:off x="4831196" y="4648200"/>
            <a:ext cx="5334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Line 14"/>
          <p:cNvSpPr>
            <a:spLocks noChangeShapeType="1"/>
          </p:cNvSpPr>
          <p:nvPr/>
        </p:nvSpPr>
        <p:spPr bwMode="auto">
          <a:xfrm flipH="1" flipV="1">
            <a:off x="3002396" y="4191000"/>
            <a:ext cx="457200" cy="228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Line 15"/>
          <p:cNvSpPr>
            <a:spLocks noChangeShapeType="1"/>
          </p:cNvSpPr>
          <p:nvPr/>
        </p:nvSpPr>
        <p:spPr bwMode="auto">
          <a:xfrm flipH="1">
            <a:off x="3078596" y="5105400"/>
            <a:ext cx="457200" cy="304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Line 16"/>
          <p:cNvSpPr>
            <a:spLocks noChangeShapeType="1"/>
          </p:cNvSpPr>
          <p:nvPr/>
        </p:nvSpPr>
        <p:spPr bwMode="auto">
          <a:xfrm flipV="1">
            <a:off x="5897996" y="3581400"/>
            <a:ext cx="1828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 name="Text Box 17"/>
          <p:cNvSpPr txBox="1">
            <a:spLocks noChangeArrowheads="1"/>
          </p:cNvSpPr>
          <p:nvPr/>
        </p:nvSpPr>
        <p:spPr bwMode="auto">
          <a:xfrm>
            <a:off x="6126596" y="3200401"/>
            <a:ext cx="160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fr-FR" altLang="fr-FR" sz="1600" dirty="0"/>
              <a:t>Envoi de message</a:t>
            </a:r>
          </a:p>
        </p:txBody>
      </p:sp>
      <p:sp>
        <p:nvSpPr>
          <p:cNvPr id="18" name="Line 18"/>
          <p:cNvSpPr>
            <a:spLocks noChangeShapeType="1"/>
          </p:cNvSpPr>
          <p:nvPr/>
        </p:nvSpPr>
        <p:spPr bwMode="auto">
          <a:xfrm flipH="1" flipV="1">
            <a:off x="5974196" y="5029200"/>
            <a:ext cx="1752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Text Box 19"/>
          <p:cNvSpPr txBox="1">
            <a:spLocks noChangeArrowheads="1"/>
          </p:cNvSpPr>
          <p:nvPr/>
        </p:nvSpPr>
        <p:spPr bwMode="auto">
          <a:xfrm>
            <a:off x="6431396" y="4419600"/>
            <a:ext cx="129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600" dirty="0"/>
              <a:t>Réception de message</a:t>
            </a:r>
          </a:p>
        </p:txBody>
      </p:sp>
    </p:spTree>
    <p:extLst>
      <p:ext uri="{BB962C8B-B14F-4D97-AF65-F5344CB8AC3E}">
        <p14:creationId xmlns:p14="http://schemas.microsoft.com/office/powerpoint/2010/main" val="164200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8</a:t>
            </a:fld>
            <a:endParaRPr lang="en-GB" dirty="0"/>
          </a:p>
        </p:txBody>
      </p:sp>
      <p:sp>
        <p:nvSpPr>
          <p:cNvPr id="3" name="Rectangle 2"/>
          <p:cNvSpPr txBox="1">
            <a:spLocks noChangeArrowheads="1"/>
          </p:cNvSpPr>
          <p:nvPr/>
        </p:nvSpPr>
        <p:spPr>
          <a:xfrm>
            <a:off x="467544" y="368660"/>
            <a:ext cx="6553200" cy="828092"/>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fr-FR" altLang="fr-FR" sz="2400" b="1" dirty="0">
                <a:solidFill>
                  <a:srgbClr val="990033"/>
                </a:solidFill>
              </a:rPr>
              <a:t>Le modèle objet</a:t>
            </a:r>
          </a:p>
        </p:txBody>
      </p:sp>
      <p:sp>
        <p:nvSpPr>
          <p:cNvPr id="4" name="Text Box 3"/>
          <p:cNvSpPr txBox="1">
            <a:spLocks noChangeArrowheads="1"/>
          </p:cNvSpPr>
          <p:nvPr/>
        </p:nvSpPr>
        <p:spPr bwMode="auto">
          <a:xfrm>
            <a:off x="467544" y="1196752"/>
            <a:ext cx="723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a:latin typeface="Arial" panose="020B0604020202020204" pitchFamily="34" charset="0"/>
              </a:rPr>
              <a:t>Permet de modéliser une activité en un ensemble d ’objets qui interagissent entre eux.</a:t>
            </a:r>
          </a:p>
        </p:txBody>
      </p:sp>
      <p:sp>
        <p:nvSpPr>
          <p:cNvPr id="5" name="Oval 5"/>
          <p:cNvSpPr>
            <a:spLocks noChangeArrowheads="1"/>
          </p:cNvSpPr>
          <p:nvPr/>
        </p:nvSpPr>
        <p:spPr bwMode="auto">
          <a:xfrm>
            <a:off x="1384802" y="2145702"/>
            <a:ext cx="4125912" cy="2960688"/>
          </a:xfrm>
          <a:prstGeom prst="ellipse">
            <a:avLst/>
          </a:prstGeom>
          <a:solidFill>
            <a:srgbClr val="FFFFFF"/>
          </a:solidFill>
          <a:ln w="11113">
            <a:solidFill>
              <a:srgbClr val="339966"/>
            </a:solidFill>
            <a:round/>
            <a:headEnd/>
            <a:tailEnd/>
          </a:ln>
        </p:spPr>
        <p:txBody>
          <a:bodyPr/>
          <a:lstStyle/>
          <a:p>
            <a:endParaRPr lang="fr-FR"/>
          </a:p>
        </p:txBody>
      </p:sp>
      <p:sp>
        <p:nvSpPr>
          <p:cNvPr id="6" name="Oval 6"/>
          <p:cNvSpPr>
            <a:spLocks noChangeArrowheads="1"/>
          </p:cNvSpPr>
          <p:nvPr/>
        </p:nvSpPr>
        <p:spPr bwMode="auto">
          <a:xfrm>
            <a:off x="1943602" y="3001365"/>
            <a:ext cx="320675" cy="285750"/>
          </a:xfrm>
          <a:prstGeom prst="ellipse">
            <a:avLst/>
          </a:prstGeom>
          <a:solidFill>
            <a:srgbClr val="FFFFFF"/>
          </a:solidFill>
          <a:ln w="11113">
            <a:solidFill>
              <a:srgbClr val="000000"/>
            </a:solidFill>
            <a:round/>
            <a:headEnd/>
            <a:tailEnd/>
          </a:ln>
        </p:spPr>
        <p:txBody>
          <a:bodyPr/>
          <a:lstStyle/>
          <a:p>
            <a:endParaRPr lang="fr-FR"/>
          </a:p>
        </p:txBody>
      </p:sp>
      <p:sp>
        <p:nvSpPr>
          <p:cNvPr id="7" name="Oval 7"/>
          <p:cNvSpPr>
            <a:spLocks noChangeArrowheads="1"/>
          </p:cNvSpPr>
          <p:nvPr/>
        </p:nvSpPr>
        <p:spPr bwMode="auto">
          <a:xfrm>
            <a:off x="2418264" y="2550515"/>
            <a:ext cx="477838" cy="298450"/>
          </a:xfrm>
          <a:prstGeom prst="ellipse">
            <a:avLst/>
          </a:prstGeom>
          <a:solidFill>
            <a:srgbClr val="FFFFFF"/>
          </a:solidFill>
          <a:ln w="11113">
            <a:solidFill>
              <a:srgbClr val="000000"/>
            </a:solidFill>
            <a:round/>
            <a:headEnd/>
            <a:tailEnd/>
          </a:ln>
        </p:spPr>
        <p:txBody>
          <a:bodyPr/>
          <a:lstStyle/>
          <a:p>
            <a:endParaRPr lang="fr-FR"/>
          </a:p>
        </p:txBody>
      </p:sp>
      <p:sp>
        <p:nvSpPr>
          <p:cNvPr id="8" name="Oval 8"/>
          <p:cNvSpPr>
            <a:spLocks noChangeArrowheads="1"/>
          </p:cNvSpPr>
          <p:nvPr/>
        </p:nvSpPr>
        <p:spPr bwMode="auto">
          <a:xfrm>
            <a:off x="3464427" y="2550515"/>
            <a:ext cx="203200" cy="261937"/>
          </a:xfrm>
          <a:prstGeom prst="ellipse">
            <a:avLst/>
          </a:prstGeom>
          <a:solidFill>
            <a:srgbClr val="FFFFFF"/>
          </a:solidFill>
          <a:ln w="11113">
            <a:solidFill>
              <a:srgbClr val="000000"/>
            </a:solidFill>
            <a:round/>
            <a:headEnd/>
            <a:tailEnd/>
          </a:ln>
        </p:spPr>
        <p:txBody>
          <a:bodyPr/>
          <a:lstStyle/>
          <a:p>
            <a:endParaRPr lang="fr-FR"/>
          </a:p>
        </p:txBody>
      </p:sp>
      <p:sp>
        <p:nvSpPr>
          <p:cNvPr id="9" name="Oval 9"/>
          <p:cNvSpPr>
            <a:spLocks noChangeArrowheads="1"/>
          </p:cNvSpPr>
          <p:nvPr/>
        </p:nvSpPr>
        <p:spPr bwMode="auto">
          <a:xfrm>
            <a:off x="2656389" y="3120427"/>
            <a:ext cx="320675" cy="227013"/>
          </a:xfrm>
          <a:prstGeom prst="ellipse">
            <a:avLst/>
          </a:prstGeom>
          <a:solidFill>
            <a:srgbClr val="FFFFFF"/>
          </a:solidFill>
          <a:ln w="11113">
            <a:solidFill>
              <a:srgbClr val="000000"/>
            </a:solidFill>
            <a:round/>
            <a:headEnd/>
            <a:tailEnd/>
          </a:ln>
        </p:spPr>
        <p:txBody>
          <a:bodyPr/>
          <a:lstStyle/>
          <a:p>
            <a:endParaRPr lang="fr-FR"/>
          </a:p>
        </p:txBody>
      </p:sp>
      <p:sp>
        <p:nvSpPr>
          <p:cNvPr id="10" name="Oval 10"/>
          <p:cNvSpPr>
            <a:spLocks noChangeArrowheads="1"/>
          </p:cNvSpPr>
          <p:nvPr/>
        </p:nvSpPr>
        <p:spPr bwMode="auto">
          <a:xfrm>
            <a:off x="2453189" y="3772890"/>
            <a:ext cx="406400" cy="323850"/>
          </a:xfrm>
          <a:prstGeom prst="ellipse">
            <a:avLst/>
          </a:prstGeom>
          <a:solidFill>
            <a:srgbClr val="FFFFFF"/>
          </a:solidFill>
          <a:ln w="11113">
            <a:solidFill>
              <a:srgbClr val="000000"/>
            </a:solidFill>
            <a:round/>
            <a:headEnd/>
            <a:tailEnd/>
          </a:ln>
        </p:spPr>
        <p:txBody>
          <a:bodyPr/>
          <a:lstStyle/>
          <a:p>
            <a:endParaRPr lang="fr-FR"/>
          </a:p>
        </p:txBody>
      </p:sp>
      <p:sp>
        <p:nvSpPr>
          <p:cNvPr id="11" name="Oval 11"/>
          <p:cNvSpPr>
            <a:spLocks noChangeArrowheads="1"/>
          </p:cNvSpPr>
          <p:nvPr/>
        </p:nvSpPr>
        <p:spPr bwMode="auto">
          <a:xfrm>
            <a:off x="3427914" y="3025177"/>
            <a:ext cx="419100" cy="322263"/>
          </a:xfrm>
          <a:prstGeom prst="ellipse">
            <a:avLst/>
          </a:prstGeom>
          <a:solidFill>
            <a:srgbClr val="FFFFFF"/>
          </a:solidFill>
          <a:ln w="11113">
            <a:solidFill>
              <a:srgbClr val="000000"/>
            </a:solidFill>
            <a:round/>
            <a:headEnd/>
            <a:tailEnd/>
          </a:ln>
        </p:spPr>
        <p:txBody>
          <a:bodyPr/>
          <a:lstStyle/>
          <a:p>
            <a:endParaRPr lang="fr-FR"/>
          </a:p>
        </p:txBody>
      </p:sp>
      <p:sp>
        <p:nvSpPr>
          <p:cNvPr id="12" name="Oval 12"/>
          <p:cNvSpPr>
            <a:spLocks noChangeArrowheads="1"/>
          </p:cNvSpPr>
          <p:nvPr/>
        </p:nvSpPr>
        <p:spPr bwMode="auto">
          <a:xfrm>
            <a:off x="3735889" y="4214215"/>
            <a:ext cx="360363" cy="320675"/>
          </a:xfrm>
          <a:prstGeom prst="ellipse">
            <a:avLst/>
          </a:prstGeom>
          <a:solidFill>
            <a:srgbClr val="FFFFFF"/>
          </a:solidFill>
          <a:ln w="11113">
            <a:solidFill>
              <a:srgbClr val="000000"/>
            </a:solidFill>
            <a:round/>
            <a:headEnd/>
            <a:tailEnd/>
          </a:ln>
        </p:spPr>
        <p:txBody>
          <a:bodyPr/>
          <a:lstStyle/>
          <a:p>
            <a:endParaRPr lang="fr-FR"/>
          </a:p>
        </p:txBody>
      </p:sp>
      <p:sp>
        <p:nvSpPr>
          <p:cNvPr id="13" name="Oval 13"/>
          <p:cNvSpPr>
            <a:spLocks noChangeArrowheads="1"/>
          </p:cNvSpPr>
          <p:nvPr/>
        </p:nvSpPr>
        <p:spPr bwMode="auto">
          <a:xfrm>
            <a:off x="4437564" y="3120427"/>
            <a:ext cx="358775" cy="261938"/>
          </a:xfrm>
          <a:prstGeom prst="ellipse">
            <a:avLst/>
          </a:prstGeom>
          <a:solidFill>
            <a:srgbClr val="FFFFFF"/>
          </a:solidFill>
          <a:ln w="11113">
            <a:solidFill>
              <a:srgbClr val="000000"/>
            </a:solidFill>
            <a:round/>
            <a:headEnd/>
            <a:tailEnd/>
          </a:ln>
        </p:spPr>
        <p:txBody>
          <a:bodyPr/>
          <a:lstStyle/>
          <a:p>
            <a:endParaRPr lang="fr-FR"/>
          </a:p>
        </p:txBody>
      </p:sp>
      <p:sp>
        <p:nvSpPr>
          <p:cNvPr id="14" name="Oval 14"/>
          <p:cNvSpPr>
            <a:spLocks noChangeArrowheads="1"/>
          </p:cNvSpPr>
          <p:nvPr/>
        </p:nvSpPr>
        <p:spPr bwMode="auto">
          <a:xfrm>
            <a:off x="3427914" y="3439515"/>
            <a:ext cx="1665288" cy="1168400"/>
          </a:xfrm>
          <a:prstGeom prst="ellipse">
            <a:avLst/>
          </a:prstGeom>
          <a:noFill/>
          <a:ln w="11176">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5" name="Oval 15"/>
          <p:cNvSpPr>
            <a:spLocks noChangeArrowheads="1"/>
          </p:cNvSpPr>
          <p:nvPr/>
        </p:nvSpPr>
        <p:spPr bwMode="auto">
          <a:xfrm>
            <a:off x="3191377" y="4426940"/>
            <a:ext cx="298450" cy="346075"/>
          </a:xfrm>
          <a:prstGeom prst="ellipse">
            <a:avLst/>
          </a:prstGeom>
          <a:solidFill>
            <a:srgbClr val="FFFFFF"/>
          </a:solidFill>
          <a:ln w="11113">
            <a:solidFill>
              <a:srgbClr val="000000"/>
            </a:solidFill>
            <a:round/>
            <a:headEnd/>
            <a:tailEnd/>
          </a:ln>
        </p:spPr>
        <p:txBody>
          <a:bodyPr/>
          <a:lstStyle/>
          <a:p>
            <a:endParaRPr lang="fr-FR"/>
          </a:p>
        </p:txBody>
      </p:sp>
      <p:sp>
        <p:nvSpPr>
          <p:cNvPr id="16" name="Oval 16"/>
          <p:cNvSpPr>
            <a:spLocks noChangeArrowheads="1"/>
          </p:cNvSpPr>
          <p:nvPr/>
        </p:nvSpPr>
        <p:spPr bwMode="auto">
          <a:xfrm>
            <a:off x="4116889" y="2429865"/>
            <a:ext cx="893763" cy="2024062"/>
          </a:xfrm>
          <a:prstGeom prst="ellipse">
            <a:avLst/>
          </a:prstGeom>
          <a:noFill/>
          <a:ln w="11113">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7" name="Oval 17"/>
          <p:cNvSpPr>
            <a:spLocks noChangeArrowheads="1"/>
          </p:cNvSpPr>
          <p:nvPr/>
        </p:nvSpPr>
        <p:spPr bwMode="auto">
          <a:xfrm>
            <a:off x="3464427" y="3737965"/>
            <a:ext cx="320675" cy="239712"/>
          </a:xfrm>
          <a:prstGeom prst="ellipse">
            <a:avLst/>
          </a:prstGeom>
          <a:solidFill>
            <a:srgbClr val="FFFFFF"/>
          </a:solidFill>
          <a:ln w="11113">
            <a:solidFill>
              <a:srgbClr val="000000"/>
            </a:solidFill>
            <a:round/>
            <a:headEnd/>
            <a:tailEnd/>
          </a:ln>
        </p:spPr>
        <p:txBody>
          <a:bodyPr/>
          <a:lstStyle/>
          <a:p>
            <a:endParaRPr lang="fr-FR"/>
          </a:p>
        </p:txBody>
      </p:sp>
      <p:sp>
        <p:nvSpPr>
          <p:cNvPr id="18" name="Oval 18"/>
          <p:cNvSpPr>
            <a:spLocks noChangeArrowheads="1"/>
          </p:cNvSpPr>
          <p:nvPr/>
        </p:nvSpPr>
        <p:spPr bwMode="auto">
          <a:xfrm>
            <a:off x="4496302" y="3618902"/>
            <a:ext cx="395287" cy="263525"/>
          </a:xfrm>
          <a:prstGeom prst="ellipse">
            <a:avLst/>
          </a:prstGeom>
          <a:solidFill>
            <a:srgbClr val="FFFFFF"/>
          </a:solidFill>
          <a:ln w="11113">
            <a:solidFill>
              <a:schemeClr val="accent2"/>
            </a:solidFill>
            <a:round/>
            <a:headEnd/>
            <a:tailEnd/>
          </a:ln>
        </p:spPr>
        <p:txBody>
          <a:bodyPr/>
          <a:lstStyle/>
          <a:p>
            <a:endParaRPr lang="fr-FR"/>
          </a:p>
        </p:txBody>
      </p:sp>
      <p:sp>
        <p:nvSpPr>
          <p:cNvPr id="19" name="Oval 19"/>
          <p:cNvSpPr>
            <a:spLocks noChangeArrowheads="1"/>
          </p:cNvSpPr>
          <p:nvPr/>
        </p:nvSpPr>
        <p:spPr bwMode="auto">
          <a:xfrm>
            <a:off x="4462964" y="2847377"/>
            <a:ext cx="357188" cy="239713"/>
          </a:xfrm>
          <a:prstGeom prst="ellipse">
            <a:avLst/>
          </a:prstGeom>
          <a:solidFill>
            <a:srgbClr val="FFFFFF"/>
          </a:solidFill>
          <a:ln w="11113">
            <a:solidFill>
              <a:srgbClr val="000000"/>
            </a:solidFill>
            <a:round/>
            <a:headEnd/>
            <a:tailEnd/>
          </a:ln>
        </p:spPr>
        <p:txBody>
          <a:bodyPr/>
          <a:lstStyle/>
          <a:p>
            <a:endParaRPr lang="fr-FR"/>
          </a:p>
        </p:txBody>
      </p:sp>
      <p:sp>
        <p:nvSpPr>
          <p:cNvPr id="20" name="Oval 20"/>
          <p:cNvSpPr>
            <a:spLocks noChangeArrowheads="1"/>
          </p:cNvSpPr>
          <p:nvPr/>
        </p:nvSpPr>
        <p:spPr bwMode="auto">
          <a:xfrm>
            <a:off x="4164514" y="3417290"/>
            <a:ext cx="252413" cy="261937"/>
          </a:xfrm>
          <a:prstGeom prst="ellipse">
            <a:avLst/>
          </a:prstGeom>
          <a:solidFill>
            <a:srgbClr val="FFFFFF"/>
          </a:solidFill>
          <a:ln w="11113">
            <a:solidFill>
              <a:srgbClr val="000000"/>
            </a:solidFill>
            <a:round/>
            <a:headEnd/>
            <a:tailEnd/>
          </a:ln>
        </p:spPr>
        <p:txBody>
          <a:bodyPr/>
          <a:lstStyle/>
          <a:p>
            <a:endParaRPr lang="fr-FR"/>
          </a:p>
        </p:txBody>
      </p:sp>
      <p:sp>
        <p:nvSpPr>
          <p:cNvPr id="21" name="Oval 21"/>
          <p:cNvSpPr>
            <a:spLocks noChangeArrowheads="1"/>
          </p:cNvSpPr>
          <p:nvPr/>
        </p:nvSpPr>
        <p:spPr bwMode="auto">
          <a:xfrm>
            <a:off x="1859464" y="3655415"/>
            <a:ext cx="346075" cy="381000"/>
          </a:xfrm>
          <a:prstGeom prst="ellipse">
            <a:avLst/>
          </a:prstGeom>
          <a:solidFill>
            <a:srgbClr val="FFFFFF"/>
          </a:solidFill>
          <a:ln w="11113">
            <a:solidFill>
              <a:srgbClr val="000000"/>
            </a:solidFill>
            <a:round/>
            <a:headEnd/>
            <a:tailEnd/>
          </a:ln>
        </p:spPr>
        <p:txBody>
          <a:bodyPr/>
          <a:lstStyle/>
          <a:p>
            <a:endParaRPr lang="fr-FR"/>
          </a:p>
        </p:txBody>
      </p:sp>
      <p:sp>
        <p:nvSpPr>
          <p:cNvPr id="22" name="Rectangle 22"/>
          <p:cNvSpPr>
            <a:spLocks noChangeArrowheads="1"/>
          </p:cNvSpPr>
          <p:nvPr/>
        </p:nvSpPr>
        <p:spPr bwMode="auto">
          <a:xfrm>
            <a:off x="5209089" y="1836140"/>
            <a:ext cx="1749425" cy="573087"/>
          </a:xfrm>
          <a:prstGeom prst="rect">
            <a:avLst/>
          </a:prstGeom>
          <a:solidFill>
            <a:srgbClr val="FFFFFF"/>
          </a:solidFill>
          <a:ln w="11113">
            <a:solidFill>
              <a:srgbClr val="339966"/>
            </a:solidFill>
            <a:miter lim="800000"/>
            <a:headEnd/>
            <a:tailEnd/>
          </a:ln>
        </p:spPr>
        <p:txBody>
          <a:bodyPr/>
          <a:lstStyle/>
          <a:p>
            <a:endParaRPr lang="fr-FR"/>
          </a:p>
        </p:txBody>
      </p:sp>
      <p:sp>
        <p:nvSpPr>
          <p:cNvPr id="23" name="Rectangle 23"/>
          <p:cNvSpPr>
            <a:spLocks noChangeArrowheads="1"/>
          </p:cNvSpPr>
          <p:nvPr/>
        </p:nvSpPr>
        <p:spPr bwMode="auto">
          <a:xfrm>
            <a:off x="5331327" y="1901227"/>
            <a:ext cx="155098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200">
                <a:solidFill>
                  <a:srgbClr val="000000"/>
                </a:solidFill>
              </a:rPr>
              <a:t>L’ensemble des objets</a:t>
            </a:r>
            <a:endParaRPr lang="fr-FR" altLang="fr-FR"/>
          </a:p>
        </p:txBody>
      </p:sp>
      <p:sp>
        <p:nvSpPr>
          <p:cNvPr id="24" name="Rectangle 24"/>
          <p:cNvSpPr>
            <a:spLocks noChangeArrowheads="1"/>
          </p:cNvSpPr>
          <p:nvPr/>
        </p:nvSpPr>
        <p:spPr bwMode="auto">
          <a:xfrm>
            <a:off x="5331327" y="2088552"/>
            <a:ext cx="1144587"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200">
                <a:solidFill>
                  <a:srgbClr val="000000"/>
                </a:solidFill>
              </a:rPr>
              <a:t>d’une entreprise</a:t>
            </a:r>
            <a:endParaRPr lang="fr-FR" altLang="fr-FR"/>
          </a:p>
        </p:txBody>
      </p:sp>
      <p:sp>
        <p:nvSpPr>
          <p:cNvPr id="25" name="Rectangle 25"/>
          <p:cNvSpPr>
            <a:spLocks noChangeArrowheads="1"/>
          </p:cNvSpPr>
          <p:nvPr/>
        </p:nvSpPr>
        <p:spPr bwMode="auto">
          <a:xfrm>
            <a:off x="5566277" y="2834677"/>
            <a:ext cx="1428750" cy="631825"/>
          </a:xfrm>
          <a:prstGeom prst="rect">
            <a:avLst/>
          </a:prstGeom>
          <a:solidFill>
            <a:srgbClr val="FFFFFF"/>
          </a:solidFill>
          <a:ln w="11113">
            <a:solidFill>
              <a:srgbClr val="FF9900"/>
            </a:solidFill>
            <a:miter lim="800000"/>
            <a:headEnd/>
            <a:tailEnd/>
          </a:ln>
        </p:spPr>
        <p:txBody>
          <a:bodyPr/>
          <a:lstStyle/>
          <a:p>
            <a:endParaRPr lang="fr-FR"/>
          </a:p>
        </p:txBody>
      </p:sp>
      <p:sp>
        <p:nvSpPr>
          <p:cNvPr id="26" name="Rectangle 26"/>
          <p:cNvSpPr>
            <a:spLocks noChangeArrowheads="1"/>
          </p:cNvSpPr>
          <p:nvPr/>
        </p:nvSpPr>
        <p:spPr bwMode="auto">
          <a:xfrm>
            <a:off x="5686927" y="2899765"/>
            <a:ext cx="12255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200">
                <a:solidFill>
                  <a:srgbClr val="000000"/>
                </a:solidFill>
              </a:rPr>
              <a:t>L’activité gestion</a:t>
            </a:r>
            <a:endParaRPr lang="fr-FR" altLang="fr-FR"/>
          </a:p>
        </p:txBody>
      </p:sp>
      <p:sp>
        <p:nvSpPr>
          <p:cNvPr id="27" name="Rectangle 27"/>
          <p:cNvSpPr>
            <a:spLocks noChangeArrowheads="1"/>
          </p:cNvSpPr>
          <p:nvPr/>
        </p:nvSpPr>
        <p:spPr bwMode="auto">
          <a:xfrm>
            <a:off x="5686927" y="3087090"/>
            <a:ext cx="11239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200">
                <a:solidFill>
                  <a:srgbClr val="000000"/>
                </a:solidFill>
              </a:rPr>
              <a:t>des commandes</a:t>
            </a:r>
            <a:endParaRPr lang="fr-FR" altLang="fr-FR"/>
          </a:p>
        </p:txBody>
      </p:sp>
      <p:sp>
        <p:nvSpPr>
          <p:cNvPr id="28" name="Rectangle 28"/>
          <p:cNvSpPr>
            <a:spLocks noChangeArrowheads="1"/>
          </p:cNvSpPr>
          <p:nvPr/>
        </p:nvSpPr>
        <p:spPr bwMode="auto">
          <a:xfrm>
            <a:off x="5209089" y="4723802"/>
            <a:ext cx="1701800" cy="454025"/>
          </a:xfrm>
          <a:prstGeom prst="rect">
            <a:avLst/>
          </a:prstGeom>
          <a:solidFill>
            <a:srgbClr val="FFFFFF"/>
          </a:solidFill>
          <a:ln w="11176">
            <a:solidFill>
              <a:srgbClr val="CC0000"/>
            </a:solidFill>
            <a:miter lim="800000"/>
            <a:headEnd/>
            <a:tailEnd/>
          </a:ln>
        </p:spPr>
        <p:txBody>
          <a:bodyPr/>
          <a:lstStyle/>
          <a:p>
            <a:endParaRPr lang="fr-FR"/>
          </a:p>
        </p:txBody>
      </p:sp>
      <p:sp>
        <p:nvSpPr>
          <p:cNvPr id="29" name="Rectangle 29"/>
          <p:cNvSpPr>
            <a:spLocks noChangeArrowheads="1"/>
          </p:cNvSpPr>
          <p:nvPr/>
        </p:nvSpPr>
        <p:spPr bwMode="auto">
          <a:xfrm>
            <a:off x="5331327" y="4793652"/>
            <a:ext cx="141605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200">
                <a:solidFill>
                  <a:srgbClr val="000000"/>
                </a:solidFill>
              </a:rPr>
              <a:t>L’activité marketing</a:t>
            </a:r>
            <a:endParaRPr lang="fr-FR" altLang="fr-FR"/>
          </a:p>
        </p:txBody>
      </p:sp>
      <p:sp>
        <p:nvSpPr>
          <p:cNvPr id="30" name="Rectangle 30"/>
          <p:cNvSpPr>
            <a:spLocks noChangeArrowheads="1"/>
          </p:cNvSpPr>
          <p:nvPr/>
        </p:nvSpPr>
        <p:spPr bwMode="auto">
          <a:xfrm>
            <a:off x="5685339" y="3915765"/>
            <a:ext cx="114141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 name="Rectangle 31"/>
          <p:cNvSpPr>
            <a:spLocks noChangeArrowheads="1"/>
          </p:cNvSpPr>
          <p:nvPr/>
        </p:nvSpPr>
        <p:spPr bwMode="auto">
          <a:xfrm>
            <a:off x="5799639" y="3974502"/>
            <a:ext cx="728663" cy="19208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r>
              <a:rPr lang="fr-FR" altLang="fr-FR" sz="1200">
                <a:solidFill>
                  <a:srgbClr val="000000"/>
                </a:solidFill>
              </a:rPr>
              <a:t>Objet client</a:t>
            </a:r>
            <a:endParaRPr lang="fr-FR" altLang="fr-FR"/>
          </a:p>
        </p:txBody>
      </p:sp>
      <p:sp>
        <p:nvSpPr>
          <p:cNvPr id="32" name="Rectangle 32"/>
          <p:cNvSpPr>
            <a:spLocks noChangeArrowheads="1"/>
          </p:cNvSpPr>
          <p:nvPr/>
        </p:nvSpPr>
        <p:spPr bwMode="auto">
          <a:xfrm>
            <a:off x="6542589" y="3974502"/>
            <a:ext cx="15398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200">
                <a:solidFill>
                  <a:srgbClr val="000000"/>
                </a:solidFill>
              </a:rPr>
              <a:t> :</a:t>
            </a:r>
            <a:endParaRPr lang="fr-FR" altLang="fr-FR"/>
          </a:p>
        </p:txBody>
      </p:sp>
      <p:sp>
        <p:nvSpPr>
          <p:cNvPr id="33" name="Rectangle 33"/>
          <p:cNvSpPr>
            <a:spLocks noChangeArrowheads="1"/>
          </p:cNvSpPr>
          <p:nvPr/>
        </p:nvSpPr>
        <p:spPr bwMode="auto">
          <a:xfrm>
            <a:off x="5799639" y="4160240"/>
            <a:ext cx="758825"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1200">
                <a:solidFill>
                  <a:srgbClr val="000000"/>
                </a:solidFill>
              </a:rPr>
              <a:t>code 5451</a:t>
            </a:r>
            <a:endParaRPr lang="fr-FR" altLang="fr-FR"/>
          </a:p>
        </p:txBody>
      </p:sp>
      <p:sp>
        <p:nvSpPr>
          <p:cNvPr id="34" name="Line 34"/>
          <p:cNvSpPr>
            <a:spLocks noChangeShapeType="1"/>
          </p:cNvSpPr>
          <p:nvPr/>
        </p:nvSpPr>
        <p:spPr bwMode="auto">
          <a:xfrm>
            <a:off x="4794752" y="3857027"/>
            <a:ext cx="973137" cy="236538"/>
          </a:xfrm>
          <a:prstGeom prst="line">
            <a:avLst/>
          </a:prstGeom>
          <a:noFill/>
          <a:ln w="11113">
            <a:solidFill>
              <a:schemeClr val="accent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5" name="Line 35"/>
          <p:cNvSpPr>
            <a:spLocks noChangeShapeType="1"/>
          </p:cNvSpPr>
          <p:nvPr/>
        </p:nvSpPr>
        <p:spPr bwMode="auto">
          <a:xfrm>
            <a:off x="3724777" y="2133002"/>
            <a:ext cx="1484312" cy="1588"/>
          </a:xfrm>
          <a:prstGeom prst="line">
            <a:avLst/>
          </a:prstGeom>
          <a:noFill/>
          <a:ln w="11113">
            <a:solidFill>
              <a:srgbClr val="339966"/>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6" name="Line 36"/>
          <p:cNvSpPr>
            <a:spLocks noChangeShapeType="1"/>
          </p:cNvSpPr>
          <p:nvPr/>
        </p:nvSpPr>
        <p:spPr bwMode="auto">
          <a:xfrm>
            <a:off x="4972552" y="2906115"/>
            <a:ext cx="593725" cy="82550"/>
          </a:xfrm>
          <a:prstGeom prst="line">
            <a:avLst/>
          </a:prstGeom>
          <a:noFill/>
          <a:ln w="11113">
            <a:solidFill>
              <a:srgbClr val="FF99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7" name="Line 37"/>
          <p:cNvSpPr>
            <a:spLocks noChangeShapeType="1"/>
          </p:cNvSpPr>
          <p:nvPr/>
        </p:nvSpPr>
        <p:spPr bwMode="auto">
          <a:xfrm>
            <a:off x="4237539" y="4612677"/>
            <a:ext cx="971550" cy="336550"/>
          </a:xfrm>
          <a:prstGeom prst="line">
            <a:avLst/>
          </a:prstGeom>
          <a:noFill/>
          <a:ln w="11176">
            <a:solidFill>
              <a:srgbClr val="CC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8" name="Rectangle 38"/>
          <p:cNvSpPr>
            <a:spLocks noChangeArrowheads="1"/>
          </p:cNvSpPr>
          <p:nvPr/>
        </p:nvSpPr>
        <p:spPr bwMode="auto">
          <a:xfrm>
            <a:off x="1194302" y="5461990"/>
            <a:ext cx="5976937" cy="463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9" name="Rectangle 39"/>
          <p:cNvSpPr>
            <a:spLocks noChangeArrowheads="1"/>
          </p:cNvSpPr>
          <p:nvPr/>
        </p:nvSpPr>
        <p:spPr bwMode="auto">
          <a:xfrm>
            <a:off x="884739" y="5523902"/>
            <a:ext cx="67389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fr-FR" altLang="fr-FR" sz="1600">
                <a:solidFill>
                  <a:schemeClr val="accent2"/>
                </a:solidFill>
                <a:latin typeface="Arial" panose="020B0604020202020204" pitchFamily="34" charset="0"/>
              </a:rPr>
              <a:t>On voit, dans cet exemple, que les objets peuvent appartenir à une ou plusieurs activités</a:t>
            </a:r>
          </a:p>
        </p:txBody>
      </p:sp>
    </p:spTree>
    <p:extLst>
      <p:ext uri="{BB962C8B-B14F-4D97-AF65-F5344CB8AC3E}">
        <p14:creationId xmlns:p14="http://schemas.microsoft.com/office/powerpoint/2010/main" val="178041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25A3C56-E491-49B2-93F3-63532DF516BC}" type="slidenum">
              <a:rPr lang="en-GB" smtClean="0"/>
              <a:pPr/>
              <a:t>9</a:t>
            </a:fld>
            <a:endParaRPr lang="en-GB" dirty="0"/>
          </a:p>
        </p:txBody>
      </p:sp>
      <p:sp>
        <p:nvSpPr>
          <p:cNvPr id="3" name="Rectangle 2"/>
          <p:cNvSpPr txBox="1">
            <a:spLocks noChangeArrowheads="1"/>
          </p:cNvSpPr>
          <p:nvPr/>
        </p:nvSpPr>
        <p:spPr>
          <a:xfrm>
            <a:off x="479425" y="223838"/>
            <a:ext cx="7772400" cy="990600"/>
          </a:xfrm>
          <a:prstGeom prst="rect">
            <a:avLst/>
          </a:prstGeom>
        </p:spPr>
        <p:txBody>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r>
              <a:rPr lang="fr-FR" altLang="fr-FR" sz="2400" b="1" dirty="0">
                <a:solidFill>
                  <a:srgbClr val="990033"/>
                </a:solidFill>
              </a:rPr>
              <a:t>Interactions entre objets</a:t>
            </a:r>
          </a:p>
        </p:txBody>
      </p:sp>
      <p:sp>
        <p:nvSpPr>
          <p:cNvPr id="4" name="Oval 4"/>
          <p:cNvSpPr>
            <a:spLocks noChangeArrowheads="1"/>
          </p:cNvSpPr>
          <p:nvPr/>
        </p:nvSpPr>
        <p:spPr bwMode="auto">
          <a:xfrm>
            <a:off x="2826949" y="2570316"/>
            <a:ext cx="1650096" cy="886915"/>
          </a:xfrm>
          <a:prstGeom prst="ellipse">
            <a:avLst/>
          </a:prstGeom>
          <a:solidFill>
            <a:srgbClr val="FFFFFF"/>
          </a:solidFill>
          <a:ln w="15875">
            <a:solidFill>
              <a:srgbClr val="000000"/>
            </a:solidFill>
            <a:round/>
            <a:headEnd/>
            <a:tailEnd/>
          </a:ln>
        </p:spPr>
        <p:txBody>
          <a:bodyPr/>
          <a:lstStyle/>
          <a:p>
            <a:r>
              <a:rPr lang="fr-FR" sz="1400" dirty="0"/>
              <a:t>Objet Commande</a:t>
            </a:r>
          </a:p>
        </p:txBody>
      </p:sp>
      <p:sp>
        <p:nvSpPr>
          <p:cNvPr id="5" name="Oval 5"/>
          <p:cNvSpPr>
            <a:spLocks noChangeArrowheads="1"/>
          </p:cNvSpPr>
          <p:nvPr/>
        </p:nvSpPr>
        <p:spPr bwMode="auto">
          <a:xfrm>
            <a:off x="6826592" y="2664479"/>
            <a:ext cx="1551892" cy="854889"/>
          </a:xfrm>
          <a:prstGeom prst="ellipse">
            <a:avLst/>
          </a:prstGeom>
          <a:solidFill>
            <a:srgbClr val="FFFFFF"/>
          </a:solidFill>
          <a:ln w="15875">
            <a:solidFill>
              <a:srgbClr val="000000"/>
            </a:solidFill>
            <a:round/>
            <a:headEnd/>
            <a:tailEnd/>
          </a:ln>
        </p:spPr>
        <p:txBody>
          <a:bodyPr/>
          <a:lstStyle/>
          <a:p>
            <a:r>
              <a:rPr lang="fr-FR" sz="1400" dirty="0"/>
              <a:t>Objet Entrepôt</a:t>
            </a:r>
          </a:p>
        </p:txBody>
      </p:sp>
      <p:sp>
        <p:nvSpPr>
          <p:cNvPr id="29" name="Rectangle 33"/>
          <p:cNvSpPr>
            <a:spLocks noChangeArrowheads="1"/>
          </p:cNvSpPr>
          <p:nvPr/>
        </p:nvSpPr>
        <p:spPr bwMode="auto">
          <a:xfrm>
            <a:off x="479425" y="4312228"/>
            <a:ext cx="842812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fr-FR" altLang="fr-FR" sz="2000" dirty="0">
                <a:solidFill>
                  <a:srgbClr val="000000"/>
                </a:solidFill>
                <a:latin typeface="Arial" panose="020B0604020202020204" pitchFamily="34" charset="0"/>
              </a:rPr>
              <a:t>Un des comportements de l’objet commande C est l’envoi d’un message à l’objet entrepôt E afin d’interroger le stock du produit P</a:t>
            </a:r>
            <a:endParaRPr lang="fr-FR" altLang="fr-FR" sz="2000" dirty="0">
              <a:latin typeface="Arial" panose="020B0604020202020204" pitchFamily="34" charset="0"/>
            </a:endParaRPr>
          </a:p>
        </p:txBody>
      </p:sp>
      <p:sp>
        <p:nvSpPr>
          <p:cNvPr id="31" name="Rectangle 35"/>
          <p:cNvSpPr>
            <a:spLocks noChangeArrowheads="1"/>
          </p:cNvSpPr>
          <p:nvPr/>
        </p:nvSpPr>
        <p:spPr bwMode="auto">
          <a:xfrm>
            <a:off x="493291" y="5281320"/>
            <a:ext cx="775853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fr-FR" sz="2000" dirty="0">
                <a:solidFill>
                  <a:srgbClr val="000000"/>
                </a:solidFill>
                <a:latin typeface="Arial" panose="020B0604020202020204" pitchFamily="34" charset="0"/>
              </a:rPr>
              <a:t>Le comportement de l’Entrepôt E est de répondre à la commande C </a:t>
            </a:r>
          </a:p>
          <a:p>
            <a:r>
              <a:rPr lang="fr-FR" altLang="fr-FR" sz="2000" dirty="0">
                <a:solidFill>
                  <a:srgbClr val="000000"/>
                </a:solidFill>
                <a:latin typeface="Arial" panose="020B0604020202020204" pitchFamily="34" charset="0"/>
              </a:rPr>
              <a:t>après avoir vérifier le stock du produit P</a:t>
            </a:r>
            <a:endParaRPr lang="fr-FR" altLang="fr-FR" sz="2000" dirty="0">
              <a:latin typeface="Arial" panose="020B0604020202020204" pitchFamily="34" charset="0"/>
            </a:endParaRPr>
          </a:p>
        </p:txBody>
      </p:sp>
      <p:sp>
        <p:nvSpPr>
          <p:cNvPr id="33" name="Rectangle 38"/>
          <p:cNvSpPr>
            <a:spLocks noChangeArrowheads="1"/>
          </p:cNvSpPr>
          <p:nvPr/>
        </p:nvSpPr>
        <p:spPr bwMode="auto">
          <a:xfrm>
            <a:off x="668338" y="1151883"/>
            <a:ext cx="693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fr-FR" altLang="fr-FR" sz="2000" dirty="0">
                <a:solidFill>
                  <a:srgbClr val="000000"/>
                </a:solidFill>
                <a:latin typeface="Arial" panose="020B0604020202020204" pitchFamily="34" charset="0"/>
              </a:rPr>
              <a:t>Exemple d’interactions entre objets dans le cadre de l’activité Gestion des commandes d ’une entreprise</a:t>
            </a:r>
            <a:endParaRPr lang="fr-FR" altLang="fr-FR" sz="2000" dirty="0">
              <a:latin typeface="Arial" panose="020B0604020202020204" pitchFamily="34" charset="0"/>
            </a:endParaRPr>
          </a:p>
        </p:txBody>
      </p:sp>
      <p:sp>
        <p:nvSpPr>
          <p:cNvPr id="34" name="Line 40"/>
          <p:cNvSpPr>
            <a:spLocks noChangeShapeType="1"/>
          </p:cNvSpPr>
          <p:nvPr/>
        </p:nvSpPr>
        <p:spPr bwMode="auto">
          <a:xfrm>
            <a:off x="4812252" y="2852936"/>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cxnSp>
        <p:nvCxnSpPr>
          <p:cNvPr id="36" name="Connecteur droit avec flèche 35"/>
          <p:cNvCxnSpPr/>
          <p:nvPr/>
        </p:nvCxnSpPr>
        <p:spPr bwMode="gray">
          <a:xfrm flipV="1">
            <a:off x="1889523" y="3016008"/>
            <a:ext cx="844656" cy="22344"/>
          </a:xfrm>
          <a:prstGeom prst="straightConnector1">
            <a:avLst/>
          </a:prstGeom>
          <a:ln>
            <a:headEnd/>
            <a:tailEnd type="triangle"/>
          </a:ln>
        </p:spPr>
        <p:style>
          <a:lnRef idx="1">
            <a:schemeClr val="dk1"/>
          </a:lnRef>
          <a:fillRef idx="0">
            <a:schemeClr val="dk1"/>
          </a:fillRef>
          <a:effectRef idx="0">
            <a:schemeClr val="dk1"/>
          </a:effectRef>
          <a:fontRef idx="minor">
            <a:schemeClr val="tx1"/>
          </a:fontRef>
        </p:style>
      </p:cxnSp>
      <p:sp>
        <p:nvSpPr>
          <p:cNvPr id="37" name="ZoneTexte 36"/>
          <p:cNvSpPr txBox="1"/>
          <p:nvPr/>
        </p:nvSpPr>
        <p:spPr bwMode="auto">
          <a:xfrm>
            <a:off x="768722" y="3242369"/>
            <a:ext cx="1774391" cy="276999"/>
          </a:xfrm>
          <a:prstGeom prst="rect">
            <a:avLst/>
          </a:prstGeom>
          <a:noFill/>
          <a:ln w="9525" algn="ctr">
            <a:noFill/>
            <a:miter lim="800000"/>
            <a:headEnd/>
            <a:tailEnd/>
          </a:ln>
          <a:effectLst/>
        </p:spPr>
        <p:txBody>
          <a:bodyPr wrap="square" lIns="0" tIns="0" rIns="0" bIns="0" rtlCol="0">
            <a:spAutoFit/>
          </a:bodyPr>
          <a:lstStyle/>
          <a:p>
            <a:r>
              <a:rPr lang="fr-FR" dirty="0">
                <a:cs typeface="Arial" pitchFamily="34" charset="0"/>
              </a:rPr>
              <a:t>Ajouter produit</a:t>
            </a:r>
          </a:p>
        </p:txBody>
      </p:sp>
      <p:sp>
        <p:nvSpPr>
          <p:cNvPr id="38" name="ZoneTexte 37"/>
          <p:cNvSpPr txBox="1"/>
          <p:nvPr/>
        </p:nvSpPr>
        <p:spPr bwMode="auto">
          <a:xfrm>
            <a:off x="4620362" y="2333625"/>
            <a:ext cx="1774391" cy="276999"/>
          </a:xfrm>
          <a:prstGeom prst="rect">
            <a:avLst/>
          </a:prstGeom>
          <a:noFill/>
          <a:ln w="9525" algn="ctr">
            <a:noFill/>
            <a:miter lim="800000"/>
            <a:headEnd/>
            <a:tailEnd/>
          </a:ln>
          <a:effectLst/>
        </p:spPr>
        <p:txBody>
          <a:bodyPr wrap="square" lIns="0" tIns="0" rIns="0" bIns="0" rtlCol="0">
            <a:spAutoFit/>
          </a:bodyPr>
          <a:lstStyle/>
          <a:p>
            <a:r>
              <a:rPr lang="fr-FR" dirty="0">
                <a:cs typeface="Arial" pitchFamily="34" charset="0"/>
              </a:rPr>
              <a:t>Interroger stock</a:t>
            </a:r>
          </a:p>
        </p:txBody>
      </p:sp>
      <p:sp>
        <p:nvSpPr>
          <p:cNvPr id="39" name="Line 40"/>
          <p:cNvSpPr>
            <a:spLocks noChangeShapeType="1"/>
          </p:cNvSpPr>
          <p:nvPr/>
        </p:nvSpPr>
        <p:spPr bwMode="auto">
          <a:xfrm flipH="1">
            <a:off x="4774000" y="3197277"/>
            <a:ext cx="1867052" cy="79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0" name="ZoneTexte 39"/>
          <p:cNvSpPr txBox="1"/>
          <p:nvPr/>
        </p:nvSpPr>
        <p:spPr bwMode="auto">
          <a:xfrm>
            <a:off x="5184069" y="3447498"/>
            <a:ext cx="972108" cy="276999"/>
          </a:xfrm>
          <a:prstGeom prst="rect">
            <a:avLst/>
          </a:prstGeom>
          <a:noFill/>
          <a:ln w="9525" algn="ctr">
            <a:noFill/>
            <a:miter lim="800000"/>
            <a:headEnd/>
            <a:tailEnd/>
          </a:ln>
          <a:effectLst/>
        </p:spPr>
        <p:txBody>
          <a:bodyPr wrap="square" lIns="0" tIns="0" rIns="0" bIns="0" rtlCol="0">
            <a:spAutoFit/>
          </a:bodyPr>
          <a:lstStyle/>
          <a:p>
            <a:r>
              <a:rPr lang="fr-FR" dirty="0">
                <a:cs typeface="Arial" pitchFamily="34" charset="0"/>
              </a:rPr>
              <a:t>Stock ok</a:t>
            </a:r>
          </a:p>
        </p:txBody>
      </p:sp>
    </p:spTree>
    <p:extLst>
      <p:ext uri="{BB962C8B-B14F-4D97-AF65-F5344CB8AC3E}">
        <p14:creationId xmlns:p14="http://schemas.microsoft.com/office/powerpoint/2010/main" val="34539385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Onscreen;2057;Pos3;Date1;Logica Onscreen Template">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3.xml><?xml version="1.0" encoding="utf-8"?>
<ct:contentTypeSchema xmlns:ct="http://schemas.microsoft.com/office/2006/metadata/contentType" xmlns:ma="http://schemas.microsoft.com/office/2006/metadata/properties/metaAttributes" ct:_="" ma:_="" ma:contentTypeName="Business Support" ma:contentTypeID="0x010100DCE5D5DBCBA6844C95AAA11EB3A32719002FF8385B8572694FA7ACC1CC37F60277" ma:contentTypeVersion="18" ma:contentTypeDescription="" ma:contentTypeScope="" ma:versionID="93aa4b11599f074098ea075ea3a6aa28">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1bf7d208d1b5eb206bff8e156386c301" ns1:_="" ns2:_="">
    <xsd:import namespace="http://schemas.microsoft.com/sharepoint/v3"/>
    <xsd:import namespace="d95a5b16-1b8d-4c7c-9ebf-89c0983b6970"/>
    <xsd:element name="properties">
      <xsd:complexType>
        <xsd:sequence>
          <xsd:element name="documentManagement">
            <xsd:complexType>
              <xsd:all>
                <xsd:element ref="ns2:Abstract"/>
                <xsd:element ref="ns2:Published_x0020_By"/>
                <xsd:element ref="ns2:Creator" minOccurs="0"/>
                <xsd:element ref="ns2:Publication_x0020_Date"/>
                <xsd:element ref="ns2:Best_x0020_Before_x0020_Date"/>
                <xsd:element ref="ns2:BS_x0020_Document_x0020_Sub_x0020_Type"/>
                <xsd:element ref="ns1:Language"/>
                <xsd:element ref="ns2:Proposition" minOccurs="0"/>
                <xsd:element ref="ns2:External_x0020_Use"/>
                <xsd:element ref="ns2:Owner_x0020_Organisation"/>
                <xsd:element ref="ns2:Market" minOccurs="0"/>
                <xsd:element ref="ns2:Geographic_x0020_Region" minOccurs="0"/>
                <xsd:element ref="ns2:Subjects_x0020_and_x0020_Keywords" minOccurs="0"/>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7" ma:displayName="Language" ma:default="EN" ma:description="Select the document language: CS - Czech, DA - Danish, DE - German, EN - English, ES - Spanish, ET - Estonian, FI - Finnish, FR - French, NL - Dutch, NO - Norwegian, PL - Polish, PT - Portuguese, SV - Swedish." ma:format="Dropdown" ma:internalName="Language">
      <xsd:simpleType>
        <xsd:restriction base="dms:Choice">
          <xsd:enumeration value="CS"/>
          <xsd:enumeration value="DA"/>
          <xsd:enumeration value="DE"/>
          <xsd:enumeration value="EN"/>
          <xsd:enumeration value="ES"/>
          <xsd:enumeration value="ET"/>
          <xsd:enumeration value="FI"/>
          <xsd:enumeration value="FR"/>
          <xsd:enumeration value="NL"/>
          <xsd:enumeration value="NO"/>
          <xsd:enumeration value="PL"/>
          <xsd:enumeration value="PT"/>
          <xsd:enumeration value="SV"/>
        </xsd:restriction>
      </xsd:simpleType>
    </xsd:element>
    <xsd:element name="CSMeta2010Field" ma:index="33" nillable="true" ma:displayName="Classification Date"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Abstract" ma:index="1" ma:displayName="Abstract" ma:description="Enter an abstract of the content the document." ma:internalName="Abstract">
      <xsd:simpleType>
        <xsd:restriction base="dms:Note">
          <xsd:maxLength value="255"/>
        </xsd:restriction>
      </xsd:simpleType>
    </xsd:element>
    <xsd:element name="Published_x0020_By" ma:index="2" ma:displayName="Published By" ma:description="Select the publisher of the document." ma:list="UserInfo" ma:SharePointGroup="0" ma:internalName="Publish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Creator" ma:index="3" nillable="true" ma:displayName="Creator" ma:description="Enter the original creator of the document e.g. employee name / company name if not the publisher (optional)." ma:internalName="Creator">
      <xsd:simpleType>
        <xsd:restriction base="dms:Text">
          <xsd:maxLength value="255"/>
        </xsd:restriction>
      </xsd:simpleType>
    </xsd:element>
    <xsd:element name="Publication_x0020_Date" ma:index="4" ma:displayName="Publication Date" ma:default="[today]" ma:description="Date the document was created  / published in DD/MM/YYYY format. Default = Today" ma:format="DateOnly" ma:internalName="Publication_x0020_Date">
      <xsd:simpleType>
        <xsd:restriction base="dms:DateTime"/>
      </xsd:simpleType>
    </xsd:element>
    <xsd:element name="Best_x0020_Before_x0020_Date" ma:index="5" ma:displayName="Best Before Date" ma:description="Expiry date of the document. Documents will be considered for deletion from Logica Library when they exceed their Best Before Date. Default = 5 years." ma:format="DateOnly" ma:internalName="Best_x0020_Before_x0020_Date">
      <xsd:simpleType>
        <xsd:restriction base="dms:DateTime"/>
      </xsd:simpleType>
    </xsd:element>
    <xsd:element name="BS_x0020_Document_x0020_Sub_x0020_Type" ma:index="6" ma:displayName="BS Document Sub Type" ma:description="Select sub type of the document." ma:format="Dropdown" ma:internalName="BS_x0020_Document_x0020_Sub_x0020_Type">
      <xsd:simpleType>
        <xsd:restriction base="dms:Choice">
          <xsd:enumeration value="Business Aid"/>
          <xsd:enumeration value="Commercial"/>
          <xsd:enumeration value="Communications"/>
          <xsd:enumeration value="Finance"/>
          <xsd:enumeration value="Guide"/>
          <xsd:enumeration value="HR"/>
          <xsd:enumeration value="Legal"/>
          <xsd:enumeration value="Manual"/>
          <xsd:enumeration value="Market Analysis"/>
          <xsd:enumeration value="Market News"/>
          <xsd:enumeration value="Paper"/>
          <xsd:enumeration value="Plan"/>
          <xsd:enumeration value="Policy"/>
          <xsd:enumeration value="Press Release"/>
          <xsd:enumeration value="Pro Forma"/>
          <xsd:enumeration value="Procedure"/>
          <xsd:enumeration value="Proposal"/>
          <xsd:enumeration value="Proposition Summary"/>
          <xsd:enumeration value="Report"/>
          <xsd:enumeration value="Specification"/>
        </xsd:restriction>
      </xsd:simpleType>
    </xsd:element>
    <xsd:element name="Proposition" ma:index="8" nillable="true" ma:displayName="Proposition1" ma:description="Select the relevant proposition(s) for the document." ma:internalName="Proposition">
      <xsd:complexType>
        <xsd:complexContent>
          <xsd:extension base="dms:MultiChoice">
            <xsd:sequence>
              <xsd:element name="Value" maxOccurs="unbounded" minOccurs="0" nillable="true">
                <xsd:simpleType>
                  <xsd:restriction base="dms:Choice">
                    <xsd:enumeration value="Application Management and Development"/>
                    <xsd:enumeration value="Business Consulting"/>
                    <xsd:enumeration value="Business Process Outsourcing"/>
                    <xsd:enumeration value="Enterprise Asset Management"/>
                    <xsd:enumeration value="Enterprise Resource Planning"/>
                    <xsd:enumeration value="Finance and Accounting"/>
                    <xsd:enumeration value="HR and Payroll"/>
                    <xsd:enumeration value="Industry Offering"/>
                    <xsd:enumeration value="Infrastructure Management"/>
                    <xsd:enumeration value="Logica Product"/>
                    <xsd:enumeration value="Security"/>
                    <xsd:enumeration value="Testing"/>
                    <xsd:enumeration value="Wireless Enterprise Solutions"/>
                    <xsd:enumeration value="Other"/>
                  </xsd:restriction>
                </xsd:simpleType>
              </xsd:element>
            </xsd:sequence>
          </xsd:extension>
        </xsd:complexContent>
      </xsd:complexType>
    </xsd:element>
    <xsd:element name="External_x0020_Use" ma:index="9" ma:displayName="External Use" ma:default="No" ma:description="Select whether the document can be used externally." ma:format="Dropdown" ma:internalName="External_x0020_Use">
      <xsd:simpleType>
        <xsd:restriction base="dms:Choice">
          <xsd:enumeration value="No"/>
          <xsd:enumeration value="Yes"/>
        </xsd:restriction>
      </xsd:simpleType>
    </xsd:element>
    <xsd:element name="Owner_x0020_Organisation" ma:index="10" ma:displayName="Owner Organisation" ma:description="Select the owning operation for the project / service." ma:format="Dropdown" ma:internalName="Owner_x0020_Organisation">
      <xsd:simpleType>
        <xsd:restriction base="dms:Choice">
          <xsd:enumeration value="Argentina"/>
          <xsd:enumeration value="Asia"/>
          <xsd:enumeration value="Australia"/>
          <xsd:enumeration value="Belgium"/>
          <xsd:enumeration value="Brazil"/>
          <xsd:enumeration value="Canada"/>
          <xsd:enumeration value="Central and Eastern Europe"/>
          <xsd:enumeration value="Chile"/>
          <xsd:enumeration value="China"/>
          <xsd:enumeration value="Colombia"/>
          <xsd:enumeration value="Denmark"/>
          <xsd:enumeration value="Estonia"/>
          <xsd:enumeration value="Finland"/>
          <xsd:enumeration value="France"/>
          <xsd:enumeration value="Germany"/>
          <xsd:enumeration value="Global Products Business"/>
          <xsd:enumeration value="Group"/>
          <xsd:enumeration value="Hong Kong"/>
          <xsd:enumeration value="India"/>
          <xsd:enumeration value="Indonesia"/>
          <xsd:enumeration value="Ireland"/>
          <xsd:enumeration value="Luxembourg"/>
          <xsd:enumeration value="Malaysia"/>
          <xsd:enumeration value="Middle East and Africa"/>
          <xsd:enumeration value="Netherlands"/>
          <xsd:enumeration value="North America"/>
          <xsd:enumeration value="Norway"/>
          <xsd:enumeration value="Outsourcing Services"/>
          <xsd:enumeration value="Peru"/>
          <xsd:enumeration value="Philippines"/>
          <xsd:enumeration value="Portugal"/>
          <xsd:enumeration value="Russia"/>
          <xsd:enumeration value="Saudi Arabia"/>
          <xsd:enumeration value="Singapore"/>
          <xsd:enumeration value="Spain"/>
          <xsd:enumeration value="Sri Lanka"/>
          <xsd:enumeration value="Sweden"/>
          <xsd:enumeration value="Switzerland"/>
          <xsd:enumeration value="Taiwan-Republic Of China"/>
          <xsd:enumeration value="United Kingdom"/>
          <xsd:enumeration value="United States"/>
          <xsd:enumeration value="Venezuela"/>
        </xsd:restriction>
      </xsd:simpleType>
    </xsd:element>
    <xsd:element name="Market" ma:index="11" nillable="true" ma:displayName="Market" ma:description="Select the market(s) the document is most relevant to." ma:internalName="Market">
      <xsd:complexType>
        <xsd:complexContent>
          <xsd:extension base="dms:MultiChoice">
            <xsd:sequence>
              <xsd:element name="Value" maxOccurs="unbounded" minOccurs="0" nillable="true">
                <xsd:simpleType>
                  <xsd:restriction base="dms:Choice">
                    <xsd:enumeration value="Energy and Utilities"/>
                    <xsd:enumeration value="Financial Services"/>
                    <xsd:enumeration value="IDT"/>
                    <xsd:enumeration value="Public Sector"/>
                    <xsd:enumeration value="Telecoms and Media"/>
                  </xsd:restriction>
                </xsd:simpleType>
              </xsd:element>
            </xsd:sequence>
          </xsd:extension>
        </xsd:complexContent>
      </xsd:complexType>
    </xsd:element>
    <xsd:element name="Geographic_x0020_Region" ma:index="12" nillable="true" ma:displayName="Geographic Region" ma:description="Select the geographic region(s) relevant to the document." ma:internalName="Geographic_x0020_Region">
      <xsd:complexType>
        <xsd:complexContent>
          <xsd:extension base="dms:MultiChoice">
            <xsd:sequence>
              <xsd:element name="Value" maxOccurs="unbounded" minOccurs="0" nillable="true">
                <xsd:simpleType>
                  <xsd:restriction base="dms:Choice">
                    <xsd:enumeration value="Americas"/>
                    <xsd:enumeration value="Asia"/>
                    <xsd:enumeration value="Australia"/>
                    <xsd:enumeration value="Central and Eastern Europe"/>
                    <xsd:enumeration value="France"/>
                    <xsd:enumeration value="Germany"/>
                    <xsd:enumeration value="Global"/>
                    <xsd:enumeration value="Middle East and Africa"/>
                    <xsd:enumeration value="Netherlands"/>
                    <xsd:enumeration value="Nordics"/>
                    <xsd:enumeration value="Rest of Europe"/>
                    <xsd:enumeration value="United Kingdom"/>
                  </xsd:restriction>
                </xsd:simpleType>
              </xsd:element>
            </xsd:sequence>
          </xsd:extension>
        </xsd:complexContent>
      </xsd:complexType>
    </xsd:element>
    <xsd:element name="Subjects_x0020_and_x0020_Keywords" ma:index="13" nillable="true" ma:displayName="Subjects and Keywords" ma:description="Subjects and keywords relevant to the document (optional). For example: supplier/partner, business area, nature of project, technologies, products etc." ma:internalName="Subjects_x0020_and_x0020_Keywords">
      <xsd:simpleType>
        <xsd:restriction base="dms:Note">
          <xsd:maxLength value="255"/>
        </xsd:restriction>
      </xsd:simpleType>
    </xsd:element>
    <xsd:element name="p43f7bb208e443c9b50eb304fe6606a3" ma:index="19" nillable="true" ma:taxonomy="true" ma:internalName="p43f7bb208e443c9b50eb304fe6606a3" ma:taxonomyFieldName="Business_x0020_theme" ma:displayName="Business theme" ma:default="" ma:fieldId="{943f7bb2-08e4-43c9-b50e-b304fe6606a3}"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20"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23" ma:taxonomy="true" ma:internalName="c79d12643ffc4d60ab657aaa1718cc32" ma:taxonomyFieldName="Organisation" ma:displayName="Organization" ma:default="" ma:fieldId="{c79d1264-3ffc-4d60-ab65-7aaa1718cc32}"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25" nillable="true" ma:taxonomy="true" ma:internalName="c5aebc35b3e840e5912c276ffe755dcf" ma:taxonomyFieldName="Sector" ma:displayName="Sector" ma:default="" ma:fieldId="{c5aebc35-b3e8-40e5-912c-276ffe755dcf}"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28"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30"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CSMeta2010Field xmlns="http://schemas.microsoft.com/sharepoint/v3">e3756241-2df6-41de-be5e-75b6e6bb08f6;2012-09-21 22:00:55;PENDINGCLASSIFICATION;False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North America</TermName>
          <TermId xmlns="http://schemas.microsoft.com/office/infopath/2007/PartnerControls">432c26d4-6fa6-4d6a-a083-35cd92b71c1e</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36</Value>
    </TaxCatchAll>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Creator xmlns="d95a5b16-1b8d-4c7c-9ebf-89c0983b6970" xsi:nil="true"/>
    <Language xmlns="http://schemas.microsoft.com/sharepoint/v3">FR</Language>
    <Proposition xmlns="d95a5b16-1b8d-4c7c-9ebf-89c0983b6970"/>
    <Abstract xmlns="d95a5b16-1b8d-4c7c-9ebf-89c0983b6970">CGI-option-betterave-FR</Abstract>
    <External_x0020_Use xmlns="d95a5b16-1b8d-4c7c-9ebf-89c0983b6970">No</External_x0020_Use>
    <Owner_x0020_Organisation xmlns="d95a5b16-1b8d-4c7c-9ebf-89c0983b6970">United States</Owner_x0020_Organisation>
    <Subjects_x0020_and_x0020_Keywords xmlns="d95a5b16-1b8d-4c7c-9ebf-89c0983b6970" xsi:nil="true"/>
    <BS_x0020_Document_x0020_Sub_x0020_Type xmlns="d95a5b16-1b8d-4c7c-9ebf-89c0983b6970">Business Aid</BS_x0020_Document_x0020_Sub_x0020_Type>
    <Market xmlns="d95a5b16-1b8d-4c7c-9ebf-89c0983b6970"/>
    <Best_x0020_Before_x0020_Date xmlns="d95a5b16-1b8d-4c7c-9ebf-89c0983b6970">2018-01-09T00:00:00+00:00</Best_x0020_Before_x0020_Date>
    <Published_x0020_By xmlns="d95a5b16-1b8d-4c7c-9ebf-89c0983b6970">
      <UserInfo>
        <DisplayName>Stiller, Regina C</DisplayName>
        <AccountId>55167</AccountId>
        <AccountType/>
      </UserInfo>
    </Published_x0020_By>
    <Publication_x0020_Date xmlns="d95a5b16-1b8d-4c7c-9ebf-89c0983b6970">2013-01-09T00:00:00+00:00</Publication_x0020_Date>
    <Geographic_x0020_Region xmlns="d95a5b16-1b8d-4c7c-9ebf-89c0983b6970"/>
  </documentManagement>
</p:properties>
</file>

<file path=customXml/itemProps1.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2.xml><?xml version="1.0" encoding="utf-8"?>
<ds:datastoreItem xmlns:ds="http://schemas.openxmlformats.org/officeDocument/2006/customXml" ds:itemID="{292B128B-852E-4970-B7DA-406C2DC81E71}">
  <ds:schemaRefs>
    <ds:schemaRef ds:uri="http://schemas.microsoft.com/sharepoint/events"/>
  </ds:schemaRefs>
</ds:datastoreItem>
</file>

<file path=customXml/itemProps3.xml><?xml version="1.0" encoding="utf-8"?>
<ds:datastoreItem xmlns:ds="http://schemas.openxmlformats.org/officeDocument/2006/customXml" ds:itemID="{FC52FC20-2DEA-4B3E-90B8-7D03D4E894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F4C4F6A-F6A5-45C8-BAAA-52FB70E387C7}">
  <ds:schemaRef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sharepoint/v3"/>
    <ds:schemaRef ds:uri="d95a5b16-1b8d-4c7c-9ebf-89c0983b697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RQ - ICI ON RECYCLE</Template>
  <TotalTime>47297</TotalTime>
  <Words>3047</Words>
  <Application>Microsoft Office PowerPoint</Application>
  <PresentationFormat>Affichage à l'écran (4:3)</PresentationFormat>
  <Paragraphs>467</Paragraphs>
  <Slides>38</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38</vt:i4>
      </vt:variant>
    </vt:vector>
  </HeadingPairs>
  <TitlesOfParts>
    <vt:vector size="43" baseType="lpstr">
      <vt:lpstr>Arial</vt:lpstr>
      <vt:lpstr>Times New Roman</vt:lpstr>
      <vt:lpstr>Verdana</vt:lpstr>
      <vt:lpstr>Wingdings</vt:lpstr>
      <vt:lpstr>Onscreen;2057;Pos3;Date1;Logica Onscreen Template</vt:lpstr>
      <vt:lpstr>Modélisation UML Cours FGES – 2020/2021</vt:lpstr>
      <vt:lpstr>Sommaire</vt:lpstr>
      <vt:lpstr>Présentation PowerPoint</vt:lpstr>
      <vt:lpstr>Utilité de la modélisation</vt:lpstr>
      <vt:lpstr>Principe de l’abstraction</vt:lpstr>
      <vt:lpstr>Présentation PowerPoint</vt:lpstr>
      <vt:lpstr>Présentation PowerPoint</vt:lpstr>
      <vt:lpstr>Présentation PowerPoint</vt:lpstr>
      <vt:lpstr>Présentation PowerPoint</vt:lpstr>
      <vt:lpstr>Les concepts  de modélisation Objets,  La Programmation Orientée Objet</vt:lpstr>
      <vt:lpstr>Présentation PowerPoint</vt:lpstr>
      <vt:lpstr>Classification</vt:lpstr>
      <vt:lpstr>Héritage et encapsulation</vt:lpstr>
      <vt:lpstr>Classe concrète / Classe abstraite / Polymorphisme</vt:lpstr>
      <vt:lpstr>Difficultés de la Programmation Orientée Objets</vt:lpstr>
      <vt:lpstr>Présentation PowerPoint</vt:lpstr>
      <vt:lpstr>Génèse d’UML</vt:lpstr>
      <vt:lpstr>Présentation PowerPoint</vt:lpstr>
      <vt:lpstr>Présentation PowerPoint</vt:lpstr>
      <vt:lpstr>Présentation PowerPoint</vt:lpstr>
      <vt:lpstr>Présentation PowerPoint</vt:lpstr>
      <vt:lpstr>Présentation PowerPoint</vt:lpstr>
      <vt:lpstr>Use case : Les acteurs</vt:lpstr>
      <vt:lpstr>Use case : Les scénarios</vt:lpstr>
      <vt:lpstr>Use case : Orientation et cardinalités</vt:lpstr>
      <vt:lpstr>Use case « Retirer de l’argent » : Scénario nominal</vt:lpstr>
      <vt:lpstr>Use case « Retirer de l’argent » : Scénario alternatif : Le porteur de carte se trompe de code</vt:lpstr>
      <vt:lpstr>Use case « Retirer de l’argent » : Scénario erreur : Le porteur de carte ne connait pas son code</vt:lpstr>
      <vt:lpstr>Use case « Retirer de l’argent » : Scénario erreur : Le SI Banque rejette la demande de retrait</vt:lpstr>
      <vt:lpstr>Use Case : Inclusion</vt:lpstr>
      <vt:lpstr>Use case &lt;&lt;Include&gt;&gt; : s’authentifier : scénario nominal : Le porteur de carte est authentifié non client de la banque</vt:lpstr>
      <vt:lpstr>Use case &lt;&lt;Include&gt;&gt; : s’authentifier : Scénario erreur : Le porteur ne connait pas son code</vt:lpstr>
      <vt:lpstr>Use case « Retirer de l’argent » : Scénario nominal (2° version)</vt:lpstr>
      <vt:lpstr>Use Case : Extension</vt:lpstr>
      <vt:lpstr>Use case « Retirer de l’argent » : Scénario nominal étendu à la consultation du solde</vt:lpstr>
      <vt:lpstr>Use case « Consulter son solde » : Scénario nominal : Affichage du solde du client</vt:lpstr>
      <vt:lpstr>Use case : conclusion</vt:lpstr>
      <vt:lpstr>Use case : Exercice : La caisse d’un magasin </vt:lpstr>
    </vt:vector>
  </TitlesOfParts>
  <Company>www.witkit.com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dc:title>
  <dc:creator>www.wizkit.com</dc:creator>
  <cp:lastModifiedBy>COUSSAERT, DOMINIQUE (NORD)</cp:lastModifiedBy>
  <cp:revision>2234</cp:revision>
  <dcterms:created xsi:type="dcterms:W3CDTF">2009-12-22T16:12:15Z</dcterms:created>
  <dcterms:modified xsi:type="dcterms:W3CDTF">2020-12-02T10:08:48Z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0x010100DCE5D5DBCBA6844C95AAA11EB3A32719002FF8385B8572694FA7ACC1CC37F60277</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36;#North America|432c26d4-6fa6-4d6a-a083-35cd92b71c1e</vt:lpwstr>
  </property>
</Properties>
</file>