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685" r:id="rId5"/>
    <p:sldId id="947" r:id="rId6"/>
    <p:sldId id="687" r:id="rId7"/>
    <p:sldId id="897" r:id="rId8"/>
    <p:sldId id="935" r:id="rId9"/>
    <p:sldId id="936" r:id="rId10"/>
    <p:sldId id="937" r:id="rId11"/>
    <p:sldId id="938" r:id="rId12"/>
    <p:sldId id="939" r:id="rId13"/>
    <p:sldId id="946" r:id="rId14"/>
    <p:sldId id="940" r:id="rId15"/>
    <p:sldId id="941" r:id="rId16"/>
    <p:sldId id="942" r:id="rId17"/>
    <p:sldId id="943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E158F-D5C0-43BC-ADD0-7BB255FE0B22}" v="13" dt="2019-10-10T11:49:59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1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00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82" d="100"/>
          <a:sy n="82" d="100"/>
        </p:scale>
        <p:origin x="-3660" y="-90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01/12/2019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01/12/2019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990462">
              <a:defRPr/>
            </a:pPr>
            <a:fld id="{BBB3FCB1-C17A-4276-83EE-AF7777824DFC}" type="datetime4">
              <a:rPr lang="de-DE" smtClean="0"/>
              <a:pPr defTabSz="990462">
                <a:defRPr/>
              </a:pPr>
              <a:t>1. Dezember 2019</a:t>
            </a:fld>
            <a:r>
              <a:rPr lang="de-DE" dirty="0"/>
              <a:t> |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0462">
              <a:defRPr/>
            </a:pPr>
            <a:fld id="{E22D3ED8-482A-438D-B861-7B405D024D18}" type="slidenum">
              <a:rPr lang="de-DE" smtClean="0"/>
              <a:pPr defTabSz="990462">
                <a:defRPr/>
              </a:pPr>
              <a:t>1</a:t>
            </a:fld>
            <a:endParaRPr lang="de-DE" dirty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14300"/>
            <a:ext cx="6229350" cy="46736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7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Arial" charset="0"/>
            </a:endParaRPr>
          </a:p>
        </p:txBody>
      </p:sp>
      <p:sp>
        <p:nvSpPr>
          <p:cNvPr id="63492" name="Espace réservé du pied de page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30B915-6141-42FF-9701-C294E75A3810}" type="datetime4">
              <a:rPr lang="de-DE" dirty="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1. Dezember 2019</a:t>
            </a:fld>
            <a:r>
              <a:rPr lang="de-DE" dirty="0">
                <a:latin typeface="Arial" charset="0"/>
              </a:rPr>
              <a:t> | Title of Presentation</a:t>
            </a:r>
          </a:p>
        </p:txBody>
      </p:sp>
      <p:sp>
        <p:nvSpPr>
          <p:cNvPr id="63493" name="Espace réservé du numéro de diapositiv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055B9-7568-4979-A564-35CF0ED7381C}" type="slidenum">
              <a:rPr lang="de-DE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763" indent="-30952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098" indent="-24762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337" indent="-24762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576" indent="-24762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F441A9-E12D-42E0-8F43-9AEB103E1E2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6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2391019" y="2210170"/>
            <a:ext cx="5369140" cy="1459971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91430" tIns="45715" rIns="91430" bIns="45715" anchor="ctr"/>
          <a:lstStyle/>
          <a:p>
            <a:endParaRPr lang="fr-FR" sz="27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177620"/>
            <a:ext cx="8694738" cy="1375616"/>
          </a:xfrm>
        </p:spPr>
        <p:txBody>
          <a:bodyPr>
            <a:normAutofit/>
          </a:bodyPr>
          <a:lstStyle/>
          <a:p>
            <a:r>
              <a:rPr lang="fr-FR" dirty="0"/>
              <a:t>Modélisation UML</a:t>
            </a:r>
            <a:br>
              <a:rPr lang="fr-FR" dirty="0"/>
            </a:br>
            <a:r>
              <a:rPr lang="fr-FR" sz="2700" i="1" dirty="0"/>
              <a:t>Cours FGES – 2019/2020 – </a:t>
            </a:r>
            <a:r>
              <a:rPr lang="fr-FR" sz="2700" i="1" dirty="0" smtClean="0"/>
              <a:t>Diagramme de séquences</a:t>
            </a:r>
            <a:endParaRPr lang="fr-CA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fragments combinés : approche globale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ZoneTexte 6"/>
          <p:cNvSpPr txBox="1"/>
          <p:nvPr/>
        </p:nvSpPr>
        <p:spPr bwMode="auto">
          <a:xfrm>
            <a:off x="179512" y="2456892"/>
            <a:ext cx="2664296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Identification des fragments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Authentification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Consulter Solde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Retirer argent</a:t>
            </a: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12" y="1124460"/>
            <a:ext cx="5639645" cy="4889500"/>
          </a:xfrm>
        </p:spPr>
      </p:pic>
    </p:spTree>
    <p:extLst>
      <p:ext uri="{BB962C8B-B14F-4D97-AF65-F5344CB8AC3E}">
        <p14:creationId xmlns:p14="http://schemas.microsoft.com/office/powerpoint/2010/main" val="26564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fragments combinés : Fragment « Authentification » du use case « s’authentifier »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439740"/>
            <a:ext cx="8250237" cy="4537320"/>
          </a:xfrm>
        </p:spPr>
      </p:pic>
    </p:spTree>
    <p:extLst>
      <p:ext uri="{BB962C8B-B14F-4D97-AF65-F5344CB8AC3E}">
        <p14:creationId xmlns:p14="http://schemas.microsoft.com/office/powerpoint/2010/main" val="15047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communication </a:t>
            </a:r>
            <a:r>
              <a:rPr lang="fr-FR"/>
              <a:t>: Représentation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1086426" y="1370711"/>
            <a:ext cx="7301997" cy="17795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Représentation spatiale des messages entre les objets &lt;&gt; représentation temporelle du diagramme de séquence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Liens entre les objets = messages entre les objets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Les messages sont numérotés dans l’ordre de leur génération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Message conditionné : Numéro [Condition] 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Message appartenant à une boucle conditionné : Numéro * [Condition] 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30259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communication : Exemple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376772"/>
            <a:ext cx="7810500" cy="2933700"/>
          </a:xfrm>
        </p:spPr>
      </p:pic>
      <p:sp>
        <p:nvSpPr>
          <p:cNvPr id="4" name="ZoneTexte 3"/>
          <p:cNvSpPr txBox="1"/>
          <p:nvPr/>
        </p:nvSpPr>
        <p:spPr bwMode="auto">
          <a:xfrm>
            <a:off x="674606" y="4859283"/>
            <a:ext cx="7785261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Les liens entre les objets sont visualisés à partir des messages échangés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2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la dynamique : 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Aider à la découverte des objets composants le système étudié via les échanges de messages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Les fragments combinés permettent de suivre le découpage en cas d’utilisation (use cases </a:t>
            </a:r>
            <a:r>
              <a:rPr lang="fr-FR" dirty="0" err="1"/>
              <a:t>diagram</a:t>
            </a:r>
            <a:r>
              <a:rPr lang="fr-FR"/>
              <a:t>)</a:t>
            </a: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Diagrammes de séquence &gt; aspects temporels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Diagrammes de communication &gt; liaisons entre les classes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15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re 2"/>
          <p:cNvSpPr>
            <a:spLocks noGrp="1"/>
          </p:cNvSpPr>
          <p:nvPr>
            <p:ph type="title"/>
          </p:nvPr>
        </p:nvSpPr>
        <p:spPr>
          <a:xfrm>
            <a:off x="447675" y="185738"/>
            <a:ext cx="8239125" cy="920750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Sommaire</a:t>
            </a:r>
          </a:p>
        </p:txBody>
      </p:sp>
      <p:sp>
        <p:nvSpPr>
          <p:cNvPr id="21507" name="Espace réservé du contenu 1"/>
          <p:cNvSpPr>
            <a:spLocks noGrp="1"/>
          </p:cNvSpPr>
          <p:nvPr>
            <p:ph sz="quarter" idx="17"/>
          </p:nvPr>
        </p:nvSpPr>
        <p:spPr bwMode="auto">
          <a:xfrm>
            <a:off x="440202" y="1072808"/>
            <a:ext cx="8703798" cy="548854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>
                <a:latin typeface="Arial" charset="0"/>
              </a:rPr>
              <a:t>Introduction à UML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Utilité de la modélisation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L’objet et UML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Vue d’ensemble des différents diagrammes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modélisation des besoins / exigences : use case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modélisation des interactions entre objets : Séquence et Communication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</a:t>
            </a:r>
            <a:r>
              <a:rPr lang="fr-FR" sz="1800" dirty="0">
                <a:latin typeface="Arial" charset="0"/>
              </a:rPr>
              <a:t>modélisation </a:t>
            </a:r>
            <a:r>
              <a:rPr lang="fr-FR" sz="1800" dirty="0" smtClean="0">
                <a:latin typeface="Arial" charset="0"/>
              </a:rPr>
              <a:t>statique : Classes, Objets, Composites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La </a:t>
            </a:r>
            <a:r>
              <a:rPr lang="en-US" sz="1800" dirty="0" err="1">
                <a:latin typeface="Arial" charset="0"/>
              </a:rPr>
              <a:t>modélisation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dynamique</a:t>
            </a:r>
            <a:r>
              <a:rPr lang="en-US" sz="1800" dirty="0" smtClean="0">
                <a:latin typeface="Arial" charset="0"/>
              </a:rPr>
              <a:t>  : </a:t>
            </a:r>
            <a:r>
              <a:rPr lang="en-US" sz="1800" dirty="0" err="1" smtClean="0">
                <a:latin typeface="Arial" charset="0"/>
              </a:rPr>
              <a:t>états</a:t>
            </a:r>
            <a:r>
              <a:rPr lang="en-US" sz="1800" dirty="0" smtClean="0">
                <a:latin typeface="Arial" charset="0"/>
              </a:rPr>
              <a:t>/transition, </a:t>
            </a:r>
            <a:r>
              <a:rPr lang="en-US" sz="1800" dirty="0" err="1" smtClean="0">
                <a:latin typeface="Arial" charset="0"/>
              </a:rPr>
              <a:t>activités</a:t>
            </a:r>
            <a:endParaRPr lang="en-US" sz="1800" dirty="0">
              <a:latin typeface="Arial" charset="0"/>
            </a:endParaRP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Le </a:t>
            </a:r>
            <a:r>
              <a:rPr lang="en-US" sz="1800" dirty="0" err="1" smtClean="0">
                <a:latin typeface="Arial" charset="0"/>
              </a:rPr>
              <a:t>regroupement</a:t>
            </a:r>
            <a:r>
              <a:rPr lang="en-US" sz="1800" dirty="0" smtClean="0">
                <a:latin typeface="Arial" charset="0"/>
              </a:rPr>
              <a:t> des </a:t>
            </a:r>
            <a:r>
              <a:rPr lang="en-US" sz="1800" dirty="0" err="1" smtClean="0">
                <a:latin typeface="Arial" charset="0"/>
              </a:rPr>
              <a:t>diagrammes</a:t>
            </a:r>
            <a:r>
              <a:rPr lang="en-US" sz="1800" dirty="0" smtClean="0">
                <a:latin typeface="Arial" charset="0"/>
              </a:rPr>
              <a:t> : packages</a:t>
            </a:r>
            <a:endParaRPr lang="en-US" sz="1800" dirty="0">
              <a:latin typeface="Arial" charset="0"/>
            </a:endParaRP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La </a:t>
            </a:r>
            <a:r>
              <a:rPr lang="en-US" sz="1800" dirty="0" err="1" smtClean="0">
                <a:latin typeface="Arial" charset="0"/>
              </a:rPr>
              <a:t>modélisation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 err="1" smtClean="0">
                <a:latin typeface="Arial" charset="0"/>
              </a:rPr>
              <a:t>l’architecture</a:t>
            </a:r>
            <a:r>
              <a:rPr lang="en-US" sz="1800" dirty="0" smtClean="0">
                <a:latin typeface="Arial" charset="0"/>
              </a:rPr>
              <a:t> : </a:t>
            </a:r>
            <a:r>
              <a:rPr lang="en-US" sz="1800" dirty="0" err="1" smtClean="0">
                <a:latin typeface="Arial" charset="0"/>
              </a:rPr>
              <a:t>composants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smtClean="0">
                <a:latin typeface="Arial" charset="0"/>
              </a:rPr>
              <a:t>déploiement</a:t>
            </a:r>
            <a:endParaRPr lang="fr-FR" sz="1800" dirty="0">
              <a:latin typeface="Arial" charset="0"/>
            </a:endParaRP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endParaRPr lang="fr-FR" sz="1800" dirty="0">
              <a:latin typeface="Arial" charset="0"/>
            </a:endParaRPr>
          </a:p>
          <a:p>
            <a:pPr marL="342900" indent="-342900">
              <a:spcAft>
                <a:spcPts val="1450"/>
              </a:spcAft>
              <a:buFont typeface="+mj-lt"/>
              <a:buAutoNum type="arabicPeriod"/>
            </a:pPr>
            <a:endParaRPr lang="fr-FR" sz="1800" dirty="0">
              <a:latin typeface="Arial" charset="0"/>
            </a:endParaRP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641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56641" y="2132856"/>
            <a:ext cx="8408801" cy="1639019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fr-FR" sz="4000" dirty="0">
                <a:latin typeface="Arial" charset="0"/>
              </a:rPr>
              <a:t>La modélisation des interactions entre objets</a:t>
            </a:r>
            <a:endParaRPr lang="fr-FR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2800" dirty="0"/>
              <a:t>Introduction</a:t>
            </a:r>
            <a:endParaRPr lang="fr-CA" sz="2800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584" y="1916832"/>
            <a:ext cx="706387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7325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000" dirty="0">
                <a:latin typeface="Arial" panose="020B0604020202020204" pitchFamily="34" charset="0"/>
              </a:rPr>
              <a:t>Objectif : Représentation des interactions entre les objets</a:t>
            </a:r>
          </a:p>
          <a:p>
            <a:pPr>
              <a:spcBef>
                <a:spcPct val="50000"/>
              </a:spcBef>
            </a:pPr>
            <a:endParaRPr lang="fr-FR" altLang="fr-FR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fr-FR" altLang="fr-FR" sz="2000" dirty="0">
                <a:latin typeface="Arial" panose="020B0604020202020204" pitchFamily="34" charset="0"/>
              </a:rPr>
              <a:t>2 diagrammes :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>
                <a:latin typeface="Arial" panose="020B0604020202020204" pitchFamily="34" charset="0"/>
              </a:rPr>
              <a:t>Diagramme de séquences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>
                <a:latin typeface="Arial" panose="020B0604020202020204" pitchFamily="34" charset="0"/>
              </a:rPr>
              <a:t>Diagramme de communication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242592" y="4761512"/>
            <a:ext cx="5021815" cy="733425"/>
            <a:chOff x="1248" y="2792"/>
            <a:chExt cx="2347" cy="462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248" y="2792"/>
              <a:ext cx="288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643" y="2847"/>
              <a:ext cx="19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altLang="fr-FR" b="1" i="1" dirty="0">
                  <a:solidFill>
                    <a:srgbClr val="339966"/>
                  </a:solidFill>
                  <a:latin typeface="Arial" panose="020B0604020202020204" pitchFamily="34" charset="0"/>
                </a:rPr>
                <a:t>Découvrir les objets composants le système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7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: représentation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952836"/>
            <a:ext cx="2800350" cy="28670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 bwMode="auto">
          <a:xfrm>
            <a:off x="998283" y="5049180"/>
            <a:ext cx="318448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cs typeface="Arial" pitchFamily="34" charset="0"/>
              </a:rPr>
              <a:t>Rôle de l’objet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cs typeface="Arial" pitchFamily="34" charset="0"/>
              </a:rPr>
              <a:t>Ligne de vie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cs typeface="Arial" pitchFamily="34" charset="0"/>
              </a:rPr>
              <a:t>Activité de l’objet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cs typeface="Arial" pitchFamily="34" charset="0"/>
              </a:rPr>
              <a:t>Envoi/Réception de message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941822"/>
            <a:ext cx="3609975" cy="17049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 bwMode="auto">
          <a:xfrm>
            <a:off x="5112060" y="4219669"/>
            <a:ext cx="31844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cs typeface="Arial" pitchFamily="34" charset="0"/>
              </a:rPr>
              <a:t>Numérotation des messages</a:t>
            </a:r>
          </a:p>
        </p:txBody>
      </p:sp>
    </p:spTree>
    <p:extLst>
      <p:ext uri="{BB962C8B-B14F-4D97-AF65-F5344CB8AC3E}">
        <p14:creationId xmlns:p14="http://schemas.microsoft.com/office/powerpoint/2010/main" val="216286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: représentation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52836"/>
            <a:ext cx="3562350" cy="15906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084" y="1376772"/>
            <a:ext cx="2714625" cy="37147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 bwMode="auto">
          <a:xfrm>
            <a:off x="215516" y="3897415"/>
            <a:ext cx="4068452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cs typeface="Arial" pitchFamily="34" charset="0"/>
              </a:rPr>
              <a:t>Synchrone : expéditeur attend la fin de la méthode activée chez le récepteur avant de continuer son activité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cs typeface="Arial" pitchFamily="34" charset="0"/>
              </a:rPr>
              <a:t>Asynchrone : expéditeur continue son activité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4391980" y="5091522"/>
            <a:ext cx="4068452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cs typeface="Arial" pitchFamily="34" charset="0"/>
              </a:rPr>
              <a:t>Message d’invocation du constructeur d’un objet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cs typeface="Arial" pitchFamily="34" charset="0"/>
              </a:rPr>
              <a:t>La destruction d’un objet peut provoquer l’envoi d’un message </a:t>
            </a:r>
          </a:p>
        </p:txBody>
      </p:sp>
    </p:spTree>
    <p:extLst>
      <p:ext uri="{BB962C8B-B14F-4D97-AF65-F5344CB8AC3E}">
        <p14:creationId xmlns:p14="http://schemas.microsoft.com/office/powerpoint/2010/main" val="223377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: cadre d’interaction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37" y="1880828"/>
            <a:ext cx="3536759" cy="26723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5" y="1896908"/>
            <a:ext cx="3479305" cy="266698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 bwMode="auto">
          <a:xfrm>
            <a:off x="2156575" y="4818298"/>
            <a:ext cx="4340932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Description d’un partie de la dynamique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Représentation modulaire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Peut comporter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des paramètres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Un message d’entrée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Un message de sortie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: cadre d’interaction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3" y="1412776"/>
            <a:ext cx="4486275" cy="34385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ZoneTexte 5"/>
          <p:cNvSpPr txBox="1"/>
          <p:nvPr/>
        </p:nvSpPr>
        <p:spPr bwMode="auto">
          <a:xfrm>
            <a:off x="1414849" y="5406696"/>
            <a:ext cx="63047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cs typeface="Arial" pitchFamily="34" charset="0"/>
              </a:rPr>
              <a:t>Les lignes de vie apparaissent sur le diagramme appelant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5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: Les fragments combinés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3938042"/>
            <a:ext cx="8237537" cy="1860054"/>
          </a:xfrm>
        </p:spPr>
        <p:txBody>
          <a:bodyPr/>
          <a:lstStyle/>
          <a:p>
            <a:r>
              <a:rPr lang="fr-FR" dirty="0"/>
              <a:t>-Permet de gérer dans un diagramme de séquence les structures de contrôles</a:t>
            </a:r>
          </a:p>
          <a:p>
            <a:pPr marL="606425" lvl="1" indent="-342900">
              <a:buFontTx/>
              <a:buChar char="-"/>
            </a:pPr>
            <a:r>
              <a:rPr lang="fr-FR" dirty="0" err="1"/>
              <a:t>opt</a:t>
            </a:r>
            <a:r>
              <a:rPr lang="fr-FR" dirty="0"/>
              <a:t> [condition] : Si</a:t>
            </a:r>
          </a:p>
          <a:p>
            <a:pPr marL="606425" lvl="1" indent="-342900">
              <a:buFontTx/>
              <a:buChar char="-"/>
            </a:pPr>
            <a:r>
              <a:rPr lang="fr-FR" dirty="0"/>
              <a:t>Alt [Conition1] … [Condition n ] [</a:t>
            </a:r>
            <a:r>
              <a:rPr lang="fr-FR" dirty="0" err="1"/>
              <a:t>Else</a:t>
            </a:r>
            <a:r>
              <a:rPr lang="fr-FR" dirty="0"/>
              <a:t>] : Case</a:t>
            </a:r>
          </a:p>
          <a:p>
            <a:pPr marL="606425" lvl="1" indent="-342900">
              <a:buFontTx/>
              <a:buChar char="-"/>
            </a:pP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(min, max) [Condition] : For min to max,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15" y="1556792"/>
            <a:ext cx="2657475" cy="1143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90" y="1498802"/>
            <a:ext cx="2390775" cy="23812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085" y="1488761"/>
            <a:ext cx="2333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e038e54c-dcf0-4371-b051-e054ac0791b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c7c5abe-8b6f-45cf-8634-2f66964255e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47297</TotalTime>
  <Words>430</Words>
  <Application>Microsoft Office PowerPoint</Application>
  <PresentationFormat>Affichage à l'écran (4:3)</PresentationFormat>
  <Paragraphs>86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Verdana</vt:lpstr>
      <vt:lpstr>Wingdings</vt:lpstr>
      <vt:lpstr>Onscreen;2057;Pos3;Date1;Logica Onscreen Template</vt:lpstr>
      <vt:lpstr>Modélisation UML Cours FGES – 2019/2020 – Diagramme de séquences</vt:lpstr>
      <vt:lpstr>Sommaire</vt:lpstr>
      <vt:lpstr>Présentation PowerPoint</vt:lpstr>
      <vt:lpstr>Introduction</vt:lpstr>
      <vt:lpstr>Diagramme de séquence : représentation</vt:lpstr>
      <vt:lpstr>Diagramme de séquence : représentation</vt:lpstr>
      <vt:lpstr>Diagramme de séquence : cadre d’interaction</vt:lpstr>
      <vt:lpstr>Diagramme de séquence : cadre d’interaction</vt:lpstr>
      <vt:lpstr>Diagramme de séquence : Les fragments combinés</vt:lpstr>
      <vt:lpstr>Les fragments combinés : approche globale</vt:lpstr>
      <vt:lpstr>Les fragments combinés : Fragment « Authentification » du use case « s’authentifier » </vt:lpstr>
      <vt:lpstr>Diagramme de communication : Représentation</vt:lpstr>
      <vt:lpstr>Diagramme de communication : Exemple</vt:lpstr>
      <vt:lpstr>Modélisation de la dynamique : conclusion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/>
  <cp:lastModifiedBy>COUSSAERT, DOMINIQUE (NORD)</cp:lastModifiedBy>
  <cp:revision>2213</cp:revision>
  <dcterms:created xsi:type="dcterms:W3CDTF">2009-12-22T16:12:15Z</dcterms:created>
  <dcterms:modified xsi:type="dcterms:W3CDTF">2019-12-01T17:11:26Z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