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85" r:id="rId5"/>
    <p:sldId id="944" r:id="rId6"/>
    <p:sldId id="947" r:id="rId7"/>
    <p:sldId id="945" r:id="rId8"/>
    <p:sldId id="946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E158F-D5C0-43BC-ADD0-7BB255FE0B22}" v="13" dt="2019-10-10T11:49:59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1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00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82" d="100"/>
          <a:sy n="82" d="100"/>
        </p:scale>
        <p:origin x="-3660" y="-9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01/12/2019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01/12/2019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990462">
              <a:defRPr/>
            </a:pPr>
            <a:fld id="{BBB3FCB1-C17A-4276-83EE-AF7777824DFC}" type="datetime4">
              <a:rPr lang="de-DE" smtClean="0"/>
              <a:pPr defTabSz="990462">
                <a:defRPr/>
              </a:pPr>
              <a:t>1. Dezember 2019</a:t>
            </a:fld>
            <a:r>
              <a:rPr lang="de-DE" dirty="0"/>
              <a:t> |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0462">
              <a:defRPr/>
            </a:pPr>
            <a:fld id="{E22D3ED8-482A-438D-B861-7B405D024D18}" type="slidenum">
              <a:rPr lang="de-DE" smtClean="0"/>
              <a:pPr defTabSz="990462">
                <a:defRPr/>
              </a:pPr>
              <a:t>1</a:t>
            </a:fld>
            <a:endParaRPr lang="de-DE" dirty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14300"/>
            <a:ext cx="6229350" cy="46736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7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391019" y="2210170"/>
            <a:ext cx="5369140" cy="145997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91430" tIns="45715" rIns="91430" bIns="45715" anchor="ctr"/>
          <a:lstStyle/>
          <a:p>
            <a:endParaRPr lang="fr-FR" sz="27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/>
              <a:t>Modélisation UML</a:t>
            </a:r>
            <a:br>
              <a:rPr lang="fr-FR" dirty="0"/>
            </a:br>
            <a:r>
              <a:rPr lang="fr-FR" sz="2700" i="1" dirty="0"/>
              <a:t>Cours FGES – 2019/2020 – </a:t>
            </a:r>
            <a:r>
              <a:rPr lang="fr-FR" sz="2700" i="1" dirty="0" smtClean="0"/>
              <a:t>Exercice Diagramme de séquence – Retirer argent</a:t>
            </a:r>
            <a:endParaRPr lang="fr-CA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63211-D262-4F24-B100-73C837C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dynamique : 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4685F-7D37-4307-8065-DD4CC42321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4121" y="2528900"/>
            <a:ext cx="7831149" cy="13375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Ecrire le </a:t>
            </a:r>
            <a:r>
              <a:rPr lang="fr-FR" dirty="0" smtClean="0"/>
              <a:t>diagramme </a:t>
            </a:r>
            <a:r>
              <a:rPr lang="fr-FR" dirty="0"/>
              <a:t>de séquence relatif au use case « Retirer de l’argent </a:t>
            </a:r>
            <a:r>
              <a:rPr lang="fr-FR" dirty="0" smtClean="0"/>
              <a:t>» reprenant le scénario nominal (2°version sans l’authentification) et le scénario erreur.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60EE88-6FFF-4DBB-AD91-AD102D0F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1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fragments combinés : approche globale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ZoneTexte 6"/>
          <p:cNvSpPr txBox="1"/>
          <p:nvPr/>
        </p:nvSpPr>
        <p:spPr bwMode="auto">
          <a:xfrm>
            <a:off x="179512" y="2456892"/>
            <a:ext cx="2664296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Identification des fragments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Authentification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Consulter Solde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>
                <a:cs typeface="Arial" pitchFamily="34" charset="0"/>
              </a:rPr>
              <a:t>Retirer argent</a:t>
            </a: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12" y="1124460"/>
            <a:ext cx="5639645" cy="4889500"/>
          </a:xfrm>
        </p:spPr>
      </p:pic>
    </p:spTree>
    <p:extLst>
      <p:ext uri="{BB962C8B-B14F-4D97-AF65-F5344CB8AC3E}">
        <p14:creationId xmlns:p14="http://schemas.microsoft.com/office/powerpoint/2010/main" val="28520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« Retirer de l’argent » : Scénario nominal (2° version)</a:t>
            </a:r>
          </a:p>
        </p:txBody>
      </p:sp>
      <p:graphicFrame>
        <p:nvGraphicFramePr>
          <p:cNvPr id="9" name="Espace réservé du contenu 4"/>
          <p:cNvGraphicFramePr>
            <a:graphicFrameLocks noGrp="1"/>
          </p:cNvGraphicFramePr>
          <p:nvPr>
            <p:ph sz="quarter" idx="17"/>
            <p:extLst/>
          </p:nvPr>
        </p:nvGraphicFramePr>
        <p:xfrm>
          <a:off x="143508" y="2672916"/>
          <a:ext cx="8820980" cy="320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20546714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476173953"/>
                    </a:ext>
                  </a:extLst>
                </a:gridCol>
              </a:tblGrid>
              <a:tr h="313868">
                <a:tc>
                  <a:txBody>
                    <a:bodyPr/>
                    <a:lstStyle/>
                    <a:p>
                      <a:r>
                        <a:rPr lang="fr-FR" sz="14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51826"/>
                  </a:ext>
                </a:extLst>
              </a:tr>
              <a:tr h="406212">
                <a:tc grid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sz="1400" b="1" dirty="0"/>
                        <a:t>1. &lt;&lt;</a:t>
                      </a:r>
                      <a:r>
                        <a:rPr lang="fr-FR" sz="1400" b="1" dirty="0" err="1"/>
                        <a:t>Include</a:t>
                      </a:r>
                      <a:r>
                        <a:rPr lang="fr-FR" sz="1400" b="1" dirty="0"/>
                        <a:t>&gt;&gt; Use case S’authentifier</a:t>
                      </a:r>
                      <a:r>
                        <a:rPr lang="fr-FR" sz="1400" b="1" baseline="0" dirty="0"/>
                        <a:t> : Scénario nominal : Le porteur de carte est authentifié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72711"/>
                  </a:ext>
                </a:extLst>
              </a:tr>
              <a:tr h="5417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2. Le GAB demande au porteur de carte de</a:t>
                      </a:r>
                      <a:r>
                        <a:rPr lang="fr-FR" sz="1400" baseline="0" dirty="0"/>
                        <a:t> saisir un montant.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38018"/>
                  </a:ext>
                </a:extLst>
              </a:tr>
              <a:tr h="5417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3. Le porteur</a:t>
                      </a:r>
                      <a:r>
                        <a:rPr lang="fr-FR" sz="1400" baseline="0" dirty="0"/>
                        <a:t> de carte saisit le montant désiré.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4.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Le GAB demande au SI Banque l’autorisation de</a:t>
                      </a:r>
                      <a:r>
                        <a:rPr lang="fr-FR" sz="1400" baseline="0" dirty="0"/>
                        <a:t> délivrer le montant.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43405"/>
                  </a:ext>
                </a:extLst>
              </a:tr>
              <a:tr h="31386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5. Le SI Banque donne son</a:t>
                      </a:r>
                      <a:r>
                        <a:rPr lang="fr-FR" sz="1400" baseline="0" dirty="0"/>
                        <a:t> accord.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6. Le GAB délivre les billets</a:t>
                      </a:r>
                      <a:r>
                        <a:rPr lang="fr-FR" sz="1400" baseline="0" dirty="0"/>
                        <a:t> et un ticket.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83869"/>
                  </a:ext>
                </a:extLst>
              </a:tr>
              <a:tr h="5417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7. Le porteur de carte prend les billets et</a:t>
                      </a:r>
                      <a:r>
                        <a:rPr lang="fr-FR" sz="1400" baseline="0" dirty="0"/>
                        <a:t> le</a:t>
                      </a:r>
                      <a:r>
                        <a:rPr lang="fr-FR" sz="1400" dirty="0"/>
                        <a:t> ticket.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8.</a:t>
                      </a:r>
                      <a:r>
                        <a:rPr lang="fr-FR" sz="1400" baseline="0" dirty="0"/>
                        <a:t> Le GAB rend la carte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3398"/>
                  </a:ext>
                </a:extLst>
              </a:tr>
              <a:tr h="5417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9. Le porteur</a:t>
                      </a:r>
                      <a:r>
                        <a:rPr lang="fr-FR" sz="1400" baseline="0" dirty="0"/>
                        <a:t> de carte reprend sa carte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19022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 bwMode="auto">
          <a:xfrm>
            <a:off x="1525853" y="1304764"/>
            <a:ext cx="6870750" cy="15081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>
                <a:cs typeface="Arial" pitchFamily="34" charset="0"/>
              </a:rPr>
              <a:t>- Préconditions : </a:t>
            </a:r>
          </a:p>
          <a:p>
            <a:r>
              <a:rPr lang="fr-FR" sz="1400" dirty="0">
                <a:cs typeface="Arial" pitchFamily="34" charset="0"/>
              </a:rPr>
              <a:t>	- Le porteur de carte connait son code</a:t>
            </a:r>
          </a:p>
          <a:p>
            <a:r>
              <a:rPr lang="fr-FR" sz="1400" dirty="0">
                <a:cs typeface="Arial" pitchFamily="34" charset="0"/>
              </a:rPr>
              <a:t>	- Le montant demandé est autorisé</a:t>
            </a:r>
          </a:p>
          <a:p>
            <a:r>
              <a:rPr lang="fr-FR" sz="1400" dirty="0">
                <a:cs typeface="Arial" pitchFamily="34" charset="0"/>
              </a:rPr>
              <a:t>- </a:t>
            </a:r>
            <a:r>
              <a:rPr lang="fr-FR" sz="1400" dirty="0" err="1">
                <a:cs typeface="Arial" pitchFamily="34" charset="0"/>
              </a:rPr>
              <a:t>Postcondition</a:t>
            </a:r>
            <a:r>
              <a:rPr lang="fr-FR" sz="1400" dirty="0">
                <a:cs typeface="Arial" pitchFamily="34" charset="0"/>
              </a:rPr>
              <a:t> :</a:t>
            </a:r>
          </a:p>
          <a:p>
            <a:pPr lvl="1"/>
            <a:r>
              <a:rPr lang="fr-FR" sz="1400" dirty="0">
                <a:cs typeface="Arial" pitchFamily="34" charset="0"/>
              </a:rPr>
              <a:t>	- Le porteur de carte reçoit l’argent demandé</a:t>
            </a:r>
          </a:p>
          <a:p>
            <a:pPr marL="285750" indent="-285750">
              <a:buFontTx/>
              <a:buChar char="-"/>
            </a:pPr>
            <a:endParaRPr lang="fr-FR" sz="1400" dirty="0">
              <a:cs typeface="Arial" pitchFamily="34" charset="0"/>
            </a:endParaRPr>
          </a:p>
          <a:p>
            <a:endParaRPr lang="fr-FR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0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 case « Retirer de l’argent » : Scénario </a:t>
            </a:r>
            <a:r>
              <a:rPr lang="fr-FR" dirty="0" smtClean="0"/>
              <a:t>erreur </a:t>
            </a:r>
            <a:r>
              <a:rPr lang="fr-FR" dirty="0"/>
              <a:t>: Le SI Banque rejette la demande de retrait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Espace réservé du contenu 4"/>
          <p:cNvSpPr txBox="1">
            <a:spLocks noGrp="1"/>
          </p:cNvSpPr>
          <p:nvPr>
            <p:ph sz="quarter" idx="17"/>
          </p:nvPr>
        </p:nvSpPr>
        <p:spPr bwMode="auto">
          <a:xfrm>
            <a:off x="449263" y="1196752"/>
            <a:ext cx="8237537" cy="21723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>
                <a:cs typeface="Arial" pitchFamily="34" charset="0"/>
              </a:rPr>
              <a:t>- </a:t>
            </a:r>
            <a:r>
              <a:rPr lang="fr-FR" sz="1400" dirty="0" err="1">
                <a:cs typeface="Arial" pitchFamily="34" charset="0"/>
              </a:rPr>
              <a:t>Pré-conditions</a:t>
            </a:r>
            <a:r>
              <a:rPr lang="fr-FR" sz="1400" dirty="0">
                <a:cs typeface="Arial" pitchFamily="34" charset="0"/>
              </a:rPr>
              <a:t> : </a:t>
            </a:r>
          </a:p>
          <a:p>
            <a:r>
              <a:rPr lang="fr-FR" sz="1400" dirty="0">
                <a:cs typeface="Arial" pitchFamily="34" charset="0"/>
              </a:rPr>
              <a:t>	- Le porteur de carte a introduit sa carte</a:t>
            </a:r>
          </a:p>
          <a:p>
            <a:r>
              <a:rPr lang="fr-FR" sz="1400" dirty="0">
                <a:cs typeface="Arial" pitchFamily="34" charset="0"/>
              </a:rPr>
              <a:t>	- Le porteur de carte a correctement saisi son code</a:t>
            </a:r>
          </a:p>
          <a:p>
            <a:r>
              <a:rPr lang="fr-FR" sz="1400" dirty="0">
                <a:cs typeface="Arial" pitchFamily="34" charset="0"/>
              </a:rPr>
              <a:t>- 	- Le compte du porteur de carte ne permet pas le retrait du montant demandé </a:t>
            </a:r>
          </a:p>
          <a:p>
            <a:endParaRPr lang="fr-FR" sz="1400" dirty="0">
              <a:cs typeface="Arial" pitchFamily="34" charset="0"/>
            </a:endParaRPr>
          </a:p>
          <a:p>
            <a:r>
              <a:rPr lang="fr-FR" sz="1400" dirty="0">
                <a:cs typeface="Arial" pitchFamily="34" charset="0"/>
              </a:rPr>
              <a:t>- Post-condition :</a:t>
            </a:r>
          </a:p>
          <a:p>
            <a:pPr marL="742950" lvl="1" indent="-285750">
              <a:buFontTx/>
              <a:buChar char="-"/>
            </a:pPr>
            <a:r>
              <a:rPr lang="fr-FR" sz="1400" dirty="0">
                <a:cs typeface="Arial" pitchFamily="34" charset="0"/>
              </a:rPr>
              <a:t>Le Porteur de carte ne reçoit pas l’argent demandé. </a:t>
            </a:r>
          </a:p>
          <a:p>
            <a:r>
              <a:rPr lang="fr-FR" sz="1400" dirty="0">
                <a:cs typeface="Arial" pitchFamily="34" charset="0"/>
              </a:rPr>
              <a:t> </a:t>
            </a:r>
          </a:p>
        </p:txBody>
      </p:sp>
      <p:graphicFrame>
        <p:nvGraphicFramePr>
          <p:cNvPr id="6" name="Espace réservé du contenu 4"/>
          <p:cNvGraphicFramePr>
            <a:graphicFrameLocks/>
          </p:cNvGraphicFramePr>
          <p:nvPr>
            <p:extLst/>
          </p:nvPr>
        </p:nvGraphicFramePr>
        <p:xfrm>
          <a:off x="516787" y="3302753"/>
          <a:ext cx="8100900" cy="251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450">
                  <a:extLst>
                    <a:ext uri="{9D8B030D-6E8A-4147-A177-3AD203B41FA5}">
                      <a16:colId xmlns:a16="http://schemas.microsoft.com/office/drawing/2014/main" val="2020546714"/>
                    </a:ext>
                  </a:extLst>
                </a:gridCol>
                <a:gridCol w="4050450">
                  <a:extLst>
                    <a:ext uri="{9D8B030D-6E8A-4147-A177-3AD203B41FA5}">
                      <a16:colId xmlns:a16="http://schemas.microsoft.com/office/drawing/2014/main" val="2476173953"/>
                    </a:ext>
                  </a:extLst>
                </a:gridCol>
              </a:tblGrid>
              <a:tr h="322688">
                <a:tc>
                  <a:txBody>
                    <a:bodyPr/>
                    <a:lstStyle/>
                    <a:p>
                      <a:r>
                        <a:rPr lang="fr-FR" sz="1400" dirty="0"/>
                        <a:t>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51826"/>
                  </a:ext>
                </a:extLst>
              </a:tr>
              <a:tr h="55696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8. Le porteur</a:t>
                      </a:r>
                      <a:r>
                        <a:rPr lang="fr-FR" sz="1400" baseline="0" dirty="0"/>
                        <a:t> de carte saisit le montant désiré.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9.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Le GAB demande au SI Banque l’autorisation de</a:t>
                      </a:r>
                      <a:r>
                        <a:rPr lang="fr-FR" sz="1400" baseline="0" dirty="0"/>
                        <a:t> délivrer le montant.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43405"/>
                  </a:ext>
                </a:extLst>
              </a:tr>
              <a:tr h="32268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10.b Le SI Banque informe le GAB qu’il ne donne pas son</a:t>
                      </a:r>
                      <a:r>
                        <a:rPr lang="fr-FR" sz="1400" baseline="0" dirty="0"/>
                        <a:t> accord.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11.b Le GAB</a:t>
                      </a:r>
                      <a:r>
                        <a:rPr lang="fr-FR" sz="1400" baseline="0" dirty="0"/>
                        <a:t> informe le porteur de carte que la banque ne donne pas son accord.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83869"/>
                  </a:ext>
                </a:extLst>
              </a:tr>
              <a:tr h="55696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13. Le GAB rend</a:t>
                      </a:r>
                      <a:r>
                        <a:rPr lang="fr-FR" sz="1400" baseline="0" dirty="0"/>
                        <a:t> sa carte au porteur de carte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96733"/>
                  </a:ext>
                </a:extLst>
              </a:tr>
              <a:tr h="55696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sz="1400" dirty="0"/>
                        <a:t>14. Le porteur de carte reprend sa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3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schemas.microsoft.com/office/2006/metadata/properties"/>
    <ds:schemaRef ds:uri="e038e54c-dcf0-4371-b051-e054ac0791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c7c5abe-8b6f-45cf-8634-2f66964255e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47306</TotalTime>
  <Words>241</Words>
  <Application>Microsoft Office PowerPoint</Application>
  <PresentationFormat>Affichage à l'écran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Verdana</vt:lpstr>
      <vt:lpstr>Wingdings</vt:lpstr>
      <vt:lpstr>Onscreen;2057;Pos3;Date1;Logica Onscreen Template</vt:lpstr>
      <vt:lpstr>Modélisation UML Cours FGES – 2019/2020 – Exercice Diagramme de séquence – Retirer argent</vt:lpstr>
      <vt:lpstr>Modélisation de la dynamique : Exercice</vt:lpstr>
      <vt:lpstr>Les fragments combinés : approche globale</vt:lpstr>
      <vt:lpstr>Use case « Retirer de l’argent » : Scénario nominal (2° version)</vt:lpstr>
      <vt:lpstr>Use case « Retirer de l’argent » : Scénario erreur : Le SI Banque rejette la demande de retrait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2218</cp:revision>
  <dcterms:created xsi:type="dcterms:W3CDTF">2009-12-22T16:12:15Z</dcterms:created>
  <dcterms:modified xsi:type="dcterms:W3CDTF">2019-12-01T16:52:03Z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