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685" r:id="rId5"/>
    <p:sldId id="973" r:id="rId6"/>
    <p:sldId id="687" r:id="rId7"/>
    <p:sldId id="897" r:id="rId8"/>
    <p:sldId id="974" r:id="rId9"/>
    <p:sldId id="975" r:id="rId10"/>
    <p:sldId id="979" r:id="rId11"/>
    <p:sldId id="977" r:id="rId12"/>
    <p:sldId id="991" r:id="rId13"/>
    <p:sldId id="980" r:id="rId14"/>
    <p:sldId id="978" r:id="rId15"/>
    <p:sldId id="992" r:id="rId16"/>
    <p:sldId id="981" r:id="rId17"/>
    <p:sldId id="982" r:id="rId18"/>
    <p:sldId id="983" r:id="rId19"/>
    <p:sldId id="984" r:id="rId20"/>
    <p:sldId id="985" r:id="rId21"/>
    <p:sldId id="988" r:id="rId22"/>
    <p:sldId id="989" r:id="rId23"/>
    <p:sldId id="986" r:id="rId24"/>
    <p:sldId id="990" r:id="rId25"/>
    <p:sldId id="987" r:id="rId26"/>
    <p:sldId id="993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0109" autoAdjust="0"/>
  </p:normalViewPr>
  <p:slideViewPr>
    <p:cSldViewPr>
      <p:cViewPr varScale="1">
        <p:scale>
          <a:sx n="89" d="100"/>
          <a:sy n="89" d="100"/>
        </p:scale>
        <p:origin x="1524" y="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13/12/2020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13/12/2020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13. Dezember 2020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Il peut correspondre à la description en détail d’une activité du diagramme d’états-transitions, à la description d’une méthode ou d’un programme, etc. Il peut également décrire l’activité d’un système ou d’un sous-système en assignant les responsabilités à chaque acteur. Le diagramme d’activités constitue aussi un bon choix pour décrire un cas d’utilisation.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79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Couloir</a:t>
            </a:r>
            <a:r>
              <a:rPr lang="fr-FR" baseline="0" dirty="0" smtClean="0"/>
              <a:t> acteur</a:t>
            </a:r>
          </a:p>
          <a:p>
            <a:r>
              <a:rPr lang="fr-FR" baseline="0" dirty="0" smtClean="0"/>
              <a:t>Couloir système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3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Actions entre acteurs</a:t>
            </a:r>
            <a:r>
              <a:rPr lang="fr-FR" baseline="0" dirty="0" smtClean="0"/>
              <a:t> métier</a:t>
            </a:r>
          </a:p>
          <a:p>
            <a:r>
              <a:rPr lang="fr-FR" baseline="0" dirty="0" smtClean="0"/>
              <a:t>Puis identification des actions à informatiser &gt; use case métier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29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Arial" charset="0"/>
            </a:endParaRP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30B915-6141-42FF-9701-C294E75A3810}" type="datetime4">
              <a:rPr lang="de-DE" dirty="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 Dezember 2020</a:t>
            </a:fld>
            <a:r>
              <a:rPr lang="de-DE" dirty="0">
                <a:latin typeface="Arial" charset="0"/>
              </a:rPr>
              <a:t> | Title of Presentation</a:t>
            </a: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055B9-7568-4979-A564-35CF0ED7381C}" type="slidenum">
              <a:rPr lang="de-DE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Cycle de vie : de la creation à </a:t>
            </a:r>
            <a:r>
              <a:rPr lang="en-GB" dirty="0" err="1" smtClean="0"/>
              <a:t>sa</a:t>
            </a:r>
            <a:r>
              <a:rPr lang="en-GB" dirty="0" smtClean="0"/>
              <a:t> destruction.</a:t>
            </a:r>
            <a:endParaRPr lang="en-GB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F441A9-E12D-42E0-8F43-9AEB103E1E2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6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 de terminaison :</a:t>
            </a:r>
            <a:r>
              <a:rPr lang="fr-FR" baseline="0" dirty="0" smtClean="0"/>
              <a:t> destruction de l’objet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69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</a:t>
            </a:r>
            <a:r>
              <a:rPr lang="fr-FR" baseline="0" dirty="0" smtClean="0"/>
              <a:t> Etat inactif, transition automatique quand événement se déclenche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9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7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Cette durée est une contrainte pendant laquelle l’objet peut rester dans l’état correspondant.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Si la durée est atteinte, il y</a:t>
            </a:r>
            <a:r>
              <a:rPr lang="fr-FR" baseline="0" dirty="0" smtClean="0"/>
              <a:t> a changement d’état.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 Il est possible d’indiquer une durée fixe, une durée minimale et/ou une durée  durant laquelle l’objet ne</a:t>
            </a:r>
            <a:r>
              <a:rPr lang="fr-FR" baseline="0" dirty="0" smtClean="0"/>
              <a:t> va pas changer d’état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73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2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 – Jour </a:t>
            </a:r>
            <a:r>
              <a:rPr lang="fr-FR" sz="2700" i="1" dirty="0" smtClean="0"/>
              <a:t>4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timing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70218" y="1125590"/>
            <a:ext cx="8216581" cy="122855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 smtClean="0"/>
              <a:t>Permet d’exprimer un changement d’état d’un objet en fonction d’une durée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15" name="Groupe 14"/>
          <p:cNvGrpSpPr/>
          <p:nvPr/>
        </p:nvGrpSpPr>
        <p:grpSpPr>
          <a:xfrm>
            <a:off x="967140" y="2038092"/>
            <a:ext cx="7222736" cy="2298740"/>
            <a:chOff x="301592" y="2822448"/>
            <a:chExt cx="7078719" cy="2869287"/>
          </a:xfrm>
        </p:grpSpPr>
        <p:cxnSp>
          <p:nvCxnSpPr>
            <p:cNvPr id="6" name="Connecteur en angle 5"/>
            <p:cNvCxnSpPr/>
            <p:nvPr/>
          </p:nvCxnSpPr>
          <p:spPr bwMode="gray">
            <a:xfrm flipV="1">
              <a:off x="1295636" y="4401108"/>
              <a:ext cx="2700300" cy="1152128"/>
            </a:xfrm>
            <a:prstGeom prst="bentConnector3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8" name="Connecteur en angle 7"/>
            <p:cNvCxnSpPr/>
            <p:nvPr/>
          </p:nvCxnSpPr>
          <p:spPr bwMode="gray">
            <a:xfrm flipV="1">
              <a:off x="2699792" y="2960948"/>
              <a:ext cx="2592288" cy="1440160"/>
            </a:xfrm>
            <a:prstGeom prst="bentConnector3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9" name="ZoneTexte 8"/>
            <p:cNvSpPr txBox="1"/>
            <p:nvPr/>
          </p:nvSpPr>
          <p:spPr bwMode="auto">
            <a:xfrm>
              <a:off x="301592" y="5414736"/>
              <a:ext cx="61206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Etat 1</a:t>
              </a:r>
            </a:p>
          </p:txBody>
        </p:sp>
        <p:sp>
          <p:nvSpPr>
            <p:cNvPr id="10" name="ZoneTexte 9"/>
            <p:cNvSpPr txBox="1"/>
            <p:nvPr/>
          </p:nvSpPr>
          <p:spPr bwMode="auto">
            <a:xfrm>
              <a:off x="328799" y="4262608"/>
              <a:ext cx="61206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Etat 2</a:t>
              </a:r>
            </a:p>
          </p:txBody>
        </p:sp>
        <p:sp>
          <p:nvSpPr>
            <p:cNvPr id="11" name="ZoneTexte 10"/>
            <p:cNvSpPr txBox="1"/>
            <p:nvPr/>
          </p:nvSpPr>
          <p:spPr bwMode="auto">
            <a:xfrm>
              <a:off x="313356" y="2876454"/>
              <a:ext cx="61206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Etat 3</a:t>
              </a:r>
            </a:p>
          </p:txBody>
        </p:sp>
        <p:sp>
          <p:nvSpPr>
            <p:cNvPr id="12" name="ZoneTexte 11"/>
            <p:cNvSpPr txBox="1"/>
            <p:nvPr/>
          </p:nvSpPr>
          <p:spPr bwMode="auto">
            <a:xfrm>
              <a:off x="2994639" y="5410995"/>
              <a:ext cx="118813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{&lt; d1 } </a:t>
              </a:r>
            </a:p>
          </p:txBody>
        </p:sp>
        <p:sp>
          <p:nvSpPr>
            <p:cNvPr id="13" name="ZoneTexte 12"/>
            <p:cNvSpPr txBox="1"/>
            <p:nvPr/>
          </p:nvSpPr>
          <p:spPr bwMode="auto">
            <a:xfrm>
              <a:off x="4323281" y="4262608"/>
              <a:ext cx="118813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{= d2 } </a:t>
              </a:r>
            </a:p>
          </p:txBody>
        </p:sp>
        <p:sp>
          <p:nvSpPr>
            <p:cNvPr id="14" name="ZoneTexte 13"/>
            <p:cNvSpPr txBox="1"/>
            <p:nvPr/>
          </p:nvSpPr>
          <p:spPr bwMode="auto">
            <a:xfrm>
              <a:off x="5790472" y="2822448"/>
              <a:ext cx="158983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 smtClean="0">
                  <a:cs typeface="Arial" pitchFamily="34" charset="0"/>
                </a:rPr>
                <a:t>{&gt;d3 et &lt; d4} </a:t>
              </a:r>
            </a:p>
          </p:txBody>
        </p:sp>
      </p:grpSp>
      <p:cxnSp>
        <p:nvCxnSpPr>
          <p:cNvPr id="19" name="Connecteur en angle 18"/>
          <p:cNvCxnSpPr/>
          <p:nvPr/>
        </p:nvCxnSpPr>
        <p:spPr bwMode="gray">
          <a:xfrm flipV="1">
            <a:off x="4741250" y="5694853"/>
            <a:ext cx="1761330" cy="547236"/>
          </a:xfrm>
          <a:prstGeom prst="bentConnector3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Connecteur en angle 19"/>
          <p:cNvCxnSpPr/>
          <p:nvPr/>
        </p:nvCxnSpPr>
        <p:spPr bwMode="gray">
          <a:xfrm flipV="1">
            <a:off x="5621915" y="5063487"/>
            <a:ext cx="1862570" cy="616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1" name="ZoneTexte 20"/>
          <p:cNvSpPr txBox="1"/>
          <p:nvPr/>
        </p:nvSpPr>
        <p:spPr bwMode="auto">
          <a:xfrm>
            <a:off x="3726982" y="6131129"/>
            <a:ext cx="62452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Vert</a:t>
            </a:r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714978" y="5568718"/>
            <a:ext cx="101426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Orange</a:t>
            </a:r>
          </a:p>
        </p:txBody>
      </p:sp>
      <p:sp>
        <p:nvSpPr>
          <p:cNvPr id="23" name="ZoneTexte 22"/>
          <p:cNvSpPr txBox="1"/>
          <p:nvPr/>
        </p:nvSpPr>
        <p:spPr bwMode="auto">
          <a:xfrm>
            <a:off x="3714977" y="4986179"/>
            <a:ext cx="102166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Rouge</a:t>
            </a: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5908430" y="6128008"/>
            <a:ext cx="202406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{= 2 minutes} </a:t>
            </a:r>
          </a:p>
        </p:txBody>
      </p:sp>
      <p:sp>
        <p:nvSpPr>
          <p:cNvPr id="25" name="ZoneTexte 24"/>
          <p:cNvSpPr txBox="1"/>
          <p:nvPr/>
        </p:nvSpPr>
        <p:spPr bwMode="auto">
          <a:xfrm>
            <a:off x="6685713" y="5523279"/>
            <a:ext cx="204670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{ = 5 secondes} </a:t>
            </a:r>
          </a:p>
        </p:txBody>
      </p:sp>
      <p:sp>
        <p:nvSpPr>
          <p:cNvPr id="26" name="ZoneTexte 25"/>
          <p:cNvSpPr txBox="1"/>
          <p:nvPr/>
        </p:nvSpPr>
        <p:spPr bwMode="auto">
          <a:xfrm>
            <a:off x="220367" y="5523279"/>
            <a:ext cx="279810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Exemple : feux tricolores</a:t>
            </a: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7674764" y="4943916"/>
            <a:ext cx="202406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{= 2 minutes} </a:t>
            </a:r>
          </a:p>
        </p:txBody>
      </p:sp>
    </p:spTree>
    <p:extLst>
      <p:ext uri="{BB962C8B-B14F-4D97-AF65-F5344CB8AC3E}">
        <p14:creationId xmlns:p14="http://schemas.microsoft.com/office/powerpoint/2010/main" val="35147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diagramme d’état-Transitions : Lecteur de carte du GAB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639627" y="1808820"/>
            <a:ext cx="8047173" cy="1373504"/>
          </a:xfrm>
        </p:spPr>
        <p:txBody>
          <a:bodyPr/>
          <a:lstStyle/>
          <a:p>
            <a:r>
              <a:rPr lang="fr-FR" dirty="0" smtClean="0"/>
              <a:t>Réaliser le diagramme d’états / transition associé au lecteur de carte du GAB en faisant apparaître les types d’événements associés aux transitions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ZoneTexte 5"/>
          <p:cNvSpPr txBox="1"/>
          <p:nvPr/>
        </p:nvSpPr>
        <p:spPr bwMode="auto">
          <a:xfrm>
            <a:off x="863588" y="3325713"/>
            <a:ext cx="70281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200150" lvl="2" indent="-285750">
              <a:buFontTx/>
              <a:buChar char="-"/>
            </a:pPr>
            <a:r>
              <a:rPr lang="fr-FR" dirty="0" err="1" smtClean="0">
                <a:cs typeface="Arial" pitchFamily="34" charset="0"/>
              </a:rPr>
              <a:t>CallEvent</a:t>
            </a:r>
            <a:r>
              <a:rPr lang="fr-FR" dirty="0" smtClean="0">
                <a:cs typeface="Arial" pitchFamily="34" charset="0"/>
              </a:rPr>
              <a:t> </a:t>
            </a:r>
            <a:r>
              <a:rPr lang="fr-FR" dirty="0">
                <a:cs typeface="Arial" pitchFamily="34" charset="0"/>
              </a:rPr>
              <a:t>: </a:t>
            </a:r>
            <a:r>
              <a:rPr lang="fr-FR" dirty="0" smtClean="0">
                <a:cs typeface="Arial" pitchFamily="34" charset="0"/>
              </a:rPr>
              <a:t>correspond à l’invocation d’une méthode</a:t>
            </a:r>
          </a:p>
          <a:p>
            <a:pPr marL="1200150" lvl="2" indent="-285750">
              <a:buFontTx/>
              <a:buChar char="-"/>
            </a:pPr>
            <a:r>
              <a:rPr lang="fr-FR" smtClean="0">
                <a:cs typeface="Arial" pitchFamily="34" charset="0"/>
              </a:rPr>
              <a:t>signalEvent </a:t>
            </a:r>
            <a:r>
              <a:rPr lang="fr-FR" dirty="0" smtClean="0">
                <a:cs typeface="Arial" pitchFamily="34" charset="0"/>
              </a:rPr>
              <a:t>: Correspond à un signal (message) reçu</a:t>
            </a:r>
          </a:p>
          <a:p>
            <a:pPr marL="285750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Modifier le diagramme d’état de la classe « Caisse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61872"/>
            <a:ext cx="8443216" cy="3787307"/>
          </a:xfrm>
        </p:spPr>
        <p:txBody>
          <a:bodyPr/>
          <a:lstStyle/>
          <a:p>
            <a:r>
              <a:rPr lang="fr-FR" dirty="0" smtClean="0"/>
              <a:t>En considérant les états 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Libre »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Occupée » composée de :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Enregistrement des articles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Choix du mode de paiement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paiement en liquide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chèque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CB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Paiement validé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Vente annulée</a:t>
            </a:r>
          </a:p>
          <a:p>
            <a:pPr marL="606425" lvl="1" indent="-342900">
              <a:buFontTx/>
              <a:buChar char="-"/>
            </a:pP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3"/>
          </p:nvPr>
        </p:nvSpPr>
        <p:spPr>
          <a:xfrm>
            <a:off x="447675" y="5256763"/>
            <a:ext cx="7959774" cy="1239145"/>
          </a:xfrm>
        </p:spPr>
        <p:txBody>
          <a:bodyPr/>
          <a:lstStyle/>
          <a:p>
            <a:r>
              <a:rPr lang="fr-FR" dirty="0" smtClean="0"/>
              <a:t>En indiquant les types d’évènement, conditions</a:t>
            </a:r>
          </a:p>
          <a:p>
            <a:r>
              <a:rPr lang="fr-FR" dirty="0" smtClean="0"/>
              <a:t>En considérant l’existence des classes : Panier, Paiement, </a:t>
            </a:r>
            <a:r>
              <a:rPr lang="fr-FR" dirty="0" err="1"/>
              <a:t>A</a:t>
            </a:r>
            <a:r>
              <a:rPr lang="fr-FR" dirty="0" err="1" smtClean="0"/>
              <a:t>utorisationCB</a:t>
            </a:r>
            <a:r>
              <a:rPr lang="fr-FR" dirty="0" smtClean="0"/>
              <a:t>, </a:t>
            </a:r>
            <a:r>
              <a:rPr lang="fr-FR" dirty="0" err="1"/>
              <a:t>A</a:t>
            </a:r>
            <a:r>
              <a:rPr lang="fr-FR" dirty="0" err="1" smtClean="0"/>
              <a:t>utorisationCheque</a:t>
            </a:r>
            <a:r>
              <a:rPr lang="fr-FR" dirty="0" smtClean="0"/>
              <a:t>, Tiroir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5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d’activités : Rappel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215517" y="1106489"/>
            <a:ext cx="8471284" cy="19984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fr-FR" altLang="fr-FR" dirty="0"/>
              <a:t>Diagramme </a:t>
            </a:r>
            <a:r>
              <a:rPr lang="fr-FR" altLang="fr-FR" dirty="0" smtClean="0"/>
              <a:t>d’activités </a:t>
            </a:r>
            <a:r>
              <a:rPr lang="fr-FR" altLang="fr-FR" dirty="0"/>
              <a:t>: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dirty="0"/>
              <a:t>Représenter les actions associées à un état donné d’un objet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dirty="0"/>
              <a:t>Représenter </a:t>
            </a:r>
            <a:r>
              <a:rPr lang="fr-FR" altLang="fr-FR" dirty="0" smtClean="0"/>
              <a:t>les actions </a:t>
            </a:r>
            <a:r>
              <a:rPr lang="fr-FR" altLang="fr-FR" dirty="0"/>
              <a:t>entre plusieurs objets </a:t>
            </a:r>
            <a:r>
              <a:rPr lang="fr-FR" altLang="fr-FR" dirty="0" smtClean="0"/>
              <a:t>ou acteurs (alternative </a:t>
            </a:r>
            <a:r>
              <a:rPr lang="fr-FR" altLang="fr-FR" dirty="0"/>
              <a:t>au diagramme de </a:t>
            </a:r>
            <a:r>
              <a:rPr lang="fr-FR" altLang="fr-FR" dirty="0" smtClean="0"/>
              <a:t>séquence) via la notion de couloir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dirty="0" smtClean="0"/>
              <a:t>Représenter les actions associées à une méthode de classe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dirty="0" smtClean="0"/>
              <a:t>Représenter les activités entre acteur d’une organisation métier &gt;  modélisation métier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endParaRPr lang="fr-FR" altLang="fr-FR" dirty="0" smtClean="0"/>
          </a:p>
          <a:p>
            <a:pPr marL="342900" indent="-342900">
              <a:spcBef>
                <a:spcPct val="50000"/>
              </a:spcBef>
              <a:buFontTx/>
              <a:buChar char="-"/>
            </a:pPr>
            <a:endParaRPr lang="fr-FR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148"/>
            <a:ext cx="9144000" cy="30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d’activités : Exemple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575556" y="2780928"/>
            <a:ext cx="2466552" cy="134708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Diagramme d’activités d’enregistrement des articles</a:t>
            </a:r>
            <a:endParaRPr lang="fr-FR" sz="1800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06489"/>
            <a:ext cx="5544616" cy="5107602"/>
          </a:xfrm>
        </p:spPr>
      </p:pic>
    </p:spTree>
    <p:extLst>
      <p:ext uri="{BB962C8B-B14F-4D97-AF65-F5344CB8AC3E}">
        <p14:creationId xmlns:p14="http://schemas.microsoft.com/office/powerpoint/2010/main" val="24769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couloirs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61873"/>
            <a:ext cx="4511964" cy="942991"/>
          </a:xfrm>
        </p:spPr>
        <p:txBody>
          <a:bodyPr/>
          <a:lstStyle/>
          <a:p>
            <a:r>
              <a:rPr lang="fr-FR" dirty="0" smtClean="0"/>
              <a:t>Permet de décrire un enchaînement d’actions entre objets, entre acteurs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Alternative au diagramme de séquence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Permet d’illustrer un cas d’utilisation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Permet d’illustrer un </a:t>
            </a:r>
            <a:r>
              <a:rPr lang="fr-FR" smtClean="0"/>
              <a:t>processus métier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27" y="2208064"/>
            <a:ext cx="3209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régions d’expansion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84784"/>
            <a:ext cx="3228975" cy="4591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675" y="134076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«</a:t>
            </a:r>
            <a:r>
              <a:rPr lang="fr-FR" dirty="0" err="1"/>
              <a:t>iterative</a:t>
            </a:r>
            <a:r>
              <a:rPr lang="fr-FR" dirty="0"/>
              <a:t>» : les éléments de la collection sont traités les uns après les autres. Chaque élément est traité séquentiellement par les différentes activités de la région.</a:t>
            </a:r>
          </a:p>
          <a:p>
            <a:endParaRPr lang="fr-FR" dirty="0"/>
          </a:p>
          <a:p>
            <a:r>
              <a:rPr lang="fr-FR" dirty="0"/>
              <a:t>«</a:t>
            </a:r>
            <a:r>
              <a:rPr lang="fr-FR" dirty="0" err="1"/>
              <a:t>parallel</a:t>
            </a:r>
            <a:r>
              <a:rPr lang="fr-FR" dirty="0"/>
              <a:t>» : les éléments de la collection sont traités en parallèle. Au sein de chaque processus, l’élément correspondant est traité séquentiellement par les différentes activités de la région.</a:t>
            </a:r>
          </a:p>
          <a:p>
            <a:endParaRPr lang="fr-FR" dirty="0"/>
          </a:p>
          <a:p>
            <a:r>
              <a:rPr lang="fr-FR" dirty="0"/>
              <a:t>«</a:t>
            </a:r>
            <a:r>
              <a:rPr lang="fr-FR" dirty="0" err="1"/>
              <a:t>stream</a:t>
            </a:r>
            <a:r>
              <a:rPr lang="fr-FR" dirty="0"/>
              <a:t>» : les éléments sont traités en mode flux par les différentes activités de la région qui s’exécutent en parallèle.</a:t>
            </a:r>
          </a:p>
        </p:txBody>
      </p:sp>
    </p:spTree>
    <p:extLst>
      <p:ext uri="{BB962C8B-B14F-4D97-AF65-F5344CB8AC3E}">
        <p14:creationId xmlns:p14="http://schemas.microsoft.com/office/powerpoint/2010/main" val="3651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flux d’objets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223834" y="1261873"/>
            <a:ext cx="4348166" cy="2923211"/>
          </a:xfrm>
        </p:spPr>
        <p:txBody>
          <a:bodyPr/>
          <a:lstStyle/>
          <a:p>
            <a:r>
              <a:rPr lang="fr-FR" sz="1600" dirty="0" smtClean="0"/>
              <a:t>Objectif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 smtClean="0"/>
              <a:t>Représenter une transmission d’objets entre 2 activités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600" dirty="0" smtClean="0"/>
              <a:t>Mémoire tampon : Taille et Ordre de rangement</a:t>
            </a:r>
          </a:p>
          <a:p>
            <a:r>
              <a:rPr lang="fr-FR" sz="1600" dirty="0" smtClean="0"/>
              <a:t>Taille (nb lignes) : </a:t>
            </a:r>
            <a:r>
              <a:rPr lang="fr-FR" sz="1600" dirty="0"/>
              <a:t>{</a:t>
            </a:r>
            <a:r>
              <a:rPr lang="fr-FR" sz="1600" dirty="0" err="1"/>
              <a:t>upperBound</a:t>
            </a:r>
            <a:r>
              <a:rPr lang="fr-FR" sz="1600" dirty="0"/>
              <a:t> = n</a:t>
            </a:r>
            <a:r>
              <a:rPr lang="fr-FR" sz="1600" dirty="0" smtClean="0"/>
              <a:t>}</a:t>
            </a:r>
          </a:p>
          <a:p>
            <a:r>
              <a:rPr lang="fr-FR" sz="1600" dirty="0" smtClean="0"/>
              <a:t>Ordre : {</a:t>
            </a:r>
            <a:r>
              <a:rPr lang="fr-FR" sz="1600" dirty="0" err="1" smtClean="0"/>
              <a:t>ordering</a:t>
            </a:r>
            <a:r>
              <a:rPr lang="fr-FR" sz="1600" dirty="0" smtClean="0"/>
              <a:t> = </a:t>
            </a:r>
            <a:r>
              <a:rPr lang="fr-FR" sz="1600" dirty="0" err="1" smtClean="0"/>
              <a:t>unordered</a:t>
            </a:r>
            <a:r>
              <a:rPr lang="fr-FR" sz="1600" dirty="0" smtClean="0"/>
              <a:t>}</a:t>
            </a:r>
          </a:p>
          <a:p>
            <a:r>
              <a:rPr lang="fr-FR" sz="1600" i="1" dirty="0" smtClean="0"/>
              <a:t>Ordre : </a:t>
            </a:r>
            <a:r>
              <a:rPr lang="fr-FR" sz="1600" i="1" dirty="0" err="1" smtClean="0"/>
              <a:t>unordered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ordered</a:t>
            </a:r>
            <a:r>
              <a:rPr lang="fr-FR" sz="1600" i="1" dirty="0" smtClean="0"/>
              <a:t>, FIFO, LIFO</a:t>
            </a:r>
          </a:p>
          <a:p>
            <a:endParaRPr lang="fr-FR" sz="16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28" y="555175"/>
            <a:ext cx="3956050" cy="1658525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65" y="4351793"/>
            <a:ext cx="5855405" cy="201579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 bwMode="auto">
          <a:xfrm>
            <a:off x="124584" y="4351692"/>
            <a:ext cx="229033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Envoi/Réception signal</a:t>
            </a:r>
            <a:r>
              <a:rPr lang="fr-FR" sz="1400" dirty="0">
                <a:cs typeface="Arial" pitchFamily="34" charset="0"/>
              </a:rPr>
              <a:t> </a:t>
            </a:r>
            <a:r>
              <a:rPr lang="fr-FR" sz="1400" dirty="0" smtClean="0">
                <a:cs typeface="Arial" pitchFamily="34" charset="0"/>
              </a:rPr>
              <a:t>asynchrone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7" y="4743474"/>
            <a:ext cx="1190625" cy="5238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4" y="5267349"/>
            <a:ext cx="1352550" cy="638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867" y="2412958"/>
            <a:ext cx="3095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activités composés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4511964" cy="2823247"/>
          </a:xfrm>
        </p:spPr>
        <p:txBody>
          <a:bodyPr/>
          <a:lstStyle/>
          <a:p>
            <a:r>
              <a:rPr lang="fr-FR" dirty="0" smtClean="0"/>
              <a:t>Décomposition d’une activité complexe en sous-activités : nécessite deux représentations</a:t>
            </a:r>
          </a:p>
          <a:p>
            <a:endParaRPr lang="fr-FR" dirty="0"/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Représentation d’une activité en sous-activités : diagramme de sous-activité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smtClean="0"/>
              <a:t>Représentation de l’activité sans sa décomposition : diagramme d’</a:t>
            </a:r>
            <a:r>
              <a:rPr lang="fr-FR" dirty="0" err="1" smtClean="0"/>
              <a:t>activté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11" y="1094661"/>
            <a:ext cx="2936034" cy="1764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28" y="3192164"/>
            <a:ext cx="1447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alternatives de boucle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733507" cy="1491099"/>
          </a:xfrm>
        </p:spPr>
        <p:txBody>
          <a:bodyPr/>
          <a:lstStyle/>
          <a:p>
            <a:r>
              <a:rPr lang="fr-FR" dirty="0" smtClean="0"/>
              <a:t>Setup : Activités d’initialisation</a:t>
            </a:r>
          </a:p>
          <a:p>
            <a:r>
              <a:rPr lang="fr-FR" dirty="0" smtClean="0"/>
              <a:t>Test : Activité de test : Expression Logique </a:t>
            </a:r>
          </a:p>
          <a:p>
            <a:r>
              <a:rPr lang="fr-FR" dirty="0" smtClean="0"/>
              <a:t>Body : Activités exécutées</a:t>
            </a:r>
          </a:p>
          <a:p>
            <a:endParaRPr lang="fr-FR" dirty="0"/>
          </a:p>
          <a:p>
            <a:r>
              <a:rPr lang="fr-FR" dirty="0"/>
              <a:t>T</a:t>
            </a:r>
            <a:r>
              <a:rPr lang="fr-FR" dirty="0" smtClean="0"/>
              <a:t>ant que Test est vrai, Body est exécuté 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3065386"/>
            <a:ext cx="1847470" cy="14918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10" y="2770998"/>
            <a:ext cx="2487136" cy="26108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3" y="646114"/>
            <a:ext cx="3287751" cy="58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re 2"/>
          <p:cNvSpPr>
            <a:spLocks noGrp="1"/>
          </p:cNvSpPr>
          <p:nvPr>
            <p:ph type="title"/>
          </p:nvPr>
        </p:nvSpPr>
        <p:spPr>
          <a:xfrm>
            <a:off x="447675" y="185738"/>
            <a:ext cx="8239125" cy="92075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Sommaire</a:t>
            </a:r>
          </a:p>
        </p:txBody>
      </p:sp>
      <p:sp>
        <p:nvSpPr>
          <p:cNvPr id="21507" name="Espace réservé du contenu 1"/>
          <p:cNvSpPr>
            <a:spLocks noGrp="1"/>
          </p:cNvSpPr>
          <p:nvPr>
            <p:ph sz="quarter" idx="17"/>
          </p:nvPr>
        </p:nvSpPr>
        <p:spPr bwMode="auto">
          <a:xfrm>
            <a:off x="440202" y="1072808"/>
            <a:ext cx="8703798" cy="548854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>
                <a:latin typeface="Arial" charset="0"/>
              </a:rPr>
              <a:t>Introduction à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Utilité de la modélisation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L’objet et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Vue d’ensemble des différents diagrammes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besoins / exigences : use case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interactions entre objets : Séquence et Communication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</a:t>
            </a:r>
            <a:r>
              <a:rPr lang="fr-FR" sz="1800" dirty="0">
                <a:latin typeface="Arial" charset="0"/>
              </a:rPr>
              <a:t>modélisation </a:t>
            </a:r>
            <a:r>
              <a:rPr lang="fr-FR" sz="1800" dirty="0" smtClean="0">
                <a:latin typeface="Arial" charset="0"/>
              </a:rPr>
              <a:t>statique : Classes, Objets, Composites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>
                <a:latin typeface="Arial" charset="0"/>
              </a:rPr>
              <a:t>modélisation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dynamique</a:t>
            </a:r>
            <a:r>
              <a:rPr lang="en-US" sz="1800" dirty="0" smtClean="0">
                <a:latin typeface="Arial" charset="0"/>
              </a:rPr>
              <a:t>  : </a:t>
            </a:r>
            <a:r>
              <a:rPr lang="en-US" sz="1800" dirty="0" err="1" smtClean="0">
                <a:latin typeface="Arial" charset="0"/>
              </a:rPr>
              <a:t>états</a:t>
            </a:r>
            <a:r>
              <a:rPr lang="en-US" sz="1800" dirty="0" smtClean="0">
                <a:latin typeface="Arial" charset="0"/>
              </a:rPr>
              <a:t>/transition, </a:t>
            </a:r>
            <a:r>
              <a:rPr lang="en-US" sz="1800" dirty="0" err="1" smtClean="0">
                <a:latin typeface="Arial" charset="0"/>
              </a:rPr>
              <a:t>activités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Le </a:t>
            </a:r>
            <a:r>
              <a:rPr lang="en-US" sz="1800" dirty="0" err="1" smtClean="0">
                <a:latin typeface="Arial" charset="0"/>
              </a:rPr>
              <a:t>regroupement</a:t>
            </a:r>
            <a:r>
              <a:rPr lang="en-US" sz="1800" dirty="0" smtClean="0">
                <a:latin typeface="Arial" charset="0"/>
              </a:rPr>
              <a:t> des </a:t>
            </a:r>
            <a:r>
              <a:rPr lang="en-US" sz="1800" dirty="0" err="1" smtClean="0">
                <a:latin typeface="Arial" charset="0"/>
              </a:rPr>
              <a:t>diagrammes</a:t>
            </a:r>
            <a:r>
              <a:rPr lang="en-US" sz="1800" dirty="0" smtClean="0">
                <a:latin typeface="Arial" charset="0"/>
              </a:rPr>
              <a:t> : packages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 smtClean="0">
                <a:latin typeface="Arial" charset="0"/>
              </a:rPr>
              <a:t>modélisation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l’architecture</a:t>
            </a:r>
            <a:r>
              <a:rPr lang="en-US" sz="1800" dirty="0" smtClean="0">
                <a:latin typeface="Arial" charset="0"/>
              </a:rPr>
              <a:t> : </a:t>
            </a:r>
            <a:r>
              <a:rPr lang="en-US" sz="1800" dirty="0" err="1" smtClean="0">
                <a:latin typeface="Arial" charset="0"/>
              </a:rPr>
              <a:t>composants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déploiement</a:t>
            </a:r>
            <a:endParaRPr lang="fr-FR" sz="1800" dirty="0">
              <a:latin typeface="Arial" charset="0"/>
            </a:endParaRP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endParaRPr lang="fr-FR" sz="1800" dirty="0">
              <a:latin typeface="Arial" charset="0"/>
            </a:endParaRPr>
          </a:p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endParaRPr lang="fr-FR" sz="1800" dirty="0">
              <a:latin typeface="Arial" charset="0"/>
            </a:endParaRP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01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Vue d’ensemble des interactions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71" y="1090474"/>
            <a:ext cx="4585001" cy="52548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 bwMode="auto">
          <a:xfrm>
            <a:off x="179512" y="2672916"/>
            <a:ext cx="3507824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cs typeface="Arial" pitchFamily="34" charset="0"/>
              </a:rPr>
              <a:t>Objectif :</a:t>
            </a:r>
          </a:p>
          <a:p>
            <a:r>
              <a:rPr lang="fr-FR" sz="1600" dirty="0" smtClean="0">
                <a:cs typeface="Arial" pitchFamily="34" charset="0"/>
              </a:rPr>
              <a:t>	Représentation globale d’un 	système ou une</a:t>
            </a:r>
            <a:r>
              <a:rPr lang="fr-FR" sz="1600" dirty="0">
                <a:cs typeface="Arial" pitchFamily="34" charset="0"/>
              </a:rPr>
              <a:t> </a:t>
            </a:r>
            <a:r>
              <a:rPr lang="fr-FR" sz="1600" dirty="0" smtClean="0">
                <a:cs typeface="Arial" pitchFamily="34" charset="0"/>
              </a:rPr>
              <a:t>Activité = 	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6837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 interruptible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4" y="1106489"/>
            <a:ext cx="6338478" cy="5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diagramme d’activité : Impression de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639627" y="1808820"/>
            <a:ext cx="8047173" cy="1373504"/>
          </a:xfrm>
        </p:spPr>
        <p:txBody>
          <a:bodyPr/>
          <a:lstStyle/>
          <a:p>
            <a:r>
              <a:rPr lang="fr-FR" dirty="0" smtClean="0"/>
              <a:t>Réaliser le diagramme d’activité associé à l’impression de fichier à partir d’un ordinateur vers une imprimante via un spool d’impression en faisant apparaître le flux d’objets et l’envoi / réception du signal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0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diagramme d’activité : Passage en caisse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449911" y="1232756"/>
            <a:ext cx="8443216" cy="3787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considérant les états 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Libre »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« Occupée » composée de :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Enregistrement des articles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Choix du mode de paiement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paiement en liquide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chèque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Attente autorisation CB »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Paiement validé</a:t>
            </a:r>
          </a:p>
          <a:p>
            <a:pPr marL="606425" lvl="1" indent="-342900">
              <a:buFontTx/>
              <a:buChar char="-"/>
            </a:pPr>
            <a:r>
              <a:rPr lang="fr-FR" dirty="0" smtClean="0"/>
              <a:t>« Vente annulée</a:t>
            </a:r>
          </a:p>
          <a:p>
            <a:pPr marL="606425" lvl="1" indent="-342900">
              <a:buFontTx/>
              <a:buChar char="-"/>
            </a:pPr>
            <a:endParaRPr lang="fr-FR" dirty="0"/>
          </a:p>
        </p:txBody>
      </p:sp>
      <p:sp>
        <p:nvSpPr>
          <p:cNvPr id="7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447675" y="5256763"/>
            <a:ext cx="7959774" cy="1239145"/>
          </a:xfrm>
          <a:prstGeom prst="rect">
            <a:avLst/>
          </a:prstGeom>
        </p:spPr>
        <p:txBody>
          <a:bodyPr/>
          <a:lstStyle/>
          <a:p>
            <a:r>
              <a:rPr lang="fr-FR" sz="2000" dirty="0" smtClean="0"/>
              <a:t>En indiquant les types d’évènement, conditions</a:t>
            </a:r>
          </a:p>
          <a:p>
            <a:r>
              <a:rPr lang="fr-FR" sz="2000" dirty="0" smtClean="0"/>
              <a:t>En considérant l’existence des classes : Panier, Paiement, </a:t>
            </a:r>
            <a:r>
              <a:rPr lang="fr-FR" sz="2000" dirty="0" err="1"/>
              <a:t>A</a:t>
            </a:r>
            <a:r>
              <a:rPr lang="fr-FR" sz="2000" dirty="0" err="1" smtClean="0"/>
              <a:t>utorisationCB</a:t>
            </a:r>
            <a:r>
              <a:rPr lang="fr-FR" sz="2000" dirty="0" smtClean="0"/>
              <a:t>, </a:t>
            </a:r>
            <a:r>
              <a:rPr lang="fr-FR" sz="2000" dirty="0" err="1"/>
              <a:t>A</a:t>
            </a:r>
            <a:r>
              <a:rPr lang="fr-FR" sz="2000" dirty="0" err="1" smtClean="0"/>
              <a:t>utorisationCheque</a:t>
            </a:r>
            <a:r>
              <a:rPr lang="fr-FR" sz="2000" dirty="0" smtClean="0"/>
              <a:t>, Tiroir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220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>
                <a:latin typeface="Arial" charset="0"/>
              </a:rPr>
              <a:t>La modélisation </a:t>
            </a:r>
            <a:r>
              <a:rPr lang="fr-FR" sz="4000" dirty="0" smtClean="0">
                <a:latin typeface="Arial" charset="0"/>
              </a:rPr>
              <a:t>dynamique </a:t>
            </a:r>
            <a:r>
              <a:rPr lang="en-US" sz="4000" dirty="0">
                <a:latin typeface="Arial" charset="0"/>
              </a:rPr>
              <a:t>: </a:t>
            </a:r>
            <a:r>
              <a:rPr lang="en-US" sz="4000" dirty="0" err="1" smtClean="0">
                <a:latin typeface="Arial" charset="0"/>
              </a:rPr>
              <a:t>états</a:t>
            </a:r>
            <a:r>
              <a:rPr lang="en-US" sz="4000" dirty="0" smtClean="0">
                <a:latin typeface="Arial" charset="0"/>
              </a:rPr>
              <a:t>/transitions, </a:t>
            </a:r>
            <a:r>
              <a:rPr lang="en-US" sz="4000" dirty="0" err="1">
                <a:latin typeface="Arial" charset="0"/>
              </a:rPr>
              <a:t>activités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2800" dirty="0"/>
              <a:t>Introduction</a:t>
            </a:r>
            <a:endParaRPr lang="fr-CA" sz="2800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600" y="1071801"/>
            <a:ext cx="7452828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7325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00" dirty="0">
                <a:latin typeface="Arial" panose="020B0604020202020204" pitchFamily="34" charset="0"/>
              </a:rPr>
              <a:t>Objectif : </a:t>
            </a:r>
            <a:r>
              <a:rPr lang="fr-FR" altLang="fr-FR" sz="2000" dirty="0" smtClean="0">
                <a:latin typeface="Arial" panose="020B0604020202020204" pitchFamily="34" charset="0"/>
              </a:rPr>
              <a:t>Modélisation dynamique </a:t>
            </a:r>
            <a:r>
              <a:rPr lang="fr-FR" altLang="fr-FR" sz="2000" dirty="0">
                <a:latin typeface="Arial" panose="020B0604020202020204" pitchFamily="34" charset="0"/>
              </a:rPr>
              <a:t>des objets</a:t>
            </a:r>
          </a:p>
          <a:p>
            <a:pPr>
              <a:spcBef>
                <a:spcPct val="50000"/>
              </a:spcBef>
            </a:pPr>
            <a:endParaRPr lang="fr-FR" altLang="fr-FR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2000" dirty="0" smtClean="0">
                <a:latin typeface="Arial" panose="020B0604020202020204" pitchFamily="34" charset="0"/>
              </a:rPr>
              <a:t>Diagramme états / transitions :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Représenter le Cycle de vie d’un objet : </a:t>
            </a:r>
          </a:p>
          <a:p>
            <a:pPr marL="612775" lvl="1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Succession d’états (actif et inactif)</a:t>
            </a:r>
          </a:p>
          <a:p>
            <a:pPr marL="612775" lvl="1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Passage entre 2 états : franchissement d’une transition</a:t>
            </a:r>
          </a:p>
          <a:p>
            <a:pPr marL="0" indent="0">
              <a:spcBef>
                <a:spcPct val="50000"/>
              </a:spcBef>
            </a:pPr>
            <a:r>
              <a:rPr lang="fr-FR" altLang="fr-FR" sz="2000" dirty="0" smtClean="0">
                <a:latin typeface="Arial" panose="020B0604020202020204" pitchFamily="34" charset="0"/>
              </a:rPr>
              <a:t>Diagramme d’activité :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Représenter les actions associées à un état donné d’un objet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Représenter les activités entre plusieurs objets (alternative au diagramme de séquence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endParaRPr lang="fr-FR" altLang="fr-FR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d’état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47674" y="1116774"/>
            <a:ext cx="6212557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Etats : </a:t>
            </a:r>
          </a:p>
          <a:p>
            <a:r>
              <a:rPr lang="fr-FR" dirty="0" smtClean="0">
                <a:cs typeface="Arial" pitchFamily="34" charset="0"/>
              </a:rPr>
              <a:t>	- inactif : attente d’un message (événement, signal)</a:t>
            </a:r>
          </a:p>
          <a:p>
            <a:pPr lvl="2"/>
            <a:r>
              <a:rPr lang="fr-FR" dirty="0" smtClean="0">
                <a:cs typeface="Arial" pitchFamily="34" charset="0"/>
              </a:rPr>
              <a:t>- actif : exécution de méthodes, envoie d’un message à un autre objet</a:t>
            </a:r>
          </a:p>
          <a:p>
            <a:pPr marL="1200150" lvl="2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  <a:p>
            <a:r>
              <a:rPr lang="fr-FR" dirty="0" smtClean="0">
                <a:cs typeface="Arial" pitchFamily="34" charset="0"/>
              </a:rPr>
              <a:t>	- initial : Indique 1° état</a:t>
            </a:r>
          </a:p>
          <a:p>
            <a:endParaRPr lang="fr-FR" dirty="0" smtClean="0">
              <a:cs typeface="Arial" pitchFamily="34" charset="0"/>
            </a:endParaRPr>
          </a:p>
          <a:p>
            <a:endParaRPr lang="fr-FR" dirty="0" smtClean="0">
              <a:cs typeface="Arial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final : Indique le dernier état (facultatif</a:t>
            </a:r>
          </a:p>
          <a:p>
            <a:pPr marL="1200150" lvl="2" indent="-285750">
              <a:buFontTx/>
              <a:buChar char="-"/>
            </a:pPr>
            <a:endParaRPr lang="fr-FR" dirty="0">
              <a:cs typeface="Arial" pitchFamily="34" charset="0"/>
            </a:endParaRPr>
          </a:p>
          <a:p>
            <a:pPr marL="1200150" lvl="2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 bwMode="auto">
          <a:xfrm>
            <a:off x="719572" y="4800220"/>
            <a:ext cx="457250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Exemple Etats d’une Caisse de vente :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Libre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Enregistrement des articles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Attente autorisation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Attente paiement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5" y="1343321"/>
            <a:ext cx="1295400" cy="742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955" y="2249743"/>
            <a:ext cx="990600" cy="781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805" y="3041389"/>
            <a:ext cx="1104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d’état : transition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460189" y="1123597"/>
            <a:ext cx="8226611" cy="2769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Transition entre états est associé à la notion d’événement :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Plusieurs types d’événement en UML :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cs typeface="Arial" pitchFamily="34" charset="0"/>
              </a:rPr>
              <a:t>AnyReceivedEvent</a:t>
            </a:r>
            <a:r>
              <a:rPr lang="fr-FR" dirty="0">
                <a:cs typeface="Arial" pitchFamily="34" charset="0"/>
              </a:rPr>
              <a:t> : correspond à un événement </a:t>
            </a:r>
            <a:r>
              <a:rPr lang="fr-FR" dirty="0" smtClean="0">
                <a:cs typeface="Arial" pitchFamily="34" charset="0"/>
              </a:rPr>
              <a:t>quelconque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cs typeface="Arial" pitchFamily="34" charset="0"/>
              </a:rPr>
              <a:t>CallEvent</a:t>
            </a:r>
            <a:r>
              <a:rPr lang="fr-FR" dirty="0">
                <a:cs typeface="Arial" pitchFamily="34" charset="0"/>
              </a:rPr>
              <a:t> : </a:t>
            </a:r>
            <a:r>
              <a:rPr lang="fr-FR" dirty="0" smtClean="0">
                <a:cs typeface="Arial" pitchFamily="34" charset="0"/>
              </a:rPr>
              <a:t>correspond à l’invocation d’une méthode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cs typeface="Arial" pitchFamily="34" charset="0"/>
              </a:rPr>
              <a:t>ChangeEvent</a:t>
            </a:r>
            <a:r>
              <a:rPr lang="fr-FR" dirty="0">
                <a:cs typeface="Arial" pitchFamily="34" charset="0"/>
              </a:rPr>
              <a:t> </a:t>
            </a:r>
            <a:r>
              <a:rPr lang="fr-FR" dirty="0" smtClean="0">
                <a:cs typeface="Arial" pitchFamily="34" charset="0"/>
              </a:rPr>
              <a:t>: correspond à un changement décrit par une expression logique</a:t>
            </a:r>
          </a:p>
          <a:p>
            <a:pPr marL="1200150" lvl="2" indent="-285750">
              <a:buFontTx/>
              <a:buChar char="-"/>
            </a:pPr>
            <a:r>
              <a:rPr lang="fr-FR" dirty="0" err="1" smtClean="0">
                <a:cs typeface="Arial" pitchFamily="34" charset="0"/>
              </a:rPr>
              <a:t>TimeEvent</a:t>
            </a:r>
            <a:r>
              <a:rPr lang="fr-FR" dirty="0" smtClean="0">
                <a:cs typeface="Arial" pitchFamily="34" charset="0"/>
              </a:rPr>
              <a:t> : correspond à un changement indiqué par un temps absolu (at expression) ou relatif (</a:t>
            </a:r>
            <a:r>
              <a:rPr lang="fr-FR" dirty="0" err="1" smtClean="0">
                <a:cs typeface="Arial" pitchFamily="34" charset="0"/>
              </a:rPr>
              <a:t>after</a:t>
            </a:r>
            <a:r>
              <a:rPr lang="fr-FR" dirty="0" smtClean="0">
                <a:cs typeface="Arial" pitchFamily="34" charset="0"/>
              </a:rPr>
              <a:t> expression)</a:t>
            </a:r>
          </a:p>
          <a:p>
            <a:pPr marL="1200150" lvl="2" indent="-285750">
              <a:buFontTx/>
              <a:buChar char="-"/>
            </a:pPr>
            <a:r>
              <a:rPr lang="fr-FR" dirty="0" err="1" smtClean="0">
                <a:cs typeface="Arial" pitchFamily="34" charset="0"/>
              </a:rPr>
              <a:t>signalEvent</a:t>
            </a:r>
            <a:r>
              <a:rPr lang="fr-FR" dirty="0" smtClean="0">
                <a:cs typeface="Arial" pitchFamily="34" charset="0"/>
              </a:rPr>
              <a:t> : Correspond à un signal (message) reçu</a:t>
            </a:r>
            <a:endParaRPr lang="fr-FR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2011" y="4096842"/>
            <a:ext cx="4308937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- Transition est un lien orienté entre états :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Etat d’origine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Etat de destination	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Evénement associé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Franchissement de transition si 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Etat d’origine, 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cs typeface="Arial" pitchFamily="34" charset="0"/>
              </a:rPr>
              <a:t>A</a:t>
            </a:r>
            <a:r>
              <a:rPr lang="fr-FR" dirty="0" smtClean="0">
                <a:cs typeface="Arial" pitchFamily="34" charset="0"/>
              </a:rPr>
              <a:t>ctivité associée est terminée, 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Événement associé se déclenche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60" y="4134080"/>
            <a:ext cx="1764196" cy="21793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5" y="4533324"/>
            <a:ext cx="24669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 de garde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61" y="1446997"/>
            <a:ext cx="3989629" cy="22449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 bwMode="auto">
          <a:xfrm>
            <a:off x="447675" y="2024844"/>
            <a:ext cx="4124325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Condition de garde :Permet de conditionner le franchissement d’une transition en plus de l’événement </a:t>
            </a:r>
          </a:p>
          <a:p>
            <a:pPr marL="285750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19" y="4269812"/>
            <a:ext cx="6612382" cy="168715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 bwMode="auto">
          <a:xfrm>
            <a:off x="449243" y="4269812"/>
            <a:ext cx="10259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6264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diagramme d’état simplifier : « Traiter le passage en caisse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340768"/>
            <a:ext cx="5734050" cy="33432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 bwMode="auto">
          <a:xfrm>
            <a:off x="602090" y="5589239"/>
            <a:ext cx="219624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Correspond à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5094325"/>
            <a:ext cx="2390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Etats imbriqués (ou composites)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/>
              <a:t>état peut contenir des </a:t>
            </a:r>
            <a:r>
              <a:rPr lang="fr-FR" dirty="0" smtClean="0"/>
              <a:t>sous-états</a:t>
            </a:r>
          </a:p>
          <a:p>
            <a:pPr marL="879475" lvl="2" indent="-342900">
              <a:buFont typeface="Wingdings" panose="05000000000000000000" pitchFamily="2" charset="2"/>
              <a:buChar char="Ø"/>
            </a:pPr>
            <a:r>
              <a:rPr lang="fr-FR" dirty="0" smtClean="0"/>
              <a:t>Permet </a:t>
            </a:r>
            <a:r>
              <a:rPr lang="fr-FR" dirty="0"/>
              <a:t>de factoriser les transitions de sortie du </a:t>
            </a:r>
            <a:r>
              <a:rPr lang="fr-FR" dirty="0" smtClean="0"/>
              <a:t>composite : </a:t>
            </a:r>
          </a:p>
          <a:p>
            <a:pPr marL="1154113" lvl="3" indent="-342900">
              <a:buFont typeface="Wingdings" panose="05000000000000000000" pitchFamily="2" charset="2"/>
              <a:buChar char="Ø"/>
            </a:pPr>
            <a:r>
              <a:rPr lang="fr-FR" dirty="0" smtClean="0"/>
              <a:t>Chaque </a:t>
            </a:r>
            <a:r>
              <a:rPr lang="fr-FR" dirty="0"/>
              <a:t>transition de sortie s’applique à tous les </a:t>
            </a:r>
            <a:r>
              <a:rPr lang="fr-FR" dirty="0" smtClean="0"/>
              <a:t>sous-états</a:t>
            </a:r>
            <a:endParaRPr lang="fr-FR" dirty="0"/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smtClean="0"/>
              <a:t>Une </a:t>
            </a:r>
            <a:r>
              <a:rPr lang="fr-FR" dirty="0"/>
              <a:t>seule transition </a:t>
            </a:r>
            <a:r>
              <a:rPr lang="fr-FR" dirty="0" smtClean="0"/>
              <a:t>d’entrée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8" y="4329100"/>
            <a:ext cx="6182698" cy="18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schemas.microsoft.com/office/2006/metadata/properties"/>
    <ds:schemaRef ds:uri="e038e54c-dcf0-4371-b051-e054ac0791b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c7c5abe-8b6f-45cf-8634-2f66964255e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49988</TotalTime>
  <Words>1230</Words>
  <Application>Microsoft Office PowerPoint</Application>
  <PresentationFormat>Affichage à l'écran (4:3)</PresentationFormat>
  <Paragraphs>204</Paragraphs>
  <Slides>23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Verdana</vt:lpstr>
      <vt:lpstr>Wingdings</vt:lpstr>
      <vt:lpstr>Onscreen;2057;Pos3;Date1;Logica Onscreen Template</vt:lpstr>
      <vt:lpstr>Modélisation UML Cours FGES – 2019/2020 – Jour 4</vt:lpstr>
      <vt:lpstr>Sommaire</vt:lpstr>
      <vt:lpstr>Présentation PowerPoint</vt:lpstr>
      <vt:lpstr>Introduction</vt:lpstr>
      <vt:lpstr>Notion d’état</vt:lpstr>
      <vt:lpstr>Changement d’état : transition </vt:lpstr>
      <vt:lpstr>Conditions de garde</vt:lpstr>
      <vt:lpstr>Exemple de diagramme d’état simplifier : « Traiter le passage en caisse »</vt:lpstr>
      <vt:lpstr>Etats imbriqués (ou composites)</vt:lpstr>
      <vt:lpstr>Diagramme de timing</vt:lpstr>
      <vt:lpstr>Exercice diagramme d’état-Transitions : Lecteur de carte du GAB</vt:lpstr>
      <vt:lpstr>Exercice : Modifier le diagramme d’état de la classe « Caisse »</vt:lpstr>
      <vt:lpstr>Diagramme d’activités : Rappel</vt:lpstr>
      <vt:lpstr>Diagramme d’activités : Exemple</vt:lpstr>
      <vt:lpstr>Les couloirs</vt:lpstr>
      <vt:lpstr>Les régions d’expansion</vt:lpstr>
      <vt:lpstr>Les flux d’objets</vt:lpstr>
      <vt:lpstr>Les activités composés </vt:lpstr>
      <vt:lpstr>Les alternatives de boucle</vt:lpstr>
      <vt:lpstr>Diagramme de Vue d’ensemble des interactions</vt:lpstr>
      <vt:lpstr>Activité interruptible</vt:lpstr>
      <vt:lpstr>Exercice diagramme d’activité : Impression de fichiers</vt:lpstr>
      <vt:lpstr>Exercice diagramme d’activité : Passage en caisse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2361</cp:revision>
  <dcterms:created xsi:type="dcterms:W3CDTF">2009-12-22T16:12:15Z</dcterms:created>
  <dcterms:modified xsi:type="dcterms:W3CDTF">2020-12-13T18:11:56Z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