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685" r:id="rId5"/>
    <p:sldId id="973" r:id="rId6"/>
    <p:sldId id="687" r:id="rId7"/>
    <p:sldId id="897" r:id="rId8"/>
    <p:sldId id="978" r:id="rId9"/>
    <p:sldId id="979" r:id="rId10"/>
    <p:sldId id="981" r:id="rId11"/>
    <p:sldId id="983" r:id="rId12"/>
    <p:sldId id="984" r:id="rId13"/>
    <p:sldId id="985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87226" autoAdjust="0"/>
  </p:normalViewPr>
  <p:slideViewPr>
    <p:cSldViewPr>
      <p:cViewPr varScale="1">
        <p:scale>
          <a:sx n="64" d="100"/>
          <a:sy n="64" d="100"/>
        </p:scale>
        <p:origin x="1470" y="60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04/01/2020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04/01/2020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defTabSz="990462">
              <a:defRPr/>
            </a:pPr>
            <a:fld id="{BBB3FCB1-C17A-4276-83EE-AF7777824DFC}" type="datetime4">
              <a:rPr lang="de-DE" smtClean="0"/>
              <a:pPr defTabSz="990462">
                <a:defRPr/>
              </a:pPr>
              <a:t>4. Januar 2020</a:t>
            </a:fld>
            <a:r>
              <a:rPr lang="de-DE" dirty="0"/>
              <a:t> |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44035" name="Rectangle 9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0462">
              <a:defRPr/>
            </a:pPr>
            <a:fld id="{E22D3ED8-482A-438D-B861-7B405D024D18}" type="slidenum">
              <a:rPr lang="de-DE" smtClean="0"/>
              <a:pPr defTabSz="990462">
                <a:defRPr/>
              </a:pPr>
              <a:t>1</a:t>
            </a:fld>
            <a:endParaRPr lang="de-DE" dirty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114300"/>
            <a:ext cx="6229350" cy="46736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7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>
              <a:latin typeface="Arial" charset="0"/>
            </a:endParaRPr>
          </a:p>
        </p:txBody>
      </p:sp>
      <p:sp>
        <p:nvSpPr>
          <p:cNvPr id="63492" name="Espace réservé du pied de page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30B915-6141-42FF-9701-C294E75A3810}" type="datetime4">
              <a:rPr lang="de-DE" dirty="0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4. Januar 2020</a:t>
            </a:fld>
            <a:r>
              <a:rPr lang="de-DE" dirty="0">
                <a:latin typeface="Arial" charset="0"/>
              </a:rPr>
              <a:t> | Title of Presentation</a:t>
            </a:r>
          </a:p>
        </p:txBody>
      </p:sp>
      <p:sp>
        <p:nvSpPr>
          <p:cNvPr id="63493" name="Espace réservé du numéro de diapositive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055B9-7568-4979-A564-35CF0ED7381C}" type="slidenum">
              <a:rPr lang="de-DE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9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4763" indent="-30952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38098" indent="-24762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33337" indent="-24762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28576" indent="-24762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23815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19054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714293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209532" indent="-24762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F441A9-E12D-42E0-8F43-9AEB103E1E2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6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25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- Représentation de l'architecture logicielle</a:t>
            </a:r>
          </a:p>
          <a:p>
            <a:r>
              <a:rPr lang="fr-FR" sz="1200" dirty="0" smtClean="0"/>
              <a:t>du système.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28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&lt;&lt;</a:t>
            </a:r>
            <a:r>
              <a:rPr lang="fr-FR" dirty="0" err="1" smtClean="0"/>
              <a:t>artifact</a:t>
            </a:r>
            <a:r>
              <a:rPr lang="fr-FR" dirty="0" smtClean="0"/>
              <a:t> » : stéréotype pour représenter</a:t>
            </a:r>
            <a:r>
              <a:rPr lang="fr-FR" baseline="0" dirty="0" smtClean="0"/>
              <a:t> un artefact.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62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>
            <a:off x="2391019" y="2210170"/>
            <a:ext cx="5369140" cy="1459971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91430" tIns="45715" rIns="91430" bIns="45715" anchor="ctr"/>
          <a:lstStyle/>
          <a:p>
            <a:endParaRPr lang="fr-FR" sz="27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9262" y="4177620"/>
            <a:ext cx="8694738" cy="1375616"/>
          </a:xfrm>
        </p:spPr>
        <p:txBody>
          <a:bodyPr>
            <a:normAutofit/>
          </a:bodyPr>
          <a:lstStyle/>
          <a:p>
            <a:r>
              <a:rPr lang="fr-FR" dirty="0"/>
              <a:t>Modélisation UML</a:t>
            </a:r>
            <a:br>
              <a:rPr lang="fr-FR" dirty="0"/>
            </a:br>
            <a:r>
              <a:rPr lang="fr-FR" sz="2700" i="1" dirty="0"/>
              <a:t>Cours FGES – 2019/2020 </a:t>
            </a:r>
            <a:r>
              <a:rPr lang="fr-FR" sz="2700" i="1" dirty="0" smtClean="0"/>
              <a:t>– Diagramme composants, Diagramme déploiement</a:t>
            </a:r>
            <a:endParaRPr lang="fr-CA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: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23" y="1082670"/>
            <a:ext cx="4680177" cy="205829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60" y="3465004"/>
            <a:ext cx="5410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re 2"/>
          <p:cNvSpPr>
            <a:spLocks noGrp="1"/>
          </p:cNvSpPr>
          <p:nvPr>
            <p:ph type="title"/>
          </p:nvPr>
        </p:nvSpPr>
        <p:spPr>
          <a:xfrm>
            <a:off x="447675" y="185738"/>
            <a:ext cx="8239125" cy="920750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Sommaire</a:t>
            </a:r>
          </a:p>
        </p:txBody>
      </p:sp>
      <p:sp>
        <p:nvSpPr>
          <p:cNvPr id="21507" name="Espace réservé du contenu 1"/>
          <p:cNvSpPr>
            <a:spLocks noGrp="1"/>
          </p:cNvSpPr>
          <p:nvPr>
            <p:ph sz="quarter" idx="17"/>
          </p:nvPr>
        </p:nvSpPr>
        <p:spPr bwMode="auto">
          <a:xfrm>
            <a:off x="440202" y="1072808"/>
            <a:ext cx="8703798" cy="548854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>
                <a:latin typeface="Arial" charset="0"/>
              </a:rPr>
              <a:t>Introduction à UML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Utilité de la modélisation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L’objet et UML</a:t>
            </a: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r>
              <a:rPr lang="fr-FR" sz="1800" dirty="0">
                <a:latin typeface="Arial" charset="0"/>
              </a:rPr>
              <a:t>Vue d’ensemble des différents diagrammes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modélisation des besoins / exigences : use case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modélisation des interactions entre objets : Séquence et Communication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fr-FR" sz="1800" dirty="0" smtClean="0">
                <a:latin typeface="Arial" charset="0"/>
              </a:rPr>
              <a:t>La </a:t>
            </a:r>
            <a:r>
              <a:rPr lang="fr-FR" sz="1800" dirty="0">
                <a:latin typeface="Arial" charset="0"/>
              </a:rPr>
              <a:t>modélisation </a:t>
            </a:r>
            <a:r>
              <a:rPr lang="fr-FR" sz="1800" dirty="0" smtClean="0">
                <a:latin typeface="Arial" charset="0"/>
              </a:rPr>
              <a:t>statique : Classes, Objets, Composites</a:t>
            </a: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La </a:t>
            </a:r>
            <a:r>
              <a:rPr lang="en-US" sz="1800" dirty="0" err="1">
                <a:latin typeface="Arial" charset="0"/>
              </a:rPr>
              <a:t>modélisation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 smtClean="0">
                <a:latin typeface="Arial" charset="0"/>
              </a:rPr>
              <a:t>dynamique</a:t>
            </a:r>
            <a:r>
              <a:rPr lang="en-US" sz="1800" dirty="0" smtClean="0">
                <a:latin typeface="Arial" charset="0"/>
              </a:rPr>
              <a:t>  : </a:t>
            </a:r>
            <a:r>
              <a:rPr lang="en-US" sz="1800" dirty="0" err="1" smtClean="0">
                <a:latin typeface="Arial" charset="0"/>
              </a:rPr>
              <a:t>états</a:t>
            </a:r>
            <a:r>
              <a:rPr lang="en-US" sz="1800" dirty="0" smtClean="0">
                <a:latin typeface="Arial" charset="0"/>
              </a:rPr>
              <a:t>/transition, </a:t>
            </a:r>
            <a:r>
              <a:rPr lang="en-US" sz="1800" dirty="0" err="1" smtClean="0">
                <a:latin typeface="Arial" charset="0"/>
              </a:rPr>
              <a:t>activités</a:t>
            </a:r>
            <a:endParaRPr lang="en-US" sz="1800" dirty="0">
              <a:latin typeface="Arial" charset="0"/>
            </a:endParaRP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Le </a:t>
            </a:r>
            <a:r>
              <a:rPr lang="en-US" sz="1800" dirty="0" err="1" smtClean="0">
                <a:latin typeface="Arial" charset="0"/>
              </a:rPr>
              <a:t>regroupement</a:t>
            </a:r>
            <a:r>
              <a:rPr lang="en-US" sz="1800" dirty="0" smtClean="0">
                <a:latin typeface="Arial" charset="0"/>
              </a:rPr>
              <a:t> des </a:t>
            </a:r>
            <a:r>
              <a:rPr lang="en-US" sz="1800" dirty="0" err="1" smtClean="0">
                <a:latin typeface="Arial" charset="0"/>
              </a:rPr>
              <a:t>diagrammes</a:t>
            </a:r>
            <a:r>
              <a:rPr lang="en-US" sz="1800" dirty="0" smtClean="0">
                <a:latin typeface="Arial" charset="0"/>
              </a:rPr>
              <a:t> : packages</a:t>
            </a:r>
            <a:endParaRPr lang="en-US" sz="1800" dirty="0">
              <a:latin typeface="Arial" charset="0"/>
            </a:endParaRPr>
          </a:p>
          <a:p>
            <a:pPr marL="457200" indent="-457200">
              <a:spcAft>
                <a:spcPts val="1450"/>
              </a:spcAft>
              <a:buFont typeface="+mj-lt"/>
              <a:buAutoNum type="arabicPeriod"/>
            </a:pPr>
            <a:r>
              <a:rPr lang="en-US" sz="1800" dirty="0" smtClean="0">
                <a:latin typeface="Arial" charset="0"/>
              </a:rPr>
              <a:t>La </a:t>
            </a:r>
            <a:r>
              <a:rPr lang="en-US" sz="1800" dirty="0" err="1" smtClean="0">
                <a:latin typeface="Arial" charset="0"/>
              </a:rPr>
              <a:t>modélisation</a:t>
            </a:r>
            <a:r>
              <a:rPr lang="en-US" sz="1800" dirty="0" smtClean="0">
                <a:latin typeface="Arial" charset="0"/>
              </a:rPr>
              <a:t> de </a:t>
            </a:r>
            <a:r>
              <a:rPr lang="en-US" sz="1800" dirty="0" err="1" smtClean="0">
                <a:latin typeface="Arial" charset="0"/>
              </a:rPr>
              <a:t>l’architecture</a:t>
            </a:r>
            <a:r>
              <a:rPr lang="en-US" sz="1800" dirty="0" smtClean="0">
                <a:latin typeface="Arial" charset="0"/>
              </a:rPr>
              <a:t> : </a:t>
            </a:r>
            <a:r>
              <a:rPr lang="en-US" sz="1800" dirty="0" err="1" smtClean="0">
                <a:latin typeface="Arial" charset="0"/>
              </a:rPr>
              <a:t>composants</a:t>
            </a:r>
            <a:r>
              <a:rPr lang="en-US" sz="1800" dirty="0" smtClean="0">
                <a:latin typeface="Arial" charset="0"/>
              </a:rPr>
              <a:t>, </a:t>
            </a:r>
            <a:r>
              <a:rPr lang="en-US" sz="1800" dirty="0" err="1" smtClean="0">
                <a:latin typeface="Arial" charset="0"/>
              </a:rPr>
              <a:t>déploiement</a:t>
            </a:r>
            <a:endParaRPr lang="fr-FR" sz="1800" dirty="0">
              <a:latin typeface="Arial" charset="0"/>
            </a:endParaRPr>
          </a:p>
          <a:p>
            <a:pPr marL="720725" lvl="1" indent="-457200">
              <a:spcAft>
                <a:spcPts val="1450"/>
              </a:spcAft>
              <a:buFont typeface="+mj-lt"/>
              <a:buAutoNum type="alphaLcPeriod"/>
            </a:pPr>
            <a:endParaRPr lang="fr-FR" sz="1800" dirty="0">
              <a:latin typeface="Arial" charset="0"/>
            </a:endParaRPr>
          </a:p>
          <a:p>
            <a:pPr marL="342900" indent="-342900">
              <a:spcAft>
                <a:spcPts val="1450"/>
              </a:spcAft>
              <a:buFont typeface="+mj-lt"/>
              <a:buAutoNum type="arabicPeriod"/>
            </a:pPr>
            <a:endParaRPr lang="fr-FR" sz="1800" dirty="0">
              <a:latin typeface="Arial" charset="0"/>
            </a:endParaRPr>
          </a:p>
          <a:p>
            <a:pPr marL="285750" indent="-285750" eaLnBrk="1" hangingPunct="1">
              <a:spcAft>
                <a:spcPts val="1450"/>
              </a:spcAft>
              <a:buFont typeface="Arial" charset="0"/>
              <a:buNone/>
            </a:pPr>
            <a:r>
              <a:rPr lang="fr-FR" sz="1800" dirty="0">
                <a:latin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01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La modélisation de l’architecture : Diagramme des composants</a:t>
            </a:r>
          </a:p>
          <a:p>
            <a:pPr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Diagramme de déploiement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2800" dirty="0"/>
              <a:t>Introduction</a:t>
            </a:r>
            <a:endParaRPr lang="fr-CA" sz="2800" dirty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03648" y="1376772"/>
            <a:ext cx="676875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7325" indent="-187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fr-FR" sz="2000" dirty="0">
                <a:latin typeface="Arial" panose="020B0604020202020204" pitchFamily="34" charset="0"/>
              </a:rPr>
              <a:t>Objectif : </a:t>
            </a:r>
            <a:r>
              <a:rPr lang="fr-FR" altLang="fr-FR" sz="2000" dirty="0" smtClean="0">
                <a:latin typeface="Arial" panose="020B0604020202020204" pitchFamily="34" charset="0"/>
              </a:rPr>
              <a:t>Modélisation de l’architecture du système</a:t>
            </a:r>
            <a:endParaRPr lang="fr-FR" altLang="fr-FR" sz="20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Architecture logicielle : diagramme des composants</a:t>
            </a:r>
          </a:p>
          <a:p>
            <a:pPr marL="612775" lvl="1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Composant : Unité logicielle offrant des services</a:t>
            </a:r>
          </a:p>
          <a:p>
            <a:pPr marL="342900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Architecture matérielle : diagramme de déploiement</a:t>
            </a:r>
          </a:p>
          <a:p>
            <a:pPr marL="612775" lvl="1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Nœuds avec leurs liaisons</a:t>
            </a:r>
          </a:p>
          <a:p>
            <a:pPr marL="612775" lvl="1" indent="-342900">
              <a:spcBef>
                <a:spcPct val="50000"/>
              </a:spcBef>
              <a:buFontTx/>
              <a:buChar char="-"/>
            </a:pPr>
            <a:r>
              <a:rPr lang="fr-FR" altLang="fr-FR" sz="2000" dirty="0" smtClean="0">
                <a:latin typeface="Arial" panose="020B0604020202020204" pitchFamily="34" charset="0"/>
              </a:rPr>
              <a:t> Localisation des composants sur les </a:t>
            </a:r>
            <a:r>
              <a:rPr lang="fr-FR" altLang="fr-FR" sz="2000" dirty="0" err="1" smtClean="0">
                <a:latin typeface="Arial" panose="020B0604020202020204" pitchFamily="34" charset="0"/>
              </a:rPr>
              <a:t>noeuds</a:t>
            </a:r>
            <a:endParaRPr lang="fr-FR" altLang="fr-F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 (logiciel)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Espace réservé du contenu 4"/>
          <p:cNvSpPr txBox="1">
            <a:spLocks noGrp="1"/>
          </p:cNvSpPr>
          <p:nvPr>
            <p:ph sz="quarter" idx="17"/>
          </p:nvPr>
        </p:nvSpPr>
        <p:spPr bwMode="auto">
          <a:xfrm>
            <a:off x="447675" y="993778"/>
            <a:ext cx="7831149" cy="247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Unité logicielle autonome qui offre des services</a:t>
            </a:r>
          </a:p>
          <a:p>
            <a:pPr marL="549275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Services : Modélisés via les interfaces</a:t>
            </a:r>
          </a:p>
          <a:p>
            <a:pPr marL="549275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Interfaces : 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Interface(s) requise(s) :  utilisation des services d’un autre composant</a:t>
            </a:r>
          </a:p>
          <a:p>
            <a:pPr marL="742950" lvl="1" indent="-285750">
              <a:buFontTx/>
              <a:buChar char="-"/>
            </a:pPr>
            <a:r>
              <a:rPr lang="fr-FR" dirty="0" smtClean="0">
                <a:cs typeface="Arial" pitchFamily="34" charset="0"/>
              </a:rPr>
              <a:t>Interface(s) fournie(s) : Services offerts par le composant</a:t>
            </a:r>
          </a:p>
          <a:p>
            <a:pPr marL="285750" indent="-285750">
              <a:buFontTx/>
              <a:buChar char="-"/>
            </a:pPr>
            <a:endParaRPr lang="fr-FR" dirty="0" smtClean="0">
              <a:cs typeface="Arial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4113076"/>
            <a:ext cx="3619500" cy="1781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180" y="4230663"/>
            <a:ext cx="4276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0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 : représentation via classes Interface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592796"/>
            <a:ext cx="8001000" cy="2581275"/>
          </a:xfrm>
        </p:spPr>
      </p:pic>
      <p:sp>
        <p:nvSpPr>
          <p:cNvPr id="9" name="ZoneTexte 8"/>
          <p:cNvSpPr txBox="1"/>
          <p:nvPr/>
        </p:nvSpPr>
        <p:spPr bwMode="auto">
          <a:xfrm>
            <a:off x="1112765" y="4660378"/>
            <a:ext cx="690894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>
                <a:cs typeface="Arial" pitchFamily="34" charset="0"/>
              </a:rPr>
              <a:t>Interface requise : relation de dépendance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cs typeface="Arial" pitchFamily="34" charset="0"/>
              </a:rPr>
              <a:t>Interface fournie : relation de réalisation</a:t>
            </a:r>
          </a:p>
          <a:p>
            <a:pPr marL="285750" indent="-285750">
              <a:buFontTx/>
              <a:buChar char="-"/>
            </a:pPr>
            <a:r>
              <a:rPr lang="fr-FR" sz="2000" dirty="0" smtClean="0">
                <a:cs typeface="Arial" pitchFamily="34" charset="0"/>
              </a:rPr>
              <a:t>Fait apparaître les signatures des méthodes des interfaces</a:t>
            </a:r>
          </a:p>
        </p:txBody>
      </p:sp>
    </p:spTree>
    <p:extLst>
      <p:ext uri="{BB962C8B-B14F-4D97-AF65-F5344CB8AC3E}">
        <p14:creationId xmlns:p14="http://schemas.microsoft.com/office/powerpoint/2010/main" val="452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201180"/>
            <a:ext cx="9144000" cy="920750"/>
          </a:xfrm>
        </p:spPr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iagramme de composants : spool d’impression</a:t>
            </a:r>
            <a:endParaRPr lang="fr-FR" dirty="0"/>
          </a:p>
        </p:txBody>
      </p:sp>
      <p:sp>
        <p:nvSpPr>
          <p:cNvPr id="5" name="Espace réservé du contenu 3"/>
          <p:cNvSpPr>
            <a:spLocks noGrp="1"/>
          </p:cNvSpPr>
          <p:nvPr>
            <p:ph sz="quarter" idx="17"/>
          </p:nvPr>
        </p:nvSpPr>
        <p:spPr>
          <a:xfrm>
            <a:off x="449542" y="994216"/>
            <a:ext cx="8172908" cy="285218"/>
          </a:xfrm>
        </p:spPr>
        <p:txBody>
          <a:bodyPr/>
          <a:lstStyle/>
          <a:p>
            <a:r>
              <a:rPr lang="fr-FR" sz="1600" dirty="0" smtClean="0"/>
              <a:t>- Représentation </a:t>
            </a:r>
            <a:r>
              <a:rPr lang="fr-FR" sz="1600" dirty="0"/>
              <a:t>d</a:t>
            </a:r>
            <a:r>
              <a:rPr lang="fr-FR" sz="1600" dirty="0" smtClean="0"/>
              <a:t>es liens entre composants via les dépendances entre </a:t>
            </a:r>
            <a:r>
              <a:rPr lang="fr-FR" sz="1600" dirty="0"/>
              <a:t>leurs interfaces.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17679"/>
            <a:ext cx="6860053" cy="51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 et sous-composants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12012"/>
            <a:ext cx="7410450" cy="3810000"/>
          </a:xfrm>
          <a:prstGeom prst="rect">
            <a:avLst/>
          </a:prstGeom>
        </p:spPr>
      </p:pic>
      <p:sp>
        <p:nvSpPr>
          <p:cNvPr id="6" name="Espace réservé du contenu 4"/>
          <p:cNvSpPr>
            <a:spLocks noGrp="1"/>
          </p:cNvSpPr>
          <p:nvPr>
            <p:ph sz="quarter" idx="4294967295"/>
          </p:nvPr>
        </p:nvSpPr>
        <p:spPr>
          <a:xfrm>
            <a:off x="30368" y="1106489"/>
            <a:ext cx="8304805" cy="1188132"/>
          </a:xfrm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sz="1800" dirty="0" smtClean="0"/>
              <a:t>Les </a:t>
            </a:r>
            <a:r>
              <a:rPr lang="fr-FR" sz="1800" dirty="0"/>
              <a:t>composants peuvent être décomposés en </a:t>
            </a:r>
            <a:r>
              <a:rPr lang="fr-FR" sz="1800" dirty="0" smtClean="0"/>
              <a:t>sous-composants</a:t>
            </a:r>
          </a:p>
          <a:p>
            <a:r>
              <a:rPr lang="fr-FR" sz="1800" dirty="0"/>
              <a:t>Le  câblage interne  d'un composant est </a:t>
            </a:r>
            <a:r>
              <a:rPr lang="fr-FR" sz="1800" dirty="0" smtClean="0"/>
              <a:t>représenté par </a:t>
            </a:r>
            <a:r>
              <a:rPr lang="fr-FR" sz="1800" dirty="0"/>
              <a:t>les </a:t>
            </a:r>
            <a:r>
              <a:rPr lang="fr-FR" sz="1800" dirty="0" smtClean="0"/>
              <a:t>connecteurs de délégation : connexion d’un </a:t>
            </a:r>
            <a:r>
              <a:rPr lang="fr-FR" sz="1800" dirty="0"/>
              <a:t>port externe </a:t>
            </a:r>
            <a:r>
              <a:rPr lang="fr-FR" sz="1800" dirty="0" smtClean="0"/>
              <a:t>du composant </a:t>
            </a:r>
            <a:r>
              <a:rPr lang="fr-FR" sz="1800" dirty="0"/>
              <a:t>avec un port de l'un de ses sous-composants internes.</a:t>
            </a:r>
            <a:endParaRPr lang="fr-FR" sz="1800" dirty="0" smtClean="0"/>
          </a:p>
          <a:p>
            <a:pPr marL="342900" indent="-342900">
              <a:buFontTx/>
              <a:buChar char="-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53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Déploiement : Nœuds, liens et artefact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37537" cy="1553524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fr-FR" dirty="0" smtClean="0"/>
              <a:t>Nœud : Ressource matérielle (Terminal, Serveur, Imprimante, Scanner)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Porte les éléments logiciels sous leur forme physique : artefacts ( exécutable, fichier, librairie, document) : instance de composant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Liens entre les nœuds : éléments réseaux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13" y="3068960"/>
            <a:ext cx="5753248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schemas.microsoft.com/office/2006/metadata/properties"/>
    <ds:schemaRef ds:uri="e038e54c-dcf0-4371-b051-e054ac0791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c7c5abe-8b6f-45cf-8634-2f66964255e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49884</TotalTime>
  <Words>332</Words>
  <Application>Microsoft Office PowerPoint</Application>
  <PresentationFormat>Affichage à l'écran (4:3)</PresentationFormat>
  <Paragraphs>62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Verdana</vt:lpstr>
      <vt:lpstr>Onscreen;2057;Pos3;Date1;Logica Onscreen Template</vt:lpstr>
      <vt:lpstr>Modélisation UML Cours FGES – 2019/2020 – Diagramme composants, Diagramme déploiement</vt:lpstr>
      <vt:lpstr>Sommaire</vt:lpstr>
      <vt:lpstr>Présentation PowerPoint</vt:lpstr>
      <vt:lpstr>Introduction</vt:lpstr>
      <vt:lpstr>Composant (logiciel)</vt:lpstr>
      <vt:lpstr>Composant : représentation via classes Interface</vt:lpstr>
      <vt:lpstr>Diagramme de composants : spool d’impression</vt:lpstr>
      <vt:lpstr>Composant et sous-composants</vt:lpstr>
      <vt:lpstr>Diagramme de Déploiement : Nœuds, liens et artefact</vt:lpstr>
      <vt:lpstr>Diagramme de déploiement : Exemples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2367</cp:revision>
  <dcterms:created xsi:type="dcterms:W3CDTF">2009-12-22T16:12:15Z</dcterms:created>
  <dcterms:modified xsi:type="dcterms:W3CDTF">2020-01-04T17:56:37Z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