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einberg" userId="d4a1d7da-2485-48f9-9ec6-7be7f88372b6" providerId="ADAL" clId="{46EB5D5C-4D54-4F06-A8E1-B10E2EBAFC45}"/>
    <pc:docChg chg="modSld">
      <pc:chgData name="Benjamin Weinberg" userId="d4a1d7da-2485-48f9-9ec6-7be7f88372b6" providerId="ADAL" clId="{46EB5D5C-4D54-4F06-A8E1-B10E2EBAFC45}" dt="2021-02-14T18:42:48.955" v="35" actId="20577"/>
      <pc:docMkLst>
        <pc:docMk/>
      </pc:docMkLst>
      <pc:sldChg chg="modSp mod">
        <pc:chgData name="Benjamin Weinberg" userId="d4a1d7da-2485-48f9-9ec6-7be7f88372b6" providerId="ADAL" clId="{46EB5D5C-4D54-4F06-A8E1-B10E2EBAFC45}" dt="2021-02-14T18:42:48.955" v="35" actId="20577"/>
        <pc:sldMkLst>
          <pc:docMk/>
          <pc:sldMk cId="4188000294" sldId="256"/>
        </pc:sldMkLst>
        <pc:spChg chg="mod">
          <ac:chgData name="Benjamin Weinberg" userId="d4a1d7da-2485-48f9-9ec6-7be7f88372b6" providerId="ADAL" clId="{46EB5D5C-4D54-4F06-A8E1-B10E2EBAFC45}" dt="2021-02-14T18:42:48.955" v="35" actId="20577"/>
          <ac:spMkLst>
            <pc:docMk/>
            <pc:sldMk cId="4188000294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CryptoGraphie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Benjamin Weinberg</a:t>
            </a:r>
          </a:p>
          <a:p>
            <a:r>
              <a:rPr lang="fr-FR" dirty="0"/>
              <a:t>FGES Licence </a:t>
            </a:r>
            <a:r>
              <a:rPr lang="fr-FR" dirty="0" err="1"/>
              <a:t>SdN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00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Unicité de l’élément neutre</a:t>
            </a:r>
          </a:p>
          <a:p>
            <a:pPr lvl="1"/>
            <a:r>
              <a:rPr lang="fr-FR" dirty="0"/>
              <a:t>Notons e et e’ deux éléments neutres</a:t>
            </a:r>
          </a:p>
          <a:p>
            <a:pPr lvl="1"/>
            <a:r>
              <a:rPr lang="fr-FR" dirty="0"/>
              <a:t>e + e’ = e car e’ est un élément neutre e + e’ = e’ car e est un élément neutre donc e = e’</a:t>
            </a:r>
          </a:p>
          <a:p>
            <a:r>
              <a:rPr lang="fr-FR" dirty="0"/>
              <a:t>Symétrie à gauche &amp; à droite sont identiques</a:t>
            </a:r>
          </a:p>
          <a:p>
            <a:pPr lvl="1"/>
            <a:r>
              <a:rPr lang="fr-FR" dirty="0"/>
              <a:t>Soit x dans G, notons y un symétrique à droite donc x + y = e </a:t>
            </a:r>
          </a:p>
          <a:p>
            <a:pPr lvl="1"/>
            <a:r>
              <a:rPr lang="fr-FR" dirty="0"/>
              <a:t>y + x = y + x + e = y + e + x</a:t>
            </a:r>
          </a:p>
          <a:p>
            <a:pPr lvl="1"/>
            <a:r>
              <a:rPr lang="fr-FR" dirty="0"/>
              <a:t>y + x = y + x + y + x = e + e = 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Simplification</a:t>
            </a:r>
          </a:p>
          <a:p>
            <a:pPr lvl="1"/>
            <a:r>
              <a:rPr lang="fr-FR" dirty="0"/>
              <a:t>Si x + y = x + z Alors  y = z</a:t>
            </a:r>
          </a:p>
          <a:p>
            <a:pPr lvl="1"/>
            <a:r>
              <a:rPr lang="fr-FR" dirty="0"/>
              <a:t>Supposons x + y = x + z Notons x’ un symétrique à x, on a alors x’ + x + y = x’ + x + z</a:t>
            </a:r>
          </a:p>
          <a:p>
            <a:pPr lvl="1"/>
            <a:r>
              <a:rPr lang="fr-FR" dirty="0"/>
              <a:t>donc e + y = e + z et donc y = z</a:t>
            </a:r>
          </a:p>
          <a:p>
            <a:r>
              <a:rPr lang="fr-FR" dirty="0"/>
              <a:t>Unicité du symétrique</a:t>
            </a:r>
          </a:p>
          <a:p>
            <a:pPr lvl="1"/>
            <a:r>
              <a:rPr lang="fr-FR" dirty="0"/>
              <a:t>x + y = e et x + y’</a:t>
            </a:r>
          </a:p>
          <a:p>
            <a:pPr lvl="1"/>
            <a:r>
              <a:rPr lang="fr-FR" dirty="0"/>
              <a:t>Application de la simplification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1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 Abélien &amp;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95732" cy="4429920"/>
          </a:xfrm>
        </p:spPr>
        <p:txBody>
          <a:bodyPr>
            <a:normAutofit/>
          </a:bodyPr>
          <a:lstStyle/>
          <a:p>
            <a:r>
              <a:rPr lang="fr-FR" dirty="0"/>
              <a:t>On dit que (G, +) est un groupe abélien ou commutatif si la loi de composition interne est commutative</a:t>
            </a:r>
          </a:p>
          <a:p>
            <a:r>
              <a:rPr lang="fr-FR" dirty="0"/>
              <a:t>Pour tout (x, y) dans G² x + y = y + x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fr-FR" dirty="0"/>
              <a:t>(N, +) n’est pas un groupe</a:t>
            </a:r>
          </a:p>
          <a:p>
            <a:pPr lvl="1"/>
            <a:r>
              <a:rPr lang="fr-FR" dirty="0"/>
              <a:t>(Z, +), (Q, +) et (R, +) sont un groupe abélien</a:t>
            </a:r>
          </a:p>
          <a:p>
            <a:pPr lvl="1"/>
            <a:r>
              <a:rPr lang="fr-FR" dirty="0"/>
              <a:t>(Ensemble des complexes de modules 1, *) est une groupe </a:t>
            </a:r>
            <a:r>
              <a:rPr lang="fr-FR" dirty="0" err="1"/>
              <a:t>abelien</a:t>
            </a:r>
            <a:endParaRPr lang="fr-FR" dirty="0"/>
          </a:p>
          <a:p>
            <a:pPr lvl="1"/>
            <a:r>
              <a:rPr lang="fr-FR" dirty="0"/>
              <a:t>(ensemble de matrice 2x2 inversible, produit de matrices) est un groupe non commutatif</a:t>
            </a:r>
          </a:p>
        </p:txBody>
      </p:sp>
    </p:spTree>
    <p:extLst>
      <p:ext uri="{BB962C8B-B14F-4D97-AF65-F5344CB8AC3E}">
        <p14:creationId xmlns:p14="http://schemas.microsoft.com/office/powerpoint/2010/main" val="152917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structures</a:t>
            </a:r>
          </a:p>
          <a:p>
            <a:r>
              <a:rPr lang="fr-FR" dirty="0"/>
              <a:t>(G, +) un groupe </a:t>
            </a:r>
          </a:p>
          <a:p>
            <a:pPr lvl="1"/>
            <a:r>
              <a:rPr lang="fr-FR" dirty="0"/>
              <a:t>Stable pour +</a:t>
            </a:r>
          </a:p>
          <a:p>
            <a:pPr lvl="1"/>
            <a:r>
              <a:rPr lang="fr-FR" dirty="0"/>
              <a:t>Stable pour le symétrique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Définition-notation d’Anneau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2763"/>
          </a:xfrm>
        </p:spPr>
        <p:txBody>
          <a:bodyPr>
            <a:normAutofit/>
          </a:bodyPr>
          <a:lstStyle/>
          <a:p>
            <a:r>
              <a:rPr lang="fr-FR" dirty="0"/>
              <a:t>(A, +, .) </a:t>
            </a:r>
          </a:p>
          <a:p>
            <a:pPr lvl="1"/>
            <a:r>
              <a:rPr lang="fr-FR" dirty="0"/>
              <a:t>+ et . sont des lois de composition interne</a:t>
            </a:r>
          </a:p>
          <a:p>
            <a:pPr lvl="1"/>
            <a:r>
              <a:rPr lang="fr-FR" dirty="0"/>
              <a:t>(A, +) est un groupe abélien l’élément neutre de l’addition est noté 0</a:t>
            </a:r>
          </a:p>
          <a:p>
            <a:pPr lvl="1"/>
            <a:r>
              <a:rPr lang="fr-FR" dirty="0"/>
              <a:t>La multiplication est associative</a:t>
            </a:r>
          </a:p>
          <a:p>
            <a:pPr lvl="1"/>
            <a:r>
              <a:rPr lang="fr-FR" dirty="0"/>
              <a:t>La multiplication est distributive sur l’addition</a:t>
            </a:r>
          </a:p>
          <a:p>
            <a:r>
              <a:rPr lang="fr-FR" dirty="0"/>
              <a:t>A est dit commutatif si 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est </a:t>
            </a:r>
            <a:r>
              <a:rPr lang="fr-FR" dirty="0">
                <a:solidFill>
                  <a:srgbClr val="FF0000"/>
                </a:solidFill>
              </a:rPr>
              <a:t>commutatif</a:t>
            </a:r>
          </a:p>
          <a:p>
            <a:r>
              <a:rPr lang="fr-FR" dirty="0"/>
              <a:t>A est unitaire si 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admet un élément neutre noté </a:t>
            </a:r>
            <a:r>
              <a:rPr lang="fr-FR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fr-FR" dirty="0"/>
              <a:t>On supposera tout nos anneaux seront commutatifs &amp; unitaires</a:t>
            </a:r>
          </a:p>
        </p:txBody>
      </p:sp>
    </p:spTree>
    <p:extLst>
      <p:ext uri="{BB962C8B-B14F-4D97-AF65-F5344CB8AC3E}">
        <p14:creationId xmlns:p14="http://schemas.microsoft.com/office/powerpoint/2010/main" val="301553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 </a:t>
            </a:r>
            <a:r>
              <a:rPr lang="fr-FR" dirty="0" err="1"/>
              <a:t>stucture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9901"/>
          </a:xfrm>
        </p:spPr>
        <p:txBody>
          <a:bodyPr>
            <a:normAutofit/>
          </a:bodyPr>
          <a:lstStyle/>
          <a:p>
            <a:r>
              <a:rPr lang="fr-FR" dirty="0"/>
              <a:t>Sous-anneau</a:t>
            </a:r>
          </a:p>
          <a:p>
            <a:pPr lvl="1"/>
            <a:r>
              <a:rPr lang="fr-FR" dirty="0"/>
              <a:t>Stable pour + et pour .</a:t>
            </a:r>
          </a:p>
          <a:p>
            <a:pPr lvl="1"/>
            <a:r>
              <a:rPr lang="fr-FR" dirty="0"/>
              <a:t>Structure peu intéressante</a:t>
            </a:r>
          </a:p>
          <a:p>
            <a:r>
              <a:rPr lang="fr-FR" dirty="0"/>
              <a:t>Notion d’idéal  (I, +, .) dans (A, +, .)</a:t>
            </a:r>
          </a:p>
          <a:p>
            <a:pPr lvl="1"/>
            <a:r>
              <a:rPr lang="fr-FR" dirty="0"/>
              <a:t>Stable pour +</a:t>
            </a:r>
          </a:p>
          <a:p>
            <a:pPr lvl="2"/>
            <a:r>
              <a:rPr lang="fr-FR" dirty="0"/>
              <a:t>0 dans I</a:t>
            </a:r>
          </a:p>
          <a:p>
            <a:pPr lvl="2"/>
            <a:r>
              <a:rPr lang="fr-FR" dirty="0"/>
              <a:t>Si x appartient à I alors –x appartient à I</a:t>
            </a:r>
          </a:p>
          <a:p>
            <a:pPr lvl="2"/>
            <a:r>
              <a:rPr lang="fr-FR" dirty="0"/>
              <a:t>Si x, y dans I alors x + y dans I</a:t>
            </a:r>
          </a:p>
          <a:p>
            <a:pPr lvl="1"/>
            <a:r>
              <a:rPr lang="fr-FR" dirty="0"/>
              <a:t>I idéal de A, pour tout x dans I, pour tout y dans A </a:t>
            </a:r>
            <a:r>
              <a:rPr lang="fr-FR" dirty="0" err="1"/>
              <a:t>x.y</a:t>
            </a:r>
            <a:r>
              <a:rPr lang="fr-FR" dirty="0"/>
              <a:t> dans I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06" y="618517"/>
            <a:ext cx="1888332" cy="59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Anneaux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(Z, +, .)</a:t>
            </a:r>
          </a:p>
          <a:p>
            <a:r>
              <a:rPr lang="fr-FR" dirty="0"/>
              <a:t>Polynômes à coefficients réels : R[X]</a:t>
            </a:r>
          </a:p>
          <a:p>
            <a:r>
              <a:rPr lang="fr-FR" dirty="0"/>
              <a:t>(Q, +, .), (R, +, .), (C, +, .), </a:t>
            </a:r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Idéaux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(Z, +, .), R[X], (Q, +, .), (R, +, .), (C, +, .)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aZ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(X +1) R[x]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95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est intègre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7051"/>
          </a:xfrm>
        </p:spPr>
        <p:txBody>
          <a:bodyPr>
            <a:normAutofit/>
          </a:bodyPr>
          <a:lstStyle/>
          <a:p>
            <a:r>
              <a:rPr lang="fr-FR" dirty="0"/>
              <a:t>Définition</a:t>
            </a:r>
          </a:p>
          <a:p>
            <a:pPr lvl="1"/>
            <a:r>
              <a:rPr lang="fr-FR" dirty="0"/>
              <a:t>Pour tout (x, y) dans A, </a:t>
            </a:r>
            <a:r>
              <a:rPr lang="fr-FR" dirty="0" err="1"/>
              <a:t>x.y</a:t>
            </a:r>
            <a:r>
              <a:rPr lang="fr-FR" dirty="0"/>
              <a:t> = 0 =&gt; (x = 0 ou y = 0)</a:t>
            </a:r>
          </a:p>
          <a:p>
            <a:pPr lvl="1"/>
            <a:r>
              <a:rPr lang="fr-FR" dirty="0"/>
              <a:t>A est sans diviseur de zéro</a:t>
            </a:r>
          </a:p>
          <a:p>
            <a:r>
              <a:rPr lang="fr-FR" dirty="0"/>
              <a:t>Propriété</a:t>
            </a:r>
          </a:p>
          <a:p>
            <a:pPr lvl="1"/>
            <a:r>
              <a:rPr lang="fr-FR" dirty="0"/>
              <a:t>Z est intègre</a:t>
            </a:r>
          </a:p>
          <a:p>
            <a:r>
              <a:rPr lang="fr-FR" dirty="0"/>
              <a:t>Preuve (admis)</a:t>
            </a:r>
          </a:p>
          <a:p>
            <a:pPr lvl="1"/>
            <a:r>
              <a:rPr lang="fr-FR" dirty="0"/>
              <a:t>Soit faire un détour par les corps </a:t>
            </a:r>
          </a:p>
          <a:p>
            <a:pPr lvl="1"/>
            <a:r>
              <a:rPr lang="fr-FR" u="sng" dirty="0"/>
              <a:t>Soit avec un définition propre de Z</a:t>
            </a:r>
          </a:p>
        </p:txBody>
      </p:sp>
    </p:spTree>
    <p:extLst>
      <p:ext uri="{BB962C8B-B14F-4D97-AF65-F5344CB8AC3E}">
        <p14:creationId xmlns:p14="http://schemas.microsoft.com/office/powerpoint/2010/main" val="965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A</a:t>
            </a:r>
            <a:r>
              <a:rPr lang="fr-FR" dirty="0"/>
              <a:t> . Z est un idéal de 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35199"/>
            <a:ext cx="9905999" cy="3541714"/>
          </a:xfrm>
        </p:spPr>
        <p:txBody>
          <a:bodyPr/>
          <a:lstStyle/>
          <a:p>
            <a:r>
              <a:rPr lang="fr-FR" dirty="0"/>
              <a:t>Définition</a:t>
            </a:r>
          </a:p>
          <a:p>
            <a:pPr lvl="1"/>
            <a:r>
              <a:rPr lang="fr-FR" dirty="0"/>
              <a:t>a Z = { y dans Z | il existe k dans Z tel que y = a k }</a:t>
            </a:r>
          </a:p>
          <a:p>
            <a:r>
              <a:rPr lang="fr-FR" dirty="0"/>
              <a:t>Montons que a Z est un idéal</a:t>
            </a:r>
          </a:p>
          <a:p>
            <a:pPr lvl="1"/>
            <a:r>
              <a:rPr lang="fr-FR" dirty="0"/>
              <a:t>0 = a . 0 </a:t>
            </a:r>
          </a:p>
          <a:p>
            <a:pPr lvl="1"/>
            <a:r>
              <a:rPr lang="fr-FR" dirty="0"/>
              <a:t>Soit b dans a Z, donc b = a b’ donc a (-b’) = -(a . b’) donc dans a Z</a:t>
            </a:r>
          </a:p>
          <a:p>
            <a:pPr lvl="1"/>
            <a:r>
              <a:rPr lang="fr-FR" dirty="0"/>
              <a:t>Soit b dans a Z, Soit c dans a Z, b + c = a b’ + a c’ = a (b’ + c’) donc b + c dans a Z</a:t>
            </a:r>
          </a:p>
          <a:p>
            <a:pPr lvl="1"/>
            <a:r>
              <a:rPr lang="fr-FR" dirty="0"/>
              <a:t>Soit x dans a Z et y dans Z, donc x . y = (a . x’). y = a . (x’. Y) donc x . y dans a Z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41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625606"/>
                <a:ext cx="9905998" cy="1478570"/>
              </a:xfrm>
            </p:spPr>
            <p:txBody>
              <a:bodyPr/>
              <a:lstStyle/>
              <a:p>
                <a:r>
                  <a:rPr lang="fr-FR" dirty="0"/>
                  <a:t>Idéaux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625606"/>
                <a:ext cx="9905998" cy="1478570"/>
              </a:xfrm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072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« Divise » définit une relation d’ordre sur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/>
                  <a:t>	(preuve slide 19)</a:t>
                </a:r>
              </a:p>
              <a:p>
                <a:pPr lvl="2"/>
                <a:r>
                  <a:rPr lang="fr-FR" dirty="0"/>
                  <a:t>il s’agit d’un ordre partiel</a:t>
                </a:r>
              </a:p>
              <a:p>
                <a:pPr lvl="2"/>
                <a:r>
                  <a:rPr lang="fr-FR" dirty="0"/>
                  <a:t>/!\ 4 est « plus petit » que 2 dans cette relation d’ordre</a:t>
                </a:r>
              </a:p>
              <a:p>
                <a:pPr lvl="2"/>
                <a:r>
                  <a:rPr lang="fr-FR" dirty="0"/>
                  <a:t>1 est maximal :$ dans cette relation d’ordre</a:t>
                </a:r>
              </a:p>
              <a:p>
                <a:r>
                  <a:rPr lang="fr-FR" dirty="0"/>
                  <a:t>Qu’est-ce qu’un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?</a:t>
                </a:r>
              </a:p>
              <a:p>
                <a:r>
                  <a:rPr lang="fr-FR" dirty="0"/>
                  <a:t>Les idéaux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sont de la forme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		(preuve slide 22)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dirty="0"/>
                  <a:t>					(preuve slide 23)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est un idéal 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				(preuve slide 24)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𝑝𝑔𝑐𝑑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		(preuve slide 25)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07257"/>
              </a:xfrm>
              <a:blipFill>
                <a:blip r:embed="rId3"/>
                <a:stretch>
                  <a:fillRect l="-1231" t="-2405" b="-16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7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« Divise » définit une relation d’ordre sur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47330" y="2249486"/>
                <a:ext cx="5672469" cy="42718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∝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∈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∝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∝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∝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∝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Attention l’ordre n’est pas total</a:t>
                </a:r>
              </a:p>
              <a:p>
                <a:r>
                  <a:rPr lang="fr-FR" dirty="0"/>
                  <a:t>Pourquoi est-ce intéressant ?</a:t>
                </a:r>
              </a:p>
              <a:p>
                <a:pPr lvl="1"/>
                <a:r>
                  <a:rPr lang="fr-FR" dirty="0"/>
                  <a:t>Notion de maximal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7330" y="2249486"/>
                <a:ext cx="5672469" cy="4271816"/>
              </a:xfrm>
              <a:blipFill>
                <a:blip r:embed="rId3"/>
                <a:stretch>
                  <a:fillRect l="-2258" t="-1854" b="-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77786" y="2249486"/>
                <a:ext cx="6514214" cy="4271816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ea typeface="Cambria Math" panose="02040503050406030204" pitchFamily="18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/>
                  <a:t>, on a bien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i="1" dirty="0"/>
              </a:p>
              <a:p>
                <a:r>
                  <a:rPr lang="fr-FR" dirty="0"/>
                  <a:t>Soient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/>
                  <a:t>,</a:t>
                </a:r>
              </a:p>
              <a:p>
                <a:pPr marL="457200" lvl="1" indent="0">
                  <a:buNone/>
                </a:pPr>
                <a:r>
                  <a:rPr lang="fr-FR" dirty="0"/>
                  <a:t>a | b et b | a donc b = </a:t>
                </a:r>
                <a:r>
                  <a:rPr lang="fr-FR" dirty="0" err="1"/>
                  <a:t>aq</a:t>
                </a:r>
                <a:r>
                  <a:rPr lang="fr-FR" dirty="0"/>
                  <a:t> et a = </a:t>
                </a:r>
                <a:r>
                  <a:rPr lang="fr-FR" dirty="0" err="1"/>
                  <a:t>bk</a:t>
                </a:r>
                <a:r>
                  <a:rPr lang="fr-FR" dirty="0"/>
                  <a:t> avec k et q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donc b = </a:t>
                </a:r>
                <a:r>
                  <a:rPr lang="fr-FR" dirty="0" err="1"/>
                  <a:t>bkq</a:t>
                </a:r>
                <a:r>
                  <a:rPr lang="fr-FR" dirty="0"/>
                  <a:t> donc </a:t>
                </a:r>
                <a:r>
                  <a:rPr lang="fr-FR" dirty="0" err="1"/>
                  <a:t>kq</a:t>
                </a:r>
                <a:r>
                  <a:rPr lang="fr-FR" dirty="0"/>
                  <a:t> = 1</a:t>
                </a:r>
              </a:p>
              <a:p>
                <a:pPr marL="457200" lvl="1" indent="0">
                  <a:buNone/>
                </a:pPr>
                <a:r>
                  <a:rPr lang="fr-FR" dirty="0"/>
                  <a:t>donc k = 1/q donc k = q = 1</a:t>
                </a:r>
              </a:p>
              <a:p>
                <a:r>
                  <a:rPr lang="fr-FR" dirty="0"/>
                  <a:t>Soient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/>
                  <a:t>,</a:t>
                </a:r>
              </a:p>
              <a:p>
                <a:pPr marL="457200" lvl="1" indent="0">
                  <a:buNone/>
                </a:pPr>
                <a:r>
                  <a:rPr lang="fr-FR" dirty="0"/>
                  <a:t>a | b et b | c donc b = </a:t>
                </a:r>
                <a:r>
                  <a:rPr lang="fr-FR" dirty="0" err="1"/>
                  <a:t>aq</a:t>
                </a:r>
                <a:r>
                  <a:rPr lang="fr-FR" dirty="0"/>
                  <a:t> et c = </a:t>
                </a:r>
                <a:r>
                  <a:rPr lang="fr-FR" dirty="0" err="1"/>
                  <a:t>bk</a:t>
                </a:r>
                <a:r>
                  <a:rPr lang="fr-FR" dirty="0"/>
                  <a:t>  avec k et q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donc c = </a:t>
                </a:r>
                <a:r>
                  <a:rPr lang="fr-FR" dirty="0" err="1"/>
                  <a:t>akq</a:t>
                </a:r>
                <a:r>
                  <a:rPr lang="fr-FR" dirty="0"/>
                  <a:t> en posant m = </a:t>
                </a:r>
                <a:r>
                  <a:rPr lang="fr-FR" dirty="0" err="1"/>
                  <a:t>kq</a:t>
                </a:r>
                <a:r>
                  <a:rPr lang="fr-FR" dirty="0"/>
                  <a:t>, on a c = </a:t>
                </a:r>
                <a:r>
                  <a:rPr lang="fr-FR" dirty="0" err="1"/>
                  <a:t>am</a:t>
                </a:r>
                <a:r>
                  <a:rPr lang="fr-FR" dirty="0"/>
                  <a:t> avec m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i.e. a | c</a:t>
                </a:r>
              </a:p>
              <a:p>
                <a:pPr marL="457200" lvl="1" indent="0">
                  <a:buNone/>
                </a:pPr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77786" y="2249486"/>
                <a:ext cx="6514214" cy="4271816"/>
              </a:xfrm>
              <a:blipFill>
                <a:blip r:embed="rId4"/>
                <a:stretch>
                  <a:fillRect l="-1871" t="-1854" b="-1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avec la </a:t>
            </a:r>
            <a:r>
              <a:rPr lang="fr-FR" dirty="0" err="1"/>
              <a:t>stéganographie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Stéganographie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Message caché</a:t>
            </a:r>
          </a:p>
          <a:p>
            <a:r>
              <a:rPr lang="fr-FR" dirty="0"/>
              <a:t>Méthode ad hoc</a:t>
            </a:r>
          </a:p>
          <a:p>
            <a:r>
              <a:rPr lang="fr-FR" dirty="0"/>
              <a:t>Technique secrète </a:t>
            </a:r>
          </a:p>
          <a:p>
            <a:pPr lvl="1"/>
            <a:r>
              <a:rPr lang="fr-FR" dirty="0"/>
              <a:t>Danger de la perte du secret</a:t>
            </a:r>
          </a:p>
          <a:p>
            <a:r>
              <a:rPr lang="fr-FR" dirty="0"/>
              <a:t>Cumulatif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Cryptographe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6172199" y="3073396"/>
            <a:ext cx="5293519" cy="3648873"/>
          </a:xfrm>
        </p:spPr>
        <p:txBody>
          <a:bodyPr>
            <a:normAutofit/>
          </a:bodyPr>
          <a:lstStyle/>
          <a:p>
            <a:r>
              <a:rPr lang="fr-FR" dirty="0"/>
              <a:t>Message illisible</a:t>
            </a:r>
          </a:p>
          <a:p>
            <a:r>
              <a:rPr lang="fr-FR" dirty="0"/>
              <a:t>Méthode générique (secret sur une clé)</a:t>
            </a:r>
          </a:p>
          <a:p>
            <a:r>
              <a:rPr lang="fr-FR" dirty="0"/>
              <a:t>Technique publique</a:t>
            </a:r>
          </a:p>
          <a:p>
            <a:pPr lvl="1"/>
            <a:r>
              <a:rPr lang="fr-FR" dirty="0"/>
              <a:t>Danger sur la perte de la clé</a:t>
            </a:r>
          </a:p>
          <a:p>
            <a:r>
              <a:rPr lang="fr-FR" dirty="0"/>
              <a:t>Les techniques sont</a:t>
            </a:r>
          </a:p>
          <a:p>
            <a:pPr lvl="1"/>
            <a:r>
              <a:rPr lang="fr-FR" dirty="0"/>
              <a:t>Soit fiable </a:t>
            </a:r>
            <a:r>
              <a:rPr lang="fr-FR" dirty="0">
                <a:sym typeface="Wingdings" panose="05000000000000000000" pitchFamily="2" charset="2"/>
              </a:rPr>
              <a:t> inutile de cumulé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Soit non fiable  le cumul n’apporte rien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85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d’arithmétique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4728"/>
          </a:xfrm>
        </p:spPr>
        <p:txBody>
          <a:bodyPr>
            <a:normAutofit/>
          </a:bodyPr>
          <a:lstStyle/>
          <a:p>
            <a:r>
              <a:rPr lang="fr-FR" dirty="0"/>
              <a:t>Lemme : A et A+1 sont premiers entre d’eux </a:t>
            </a:r>
          </a:p>
          <a:p>
            <a:r>
              <a:rPr lang="fr-FR" dirty="0"/>
              <a:t>Preuve (direct) :</a:t>
            </a:r>
          </a:p>
          <a:p>
            <a:pPr lvl="1"/>
            <a:r>
              <a:rPr lang="fr-FR" dirty="0"/>
              <a:t>soit D appartenant à Z</a:t>
            </a:r>
          </a:p>
          <a:p>
            <a:pPr lvl="1"/>
            <a:r>
              <a:rPr lang="fr-FR" dirty="0"/>
              <a:t>Supposons que D| A et D | A+1</a:t>
            </a:r>
          </a:p>
          <a:p>
            <a:pPr lvl="1"/>
            <a:r>
              <a:rPr lang="fr-FR" dirty="0"/>
              <a:t>Donc D |  (A+1) – A = 1</a:t>
            </a:r>
          </a:p>
          <a:p>
            <a:pPr lvl="1"/>
            <a:r>
              <a:rPr lang="fr-FR" dirty="0"/>
              <a:t>Donc D | 1 donc D = 1</a:t>
            </a:r>
          </a:p>
          <a:p>
            <a:pPr lvl="1"/>
            <a:r>
              <a:rPr lang="fr-FR" dirty="0"/>
              <a:t>Donc tous les diviseurs communs à A et A+1 sont égaux à 1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Or pgcd(A, A+1) est un diviseur commun à A et à A+1</a:t>
            </a:r>
          </a:p>
          <a:p>
            <a:pPr lvl="1"/>
            <a:r>
              <a:rPr lang="fr-FR" dirty="0"/>
              <a:t>Donc pgcd(A, A+1) = 1</a:t>
            </a:r>
          </a:p>
          <a:p>
            <a:r>
              <a:rPr lang="fr-FR" dirty="0"/>
              <a:t>Autre méthode :</a:t>
            </a:r>
          </a:p>
          <a:p>
            <a:pPr lvl="1"/>
            <a:r>
              <a:rPr lang="fr-FR" dirty="0"/>
              <a:t>-1 . A + 1.(A+1) =  1</a:t>
            </a:r>
          </a:p>
          <a:p>
            <a:pPr lvl="1"/>
            <a:r>
              <a:rPr lang="fr-FR" dirty="0"/>
              <a:t>donc d’après la réciproque du Th de Bézout pgcd(A, A+1) = 1</a:t>
            </a:r>
          </a:p>
        </p:txBody>
      </p:sp>
    </p:spTree>
    <p:extLst>
      <p:ext uri="{BB962C8B-B14F-4D97-AF65-F5344CB8AC3E}">
        <p14:creationId xmlns:p14="http://schemas.microsoft.com/office/powerpoint/2010/main" val="267788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Qu’est-ce qu’un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0" y="1694121"/>
                <a:ext cx="4878389" cy="46641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I est 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Un sous groupe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0 </a:t>
                </a:r>
              </a:p>
              <a:p>
                <a:pPr lvl="2"/>
                <a:r>
                  <a:rPr lang="fr-FR" dirty="0"/>
                  <a:t>x dans I =&gt; -x dans I</a:t>
                </a:r>
              </a:p>
              <a:p>
                <a:pPr lvl="2"/>
                <a:r>
                  <a:rPr lang="fr-FR" dirty="0"/>
                  <a:t>x et y dans I =&gt; x + y dans I</a:t>
                </a:r>
              </a:p>
              <a:p>
                <a:pPr lvl="1"/>
                <a:r>
                  <a:rPr lang="fr-FR" dirty="0"/>
                  <a:t>x dans I et y </a:t>
                </a:r>
                <a:r>
                  <a:rPr lang="fr-FR" b="1" dirty="0"/>
                  <a:t>dans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=&gt; x . y dans I </a:t>
                </a:r>
              </a:p>
              <a:p>
                <a:r>
                  <a:rPr lang="fr-FR" dirty="0"/>
                  <a:t>Que signifie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« les multiples de a » </a:t>
                </a:r>
              </a:p>
              <a:p>
                <a:pPr lvl="1"/>
                <a:r>
                  <a:rPr lang="fr-FR" dirty="0"/>
                  <a:t>0, a, 2a, 3a, … mais aussi -a, -2a, 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0" y="1694121"/>
                <a:ext cx="4878389" cy="4664149"/>
              </a:xfrm>
              <a:blipFill>
                <a:blip r:embed="rId3"/>
                <a:stretch>
                  <a:fillRect l="-2125" t="-20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1060" y="1694121"/>
                <a:ext cx="5741582" cy="48200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Vérifions que a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est 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r>
                  <a:rPr lang="fr-FR" dirty="0"/>
                  <a:t>0 = 0 . a donc 0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r>
                  <a:rPr lang="fr-FR" dirty="0"/>
                  <a:t>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donc x = t . a</a:t>
                </a:r>
              </a:p>
              <a:p>
                <a:pPr lvl="1"/>
                <a:r>
                  <a:rPr lang="fr-FR" dirty="0"/>
                  <a:t>donc (-1).x = (-1).</a:t>
                </a:r>
                <a:r>
                  <a:rPr lang="fr-FR" dirty="0" err="1"/>
                  <a:t>t.a</a:t>
                </a:r>
                <a:endParaRPr lang="fr-FR" dirty="0"/>
              </a:p>
              <a:p>
                <a:pPr lvl="1"/>
                <a:r>
                  <a:rPr lang="fr-FR" dirty="0"/>
                  <a:t>donc x = -t . a donc 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r>
                  <a:rPr lang="fr-FR" dirty="0"/>
                  <a:t>x et 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donc x = t . a et y = s . a</a:t>
                </a:r>
              </a:p>
              <a:p>
                <a:pPr lvl="1"/>
                <a:r>
                  <a:rPr lang="fr-FR" dirty="0"/>
                  <a:t>donc x + y = </a:t>
                </a:r>
                <a:r>
                  <a:rPr lang="fr-FR" dirty="0" err="1"/>
                  <a:t>t.a</a:t>
                </a:r>
                <a:r>
                  <a:rPr lang="fr-FR" dirty="0"/>
                  <a:t> + </a:t>
                </a:r>
                <a:r>
                  <a:rPr lang="fr-FR" dirty="0" err="1"/>
                  <a:t>s.a</a:t>
                </a:r>
                <a:r>
                  <a:rPr lang="fr-FR" dirty="0"/>
                  <a:t> = (</a:t>
                </a:r>
                <a:r>
                  <a:rPr lang="fr-FR" dirty="0" err="1"/>
                  <a:t>t+s</a:t>
                </a:r>
                <a:r>
                  <a:rPr lang="fr-FR" dirty="0"/>
                  <a:t>) . a </a:t>
                </a:r>
              </a:p>
              <a:p>
                <a:pPr lvl="1"/>
                <a:r>
                  <a:rPr lang="fr-FR" dirty="0"/>
                  <a:t>donc x + 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et 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donc x = t . a </a:t>
                </a:r>
              </a:p>
              <a:p>
                <a:pPr lvl="1"/>
                <a:r>
                  <a:rPr lang="fr-FR" dirty="0"/>
                  <a:t>donc x . y = t . a . y = (</a:t>
                </a:r>
                <a:r>
                  <a:rPr lang="fr-FR" dirty="0" err="1"/>
                  <a:t>ty</a:t>
                </a:r>
                <a:r>
                  <a:rPr lang="fr-FR" dirty="0"/>
                  <a:t>) . a </a:t>
                </a:r>
              </a:p>
              <a:p>
                <a:pPr lvl="1"/>
                <a:r>
                  <a:rPr lang="fr-FR" dirty="0"/>
                  <a:t>donc x . 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1060" y="1694121"/>
                <a:ext cx="5741582" cy="4820093"/>
              </a:xfrm>
              <a:blipFill>
                <a:blip r:embed="rId4"/>
                <a:stretch>
                  <a:fillRect l="-1911" t="-2023" b="-3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0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Les idéaux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sont de la forme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424" y="2249486"/>
                <a:ext cx="5424376" cy="40662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Soit I 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r>
                  <a:rPr lang="fr-FR" dirty="0"/>
                  <a:t>Notons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Notons a le plus petit élément de A</a:t>
                </a:r>
              </a:p>
              <a:p>
                <a:r>
                  <a:rPr lang="fr-FR" dirty="0"/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fr-FR" b="0" dirty="0">
                    <a:ea typeface="Cambria Math" panose="02040503050406030204" pitchFamily="18" charset="0"/>
                  </a:rPr>
                  <a:t>or a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fr-FR" b="0" dirty="0">
                    <a:ea typeface="Cambria Math" panose="02040503050406030204" pitchFamily="18" charset="0"/>
                  </a:rPr>
                  <a:t>I et t appartient à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>
                    <a:ea typeface="Cambria Math" panose="02040503050406030204" pitchFamily="18" charset="0"/>
                  </a:rPr>
                  <a:t>Par définition d’un idéal x appartient à I</a:t>
                </a:r>
              </a:p>
              <a:p>
                <a:r>
                  <a:rPr lang="fr-FR" dirty="0">
                    <a:ea typeface="Cambria Math" panose="02040503050406030204" pitchFamily="18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b="0" dirty="0">
                    <a:ea typeface="Cambria Math" panose="02040503050406030204" pitchFamily="18" charset="0"/>
                  </a:rPr>
                  <a:t>, posons la division euclidienne </a:t>
                </a:r>
              </a:p>
              <a:p>
                <a:r>
                  <a:rPr lang="fr-FR" dirty="0">
                    <a:ea typeface="Cambria Math" panose="02040503050406030204" pitchFamily="18" charset="0"/>
                  </a:rPr>
                  <a:t>x = a q + r avec 0 &lt;= r &lt; a</a:t>
                </a:r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424" y="2249486"/>
                <a:ext cx="5424376" cy="4066254"/>
              </a:xfrm>
              <a:blipFill>
                <a:blip r:embed="rId3"/>
                <a:stretch>
                  <a:fillRect l="-2360" t="-2549" r="-787" b="-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9486"/>
                <a:ext cx="4875211" cy="40662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a r = x – a q avec x dans I, a dans I (et donc a q dans I)</a:t>
                </a:r>
              </a:p>
              <a:p>
                <a:r>
                  <a:rPr lang="fr-FR" dirty="0"/>
                  <a:t>Donc r appartient à I</a:t>
                </a:r>
              </a:p>
              <a:p>
                <a:pPr lvl="1"/>
                <a:r>
                  <a:rPr lang="fr-FR" dirty="0"/>
                  <a:t>Or a est le plus petit de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Donc  r = 0</a:t>
                </a:r>
              </a:p>
              <a:p>
                <a:r>
                  <a:rPr lang="fr-FR" dirty="0"/>
                  <a:t>Donc x = </a:t>
                </a:r>
                <a:r>
                  <a:rPr lang="fr-FR" dirty="0" err="1"/>
                  <a:t>aq</a:t>
                </a:r>
                <a:r>
                  <a:rPr lang="fr-FR" dirty="0"/>
                  <a:t> donc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9486"/>
                <a:ext cx="4875211" cy="4066254"/>
              </a:xfrm>
              <a:blipFill>
                <a:blip r:embed="rId4"/>
                <a:stretch>
                  <a:fillRect l="-2628" t="-2549" b="-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5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fr-FR" dirty="0"/>
                </a:br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Soit a et b dans Z tels 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i.e. pour tout y dans </a:t>
                </a:r>
                <a:r>
                  <a:rPr lang="fr-FR" dirty="0" err="1"/>
                  <a:t>aZ</a:t>
                </a:r>
                <a:r>
                  <a:rPr lang="fr-FR" dirty="0"/>
                  <a:t>, y appartient à </a:t>
                </a:r>
                <a:r>
                  <a:rPr lang="fr-FR" dirty="0" err="1"/>
                  <a:t>bZ</a:t>
                </a:r>
                <a:endParaRPr lang="fr-FR" dirty="0"/>
              </a:p>
              <a:p>
                <a:r>
                  <a:rPr lang="fr-FR" dirty="0"/>
                  <a:t>Appliquons ceci avec y = a,</a:t>
                </a:r>
              </a:p>
              <a:p>
                <a:pPr lvl="1"/>
                <a:r>
                  <a:rPr lang="fr-FR" dirty="0"/>
                  <a:t>On obtient : a appartient à </a:t>
                </a:r>
                <a:r>
                  <a:rPr lang="fr-FR" dirty="0" err="1"/>
                  <a:t>bZ</a:t>
                </a:r>
                <a:r>
                  <a:rPr lang="fr-FR" dirty="0"/>
                  <a:t> donc a = </a:t>
                </a:r>
                <a:r>
                  <a:rPr lang="fr-FR" dirty="0" err="1"/>
                  <a:t>bq</a:t>
                </a:r>
                <a:endParaRPr lang="fr-FR" dirty="0"/>
              </a:p>
              <a:p>
                <a:pPr lvl="1"/>
                <a:r>
                  <a:rPr lang="fr-FR" dirty="0"/>
                  <a:t>i.e. a est multiple de b</a:t>
                </a:r>
              </a:p>
              <a:p>
                <a:pPr lvl="1"/>
                <a:r>
                  <a:rPr lang="fr-FR" dirty="0" err="1"/>
                  <a:t>i.e</a:t>
                </a:r>
                <a:r>
                  <a:rPr lang="fr-FR" dirty="0"/>
                  <a:t> b divise a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est 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30102" y="2249486"/>
                <a:ext cx="5289697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0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 (check)</a:t>
                </a:r>
              </a:p>
              <a:p>
                <a:r>
                  <a:rPr lang="fr-FR" dirty="0"/>
                  <a:t>x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=&gt; -x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Soit x dans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donc x = a u + b v </a:t>
                </a:r>
              </a:p>
              <a:p>
                <a:pPr lvl="1"/>
                <a:r>
                  <a:rPr lang="fr-FR" dirty="0"/>
                  <a:t>donc -x = - (a u + </a:t>
                </a:r>
                <a:r>
                  <a:rPr lang="fr-FR" dirty="0" err="1"/>
                  <a:t>bv</a:t>
                </a:r>
                <a:r>
                  <a:rPr lang="fr-FR" dirty="0"/>
                  <a:t>) = - (a . u) + - (b . v)</a:t>
                </a:r>
              </a:p>
              <a:p>
                <a:pPr lvl="1"/>
                <a:r>
                  <a:rPr lang="fr-FR" dirty="0"/>
                  <a:t>donc -x = a.(-u) + b.(-v)</a:t>
                </a:r>
              </a:p>
              <a:p>
                <a:r>
                  <a:rPr lang="fr-FR" dirty="0"/>
                  <a:t>x et y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x + 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 (check)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30102" y="2249486"/>
                <a:ext cx="5289697" cy="3541714"/>
              </a:xfrm>
              <a:blipFill>
                <a:blip r:embed="rId3"/>
                <a:stretch>
                  <a:fillRect l="-2076" t="-2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donc x = a u + b v </a:t>
                </a:r>
              </a:p>
              <a:p>
                <a:pPr lvl="1"/>
                <a:r>
                  <a:rPr lang="fr-FR" dirty="0"/>
                  <a:t>donc x. y = (a u + </a:t>
                </a:r>
                <a:r>
                  <a:rPr lang="fr-FR" dirty="0" err="1"/>
                  <a:t>bv</a:t>
                </a:r>
                <a:r>
                  <a:rPr lang="fr-FR" dirty="0"/>
                  <a:t>) . y</a:t>
                </a:r>
              </a:p>
              <a:p>
                <a:pPr lvl="1"/>
                <a:r>
                  <a:rPr lang="fr-FR" dirty="0"/>
                  <a:t>donc x. y = a </a:t>
                </a:r>
                <a:r>
                  <a:rPr lang="fr-FR" dirty="0" err="1"/>
                  <a:t>uy</a:t>
                </a:r>
                <a:r>
                  <a:rPr lang="fr-FR" dirty="0"/>
                  <a:t> + </a:t>
                </a:r>
                <a:r>
                  <a:rPr lang="fr-FR" dirty="0" err="1"/>
                  <a:t>bvy</a:t>
                </a:r>
                <a:r>
                  <a:rPr lang="fr-FR" dirty="0"/>
                  <a:t> </a:t>
                </a:r>
              </a:p>
              <a:p>
                <a:pPr lvl="1"/>
                <a:r>
                  <a:rPr lang="fr-FR" dirty="0"/>
                  <a:t>donc </a:t>
                </a:r>
                <a:r>
                  <a:rPr lang="fr-FR" dirty="0" err="1"/>
                  <a:t>x.y</a:t>
                </a:r>
                <a:r>
                  <a:rPr lang="fr-FR" dirty="0"/>
                  <a:t>= a u’ + b v’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53" t="-2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𝑝𝑔𝑐𝑑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220" y="2249486"/>
                <a:ext cx="5360580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est un idéal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donc il existe c tel 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/>
              </a:p>
              <a:p>
                <a:r>
                  <a:rPr lang="fr-FR" dirty="0">
                    <a:ea typeface="Cambria Math" panose="02040503050406030204" pitchFamily="18" charset="0"/>
                  </a:rPr>
                  <a:t>On 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/>
                  <a:t>En effet si x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fr-FR" dirty="0"/>
                  <a:t> alors x = </a:t>
                </a:r>
                <a:r>
                  <a:rPr lang="fr-FR" dirty="0" err="1"/>
                  <a:t>aq</a:t>
                </a:r>
                <a:r>
                  <a:rPr lang="fr-FR" dirty="0"/>
                  <a:t> + b0</a:t>
                </a:r>
              </a:p>
              <a:p>
                <a:pPr lvl="1"/>
                <a:r>
                  <a:rPr lang="fr-FR" dirty="0" err="1"/>
                  <a:t>i.e</a:t>
                </a:r>
                <a:r>
                  <a:rPr lang="fr-FR" dirty="0"/>
                  <a:t> 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Donc c | a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220" y="2249486"/>
                <a:ext cx="5360580" cy="3541714"/>
              </a:xfrm>
              <a:blipFill>
                <a:blip r:embed="rId3"/>
                <a:stretch>
                  <a:fillRect l="-2273" t="-22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707912" cy="3541714"/>
          </a:xfrm>
        </p:spPr>
        <p:txBody>
          <a:bodyPr>
            <a:normAutofit/>
          </a:bodyPr>
          <a:lstStyle/>
          <a:p>
            <a:r>
              <a:rPr lang="fr-FR" dirty="0"/>
              <a:t>De même c | b</a:t>
            </a:r>
          </a:p>
          <a:p>
            <a:r>
              <a:rPr lang="fr-FR" dirty="0"/>
              <a:t>Donc c est un diviseur commun de a et de b</a:t>
            </a:r>
          </a:p>
          <a:p>
            <a:r>
              <a:rPr lang="fr-FR" dirty="0"/>
              <a:t>Notons d un diviseur commun à a et b</a:t>
            </a:r>
          </a:p>
          <a:p>
            <a:pPr lvl="1"/>
            <a:r>
              <a:rPr lang="fr-FR" dirty="0"/>
              <a:t>Donc a = md et b = </a:t>
            </a:r>
            <a:r>
              <a:rPr lang="fr-FR" dirty="0" err="1"/>
              <a:t>nd</a:t>
            </a:r>
            <a:endParaRPr lang="fr-FR" dirty="0"/>
          </a:p>
          <a:p>
            <a:pPr lvl="1"/>
            <a:r>
              <a:rPr lang="fr-FR" dirty="0"/>
              <a:t>Or c = au + </a:t>
            </a:r>
            <a:r>
              <a:rPr lang="fr-FR" dirty="0" err="1"/>
              <a:t>bv</a:t>
            </a:r>
            <a:r>
              <a:rPr lang="fr-FR" dirty="0"/>
              <a:t> = </a:t>
            </a:r>
            <a:r>
              <a:rPr lang="fr-FR" dirty="0" err="1"/>
              <a:t>mdu</a:t>
            </a:r>
            <a:r>
              <a:rPr lang="fr-FR" dirty="0"/>
              <a:t> + </a:t>
            </a:r>
            <a:r>
              <a:rPr lang="fr-FR" dirty="0" err="1"/>
              <a:t>ndv</a:t>
            </a:r>
            <a:r>
              <a:rPr lang="fr-FR" dirty="0"/>
              <a:t> = d(mu+ </a:t>
            </a:r>
            <a:r>
              <a:rPr lang="fr-FR" dirty="0" err="1"/>
              <a:t>nv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Donc d | c</a:t>
            </a:r>
          </a:p>
          <a:p>
            <a:pPr lvl="1"/>
            <a:r>
              <a:rPr lang="fr-FR" dirty="0"/>
              <a:t>Donc c est le plus grand diviseur commun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36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d'Euclide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Racontez vos souvenirs de Lycée et collège</a:t>
            </a:r>
          </a:p>
          <a:p>
            <a:endParaRPr lang="fr-FR" dirty="0"/>
          </a:p>
          <a:p>
            <a:r>
              <a:rPr lang="fr-FR" dirty="0"/>
              <a:t>Exercice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672470" cy="3541714"/>
          </a:xfrm>
        </p:spPr>
        <p:txBody>
          <a:bodyPr/>
          <a:lstStyle/>
          <a:p>
            <a:r>
              <a:rPr lang="fr-FR" dirty="0"/>
              <a:t>Dans la pratique</a:t>
            </a:r>
          </a:p>
          <a:p>
            <a:r>
              <a:rPr lang="fr-FR" dirty="0"/>
              <a:t>Si pgcd(a, n) = 1</a:t>
            </a:r>
          </a:p>
          <a:p>
            <a:r>
              <a:rPr lang="fr-FR" dirty="0"/>
              <a:t>alors je peux trouver x tel que </a:t>
            </a:r>
            <a:r>
              <a:rPr lang="fr-FR" dirty="0" err="1"/>
              <a:t>ax</a:t>
            </a:r>
            <a:r>
              <a:rPr lang="fr-FR" dirty="0"/>
              <a:t> = 1 [n]</a:t>
            </a:r>
          </a:p>
          <a:p>
            <a:pPr lvl="1"/>
            <a:r>
              <a:rPr lang="fr-FR" dirty="0"/>
              <a:t>A admet un inverse dans Z/</a:t>
            </a:r>
            <a:r>
              <a:rPr lang="fr-FR" dirty="0" err="1"/>
              <a:t>nZ</a:t>
            </a:r>
            <a:endParaRPr lang="fr-FR" dirty="0"/>
          </a:p>
          <a:p>
            <a:r>
              <a:rPr lang="fr-FR" dirty="0"/>
              <a:t>Et si n est premier alors je peux un inverse pour tous nombre non nul strictement inférieur à 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92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d’Euclide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  <p:txBody>
          <a:bodyPr numCol="1"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fr-FR" b="1" dirty="0">
                <a:latin typeface="Consolas" panose="020B0609020204030204" pitchFamily="49" charset="0"/>
              </a:rPr>
              <a:t> </a:t>
            </a:r>
            <a:r>
              <a:rPr lang="fr-FR" b="1" dirty="0" err="1">
                <a:latin typeface="Consolas" panose="020B0609020204030204" pitchFamily="49" charset="0"/>
              </a:rPr>
              <a:t>euclide_etendu</a:t>
            </a:r>
            <a:r>
              <a:rPr lang="fr-FR" b="1" dirty="0">
                <a:latin typeface="Consolas" panose="020B0609020204030204" pitchFamily="49" charset="0"/>
              </a:rPr>
              <a:t>(a, b):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    """retourne u, v, d tel que a u + b v = d avec d = pgcd(a, b)"""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fr-FR" b="1" dirty="0">
                <a:latin typeface="Consolas" panose="020B0609020204030204" pitchFamily="49" charset="0"/>
              </a:rPr>
              <a:t> b == 0: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latin typeface="Consolas" panose="020B0609020204030204" pitchFamily="49" charset="0"/>
              </a:rPr>
              <a:t> 1, 0, a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fr-FR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r>
              <a:rPr lang="fr-FR" b="1" dirty="0">
                <a:latin typeface="Consolas" panose="020B0609020204030204" pitchFamily="49" charset="0"/>
              </a:rPr>
              <a:t>,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, d = </a:t>
            </a:r>
            <a:r>
              <a:rPr lang="fr-FR" b="1" dirty="0" err="1">
                <a:latin typeface="Consolas" panose="020B0609020204030204" pitchFamily="49" charset="0"/>
              </a:rPr>
              <a:t>euclide_etendu</a:t>
            </a:r>
            <a:r>
              <a:rPr lang="fr-FR" b="1" dirty="0">
                <a:latin typeface="Consolas" panose="020B0609020204030204" pitchFamily="49" charset="0"/>
              </a:rPr>
              <a:t>(b, </a:t>
            </a:r>
            <a:r>
              <a:rPr lang="fr-FR" b="1" dirty="0" err="1">
                <a:latin typeface="Consolas" panose="020B0609020204030204" pitchFamily="49" charset="0"/>
              </a:rPr>
              <a:t>a%b</a:t>
            </a:r>
            <a:r>
              <a:rPr lang="fr-FR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q = a // b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latin typeface="Consolas" panose="020B0609020204030204" pitchFamily="49" charset="0"/>
              </a:rPr>
              <a:t>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,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r>
              <a:rPr lang="fr-FR" b="1" dirty="0">
                <a:latin typeface="Consolas" panose="020B0609020204030204" pitchFamily="49" charset="0"/>
              </a:rPr>
              <a:t> - q*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, d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75000"/>
              <a:lumOff val="2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#a u + b v = 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#a = b q + r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#donc 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bq+r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 u +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#donc b(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qu+v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 + r u = 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#or   b  u'   + r v' = 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#d'où   u = v'    (alias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et  v = u'-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-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qvv</a:t>
            </a:r>
            <a:endParaRPr lang="fr-FR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#a + (-q) b = 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25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itérative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9862" y="2249486"/>
            <a:ext cx="3516315" cy="4258470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fr-FR" b="1" dirty="0">
                <a:latin typeface="Consolas" panose="020B0609020204030204" pitchFamily="49" charset="0"/>
              </a:rPr>
              <a:t> </a:t>
            </a:r>
            <a:r>
              <a:rPr lang="fr-FR" b="1" dirty="0" err="1">
                <a:latin typeface="Consolas" panose="020B0609020204030204" pitchFamily="49" charset="0"/>
              </a:rPr>
              <a:t>euclide_etendu_iteratif</a:t>
            </a:r>
            <a:r>
              <a:rPr lang="fr-FR" b="1" dirty="0">
                <a:latin typeface="Consolas" panose="020B0609020204030204" pitchFamily="49" charset="0"/>
              </a:rPr>
              <a:t>(a, b):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    """retourne u, v, d tel que a u + b v = d avec d = pgcd(a, b)"""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u,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r>
              <a:rPr lang="fr-FR" b="1" dirty="0">
                <a:latin typeface="Consolas" panose="020B0609020204030204" pitchFamily="49" charset="0"/>
              </a:rPr>
              <a:t> = 1, 0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v,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 = 0, 1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fr-FR" b="1" dirty="0">
                <a:latin typeface="Consolas" panose="020B0609020204030204" pitchFamily="49" charset="0"/>
              </a:rPr>
              <a:t> b != 0: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q = a//b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a, b = b, a % b</a:t>
            </a: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r>
              <a:rPr lang="fr-FR" b="1" dirty="0">
                <a:latin typeface="Consolas" panose="020B0609020204030204" pitchFamily="49" charset="0"/>
              </a:rPr>
              <a:t>, u = u - q *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r>
              <a:rPr lang="fr-FR" b="1" dirty="0">
                <a:latin typeface="Consolas" panose="020B0609020204030204" pitchFamily="49" charset="0"/>
              </a:rPr>
              <a:t>, </a:t>
            </a:r>
            <a:r>
              <a:rPr lang="fr-FR" b="1" dirty="0" err="1">
                <a:latin typeface="Consolas" panose="020B0609020204030204" pitchFamily="49" charset="0"/>
              </a:rPr>
              <a:t>uu</a:t>
            </a:r>
            <a:endParaRPr lang="fr-F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   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, v = v - q *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r>
              <a:rPr lang="fr-FR" b="1" dirty="0">
                <a:latin typeface="Consolas" panose="020B0609020204030204" pitchFamily="49" charset="0"/>
              </a:rPr>
              <a:t>, </a:t>
            </a:r>
            <a:r>
              <a:rPr lang="fr-FR" b="1" dirty="0" err="1">
                <a:latin typeface="Consolas" panose="020B0609020204030204" pitchFamily="49" charset="0"/>
              </a:rPr>
              <a:t>vv</a:t>
            </a:r>
            <a:endParaRPr lang="fr-F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    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latin typeface="Consolas" panose="020B0609020204030204" pitchFamily="49" charset="0"/>
              </a:rPr>
              <a:t> u, v, a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7625" y="2249486"/>
            <a:ext cx="8236743" cy="4258470"/>
          </a:xfrm>
          <a:solidFill>
            <a:schemeClr val="bg1">
              <a:lumMod val="75000"/>
              <a:lumOff val="25000"/>
            </a:schemeClr>
          </a:solidFill>
        </p:spPr>
        <p:txBody>
          <a:bodyPr numCol="2" spcCol="108000"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#variant de boucle : b décroit vers zéro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notations 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A et B sont les valeurs initiales de A et de B.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on note avec des primes les nouvelles valeurs des différentes variables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de a, b, u, v,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et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invariants de boucle 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A * u + B * v = a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b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avant la boucle, on vérifie trivialement le résultat.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 la fin de chaque itération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A * u' + B * v' = 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b = a'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CQFD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= A * (u - q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 + B * (v - q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= A * u + B * V  - q(A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A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uu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+ B * 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vv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 = a - q * b = b'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   CQFD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21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des message alphabétique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Message : suite de lettres (sans espaces, sans casse, sans ponctuation)</a:t>
            </a:r>
          </a:p>
          <a:p>
            <a:r>
              <a:rPr lang="fr-FR" dirty="0"/>
              <a:t>Chiffrement de César</a:t>
            </a:r>
          </a:p>
          <a:p>
            <a:pPr lvl="1"/>
            <a:r>
              <a:rPr lang="fr-FR" dirty="0"/>
              <a:t>Chaque lettre est décalée de N places dans l’alphabet</a:t>
            </a:r>
          </a:p>
          <a:p>
            <a:pPr lvl="1"/>
            <a:r>
              <a:rPr lang="fr-FR" dirty="0"/>
              <a:t>N </a:t>
            </a:r>
            <a:r>
              <a:rPr lang="fr-FR" dirty="0" err="1"/>
              <a:t>estla</a:t>
            </a:r>
            <a:r>
              <a:rPr lang="fr-FR" dirty="0"/>
              <a:t> </a:t>
            </a:r>
            <a:r>
              <a:rPr lang="fr-FR" b="1" u="sng" dirty="0">
                <a:solidFill>
                  <a:srgbClr val="FF0000"/>
                </a:solidFill>
              </a:rPr>
              <a:t>clé</a:t>
            </a:r>
          </a:p>
          <a:p>
            <a:r>
              <a:rPr lang="fr-FR" dirty="0"/>
              <a:t>Une lettre est remplacée par une autre lettre</a:t>
            </a:r>
          </a:p>
          <a:p>
            <a:pPr lvl="1"/>
            <a:r>
              <a:rPr lang="fr-FR" dirty="0"/>
              <a:t>Chiffrement par substitution</a:t>
            </a:r>
          </a:p>
          <a:p>
            <a:r>
              <a:rPr lang="fr-FR" dirty="0"/>
              <a:t>Déchiffrer c’est chiffrer à l’envers</a:t>
            </a:r>
          </a:p>
        </p:txBody>
      </p:sp>
    </p:spTree>
    <p:extLst>
      <p:ext uri="{BB962C8B-B14F-4D97-AF65-F5344CB8AC3E}">
        <p14:creationId xmlns:p14="http://schemas.microsoft.com/office/powerpoint/2010/main" val="29043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écrire des fonctions permettant de réaliser un chiffrement de César suffisamment général pour réutiliser des fonctions dans d’autres approches.</a:t>
            </a:r>
          </a:p>
          <a:p>
            <a:r>
              <a:rPr lang="fr-FR" dirty="0"/>
              <a:t>Récupérer le fichier exercice.txt</a:t>
            </a:r>
          </a:p>
          <a:p>
            <a:r>
              <a:rPr lang="fr-FR" dirty="0"/>
              <a:t>Écrire Chiffrer le fichier avec une clé valant 3</a:t>
            </a:r>
          </a:p>
          <a:p>
            <a:r>
              <a:rPr lang="fr-FR" dirty="0"/>
              <a:t>Déchiffrer le fichier.</a:t>
            </a:r>
          </a:p>
          <a:p>
            <a:r>
              <a:rPr lang="fr-FR" dirty="0"/>
              <a:t>Proposer une attaque ?</a:t>
            </a:r>
          </a:p>
        </p:txBody>
      </p:sp>
    </p:spTree>
    <p:extLst>
      <p:ext uri="{BB962C8B-B14F-4D97-AF65-F5344CB8AC3E}">
        <p14:creationId xmlns:p14="http://schemas.microsoft.com/office/powerpoint/2010/main" val="31722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affine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 la forme f(x) = a x + b</a:t>
            </a:r>
          </a:p>
          <a:p>
            <a:r>
              <a:rPr lang="fr-FR" dirty="0"/>
              <a:t>Comme pour César un modulo permet de rester dans l’alphabet.</a:t>
            </a:r>
          </a:p>
          <a:p>
            <a:r>
              <a:rPr lang="fr-FR" dirty="0"/>
              <a:t>Problème peut-on utiliser n’importe qu’elle valeur de a ?</a:t>
            </a:r>
          </a:p>
          <a:p>
            <a:pPr lvl="1"/>
            <a:r>
              <a:rPr lang="fr-FR" dirty="0"/>
              <a:t>Certainement pas zéro !!!</a:t>
            </a:r>
          </a:p>
          <a:p>
            <a:pPr lvl="1"/>
            <a:r>
              <a:rPr lang="fr-FR" dirty="0"/>
              <a:t>Si a = 1 </a:t>
            </a:r>
            <a:r>
              <a:rPr lang="fr-FR" dirty="0">
                <a:sym typeface="Wingdings" panose="05000000000000000000" pitchFamily="2" charset="2"/>
              </a:rPr>
              <a:t> Chiffrement de César  toutes les valeurs de b sont possible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Regardons ce qui se passe pour a = 2 et b = 0		(i.e. substitution linéaire)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0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du chiffrement Affine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numCol="4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b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C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c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E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d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G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e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I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f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K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M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h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O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Q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j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k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U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l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W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m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Y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n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o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C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p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E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q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G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r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I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s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K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t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M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O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v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Q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w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x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U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y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W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z 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Consolas" panose="020B0609020204030204" pitchFamily="49" charset="0"/>
              </a:rPr>
              <a:t> 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21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modulaire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8476"/>
          </a:xfrm>
        </p:spPr>
        <p:txBody>
          <a:bodyPr>
            <a:normAutofit/>
          </a:bodyPr>
          <a:lstStyle/>
          <a:p>
            <a:r>
              <a:rPr lang="fr-FR" dirty="0"/>
              <a:t>Outils mathématique permettant de commencer à zéro qu’on a atteint la fin</a:t>
            </a:r>
          </a:p>
          <a:p>
            <a:r>
              <a:rPr lang="fr-FR" dirty="0"/>
              <a:t>Exemple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12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24 pour les heures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60 pour les minutes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? 365 ? Pour les jours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2 pour les bits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Modulo 256 pour un octet (cf. architecture des ordinateurs) 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95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Arithmétique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788318" cy="4278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Nombre modulaire</a:t>
                </a:r>
              </a:p>
              <a:p>
                <a:pPr lvl="1"/>
                <a:r>
                  <a:rPr lang="fr-FR" dirty="0"/>
                  <a:t>On a l’habitude de module 2 en informatique</a:t>
                </a:r>
              </a:p>
              <a:p>
                <a:pPr lvl="1"/>
                <a:r>
                  <a:rPr lang="fr-FR" dirty="0"/>
                  <a:t>Maintenant le module quelconque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 signifie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divise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dirty="0"/>
                  <a:t> se qui s’écrit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« La division tombe juste »</a:t>
                </a:r>
              </a:p>
              <a:p>
                <a:r>
                  <a:rPr lang="fr-FR" dirty="0"/>
                  <a:t>Jouons avec la notation</a:t>
                </a:r>
              </a:p>
              <a:p>
                <a:pPr lvl="1"/>
                <a:r>
                  <a:rPr lang="fr-FR" dirty="0"/>
                  <a:t>Division euclidienne</a:t>
                </a:r>
              </a:p>
              <a:p>
                <a:pPr lvl="1"/>
                <a:r>
                  <a:rPr lang="fr-FR" dirty="0"/>
                  <a:t>A = N q + r		B = N k + s	donc	B – A = N(k – q) + s – r</a:t>
                </a:r>
              </a:p>
              <a:p>
                <a:pPr lvl="1"/>
                <a:r>
                  <a:rPr lang="fr-FR" dirty="0"/>
                  <a:t>Or la division de B-A par N tombe juste </a:t>
                </a:r>
                <a:r>
                  <a:rPr lang="fr-FR" dirty="0" err="1"/>
                  <a:t>i.e</a:t>
                </a:r>
                <a:r>
                  <a:rPr lang="fr-FR" dirty="0"/>
                  <a:t> s – r = 0 donc r = s</a:t>
                </a:r>
              </a:p>
              <a:p>
                <a:pPr lvl="1"/>
                <a:r>
                  <a:rPr lang="fr-FR" dirty="0"/>
                  <a:t>Moralité </a:t>
                </a:r>
                <a:r>
                  <a:rPr lang="fr-FR" dirty="0">
                    <a:sym typeface="Wingdings" panose="05000000000000000000" pitchFamily="2" charset="2"/>
                  </a:rPr>
                  <a:t> les nombres sont </a:t>
                </a:r>
                <a:r>
                  <a:rPr lang="fr-F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représenté</a:t>
                </a:r>
                <a:r>
                  <a:rPr lang="fr-FR" dirty="0">
                    <a:sym typeface="Wingdings" panose="05000000000000000000" pitchFamily="2" charset="2"/>
                  </a:rPr>
                  <a:t> par leur </a:t>
                </a:r>
                <a:r>
                  <a:rPr lang="fr-F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reste</a:t>
                </a:r>
                <a:r>
                  <a:rPr lang="fr-FR" dirty="0">
                    <a:sym typeface="Wingdings" panose="05000000000000000000" pitchFamily="2" charset="2"/>
                  </a:rPr>
                  <a:t> par la division par le module.</a:t>
                </a:r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788318" cy="4278905"/>
              </a:xfrm>
              <a:blipFill>
                <a:blip r:embed="rId2"/>
                <a:stretch>
                  <a:fillRect l="-1130" t="-2422" b="-1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1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Définition-Notation de Groupes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Soit G non vide, on appelle </a:t>
            </a:r>
            <a:r>
              <a:rPr lang="fr-FR" dirty="0">
                <a:solidFill>
                  <a:srgbClr val="FF0000"/>
                </a:solidFill>
              </a:rPr>
              <a:t>loi de composition interne</a:t>
            </a:r>
            <a:r>
              <a:rPr lang="fr-FR" dirty="0"/>
              <a:t> ou </a:t>
            </a:r>
            <a:r>
              <a:rPr lang="fr-FR" dirty="0">
                <a:solidFill>
                  <a:srgbClr val="FF0000"/>
                </a:solidFill>
              </a:rPr>
              <a:t>opération interne</a:t>
            </a:r>
            <a:r>
              <a:rPr lang="fr-FR" dirty="0"/>
              <a:t> toute application + : G x G </a:t>
            </a:r>
            <a:r>
              <a:rPr lang="fr-FR" dirty="0">
                <a:sym typeface="Wingdings" panose="05000000000000000000" pitchFamily="2" charset="2"/>
              </a:rPr>
              <a:t> G</a:t>
            </a:r>
            <a:endParaRPr lang="fr-FR" dirty="0"/>
          </a:p>
          <a:p>
            <a:r>
              <a:rPr lang="fr-FR" dirty="0"/>
              <a:t>On appelle groupe, un ensemble muni d’une opération interne 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dirty="0"/>
              <a:t> vérifiant :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Associative</a:t>
            </a:r>
            <a:r>
              <a:rPr lang="fr-FR" dirty="0"/>
              <a:t> : Pour tout (x, y, z) dans G</a:t>
            </a:r>
            <a:r>
              <a:rPr lang="fr-FR" baseline="30000" dirty="0"/>
              <a:t>3</a:t>
            </a:r>
            <a:r>
              <a:rPr lang="fr-FR" dirty="0"/>
              <a:t>, x + (y + z) = (x + y) + z</a:t>
            </a:r>
          </a:p>
          <a:p>
            <a:pPr lvl="1"/>
            <a:r>
              <a:rPr lang="fr-FR" dirty="0"/>
              <a:t>Possédant un </a:t>
            </a:r>
            <a:r>
              <a:rPr lang="fr-FR" dirty="0">
                <a:solidFill>
                  <a:srgbClr val="FF0000"/>
                </a:solidFill>
              </a:rPr>
              <a:t>élément neutre </a:t>
            </a:r>
            <a:r>
              <a:rPr lang="fr-FR" dirty="0"/>
              <a:t>: Il existe e dans G tel que pour tout x dans G, e + x = x = x + e</a:t>
            </a:r>
          </a:p>
          <a:p>
            <a:pPr lvl="1"/>
            <a:r>
              <a:rPr lang="fr-FR" dirty="0"/>
              <a:t>Pour tout x dans G, il existe y dans G tel que x + y = e, y est appelé le </a:t>
            </a:r>
            <a:r>
              <a:rPr lang="fr-FR" dirty="0">
                <a:solidFill>
                  <a:srgbClr val="FF0000"/>
                </a:solidFill>
              </a:rPr>
              <a:t>symétrique</a:t>
            </a:r>
            <a:r>
              <a:rPr lang="fr-FR" dirty="0"/>
              <a:t> de x pour +</a:t>
            </a:r>
          </a:p>
        </p:txBody>
      </p:sp>
    </p:spTree>
    <p:extLst>
      <p:ext uri="{BB962C8B-B14F-4D97-AF65-F5344CB8AC3E}">
        <p14:creationId xmlns:p14="http://schemas.microsoft.com/office/powerpoint/2010/main" val="2848892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3567DC4E0F4DA5FA1DEA273D3E5B" ma:contentTypeVersion="13" ma:contentTypeDescription="Crée un document." ma:contentTypeScope="" ma:versionID="8b48441abb67dd628ca52195fac70302">
  <xsd:schema xmlns:xsd="http://www.w3.org/2001/XMLSchema" xmlns:xs="http://www.w3.org/2001/XMLSchema" xmlns:p="http://schemas.microsoft.com/office/2006/metadata/properties" xmlns:ns3="d9901d12-fd1f-40c6-96b2-9d82ab6900b8" xmlns:ns4="a4a9ed73-dcbc-40de-9c92-0bc9eae8bd86" targetNamespace="http://schemas.microsoft.com/office/2006/metadata/properties" ma:root="true" ma:fieldsID="02c35afdcd12aa3df2448193a8e06597" ns3:_="" ns4:_="">
    <xsd:import namespace="d9901d12-fd1f-40c6-96b2-9d82ab6900b8"/>
    <xsd:import namespace="a4a9ed73-dcbc-40de-9c92-0bc9eae8b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01d12-fd1f-40c6-96b2-9d82ab690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9ed73-dcbc-40de-9c92-0bc9eae8b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A9252D-CCB1-4CCF-9945-175E9948F1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0904ED-D119-4BD8-9EA8-BA68AAFA9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01d12-fd1f-40c6-96b2-9d82ab6900b8"/>
    <ds:schemaRef ds:uri="a4a9ed73-dcbc-40de-9c92-0bc9eae8b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A8E1AB-8D57-40C0-A753-5C3613D91D5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4a9ed73-dcbc-40de-9c92-0bc9eae8bd86"/>
    <ds:schemaRef ds:uri="d9901d12-fd1f-40c6-96b2-9d82ab6900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321</TotalTime>
  <Words>3100</Words>
  <Application>Microsoft Office PowerPoint</Application>
  <PresentationFormat>Grand écran</PresentationFormat>
  <Paragraphs>338</Paragraphs>
  <Slides>28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Consolas</vt:lpstr>
      <vt:lpstr>Tw Cen MT</vt:lpstr>
      <vt:lpstr>Wingdings</vt:lpstr>
      <vt:lpstr>Circuit</vt:lpstr>
      <vt:lpstr>CryptoGraphie</vt:lpstr>
      <vt:lpstr>Différence avec la stéganographie</vt:lpstr>
      <vt:lpstr>Cas des message alphabétique</vt:lpstr>
      <vt:lpstr>Exercice 1</vt:lpstr>
      <vt:lpstr>Fonction affine</vt:lpstr>
      <vt:lpstr>Problème du chiffrement Affine</vt:lpstr>
      <vt:lpstr>Opérations modulaire</vt:lpstr>
      <vt:lpstr>Arithmétique</vt:lpstr>
      <vt:lpstr>Définition-Notation de Groupes</vt:lpstr>
      <vt:lpstr>Propriétés</vt:lpstr>
      <vt:lpstr>Groupe Abélien &amp; exemples</vt:lpstr>
      <vt:lpstr>Sous groupe</vt:lpstr>
      <vt:lpstr>Définition-notation d’Anneau</vt:lpstr>
      <vt:lpstr>Sous stucture</vt:lpstr>
      <vt:lpstr>ExempleS</vt:lpstr>
      <vt:lpstr>Z est intègre</vt:lpstr>
      <vt:lpstr>A . Z est un idéal de Z</vt:lpstr>
      <vt:lpstr>Idéaux de Z</vt:lpstr>
      <vt:lpstr>« Divise » définit une relation d’ordre sur N</vt:lpstr>
      <vt:lpstr>Un peu d’arithmétique</vt:lpstr>
      <vt:lpstr>Qu’est-ce qu’un idéal de Z ?</vt:lpstr>
      <vt:lpstr>Les idéaux de Z sont de la forme aZ</vt:lpstr>
      <vt:lpstr>aZ⊂bZ ⇒┴(       )  b|a </vt:lpstr>
      <vt:lpstr>aZ+bZ est un idéal de Z</vt:lpstr>
      <vt:lpstr>aZ+bZ=cZ avec c = pgcd(a, b)</vt:lpstr>
      <vt:lpstr>Algorithme d'Euclide</vt:lpstr>
      <vt:lpstr>Algorithme d’Euclide</vt:lpstr>
      <vt:lpstr>Version itérative</vt:lpstr>
    </vt:vector>
  </TitlesOfParts>
  <Company>Institut Catholique de Lille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</dc:title>
  <dc:creator>WEINBERG Benjamin</dc:creator>
  <cp:lastModifiedBy>Benjamin Weinberg</cp:lastModifiedBy>
  <cp:revision>44</cp:revision>
  <dcterms:created xsi:type="dcterms:W3CDTF">2021-02-12T07:24:16Z</dcterms:created>
  <dcterms:modified xsi:type="dcterms:W3CDTF">2021-02-14T18:42:58Z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0x01010065CB3567DC4E0F4DA5FA1DEA273D3E5B</vt:lpwstr>
  </property>
</Properties>
</file>