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9"/>
  </p:notesMasterIdLst>
  <p:sldIdLst>
    <p:sldId id="256" r:id="rId2"/>
    <p:sldId id="304" r:id="rId3"/>
    <p:sldId id="305" r:id="rId4"/>
    <p:sldId id="297" r:id="rId5"/>
    <p:sldId id="303" r:id="rId6"/>
    <p:sldId id="288" r:id="rId7"/>
    <p:sldId id="289" r:id="rId8"/>
    <p:sldId id="290" r:id="rId9"/>
    <p:sldId id="306" r:id="rId10"/>
    <p:sldId id="292" r:id="rId11"/>
    <p:sldId id="294" r:id="rId12"/>
    <p:sldId id="307" r:id="rId13"/>
    <p:sldId id="308" r:id="rId14"/>
    <p:sldId id="298" r:id="rId15"/>
    <p:sldId id="299" r:id="rId16"/>
    <p:sldId id="300" r:id="rId17"/>
    <p:sldId id="309" r:id="rId18"/>
    <p:sldId id="301" r:id="rId19"/>
    <p:sldId id="302" r:id="rId20"/>
    <p:sldId id="310" r:id="rId21"/>
    <p:sldId id="313" r:id="rId22"/>
    <p:sldId id="295" r:id="rId23"/>
    <p:sldId id="312" r:id="rId24"/>
    <p:sldId id="315" r:id="rId25"/>
    <p:sldId id="316" r:id="rId26"/>
    <p:sldId id="318" r:id="rId27"/>
    <p:sldId id="323" r:id="rId28"/>
    <p:sldId id="322" r:id="rId29"/>
    <p:sldId id="321" r:id="rId30"/>
    <p:sldId id="324" r:id="rId31"/>
    <p:sldId id="325" r:id="rId32"/>
    <p:sldId id="327" r:id="rId33"/>
    <p:sldId id="329" r:id="rId34"/>
    <p:sldId id="328" r:id="rId35"/>
    <p:sldId id="330" r:id="rId36"/>
    <p:sldId id="259" r:id="rId37"/>
    <p:sldId id="326" r:id="rId38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Fira Sans" panose="020B05030500000200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FF0000"/>
          </p15:clr>
        </p15:guide>
        <p15:guide id="2" orient="horz" pos="257">
          <p15:clr>
            <a:srgbClr val="FF0000"/>
          </p15:clr>
        </p15:guide>
        <p15:guide id="3" pos="5472">
          <p15:clr>
            <a:srgbClr val="FF0000"/>
          </p15:clr>
        </p15:guide>
        <p15:guide id="4" orient="horz" pos="2984">
          <p15:clr>
            <a:srgbClr val="FC373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7A"/>
    <a:srgbClr val="FFB455"/>
    <a:srgbClr val="6A9DB2"/>
    <a:srgbClr val="489FB5"/>
    <a:srgbClr val="5D97A3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8788" autoAdjust="0"/>
  </p:normalViewPr>
  <p:slideViewPr>
    <p:cSldViewPr snapToGrid="0">
      <p:cViewPr varScale="1">
        <p:scale>
          <a:sx n="87" d="100"/>
          <a:sy n="87" d="100"/>
        </p:scale>
        <p:origin x="1118" y="62"/>
      </p:cViewPr>
      <p:guideLst>
        <p:guide pos="288"/>
        <p:guide orient="horz" pos="257"/>
        <p:guide pos="5472"/>
        <p:guide orient="horz" pos="2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Downloads\Result%20(7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Downloads\Result%20(7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Downloads\Result%20(7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Downloads\provi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Flux de la matière première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vers</a:t>
            </a:r>
            <a:r>
              <a:rPr lang="en-US" sz="1800" b="1" baseline="0" dirty="0"/>
              <a:t> les blenders et les stockages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'Flux vers blen et stock'!$A$9</c:f>
              <c:strCache>
                <c:ptCount val="1"/>
                <c:pt idx="0">
                  <c:v>Flux vers Blenders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'Flux vers blen et stock'!$B$7:$E$8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'Flux vers blen et stock'!$B$9:$E$9</c:f>
              <c:numCache>
                <c:formatCode>General</c:formatCode>
                <c:ptCount val="4"/>
                <c:pt idx="0">
                  <c:v>21338.421997000001</c:v>
                </c:pt>
                <c:pt idx="1">
                  <c:v>12747.030976</c:v>
                </c:pt>
                <c:pt idx="2">
                  <c:v>15147.189350000001</c:v>
                </c:pt>
                <c:pt idx="3">
                  <c:v>22458.050019999999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6-4331-8CD4-0F72049CAC34}"/>
            </c:ext>
          </c:extLst>
        </c:ser>
        <c:ser>
          <c:idx val="1"/>
          <c:order val="1"/>
          <c:tx>
            <c:strRef>
              <c:f>'Flux vers blen et stock'!$A$10</c:f>
              <c:strCache>
                <c:ptCount val="1"/>
                <c:pt idx="0">
                  <c:v>Flux vers Sblenders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'Flux vers blen et stock'!$B$7:$E$8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'Flux vers blen et stock'!$B$10:$E$10</c:f>
              <c:numCache>
                <c:formatCode>General</c:formatCode>
                <c:ptCount val="4"/>
                <c:pt idx="0">
                  <c:v>3200.0000000000005</c:v>
                </c:pt>
                <c:pt idx="1">
                  <c:v>699.99998200000005</c:v>
                </c:pt>
                <c:pt idx="2">
                  <c:v>3004.0167799999999</c:v>
                </c:pt>
                <c:pt idx="3">
                  <c:v>3200.0000099999997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C6-4331-8CD4-0F72049CAC34}"/>
            </c:ext>
          </c:extLst>
        </c:ser>
        <c:ser>
          <c:idx val="2"/>
          <c:order val="2"/>
          <c:tx>
            <c:strRef>
              <c:f>'Flux vers blen et stock'!$A$11</c:f>
              <c:strCache>
                <c:ptCount val="1"/>
                <c:pt idx="0">
                  <c:v>Flux vers Stockage MP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'Flux vers blen et stock'!$B$7:$E$8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'Flux vers blen et stock'!$B$11:$E$11</c:f>
              <c:numCache>
                <c:formatCode>General</c:formatCode>
                <c:ptCount val="4"/>
                <c:pt idx="0">
                  <c:v>371.373155</c:v>
                </c:pt>
                <c:pt idx="1">
                  <c:v>1301.1074199999998</c:v>
                </c:pt>
                <c:pt idx="2">
                  <c:v>5110.9415799999997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C6-4331-8CD4-0F72049CAC34}"/>
            </c:ext>
          </c:extLst>
        </c:ser>
        <c:ser>
          <c:idx val="3"/>
          <c:order val="3"/>
          <c:tx>
            <c:strRef>
              <c:f>'Flux vers blen et stock'!$A$12</c:f>
              <c:strCache>
                <c:ptCount val="1"/>
                <c:pt idx="0">
                  <c:v>Flux vers Stockage PF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'Flux vers blen et stock'!$B$7:$E$8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'Flux vers blen et stock'!$B$12:$E$12</c:f>
              <c:numCache>
                <c:formatCode>General</c:formatCode>
                <c:ptCount val="4"/>
                <c:pt idx="0">
                  <c:v>0</c:v>
                </c:pt>
                <c:pt idx="1">
                  <c:v>9357.2939300000016</c:v>
                </c:pt>
                <c:pt idx="2">
                  <c:v>14061.476069999999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C6-4331-8CD4-0F72049CA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558144"/>
        <c:axId val="1075566048"/>
      </c:barChart>
      <c:catAx>
        <c:axId val="107555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Périodes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66048"/>
        <c:crosses val="autoZero"/>
        <c:auto val="1"/>
        <c:lblAlgn val="ctr"/>
        <c:lblOffset val="100"/>
        <c:noMultiLvlLbl val="0"/>
      </c:catAx>
      <c:valAx>
        <c:axId val="107556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chemeClr val="tx1"/>
                    </a:solidFill>
                  </a:rPr>
                  <a:t>Quantité en tonne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Quantité</a:t>
            </a:r>
            <a:r>
              <a:rPr lang="en-US" sz="18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de la matière première et des </a:t>
            </a:r>
            <a:r>
              <a:rPr lang="en-US" sz="1800" b="1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produits</a:t>
            </a:r>
            <a:r>
              <a:rPr lang="en-US" sz="18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finis</a:t>
            </a:r>
            <a:r>
              <a:rPr lang="en-US" sz="18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restants</a:t>
            </a:r>
            <a:r>
              <a:rPr lang="en-US" sz="18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dans les stockages à la fin de </a:t>
            </a:r>
            <a:r>
              <a:rPr lang="en-US" sz="1800" b="1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chaque</a:t>
            </a:r>
            <a:r>
              <a:rPr lang="en-US" sz="18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période</a:t>
            </a:r>
            <a:endParaRPr lang="en-US" sz="180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'stock restant'!$A$3</c:f>
              <c:strCache>
                <c:ptCount val="1"/>
                <c:pt idx="0">
                  <c:v>Matière première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'stock restant'!$B$2:$E$2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'stock restant'!$B$3:$E$3</c:f>
              <c:numCache>
                <c:formatCode>General</c:formatCode>
                <c:ptCount val="4"/>
                <c:pt idx="0">
                  <c:v>0</c:v>
                </c:pt>
                <c:pt idx="1">
                  <c:v>715.74</c:v>
                </c:pt>
                <c:pt idx="2">
                  <c:v>715.74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2E-4984-AC10-FC68B99785CD}"/>
            </c:ext>
          </c:extLst>
        </c:ser>
        <c:ser>
          <c:idx val="1"/>
          <c:order val="1"/>
          <c:tx>
            <c:strRef>
              <c:f>'stock restant'!$A$4</c:f>
              <c:strCache>
                <c:ptCount val="1"/>
                <c:pt idx="0">
                  <c:v>Produits finis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'stock restant'!$B$2:$E$2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'stock restant'!$B$4:$E$4</c:f>
              <c:numCache>
                <c:formatCode>General</c:formatCode>
                <c:ptCount val="4"/>
                <c:pt idx="0">
                  <c:v>371.373155</c:v>
                </c:pt>
                <c:pt idx="1">
                  <c:v>1301.1074199999998</c:v>
                </c:pt>
                <c:pt idx="2">
                  <c:v>5110.9415799999997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2E-4984-AC10-FC68B9978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7982928"/>
        <c:axId val="597974192"/>
      </c:barChart>
      <c:catAx>
        <c:axId val="597982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Périodes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974192"/>
        <c:crosses val="autoZero"/>
        <c:auto val="1"/>
        <c:lblAlgn val="ctr"/>
        <c:lblOffset val="100"/>
        <c:noMultiLvlLbl val="0"/>
      </c:catAx>
      <c:valAx>
        <c:axId val="59797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chemeClr val="tx1"/>
                    </a:solidFill>
                  </a:rPr>
                  <a:t>Quantité en tonne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98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Quantité</a:t>
            </a:r>
            <a:r>
              <a:rPr lang="en-US" sz="1600" b="1" baseline="0"/>
              <a:t> des matières premières fournies par le supply par période</a:t>
            </a:r>
            <a:endParaRPr lang="en-US" sz="1600" b="1"/>
          </a:p>
        </c:rich>
      </c:tx>
      <c:layout>
        <c:manualLayout>
          <c:xMode val="edge"/>
          <c:yMode val="edge"/>
          <c:x val="0.15436828176560916"/>
          <c:y val="2.43309002433090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'Approv en mp'!$B$13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'Approv en mp'!$A$14:$A$20</c:f>
              <c:strCache>
                <c:ptCount val="7"/>
                <c:pt idx="0">
                  <c:v>CAN</c:v>
                </c:pt>
                <c:pt idx="1">
                  <c:v>DURAMON 26%</c:v>
                </c:pt>
                <c:pt idx="2">
                  <c:v>DAP</c:v>
                </c:pt>
                <c:pt idx="3">
                  <c:v>EM</c:v>
                </c:pt>
                <c:pt idx="4">
                  <c:v>MAP</c:v>
                </c:pt>
                <c:pt idx="5">
                  <c:v>MOP</c:v>
                </c:pt>
                <c:pt idx="6">
                  <c:v>TSP</c:v>
                </c:pt>
              </c:strCache>
            </c:strRef>
          </c:cat>
          <c:val>
            <c:numRef>
              <c:f>'Approv en mp'!$B$14:$B$20</c:f>
              <c:numCache>
                <c:formatCode>General</c:formatCode>
                <c:ptCount val="7"/>
                <c:pt idx="0">
                  <c:v>5165.2116770000002</c:v>
                </c:pt>
                <c:pt idx="1">
                  <c:v>5810.8631800000003</c:v>
                </c:pt>
                <c:pt idx="2">
                  <c:v>4619.0694899999999</c:v>
                </c:pt>
                <c:pt idx="3">
                  <c:v>3124.6646699999997</c:v>
                </c:pt>
                <c:pt idx="4">
                  <c:v>1048.6994850000001</c:v>
                </c:pt>
                <c:pt idx="5">
                  <c:v>3382.0528200000003</c:v>
                </c:pt>
                <c:pt idx="6">
                  <c:v>1759.2338300000001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ED-4B10-A19B-4DD7287450E6}"/>
            </c:ext>
          </c:extLst>
        </c:ser>
        <c:ser>
          <c:idx val="1"/>
          <c:order val="1"/>
          <c:tx>
            <c:strRef>
              <c:f>'Approv en mp'!$C$13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'Approv en mp'!$A$14:$A$20</c:f>
              <c:strCache>
                <c:ptCount val="7"/>
                <c:pt idx="0">
                  <c:v>CAN</c:v>
                </c:pt>
                <c:pt idx="1">
                  <c:v>DURAMON 26%</c:v>
                </c:pt>
                <c:pt idx="2">
                  <c:v>DAP</c:v>
                </c:pt>
                <c:pt idx="3">
                  <c:v>EM</c:v>
                </c:pt>
                <c:pt idx="4">
                  <c:v>MAP</c:v>
                </c:pt>
                <c:pt idx="5">
                  <c:v>MOP</c:v>
                </c:pt>
                <c:pt idx="6">
                  <c:v>TSP</c:v>
                </c:pt>
              </c:strCache>
            </c:strRef>
          </c:cat>
          <c:val>
            <c:numRef>
              <c:f>'Approv en mp'!$C$14:$C$20</c:f>
              <c:numCache>
                <c:formatCode>General</c:formatCode>
                <c:ptCount val="7"/>
                <c:pt idx="0">
                  <c:v>2634.0750929999999</c:v>
                </c:pt>
                <c:pt idx="1">
                  <c:v>2963.334468</c:v>
                </c:pt>
                <c:pt idx="2">
                  <c:v>3058.6021499999997</c:v>
                </c:pt>
                <c:pt idx="3">
                  <c:v>2069.0543499999999</c:v>
                </c:pt>
                <c:pt idx="4">
                  <c:v>756.57234999999991</c:v>
                </c:pt>
                <c:pt idx="5">
                  <c:v>2121.155252</c:v>
                </c:pt>
                <c:pt idx="6">
                  <c:v>773.97155900000007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ED-4B10-A19B-4DD7287450E6}"/>
            </c:ext>
          </c:extLst>
        </c:ser>
        <c:ser>
          <c:idx val="2"/>
          <c:order val="2"/>
          <c:tx>
            <c:strRef>
              <c:f>'Approv en mp'!$D$13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'Approv en mp'!$A$14:$A$20</c:f>
              <c:strCache>
                <c:ptCount val="7"/>
                <c:pt idx="0">
                  <c:v>CAN</c:v>
                </c:pt>
                <c:pt idx="1">
                  <c:v>DURAMON 26%</c:v>
                </c:pt>
                <c:pt idx="2">
                  <c:v>DAP</c:v>
                </c:pt>
                <c:pt idx="3">
                  <c:v>EM</c:v>
                </c:pt>
                <c:pt idx="4">
                  <c:v>MAP</c:v>
                </c:pt>
                <c:pt idx="5">
                  <c:v>MOP</c:v>
                </c:pt>
                <c:pt idx="6">
                  <c:v>TSP</c:v>
                </c:pt>
              </c:strCache>
            </c:strRef>
          </c:cat>
          <c:val>
            <c:numRef>
              <c:f>'Approv en mp'!$D$14:$D$20</c:f>
              <c:numCache>
                <c:formatCode>General</c:formatCode>
                <c:ptCount val="7"/>
                <c:pt idx="0">
                  <c:v>4281.6736630000005</c:v>
                </c:pt>
                <c:pt idx="1">
                  <c:v>4816.8828840000006</c:v>
                </c:pt>
                <c:pt idx="2">
                  <c:v>4909.3759</c:v>
                </c:pt>
                <c:pt idx="3">
                  <c:v>3321.0484000000001</c:v>
                </c:pt>
                <c:pt idx="4">
                  <c:v>1053.19571</c:v>
                </c:pt>
                <c:pt idx="5">
                  <c:v>2388.2189559999997</c:v>
                </c:pt>
                <c:pt idx="6">
                  <c:v>1190.6447699999999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ED-4B10-A19B-4DD7287450E6}"/>
            </c:ext>
          </c:extLst>
        </c:ser>
        <c:ser>
          <c:idx val="3"/>
          <c:order val="3"/>
          <c:tx>
            <c:strRef>
              <c:f>'Approv en mp'!$E$13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'Approv en mp'!$A$14:$A$20</c:f>
              <c:strCache>
                <c:ptCount val="7"/>
                <c:pt idx="0">
                  <c:v>CAN</c:v>
                </c:pt>
                <c:pt idx="1">
                  <c:v>DURAMON 26%</c:v>
                </c:pt>
                <c:pt idx="2">
                  <c:v>DAP</c:v>
                </c:pt>
                <c:pt idx="3">
                  <c:v>EM</c:v>
                </c:pt>
                <c:pt idx="4">
                  <c:v>MAP</c:v>
                </c:pt>
                <c:pt idx="5">
                  <c:v>MOP</c:v>
                </c:pt>
                <c:pt idx="6">
                  <c:v>TSP</c:v>
                </c:pt>
              </c:strCache>
            </c:strRef>
          </c:cat>
          <c:val>
            <c:numRef>
              <c:f>'Approv en mp'!$E$14:$E$20</c:f>
              <c:numCache>
                <c:formatCode>General</c:formatCode>
                <c:ptCount val="7"/>
                <c:pt idx="0">
                  <c:v>5136.4075599999996</c:v>
                </c:pt>
                <c:pt idx="1">
                  <c:v>5778.4585100000004</c:v>
                </c:pt>
                <c:pt idx="2">
                  <c:v>2178.7654000000002</c:v>
                </c:pt>
                <c:pt idx="3">
                  <c:v>1473.8706999999999</c:v>
                </c:pt>
                <c:pt idx="4">
                  <c:v>457.26918000000001</c:v>
                </c:pt>
                <c:pt idx="5">
                  <c:v>3382.0777800000001</c:v>
                </c:pt>
                <c:pt idx="6">
                  <c:v>2140.2593500000003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ED-4B10-A19B-4DD728745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567296"/>
        <c:axId val="1075566464"/>
      </c:barChart>
      <c:catAx>
        <c:axId val="107556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66464"/>
        <c:crosses val="autoZero"/>
        <c:auto val="1"/>
        <c:lblAlgn val="ctr"/>
        <c:lblOffset val="100"/>
        <c:noMultiLvlLbl val="0"/>
      </c:catAx>
      <c:valAx>
        <c:axId val="107556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6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Cost to market par province en une année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692726611420766"/>
          <c:y val="9.000252609268912E-2"/>
          <c:w val="0.41782270193753862"/>
          <c:h val="0.785624376178329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F1-4C63-92C8-E16DDFF440F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F1-4C63-92C8-E16DDFF440F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F1-4C63-92C8-E16DDFF440F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F1-4C63-92C8-E16DDFF440F5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F1-4C63-92C8-E16DDFF440F5}"/>
              </c:ext>
            </c:extLst>
          </c:dPt>
          <c:dLbls>
            <c:dLbl>
              <c:idx val="0"/>
              <c:layout>
                <c:manualLayout>
                  <c:x val="-6.0537758634871493E-2"/>
                  <c:y val="0.11395854196529673"/>
                </c:manualLayout>
              </c:layout>
              <c:tx>
                <c:rich>
                  <a:bodyPr/>
                  <a:lstStyle/>
                  <a:p>
                    <a:fld id="{BBD393D5-E90D-4A9F-9C66-4B9489CE0873}" type="VALUE">
                      <a:rPr lang="en-US"/>
                      <a:pPr/>
                      <a:t>[VALEUR]</a:t>
                    </a:fld>
                    <a:r>
                      <a:rPr lang="en-US"/>
                      <a:t> 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5F1-4C63-92C8-E16DDFF440F5}"/>
                </c:ext>
              </c:extLst>
            </c:dLbl>
            <c:dLbl>
              <c:idx val="1"/>
              <c:layout>
                <c:manualLayout>
                  <c:x val="-9.3433833591313908E-2"/>
                  <c:y val="-2.4409448818897637E-2"/>
                </c:manualLayout>
              </c:layout>
              <c:tx>
                <c:rich>
                  <a:bodyPr/>
                  <a:lstStyle/>
                  <a:p>
                    <a:fld id="{B836C374-ED50-4879-885A-548AC5FB9DCA}" type="VALUE">
                      <a:rPr lang="en-US"/>
                      <a:pPr/>
                      <a:t>[VALEUR]</a:t>
                    </a:fld>
                    <a:r>
                      <a:rPr lang="en-US"/>
                      <a:t> 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5F1-4C63-92C8-E16DDFF440F5}"/>
                </c:ext>
              </c:extLst>
            </c:dLbl>
            <c:dLbl>
              <c:idx val="2"/>
              <c:layout>
                <c:manualLayout>
                  <c:x val="-4.3280634258324548E-2"/>
                  <c:y val="-0.126573330453394"/>
                </c:manualLayout>
              </c:layout>
              <c:tx>
                <c:rich>
                  <a:bodyPr/>
                  <a:lstStyle/>
                  <a:p>
                    <a:fld id="{6C34FCDE-9517-4E88-AA70-932E594E3E73}" type="VALUE">
                      <a:rPr lang="en-US"/>
                      <a:pPr/>
                      <a:t>[VALEUR]</a:t>
                    </a:fld>
                    <a:r>
                      <a:rPr lang="en-US"/>
                      <a:t> 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5F1-4C63-92C8-E16DDFF440F5}"/>
                </c:ext>
              </c:extLst>
            </c:dLbl>
            <c:dLbl>
              <c:idx val="3"/>
              <c:layout>
                <c:manualLayout>
                  <c:x val="7.7178066416911606E-2"/>
                  <c:y val="-9.6987518081436755E-2"/>
                </c:manualLayout>
              </c:layout>
              <c:tx>
                <c:rich>
                  <a:bodyPr/>
                  <a:lstStyle/>
                  <a:p>
                    <a:fld id="{2815A1E7-18E7-48F0-9D5E-B83B395F8EB7}" type="VALUE">
                      <a:rPr lang="en-US"/>
                      <a:pPr/>
                      <a:t>[VALEUR]</a:t>
                    </a:fld>
                    <a:r>
                      <a:rPr lang="en-US"/>
                      <a:t> 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5F1-4C63-92C8-E16DDFF440F5}"/>
                </c:ext>
              </c:extLst>
            </c:dLbl>
            <c:dLbl>
              <c:idx val="4"/>
              <c:layout>
                <c:manualLayout>
                  <c:x val="7.0756873873671772E-2"/>
                  <c:y val="0.10242634882609752"/>
                </c:manualLayout>
              </c:layout>
              <c:tx>
                <c:rich>
                  <a:bodyPr/>
                  <a:lstStyle/>
                  <a:p>
                    <a:fld id="{182648C5-CECC-4DAA-8130-E6C94BBFC01E}" type="VALUE">
                      <a:rPr lang="en-US"/>
                      <a:pPr/>
                      <a:t>[VALEUR]</a:t>
                    </a:fld>
                    <a:r>
                      <a:rPr lang="en-US"/>
                      <a:t> 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5F1-4C63-92C8-E16DDFF440F5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'Cost to market'!$B$2:$B$6</c:f>
              <c:strCache>
                <c:ptCount val="5"/>
                <c:pt idx="0">
                  <c:v>Agadir Ida-Outanane</c:v>
                </c:pt>
                <c:pt idx="1">
                  <c:v>Benslimane</c:v>
                </c:pt>
                <c:pt idx="2">
                  <c:v>Casablanca</c:v>
                </c:pt>
                <c:pt idx="3">
                  <c:v>Chefchaouen</c:v>
                </c:pt>
                <c:pt idx="4">
                  <c:v>El Jadida</c:v>
                </c:pt>
              </c:strCache>
            </c:strRef>
          </c:cat>
          <c:val>
            <c:numRef>
              <c:f>'Cost to market'!$H$2:$H$6</c:f>
              <c:numCache>
                <c:formatCode>0</c:formatCode>
                <c:ptCount val="5"/>
                <c:pt idx="0">
                  <c:v>17.499999673271201</c:v>
                </c:pt>
                <c:pt idx="1">
                  <c:v>20.000001509520445</c:v>
                </c:pt>
                <c:pt idx="2">
                  <c:v>15.000001132140332</c:v>
                </c:pt>
                <c:pt idx="3">
                  <c:v>22.499999137814463</c:v>
                </c:pt>
                <c:pt idx="4">
                  <c:v>24.999998547253554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F1-4C63-92C8-E16DDFF440F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Cst,mp</a:t>
            </a:r>
            <a:r>
              <a:rPr lang="en-US" dirty="0"/>
              <a:t> : </a:t>
            </a:r>
            <a:r>
              <a:rPr lang="en-US" dirty="0" err="1"/>
              <a:t>cout</a:t>
            </a:r>
            <a:r>
              <a:rPr lang="en-US" dirty="0"/>
              <a:t> du stockage de la matière première</a:t>
            </a:r>
          </a:p>
        </p:txBody>
      </p:sp>
    </p:spTree>
    <p:extLst>
      <p:ext uri="{BB962C8B-B14F-4D97-AF65-F5344CB8AC3E}">
        <p14:creationId xmlns:p14="http://schemas.microsoft.com/office/powerpoint/2010/main" val="290950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𝑐𝑜𝑚𝑝𝑜𝑠𝑖𝑡𝑖𝑜𝑛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vaut</a:t>
                </a:r>
                <a:r>
                  <a:rPr lang="en-US" dirty="0"/>
                  <a:t> dire le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pourcentage</a:t>
                </a:r>
                <a:r>
                  <a:rPr lang="en-US" baseline="0" dirty="0"/>
                  <a:t> de la MP m dans la </a:t>
                </a:r>
                <a:r>
                  <a:rPr lang="en-US" baseline="0" dirty="0" err="1"/>
                  <a:t>recette</a:t>
                </a:r>
                <a:r>
                  <a:rPr lang="en-US" baseline="0" dirty="0"/>
                  <a:t> r, il </a:t>
                </a:r>
                <a:r>
                  <a:rPr lang="en-US" baseline="0" dirty="0" err="1"/>
                  <a:t>est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donné</a:t>
                </a:r>
                <a:r>
                  <a:rPr lang="en-US" baseline="0" dirty="0"/>
                  <a:t> dans </a:t>
                </a:r>
                <a:r>
                  <a:rPr lang="en-US" baseline="0" dirty="0" err="1"/>
                  <a:t>notre</a:t>
                </a:r>
                <a:r>
                  <a:rPr lang="en-US" baseline="0" dirty="0"/>
                  <a:t> code par un </a:t>
                </a:r>
                <a:r>
                  <a:rPr lang="en-US" baseline="0" dirty="0" err="1"/>
                  <a:t>dictionaire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r.composition</a:t>
                </a:r>
                <a:r>
                  <a:rPr lang="en-US" baseline="0" dirty="0"/>
                  <a:t>={</a:t>
                </a:r>
                <a:r>
                  <a:rPr lang="en-US" baseline="0" dirty="0" err="1"/>
                  <a:t>MPi</a:t>
                </a:r>
                <a:r>
                  <a:rPr lang="en-US" baseline="0" dirty="0"/>
                  <a:t> : son </a:t>
                </a:r>
                <a:r>
                  <a:rPr lang="en-US" baseline="0" dirty="0" err="1"/>
                  <a:t>pourcentage</a:t>
                </a:r>
                <a:r>
                  <a:rPr lang="en-US" baseline="0" dirty="0"/>
                  <a:t> dans la </a:t>
                </a:r>
                <a:r>
                  <a:rPr lang="en-US" baseline="0" dirty="0" err="1"/>
                  <a:t>recette</a:t>
                </a:r>
                <a:r>
                  <a:rPr lang="en-US" baseline="0" dirty="0"/>
                  <a:t> r }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100" b="0" i="0">
                    <a:latin typeface="Cambria Math" panose="02040503050406030204" pitchFamily="18" charset="0"/>
                  </a:rPr>
                  <a:t>𝑐𝑜𝑚𝑝𝑜𝑠𝑖𝑡𝑖𝑜𝑛</a:t>
                </a:r>
                <a:r>
                  <a:rPr lang="en-US" sz="1100" b="1" i="0">
                    <a:latin typeface="Cambria Math" panose="02040503050406030204" pitchFamily="18" charset="0"/>
                  </a:rPr>
                  <a:t>(𝒓,𝒎)</a:t>
                </a:r>
                <a:r>
                  <a:rPr lang="en-US" dirty="0"/>
                  <a:t> </a:t>
                </a:r>
                <a:r>
                  <a:rPr lang="en-US" dirty="0" err="1"/>
                  <a:t>vaut</a:t>
                </a:r>
                <a:r>
                  <a:rPr lang="en-US" dirty="0"/>
                  <a:t> dire le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pourcentage</a:t>
                </a:r>
                <a:r>
                  <a:rPr lang="en-US" baseline="0" dirty="0"/>
                  <a:t> de la MP m dans la </a:t>
                </a:r>
                <a:r>
                  <a:rPr lang="en-US" baseline="0" dirty="0" err="1"/>
                  <a:t>recette</a:t>
                </a:r>
                <a:r>
                  <a:rPr lang="en-US" baseline="0" dirty="0"/>
                  <a:t> r, il </a:t>
                </a:r>
                <a:r>
                  <a:rPr lang="en-US" baseline="0" dirty="0" err="1"/>
                  <a:t>est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donné</a:t>
                </a:r>
                <a:r>
                  <a:rPr lang="en-US" baseline="0" dirty="0"/>
                  <a:t> dans </a:t>
                </a:r>
                <a:r>
                  <a:rPr lang="en-US" baseline="0" dirty="0" err="1"/>
                  <a:t>notre</a:t>
                </a:r>
                <a:r>
                  <a:rPr lang="en-US" baseline="0" dirty="0"/>
                  <a:t> code par un </a:t>
                </a:r>
                <a:r>
                  <a:rPr lang="en-US" baseline="0" dirty="0" err="1"/>
                  <a:t>dictionaire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r.composition</a:t>
                </a:r>
                <a:r>
                  <a:rPr lang="en-US" baseline="0" dirty="0"/>
                  <a:t>={</a:t>
                </a:r>
                <a:r>
                  <a:rPr lang="en-US" baseline="0" dirty="0" err="1"/>
                  <a:t>MPi</a:t>
                </a:r>
                <a:r>
                  <a:rPr lang="en-US" baseline="0" dirty="0"/>
                  <a:t> : son </a:t>
                </a:r>
                <a:r>
                  <a:rPr lang="en-US" baseline="0" dirty="0" err="1"/>
                  <a:t>pourcentage</a:t>
                </a:r>
                <a:r>
                  <a:rPr lang="en-US" baseline="0" dirty="0"/>
                  <a:t> dans la </a:t>
                </a:r>
                <a:r>
                  <a:rPr lang="en-US" baseline="0" dirty="0" err="1"/>
                  <a:t>recette</a:t>
                </a:r>
                <a:r>
                  <a:rPr lang="en-US" baseline="0" dirty="0"/>
                  <a:t> r }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23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174c77f7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174c77f7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fb8ba460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fb8ba460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9174c77f78_2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9174c77f78_2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Quantité</a:t>
            </a:r>
            <a:r>
              <a:rPr lang="en-US" baseline="0" dirty="0"/>
              <a:t> par MP </a:t>
            </a:r>
            <a:r>
              <a:rPr lang="en-US" baseline="0" dirty="0" err="1"/>
              <a:t>est</a:t>
            </a:r>
            <a:r>
              <a:rPr lang="en-US" baseline="0" dirty="0"/>
              <a:t> un </a:t>
            </a:r>
            <a:r>
              <a:rPr lang="en-US" baseline="0" dirty="0" err="1"/>
              <a:t>dictionaire</a:t>
            </a:r>
            <a:r>
              <a:rPr lang="en-US" baseline="0" dirty="0"/>
              <a:t> {</a:t>
            </a:r>
            <a:r>
              <a:rPr lang="en-US" baseline="0" dirty="0" err="1"/>
              <a:t>MPi</a:t>
            </a:r>
            <a:r>
              <a:rPr lang="en-US" baseline="0" dirty="0"/>
              <a:t> : la </a:t>
            </a:r>
            <a:r>
              <a:rPr lang="en-US" baseline="0" dirty="0" err="1"/>
              <a:t>quantité</a:t>
            </a:r>
            <a:r>
              <a:rPr lang="en-US" baseline="0" dirty="0"/>
              <a:t> disponible de </a:t>
            </a:r>
            <a:r>
              <a:rPr lang="en-US" baseline="0" dirty="0" err="1"/>
              <a:t>MPi</a:t>
            </a:r>
            <a:r>
              <a:rPr lang="en-US" baseline="0" dirty="0"/>
              <a:t> dans le supply s }</a:t>
            </a:r>
          </a:p>
          <a:p>
            <a:r>
              <a:rPr lang="en-US" baseline="0" dirty="0"/>
              <a:t>Composition </a:t>
            </a:r>
            <a:r>
              <a:rPr lang="en-US" baseline="0" dirty="0" err="1"/>
              <a:t>est</a:t>
            </a:r>
            <a:r>
              <a:rPr lang="en-US" baseline="0" dirty="0"/>
              <a:t> un </a:t>
            </a:r>
            <a:r>
              <a:rPr lang="en-US" baseline="0" dirty="0" err="1"/>
              <a:t>dictionaire</a:t>
            </a:r>
            <a:r>
              <a:rPr lang="en-US" baseline="0" dirty="0"/>
              <a:t> {</a:t>
            </a:r>
            <a:r>
              <a:rPr lang="en-US" baseline="0" dirty="0" err="1"/>
              <a:t>MPi</a:t>
            </a:r>
            <a:r>
              <a:rPr lang="en-US" baseline="0" dirty="0"/>
              <a:t> : son </a:t>
            </a:r>
            <a:r>
              <a:rPr lang="en-US" baseline="0" dirty="0" err="1"/>
              <a:t>pourcentage</a:t>
            </a:r>
            <a:r>
              <a:rPr lang="en-US" baseline="0" dirty="0"/>
              <a:t> dans la </a:t>
            </a:r>
            <a:r>
              <a:rPr lang="en-US" baseline="0" dirty="0" err="1"/>
              <a:t>recette</a:t>
            </a:r>
            <a:r>
              <a:rPr lang="en-US" baseline="0" dirty="0"/>
              <a:t> r }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fr-FR" sz="1100" dirty="0"/>
              <a:t>Quantité demandée </a:t>
            </a:r>
            <a:r>
              <a:rPr lang="en-US" baseline="0" dirty="0" err="1"/>
              <a:t>est</a:t>
            </a:r>
            <a:r>
              <a:rPr lang="en-US" baseline="0" dirty="0"/>
              <a:t> un </a:t>
            </a:r>
            <a:r>
              <a:rPr lang="en-US" baseline="0" dirty="0" err="1"/>
              <a:t>dictionaire</a:t>
            </a:r>
            <a:r>
              <a:rPr lang="en-US" baseline="0" dirty="0"/>
              <a:t> {</a:t>
            </a:r>
            <a:r>
              <a:rPr lang="en-US" baseline="0" dirty="0" err="1"/>
              <a:t>période</a:t>
            </a:r>
            <a:r>
              <a:rPr lang="en-US" baseline="0" dirty="0"/>
              <a:t> : </a:t>
            </a:r>
            <a:r>
              <a:rPr lang="en-US" baseline="0" dirty="0" err="1"/>
              <a:t>quantité</a:t>
            </a:r>
            <a:r>
              <a:rPr lang="en-US" baseline="0" dirty="0"/>
              <a:t> de la </a:t>
            </a:r>
            <a:r>
              <a:rPr lang="en-US" baseline="0" dirty="0" err="1"/>
              <a:t>recette</a:t>
            </a:r>
            <a:r>
              <a:rPr lang="en-US" baseline="0" dirty="0"/>
              <a:t> r </a:t>
            </a:r>
            <a:r>
              <a:rPr lang="en-US" baseline="0" dirty="0" err="1"/>
              <a:t>demandée</a:t>
            </a:r>
            <a:r>
              <a:rPr lang="en-US" baseline="0" dirty="0"/>
              <a:t> pendant </a:t>
            </a:r>
            <a:r>
              <a:rPr lang="en-US" baseline="0" dirty="0" err="1"/>
              <a:t>cette</a:t>
            </a:r>
            <a:r>
              <a:rPr lang="en-US" baseline="0" dirty="0"/>
              <a:t> </a:t>
            </a:r>
            <a:r>
              <a:rPr lang="en-US" baseline="0" dirty="0" err="1"/>
              <a:t>période</a:t>
            </a:r>
            <a:r>
              <a:rPr lang="en-US" baseline="0" dirty="0"/>
              <a:t> }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/>
              <a:t>On </a:t>
            </a:r>
            <a:r>
              <a:rPr lang="en-US" sz="1100" baseline="0" dirty="0" err="1"/>
              <a:t>s’est</a:t>
            </a:r>
            <a:r>
              <a:rPr lang="en-US" sz="1100" baseline="0" dirty="0"/>
              <a:t> </a:t>
            </a:r>
            <a:r>
              <a:rPr lang="en-US" sz="1100" baseline="0" dirty="0" err="1"/>
              <a:t>concentrée</a:t>
            </a:r>
            <a:r>
              <a:rPr lang="en-US" sz="1100" baseline="0" dirty="0"/>
              <a:t> sur la </a:t>
            </a:r>
            <a:r>
              <a:rPr lang="en-US" sz="1100" baseline="0" dirty="0" err="1"/>
              <a:t>classe</a:t>
            </a:r>
            <a:r>
              <a:rPr lang="en-US" sz="1100" baseline="0" dirty="0"/>
              <a:t> </a:t>
            </a:r>
            <a:r>
              <a:rPr lang="en-US" sz="1100" baseline="0" dirty="0" err="1"/>
              <a:t>Recette</a:t>
            </a:r>
            <a:r>
              <a:rPr lang="en-US" sz="1100" baseline="0" dirty="0"/>
              <a:t> car </a:t>
            </a:r>
            <a:r>
              <a:rPr lang="en-US" sz="1100" baseline="0" dirty="0" err="1"/>
              <a:t>parmi</a:t>
            </a:r>
            <a:r>
              <a:rPr lang="en-US" sz="1100" baseline="0" dirty="0"/>
              <a:t> </a:t>
            </a:r>
            <a:r>
              <a:rPr lang="en-US" sz="1100" baseline="0" dirty="0" err="1"/>
              <a:t>ses</a:t>
            </a:r>
            <a:r>
              <a:rPr lang="en-US" sz="1100" baseline="0" dirty="0"/>
              <a:t> </a:t>
            </a:r>
            <a:r>
              <a:rPr lang="en-US" sz="1100" baseline="0" dirty="0" err="1"/>
              <a:t>attribus</a:t>
            </a:r>
            <a:r>
              <a:rPr lang="en-US" sz="1100" baseline="0" dirty="0"/>
              <a:t>, </a:t>
            </a:r>
            <a:r>
              <a:rPr lang="en-US" sz="1100" baseline="0" dirty="0" err="1"/>
              <a:t>elle</a:t>
            </a:r>
            <a:r>
              <a:rPr lang="en-US" sz="1100" baseline="0" dirty="0"/>
              <a:t> </a:t>
            </a:r>
            <a:r>
              <a:rPr lang="en-US" sz="1100" baseline="0" dirty="0" err="1"/>
              <a:t>contient</a:t>
            </a:r>
            <a:r>
              <a:rPr lang="en-US" sz="1100" baseline="0" dirty="0"/>
              <a:t> la province qui </a:t>
            </a:r>
            <a:r>
              <a:rPr lang="en-US" sz="1100" baseline="0" dirty="0" err="1"/>
              <a:t>demande</a:t>
            </a:r>
            <a:r>
              <a:rPr lang="en-US" sz="1100" baseline="0" dirty="0"/>
              <a:t> des </a:t>
            </a:r>
            <a:r>
              <a:rPr lang="en-US" sz="1100" baseline="0" dirty="0" err="1"/>
              <a:t>quantités</a:t>
            </a:r>
            <a:r>
              <a:rPr lang="en-US" sz="1100" baseline="0" dirty="0"/>
              <a:t> de </a:t>
            </a:r>
            <a:r>
              <a:rPr lang="en-US" sz="1100" baseline="0" dirty="0" err="1"/>
              <a:t>cette</a:t>
            </a:r>
            <a:r>
              <a:rPr lang="en-US" sz="1100" baseline="0" dirty="0"/>
              <a:t> </a:t>
            </a:r>
            <a:r>
              <a:rPr lang="en-US" sz="1100" baseline="0" dirty="0" err="1"/>
              <a:t>recette</a:t>
            </a:r>
            <a:r>
              <a:rPr lang="en-US" sz="1100" baseline="0" dirty="0"/>
              <a:t>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71537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C-à-d, on </a:t>
            </a:r>
            <a:r>
              <a:rPr lang="en-US" dirty="0" err="1"/>
              <a:t>somme</a:t>
            </a:r>
            <a:r>
              <a:rPr lang="en-US" dirty="0"/>
              <a:t> sur les variables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n’a</a:t>
            </a:r>
            <a:r>
              <a:rPr lang="en-US" dirty="0"/>
              <a:t> pas </a:t>
            </a:r>
            <a:r>
              <a:rPr lang="en-US" dirty="0" err="1"/>
              <a:t>fixées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i="1" dirty="0"/>
              <a:t>Ct[</a:t>
            </a:r>
            <a:r>
              <a:rPr lang="en-US" i="1" dirty="0" err="1"/>
              <a:t>s,b</a:t>
            </a:r>
            <a:r>
              <a:rPr lang="en-US" i="1" dirty="0"/>
              <a:t>]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cout</a:t>
            </a:r>
            <a:r>
              <a:rPr lang="en-US" dirty="0"/>
              <a:t> du transport de </a:t>
            </a:r>
            <a:r>
              <a:rPr lang="en-US" dirty="0" err="1"/>
              <a:t>l’emplacement</a:t>
            </a:r>
            <a:r>
              <a:rPr lang="en-US" dirty="0"/>
              <a:t> du supply s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l’emplacement</a:t>
            </a:r>
            <a:r>
              <a:rPr lang="en-US" dirty="0"/>
              <a:t> du blender b</a:t>
            </a:r>
          </a:p>
        </p:txBody>
      </p:sp>
    </p:spTree>
    <p:extLst>
      <p:ext uri="{BB962C8B-B14F-4D97-AF65-F5344CB8AC3E}">
        <p14:creationId xmlns:p14="http://schemas.microsoft.com/office/powerpoint/2010/main" val="3965932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somme</a:t>
            </a:r>
            <a:r>
              <a:rPr lang="en-US" dirty="0"/>
              <a:t> des flux </a:t>
            </a:r>
            <a:r>
              <a:rPr lang="en-US" dirty="0" err="1"/>
              <a:t>vers</a:t>
            </a:r>
            <a:r>
              <a:rPr lang="en-US" dirty="0"/>
              <a:t> les blenders * le </a:t>
            </a:r>
            <a:r>
              <a:rPr lang="en-US" dirty="0" err="1"/>
              <a:t>cout</a:t>
            </a:r>
            <a:r>
              <a:rPr lang="en-US" dirty="0"/>
              <a:t> de blending des blenders + la </a:t>
            </a:r>
            <a:r>
              <a:rPr lang="en-US" dirty="0" err="1"/>
              <a:t>somme</a:t>
            </a:r>
            <a:r>
              <a:rPr lang="en-US" dirty="0"/>
              <a:t> des flux </a:t>
            </a:r>
            <a:r>
              <a:rPr lang="en-US" dirty="0" err="1"/>
              <a:t>vers</a:t>
            </a:r>
            <a:r>
              <a:rPr lang="en-US" dirty="0"/>
              <a:t> les smart blenders * le </a:t>
            </a:r>
            <a:r>
              <a:rPr lang="en-US" dirty="0" err="1"/>
              <a:t>cout</a:t>
            </a:r>
            <a:r>
              <a:rPr lang="en-US" dirty="0"/>
              <a:t> du blending des smart blenders</a:t>
            </a:r>
          </a:p>
        </p:txBody>
      </p:sp>
    </p:spTree>
    <p:extLst>
      <p:ext uri="{BB962C8B-B14F-4D97-AF65-F5344CB8AC3E}">
        <p14:creationId xmlns:p14="http://schemas.microsoft.com/office/powerpoint/2010/main" val="299445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 </a:t>
            </a:r>
            <a:r>
              <a:rPr lang="en-US" dirty="0" err="1"/>
              <a:t>seulement</a:t>
            </a:r>
            <a:r>
              <a:rPr lang="en-US" dirty="0"/>
              <a:t> les </a:t>
            </a:r>
            <a:r>
              <a:rPr lang="en-US" dirty="0" err="1"/>
              <a:t>périodes</a:t>
            </a:r>
            <a:r>
              <a:rPr lang="en-US" dirty="0"/>
              <a:t> de 1 à 4, t=0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convention pour dire </a:t>
            </a:r>
            <a:r>
              <a:rPr lang="en-US" dirty="0" err="1"/>
              <a:t>qu’au</a:t>
            </a:r>
            <a:r>
              <a:rPr lang="en-US" dirty="0"/>
              <a:t> début de la première </a:t>
            </a:r>
            <a:r>
              <a:rPr lang="en-US" dirty="0" err="1"/>
              <a:t>période</a:t>
            </a:r>
            <a:r>
              <a:rPr lang="en-US" dirty="0"/>
              <a:t> le stock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nul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53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rot="-568966">
            <a:off x="5962660" y="1005762"/>
            <a:ext cx="300741" cy="13420"/>
          </a:xfrm>
          <a:custGeom>
            <a:avLst/>
            <a:gdLst/>
            <a:ahLst/>
            <a:cxnLst/>
            <a:rect l="l" t="t" r="r" b="b"/>
            <a:pathLst>
              <a:path w="10442" h="535" extrusionOk="0">
                <a:moveTo>
                  <a:pt x="1" y="0"/>
                </a:moveTo>
                <a:lnTo>
                  <a:pt x="10441" y="53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7"/>
          <p:cNvSpPr/>
          <p:nvPr/>
        </p:nvSpPr>
        <p:spPr>
          <a:xfrm rot="-321656">
            <a:off x="5140049" y="506265"/>
            <a:ext cx="1578508" cy="2057299"/>
          </a:xfrm>
          <a:custGeom>
            <a:avLst/>
            <a:gdLst/>
            <a:ahLst/>
            <a:cxnLst/>
            <a:rect l="l" t="t" r="r" b="b"/>
            <a:pathLst>
              <a:path w="54774" h="81950" extrusionOk="0">
                <a:moveTo>
                  <a:pt x="14436" y="1"/>
                </a:moveTo>
                <a:cubicBezTo>
                  <a:pt x="8533" y="1"/>
                  <a:pt x="3627" y="4658"/>
                  <a:pt x="3337" y="10625"/>
                </a:cubicBezTo>
                <a:lnTo>
                  <a:pt x="68" y="75905"/>
                </a:lnTo>
                <a:cubicBezTo>
                  <a:pt x="1" y="77940"/>
                  <a:pt x="1535" y="79708"/>
                  <a:pt x="3570" y="79774"/>
                </a:cubicBezTo>
                <a:lnTo>
                  <a:pt x="47001" y="81943"/>
                </a:lnTo>
                <a:cubicBezTo>
                  <a:pt x="47082" y="81947"/>
                  <a:pt x="47163" y="81950"/>
                  <a:pt x="47243" y="81950"/>
                </a:cubicBezTo>
                <a:cubicBezTo>
                  <a:pt x="49340" y="81950"/>
                  <a:pt x="51108" y="80290"/>
                  <a:pt x="51204" y="78073"/>
                </a:cubicBezTo>
                <a:lnTo>
                  <a:pt x="54440" y="13160"/>
                </a:lnTo>
                <a:cubicBezTo>
                  <a:pt x="54773" y="6989"/>
                  <a:pt x="50037" y="1718"/>
                  <a:pt x="43866" y="1418"/>
                </a:cubicBezTo>
                <a:lnTo>
                  <a:pt x="15045" y="17"/>
                </a:lnTo>
                <a:cubicBezTo>
                  <a:pt x="14841" y="6"/>
                  <a:pt x="14638" y="1"/>
                  <a:pt x="14436" y="1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7"/>
          <p:cNvSpPr/>
          <p:nvPr/>
        </p:nvSpPr>
        <p:spPr>
          <a:xfrm rot="-321656">
            <a:off x="5059645" y="513810"/>
            <a:ext cx="1578508" cy="2057299"/>
          </a:xfrm>
          <a:custGeom>
            <a:avLst/>
            <a:gdLst/>
            <a:ahLst/>
            <a:cxnLst/>
            <a:rect l="l" t="t" r="r" b="b"/>
            <a:pathLst>
              <a:path w="54774" h="81950" extrusionOk="0">
                <a:moveTo>
                  <a:pt x="14436" y="1"/>
                </a:moveTo>
                <a:cubicBezTo>
                  <a:pt x="8533" y="1"/>
                  <a:pt x="3627" y="4658"/>
                  <a:pt x="3337" y="10625"/>
                </a:cubicBezTo>
                <a:lnTo>
                  <a:pt x="68" y="75905"/>
                </a:lnTo>
                <a:cubicBezTo>
                  <a:pt x="1" y="77940"/>
                  <a:pt x="1535" y="79708"/>
                  <a:pt x="3570" y="79774"/>
                </a:cubicBezTo>
                <a:lnTo>
                  <a:pt x="47001" y="81943"/>
                </a:lnTo>
                <a:cubicBezTo>
                  <a:pt x="47082" y="81947"/>
                  <a:pt x="47163" y="81950"/>
                  <a:pt x="47243" y="81950"/>
                </a:cubicBezTo>
                <a:cubicBezTo>
                  <a:pt x="49343" y="81950"/>
                  <a:pt x="51140" y="80290"/>
                  <a:pt x="51204" y="78073"/>
                </a:cubicBezTo>
                <a:lnTo>
                  <a:pt x="54440" y="13160"/>
                </a:lnTo>
                <a:cubicBezTo>
                  <a:pt x="54773" y="6989"/>
                  <a:pt x="50037" y="1718"/>
                  <a:pt x="43866" y="1418"/>
                </a:cubicBezTo>
                <a:lnTo>
                  <a:pt x="15045" y="17"/>
                </a:lnTo>
                <a:cubicBezTo>
                  <a:pt x="14841" y="6"/>
                  <a:pt x="14638" y="1"/>
                  <a:pt x="14436" y="1"/>
                </a:cubicBezTo>
                <a:close/>
              </a:path>
            </a:pathLst>
          </a:custGeom>
          <a:solidFill>
            <a:srgbClr val="FFFFFF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 rot="-321656">
            <a:off x="4794600" y="514239"/>
            <a:ext cx="1447758" cy="350381"/>
          </a:xfrm>
          <a:custGeom>
            <a:avLst/>
            <a:gdLst/>
            <a:ahLst/>
            <a:cxnLst/>
            <a:rect l="l" t="t" r="r" b="b"/>
            <a:pathLst>
              <a:path w="50237" h="13957" extrusionOk="0">
                <a:moveTo>
                  <a:pt x="8708" y="0"/>
                </a:moveTo>
                <a:cubicBezTo>
                  <a:pt x="4175" y="0"/>
                  <a:pt x="393" y="3745"/>
                  <a:pt x="167" y="8519"/>
                </a:cubicBezTo>
                <a:lnTo>
                  <a:pt x="0" y="11888"/>
                </a:lnTo>
                <a:lnTo>
                  <a:pt x="41530" y="13957"/>
                </a:lnTo>
                <a:lnTo>
                  <a:pt x="41697" y="10587"/>
                </a:lnTo>
                <a:cubicBezTo>
                  <a:pt x="41930" y="5784"/>
                  <a:pt x="45700" y="2081"/>
                  <a:pt x="50236" y="2048"/>
                </a:cubicBezTo>
                <a:lnTo>
                  <a:pt x="9174" y="13"/>
                </a:lnTo>
                <a:cubicBezTo>
                  <a:pt x="9018" y="4"/>
                  <a:pt x="8863" y="0"/>
                  <a:pt x="8708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461600" y="407799"/>
            <a:ext cx="3385500" cy="1380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Projet Optimisation</a:t>
            </a:r>
            <a:endParaRPr sz="42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5154909" y="2919298"/>
            <a:ext cx="596680" cy="752654"/>
          </a:xfrm>
          <a:custGeom>
            <a:avLst/>
            <a:gdLst/>
            <a:ahLst/>
            <a:cxnLst/>
            <a:rect l="l" t="t" r="r" b="b"/>
            <a:pathLst>
              <a:path w="24885" h="31390" fill="none" extrusionOk="0">
                <a:moveTo>
                  <a:pt x="0" y="1"/>
                </a:moveTo>
                <a:cubicBezTo>
                  <a:pt x="0" y="1"/>
                  <a:pt x="6138" y="22984"/>
                  <a:pt x="24885" y="31390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-321652">
            <a:off x="5341895" y="1318063"/>
            <a:ext cx="408998" cy="16771"/>
          </a:xfrm>
          <a:custGeom>
            <a:avLst/>
            <a:gdLst/>
            <a:ahLst/>
            <a:cxnLst/>
            <a:rect l="l" t="t" r="r" b="b"/>
            <a:pathLst>
              <a:path w="14912" h="702" extrusionOk="0">
                <a:moveTo>
                  <a:pt x="1" y="1"/>
                </a:moveTo>
                <a:lnTo>
                  <a:pt x="14911" y="7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 rot="-321256">
            <a:off x="6132825" y="1338198"/>
            <a:ext cx="49072" cy="2270"/>
          </a:xfrm>
          <a:custGeom>
            <a:avLst/>
            <a:gdLst/>
            <a:ahLst/>
            <a:cxnLst/>
            <a:rect l="l" t="t" r="r" b="b"/>
            <a:pathLst>
              <a:path w="1902" h="101" extrusionOk="0">
                <a:moveTo>
                  <a:pt x="0" y="0"/>
                </a:moveTo>
                <a:lnTo>
                  <a:pt x="1901" y="1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 rot="286622">
            <a:off x="5032346" y="1111067"/>
            <a:ext cx="514079" cy="447750"/>
          </a:xfrm>
          <a:custGeom>
            <a:avLst/>
            <a:gdLst/>
            <a:ahLst/>
            <a:cxnLst/>
            <a:rect l="l" t="t" r="r" b="b"/>
            <a:pathLst>
              <a:path w="20682" h="20683" fill="none" extrusionOk="0">
                <a:moveTo>
                  <a:pt x="0" y="20682"/>
                </a:moveTo>
                <a:cubicBezTo>
                  <a:pt x="0" y="20682"/>
                  <a:pt x="5337" y="8440"/>
                  <a:pt x="20681" y="1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 rot="-321598">
            <a:off x="5281800" y="1105575"/>
            <a:ext cx="292034" cy="12229"/>
          </a:xfrm>
          <a:custGeom>
            <a:avLst/>
            <a:gdLst/>
            <a:ahLst/>
            <a:cxnLst/>
            <a:rect l="l" t="t" r="r" b="b"/>
            <a:pathLst>
              <a:path w="10442" h="502" extrusionOk="0">
                <a:moveTo>
                  <a:pt x="1" y="1"/>
                </a:moveTo>
                <a:lnTo>
                  <a:pt x="10442" y="5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/>
          <p:nvPr/>
        </p:nvSpPr>
        <p:spPr>
          <a:xfrm rot="-321568">
            <a:off x="5328799" y="1225842"/>
            <a:ext cx="609782" cy="23089"/>
          </a:xfrm>
          <a:custGeom>
            <a:avLst/>
            <a:gdLst/>
            <a:ahLst/>
            <a:cxnLst/>
            <a:rect l="l" t="t" r="r" b="b"/>
            <a:pathLst>
              <a:path w="20749" h="902" extrusionOk="0">
                <a:moveTo>
                  <a:pt x="0" y="1"/>
                </a:moveTo>
                <a:lnTo>
                  <a:pt x="20748" y="9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 rot="-321595">
            <a:off x="5308892" y="1209267"/>
            <a:ext cx="650900" cy="55573"/>
          </a:xfrm>
          <a:custGeom>
            <a:avLst/>
            <a:gdLst/>
            <a:ahLst/>
            <a:cxnLst/>
            <a:rect l="l" t="t" r="r" b="b"/>
            <a:pathLst>
              <a:path w="22150" h="2171" extrusionOk="0">
                <a:moveTo>
                  <a:pt x="645" y="0"/>
                </a:moveTo>
                <a:cubicBezTo>
                  <a:pt x="304" y="0"/>
                  <a:pt x="34" y="287"/>
                  <a:pt x="34" y="603"/>
                </a:cubicBezTo>
                <a:cubicBezTo>
                  <a:pt x="0" y="970"/>
                  <a:pt x="300" y="1270"/>
                  <a:pt x="634" y="1270"/>
                </a:cubicBezTo>
                <a:lnTo>
                  <a:pt x="21449" y="2171"/>
                </a:lnTo>
                <a:cubicBezTo>
                  <a:pt x="21782" y="2171"/>
                  <a:pt x="22049" y="1937"/>
                  <a:pt x="22116" y="1604"/>
                </a:cubicBezTo>
                <a:cubicBezTo>
                  <a:pt x="22149" y="1204"/>
                  <a:pt x="21849" y="937"/>
                  <a:pt x="21516" y="937"/>
                </a:cubicBezTo>
                <a:lnTo>
                  <a:pt x="701" y="3"/>
                </a:lnTo>
                <a:cubicBezTo>
                  <a:pt x="682" y="1"/>
                  <a:pt x="663" y="0"/>
                  <a:pt x="645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 rot="-321595">
            <a:off x="5298288" y="1059795"/>
            <a:ext cx="477405" cy="51324"/>
          </a:xfrm>
          <a:custGeom>
            <a:avLst/>
            <a:gdLst/>
            <a:ahLst/>
            <a:cxnLst/>
            <a:rect l="l" t="t" r="r" b="b"/>
            <a:pathLst>
              <a:path w="16246" h="2005" extrusionOk="0">
                <a:moveTo>
                  <a:pt x="650" y="0"/>
                </a:moveTo>
                <a:cubicBezTo>
                  <a:pt x="334" y="0"/>
                  <a:pt x="34" y="287"/>
                  <a:pt x="34" y="603"/>
                </a:cubicBezTo>
                <a:cubicBezTo>
                  <a:pt x="0" y="970"/>
                  <a:pt x="301" y="1270"/>
                  <a:pt x="634" y="1270"/>
                </a:cubicBezTo>
                <a:lnTo>
                  <a:pt x="15578" y="2004"/>
                </a:lnTo>
                <a:cubicBezTo>
                  <a:pt x="15912" y="2004"/>
                  <a:pt x="16179" y="1771"/>
                  <a:pt x="16212" y="1437"/>
                </a:cubicBezTo>
                <a:cubicBezTo>
                  <a:pt x="16245" y="1037"/>
                  <a:pt x="15978" y="770"/>
                  <a:pt x="15645" y="770"/>
                </a:cubicBezTo>
                <a:lnTo>
                  <a:pt x="701" y="3"/>
                </a:lnTo>
                <a:cubicBezTo>
                  <a:pt x="684" y="1"/>
                  <a:pt x="667" y="0"/>
                  <a:pt x="650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 rot="-321598">
            <a:off x="5306890" y="1370558"/>
            <a:ext cx="240714" cy="10597"/>
          </a:xfrm>
          <a:custGeom>
            <a:avLst/>
            <a:gdLst/>
            <a:ahLst/>
            <a:cxnLst/>
            <a:rect l="l" t="t" r="r" b="b"/>
            <a:pathLst>
              <a:path w="8607" h="435" extrusionOk="0">
                <a:moveTo>
                  <a:pt x="0" y="1"/>
                </a:moveTo>
                <a:lnTo>
                  <a:pt x="8606" y="43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 rot="608236">
            <a:off x="5321828" y="1823275"/>
            <a:ext cx="157831" cy="117958"/>
          </a:xfrm>
          <a:custGeom>
            <a:avLst/>
            <a:gdLst/>
            <a:ahLst/>
            <a:cxnLst/>
            <a:rect l="l" t="t" r="r" b="b"/>
            <a:pathLst>
              <a:path w="6072" h="4538" extrusionOk="0">
                <a:moveTo>
                  <a:pt x="1" y="4537"/>
                </a:moveTo>
                <a:lnTo>
                  <a:pt x="6072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 rot="1041858">
            <a:off x="4152495" y="895247"/>
            <a:ext cx="2146561" cy="2169002"/>
          </a:xfrm>
          <a:custGeom>
            <a:avLst/>
            <a:gdLst/>
            <a:ahLst/>
            <a:cxnLst/>
            <a:rect l="l" t="t" r="r" b="b"/>
            <a:pathLst>
              <a:path w="62946" h="68016" extrusionOk="0">
                <a:moveTo>
                  <a:pt x="28421" y="0"/>
                </a:moveTo>
                <a:lnTo>
                  <a:pt x="28120" y="5170"/>
                </a:lnTo>
                <a:lnTo>
                  <a:pt x="23350" y="4036"/>
                </a:lnTo>
                <a:lnTo>
                  <a:pt x="23050" y="8906"/>
                </a:lnTo>
                <a:lnTo>
                  <a:pt x="18547" y="7872"/>
                </a:lnTo>
                <a:lnTo>
                  <a:pt x="18280" y="12576"/>
                </a:lnTo>
                <a:lnTo>
                  <a:pt x="13843" y="11508"/>
                </a:lnTo>
                <a:lnTo>
                  <a:pt x="13577" y="16178"/>
                </a:lnTo>
                <a:lnTo>
                  <a:pt x="9173" y="15077"/>
                </a:lnTo>
                <a:lnTo>
                  <a:pt x="8907" y="19314"/>
                </a:lnTo>
                <a:lnTo>
                  <a:pt x="4070" y="18146"/>
                </a:lnTo>
                <a:lnTo>
                  <a:pt x="3736" y="23217"/>
                </a:lnTo>
                <a:lnTo>
                  <a:pt x="0" y="22516"/>
                </a:lnTo>
                <a:lnTo>
                  <a:pt x="33891" y="68015"/>
                </a:lnTo>
                <a:lnTo>
                  <a:pt x="62945" y="46367"/>
                </a:lnTo>
                <a:lnTo>
                  <a:pt x="28421" y="0"/>
                </a:lnTo>
                <a:close/>
              </a:path>
            </a:pathLst>
          </a:custGeom>
          <a:solidFill>
            <a:schemeClr val="accent6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 rot="1041496">
            <a:off x="4608794" y="1349413"/>
            <a:ext cx="269065" cy="189634"/>
          </a:xfrm>
          <a:custGeom>
            <a:avLst/>
            <a:gdLst/>
            <a:ahLst/>
            <a:cxnLst/>
            <a:rect l="l" t="t" r="r" b="b"/>
            <a:pathLst>
              <a:path w="8907" h="6605" extrusionOk="0">
                <a:moveTo>
                  <a:pt x="0" y="6605"/>
                </a:moveTo>
                <a:lnTo>
                  <a:pt x="8907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 rot="1041496">
            <a:off x="4587564" y="1331554"/>
            <a:ext cx="312414" cy="225838"/>
          </a:xfrm>
          <a:custGeom>
            <a:avLst/>
            <a:gdLst/>
            <a:ahLst/>
            <a:cxnLst/>
            <a:rect l="l" t="t" r="r" b="b"/>
            <a:pathLst>
              <a:path w="10342" h="7866" extrusionOk="0">
                <a:moveTo>
                  <a:pt x="9633" y="1"/>
                </a:moveTo>
                <a:cubicBezTo>
                  <a:pt x="9502" y="1"/>
                  <a:pt x="9366" y="44"/>
                  <a:pt x="9241" y="127"/>
                </a:cubicBezTo>
                <a:lnTo>
                  <a:pt x="334" y="6765"/>
                </a:lnTo>
                <a:cubicBezTo>
                  <a:pt x="34" y="6965"/>
                  <a:pt x="1" y="7332"/>
                  <a:pt x="201" y="7632"/>
                </a:cubicBezTo>
                <a:cubicBezTo>
                  <a:pt x="334" y="7799"/>
                  <a:pt x="501" y="7866"/>
                  <a:pt x="701" y="7866"/>
                </a:cubicBezTo>
                <a:cubicBezTo>
                  <a:pt x="835" y="7866"/>
                  <a:pt x="935" y="7832"/>
                  <a:pt x="1068" y="7766"/>
                </a:cubicBezTo>
                <a:lnTo>
                  <a:pt x="10008" y="1128"/>
                </a:lnTo>
                <a:cubicBezTo>
                  <a:pt x="10275" y="927"/>
                  <a:pt x="10342" y="527"/>
                  <a:pt x="10108" y="260"/>
                </a:cubicBezTo>
                <a:cubicBezTo>
                  <a:pt x="9991" y="85"/>
                  <a:pt x="9817" y="1"/>
                  <a:pt x="96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 rot="1041496">
            <a:off x="4671623" y="1347284"/>
            <a:ext cx="496805" cy="351505"/>
          </a:xfrm>
          <a:custGeom>
            <a:avLst/>
            <a:gdLst/>
            <a:ahLst/>
            <a:cxnLst/>
            <a:rect l="l" t="t" r="r" b="b"/>
            <a:pathLst>
              <a:path w="16446" h="12243" extrusionOk="0">
                <a:moveTo>
                  <a:pt x="0" y="12243"/>
                </a:moveTo>
                <a:lnTo>
                  <a:pt x="16445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 rot="1041496">
            <a:off x="4650264" y="1330224"/>
            <a:ext cx="539127" cy="386733"/>
          </a:xfrm>
          <a:custGeom>
            <a:avLst/>
            <a:gdLst/>
            <a:ahLst/>
            <a:cxnLst/>
            <a:rect l="l" t="t" r="r" b="b"/>
            <a:pathLst>
              <a:path w="17847" h="13470" extrusionOk="0">
                <a:moveTo>
                  <a:pt x="17158" y="0"/>
                </a:moveTo>
                <a:cubicBezTo>
                  <a:pt x="17025" y="0"/>
                  <a:pt x="16890" y="43"/>
                  <a:pt x="16779" y="126"/>
                </a:cubicBezTo>
                <a:lnTo>
                  <a:pt x="334" y="12335"/>
                </a:lnTo>
                <a:cubicBezTo>
                  <a:pt x="67" y="12535"/>
                  <a:pt x="1" y="12936"/>
                  <a:pt x="234" y="13202"/>
                </a:cubicBezTo>
                <a:cubicBezTo>
                  <a:pt x="334" y="13369"/>
                  <a:pt x="501" y="13469"/>
                  <a:pt x="735" y="13469"/>
                </a:cubicBezTo>
                <a:cubicBezTo>
                  <a:pt x="901" y="13469"/>
                  <a:pt x="1001" y="13436"/>
                  <a:pt x="1101" y="13336"/>
                </a:cubicBezTo>
                <a:lnTo>
                  <a:pt x="17513" y="1127"/>
                </a:lnTo>
                <a:cubicBezTo>
                  <a:pt x="17813" y="927"/>
                  <a:pt x="17847" y="527"/>
                  <a:pt x="17647" y="260"/>
                </a:cubicBezTo>
                <a:cubicBezTo>
                  <a:pt x="17530" y="85"/>
                  <a:pt x="17345" y="0"/>
                  <a:pt x="17158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 rot="1041496">
            <a:off x="5281364" y="1373919"/>
            <a:ext cx="65522" cy="47918"/>
          </a:xfrm>
          <a:custGeom>
            <a:avLst/>
            <a:gdLst/>
            <a:ahLst/>
            <a:cxnLst/>
            <a:rect l="l" t="t" r="r" b="b"/>
            <a:pathLst>
              <a:path w="2169" h="1669" extrusionOk="0">
                <a:moveTo>
                  <a:pt x="1" y="1668"/>
                </a:moveTo>
                <a:lnTo>
                  <a:pt x="216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 rot="1041496">
            <a:off x="5260012" y="1357017"/>
            <a:ext cx="108840" cy="83146"/>
          </a:xfrm>
          <a:custGeom>
            <a:avLst/>
            <a:gdLst/>
            <a:ahLst/>
            <a:cxnLst/>
            <a:rect l="l" t="t" r="r" b="b"/>
            <a:pathLst>
              <a:path w="3603" h="2896" extrusionOk="0">
                <a:moveTo>
                  <a:pt x="2928" y="0"/>
                </a:moveTo>
                <a:cubicBezTo>
                  <a:pt x="2797" y="0"/>
                  <a:pt x="2660" y="43"/>
                  <a:pt x="2535" y="127"/>
                </a:cubicBezTo>
                <a:lnTo>
                  <a:pt x="334" y="1761"/>
                </a:lnTo>
                <a:cubicBezTo>
                  <a:pt x="33" y="1961"/>
                  <a:pt x="0" y="2328"/>
                  <a:pt x="200" y="2628"/>
                </a:cubicBezTo>
                <a:cubicBezTo>
                  <a:pt x="334" y="2795"/>
                  <a:pt x="500" y="2895"/>
                  <a:pt x="701" y="2895"/>
                </a:cubicBezTo>
                <a:cubicBezTo>
                  <a:pt x="801" y="2895"/>
                  <a:pt x="934" y="2829"/>
                  <a:pt x="1067" y="2762"/>
                </a:cubicBezTo>
                <a:lnTo>
                  <a:pt x="3269" y="1127"/>
                </a:lnTo>
                <a:cubicBezTo>
                  <a:pt x="3569" y="927"/>
                  <a:pt x="3603" y="560"/>
                  <a:pt x="3402" y="260"/>
                </a:cubicBezTo>
                <a:cubicBezTo>
                  <a:pt x="3286" y="85"/>
                  <a:pt x="3112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 rot="1041496">
            <a:off x="4710406" y="1690117"/>
            <a:ext cx="181401" cy="129313"/>
          </a:xfrm>
          <a:custGeom>
            <a:avLst/>
            <a:gdLst/>
            <a:ahLst/>
            <a:cxnLst/>
            <a:rect l="l" t="t" r="r" b="b"/>
            <a:pathLst>
              <a:path w="6005" h="4504" extrusionOk="0">
                <a:moveTo>
                  <a:pt x="1" y="4504"/>
                </a:moveTo>
                <a:lnTo>
                  <a:pt x="6005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 rot="1041496">
            <a:off x="4688126" y="1672585"/>
            <a:ext cx="225746" cy="165029"/>
          </a:xfrm>
          <a:custGeom>
            <a:avLst/>
            <a:gdLst/>
            <a:ahLst/>
            <a:cxnLst/>
            <a:rect l="l" t="t" r="r" b="b"/>
            <a:pathLst>
              <a:path w="7473" h="5748" extrusionOk="0">
                <a:moveTo>
                  <a:pt x="6786" y="1"/>
                </a:moveTo>
                <a:cubicBezTo>
                  <a:pt x="6652" y="1"/>
                  <a:pt x="6517" y="46"/>
                  <a:pt x="6405" y="144"/>
                </a:cubicBezTo>
                <a:lnTo>
                  <a:pt x="334" y="4647"/>
                </a:lnTo>
                <a:cubicBezTo>
                  <a:pt x="67" y="4847"/>
                  <a:pt x="1" y="5214"/>
                  <a:pt x="234" y="5514"/>
                </a:cubicBezTo>
                <a:cubicBezTo>
                  <a:pt x="334" y="5681"/>
                  <a:pt x="501" y="5748"/>
                  <a:pt x="735" y="5748"/>
                </a:cubicBezTo>
                <a:cubicBezTo>
                  <a:pt x="835" y="5748"/>
                  <a:pt x="968" y="5714"/>
                  <a:pt x="1102" y="5648"/>
                </a:cubicBezTo>
                <a:lnTo>
                  <a:pt x="7139" y="1144"/>
                </a:lnTo>
                <a:cubicBezTo>
                  <a:pt x="7439" y="911"/>
                  <a:pt x="7473" y="544"/>
                  <a:pt x="7273" y="244"/>
                </a:cubicBezTo>
                <a:cubicBezTo>
                  <a:pt x="7156" y="88"/>
                  <a:pt x="6972" y="1"/>
                  <a:pt x="6786" y="1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 rot="1041496">
            <a:off x="5030797" y="1500315"/>
            <a:ext cx="355732" cy="250960"/>
          </a:xfrm>
          <a:custGeom>
            <a:avLst/>
            <a:gdLst/>
            <a:ahLst/>
            <a:cxnLst/>
            <a:rect l="l" t="t" r="r" b="b"/>
            <a:pathLst>
              <a:path w="11776" h="8741" extrusionOk="0">
                <a:moveTo>
                  <a:pt x="1" y="8740"/>
                </a:moveTo>
                <a:lnTo>
                  <a:pt x="11776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41496">
            <a:off x="5009691" y="1481864"/>
            <a:ext cx="398054" cy="287624"/>
          </a:xfrm>
          <a:custGeom>
            <a:avLst/>
            <a:gdLst/>
            <a:ahLst/>
            <a:cxnLst/>
            <a:rect l="l" t="t" r="r" b="b"/>
            <a:pathLst>
              <a:path w="13177" h="10018" extrusionOk="0">
                <a:moveTo>
                  <a:pt x="12489" y="1"/>
                </a:moveTo>
                <a:cubicBezTo>
                  <a:pt x="12355" y="1"/>
                  <a:pt x="12220" y="46"/>
                  <a:pt x="12109" y="143"/>
                </a:cubicBezTo>
                <a:lnTo>
                  <a:pt x="334" y="8883"/>
                </a:lnTo>
                <a:cubicBezTo>
                  <a:pt x="34" y="9083"/>
                  <a:pt x="0" y="9483"/>
                  <a:pt x="200" y="9750"/>
                </a:cubicBezTo>
                <a:cubicBezTo>
                  <a:pt x="334" y="9917"/>
                  <a:pt x="501" y="10017"/>
                  <a:pt x="701" y="10017"/>
                </a:cubicBezTo>
                <a:cubicBezTo>
                  <a:pt x="834" y="10017"/>
                  <a:pt x="968" y="9984"/>
                  <a:pt x="1101" y="9884"/>
                </a:cubicBezTo>
                <a:lnTo>
                  <a:pt x="12843" y="1144"/>
                </a:lnTo>
                <a:cubicBezTo>
                  <a:pt x="13143" y="910"/>
                  <a:pt x="13176" y="544"/>
                  <a:pt x="12976" y="243"/>
                </a:cubicBezTo>
                <a:cubicBezTo>
                  <a:pt x="12860" y="88"/>
                  <a:pt x="12675" y="1"/>
                  <a:pt x="12489" y="1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rot="1041496">
            <a:off x="4822670" y="1829082"/>
            <a:ext cx="399051" cy="281594"/>
          </a:xfrm>
          <a:custGeom>
            <a:avLst/>
            <a:gdLst/>
            <a:ahLst/>
            <a:cxnLst/>
            <a:rect l="l" t="t" r="r" b="b"/>
            <a:pathLst>
              <a:path w="13210" h="9808" extrusionOk="0">
                <a:moveTo>
                  <a:pt x="0" y="9807"/>
                </a:moveTo>
                <a:lnTo>
                  <a:pt x="1321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 rot="-470981">
            <a:off x="6438496" y="2989392"/>
            <a:ext cx="848100" cy="672374"/>
          </a:xfrm>
          <a:custGeom>
            <a:avLst/>
            <a:gdLst/>
            <a:ahLst/>
            <a:cxnLst/>
            <a:rect l="l" t="t" r="r" b="b"/>
            <a:pathLst>
              <a:path w="31390" h="24886" fill="none" extrusionOk="0">
                <a:moveTo>
                  <a:pt x="0" y="24885"/>
                </a:moveTo>
                <a:cubicBezTo>
                  <a:pt x="0" y="24885"/>
                  <a:pt x="22983" y="18748"/>
                  <a:pt x="31389" y="1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-470981">
            <a:off x="6508374" y="958460"/>
            <a:ext cx="558790" cy="558817"/>
          </a:xfrm>
          <a:custGeom>
            <a:avLst/>
            <a:gdLst/>
            <a:ahLst/>
            <a:cxnLst/>
            <a:rect l="l" t="t" r="r" b="b"/>
            <a:pathLst>
              <a:path w="20682" h="20683" fill="none" extrusionOk="0">
                <a:moveTo>
                  <a:pt x="0" y="1"/>
                </a:moveTo>
                <a:cubicBezTo>
                  <a:pt x="0" y="1"/>
                  <a:pt x="12242" y="5338"/>
                  <a:pt x="20682" y="20682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 rot="-470981">
            <a:off x="5694668" y="517218"/>
            <a:ext cx="2635298" cy="3551619"/>
          </a:xfrm>
          <a:custGeom>
            <a:avLst/>
            <a:gdLst/>
            <a:ahLst/>
            <a:cxnLst/>
            <a:rect l="l" t="t" r="r" b="b"/>
            <a:pathLst>
              <a:path w="97538" h="131453" extrusionOk="0">
                <a:moveTo>
                  <a:pt x="41206" y="0"/>
                </a:moveTo>
                <a:cubicBezTo>
                  <a:pt x="37188" y="0"/>
                  <a:pt x="33471" y="2581"/>
                  <a:pt x="32224" y="6595"/>
                </a:cubicBezTo>
                <a:lnTo>
                  <a:pt x="1535" y="104965"/>
                </a:lnTo>
                <a:cubicBezTo>
                  <a:pt x="1" y="109935"/>
                  <a:pt x="2736" y="115172"/>
                  <a:pt x="7706" y="116740"/>
                </a:cubicBezTo>
                <a:lnTo>
                  <a:pt x="53539" y="131017"/>
                </a:lnTo>
                <a:cubicBezTo>
                  <a:pt x="54476" y="131312"/>
                  <a:pt x="55422" y="131453"/>
                  <a:pt x="56351" y="131453"/>
                </a:cubicBezTo>
                <a:cubicBezTo>
                  <a:pt x="60352" y="131453"/>
                  <a:pt x="64035" y="128852"/>
                  <a:pt x="65281" y="124846"/>
                </a:cubicBezTo>
                <a:lnTo>
                  <a:pt x="95969" y="26509"/>
                </a:lnTo>
                <a:cubicBezTo>
                  <a:pt x="97537" y="21539"/>
                  <a:pt x="94768" y="16268"/>
                  <a:pt x="89798" y="14734"/>
                </a:cubicBezTo>
                <a:lnTo>
                  <a:pt x="43999" y="423"/>
                </a:lnTo>
                <a:cubicBezTo>
                  <a:pt x="43070" y="137"/>
                  <a:pt x="42130" y="0"/>
                  <a:pt x="41206" y="0"/>
                </a:cubicBezTo>
                <a:close/>
              </a:path>
            </a:pathLst>
          </a:custGeom>
          <a:solidFill>
            <a:schemeClr val="dk2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 rot="-470981">
            <a:off x="6255694" y="752882"/>
            <a:ext cx="1776363" cy="1510532"/>
          </a:xfrm>
          <a:custGeom>
            <a:avLst/>
            <a:gdLst/>
            <a:ahLst/>
            <a:cxnLst/>
            <a:rect l="l" t="t" r="r" b="b"/>
            <a:pathLst>
              <a:path w="65747" h="55908" extrusionOk="0">
                <a:moveTo>
                  <a:pt x="12242" y="0"/>
                </a:moveTo>
                <a:lnTo>
                  <a:pt x="0" y="39195"/>
                </a:lnTo>
                <a:lnTo>
                  <a:pt x="53505" y="55907"/>
                </a:lnTo>
                <a:lnTo>
                  <a:pt x="65747" y="16712"/>
                </a:lnTo>
                <a:lnTo>
                  <a:pt x="122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 rot="-470981">
            <a:off x="6238652" y="737079"/>
            <a:ext cx="1809731" cy="1543494"/>
          </a:xfrm>
          <a:custGeom>
            <a:avLst/>
            <a:gdLst/>
            <a:ahLst/>
            <a:cxnLst/>
            <a:rect l="l" t="t" r="r" b="b"/>
            <a:pathLst>
              <a:path w="66982" h="57128" extrusionOk="0">
                <a:moveTo>
                  <a:pt x="13310" y="1421"/>
                </a:moveTo>
                <a:lnTo>
                  <a:pt x="65580" y="17700"/>
                </a:lnTo>
                <a:lnTo>
                  <a:pt x="53705" y="55694"/>
                </a:lnTo>
                <a:lnTo>
                  <a:pt x="1435" y="39382"/>
                </a:lnTo>
                <a:lnTo>
                  <a:pt x="13310" y="1421"/>
                </a:lnTo>
                <a:close/>
                <a:moveTo>
                  <a:pt x="12851" y="0"/>
                </a:moveTo>
                <a:cubicBezTo>
                  <a:pt x="12754" y="0"/>
                  <a:pt x="12648" y="24"/>
                  <a:pt x="12543" y="87"/>
                </a:cubicBezTo>
                <a:cubicBezTo>
                  <a:pt x="12442" y="154"/>
                  <a:pt x="12309" y="287"/>
                  <a:pt x="12276" y="454"/>
                </a:cubicBezTo>
                <a:lnTo>
                  <a:pt x="34" y="39649"/>
                </a:lnTo>
                <a:cubicBezTo>
                  <a:pt x="0" y="39782"/>
                  <a:pt x="0" y="39949"/>
                  <a:pt x="100" y="40116"/>
                </a:cubicBezTo>
                <a:cubicBezTo>
                  <a:pt x="167" y="40216"/>
                  <a:pt x="300" y="40349"/>
                  <a:pt x="467" y="40383"/>
                </a:cubicBezTo>
                <a:lnTo>
                  <a:pt x="53972" y="57061"/>
                </a:lnTo>
                <a:cubicBezTo>
                  <a:pt x="54005" y="57128"/>
                  <a:pt x="54072" y="57128"/>
                  <a:pt x="54139" y="57128"/>
                </a:cubicBezTo>
                <a:cubicBezTo>
                  <a:pt x="54372" y="57128"/>
                  <a:pt x="54639" y="56961"/>
                  <a:pt x="54706" y="56661"/>
                </a:cubicBezTo>
                <a:lnTo>
                  <a:pt x="66915" y="17466"/>
                </a:lnTo>
                <a:cubicBezTo>
                  <a:pt x="66981" y="17333"/>
                  <a:pt x="66981" y="17166"/>
                  <a:pt x="66881" y="16999"/>
                </a:cubicBezTo>
                <a:cubicBezTo>
                  <a:pt x="66815" y="16866"/>
                  <a:pt x="66681" y="16766"/>
                  <a:pt x="66514" y="16699"/>
                </a:cubicBezTo>
                <a:lnTo>
                  <a:pt x="13010" y="20"/>
                </a:lnTo>
                <a:cubicBezTo>
                  <a:pt x="12961" y="8"/>
                  <a:pt x="12907" y="0"/>
                  <a:pt x="12851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rot="-470981">
            <a:off x="6743485" y="646515"/>
            <a:ext cx="1032850" cy="338132"/>
          </a:xfrm>
          <a:custGeom>
            <a:avLst/>
            <a:gdLst/>
            <a:ahLst/>
            <a:cxnLst/>
            <a:rect l="l" t="t" r="r" b="b"/>
            <a:pathLst>
              <a:path w="38228" h="12515" extrusionOk="0">
                <a:moveTo>
                  <a:pt x="496" y="0"/>
                </a:moveTo>
                <a:cubicBezTo>
                  <a:pt x="294" y="0"/>
                  <a:pt x="124" y="126"/>
                  <a:pt x="34" y="305"/>
                </a:cubicBezTo>
                <a:cubicBezTo>
                  <a:pt x="0" y="539"/>
                  <a:pt x="134" y="772"/>
                  <a:pt x="334" y="839"/>
                </a:cubicBezTo>
                <a:lnTo>
                  <a:pt x="37661" y="12514"/>
                </a:lnTo>
                <a:lnTo>
                  <a:pt x="37761" y="12514"/>
                </a:lnTo>
                <a:cubicBezTo>
                  <a:pt x="37927" y="12514"/>
                  <a:pt x="38094" y="12381"/>
                  <a:pt x="38194" y="12214"/>
                </a:cubicBezTo>
                <a:cubicBezTo>
                  <a:pt x="38228" y="11980"/>
                  <a:pt x="38094" y="11747"/>
                  <a:pt x="37894" y="11680"/>
                </a:cubicBezTo>
                <a:lnTo>
                  <a:pt x="567" y="5"/>
                </a:lnTo>
                <a:cubicBezTo>
                  <a:pt x="543" y="2"/>
                  <a:pt x="520" y="0"/>
                  <a:pt x="4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 rot="-470981">
            <a:off x="6453983" y="2087586"/>
            <a:ext cx="332594" cy="204149"/>
          </a:xfrm>
          <a:custGeom>
            <a:avLst/>
            <a:gdLst/>
            <a:ahLst/>
            <a:cxnLst/>
            <a:rect l="l" t="t" r="r" b="b"/>
            <a:pathLst>
              <a:path w="12310" h="7556" extrusionOk="0">
                <a:moveTo>
                  <a:pt x="1954" y="430"/>
                </a:moveTo>
                <a:cubicBezTo>
                  <a:pt x="2013" y="430"/>
                  <a:pt x="2074" y="438"/>
                  <a:pt x="2135" y="450"/>
                </a:cubicBezTo>
                <a:lnTo>
                  <a:pt x="11342" y="3352"/>
                </a:lnTo>
                <a:cubicBezTo>
                  <a:pt x="11509" y="3386"/>
                  <a:pt x="11642" y="3452"/>
                  <a:pt x="11709" y="3619"/>
                </a:cubicBezTo>
                <a:cubicBezTo>
                  <a:pt x="11809" y="3753"/>
                  <a:pt x="11809" y="3919"/>
                  <a:pt x="11776" y="4086"/>
                </a:cubicBezTo>
                <a:lnTo>
                  <a:pt x="10975" y="6688"/>
                </a:lnTo>
                <a:cubicBezTo>
                  <a:pt x="10868" y="6957"/>
                  <a:pt x="10630" y="7117"/>
                  <a:pt x="10368" y="7117"/>
                </a:cubicBezTo>
                <a:cubicBezTo>
                  <a:pt x="10304" y="7117"/>
                  <a:pt x="10239" y="7108"/>
                  <a:pt x="10175" y="7088"/>
                </a:cubicBezTo>
                <a:lnTo>
                  <a:pt x="1001" y="4253"/>
                </a:lnTo>
                <a:cubicBezTo>
                  <a:pt x="668" y="4120"/>
                  <a:pt x="501" y="3786"/>
                  <a:pt x="601" y="3452"/>
                </a:cubicBezTo>
                <a:lnTo>
                  <a:pt x="1368" y="884"/>
                </a:lnTo>
                <a:cubicBezTo>
                  <a:pt x="1435" y="717"/>
                  <a:pt x="1502" y="584"/>
                  <a:pt x="1668" y="517"/>
                </a:cubicBezTo>
                <a:cubicBezTo>
                  <a:pt x="1753" y="454"/>
                  <a:pt x="1851" y="430"/>
                  <a:pt x="1954" y="430"/>
                </a:cubicBezTo>
                <a:close/>
                <a:moveTo>
                  <a:pt x="2023" y="1"/>
                </a:moveTo>
                <a:cubicBezTo>
                  <a:pt x="1849" y="1"/>
                  <a:pt x="1676" y="52"/>
                  <a:pt x="1502" y="117"/>
                </a:cubicBezTo>
                <a:cubicBezTo>
                  <a:pt x="1268" y="250"/>
                  <a:pt x="1101" y="517"/>
                  <a:pt x="1001" y="751"/>
                </a:cubicBezTo>
                <a:lnTo>
                  <a:pt x="234" y="3352"/>
                </a:lnTo>
                <a:cubicBezTo>
                  <a:pt x="1" y="3886"/>
                  <a:pt x="334" y="4453"/>
                  <a:pt x="901" y="4620"/>
                </a:cubicBezTo>
                <a:lnTo>
                  <a:pt x="10108" y="7522"/>
                </a:lnTo>
                <a:cubicBezTo>
                  <a:pt x="10175" y="7555"/>
                  <a:pt x="10308" y="7555"/>
                  <a:pt x="10408" y="7555"/>
                </a:cubicBezTo>
                <a:cubicBezTo>
                  <a:pt x="10808" y="7555"/>
                  <a:pt x="11242" y="7255"/>
                  <a:pt x="11409" y="6855"/>
                </a:cubicBezTo>
                <a:lnTo>
                  <a:pt x="12209" y="4220"/>
                </a:lnTo>
                <a:cubicBezTo>
                  <a:pt x="12309" y="3953"/>
                  <a:pt x="12276" y="3686"/>
                  <a:pt x="12143" y="3419"/>
                </a:cubicBezTo>
                <a:cubicBezTo>
                  <a:pt x="12009" y="3186"/>
                  <a:pt x="11776" y="3019"/>
                  <a:pt x="11509" y="2919"/>
                </a:cubicBezTo>
                <a:lnTo>
                  <a:pt x="2302" y="50"/>
                </a:lnTo>
                <a:cubicBezTo>
                  <a:pt x="2209" y="15"/>
                  <a:pt x="2116" y="1"/>
                  <a:pt x="20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rot="-470981">
            <a:off x="6854346" y="2154249"/>
            <a:ext cx="328973" cy="203474"/>
          </a:xfrm>
          <a:custGeom>
            <a:avLst/>
            <a:gdLst/>
            <a:ahLst/>
            <a:cxnLst/>
            <a:rect l="l" t="t" r="r" b="b"/>
            <a:pathLst>
              <a:path w="12176" h="7531" extrusionOk="0">
                <a:moveTo>
                  <a:pt x="1797" y="437"/>
                </a:moveTo>
                <a:cubicBezTo>
                  <a:pt x="1863" y="437"/>
                  <a:pt x="1933" y="445"/>
                  <a:pt x="2002" y="459"/>
                </a:cubicBezTo>
                <a:lnTo>
                  <a:pt x="11242" y="3328"/>
                </a:lnTo>
                <a:cubicBezTo>
                  <a:pt x="11408" y="3395"/>
                  <a:pt x="11508" y="3461"/>
                  <a:pt x="11608" y="3628"/>
                </a:cubicBezTo>
                <a:cubicBezTo>
                  <a:pt x="11675" y="3762"/>
                  <a:pt x="11675" y="3928"/>
                  <a:pt x="11642" y="4095"/>
                </a:cubicBezTo>
                <a:lnTo>
                  <a:pt x="10841" y="6664"/>
                </a:lnTo>
                <a:cubicBezTo>
                  <a:pt x="10808" y="6830"/>
                  <a:pt x="10741" y="6964"/>
                  <a:pt x="10574" y="7064"/>
                </a:cubicBezTo>
                <a:cubicBezTo>
                  <a:pt x="10496" y="7103"/>
                  <a:pt x="10407" y="7119"/>
                  <a:pt x="10312" y="7119"/>
                </a:cubicBezTo>
                <a:cubicBezTo>
                  <a:pt x="10246" y="7119"/>
                  <a:pt x="10177" y="7111"/>
                  <a:pt x="10107" y="7097"/>
                </a:cubicBezTo>
                <a:lnTo>
                  <a:pt x="901" y="4229"/>
                </a:lnTo>
                <a:cubicBezTo>
                  <a:pt x="734" y="4162"/>
                  <a:pt x="601" y="4095"/>
                  <a:pt x="501" y="3928"/>
                </a:cubicBezTo>
                <a:cubicBezTo>
                  <a:pt x="434" y="3795"/>
                  <a:pt x="434" y="3628"/>
                  <a:pt x="467" y="3461"/>
                </a:cubicBezTo>
                <a:lnTo>
                  <a:pt x="1268" y="893"/>
                </a:lnTo>
                <a:cubicBezTo>
                  <a:pt x="1301" y="726"/>
                  <a:pt x="1401" y="593"/>
                  <a:pt x="1535" y="493"/>
                </a:cubicBezTo>
                <a:cubicBezTo>
                  <a:pt x="1613" y="453"/>
                  <a:pt x="1702" y="437"/>
                  <a:pt x="1797" y="437"/>
                </a:cubicBezTo>
                <a:close/>
                <a:moveTo>
                  <a:pt x="1869" y="1"/>
                </a:moveTo>
                <a:cubicBezTo>
                  <a:pt x="1708" y="1"/>
                  <a:pt x="1543" y="45"/>
                  <a:pt x="1401" y="126"/>
                </a:cubicBezTo>
                <a:cubicBezTo>
                  <a:pt x="1134" y="259"/>
                  <a:pt x="968" y="493"/>
                  <a:pt x="901" y="759"/>
                </a:cubicBezTo>
                <a:lnTo>
                  <a:pt x="100" y="3328"/>
                </a:lnTo>
                <a:cubicBezTo>
                  <a:pt x="0" y="3595"/>
                  <a:pt x="67" y="3895"/>
                  <a:pt x="167" y="4129"/>
                </a:cubicBezTo>
                <a:cubicBezTo>
                  <a:pt x="300" y="4395"/>
                  <a:pt x="567" y="4562"/>
                  <a:pt x="801" y="4629"/>
                </a:cubicBezTo>
                <a:lnTo>
                  <a:pt x="10007" y="7498"/>
                </a:lnTo>
                <a:cubicBezTo>
                  <a:pt x="10107" y="7531"/>
                  <a:pt x="10174" y="7531"/>
                  <a:pt x="10308" y="7531"/>
                </a:cubicBezTo>
                <a:cubicBezTo>
                  <a:pt x="10474" y="7531"/>
                  <a:pt x="10641" y="7498"/>
                  <a:pt x="10808" y="7431"/>
                </a:cubicBezTo>
                <a:cubicBezTo>
                  <a:pt x="11075" y="7297"/>
                  <a:pt x="11242" y="7064"/>
                  <a:pt x="11308" y="6797"/>
                </a:cubicBezTo>
                <a:lnTo>
                  <a:pt x="12109" y="4229"/>
                </a:lnTo>
                <a:cubicBezTo>
                  <a:pt x="12176" y="3962"/>
                  <a:pt x="12142" y="3662"/>
                  <a:pt x="12009" y="3428"/>
                </a:cubicBezTo>
                <a:cubicBezTo>
                  <a:pt x="11909" y="3161"/>
                  <a:pt x="11642" y="2994"/>
                  <a:pt x="11408" y="2928"/>
                </a:cubicBezTo>
                <a:lnTo>
                  <a:pt x="2168" y="59"/>
                </a:lnTo>
                <a:cubicBezTo>
                  <a:pt x="2076" y="19"/>
                  <a:pt x="1974" y="1"/>
                  <a:pt x="18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 rot="-470981">
            <a:off x="7254912" y="2221539"/>
            <a:ext cx="332594" cy="204392"/>
          </a:xfrm>
          <a:custGeom>
            <a:avLst/>
            <a:gdLst/>
            <a:ahLst/>
            <a:cxnLst/>
            <a:rect l="l" t="t" r="r" b="b"/>
            <a:pathLst>
              <a:path w="12310" h="7565" extrusionOk="0">
                <a:moveTo>
                  <a:pt x="1897" y="438"/>
                </a:moveTo>
                <a:cubicBezTo>
                  <a:pt x="1964" y="438"/>
                  <a:pt x="2033" y="446"/>
                  <a:pt x="2102" y="459"/>
                </a:cubicBezTo>
                <a:lnTo>
                  <a:pt x="11309" y="3328"/>
                </a:lnTo>
                <a:cubicBezTo>
                  <a:pt x="11476" y="3395"/>
                  <a:pt x="11609" y="3462"/>
                  <a:pt x="11676" y="3628"/>
                </a:cubicBezTo>
                <a:cubicBezTo>
                  <a:pt x="11776" y="3762"/>
                  <a:pt x="11776" y="3929"/>
                  <a:pt x="11742" y="4095"/>
                </a:cubicBezTo>
                <a:lnTo>
                  <a:pt x="10942" y="6664"/>
                </a:lnTo>
                <a:cubicBezTo>
                  <a:pt x="10909" y="6831"/>
                  <a:pt x="10808" y="6964"/>
                  <a:pt x="10642" y="7064"/>
                </a:cubicBezTo>
                <a:cubicBezTo>
                  <a:pt x="10564" y="7103"/>
                  <a:pt x="10474" y="7119"/>
                  <a:pt x="10380" y="7119"/>
                </a:cubicBezTo>
                <a:cubicBezTo>
                  <a:pt x="10313" y="7119"/>
                  <a:pt x="10244" y="7111"/>
                  <a:pt x="10175" y="7098"/>
                </a:cubicBezTo>
                <a:lnTo>
                  <a:pt x="968" y="4262"/>
                </a:lnTo>
                <a:cubicBezTo>
                  <a:pt x="635" y="4129"/>
                  <a:pt x="468" y="3795"/>
                  <a:pt x="534" y="3462"/>
                </a:cubicBezTo>
                <a:lnTo>
                  <a:pt x="1335" y="893"/>
                </a:lnTo>
                <a:cubicBezTo>
                  <a:pt x="1368" y="726"/>
                  <a:pt x="1468" y="593"/>
                  <a:pt x="1635" y="493"/>
                </a:cubicBezTo>
                <a:cubicBezTo>
                  <a:pt x="1713" y="454"/>
                  <a:pt x="1803" y="438"/>
                  <a:pt x="1897" y="438"/>
                </a:cubicBezTo>
                <a:close/>
                <a:moveTo>
                  <a:pt x="1987" y="1"/>
                </a:moveTo>
                <a:cubicBezTo>
                  <a:pt x="1825" y="1"/>
                  <a:pt x="1663" y="45"/>
                  <a:pt x="1502" y="126"/>
                </a:cubicBezTo>
                <a:cubicBezTo>
                  <a:pt x="1268" y="259"/>
                  <a:pt x="1102" y="493"/>
                  <a:pt x="1001" y="760"/>
                </a:cubicBezTo>
                <a:lnTo>
                  <a:pt x="201" y="3328"/>
                </a:lnTo>
                <a:cubicBezTo>
                  <a:pt x="1" y="3862"/>
                  <a:pt x="334" y="4462"/>
                  <a:pt x="901" y="4629"/>
                </a:cubicBezTo>
                <a:lnTo>
                  <a:pt x="10108" y="7498"/>
                </a:lnTo>
                <a:cubicBezTo>
                  <a:pt x="10175" y="7565"/>
                  <a:pt x="10275" y="7565"/>
                  <a:pt x="10408" y="7565"/>
                </a:cubicBezTo>
                <a:cubicBezTo>
                  <a:pt x="10575" y="7565"/>
                  <a:pt x="10742" y="7498"/>
                  <a:pt x="10942" y="7431"/>
                </a:cubicBezTo>
                <a:cubicBezTo>
                  <a:pt x="11175" y="7298"/>
                  <a:pt x="11342" y="7031"/>
                  <a:pt x="11442" y="6797"/>
                </a:cubicBezTo>
                <a:lnTo>
                  <a:pt x="12209" y="4195"/>
                </a:lnTo>
                <a:cubicBezTo>
                  <a:pt x="12310" y="3962"/>
                  <a:pt x="12276" y="3662"/>
                  <a:pt x="12143" y="3428"/>
                </a:cubicBezTo>
                <a:cubicBezTo>
                  <a:pt x="12009" y="3161"/>
                  <a:pt x="11776" y="2995"/>
                  <a:pt x="11509" y="2928"/>
                </a:cubicBezTo>
                <a:lnTo>
                  <a:pt x="2302" y="59"/>
                </a:lnTo>
                <a:cubicBezTo>
                  <a:pt x="2197" y="20"/>
                  <a:pt x="2092" y="1"/>
                  <a:pt x="19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-470981">
            <a:off x="6225730" y="2446711"/>
            <a:ext cx="425401" cy="351317"/>
          </a:xfrm>
          <a:custGeom>
            <a:avLst/>
            <a:gdLst/>
            <a:ahLst/>
            <a:cxnLst/>
            <a:rect l="l" t="t" r="r" b="b"/>
            <a:pathLst>
              <a:path w="15745" h="13003" extrusionOk="0">
                <a:moveTo>
                  <a:pt x="5139" y="1"/>
                </a:moveTo>
                <a:cubicBezTo>
                  <a:pt x="3652" y="1"/>
                  <a:pt x="2253" y="971"/>
                  <a:pt x="1768" y="2506"/>
                </a:cubicBezTo>
                <a:lnTo>
                  <a:pt x="567" y="6342"/>
                </a:lnTo>
                <a:cubicBezTo>
                  <a:pt x="0" y="8177"/>
                  <a:pt x="1034" y="10178"/>
                  <a:pt x="2902" y="10745"/>
                </a:cubicBezTo>
                <a:lnTo>
                  <a:pt x="9541" y="12847"/>
                </a:lnTo>
                <a:cubicBezTo>
                  <a:pt x="9881" y="12952"/>
                  <a:pt x="10226" y="13002"/>
                  <a:pt x="10568" y="13002"/>
                </a:cubicBezTo>
                <a:cubicBezTo>
                  <a:pt x="12069" y="13002"/>
                  <a:pt x="13488" y="12034"/>
                  <a:pt x="13977" y="10512"/>
                </a:cubicBezTo>
                <a:lnTo>
                  <a:pt x="15178" y="6676"/>
                </a:lnTo>
                <a:cubicBezTo>
                  <a:pt x="15745" y="4841"/>
                  <a:pt x="14711" y="2840"/>
                  <a:pt x="12843" y="2239"/>
                </a:cubicBezTo>
                <a:lnTo>
                  <a:pt x="6205" y="171"/>
                </a:lnTo>
                <a:cubicBezTo>
                  <a:pt x="5852" y="56"/>
                  <a:pt x="5493" y="1"/>
                  <a:pt x="51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 rot="-470981">
            <a:off x="6730530" y="2531734"/>
            <a:ext cx="426320" cy="350804"/>
          </a:xfrm>
          <a:custGeom>
            <a:avLst/>
            <a:gdLst/>
            <a:ahLst/>
            <a:cxnLst/>
            <a:rect l="l" t="t" r="r" b="b"/>
            <a:pathLst>
              <a:path w="15779" h="12984" extrusionOk="0">
                <a:moveTo>
                  <a:pt x="5189" y="0"/>
                </a:moveTo>
                <a:cubicBezTo>
                  <a:pt x="3697" y="0"/>
                  <a:pt x="2289" y="989"/>
                  <a:pt x="1802" y="2503"/>
                </a:cubicBezTo>
                <a:lnTo>
                  <a:pt x="601" y="6339"/>
                </a:lnTo>
                <a:cubicBezTo>
                  <a:pt x="1" y="8174"/>
                  <a:pt x="1068" y="10175"/>
                  <a:pt x="2936" y="10742"/>
                </a:cubicBezTo>
                <a:lnTo>
                  <a:pt x="9574" y="12844"/>
                </a:lnTo>
                <a:cubicBezTo>
                  <a:pt x="9901" y="12939"/>
                  <a:pt x="10233" y="12984"/>
                  <a:pt x="10561" y="12984"/>
                </a:cubicBezTo>
                <a:cubicBezTo>
                  <a:pt x="12076" y="12984"/>
                  <a:pt x="13511" y="12017"/>
                  <a:pt x="13978" y="10509"/>
                </a:cubicBezTo>
                <a:lnTo>
                  <a:pt x="15178" y="6673"/>
                </a:lnTo>
                <a:cubicBezTo>
                  <a:pt x="15779" y="4838"/>
                  <a:pt x="14745" y="2837"/>
                  <a:pt x="12843" y="2236"/>
                </a:cubicBezTo>
                <a:lnTo>
                  <a:pt x="6239" y="168"/>
                </a:lnTo>
                <a:cubicBezTo>
                  <a:pt x="5891" y="54"/>
                  <a:pt x="5538" y="0"/>
                  <a:pt x="5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-470981">
            <a:off x="7227819" y="2614478"/>
            <a:ext cx="426320" cy="351209"/>
          </a:xfrm>
          <a:custGeom>
            <a:avLst/>
            <a:gdLst/>
            <a:ahLst/>
            <a:cxnLst/>
            <a:rect l="l" t="t" r="r" b="b"/>
            <a:pathLst>
              <a:path w="15779" h="12999" extrusionOk="0">
                <a:moveTo>
                  <a:pt x="5178" y="0"/>
                </a:moveTo>
                <a:cubicBezTo>
                  <a:pt x="3678" y="0"/>
                  <a:pt x="2264" y="968"/>
                  <a:pt x="1802" y="2490"/>
                </a:cubicBezTo>
                <a:lnTo>
                  <a:pt x="601" y="6326"/>
                </a:lnTo>
                <a:cubicBezTo>
                  <a:pt x="1" y="8161"/>
                  <a:pt x="1035" y="10162"/>
                  <a:pt x="2936" y="10763"/>
                </a:cubicBezTo>
                <a:lnTo>
                  <a:pt x="9541" y="12831"/>
                </a:lnTo>
                <a:cubicBezTo>
                  <a:pt x="9901" y="12945"/>
                  <a:pt x="10262" y="12999"/>
                  <a:pt x="10615" y="12999"/>
                </a:cubicBezTo>
                <a:cubicBezTo>
                  <a:pt x="12127" y="12999"/>
                  <a:pt x="13491" y="12010"/>
                  <a:pt x="13977" y="10496"/>
                </a:cubicBezTo>
                <a:lnTo>
                  <a:pt x="15178" y="6660"/>
                </a:lnTo>
                <a:cubicBezTo>
                  <a:pt x="15779" y="4825"/>
                  <a:pt x="14711" y="2824"/>
                  <a:pt x="12843" y="2257"/>
                </a:cubicBezTo>
                <a:lnTo>
                  <a:pt x="6205" y="155"/>
                </a:lnTo>
                <a:cubicBezTo>
                  <a:pt x="5865" y="50"/>
                  <a:pt x="5519" y="0"/>
                  <a:pt x="5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-470981">
            <a:off x="6159336" y="2842484"/>
            <a:ext cx="426320" cy="351290"/>
          </a:xfrm>
          <a:custGeom>
            <a:avLst/>
            <a:gdLst/>
            <a:ahLst/>
            <a:cxnLst/>
            <a:rect l="l" t="t" r="r" b="b"/>
            <a:pathLst>
              <a:path w="15779" h="13002" extrusionOk="0">
                <a:moveTo>
                  <a:pt x="5170" y="1"/>
                </a:moveTo>
                <a:cubicBezTo>
                  <a:pt x="3676" y="1"/>
                  <a:pt x="2260" y="970"/>
                  <a:pt x="1802" y="2506"/>
                </a:cubicBezTo>
                <a:lnTo>
                  <a:pt x="601" y="6342"/>
                </a:lnTo>
                <a:cubicBezTo>
                  <a:pt x="1" y="8177"/>
                  <a:pt x="1068" y="10178"/>
                  <a:pt x="2936" y="10745"/>
                </a:cubicBezTo>
                <a:lnTo>
                  <a:pt x="9574" y="12847"/>
                </a:lnTo>
                <a:cubicBezTo>
                  <a:pt x="9914" y="12952"/>
                  <a:pt x="10260" y="13002"/>
                  <a:pt x="10601" y="13002"/>
                </a:cubicBezTo>
                <a:cubicBezTo>
                  <a:pt x="12102" y="13002"/>
                  <a:pt x="13516" y="12034"/>
                  <a:pt x="13978" y="10512"/>
                </a:cubicBezTo>
                <a:lnTo>
                  <a:pt x="15178" y="6676"/>
                </a:lnTo>
                <a:cubicBezTo>
                  <a:pt x="15779" y="4841"/>
                  <a:pt x="14745" y="2840"/>
                  <a:pt x="12843" y="2239"/>
                </a:cubicBezTo>
                <a:lnTo>
                  <a:pt x="6239" y="171"/>
                </a:lnTo>
                <a:cubicBezTo>
                  <a:pt x="5886" y="56"/>
                  <a:pt x="5525" y="1"/>
                  <a:pt x="51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-470981">
            <a:off x="6664922" y="2926028"/>
            <a:ext cx="425428" cy="351804"/>
          </a:xfrm>
          <a:custGeom>
            <a:avLst/>
            <a:gdLst/>
            <a:ahLst/>
            <a:cxnLst/>
            <a:rect l="l" t="t" r="r" b="b"/>
            <a:pathLst>
              <a:path w="15746" h="13021" extrusionOk="0">
                <a:moveTo>
                  <a:pt x="5178" y="1"/>
                </a:moveTo>
                <a:cubicBezTo>
                  <a:pt x="3677" y="1"/>
                  <a:pt x="2258" y="969"/>
                  <a:pt x="1769" y="2491"/>
                </a:cubicBezTo>
                <a:lnTo>
                  <a:pt x="568" y="6327"/>
                </a:lnTo>
                <a:cubicBezTo>
                  <a:pt x="1" y="8195"/>
                  <a:pt x="1035" y="10197"/>
                  <a:pt x="2903" y="10764"/>
                </a:cubicBezTo>
                <a:lnTo>
                  <a:pt x="9541" y="12865"/>
                </a:lnTo>
                <a:cubicBezTo>
                  <a:pt x="9881" y="12970"/>
                  <a:pt x="10227" y="13020"/>
                  <a:pt x="10568" y="13020"/>
                </a:cubicBezTo>
                <a:cubicBezTo>
                  <a:pt x="12069" y="13020"/>
                  <a:pt x="13488" y="12052"/>
                  <a:pt x="13977" y="10530"/>
                </a:cubicBezTo>
                <a:lnTo>
                  <a:pt x="15178" y="6661"/>
                </a:lnTo>
                <a:cubicBezTo>
                  <a:pt x="15745" y="4826"/>
                  <a:pt x="14711" y="2825"/>
                  <a:pt x="12843" y="2258"/>
                </a:cubicBezTo>
                <a:lnTo>
                  <a:pt x="6205" y="156"/>
                </a:lnTo>
                <a:cubicBezTo>
                  <a:pt x="5865" y="51"/>
                  <a:pt x="5520" y="1"/>
                  <a:pt x="5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470981">
            <a:off x="7162344" y="3010222"/>
            <a:ext cx="425428" cy="351236"/>
          </a:xfrm>
          <a:custGeom>
            <a:avLst/>
            <a:gdLst/>
            <a:ahLst/>
            <a:cxnLst/>
            <a:rect l="l" t="t" r="r" b="b"/>
            <a:pathLst>
              <a:path w="15746" h="13000" extrusionOk="0">
                <a:moveTo>
                  <a:pt x="5178" y="1"/>
                </a:moveTo>
                <a:cubicBezTo>
                  <a:pt x="3677" y="1"/>
                  <a:pt x="2258" y="969"/>
                  <a:pt x="1768" y="2491"/>
                </a:cubicBezTo>
                <a:lnTo>
                  <a:pt x="568" y="6327"/>
                </a:lnTo>
                <a:cubicBezTo>
                  <a:pt x="1" y="8162"/>
                  <a:pt x="1035" y="10163"/>
                  <a:pt x="2903" y="10764"/>
                </a:cubicBezTo>
                <a:lnTo>
                  <a:pt x="9541" y="12832"/>
                </a:lnTo>
                <a:cubicBezTo>
                  <a:pt x="9894" y="12945"/>
                  <a:pt x="10252" y="12999"/>
                  <a:pt x="10602" y="12999"/>
                </a:cubicBezTo>
                <a:cubicBezTo>
                  <a:pt x="12104" y="12999"/>
                  <a:pt x="13484" y="12011"/>
                  <a:pt x="13944" y="10497"/>
                </a:cubicBezTo>
                <a:lnTo>
                  <a:pt x="15178" y="6661"/>
                </a:lnTo>
                <a:cubicBezTo>
                  <a:pt x="15745" y="4826"/>
                  <a:pt x="14711" y="2825"/>
                  <a:pt x="12843" y="2258"/>
                </a:cubicBezTo>
                <a:lnTo>
                  <a:pt x="6205" y="156"/>
                </a:lnTo>
                <a:cubicBezTo>
                  <a:pt x="5865" y="51"/>
                  <a:pt x="5519" y="1"/>
                  <a:pt x="5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-470981">
            <a:off x="6093841" y="3238338"/>
            <a:ext cx="425428" cy="350804"/>
          </a:xfrm>
          <a:custGeom>
            <a:avLst/>
            <a:gdLst/>
            <a:ahLst/>
            <a:cxnLst/>
            <a:rect l="l" t="t" r="r" b="b"/>
            <a:pathLst>
              <a:path w="15746" h="12984" extrusionOk="0">
                <a:moveTo>
                  <a:pt x="5156" y="0"/>
                </a:moveTo>
                <a:cubicBezTo>
                  <a:pt x="3663" y="0"/>
                  <a:pt x="2255" y="989"/>
                  <a:pt x="1769" y="2503"/>
                </a:cubicBezTo>
                <a:lnTo>
                  <a:pt x="568" y="6339"/>
                </a:lnTo>
                <a:cubicBezTo>
                  <a:pt x="1" y="8174"/>
                  <a:pt x="1035" y="10175"/>
                  <a:pt x="2903" y="10742"/>
                </a:cubicBezTo>
                <a:lnTo>
                  <a:pt x="9541" y="12844"/>
                </a:lnTo>
                <a:cubicBezTo>
                  <a:pt x="9867" y="12939"/>
                  <a:pt x="10199" y="12984"/>
                  <a:pt x="10527" y="12984"/>
                </a:cubicBezTo>
                <a:cubicBezTo>
                  <a:pt x="12044" y="12984"/>
                  <a:pt x="13484" y="12017"/>
                  <a:pt x="13977" y="10509"/>
                </a:cubicBezTo>
                <a:lnTo>
                  <a:pt x="15178" y="6673"/>
                </a:lnTo>
                <a:cubicBezTo>
                  <a:pt x="15745" y="4838"/>
                  <a:pt x="14711" y="2836"/>
                  <a:pt x="12843" y="2236"/>
                </a:cubicBezTo>
                <a:lnTo>
                  <a:pt x="6205" y="168"/>
                </a:lnTo>
                <a:cubicBezTo>
                  <a:pt x="5858" y="54"/>
                  <a:pt x="5505" y="0"/>
                  <a:pt x="51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 rot="-470981">
            <a:off x="6598557" y="3321799"/>
            <a:ext cx="426320" cy="351804"/>
          </a:xfrm>
          <a:custGeom>
            <a:avLst/>
            <a:gdLst/>
            <a:ahLst/>
            <a:cxnLst/>
            <a:rect l="l" t="t" r="r" b="b"/>
            <a:pathLst>
              <a:path w="15779" h="13021" extrusionOk="0">
                <a:moveTo>
                  <a:pt x="5180" y="1"/>
                </a:moveTo>
                <a:cubicBezTo>
                  <a:pt x="3679" y="1"/>
                  <a:pt x="2264" y="974"/>
                  <a:pt x="1802" y="2524"/>
                </a:cubicBezTo>
                <a:lnTo>
                  <a:pt x="601" y="6360"/>
                </a:lnTo>
                <a:cubicBezTo>
                  <a:pt x="0" y="8195"/>
                  <a:pt x="1068" y="10196"/>
                  <a:pt x="2936" y="10763"/>
                </a:cubicBezTo>
                <a:lnTo>
                  <a:pt x="9540" y="12865"/>
                </a:lnTo>
                <a:cubicBezTo>
                  <a:pt x="9887" y="12970"/>
                  <a:pt x="10237" y="13020"/>
                  <a:pt x="10583" y="13020"/>
                </a:cubicBezTo>
                <a:cubicBezTo>
                  <a:pt x="12101" y="13020"/>
                  <a:pt x="13515" y="12052"/>
                  <a:pt x="13977" y="10530"/>
                </a:cubicBezTo>
                <a:lnTo>
                  <a:pt x="15178" y="6694"/>
                </a:lnTo>
                <a:cubicBezTo>
                  <a:pt x="15778" y="4826"/>
                  <a:pt x="14711" y="2824"/>
                  <a:pt x="12843" y="2257"/>
                </a:cubicBezTo>
                <a:lnTo>
                  <a:pt x="6205" y="156"/>
                </a:lnTo>
                <a:cubicBezTo>
                  <a:pt x="5866" y="51"/>
                  <a:pt x="5521" y="1"/>
                  <a:pt x="5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 rot="-470981">
            <a:off x="7095810" y="3404764"/>
            <a:ext cx="426293" cy="351236"/>
          </a:xfrm>
          <a:custGeom>
            <a:avLst/>
            <a:gdLst/>
            <a:ahLst/>
            <a:cxnLst/>
            <a:rect l="l" t="t" r="r" b="b"/>
            <a:pathLst>
              <a:path w="15778" h="13000" extrusionOk="0">
                <a:moveTo>
                  <a:pt x="5155" y="1"/>
                </a:moveTo>
                <a:cubicBezTo>
                  <a:pt x="3663" y="1"/>
                  <a:pt x="2261" y="989"/>
                  <a:pt x="1801" y="2504"/>
                </a:cubicBezTo>
                <a:lnTo>
                  <a:pt x="600" y="6340"/>
                </a:lnTo>
                <a:cubicBezTo>
                  <a:pt x="0" y="8174"/>
                  <a:pt x="1034" y="10176"/>
                  <a:pt x="2935" y="10743"/>
                </a:cubicBezTo>
                <a:lnTo>
                  <a:pt x="9540" y="12844"/>
                </a:lnTo>
                <a:cubicBezTo>
                  <a:pt x="9893" y="12949"/>
                  <a:pt x="10246" y="12999"/>
                  <a:pt x="10592" y="12999"/>
                </a:cubicBezTo>
                <a:cubicBezTo>
                  <a:pt x="12113" y="12999"/>
                  <a:pt x="13488" y="12031"/>
                  <a:pt x="13977" y="10509"/>
                </a:cubicBezTo>
                <a:lnTo>
                  <a:pt x="15178" y="6673"/>
                </a:lnTo>
                <a:cubicBezTo>
                  <a:pt x="15778" y="4839"/>
                  <a:pt x="14711" y="2837"/>
                  <a:pt x="12843" y="2237"/>
                </a:cubicBezTo>
                <a:lnTo>
                  <a:pt x="6204" y="169"/>
                </a:lnTo>
                <a:cubicBezTo>
                  <a:pt x="5857" y="55"/>
                  <a:pt x="5504" y="1"/>
                  <a:pt x="51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-1918222">
            <a:off x="3516993" y="2097839"/>
            <a:ext cx="1411204" cy="1218611"/>
          </a:xfrm>
          <a:custGeom>
            <a:avLst/>
            <a:gdLst/>
            <a:ahLst/>
            <a:cxnLst/>
            <a:rect l="l" t="t" r="r" b="b"/>
            <a:pathLst>
              <a:path w="31290" h="27021" extrusionOk="0">
                <a:moveTo>
                  <a:pt x="18948" y="1"/>
                </a:moveTo>
                <a:lnTo>
                  <a:pt x="19248" y="7173"/>
                </a:lnTo>
                <a:cubicBezTo>
                  <a:pt x="11376" y="7273"/>
                  <a:pt x="7873" y="10809"/>
                  <a:pt x="7806" y="10809"/>
                </a:cubicBezTo>
                <a:cubicBezTo>
                  <a:pt x="1" y="17847"/>
                  <a:pt x="2169" y="27020"/>
                  <a:pt x="2169" y="27020"/>
                </a:cubicBezTo>
                <a:cubicBezTo>
                  <a:pt x="7179" y="17819"/>
                  <a:pt x="14364" y="16639"/>
                  <a:pt x="17721" y="16639"/>
                </a:cubicBezTo>
                <a:cubicBezTo>
                  <a:pt x="18879" y="16639"/>
                  <a:pt x="19581" y="16780"/>
                  <a:pt x="19581" y="16780"/>
                </a:cubicBezTo>
                <a:lnTo>
                  <a:pt x="19848" y="23951"/>
                </a:lnTo>
                <a:lnTo>
                  <a:pt x="31290" y="11509"/>
                </a:lnTo>
                <a:lnTo>
                  <a:pt x="18948" y="1"/>
                </a:lnTo>
                <a:close/>
              </a:path>
            </a:pathLst>
          </a:custGeom>
          <a:solidFill>
            <a:schemeClr val="accent1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 rot="-1642003">
            <a:off x="6793915" y="3320668"/>
            <a:ext cx="1647590" cy="1346967"/>
          </a:xfrm>
          <a:custGeom>
            <a:avLst/>
            <a:gdLst/>
            <a:ahLst/>
            <a:cxnLst/>
            <a:rect l="l" t="t" r="r" b="b"/>
            <a:pathLst>
              <a:path w="31623" h="25853" extrusionOk="0">
                <a:moveTo>
                  <a:pt x="30055" y="0"/>
                </a:moveTo>
                <a:lnTo>
                  <a:pt x="30055" y="0"/>
                </a:lnTo>
                <a:cubicBezTo>
                  <a:pt x="24948" y="8067"/>
                  <a:pt x="18479" y="9369"/>
                  <a:pt x="14836" y="9369"/>
                </a:cubicBezTo>
                <a:cubicBezTo>
                  <a:pt x="13102" y="9369"/>
                  <a:pt x="12009" y="9074"/>
                  <a:pt x="12009" y="9074"/>
                </a:cubicBezTo>
                <a:lnTo>
                  <a:pt x="12209" y="1902"/>
                </a:lnTo>
                <a:lnTo>
                  <a:pt x="0" y="13543"/>
                </a:lnTo>
                <a:lnTo>
                  <a:pt x="11542" y="25852"/>
                </a:lnTo>
                <a:lnTo>
                  <a:pt x="11775" y="18680"/>
                </a:lnTo>
                <a:cubicBezTo>
                  <a:pt x="12295" y="18711"/>
                  <a:pt x="12796" y="18726"/>
                  <a:pt x="13280" y="18726"/>
                </a:cubicBezTo>
                <a:cubicBezTo>
                  <a:pt x="20124" y="18726"/>
                  <a:pt x="23381" y="15841"/>
                  <a:pt x="23350" y="15778"/>
                </a:cubicBezTo>
                <a:cubicBezTo>
                  <a:pt x="31622" y="9307"/>
                  <a:pt x="30055" y="1"/>
                  <a:pt x="30055" y="0"/>
                </a:cubicBezTo>
                <a:close/>
              </a:path>
            </a:pathLst>
          </a:custGeom>
          <a:solidFill>
            <a:schemeClr val="accent1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3919000">
            <a:off x="4823636" y="2509675"/>
            <a:ext cx="1417212" cy="1420128"/>
          </a:xfrm>
          <a:custGeom>
            <a:avLst/>
            <a:gdLst/>
            <a:ahLst/>
            <a:cxnLst/>
            <a:rect l="l" t="t" r="r" b="b"/>
            <a:pathLst>
              <a:path w="32191" h="32258" extrusionOk="0">
                <a:moveTo>
                  <a:pt x="16166" y="8148"/>
                </a:moveTo>
                <a:cubicBezTo>
                  <a:pt x="18205" y="8148"/>
                  <a:pt x="20249" y="8924"/>
                  <a:pt x="21816" y="10475"/>
                </a:cubicBezTo>
                <a:cubicBezTo>
                  <a:pt x="24885" y="13611"/>
                  <a:pt x="24885" y="18647"/>
                  <a:pt x="21816" y="21716"/>
                </a:cubicBezTo>
                <a:cubicBezTo>
                  <a:pt x="20265" y="23267"/>
                  <a:pt x="18230" y="24043"/>
                  <a:pt x="16191" y="24043"/>
                </a:cubicBezTo>
                <a:cubicBezTo>
                  <a:pt x="14153" y="24043"/>
                  <a:pt x="12109" y="23267"/>
                  <a:pt x="10542" y="21716"/>
                </a:cubicBezTo>
                <a:cubicBezTo>
                  <a:pt x="7439" y="18647"/>
                  <a:pt x="7439" y="13611"/>
                  <a:pt x="10542" y="10475"/>
                </a:cubicBezTo>
                <a:cubicBezTo>
                  <a:pt x="12093" y="8924"/>
                  <a:pt x="14127" y="8148"/>
                  <a:pt x="16166" y="8148"/>
                </a:cubicBezTo>
                <a:close/>
                <a:moveTo>
                  <a:pt x="13544" y="1"/>
                </a:moveTo>
                <a:lnTo>
                  <a:pt x="10308" y="868"/>
                </a:lnTo>
                <a:lnTo>
                  <a:pt x="10141" y="3470"/>
                </a:lnTo>
                <a:cubicBezTo>
                  <a:pt x="9474" y="3804"/>
                  <a:pt x="8807" y="4170"/>
                  <a:pt x="8173" y="4604"/>
                </a:cubicBezTo>
                <a:lnTo>
                  <a:pt x="5838" y="3470"/>
                </a:lnTo>
                <a:lnTo>
                  <a:pt x="3470" y="5838"/>
                </a:lnTo>
                <a:lnTo>
                  <a:pt x="4571" y="8173"/>
                </a:lnTo>
                <a:cubicBezTo>
                  <a:pt x="4170" y="8807"/>
                  <a:pt x="3803" y="9474"/>
                  <a:pt x="3470" y="10141"/>
                </a:cubicBezTo>
                <a:lnTo>
                  <a:pt x="868" y="10308"/>
                </a:lnTo>
                <a:lnTo>
                  <a:pt x="1" y="13544"/>
                </a:lnTo>
                <a:lnTo>
                  <a:pt x="2169" y="15012"/>
                </a:lnTo>
                <a:cubicBezTo>
                  <a:pt x="2136" y="15378"/>
                  <a:pt x="2136" y="15779"/>
                  <a:pt x="2136" y="16146"/>
                </a:cubicBezTo>
                <a:cubicBezTo>
                  <a:pt x="2136" y="16513"/>
                  <a:pt x="2136" y="16880"/>
                  <a:pt x="2169" y="17246"/>
                </a:cubicBezTo>
                <a:lnTo>
                  <a:pt x="1" y="18714"/>
                </a:lnTo>
                <a:lnTo>
                  <a:pt x="868" y="21983"/>
                </a:lnTo>
                <a:lnTo>
                  <a:pt x="3470" y="22150"/>
                </a:lnTo>
                <a:cubicBezTo>
                  <a:pt x="3803" y="22817"/>
                  <a:pt x="4170" y="23484"/>
                  <a:pt x="4571" y="24085"/>
                </a:cubicBezTo>
                <a:lnTo>
                  <a:pt x="3470" y="26420"/>
                </a:lnTo>
                <a:lnTo>
                  <a:pt x="5838" y="28821"/>
                </a:lnTo>
                <a:lnTo>
                  <a:pt x="8173" y="27687"/>
                </a:lnTo>
                <a:cubicBezTo>
                  <a:pt x="8807" y="28088"/>
                  <a:pt x="9474" y="28488"/>
                  <a:pt x="10141" y="28821"/>
                </a:cubicBezTo>
                <a:lnTo>
                  <a:pt x="10308" y="31390"/>
                </a:lnTo>
                <a:lnTo>
                  <a:pt x="13544" y="32257"/>
                </a:lnTo>
                <a:lnTo>
                  <a:pt x="15011" y="30122"/>
                </a:lnTo>
                <a:cubicBezTo>
                  <a:pt x="15378" y="30156"/>
                  <a:pt x="15745" y="30156"/>
                  <a:pt x="16146" y="30156"/>
                </a:cubicBezTo>
                <a:cubicBezTo>
                  <a:pt x="16513" y="30156"/>
                  <a:pt x="16879" y="30156"/>
                  <a:pt x="17246" y="30122"/>
                </a:cubicBezTo>
                <a:lnTo>
                  <a:pt x="18681" y="32257"/>
                </a:lnTo>
                <a:lnTo>
                  <a:pt x="21916" y="31390"/>
                </a:lnTo>
                <a:lnTo>
                  <a:pt x="22083" y="28821"/>
                </a:lnTo>
                <a:cubicBezTo>
                  <a:pt x="22750" y="28488"/>
                  <a:pt x="23417" y="28088"/>
                  <a:pt x="24051" y="27687"/>
                </a:cubicBezTo>
                <a:lnTo>
                  <a:pt x="26386" y="28855"/>
                </a:lnTo>
                <a:lnTo>
                  <a:pt x="28755" y="26486"/>
                </a:lnTo>
                <a:lnTo>
                  <a:pt x="27587" y="24151"/>
                </a:lnTo>
                <a:cubicBezTo>
                  <a:pt x="28021" y="23518"/>
                  <a:pt x="28388" y="22850"/>
                  <a:pt x="28721" y="22183"/>
                </a:cubicBezTo>
                <a:lnTo>
                  <a:pt x="31290" y="22017"/>
                </a:lnTo>
                <a:lnTo>
                  <a:pt x="32190" y="18781"/>
                </a:lnTo>
                <a:lnTo>
                  <a:pt x="30022" y="17313"/>
                </a:lnTo>
                <a:cubicBezTo>
                  <a:pt x="30056" y="16946"/>
                  <a:pt x="30056" y="16546"/>
                  <a:pt x="30056" y="16179"/>
                </a:cubicBezTo>
                <a:cubicBezTo>
                  <a:pt x="30056" y="15812"/>
                  <a:pt x="30056" y="15445"/>
                  <a:pt x="30022" y="15045"/>
                </a:cubicBezTo>
                <a:lnTo>
                  <a:pt x="32190" y="13611"/>
                </a:lnTo>
                <a:lnTo>
                  <a:pt x="31290" y="10342"/>
                </a:lnTo>
                <a:lnTo>
                  <a:pt x="28721" y="10175"/>
                </a:lnTo>
                <a:cubicBezTo>
                  <a:pt x="28388" y="9508"/>
                  <a:pt x="28021" y="8840"/>
                  <a:pt x="27587" y="8207"/>
                </a:cubicBezTo>
                <a:lnTo>
                  <a:pt x="28821" y="5838"/>
                </a:lnTo>
                <a:lnTo>
                  <a:pt x="26420" y="3470"/>
                </a:lnTo>
                <a:lnTo>
                  <a:pt x="24085" y="4604"/>
                </a:lnTo>
                <a:cubicBezTo>
                  <a:pt x="23484" y="4170"/>
                  <a:pt x="22817" y="3804"/>
                  <a:pt x="22150" y="3470"/>
                </a:cubicBezTo>
                <a:lnTo>
                  <a:pt x="21983" y="868"/>
                </a:lnTo>
                <a:lnTo>
                  <a:pt x="18714" y="1"/>
                </a:lnTo>
                <a:lnTo>
                  <a:pt x="17246" y="2169"/>
                </a:lnTo>
                <a:cubicBezTo>
                  <a:pt x="16879" y="2136"/>
                  <a:pt x="16513" y="2136"/>
                  <a:pt x="16146" y="2136"/>
                </a:cubicBezTo>
                <a:cubicBezTo>
                  <a:pt x="15745" y="2136"/>
                  <a:pt x="15378" y="2136"/>
                  <a:pt x="15011" y="2169"/>
                </a:cubicBezTo>
                <a:lnTo>
                  <a:pt x="13544" y="1"/>
                </a:lnTo>
                <a:close/>
              </a:path>
            </a:pathLst>
          </a:custGeom>
          <a:solidFill>
            <a:schemeClr val="lt1"/>
          </a:solidFill>
          <a:ln w="20850" cap="rnd" cmpd="sng">
            <a:solidFill>
              <a:srgbClr val="1669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-3918843">
            <a:off x="4453498" y="3060284"/>
            <a:ext cx="1391680" cy="1392894"/>
          </a:xfrm>
          <a:custGeom>
            <a:avLst/>
            <a:gdLst/>
            <a:ahLst/>
            <a:cxnLst/>
            <a:rect l="l" t="t" r="r" b="b"/>
            <a:pathLst>
              <a:path w="37828" h="37861" extrusionOk="0">
                <a:moveTo>
                  <a:pt x="18960" y="6697"/>
                </a:moveTo>
                <a:cubicBezTo>
                  <a:pt x="22074" y="6697"/>
                  <a:pt x="25185" y="7889"/>
                  <a:pt x="27553" y="10274"/>
                </a:cubicBezTo>
                <a:cubicBezTo>
                  <a:pt x="32323" y="15044"/>
                  <a:pt x="32323" y="22716"/>
                  <a:pt x="27553" y="27487"/>
                </a:cubicBezTo>
                <a:cubicBezTo>
                  <a:pt x="25185" y="29855"/>
                  <a:pt x="22074" y="31039"/>
                  <a:pt x="18960" y="31039"/>
                </a:cubicBezTo>
                <a:cubicBezTo>
                  <a:pt x="15845" y="31039"/>
                  <a:pt x="12726" y="29855"/>
                  <a:pt x="10341" y="27487"/>
                </a:cubicBezTo>
                <a:cubicBezTo>
                  <a:pt x="5604" y="22716"/>
                  <a:pt x="5604" y="15011"/>
                  <a:pt x="10341" y="10274"/>
                </a:cubicBezTo>
                <a:cubicBezTo>
                  <a:pt x="12726" y="7889"/>
                  <a:pt x="15845" y="6697"/>
                  <a:pt x="18960" y="6697"/>
                </a:cubicBezTo>
                <a:close/>
                <a:moveTo>
                  <a:pt x="15878" y="0"/>
                </a:moveTo>
                <a:lnTo>
                  <a:pt x="12109" y="1001"/>
                </a:lnTo>
                <a:lnTo>
                  <a:pt x="11875" y="4036"/>
                </a:lnTo>
                <a:cubicBezTo>
                  <a:pt x="11108" y="4437"/>
                  <a:pt x="10341" y="4837"/>
                  <a:pt x="9607" y="5371"/>
                </a:cubicBezTo>
                <a:lnTo>
                  <a:pt x="6838" y="4036"/>
                </a:lnTo>
                <a:lnTo>
                  <a:pt x="4036" y="6838"/>
                </a:lnTo>
                <a:lnTo>
                  <a:pt x="5371" y="9607"/>
                </a:lnTo>
                <a:cubicBezTo>
                  <a:pt x="4870" y="10341"/>
                  <a:pt x="4437" y="11108"/>
                  <a:pt x="4036" y="11875"/>
                </a:cubicBezTo>
                <a:lnTo>
                  <a:pt x="1001" y="12109"/>
                </a:lnTo>
                <a:lnTo>
                  <a:pt x="0" y="15878"/>
                </a:lnTo>
                <a:lnTo>
                  <a:pt x="2535" y="17613"/>
                </a:lnTo>
                <a:cubicBezTo>
                  <a:pt x="2502" y="18046"/>
                  <a:pt x="2502" y="18480"/>
                  <a:pt x="2502" y="18947"/>
                </a:cubicBezTo>
                <a:cubicBezTo>
                  <a:pt x="2502" y="19381"/>
                  <a:pt x="2502" y="19848"/>
                  <a:pt x="2535" y="20281"/>
                </a:cubicBezTo>
                <a:lnTo>
                  <a:pt x="0" y="21983"/>
                </a:lnTo>
                <a:lnTo>
                  <a:pt x="1001" y="25785"/>
                </a:lnTo>
                <a:lnTo>
                  <a:pt x="4036" y="25985"/>
                </a:lnTo>
                <a:cubicBezTo>
                  <a:pt x="4437" y="26786"/>
                  <a:pt x="4870" y="27520"/>
                  <a:pt x="5371" y="28287"/>
                </a:cubicBezTo>
                <a:lnTo>
                  <a:pt x="4036" y="31022"/>
                </a:lnTo>
                <a:lnTo>
                  <a:pt x="6838" y="33824"/>
                </a:lnTo>
                <a:lnTo>
                  <a:pt x="9607" y="32490"/>
                </a:lnTo>
                <a:cubicBezTo>
                  <a:pt x="10341" y="32990"/>
                  <a:pt x="11108" y="33457"/>
                  <a:pt x="11875" y="33824"/>
                </a:cubicBezTo>
                <a:lnTo>
                  <a:pt x="12109" y="36860"/>
                </a:lnTo>
                <a:lnTo>
                  <a:pt x="15878" y="37861"/>
                </a:lnTo>
                <a:lnTo>
                  <a:pt x="17613" y="35325"/>
                </a:lnTo>
                <a:cubicBezTo>
                  <a:pt x="18046" y="35359"/>
                  <a:pt x="18480" y="35359"/>
                  <a:pt x="18947" y="35359"/>
                </a:cubicBezTo>
                <a:cubicBezTo>
                  <a:pt x="19381" y="35359"/>
                  <a:pt x="19814" y="35359"/>
                  <a:pt x="20281" y="35325"/>
                </a:cubicBezTo>
                <a:lnTo>
                  <a:pt x="21949" y="37861"/>
                </a:lnTo>
                <a:lnTo>
                  <a:pt x="25719" y="36860"/>
                </a:lnTo>
                <a:lnTo>
                  <a:pt x="25952" y="33824"/>
                </a:lnTo>
                <a:cubicBezTo>
                  <a:pt x="26719" y="33457"/>
                  <a:pt x="27486" y="32990"/>
                  <a:pt x="28220" y="32490"/>
                </a:cubicBezTo>
                <a:lnTo>
                  <a:pt x="30989" y="33824"/>
                </a:lnTo>
                <a:lnTo>
                  <a:pt x="33791" y="31022"/>
                </a:lnTo>
                <a:lnTo>
                  <a:pt x="32457" y="28287"/>
                </a:lnTo>
                <a:cubicBezTo>
                  <a:pt x="32957" y="27520"/>
                  <a:pt x="33391" y="26786"/>
                  <a:pt x="33791" y="25985"/>
                </a:cubicBezTo>
                <a:lnTo>
                  <a:pt x="36826" y="25785"/>
                </a:lnTo>
                <a:lnTo>
                  <a:pt x="37827" y="21983"/>
                </a:lnTo>
                <a:lnTo>
                  <a:pt x="35292" y="20281"/>
                </a:lnTo>
                <a:cubicBezTo>
                  <a:pt x="35325" y="19814"/>
                  <a:pt x="35325" y="19381"/>
                  <a:pt x="35325" y="18947"/>
                </a:cubicBezTo>
                <a:cubicBezTo>
                  <a:pt x="35325" y="18513"/>
                  <a:pt x="35325" y="18046"/>
                  <a:pt x="35292" y="17613"/>
                </a:cubicBezTo>
                <a:lnTo>
                  <a:pt x="37827" y="15878"/>
                </a:lnTo>
                <a:lnTo>
                  <a:pt x="36826" y="12109"/>
                </a:lnTo>
                <a:lnTo>
                  <a:pt x="33791" y="11875"/>
                </a:lnTo>
                <a:cubicBezTo>
                  <a:pt x="33391" y="11108"/>
                  <a:pt x="32990" y="10341"/>
                  <a:pt x="32457" y="9607"/>
                </a:cubicBezTo>
                <a:lnTo>
                  <a:pt x="33824" y="6838"/>
                </a:lnTo>
                <a:lnTo>
                  <a:pt x="31022" y="4036"/>
                </a:lnTo>
                <a:lnTo>
                  <a:pt x="28287" y="5371"/>
                </a:lnTo>
                <a:cubicBezTo>
                  <a:pt x="27520" y="4870"/>
                  <a:pt x="26786" y="4437"/>
                  <a:pt x="25985" y="4036"/>
                </a:cubicBezTo>
                <a:lnTo>
                  <a:pt x="25785" y="1001"/>
                </a:lnTo>
                <a:lnTo>
                  <a:pt x="21983" y="0"/>
                </a:lnTo>
                <a:lnTo>
                  <a:pt x="20281" y="2535"/>
                </a:lnTo>
                <a:cubicBezTo>
                  <a:pt x="19814" y="2502"/>
                  <a:pt x="19381" y="2502"/>
                  <a:pt x="18947" y="2502"/>
                </a:cubicBezTo>
                <a:cubicBezTo>
                  <a:pt x="18480" y="2502"/>
                  <a:pt x="18013" y="2502"/>
                  <a:pt x="17613" y="2535"/>
                </a:cubicBezTo>
                <a:lnTo>
                  <a:pt x="15878" y="0"/>
                </a:lnTo>
                <a:close/>
              </a:path>
            </a:pathLst>
          </a:custGeom>
          <a:solidFill>
            <a:srgbClr val="82C0CC"/>
          </a:solidFill>
          <a:ln w="20850" cap="rnd" cmpd="sng">
            <a:solidFill>
              <a:srgbClr val="1669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631892" y="1930061"/>
            <a:ext cx="2388283" cy="1780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1" u="sng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Réalisé</a:t>
            </a:r>
            <a:r>
              <a:rPr lang="en-US" sz="1400" i="1" u="sng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par </a:t>
            </a:r>
            <a:r>
              <a:rPr lang="en-US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KHOUBRANE Yousef</a:t>
            </a:r>
          </a:p>
          <a:p>
            <a:pPr marL="342900" lvl="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SAADI </a:t>
            </a:r>
            <a:r>
              <a:rPr lang="en-GB" sz="14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Ilyass</a:t>
            </a:r>
            <a:endParaRPr lang="en-GB" sz="14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DAHIMI Soufiane</a:t>
            </a:r>
          </a:p>
          <a:p>
            <a:pPr marL="342900" lvl="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EZZEBDI </a:t>
            </a:r>
            <a:r>
              <a:rPr lang="en-GB" sz="14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Anisse</a:t>
            </a:r>
            <a:endParaRPr lang="en-GB" sz="14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THAIFA Hamza</a:t>
            </a:r>
          </a:p>
          <a:p>
            <a:pPr marL="342900" lvl="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AZAKAF El Hassan</a:t>
            </a:r>
            <a:endParaRPr sz="14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118;p17">
            <a:extLst>
              <a:ext uri="{FF2B5EF4-FFF2-40B4-BE49-F238E27FC236}">
                <a16:creationId xmlns:a16="http://schemas.microsoft.com/office/drawing/2014/main" id="{A3D7B33D-BF69-DAF7-76DE-EFD837C7D3CE}"/>
              </a:ext>
            </a:extLst>
          </p:cNvPr>
          <p:cNvSpPr txBox="1">
            <a:spLocks/>
          </p:cNvSpPr>
          <p:nvPr/>
        </p:nvSpPr>
        <p:spPr>
          <a:xfrm>
            <a:off x="634606" y="3714495"/>
            <a:ext cx="2388283" cy="77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1400" i="1" u="sng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Encadré</a:t>
            </a:r>
            <a:r>
              <a:rPr lang="en-US" sz="1400" i="1" u="sng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par </a:t>
            </a:r>
            <a:r>
              <a:rPr lang="en-US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Mme. GUESSOUS Maryam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Mr. ADDI Hamza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>
            <a:extLst>
              <a:ext uri="{FF2B5EF4-FFF2-40B4-BE49-F238E27FC236}">
                <a16:creationId xmlns:a16="http://schemas.microsoft.com/office/drawing/2014/main" id="{7BCAD222-60B7-A34C-BEB5-289FBFA20D7C}"/>
              </a:ext>
            </a:extLst>
          </p:cNvPr>
          <p:cNvGrpSpPr/>
          <p:nvPr/>
        </p:nvGrpSpPr>
        <p:grpSpPr>
          <a:xfrm flipV="1">
            <a:off x="3724498" y="163034"/>
            <a:ext cx="1602001" cy="925814"/>
            <a:chOff x="1213743" y="2542632"/>
            <a:chExt cx="1267460" cy="3023735"/>
          </a:xfrm>
        </p:grpSpPr>
        <p:sp>
          <p:nvSpPr>
            <p:cNvPr id="62" name="Google Shape;592;p24">
              <a:extLst>
                <a:ext uri="{FF2B5EF4-FFF2-40B4-BE49-F238E27FC236}">
                  <a16:creationId xmlns:a16="http://schemas.microsoft.com/office/drawing/2014/main" id="{F2CC1453-7A97-4BCC-DEC6-29D9B70E1D3D}"/>
                </a:ext>
              </a:extLst>
            </p:cNvPr>
            <p:cNvSpPr/>
            <p:nvPr/>
          </p:nvSpPr>
          <p:spPr>
            <a:xfrm flipV="1">
              <a:off x="1308926" y="2898544"/>
              <a:ext cx="106968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Emplacement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Type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Capacité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BA6931-3E4F-4258-1397-3CF078F70A36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D5FD064-0A74-8C9A-E70B-73B488DE5E23}"/>
              </a:ext>
            </a:extLst>
          </p:cNvPr>
          <p:cNvGrpSpPr/>
          <p:nvPr/>
        </p:nvGrpSpPr>
        <p:grpSpPr>
          <a:xfrm>
            <a:off x="6394218" y="2592644"/>
            <a:ext cx="2036305" cy="1508447"/>
            <a:chOff x="1213743" y="2542632"/>
            <a:chExt cx="1267460" cy="3023728"/>
          </a:xfrm>
        </p:grpSpPr>
        <p:sp>
          <p:nvSpPr>
            <p:cNvPr id="48" name="Google Shape;592;p24">
              <a:extLst>
                <a:ext uri="{FF2B5EF4-FFF2-40B4-BE49-F238E27FC236}">
                  <a16:creationId xmlns:a16="http://schemas.microsoft.com/office/drawing/2014/main" id="{72528E06-79FF-4A9D-141C-62A75EDDC7E1}"/>
                </a:ext>
              </a:extLst>
            </p:cNvPr>
            <p:cNvSpPr/>
            <p:nvPr/>
          </p:nvSpPr>
          <p:spPr>
            <a:xfrm>
              <a:off x="1308926" y="2898537"/>
              <a:ext cx="106227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Nom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Province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Composition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Quantité demandée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dirty="0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6114C57-0BEB-70FD-8EED-FF1800C3BC8C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0EF7013-67DE-5C13-3FB4-AF9B2007243B}"/>
              </a:ext>
            </a:extLst>
          </p:cNvPr>
          <p:cNvGrpSpPr/>
          <p:nvPr/>
        </p:nvGrpSpPr>
        <p:grpSpPr>
          <a:xfrm>
            <a:off x="3739988" y="3842677"/>
            <a:ext cx="1602001" cy="1126112"/>
            <a:chOff x="1213743" y="2542632"/>
            <a:chExt cx="1267460" cy="3023728"/>
          </a:xfrm>
        </p:grpSpPr>
        <p:sp>
          <p:nvSpPr>
            <p:cNvPr id="45" name="Google Shape;592;p24">
              <a:extLst>
                <a:ext uri="{FF2B5EF4-FFF2-40B4-BE49-F238E27FC236}">
                  <a16:creationId xmlns:a16="http://schemas.microsoft.com/office/drawing/2014/main" id="{FDE0A469-C241-75F3-2CA9-F9C6469A142C}"/>
                </a:ext>
              </a:extLst>
            </p:cNvPr>
            <p:cNvSpPr/>
            <p:nvPr/>
          </p:nvSpPr>
          <p:spPr>
            <a:xfrm>
              <a:off x="1308926" y="2898537"/>
              <a:ext cx="106227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Emplacement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Capacité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1A07352-61E9-5A48-6120-8FAE1EA1B2CB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6AB0BAC-4143-B3DA-1879-6B4EAFA89967}"/>
              </a:ext>
            </a:extLst>
          </p:cNvPr>
          <p:cNvGrpSpPr/>
          <p:nvPr/>
        </p:nvGrpSpPr>
        <p:grpSpPr>
          <a:xfrm>
            <a:off x="971961" y="2630978"/>
            <a:ext cx="1797669" cy="1198856"/>
            <a:chOff x="1213743" y="2542632"/>
            <a:chExt cx="1267460" cy="3023728"/>
          </a:xfrm>
        </p:grpSpPr>
        <p:sp>
          <p:nvSpPr>
            <p:cNvPr id="40" name="Google Shape;592;p24">
              <a:extLst>
                <a:ext uri="{FF2B5EF4-FFF2-40B4-BE49-F238E27FC236}">
                  <a16:creationId xmlns:a16="http://schemas.microsoft.com/office/drawing/2014/main" id="{EBDB7AFC-00E1-DA0C-E40E-A415DA6D14A1}"/>
                </a:ext>
              </a:extLst>
            </p:cNvPr>
            <p:cNvSpPr/>
            <p:nvPr/>
          </p:nvSpPr>
          <p:spPr>
            <a:xfrm>
              <a:off x="1308926" y="2898537"/>
              <a:ext cx="106227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Location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Quantité par MP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dirty="0"/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50EF6B61-822B-0B25-0231-36292BBD3F68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4010589" y="2964043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866240" cy="119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H="1" flipV="1">
            <a:off x="4436603" y="2073189"/>
            <a:ext cx="3988" cy="8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0981" y="2083810"/>
            <a:ext cx="12920" cy="8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56458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4956722" y="2243336"/>
            <a:ext cx="2036305" cy="116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EAF60D9-A57F-066B-3692-1FEFFA4BE0F9}"/>
              </a:ext>
            </a:extLst>
          </p:cNvPr>
          <p:cNvSpPr txBox="1"/>
          <p:nvPr/>
        </p:nvSpPr>
        <p:spPr>
          <a:xfrm rot="20193681">
            <a:off x="2689530" y="136806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</a:t>
            </a:r>
            <a:r>
              <a:rPr lang="en" dirty="0"/>
              <a:t>]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546AFB2-D47F-380F-0D41-CFBA038E17E8}"/>
              </a:ext>
            </a:extLst>
          </p:cNvPr>
          <p:cNvSpPr txBox="1"/>
          <p:nvPr/>
        </p:nvSpPr>
        <p:spPr>
          <a:xfrm rot="1955041">
            <a:off x="2784414" y="2592224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F[s,st,m</a:t>
            </a:r>
            <a:r>
              <a:rPr lang="en" dirty="0"/>
              <a:t>]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5BFE240-518E-3FC8-40ED-87238DB4A265}"/>
              </a:ext>
            </a:extLst>
          </p:cNvPr>
          <p:cNvSpPr txBox="1"/>
          <p:nvPr/>
        </p:nvSpPr>
        <p:spPr>
          <a:xfrm rot="19792903">
            <a:off x="5425108" y="2400401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</a:t>
            </a:r>
            <a:r>
              <a:rPr lang="en" dirty="0"/>
              <a:t>]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9E7969B-8B54-F944-37BD-707618022E74}"/>
              </a:ext>
            </a:extLst>
          </p:cNvPr>
          <p:cNvSpPr txBox="1"/>
          <p:nvPr/>
        </p:nvSpPr>
        <p:spPr>
          <a:xfrm rot="1434085">
            <a:off x="5655148" y="157435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F[b,r</a:t>
            </a:r>
            <a:r>
              <a:rPr lang="en" dirty="0"/>
              <a:t>]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828DBA-4D4E-C62E-79A0-11AE8589EEC7}"/>
              </a:ext>
            </a:extLst>
          </p:cNvPr>
          <p:cNvSpPr txBox="1"/>
          <p:nvPr/>
        </p:nvSpPr>
        <p:spPr>
          <a:xfrm>
            <a:off x="3554623" y="2318691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</a:t>
            </a:r>
            <a:r>
              <a:rPr lang="en" dirty="0"/>
              <a:t>]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4F0CC56-DEA9-476D-9E54-016AB7CABBE1}"/>
              </a:ext>
            </a:extLst>
          </p:cNvPr>
          <p:cNvSpPr txBox="1"/>
          <p:nvPr/>
        </p:nvSpPr>
        <p:spPr>
          <a:xfrm>
            <a:off x="4608663" y="2318830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F[b,st,r</a:t>
            </a:r>
            <a:r>
              <a:rPr lang="en" dirty="0"/>
              <a:t>]</a:t>
            </a:r>
          </a:p>
        </p:txBody>
      </p:sp>
      <p:grpSp>
        <p:nvGrpSpPr>
          <p:cNvPr id="77" name="Groupe 57">
            <a:extLst>
              <a:ext uri="{FF2B5EF4-FFF2-40B4-BE49-F238E27FC236}">
                <a16:creationId xmlns:a16="http://schemas.microsoft.com/office/drawing/2014/main" id="{1E3C1E3C-6F53-AF06-5541-25D0C4FC211F}"/>
              </a:ext>
            </a:extLst>
          </p:cNvPr>
          <p:cNvGrpSpPr/>
          <p:nvPr/>
        </p:nvGrpSpPr>
        <p:grpSpPr>
          <a:xfrm>
            <a:off x="174171" y="213381"/>
            <a:ext cx="2977006" cy="602356"/>
            <a:chOff x="174171" y="297543"/>
            <a:chExt cx="2977006" cy="602356"/>
          </a:xfrm>
        </p:grpSpPr>
        <p:sp>
          <p:nvSpPr>
            <p:cNvPr id="78" name="Google Shape;501;p23">
              <a:extLst>
                <a:ext uri="{FF2B5EF4-FFF2-40B4-BE49-F238E27FC236}">
                  <a16:creationId xmlns:a16="http://schemas.microsoft.com/office/drawing/2014/main" id="{17E9F7D6-E5E7-D8B3-AD20-8912441DE4EC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Variables du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modèle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81" name="Connecteur droit 59">
              <a:extLst>
                <a:ext uri="{FF2B5EF4-FFF2-40B4-BE49-F238E27FC236}">
                  <a16:creationId xmlns:a16="http://schemas.microsoft.com/office/drawing/2014/main" id="{2605E04D-2711-8957-BF19-802642BD01C8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2264229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03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0" grpId="0"/>
      <p:bldP spid="71" grpId="0"/>
      <p:bldP spid="72" grpId="0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>
            <a:extLst>
              <a:ext uri="{FF2B5EF4-FFF2-40B4-BE49-F238E27FC236}">
                <a16:creationId xmlns:a16="http://schemas.microsoft.com/office/drawing/2014/main" id="{7BCAD222-60B7-A34C-BEB5-289FBFA20D7C}"/>
              </a:ext>
            </a:extLst>
          </p:cNvPr>
          <p:cNvGrpSpPr/>
          <p:nvPr/>
        </p:nvGrpSpPr>
        <p:grpSpPr>
          <a:xfrm flipV="1">
            <a:off x="3724498" y="163034"/>
            <a:ext cx="1602001" cy="925814"/>
            <a:chOff x="1213743" y="2542632"/>
            <a:chExt cx="1267460" cy="3023735"/>
          </a:xfrm>
        </p:grpSpPr>
        <p:sp>
          <p:nvSpPr>
            <p:cNvPr id="62" name="Google Shape;592;p24">
              <a:extLst>
                <a:ext uri="{FF2B5EF4-FFF2-40B4-BE49-F238E27FC236}">
                  <a16:creationId xmlns:a16="http://schemas.microsoft.com/office/drawing/2014/main" id="{F2CC1453-7A97-4BCC-DEC6-29D9B70E1D3D}"/>
                </a:ext>
              </a:extLst>
            </p:cNvPr>
            <p:cNvSpPr/>
            <p:nvPr/>
          </p:nvSpPr>
          <p:spPr>
            <a:xfrm flipV="1">
              <a:off x="1308926" y="2898544"/>
              <a:ext cx="106968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Emplacement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Type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Capacité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BA6931-3E4F-4258-1397-3CF078F70A36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D5FD064-0A74-8C9A-E70B-73B488DE5E23}"/>
              </a:ext>
            </a:extLst>
          </p:cNvPr>
          <p:cNvGrpSpPr/>
          <p:nvPr/>
        </p:nvGrpSpPr>
        <p:grpSpPr>
          <a:xfrm>
            <a:off x="6394218" y="2592644"/>
            <a:ext cx="2036305" cy="1508447"/>
            <a:chOff x="1213743" y="2542632"/>
            <a:chExt cx="1267460" cy="3023728"/>
          </a:xfrm>
        </p:grpSpPr>
        <p:sp>
          <p:nvSpPr>
            <p:cNvPr id="48" name="Google Shape;592;p24">
              <a:extLst>
                <a:ext uri="{FF2B5EF4-FFF2-40B4-BE49-F238E27FC236}">
                  <a16:creationId xmlns:a16="http://schemas.microsoft.com/office/drawing/2014/main" id="{72528E06-79FF-4A9D-141C-62A75EDDC7E1}"/>
                </a:ext>
              </a:extLst>
            </p:cNvPr>
            <p:cNvSpPr/>
            <p:nvPr/>
          </p:nvSpPr>
          <p:spPr>
            <a:xfrm>
              <a:off x="1308926" y="2898537"/>
              <a:ext cx="106227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Nom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Province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Composition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Quantité demandée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dirty="0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6114C57-0BEB-70FD-8EED-FF1800C3BC8C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0EF7013-67DE-5C13-3FB4-AF9B2007243B}"/>
              </a:ext>
            </a:extLst>
          </p:cNvPr>
          <p:cNvGrpSpPr/>
          <p:nvPr/>
        </p:nvGrpSpPr>
        <p:grpSpPr>
          <a:xfrm>
            <a:off x="3739988" y="3842677"/>
            <a:ext cx="1602001" cy="1126112"/>
            <a:chOff x="1213743" y="2542632"/>
            <a:chExt cx="1267460" cy="3023728"/>
          </a:xfrm>
        </p:grpSpPr>
        <p:sp>
          <p:nvSpPr>
            <p:cNvPr id="45" name="Google Shape;592;p24">
              <a:extLst>
                <a:ext uri="{FF2B5EF4-FFF2-40B4-BE49-F238E27FC236}">
                  <a16:creationId xmlns:a16="http://schemas.microsoft.com/office/drawing/2014/main" id="{FDE0A469-C241-75F3-2CA9-F9C6469A142C}"/>
                </a:ext>
              </a:extLst>
            </p:cNvPr>
            <p:cNvSpPr/>
            <p:nvPr/>
          </p:nvSpPr>
          <p:spPr>
            <a:xfrm>
              <a:off x="1308926" y="2898537"/>
              <a:ext cx="106227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Emplacement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Capacité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1A07352-61E9-5A48-6120-8FAE1EA1B2CB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6AB0BAC-4143-B3DA-1879-6B4EAFA89967}"/>
              </a:ext>
            </a:extLst>
          </p:cNvPr>
          <p:cNvGrpSpPr/>
          <p:nvPr/>
        </p:nvGrpSpPr>
        <p:grpSpPr>
          <a:xfrm>
            <a:off x="971961" y="2630978"/>
            <a:ext cx="1797669" cy="1198856"/>
            <a:chOff x="1213743" y="2542632"/>
            <a:chExt cx="1267460" cy="3023728"/>
          </a:xfrm>
        </p:grpSpPr>
        <p:sp>
          <p:nvSpPr>
            <p:cNvPr id="40" name="Google Shape;592;p24">
              <a:extLst>
                <a:ext uri="{FF2B5EF4-FFF2-40B4-BE49-F238E27FC236}">
                  <a16:creationId xmlns:a16="http://schemas.microsoft.com/office/drawing/2014/main" id="{EBDB7AFC-00E1-DA0C-E40E-A415DA6D14A1}"/>
                </a:ext>
              </a:extLst>
            </p:cNvPr>
            <p:cNvSpPr/>
            <p:nvPr/>
          </p:nvSpPr>
          <p:spPr>
            <a:xfrm>
              <a:off x="1308926" y="2898537"/>
              <a:ext cx="106227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Location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Quantité par MP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dirty="0"/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50EF6B61-822B-0B25-0231-36292BBD3F68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4010589" y="2964043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866240" cy="119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H="1" flipV="1">
            <a:off x="4436603" y="2073189"/>
            <a:ext cx="3988" cy="8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0981" y="2083810"/>
            <a:ext cx="12920" cy="8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56458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4956722" y="2243336"/>
            <a:ext cx="2036305" cy="116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EAF60D9-A57F-066B-3692-1FEFFA4BE0F9}"/>
              </a:ext>
            </a:extLst>
          </p:cNvPr>
          <p:cNvSpPr txBox="1"/>
          <p:nvPr/>
        </p:nvSpPr>
        <p:spPr>
          <a:xfrm rot="20193681">
            <a:off x="2689530" y="136806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F[s,b,m,t</a:t>
            </a:r>
            <a:r>
              <a:rPr lang="en" dirty="0"/>
              <a:t>]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546AFB2-D47F-380F-0D41-CFBA038E17E8}"/>
              </a:ext>
            </a:extLst>
          </p:cNvPr>
          <p:cNvSpPr txBox="1"/>
          <p:nvPr/>
        </p:nvSpPr>
        <p:spPr>
          <a:xfrm rot="1955041">
            <a:off x="2717618" y="2572702"/>
            <a:ext cx="133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F[s,st,m,t</a:t>
            </a:r>
            <a:r>
              <a:rPr lang="en" dirty="0"/>
              <a:t>]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5BFE240-518E-3FC8-40ED-87238DB4A265}"/>
              </a:ext>
            </a:extLst>
          </p:cNvPr>
          <p:cNvSpPr txBox="1"/>
          <p:nvPr/>
        </p:nvSpPr>
        <p:spPr>
          <a:xfrm rot="19792903">
            <a:off x="5425108" y="2400401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F[st,r,t</a:t>
            </a:r>
            <a:r>
              <a:rPr lang="en" dirty="0"/>
              <a:t>]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9E7969B-8B54-F944-37BD-707618022E74}"/>
              </a:ext>
            </a:extLst>
          </p:cNvPr>
          <p:cNvSpPr txBox="1"/>
          <p:nvPr/>
        </p:nvSpPr>
        <p:spPr>
          <a:xfrm rot="1434085">
            <a:off x="5655148" y="157435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F[b,r,t</a:t>
            </a:r>
            <a:r>
              <a:rPr lang="en" dirty="0"/>
              <a:t>]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828DBA-4D4E-C62E-79A0-11AE8589EEC7}"/>
              </a:ext>
            </a:extLst>
          </p:cNvPr>
          <p:cNvSpPr txBox="1"/>
          <p:nvPr/>
        </p:nvSpPr>
        <p:spPr>
          <a:xfrm>
            <a:off x="3432364" y="2318958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4F0CC56-DEA9-476D-9E54-016AB7CABBE1}"/>
              </a:ext>
            </a:extLst>
          </p:cNvPr>
          <p:cNvSpPr txBox="1"/>
          <p:nvPr/>
        </p:nvSpPr>
        <p:spPr>
          <a:xfrm>
            <a:off x="4608663" y="2318830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F[b,st,r,t</a:t>
            </a:r>
            <a:r>
              <a:rPr lang="en" dirty="0"/>
              <a:t>]</a:t>
            </a:r>
          </a:p>
        </p:txBody>
      </p:sp>
      <p:grpSp>
        <p:nvGrpSpPr>
          <p:cNvPr id="81" name="Groupe 76">
            <a:extLst>
              <a:ext uri="{FF2B5EF4-FFF2-40B4-BE49-F238E27FC236}">
                <a16:creationId xmlns:a16="http://schemas.microsoft.com/office/drawing/2014/main" id="{E7408369-9142-7EDE-4AF6-EB98D40382A1}"/>
              </a:ext>
            </a:extLst>
          </p:cNvPr>
          <p:cNvGrpSpPr/>
          <p:nvPr/>
        </p:nvGrpSpPr>
        <p:grpSpPr>
          <a:xfrm>
            <a:off x="174171" y="213380"/>
            <a:ext cx="2977006" cy="602356"/>
            <a:chOff x="174171" y="297543"/>
            <a:chExt cx="2977006" cy="602356"/>
          </a:xfrm>
        </p:grpSpPr>
        <p:sp>
          <p:nvSpPr>
            <p:cNvPr id="82" name="Google Shape;501;p23">
              <a:extLst>
                <a:ext uri="{FF2B5EF4-FFF2-40B4-BE49-F238E27FC236}">
                  <a16:creationId xmlns:a16="http://schemas.microsoft.com/office/drawing/2014/main" id="{23B62C67-8D59-EE54-9E1A-A160D4222F50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Variables du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modèle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(multi-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périodes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)</a:t>
              </a:r>
            </a:p>
          </p:txBody>
        </p:sp>
        <p:cxnSp>
          <p:nvCxnSpPr>
            <p:cNvPr id="84" name="Connecteur droit 80">
              <a:extLst>
                <a:ext uri="{FF2B5EF4-FFF2-40B4-BE49-F238E27FC236}">
                  <a16:creationId xmlns:a16="http://schemas.microsoft.com/office/drawing/2014/main" id="{923C14D9-FB5A-B4BD-1DAE-E188E0D1BE1F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2264229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926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500200-C213-99B7-6D33-42C6A3834518}"/>
              </a:ext>
            </a:extLst>
          </p:cNvPr>
          <p:cNvGrpSpPr/>
          <p:nvPr/>
        </p:nvGrpSpPr>
        <p:grpSpPr>
          <a:xfrm>
            <a:off x="798285" y="1919373"/>
            <a:ext cx="4968400" cy="596205"/>
            <a:chOff x="-316646" y="303694"/>
            <a:chExt cx="4097856" cy="596205"/>
          </a:xfrm>
        </p:grpSpPr>
        <p:sp>
          <p:nvSpPr>
            <p:cNvPr id="21" name="Google Shape;501;p23">
              <a:extLst>
                <a:ext uri="{FF2B5EF4-FFF2-40B4-BE49-F238E27FC236}">
                  <a16:creationId xmlns:a16="http://schemas.microsoft.com/office/drawing/2014/main" id="{B76BC492-3AD8-5ED8-A4CA-6AE4AA9E434B}"/>
                </a:ext>
              </a:extLst>
            </p:cNvPr>
            <p:cNvSpPr txBox="1">
              <a:spLocks/>
            </p:cNvSpPr>
            <p:nvPr/>
          </p:nvSpPr>
          <p:spPr>
            <a:xfrm>
              <a:off x="-316646" y="323534"/>
              <a:ext cx="409785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Fonction</a:t>
              </a:r>
              <a:r>
                <a:rPr lang="en-US" sz="2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objective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27F1B5D-1AD6-990C-C26F-E7B9E3EF6813}"/>
                </a:ext>
              </a:extLst>
            </p:cNvPr>
            <p:cNvCxnSpPr>
              <a:cxnSpLocks/>
            </p:cNvCxnSpPr>
            <p:nvPr/>
          </p:nvCxnSpPr>
          <p:spPr>
            <a:xfrm>
              <a:off x="-274747" y="303694"/>
              <a:ext cx="2537884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79">
            <a:extLst>
              <a:ext uri="{FF2B5EF4-FFF2-40B4-BE49-F238E27FC236}">
                <a16:creationId xmlns:a16="http://schemas.microsoft.com/office/drawing/2014/main" id="{BE1FA327-784E-60A6-92F7-E72E3EDF3895}"/>
              </a:ext>
            </a:extLst>
          </p:cNvPr>
          <p:cNvGrpSpPr/>
          <p:nvPr/>
        </p:nvGrpSpPr>
        <p:grpSpPr>
          <a:xfrm>
            <a:off x="5217888" y="907144"/>
            <a:ext cx="2852055" cy="2285979"/>
            <a:chOff x="-9394825" y="3482976"/>
            <a:chExt cx="787400" cy="709612"/>
          </a:xfrm>
          <a:solidFill>
            <a:srgbClr val="489FB5"/>
          </a:solidFill>
        </p:grpSpPr>
        <p:sp>
          <p:nvSpPr>
            <p:cNvPr id="8" name="Rectangle 60">
              <a:extLst>
                <a:ext uri="{FF2B5EF4-FFF2-40B4-BE49-F238E27FC236}">
                  <a16:creationId xmlns:a16="http://schemas.microsoft.com/office/drawing/2014/main" id="{F30F60D5-9007-2475-D259-405301EB0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394825" y="3902076"/>
              <a:ext cx="95250" cy="263525"/>
            </a:xfrm>
            <a:prstGeom prst="rect">
              <a:avLst/>
            </a:prstGeom>
            <a:grpFill/>
            <a:ln w="57150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A7F00156-92E5-2432-DF1D-6035B9E4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99575" y="3830638"/>
              <a:ext cx="692150" cy="361950"/>
            </a:xfrm>
            <a:custGeom>
              <a:avLst/>
              <a:gdLst>
                <a:gd name="T0" fmla="*/ 232 w 232"/>
                <a:gd name="T1" fmla="*/ 54 h 121"/>
                <a:gd name="T2" fmla="*/ 232 w 232"/>
                <a:gd name="T3" fmla="*/ 54 h 121"/>
                <a:gd name="T4" fmla="*/ 223 w 232"/>
                <a:gd name="T5" fmla="*/ 68 h 121"/>
                <a:gd name="T6" fmla="*/ 108 w 232"/>
                <a:gd name="T7" fmla="*/ 119 h 121"/>
                <a:gd name="T8" fmla="*/ 99 w 232"/>
                <a:gd name="T9" fmla="*/ 120 h 121"/>
                <a:gd name="T10" fmla="*/ 4 w 232"/>
                <a:gd name="T11" fmla="*/ 104 h 121"/>
                <a:gd name="T12" fmla="*/ 0 w 232"/>
                <a:gd name="T13" fmla="*/ 104 h 121"/>
                <a:gd name="T14" fmla="*/ 0 w 232"/>
                <a:gd name="T15" fmla="*/ 36 h 121"/>
                <a:gd name="T16" fmla="*/ 48 w 232"/>
                <a:gd name="T17" fmla="*/ 3 h 121"/>
                <a:gd name="T18" fmla="*/ 57 w 232"/>
                <a:gd name="T19" fmla="*/ 0 h 121"/>
                <a:gd name="T20" fmla="*/ 138 w 232"/>
                <a:gd name="T21" fmla="*/ 8 h 121"/>
                <a:gd name="T22" fmla="*/ 148 w 232"/>
                <a:gd name="T23" fmla="*/ 18 h 121"/>
                <a:gd name="T24" fmla="*/ 148 w 232"/>
                <a:gd name="T25" fmla="*/ 18 h 121"/>
                <a:gd name="T26" fmla="*/ 138 w 232"/>
                <a:gd name="T27" fmla="*/ 29 h 121"/>
                <a:gd name="T28" fmla="*/ 76 w 232"/>
                <a:gd name="T29" fmla="*/ 36 h 121"/>
                <a:gd name="T30" fmla="*/ 76 w 232"/>
                <a:gd name="T31" fmla="*/ 44 h 121"/>
                <a:gd name="T32" fmla="*/ 104 w 232"/>
                <a:gd name="T33" fmla="*/ 53 h 121"/>
                <a:gd name="T34" fmla="*/ 215 w 232"/>
                <a:gd name="T35" fmla="*/ 38 h 121"/>
                <a:gd name="T36" fmla="*/ 232 w 232"/>
                <a:gd name="T37" fmla="*/ 5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2" h="121">
                  <a:moveTo>
                    <a:pt x="232" y="54"/>
                  </a:moveTo>
                  <a:cubicBezTo>
                    <a:pt x="232" y="54"/>
                    <a:pt x="232" y="54"/>
                    <a:pt x="232" y="54"/>
                  </a:cubicBezTo>
                  <a:cubicBezTo>
                    <a:pt x="232" y="60"/>
                    <a:pt x="228" y="66"/>
                    <a:pt x="223" y="6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6" y="120"/>
                    <a:pt x="102" y="121"/>
                    <a:pt x="99" y="120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51" y="1"/>
                    <a:pt x="54" y="0"/>
                    <a:pt x="57" y="0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3" y="8"/>
                    <a:pt x="148" y="13"/>
                    <a:pt x="148" y="18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8" y="24"/>
                    <a:pt x="144" y="28"/>
                    <a:pt x="138" y="2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24" y="37"/>
                    <a:pt x="232" y="44"/>
                    <a:pt x="232" y="54"/>
                  </a:cubicBezTo>
                  <a:close/>
                </a:path>
              </a:pathLst>
            </a:custGeom>
            <a:grpFill/>
            <a:ln w="57150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Oval 62">
              <a:extLst>
                <a:ext uri="{FF2B5EF4-FFF2-40B4-BE49-F238E27FC236}">
                  <a16:creationId xmlns:a16="http://schemas.microsoft.com/office/drawing/2014/main" id="{53EE32FB-64F5-3426-F89C-0D78A4705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44000" y="3482976"/>
              <a:ext cx="261937" cy="263525"/>
            </a:xfrm>
            <a:prstGeom prst="ellipse">
              <a:avLst/>
            </a:prstGeom>
            <a:grpFill/>
            <a:ln w="57150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57B1A5C2-6FDA-5327-68A4-84321B6EF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72563" y="3556001"/>
              <a:ext cx="119062" cy="119063"/>
            </a:xfrm>
            <a:custGeom>
              <a:avLst/>
              <a:gdLst>
                <a:gd name="T0" fmla="*/ 40 w 40"/>
                <a:gd name="T1" fmla="*/ 8 h 40"/>
                <a:gd name="T2" fmla="*/ 40 w 40"/>
                <a:gd name="T3" fmla="*/ 8 h 40"/>
                <a:gd name="T4" fmla="*/ 32 w 40"/>
                <a:gd name="T5" fmla="*/ 0 h 40"/>
                <a:gd name="T6" fmla="*/ 8 w 40"/>
                <a:gd name="T7" fmla="*/ 0 h 40"/>
                <a:gd name="T8" fmla="*/ 0 w 40"/>
                <a:gd name="T9" fmla="*/ 8 h 40"/>
                <a:gd name="T10" fmla="*/ 0 w 40"/>
                <a:gd name="T11" fmla="*/ 12 h 40"/>
                <a:gd name="T12" fmla="*/ 8 w 40"/>
                <a:gd name="T13" fmla="*/ 20 h 40"/>
                <a:gd name="T14" fmla="*/ 32 w 40"/>
                <a:gd name="T15" fmla="*/ 20 h 40"/>
                <a:gd name="T16" fmla="*/ 40 w 40"/>
                <a:gd name="T17" fmla="*/ 28 h 40"/>
                <a:gd name="T18" fmla="*/ 40 w 40"/>
                <a:gd name="T19" fmla="*/ 32 h 40"/>
                <a:gd name="T20" fmla="*/ 32 w 40"/>
                <a:gd name="T21" fmla="*/ 40 h 40"/>
                <a:gd name="T22" fmla="*/ 8 w 40"/>
                <a:gd name="T23" fmla="*/ 40 h 40"/>
                <a:gd name="T24" fmla="*/ 0 w 40"/>
                <a:gd name="T25" fmla="*/ 32 h 40"/>
                <a:gd name="T26" fmla="*/ 0 w 40"/>
                <a:gd name="T2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0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4" y="20"/>
                    <a:pt x="8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40" y="24"/>
                    <a:pt x="40" y="2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6"/>
                    <a:pt x="36" y="40"/>
                    <a:pt x="32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36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grpFill/>
            <a:ln w="57150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B0A4AD53-3692-01E8-93A9-DF89CA7AD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013825" y="3530601"/>
              <a:ext cx="0" cy="168275"/>
            </a:xfrm>
            <a:prstGeom prst="line">
              <a:avLst/>
            </a:prstGeom>
            <a:grpFill/>
            <a:ln w="57150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14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4010589" y="2964043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866240" cy="119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H="1" flipV="1">
            <a:off x="4436603" y="2073189"/>
            <a:ext cx="3988" cy="8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0981" y="2083810"/>
            <a:ext cx="12920" cy="8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56458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4956722" y="2243336"/>
            <a:ext cx="2036305" cy="116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EAF60D9-A57F-066B-3692-1FEFFA4BE0F9}"/>
              </a:ext>
            </a:extLst>
          </p:cNvPr>
          <p:cNvSpPr txBox="1"/>
          <p:nvPr/>
        </p:nvSpPr>
        <p:spPr>
          <a:xfrm rot="20193681">
            <a:off x="2689530" y="136806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F[s,b,m,t</a:t>
            </a:r>
            <a:r>
              <a:rPr lang="en" dirty="0"/>
              <a:t>]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546AFB2-D47F-380F-0D41-CFBA038E17E8}"/>
              </a:ext>
            </a:extLst>
          </p:cNvPr>
          <p:cNvSpPr txBox="1"/>
          <p:nvPr/>
        </p:nvSpPr>
        <p:spPr>
          <a:xfrm rot="1955041">
            <a:off x="2717618" y="2572702"/>
            <a:ext cx="133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F[s,st,m,t</a:t>
            </a:r>
            <a:r>
              <a:rPr lang="en" dirty="0"/>
              <a:t>]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5BFE240-518E-3FC8-40ED-87238DB4A265}"/>
              </a:ext>
            </a:extLst>
          </p:cNvPr>
          <p:cNvSpPr txBox="1"/>
          <p:nvPr/>
        </p:nvSpPr>
        <p:spPr>
          <a:xfrm rot="19792903">
            <a:off x="5425108" y="2400401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F[st,r,t</a:t>
            </a:r>
            <a:r>
              <a:rPr lang="en" dirty="0"/>
              <a:t>]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9E7969B-8B54-F944-37BD-707618022E74}"/>
              </a:ext>
            </a:extLst>
          </p:cNvPr>
          <p:cNvSpPr txBox="1"/>
          <p:nvPr/>
        </p:nvSpPr>
        <p:spPr>
          <a:xfrm rot="1434085">
            <a:off x="5655148" y="157435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F[b,r,t</a:t>
            </a:r>
            <a:r>
              <a:rPr lang="en" dirty="0"/>
              <a:t>]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828DBA-4D4E-C62E-79A0-11AE8589EEC7}"/>
              </a:ext>
            </a:extLst>
          </p:cNvPr>
          <p:cNvSpPr txBox="1"/>
          <p:nvPr/>
        </p:nvSpPr>
        <p:spPr>
          <a:xfrm>
            <a:off x="3432364" y="2318958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4F0CC56-DEA9-476D-9E54-016AB7CABBE1}"/>
              </a:ext>
            </a:extLst>
          </p:cNvPr>
          <p:cNvSpPr txBox="1"/>
          <p:nvPr/>
        </p:nvSpPr>
        <p:spPr>
          <a:xfrm>
            <a:off x="4608663" y="2318830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F[b,st,r,t</a:t>
            </a:r>
            <a:r>
              <a:rPr lang="en" dirty="0"/>
              <a:t>]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00FBEA54-DE8E-FEA7-1BAA-EB616759B9A6}"/>
              </a:ext>
            </a:extLst>
          </p:cNvPr>
          <p:cNvGrpSpPr/>
          <p:nvPr/>
        </p:nvGrpSpPr>
        <p:grpSpPr>
          <a:xfrm>
            <a:off x="174171" y="182557"/>
            <a:ext cx="2977006" cy="764118"/>
            <a:chOff x="174171" y="297543"/>
            <a:chExt cx="2977006" cy="602356"/>
          </a:xfrm>
        </p:grpSpPr>
        <p:sp>
          <p:nvSpPr>
            <p:cNvPr id="59" name="Google Shape;501;p23">
              <a:extLst>
                <a:ext uri="{FF2B5EF4-FFF2-40B4-BE49-F238E27FC236}">
                  <a16:creationId xmlns:a16="http://schemas.microsoft.com/office/drawing/2014/main" id="{74AF11AA-DC2C-C173-19D9-C348A0451054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Fonction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objective</a:t>
              </a:r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61D2AF2B-7F76-C1BF-D2E5-F328D0913E58}"/>
                </a:ext>
              </a:extLst>
            </p:cNvPr>
            <p:cNvCxnSpPr/>
            <p:nvPr/>
          </p:nvCxnSpPr>
          <p:spPr>
            <a:xfrm>
              <a:off x="174171" y="297543"/>
              <a:ext cx="21031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FECABD0-29A3-E7DA-30E1-6164B1B81D64}"/>
                  </a:ext>
                </a:extLst>
              </p:cNvPr>
              <p:cNvSpPr/>
              <p:nvPr/>
            </p:nvSpPr>
            <p:spPr>
              <a:xfrm>
                <a:off x="2191532" y="4177124"/>
                <a:ext cx="4691379" cy="74630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Dans toute la suite: “ </a:t>
                </a:r>
                <a14:m>
                  <m:oMath xmlns:m="http://schemas.openxmlformats.org/officeDocument/2006/math">
                    <m:r>
                      <a:rPr lang="en" sz="1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:     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/>
                  <a:t> ” signifie : “ Pour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fixés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</m:d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/>
                  <a:t> “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FECABD0-29A3-E7DA-30E1-6164B1B81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32" y="4177124"/>
                <a:ext cx="4691379" cy="746304"/>
              </a:xfrm>
              <a:prstGeom prst="roundRect">
                <a:avLst/>
              </a:prstGeom>
              <a:blipFill>
                <a:blip r:embed="rId6"/>
                <a:stretch>
                  <a:fillRect b="-47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594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4010589" y="2964043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866240" cy="119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H="1" flipV="1">
            <a:off x="4436603" y="2073189"/>
            <a:ext cx="3988" cy="8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0981" y="2083810"/>
            <a:ext cx="12920" cy="8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56458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4956722" y="2243336"/>
            <a:ext cx="2036305" cy="116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53F347A-71BC-720B-C3C7-D0874D64FEF0}"/>
              </a:ext>
            </a:extLst>
          </p:cNvPr>
          <p:cNvSpPr txBox="1"/>
          <p:nvPr/>
        </p:nvSpPr>
        <p:spPr>
          <a:xfrm flipH="1">
            <a:off x="641619" y="4123640"/>
            <a:ext cx="201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Coût de transport  </a:t>
            </a:r>
            <a:r>
              <a:rPr lang="en-US" dirty="0"/>
              <a:t>= </a:t>
            </a:r>
          </a:p>
        </p:txBody>
      </p:sp>
      <p:sp>
        <p:nvSpPr>
          <p:cNvPr id="78" name="ZoneTexte 3">
            <a:extLst>
              <a:ext uri="{FF2B5EF4-FFF2-40B4-BE49-F238E27FC236}">
                <a16:creationId xmlns:a16="http://schemas.microsoft.com/office/drawing/2014/main" id="{6EB9A8FB-18AB-E4A7-381E-190DBE119F07}"/>
              </a:ext>
            </a:extLst>
          </p:cNvPr>
          <p:cNvSpPr txBox="1"/>
          <p:nvPr/>
        </p:nvSpPr>
        <p:spPr>
          <a:xfrm>
            <a:off x="2452713" y="4117278"/>
            <a:ext cx="986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F[s,b,m,t</a:t>
            </a:r>
            <a:r>
              <a:rPr lang="en" dirty="0"/>
              <a:t>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C28772-7A9F-0B86-D485-55714D0D76CE}"/>
              </a:ext>
            </a:extLst>
          </p:cNvPr>
          <p:cNvSpPr txBox="1"/>
          <p:nvPr/>
        </p:nvSpPr>
        <p:spPr>
          <a:xfrm>
            <a:off x="3387662" y="4129023"/>
            <a:ext cx="109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 </a:t>
            </a:r>
            <a:r>
              <a:rPr lang="en-US" i="1" dirty="0"/>
              <a:t>Ct[</a:t>
            </a:r>
            <a:r>
              <a:rPr lang="en-US" i="1" dirty="0" err="1"/>
              <a:t>s,b</a:t>
            </a:r>
            <a:r>
              <a:rPr lang="en-US" i="1" dirty="0"/>
              <a:t>]</a:t>
            </a:r>
            <a:r>
              <a:rPr lang="en-US" b="1" dirty="0"/>
              <a:t> +</a:t>
            </a:r>
          </a:p>
        </p:txBody>
      </p:sp>
      <p:sp>
        <p:nvSpPr>
          <p:cNvPr id="82" name="ZoneTexte 69">
            <a:extLst>
              <a:ext uri="{FF2B5EF4-FFF2-40B4-BE49-F238E27FC236}">
                <a16:creationId xmlns:a16="http://schemas.microsoft.com/office/drawing/2014/main" id="{476A30F5-FFF9-AE83-8C75-CCF94E17949B}"/>
              </a:ext>
            </a:extLst>
          </p:cNvPr>
          <p:cNvSpPr txBox="1"/>
          <p:nvPr/>
        </p:nvSpPr>
        <p:spPr>
          <a:xfrm>
            <a:off x="4335710" y="4117278"/>
            <a:ext cx="10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F[s,st,m,t</a:t>
            </a:r>
            <a:r>
              <a:rPr lang="en" dirty="0"/>
              <a:t>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37CB5A-6D35-DC57-3590-846B4F538644}"/>
              </a:ext>
            </a:extLst>
          </p:cNvPr>
          <p:cNvSpPr txBox="1"/>
          <p:nvPr/>
        </p:nvSpPr>
        <p:spPr>
          <a:xfrm>
            <a:off x="5286669" y="4117277"/>
            <a:ext cx="1183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 </a:t>
            </a:r>
            <a:r>
              <a:rPr lang="en-US" i="1" dirty="0"/>
              <a:t>Ct[</a:t>
            </a:r>
            <a:r>
              <a:rPr lang="en-US" i="1" dirty="0" err="1"/>
              <a:t>s,st</a:t>
            </a:r>
            <a:r>
              <a:rPr lang="en-US" i="1" dirty="0"/>
              <a:t>] </a:t>
            </a:r>
            <a:r>
              <a:rPr lang="en-US" b="1" dirty="0"/>
              <a:t>+</a:t>
            </a:r>
          </a:p>
        </p:txBody>
      </p:sp>
      <p:sp>
        <p:nvSpPr>
          <p:cNvPr id="86" name="ZoneTexte 72">
            <a:extLst>
              <a:ext uri="{FF2B5EF4-FFF2-40B4-BE49-F238E27FC236}">
                <a16:creationId xmlns:a16="http://schemas.microsoft.com/office/drawing/2014/main" id="{47A5CE33-133C-FAF7-740B-0953DAA05C26}"/>
              </a:ext>
            </a:extLst>
          </p:cNvPr>
          <p:cNvSpPr txBox="1"/>
          <p:nvPr/>
        </p:nvSpPr>
        <p:spPr>
          <a:xfrm>
            <a:off x="6303727" y="4129023"/>
            <a:ext cx="111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C44E68-5D24-12CA-13B4-A640B2F993B7}"/>
              </a:ext>
            </a:extLst>
          </p:cNvPr>
          <p:cNvSpPr txBox="1"/>
          <p:nvPr/>
        </p:nvSpPr>
        <p:spPr>
          <a:xfrm>
            <a:off x="7223780" y="4129022"/>
            <a:ext cx="1183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 </a:t>
            </a:r>
            <a:r>
              <a:rPr lang="en-US" i="1" dirty="0"/>
              <a:t>Ct[</a:t>
            </a:r>
            <a:r>
              <a:rPr lang="en-US" i="1" dirty="0" err="1"/>
              <a:t>st,b</a:t>
            </a:r>
            <a:r>
              <a:rPr lang="en-US" i="1" dirty="0"/>
              <a:t>] </a:t>
            </a:r>
            <a:r>
              <a:rPr lang="en-US" b="1" dirty="0"/>
              <a:t>+</a:t>
            </a:r>
          </a:p>
        </p:txBody>
      </p:sp>
      <p:sp>
        <p:nvSpPr>
          <p:cNvPr id="89" name="ZoneTexte 73">
            <a:extLst>
              <a:ext uri="{FF2B5EF4-FFF2-40B4-BE49-F238E27FC236}">
                <a16:creationId xmlns:a16="http://schemas.microsoft.com/office/drawing/2014/main" id="{14AFDC57-3B06-05DB-4A77-0FEE079A91ED}"/>
              </a:ext>
            </a:extLst>
          </p:cNvPr>
          <p:cNvSpPr txBox="1"/>
          <p:nvPr/>
        </p:nvSpPr>
        <p:spPr>
          <a:xfrm>
            <a:off x="2450020" y="4507203"/>
            <a:ext cx="95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F[b,st,r,t</a:t>
            </a:r>
            <a:r>
              <a:rPr lang="en" dirty="0"/>
              <a:t>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071BE5-EA97-CC1E-90B0-7AEC63AE83A5}"/>
              </a:ext>
            </a:extLst>
          </p:cNvPr>
          <p:cNvSpPr txBox="1"/>
          <p:nvPr/>
        </p:nvSpPr>
        <p:spPr>
          <a:xfrm>
            <a:off x="3342243" y="4508675"/>
            <a:ext cx="1183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 </a:t>
            </a:r>
            <a:r>
              <a:rPr lang="en-US" i="1" dirty="0"/>
              <a:t>Ct[</a:t>
            </a:r>
            <a:r>
              <a:rPr lang="en-US" i="1" dirty="0" err="1"/>
              <a:t>b,st</a:t>
            </a:r>
            <a:r>
              <a:rPr lang="en-US" i="1" dirty="0"/>
              <a:t>] </a:t>
            </a:r>
            <a:r>
              <a:rPr lang="en-US" b="1" dirty="0"/>
              <a:t>+</a:t>
            </a:r>
          </a:p>
        </p:txBody>
      </p:sp>
      <p:sp>
        <p:nvSpPr>
          <p:cNvPr id="91" name="ZoneTexte 70">
            <a:extLst>
              <a:ext uri="{FF2B5EF4-FFF2-40B4-BE49-F238E27FC236}">
                <a16:creationId xmlns:a16="http://schemas.microsoft.com/office/drawing/2014/main" id="{FC0850E4-92FF-7DD7-D038-AF3CC264A233}"/>
              </a:ext>
            </a:extLst>
          </p:cNvPr>
          <p:cNvSpPr txBox="1"/>
          <p:nvPr/>
        </p:nvSpPr>
        <p:spPr>
          <a:xfrm>
            <a:off x="4328331" y="4507203"/>
            <a:ext cx="795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F[st,r,t</a:t>
            </a:r>
            <a:r>
              <a:rPr lang="en" dirty="0"/>
              <a:t>]</a:t>
            </a:r>
          </a:p>
        </p:txBody>
      </p:sp>
      <p:sp>
        <p:nvSpPr>
          <p:cNvPr id="92" name="ZoneTexte 71">
            <a:extLst>
              <a:ext uri="{FF2B5EF4-FFF2-40B4-BE49-F238E27FC236}">
                <a16:creationId xmlns:a16="http://schemas.microsoft.com/office/drawing/2014/main" id="{1B842FDB-23AE-CEAD-3C75-6275089E7FD2}"/>
              </a:ext>
            </a:extLst>
          </p:cNvPr>
          <p:cNvSpPr txBox="1"/>
          <p:nvPr/>
        </p:nvSpPr>
        <p:spPr>
          <a:xfrm>
            <a:off x="6006541" y="4503047"/>
            <a:ext cx="795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F[b,r,t</a:t>
            </a:r>
            <a:r>
              <a:rPr lang="en" dirty="0"/>
              <a:t>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0B7618-A52D-A334-7BFC-883AC6C04050}"/>
              </a:ext>
            </a:extLst>
          </p:cNvPr>
          <p:cNvSpPr txBox="1"/>
          <p:nvPr/>
        </p:nvSpPr>
        <p:spPr>
          <a:xfrm>
            <a:off x="5013192" y="4501128"/>
            <a:ext cx="1183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 </a:t>
            </a:r>
            <a:r>
              <a:rPr lang="en-US" i="1" dirty="0"/>
              <a:t>Ct[</a:t>
            </a:r>
            <a:r>
              <a:rPr lang="en-US" i="1" dirty="0" err="1"/>
              <a:t>st,r</a:t>
            </a:r>
            <a:r>
              <a:rPr lang="en-US" i="1" dirty="0"/>
              <a:t>] </a:t>
            </a:r>
            <a:r>
              <a:rPr lang="en-US" b="1" dirty="0"/>
              <a:t>+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09B43A-2380-CA02-10EC-E666A5422F5D}"/>
              </a:ext>
            </a:extLst>
          </p:cNvPr>
          <p:cNvSpPr txBox="1"/>
          <p:nvPr/>
        </p:nvSpPr>
        <p:spPr>
          <a:xfrm>
            <a:off x="6612212" y="4501127"/>
            <a:ext cx="917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 </a:t>
            </a:r>
            <a:r>
              <a:rPr lang="en-US" i="1" dirty="0"/>
              <a:t>Ct[</a:t>
            </a:r>
            <a:r>
              <a:rPr lang="en-US" i="1" dirty="0" err="1"/>
              <a:t>b,r</a:t>
            </a:r>
            <a:r>
              <a:rPr lang="en-US" i="1" dirty="0"/>
              <a:t>] </a:t>
            </a:r>
            <a:endParaRPr lang="en-US" b="1" dirty="0"/>
          </a:p>
        </p:txBody>
      </p:sp>
      <p:sp>
        <p:nvSpPr>
          <p:cNvPr id="101" name="ZoneTexte 3">
            <a:extLst>
              <a:ext uri="{FF2B5EF4-FFF2-40B4-BE49-F238E27FC236}">
                <a16:creationId xmlns:a16="http://schemas.microsoft.com/office/drawing/2014/main" id="{2D2A7209-0510-0AC7-BBD1-AFDFCF59D05E}"/>
              </a:ext>
            </a:extLst>
          </p:cNvPr>
          <p:cNvSpPr txBox="1"/>
          <p:nvPr/>
        </p:nvSpPr>
        <p:spPr>
          <a:xfrm rot="20193681">
            <a:off x="2689530" y="136806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F[s,b,m,t</a:t>
            </a:r>
            <a:r>
              <a:rPr lang="en" dirty="0"/>
              <a:t>]</a:t>
            </a:r>
          </a:p>
        </p:txBody>
      </p:sp>
      <p:sp>
        <p:nvSpPr>
          <p:cNvPr id="102" name="ZoneTexte 69">
            <a:extLst>
              <a:ext uri="{FF2B5EF4-FFF2-40B4-BE49-F238E27FC236}">
                <a16:creationId xmlns:a16="http://schemas.microsoft.com/office/drawing/2014/main" id="{05464F4A-7CC7-311E-4D45-84D048ED1B7F}"/>
              </a:ext>
            </a:extLst>
          </p:cNvPr>
          <p:cNvSpPr txBox="1"/>
          <p:nvPr/>
        </p:nvSpPr>
        <p:spPr>
          <a:xfrm rot="1955041">
            <a:off x="2717618" y="2572702"/>
            <a:ext cx="133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F[s,st,m,t</a:t>
            </a:r>
            <a:r>
              <a:rPr lang="en" dirty="0"/>
              <a:t>]</a:t>
            </a:r>
          </a:p>
        </p:txBody>
      </p:sp>
      <p:sp>
        <p:nvSpPr>
          <p:cNvPr id="103" name="ZoneTexte 70">
            <a:extLst>
              <a:ext uri="{FF2B5EF4-FFF2-40B4-BE49-F238E27FC236}">
                <a16:creationId xmlns:a16="http://schemas.microsoft.com/office/drawing/2014/main" id="{D270080F-FD31-6CDB-84E0-1B84F5EFF9A4}"/>
              </a:ext>
            </a:extLst>
          </p:cNvPr>
          <p:cNvSpPr txBox="1"/>
          <p:nvPr/>
        </p:nvSpPr>
        <p:spPr>
          <a:xfrm rot="19792903">
            <a:off x="5425108" y="2400401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F[st,r,t</a:t>
            </a:r>
            <a:r>
              <a:rPr lang="en" dirty="0"/>
              <a:t>]</a:t>
            </a:r>
          </a:p>
        </p:txBody>
      </p:sp>
      <p:sp>
        <p:nvSpPr>
          <p:cNvPr id="104" name="ZoneTexte 71">
            <a:extLst>
              <a:ext uri="{FF2B5EF4-FFF2-40B4-BE49-F238E27FC236}">
                <a16:creationId xmlns:a16="http://schemas.microsoft.com/office/drawing/2014/main" id="{A6B979A2-1305-8CDE-C704-C31B6240FC47}"/>
              </a:ext>
            </a:extLst>
          </p:cNvPr>
          <p:cNvSpPr txBox="1"/>
          <p:nvPr/>
        </p:nvSpPr>
        <p:spPr>
          <a:xfrm rot="1434085">
            <a:off x="5655148" y="157435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F[b,r,t</a:t>
            </a:r>
            <a:r>
              <a:rPr lang="en" dirty="0"/>
              <a:t>]</a:t>
            </a:r>
          </a:p>
        </p:txBody>
      </p:sp>
      <p:sp>
        <p:nvSpPr>
          <p:cNvPr id="105" name="ZoneTexte 72">
            <a:extLst>
              <a:ext uri="{FF2B5EF4-FFF2-40B4-BE49-F238E27FC236}">
                <a16:creationId xmlns:a16="http://schemas.microsoft.com/office/drawing/2014/main" id="{ECBAABA7-CFF3-2C3B-64DF-3B2ADCAF91BD}"/>
              </a:ext>
            </a:extLst>
          </p:cNvPr>
          <p:cNvSpPr txBox="1"/>
          <p:nvPr/>
        </p:nvSpPr>
        <p:spPr>
          <a:xfrm>
            <a:off x="3432364" y="2318958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106" name="ZoneTexte 73">
            <a:extLst>
              <a:ext uri="{FF2B5EF4-FFF2-40B4-BE49-F238E27FC236}">
                <a16:creationId xmlns:a16="http://schemas.microsoft.com/office/drawing/2014/main" id="{FF4182D1-C977-7026-61B6-F91BC8ABDD59}"/>
              </a:ext>
            </a:extLst>
          </p:cNvPr>
          <p:cNvSpPr txBox="1"/>
          <p:nvPr/>
        </p:nvSpPr>
        <p:spPr>
          <a:xfrm>
            <a:off x="4608663" y="2318830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F[b,st,r,t</a:t>
            </a:r>
            <a:r>
              <a:rPr lang="en" dirty="0"/>
              <a:t>]</a:t>
            </a:r>
          </a:p>
        </p:txBody>
      </p:sp>
      <p:grpSp>
        <p:nvGrpSpPr>
          <p:cNvPr id="57" name="Groupe 57">
            <a:extLst>
              <a:ext uri="{FF2B5EF4-FFF2-40B4-BE49-F238E27FC236}">
                <a16:creationId xmlns:a16="http://schemas.microsoft.com/office/drawing/2014/main" id="{38E02B39-3EAE-2E4B-BDC4-32A0A4830BF2}"/>
              </a:ext>
            </a:extLst>
          </p:cNvPr>
          <p:cNvGrpSpPr/>
          <p:nvPr/>
        </p:nvGrpSpPr>
        <p:grpSpPr>
          <a:xfrm>
            <a:off x="174171" y="182557"/>
            <a:ext cx="2977006" cy="764118"/>
            <a:chOff x="174171" y="297543"/>
            <a:chExt cx="2977006" cy="602356"/>
          </a:xfrm>
        </p:grpSpPr>
        <p:sp>
          <p:nvSpPr>
            <p:cNvPr id="61" name="Google Shape;501;p23">
              <a:extLst>
                <a:ext uri="{FF2B5EF4-FFF2-40B4-BE49-F238E27FC236}">
                  <a16:creationId xmlns:a16="http://schemas.microsoft.com/office/drawing/2014/main" id="{DCEF15A0-4E6E-DC19-1A76-6990BF9FE015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Fonction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objective</a:t>
              </a:r>
            </a:p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(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Coût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transport)</a:t>
              </a:r>
            </a:p>
          </p:txBody>
        </p:sp>
        <p:cxnSp>
          <p:nvCxnSpPr>
            <p:cNvPr id="62" name="Connecteur droit 59">
              <a:extLst>
                <a:ext uri="{FF2B5EF4-FFF2-40B4-BE49-F238E27FC236}">
                  <a16:creationId xmlns:a16="http://schemas.microsoft.com/office/drawing/2014/main" id="{59DCDD28-56C1-CD7A-43ED-0ADA3283FEEB}"/>
                </a:ext>
              </a:extLst>
            </p:cNvPr>
            <p:cNvCxnSpPr/>
            <p:nvPr/>
          </p:nvCxnSpPr>
          <p:spPr>
            <a:xfrm>
              <a:off x="174171" y="297543"/>
              <a:ext cx="21031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637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4010589" y="2964043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866240" cy="119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H="1" flipV="1">
            <a:off x="4436603" y="2073189"/>
            <a:ext cx="3988" cy="8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0981" y="2083810"/>
            <a:ext cx="12920" cy="8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56458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4956722" y="2243336"/>
            <a:ext cx="2036305" cy="116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3">
            <a:extLst>
              <a:ext uri="{FF2B5EF4-FFF2-40B4-BE49-F238E27FC236}">
                <a16:creationId xmlns:a16="http://schemas.microsoft.com/office/drawing/2014/main" id="{2D2A7209-0510-0AC7-BBD1-AFDFCF59D05E}"/>
              </a:ext>
            </a:extLst>
          </p:cNvPr>
          <p:cNvSpPr txBox="1"/>
          <p:nvPr/>
        </p:nvSpPr>
        <p:spPr>
          <a:xfrm rot="20193681">
            <a:off x="2689530" y="136806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F[s,b,m,t</a:t>
            </a:r>
            <a:r>
              <a:rPr lang="en" dirty="0"/>
              <a:t>]</a:t>
            </a:r>
          </a:p>
        </p:txBody>
      </p:sp>
      <p:sp>
        <p:nvSpPr>
          <p:cNvPr id="102" name="ZoneTexte 69">
            <a:extLst>
              <a:ext uri="{FF2B5EF4-FFF2-40B4-BE49-F238E27FC236}">
                <a16:creationId xmlns:a16="http://schemas.microsoft.com/office/drawing/2014/main" id="{05464F4A-7CC7-311E-4D45-84D048ED1B7F}"/>
              </a:ext>
            </a:extLst>
          </p:cNvPr>
          <p:cNvSpPr txBox="1"/>
          <p:nvPr/>
        </p:nvSpPr>
        <p:spPr>
          <a:xfrm rot="1955041">
            <a:off x="2717618" y="2572702"/>
            <a:ext cx="133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F[s,st,m,t</a:t>
            </a:r>
            <a:r>
              <a:rPr lang="en" dirty="0"/>
              <a:t>]</a:t>
            </a:r>
          </a:p>
        </p:txBody>
      </p:sp>
      <p:sp>
        <p:nvSpPr>
          <p:cNvPr id="103" name="ZoneTexte 70">
            <a:extLst>
              <a:ext uri="{FF2B5EF4-FFF2-40B4-BE49-F238E27FC236}">
                <a16:creationId xmlns:a16="http://schemas.microsoft.com/office/drawing/2014/main" id="{D270080F-FD31-6CDB-84E0-1B84F5EFF9A4}"/>
              </a:ext>
            </a:extLst>
          </p:cNvPr>
          <p:cNvSpPr txBox="1"/>
          <p:nvPr/>
        </p:nvSpPr>
        <p:spPr>
          <a:xfrm rot="19792903">
            <a:off x="5425108" y="2400401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F[st,r,t</a:t>
            </a:r>
            <a:r>
              <a:rPr lang="en" dirty="0"/>
              <a:t>]</a:t>
            </a:r>
          </a:p>
        </p:txBody>
      </p:sp>
      <p:sp>
        <p:nvSpPr>
          <p:cNvPr id="104" name="ZoneTexte 71">
            <a:extLst>
              <a:ext uri="{FF2B5EF4-FFF2-40B4-BE49-F238E27FC236}">
                <a16:creationId xmlns:a16="http://schemas.microsoft.com/office/drawing/2014/main" id="{A6B979A2-1305-8CDE-C704-C31B6240FC47}"/>
              </a:ext>
            </a:extLst>
          </p:cNvPr>
          <p:cNvSpPr txBox="1"/>
          <p:nvPr/>
        </p:nvSpPr>
        <p:spPr>
          <a:xfrm rot="1434085">
            <a:off x="5655148" y="157435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F[b,r,t</a:t>
            </a:r>
            <a:r>
              <a:rPr lang="en" dirty="0"/>
              <a:t>]</a:t>
            </a:r>
          </a:p>
        </p:txBody>
      </p:sp>
      <p:sp>
        <p:nvSpPr>
          <p:cNvPr id="105" name="ZoneTexte 72">
            <a:extLst>
              <a:ext uri="{FF2B5EF4-FFF2-40B4-BE49-F238E27FC236}">
                <a16:creationId xmlns:a16="http://schemas.microsoft.com/office/drawing/2014/main" id="{ECBAABA7-CFF3-2C3B-64DF-3B2ADCAF91BD}"/>
              </a:ext>
            </a:extLst>
          </p:cNvPr>
          <p:cNvSpPr txBox="1"/>
          <p:nvPr/>
        </p:nvSpPr>
        <p:spPr>
          <a:xfrm>
            <a:off x="3432364" y="2318958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106" name="ZoneTexte 73">
            <a:extLst>
              <a:ext uri="{FF2B5EF4-FFF2-40B4-BE49-F238E27FC236}">
                <a16:creationId xmlns:a16="http://schemas.microsoft.com/office/drawing/2014/main" id="{FF4182D1-C977-7026-61B6-F91BC8ABDD59}"/>
              </a:ext>
            </a:extLst>
          </p:cNvPr>
          <p:cNvSpPr txBox="1"/>
          <p:nvPr/>
        </p:nvSpPr>
        <p:spPr>
          <a:xfrm>
            <a:off x="4608663" y="2318830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F[b,st,r,t</a:t>
            </a:r>
            <a:r>
              <a:rPr lang="en" dirty="0"/>
              <a:t>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4A4ECE-7348-3B52-9750-EEE12234E6ED}"/>
              </a:ext>
            </a:extLst>
          </p:cNvPr>
          <p:cNvSpPr txBox="1"/>
          <p:nvPr/>
        </p:nvSpPr>
        <p:spPr>
          <a:xfrm flipH="1">
            <a:off x="84068" y="4378942"/>
            <a:ext cx="201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Coût de Blending </a:t>
            </a:r>
            <a:r>
              <a:rPr lang="en-US" dirty="0"/>
              <a:t>= (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9E71D7-523B-8F4A-4185-AFBA656A80D5}"/>
              </a:ext>
            </a:extLst>
          </p:cNvPr>
          <p:cNvSpPr txBox="1"/>
          <p:nvPr/>
        </p:nvSpPr>
        <p:spPr>
          <a:xfrm>
            <a:off x="2830111" y="4378942"/>
            <a:ext cx="30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05AA82-613B-D1DA-F2BC-47869413BAD2}"/>
              </a:ext>
            </a:extLst>
          </p:cNvPr>
          <p:cNvSpPr txBox="1"/>
          <p:nvPr/>
        </p:nvSpPr>
        <p:spPr>
          <a:xfrm>
            <a:off x="3967932" y="4378942"/>
            <a:ext cx="1323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)</a:t>
            </a:r>
            <a:r>
              <a:rPr lang="en-US" sz="1000" dirty="0"/>
              <a:t>(</a:t>
            </a:r>
            <a:r>
              <a:rPr lang="en-US" sz="1000" dirty="0" err="1"/>
              <a:t>b.type</a:t>
            </a:r>
            <a:r>
              <a:rPr lang="en-US" sz="1000" dirty="0"/>
              <a:t>=B) </a:t>
            </a:r>
            <a:r>
              <a:rPr lang="en-US" b="1" dirty="0"/>
              <a:t>x </a:t>
            </a:r>
            <a:r>
              <a:rPr lang="en-US" i="1" dirty="0" err="1"/>
              <a:t>Cb</a:t>
            </a:r>
            <a:endParaRPr lang="en-US" b="1" dirty="0"/>
          </a:p>
        </p:txBody>
      </p:sp>
      <p:sp>
        <p:nvSpPr>
          <p:cNvPr id="98" name="ZoneTexte 3">
            <a:extLst>
              <a:ext uri="{FF2B5EF4-FFF2-40B4-BE49-F238E27FC236}">
                <a16:creationId xmlns:a16="http://schemas.microsoft.com/office/drawing/2014/main" id="{E2B866BF-4B5B-2955-BDB8-29E91E96D042}"/>
              </a:ext>
            </a:extLst>
          </p:cNvPr>
          <p:cNvSpPr txBox="1"/>
          <p:nvPr/>
        </p:nvSpPr>
        <p:spPr>
          <a:xfrm>
            <a:off x="1895162" y="4378942"/>
            <a:ext cx="986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F[s,b,m,t</a:t>
            </a:r>
            <a:r>
              <a:rPr lang="en" dirty="0"/>
              <a:t>]</a:t>
            </a:r>
          </a:p>
        </p:txBody>
      </p:sp>
      <p:sp>
        <p:nvSpPr>
          <p:cNvPr id="99" name="ZoneTexte 72">
            <a:extLst>
              <a:ext uri="{FF2B5EF4-FFF2-40B4-BE49-F238E27FC236}">
                <a16:creationId xmlns:a16="http://schemas.microsoft.com/office/drawing/2014/main" id="{9B0E246D-0A60-20E8-9D3C-A9A049377693}"/>
              </a:ext>
            </a:extLst>
          </p:cNvPr>
          <p:cNvSpPr txBox="1"/>
          <p:nvPr/>
        </p:nvSpPr>
        <p:spPr>
          <a:xfrm>
            <a:off x="3076216" y="4378942"/>
            <a:ext cx="111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358B6A-AC13-73D4-0247-43F6A615EBFF}"/>
              </a:ext>
            </a:extLst>
          </p:cNvPr>
          <p:cNvSpPr txBox="1"/>
          <p:nvPr/>
        </p:nvSpPr>
        <p:spPr>
          <a:xfrm>
            <a:off x="5110138" y="4378941"/>
            <a:ext cx="426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 </a:t>
            </a:r>
            <a:r>
              <a:rPr lang="en-US" dirty="0"/>
              <a:t>(</a:t>
            </a:r>
          </a:p>
        </p:txBody>
      </p:sp>
      <p:sp>
        <p:nvSpPr>
          <p:cNvPr id="107" name="ZoneTexte 3">
            <a:extLst>
              <a:ext uri="{FF2B5EF4-FFF2-40B4-BE49-F238E27FC236}">
                <a16:creationId xmlns:a16="http://schemas.microsoft.com/office/drawing/2014/main" id="{CCE575CC-72DB-590B-CA76-05245CD6DFC7}"/>
              </a:ext>
            </a:extLst>
          </p:cNvPr>
          <p:cNvSpPr txBox="1"/>
          <p:nvPr/>
        </p:nvSpPr>
        <p:spPr>
          <a:xfrm>
            <a:off x="5376004" y="4378942"/>
            <a:ext cx="986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F[s,b,m,t</a:t>
            </a:r>
            <a:r>
              <a:rPr lang="en" dirty="0"/>
              <a:t>]</a:t>
            </a:r>
          </a:p>
        </p:txBody>
      </p:sp>
      <p:sp>
        <p:nvSpPr>
          <p:cNvPr id="108" name="ZoneTexte 72">
            <a:extLst>
              <a:ext uri="{FF2B5EF4-FFF2-40B4-BE49-F238E27FC236}">
                <a16:creationId xmlns:a16="http://schemas.microsoft.com/office/drawing/2014/main" id="{A27FC019-B43E-00D2-D37E-A72361F85F43}"/>
              </a:ext>
            </a:extLst>
          </p:cNvPr>
          <p:cNvSpPr txBox="1"/>
          <p:nvPr/>
        </p:nvSpPr>
        <p:spPr>
          <a:xfrm>
            <a:off x="6557058" y="4378942"/>
            <a:ext cx="111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B77954-3D36-4752-3640-AF5E33FC89B3}"/>
              </a:ext>
            </a:extLst>
          </p:cNvPr>
          <p:cNvSpPr txBox="1"/>
          <p:nvPr/>
        </p:nvSpPr>
        <p:spPr>
          <a:xfrm>
            <a:off x="7488505" y="4378942"/>
            <a:ext cx="1476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)</a:t>
            </a:r>
            <a:r>
              <a:rPr lang="en-US" sz="1000" dirty="0"/>
              <a:t>(</a:t>
            </a:r>
            <a:r>
              <a:rPr lang="en-US" sz="1000" dirty="0" err="1"/>
              <a:t>b.type</a:t>
            </a:r>
            <a:r>
              <a:rPr lang="en-US" sz="1000" dirty="0"/>
              <a:t>=SB) </a:t>
            </a:r>
            <a:r>
              <a:rPr lang="en-US" b="1" dirty="0"/>
              <a:t>x </a:t>
            </a:r>
            <a:r>
              <a:rPr lang="en-US" i="1" dirty="0" err="1"/>
              <a:t>Csb</a:t>
            </a:r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C41189-A037-373F-91E1-04E4F1AF4175}"/>
              </a:ext>
            </a:extLst>
          </p:cNvPr>
          <p:cNvSpPr txBox="1"/>
          <p:nvPr/>
        </p:nvSpPr>
        <p:spPr>
          <a:xfrm>
            <a:off x="6311606" y="4378942"/>
            <a:ext cx="30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grpSp>
        <p:nvGrpSpPr>
          <p:cNvPr id="57" name="Groupe 57">
            <a:extLst>
              <a:ext uri="{FF2B5EF4-FFF2-40B4-BE49-F238E27FC236}">
                <a16:creationId xmlns:a16="http://schemas.microsoft.com/office/drawing/2014/main" id="{A6BD554D-97D1-E410-6B8A-130EDC6EE834}"/>
              </a:ext>
            </a:extLst>
          </p:cNvPr>
          <p:cNvGrpSpPr/>
          <p:nvPr/>
        </p:nvGrpSpPr>
        <p:grpSpPr>
          <a:xfrm>
            <a:off x="174171" y="182557"/>
            <a:ext cx="2977006" cy="764118"/>
            <a:chOff x="174171" y="297543"/>
            <a:chExt cx="2977006" cy="602356"/>
          </a:xfrm>
        </p:grpSpPr>
        <p:sp>
          <p:nvSpPr>
            <p:cNvPr id="58" name="Google Shape;501;p23">
              <a:extLst>
                <a:ext uri="{FF2B5EF4-FFF2-40B4-BE49-F238E27FC236}">
                  <a16:creationId xmlns:a16="http://schemas.microsoft.com/office/drawing/2014/main" id="{5DF5173F-B849-E953-037F-2EAB0B0F0268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Fonction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objective</a:t>
              </a:r>
            </a:p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(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Coût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Blending)</a:t>
              </a:r>
            </a:p>
          </p:txBody>
        </p:sp>
        <p:cxnSp>
          <p:nvCxnSpPr>
            <p:cNvPr id="59" name="Connecteur droit 59">
              <a:extLst>
                <a:ext uri="{FF2B5EF4-FFF2-40B4-BE49-F238E27FC236}">
                  <a16:creationId xmlns:a16="http://schemas.microsoft.com/office/drawing/2014/main" id="{F523A1C9-E8C9-F2A5-5005-13D19AD1D9A8}"/>
                </a:ext>
              </a:extLst>
            </p:cNvPr>
            <p:cNvCxnSpPr/>
            <p:nvPr/>
          </p:nvCxnSpPr>
          <p:spPr>
            <a:xfrm>
              <a:off x="174171" y="297543"/>
              <a:ext cx="21031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276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4010589" y="2964043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866240" cy="119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H="1" flipV="1">
            <a:off x="4436603" y="2073189"/>
            <a:ext cx="3988" cy="8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0981" y="2083810"/>
            <a:ext cx="12920" cy="8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56458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4956722" y="2243336"/>
            <a:ext cx="2036305" cy="116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3">
            <a:extLst>
              <a:ext uri="{FF2B5EF4-FFF2-40B4-BE49-F238E27FC236}">
                <a16:creationId xmlns:a16="http://schemas.microsoft.com/office/drawing/2014/main" id="{2D2A7209-0510-0AC7-BBD1-AFDFCF59D05E}"/>
              </a:ext>
            </a:extLst>
          </p:cNvPr>
          <p:cNvSpPr txBox="1"/>
          <p:nvPr/>
        </p:nvSpPr>
        <p:spPr>
          <a:xfrm rot="20193681">
            <a:off x="2689530" y="136806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F[s,b,m,t</a:t>
            </a:r>
            <a:r>
              <a:rPr lang="en" dirty="0"/>
              <a:t>]</a:t>
            </a:r>
          </a:p>
        </p:txBody>
      </p:sp>
      <p:sp>
        <p:nvSpPr>
          <p:cNvPr id="102" name="ZoneTexte 69">
            <a:extLst>
              <a:ext uri="{FF2B5EF4-FFF2-40B4-BE49-F238E27FC236}">
                <a16:creationId xmlns:a16="http://schemas.microsoft.com/office/drawing/2014/main" id="{05464F4A-7CC7-311E-4D45-84D048ED1B7F}"/>
              </a:ext>
            </a:extLst>
          </p:cNvPr>
          <p:cNvSpPr txBox="1"/>
          <p:nvPr/>
        </p:nvSpPr>
        <p:spPr>
          <a:xfrm rot="1955041">
            <a:off x="2717618" y="2572702"/>
            <a:ext cx="133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F[s,st,m,t</a:t>
            </a:r>
            <a:r>
              <a:rPr lang="en" dirty="0"/>
              <a:t>]</a:t>
            </a:r>
          </a:p>
        </p:txBody>
      </p:sp>
      <p:sp>
        <p:nvSpPr>
          <p:cNvPr id="103" name="ZoneTexte 70">
            <a:extLst>
              <a:ext uri="{FF2B5EF4-FFF2-40B4-BE49-F238E27FC236}">
                <a16:creationId xmlns:a16="http://schemas.microsoft.com/office/drawing/2014/main" id="{D270080F-FD31-6CDB-84E0-1B84F5EFF9A4}"/>
              </a:ext>
            </a:extLst>
          </p:cNvPr>
          <p:cNvSpPr txBox="1"/>
          <p:nvPr/>
        </p:nvSpPr>
        <p:spPr>
          <a:xfrm rot="19792903">
            <a:off x="5425108" y="2400401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F[st,r,t</a:t>
            </a:r>
            <a:r>
              <a:rPr lang="en" dirty="0"/>
              <a:t>]</a:t>
            </a:r>
          </a:p>
        </p:txBody>
      </p:sp>
      <p:sp>
        <p:nvSpPr>
          <p:cNvPr id="104" name="ZoneTexte 71">
            <a:extLst>
              <a:ext uri="{FF2B5EF4-FFF2-40B4-BE49-F238E27FC236}">
                <a16:creationId xmlns:a16="http://schemas.microsoft.com/office/drawing/2014/main" id="{A6B979A2-1305-8CDE-C704-C31B6240FC47}"/>
              </a:ext>
            </a:extLst>
          </p:cNvPr>
          <p:cNvSpPr txBox="1"/>
          <p:nvPr/>
        </p:nvSpPr>
        <p:spPr>
          <a:xfrm rot="1434085">
            <a:off x="5655148" y="157435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F[b,r,t</a:t>
            </a:r>
            <a:r>
              <a:rPr lang="en" dirty="0"/>
              <a:t>]</a:t>
            </a:r>
          </a:p>
        </p:txBody>
      </p:sp>
      <p:sp>
        <p:nvSpPr>
          <p:cNvPr id="105" name="ZoneTexte 72">
            <a:extLst>
              <a:ext uri="{FF2B5EF4-FFF2-40B4-BE49-F238E27FC236}">
                <a16:creationId xmlns:a16="http://schemas.microsoft.com/office/drawing/2014/main" id="{ECBAABA7-CFF3-2C3B-64DF-3B2ADCAF91BD}"/>
              </a:ext>
            </a:extLst>
          </p:cNvPr>
          <p:cNvSpPr txBox="1"/>
          <p:nvPr/>
        </p:nvSpPr>
        <p:spPr>
          <a:xfrm>
            <a:off x="3432364" y="2318958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106" name="ZoneTexte 73">
            <a:extLst>
              <a:ext uri="{FF2B5EF4-FFF2-40B4-BE49-F238E27FC236}">
                <a16:creationId xmlns:a16="http://schemas.microsoft.com/office/drawing/2014/main" id="{FF4182D1-C977-7026-61B6-F91BC8ABDD59}"/>
              </a:ext>
            </a:extLst>
          </p:cNvPr>
          <p:cNvSpPr txBox="1"/>
          <p:nvPr/>
        </p:nvSpPr>
        <p:spPr>
          <a:xfrm>
            <a:off x="4608663" y="2318830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F[b,st,r,t</a:t>
            </a:r>
            <a:r>
              <a:rPr lang="en" dirty="0"/>
              <a:t>]</a:t>
            </a:r>
          </a:p>
        </p:txBody>
      </p:sp>
      <p:sp>
        <p:nvSpPr>
          <p:cNvPr id="58" name="ZoneTexte 72">
            <a:extLst>
              <a:ext uri="{FF2B5EF4-FFF2-40B4-BE49-F238E27FC236}">
                <a16:creationId xmlns:a16="http://schemas.microsoft.com/office/drawing/2014/main" id="{E7C6C4B5-E825-E522-850C-AD311CB65800}"/>
              </a:ext>
            </a:extLst>
          </p:cNvPr>
          <p:cNvSpPr txBox="1"/>
          <p:nvPr/>
        </p:nvSpPr>
        <p:spPr>
          <a:xfrm>
            <a:off x="174171" y="4364126"/>
            <a:ext cx="1578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StockMP[st,m,t]</a:t>
            </a:r>
            <a:endParaRPr lang="en" dirty="0"/>
          </a:p>
        </p:txBody>
      </p:sp>
      <p:sp>
        <p:nvSpPr>
          <p:cNvPr id="59" name="ZoneTexte 72">
            <a:extLst>
              <a:ext uri="{FF2B5EF4-FFF2-40B4-BE49-F238E27FC236}">
                <a16:creationId xmlns:a16="http://schemas.microsoft.com/office/drawing/2014/main" id="{458A2921-D290-9D84-0E90-4DC53BA54FAD}"/>
              </a:ext>
            </a:extLst>
          </p:cNvPr>
          <p:cNvSpPr txBox="1"/>
          <p:nvPr/>
        </p:nvSpPr>
        <p:spPr>
          <a:xfrm>
            <a:off x="174171" y="4689157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StockPF[st,r,t]</a:t>
            </a:r>
            <a:endParaRPr lang="e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FE60EA-846C-1503-3F3C-954756406F8F}"/>
              </a:ext>
            </a:extLst>
          </p:cNvPr>
          <p:cNvSpPr txBox="1"/>
          <p:nvPr/>
        </p:nvSpPr>
        <p:spPr>
          <a:xfrm>
            <a:off x="3634544" y="4364126"/>
            <a:ext cx="30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09DC1C-A3CC-2CBB-1BB1-C0CEBFD1D39B}"/>
              </a:ext>
            </a:extLst>
          </p:cNvPr>
          <p:cNvSpPr txBox="1"/>
          <p:nvPr/>
        </p:nvSpPr>
        <p:spPr>
          <a:xfrm>
            <a:off x="1701404" y="4364126"/>
            <a:ext cx="30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=</a:t>
            </a:r>
          </a:p>
        </p:txBody>
      </p:sp>
      <p:sp>
        <p:nvSpPr>
          <p:cNvPr id="72" name="ZoneTexte 72">
            <a:extLst>
              <a:ext uri="{FF2B5EF4-FFF2-40B4-BE49-F238E27FC236}">
                <a16:creationId xmlns:a16="http://schemas.microsoft.com/office/drawing/2014/main" id="{7133A7A0-E970-AE6A-0021-4E7710C01A85}"/>
              </a:ext>
            </a:extLst>
          </p:cNvPr>
          <p:cNvSpPr txBox="1"/>
          <p:nvPr/>
        </p:nvSpPr>
        <p:spPr>
          <a:xfrm>
            <a:off x="1950822" y="4364126"/>
            <a:ext cx="173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StockMP[st,m,t-1]</a:t>
            </a:r>
            <a:endParaRPr lang="en" dirty="0"/>
          </a:p>
        </p:txBody>
      </p:sp>
      <p:sp>
        <p:nvSpPr>
          <p:cNvPr id="73" name="ZoneTexte 69">
            <a:extLst>
              <a:ext uri="{FF2B5EF4-FFF2-40B4-BE49-F238E27FC236}">
                <a16:creationId xmlns:a16="http://schemas.microsoft.com/office/drawing/2014/main" id="{9061642D-3A1E-B3D9-27E8-0B87626B7B55}"/>
              </a:ext>
            </a:extLst>
          </p:cNvPr>
          <p:cNvSpPr txBox="1"/>
          <p:nvPr/>
        </p:nvSpPr>
        <p:spPr>
          <a:xfrm>
            <a:off x="3883962" y="4364126"/>
            <a:ext cx="110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F[s,st,m,t</a:t>
            </a:r>
            <a:r>
              <a:rPr lang="en" dirty="0"/>
              <a:t>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84BC19-D9DC-A2EB-03B1-0D65EF19B7FA}"/>
              </a:ext>
            </a:extLst>
          </p:cNvPr>
          <p:cNvSpPr txBox="1"/>
          <p:nvPr/>
        </p:nvSpPr>
        <p:spPr>
          <a:xfrm>
            <a:off x="4932651" y="4364126"/>
            <a:ext cx="30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77" name="ZoneTexte 72">
            <a:extLst>
              <a:ext uri="{FF2B5EF4-FFF2-40B4-BE49-F238E27FC236}">
                <a16:creationId xmlns:a16="http://schemas.microsoft.com/office/drawing/2014/main" id="{6B76E326-42A1-E9FD-D156-4FE16660CBA9}"/>
              </a:ext>
            </a:extLst>
          </p:cNvPr>
          <p:cNvSpPr txBox="1"/>
          <p:nvPr/>
        </p:nvSpPr>
        <p:spPr>
          <a:xfrm>
            <a:off x="5182067" y="436412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23FDB7-E3B1-8795-62A0-FA491264213D}"/>
              </a:ext>
            </a:extLst>
          </p:cNvPr>
          <p:cNvSpPr txBox="1"/>
          <p:nvPr/>
        </p:nvSpPr>
        <p:spPr>
          <a:xfrm>
            <a:off x="3599911" y="4689157"/>
            <a:ext cx="30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B67403-B1D1-2BB0-80A2-49A746AEA199}"/>
              </a:ext>
            </a:extLst>
          </p:cNvPr>
          <p:cNvSpPr txBox="1"/>
          <p:nvPr/>
        </p:nvSpPr>
        <p:spPr>
          <a:xfrm>
            <a:off x="1628607" y="4689157"/>
            <a:ext cx="30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=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D47613-C214-DD2F-E6B0-774E0B86BB4F}"/>
              </a:ext>
            </a:extLst>
          </p:cNvPr>
          <p:cNvSpPr txBox="1"/>
          <p:nvPr/>
        </p:nvSpPr>
        <p:spPr>
          <a:xfrm>
            <a:off x="5064817" y="4689157"/>
            <a:ext cx="30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84" name="ZoneTexte 72">
            <a:extLst>
              <a:ext uri="{FF2B5EF4-FFF2-40B4-BE49-F238E27FC236}">
                <a16:creationId xmlns:a16="http://schemas.microsoft.com/office/drawing/2014/main" id="{1707A950-7B02-7E49-89CE-20B5ABBBCB9C}"/>
              </a:ext>
            </a:extLst>
          </p:cNvPr>
          <p:cNvSpPr txBox="1"/>
          <p:nvPr/>
        </p:nvSpPr>
        <p:spPr>
          <a:xfrm>
            <a:off x="1986933" y="4689157"/>
            <a:ext cx="155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StockPF[st,r,t-1]</a:t>
            </a:r>
            <a:endParaRPr lang="en" dirty="0"/>
          </a:p>
        </p:txBody>
      </p:sp>
      <p:sp>
        <p:nvSpPr>
          <p:cNvPr id="86" name="ZoneTexte 73">
            <a:extLst>
              <a:ext uri="{FF2B5EF4-FFF2-40B4-BE49-F238E27FC236}">
                <a16:creationId xmlns:a16="http://schemas.microsoft.com/office/drawing/2014/main" id="{57353212-AACA-B16D-283E-5CC03A03B5EC}"/>
              </a:ext>
            </a:extLst>
          </p:cNvPr>
          <p:cNvSpPr txBox="1"/>
          <p:nvPr/>
        </p:nvSpPr>
        <p:spPr>
          <a:xfrm>
            <a:off x="3958237" y="4689157"/>
            <a:ext cx="1049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F[b,st,r,t</a:t>
            </a:r>
            <a:r>
              <a:rPr lang="en" dirty="0"/>
              <a:t>]</a:t>
            </a:r>
          </a:p>
        </p:txBody>
      </p:sp>
      <p:sp>
        <p:nvSpPr>
          <p:cNvPr id="87" name="ZoneTexte 70">
            <a:extLst>
              <a:ext uri="{FF2B5EF4-FFF2-40B4-BE49-F238E27FC236}">
                <a16:creationId xmlns:a16="http://schemas.microsoft.com/office/drawing/2014/main" id="{EDE76318-D8F7-18EF-DC23-81BBA127320E}"/>
              </a:ext>
            </a:extLst>
          </p:cNvPr>
          <p:cNvSpPr txBox="1"/>
          <p:nvPr/>
        </p:nvSpPr>
        <p:spPr>
          <a:xfrm>
            <a:off x="5423145" y="4689157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F[st,r,t</a:t>
            </a:r>
            <a:r>
              <a:rPr lang="en" dirty="0"/>
              <a:t>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0AAA65-AE58-809E-798C-6F9895C562F8}"/>
              </a:ext>
            </a:extLst>
          </p:cNvPr>
          <p:cNvSpPr txBox="1"/>
          <p:nvPr/>
        </p:nvSpPr>
        <p:spPr>
          <a:xfrm>
            <a:off x="6406367" y="4526642"/>
            <a:ext cx="750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Avec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0A718-3394-D410-978E-DEBD0F28111B}"/>
                  </a:ext>
                </a:extLst>
              </p:cNvPr>
              <p:cNvSpPr txBox="1"/>
              <p:nvPr/>
            </p:nvSpPr>
            <p:spPr>
              <a:xfrm>
                <a:off x="7026426" y="4448866"/>
                <a:ext cx="1942519" cy="480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𝑺𝒕𝒐𝒄𝒌𝑴𝑷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𝑺𝒕𝒐𝒄𝒌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0A718-3394-D410-978E-DEBD0F28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26" y="4448866"/>
                <a:ext cx="1942519" cy="480581"/>
              </a:xfrm>
              <a:prstGeom prst="rect">
                <a:avLst/>
              </a:prstGeom>
              <a:blipFill>
                <a:blip r:embed="rId6"/>
                <a:stretch>
                  <a:fillRect l="-44654" t="-224051" r="-1572" b="-3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20AA296-197E-4DC9-57CD-D8A6DA6EE679}"/>
                  </a:ext>
                </a:extLst>
              </p:cNvPr>
              <p:cNvSpPr txBox="1"/>
              <p:nvPr/>
            </p:nvSpPr>
            <p:spPr>
              <a:xfrm>
                <a:off x="-19400" y="4039095"/>
                <a:ext cx="15091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F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20AA296-197E-4DC9-57CD-D8A6DA6EE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00" y="4039095"/>
                <a:ext cx="150919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57">
            <a:extLst>
              <a:ext uri="{FF2B5EF4-FFF2-40B4-BE49-F238E27FC236}">
                <a16:creationId xmlns:a16="http://schemas.microsoft.com/office/drawing/2014/main" id="{4BB4BA7F-95C0-FCAD-D763-BAAA331C9CB2}"/>
              </a:ext>
            </a:extLst>
          </p:cNvPr>
          <p:cNvGrpSpPr/>
          <p:nvPr/>
        </p:nvGrpSpPr>
        <p:grpSpPr>
          <a:xfrm>
            <a:off x="174171" y="182557"/>
            <a:ext cx="2977006" cy="764118"/>
            <a:chOff x="174171" y="297543"/>
            <a:chExt cx="2977006" cy="602356"/>
          </a:xfrm>
        </p:grpSpPr>
        <p:sp>
          <p:nvSpPr>
            <p:cNvPr id="92" name="Google Shape;501;p23">
              <a:extLst>
                <a:ext uri="{FF2B5EF4-FFF2-40B4-BE49-F238E27FC236}">
                  <a16:creationId xmlns:a16="http://schemas.microsoft.com/office/drawing/2014/main" id="{5CA25373-80B6-A1CE-EB1D-A0785E65276F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Fonction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objective</a:t>
              </a:r>
            </a:p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(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Coût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stockage)</a:t>
              </a:r>
            </a:p>
          </p:txBody>
        </p:sp>
        <p:cxnSp>
          <p:nvCxnSpPr>
            <p:cNvPr id="93" name="Connecteur droit 59">
              <a:extLst>
                <a:ext uri="{FF2B5EF4-FFF2-40B4-BE49-F238E27FC236}">
                  <a16:creationId xmlns:a16="http://schemas.microsoft.com/office/drawing/2014/main" id="{D4EA4D86-D5F4-62F0-B406-C2F2010891A0}"/>
                </a:ext>
              </a:extLst>
            </p:cNvPr>
            <p:cNvCxnSpPr/>
            <p:nvPr/>
          </p:nvCxnSpPr>
          <p:spPr>
            <a:xfrm>
              <a:off x="174171" y="297543"/>
              <a:ext cx="21031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51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4010589" y="2964043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866240" cy="119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H="1" flipV="1">
            <a:off x="4436603" y="2073189"/>
            <a:ext cx="3988" cy="8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0981" y="2083810"/>
            <a:ext cx="12920" cy="8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56458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4956722" y="2243336"/>
            <a:ext cx="2036305" cy="116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3">
            <a:extLst>
              <a:ext uri="{FF2B5EF4-FFF2-40B4-BE49-F238E27FC236}">
                <a16:creationId xmlns:a16="http://schemas.microsoft.com/office/drawing/2014/main" id="{2D2A7209-0510-0AC7-BBD1-AFDFCF59D05E}"/>
              </a:ext>
            </a:extLst>
          </p:cNvPr>
          <p:cNvSpPr txBox="1"/>
          <p:nvPr/>
        </p:nvSpPr>
        <p:spPr>
          <a:xfrm rot="20193681">
            <a:off x="2689530" y="136806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F[s,b,m,t</a:t>
            </a:r>
            <a:r>
              <a:rPr lang="en" dirty="0"/>
              <a:t>]</a:t>
            </a:r>
          </a:p>
        </p:txBody>
      </p:sp>
      <p:sp>
        <p:nvSpPr>
          <p:cNvPr id="102" name="ZoneTexte 69">
            <a:extLst>
              <a:ext uri="{FF2B5EF4-FFF2-40B4-BE49-F238E27FC236}">
                <a16:creationId xmlns:a16="http://schemas.microsoft.com/office/drawing/2014/main" id="{05464F4A-7CC7-311E-4D45-84D048ED1B7F}"/>
              </a:ext>
            </a:extLst>
          </p:cNvPr>
          <p:cNvSpPr txBox="1"/>
          <p:nvPr/>
        </p:nvSpPr>
        <p:spPr>
          <a:xfrm rot="1955041">
            <a:off x="2717618" y="2572702"/>
            <a:ext cx="133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F[s,st,m,t</a:t>
            </a:r>
            <a:r>
              <a:rPr lang="en" dirty="0"/>
              <a:t>]</a:t>
            </a:r>
          </a:p>
        </p:txBody>
      </p:sp>
      <p:sp>
        <p:nvSpPr>
          <p:cNvPr id="103" name="ZoneTexte 70">
            <a:extLst>
              <a:ext uri="{FF2B5EF4-FFF2-40B4-BE49-F238E27FC236}">
                <a16:creationId xmlns:a16="http://schemas.microsoft.com/office/drawing/2014/main" id="{D270080F-FD31-6CDB-84E0-1B84F5EFF9A4}"/>
              </a:ext>
            </a:extLst>
          </p:cNvPr>
          <p:cNvSpPr txBox="1"/>
          <p:nvPr/>
        </p:nvSpPr>
        <p:spPr>
          <a:xfrm rot="19792903">
            <a:off x="5425108" y="2400401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F[st,r,t</a:t>
            </a:r>
            <a:r>
              <a:rPr lang="en" dirty="0"/>
              <a:t>]</a:t>
            </a:r>
          </a:p>
        </p:txBody>
      </p:sp>
      <p:sp>
        <p:nvSpPr>
          <p:cNvPr id="104" name="ZoneTexte 71">
            <a:extLst>
              <a:ext uri="{FF2B5EF4-FFF2-40B4-BE49-F238E27FC236}">
                <a16:creationId xmlns:a16="http://schemas.microsoft.com/office/drawing/2014/main" id="{A6B979A2-1305-8CDE-C704-C31B6240FC47}"/>
              </a:ext>
            </a:extLst>
          </p:cNvPr>
          <p:cNvSpPr txBox="1"/>
          <p:nvPr/>
        </p:nvSpPr>
        <p:spPr>
          <a:xfrm rot="1434085">
            <a:off x="5655148" y="1574356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F[b,r,t</a:t>
            </a:r>
            <a:r>
              <a:rPr lang="en" dirty="0"/>
              <a:t>]</a:t>
            </a:r>
          </a:p>
        </p:txBody>
      </p:sp>
      <p:sp>
        <p:nvSpPr>
          <p:cNvPr id="105" name="ZoneTexte 72">
            <a:extLst>
              <a:ext uri="{FF2B5EF4-FFF2-40B4-BE49-F238E27FC236}">
                <a16:creationId xmlns:a16="http://schemas.microsoft.com/office/drawing/2014/main" id="{ECBAABA7-CFF3-2C3B-64DF-3B2ADCAF91BD}"/>
              </a:ext>
            </a:extLst>
          </p:cNvPr>
          <p:cNvSpPr txBox="1"/>
          <p:nvPr/>
        </p:nvSpPr>
        <p:spPr>
          <a:xfrm>
            <a:off x="3432364" y="2318958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F[st,b,m,t</a:t>
            </a:r>
            <a:r>
              <a:rPr lang="en" dirty="0"/>
              <a:t>]</a:t>
            </a:r>
          </a:p>
        </p:txBody>
      </p:sp>
      <p:sp>
        <p:nvSpPr>
          <p:cNvPr id="106" name="ZoneTexte 73">
            <a:extLst>
              <a:ext uri="{FF2B5EF4-FFF2-40B4-BE49-F238E27FC236}">
                <a16:creationId xmlns:a16="http://schemas.microsoft.com/office/drawing/2014/main" id="{FF4182D1-C977-7026-61B6-F91BC8ABDD59}"/>
              </a:ext>
            </a:extLst>
          </p:cNvPr>
          <p:cNvSpPr txBox="1"/>
          <p:nvPr/>
        </p:nvSpPr>
        <p:spPr>
          <a:xfrm>
            <a:off x="4608663" y="2318830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F[b,st,r,t</a:t>
            </a:r>
            <a:r>
              <a:rPr lang="en" dirty="0"/>
              <a:t>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4A4ECE-7348-3B52-9750-EEE12234E6ED}"/>
              </a:ext>
            </a:extLst>
          </p:cNvPr>
          <p:cNvSpPr txBox="1"/>
          <p:nvPr/>
        </p:nvSpPr>
        <p:spPr>
          <a:xfrm flipH="1">
            <a:off x="1249194" y="4453611"/>
            <a:ext cx="186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Coût de Stockage </a:t>
            </a:r>
            <a:r>
              <a:rPr lang="en-US" dirty="0"/>
              <a:t>=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05AA82-613B-D1DA-F2BC-47869413BAD2}"/>
              </a:ext>
            </a:extLst>
          </p:cNvPr>
          <p:cNvSpPr txBox="1"/>
          <p:nvPr/>
        </p:nvSpPr>
        <p:spPr>
          <a:xfrm>
            <a:off x="4572639" y="4453611"/>
            <a:ext cx="1097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 </a:t>
            </a:r>
            <a:r>
              <a:rPr lang="en-US" i="1" dirty="0" err="1"/>
              <a:t>Cst,mp</a:t>
            </a:r>
            <a:r>
              <a:rPr lang="en-US" i="1" dirty="0"/>
              <a:t> </a:t>
            </a:r>
            <a:r>
              <a:rPr lang="en-US" b="1" i="1" dirty="0"/>
              <a:t>+</a:t>
            </a:r>
            <a:endParaRPr lang="en-US" b="1" dirty="0"/>
          </a:p>
        </p:txBody>
      </p:sp>
      <p:sp>
        <p:nvSpPr>
          <p:cNvPr id="99" name="ZoneTexte 72">
            <a:extLst>
              <a:ext uri="{FF2B5EF4-FFF2-40B4-BE49-F238E27FC236}">
                <a16:creationId xmlns:a16="http://schemas.microsoft.com/office/drawing/2014/main" id="{9B0E246D-0A60-20E8-9D3C-A9A049377693}"/>
              </a:ext>
            </a:extLst>
          </p:cNvPr>
          <p:cNvSpPr txBox="1"/>
          <p:nvPr/>
        </p:nvSpPr>
        <p:spPr>
          <a:xfrm>
            <a:off x="3016673" y="4453611"/>
            <a:ext cx="165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StockMP[st,m,t]</a:t>
            </a:r>
            <a:endParaRPr lang="en" dirty="0"/>
          </a:p>
        </p:txBody>
      </p:sp>
      <p:sp>
        <p:nvSpPr>
          <p:cNvPr id="108" name="ZoneTexte 72">
            <a:extLst>
              <a:ext uri="{FF2B5EF4-FFF2-40B4-BE49-F238E27FC236}">
                <a16:creationId xmlns:a16="http://schemas.microsoft.com/office/drawing/2014/main" id="{A27FC019-B43E-00D2-D37E-A72361F85F43}"/>
              </a:ext>
            </a:extLst>
          </p:cNvPr>
          <p:cNvSpPr txBox="1"/>
          <p:nvPr/>
        </p:nvSpPr>
        <p:spPr>
          <a:xfrm>
            <a:off x="5567869" y="445361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StockPF[st,r,t]</a:t>
            </a:r>
            <a:endParaRPr lang="e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B77954-3D36-4752-3640-AF5E33FC89B3}"/>
              </a:ext>
            </a:extLst>
          </p:cNvPr>
          <p:cNvSpPr txBox="1"/>
          <p:nvPr/>
        </p:nvSpPr>
        <p:spPr>
          <a:xfrm>
            <a:off x="6862252" y="4453611"/>
            <a:ext cx="1476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 </a:t>
            </a:r>
            <a:r>
              <a:rPr lang="en-US" i="1" dirty="0"/>
              <a:t>Cst,pf</a:t>
            </a:r>
            <a:endParaRPr lang="en-US" b="1" dirty="0"/>
          </a:p>
        </p:txBody>
      </p:sp>
      <p:grpSp>
        <p:nvGrpSpPr>
          <p:cNvPr id="60" name="Groupe 57">
            <a:extLst>
              <a:ext uri="{FF2B5EF4-FFF2-40B4-BE49-F238E27FC236}">
                <a16:creationId xmlns:a16="http://schemas.microsoft.com/office/drawing/2014/main" id="{69B5CC79-9962-4E6F-E35B-9BDBC79A12B3}"/>
              </a:ext>
            </a:extLst>
          </p:cNvPr>
          <p:cNvGrpSpPr/>
          <p:nvPr/>
        </p:nvGrpSpPr>
        <p:grpSpPr>
          <a:xfrm>
            <a:off x="174171" y="182557"/>
            <a:ext cx="2977006" cy="764118"/>
            <a:chOff x="174171" y="297543"/>
            <a:chExt cx="2977006" cy="602356"/>
          </a:xfrm>
        </p:grpSpPr>
        <p:sp>
          <p:nvSpPr>
            <p:cNvPr id="71" name="Google Shape;501;p23">
              <a:extLst>
                <a:ext uri="{FF2B5EF4-FFF2-40B4-BE49-F238E27FC236}">
                  <a16:creationId xmlns:a16="http://schemas.microsoft.com/office/drawing/2014/main" id="{88006952-0F58-15EB-D21C-E90BB48032D1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Fonction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objective</a:t>
              </a:r>
            </a:p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(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Coût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stockage)</a:t>
              </a:r>
            </a:p>
          </p:txBody>
        </p:sp>
        <p:cxnSp>
          <p:nvCxnSpPr>
            <p:cNvPr id="72" name="Connecteur droit 59">
              <a:extLst>
                <a:ext uri="{FF2B5EF4-FFF2-40B4-BE49-F238E27FC236}">
                  <a16:creationId xmlns:a16="http://schemas.microsoft.com/office/drawing/2014/main" id="{AE32A327-A80E-1C6E-A617-F47037258E13}"/>
                </a:ext>
              </a:extLst>
            </p:cNvPr>
            <p:cNvCxnSpPr/>
            <p:nvPr/>
          </p:nvCxnSpPr>
          <p:spPr>
            <a:xfrm>
              <a:off x="174171" y="297543"/>
              <a:ext cx="21031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78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1BF447EC-4303-6F08-AC4B-BB63AEE4EE23}"/>
              </a:ext>
            </a:extLst>
          </p:cNvPr>
          <p:cNvSpPr txBox="1"/>
          <p:nvPr/>
        </p:nvSpPr>
        <p:spPr>
          <a:xfrm>
            <a:off x="333910" y="1205759"/>
            <a:ext cx="266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Coût de rupture de demande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9E98FD-FB96-6839-0168-56C826F322DC}"/>
              </a:ext>
            </a:extLst>
          </p:cNvPr>
          <p:cNvSpPr txBox="1"/>
          <p:nvPr/>
        </p:nvSpPr>
        <p:spPr>
          <a:xfrm>
            <a:off x="333910" y="2118439"/>
            <a:ext cx="3169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Coût d’investissement en Blenders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CCC6D4-1DF2-C8E9-52C8-5538655FEF00}"/>
              </a:ext>
            </a:extLst>
          </p:cNvPr>
          <p:cNvSpPr txBox="1"/>
          <p:nvPr/>
        </p:nvSpPr>
        <p:spPr>
          <a:xfrm>
            <a:off x="333911" y="2574779"/>
            <a:ext cx="3375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Coût d’investissement en Stockages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F524A9-4A0E-5BD9-0526-838B6223C0FF}"/>
              </a:ext>
            </a:extLst>
          </p:cNvPr>
          <p:cNvSpPr txBox="1"/>
          <p:nvPr/>
        </p:nvSpPr>
        <p:spPr>
          <a:xfrm>
            <a:off x="333910" y="3020643"/>
            <a:ext cx="6036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Avec: </a:t>
            </a:r>
            <a:r>
              <a:rPr lang="fr-FR" b="1" dirty="0"/>
              <a:t>Blender_cost : </a:t>
            </a:r>
            <a:r>
              <a:rPr lang="fr-FR" dirty="0"/>
              <a:t>variable binaire d’investissement en blender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7EADB1-D4D0-9270-AE5C-A5FF23190EBC}"/>
              </a:ext>
            </a:extLst>
          </p:cNvPr>
          <p:cNvSpPr txBox="1"/>
          <p:nvPr/>
        </p:nvSpPr>
        <p:spPr>
          <a:xfrm>
            <a:off x="3601092" y="25764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= </a:t>
            </a:r>
            <a:r>
              <a:rPr lang="fr-FR" i="1" dirty="0" err="1"/>
              <a:t>C</a:t>
            </a:r>
            <a:r>
              <a:rPr lang="fr-FR" sz="1100" i="1" dirty="0" err="1"/>
              <a:t>new,st</a:t>
            </a:r>
            <a:r>
              <a:rPr lang="fr-FR" b="1" dirty="0"/>
              <a:t> x </a:t>
            </a:r>
            <a:r>
              <a:rPr lang="fr-FR" b="1" dirty="0" err="1"/>
              <a:t>Storage_cost</a:t>
            </a:r>
            <a:r>
              <a:rPr lang="fr-FR" b="1" dirty="0"/>
              <a:t>[st]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0EC53B-EF47-C30E-9815-8AA7BD6A7B01}"/>
              </a:ext>
            </a:extLst>
          </p:cNvPr>
          <p:cNvSpPr txBox="1"/>
          <p:nvPr/>
        </p:nvSpPr>
        <p:spPr>
          <a:xfrm>
            <a:off x="3351944" y="2118438"/>
            <a:ext cx="4821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= </a:t>
            </a:r>
            <a:r>
              <a:rPr lang="fr-FR" i="1" dirty="0" err="1"/>
              <a:t>C</a:t>
            </a:r>
            <a:r>
              <a:rPr lang="fr-FR" sz="1100" i="1" dirty="0" err="1"/>
              <a:t>new,b</a:t>
            </a:r>
            <a:r>
              <a:rPr lang="fr-FR" b="1" dirty="0"/>
              <a:t> x </a:t>
            </a:r>
            <a:r>
              <a:rPr lang="fr-FR" b="1" dirty="0" err="1"/>
              <a:t>Blender_cost</a:t>
            </a:r>
            <a:r>
              <a:rPr lang="fr-FR" b="1" dirty="0"/>
              <a:t>[b] + </a:t>
            </a:r>
            <a:r>
              <a:rPr lang="fr-FR" i="1" dirty="0" err="1"/>
              <a:t>C</a:t>
            </a:r>
            <a:r>
              <a:rPr lang="fr-FR" sz="1100" i="1" dirty="0" err="1"/>
              <a:t>new,sb</a:t>
            </a:r>
            <a:r>
              <a:rPr lang="fr-FR" b="1" dirty="0"/>
              <a:t> x </a:t>
            </a:r>
            <a:r>
              <a:rPr lang="fr-FR" b="1" dirty="0" err="1"/>
              <a:t>SBlender_cost</a:t>
            </a:r>
            <a:r>
              <a:rPr lang="fr-FR" b="1" dirty="0"/>
              <a:t>[b]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E40F53-F562-83E5-5929-561C406A630D}"/>
              </a:ext>
            </a:extLst>
          </p:cNvPr>
          <p:cNvSpPr txBox="1"/>
          <p:nvPr/>
        </p:nvSpPr>
        <p:spPr>
          <a:xfrm>
            <a:off x="2928135" y="12073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= </a:t>
            </a:r>
            <a:r>
              <a:rPr lang="fr-FR" i="1" dirty="0" err="1"/>
              <a:t>C</a:t>
            </a:r>
            <a:r>
              <a:rPr lang="fr-FR" sz="1100" i="1" dirty="0" err="1"/>
              <a:t>rupture</a:t>
            </a:r>
            <a:r>
              <a:rPr lang="fr-FR" b="1" dirty="0"/>
              <a:t> x </a:t>
            </a:r>
            <a:r>
              <a:rPr lang="fr-FR" b="1" dirty="0" err="1"/>
              <a:t>reliquat_demande</a:t>
            </a:r>
            <a:r>
              <a:rPr lang="fr-FR" b="1" dirty="0"/>
              <a:t>[</a:t>
            </a:r>
            <a:r>
              <a:rPr lang="fr-FR" b="1" dirty="0" err="1"/>
              <a:t>r,t</a:t>
            </a:r>
            <a:r>
              <a:rPr lang="fr-FR" b="1" dirty="0"/>
              <a:t>]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8CF76A-7384-D5B0-F396-E4D8E8F7663F}"/>
              </a:ext>
            </a:extLst>
          </p:cNvPr>
          <p:cNvSpPr txBox="1"/>
          <p:nvPr/>
        </p:nvSpPr>
        <p:spPr>
          <a:xfrm>
            <a:off x="174171" y="34665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rPr>
              <a:t>Coûts</a:t>
            </a:r>
            <a:r>
              <a:rPr lang="en-US" sz="14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rPr>
              <a:t> de base: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75D8D0-A8E9-52D2-CBF7-4C2BFD5290C7}"/>
              </a:ext>
            </a:extLst>
          </p:cNvPr>
          <p:cNvSpPr txBox="1"/>
          <p:nvPr/>
        </p:nvSpPr>
        <p:spPr>
          <a:xfrm>
            <a:off x="333910" y="39123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Coût de transport 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B907EC-8709-5329-E322-00B51DAF6CA4}"/>
              </a:ext>
            </a:extLst>
          </p:cNvPr>
          <p:cNvSpPr txBox="1"/>
          <p:nvPr/>
        </p:nvSpPr>
        <p:spPr>
          <a:xfrm>
            <a:off x="333910" y="42623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Coût de Blending 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355F52F-65C7-D0D7-135A-87701180F15A}"/>
              </a:ext>
            </a:extLst>
          </p:cNvPr>
          <p:cNvSpPr txBox="1"/>
          <p:nvPr/>
        </p:nvSpPr>
        <p:spPr>
          <a:xfrm>
            <a:off x="333910" y="461231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Coût de Stockage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FA10DD-D513-4306-E283-E6F493F84485}"/>
                  </a:ext>
                </a:extLst>
              </p:cNvPr>
              <p:cNvSpPr txBox="1"/>
              <p:nvPr/>
            </p:nvSpPr>
            <p:spPr>
              <a:xfrm>
                <a:off x="333910" y="1656861"/>
                <a:ext cx="47004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" b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fr-FR" b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fr-FR" b="1" dirty="0"/>
                      <m:t>reliquat</m:t>
                    </m:r>
                    <m:r>
                      <m:rPr>
                        <m:nor/>
                      </m:rPr>
                      <a:rPr lang="fr-FR" b="1" dirty="0"/>
                      <m:t>_</m:t>
                    </m:r>
                    <m:r>
                      <m:rPr>
                        <m:nor/>
                      </m:rPr>
                      <a:rPr lang="fr-FR" b="1" dirty="0"/>
                      <m:t>demande</m:t>
                    </m:r>
                    <m:r>
                      <m:rPr>
                        <m:nor/>
                      </m:rPr>
                      <a:rPr lang="fr-FR" b="1" dirty="0"/>
                      <m:t>[</m:t>
                    </m:r>
                    <m:r>
                      <m:rPr>
                        <m:nor/>
                      </m:rPr>
                      <a:rPr lang="fr-FR" b="1" dirty="0"/>
                      <m:t>r</m:t>
                    </m:r>
                    <m:r>
                      <m:rPr>
                        <m:nor/>
                      </m:rPr>
                      <a:rPr lang="fr-FR" b="1" dirty="0"/>
                      <m:t>,</m:t>
                    </m:r>
                    <m:r>
                      <m:rPr>
                        <m:nor/>
                      </m:rPr>
                      <a:rPr lang="fr-FR" b="1" dirty="0"/>
                      <m:t>t</m:t>
                    </m:r>
                    <m:r>
                      <m:rPr>
                        <m:nor/>
                      </m:rPr>
                      <a:rPr lang="fr-FR" b="1" dirty="0"/>
                      <m:t>]</m:t>
                    </m:r>
                  </m:oMath>
                </a14:m>
                <a:r>
                  <a:rPr lang="en-US" b="1" dirty="0"/>
                  <a:t> = </a:t>
                </a:r>
                <a:r>
                  <a:rPr lang="en-US" b="1" dirty="0" err="1"/>
                  <a:t>Quantité_demandée</a:t>
                </a:r>
                <a:r>
                  <a:rPr lang="en-US" b="1" dirty="0"/>
                  <a:t>(</a:t>
                </a:r>
                <a:r>
                  <a:rPr lang="en-US" b="1" dirty="0" err="1"/>
                  <a:t>r,t</a:t>
                </a:r>
                <a:r>
                  <a:rPr lang="en-US" b="1" dirty="0"/>
                  <a:t>) -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FA10DD-D513-4306-E283-E6F493F84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0" y="1656861"/>
                <a:ext cx="4700427" cy="307777"/>
              </a:xfrm>
              <a:prstGeom prst="rect">
                <a:avLst/>
              </a:prstGeom>
              <a:blipFill>
                <a:blip r:embed="rId2"/>
                <a:stretch>
                  <a:fillRect t="-4000" r="-38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70">
            <a:extLst>
              <a:ext uri="{FF2B5EF4-FFF2-40B4-BE49-F238E27FC236}">
                <a16:creationId xmlns:a16="http://schemas.microsoft.com/office/drawing/2014/main" id="{A9591D37-33B3-F48B-6465-CAD6CF49CA23}"/>
              </a:ext>
            </a:extLst>
          </p:cNvPr>
          <p:cNvSpPr txBox="1"/>
          <p:nvPr/>
        </p:nvSpPr>
        <p:spPr>
          <a:xfrm>
            <a:off x="5928545" y="1656861"/>
            <a:ext cx="126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F[st,r,t</a:t>
            </a:r>
            <a:r>
              <a:rPr lang="en" dirty="0"/>
              <a:t>]</a:t>
            </a:r>
          </a:p>
        </p:txBody>
      </p:sp>
      <p:sp>
        <p:nvSpPr>
          <p:cNvPr id="23" name="ZoneTexte 71">
            <a:extLst>
              <a:ext uri="{FF2B5EF4-FFF2-40B4-BE49-F238E27FC236}">
                <a16:creationId xmlns:a16="http://schemas.microsoft.com/office/drawing/2014/main" id="{4A8978EF-B7AD-776A-B121-425FAC1B114E}"/>
              </a:ext>
            </a:extLst>
          </p:cNvPr>
          <p:cNvSpPr txBox="1"/>
          <p:nvPr/>
        </p:nvSpPr>
        <p:spPr>
          <a:xfrm>
            <a:off x="4976072" y="1656861"/>
            <a:ext cx="78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F[b,r,t</a:t>
            </a:r>
            <a:r>
              <a:rPr lang="en" dirty="0"/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3E176-C89E-48B9-2C99-C76866826A8D}"/>
              </a:ext>
            </a:extLst>
          </p:cNvPr>
          <p:cNvSpPr txBox="1"/>
          <p:nvPr/>
        </p:nvSpPr>
        <p:spPr>
          <a:xfrm>
            <a:off x="5698643" y="1656861"/>
            <a:ext cx="28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-</a:t>
            </a:r>
            <a:endParaRPr lang="en-US" dirty="0"/>
          </a:p>
        </p:txBody>
      </p:sp>
      <p:grpSp>
        <p:nvGrpSpPr>
          <p:cNvPr id="26" name="Groupe 57">
            <a:extLst>
              <a:ext uri="{FF2B5EF4-FFF2-40B4-BE49-F238E27FC236}">
                <a16:creationId xmlns:a16="http://schemas.microsoft.com/office/drawing/2014/main" id="{A085E2FA-2DA7-2C22-C04E-67E414660841}"/>
              </a:ext>
            </a:extLst>
          </p:cNvPr>
          <p:cNvGrpSpPr/>
          <p:nvPr/>
        </p:nvGrpSpPr>
        <p:grpSpPr>
          <a:xfrm>
            <a:off x="174171" y="182557"/>
            <a:ext cx="2977006" cy="764118"/>
            <a:chOff x="174171" y="297543"/>
            <a:chExt cx="2977006" cy="602356"/>
          </a:xfrm>
        </p:grpSpPr>
        <p:sp>
          <p:nvSpPr>
            <p:cNvPr id="27" name="Google Shape;501;p23">
              <a:extLst>
                <a:ext uri="{FF2B5EF4-FFF2-40B4-BE49-F238E27FC236}">
                  <a16:creationId xmlns:a16="http://schemas.microsoft.com/office/drawing/2014/main" id="{1288B2ED-183A-EFDD-93E5-5A2BA8AC76C0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Fonction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objective</a:t>
              </a:r>
            </a:p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(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Autres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coûts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)</a:t>
              </a:r>
            </a:p>
          </p:txBody>
        </p:sp>
        <p:cxnSp>
          <p:nvCxnSpPr>
            <p:cNvPr id="28" name="Connecteur droit 59">
              <a:extLst>
                <a:ext uri="{FF2B5EF4-FFF2-40B4-BE49-F238E27FC236}">
                  <a16:creationId xmlns:a16="http://schemas.microsoft.com/office/drawing/2014/main" id="{11DB2629-9972-54EF-BB90-5434EC7BD1DF}"/>
                </a:ext>
              </a:extLst>
            </p:cNvPr>
            <p:cNvCxnSpPr/>
            <p:nvPr/>
          </p:nvCxnSpPr>
          <p:spPr>
            <a:xfrm>
              <a:off x="174171" y="297543"/>
              <a:ext cx="21031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07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1" grpId="0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1BF447EC-4303-6F08-AC4B-BB63AEE4EE23}"/>
              </a:ext>
            </a:extLst>
          </p:cNvPr>
          <p:cNvSpPr txBox="1"/>
          <p:nvPr/>
        </p:nvSpPr>
        <p:spPr>
          <a:xfrm>
            <a:off x="2265451" y="1823209"/>
            <a:ext cx="2671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Coût de rupture de demande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9E98FD-FB96-6839-0168-56C826F322DC}"/>
              </a:ext>
            </a:extLst>
          </p:cNvPr>
          <p:cNvSpPr txBox="1"/>
          <p:nvPr/>
        </p:nvSpPr>
        <p:spPr>
          <a:xfrm>
            <a:off x="5214131" y="1823209"/>
            <a:ext cx="3169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Coût d’investissement en Blenders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CCC6D4-1DF2-C8E9-52C8-5538655FEF00}"/>
              </a:ext>
            </a:extLst>
          </p:cNvPr>
          <p:cNvSpPr txBox="1"/>
          <p:nvPr/>
        </p:nvSpPr>
        <p:spPr>
          <a:xfrm>
            <a:off x="2283431" y="2298385"/>
            <a:ext cx="3375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Coût d’investissement en Stockages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75D8D0-A8E9-52D2-CBF7-4C2BFD5290C7}"/>
              </a:ext>
            </a:extLst>
          </p:cNvPr>
          <p:cNvSpPr txBox="1"/>
          <p:nvPr/>
        </p:nvSpPr>
        <p:spPr>
          <a:xfrm>
            <a:off x="2227952" y="1350557"/>
            <a:ext cx="1803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Coût de transport 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B907EC-8709-5329-E322-00B51DAF6CA4}"/>
              </a:ext>
            </a:extLst>
          </p:cNvPr>
          <p:cNvSpPr txBox="1"/>
          <p:nvPr/>
        </p:nvSpPr>
        <p:spPr>
          <a:xfrm>
            <a:off x="4233468" y="1350557"/>
            <a:ext cx="1803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Coût de Blending 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355F52F-65C7-D0D7-135A-87701180F15A}"/>
              </a:ext>
            </a:extLst>
          </p:cNvPr>
          <p:cNvSpPr txBox="1"/>
          <p:nvPr/>
        </p:nvSpPr>
        <p:spPr>
          <a:xfrm>
            <a:off x="6238986" y="1350557"/>
            <a:ext cx="1803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Coût de Stockage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DF164-59B4-D37A-D11C-49A028D829F4}"/>
              </a:ext>
            </a:extLst>
          </p:cNvPr>
          <p:cNvSpPr txBox="1"/>
          <p:nvPr/>
        </p:nvSpPr>
        <p:spPr>
          <a:xfrm>
            <a:off x="333910" y="1350557"/>
            <a:ext cx="1910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Fonction objective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9DC08-242E-FC36-45E7-749DFE777544}"/>
              </a:ext>
            </a:extLst>
          </p:cNvPr>
          <p:cNvSpPr txBox="1"/>
          <p:nvPr/>
        </p:nvSpPr>
        <p:spPr>
          <a:xfrm>
            <a:off x="1988051" y="1823209"/>
            <a:ext cx="20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+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F546B-326B-8D47-379B-31335B4505C9}"/>
              </a:ext>
            </a:extLst>
          </p:cNvPr>
          <p:cNvSpPr txBox="1"/>
          <p:nvPr/>
        </p:nvSpPr>
        <p:spPr>
          <a:xfrm>
            <a:off x="4014115" y="1350557"/>
            <a:ext cx="2363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+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36A5FA-8376-63FE-2581-FAAFFB03A67E}"/>
              </a:ext>
            </a:extLst>
          </p:cNvPr>
          <p:cNvSpPr txBox="1"/>
          <p:nvPr/>
        </p:nvSpPr>
        <p:spPr>
          <a:xfrm>
            <a:off x="6019631" y="1350557"/>
            <a:ext cx="2363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+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C4653-0D5B-EDF5-96D1-829AC85FD47C}"/>
              </a:ext>
            </a:extLst>
          </p:cNvPr>
          <p:cNvSpPr txBox="1"/>
          <p:nvPr/>
        </p:nvSpPr>
        <p:spPr>
          <a:xfrm>
            <a:off x="4936731" y="1823209"/>
            <a:ext cx="20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+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A6DFE-7CB2-B3C5-9C0E-68479C172DD6}"/>
              </a:ext>
            </a:extLst>
          </p:cNvPr>
          <p:cNvSpPr txBox="1"/>
          <p:nvPr/>
        </p:nvSpPr>
        <p:spPr>
          <a:xfrm>
            <a:off x="1988049" y="2298385"/>
            <a:ext cx="20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+ </a:t>
            </a:r>
            <a:endParaRPr lang="en-US" dirty="0"/>
          </a:p>
        </p:txBody>
      </p:sp>
      <p:grpSp>
        <p:nvGrpSpPr>
          <p:cNvPr id="28" name="Groupe 57">
            <a:extLst>
              <a:ext uri="{FF2B5EF4-FFF2-40B4-BE49-F238E27FC236}">
                <a16:creationId xmlns:a16="http://schemas.microsoft.com/office/drawing/2014/main" id="{706A130E-F2D6-5294-E066-38703CB4C5C1}"/>
              </a:ext>
            </a:extLst>
          </p:cNvPr>
          <p:cNvGrpSpPr/>
          <p:nvPr/>
        </p:nvGrpSpPr>
        <p:grpSpPr>
          <a:xfrm>
            <a:off x="174171" y="182557"/>
            <a:ext cx="2977006" cy="764118"/>
            <a:chOff x="174171" y="297543"/>
            <a:chExt cx="2977006" cy="602356"/>
          </a:xfrm>
        </p:grpSpPr>
        <p:sp>
          <p:nvSpPr>
            <p:cNvPr id="29" name="Google Shape;501;p23">
              <a:extLst>
                <a:ext uri="{FF2B5EF4-FFF2-40B4-BE49-F238E27FC236}">
                  <a16:creationId xmlns:a16="http://schemas.microsoft.com/office/drawing/2014/main" id="{BA91762C-45D8-8C0F-3F43-8BC8AF7D5269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Fonction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objective</a:t>
              </a:r>
            </a:p>
          </p:txBody>
        </p:sp>
        <p:cxnSp>
          <p:nvCxnSpPr>
            <p:cNvPr id="30" name="Connecteur droit 59">
              <a:extLst>
                <a:ext uri="{FF2B5EF4-FFF2-40B4-BE49-F238E27FC236}">
                  <a16:creationId xmlns:a16="http://schemas.microsoft.com/office/drawing/2014/main" id="{112D714E-2E9E-206A-C9CE-CEAB958F1D02}"/>
                </a:ext>
              </a:extLst>
            </p:cNvPr>
            <p:cNvCxnSpPr/>
            <p:nvPr/>
          </p:nvCxnSpPr>
          <p:spPr>
            <a:xfrm>
              <a:off x="174171" y="297543"/>
              <a:ext cx="21031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26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4"/>
          <p:cNvSpPr/>
          <p:nvPr/>
        </p:nvSpPr>
        <p:spPr>
          <a:xfrm>
            <a:off x="688163" y="2453051"/>
            <a:ext cx="1062277" cy="1560546"/>
          </a:xfrm>
          <a:custGeom>
            <a:avLst/>
            <a:gdLst/>
            <a:ahLst/>
            <a:cxnLst/>
            <a:rect l="l" t="t" r="r" b="b"/>
            <a:pathLst>
              <a:path w="34364" h="77819" extrusionOk="0">
                <a:moveTo>
                  <a:pt x="0" y="0"/>
                </a:moveTo>
                <a:lnTo>
                  <a:pt x="0" y="73425"/>
                </a:lnTo>
                <a:lnTo>
                  <a:pt x="0" y="73871"/>
                </a:lnTo>
                <a:lnTo>
                  <a:pt x="179" y="74729"/>
                </a:lnTo>
                <a:lnTo>
                  <a:pt x="518" y="75532"/>
                </a:lnTo>
                <a:lnTo>
                  <a:pt x="1000" y="76229"/>
                </a:lnTo>
                <a:lnTo>
                  <a:pt x="1590" y="76818"/>
                </a:lnTo>
                <a:lnTo>
                  <a:pt x="2286" y="77300"/>
                </a:lnTo>
                <a:lnTo>
                  <a:pt x="3072" y="77622"/>
                </a:lnTo>
                <a:lnTo>
                  <a:pt x="3929" y="77800"/>
                </a:lnTo>
                <a:lnTo>
                  <a:pt x="4394" y="77818"/>
                </a:lnTo>
                <a:lnTo>
                  <a:pt x="29970" y="77818"/>
                </a:lnTo>
                <a:lnTo>
                  <a:pt x="30416" y="77800"/>
                </a:lnTo>
                <a:lnTo>
                  <a:pt x="31274" y="77622"/>
                </a:lnTo>
                <a:lnTo>
                  <a:pt x="32060" y="77300"/>
                </a:lnTo>
                <a:lnTo>
                  <a:pt x="32756" y="76818"/>
                </a:lnTo>
                <a:lnTo>
                  <a:pt x="33363" y="76229"/>
                </a:lnTo>
                <a:lnTo>
                  <a:pt x="33828" y="75532"/>
                </a:lnTo>
                <a:lnTo>
                  <a:pt x="34167" y="74729"/>
                </a:lnTo>
                <a:lnTo>
                  <a:pt x="34346" y="73871"/>
                </a:lnTo>
                <a:lnTo>
                  <a:pt x="34364" y="73425"/>
                </a:lnTo>
                <a:lnTo>
                  <a:pt x="34364" y="0"/>
                </a:lnTo>
                <a:close/>
              </a:path>
            </a:pathLst>
          </a:custGeom>
          <a:solidFill>
            <a:srgbClr val="82C0CC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4"/>
          <p:cNvSpPr/>
          <p:nvPr/>
        </p:nvSpPr>
        <p:spPr>
          <a:xfrm>
            <a:off x="2036605" y="2586368"/>
            <a:ext cx="1062308" cy="1427229"/>
          </a:xfrm>
          <a:custGeom>
            <a:avLst/>
            <a:gdLst/>
            <a:ahLst/>
            <a:cxnLst/>
            <a:rect l="l" t="t" r="r" b="b"/>
            <a:pathLst>
              <a:path w="34365" h="77819" extrusionOk="0">
                <a:moveTo>
                  <a:pt x="1" y="0"/>
                </a:moveTo>
                <a:lnTo>
                  <a:pt x="1" y="73425"/>
                </a:lnTo>
                <a:lnTo>
                  <a:pt x="19" y="73871"/>
                </a:lnTo>
                <a:lnTo>
                  <a:pt x="197" y="74729"/>
                </a:lnTo>
                <a:lnTo>
                  <a:pt x="519" y="75532"/>
                </a:lnTo>
                <a:lnTo>
                  <a:pt x="1001" y="76229"/>
                </a:lnTo>
                <a:lnTo>
                  <a:pt x="1590" y="76818"/>
                </a:lnTo>
                <a:lnTo>
                  <a:pt x="2287" y="77300"/>
                </a:lnTo>
                <a:lnTo>
                  <a:pt x="3073" y="77622"/>
                </a:lnTo>
                <a:lnTo>
                  <a:pt x="3930" y="77800"/>
                </a:lnTo>
                <a:lnTo>
                  <a:pt x="4394" y="77818"/>
                </a:lnTo>
                <a:lnTo>
                  <a:pt x="29971" y="77818"/>
                </a:lnTo>
                <a:lnTo>
                  <a:pt x="30417" y="77800"/>
                </a:lnTo>
                <a:lnTo>
                  <a:pt x="31274" y="77622"/>
                </a:lnTo>
                <a:lnTo>
                  <a:pt x="32060" y="77300"/>
                </a:lnTo>
                <a:lnTo>
                  <a:pt x="32757" y="76818"/>
                </a:lnTo>
                <a:lnTo>
                  <a:pt x="33364" y="76229"/>
                </a:lnTo>
                <a:lnTo>
                  <a:pt x="33828" y="75532"/>
                </a:lnTo>
                <a:lnTo>
                  <a:pt x="34168" y="74729"/>
                </a:lnTo>
                <a:lnTo>
                  <a:pt x="34346" y="73871"/>
                </a:lnTo>
                <a:lnTo>
                  <a:pt x="34364" y="73425"/>
                </a:lnTo>
                <a:lnTo>
                  <a:pt x="34364" y="0"/>
                </a:lnTo>
                <a:close/>
              </a:path>
            </a:pathLst>
          </a:custGeom>
          <a:solidFill>
            <a:srgbClr val="82C0CC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3383085" y="2586367"/>
            <a:ext cx="1062277" cy="1427230"/>
          </a:xfrm>
          <a:custGeom>
            <a:avLst/>
            <a:gdLst/>
            <a:ahLst/>
            <a:cxnLst/>
            <a:rect l="l" t="t" r="r" b="b"/>
            <a:pathLst>
              <a:path w="34364" h="77819" extrusionOk="0">
                <a:moveTo>
                  <a:pt x="0" y="0"/>
                </a:moveTo>
                <a:lnTo>
                  <a:pt x="0" y="73425"/>
                </a:lnTo>
                <a:lnTo>
                  <a:pt x="18" y="73871"/>
                </a:lnTo>
                <a:lnTo>
                  <a:pt x="197" y="74729"/>
                </a:lnTo>
                <a:lnTo>
                  <a:pt x="518" y="75532"/>
                </a:lnTo>
                <a:lnTo>
                  <a:pt x="1000" y="76229"/>
                </a:lnTo>
                <a:lnTo>
                  <a:pt x="1590" y="76818"/>
                </a:lnTo>
                <a:lnTo>
                  <a:pt x="2286" y="77300"/>
                </a:lnTo>
                <a:lnTo>
                  <a:pt x="3090" y="77622"/>
                </a:lnTo>
                <a:lnTo>
                  <a:pt x="3947" y="77800"/>
                </a:lnTo>
                <a:lnTo>
                  <a:pt x="4394" y="77818"/>
                </a:lnTo>
                <a:lnTo>
                  <a:pt x="29970" y="77818"/>
                </a:lnTo>
                <a:lnTo>
                  <a:pt x="30417" y="77800"/>
                </a:lnTo>
                <a:lnTo>
                  <a:pt x="31274" y="77622"/>
                </a:lnTo>
                <a:lnTo>
                  <a:pt x="32060" y="77300"/>
                </a:lnTo>
                <a:lnTo>
                  <a:pt x="32756" y="76818"/>
                </a:lnTo>
                <a:lnTo>
                  <a:pt x="33364" y="76229"/>
                </a:lnTo>
                <a:lnTo>
                  <a:pt x="33828" y="75532"/>
                </a:lnTo>
                <a:lnTo>
                  <a:pt x="34167" y="74729"/>
                </a:lnTo>
                <a:lnTo>
                  <a:pt x="34346" y="73871"/>
                </a:lnTo>
                <a:lnTo>
                  <a:pt x="34364" y="73425"/>
                </a:lnTo>
                <a:lnTo>
                  <a:pt x="34364" y="0"/>
                </a:lnTo>
                <a:close/>
              </a:path>
            </a:pathLst>
          </a:custGeom>
          <a:solidFill>
            <a:srgbClr val="82C0CC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4730343" y="2586367"/>
            <a:ext cx="1062308" cy="1427230"/>
          </a:xfrm>
          <a:custGeom>
            <a:avLst/>
            <a:gdLst/>
            <a:ahLst/>
            <a:cxnLst/>
            <a:rect l="l" t="t" r="r" b="b"/>
            <a:pathLst>
              <a:path w="34365" h="77819" extrusionOk="0">
                <a:moveTo>
                  <a:pt x="1" y="0"/>
                </a:moveTo>
                <a:lnTo>
                  <a:pt x="1" y="73425"/>
                </a:lnTo>
                <a:lnTo>
                  <a:pt x="19" y="73871"/>
                </a:lnTo>
                <a:lnTo>
                  <a:pt x="197" y="74729"/>
                </a:lnTo>
                <a:lnTo>
                  <a:pt x="519" y="75532"/>
                </a:lnTo>
                <a:lnTo>
                  <a:pt x="1001" y="76229"/>
                </a:lnTo>
                <a:lnTo>
                  <a:pt x="1590" y="76818"/>
                </a:lnTo>
                <a:lnTo>
                  <a:pt x="2305" y="77300"/>
                </a:lnTo>
                <a:lnTo>
                  <a:pt x="3091" y="77622"/>
                </a:lnTo>
                <a:lnTo>
                  <a:pt x="3948" y="77800"/>
                </a:lnTo>
                <a:lnTo>
                  <a:pt x="4395" y="77818"/>
                </a:lnTo>
                <a:lnTo>
                  <a:pt x="29971" y="77818"/>
                </a:lnTo>
                <a:lnTo>
                  <a:pt x="30417" y="77800"/>
                </a:lnTo>
                <a:lnTo>
                  <a:pt x="31275" y="77622"/>
                </a:lnTo>
                <a:lnTo>
                  <a:pt x="32060" y="77300"/>
                </a:lnTo>
                <a:lnTo>
                  <a:pt x="32775" y="76818"/>
                </a:lnTo>
                <a:lnTo>
                  <a:pt x="33364" y="76229"/>
                </a:lnTo>
                <a:lnTo>
                  <a:pt x="33847" y="75532"/>
                </a:lnTo>
                <a:lnTo>
                  <a:pt x="34168" y="74729"/>
                </a:lnTo>
                <a:lnTo>
                  <a:pt x="34347" y="73871"/>
                </a:lnTo>
                <a:lnTo>
                  <a:pt x="34364" y="73425"/>
                </a:lnTo>
                <a:lnTo>
                  <a:pt x="34364" y="0"/>
                </a:lnTo>
                <a:close/>
              </a:path>
            </a:pathLst>
          </a:custGeom>
          <a:solidFill>
            <a:srgbClr val="82C0CC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6078270" y="2586367"/>
            <a:ext cx="1062308" cy="1427230"/>
          </a:xfrm>
          <a:custGeom>
            <a:avLst/>
            <a:gdLst/>
            <a:ahLst/>
            <a:cxnLst/>
            <a:rect l="l" t="t" r="r" b="b"/>
            <a:pathLst>
              <a:path w="34365" h="77819" extrusionOk="0">
                <a:moveTo>
                  <a:pt x="0" y="0"/>
                </a:moveTo>
                <a:lnTo>
                  <a:pt x="0" y="73425"/>
                </a:lnTo>
                <a:lnTo>
                  <a:pt x="18" y="73871"/>
                </a:lnTo>
                <a:lnTo>
                  <a:pt x="197" y="74729"/>
                </a:lnTo>
                <a:lnTo>
                  <a:pt x="518" y="75532"/>
                </a:lnTo>
                <a:lnTo>
                  <a:pt x="1001" y="76229"/>
                </a:lnTo>
                <a:lnTo>
                  <a:pt x="1590" y="76818"/>
                </a:lnTo>
                <a:lnTo>
                  <a:pt x="2304" y="77300"/>
                </a:lnTo>
                <a:lnTo>
                  <a:pt x="3090" y="77622"/>
                </a:lnTo>
                <a:lnTo>
                  <a:pt x="3948" y="77800"/>
                </a:lnTo>
                <a:lnTo>
                  <a:pt x="4394" y="77818"/>
                </a:lnTo>
                <a:lnTo>
                  <a:pt x="29970" y="77818"/>
                </a:lnTo>
                <a:lnTo>
                  <a:pt x="30417" y="77800"/>
                </a:lnTo>
                <a:lnTo>
                  <a:pt x="31274" y="77622"/>
                </a:lnTo>
                <a:lnTo>
                  <a:pt x="32060" y="77300"/>
                </a:lnTo>
                <a:lnTo>
                  <a:pt x="32774" y="76818"/>
                </a:lnTo>
                <a:lnTo>
                  <a:pt x="33364" y="76229"/>
                </a:lnTo>
                <a:lnTo>
                  <a:pt x="33846" y="75532"/>
                </a:lnTo>
                <a:lnTo>
                  <a:pt x="34168" y="74729"/>
                </a:lnTo>
                <a:lnTo>
                  <a:pt x="34346" y="73871"/>
                </a:lnTo>
                <a:lnTo>
                  <a:pt x="34364" y="73425"/>
                </a:lnTo>
                <a:lnTo>
                  <a:pt x="34364" y="0"/>
                </a:lnTo>
                <a:close/>
              </a:path>
            </a:pathLst>
          </a:custGeom>
          <a:solidFill>
            <a:srgbClr val="82C0CC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7424656" y="2586367"/>
            <a:ext cx="1062277" cy="1427230"/>
          </a:xfrm>
          <a:custGeom>
            <a:avLst/>
            <a:gdLst/>
            <a:ahLst/>
            <a:cxnLst/>
            <a:rect l="l" t="t" r="r" b="b"/>
            <a:pathLst>
              <a:path w="34364" h="77819" extrusionOk="0">
                <a:moveTo>
                  <a:pt x="0" y="0"/>
                </a:moveTo>
                <a:lnTo>
                  <a:pt x="0" y="73425"/>
                </a:lnTo>
                <a:lnTo>
                  <a:pt x="18" y="73871"/>
                </a:lnTo>
                <a:lnTo>
                  <a:pt x="197" y="74729"/>
                </a:lnTo>
                <a:lnTo>
                  <a:pt x="536" y="75532"/>
                </a:lnTo>
                <a:lnTo>
                  <a:pt x="1000" y="76229"/>
                </a:lnTo>
                <a:lnTo>
                  <a:pt x="1608" y="76818"/>
                </a:lnTo>
                <a:lnTo>
                  <a:pt x="2304" y="77300"/>
                </a:lnTo>
                <a:lnTo>
                  <a:pt x="3090" y="77622"/>
                </a:lnTo>
                <a:lnTo>
                  <a:pt x="3947" y="77800"/>
                </a:lnTo>
                <a:lnTo>
                  <a:pt x="4394" y="77818"/>
                </a:lnTo>
                <a:lnTo>
                  <a:pt x="29970" y="77818"/>
                </a:lnTo>
                <a:lnTo>
                  <a:pt x="30416" y="77800"/>
                </a:lnTo>
                <a:lnTo>
                  <a:pt x="31274" y="77640"/>
                </a:lnTo>
                <a:lnTo>
                  <a:pt x="32060" y="77300"/>
                </a:lnTo>
                <a:lnTo>
                  <a:pt x="32774" y="76818"/>
                </a:lnTo>
                <a:lnTo>
                  <a:pt x="33363" y="76229"/>
                </a:lnTo>
                <a:lnTo>
                  <a:pt x="33846" y="75532"/>
                </a:lnTo>
                <a:lnTo>
                  <a:pt x="34167" y="74746"/>
                </a:lnTo>
                <a:lnTo>
                  <a:pt x="34346" y="73871"/>
                </a:lnTo>
                <a:lnTo>
                  <a:pt x="34364" y="73425"/>
                </a:lnTo>
                <a:lnTo>
                  <a:pt x="34364" y="0"/>
                </a:lnTo>
                <a:close/>
              </a:path>
            </a:pathLst>
          </a:custGeom>
          <a:solidFill>
            <a:srgbClr val="82C0CC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508706" y="1504222"/>
            <a:ext cx="8126587" cy="1427230"/>
          </a:xfrm>
          <a:custGeom>
            <a:avLst/>
            <a:gdLst/>
            <a:ahLst/>
            <a:cxnLst/>
            <a:rect l="l" t="t" r="r" b="b"/>
            <a:pathLst>
              <a:path w="262890" h="46170" extrusionOk="0">
                <a:moveTo>
                  <a:pt x="14932" y="0"/>
                </a:moveTo>
                <a:lnTo>
                  <a:pt x="14146" y="18"/>
                </a:lnTo>
                <a:lnTo>
                  <a:pt x="12646" y="161"/>
                </a:lnTo>
                <a:lnTo>
                  <a:pt x="11199" y="464"/>
                </a:lnTo>
                <a:lnTo>
                  <a:pt x="9788" y="893"/>
                </a:lnTo>
                <a:lnTo>
                  <a:pt x="8449" y="1465"/>
                </a:lnTo>
                <a:lnTo>
                  <a:pt x="7180" y="2161"/>
                </a:lnTo>
                <a:lnTo>
                  <a:pt x="6002" y="2965"/>
                </a:lnTo>
                <a:lnTo>
                  <a:pt x="4894" y="3876"/>
                </a:lnTo>
                <a:lnTo>
                  <a:pt x="3876" y="4876"/>
                </a:lnTo>
                <a:lnTo>
                  <a:pt x="2965" y="5983"/>
                </a:lnTo>
                <a:lnTo>
                  <a:pt x="2162" y="7180"/>
                </a:lnTo>
                <a:lnTo>
                  <a:pt x="1483" y="8448"/>
                </a:lnTo>
                <a:lnTo>
                  <a:pt x="911" y="9788"/>
                </a:lnTo>
                <a:lnTo>
                  <a:pt x="465" y="11181"/>
                </a:lnTo>
                <a:lnTo>
                  <a:pt x="179" y="12645"/>
                </a:lnTo>
                <a:lnTo>
                  <a:pt x="18" y="14145"/>
                </a:lnTo>
                <a:lnTo>
                  <a:pt x="1" y="14913"/>
                </a:lnTo>
                <a:lnTo>
                  <a:pt x="1" y="31220"/>
                </a:lnTo>
                <a:lnTo>
                  <a:pt x="18" y="31988"/>
                </a:lnTo>
                <a:lnTo>
                  <a:pt x="179" y="33488"/>
                </a:lnTo>
                <a:lnTo>
                  <a:pt x="465" y="34935"/>
                </a:lnTo>
                <a:lnTo>
                  <a:pt x="911" y="36346"/>
                </a:lnTo>
                <a:lnTo>
                  <a:pt x="1483" y="37668"/>
                </a:lnTo>
                <a:lnTo>
                  <a:pt x="2162" y="38936"/>
                </a:lnTo>
                <a:lnTo>
                  <a:pt x="2965" y="40132"/>
                </a:lnTo>
                <a:lnTo>
                  <a:pt x="3876" y="41240"/>
                </a:lnTo>
                <a:lnTo>
                  <a:pt x="4894" y="42240"/>
                </a:lnTo>
                <a:lnTo>
                  <a:pt x="6002" y="43151"/>
                </a:lnTo>
                <a:lnTo>
                  <a:pt x="7180" y="43955"/>
                </a:lnTo>
                <a:lnTo>
                  <a:pt x="8449" y="44651"/>
                </a:lnTo>
                <a:lnTo>
                  <a:pt x="9788" y="45223"/>
                </a:lnTo>
                <a:lnTo>
                  <a:pt x="11181" y="45651"/>
                </a:lnTo>
                <a:lnTo>
                  <a:pt x="12646" y="45955"/>
                </a:lnTo>
                <a:lnTo>
                  <a:pt x="14146" y="46098"/>
                </a:lnTo>
                <a:lnTo>
                  <a:pt x="14914" y="46116"/>
                </a:lnTo>
                <a:lnTo>
                  <a:pt x="31221" y="46116"/>
                </a:lnTo>
                <a:lnTo>
                  <a:pt x="32292" y="46098"/>
                </a:lnTo>
                <a:lnTo>
                  <a:pt x="34400" y="45776"/>
                </a:lnTo>
                <a:lnTo>
                  <a:pt x="36418" y="45187"/>
                </a:lnTo>
                <a:lnTo>
                  <a:pt x="38329" y="44330"/>
                </a:lnTo>
                <a:lnTo>
                  <a:pt x="40079" y="43204"/>
                </a:lnTo>
                <a:lnTo>
                  <a:pt x="41669" y="41847"/>
                </a:lnTo>
                <a:lnTo>
                  <a:pt x="43062" y="40257"/>
                </a:lnTo>
                <a:lnTo>
                  <a:pt x="44241" y="38471"/>
                </a:lnTo>
                <a:lnTo>
                  <a:pt x="44723" y="37507"/>
                </a:lnTo>
                <a:lnTo>
                  <a:pt x="45205" y="38489"/>
                </a:lnTo>
                <a:lnTo>
                  <a:pt x="46366" y="40275"/>
                </a:lnTo>
                <a:lnTo>
                  <a:pt x="47760" y="41865"/>
                </a:lnTo>
                <a:lnTo>
                  <a:pt x="49349" y="43240"/>
                </a:lnTo>
                <a:lnTo>
                  <a:pt x="51117" y="44365"/>
                </a:lnTo>
                <a:lnTo>
                  <a:pt x="53028" y="45240"/>
                </a:lnTo>
                <a:lnTo>
                  <a:pt x="55047" y="45830"/>
                </a:lnTo>
                <a:lnTo>
                  <a:pt x="57172" y="46151"/>
                </a:lnTo>
                <a:lnTo>
                  <a:pt x="58261" y="46169"/>
                </a:lnTo>
                <a:lnTo>
                  <a:pt x="74550" y="46169"/>
                </a:lnTo>
                <a:lnTo>
                  <a:pt x="75640" y="46151"/>
                </a:lnTo>
                <a:lnTo>
                  <a:pt x="77747" y="45848"/>
                </a:lnTo>
                <a:lnTo>
                  <a:pt x="79783" y="45240"/>
                </a:lnTo>
                <a:lnTo>
                  <a:pt x="81677" y="44365"/>
                </a:lnTo>
                <a:lnTo>
                  <a:pt x="83445" y="43240"/>
                </a:lnTo>
                <a:lnTo>
                  <a:pt x="85034" y="41865"/>
                </a:lnTo>
                <a:lnTo>
                  <a:pt x="86427" y="40293"/>
                </a:lnTo>
                <a:lnTo>
                  <a:pt x="87606" y="38489"/>
                </a:lnTo>
                <a:lnTo>
                  <a:pt x="88088" y="37525"/>
                </a:lnTo>
                <a:lnTo>
                  <a:pt x="88571" y="38489"/>
                </a:lnTo>
                <a:lnTo>
                  <a:pt x="89732" y="40275"/>
                </a:lnTo>
                <a:lnTo>
                  <a:pt x="91125" y="41865"/>
                </a:lnTo>
                <a:lnTo>
                  <a:pt x="92714" y="43222"/>
                </a:lnTo>
                <a:lnTo>
                  <a:pt x="94483" y="44347"/>
                </a:lnTo>
                <a:lnTo>
                  <a:pt x="96376" y="45205"/>
                </a:lnTo>
                <a:lnTo>
                  <a:pt x="98394" y="45812"/>
                </a:lnTo>
                <a:lnTo>
                  <a:pt x="100519" y="46116"/>
                </a:lnTo>
                <a:lnTo>
                  <a:pt x="101591" y="46151"/>
                </a:lnTo>
                <a:lnTo>
                  <a:pt x="117898" y="46151"/>
                </a:lnTo>
                <a:lnTo>
                  <a:pt x="118969" y="46116"/>
                </a:lnTo>
                <a:lnTo>
                  <a:pt x="121095" y="45812"/>
                </a:lnTo>
                <a:lnTo>
                  <a:pt x="123113" y="45205"/>
                </a:lnTo>
                <a:lnTo>
                  <a:pt x="125024" y="44330"/>
                </a:lnTo>
                <a:lnTo>
                  <a:pt x="126792" y="43204"/>
                </a:lnTo>
                <a:lnTo>
                  <a:pt x="128382" y="41847"/>
                </a:lnTo>
                <a:lnTo>
                  <a:pt x="129775" y="40257"/>
                </a:lnTo>
                <a:lnTo>
                  <a:pt x="130936" y="38471"/>
                </a:lnTo>
                <a:lnTo>
                  <a:pt x="131418" y="37489"/>
                </a:lnTo>
                <a:lnTo>
                  <a:pt x="131900" y="38471"/>
                </a:lnTo>
                <a:lnTo>
                  <a:pt x="133079" y="40257"/>
                </a:lnTo>
                <a:lnTo>
                  <a:pt x="134472" y="41847"/>
                </a:lnTo>
                <a:lnTo>
                  <a:pt x="136062" y="43204"/>
                </a:lnTo>
                <a:lnTo>
                  <a:pt x="137830" y="44330"/>
                </a:lnTo>
                <a:lnTo>
                  <a:pt x="139723" y="45205"/>
                </a:lnTo>
                <a:lnTo>
                  <a:pt x="141759" y="45794"/>
                </a:lnTo>
                <a:lnTo>
                  <a:pt x="143867" y="46098"/>
                </a:lnTo>
                <a:lnTo>
                  <a:pt x="144956" y="46134"/>
                </a:lnTo>
                <a:lnTo>
                  <a:pt x="161263" y="46134"/>
                </a:lnTo>
                <a:lnTo>
                  <a:pt x="162335" y="46098"/>
                </a:lnTo>
                <a:lnTo>
                  <a:pt x="164442" y="45794"/>
                </a:lnTo>
                <a:lnTo>
                  <a:pt x="166478" y="45187"/>
                </a:lnTo>
                <a:lnTo>
                  <a:pt x="168371" y="44330"/>
                </a:lnTo>
                <a:lnTo>
                  <a:pt x="170140" y="43204"/>
                </a:lnTo>
                <a:lnTo>
                  <a:pt x="171729" y="41829"/>
                </a:lnTo>
                <a:lnTo>
                  <a:pt x="173122" y="40257"/>
                </a:lnTo>
                <a:lnTo>
                  <a:pt x="174301" y="38471"/>
                </a:lnTo>
                <a:lnTo>
                  <a:pt x="174783" y="37489"/>
                </a:lnTo>
                <a:lnTo>
                  <a:pt x="175248" y="38471"/>
                </a:lnTo>
                <a:lnTo>
                  <a:pt x="176426" y="40257"/>
                </a:lnTo>
                <a:lnTo>
                  <a:pt x="177820" y="41829"/>
                </a:lnTo>
                <a:lnTo>
                  <a:pt x="179409" y="43204"/>
                </a:lnTo>
                <a:lnTo>
                  <a:pt x="181177" y="44330"/>
                </a:lnTo>
                <a:lnTo>
                  <a:pt x="183071" y="45187"/>
                </a:lnTo>
                <a:lnTo>
                  <a:pt x="185107" y="45794"/>
                </a:lnTo>
                <a:lnTo>
                  <a:pt x="187214" y="46098"/>
                </a:lnTo>
                <a:lnTo>
                  <a:pt x="188304" y="46134"/>
                </a:lnTo>
                <a:lnTo>
                  <a:pt x="204592" y="46134"/>
                </a:lnTo>
                <a:lnTo>
                  <a:pt x="205682" y="46098"/>
                </a:lnTo>
                <a:lnTo>
                  <a:pt x="207790" y="45794"/>
                </a:lnTo>
                <a:lnTo>
                  <a:pt x="209808" y="45187"/>
                </a:lnTo>
                <a:lnTo>
                  <a:pt x="211719" y="44330"/>
                </a:lnTo>
                <a:lnTo>
                  <a:pt x="213487" y="43204"/>
                </a:lnTo>
                <a:lnTo>
                  <a:pt x="215077" y="41829"/>
                </a:lnTo>
                <a:lnTo>
                  <a:pt x="216470" y="40257"/>
                </a:lnTo>
                <a:lnTo>
                  <a:pt x="217631" y="38471"/>
                </a:lnTo>
                <a:lnTo>
                  <a:pt x="218113" y="37489"/>
                </a:lnTo>
                <a:lnTo>
                  <a:pt x="218595" y="38471"/>
                </a:lnTo>
                <a:lnTo>
                  <a:pt x="219756" y="40257"/>
                </a:lnTo>
                <a:lnTo>
                  <a:pt x="221167" y="41829"/>
                </a:lnTo>
                <a:lnTo>
                  <a:pt x="222757" y="43204"/>
                </a:lnTo>
                <a:lnTo>
                  <a:pt x="224507" y="44330"/>
                </a:lnTo>
                <a:lnTo>
                  <a:pt x="226418" y="45187"/>
                </a:lnTo>
                <a:lnTo>
                  <a:pt x="228436" y="45794"/>
                </a:lnTo>
                <a:lnTo>
                  <a:pt x="230562" y="46098"/>
                </a:lnTo>
                <a:lnTo>
                  <a:pt x="231633" y="46134"/>
                </a:lnTo>
                <a:lnTo>
                  <a:pt x="247940" y="46134"/>
                </a:lnTo>
                <a:lnTo>
                  <a:pt x="248708" y="46116"/>
                </a:lnTo>
                <a:lnTo>
                  <a:pt x="250208" y="45973"/>
                </a:lnTo>
                <a:lnTo>
                  <a:pt x="251673" y="45669"/>
                </a:lnTo>
                <a:lnTo>
                  <a:pt x="253066" y="45240"/>
                </a:lnTo>
                <a:lnTo>
                  <a:pt x="254405" y="44669"/>
                </a:lnTo>
                <a:lnTo>
                  <a:pt x="255691" y="43972"/>
                </a:lnTo>
                <a:lnTo>
                  <a:pt x="256870" y="43169"/>
                </a:lnTo>
                <a:lnTo>
                  <a:pt x="257978" y="42258"/>
                </a:lnTo>
                <a:lnTo>
                  <a:pt x="258996" y="41258"/>
                </a:lnTo>
                <a:lnTo>
                  <a:pt x="259906" y="40150"/>
                </a:lnTo>
                <a:lnTo>
                  <a:pt x="260710" y="38954"/>
                </a:lnTo>
                <a:lnTo>
                  <a:pt x="261407" y="37686"/>
                </a:lnTo>
                <a:lnTo>
                  <a:pt x="261978" y="36346"/>
                </a:lnTo>
                <a:lnTo>
                  <a:pt x="262407" y="34953"/>
                </a:lnTo>
                <a:lnTo>
                  <a:pt x="262711" y="33488"/>
                </a:lnTo>
                <a:lnTo>
                  <a:pt x="262871" y="31988"/>
                </a:lnTo>
                <a:lnTo>
                  <a:pt x="262889" y="31220"/>
                </a:lnTo>
                <a:lnTo>
                  <a:pt x="262889" y="14913"/>
                </a:lnTo>
                <a:lnTo>
                  <a:pt x="262871" y="14145"/>
                </a:lnTo>
                <a:lnTo>
                  <a:pt x="262711" y="12645"/>
                </a:lnTo>
                <a:lnTo>
                  <a:pt x="262407" y="11181"/>
                </a:lnTo>
                <a:lnTo>
                  <a:pt x="261978" y="9788"/>
                </a:lnTo>
                <a:lnTo>
                  <a:pt x="261407" y="8448"/>
                </a:lnTo>
                <a:lnTo>
                  <a:pt x="260728" y="7180"/>
                </a:lnTo>
                <a:lnTo>
                  <a:pt x="259924" y="6001"/>
                </a:lnTo>
                <a:lnTo>
                  <a:pt x="259013" y="4894"/>
                </a:lnTo>
                <a:lnTo>
                  <a:pt x="257995" y="3876"/>
                </a:lnTo>
                <a:lnTo>
                  <a:pt x="256888" y="2965"/>
                </a:lnTo>
                <a:lnTo>
                  <a:pt x="255709" y="2161"/>
                </a:lnTo>
                <a:lnTo>
                  <a:pt x="254441" y="1482"/>
                </a:lnTo>
                <a:lnTo>
                  <a:pt x="253102" y="911"/>
                </a:lnTo>
                <a:lnTo>
                  <a:pt x="251691" y="464"/>
                </a:lnTo>
                <a:lnTo>
                  <a:pt x="250244" y="179"/>
                </a:lnTo>
                <a:lnTo>
                  <a:pt x="248744" y="18"/>
                </a:lnTo>
                <a:lnTo>
                  <a:pt x="247976" y="0"/>
                </a:lnTo>
                <a:lnTo>
                  <a:pt x="231669" y="0"/>
                </a:lnTo>
                <a:lnTo>
                  <a:pt x="230597" y="36"/>
                </a:lnTo>
                <a:lnTo>
                  <a:pt x="228472" y="339"/>
                </a:lnTo>
                <a:lnTo>
                  <a:pt x="226454" y="947"/>
                </a:lnTo>
                <a:lnTo>
                  <a:pt x="224543" y="1804"/>
                </a:lnTo>
                <a:lnTo>
                  <a:pt x="222792" y="2929"/>
                </a:lnTo>
                <a:lnTo>
                  <a:pt x="221203" y="4304"/>
                </a:lnTo>
                <a:lnTo>
                  <a:pt x="219792" y="5876"/>
                </a:lnTo>
                <a:lnTo>
                  <a:pt x="218631" y="7662"/>
                </a:lnTo>
                <a:lnTo>
                  <a:pt x="218149" y="8644"/>
                </a:lnTo>
                <a:lnTo>
                  <a:pt x="217666" y="7662"/>
                </a:lnTo>
                <a:lnTo>
                  <a:pt x="216505" y="5876"/>
                </a:lnTo>
                <a:lnTo>
                  <a:pt x="215112" y="4304"/>
                </a:lnTo>
                <a:lnTo>
                  <a:pt x="213523" y="2929"/>
                </a:lnTo>
                <a:lnTo>
                  <a:pt x="211755" y="1804"/>
                </a:lnTo>
                <a:lnTo>
                  <a:pt x="209843" y="947"/>
                </a:lnTo>
                <a:lnTo>
                  <a:pt x="207825" y="339"/>
                </a:lnTo>
                <a:lnTo>
                  <a:pt x="205718" y="36"/>
                </a:lnTo>
                <a:lnTo>
                  <a:pt x="204628" y="0"/>
                </a:lnTo>
                <a:lnTo>
                  <a:pt x="188339" y="0"/>
                </a:lnTo>
                <a:lnTo>
                  <a:pt x="187250" y="36"/>
                </a:lnTo>
                <a:lnTo>
                  <a:pt x="185142" y="339"/>
                </a:lnTo>
                <a:lnTo>
                  <a:pt x="183106" y="947"/>
                </a:lnTo>
                <a:lnTo>
                  <a:pt x="181213" y="1804"/>
                </a:lnTo>
                <a:lnTo>
                  <a:pt x="179445" y="2929"/>
                </a:lnTo>
                <a:lnTo>
                  <a:pt x="177855" y="4304"/>
                </a:lnTo>
                <a:lnTo>
                  <a:pt x="176462" y="5876"/>
                </a:lnTo>
                <a:lnTo>
                  <a:pt x="175283" y="7662"/>
                </a:lnTo>
                <a:lnTo>
                  <a:pt x="174819" y="8644"/>
                </a:lnTo>
                <a:lnTo>
                  <a:pt x="174337" y="7662"/>
                </a:lnTo>
                <a:lnTo>
                  <a:pt x="173158" y="5876"/>
                </a:lnTo>
                <a:lnTo>
                  <a:pt x="171765" y="4304"/>
                </a:lnTo>
                <a:lnTo>
                  <a:pt x="170175" y="2929"/>
                </a:lnTo>
                <a:lnTo>
                  <a:pt x="168407" y="1804"/>
                </a:lnTo>
                <a:lnTo>
                  <a:pt x="166514" y="947"/>
                </a:lnTo>
                <a:lnTo>
                  <a:pt x="164478" y="339"/>
                </a:lnTo>
                <a:lnTo>
                  <a:pt x="162370" y="36"/>
                </a:lnTo>
                <a:lnTo>
                  <a:pt x="161299" y="0"/>
                </a:lnTo>
                <a:lnTo>
                  <a:pt x="144956" y="0"/>
                </a:lnTo>
                <a:lnTo>
                  <a:pt x="143867" y="36"/>
                </a:lnTo>
                <a:lnTo>
                  <a:pt x="141759" y="339"/>
                </a:lnTo>
                <a:lnTo>
                  <a:pt x="139741" y="947"/>
                </a:lnTo>
                <a:lnTo>
                  <a:pt x="137830" y="1822"/>
                </a:lnTo>
                <a:lnTo>
                  <a:pt x="136062" y="2947"/>
                </a:lnTo>
                <a:lnTo>
                  <a:pt x="134472" y="4304"/>
                </a:lnTo>
                <a:lnTo>
                  <a:pt x="133079" y="5894"/>
                </a:lnTo>
                <a:lnTo>
                  <a:pt x="131918" y="7698"/>
                </a:lnTo>
                <a:lnTo>
                  <a:pt x="131436" y="8662"/>
                </a:lnTo>
                <a:lnTo>
                  <a:pt x="130954" y="7698"/>
                </a:lnTo>
                <a:lnTo>
                  <a:pt x="129793" y="5912"/>
                </a:lnTo>
                <a:lnTo>
                  <a:pt x="128400" y="4322"/>
                </a:lnTo>
                <a:lnTo>
                  <a:pt x="126810" y="2965"/>
                </a:lnTo>
                <a:lnTo>
                  <a:pt x="125042" y="1840"/>
                </a:lnTo>
                <a:lnTo>
                  <a:pt x="123131" y="964"/>
                </a:lnTo>
                <a:lnTo>
                  <a:pt x="121113" y="375"/>
                </a:lnTo>
                <a:lnTo>
                  <a:pt x="119005" y="71"/>
                </a:lnTo>
                <a:lnTo>
                  <a:pt x="117916" y="36"/>
                </a:lnTo>
                <a:lnTo>
                  <a:pt x="101627" y="36"/>
                </a:lnTo>
                <a:lnTo>
                  <a:pt x="100537" y="71"/>
                </a:lnTo>
                <a:lnTo>
                  <a:pt x="98430" y="375"/>
                </a:lnTo>
                <a:lnTo>
                  <a:pt x="96394" y="964"/>
                </a:lnTo>
                <a:lnTo>
                  <a:pt x="94500" y="1840"/>
                </a:lnTo>
                <a:lnTo>
                  <a:pt x="92732" y="2965"/>
                </a:lnTo>
                <a:lnTo>
                  <a:pt x="91143" y="4340"/>
                </a:lnTo>
                <a:lnTo>
                  <a:pt x="89750" y="5930"/>
                </a:lnTo>
                <a:lnTo>
                  <a:pt x="88571" y="7716"/>
                </a:lnTo>
                <a:lnTo>
                  <a:pt x="88106" y="8698"/>
                </a:lnTo>
                <a:lnTo>
                  <a:pt x="87624" y="7716"/>
                </a:lnTo>
                <a:lnTo>
                  <a:pt x="86445" y="5930"/>
                </a:lnTo>
                <a:lnTo>
                  <a:pt x="85052" y="4358"/>
                </a:lnTo>
                <a:lnTo>
                  <a:pt x="83463" y="3001"/>
                </a:lnTo>
                <a:lnTo>
                  <a:pt x="81694" y="1875"/>
                </a:lnTo>
                <a:lnTo>
                  <a:pt x="79801" y="1000"/>
                </a:lnTo>
                <a:lnTo>
                  <a:pt x="77783" y="411"/>
                </a:lnTo>
                <a:lnTo>
                  <a:pt x="75658" y="89"/>
                </a:lnTo>
                <a:lnTo>
                  <a:pt x="74586" y="71"/>
                </a:lnTo>
                <a:lnTo>
                  <a:pt x="58279" y="71"/>
                </a:lnTo>
                <a:lnTo>
                  <a:pt x="57208" y="89"/>
                </a:lnTo>
                <a:lnTo>
                  <a:pt x="55082" y="393"/>
                </a:lnTo>
                <a:lnTo>
                  <a:pt x="53064" y="982"/>
                </a:lnTo>
                <a:lnTo>
                  <a:pt x="51171" y="1858"/>
                </a:lnTo>
                <a:lnTo>
                  <a:pt x="49403" y="2983"/>
                </a:lnTo>
                <a:lnTo>
                  <a:pt x="47813" y="4340"/>
                </a:lnTo>
                <a:lnTo>
                  <a:pt x="46402" y="5912"/>
                </a:lnTo>
                <a:lnTo>
                  <a:pt x="45241" y="7698"/>
                </a:lnTo>
                <a:lnTo>
                  <a:pt x="44759" y="8662"/>
                </a:lnTo>
                <a:lnTo>
                  <a:pt x="44277" y="7680"/>
                </a:lnTo>
                <a:lnTo>
                  <a:pt x="43116" y="5894"/>
                </a:lnTo>
                <a:lnTo>
                  <a:pt x="41723" y="4304"/>
                </a:lnTo>
                <a:lnTo>
                  <a:pt x="40115" y="2947"/>
                </a:lnTo>
                <a:lnTo>
                  <a:pt x="38365" y="1804"/>
                </a:lnTo>
                <a:lnTo>
                  <a:pt x="36454" y="929"/>
                </a:lnTo>
                <a:lnTo>
                  <a:pt x="34418" y="339"/>
                </a:lnTo>
                <a:lnTo>
                  <a:pt x="32310" y="18"/>
                </a:lnTo>
                <a:lnTo>
                  <a:pt x="31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24"/>
          <p:cNvSpPr/>
          <p:nvPr/>
        </p:nvSpPr>
        <p:spPr>
          <a:xfrm>
            <a:off x="661634" y="1657149"/>
            <a:ext cx="1248927" cy="1120269"/>
          </a:xfrm>
          <a:custGeom>
            <a:avLst/>
            <a:gdLst/>
            <a:ahLst/>
            <a:cxnLst/>
            <a:rect l="l" t="t" r="r" b="b"/>
            <a:pathLst>
              <a:path w="40402" h="36240" fill="none" extrusionOk="0">
                <a:moveTo>
                  <a:pt x="36240" y="9966"/>
                </a:moveTo>
                <a:lnTo>
                  <a:pt x="36240" y="9449"/>
                </a:lnTo>
                <a:lnTo>
                  <a:pt x="36133" y="8448"/>
                </a:lnTo>
                <a:lnTo>
                  <a:pt x="35936" y="7466"/>
                </a:lnTo>
                <a:lnTo>
                  <a:pt x="35633" y="6537"/>
                </a:lnTo>
                <a:lnTo>
                  <a:pt x="35258" y="5644"/>
                </a:lnTo>
                <a:lnTo>
                  <a:pt x="34793" y="4805"/>
                </a:lnTo>
                <a:lnTo>
                  <a:pt x="34257" y="4001"/>
                </a:lnTo>
                <a:lnTo>
                  <a:pt x="33650" y="3269"/>
                </a:lnTo>
                <a:lnTo>
                  <a:pt x="32971" y="2590"/>
                </a:lnTo>
                <a:lnTo>
                  <a:pt x="32239" y="1983"/>
                </a:lnTo>
                <a:lnTo>
                  <a:pt x="31435" y="1447"/>
                </a:lnTo>
                <a:lnTo>
                  <a:pt x="30596" y="983"/>
                </a:lnTo>
                <a:lnTo>
                  <a:pt x="29703" y="608"/>
                </a:lnTo>
                <a:lnTo>
                  <a:pt x="28774" y="304"/>
                </a:lnTo>
                <a:lnTo>
                  <a:pt x="27792" y="108"/>
                </a:lnTo>
                <a:lnTo>
                  <a:pt x="26792" y="0"/>
                </a:lnTo>
                <a:lnTo>
                  <a:pt x="26274" y="0"/>
                </a:lnTo>
                <a:lnTo>
                  <a:pt x="9985" y="0"/>
                </a:lnTo>
                <a:lnTo>
                  <a:pt x="9467" y="0"/>
                </a:lnTo>
                <a:lnTo>
                  <a:pt x="8449" y="108"/>
                </a:lnTo>
                <a:lnTo>
                  <a:pt x="7484" y="304"/>
                </a:lnTo>
                <a:lnTo>
                  <a:pt x="6538" y="590"/>
                </a:lnTo>
                <a:lnTo>
                  <a:pt x="5645" y="983"/>
                </a:lnTo>
                <a:lnTo>
                  <a:pt x="4805" y="1429"/>
                </a:lnTo>
                <a:lnTo>
                  <a:pt x="4002" y="1983"/>
                </a:lnTo>
                <a:lnTo>
                  <a:pt x="3269" y="2590"/>
                </a:lnTo>
                <a:lnTo>
                  <a:pt x="2591" y="3269"/>
                </a:lnTo>
                <a:lnTo>
                  <a:pt x="1983" y="4001"/>
                </a:lnTo>
                <a:lnTo>
                  <a:pt x="1448" y="4787"/>
                </a:lnTo>
                <a:lnTo>
                  <a:pt x="983" y="5644"/>
                </a:lnTo>
                <a:lnTo>
                  <a:pt x="608" y="6537"/>
                </a:lnTo>
                <a:lnTo>
                  <a:pt x="305" y="7466"/>
                </a:lnTo>
                <a:lnTo>
                  <a:pt x="108" y="8448"/>
                </a:lnTo>
                <a:lnTo>
                  <a:pt x="1" y="9449"/>
                </a:lnTo>
                <a:lnTo>
                  <a:pt x="1" y="9966"/>
                </a:lnTo>
                <a:lnTo>
                  <a:pt x="1" y="26273"/>
                </a:lnTo>
                <a:lnTo>
                  <a:pt x="1" y="26773"/>
                </a:lnTo>
                <a:lnTo>
                  <a:pt x="108" y="27791"/>
                </a:lnTo>
                <a:lnTo>
                  <a:pt x="305" y="28756"/>
                </a:lnTo>
                <a:lnTo>
                  <a:pt x="608" y="29684"/>
                </a:lnTo>
                <a:lnTo>
                  <a:pt x="983" y="30595"/>
                </a:lnTo>
                <a:lnTo>
                  <a:pt x="1448" y="31435"/>
                </a:lnTo>
                <a:lnTo>
                  <a:pt x="1983" y="32221"/>
                </a:lnTo>
                <a:lnTo>
                  <a:pt x="2591" y="32971"/>
                </a:lnTo>
                <a:lnTo>
                  <a:pt x="3269" y="33649"/>
                </a:lnTo>
                <a:lnTo>
                  <a:pt x="4002" y="34257"/>
                </a:lnTo>
                <a:lnTo>
                  <a:pt x="4805" y="34792"/>
                </a:lnTo>
                <a:lnTo>
                  <a:pt x="5645" y="35257"/>
                </a:lnTo>
                <a:lnTo>
                  <a:pt x="6538" y="35632"/>
                </a:lnTo>
                <a:lnTo>
                  <a:pt x="7467" y="35918"/>
                </a:lnTo>
                <a:lnTo>
                  <a:pt x="8449" y="36114"/>
                </a:lnTo>
                <a:lnTo>
                  <a:pt x="9449" y="36221"/>
                </a:lnTo>
                <a:lnTo>
                  <a:pt x="9967" y="36239"/>
                </a:lnTo>
                <a:lnTo>
                  <a:pt x="26274" y="36239"/>
                </a:lnTo>
                <a:lnTo>
                  <a:pt x="26774" y="36221"/>
                </a:lnTo>
                <a:lnTo>
                  <a:pt x="27792" y="36132"/>
                </a:lnTo>
                <a:lnTo>
                  <a:pt x="28756" y="35918"/>
                </a:lnTo>
                <a:lnTo>
                  <a:pt x="29703" y="35632"/>
                </a:lnTo>
                <a:lnTo>
                  <a:pt x="30596" y="35257"/>
                </a:lnTo>
                <a:lnTo>
                  <a:pt x="31435" y="34792"/>
                </a:lnTo>
                <a:lnTo>
                  <a:pt x="32239" y="34257"/>
                </a:lnTo>
                <a:lnTo>
                  <a:pt x="32971" y="33649"/>
                </a:lnTo>
                <a:lnTo>
                  <a:pt x="33650" y="32971"/>
                </a:lnTo>
                <a:lnTo>
                  <a:pt x="34257" y="32238"/>
                </a:lnTo>
                <a:lnTo>
                  <a:pt x="34793" y="31435"/>
                </a:lnTo>
                <a:lnTo>
                  <a:pt x="35258" y="30595"/>
                </a:lnTo>
                <a:lnTo>
                  <a:pt x="35633" y="29702"/>
                </a:lnTo>
                <a:lnTo>
                  <a:pt x="35936" y="28756"/>
                </a:lnTo>
                <a:lnTo>
                  <a:pt x="36133" y="27791"/>
                </a:lnTo>
                <a:lnTo>
                  <a:pt x="36240" y="26773"/>
                </a:lnTo>
                <a:lnTo>
                  <a:pt x="36240" y="26273"/>
                </a:lnTo>
                <a:lnTo>
                  <a:pt x="36240" y="17718"/>
                </a:lnTo>
                <a:lnTo>
                  <a:pt x="40401" y="17718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miter lim="17860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1855350" y="2148545"/>
            <a:ext cx="70140" cy="112645"/>
          </a:xfrm>
          <a:custGeom>
            <a:avLst/>
            <a:gdLst/>
            <a:ahLst/>
            <a:cxnLst/>
            <a:rect l="l" t="t" r="r" b="b"/>
            <a:pathLst>
              <a:path w="2269" h="3644" extrusionOk="0">
                <a:moveTo>
                  <a:pt x="304" y="0"/>
                </a:moveTo>
                <a:lnTo>
                  <a:pt x="0" y="322"/>
                </a:lnTo>
                <a:lnTo>
                  <a:pt x="1608" y="1822"/>
                </a:lnTo>
                <a:lnTo>
                  <a:pt x="0" y="3322"/>
                </a:lnTo>
                <a:lnTo>
                  <a:pt x="304" y="3644"/>
                </a:lnTo>
                <a:lnTo>
                  <a:pt x="2269" y="1822"/>
                </a:lnTo>
                <a:lnTo>
                  <a:pt x="304" y="0"/>
                </a:lnTo>
                <a:close/>
              </a:path>
            </a:pathLst>
          </a:custGeom>
          <a:solidFill>
            <a:srgbClr val="E8A33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2005527" y="1657149"/>
            <a:ext cx="1248896" cy="1120269"/>
          </a:xfrm>
          <a:custGeom>
            <a:avLst/>
            <a:gdLst/>
            <a:ahLst/>
            <a:cxnLst/>
            <a:rect l="l" t="t" r="r" b="b"/>
            <a:pathLst>
              <a:path w="40401" h="36240" fill="none" extrusionOk="0">
                <a:moveTo>
                  <a:pt x="36257" y="9966"/>
                </a:moveTo>
                <a:lnTo>
                  <a:pt x="36239" y="9449"/>
                </a:lnTo>
                <a:lnTo>
                  <a:pt x="36150" y="8448"/>
                </a:lnTo>
                <a:lnTo>
                  <a:pt x="35954" y="7466"/>
                </a:lnTo>
                <a:lnTo>
                  <a:pt x="35650" y="6537"/>
                </a:lnTo>
                <a:lnTo>
                  <a:pt x="35275" y="5644"/>
                </a:lnTo>
                <a:lnTo>
                  <a:pt x="34810" y="4805"/>
                </a:lnTo>
                <a:lnTo>
                  <a:pt x="34275" y="4001"/>
                </a:lnTo>
                <a:lnTo>
                  <a:pt x="33667" y="3269"/>
                </a:lnTo>
                <a:lnTo>
                  <a:pt x="32989" y="2590"/>
                </a:lnTo>
                <a:lnTo>
                  <a:pt x="32256" y="1983"/>
                </a:lnTo>
                <a:lnTo>
                  <a:pt x="31453" y="1447"/>
                </a:lnTo>
                <a:lnTo>
                  <a:pt x="30613" y="983"/>
                </a:lnTo>
                <a:lnTo>
                  <a:pt x="29720" y="608"/>
                </a:lnTo>
                <a:lnTo>
                  <a:pt x="28774" y="304"/>
                </a:lnTo>
                <a:lnTo>
                  <a:pt x="27809" y="108"/>
                </a:lnTo>
                <a:lnTo>
                  <a:pt x="26809" y="0"/>
                </a:lnTo>
                <a:lnTo>
                  <a:pt x="26291" y="0"/>
                </a:lnTo>
                <a:lnTo>
                  <a:pt x="9984" y="0"/>
                </a:lnTo>
                <a:lnTo>
                  <a:pt x="9466" y="0"/>
                </a:lnTo>
                <a:lnTo>
                  <a:pt x="8466" y="108"/>
                </a:lnTo>
                <a:lnTo>
                  <a:pt x="7502" y="304"/>
                </a:lnTo>
                <a:lnTo>
                  <a:pt x="6555" y="590"/>
                </a:lnTo>
                <a:lnTo>
                  <a:pt x="5662" y="983"/>
                </a:lnTo>
                <a:lnTo>
                  <a:pt x="4805" y="1429"/>
                </a:lnTo>
                <a:lnTo>
                  <a:pt x="4019" y="1965"/>
                </a:lnTo>
                <a:lnTo>
                  <a:pt x="3287" y="2590"/>
                </a:lnTo>
                <a:lnTo>
                  <a:pt x="2608" y="3251"/>
                </a:lnTo>
                <a:lnTo>
                  <a:pt x="1983" y="4001"/>
                </a:lnTo>
                <a:lnTo>
                  <a:pt x="1447" y="4787"/>
                </a:lnTo>
                <a:lnTo>
                  <a:pt x="983" y="5644"/>
                </a:lnTo>
                <a:lnTo>
                  <a:pt x="608" y="6537"/>
                </a:lnTo>
                <a:lnTo>
                  <a:pt x="322" y="7466"/>
                </a:lnTo>
                <a:lnTo>
                  <a:pt x="125" y="8448"/>
                </a:lnTo>
                <a:lnTo>
                  <a:pt x="18" y="9449"/>
                </a:lnTo>
                <a:lnTo>
                  <a:pt x="0" y="9966"/>
                </a:lnTo>
                <a:lnTo>
                  <a:pt x="0" y="26273"/>
                </a:lnTo>
                <a:lnTo>
                  <a:pt x="18" y="26773"/>
                </a:lnTo>
                <a:lnTo>
                  <a:pt x="125" y="27791"/>
                </a:lnTo>
                <a:lnTo>
                  <a:pt x="322" y="28756"/>
                </a:lnTo>
                <a:lnTo>
                  <a:pt x="608" y="29684"/>
                </a:lnTo>
                <a:lnTo>
                  <a:pt x="983" y="30595"/>
                </a:lnTo>
                <a:lnTo>
                  <a:pt x="1447" y="31435"/>
                </a:lnTo>
                <a:lnTo>
                  <a:pt x="1983" y="32238"/>
                </a:lnTo>
                <a:lnTo>
                  <a:pt x="2590" y="32971"/>
                </a:lnTo>
                <a:lnTo>
                  <a:pt x="3269" y="33649"/>
                </a:lnTo>
                <a:lnTo>
                  <a:pt x="4019" y="34257"/>
                </a:lnTo>
                <a:lnTo>
                  <a:pt x="4805" y="34792"/>
                </a:lnTo>
                <a:lnTo>
                  <a:pt x="5662" y="35257"/>
                </a:lnTo>
                <a:lnTo>
                  <a:pt x="6555" y="35632"/>
                </a:lnTo>
                <a:lnTo>
                  <a:pt x="7484" y="35918"/>
                </a:lnTo>
                <a:lnTo>
                  <a:pt x="8466" y="36114"/>
                </a:lnTo>
                <a:lnTo>
                  <a:pt x="9466" y="36221"/>
                </a:lnTo>
                <a:lnTo>
                  <a:pt x="9984" y="36239"/>
                </a:lnTo>
                <a:lnTo>
                  <a:pt x="26273" y="36239"/>
                </a:lnTo>
                <a:lnTo>
                  <a:pt x="26791" y="36221"/>
                </a:lnTo>
                <a:lnTo>
                  <a:pt x="27791" y="36132"/>
                </a:lnTo>
                <a:lnTo>
                  <a:pt x="28774" y="35918"/>
                </a:lnTo>
                <a:lnTo>
                  <a:pt x="29702" y="35632"/>
                </a:lnTo>
                <a:lnTo>
                  <a:pt x="30595" y="35257"/>
                </a:lnTo>
                <a:lnTo>
                  <a:pt x="31453" y="34792"/>
                </a:lnTo>
                <a:lnTo>
                  <a:pt x="32239" y="34257"/>
                </a:lnTo>
                <a:lnTo>
                  <a:pt x="32989" y="33649"/>
                </a:lnTo>
                <a:lnTo>
                  <a:pt x="33667" y="32971"/>
                </a:lnTo>
                <a:lnTo>
                  <a:pt x="34275" y="32238"/>
                </a:lnTo>
                <a:lnTo>
                  <a:pt x="34810" y="31435"/>
                </a:lnTo>
                <a:lnTo>
                  <a:pt x="35275" y="30595"/>
                </a:lnTo>
                <a:lnTo>
                  <a:pt x="35650" y="29702"/>
                </a:lnTo>
                <a:lnTo>
                  <a:pt x="35936" y="28756"/>
                </a:lnTo>
                <a:lnTo>
                  <a:pt x="36150" y="27791"/>
                </a:lnTo>
                <a:lnTo>
                  <a:pt x="36239" y="26773"/>
                </a:lnTo>
                <a:lnTo>
                  <a:pt x="36257" y="26273"/>
                </a:lnTo>
                <a:lnTo>
                  <a:pt x="36257" y="17718"/>
                </a:lnTo>
                <a:lnTo>
                  <a:pt x="40401" y="17718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miter lim="17860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3199212" y="2148545"/>
            <a:ext cx="70171" cy="112645"/>
          </a:xfrm>
          <a:custGeom>
            <a:avLst/>
            <a:gdLst/>
            <a:ahLst/>
            <a:cxnLst/>
            <a:rect l="l" t="t" r="r" b="b"/>
            <a:pathLst>
              <a:path w="2270" h="3644" extrusionOk="0">
                <a:moveTo>
                  <a:pt x="304" y="0"/>
                </a:moveTo>
                <a:lnTo>
                  <a:pt x="1" y="322"/>
                </a:lnTo>
                <a:lnTo>
                  <a:pt x="1626" y="1822"/>
                </a:lnTo>
                <a:lnTo>
                  <a:pt x="1" y="3322"/>
                </a:lnTo>
                <a:lnTo>
                  <a:pt x="304" y="3644"/>
                </a:lnTo>
                <a:lnTo>
                  <a:pt x="2269" y="1822"/>
                </a:lnTo>
                <a:lnTo>
                  <a:pt x="304" y="0"/>
                </a:lnTo>
                <a:close/>
              </a:path>
            </a:pathLst>
          </a:custGeom>
          <a:solidFill>
            <a:srgbClr val="E8A33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3349945" y="1657149"/>
            <a:ext cx="1248927" cy="1120269"/>
          </a:xfrm>
          <a:custGeom>
            <a:avLst/>
            <a:gdLst/>
            <a:ahLst/>
            <a:cxnLst/>
            <a:rect l="l" t="t" r="r" b="b"/>
            <a:pathLst>
              <a:path w="40402" h="36240" fill="none" extrusionOk="0">
                <a:moveTo>
                  <a:pt x="36257" y="9966"/>
                </a:moveTo>
                <a:lnTo>
                  <a:pt x="36240" y="9449"/>
                </a:lnTo>
                <a:lnTo>
                  <a:pt x="36132" y="8448"/>
                </a:lnTo>
                <a:lnTo>
                  <a:pt x="35936" y="7466"/>
                </a:lnTo>
                <a:lnTo>
                  <a:pt x="35650" y="6537"/>
                </a:lnTo>
                <a:lnTo>
                  <a:pt x="35257" y="5644"/>
                </a:lnTo>
                <a:lnTo>
                  <a:pt x="34811" y="4805"/>
                </a:lnTo>
                <a:lnTo>
                  <a:pt x="34275" y="4001"/>
                </a:lnTo>
                <a:lnTo>
                  <a:pt x="33650" y="3269"/>
                </a:lnTo>
                <a:lnTo>
                  <a:pt x="32989" y="2590"/>
                </a:lnTo>
                <a:lnTo>
                  <a:pt x="32239" y="1983"/>
                </a:lnTo>
                <a:lnTo>
                  <a:pt x="31453" y="1447"/>
                </a:lnTo>
                <a:lnTo>
                  <a:pt x="30596" y="983"/>
                </a:lnTo>
                <a:lnTo>
                  <a:pt x="29703" y="608"/>
                </a:lnTo>
                <a:lnTo>
                  <a:pt x="28774" y="304"/>
                </a:lnTo>
                <a:lnTo>
                  <a:pt x="27792" y="108"/>
                </a:lnTo>
                <a:lnTo>
                  <a:pt x="26791" y="0"/>
                </a:lnTo>
                <a:lnTo>
                  <a:pt x="26273" y="0"/>
                </a:lnTo>
                <a:lnTo>
                  <a:pt x="9985" y="0"/>
                </a:lnTo>
                <a:lnTo>
                  <a:pt x="9467" y="0"/>
                </a:lnTo>
                <a:lnTo>
                  <a:pt x="8467" y="108"/>
                </a:lnTo>
                <a:lnTo>
                  <a:pt x="7484" y="304"/>
                </a:lnTo>
                <a:lnTo>
                  <a:pt x="6555" y="590"/>
                </a:lnTo>
                <a:lnTo>
                  <a:pt x="5662" y="983"/>
                </a:lnTo>
                <a:lnTo>
                  <a:pt x="4805" y="1429"/>
                </a:lnTo>
                <a:lnTo>
                  <a:pt x="4001" y="1965"/>
                </a:lnTo>
                <a:lnTo>
                  <a:pt x="3269" y="2590"/>
                </a:lnTo>
                <a:lnTo>
                  <a:pt x="2590" y="3251"/>
                </a:lnTo>
                <a:lnTo>
                  <a:pt x="1983" y="4001"/>
                </a:lnTo>
                <a:lnTo>
                  <a:pt x="1447" y="4787"/>
                </a:lnTo>
                <a:lnTo>
                  <a:pt x="983" y="5644"/>
                </a:lnTo>
                <a:lnTo>
                  <a:pt x="608" y="6537"/>
                </a:lnTo>
                <a:lnTo>
                  <a:pt x="304" y="7466"/>
                </a:lnTo>
                <a:lnTo>
                  <a:pt x="108" y="8448"/>
                </a:lnTo>
                <a:lnTo>
                  <a:pt x="19" y="9449"/>
                </a:lnTo>
                <a:lnTo>
                  <a:pt x="1" y="9966"/>
                </a:lnTo>
                <a:lnTo>
                  <a:pt x="1" y="26273"/>
                </a:lnTo>
                <a:lnTo>
                  <a:pt x="19" y="26773"/>
                </a:lnTo>
                <a:lnTo>
                  <a:pt x="108" y="27791"/>
                </a:lnTo>
                <a:lnTo>
                  <a:pt x="304" y="28756"/>
                </a:lnTo>
                <a:lnTo>
                  <a:pt x="608" y="29684"/>
                </a:lnTo>
                <a:lnTo>
                  <a:pt x="983" y="30595"/>
                </a:lnTo>
                <a:lnTo>
                  <a:pt x="1447" y="31435"/>
                </a:lnTo>
                <a:lnTo>
                  <a:pt x="1983" y="32238"/>
                </a:lnTo>
                <a:lnTo>
                  <a:pt x="2590" y="32971"/>
                </a:lnTo>
                <a:lnTo>
                  <a:pt x="3269" y="33649"/>
                </a:lnTo>
                <a:lnTo>
                  <a:pt x="4001" y="34257"/>
                </a:lnTo>
                <a:lnTo>
                  <a:pt x="4805" y="34792"/>
                </a:lnTo>
                <a:lnTo>
                  <a:pt x="5645" y="35257"/>
                </a:lnTo>
                <a:lnTo>
                  <a:pt x="6538" y="35632"/>
                </a:lnTo>
                <a:lnTo>
                  <a:pt x="7484" y="35918"/>
                </a:lnTo>
                <a:lnTo>
                  <a:pt x="8449" y="36114"/>
                </a:lnTo>
                <a:lnTo>
                  <a:pt x="9449" y="36221"/>
                </a:lnTo>
                <a:lnTo>
                  <a:pt x="9967" y="36239"/>
                </a:lnTo>
                <a:lnTo>
                  <a:pt x="26273" y="36239"/>
                </a:lnTo>
                <a:lnTo>
                  <a:pt x="26791" y="36221"/>
                </a:lnTo>
                <a:lnTo>
                  <a:pt x="27792" y="36132"/>
                </a:lnTo>
                <a:lnTo>
                  <a:pt x="28756" y="35918"/>
                </a:lnTo>
                <a:lnTo>
                  <a:pt x="29703" y="35632"/>
                </a:lnTo>
                <a:lnTo>
                  <a:pt x="30596" y="35257"/>
                </a:lnTo>
                <a:lnTo>
                  <a:pt x="31435" y="34792"/>
                </a:lnTo>
                <a:lnTo>
                  <a:pt x="32239" y="34257"/>
                </a:lnTo>
                <a:lnTo>
                  <a:pt x="32971" y="33649"/>
                </a:lnTo>
                <a:lnTo>
                  <a:pt x="33650" y="32971"/>
                </a:lnTo>
                <a:lnTo>
                  <a:pt x="34257" y="32238"/>
                </a:lnTo>
                <a:lnTo>
                  <a:pt x="34811" y="31435"/>
                </a:lnTo>
                <a:lnTo>
                  <a:pt x="35257" y="30595"/>
                </a:lnTo>
                <a:lnTo>
                  <a:pt x="35650" y="29702"/>
                </a:lnTo>
                <a:lnTo>
                  <a:pt x="35936" y="28756"/>
                </a:lnTo>
                <a:lnTo>
                  <a:pt x="36132" y="27791"/>
                </a:lnTo>
                <a:lnTo>
                  <a:pt x="36240" y="26773"/>
                </a:lnTo>
                <a:lnTo>
                  <a:pt x="36257" y="26273"/>
                </a:lnTo>
                <a:lnTo>
                  <a:pt x="36257" y="17718"/>
                </a:lnTo>
                <a:lnTo>
                  <a:pt x="40401" y="17718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miter lim="17860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4543662" y="2148545"/>
            <a:ext cx="70140" cy="112645"/>
          </a:xfrm>
          <a:custGeom>
            <a:avLst/>
            <a:gdLst/>
            <a:ahLst/>
            <a:cxnLst/>
            <a:rect l="l" t="t" r="r" b="b"/>
            <a:pathLst>
              <a:path w="2269" h="3644" extrusionOk="0">
                <a:moveTo>
                  <a:pt x="304" y="0"/>
                </a:moveTo>
                <a:lnTo>
                  <a:pt x="0" y="322"/>
                </a:lnTo>
                <a:lnTo>
                  <a:pt x="1607" y="1822"/>
                </a:lnTo>
                <a:lnTo>
                  <a:pt x="0" y="3322"/>
                </a:lnTo>
                <a:lnTo>
                  <a:pt x="304" y="3644"/>
                </a:lnTo>
                <a:lnTo>
                  <a:pt x="2268" y="1822"/>
                </a:lnTo>
                <a:lnTo>
                  <a:pt x="304" y="0"/>
                </a:lnTo>
                <a:close/>
              </a:path>
            </a:pathLst>
          </a:custGeom>
          <a:solidFill>
            <a:srgbClr val="E8A33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4694364" y="1657149"/>
            <a:ext cx="1248370" cy="1120269"/>
          </a:xfrm>
          <a:custGeom>
            <a:avLst/>
            <a:gdLst/>
            <a:ahLst/>
            <a:cxnLst/>
            <a:rect l="l" t="t" r="r" b="b"/>
            <a:pathLst>
              <a:path w="40384" h="36240" fill="none" extrusionOk="0">
                <a:moveTo>
                  <a:pt x="36240" y="9966"/>
                </a:moveTo>
                <a:lnTo>
                  <a:pt x="36222" y="9449"/>
                </a:lnTo>
                <a:lnTo>
                  <a:pt x="36133" y="8448"/>
                </a:lnTo>
                <a:lnTo>
                  <a:pt x="35936" y="7466"/>
                </a:lnTo>
                <a:lnTo>
                  <a:pt x="35633" y="6537"/>
                </a:lnTo>
                <a:lnTo>
                  <a:pt x="35258" y="5644"/>
                </a:lnTo>
                <a:lnTo>
                  <a:pt x="34793" y="4805"/>
                </a:lnTo>
                <a:lnTo>
                  <a:pt x="34257" y="4001"/>
                </a:lnTo>
                <a:lnTo>
                  <a:pt x="33650" y="3269"/>
                </a:lnTo>
                <a:lnTo>
                  <a:pt x="32971" y="2590"/>
                </a:lnTo>
                <a:lnTo>
                  <a:pt x="32239" y="1983"/>
                </a:lnTo>
                <a:lnTo>
                  <a:pt x="31435" y="1447"/>
                </a:lnTo>
                <a:lnTo>
                  <a:pt x="30596" y="983"/>
                </a:lnTo>
                <a:lnTo>
                  <a:pt x="29703" y="608"/>
                </a:lnTo>
                <a:lnTo>
                  <a:pt x="28756" y="304"/>
                </a:lnTo>
                <a:lnTo>
                  <a:pt x="27792" y="108"/>
                </a:lnTo>
                <a:lnTo>
                  <a:pt x="26792" y="0"/>
                </a:lnTo>
                <a:lnTo>
                  <a:pt x="26274" y="0"/>
                </a:lnTo>
                <a:lnTo>
                  <a:pt x="9967" y="0"/>
                </a:lnTo>
                <a:lnTo>
                  <a:pt x="9449" y="0"/>
                </a:lnTo>
                <a:lnTo>
                  <a:pt x="8449" y="108"/>
                </a:lnTo>
                <a:lnTo>
                  <a:pt x="7484" y="304"/>
                </a:lnTo>
                <a:lnTo>
                  <a:pt x="6538" y="590"/>
                </a:lnTo>
                <a:lnTo>
                  <a:pt x="5645" y="983"/>
                </a:lnTo>
                <a:lnTo>
                  <a:pt x="4805" y="1429"/>
                </a:lnTo>
                <a:lnTo>
                  <a:pt x="4002" y="1983"/>
                </a:lnTo>
                <a:lnTo>
                  <a:pt x="3269" y="2590"/>
                </a:lnTo>
                <a:lnTo>
                  <a:pt x="2591" y="3269"/>
                </a:lnTo>
                <a:lnTo>
                  <a:pt x="1983" y="4001"/>
                </a:lnTo>
                <a:lnTo>
                  <a:pt x="1430" y="4787"/>
                </a:lnTo>
                <a:lnTo>
                  <a:pt x="983" y="5644"/>
                </a:lnTo>
                <a:lnTo>
                  <a:pt x="590" y="6537"/>
                </a:lnTo>
                <a:lnTo>
                  <a:pt x="305" y="7466"/>
                </a:lnTo>
                <a:lnTo>
                  <a:pt x="108" y="8448"/>
                </a:lnTo>
                <a:lnTo>
                  <a:pt x="1" y="9449"/>
                </a:lnTo>
                <a:lnTo>
                  <a:pt x="1" y="9966"/>
                </a:lnTo>
                <a:lnTo>
                  <a:pt x="1" y="26273"/>
                </a:lnTo>
                <a:lnTo>
                  <a:pt x="1" y="26773"/>
                </a:lnTo>
                <a:lnTo>
                  <a:pt x="108" y="27791"/>
                </a:lnTo>
                <a:lnTo>
                  <a:pt x="305" y="28756"/>
                </a:lnTo>
                <a:lnTo>
                  <a:pt x="590" y="29684"/>
                </a:lnTo>
                <a:lnTo>
                  <a:pt x="983" y="30595"/>
                </a:lnTo>
                <a:lnTo>
                  <a:pt x="1430" y="31435"/>
                </a:lnTo>
                <a:lnTo>
                  <a:pt x="1966" y="32221"/>
                </a:lnTo>
                <a:lnTo>
                  <a:pt x="2591" y="32971"/>
                </a:lnTo>
                <a:lnTo>
                  <a:pt x="3252" y="33649"/>
                </a:lnTo>
                <a:lnTo>
                  <a:pt x="4002" y="34257"/>
                </a:lnTo>
                <a:lnTo>
                  <a:pt x="4788" y="34792"/>
                </a:lnTo>
                <a:lnTo>
                  <a:pt x="5645" y="35257"/>
                </a:lnTo>
                <a:lnTo>
                  <a:pt x="6538" y="35632"/>
                </a:lnTo>
                <a:lnTo>
                  <a:pt x="7467" y="35918"/>
                </a:lnTo>
                <a:lnTo>
                  <a:pt x="8449" y="36114"/>
                </a:lnTo>
                <a:lnTo>
                  <a:pt x="9449" y="36221"/>
                </a:lnTo>
                <a:lnTo>
                  <a:pt x="9967" y="36239"/>
                </a:lnTo>
                <a:lnTo>
                  <a:pt x="26256" y="36239"/>
                </a:lnTo>
                <a:lnTo>
                  <a:pt x="26774" y="36221"/>
                </a:lnTo>
                <a:lnTo>
                  <a:pt x="27774" y="36132"/>
                </a:lnTo>
                <a:lnTo>
                  <a:pt x="28756" y="35918"/>
                </a:lnTo>
                <a:lnTo>
                  <a:pt x="29685" y="35632"/>
                </a:lnTo>
                <a:lnTo>
                  <a:pt x="30578" y="35257"/>
                </a:lnTo>
                <a:lnTo>
                  <a:pt x="31435" y="34792"/>
                </a:lnTo>
                <a:lnTo>
                  <a:pt x="32239" y="34257"/>
                </a:lnTo>
                <a:lnTo>
                  <a:pt x="32971" y="33649"/>
                </a:lnTo>
                <a:lnTo>
                  <a:pt x="33650" y="32971"/>
                </a:lnTo>
                <a:lnTo>
                  <a:pt x="34257" y="32238"/>
                </a:lnTo>
                <a:lnTo>
                  <a:pt x="34793" y="31435"/>
                </a:lnTo>
                <a:lnTo>
                  <a:pt x="35258" y="30595"/>
                </a:lnTo>
                <a:lnTo>
                  <a:pt x="35633" y="29702"/>
                </a:lnTo>
                <a:lnTo>
                  <a:pt x="35936" y="28756"/>
                </a:lnTo>
                <a:lnTo>
                  <a:pt x="36133" y="27791"/>
                </a:lnTo>
                <a:lnTo>
                  <a:pt x="36222" y="26773"/>
                </a:lnTo>
                <a:lnTo>
                  <a:pt x="36240" y="26273"/>
                </a:lnTo>
                <a:lnTo>
                  <a:pt x="36240" y="17718"/>
                </a:lnTo>
                <a:lnTo>
                  <a:pt x="40384" y="17718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miter lim="17860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5888080" y="2148545"/>
            <a:ext cx="70140" cy="112645"/>
          </a:xfrm>
          <a:custGeom>
            <a:avLst/>
            <a:gdLst/>
            <a:ahLst/>
            <a:cxnLst/>
            <a:rect l="l" t="t" r="r" b="b"/>
            <a:pathLst>
              <a:path w="2269" h="3644" extrusionOk="0">
                <a:moveTo>
                  <a:pt x="304" y="0"/>
                </a:moveTo>
                <a:lnTo>
                  <a:pt x="0" y="322"/>
                </a:lnTo>
                <a:lnTo>
                  <a:pt x="1608" y="1822"/>
                </a:lnTo>
                <a:lnTo>
                  <a:pt x="0" y="3322"/>
                </a:lnTo>
                <a:lnTo>
                  <a:pt x="304" y="3644"/>
                </a:lnTo>
                <a:lnTo>
                  <a:pt x="2269" y="1822"/>
                </a:lnTo>
                <a:lnTo>
                  <a:pt x="304" y="0"/>
                </a:lnTo>
                <a:close/>
              </a:path>
            </a:pathLst>
          </a:custGeom>
          <a:solidFill>
            <a:srgbClr val="E8A33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6038257" y="1657149"/>
            <a:ext cx="1248896" cy="1120269"/>
          </a:xfrm>
          <a:custGeom>
            <a:avLst/>
            <a:gdLst/>
            <a:ahLst/>
            <a:cxnLst/>
            <a:rect l="l" t="t" r="r" b="b"/>
            <a:pathLst>
              <a:path w="40401" h="36240" fill="none" extrusionOk="0">
                <a:moveTo>
                  <a:pt x="36257" y="9966"/>
                </a:moveTo>
                <a:lnTo>
                  <a:pt x="36239" y="9449"/>
                </a:lnTo>
                <a:lnTo>
                  <a:pt x="36132" y="8448"/>
                </a:lnTo>
                <a:lnTo>
                  <a:pt x="35936" y="7466"/>
                </a:lnTo>
                <a:lnTo>
                  <a:pt x="35650" y="6537"/>
                </a:lnTo>
                <a:lnTo>
                  <a:pt x="35275" y="5644"/>
                </a:lnTo>
                <a:lnTo>
                  <a:pt x="34810" y="4805"/>
                </a:lnTo>
                <a:lnTo>
                  <a:pt x="34275" y="4001"/>
                </a:lnTo>
                <a:lnTo>
                  <a:pt x="33667" y="3269"/>
                </a:lnTo>
                <a:lnTo>
                  <a:pt x="32989" y="2590"/>
                </a:lnTo>
                <a:lnTo>
                  <a:pt x="32239" y="1983"/>
                </a:lnTo>
                <a:lnTo>
                  <a:pt x="31453" y="1447"/>
                </a:lnTo>
                <a:lnTo>
                  <a:pt x="30595" y="983"/>
                </a:lnTo>
                <a:lnTo>
                  <a:pt x="29702" y="608"/>
                </a:lnTo>
                <a:lnTo>
                  <a:pt x="28774" y="304"/>
                </a:lnTo>
                <a:lnTo>
                  <a:pt x="27791" y="108"/>
                </a:lnTo>
                <a:lnTo>
                  <a:pt x="26791" y="0"/>
                </a:lnTo>
                <a:lnTo>
                  <a:pt x="26273" y="0"/>
                </a:lnTo>
                <a:lnTo>
                  <a:pt x="9984" y="0"/>
                </a:lnTo>
                <a:lnTo>
                  <a:pt x="9466" y="0"/>
                </a:lnTo>
                <a:lnTo>
                  <a:pt x="8466" y="108"/>
                </a:lnTo>
                <a:lnTo>
                  <a:pt x="7484" y="304"/>
                </a:lnTo>
                <a:lnTo>
                  <a:pt x="6555" y="590"/>
                </a:lnTo>
                <a:lnTo>
                  <a:pt x="5662" y="983"/>
                </a:lnTo>
                <a:lnTo>
                  <a:pt x="4805" y="1429"/>
                </a:lnTo>
                <a:lnTo>
                  <a:pt x="4019" y="1965"/>
                </a:lnTo>
                <a:lnTo>
                  <a:pt x="3269" y="2590"/>
                </a:lnTo>
                <a:lnTo>
                  <a:pt x="2590" y="3251"/>
                </a:lnTo>
                <a:lnTo>
                  <a:pt x="1983" y="4001"/>
                </a:lnTo>
                <a:lnTo>
                  <a:pt x="1447" y="4787"/>
                </a:lnTo>
                <a:lnTo>
                  <a:pt x="983" y="5644"/>
                </a:lnTo>
                <a:lnTo>
                  <a:pt x="608" y="6537"/>
                </a:lnTo>
                <a:lnTo>
                  <a:pt x="322" y="7466"/>
                </a:lnTo>
                <a:lnTo>
                  <a:pt x="108" y="8448"/>
                </a:lnTo>
                <a:lnTo>
                  <a:pt x="18" y="9449"/>
                </a:lnTo>
                <a:lnTo>
                  <a:pt x="0" y="9966"/>
                </a:lnTo>
                <a:lnTo>
                  <a:pt x="0" y="26273"/>
                </a:lnTo>
                <a:lnTo>
                  <a:pt x="18" y="26773"/>
                </a:lnTo>
                <a:lnTo>
                  <a:pt x="108" y="27791"/>
                </a:lnTo>
                <a:lnTo>
                  <a:pt x="322" y="28756"/>
                </a:lnTo>
                <a:lnTo>
                  <a:pt x="608" y="29684"/>
                </a:lnTo>
                <a:lnTo>
                  <a:pt x="983" y="30595"/>
                </a:lnTo>
                <a:lnTo>
                  <a:pt x="1447" y="31435"/>
                </a:lnTo>
                <a:lnTo>
                  <a:pt x="1983" y="32238"/>
                </a:lnTo>
                <a:lnTo>
                  <a:pt x="2590" y="32971"/>
                </a:lnTo>
                <a:lnTo>
                  <a:pt x="3269" y="33649"/>
                </a:lnTo>
                <a:lnTo>
                  <a:pt x="4001" y="34257"/>
                </a:lnTo>
                <a:lnTo>
                  <a:pt x="4805" y="34792"/>
                </a:lnTo>
                <a:lnTo>
                  <a:pt x="5644" y="35257"/>
                </a:lnTo>
                <a:lnTo>
                  <a:pt x="6537" y="35632"/>
                </a:lnTo>
                <a:lnTo>
                  <a:pt x="7484" y="35918"/>
                </a:lnTo>
                <a:lnTo>
                  <a:pt x="8448" y="36114"/>
                </a:lnTo>
                <a:lnTo>
                  <a:pt x="9466" y="36221"/>
                </a:lnTo>
                <a:lnTo>
                  <a:pt x="9967" y="36239"/>
                </a:lnTo>
                <a:lnTo>
                  <a:pt x="26273" y="36239"/>
                </a:lnTo>
                <a:lnTo>
                  <a:pt x="26791" y="36221"/>
                </a:lnTo>
                <a:lnTo>
                  <a:pt x="27791" y="36132"/>
                </a:lnTo>
                <a:lnTo>
                  <a:pt x="28774" y="35918"/>
                </a:lnTo>
                <a:lnTo>
                  <a:pt x="29702" y="35632"/>
                </a:lnTo>
                <a:lnTo>
                  <a:pt x="30595" y="35257"/>
                </a:lnTo>
                <a:lnTo>
                  <a:pt x="31453" y="34792"/>
                </a:lnTo>
                <a:lnTo>
                  <a:pt x="32239" y="34257"/>
                </a:lnTo>
                <a:lnTo>
                  <a:pt x="32989" y="33649"/>
                </a:lnTo>
                <a:lnTo>
                  <a:pt x="33650" y="32971"/>
                </a:lnTo>
                <a:lnTo>
                  <a:pt x="34275" y="32238"/>
                </a:lnTo>
                <a:lnTo>
                  <a:pt x="34810" y="31435"/>
                </a:lnTo>
                <a:lnTo>
                  <a:pt x="35275" y="30595"/>
                </a:lnTo>
                <a:lnTo>
                  <a:pt x="35650" y="29702"/>
                </a:lnTo>
                <a:lnTo>
                  <a:pt x="35936" y="28756"/>
                </a:lnTo>
                <a:lnTo>
                  <a:pt x="36132" y="27791"/>
                </a:lnTo>
                <a:lnTo>
                  <a:pt x="36239" y="26773"/>
                </a:lnTo>
                <a:lnTo>
                  <a:pt x="36257" y="26273"/>
                </a:lnTo>
                <a:lnTo>
                  <a:pt x="36257" y="17718"/>
                </a:lnTo>
                <a:lnTo>
                  <a:pt x="40401" y="17718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miter lim="17860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7231942" y="2148545"/>
            <a:ext cx="70171" cy="112645"/>
          </a:xfrm>
          <a:custGeom>
            <a:avLst/>
            <a:gdLst/>
            <a:ahLst/>
            <a:cxnLst/>
            <a:rect l="l" t="t" r="r" b="b"/>
            <a:pathLst>
              <a:path w="2270" h="3644" extrusionOk="0">
                <a:moveTo>
                  <a:pt x="304" y="0"/>
                </a:moveTo>
                <a:lnTo>
                  <a:pt x="1" y="322"/>
                </a:lnTo>
                <a:lnTo>
                  <a:pt x="1608" y="1822"/>
                </a:lnTo>
                <a:lnTo>
                  <a:pt x="1" y="3322"/>
                </a:lnTo>
                <a:lnTo>
                  <a:pt x="304" y="3644"/>
                </a:lnTo>
                <a:lnTo>
                  <a:pt x="2269" y="1822"/>
                </a:lnTo>
                <a:lnTo>
                  <a:pt x="304" y="0"/>
                </a:lnTo>
                <a:close/>
              </a:path>
            </a:pathLst>
          </a:custGeom>
          <a:solidFill>
            <a:srgbClr val="E8A33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7382675" y="1657149"/>
            <a:ext cx="1248370" cy="1120269"/>
          </a:xfrm>
          <a:custGeom>
            <a:avLst/>
            <a:gdLst/>
            <a:ahLst/>
            <a:cxnLst/>
            <a:rect l="l" t="t" r="r" b="b"/>
            <a:pathLst>
              <a:path w="40384" h="36240" fill="none" extrusionOk="0">
                <a:moveTo>
                  <a:pt x="36240" y="9966"/>
                </a:moveTo>
                <a:lnTo>
                  <a:pt x="36240" y="9449"/>
                </a:lnTo>
                <a:lnTo>
                  <a:pt x="36132" y="8448"/>
                </a:lnTo>
                <a:lnTo>
                  <a:pt x="35936" y="7466"/>
                </a:lnTo>
                <a:lnTo>
                  <a:pt x="35632" y="6537"/>
                </a:lnTo>
                <a:lnTo>
                  <a:pt x="35257" y="5644"/>
                </a:lnTo>
                <a:lnTo>
                  <a:pt x="34793" y="4805"/>
                </a:lnTo>
                <a:lnTo>
                  <a:pt x="34257" y="4001"/>
                </a:lnTo>
                <a:lnTo>
                  <a:pt x="33650" y="3269"/>
                </a:lnTo>
                <a:lnTo>
                  <a:pt x="32971" y="2590"/>
                </a:lnTo>
                <a:lnTo>
                  <a:pt x="32239" y="1983"/>
                </a:lnTo>
                <a:lnTo>
                  <a:pt x="31435" y="1447"/>
                </a:lnTo>
                <a:lnTo>
                  <a:pt x="30596" y="983"/>
                </a:lnTo>
                <a:lnTo>
                  <a:pt x="29703" y="608"/>
                </a:lnTo>
                <a:lnTo>
                  <a:pt x="28774" y="304"/>
                </a:lnTo>
                <a:lnTo>
                  <a:pt x="27792" y="108"/>
                </a:lnTo>
                <a:lnTo>
                  <a:pt x="26791" y="0"/>
                </a:lnTo>
                <a:lnTo>
                  <a:pt x="26273" y="0"/>
                </a:lnTo>
                <a:lnTo>
                  <a:pt x="9967" y="0"/>
                </a:lnTo>
                <a:lnTo>
                  <a:pt x="9467" y="0"/>
                </a:lnTo>
                <a:lnTo>
                  <a:pt x="8449" y="108"/>
                </a:lnTo>
                <a:lnTo>
                  <a:pt x="7484" y="304"/>
                </a:lnTo>
                <a:lnTo>
                  <a:pt x="6538" y="590"/>
                </a:lnTo>
                <a:lnTo>
                  <a:pt x="5645" y="983"/>
                </a:lnTo>
                <a:lnTo>
                  <a:pt x="4805" y="1429"/>
                </a:lnTo>
                <a:lnTo>
                  <a:pt x="4001" y="1965"/>
                </a:lnTo>
                <a:lnTo>
                  <a:pt x="3269" y="2590"/>
                </a:lnTo>
                <a:lnTo>
                  <a:pt x="2590" y="3251"/>
                </a:lnTo>
                <a:lnTo>
                  <a:pt x="1983" y="4001"/>
                </a:lnTo>
                <a:lnTo>
                  <a:pt x="1447" y="4787"/>
                </a:lnTo>
                <a:lnTo>
                  <a:pt x="983" y="5644"/>
                </a:lnTo>
                <a:lnTo>
                  <a:pt x="608" y="6537"/>
                </a:lnTo>
                <a:lnTo>
                  <a:pt x="304" y="7466"/>
                </a:lnTo>
                <a:lnTo>
                  <a:pt x="108" y="8448"/>
                </a:lnTo>
                <a:lnTo>
                  <a:pt x="1" y="9449"/>
                </a:lnTo>
                <a:lnTo>
                  <a:pt x="1" y="9966"/>
                </a:lnTo>
                <a:lnTo>
                  <a:pt x="1" y="26273"/>
                </a:lnTo>
                <a:lnTo>
                  <a:pt x="1" y="26773"/>
                </a:lnTo>
                <a:lnTo>
                  <a:pt x="108" y="27791"/>
                </a:lnTo>
                <a:lnTo>
                  <a:pt x="304" y="28756"/>
                </a:lnTo>
                <a:lnTo>
                  <a:pt x="608" y="29684"/>
                </a:lnTo>
                <a:lnTo>
                  <a:pt x="983" y="30595"/>
                </a:lnTo>
                <a:lnTo>
                  <a:pt x="1447" y="31435"/>
                </a:lnTo>
                <a:lnTo>
                  <a:pt x="1983" y="32238"/>
                </a:lnTo>
                <a:lnTo>
                  <a:pt x="2590" y="32971"/>
                </a:lnTo>
                <a:lnTo>
                  <a:pt x="3269" y="33649"/>
                </a:lnTo>
                <a:lnTo>
                  <a:pt x="4001" y="34257"/>
                </a:lnTo>
                <a:lnTo>
                  <a:pt x="4805" y="34792"/>
                </a:lnTo>
                <a:lnTo>
                  <a:pt x="5645" y="35257"/>
                </a:lnTo>
                <a:lnTo>
                  <a:pt x="6538" y="35632"/>
                </a:lnTo>
                <a:lnTo>
                  <a:pt x="7466" y="35918"/>
                </a:lnTo>
                <a:lnTo>
                  <a:pt x="8449" y="36114"/>
                </a:lnTo>
                <a:lnTo>
                  <a:pt x="9449" y="36221"/>
                </a:lnTo>
                <a:lnTo>
                  <a:pt x="9967" y="36239"/>
                </a:lnTo>
                <a:lnTo>
                  <a:pt x="26273" y="36239"/>
                </a:lnTo>
                <a:lnTo>
                  <a:pt x="26774" y="36221"/>
                </a:lnTo>
                <a:lnTo>
                  <a:pt x="27792" y="36132"/>
                </a:lnTo>
                <a:lnTo>
                  <a:pt x="28756" y="35918"/>
                </a:lnTo>
                <a:lnTo>
                  <a:pt x="29703" y="35632"/>
                </a:lnTo>
                <a:lnTo>
                  <a:pt x="30596" y="35257"/>
                </a:lnTo>
                <a:lnTo>
                  <a:pt x="31435" y="34792"/>
                </a:lnTo>
                <a:lnTo>
                  <a:pt x="32239" y="34257"/>
                </a:lnTo>
                <a:lnTo>
                  <a:pt x="32971" y="33649"/>
                </a:lnTo>
                <a:lnTo>
                  <a:pt x="33650" y="32971"/>
                </a:lnTo>
                <a:lnTo>
                  <a:pt x="34257" y="32238"/>
                </a:lnTo>
                <a:lnTo>
                  <a:pt x="34793" y="31435"/>
                </a:lnTo>
                <a:lnTo>
                  <a:pt x="35257" y="30595"/>
                </a:lnTo>
                <a:lnTo>
                  <a:pt x="35632" y="29702"/>
                </a:lnTo>
                <a:lnTo>
                  <a:pt x="35936" y="28756"/>
                </a:lnTo>
                <a:lnTo>
                  <a:pt x="36132" y="27791"/>
                </a:lnTo>
                <a:lnTo>
                  <a:pt x="36240" y="26773"/>
                </a:lnTo>
                <a:lnTo>
                  <a:pt x="36240" y="26273"/>
                </a:lnTo>
                <a:lnTo>
                  <a:pt x="36240" y="17718"/>
                </a:lnTo>
                <a:lnTo>
                  <a:pt x="40383" y="17718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miter lim="17860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8576392" y="2148545"/>
            <a:ext cx="70140" cy="112645"/>
          </a:xfrm>
          <a:custGeom>
            <a:avLst/>
            <a:gdLst/>
            <a:ahLst/>
            <a:cxnLst/>
            <a:rect l="l" t="t" r="r" b="b"/>
            <a:pathLst>
              <a:path w="2269" h="3644" extrusionOk="0">
                <a:moveTo>
                  <a:pt x="304" y="0"/>
                </a:moveTo>
                <a:lnTo>
                  <a:pt x="0" y="322"/>
                </a:lnTo>
                <a:lnTo>
                  <a:pt x="1608" y="1822"/>
                </a:lnTo>
                <a:lnTo>
                  <a:pt x="0" y="3322"/>
                </a:lnTo>
                <a:lnTo>
                  <a:pt x="304" y="3644"/>
                </a:lnTo>
                <a:lnTo>
                  <a:pt x="2268" y="1822"/>
                </a:lnTo>
                <a:lnTo>
                  <a:pt x="304" y="0"/>
                </a:lnTo>
                <a:close/>
              </a:path>
            </a:pathLst>
          </a:custGeom>
          <a:solidFill>
            <a:srgbClr val="E8A33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819537" y="1797928"/>
            <a:ext cx="838687" cy="838687"/>
          </a:xfrm>
          <a:custGeom>
            <a:avLst/>
            <a:gdLst/>
            <a:ahLst/>
            <a:cxnLst/>
            <a:rect l="l" t="t" r="r" b="b"/>
            <a:pathLst>
              <a:path w="27131" h="27131" extrusionOk="0">
                <a:moveTo>
                  <a:pt x="3180" y="1"/>
                </a:moveTo>
                <a:lnTo>
                  <a:pt x="2858" y="19"/>
                </a:lnTo>
                <a:lnTo>
                  <a:pt x="2233" y="144"/>
                </a:lnTo>
                <a:lnTo>
                  <a:pt x="1661" y="376"/>
                </a:lnTo>
                <a:lnTo>
                  <a:pt x="1143" y="715"/>
                </a:lnTo>
                <a:lnTo>
                  <a:pt x="715" y="1144"/>
                </a:lnTo>
                <a:lnTo>
                  <a:pt x="375" y="1662"/>
                </a:lnTo>
                <a:lnTo>
                  <a:pt x="143" y="2233"/>
                </a:lnTo>
                <a:lnTo>
                  <a:pt x="18" y="2858"/>
                </a:lnTo>
                <a:lnTo>
                  <a:pt x="0" y="3180"/>
                </a:lnTo>
                <a:lnTo>
                  <a:pt x="0" y="23952"/>
                </a:lnTo>
                <a:lnTo>
                  <a:pt x="18" y="24273"/>
                </a:lnTo>
                <a:lnTo>
                  <a:pt x="143" y="24898"/>
                </a:lnTo>
                <a:lnTo>
                  <a:pt x="375" y="25470"/>
                </a:lnTo>
                <a:lnTo>
                  <a:pt x="715" y="25988"/>
                </a:lnTo>
                <a:lnTo>
                  <a:pt x="1143" y="26416"/>
                </a:lnTo>
                <a:lnTo>
                  <a:pt x="1661" y="26756"/>
                </a:lnTo>
                <a:lnTo>
                  <a:pt x="2233" y="26988"/>
                </a:lnTo>
                <a:lnTo>
                  <a:pt x="2858" y="27113"/>
                </a:lnTo>
                <a:lnTo>
                  <a:pt x="3180" y="27131"/>
                </a:lnTo>
                <a:lnTo>
                  <a:pt x="23951" y="27131"/>
                </a:lnTo>
                <a:lnTo>
                  <a:pt x="24273" y="27113"/>
                </a:lnTo>
                <a:lnTo>
                  <a:pt x="24898" y="26988"/>
                </a:lnTo>
                <a:lnTo>
                  <a:pt x="25469" y="26756"/>
                </a:lnTo>
                <a:lnTo>
                  <a:pt x="25987" y="26416"/>
                </a:lnTo>
                <a:lnTo>
                  <a:pt x="26416" y="25988"/>
                </a:lnTo>
                <a:lnTo>
                  <a:pt x="26755" y="25470"/>
                </a:lnTo>
                <a:lnTo>
                  <a:pt x="26988" y="24898"/>
                </a:lnTo>
                <a:lnTo>
                  <a:pt x="27113" y="24273"/>
                </a:lnTo>
                <a:lnTo>
                  <a:pt x="27130" y="23952"/>
                </a:lnTo>
                <a:lnTo>
                  <a:pt x="27130" y="3180"/>
                </a:lnTo>
                <a:lnTo>
                  <a:pt x="27113" y="2858"/>
                </a:lnTo>
                <a:lnTo>
                  <a:pt x="26988" y="2233"/>
                </a:lnTo>
                <a:lnTo>
                  <a:pt x="26755" y="1662"/>
                </a:lnTo>
                <a:lnTo>
                  <a:pt x="26416" y="1144"/>
                </a:lnTo>
                <a:lnTo>
                  <a:pt x="25987" y="715"/>
                </a:lnTo>
                <a:lnTo>
                  <a:pt x="25469" y="376"/>
                </a:lnTo>
                <a:lnTo>
                  <a:pt x="24898" y="144"/>
                </a:lnTo>
                <a:lnTo>
                  <a:pt x="24273" y="19"/>
                </a:lnTo>
                <a:lnTo>
                  <a:pt x="23951" y="1"/>
                </a:lnTo>
                <a:close/>
              </a:path>
            </a:pathLst>
          </a:custGeom>
          <a:solidFill>
            <a:srgbClr val="6A9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2142442" y="1799597"/>
            <a:ext cx="838687" cy="838687"/>
          </a:xfrm>
          <a:custGeom>
            <a:avLst/>
            <a:gdLst/>
            <a:ahLst/>
            <a:cxnLst/>
            <a:rect l="l" t="t" r="r" b="b"/>
            <a:pathLst>
              <a:path w="27131" h="27131" extrusionOk="0">
                <a:moveTo>
                  <a:pt x="3180" y="0"/>
                </a:moveTo>
                <a:lnTo>
                  <a:pt x="2858" y="18"/>
                </a:lnTo>
                <a:lnTo>
                  <a:pt x="2233" y="143"/>
                </a:lnTo>
                <a:lnTo>
                  <a:pt x="1662" y="375"/>
                </a:lnTo>
                <a:lnTo>
                  <a:pt x="1162" y="715"/>
                </a:lnTo>
                <a:lnTo>
                  <a:pt x="715" y="1161"/>
                </a:lnTo>
                <a:lnTo>
                  <a:pt x="376" y="1661"/>
                </a:lnTo>
                <a:lnTo>
                  <a:pt x="144" y="2233"/>
                </a:lnTo>
                <a:lnTo>
                  <a:pt x="19" y="2858"/>
                </a:lnTo>
                <a:lnTo>
                  <a:pt x="1" y="3180"/>
                </a:lnTo>
                <a:lnTo>
                  <a:pt x="1" y="23951"/>
                </a:lnTo>
                <a:lnTo>
                  <a:pt x="19" y="24273"/>
                </a:lnTo>
                <a:lnTo>
                  <a:pt x="144" y="24898"/>
                </a:lnTo>
                <a:lnTo>
                  <a:pt x="376" y="25469"/>
                </a:lnTo>
                <a:lnTo>
                  <a:pt x="715" y="25987"/>
                </a:lnTo>
                <a:lnTo>
                  <a:pt x="1162" y="26416"/>
                </a:lnTo>
                <a:lnTo>
                  <a:pt x="1662" y="26755"/>
                </a:lnTo>
                <a:lnTo>
                  <a:pt x="2233" y="26987"/>
                </a:lnTo>
                <a:lnTo>
                  <a:pt x="2858" y="27130"/>
                </a:lnTo>
                <a:lnTo>
                  <a:pt x="24273" y="27130"/>
                </a:lnTo>
                <a:lnTo>
                  <a:pt x="24898" y="26987"/>
                </a:lnTo>
                <a:lnTo>
                  <a:pt x="25470" y="26755"/>
                </a:lnTo>
                <a:lnTo>
                  <a:pt x="25988" y="26416"/>
                </a:lnTo>
                <a:lnTo>
                  <a:pt x="26416" y="25987"/>
                </a:lnTo>
                <a:lnTo>
                  <a:pt x="26756" y="25469"/>
                </a:lnTo>
                <a:lnTo>
                  <a:pt x="26988" y="24898"/>
                </a:lnTo>
                <a:lnTo>
                  <a:pt x="27131" y="24273"/>
                </a:lnTo>
                <a:lnTo>
                  <a:pt x="27131" y="23951"/>
                </a:lnTo>
                <a:lnTo>
                  <a:pt x="27131" y="3180"/>
                </a:lnTo>
                <a:lnTo>
                  <a:pt x="27131" y="2858"/>
                </a:lnTo>
                <a:lnTo>
                  <a:pt x="26988" y="2233"/>
                </a:lnTo>
                <a:lnTo>
                  <a:pt x="26756" y="1661"/>
                </a:lnTo>
                <a:lnTo>
                  <a:pt x="26416" y="1161"/>
                </a:lnTo>
                <a:lnTo>
                  <a:pt x="25988" y="715"/>
                </a:lnTo>
                <a:lnTo>
                  <a:pt x="25470" y="375"/>
                </a:lnTo>
                <a:lnTo>
                  <a:pt x="24898" y="143"/>
                </a:lnTo>
                <a:lnTo>
                  <a:pt x="24273" y="18"/>
                </a:lnTo>
                <a:lnTo>
                  <a:pt x="23952" y="0"/>
                </a:lnTo>
                <a:close/>
              </a:path>
            </a:pathLst>
          </a:custGeom>
          <a:solidFill>
            <a:srgbClr val="6A9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4"/>
          <p:cNvSpPr/>
          <p:nvPr/>
        </p:nvSpPr>
        <p:spPr>
          <a:xfrm>
            <a:off x="3482471" y="1798484"/>
            <a:ext cx="838687" cy="838687"/>
          </a:xfrm>
          <a:custGeom>
            <a:avLst/>
            <a:gdLst/>
            <a:ahLst/>
            <a:cxnLst/>
            <a:rect l="l" t="t" r="r" b="b"/>
            <a:pathLst>
              <a:path w="27131" h="27131" extrusionOk="0">
                <a:moveTo>
                  <a:pt x="3179" y="1"/>
                </a:moveTo>
                <a:lnTo>
                  <a:pt x="2858" y="18"/>
                </a:lnTo>
                <a:lnTo>
                  <a:pt x="2233" y="144"/>
                </a:lnTo>
                <a:lnTo>
                  <a:pt x="1661" y="394"/>
                </a:lnTo>
                <a:lnTo>
                  <a:pt x="1161" y="733"/>
                </a:lnTo>
                <a:lnTo>
                  <a:pt x="732" y="1162"/>
                </a:lnTo>
                <a:lnTo>
                  <a:pt x="393" y="1662"/>
                </a:lnTo>
                <a:lnTo>
                  <a:pt x="143" y="2233"/>
                </a:lnTo>
                <a:lnTo>
                  <a:pt x="18" y="2858"/>
                </a:lnTo>
                <a:lnTo>
                  <a:pt x="0" y="3180"/>
                </a:lnTo>
                <a:lnTo>
                  <a:pt x="0" y="23951"/>
                </a:lnTo>
                <a:lnTo>
                  <a:pt x="18" y="24291"/>
                </a:lnTo>
                <a:lnTo>
                  <a:pt x="143" y="24916"/>
                </a:lnTo>
                <a:lnTo>
                  <a:pt x="393" y="25487"/>
                </a:lnTo>
                <a:lnTo>
                  <a:pt x="732" y="25988"/>
                </a:lnTo>
                <a:lnTo>
                  <a:pt x="1161" y="26416"/>
                </a:lnTo>
                <a:lnTo>
                  <a:pt x="1661" y="26756"/>
                </a:lnTo>
                <a:lnTo>
                  <a:pt x="2233" y="27006"/>
                </a:lnTo>
                <a:lnTo>
                  <a:pt x="2858" y="27131"/>
                </a:lnTo>
                <a:lnTo>
                  <a:pt x="24290" y="27131"/>
                </a:lnTo>
                <a:lnTo>
                  <a:pt x="24916" y="27006"/>
                </a:lnTo>
                <a:lnTo>
                  <a:pt x="25487" y="26756"/>
                </a:lnTo>
                <a:lnTo>
                  <a:pt x="25987" y="26416"/>
                </a:lnTo>
                <a:lnTo>
                  <a:pt x="26416" y="25988"/>
                </a:lnTo>
                <a:lnTo>
                  <a:pt x="26755" y="25487"/>
                </a:lnTo>
                <a:lnTo>
                  <a:pt x="27005" y="24916"/>
                </a:lnTo>
                <a:lnTo>
                  <a:pt x="27130" y="24291"/>
                </a:lnTo>
                <a:lnTo>
                  <a:pt x="27130" y="23951"/>
                </a:lnTo>
                <a:lnTo>
                  <a:pt x="27130" y="3180"/>
                </a:lnTo>
                <a:lnTo>
                  <a:pt x="27130" y="2858"/>
                </a:lnTo>
                <a:lnTo>
                  <a:pt x="27005" y="2233"/>
                </a:lnTo>
                <a:lnTo>
                  <a:pt x="26755" y="1662"/>
                </a:lnTo>
                <a:lnTo>
                  <a:pt x="26416" y="1162"/>
                </a:lnTo>
                <a:lnTo>
                  <a:pt x="25987" y="733"/>
                </a:lnTo>
                <a:lnTo>
                  <a:pt x="25487" y="394"/>
                </a:lnTo>
                <a:lnTo>
                  <a:pt x="24916" y="144"/>
                </a:lnTo>
                <a:lnTo>
                  <a:pt x="24290" y="18"/>
                </a:lnTo>
                <a:lnTo>
                  <a:pt x="23951" y="1"/>
                </a:lnTo>
                <a:close/>
              </a:path>
            </a:pathLst>
          </a:custGeom>
          <a:solidFill>
            <a:srgbClr val="6A9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4822469" y="1797928"/>
            <a:ext cx="838687" cy="838687"/>
          </a:xfrm>
          <a:custGeom>
            <a:avLst/>
            <a:gdLst/>
            <a:ahLst/>
            <a:cxnLst/>
            <a:rect l="l" t="t" r="r" b="b"/>
            <a:pathLst>
              <a:path w="27131" h="27131" extrusionOk="0">
                <a:moveTo>
                  <a:pt x="3180" y="1"/>
                </a:moveTo>
                <a:lnTo>
                  <a:pt x="2858" y="19"/>
                </a:lnTo>
                <a:lnTo>
                  <a:pt x="2233" y="144"/>
                </a:lnTo>
                <a:lnTo>
                  <a:pt x="1662" y="376"/>
                </a:lnTo>
                <a:lnTo>
                  <a:pt x="1162" y="715"/>
                </a:lnTo>
                <a:lnTo>
                  <a:pt x="733" y="1144"/>
                </a:lnTo>
                <a:lnTo>
                  <a:pt x="394" y="1662"/>
                </a:lnTo>
                <a:lnTo>
                  <a:pt x="143" y="2233"/>
                </a:lnTo>
                <a:lnTo>
                  <a:pt x="18" y="2858"/>
                </a:lnTo>
                <a:lnTo>
                  <a:pt x="1" y="3180"/>
                </a:lnTo>
                <a:lnTo>
                  <a:pt x="1" y="23952"/>
                </a:lnTo>
                <a:lnTo>
                  <a:pt x="18" y="24273"/>
                </a:lnTo>
                <a:lnTo>
                  <a:pt x="143" y="24898"/>
                </a:lnTo>
                <a:lnTo>
                  <a:pt x="394" y="25470"/>
                </a:lnTo>
                <a:lnTo>
                  <a:pt x="733" y="25988"/>
                </a:lnTo>
                <a:lnTo>
                  <a:pt x="1162" y="26416"/>
                </a:lnTo>
                <a:lnTo>
                  <a:pt x="1662" y="26756"/>
                </a:lnTo>
                <a:lnTo>
                  <a:pt x="2233" y="26988"/>
                </a:lnTo>
                <a:lnTo>
                  <a:pt x="2858" y="27113"/>
                </a:lnTo>
                <a:lnTo>
                  <a:pt x="3180" y="27131"/>
                </a:lnTo>
                <a:lnTo>
                  <a:pt x="23951" y="27131"/>
                </a:lnTo>
                <a:lnTo>
                  <a:pt x="24291" y="27113"/>
                </a:lnTo>
                <a:lnTo>
                  <a:pt x="24916" y="26988"/>
                </a:lnTo>
                <a:lnTo>
                  <a:pt x="25487" y="26756"/>
                </a:lnTo>
                <a:lnTo>
                  <a:pt x="25988" y="26416"/>
                </a:lnTo>
                <a:lnTo>
                  <a:pt x="26416" y="25988"/>
                </a:lnTo>
                <a:lnTo>
                  <a:pt x="26756" y="25470"/>
                </a:lnTo>
                <a:lnTo>
                  <a:pt x="27006" y="24898"/>
                </a:lnTo>
                <a:lnTo>
                  <a:pt x="27131" y="24273"/>
                </a:lnTo>
                <a:lnTo>
                  <a:pt x="27131" y="23952"/>
                </a:lnTo>
                <a:lnTo>
                  <a:pt x="27131" y="3180"/>
                </a:lnTo>
                <a:lnTo>
                  <a:pt x="27131" y="2858"/>
                </a:lnTo>
                <a:lnTo>
                  <a:pt x="27006" y="2233"/>
                </a:lnTo>
                <a:lnTo>
                  <a:pt x="26756" y="1662"/>
                </a:lnTo>
                <a:lnTo>
                  <a:pt x="26416" y="1144"/>
                </a:lnTo>
                <a:lnTo>
                  <a:pt x="25988" y="715"/>
                </a:lnTo>
                <a:lnTo>
                  <a:pt x="25487" y="376"/>
                </a:lnTo>
                <a:lnTo>
                  <a:pt x="24916" y="144"/>
                </a:lnTo>
                <a:lnTo>
                  <a:pt x="24291" y="19"/>
                </a:lnTo>
                <a:lnTo>
                  <a:pt x="23951" y="1"/>
                </a:lnTo>
                <a:close/>
              </a:path>
            </a:pathLst>
          </a:custGeom>
          <a:solidFill>
            <a:srgbClr val="6A9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4"/>
          <p:cNvSpPr/>
          <p:nvPr/>
        </p:nvSpPr>
        <p:spPr>
          <a:xfrm>
            <a:off x="6163023" y="1797928"/>
            <a:ext cx="838687" cy="838687"/>
          </a:xfrm>
          <a:custGeom>
            <a:avLst/>
            <a:gdLst/>
            <a:ahLst/>
            <a:cxnLst/>
            <a:rect l="l" t="t" r="r" b="b"/>
            <a:pathLst>
              <a:path w="27131" h="27131" extrusionOk="0">
                <a:moveTo>
                  <a:pt x="3180" y="1"/>
                </a:moveTo>
                <a:lnTo>
                  <a:pt x="2841" y="19"/>
                </a:lnTo>
                <a:lnTo>
                  <a:pt x="2216" y="144"/>
                </a:lnTo>
                <a:lnTo>
                  <a:pt x="1644" y="376"/>
                </a:lnTo>
                <a:lnTo>
                  <a:pt x="1144" y="715"/>
                </a:lnTo>
                <a:lnTo>
                  <a:pt x="715" y="1144"/>
                </a:lnTo>
                <a:lnTo>
                  <a:pt x="376" y="1662"/>
                </a:lnTo>
                <a:lnTo>
                  <a:pt x="126" y="2233"/>
                </a:lnTo>
                <a:lnTo>
                  <a:pt x="1" y="2858"/>
                </a:lnTo>
                <a:lnTo>
                  <a:pt x="1" y="3180"/>
                </a:lnTo>
                <a:lnTo>
                  <a:pt x="1" y="23952"/>
                </a:lnTo>
                <a:lnTo>
                  <a:pt x="1" y="24273"/>
                </a:lnTo>
                <a:lnTo>
                  <a:pt x="126" y="24898"/>
                </a:lnTo>
                <a:lnTo>
                  <a:pt x="376" y="25470"/>
                </a:lnTo>
                <a:lnTo>
                  <a:pt x="715" y="25988"/>
                </a:lnTo>
                <a:lnTo>
                  <a:pt x="1144" y="26416"/>
                </a:lnTo>
                <a:lnTo>
                  <a:pt x="1644" y="26756"/>
                </a:lnTo>
                <a:lnTo>
                  <a:pt x="2216" y="26988"/>
                </a:lnTo>
                <a:lnTo>
                  <a:pt x="2841" y="27113"/>
                </a:lnTo>
                <a:lnTo>
                  <a:pt x="3180" y="27131"/>
                </a:lnTo>
                <a:lnTo>
                  <a:pt x="23952" y="27131"/>
                </a:lnTo>
                <a:lnTo>
                  <a:pt x="24273" y="27113"/>
                </a:lnTo>
                <a:lnTo>
                  <a:pt x="24898" y="26988"/>
                </a:lnTo>
                <a:lnTo>
                  <a:pt x="25470" y="26756"/>
                </a:lnTo>
                <a:lnTo>
                  <a:pt x="25970" y="26416"/>
                </a:lnTo>
                <a:lnTo>
                  <a:pt x="26399" y="25988"/>
                </a:lnTo>
                <a:lnTo>
                  <a:pt x="26738" y="25470"/>
                </a:lnTo>
                <a:lnTo>
                  <a:pt x="26988" y="24898"/>
                </a:lnTo>
                <a:lnTo>
                  <a:pt x="27113" y="24273"/>
                </a:lnTo>
                <a:lnTo>
                  <a:pt x="27131" y="23952"/>
                </a:lnTo>
                <a:lnTo>
                  <a:pt x="27131" y="3180"/>
                </a:lnTo>
                <a:lnTo>
                  <a:pt x="27113" y="2858"/>
                </a:lnTo>
                <a:lnTo>
                  <a:pt x="26988" y="2233"/>
                </a:lnTo>
                <a:lnTo>
                  <a:pt x="26738" y="1662"/>
                </a:lnTo>
                <a:lnTo>
                  <a:pt x="26399" y="1144"/>
                </a:lnTo>
                <a:lnTo>
                  <a:pt x="25970" y="715"/>
                </a:lnTo>
                <a:lnTo>
                  <a:pt x="25470" y="376"/>
                </a:lnTo>
                <a:lnTo>
                  <a:pt x="24898" y="144"/>
                </a:lnTo>
                <a:lnTo>
                  <a:pt x="24273" y="19"/>
                </a:lnTo>
                <a:lnTo>
                  <a:pt x="23952" y="1"/>
                </a:lnTo>
                <a:close/>
              </a:path>
            </a:pathLst>
          </a:custGeom>
          <a:solidFill>
            <a:srgbClr val="6A9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7503052" y="1797928"/>
            <a:ext cx="838687" cy="838687"/>
          </a:xfrm>
          <a:custGeom>
            <a:avLst/>
            <a:gdLst/>
            <a:ahLst/>
            <a:cxnLst/>
            <a:rect l="l" t="t" r="r" b="b"/>
            <a:pathLst>
              <a:path w="27131" h="27131" extrusionOk="0">
                <a:moveTo>
                  <a:pt x="3179" y="1"/>
                </a:moveTo>
                <a:lnTo>
                  <a:pt x="2840" y="19"/>
                </a:lnTo>
                <a:lnTo>
                  <a:pt x="2233" y="144"/>
                </a:lnTo>
                <a:lnTo>
                  <a:pt x="1661" y="376"/>
                </a:lnTo>
                <a:lnTo>
                  <a:pt x="1143" y="715"/>
                </a:lnTo>
                <a:lnTo>
                  <a:pt x="715" y="1144"/>
                </a:lnTo>
                <a:lnTo>
                  <a:pt x="375" y="1662"/>
                </a:lnTo>
                <a:lnTo>
                  <a:pt x="125" y="2233"/>
                </a:lnTo>
                <a:lnTo>
                  <a:pt x="0" y="2858"/>
                </a:lnTo>
                <a:lnTo>
                  <a:pt x="0" y="3180"/>
                </a:lnTo>
                <a:lnTo>
                  <a:pt x="0" y="23952"/>
                </a:lnTo>
                <a:lnTo>
                  <a:pt x="0" y="24273"/>
                </a:lnTo>
                <a:lnTo>
                  <a:pt x="125" y="24898"/>
                </a:lnTo>
                <a:lnTo>
                  <a:pt x="375" y="25470"/>
                </a:lnTo>
                <a:lnTo>
                  <a:pt x="715" y="25988"/>
                </a:lnTo>
                <a:lnTo>
                  <a:pt x="1143" y="26416"/>
                </a:lnTo>
                <a:lnTo>
                  <a:pt x="1661" y="26756"/>
                </a:lnTo>
                <a:lnTo>
                  <a:pt x="2233" y="26988"/>
                </a:lnTo>
                <a:lnTo>
                  <a:pt x="2840" y="27113"/>
                </a:lnTo>
                <a:lnTo>
                  <a:pt x="3179" y="27131"/>
                </a:lnTo>
                <a:lnTo>
                  <a:pt x="23951" y="27131"/>
                </a:lnTo>
                <a:lnTo>
                  <a:pt x="24273" y="27113"/>
                </a:lnTo>
                <a:lnTo>
                  <a:pt x="24898" y="26988"/>
                </a:lnTo>
                <a:lnTo>
                  <a:pt x="25469" y="26756"/>
                </a:lnTo>
                <a:lnTo>
                  <a:pt x="25969" y="26416"/>
                </a:lnTo>
                <a:lnTo>
                  <a:pt x="26398" y="25988"/>
                </a:lnTo>
                <a:lnTo>
                  <a:pt x="26755" y="25470"/>
                </a:lnTo>
                <a:lnTo>
                  <a:pt x="26987" y="24898"/>
                </a:lnTo>
                <a:lnTo>
                  <a:pt x="27112" y="24273"/>
                </a:lnTo>
                <a:lnTo>
                  <a:pt x="27130" y="23952"/>
                </a:lnTo>
                <a:lnTo>
                  <a:pt x="27130" y="3180"/>
                </a:lnTo>
                <a:lnTo>
                  <a:pt x="27112" y="2858"/>
                </a:lnTo>
                <a:lnTo>
                  <a:pt x="26987" y="2233"/>
                </a:lnTo>
                <a:lnTo>
                  <a:pt x="26755" y="1662"/>
                </a:lnTo>
                <a:lnTo>
                  <a:pt x="26398" y="1144"/>
                </a:lnTo>
                <a:lnTo>
                  <a:pt x="25969" y="715"/>
                </a:lnTo>
                <a:lnTo>
                  <a:pt x="25469" y="376"/>
                </a:lnTo>
                <a:lnTo>
                  <a:pt x="24898" y="144"/>
                </a:lnTo>
                <a:lnTo>
                  <a:pt x="24273" y="19"/>
                </a:lnTo>
                <a:lnTo>
                  <a:pt x="23951" y="1"/>
                </a:lnTo>
                <a:close/>
              </a:path>
            </a:pathLst>
          </a:custGeom>
          <a:solidFill>
            <a:srgbClr val="6A9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66B5EC6B-4E5C-51CC-88CA-74AB9916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24" y="1836271"/>
            <a:ext cx="762000" cy="762000"/>
          </a:xfrm>
          <a:prstGeom prst="rect">
            <a:avLst/>
          </a:prstGeom>
        </p:spPr>
      </p:pic>
      <p:grpSp>
        <p:nvGrpSpPr>
          <p:cNvPr id="79" name="Google Shape;755;p26">
            <a:extLst>
              <a:ext uri="{FF2B5EF4-FFF2-40B4-BE49-F238E27FC236}">
                <a16:creationId xmlns:a16="http://schemas.microsoft.com/office/drawing/2014/main" id="{81C3D43C-B72C-5CA6-600D-FDFE898A9268}"/>
              </a:ext>
            </a:extLst>
          </p:cNvPr>
          <p:cNvGrpSpPr/>
          <p:nvPr/>
        </p:nvGrpSpPr>
        <p:grpSpPr>
          <a:xfrm>
            <a:off x="2245437" y="1993834"/>
            <a:ext cx="639466" cy="422048"/>
            <a:chOff x="238125" y="500800"/>
            <a:chExt cx="7144875" cy="4715625"/>
          </a:xfrm>
        </p:grpSpPr>
        <p:sp>
          <p:nvSpPr>
            <p:cNvPr id="80" name="Google Shape;756;p26">
              <a:extLst>
                <a:ext uri="{FF2B5EF4-FFF2-40B4-BE49-F238E27FC236}">
                  <a16:creationId xmlns:a16="http://schemas.microsoft.com/office/drawing/2014/main" id="{42F2CC0C-E170-FE28-04F4-3793951F2947}"/>
                </a:ext>
              </a:extLst>
            </p:cNvPr>
            <p:cNvSpPr/>
            <p:nvPr/>
          </p:nvSpPr>
          <p:spPr>
            <a:xfrm>
              <a:off x="839850" y="3899050"/>
              <a:ext cx="4295875" cy="1317375"/>
            </a:xfrm>
            <a:custGeom>
              <a:avLst/>
              <a:gdLst/>
              <a:ahLst/>
              <a:cxnLst/>
              <a:rect l="l" t="t" r="r" b="b"/>
              <a:pathLst>
                <a:path w="171835" h="52695" extrusionOk="0">
                  <a:moveTo>
                    <a:pt x="56177" y="16657"/>
                  </a:moveTo>
                  <a:lnTo>
                    <a:pt x="57918" y="17059"/>
                  </a:lnTo>
                  <a:lnTo>
                    <a:pt x="59571" y="17729"/>
                  </a:lnTo>
                  <a:lnTo>
                    <a:pt x="61000" y="18711"/>
                  </a:lnTo>
                  <a:lnTo>
                    <a:pt x="62250" y="19917"/>
                  </a:lnTo>
                  <a:lnTo>
                    <a:pt x="63188" y="21391"/>
                  </a:lnTo>
                  <a:lnTo>
                    <a:pt x="63902" y="22998"/>
                  </a:lnTo>
                  <a:lnTo>
                    <a:pt x="64259" y="24740"/>
                  </a:lnTo>
                  <a:lnTo>
                    <a:pt x="64304" y="25678"/>
                  </a:lnTo>
                  <a:lnTo>
                    <a:pt x="64259" y="26615"/>
                  </a:lnTo>
                  <a:lnTo>
                    <a:pt x="63902" y="28402"/>
                  </a:lnTo>
                  <a:lnTo>
                    <a:pt x="63188" y="30009"/>
                  </a:lnTo>
                  <a:lnTo>
                    <a:pt x="62250" y="31438"/>
                  </a:lnTo>
                  <a:lnTo>
                    <a:pt x="61000" y="32688"/>
                  </a:lnTo>
                  <a:lnTo>
                    <a:pt x="59571" y="33671"/>
                  </a:lnTo>
                  <a:lnTo>
                    <a:pt x="57918" y="34341"/>
                  </a:lnTo>
                  <a:lnTo>
                    <a:pt x="56177" y="34698"/>
                  </a:lnTo>
                  <a:lnTo>
                    <a:pt x="55239" y="34743"/>
                  </a:lnTo>
                  <a:lnTo>
                    <a:pt x="54301" y="34698"/>
                  </a:lnTo>
                  <a:lnTo>
                    <a:pt x="52560" y="34341"/>
                  </a:lnTo>
                  <a:lnTo>
                    <a:pt x="50907" y="33671"/>
                  </a:lnTo>
                  <a:lnTo>
                    <a:pt x="49478" y="32688"/>
                  </a:lnTo>
                  <a:lnTo>
                    <a:pt x="48273" y="31438"/>
                  </a:lnTo>
                  <a:lnTo>
                    <a:pt x="47290" y="30009"/>
                  </a:lnTo>
                  <a:lnTo>
                    <a:pt x="46576" y="28402"/>
                  </a:lnTo>
                  <a:lnTo>
                    <a:pt x="46219" y="26615"/>
                  </a:lnTo>
                  <a:lnTo>
                    <a:pt x="46219" y="25678"/>
                  </a:lnTo>
                  <a:lnTo>
                    <a:pt x="46219" y="24740"/>
                  </a:lnTo>
                  <a:lnTo>
                    <a:pt x="46576" y="22998"/>
                  </a:lnTo>
                  <a:lnTo>
                    <a:pt x="47290" y="21391"/>
                  </a:lnTo>
                  <a:lnTo>
                    <a:pt x="48273" y="19917"/>
                  </a:lnTo>
                  <a:lnTo>
                    <a:pt x="49478" y="18711"/>
                  </a:lnTo>
                  <a:lnTo>
                    <a:pt x="50907" y="17729"/>
                  </a:lnTo>
                  <a:lnTo>
                    <a:pt x="52560" y="17059"/>
                  </a:lnTo>
                  <a:lnTo>
                    <a:pt x="54301" y="16657"/>
                  </a:lnTo>
                  <a:close/>
                  <a:moveTo>
                    <a:pt x="0" y="1"/>
                  </a:moveTo>
                  <a:lnTo>
                    <a:pt x="0" y="16568"/>
                  </a:lnTo>
                  <a:lnTo>
                    <a:pt x="45" y="17506"/>
                  </a:lnTo>
                  <a:lnTo>
                    <a:pt x="402" y="19247"/>
                  </a:lnTo>
                  <a:lnTo>
                    <a:pt x="1117" y="20900"/>
                  </a:lnTo>
                  <a:lnTo>
                    <a:pt x="2054" y="22328"/>
                  </a:lnTo>
                  <a:lnTo>
                    <a:pt x="3305" y="23534"/>
                  </a:lnTo>
                  <a:lnTo>
                    <a:pt x="4734" y="24517"/>
                  </a:lnTo>
                  <a:lnTo>
                    <a:pt x="6341" y="25186"/>
                  </a:lnTo>
                  <a:lnTo>
                    <a:pt x="8128" y="25588"/>
                  </a:lnTo>
                  <a:lnTo>
                    <a:pt x="28401" y="25588"/>
                  </a:lnTo>
                  <a:lnTo>
                    <a:pt x="28401" y="25722"/>
                  </a:lnTo>
                  <a:lnTo>
                    <a:pt x="28356" y="25812"/>
                  </a:lnTo>
                  <a:lnTo>
                    <a:pt x="28401" y="27196"/>
                  </a:lnTo>
                  <a:lnTo>
                    <a:pt x="28669" y="29920"/>
                  </a:lnTo>
                  <a:lnTo>
                    <a:pt x="29205" y="32510"/>
                  </a:lnTo>
                  <a:lnTo>
                    <a:pt x="30009" y="35055"/>
                  </a:lnTo>
                  <a:lnTo>
                    <a:pt x="31036" y="37467"/>
                  </a:lnTo>
                  <a:lnTo>
                    <a:pt x="32286" y="39744"/>
                  </a:lnTo>
                  <a:lnTo>
                    <a:pt x="33715" y="41887"/>
                  </a:lnTo>
                  <a:lnTo>
                    <a:pt x="35367" y="43852"/>
                  </a:lnTo>
                  <a:lnTo>
                    <a:pt x="37198" y="45683"/>
                  </a:lnTo>
                  <a:lnTo>
                    <a:pt x="39163" y="47335"/>
                  </a:lnTo>
                  <a:lnTo>
                    <a:pt x="41307" y="48809"/>
                  </a:lnTo>
                  <a:lnTo>
                    <a:pt x="43584" y="50015"/>
                  </a:lnTo>
                  <a:lnTo>
                    <a:pt x="45995" y="51042"/>
                  </a:lnTo>
                  <a:lnTo>
                    <a:pt x="48541" y="51846"/>
                  </a:lnTo>
                  <a:lnTo>
                    <a:pt x="51131" y="52381"/>
                  </a:lnTo>
                  <a:lnTo>
                    <a:pt x="53855" y="52649"/>
                  </a:lnTo>
                  <a:lnTo>
                    <a:pt x="55239" y="52694"/>
                  </a:lnTo>
                  <a:lnTo>
                    <a:pt x="56623" y="52649"/>
                  </a:lnTo>
                  <a:lnTo>
                    <a:pt x="59347" y="52381"/>
                  </a:lnTo>
                  <a:lnTo>
                    <a:pt x="61937" y="51846"/>
                  </a:lnTo>
                  <a:lnTo>
                    <a:pt x="64483" y="51042"/>
                  </a:lnTo>
                  <a:lnTo>
                    <a:pt x="66894" y="50015"/>
                  </a:lnTo>
                  <a:lnTo>
                    <a:pt x="69172" y="48809"/>
                  </a:lnTo>
                  <a:lnTo>
                    <a:pt x="71315" y="47335"/>
                  </a:lnTo>
                  <a:lnTo>
                    <a:pt x="73280" y="45683"/>
                  </a:lnTo>
                  <a:lnTo>
                    <a:pt x="75111" y="43852"/>
                  </a:lnTo>
                  <a:lnTo>
                    <a:pt x="76763" y="41887"/>
                  </a:lnTo>
                  <a:lnTo>
                    <a:pt x="78237" y="39744"/>
                  </a:lnTo>
                  <a:lnTo>
                    <a:pt x="79442" y="37467"/>
                  </a:lnTo>
                  <a:lnTo>
                    <a:pt x="80469" y="35055"/>
                  </a:lnTo>
                  <a:lnTo>
                    <a:pt x="81273" y="32510"/>
                  </a:lnTo>
                  <a:lnTo>
                    <a:pt x="81809" y="29920"/>
                  </a:lnTo>
                  <a:lnTo>
                    <a:pt x="82077" y="27196"/>
                  </a:lnTo>
                  <a:lnTo>
                    <a:pt x="82122" y="25812"/>
                  </a:lnTo>
                  <a:lnTo>
                    <a:pt x="82122" y="25678"/>
                  </a:lnTo>
                  <a:lnTo>
                    <a:pt x="82077" y="25544"/>
                  </a:lnTo>
                  <a:lnTo>
                    <a:pt x="171790" y="25410"/>
                  </a:lnTo>
                  <a:lnTo>
                    <a:pt x="171834" y="25410"/>
                  </a:lnTo>
                  <a:lnTo>
                    <a:pt x="171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7;p26">
              <a:extLst>
                <a:ext uri="{FF2B5EF4-FFF2-40B4-BE49-F238E27FC236}">
                  <a16:creationId xmlns:a16="http://schemas.microsoft.com/office/drawing/2014/main" id="{AB538EF8-6960-19B7-7E08-264C94A4B378}"/>
                </a:ext>
              </a:extLst>
            </p:cNvPr>
            <p:cNvSpPr/>
            <p:nvPr/>
          </p:nvSpPr>
          <p:spPr>
            <a:xfrm>
              <a:off x="238125" y="500800"/>
              <a:ext cx="4897600" cy="2967350"/>
            </a:xfrm>
            <a:custGeom>
              <a:avLst/>
              <a:gdLst/>
              <a:ahLst/>
              <a:cxnLst/>
              <a:rect l="l" t="t" r="r" b="b"/>
              <a:pathLst>
                <a:path w="195904" h="118694" extrusionOk="0">
                  <a:moveTo>
                    <a:pt x="117890" y="25320"/>
                  </a:moveTo>
                  <a:lnTo>
                    <a:pt x="118783" y="25364"/>
                  </a:lnTo>
                  <a:lnTo>
                    <a:pt x="120525" y="25722"/>
                  </a:lnTo>
                  <a:lnTo>
                    <a:pt x="122133" y="26392"/>
                  </a:lnTo>
                  <a:lnTo>
                    <a:pt x="123562" y="27329"/>
                  </a:lnTo>
                  <a:lnTo>
                    <a:pt x="124767" y="28580"/>
                  </a:lnTo>
                  <a:lnTo>
                    <a:pt x="125750" y="29964"/>
                  </a:lnTo>
                  <a:lnTo>
                    <a:pt x="126419" y="31572"/>
                  </a:lnTo>
                  <a:lnTo>
                    <a:pt x="126777" y="33313"/>
                  </a:lnTo>
                  <a:lnTo>
                    <a:pt x="126777" y="34251"/>
                  </a:lnTo>
                  <a:lnTo>
                    <a:pt x="126777" y="82925"/>
                  </a:lnTo>
                  <a:lnTo>
                    <a:pt x="126777" y="83863"/>
                  </a:lnTo>
                  <a:lnTo>
                    <a:pt x="126419" y="85560"/>
                  </a:lnTo>
                  <a:lnTo>
                    <a:pt x="125750" y="87167"/>
                  </a:lnTo>
                  <a:lnTo>
                    <a:pt x="124767" y="88596"/>
                  </a:lnTo>
                  <a:lnTo>
                    <a:pt x="123562" y="89802"/>
                  </a:lnTo>
                  <a:lnTo>
                    <a:pt x="122133" y="90784"/>
                  </a:lnTo>
                  <a:lnTo>
                    <a:pt x="120525" y="91454"/>
                  </a:lnTo>
                  <a:lnTo>
                    <a:pt x="118783" y="91811"/>
                  </a:lnTo>
                  <a:lnTo>
                    <a:pt x="117890" y="91856"/>
                  </a:lnTo>
                  <a:lnTo>
                    <a:pt x="116953" y="91811"/>
                  </a:lnTo>
                  <a:lnTo>
                    <a:pt x="115211" y="91454"/>
                  </a:lnTo>
                  <a:lnTo>
                    <a:pt x="113648" y="90784"/>
                  </a:lnTo>
                  <a:lnTo>
                    <a:pt x="112219" y="89802"/>
                  </a:lnTo>
                  <a:lnTo>
                    <a:pt x="111013" y="88596"/>
                  </a:lnTo>
                  <a:lnTo>
                    <a:pt x="110031" y="87167"/>
                  </a:lnTo>
                  <a:lnTo>
                    <a:pt x="109361" y="85560"/>
                  </a:lnTo>
                  <a:lnTo>
                    <a:pt x="109004" y="83863"/>
                  </a:lnTo>
                  <a:lnTo>
                    <a:pt x="108959" y="82925"/>
                  </a:lnTo>
                  <a:lnTo>
                    <a:pt x="108959" y="34251"/>
                  </a:lnTo>
                  <a:lnTo>
                    <a:pt x="109004" y="33313"/>
                  </a:lnTo>
                  <a:lnTo>
                    <a:pt x="109361" y="31572"/>
                  </a:lnTo>
                  <a:lnTo>
                    <a:pt x="110031" y="29964"/>
                  </a:lnTo>
                  <a:lnTo>
                    <a:pt x="111013" y="28580"/>
                  </a:lnTo>
                  <a:lnTo>
                    <a:pt x="112219" y="27329"/>
                  </a:lnTo>
                  <a:lnTo>
                    <a:pt x="113648" y="26392"/>
                  </a:lnTo>
                  <a:lnTo>
                    <a:pt x="115211" y="25722"/>
                  </a:lnTo>
                  <a:lnTo>
                    <a:pt x="116953" y="25364"/>
                  </a:lnTo>
                  <a:lnTo>
                    <a:pt x="117890" y="25320"/>
                  </a:lnTo>
                  <a:close/>
                  <a:moveTo>
                    <a:pt x="158705" y="25990"/>
                  </a:moveTo>
                  <a:lnTo>
                    <a:pt x="159598" y="26034"/>
                  </a:lnTo>
                  <a:lnTo>
                    <a:pt x="161340" y="26392"/>
                  </a:lnTo>
                  <a:lnTo>
                    <a:pt x="162948" y="27061"/>
                  </a:lnTo>
                  <a:lnTo>
                    <a:pt x="164377" y="28044"/>
                  </a:lnTo>
                  <a:lnTo>
                    <a:pt x="165582" y="29249"/>
                  </a:lnTo>
                  <a:lnTo>
                    <a:pt x="166520" y="30678"/>
                  </a:lnTo>
                  <a:lnTo>
                    <a:pt x="167190" y="32241"/>
                  </a:lnTo>
                  <a:lnTo>
                    <a:pt x="167547" y="33983"/>
                  </a:lnTo>
                  <a:lnTo>
                    <a:pt x="167592" y="34921"/>
                  </a:lnTo>
                  <a:lnTo>
                    <a:pt x="167592" y="83595"/>
                  </a:lnTo>
                  <a:lnTo>
                    <a:pt x="167547" y="84533"/>
                  </a:lnTo>
                  <a:lnTo>
                    <a:pt x="167190" y="86274"/>
                  </a:lnTo>
                  <a:lnTo>
                    <a:pt x="166520" y="87882"/>
                  </a:lnTo>
                  <a:lnTo>
                    <a:pt x="165582" y="89266"/>
                  </a:lnTo>
                  <a:lnTo>
                    <a:pt x="164377" y="90472"/>
                  </a:lnTo>
                  <a:lnTo>
                    <a:pt x="162948" y="91454"/>
                  </a:lnTo>
                  <a:lnTo>
                    <a:pt x="161340" y="92124"/>
                  </a:lnTo>
                  <a:lnTo>
                    <a:pt x="159598" y="92481"/>
                  </a:lnTo>
                  <a:lnTo>
                    <a:pt x="158705" y="92526"/>
                  </a:lnTo>
                  <a:lnTo>
                    <a:pt x="157768" y="92481"/>
                  </a:lnTo>
                  <a:lnTo>
                    <a:pt x="156026" y="92124"/>
                  </a:lnTo>
                  <a:lnTo>
                    <a:pt x="154418" y="91454"/>
                  </a:lnTo>
                  <a:lnTo>
                    <a:pt x="152989" y="90472"/>
                  </a:lnTo>
                  <a:lnTo>
                    <a:pt x="151784" y="89266"/>
                  </a:lnTo>
                  <a:lnTo>
                    <a:pt x="150846" y="87882"/>
                  </a:lnTo>
                  <a:lnTo>
                    <a:pt x="150176" y="86274"/>
                  </a:lnTo>
                  <a:lnTo>
                    <a:pt x="149819" y="84533"/>
                  </a:lnTo>
                  <a:lnTo>
                    <a:pt x="149774" y="83595"/>
                  </a:lnTo>
                  <a:lnTo>
                    <a:pt x="149774" y="34921"/>
                  </a:lnTo>
                  <a:lnTo>
                    <a:pt x="149819" y="33983"/>
                  </a:lnTo>
                  <a:lnTo>
                    <a:pt x="150176" y="32241"/>
                  </a:lnTo>
                  <a:lnTo>
                    <a:pt x="150846" y="30678"/>
                  </a:lnTo>
                  <a:lnTo>
                    <a:pt x="151784" y="29249"/>
                  </a:lnTo>
                  <a:lnTo>
                    <a:pt x="152989" y="28044"/>
                  </a:lnTo>
                  <a:lnTo>
                    <a:pt x="154418" y="27061"/>
                  </a:lnTo>
                  <a:lnTo>
                    <a:pt x="156026" y="26392"/>
                  </a:lnTo>
                  <a:lnTo>
                    <a:pt x="157768" y="26034"/>
                  </a:lnTo>
                  <a:lnTo>
                    <a:pt x="158705" y="25990"/>
                  </a:lnTo>
                  <a:close/>
                  <a:moveTo>
                    <a:pt x="77075" y="26347"/>
                  </a:moveTo>
                  <a:lnTo>
                    <a:pt x="78013" y="26392"/>
                  </a:lnTo>
                  <a:lnTo>
                    <a:pt x="79755" y="26749"/>
                  </a:lnTo>
                  <a:lnTo>
                    <a:pt x="81318" y="27419"/>
                  </a:lnTo>
                  <a:lnTo>
                    <a:pt x="82746" y="28356"/>
                  </a:lnTo>
                  <a:lnTo>
                    <a:pt x="83952" y="29562"/>
                  </a:lnTo>
                  <a:lnTo>
                    <a:pt x="84935" y="30991"/>
                  </a:lnTo>
                  <a:lnTo>
                    <a:pt x="85604" y="32599"/>
                  </a:lnTo>
                  <a:lnTo>
                    <a:pt x="85962" y="34340"/>
                  </a:lnTo>
                  <a:lnTo>
                    <a:pt x="86006" y="35278"/>
                  </a:lnTo>
                  <a:lnTo>
                    <a:pt x="86006" y="83952"/>
                  </a:lnTo>
                  <a:lnTo>
                    <a:pt x="85962" y="84845"/>
                  </a:lnTo>
                  <a:lnTo>
                    <a:pt x="85604" y="86587"/>
                  </a:lnTo>
                  <a:lnTo>
                    <a:pt x="84935" y="88194"/>
                  </a:lnTo>
                  <a:lnTo>
                    <a:pt x="83952" y="89623"/>
                  </a:lnTo>
                  <a:lnTo>
                    <a:pt x="82746" y="90829"/>
                  </a:lnTo>
                  <a:lnTo>
                    <a:pt x="81318" y="91811"/>
                  </a:lnTo>
                  <a:lnTo>
                    <a:pt x="79755" y="92481"/>
                  </a:lnTo>
                  <a:lnTo>
                    <a:pt x="78013" y="92839"/>
                  </a:lnTo>
                  <a:lnTo>
                    <a:pt x="76182" y="92839"/>
                  </a:lnTo>
                  <a:lnTo>
                    <a:pt x="74441" y="92481"/>
                  </a:lnTo>
                  <a:lnTo>
                    <a:pt x="72833" y="91811"/>
                  </a:lnTo>
                  <a:lnTo>
                    <a:pt x="71404" y="90829"/>
                  </a:lnTo>
                  <a:lnTo>
                    <a:pt x="70198" y="89623"/>
                  </a:lnTo>
                  <a:lnTo>
                    <a:pt x="69261" y="88194"/>
                  </a:lnTo>
                  <a:lnTo>
                    <a:pt x="68546" y="86587"/>
                  </a:lnTo>
                  <a:lnTo>
                    <a:pt x="68189" y="84845"/>
                  </a:lnTo>
                  <a:lnTo>
                    <a:pt x="68189" y="83952"/>
                  </a:lnTo>
                  <a:lnTo>
                    <a:pt x="68189" y="35278"/>
                  </a:lnTo>
                  <a:lnTo>
                    <a:pt x="68189" y="34340"/>
                  </a:lnTo>
                  <a:lnTo>
                    <a:pt x="68546" y="32599"/>
                  </a:lnTo>
                  <a:lnTo>
                    <a:pt x="69261" y="30991"/>
                  </a:lnTo>
                  <a:lnTo>
                    <a:pt x="70198" y="29562"/>
                  </a:lnTo>
                  <a:lnTo>
                    <a:pt x="71404" y="28356"/>
                  </a:lnTo>
                  <a:lnTo>
                    <a:pt x="72833" y="27419"/>
                  </a:lnTo>
                  <a:lnTo>
                    <a:pt x="74441" y="26749"/>
                  </a:lnTo>
                  <a:lnTo>
                    <a:pt x="76182" y="26392"/>
                  </a:lnTo>
                  <a:lnTo>
                    <a:pt x="77075" y="26347"/>
                  </a:lnTo>
                  <a:close/>
                  <a:moveTo>
                    <a:pt x="36260" y="26525"/>
                  </a:moveTo>
                  <a:lnTo>
                    <a:pt x="37198" y="26570"/>
                  </a:lnTo>
                  <a:lnTo>
                    <a:pt x="38940" y="26927"/>
                  </a:lnTo>
                  <a:lnTo>
                    <a:pt x="40547" y="27597"/>
                  </a:lnTo>
                  <a:lnTo>
                    <a:pt x="41976" y="28535"/>
                  </a:lnTo>
                  <a:lnTo>
                    <a:pt x="43182" y="29741"/>
                  </a:lnTo>
                  <a:lnTo>
                    <a:pt x="44120" y="31170"/>
                  </a:lnTo>
                  <a:lnTo>
                    <a:pt x="44789" y="32777"/>
                  </a:lnTo>
                  <a:lnTo>
                    <a:pt x="45147" y="34519"/>
                  </a:lnTo>
                  <a:lnTo>
                    <a:pt x="45191" y="35412"/>
                  </a:lnTo>
                  <a:lnTo>
                    <a:pt x="45191" y="84131"/>
                  </a:lnTo>
                  <a:lnTo>
                    <a:pt x="45147" y="85024"/>
                  </a:lnTo>
                  <a:lnTo>
                    <a:pt x="44789" y="86765"/>
                  </a:lnTo>
                  <a:lnTo>
                    <a:pt x="44120" y="88373"/>
                  </a:lnTo>
                  <a:lnTo>
                    <a:pt x="43182" y="89802"/>
                  </a:lnTo>
                  <a:lnTo>
                    <a:pt x="41976" y="91008"/>
                  </a:lnTo>
                  <a:lnTo>
                    <a:pt x="40547" y="91945"/>
                  </a:lnTo>
                  <a:lnTo>
                    <a:pt x="38940" y="92660"/>
                  </a:lnTo>
                  <a:lnTo>
                    <a:pt x="37198" y="93017"/>
                  </a:lnTo>
                  <a:lnTo>
                    <a:pt x="35367" y="93017"/>
                  </a:lnTo>
                  <a:lnTo>
                    <a:pt x="33626" y="92660"/>
                  </a:lnTo>
                  <a:lnTo>
                    <a:pt x="32018" y="91945"/>
                  </a:lnTo>
                  <a:lnTo>
                    <a:pt x="30589" y="91008"/>
                  </a:lnTo>
                  <a:lnTo>
                    <a:pt x="29383" y="89802"/>
                  </a:lnTo>
                  <a:lnTo>
                    <a:pt x="28446" y="88373"/>
                  </a:lnTo>
                  <a:lnTo>
                    <a:pt x="27776" y="86765"/>
                  </a:lnTo>
                  <a:lnTo>
                    <a:pt x="27418" y="85024"/>
                  </a:lnTo>
                  <a:lnTo>
                    <a:pt x="27374" y="84131"/>
                  </a:lnTo>
                  <a:lnTo>
                    <a:pt x="27374" y="35412"/>
                  </a:lnTo>
                  <a:lnTo>
                    <a:pt x="27418" y="34519"/>
                  </a:lnTo>
                  <a:lnTo>
                    <a:pt x="27776" y="32777"/>
                  </a:lnTo>
                  <a:lnTo>
                    <a:pt x="28446" y="31170"/>
                  </a:lnTo>
                  <a:lnTo>
                    <a:pt x="29383" y="29741"/>
                  </a:lnTo>
                  <a:lnTo>
                    <a:pt x="30589" y="28535"/>
                  </a:lnTo>
                  <a:lnTo>
                    <a:pt x="32018" y="27597"/>
                  </a:lnTo>
                  <a:lnTo>
                    <a:pt x="33626" y="26927"/>
                  </a:lnTo>
                  <a:lnTo>
                    <a:pt x="35367" y="26570"/>
                  </a:lnTo>
                  <a:lnTo>
                    <a:pt x="36260" y="26525"/>
                  </a:lnTo>
                  <a:close/>
                  <a:moveTo>
                    <a:pt x="5895" y="0"/>
                  </a:moveTo>
                  <a:lnTo>
                    <a:pt x="4600" y="268"/>
                  </a:lnTo>
                  <a:lnTo>
                    <a:pt x="3438" y="759"/>
                  </a:lnTo>
                  <a:lnTo>
                    <a:pt x="2367" y="1474"/>
                  </a:lnTo>
                  <a:lnTo>
                    <a:pt x="1474" y="2367"/>
                  </a:lnTo>
                  <a:lnTo>
                    <a:pt x="804" y="3439"/>
                  </a:lnTo>
                  <a:lnTo>
                    <a:pt x="268" y="4600"/>
                  </a:lnTo>
                  <a:lnTo>
                    <a:pt x="45" y="5895"/>
                  </a:lnTo>
                  <a:lnTo>
                    <a:pt x="0" y="6565"/>
                  </a:lnTo>
                  <a:lnTo>
                    <a:pt x="0" y="112174"/>
                  </a:lnTo>
                  <a:lnTo>
                    <a:pt x="0" y="112799"/>
                  </a:lnTo>
                  <a:lnTo>
                    <a:pt x="268" y="114005"/>
                  </a:lnTo>
                  <a:lnTo>
                    <a:pt x="714" y="115122"/>
                  </a:lnTo>
                  <a:lnTo>
                    <a:pt x="1340" y="116149"/>
                  </a:lnTo>
                  <a:lnTo>
                    <a:pt x="2143" y="116997"/>
                  </a:lnTo>
                  <a:lnTo>
                    <a:pt x="3081" y="117712"/>
                  </a:lnTo>
                  <a:lnTo>
                    <a:pt x="4153" y="118247"/>
                  </a:lnTo>
                  <a:lnTo>
                    <a:pt x="5314" y="118605"/>
                  </a:lnTo>
                  <a:lnTo>
                    <a:pt x="5939" y="118694"/>
                  </a:lnTo>
                  <a:lnTo>
                    <a:pt x="195903" y="118694"/>
                  </a:lnTo>
                  <a:lnTo>
                    <a:pt x="195903" y="10405"/>
                  </a:lnTo>
                  <a:lnTo>
                    <a:pt x="195903" y="10360"/>
                  </a:lnTo>
                  <a:lnTo>
                    <a:pt x="195903" y="10316"/>
                  </a:lnTo>
                  <a:lnTo>
                    <a:pt x="195903" y="6565"/>
                  </a:lnTo>
                  <a:lnTo>
                    <a:pt x="195859" y="5895"/>
                  </a:lnTo>
                  <a:lnTo>
                    <a:pt x="195591" y="4600"/>
                  </a:lnTo>
                  <a:lnTo>
                    <a:pt x="195100" y="3439"/>
                  </a:lnTo>
                  <a:lnTo>
                    <a:pt x="194385" y="2367"/>
                  </a:lnTo>
                  <a:lnTo>
                    <a:pt x="193492" y="1474"/>
                  </a:lnTo>
                  <a:lnTo>
                    <a:pt x="192465" y="759"/>
                  </a:lnTo>
                  <a:lnTo>
                    <a:pt x="191259" y="268"/>
                  </a:lnTo>
                  <a:lnTo>
                    <a:pt x="1900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8;p26">
              <a:extLst>
                <a:ext uri="{FF2B5EF4-FFF2-40B4-BE49-F238E27FC236}">
                  <a16:creationId xmlns:a16="http://schemas.microsoft.com/office/drawing/2014/main" id="{8EF6EBF5-5330-9437-3D7C-4B3FD6B56525}"/>
                </a:ext>
              </a:extLst>
            </p:cNvPr>
            <p:cNvSpPr/>
            <p:nvPr/>
          </p:nvSpPr>
          <p:spPr>
            <a:xfrm>
              <a:off x="5565500" y="998700"/>
              <a:ext cx="1817500" cy="4217725"/>
            </a:xfrm>
            <a:custGeom>
              <a:avLst/>
              <a:gdLst/>
              <a:ahLst/>
              <a:cxnLst/>
              <a:rect l="l" t="t" r="r" b="b"/>
              <a:pathLst>
                <a:path w="72700" h="168709" extrusionOk="0">
                  <a:moveTo>
                    <a:pt x="34921" y="132582"/>
                  </a:moveTo>
                  <a:lnTo>
                    <a:pt x="36707" y="132984"/>
                  </a:lnTo>
                  <a:lnTo>
                    <a:pt x="38315" y="133654"/>
                  </a:lnTo>
                  <a:lnTo>
                    <a:pt x="39744" y="134636"/>
                  </a:lnTo>
                  <a:lnTo>
                    <a:pt x="40994" y="135842"/>
                  </a:lnTo>
                  <a:lnTo>
                    <a:pt x="41977" y="137315"/>
                  </a:lnTo>
                  <a:lnTo>
                    <a:pt x="42647" y="138923"/>
                  </a:lnTo>
                  <a:lnTo>
                    <a:pt x="43004" y="140665"/>
                  </a:lnTo>
                  <a:lnTo>
                    <a:pt x="43048" y="141602"/>
                  </a:lnTo>
                  <a:lnTo>
                    <a:pt x="43004" y="142540"/>
                  </a:lnTo>
                  <a:lnTo>
                    <a:pt x="42647" y="144326"/>
                  </a:lnTo>
                  <a:lnTo>
                    <a:pt x="41977" y="145934"/>
                  </a:lnTo>
                  <a:lnTo>
                    <a:pt x="40994" y="147363"/>
                  </a:lnTo>
                  <a:lnTo>
                    <a:pt x="39744" y="148613"/>
                  </a:lnTo>
                  <a:lnTo>
                    <a:pt x="38315" y="149596"/>
                  </a:lnTo>
                  <a:lnTo>
                    <a:pt x="36707" y="150265"/>
                  </a:lnTo>
                  <a:lnTo>
                    <a:pt x="34921" y="150623"/>
                  </a:lnTo>
                  <a:lnTo>
                    <a:pt x="33983" y="150667"/>
                  </a:lnTo>
                  <a:lnTo>
                    <a:pt x="33090" y="150623"/>
                  </a:lnTo>
                  <a:lnTo>
                    <a:pt x="31304" y="150265"/>
                  </a:lnTo>
                  <a:lnTo>
                    <a:pt x="29696" y="149596"/>
                  </a:lnTo>
                  <a:lnTo>
                    <a:pt x="28223" y="148613"/>
                  </a:lnTo>
                  <a:lnTo>
                    <a:pt x="27017" y="147363"/>
                  </a:lnTo>
                  <a:lnTo>
                    <a:pt x="26035" y="145934"/>
                  </a:lnTo>
                  <a:lnTo>
                    <a:pt x="25365" y="144326"/>
                  </a:lnTo>
                  <a:lnTo>
                    <a:pt x="25008" y="142540"/>
                  </a:lnTo>
                  <a:lnTo>
                    <a:pt x="24963" y="141602"/>
                  </a:lnTo>
                  <a:lnTo>
                    <a:pt x="25008" y="140665"/>
                  </a:lnTo>
                  <a:lnTo>
                    <a:pt x="25365" y="138923"/>
                  </a:lnTo>
                  <a:lnTo>
                    <a:pt x="26035" y="137315"/>
                  </a:lnTo>
                  <a:lnTo>
                    <a:pt x="27017" y="135842"/>
                  </a:lnTo>
                  <a:lnTo>
                    <a:pt x="28223" y="134636"/>
                  </a:lnTo>
                  <a:lnTo>
                    <a:pt x="29696" y="133654"/>
                  </a:lnTo>
                  <a:lnTo>
                    <a:pt x="31304" y="132984"/>
                  </a:lnTo>
                  <a:lnTo>
                    <a:pt x="33090" y="132582"/>
                  </a:lnTo>
                  <a:close/>
                  <a:moveTo>
                    <a:pt x="1" y="1"/>
                  </a:moveTo>
                  <a:lnTo>
                    <a:pt x="1" y="141424"/>
                  </a:lnTo>
                  <a:lnTo>
                    <a:pt x="7146" y="141424"/>
                  </a:lnTo>
                  <a:lnTo>
                    <a:pt x="7146" y="141602"/>
                  </a:lnTo>
                  <a:lnTo>
                    <a:pt x="7146" y="141826"/>
                  </a:lnTo>
                  <a:lnTo>
                    <a:pt x="7146" y="143210"/>
                  </a:lnTo>
                  <a:lnTo>
                    <a:pt x="7458" y="145934"/>
                  </a:lnTo>
                  <a:lnTo>
                    <a:pt x="7994" y="148524"/>
                  </a:lnTo>
                  <a:lnTo>
                    <a:pt x="8753" y="151069"/>
                  </a:lnTo>
                  <a:lnTo>
                    <a:pt x="9780" y="153481"/>
                  </a:lnTo>
                  <a:lnTo>
                    <a:pt x="11031" y="155758"/>
                  </a:lnTo>
                  <a:lnTo>
                    <a:pt x="12460" y="157901"/>
                  </a:lnTo>
                  <a:lnTo>
                    <a:pt x="14112" y="159866"/>
                  </a:lnTo>
                  <a:lnTo>
                    <a:pt x="15943" y="161697"/>
                  </a:lnTo>
                  <a:lnTo>
                    <a:pt x="17952" y="163349"/>
                  </a:lnTo>
                  <a:lnTo>
                    <a:pt x="20096" y="164823"/>
                  </a:lnTo>
                  <a:lnTo>
                    <a:pt x="22373" y="166029"/>
                  </a:lnTo>
                  <a:lnTo>
                    <a:pt x="24784" y="167056"/>
                  </a:lnTo>
                  <a:lnTo>
                    <a:pt x="27285" y="167860"/>
                  </a:lnTo>
                  <a:lnTo>
                    <a:pt x="29920" y="168395"/>
                  </a:lnTo>
                  <a:lnTo>
                    <a:pt x="32599" y="168663"/>
                  </a:lnTo>
                  <a:lnTo>
                    <a:pt x="33983" y="168708"/>
                  </a:lnTo>
                  <a:lnTo>
                    <a:pt x="35368" y="168663"/>
                  </a:lnTo>
                  <a:lnTo>
                    <a:pt x="38092" y="168395"/>
                  </a:lnTo>
                  <a:lnTo>
                    <a:pt x="40726" y="167860"/>
                  </a:lnTo>
                  <a:lnTo>
                    <a:pt x="43227" y="167056"/>
                  </a:lnTo>
                  <a:lnTo>
                    <a:pt x="45638" y="166029"/>
                  </a:lnTo>
                  <a:lnTo>
                    <a:pt x="47916" y="164823"/>
                  </a:lnTo>
                  <a:lnTo>
                    <a:pt x="50059" y="163349"/>
                  </a:lnTo>
                  <a:lnTo>
                    <a:pt x="52069" y="161697"/>
                  </a:lnTo>
                  <a:lnTo>
                    <a:pt x="53900" y="159866"/>
                  </a:lnTo>
                  <a:lnTo>
                    <a:pt x="55507" y="157901"/>
                  </a:lnTo>
                  <a:lnTo>
                    <a:pt x="56981" y="155758"/>
                  </a:lnTo>
                  <a:lnTo>
                    <a:pt x="58231" y="153481"/>
                  </a:lnTo>
                  <a:lnTo>
                    <a:pt x="59258" y="151069"/>
                  </a:lnTo>
                  <a:lnTo>
                    <a:pt x="60018" y="148524"/>
                  </a:lnTo>
                  <a:lnTo>
                    <a:pt x="60553" y="145934"/>
                  </a:lnTo>
                  <a:lnTo>
                    <a:pt x="60821" y="143210"/>
                  </a:lnTo>
                  <a:lnTo>
                    <a:pt x="60866" y="141826"/>
                  </a:lnTo>
                  <a:lnTo>
                    <a:pt x="60866" y="141602"/>
                  </a:lnTo>
                  <a:lnTo>
                    <a:pt x="60866" y="141424"/>
                  </a:lnTo>
                  <a:lnTo>
                    <a:pt x="63724" y="141424"/>
                  </a:lnTo>
                  <a:lnTo>
                    <a:pt x="64662" y="141379"/>
                  </a:lnTo>
                  <a:lnTo>
                    <a:pt x="66403" y="141022"/>
                  </a:lnTo>
                  <a:lnTo>
                    <a:pt x="68011" y="140352"/>
                  </a:lnTo>
                  <a:lnTo>
                    <a:pt x="69440" y="139370"/>
                  </a:lnTo>
                  <a:lnTo>
                    <a:pt x="70646" y="138164"/>
                  </a:lnTo>
                  <a:lnTo>
                    <a:pt x="71628" y="136735"/>
                  </a:lnTo>
                  <a:lnTo>
                    <a:pt x="72298" y="135127"/>
                  </a:lnTo>
                  <a:lnTo>
                    <a:pt x="72655" y="133341"/>
                  </a:lnTo>
                  <a:lnTo>
                    <a:pt x="72700" y="132448"/>
                  </a:lnTo>
                  <a:lnTo>
                    <a:pt x="72700" y="74218"/>
                  </a:lnTo>
                  <a:lnTo>
                    <a:pt x="72655" y="73369"/>
                  </a:lnTo>
                  <a:lnTo>
                    <a:pt x="72342" y="71717"/>
                  </a:lnTo>
                  <a:lnTo>
                    <a:pt x="72074" y="70913"/>
                  </a:lnTo>
                  <a:lnTo>
                    <a:pt x="31661" y="70913"/>
                  </a:lnTo>
                  <a:lnTo>
                    <a:pt x="30366" y="70868"/>
                  </a:lnTo>
                  <a:lnTo>
                    <a:pt x="27821" y="70288"/>
                  </a:lnTo>
                  <a:lnTo>
                    <a:pt x="25544" y="69216"/>
                  </a:lnTo>
                  <a:lnTo>
                    <a:pt x="23489" y="67743"/>
                  </a:lnTo>
                  <a:lnTo>
                    <a:pt x="21748" y="65822"/>
                  </a:lnTo>
                  <a:lnTo>
                    <a:pt x="20364" y="63590"/>
                  </a:lnTo>
                  <a:lnTo>
                    <a:pt x="19381" y="61089"/>
                  </a:lnTo>
                  <a:lnTo>
                    <a:pt x="18890" y="58365"/>
                  </a:lnTo>
                  <a:lnTo>
                    <a:pt x="18845" y="56936"/>
                  </a:lnTo>
                  <a:lnTo>
                    <a:pt x="18845" y="32911"/>
                  </a:lnTo>
                  <a:lnTo>
                    <a:pt x="18890" y="31572"/>
                  </a:lnTo>
                  <a:lnTo>
                    <a:pt x="19381" y="29026"/>
                  </a:lnTo>
                  <a:lnTo>
                    <a:pt x="20274" y="26660"/>
                  </a:lnTo>
                  <a:lnTo>
                    <a:pt x="21614" y="24606"/>
                  </a:lnTo>
                  <a:lnTo>
                    <a:pt x="23221" y="22819"/>
                  </a:lnTo>
                  <a:lnTo>
                    <a:pt x="25186" y="21435"/>
                  </a:lnTo>
                  <a:lnTo>
                    <a:pt x="27330" y="20408"/>
                  </a:lnTo>
                  <a:lnTo>
                    <a:pt x="29696" y="19917"/>
                  </a:lnTo>
                  <a:lnTo>
                    <a:pt x="30947" y="19872"/>
                  </a:lnTo>
                  <a:lnTo>
                    <a:pt x="49077" y="19872"/>
                  </a:lnTo>
                  <a:lnTo>
                    <a:pt x="43584" y="7726"/>
                  </a:lnTo>
                  <a:lnTo>
                    <a:pt x="43182" y="6877"/>
                  </a:lnTo>
                  <a:lnTo>
                    <a:pt x="42155" y="5270"/>
                  </a:lnTo>
                  <a:lnTo>
                    <a:pt x="40950" y="3841"/>
                  </a:lnTo>
                  <a:lnTo>
                    <a:pt x="39521" y="2635"/>
                  </a:lnTo>
                  <a:lnTo>
                    <a:pt x="37958" y="1608"/>
                  </a:lnTo>
                  <a:lnTo>
                    <a:pt x="36261" y="849"/>
                  </a:lnTo>
                  <a:lnTo>
                    <a:pt x="34475" y="313"/>
                  </a:lnTo>
                  <a:lnTo>
                    <a:pt x="32599" y="45"/>
                  </a:lnTo>
                  <a:lnTo>
                    <a:pt x="31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9;p26">
              <a:extLst>
                <a:ext uri="{FF2B5EF4-FFF2-40B4-BE49-F238E27FC236}">
                  <a16:creationId xmlns:a16="http://schemas.microsoft.com/office/drawing/2014/main" id="{876B7EE9-310D-42CF-822F-7C963F8AB3A0}"/>
                </a:ext>
              </a:extLst>
            </p:cNvPr>
            <p:cNvSpPr/>
            <p:nvPr/>
          </p:nvSpPr>
          <p:spPr>
            <a:xfrm>
              <a:off x="6482050" y="1940925"/>
              <a:ext cx="684375" cy="385175"/>
            </a:xfrm>
            <a:custGeom>
              <a:avLst/>
              <a:gdLst/>
              <a:ahLst/>
              <a:cxnLst/>
              <a:rect l="l" t="t" r="r" b="b"/>
              <a:pathLst>
                <a:path w="27375" h="15407" extrusionOk="0">
                  <a:moveTo>
                    <a:pt x="1" y="1"/>
                  </a:moveTo>
                  <a:lnTo>
                    <a:pt x="1" y="15407"/>
                  </a:lnTo>
                  <a:lnTo>
                    <a:pt x="27375" y="15407"/>
                  </a:lnTo>
                  <a:lnTo>
                    <a:pt x="20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" name="Image 83">
            <a:extLst>
              <a:ext uri="{FF2B5EF4-FFF2-40B4-BE49-F238E27FC236}">
                <a16:creationId xmlns:a16="http://schemas.microsoft.com/office/drawing/2014/main" id="{7EC1237E-D85E-0D38-153B-225DCB583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709" y="1914987"/>
            <a:ext cx="647700" cy="647700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D0E993A9-3B0F-904D-50BF-C521329ED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16" y="1879954"/>
            <a:ext cx="647700" cy="647700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B6AA42E2-A329-C6B1-3E27-CDCC5E18E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241" y="1860511"/>
            <a:ext cx="693141" cy="693141"/>
          </a:xfrm>
          <a:prstGeom prst="rect">
            <a:avLst/>
          </a:prstGeom>
        </p:spPr>
      </p:pic>
      <p:grpSp>
        <p:nvGrpSpPr>
          <p:cNvPr id="87" name="Google Shape;297;p19">
            <a:extLst>
              <a:ext uri="{FF2B5EF4-FFF2-40B4-BE49-F238E27FC236}">
                <a16:creationId xmlns:a16="http://schemas.microsoft.com/office/drawing/2014/main" id="{0B01F199-BF54-E962-3E7D-C33A4CECFC35}"/>
              </a:ext>
            </a:extLst>
          </p:cNvPr>
          <p:cNvGrpSpPr/>
          <p:nvPr/>
        </p:nvGrpSpPr>
        <p:grpSpPr>
          <a:xfrm>
            <a:off x="7623945" y="1968074"/>
            <a:ext cx="596900" cy="463300"/>
            <a:chOff x="5635313" y="3769275"/>
            <a:chExt cx="596900" cy="463300"/>
          </a:xfrm>
        </p:grpSpPr>
        <p:sp>
          <p:nvSpPr>
            <p:cNvPr id="88" name="Google Shape;298;p19">
              <a:extLst>
                <a:ext uri="{FF2B5EF4-FFF2-40B4-BE49-F238E27FC236}">
                  <a16:creationId xmlns:a16="http://schemas.microsoft.com/office/drawing/2014/main" id="{8F9645A8-A845-EA87-9068-0E892CA38239}"/>
                </a:ext>
              </a:extLst>
            </p:cNvPr>
            <p:cNvSpPr/>
            <p:nvPr/>
          </p:nvSpPr>
          <p:spPr>
            <a:xfrm>
              <a:off x="5635313" y="3769275"/>
              <a:ext cx="592175" cy="306125"/>
            </a:xfrm>
            <a:custGeom>
              <a:avLst/>
              <a:gdLst/>
              <a:ahLst/>
              <a:cxnLst/>
              <a:rect l="l" t="t" r="r" b="b"/>
              <a:pathLst>
                <a:path w="23687" h="12245" fill="none" extrusionOk="0">
                  <a:moveTo>
                    <a:pt x="0" y="0"/>
                  </a:moveTo>
                  <a:lnTo>
                    <a:pt x="2594" y="0"/>
                  </a:lnTo>
                  <a:lnTo>
                    <a:pt x="2939" y="32"/>
                  </a:lnTo>
                  <a:lnTo>
                    <a:pt x="3631" y="268"/>
                  </a:lnTo>
                  <a:lnTo>
                    <a:pt x="4244" y="676"/>
                  </a:lnTo>
                  <a:lnTo>
                    <a:pt x="4715" y="1226"/>
                  </a:lnTo>
                  <a:lnTo>
                    <a:pt x="4857" y="1541"/>
                  </a:lnTo>
                  <a:lnTo>
                    <a:pt x="8472" y="10704"/>
                  </a:lnTo>
                  <a:lnTo>
                    <a:pt x="8613" y="11019"/>
                  </a:lnTo>
                  <a:lnTo>
                    <a:pt x="9085" y="11569"/>
                  </a:lnTo>
                  <a:lnTo>
                    <a:pt x="9698" y="11977"/>
                  </a:lnTo>
                  <a:lnTo>
                    <a:pt x="10374" y="12213"/>
                  </a:lnTo>
                  <a:lnTo>
                    <a:pt x="10720" y="12245"/>
                  </a:lnTo>
                  <a:lnTo>
                    <a:pt x="19647" y="12245"/>
                  </a:lnTo>
                  <a:lnTo>
                    <a:pt x="19993" y="12213"/>
                  </a:lnTo>
                  <a:lnTo>
                    <a:pt x="20669" y="11977"/>
                  </a:lnTo>
                  <a:lnTo>
                    <a:pt x="21266" y="11553"/>
                  </a:lnTo>
                  <a:lnTo>
                    <a:pt x="21722" y="11003"/>
                  </a:lnTo>
                  <a:lnTo>
                    <a:pt x="21864" y="10688"/>
                  </a:lnTo>
                  <a:lnTo>
                    <a:pt x="23593" y="5769"/>
                  </a:lnTo>
                  <a:lnTo>
                    <a:pt x="23687" y="5454"/>
                  </a:lnTo>
                  <a:lnTo>
                    <a:pt x="23640" y="4889"/>
                  </a:lnTo>
                  <a:lnTo>
                    <a:pt x="23325" y="4464"/>
                  </a:lnTo>
                  <a:lnTo>
                    <a:pt x="22822" y="4228"/>
                  </a:lnTo>
                  <a:lnTo>
                    <a:pt x="22492" y="4213"/>
                  </a:lnTo>
                  <a:lnTo>
                    <a:pt x="10185" y="4213"/>
                  </a:lnTo>
                </a:path>
              </a:pathLst>
            </a:custGeom>
            <a:solidFill>
              <a:schemeClr val="dk2"/>
            </a:solidFill>
            <a:ln w="4715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" name="Google Shape;299;p19">
              <a:extLst>
                <a:ext uri="{FF2B5EF4-FFF2-40B4-BE49-F238E27FC236}">
                  <a16:creationId xmlns:a16="http://schemas.microsoft.com/office/drawing/2014/main" id="{BD4AC8BE-E041-FD26-5EB6-009A6BF4A6C6}"/>
                </a:ext>
              </a:extLst>
            </p:cNvPr>
            <p:cNvSpPr/>
            <p:nvPr/>
          </p:nvSpPr>
          <p:spPr>
            <a:xfrm>
              <a:off x="5790113" y="4127625"/>
              <a:ext cx="104950" cy="104950"/>
            </a:xfrm>
            <a:custGeom>
              <a:avLst/>
              <a:gdLst/>
              <a:ahLst/>
              <a:cxnLst/>
              <a:rect l="l" t="t" r="r" b="b"/>
              <a:pathLst>
                <a:path w="4198" h="4198" extrusionOk="0">
                  <a:moveTo>
                    <a:pt x="1887" y="1"/>
                  </a:moveTo>
                  <a:lnTo>
                    <a:pt x="1478" y="95"/>
                  </a:lnTo>
                  <a:lnTo>
                    <a:pt x="1101" y="252"/>
                  </a:lnTo>
                  <a:lnTo>
                    <a:pt x="771" y="473"/>
                  </a:lnTo>
                  <a:lnTo>
                    <a:pt x="488" y="755"/>
                  </a:lnTo>
                  <a:lnTo>
                    <a:pt x="252" y="1101"/>
                  </a:lnTo>
                  <a:lnTo>
                    <a:pt x="95" y="1478"/>
                  </a:lnTo>
                  <a:lnTo>
                    <a:pt x="17" y="1887"/>
                  </a:lnTo>
                  <a:lnTo>
                    <a:pt x="1" y="2107"/>
                  </a:lnTo>
                  <a:lnTo>
                    <a:pt x="17" y="2312"/>
                  </a:lnTo>
                  <a:lnTo>
                    <a:pt x="95" y="2720"/>
                  </a:lnTo>
                  <a:lnTo>
                    <a:pt x="252" y="3097"/>
                  </a:lnTo>
                  <a:lnTo>
                    <a:pt x="488" y="3443"/>
                  </a:lnTo>
                  <a:lnTo>
                    <a:pt x="771" y="3726"/>
                  </a:lnTo>
                  <a:lnTo>
                    <a:pt x="1101" y="3946"/>
                  </a:lnTo>
                  <a:lnTo>
                    <a:pt x="1478" y="4103"/>
                  </a:lnTo>
                  <a:lnTo>
                    <a:pt x="1887" y="4198"/>
                  </a:lnTo>
                  <a:lnTo>
                    <a:pt x="2327" y="4198"/>
                  </a:lnTo>
                  <a:lnTo>
                    <a:pt x="2736" y="4103"/>
                  </a:lnTo>
                  <a:lnTo>
                    <a:pt x="3113" y="3946"/>
                  </a:lnTo>
                  <a:lnTo>
                    <a:pt x="3443" y="3726"/>
                  </a:lnTo>
                  <a:lnTo>
                    <a:pt x="3726" y="3443"/>
                  </a:lnTo>
                  <a:lnTo>
                    <a:pt x="3962" y="3097"/>
                  </a:lnTo>
                  <a:lnTo>
                    <a:pt x="4119" y="2720"/>
                  </a:lnTo>
                  <a:lnTo>
                    <a:pt x="4198" y="2312"/>
                  </a:lnTo>
                  <a:lnTo>
                    <a:pt x="4198" y="2107"/>
                  </a:lnTo>
                  <a:lnTo>
                    <a:pt x="4198" y="1887"/>
                  </a:lnTo>
                  <a:lnTo>
                    <a:pt x="4119" y="1478"/>
                  </a:lnTo>
                  <a:lnTo>
                    <a:pt x="3962" y="1101"/>
                  </a:lnTo>
                  <a:lnTo>
                    <a:pt x="3726" y="755"/>
                  </a:lnTo>
                  <a:lnTo>
                    <a:pt x="3443" y="473"/>
                  </a:lnTo>
                  <a:lnTo>
                    <a:pt x="3113" y="252"/>
                  </a:lnTo>
                  <a:lnTo>
                    <a:pt x="2736" y="95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" name="Google Shape;300;p19">
              <a:extLst>
                <a:ext uri="{FF2B5EF4-FFF2-40B4-BE49-F238E27FC236}">
                  <a16:creationId xmlns:a16="http://schemas.microsoft.com/office/drawing/2014/main" id="{C5D7287D-4F89-58A1-1B4F-F76C9B23BFE6}"/>
                </a:ext>
              </a:extLst>
            </p:cNvPr>
            <p:cNvSpPr/>
            <p:nvPr/>
          </p:nvSpPr>
          <p:spPr>
            <a:xfrm>
              <a:off x="6126888" y="4127625"/>
              <a:ext cx="105325" cy="104950"/>
            </a:xfrm>
            <a:custGeom>
              <a:avLst/>
              <a:gdLst/>
              <a:ahLst/>
              <a:cxnLst/>
              <a:rect l="l" t="t" r="r" b="b"/>
              <a:pathLst>
                <a:path w="4213" h="4198" extrusionOk="0">
                  <a:moveTo>
                    <a:pt x="1886" y="1"/>
                  </a:moveTo>
                  <a:lnTo>
                    <a:pt x="1478" y="95"/>
                  </a:lnTo>
                  <a:lnTo>
                    <a:pt x="1100" y="252"/>
                  </a:lnTo>
                  <a:lnTo>
                    <a:pt x="770" y="473"/>
                  </a:lnTo>
                  <a:lnTo>
                    <a:pt x="487" y="755"/>
                  </a:lnTo>
                  <a:lnTo>
                    <a:pt x="252" y="1101"/>
                  </a:lnTo>
                  <a:lnTo>
                    <a:pt x="94" y="1478"/>
                  </a:lnTo>
                  <a:lnTo>
                    <a:pt x="16" y="1887"/>
                  </a:lnTo>
                  <a:lnTo>
                    <a:pt x="0" y="2107"/>
                  </a:lnTo>
                  <a:lnTo>
                    <a:pt x="16" y="2312"/>
                  </a:lnTo>
                  <a:lnTo>
                    <a:pt x="94" y="2720"/>
                  </a:lnTo>
                  <a:lnTo>
                    <a:pt x="252" y="3097"/>
                  </a:lnTo>
                  <a:lnTo>
                    <a:pt x="487" y="3443"/>
                  </a:lnTo>
                  <a:lnTo>
                    <a:pt x="770" y="3726"/>
                  </a:lnTo>
                  <a:lnTo>
                    <a:pt x="1100" y="3946"/>
                  </a:lnTo>
                  <a:lnTo>
                    <a:pt x="1478" y="4103"/>
                  </a:lnTo>
                  <a:lnTo>
                    <a:pt x="1886" y="4198"/>
                  </a:lnTo>
                  <a:lnTo>
                    <a:pt x="2326" y="4198"/>
                  </a:lnTo>
                  <a:lnTo>
                    <a:pt x="2735" y="4103"/>
                  </a:lnTo>
                  <a:lnTo>
                    <a:pt x="3112" y="3946"/>
                  </a:lnTo>
                  <a:lnTo>
                    <a:pt x="3442" y="3726"/>
                  </a:lnTo>
                  <a:lnTo>
                    <a:pt x="3725" y="3443"/>
                  </a:lnTo>
                  <a:lnTo>
                    <a:pt x="3961" y="3097"/>
                  </a:lnTo>
                  <a:lnTo>
                    <a:pt x="4118" y="2720"/>
                  </a:lnTo>
                  <a:lnTo>
                    <a:pt x="4197" y="2312"/>
                  </a:lnTo>
                  <a:lnTo>
                    <a:pt x="4212" y="2107"/>
                  </a:lnTo>
                  <a:lnTo>
                    <a:pt x="4197" y="1887"/>
                  </a:lnTo>
                  <a:lnTo>
                    <a:pt x="4118" y="1478"/>
                  </a:lnTo>
                  <a:lnTo>
                    <a:pt x="3961" y="1101"/>
                  </a:lnTo>
                  <a:lnTo>
                    <a:pt x="3725" y="755"/>
                  </a:lnTo>
                  <a:lnTo>
                    <a:pt x="3442" y="473"/>
                  </a:lnTo>
                  <a:lnTo>
                    <a:pt x="3112" y="252"/>
                  </a:lnTo>
                  <a:lnTo>
                    <a:pt x="2735" y="95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" name="Google Shape;301;p19">
              <a:extLst>
                <a:ext uri="{FF2B5EF4-FFF2-40B4-BE49-F238E27FC236}">
                  <a16:creationId xmlns:a16="http://schemas.microsoft.com/office/drawing/2014/main" id="{5F42DEC3-4B6E-8C9F-41D1-DA24EBCB6441}"/>
                </a:ext>
              </a:extLst>
            </p:cNvPr>
            <p:cNvSpPr/>
            <p:nvPr/>
          </p:nvSpPr>
          <p:spPr>
            <a:xfrm>
              <a:off x="5917038" y="3942950"/>
              <a:ext cx="208675" cy="25"/>
            </a:xfrm>
            <a:custGeom>
              <a:avLst/>
              <a:gdLst/>
              <a:ahLst/>
              <a:cxnLst/>
              <a:rect l="l" t="t" r="r" b="b"/>
              <a:pathLst>
                <a:path w="8347" h="1" fill="none" extrusionOk="0">
                  <a:moveTo>
                    <a:pt x="1" y="1"/>
                  </a:moveTo>
                  <a:lnTo>
                    <a:pt x="8347" y="1"/>
                  </a:lnTo>
                </a:path>
              </a:pathLst>
            </a:custGeom>
            <a:solidFill>
              <a:schemeClr val="dk2"/>
            </a:solidFill>
            <a:ln w="23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" name="Google Shape;302;p19">
              <a:extLst>
                <a:ext uri="{FF2B5EF4-FFF2-40B4-BE49-F238E27FC236}">
                  <a16:creationId xmlns:a16="http://schemas.microsoft.com/office/drawing/2014/main" id="{BA462671-5798-EC6E-3338-FC2DCB8F0520}"/>
                </a:ext>
              </a:extLst>
            </p:cNvPr>
            <p:cNvSpPr/>
            <p:nvPr/>
          </p:nvSpPr>
          <p:spPr>
            <a:xfrm>
              <a:off x="5938263" y="4001900"/>
              <a:ext cx="171750" cy="25"/>
            </a:xfrm>
            <a:custGeom>
              <a:avLst/>
              <a:gdLst/>
              <a:ahLst/>
              <a:cxnLst/>
              <a:rect l="l" t="t" r="r" b="b"/>
              <a:pathLst>
                <a:path w="6870" h="1" fill="none" extrusionOk="0">
                  <a:moveTo>
                    <a:pt x="1" y="0"/>
                  </a:moveTo>
                  <a:lnTo>
                    <a:pt x="6869" y="0"/>
                  </a:lnTo>
                </a:path>
              </a:pathLst>
            </a:custGeom>
            <a:solidFill>
              <a:schemeClr val="dk2"/>
            </a:solidFill>
            <a:ln w="23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93" name="Google Shape;636;p24">
            <a:extLst>
              <a:ext uri="{FF2B5EF4-FFF2-40B4-BE49-F238E27FC236}">
                <a16:creationId xmlns:a16="http://schemas.microsoft.com/office/drawing/2014/main" id="{5081521A-9EC4-CB5A-CE21-B530179E120E}"/>
              </a:ext>
            </a:extLst>
          </p:cNvPr>
          <p:cNvSpPr txBox="1"/>
          <p:nvPr/>
        </p:nvSpPr>
        <p:spPr>
          <a:xfrm>
            <a:off x="688163" y="3106572"/>
            <a:ext cx="1020000" cy="66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OCP Supply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637;p24">
            <a:extLst>
              <a:ext uri="{FF2B5EF4-FFF2-40B4-BE49-F238E27FC236}">
                <a16:creationId xmlns:a16="http://schemas.microsoft.com/office/drawing/2014/main" id="{B6672847-2FD7-6834-810E-4D83531BECE1}"/>
              </a:ext>
            </a:extLst>
          </p:cNvPr>
          <p:cNvSpPr txBox="1"/>
          <p:nvPr/>
        </p:nvSpPr>
        <p:spPr>
          <a:xfrm>
            <a:off x="2010701" y="3273524"/>
            <a:ext cx="1060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Transport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638;p24">
            <a:extLst>
              <a:ext uri="{FF2B5EF4-FFF2-40B4-BE49-F238E27FC236}">
                <a16:creationId xmlns:a16="http://schemas.microsoft.com/office/drawing/2014/main" id="{7B376216-3473-F0FC-0A26-D2D1BE486098}"/>
              </a:ext>
            </a:extLst>
          </p:cNvPr>
          <p:cNvSpPr txBox="1"/>
          <p:nvPr/>
        </p:nvSpPr>
        <p:spPr>
          <a:xfrm>
            <a:off x="3371414" y="3032662"/>
            <a:ext cx="1060800" cy="81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Stockage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Matière Première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" name="Google Shape;639;p24">
            <a:extLst>
              <a:ext uri="{FF2B5EF4-FFF2-40B4-BE49-F238E27FC236}">
                <a16:creationId xmlns:a16="http://schemas.microsoft.com/office/drawing/2014/main" id="{686BA269-83C6-1689-465F-362222ECA1AF}"/>
              </a:ext>
            </a:extLst>
          </p:cNvPr>
          <p:cNvSpPr txBox="1"/>
          <p:nvPr/>
        </p:nvSpPr>
        <p:spPr>
          <a:xfrm>
            <a:off x="4749285" y="3273524"/>
            <a:ext cx="10623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Blender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" name="Google Shape;641;p24">
            <a:extLst>
              <a:ext uri="{FF2B5EF4-FFF2-40B4-BE49-F238E27FC236}">
                <a16:creationId xmlns:a16="http://schemas.microsoft.com/office/drawing/2014/main" id="{EEB3CF62-7CF1-5B90-F6F5-4ADFD6F318F8}"/>
              </a:ext>
            </a:extLst>
          </p:cNvPr>
          <p:cNvSpPr txBox="1"/>
          <p:nvPr/>
        </p:nvSpPr>
        <p:spPr>
          <a:xfrm>
            <a:off x="7452802" y="3273524"/>
            <a:ext cx="1020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Province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8" name="Google Shape;640;p24">
            <a:extLst>
              <a:ext uri="{FF2B5EF4-FFF2-40B4-BE49-F238E27FC236}">
                <a16:creationId xmlns:a16="http://schemas.microsoft.com/office/drawing/2014/main" id="{B56E7D8B-8D15-E722-4AA5-A3FC04B7ECC1}"/>
              </a:ext>
            </a:extLst>
          </p:cNvPr>
          <p:cNvSpPr txBox="1"/>
          <p:nvPr/>
        </p:nvSpPr>
        <p:spPr>
          <a:xfrm>
            <a:off x="6103034" y="2991734"/>
            <a:ext cx="1020000" cy="8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Stockage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Produits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Finis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92D21431-241C-6988-BF42-1C663CD0181A}"/>
              </a:ext>
            </a:extLst>
          </p:cNvPr>
          <p:cNvGrpSpPr/>
          <p:nvPr/>
        </p:nvGrpSpPr>
        <p:grpSpPr>
          <a:xfrm>
            <a:off x="174171" y="255015"/>
            <a:ext cx="2977006" cy="602356"/>
            <a:chOff x="174171" y="297543"/>
            <a:chExt cx="2977006" cy="602356"/>
          </a:xfrm>
        </p:grpSpPr>
        <p:sp>
          <p:nvSpPr>
            <p:cNvPr id="50" name="Google Shape;501;p23">
              <a:extLst>
                <a:ext uri="{FF2B5EF4-FFF2-40B4-BE49-F238E27FC236}">
                  <a16:creationId xmlns:a16="http://schemas.microsoft.com/office/drawing/2014/main" id="{DE8FF0C9-533F-DD44-6ABF-F028F889CDF5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800" b="1" dirty="0">
                  <a:solidFill>
                    <a:srgbClr val="002060"/>
                  </a:solidFill>
                  <a:latin typeface="Fira Sans"/>
                  <a:sym typeface="Fira Sans"/>
                </a:rPr>
                <a:t>La chaine logistique</a:t>
              </a:r>
              <a:endParaRPr lang="en-US" sz="1800" b="1" dirty="0">
                <a:solidFill>
                  <a:srgbClr val="002060"/>
                </a:solidFill>
                <a:latin typeface="Fira Sans"/>
                <a:sym typeface="Fira Sans"/>
              </a:endParaRP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D00464D-4882-9E2D-4098-6D97AA55770E}"/>
                </a:ext>
              </a:extLst>
            </p:cNvPr>
            <p:cNvCxnSpPr/>
            <p:nvPr/>
          </p:nvCxnSpPr>
          <p:spPr>
            <a:xfrm>
              <a:off x="174171" y="297543"/>
              <a:ext cx="219456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  <p:bldP spid="594" grpId="0" animBg="1"/>
      <p:bldP spid="595" grpId="0" animBg="1"/>
      <p:bldP spid="596" grpId="0" animBg="1"/>
      <p:bldP spid="597" grpId="0" animBg="1"/>
      <p:bldP spid="601" grpId="0" animBg="1"/>
      <p:bldP spid="602" grpId="0" animBg="1"/>
      <p:bldP spid="603" grpId="0" animBg="1"/>
      <p:bldP spid="604" grpId="0" animBg="1"/>
      <p:bldP spid="605" grpId="0" animBg="1"/>
      <p:bldP spid="606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500200-C213-99B7-6D33-42C6A3834518}"/>
              </a:ext>
            </a:extLst>
          </p:cNvPr>
          <p:cNvGrpSpPr/>
          <p:nvPr/>
        </p:nvGrpSpPr>
        <p:grpSpPr>
          <a:xfrm>
            <a:off x="798285" y="1919373"/>
            <a:ext cx="4968400" cy="596205"/>
            <a:chOff x="-316646" y="303694"/>
            <a:chExt cx="4097856" cy="596205"/>
          </a:xfrm>
        </p:grpSpPr>
        <p:sp>
          <p:nvSpPr>
            <p:cNvPr id="21" name="Google Shape;501;p23">
              <a:extLst>
                <a:ext uri="{FF2B5EF4-FFF2-40B4-BE49-F238E27FC236}">
                  <a16:creationId xmlns:a16="http://schemas.microsoft.com/office/drawing/2014/main" id="{B76BC492-3AD8-5ED8-A4CA-6AE4AA9E434B}"/>
                </a:ext>
              </a:extLst>
            </p:cNvPr>
            <p:cNvSpPr txBox="1">
              <a:spLocks/>
            </p:cNvSpPr>
            <p:nvPr/>
          </p:nvSpPr>
          <p:spPr>
            <a:xfrm>
              <a:off x="-316646" y="323534"/>
              <a:ext cx="409785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Les </a:t>
              </a:r>
              <a:r>
                <a:rPr lang="en-US" sz="2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contraintes</a:t>
              </a:r>
              <a:endParaRPr lang="en-US" sz="2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27F1B5D-1AD6-990C-C26F-E7B9E3EF6813}"/>
                </a:ext>
              </a:extLst>
            </p:cNvPr>
            <p:cNvCxnSpPr>
              <a:cxnSpLocks/>
            </p:cNvCxnSpPr>
            <p:nvPr/>
          </p:nvCxnSpPr>
          <p:spPr>
            <a:xfrm>
              <a:off x="-274747" y="303694"/>
              <a:ext cx="2166778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AAFBFD2-C93A-ED2F-7E19-186EC8581E28}"/>
                  </a:ext>
                </a:extLst>
              </p:cNvPr>
              <p:cNvSpPr txBox="1"/>
              <p:nvPr/>
            </p:nvSpPr>
            <p:spPr>
              <a:xfrm>
                <a:off x="4906593" y="1304484"/>
                <a:ext cx="338832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11500" b="1" i="1" smtClean="0">
                          <a:solidFill>
                            <a:srgbClr val="16697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FR" sz="11500" b="1" i="1" smtClean="0">
                          <a:solidFill>
                            <a:srgbClr val="16697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" sz="11500" b="1" i="1" smtClean="0">
                          <a:solidFill>
                            <a:srgbClr val="16697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" sz="13800" b="1" dirty="0">
                  <a:solidFill>
                    <a:srgbClr val="16697A"/>
                  </a:solidFill>
                  <a:latin typeface="Brush Script MT" panose="03060802040406070304" pitchFamily="66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AAFBFD2-C93A-ED2F-7E19-186EC8581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93" y="1304484"/>
                <a:ext cx="338832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0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57">
            <a:extLst>
              <a:ext uri="{FF2B5EF4-FFF2-40B4-BE49-F238E27FC236}">
                <a16:creationId xmlns:a16="http://schemas.microsoft.com/office/drawing/2014/main" id="{4C4C7341-F3E1-14AE-5DAA-8F8DAF0F1263}"/>
              </a:ext>
            </a:extLst>
          </p:cNvPr>
          <p:cNvGrpSpPr/>
          <p:nvPr/>
        </p:nvGrpSpPr>
        <p:grpSpPr>
          <a:xfrm>
            <a:off x="174171" y="182558"/>
            <a:ext cx="2977006" cy="764118"/>
            <a:chOff x="174171" y="297543"/>
            <a:chExt cx="2977006" cy="602356"/>
          </a:xfrm>
        </p:grpSpPr>
        <p:sp>
          <p:nvSpPr>
            <p:cNvPr id="34" name="Google Shape;501;p23">
              <a:extLst>
                <a:ext uri="{FF2B5EF4-FFF2-40B4-BE49-F238E27FC236}">
                  <a16:creationId xmlns:a16="http://schemas.microsoft.com/office/drawing/2014/main" id="{D53AC5D3-11FC-4312-1C30-C888C8EE9C5F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Contraintes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capacité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5" name="Connecteur droit 59">
              <a:extLst>
                <a:ext uri="{FF2B5EF4-FFF2-40B4-BE49-F238E27FC236}">
                  <a16:creationId xmlns:a16="http://schemas.microsoft.com/office/drawing/2014/main" id="{6FFC20AF-775F-FE61-D49B-FF681C83E5F3}"/>
                </a:ext>
              </a:extLst>
            </p:cNvPr>
            <p:cNvCxnSpPr/>
            <p:nvPr/>
          </p:nvCxnSpPr>
          <p:spPr>
            <a:xfrm>
              <a:off x="174171" y="297543"/>
              <a:ext cx="265176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D8382D0-5A00-3417-39C7-6AD0861CA403}"/>
                  </a:ext>
                </a:extLst>
              </p:cNvPr>
              <p:cNvSpPr txBox="1"/>
              <p:nvPr/>
            </p:nvSpPr>
            <p:spPr>
              <a:xfrm>
                <a:off x="1866542" y="2287067"/>
                <a:ext cx="6214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18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18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fr-FR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800" b="1" i="0" smtClean="0"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fr-FR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8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FR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fr-F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𝐬𝐭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fr-FR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𝐶𝑎𝑝𝑎𝑐𝑖𝑡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é_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𝑆𝑜𝑢𝑟𝑐𝑒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" sz="1800" b="1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D8382D0-5A00-3417-39C7-6AD0861C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42" y="2287067"/>
                <a:ext cx="6214458" cy="276999"/>
              </a:xfrm>
              <a:prstGeom prst="rect">
                <a:avLst/>
              </a:prstGeom>
              <a:blipFill>
                <a:blip r:embed="rId2"/>
                <a:stretch>
                  <a:fillRect l="-196" t="-2174" r="-78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7CCC267-CD85-C762-6DDB-873DE50C56DE}"/>
              </a:ext>
            </a:extLst>
          </p:cNvPr>
          <p:cNvGrpSpPr/>
          <p:nvPr/>
        </p:nvGrpSpPr>
        <p:grpSpPr>
          <a:xfrm>
            <a:off x="642674" y="2006233"/>
            <a:ext cx="1020000" cy="1131033"/>
            <a:chOff x="349017" y="2534983"/>
            <a:chExt cx="1020000" cy="1131033"/>
          </a:xfrm>
        </p:grpSpPr>
        <p:sp>
          <p:nvSpPr>
            <p:cNvPr id="23" name="Google Shape;636;p24">
              <a:extLst>
                <a:ext uri="{FF2B5EF4-FFF2-40B4-BE49-F238E27FC236}">
                  <a16:creationId xmlns:a16="http://schemas.microsoft.com/office/drawing/2014/main" id="{70A372BD-31AA-4D30-0013-5C71D471C13A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Sortie du 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7C10DBC4-3EDA-F771-5E9C-694D4DE7FDF6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25" name="Google Shape;613;p24">
                <a:extLst>
                  <a:ext uri="{FF2B5EF4-FFF2-40B4-BE49-F238E27FC236}">
                    <a16:creationId xmlns:a16="http://schemas.microsoft.com/office/drawing/2014/main" id="{67916C22-791D-0357-1054-45EB8E67F8C8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70FE7825-3FC6-4403-9780-8D74CAD75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887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A7A3E46D-82DD-6A94-5523-626D005BFFC5}"/>
              </a:ext>
            </a:extLst>
          </p:cNvPr>
          <p:cNvGrpSpPr/>
          <p:nvPr/>
        </p:nvGrpSpPr>
        <p:grpSpPr>
          <a:xfrm>
            <a:off x="221387" y="3008161"/>
            <a:ext cx="1060800" cy="1360314"/>
            <a:chOff x="3377963" y="1760258"/>
            <a:chExt cx="1060800" cy="1360314"/>
          </a:xfrm>
        </p:grpSpPr>
        <p:sp>
          <p:nvSpPr>
            <p:cNvPr id="6" name="Google Shape;638;p24">
              <a:extLst>
                <a:ext uri="{FF2B5EF4-FFF2-40B4-BE49-F238E27FC236}">
                  <a16:creationId xmlns:a16="http://schemas.microsoft.com/office/drawing/2014/main" id="{86C3ECF9-211D-5746-838F-31D71DFD4C4D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Capacité du Stockage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F434B54-1FC0-566B-D76B-A393C4D2200A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8" name="Google Shape;615;p24">
                <a:extLst>
                  <a:ext uri="{FF2B5EF4-FFF2-40B4-BE49-F238E27FC236}">
                    <a16:creationId xmlns:a16="http://schemas.microsoft.com/office/drawing/2014/main" id="{425F2605-74E6-8320-91F4-2E6FC7479AA2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3E5253DB-893C-19BA-1555-47B955997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CCEAB46-30F8-9DB5-081E-207B3E5A7B7E}"/>
              </a:ext>
            </a:extLst>
          </p:cNvPr>
          <p:cNvGrpSpPr/>
          <p:nvPr/>
        </p:nvGrpSpPr>
        <p:grpSpPr>
          <a:xfrm>
            <a:off x="246028" y="1007264"/>
            <a:ext cx="1062300" cy="1116329"/>
            <a:chOff x="2287099" y="585780"/>
            <a:chExt cx="1062300" cy="1116329"/>
          </a:xfrm>
        </p:grpSpPr>
        <p:sp>
          <p:nvSpPr>
            <p:cNvPr id="11" name="Google Shape;639;p24">
              <a:extLst>
                <a:ext uri="{FF2B5EF4-FFF2-40B4-BE49-F238E27FC236}">
                  <a16:creationId xmlns:a16="http://schemas.microsoft.com/office/drawing/2014/main" id="{457FDFDA-C84D-FD20-697C-95796A48D726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Capacité du 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A139EC3-A7D8-C93E-7F78-9DAB5D1A99F1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13" name="Google Shape;616;p24">
                <a:extLst>
                  <a:ext uri="{FF2B5EF4-FFF2-40B4-BE49-F238E27FC236}">
                    <a16:creationId xmlns:a16="http://schemas.microsoft.com/office/drawing/2014/main" id="{465A9283-1DA6-2CA7-06EB-C186BE01EE77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B7B6473C-6A5D-1136-96E4-CF1843B9A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/>
              <p:nvPr/>
            </p:nvSpPr>
            <p:spPr>
              <a:xfrm>
                <a:off x="1642229" y="1272708"/>
                <a:ext cx="6602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0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:     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𝐶𝑎𝑝𝑎𝑐𝑖𝑡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𝐵𝑙𝑒𝑛𝑑𝑒𝑟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" sz="20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229" y="1272708"/>
                <a:ext cx="6602705" cy="307777"/>
              </a:xfrm>
              <a:prstGeom prst="rect">
                <a:avLst/>
              </a:prstGeom>
              <a:blipFill>
                <a:blip r:embed="rId4"/>
                <a:stretch>
                  <a:fillRect l="-185" r="-73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A87AC59-3C24-21D8-6369-7B0CDB68E71A}"/>
                  </a:ext>
                </a:extLst>
              </p:cNvPr>
              <p:cNvSpPr txBox="1"/>
              <p:nvPr/>
            </p:nvSpPr>
            <p:spPr>
              <a:xfrm>
                <a:off x="1506391" y="3119727"/>
                <a:ext cx="68743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000" b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𝐬𝐭</m:t>
                      </m:r>
                      <m:r>
                        <a:rPr lang="fr-FR" sz="20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" sz="2000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sz="2000" b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fr-FR" sz="2000" b="1">
                        <a:latin typeface="Cambria Math" panose="02040503050406030204" pitchFamily="18" charset="0"/>
                      </a:rPr>
                      <m:t>𝐭𝐨𝐜𝐤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𝐌𝐏</m:t>
                    </m:r>
                    <m:d>
                      <m:dPr>
                        <m:begChr m:val="["/>
                        <m:endChr m:val="]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𝐬𝐭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𝐒𝐭𝐨𝐜𝐤𝐏𝐅</m:t>
                    </m:r>
                    <m:r>
                      <m:rPr>
                        <m:nor/>
                      </m:rPr>
                      <a:rPr lang="en" sz="2000" b="1" dirty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" sz="2000" b="1" dirty="0">
                        <a:latin typeface="Cambria Math" panose="02040503050406030204" pitchFamily="18" charset="0"/>
                      </a:rPr>
                      <m:t>st</m:t>
                    </m:r>
                    <m:r>
                      <m:rPr>
                        <m:nor/>
                      </m:rPr>
                      <a:rPr lang="en" sz="2000" b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" sz="2000" b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" sz="2000" b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" sz="2000" b="1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" sz="2000" b="1" dirty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000">
                        <a:latin typeface="Cambria Math" panose="02040503050406030204" pitchFamily="18" charset="0"/>
                      </a:rPr>
                      <m:t>𝐶𝑎𝑝𝑎𝑐𝑖𝑡</m:t>
                    </m:r>
                    <m:r>
                      <a:rPr lang="fr-FR" sz="2000">
                        <a:latin typeface="Cambria Math" panose="02040503050406030204" pitchFamily="18" charset="0"/>
                      </a:rPr>
                      <m:t>é_</m:t>
                    </m:r>
                    <m:r>
                      <a:rPr lang="fr-FR" sz="2000">
                        <a:latin typeface="Cambria Math" panose="02040503050406030204" pitchFamily="18" charset="0"/>
                      </a:rPr>
                      <m:t>𝑆𝑡𝑜𝑐𝑘𝑎𝑔𝑒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𝐬𝐭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A87AC59-3C24-21D8-6369-7B0CDB68E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91" y="3119727"/>
                <a:ext cx="6874382" cy="615553"/>
              </a:xfrm>
              <a:prstGeom prst="rect">
                <a:avLst/>
              </a:prstGeom>
              <a:blipFill>
                <a:blip r:embed="rId5"/>
                <a:stretch>
                  <a:fillRect l="-443" r="-1596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57">
            <a:extLst>
              <a:ext uri="{FF2B5EF4-FFF2-40B4-BE49-F238E27FC236}">
                <a16:creationId xmlns:a16="http://schemas.microsoft.com/office/drawing/2014/main" id="{9DDAB383-9702-B331-0989-6E399712576F}"/>
              </a:ext>
            </a:extLst>
          </p:cNvPr>
          <p:cNvGrpSpPr/>
          <p:nvPr/>
        </p:nvGrpSpPr>
        <p:grpSpPr>
          <a:xfrm>
            <a:off x="174171" y="182558"/>
            <a:ext cx="2977006" cy="764118"/>
            <a:chOff x="174171" y="297543"/>
            <a:chExt cx="2977006" cy="602356"/>
          </a:xfrm>
        </p:grpSpPr>
        <p:sp>
          <p:nvSpPr>
            <p:cNvPr id="23" name="Google Shape;501;p23">
              <a:extLst>
                <a:ext uri="{FF2B5EF4-FFF2-40B4-BE49-F238E27FC236}">
                  <a16:creationId xmlns:a16="http://schemas.microsoft.com/office/drawing/2014/main" id="{73B04C1D-0CE7-8E5E-2112-9A3CF1ED1B9B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Contraintes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capacité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4" name="Connecteur droit 59">
              <a:extLst>
                <a:ext uri="{FF2B5EF4-FFF2-40B4-BE49-F238E27FC236}">
                  <a16:creationId xmlns:a16="http://schemas.microsoft.com/office/drawing/2014/main" id="{E19802FA-CBF6-0531-97B8-730C34162471}"/>
                </a:ext>
              </a:extLst>
            </p:cNvPr>
            <p:cNvCxnSpPr/>
            <p:nvPr/>
          </p:nvCxnSpPr>
          <p:spPr>
            <a:xfrm>
              <a:off x="174171" y="297543"/>
              <a:ext cx="265176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05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57">
            <a:extLst>
              <a:ext uri="{FF2B5EF4-FFF2-40B4-BE49-F238E27FC236}">
                <a16:creationId xmlns:a16="http://schemas.microsoft.com/office/drawing/2014/main" id="{4C4C7341-F3E1-14AE-5DAA-8F8DAF0F1263}"/>
              </a:ext>
            </a:extLst>
          </p:cNvPr>
          <p:cNvGrpSpPr/>
          <p:nvPr/>
        </p:nvGrpSpPr>
        <p:grpSpPr>
          <a:xfrm>
            <a:off x="174171" y="182558"/>
            <a:ext cx="3213606" cy="764118"/>
            <a:chOff x="174171" y="297543"/>
            <a:chExt cx="3213606" cy="602356"/>
          </a:xfrm>
        </p:grpSpPr>
        <p:sp>
          <p:nvSpPr>
            <p:cNvPr id="34" name="Google Shape;501;p23">
              <a:extLst>
                <a:ext uri="{FF2B5EF4-FFF2-40B4-BE49-F238E27FC236}">
                  <a16:creationId xmlns:a16="http://schemas.microsoft.com/office/drawing/2014/main" id="{D53AC5D3-11FC-4312-1C30-C888C8EE9C5F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136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Contraintes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conservation</a:t>
              </a:r>
            </a:p>
          </p:txBody>
        </p:sp>
        <p:cxnSp>
          <p:nvCxnSpPr>
            <p:cNvPr id="35" name="Connecteur droit 59">
              <a:extLst>
                <a:ext uri="{FF2B5EF4-FFF2-40B4-BE49-F238E27FC236}">
                  <a16:creationId xmlns:a16="http://schemas.microsoft.com/office/drawing/2014/main" id="{6FFC20AF-775F-FE61-D49B-FF681C83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3138655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7A3E46D-82DD-6A94-5523-626D005BFFC5}"/>
              </a:ext>
            </a:extLst>
          </p:cNvPr>
          <p:cNvGrpSpPr/>
          <p:nvPr/>
        </p:nvGrpSpPr>
        <p:grpSpPr>
          <a:xfrm>
            <a:off x="673062" y="2992403"/>
            <a:ext cx="1306026" cy="1381519"/>
            <a:chOff x="3255350" y="1760258"/>
            <a:chExt cx="1306026" cy="1381519"/>
          </a:xfrm>
        </p:grpSpPr>
        <p:sp>
          <p:nvSpPr>
            <p:cNvPr id="6" name="Google Shape;638;p24">
              <a:extLst>
                <a:ext uri="{FF2B5EF4-FFF2-40B4-BE49-F238E27FC236}">
                  <a16:creationId xmlns:a16="http://schemas.microsoft.com/office/drawing/2014/main" id="{86C3ECF9-211D-5746-838F-31D71DFD4C4D}"/>
                </a:ext>
              </a:extLst>
            </p:cNvPr>
            <p:cNvSpPr txBox="1"/>
            <p:nvPr/>
          </p:nvSpPr>
          <p:spPr>
            <a:xfrm>
              <a:off x="3255350" y="2576114"/>
              <a:ext cx="1306026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Entrée/Sortie du Stockage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F434B54-1FC0-566B-D76B-A393C4D2200A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8" name="Google Shape;615;p24">
                <a:extLst>
                  <a:ext uri="{FF2B5EF4-FFF2-40B4-BE49-F238E27FC236}">
                    <a16:creationId xmlns:a16="http://schemas.microsoft.com/office/drawing/2014/main" id="{425F2605-74E6-8320-91F4-2E6FC7479AA2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3E5253DB-893C-19BA-1555-47B955997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CCEAB46-30F8-9DB5-081E-207B3E5A7B7E}"/>
              </a:ext>
            </a:extLst>
          </p:cNvPr>
          <p:cNvGrpSpPr/>
          <p:nvPr/>
        </p:nvGrpSpPr>
        <p:grpSpPr>
          <a:xfrm>
            <a:off x="698452" y="979646"/>
            <a:ext cx="1306027" cy="1122620"/>
            <a:chOff x="2165235" y="585780"/>
            <a:chExt cx="1306027" cy="1122620"/>
          </a:xfrm>
        </p:grpSpPr>
        <p:sp>
          <p:nvSpPr>
            <p:cNvPr id="11" name="Google Shape;639;p24">
              <a:extLst>
                <a:ext uri="{FF2B5EF4-FFF2-40B4-BE49-F238E27FC236}">
                  <a16:creationId xmlns:a16="http://schemas.microsoft.com/office/drawing/2014/main" id="{457FDFDA-C84D-FD20-697C-95796A48D726}"/>
                </a:ext>
              </a:extLst>
            </p:cNvPr>
            <p:cNvSpPr txBox="1"/>
            <p:nvPr/>
          </p:nvSpPr>
          <p:spPr>
            <a:xfrm>
              <a:off x="2165235" y="1379300"/>
              <a:ext cx="1306027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Entrée/Sortie du 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A139EC3-A7D8-C93E-7F78-9DAB5D1A99F1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13" name="Google Shape;616;p24">
                <a:extLst>
                  <a:ext uri="{FF2B5EF4-FFF2-40B4-BE49-F238E27FC236}">
                    <a16:creationId xmlns:a16="http://schemas.microsoft.com/office/drawing/2014/main" id="{465A9283-1DA6-2CA7-06EB-C186BE01EE77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B7B6473C-6A5D-1136-96E4-CF1843B9A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/>
              <p:nvPr/>
            </p:nvSpPr>
            <p:spPr>
              <a:xfrm>
                <a:off x="1936049" y="936209"/>
                <a:ext cx="6652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0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𝑐𝑜𝑚𝑝𝑜𝑠𝑖𝑡𝑖𝑜𝑛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x</a:t>
                </a:r>
                <a:r>
                  <a:rPr lang="en-US" sz="2000" b="1" dirty="0"/>
                  <a:t> 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𝑐𝑜𝑚𝑝𝑜𝑠𝑖𝑡𝑖𝑜𝑛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sz="2000" b="1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049" y="936209"/>
                <a:ext cx="6652334" cy="923330"/>
              </a:xfrm>
              <a:prstGeom prst="rect">
                <a:avLst/>
              </a:prstGeom>
              <a:blipFill>
                <a:blip r:embed="rId5"/>
                <a:stretch>
                  <a:fillRect l="-92" r="-917" b="-15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4DB409A-E6D3-44FA-19D6-1A6322D698E1}"/>
                  </a:ext>
                </a:extLst>
              </p:cNvPr>
              <p:cNvSpPr txBox="1"/>
              <p:nvPr/>
            </p:nvSpPr>
            <p:spPr>
              <a:xfrm>
                <a:off x="2221812" y="2996785"/>
                <a:ext cx="60154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0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fr-FR" sz="2000" b="1">
                          <a:latin typeface="Cambria Math" panose="02040503050406030204" pitchFamily="18" charset="0"/>
                        </a:rPr>
                        <m:t>𝐭𝐨𝐜𝐤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𝐌𝐏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𝐬𝐭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" sz="2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4DB409A-E6D3-44FA-19D6-1A6322D6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812" y="2996785"/>
                <a:ext cx="6015456" cy="307777"/>
              </a:xfrm>
              <a:prstGeom prst="rect">
                <a:avLst/>
              </a:prstGeom>
              <a:blipFill>
                <a:blip r:embed="rId6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8">
                <a:extLst>
                  <a:ext uri="{FF2B5EF4-FFF2-40B4-BE49-F238E27FC236}">
                    <a16:creationId xmlns:a16="http://schemas.microsoft.com/office/drawing/2014/main" id="{9D48E848-12DD-6AE5-25CC-22BB88FF8737}"/>
                  </a:ext>
                </a:extLst>
              </p:cNvPr>
              <p:cNvSpPr txBox="1"/>
              <p:nvPr/>
            </p:nvSpPr>
            <p:spPr>
              <a:xfrm>
                <a:off x="2221812" y="3500482"/>
                <a:ext cx="60154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0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fr-FR" sz="2000" b="1">
                          <a:latin typeface="Cambria Math" panose="02040503050406030204" pitchFamily="18" charset="0"/>
                        </a:rPr>
                        <m:t>𝐭𝐨𝐜𝐤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𝐏𝐅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𝐬𝐭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" sz="2000" dirty="0"/>
              </a:p>
            </p:txBody>
          </p:sp>
        </mc:Choice>
        <mc:Fallback xmlns="">
          <p:sp>
            <p:nvSpPr>
              <p:cNvPr id="17" name="ZoneTexte 18">
                <a:extLst>
                  <a:ext uri="{FF2B5EF4-FFF2-40B4-BE49-F238E27FC236}">
                    <a16:creationId xmlns:a16="http://schemas.microsoft.com/office/drawing/2014/main" id="{9D48E848-12DD-6AE5-25CC-22BB88FF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812" y="3500482"/>
                <a:ext cx="6015456" cy="307777"/>
              </a:xfrm>
              <a:prstGeom prst="rect">
                <a:avLst/>
              </a:prstGeom>
              <a:blipFill>
                <a:blip r:embed="rId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13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57">
            <a:extLst>
              <a:ext uri="{FF2B5EF4-FFF2-40B4-BE49-F238E27FC236}">
                <a16:creationId xmlns:a16="http://schemas.microsoft.com/office/drawing/2014/main" id="{4C4C7341-F3E1-14AE-5DAA-8F8DAF0F1263}"/>
              </a:ext>
            </a:extLst>
          </p:cNvPr>
          <p:cNvGrpSpPr/>
          <p:nvPr/>
        </p:nvGrpSpPr>
        <p:grpSpPr>
          <a:xfrm>
            <a:off x="174171" y="182558"/>
            <a:ext cx="3213606" cy="764118"/>
            <a:chOff x="174171" y="297543"/>
            <a:chExt cx="3213606" cy="602356"/>
          </a:xfrm>
        </p:grpSpPr>
        <p:sp>
          <p:nvSpPr>
            <p:cNvPr id="34" name="Google Shape;501;p23">
              <a:extLst>
                <a:ext uri="{FF2B5EF4-FFF2-40B4-BE49-F238E27FC236}">
                  <a16:creationId xmlns:a16="http://schemas.microsoft.com/office/drawing/2014/main" id="{D53AC5D3-11FC-4312-1C30-C888C8EE9C5F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136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Contrainte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la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demande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5" name="Connecteur droit 59">
              <a:extLst>
                <a:ext uri="{FF2B5EF4-FFF2-40B4-BE49-F238E27FC236}">
                  <a16:creationId xmlns:a16="http://schemas.microsoft.com/office/drawing/2014/main" id="{6FFC20AF-775F-FE61-D49B-FF681C83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283464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/>
              <p:nvPr/>
            </p:nvSpPr>
            <p:spPr>
              <a:xfrm>
                <a:off x="2190990" y="2278981"/>
                <a:ext cx="63349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0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𝑄𝑢𝑎𝑛𝑡𝑖𝑡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é_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" sz="20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990" y="2278981"/>
                <a:ext cx="6334939" cy="307777"/>
              </a:xfrm>
              <a:prstGeom prst="rect">
                <a:avLst/>
              </a:prstGeom>
              <a:blipFill>
                <a:blip r:embed="rId2"/>
                <a:stretch>
                  <a:fillRect l="-96" r="-67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75">
            <a:extLst>
              <a:ext uri="{FF2B5EF4-FFF2-40B4-BE49-F238E27FC236}">
                <a16:creationId xmlns:a16="http://schemas.microsoft.com/office/drawing/2014/main" id="{505D6742-A745-EA22-CC68-85409512AF9B}"/>
              </a:ext>
            </a:extLst>
          </p:cNvPr>
          <p:cNvGrpSpPr/>
          <p:nvPr/>
        </p:nvGrpSpPr>
        <p:grpSpPr>
          <a:xfrm>
            <a:off x="642240" y="2013527"/>
            <a:ext cx="1020000" cy="1116445"/>
            <a:chOff x="6409689" y="1760258"/>
            <a:chExt cx="1020000" cy="1116445"/>
          </a:xfrm>
        </p:grpSpPr>
        <p:sp>
          <p:nvSpPr>
            <p:cNvPr id="18" name="Google Shape;641;p24">
              <a:extLst>
                <a:ext uri="{FF2B5EF4-FFF2-40B4-BE49-F238E27FC236}">
                  <a16:creationId xmlns:a16="http://schemas.microsoft.com/office/drawing/2014/main" id="{2B647B92-019A-6F94-6E79-E001644CAA57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Demande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0" name="Groupe 74">
              <a:extLst>
                <a:ext uri="{FF2B5EF4-FFF2-40B4-BE49-F238E27FC236}">
                  <a16:creationId xmlns:a16="http://schemas.microsoft.com/office/drawing/2014/main" id="{AF6D2F7C-7559-E901-3534-8ACF9870A88D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21" name="Google Shape;618;p24">
                <a:extLst>
                  <a:ext uri="{FF2B5EF4-FFF2-40B4-BE49-F238E27FC236}">
                    <a16:creationId xmlns:a16="http://schemas.microsoft.com/office/drawing/2014/main" id="{FB35B9C3-79AA-3326-7937-F1BDFE3D34B2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2" name="Google Shape;297;p19">
                <a:extLst>
                  <a:ext uri="{FF2B5EF4-FFF2-40B4-BE49-F238E27FC236}">
                    <a16:creationId xmlns:a16="http://schemas.microsoft.com/office/drawing/2014/main" id="{F6CE87B6-1F85-CF54-493B-B7170792DC40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23" name="Google Shape;298;p19">
                  <a:extLst>
                    <a:ext uri="{FF2B5EF4-FFF2-40B4-BE49-F238E27FC236}">
                      <a16:creationId xmlns:a16="http://schemas.microsoft.com/office/drawing/2014/main" id="{5CB7D85F-D463-F6CA-8433-AC92464EE9D4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4" name="Google Shape;299;p19">
                  <a:extLst>
                    <a:ext uri="{FF2B5EF4-FFF2-40B4-BE49-F238E27FC236}">
                      <a16:creationId xmlns:a16="http://schemas.microsoft.com/office/drawing/2014/main" id="{D8005EDB-03AB-2C5F-ACA7-0DA149D2702A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5" name="Google Shape;300;p19">
                  <a:extLst>
                    <a:ext uri="{FF2B5EF4-FFF2-40B4-BE49-F238E27FC236}">
                      <a16:creationId xmlns:a16="http://schemas.microsoft.com/office/drawing/2014/main" id="{D407399F-674C-565D-F68A-E035747B1FF2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6" name="Google Shape;301;p19">
                  <a:extLst>
                    <a:ext uri="{FF2B5EF4-FFF2-40B4-BE49-F238E27FC236}">
                      <a16:creationId xmlns:a16="http://schemas.microsoft.com/office/drawing/2014/main" id="{F8811A11-12C9-8A20-E2C3-5C9AEC0A2136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7" name="Google Shape;302;p19">
                  <a:extLst>
                    <a:ext uri="{FF2B5EF4-FFF2-40B4-BE49-F238E27FC236}">
                      <a16:creationId xmlns:a16="http://schemas.microsoft.com/office/drawing/2014/main" id="{B3BC307E-BF8B-F9DC-6903-F60DC1D0BE9A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31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57">
            <a:extLst>
              <a:ext uri="{FF2B5EF4-FFF2-40B4-BE49-F238E27FC236}">
                <a16:creationId xmlns:a16="http://schemas.microsoft.com/office/drawing/2014/main" id="{4C4C7341-F3E1-14AE-5DAA-8F8DAF0F1263}"/>
              </a:ext>
            </a:extLst>
          </p:cNvPr>
          <p:cNvGrpSpPr/>
          <p:nvPr/>
        </p:nvGrpSpPr>
        <p:grpSpPr>
          <a:xfrm>
            <a:off x="174170" y="182558"/>
            <a:ext cx="3257399" cy="764118"/>
            <a:chOff x="174170" y="297543"/>
            <a:chExt cx="3257399" cy="602356"/>
          </a:xfrm>
        </p:grpSpPr>
        <p:sp>
          <p:nvSpPr>
            <p:cNvPr id="34" name="Google Shape;501;p23">
              <a:extLst>
                <a:ext uri="{FF2B5EF4-FFF2-40B4-BE49-F238E27FC236}">
                  <a16:creationId xmlns:a16="http://schemas.microsoft.com/office/drawing/2014/main" id="{D53AC5D3-11FC-4312-1C30-C888C8EE9C5F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Contraintes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d’investissement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5" name="Connecteur droit 59">
              <a:extLst>
                <a:ext uri="{FF2B5EF4-FFF2-40B4-BE49-F238E27FC236}">
                  <a16:creationId xmlns:a16="http://schemas.microsoft.com/office/drawing/2014/main" id="{6FFC20AF-775F-FE61-D49B-FF681C83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0" y="297543"/>
              <a:ext cx="320040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CCEAB46-30F8-9DB5-081E-207B3E5A7B7E}"/>
              </a:ext>
            </a:extLst>
          </p:cNvPr>
          <p:cNvGrpSpPr/>
          <p:nvPr/>
        </p:nvGrpSpPr>
        <p:grpSpPr>
          <a:xfrm>
            <a:off x="174171" y="805598"/>
            <a:ext cx="1306027" cy="1122620"/>
            <a:chOff x="2165235" y="585780"/>
            <a:chExt cx="1306027" cy="1122620"/>
          </a:xfrm>
        </p:grpSpPr>
        <p:sp>
          <p:nvSpPr>
            <p:cNvPr id="11" name="Google Shape;639;p24">
              <a:extLst>
                <a:ext uri="{FF2B5EF4-FFF2-40B4-BE49-F238E27FC236}">
                  <a16:creationId xmlns:a16="http://schemas.microsoft.com/office/drawing/2014/main" id="{457FDFDA-C84D-FD20-697C-95796A48D726}"/>
                </a:ext>
              </a:extLst>
            </p:cNvPr>
            <p:cNvSpPr txBox="1"/>
            <p:nvPr/>
          </p:nvSpPr>
          <p:spPr>
            <a:xfrm>
              <a:off x="2165235" y="1379300"/>
              <a:ext cx="1306027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Nouveau 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A139EC3-A7D8-C93E-7F78-9DAB5D1A99F1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13" name="Google Shape;616;p24">
                <a:extLst>
                  <a:ext uri="{FF2B5EF4-FFF2-40B4-BE49-F238E27FC236}">
                    <a16:creationId xmlns:a16="http://schemas.microsoft.com/office/drawing/2014/main" id="{465A9283-1DA6-2CA7-06EB-C186BE01EE77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B7B6473C-6A5D-1136-96E4-CF1843B9A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/>
              <p:nvPr/>
            </p:nvSpPr>
            <p:spPr>
              <a:xfrm>
                <a:off x="582936" y="2063539"/>
                <a:ext cx="797812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" sz="1600" b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16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fr-FR" sz="1600" b="1">
                        <a:latin typeface="Cambria Math" panose="02040503050406030204" pitchFamily="18" charset="0"/>
                      </a:rPr>
                      <m:t> :        </m:t>
                    </m:r>
                    <m:r>
                      <a:rPr lang="fr-FR" sz="16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fr-FR" sz="16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1600" b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𝐶𝑎𝑝𝑎𝑐𝑖𝑡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é_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𝐵𝑙𝑒𝑛𝑑𝑒𝑟</m:t>
                    </m:r>
                  </m:oMath>
                </a14:m>
                <a:r>
                  <a:rPr lang="en-US" sz="1600" b="1" dirty="0"/>
                  <a:t>(b) +</a:t>
                </a:r>
                <a:r>
                  <a:rPr lang="en-GB" sz="1600" b="1" dirty="0"/>
                  <a:t> </a:t>
                </a:r>
                <a:r>
                  <a:rPr lang="en-GB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Capacite_Nouveau_Blender</a:t>
                </a:r>
                <a:r>
                  <a:rPr lang="en-GB" sz="1600" b="1" dirty="0">
                    <a:ea typeface="Cambria Math" panose="02040503050406030204" pitchFamily="18" charset="0"/>
                  </a:rPr>
                  <a:t> </a:t>
                </a:r>
                <a:r>
                  <a:rPr lang="en-GB" sz="1600" b="1" dirty="0"/>
                  <a:t> x Active_Blender[</a:t>
                </a:r>
                <a:r>
                  <a:rPr lang="en-GB" sz="1600" b="1" dirty="0" err="1"/>
                  <a:t>b,t</a:t>
                </a:r>
                <a:r>
                  <a:rPr lang="en-GB" sz="1600" b="1" dirty="0"/>
                  <a:t>]  </a:t>
                </a:r>
              </a:p>
              <a:p>
                <a:pPr algn="ctr"/>
                <a:r>
                  <a:rPr lang="en-GB" sz="1600" b="1" dirty="0"/>
                  <a:t>+ </a:t>
                </a:r>
                <a:r>
                  <a:rPr lang="en-GB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Capacite_Nouveau_Sblender</a:t>
                </a:r>
                <a:r>
                  <a:rPr lang="en-GB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sz="1600" b="1" dirty="0"/>
                  <a:t>x Active_SBlender[</a:t>
                </a:r>
                <a:r>
                  <a:rPr lang="en-GB" sz="1600" b="1" dirty="0" err="1"/>
                  <a:t>b,t</a:t>
                </a:r>
                <a:r>
                  <a:rPr lang="en-GB" sz="1600" b="1" dirty="0"/>
                  <a:t>]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6" y="2063539"/>
                <a:ext cx="7978126" cy="738664"/>
              </a:xfrm>
              <a:prstGeom prst="rect">
                <a:avLst/>
              </a:prstGeom>
              <a:blipFill>
                <a:blip r:embed="rId3"/>
                <a:stretch>
                  <a:fillRect t="-9091" b="-1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2">
                <a:extLst>
                  <a:ext uri="{FF2B5EF4-FFF2-40B4-BE49-F238E27FC236}">
                    <a16:creationId xmlns:a16="http://schemas.microsoft.com/office/drawing/2014/main" id="{7953F8D7-290B-3614-4742-B314B2C9828E}"/>
                  </a:ext>
                </a:extLst>
              </p:cNvPr>
              <p:cNvSpPr txBox="1"/>
              <p:nvPr/>
            </p:nvSpPr>
            <p:spPr>
              <a:xfrm>
                <a:off x="2629478" y="1087932"/>
                <a:ext cx="50198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600" b="1" dirty="0"/>
                  <a:t>Blender_cost[b] </a:t>
                </a:r>
                <a:r>
                  <a:rPr lang="en-GB" sz="1600" dirty="0"/>
                  <a:t>= max(</a:t>
                </a:r>
                <a:r>
                  <a:rPr lang="en-GB" sz="1600" b="1" dirty="0"/>
                  <a:t>Active_Blender[</a:t>
                </a:r>
                <a:r>
                  <a:rPr lang="en-GB" sz="1600" b="1" dirty="0" err="1"/>
                  <a:t>b,t</a:t>
                </a:r>
                <a:r>
                  <a:rPr lang="en-GB" sz="1600" b="1" dirty="0"/>
                  <a:t>]</a:t>
                </a:r>
                <a:r>
                  <a:rPr lang="en-GB" sz="1600" dirty="0"/>
                  <a:t>)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GB" sz="1600" dirty="0"/>
                  <a:t>1</a:t>
                </a:r>
              </a:p>
              <a:p>
                <a:r>
                  <a:rPr lang="en-GB" sz="1600" b="1" dirty="0"/>
                  <a:t>SBlender_cost[b] </a:t>
                </a:r>
                <a:r>
                  <a:rPr lang="en-GB" sz="1600" dirty="0"/>
                  <a:t>= max(</a:t>
                </a:r>
                <a:r>
                  <a:rPr lang="en-GB" sz="1600" b="1" dirty="0"/>
                  <a:t>Active_SBlender[</a:t>
                </a:r>
                <a:r>
                  <a:rPr lang="en-GB" sz="1600" b="1" dirty="0" err="1"/>
                  <a:t>b,t</a:t>
                </a:r>
                <a:r>
                  <a:rPr lang="en-GB" sz="1600" b="1" dirty="0"/>
                  <a:t>]</a:t>
                </a:r>
                <a:r>
                  <a:rPr lang="en-GB" sz="1600" dirty="0"/>
                  <a:t>)</a:t>
                </a:r>
                <a:r>
                  <a:rPr lang="fr-F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600" dirty="0"/>
                  <a:t> 1</a:t>
                </a:r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18" name="ZoneTexte 2">
                <a:extLst>
                  <a:ext uri="{FF2B5EF4-FFF2-40B4-BE49-F238E27FC236}">
                    <a16:creationId xmlns:a16="http://schemas.microsoft.com/office/drawing/2014/main" id="{7953F8D7-290B-3614-4742-B314B2C98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478" y="1087932"/>
                <a:ext cx="5019876" cy="738664"/>
              </a:xfrm>
              <a:prstGeom prst="rect">
                <a:avLst/>
              </a:prstGeom>
              <a:blipFill>
                <a:blip r:embed="rId4"/>
                <a:stretch>
                  <a:fillRect l="-2427" t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14CF0F-AF18-90AE-22CE-459558F10FAB}"/>
              </a:ext>
            </a:extLst>
          </p:cNvPr>
          <p:cNvSpPr/>
          <p:nvPr/>
        </p:nvSpPr>
        <p:spPr>
          <a:xfrm>
            <a:off x="582935" y="4191975"/>
            <a:ext cx="7978127" cy="664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Rappel</a:t>
            </a:r>
            <a:r>
              <a:rPr lang="en-US" dirty="0"/>
              <a:t> : </a:t>
            </a:r>
          </a:p>
          <a:p>
            <a:pPr algn="ctr"/>
            <a:r>
              <a:rPr lang="fr-FR" b="1" dirty="0"/>
              <a:t>Coût d’investissement en Blender= </a:t>
            </a:r>
            <a:r>
              <a:rPr lang="fr-FR" i="1" dirty="0" err="1"/>
              <a:t>C</a:t>
            </a:r>
            <a:r>
              <a:rPr lang="fr-FR" sz="1100" i="1" dirty="0" err="1"/>
              <a:t>new,b</a:t>
            </a:r>
            <a:r>
              <a:rPr lang="fr-FR" b="1" dirty="0"/>
              <a:t> x Blender_cost[b] + </a:t>
            </a:r>
            <a:r>
              <a:rPr lang="fr-FR" i="1" dirty="0" err="1"/>
              <a:t>C</a:t>
            </a:r>
            <a:r>
              <a:rPr lang="fr-FR" sz="1100" i="1" dirty="0" err="1"/>
              <a:t>new,sb</a:t>
            </a:r>
            <a:r>
              <a:rPr lang="fr-FR" b="1" dirty="0"/>
              <a:t> x </a:t>
            </a:r>
            <a:r>
              <a:rPr lang="fr-FR" b="1" dirty="0" err="1"/>
              <a:t>SBlender_cost</a:t>
            </a:r>
            <a:r>
              <a:rPr lang="fr-FR" b="1" dirty="0"/>
              <a:t>[b]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59B13F-0916-8736-36F1-8FCE539D7643}"/>
                  </a:ext>
                </a:extLst>
              </p:cNvPr>
              <p:cNvSpPr txBox="1"/>
              <p:nvPr/>
            </p:nvSpPr>
            <p:spPr>
              <a:xfrm>
                <a:off x="1103124" y="3071768"/>
                <a:ext cx="693774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800" b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" sz="16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𝐭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 :        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sz="1600" dirty="0"/>
                  <a:t> </a:t>
                </a:r>
              </a:p>
              <a:p>
                <a:r>
                  <a:rPr lang="en-GB" sz="1600" dirty="0"/>
                  <a:t>(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𝐶𝑎𝑝𝑎𝑐𝑖𝑡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é_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𝐵𝑙𝑒𝑛𝑑𝑒𝑟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nor/>
                      </m:rPr>
                      <a:rPr lang="en-US" sz="1600" dirty="0"/>
                      <m:t>b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+</a:t>
                </a:r>
                <a:r>
                  <a:rPr lang="en-GB" sz="1600" dirty="0"/>
                  <a:t> </a:t>
                </a:r>
                <a:r>
                  <a:rPr lang="en-GB" sz="1600" b="0" dirty="0"/>
                  <a:t>min</a:t>
                </a:r>
                <a:r>
                  <a:rPr lang="en-GB" sz="1600" dirty="0"/>
                  <a:t>) x  (Active_Blender[</a:t>
                </a:r>
                <a:r>
                  <a:rPr lang="en-GB" sz="1600" dirty="0" err="1"/>
                  <a:t>b,t</a:t>
                </a:r>
                <a:r>
                  <a:rPr lang="en-GB" sz="1600" dirty="0"/>
                  <a:t>]  + Active_SBlender[</a:t>
                </a:r>
                <a:r>
                  <a:rPr lang="en-GB" sz="1600" dirty="0" err="1"/>
                  <a:t>b,t</a:t>
                </a:r>
                <a:r>
                  <a:rPr lang="en-GB" sz="1600" dirty="0"/>
                  <a:t>]) 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59B13F-0916-8736-36F1-8FCE539D7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24" y="3071768"/>
                <a:ext cx="6937748" cy="492443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5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4">
            <a:extLst>
              <a:ext uri="{FF2B5EF4-FFF2-40B4-BE49-F238E27FC236}">
                <a16:creationId xmlns:a16="http://schemas.microsoft.com/office/drawing/2014/main" id="{BB2E2C01-214F-01B0-FB1B-BA688D0FCE1A}"/>
              </a:ext>
            </a:extLst>
          </p:cNvPr>
          <p:cNvGrpSpPr/>
          <p:nvPr/>
        </p:nvGrpSpPr>
        <p:grpSpPr>
          <a:xfrm>
            <a:off x="148781" y="805598"/>
            <a:ext cx="1306026" cy="1381519"/>
            <a:chOff x="3255350" y="1760258"/>
            <a:chExt cx="1306026" cy="1381519"/>
          </a:xfrm>
        </p:grpSpPr>
        <p:sp>
          <p:nvSpPr>
            <p:cNvPr id="16" name="Google Shape;638;p24">
              <a:extLst>
                <a:ext uri="{FF2B5EF4-FFF2-40B4-BE49-F238E27FC236}">
                  <a16:creationId xmlns:a16="http://schemas.microsoft.com/office/drawing/2014/main" id="{7D0A6504-1EE3-D65D-9CEE-714840DE3646}"/>
                </a:ext>
              </a:extLst>
            </p:cNvPr>
            <p:cNvSpPr txBox="1"/>
            <p:nvPr/>
          </p:nvSpPr>
          <p:spPr>
            <a:xfrm>
              <a:off x="3255350" y="2576114"/>
              <a:ext cx="1306026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Nouveau stockage</a:t>
              </a:r>
            </a:p>
          </p:txBody>
        </p:sp>
        <p:grpSp>
          <p:nvGrpSpPr>
            <p:cNvPr id="17" name="Groupe 6">
              <a:extLst>
                <a:ext uri="{FF2B5EF4-FFF2-40B4-BE49-F238E27FC236}">
                  <a16:creationId xmlns:a16="http://schemas.microsoft.com/office/drawing/2014/main" id="{225369F2-F88D-C163-3BD9-DAFFC50BA321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19" name="Google Shape;615;p24">
                <a:extLst>
                  <a:ext uri="{FF2B5EF4-FFF2-40B4-BE49-F238E27FC236}">
                    <a16:creationId xmlns:a16="http://schemas.microsoft.com/office/drawing/2014/main" id="{45D2E528-BDB3-F3AA-02D5-F87BB94D815A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" name="Image 8">
                <a:extLst>
                  <a:ext uri="{FF2B5EF4-FFF2-40B4-BE49-F238E27FC236}">
                    <a16:creationId xmlns:a16="http://schemas.microsoft.com/office/drawing/2014/main" id="{4B51E999-1B36-ACB8-CE48-882CA7373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/>
              <p:nvPr/>
            </p:nvSpPr>
            <p:spPr>
              <a:xfrm>
                <a:off x="582935" y="2102178"/>
                <a:ext cx="797812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" sz="1600" b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𝐬𝐭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fr-FR" sz="1600" b="1">
                        <a:latin typeface="Cambria Math" panose="02040503050406030204" pitchFamily="18" charset="0"/>
                      </a:rPr>
                      <m:t> :       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𝑺𝒕𝒐𝒄𝒌𝑴𝑷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fr-FR" sz="16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𝑺𝒕𝒐𝒄𝒌𝑷𝑭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1600" b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𝐶𝑎𝑝𝑎𝑐𝑖𝑡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é_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𝑆𝑡𝑜𝑐𝑘𝑎𝑔𝑒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𝐬𝐭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+</a:t>
                </a:r>
                <a:r>
                  <a:rPr lang="en-GB" sz="1600" b="1" dirty="0"/>
                  <a:t> </a:t>
                </a:r>
                <a:r>
                  <a:rPr lang="en-GB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Capacite_Nouveau_Stockage</a:t>
                </a:r>
                <a:r>
                  <a:rPr lang="en-GB" sz="1600" b="1" dirty="0">
                    <a:ea typeface="Cambria Math" panose="02040503050406030204" pitchFamily="18" charset="0"/>
                  </a:rPr>
                  <a:t> </a:t>
                </a:r>
                <a:r>
                  <a:rPr lang="en-GB" sz="1600" b="1" dirty="0"/>
                  <a:t> x </a:t>
                </a:r>
                <a:r>
                  <a:rPr lang="en-GB" sz="1600" b="1" dirty="0" err="1"/>
                  <a:t>Active_Storage</a:t>
                </a:r>
                <a:r>
                  <a:rPr lang="en-GB" sz="1600" b="1" dirty="0"/>
                  <a:t>[</a:t>
                </a:r>
                <a:r>
                  <a:rPr lang="en-GB" sz="1600" b="1" dirty="0" err="1"/>
                  <a:t>st,t</a:t>
                </a:r>
                <a:r>
                  <a:rPr lang="en-GB" sz="1600" b="1" dirty="0"/>
                  <a:t>] 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775D80-1A8C-730A-95C8-E333E0FB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5" y="2102178"/>
                <a:ext cx="7978127" cy="492443"/>
              </a:xfrm>
              <a:prstGeom prst="rect">
                <a:avLst/>
              </a:prstGeom>
              <a:blipFill>
                <a:blip r:embed="rId3"/>
                <a:stretch>
                  <a:fillRect b="-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2">
                <a:extLst>
                  <a:ext uri="{FF2B5EF4-FFF2-40B4-BE49-F238E27FC236}">
                    <a16:creationId xmlns:a16="http://schemas.microsoft.com/office/drawing/2014/main" id="{7953F8D7-290B-3614-4742-B314B2C9828E}"/>
                  </a:ext>
                </a:extLst>
              </p:cNvPr>
              <p:cNvSpPr txBox="1"/>
              <p:nvPr/>
            </p:nvSpPr>
            <p:spPr>
              <a:xfrm>
                <a:off x="2629478" y="1087932"/>
                <a:ext cx="501987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600" b="1" dirty="0" err="1"/>
                  <a:t>Storage_cost</a:t>
                </a:r>
                <a:r>
                  <a:rPr lang="en-GB" sz="1600" b="1" dirty="0"/>
                  <a:t>[</a:t>
                </a:r>
                <a:r>
                  <a:rPr lang="en-GB" sz="1600" b="1" dirty="0" err="1"/>
                  <a:t>st</a:t>
                </a:r>
                <a:r>
                  <a:rPr lang="en-GB" sz="1600" b="1" dirty="0"/>
                  <a:t>] </a:t>
                </a:r>
                <a:r>
                  <a:rPr lang="en-GB" sz="1600" dirty="0"/>
                  <a:t>= max(</a:t>
                </a:r>
                <a:r>
                  <a:rPr lang="en-GB" sz="1600" b="1" dirty="0" err="1"/>
                  <a:t>Active_Storage</a:t>
                </a:r>
                <a:r>
                  <a:rPr lang="en-GB" sz="1600" b="1" dirty="0"/>
                  <a:t>[</a:t>
                </a:r>
                <a:r>
                  <a:rPr lang="en-GB" sz="1600" b="1" dirty="0" err="1"/>
                  <a:t>st,t</a:t>
                </a:r>
                <a:r>
                  <a:rPr lang="en-GB" sz="1600" b="1" dirty="0"/>
                  <a:t>]</a:t>
                </a:r>
                <a:r>
                  <a:rPr lang="en-GB" sz="1600" dirty="0"/>
                  <a:t>)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GB" sz="1600" dirty="0"/>
                  <a:t>1</a:t>
                </a:r>
              </a:p>
            </p:txBody>
          </p:sp>
        </mc:Choice>
        <mc:Fallback xmlns="">
          <p:sp>
            <p:nvSpPr>
              <p:cNvPr id="18" name="ZoneTexte 2">
                <a:extLst>
                  <a:ext uri="{FF2B5EF4-FFF2-40B4-BE49-F238E27FC236}">
                    <a16:creationId xmlns:a16="http://schemas.microsoft.com/office/drawing/2014/main" id="{7953F8D7-290B-3614-4742-B314B2C98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478" y="1087932"/>
                <a:ext cx="5019876" cy="246221"/>
              </a:xfrm>
              <a:prstGeom prst="rect">
                <a:avLst/>
              </a:prstGeom>
              <a:blipFill>
                <a:blip r:embed="rId4"/>
                <a:stretch>
                  <a:fillRect l="-2427" t="-24390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520608-82FC-9DCF-FEB7-23A3C62C8856}"/>
              </a:ext>
            </a:extLst>
          </p:cNvPr>
          <p:cNvSpPr/>
          <p:nvPr/>
        </p:nvSpPr>
        <p:spPr>
          <a:xfrm>
            <a:off x="582935" y="4191975"/>
            <a:ext cx="7978127" cy="664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Rappel</a:t>
            </a:r>
            <a:r>
              <a:rPr lang="en-US" dirty="0"/>
              <a:t> : </a:t>
            </a:r>
          </a:p>
          <a:p>
            <a:pPr algn="ctr"/>
            <a:r>
              <a:rPr lang="fr-FR" b="1" dirty="0"/>
              <a:t>Coût d’investissement en Stockage = </a:t>
            </a:r>
            <a:r>
              <a:rPr lang="fr-FR" i="1" dirty="0" err="1"/>
              <a:t>C</a:t>
            </a:r>
            <a:r>
              <a:rPr lang="fr-FR" sz="1100" i="1" dirty="0" err="1"/>
              <a:t>new,st</a:t>
            </a:r>
            <a:r>
              <a:rPr lang="fr-FR" b="1" dirty="0"/>
              <a:t> x </a:t>
            </a:r>
            <a:r>
              <a:rPr lang="fr-FR" b="1" dirty="0" err="1"/>
              <a:t>Storage_cost</a:t>
            </a:r>
            <a:r>
              <a:rPr lang="fr-FR" b="1" dirty="0"/>
              <a:t>[st]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438930-35DE-2C59-A3D3-06687A2D842A}"/>
                  </a:ext>
                </a:extLst>
              </p:cNvPr>
              <p:cNvSpPr txBox="1"/>
              <p:nvPr/>
            </p:nvSpPr>
            <p:spPr>
              <a:xfrm>
                <a:off x="1067836" y="2829123"/>
                <a:ext cx="70083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800" b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" sz="16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𝐬𝐭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𝐭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𝑺𝒕𝒐𝒄𝒌𝑴𝑷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𝑺𝒕𝒐𝒄𝒌𝑷𝑭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160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sz="1600" dirty="0"/>
                  <a:t> (</a:t>
                </a:r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𝐶𝑎𝑝𝑎𝑐𝑖𝑡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é_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𝑆𝑡𝑜𝑐𝑘𝑎𝑔𝑒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𝐬𝐭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/>
                  <a:t>+</a:t>
                </a:r>
                <a:r>
                  <a:rPr lang="en-GB" sz="1600" dirty="0"/>
                  <a:t> </a:t>
                </a:r>
                <a:r>
                  <a:rPr lang="en-GB" sz="1600" b="0" dirty="0"/>
                  <a:t>min</a:t>
                </a:r>
                <a:r>
                  <a:rPr lang="en-GB" sz="1600" dirty="0"/>
                  <a:t>) x  </a:t>
                </a:r>
                <a:r>
                  <a:rPr lang="en-GB" sz="1600" dirty="0" err="1"/>
                  <a:t>Active_Storage</a:t>
                </a:r>
                <a:r>
                  <a:rPr lang="en-GB" sz="1600" dirty="0"/>
                  <a:t>[</a:t>
                </a:r>
                <a:r>
                  <a:rPr lang="en-GB" sz="1600" dirty="0" err="1"/>
                  <a:t>st,t</a:t>
                </a:r>
                <a:r>
                  <a:rPr lang="en-GB" sz="1600" dirty="0"/>
                  <a:t>] 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438930-35DE-2C59-A3D3-06687A2D8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36" y="2829123"/>
                <a:ext cx="7008323" cy="492443"/>
              </a:xfrm>
              <a:prstGeom prst="rect">
                <a:avLst/>
              </a:prstGeom>
              <a:blipFill>
                <a:blip r:embed="rId5"/>
                <a:stretch>
                  <a:fillRect b="-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57">
            <a:extLst>
              <a:ext uri="{FF2B5EF4-FFF2-40B4-BE49-F238E27FC236}">
                <a16:creationId xmlns:a16="http://schemas.microsoft.com/office/drawing/2014/main" id="{08CA8492-8B8A-7377-9E3D-082A8631F81F}"/>
              </a:ext>
            </a:extLst>
          </p:cNvPr>
          <p:cNvGrpSpPr/>
          <p:nvPr/>
        </p:nvGrpSpPr>
        <p:grpSpPr>
          <a:xfrm>
            <a:off x="174170" y="182558"/>
            <a:ext cx="3257399" cy="764118"/>
            <a:chOff x="174170" y="297543"/>
            <a:chExt cx="3257399" cy="602356"/>
          </a:xfrm>
        </p:grpSpPr>
        <p:sp>
          <p:nvSpPr>
            <p:cNvPr id="31" name="Google Shape;501;p23">
              <a:extLst>
                <a:ext uri="{FF2B5EF4-FFF2-40B4-BE49-F238E27FC236}">
                  <a16:creationId xmlns:a16="http://schemas.microsoft.com/office/drawing/2014/main" id="{70BE9791-0B8D-78A7-782C-6BDC371EA62A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Contraintes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d’investissement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2" name="Connecteur droit 59">
              <a:extLst>
                <a:ext uri="{FF2B5EF4-FFF2-40B4-BE49-F238E27FC236}">
                  <a16:creationId xmlns:a16="http://schemas.microsoft.com/office/drawing/2014/main" id="{41DA132E-C3C9-DFEA-C1CB-8DA7E11A3C1D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0" y="297543"/>
              <a:ext cx="320040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07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500200-C213-99B7-6D33-42C6A3834518}"/>
              </a:ext>
            </a:extLst>
          </p:cNvPr>
          <p:cNvGrpSpPr/>
          <p:nvPr/>
        </p:nvGrpSpPr>
        <p:grpSpPr>
          <a:xfrm>
            <a:off x="798285" y="1919373"/>
            <a:ext cx="4968400" cy="1029309"/>
            <a:chOff x="-316646" y="303694"/>
            <a:chExt cx="4097856" cy="1029309"/>
          </a:xfrm>
        </p:grpSpPr>
        <p:sp>
          <p:nvSpPr>
            <p:cNvPr id="21" name="Google Shape;501;p23">
              <a:extLst>
                <a:ext uri="{FF2B5EF4-FFF2-40B4-BE49-F238E27FC236}">
                  <a16:creationId xmlns:a16="http://schemas.microsoft.com/office/drawing/2014/main" id="{B76BC492-3AD8-5ED8-A4CA-6AE4AA9E434B}"/>
                </a:ext>
              </a:extLst>
            </p:cNvPr>
            <p:cNvSpPr txBox="1">
              <a:spLocks/>
            </p:cNvSpPr>
            <p:nvPr/>
          </p:nvSpPr>
          <p:spPr>
            <a:xfrm>
              <a:off x="-316646" y="323534"/>
              <a:ext cx="4097856" cy="1009469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2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Optimisation </a:t>
              </a:r>
            </a:p>
            <a:p>
              <a:r>
                <a:rPr lang="fr-FR" sz="2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Multi-objective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27F1B5D-1AD6-990C-C26F-E7B9E3EF6813}"/>
                </a:ext>
              </a:extLst>
            </p:cNvPr>
            <p:cNvCxnSpPr>
              <a:cxnSpLocks/>
            </p:cNvCxnSpPr>
            <p:nvPr/>
          </p:nvCxnSpPr>
          <p:spPr>
            <a:xfrm>
              <a:off x="-274747" y="303694"/>
              <a:ext cx="2111711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FC8FED-5CD9-4EA5-2562-423247B55E08}"/>
              </a:ext>
            </a:extLst>
          </p:cNvPr>
          <p:cNvGrpSpPr/>
          <p:nvPr/>
        </p:nvGrpSpPr>
        <p:grpSpPr>
          <a:xfrm>
            <a:off x="4573096" y="1648430"/>
            <a:ext cx="3772619" cy="1445638"/>
            <a:chOff x="4616621" y="970335"/>
            <a:chExt cx="3772619" cy="1445638"/>
          </a:xfrm>
        </p:grpSpPr>
        <p:sp>
          <p:nvSpPr>
            <p:cNvPr id="8" name="Rectangle 60">
              <a:extLst>
                <a:ext uri="{FF2B5EF4-FFF2-40B4-BE49-F238E27FC236}">
                  <a16:creationId xmlns:a16="http://schemas.microsoft.com/office/drawing/2014/main" id="{F30F60D5-9007-2475-D259-405301EB0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621" y="1815723"/>
              <a:ext cx="221281" cy="544490"/>
            </a:xfrm>
            <a:prstGeom prst="rect">
              <a:avLst/>
            </a:prstGeom>
            <a:solidFill>
              <a:srgbClr val="489FB5"/>
            </a:solidFill>
            <a:ln w="57150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A7F00156-92E5-2432-DF1D-6035B9E4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902" y="1668119"/>
              <a:ext cx="1607976" cy="747854"/>
            </a:xfrm>
            <a:custGeom>
              <a:avLst/>
              <a:gdLst>
                <a:gd name="T0" fmla="*/ 232 w 232"/>
                <a:gd name="T1" fmla="*/ 54 h 121"/>
                <a:gd name="T2" fmla="*/ 232 w 232"/>
                <a:gd name="T3" fmla="*/ 54 h 121"/>
                <a:gd name="T4" fmla="*/ 223 w 232"/>
                <a:gd name="T5" fmla="*/ 68 h 121"/>
                <a:gd name="T6" fmla="*/ 108 w 232"/>
                <a:gd name="T7" fmla="*/ 119 h 121"/>
                <a:gd name="T8" fmla="*/ 99 w 232"/>
                <a:gd name="T9" fmla="*/ 120 h 121"/>
                <a:gd name="T10" fmla="*/ 4 w 232"/>
                <a:gd name="T11" fmla="*/ 104 h 121"/>
                <a:gd name="T12" fmla="*/ 0 w 232"/>
                <a:gd name="T13" fmla="*/ 104 h 121"/>
                <a:gd name="T14" fmla="*/ 0 w 232"/>
                <a:gd name="T15" fmla="*/ 36 h 121"/>
                <a:gd name="T16" fmla="*/ 48 w 232"/>
                <a:gd name="T17" fmla="*/ 3 h 121"/>
                <a:gd name="T18" fmla="*/ 57 w 232"/>
                <a:gd name="T19" fmla="*/ 0 h 121"/>
                <a:gd name="T20" fmla="*/ 138 w 232"/>
                <a:gd name="T21" fmla="*/ 8 h 121"/>
                <a:gd name="T22" fmla="*/ 148 w 232"/>
                <a:gd name="T23" fmla="*/ 18 h 121"/>
                <a:gd name="T24" fmla="*/ 148 w 232"/>
                <a:gd name="T25" fmla="*/ 18 h 121"/>
                <a:gd name="T26" fmla="*/ 138 w 232"/>
                <a:gd name="T27" fmla="*/ 29 h 121"/>
                <a:gd name="T28" fmla="*/ 76 w 232"/>
                <a:gd name="T29" fmla="*/ 36 h 121"/>
                <a:gd name="T30" fmla="*/ 76 w 232"/>
                <a:gd name="T31" fmla="*/ 44 h 121"/>
                <a:gd name="T32" fmla="*/ 104 w 232"/>
                <a:gd name="T33" fmla="*/ 53 h 121"/>
                <a:gd name="T34" fmla="*/ 215 w 232"/>
                <a:gd name="T35" fmla="*/ 38 h 121"/>
                <a:gd name="T36" fmla="*/ 232 w 232"/>
                <a:gd name="T37" fmla="*/ 5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2" h="121">
                  <a:moveTo>
                    <a:pt x="232" y="54"/>
                  </a:moveTo>
                  <a:cubicBezTo>
                    <a:pt x="232" y="54"/>
                    <a:pt x="232" y="54"/>
                    <a:pt x="232" y="54"/>
                  </a:cubicBezTo>
                  <a:cubicBezTo>
                    <a:pt x="232" y="60"/>
                    <a:pt x="228" y="66"/>
                    <a:pt x="223" y="6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6" y="120"/>
                    <a:pt x="102" y="121"/>
                    <a:pt x="99" y="120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51" y="1"/>
                    <a:pt x="54" y="0"/>
                    <a:pt x="57" y="0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3" y="8"/>
                    <a:pt x="148" y="13"/>
                    <a:pt x="148" y="18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8" y="24"/>
                    <a:pt x="144" y="28"/>
                    <a:pt x="138" y="2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24" y="37"/>
                    <a:pt x="232" y="44"/>
                    <a:pt x="232" y="54"/>
                  </a:cubicBezTo>
                  <a:close/>
                </a:path>
              </a:pathLst>
            </a:custGeom>
            <a:solidFill>
              <a:srgbClr val="489FB5"/>
            </a:solidFill>
            <a:ln w="57150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85EFE4-D657-86E0-C7BB-5CFBFBF94936}"/>
                </a:ext>
              </a:extLst>
            </p:cNvPr>
            <p:cNvGrpSpPr/>
            <p:nvPr/>
          </p:nvGrpSpPr>
          <p:grpSpPr>
            <a:xfrm>
              <a:off x="6214626" y="970335"/>
              <a:ext cx="608522" cy="544490"/>
              <a:chOff x="5199328" y="949787"/>
              <a:chExt cx="608522" cy="544490"/>
            </a:xfrm>
          </p:grpSpPr>
          <p:sp>
            <p:nvSpPr>
              <p:cNvPr id="10" name="Oval 62">
                <a:extLst>
                  <a:ext uri="{FF2B5EF4-FFF2-40B4-BE49-F238E27FC236}">
                    <a16:creationId xmlns:a16="http://schemas.microsoft.com/office/drawing/2014/main" id="{53EE32FB-64F5-3426-F89C-0D78A4705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328" y="949787"/>
                <a:ext cx="608522" cy="544490"/>
              </a:xfrm>
              <a:prstGeom prst="ellipse">
                <a:avLst/>
              </a:prstGeom>
              <a:solidFill>
                <a:srgbClr val="489FB5"/>
              </a:solidFill>
              <a:ln w="57150" cap="rnd">
                <a:solidFill>
                  <a:srgbClr val="16697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3">
                <a:extLst>
                  <a:ext uri="{FF2B5EF4-FFF2-40B4-BE49-F238E27FC236}">
                    <a16:creationId xmlns:a16="http://schemas.microsoft.com/office/drawing/2014/main" id="{57B1A5C2-6FDA-5327-68A4-84321B6EF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5288" y="1100670"/>
                <a:ext cx="276600" cy="246006"/>
              </a:xfrm>
              <a:custGeom>
                <a:avLst/>
                <a:gdLst>
                  <a:gd name="T0" fmla="*/ 40 w 40"/>
                  <a:gd name="T1" fmla="*/ 8 h 40"/>
                  <a:gd name="T2" fmla="*/ 40 w 40"/>
                  <a:gd name="T3" fmla="*/ 8 h 40"/>
                  <a:gd name="T4" fmla="*/ 32 w 40"/>
                  <a:gd name="T5" fmla="*/ 0 h 40"/>
                  <a:gd name="T6" fmla="*/ 8 w 40"/>
                  <a:gd name="T7" fmla="*/ 0 h 40"/>
                  <a:gd name="T8" fmla="*/ 0 w 40"/>
                  <a:gd name="T9" fmla="*/ 8 h 40"/>
                  <a:gd name="T10" fmla="*/ 0 w 40"/>
                  <a:gd name="T11" fmla="*/ 12 h 40"/>
                  <a:gd name="T12" fmla="*/ 8 w 40"/>
                  <a:gd name="T13" fmla="*/ 20 h 40"/>
                  <a:gd name="T14" fmla="*/ 32 w 40"/>
                  <a:gd name="T15" fmla="*/ 20 h 40"/>
                  <a:gd name="T16" fmla="*/ 40 w 40"/>
                  <a:gd name="T17" fmla="*/ 28 h 40"/>
                  <a:gd name="T18" fmla="*/ 40 w 40"/>
                  <a:gd name="T19" fmla="*/ 32 h 40"/>
                  <a:gd name="T20" fmla="*/ 32 w 40"/>
                  <a:gd name="T21" fmla="*/ 40 h 40"/>
                  <a:gd name="T22" fmla="*/ 8 w 40"/>
                  <a:gd name="T23" fmla="*/ 40 h 40"/>
                  <a:gd name="T24" fmla="*/ 0 w 40"/>
                  <a:gd name="T25" fmla="*/ 32 h 40"/>
                  <a:gd name="T26" fmla="*/ 0 w 40"/>
                  <a:gd name="T27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0">
                    <a:moveTo>
                      <a:pt x="40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4"/>
                      <a:pt x="36" y="0"/>
                      <a:pt x="3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4" y="20"/>
                      <a:pt x="8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20"/>
                      <a:pt x="40" y="24"/>
                      <a:pt x="40" y="28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6"/>
                      <a:pt x="36" y="40"/>
                      <a:pt x="32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4" y="40"/>
                      <a:pt x="0" y="36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</a:path>
                </a:pathLst>
              </a:custGeom>
              <a:solidFill>
                <a:srgbClr val="489FB5"/>
              </a:solidFill>
              <a:ln w="57150" cap="rnd">
                <a:solidFill>
                  <a:srgbClr val="16697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64">
                <a:extLst>
                  <a:ext uri="{FF2B5EF4-FFF2-40B4-BE49-F238E27FC236}">
                    <a16:creationId xmlns:a16="http://schemas.microsoft.com/office/drawing/2014/main" id="{B0A4AD53-3692-01E8-93A9-DF89CA7AD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1745" y="1048189"/>
                <a:ext cx="0" cy="347686"/>
              </a:xfrm>
              <a:prstGeom prst="line">
                <a:avLst/>
              </a:prstGeom>
              <a:solidFill>
                <a:srgbClr val="489FB5"/>
              </a:solidFill>
              <a:ln w="57150" cap="rnd">
                <a:solidFill>
                  <a:srgbClr val="16697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Rectangle 60">
              <a:extLst>
                <a:ext uri="{FF2B5EF4-FFF2-40B4-BE49-F238E27FC236}">
                  <a16:creationId xmlns:a16="http://schemas.microsoft.com/office/drawing/2014/main" id="{3748F1AE-E011-1240-5FFB-A4227E8B1F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167959" y="1815723"/>
              <a:ext cx="221281" cy="544490"/>
            </a:xfrm>
            <a:prstGeom prst="rect">
              <a:avLst/>
            </a:prstGeom>
            <a:solidFill>
              <a:srgbClr val="489FB5"/>
            </a:solidFill>
            <a:ln w="57150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F3E41B32-6D82-B7B0-F387-D8AADDC607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9983" y="1668119"/>
              <a:ext cx="1607976" cy="747854"/>
            </a:xfrm>
            <a:custGeom>
              <a:avLst/>
              <a:gdLst>
                <a:gd name="T0" fmla="*/ 232 w 232"/>
                <a:gd name="T1" fmla="*/ 54 h 121"/>
                <a:gd name="T2" fmla="*/ 232 w 232"/>
                <a:gd name="T3" fmla="*/ 54 h 121"/>
                <a:gd name="T4" fmla="*/ 223 w 232"/>
                <a:gd name="T5" fmla="*/ 68 h 121"/>
                <a:gd name="T6" fmla="*/ 108 w 232"/>
                <a:gd name="T7" fmla="*/ 119 h 121"/>
                <a:gd name="T8" fmla="*/ 99 w 232"/>
                <a:gd name="T9" fmla="*/ 120 h 121"/>
                <a:gd name="T10" fmla="*/ 4 w 232"/>
                <a:gd name="T11" fmla="*/ 104 h 121"/>
                <a:gd name="T12" fmla="*/ 0 w 232"/>
                <a:gd name="T13" fmla="*/ 104 h 121"/>
                <a:gd name="T14" fmla="*/ 0 w 232"/>
                <a:gd name="T15" fmla="*/ 36 h 121"/>
                <a:gd name="T16" fmla="*/ 48 w 232"/>
                <a:gd name="T17" fmla="*/ 3 h 121"/>
                <a:gd name="T18" fmla="*/ 57 w 232"/>
                <a:gd name="T19" fmla="*/ 0 h 121"/>
                <a:gd name="T20" fmla="*/ 138 w 232"/>
                <a:gd name="T21" fmla="*/ 8 h 121"/>
                <a:gd name="T22" fmla="*/ 148 w 232"/>
                <a:gd name="T23" fmla="*/ 18 h 121"/>
                <a:gd name="T24" fmla="*/ 148 w 232"/>
                <a:gd name="T25" fmla="*/ 18 h 121"/>
                <a:gd name="T26" fmla="*/ 138 w 232"/>
                <a:gd name="T27" fmla="*/ 29 h 121"/>
                <a:gd name="T28" fmla="*/ 76 w 232"/>
                <a:gd name="T29" fmla="*/ 36 h 121"/>
                <a:gd name="T30" fmla="*/ 76 w 232"/>
                <a:gd name="T31" fmla="*/ 44 h 121"/>
                <a:gd name="T32" fmla="*/ 104 w 232"/>
                <a:gd name="T33" fmla="*/ 53 h 121"/>
                <a:gd name="T34" fmla="*/ 215 w 232"/>
                <a:gd name="T35" fmla="*/ 38 h 121"/>
                <a:gd name="T36" fmla="*/ 232 w 232"/>
                <a:gd name="T37" fmla="*/ 5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2" h="121">
                  <a:moveTo>
                    <a:pt x="232" y="54"/>
                  </a:moveTo>
                  <a:cubicBezTo>
                    <a:pt x="232" y="54"/>
                    <a:pt x="232" y="54"/>
                    <a:pt x="232" y="54"/>
                  </a:cubicBezTo>
                  <a:cubicBezTo>
                    <a:pt x="232" y="60"/>
                    <a:pt x="228" y="66"/>
                    <a:pt x="223" y="6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6" y="120"/>
                    <a:pt x="102" y="121"/>
                    <a:pt x="99" y="120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51" y="1"/>
                    <a:pt x="54" y="0"/>
                    <a:pt x="57" y="0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3" y="8"/>
                    <a:pt x="148" y="13"/>
                    <a:pt x="148" y="18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8" y="24"/>
                    <a:pt x="144" y="28"/>
                    <a:pt x="138" y="2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24" y="37"/>
                    <a:pt x="232" y="44"/>
                    <a:pt x="232" y="54"/>
                  </a:cubicBezTo>
                  <a:close/>
                </a:path>
              </a:pathLst>
            </a:custGeom>
            <a:solidFill>
              <a:srgbClr val="489FB5"/>
            </a:solidFill>
            <a:ln w="57150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55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57">
            <a:extLst>
              <a:ext uri="{FF2B5EF4-FFF2-40B4-BE49-F238E27FC236}">
                <a16:creationId xmlns:a16="http://schemas.microsoft.com/office/drawing/2014/main" id="{4C4C7341-F3E1-14AE-5DAA-8F8DAF0F1263}"/>
              </a:ext>
            </a:extLst>
          </p:cNvPr>
          <p:cNvGrpSpPr/>
          <p:nvPr/>
        </p:nvGrpSpPr>
        <p:grpSpPr>
          <a:xfrm>
            <a:off x="174170" y="182558"/>
            <a:ext cx="3349865" cy="764118"/>
            <a:chOff x="174170" y="297543"/>
            <a:chExt cx="3349865" cy="602356"/>
          </a:xfrm>
        </p:grpSpPr>
        <p:sp>
          <p:nvSpPr>
            <p:cNvPr id="34" name="Google Shape;501;p23">
              <a:extLst>
                <a:ext uri="{FF2B5EF4-FFF2-40B4-BE49-F238E27FC236}">
                  <a16:creationId xmlns:a16="http://schemas.microsoft.com/office/drawing/2014/main" id="{D53AC5D3-11FC-4312-1C30-C888C8EE9C5F}"/>
                </a:ext>
              </a:extLst>
            </p:cNvPr>
            <p:cNvSpPr txBox="1">
              <a:spLocks/>
            </p:cNvSpPr>
            <p:nvPr/>
          </p:nvSpPr>
          <p:spPr>
            <a:xfrm>
              <a:off x="174170" y="323534"/>
              <a:ext cx="3349865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Les deux fonctions objectives</a:t>
              </a:r>
            </a:p>
          </p:txBody>
        </p:sp>
        <p:cxnSp>
          <p:nvCxnSpPr>
            <p:cNvPr id="35" name="Connecteur droit 59">
              <a:extLst>
                <a:ext uri="{FF2B5EF4-FFF2-40B4-BE49-F238E27FC236}">
                  <a16:creationId xmlns:a16="http://schemas.microsoft.com/office/drawing/2014/main" id="{6FFC20AF-775F-FE61-D49B-FF681C83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0" y="297543"/>
              <a:ext cx="329184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1520608-82FC-9DCF-FEB7-23A3C62C8856}"/>
                  </a:ext>
                </a:extLst>
              </p:cNvPr>
              <p:cNvSpPr/>
              <p:nvPr/>
            </p:nvSpPr>
            <p:spPr>
              <a:xfrm>
                <a:off x="6170115" y="1162430"/>
                <a:ext cx="2326856" cy="12527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</a:rPr>
                        <m:t>m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</a:rPr>
                        <m:t>in</m:t>
                      </m:r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dirty="0"/>
                        <m:t>Cout</m:t>
                      </m:r>
                      <m:r>
                        <m:rPr>
                          <m:nor/>
                        </m:rPr>
                        <a:rPr lang="fr-FR" b="1" dirty="0"/>
                        <m:t>_</m:t>
                      </m:r>
                      <m:r>
                        <m:rPr>
                          <m:nor/>
                        </m:rPr>
                        <a:rPr lang="fr-FR" b="1" dirty="0"/>
                        <m:t>logistique</m:t>
                      </m:r>
                    </m:oMath>
                  </m:oMathPara>
                </a14:m>
                <a:endParaRPr lang="fr-FR" b="1" dirty="0">
                  <a:solidFill>
                    <a:srgbClr val="000000"/>
                  </a:solidFill>
                  <a:ea typeface="Arial"/>
                  <a:cs typeface="Arial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</a:rPr>
                        <m:t>m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</a:rPr>
                        <m:t>in</m:t>
                      </m:r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dirty="0"/>
                        <m:t>Cout</m:t>
                      </m:r>
                      <m:r>
                        <m:rPr>
                          <m:nor/>
                        </m:rPr>
                        <a:rPr lang="fr-FR" b="1" dirty="0"/>
                        <m:t>_</m:t>
                      </m:r>
                      <m:r>
                        <m:rPr>
                          <m:nor/>
                        </m:rPr>
                        <a:rPr lang="fr-FR" b="1" dirty="0"/>
                        <m:t>de</m:t>
                      </m:r>
                      <m:r>
                        <m:rPr>
                          <m:nor/>
                        </m:rPr>
                        <a:rPr lang="fr-FR" b="1" dirty="0"/>
                        <m:t>_</m:t>
                      </m:r>
                      <m:r>
                        <m:rPr>
                          <m:nor/>
                        </m:rPr>
                        <a:rPr lang="fr-FR" b="1" dirty="0"/>
                        <m:t>rupture</m:t>
                      </m:r>
                    </m:oMath>
                  </m:oMathPara>
                </a14:m>
                <a:endParaRPr lang="fr-FR" b="1" dirty="0">
                  <a:solidFill>
                    <a:srgbClr val="000000"/>
                  </a:solidFill>
                  <a:ea typeface="Arial"/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</a:rPr>
                        <m:t>	</m:t>
                      </m:r>
                    </m:oMath>
                  </m:oMathPara>
                </a14:m>
                <a:endParaRPr lang="fr-FR" b="1" dirty="0">
                  <a:solidFill>
                    <a:srgbClr val="000000"/>
                  </a:solidFill>
                  <a:ea typeface="Arial"/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b="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b="0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  <m:r>
                        <m:rPr>
                          <m:nor/>
                        </m:rPr>
                        <a:rPr lang="fr-FR" b="1" dirty="0"/>
                        <m:t>Co</m:t>
                      </m:r>
                      <m:r>
                        <m:rPr>
                          <m:nor/>
                        </m:rPr>
                        <a:rPr lang="en-US" b="1" i="0" dirty="0" smtClean="0"/>
                        <m:t>ntraintes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1520608-82FC-9DCF-FEB7-23A3C62C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15" y="1162430"/>
                <a:ext cx="2326856" cy="125277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0C5C52A-8EA0-CA0A-7C3D-B9F393A4661F}"/>
              </a:ext>
            </a:extLst>
          </p:cNvPr>
          <p:cNvSpPr txBox="1"/>
          <p:nvPr/>
        </p:nvSpPr>
        <p:spPr>
          <a:xfrm>
            <a:off x="369870" y="979646"/>
            <a:ext cx="4972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/>
              <a:t>Cout_logistique</a:t>
            </a:r>
            <a:r>
              <a:rPr lang="fr-FR" b="1" dirty="0"/>
              <a:t> = </a:t>
            </a:r>
            <a:r>
              <a:rPr lang="en-US" b="1" dirty="0" err="1"/>
              <a:t>Coût</a:t>
            </a:r>
            <a:r>
              <a:rPr lang="en-US" b="1" dirty="0"/>
              <a:t> de transport </a:t>
            </a:r>
            <a:r>
              <a:rPr lang="fr-FR" b="1" dirty="0"/>
              <a:t>+ </a:t>
            </a:r>
            <a:r>
              <a:rPr lang="en-US" b="1" dirty="0" err="1"/>
              <a:t>Coût</a:t>
            </a:r>
            <a:r>
              <a:rPr lang="en-US" b="1" dirty="0"/>
              <a:t> de Blending </a:t>
            </a:r>
            <a:r>
              <a:rPr lang="fr-FR" b="1" dirty="0"/>
              <a:t>+ </a:t>
            </a:r>
            <a:r>
              <a:rPr lang="en-US" b="1" dirty="0" err="1"/>
              <a:t>Coût</a:t>
            </a:r>
            <a:r>
              <a:rPr lang="en-US" b="1" dirty="0"/>
              <a:t> de Stockage </a:t>
            </a:r>
            <a:r>
              <a:rPr lang="fr-FR" b="1" dirty="0"/>
              <a:t>+ Coût d’investissement en Blenders + Coût d’investissement en Stockages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FC6C1-49F2-8BBD-71A1-6B4BD5412570}"/>
              </a:ext>
            </a:extLst>
          </p:cNvPr>
          <p:cNvSpPr txBox="1"/>
          <p:nvPr/>
        </p:nvSpPr>
        <p:spPr>
          <a:xfrm>
            <a:off x="344182" y="1799393"/>
            <a:ext cx="5162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Cout_de_rupture</a:t>
            </a:r>
            <a:r>
              <a:rPr lang="fr-FR" b="1" dirty="0"/>
              <a:t> = Coût de rupture de demande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67F8D0-D15D-D670-F5A9-4767DA4E8A27}"/>
              </a:ext>
            </a:extLst>
          </p:cNvPr>
          <p:cNvSpPr txBox="1"/>
          <p:nvPr/>
        </p:nvSpPr>
        <p:spPr>
          <a:xfrm>
            <a:off x="344182" y="2657019"/>
            <a:ext cx="48956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/>
              <a:t>Les deux fonctions objectives sont concurrentes.</a:t>
            </a:r>
          </a:p>
          <a:p>
            <a:pPr algn="just"/>
            <a:endParaRPr lang="fr-FR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/>
              <a:t>L'analyse multi‐objectifs est utilisée pour révéler le compromis entre les différents objectifs.</a:t>
            </a:r>
          </a:p>
          <a:p>
            <a:pPr algn="just"/>
            <a:endParaRPr lang="fr-FR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/>
              <a:t>Trouver l'ensemble de solutions qui définissent le meilleur compromis entre des objectifs concurrents.</a:t>
            </a:r>
          </a:p>
        </p:txBody>
      </p:sp>
    </p:spTree>
    <p:extLst>
      <p:ext uri="{BB962C8B-B14F-4D97-AF65-F5344CB8AC3E}">
        <p14:creationId xmlns:p14="http://schemas.microsoft.com/office/powerpoint/2010/main" val="284890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E9A31B-77EA-6750-EB8D-E75F998152BC}"/>
                  </a:ext>
                </a:extLst>
              </p:cNvPr>
              <p:cNvSpPr txBox="1"/>
              <p:nvPr/>
            </p:nvSpPr>
            <p:spPr>
              <a:xfrm>
                <a:off x="125021" y="2103198"/>
                <a:ext cx="38836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dirty="0"/>
                  <a:t>m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i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b="1" dirty="0">
                    <a:latin typeface="+mn-lt"/>
                  </a:rPr>
                  <a:t>C</a:t>
                </a:r>
                <a:r>
                  <a:rPr lang="fr-FR" b="1" dirty="0" err="1">
                    <a:latin typeface="+mn-lt"/>
                  </a:rPr>
                  <a:t>out_logistique</a:t>
                </a:r>
                <a:r>
                  <a:rPr lang="fr-FR" b="1" dirty="0">
                    <a:latin typeface="+mn-lt"/>
                  </a:rPr>
                  <a:t> </a:t>
                </a:r>
                <a:r>
                  <a:rPr lang="fr-FR" dirty="0">
                    <a:latin typeface="+mn-lt"/>
                  </a:rPr>
                  <a:t>+ (1-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>
                    <a:latin typeface="+mn-lt"/>
                  </a:rPr>
                  <a:t>)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fr-FR" b="1" i="0" dirty="0">
                        <a:latin typeface="Cambria Math" panose="02040503050406030204" pitchFamily="18" charset="0"/>
                      </a:rPr>
                      <m:t>𝐨𝐮𝐭</m:t>
                    </m:r>
                    <m:r>
                      <a:rPr lang="fr-FR" b="1" i="0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b="1" i="0" dirty="0"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fr-FR" b="1" i="0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b="1" i="0" dirty="0">
                        <a:latin typeface="Cambria Math" panose="02040503050406030204" pitchFamily="18" charset="0"/>
                      </a:rPr>
                      <m:t>𝐫𝐮𝐩𝐭𝐮𝐫𝐞</m:t>
                    </m:r>
                    <m:r>
                      <a:rPr lang="fr-FR" b="1" i="0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fr-FR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E9A31B-77EA-6750-EB8D-E75F99815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1" y="2103198"/>
                <a:ext cx="3883632" cy="430887"/>
              </a:xfrm>
              <a:prstGeom prst="rect">
                <a:avLst/>
              </a:prstGeom>
              <a:blipFill>
                <a:blip r:embed="rId2"/>
                <a:stretch>
                  <a:fillRect l="-1256" t="-1267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C5C291-C7F4-8F9F-9E7F-8644179AEC53}"/>
                  </a:ext>
                </a:extLst>
              </p:cNvPr>
              <p:cNvSpPr txBox="1"/>
              <p:nvPr/>
            </p:nvSpPr>
            <p:spPr>
              <a:xfrm>
                <a:off x="1324486" y="2620444"/>
                <a:ext cx="14847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𝑃𝑜𝑢𝑟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0 , 1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C5C291-C7F4-8F9F-9E7F-8644179A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86" y="2620444"/>
                <a:ext cx="1484702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AF7E518-FEB4-776A-81A8-A021E02D29DC}"/>
              </a:ext>
            </a:extLst>
          </p:cNvPr>
          <p:cNvSpPr txBox="1"/>
          <p:nvPr/>
        </p:nvSpPr>
        <p:spPr>
          <a:xfrm>
            <a:off x="298564" y="1484469"/>
            <a:ext cx="35365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u="sng" dirty="0"/>
              <a:t>Démarche </a:t>
            </a:r>
            <a:r>
              <a:rPr lang="fr-FR" sz="1500" dirty="0"/>
              <a:t>: Méthode somme pondérée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9EB2436-FB6E-08FD-753B-A4F013931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57" y="552905"/>
            <a:ext cx="4956773" cy="4037689"/>
          </a:xfrm>
          <a:prstGeom prst="rect">
            <a:avLst/>
          </a:prstGeom>
        </p:spPr>
      </p:pic>
      <p:grpSp>
        <p:nvGrpSpPr>
          <p:cNvPr id="7" name="Groupe 57">
            <a:extLst>
              <a:ext uri="{FF2B5EF4-FFF2-40B4-BE49-F238E27FC236}">
                <a16:creationId xmlns:a16="http://schemas.microsoft.com/office/drawing/2014/main" id="{BBFCEE0B-5B6D-50AE-7F60-DD2A9BDA94A7}"/>
              </a:ext>
            </a:extLst>
          </p:cNvPr>
          <p:cNvGrpSpPr/>
          <p:nvPr/>
        </p:nvGrpSpPr>
        <p:grpSpPr>
          <a:xfrm>
            <a:off x="174171" y="182558"/>
            <a:ext cx="3257398" cy="764118"/>
            <a:chOff x="174171" y="297543"/>
            <a:chExt cx="3257398" cy="602356"/>
          </a:xfrm>
        </p:grpSpPr>
        <p:sp>
          <p:nvSpPr>
            <p:cNvPr id="8" name="Google Shape;501;p23">
              <a:extLst>
                <a:ext uri="{FF2B5EF4-FFF2-40B4-BE49-F238E27FC236}">
                  <a16:creationId xmlns:a16="http://schemas.microsoft.com/office/drawing/2014/main" id="{094C62BF-8957-2275-5C0F-7774A50C216C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Optimum de Pareto</a:t>
              </a:r>
            </a:p>
          </p:txBody>
        </p:sp>
        <p:cxnSp>
          <p:nvCxnSpPr>
            <p:cNvPr id="9" name="Connecteur droit 59">
              <a:extLst>
                <a:ext uri="{FF2B5EF4-FFF2-40B4-BE49-F238E27FC236}">
                  <a16:creationId xmlns:a16="http://schemas.microsoft.com/office/drawing/2014/main" id="{AB7E42BE-54FD-2014-B2AE-7E251CD4A473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219456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4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B2720AD-6130-AEEE-2C06-3FFAED31DB09}"/>
              </a:ext>
            </a:extLst>
          </p:cNvPr>
          <p:cNvGrpSpPr/>
          <p:nvPr/>
        </p:nvGrpSpPr>
        <p:grpSpPr>
          <a:xfrm>
            <a:off x="6502600" y="2597150"/>
            <a:ext cx="631700" cy="1342500"/>
            <a:chOff x="6502600" y="2597150"/>
            <a:chExt cx="631700" cy="1342500"/>
          </a:xfrm>
        </p:grpSpPr>
        <p:cxnSp>
          <p:nvCxnSpPr>
            <p:cNvPr id="493" name="Google Shape;493;p23"/>
            <p:cNvCxnSpPr>
              <a:endCxn id="494" idx="1"/>
            </p:cNvCxnSpPr>
            <p:nvPr/>
          </p:nvCxnSpPr>
          <p:spPr>
            <a:xfrm rot="16200000" flipH="1">
              <a:off x="6296400" y="3101750"/>
              <a:ext cx="1342500" cy="333300"/>
            </a:xfrm>
            <a:prstGeom prst="bentConnector2">
              <a:avLst/>
            </a:prstGeom>
            <a:noFill/>
            <a:ln w="19050" cap="flat" cmpd="sng">
              <a:solidFill>
                <a:srgbClr val="1669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23"/>
            <p:cNvSpPr/>
            <p:nvPr/>
          </p:nvSpPr>
          <p:spPr>
            <a:xfrm>
              <a:off x="6502600" y="2715219"/>
              <a:ext cx="600000" cy="30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 rot="10800000">
              <a:off x="6679446" y="2765319"/>
              <a:ext cx="246300" cy="203400"/>
            </a:xfrm>
            <a:prstGeom prst="triangle">
              <a:avLst>
                <a:gd name="adj" fmla="val 50000"/>
              </a:avLst>
            </a:prstGeom>
            <a:solidFill>
              <a:srgbClr val="E8A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C88B91F-4805-B5B9-28D7-E5A12A7617D9}"/>
              </a:ext>
            </a:extLst>
          </p:cNvPr>
          <p:cNvGrpSpPr/>
          <p:nvPr/>
        </p:nvGrpSpPr>
        <p:grpSpPr>
          <a:xfrm>
            <a:off x="5292925" y="1782900"/>
            <a:ext cx="659975" cy="1514100"/>
            <a:chOff x="5292925" y="1782900"/>
            <a:chExt cx="659975" cy="1514100"/>
          </a:xfrm>
        </p:grpSpPr>
        <p:cxnSp>
          <p:nvCxnSpPr>
            <p:cNvPr id="486" name="Google Shape;486;p23"/>
            <p:cNvCxnSpPr>
              <a:endCxn id="487" idx="1"/>
            </p:cNvCxnSpPr>
            <p:nvPr/>
          </p:nvCxnSpPr>
          <p:spPr>
            <a:xfrm rot="16200000">
              <a:off x="5018400" y="2362500"/>
              <a:ext cx="1514100" cy="354900"/>
            </a:xfrm>
            <a:prstGeom prst="bentConnector2">
              <a:avLst/>
            </a:prstGeom>
            <a:noFill/>
            <a:ln w="19050" cap="flat" cmpd="sng">
              <a:solidFill>
                <a:srgbClr val="1669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2" name="Google Shape;582;p23"/>
            <p:cNvSpPr/>
            <p:nvPr/>
          </p:nvSpPr>
          <p:spPr>
            <a:xfrm rot="10800000">
              <a:off x="5292925" y="2715219"/>
              <a:ext cx="600000" cy="30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5469779" y="2765319"/>
              <a:ext cx="246300" cy="203400"/>
            </a:xfrm>
            <a:prstGeom prst="triangle">
              <a:avLst>
                <a:gd name="adj" fmla="val 50000"/>
              </a:avLst>
            </a:prstGeom>
            <a:solidFill>
              <a:srgbClr val="E8A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FB7CAEB-B1E0-C509-EEA9-8428D34EA993}"/>
              </a:ext>
            </a:extLst>
          </p:cNvPr>
          <p:cNvGrpSpPr/>
          <p:nvPr/>
        </p:nvGrpSpPr>
        <p:grpSpPr>
          <a:xfrm>
            <a:off x="3190800" y="2422567"/>
            <a:ext cx="604950" cy="1504500"/>
            <a:chOff x="3190800" y="2422567"/>
            <a:chExt cx="604950" cy="1504500"/>
          </a:xfrm>
        </p:grpSpPr>
        <p:cxnSp>
          <p:nvCxnSpPr>
            <p:cNvPr id="490" name="Google Shape;490;p23"/>
            <p:cNvCxnSpPr>
              <a:stCxn id="491" idx="1"/>
            </p:cNvCxnSpPr>
            <p:nvPr/>
          </p:nvCxnSpPr>
          <p:spPr>
            <a:xfrm rot="10800000">
              <a:off x="3486150" y="2422567"/>
              <a:ext cx="309600" cy="1504500"/>
            </a:xfrm>
            <a:prstGeom prst="bentConnector2">
              <a:avLst/>
            </a:prstGeom>
            <a:noFill/>
            <a:ln w="19050" cap="flat" cmpd="sng">
              <a:solidFill>
                <a:srgbClr val="1669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8" name="Google Shape;578;p23"/>
            <p:cNvSpPr/>
            <p:nvPr/>
          </p:nvSpPr>
          <p:spPr>
            <a:xfrm>
              <a:off x="3190800" y="2715219"/>
              <a:ext cx="600000" cy="30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 rot="10800000">
              <a:off x="3367646" y="2765319"/>
              <a:ext cx="246300" cy="203400"/>
            </a:xfrm>
            <a:prstGeom prst="triangle">
              <a:avLst>
                <a:gd name="adj" fmla="val 50000"/>
              </a:avLst>
            </a:prstGeom>
            <a:solidFill>
              <a:srgbClr val="E8A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B842A16C-5B4F-B965-1895-44AE0FE4F165}"/>
              </a:ext>
            </a:extLst>
          </p:cNvPr>
          <p:cNvGrpSpPr/>
          <p:nvPr/>
        </p:nvGrpSpPr>
        <p:grpSpPr>
          <a:xfrm>
            <a:off x="1871575" y="1782924"/>
            <a:ext cx="687750" cy="1517400"/>
            <a:chOff x="1871575" y="1782924"/>
            <a:chExt cx="687750" cy="1517400"/>
          </a:xfrm>
        </p:grpSpPr>
        <p:cxnSp>
          <p:nvCxnSpPr>
            <p:cNvPr id="488" name="Google Shape;488;p23"/>
            <p:cNvCxnSpPr>
              <a:stCxn id="489" idx="1"/>
            </p:cNvCxnSpPr>
            <p:nvPr/>
          </p:nvCxnSpPr>
          <p:spPr>
            <a:xfrm flipH="1">
              <a:off x="2171725" y="1782924"/>
              <a:ext cx="387600" cy="1517400"/>
            </a:xfrm>
            <a:prstGeom prst="bentConnector2">
              <a:avLst/>
            </a:prstGeom>
            <a:noFill/>
            <a:ln w="19050" cap="flat" cmpd="sng">
              <a:solidFill>
                <a:srgbClr val="1669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0" name="Google Shape;580;p23"/>
            <p:cNvSpPr/>
            <p:nvPr/>
          </p:nvSpPr>
          <p:spPr>
            <a:xfrm rot="10800000">
              <a:off x="1871575" y="2715219"/>
              <a:ext cx="600000" cy="30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2048429" y="2765319"/>
              <a:ext cx="246300" cy="203400"/>
            </a:xfrm>
            <a:prstGeom prst="triangle">
              <a:avLst>
                <a:gd name="adj" fmla="val 50000"/>
              </a:avLst>
            </a:prstGeom>
            <a:solidFill>
              <a:srgbClr val="E8A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100C23D-4F45-448C-188D-6DE51D09A727}"/>
              </a:ext>
            </a:extLst>
          </p:cNvPr>
          <p:cNvGrpSpPr/>
          <p:nvPr/>
        </p:nvGrpSpPr>
        <p:grpSpPr>
          <a:xfrm>
            <a:off x="375500" y="1885950"/>
            <a:ext cx="600000" cy="1305000"/>
            <a:chOff x="375500" y="1885950"/>
            <a:chExt cx="600000" cy="1305000"/>
          </a:xfrm>
        </p:grpSpPr>
        <p:cxnSp>
          <p:nvCxnSpPr>
            <p:cNvPr id="492" name="Google Shape;492;p23"/>
            <p:cNvCxnSpPr/>
            <p:nvPr/>
          </p:nvCxnSpPr>
          <p:spPr>
            <a:xfrm flipH="1">
              <a:off x="676200" y="1885950"/>
              <a:ext cx="9600" cy="1305000"/>
            </a:xfrm>
            <a:prstGeom prst="straightConnector1">
              <a:avLst/>
            </a:prstGeom>
            <a:noFill/>
            <a:ln w="19050" cap="flat" cmpd="sng">
              <a:solidFill>
                <a:srgbClr val="1669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4" name="Google Shape;584;p23"/>
            <p:cNvSpPr/>
            <p:nvPr/>
          </p:nvSpPr>
          <p:spPr>
            <a:xfrm>
              <a:off x="375500" y="2715219"/>
              <a:ext cx="600000" cy="30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 rot="10800000">
              <a:off x="552346" y="2765319"/>
              <a:ext cx="246300" cy="203400"/>
            </a:xfrm>
            <a:prstGeom prst="triangle">
              <a:avLst>
                <a:gd name="adj" fmla="val 50000"/>
              </a:avLst>
            </a:prstGeom>
            <a:solidFill>
              <a:srgbClr val="E8A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2556850" y="971574"/>
            <a:ext cx="2736075" cy="1634725"/>
            <a:chOff x="2556850" y="971574"/>
            <a:chExt cx="2736075" cy="1634725"/>
          </a:xfrm>
        </p:grpSpPr>
        <p:sp>
          <p:nvSpPr>
            <p:cNvPr id="497" name="Google Shape;497;p23"/>
            <p:cNvSpPr/>
            <p:nvPr/>
          </p:nvSpPr>
          <p:spPr>
            <a:xfrm>
              <a:off x="2556850" y="983599"/>
              <a:ext cx="2733600" cy="162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2559325" y="971574"/>
              <a:ext cx="2733600" cy="1622700"/>
            </a:xfrm>
            <a:prstGeom prst="rect">
              <a:avLst/>
            </a:prstGeom>
            <a:solidFill>
              <a:srgbClr val="82C0CC">
                <a:alpha val="9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83C54CE-48C3-0C1D-AB5B-6ECA1E8D17AA}"/>
              </a:ext>
            </a:extLst>
          </p:cNvPr>
          <p:cNvGrpSpPr/>
          <p:nvPr/>
        </p:nvGrpSpPr>
        <p:grpSpPr>
          <a:xfrm>
            <a:off x="454725" y="3115717"/>
            <a:ext cx="2736075" cy="1634725"/>
            <a:chOff x="454725" y="3115717"/>
            <a:chExt cx="2736075" cy="1634725"/>
          </a:xfrm>
        </p:grpSpPr>
        <p:sp>
          <p:nvSpPr>
            <p:cNvPr id="499" name="Google Shape;499;p23"/>
            <p:cNvSpPr/>
            <p:nvPr/>
          </p:nvSpPr>
          <p:spPr>
            <a:xfrm>
              <a:off x="454725" y="3127742"/>
              <a:ext cx="2733600" cy="162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457200" y="3115717"/>
              <a:ext cx="2733600" cy="1622700"/>
            </a:xfrm>
            <a:prstGeom prst="rect">
              <a:avLst/>
            </a:prstGeom>
            <a:solidFill>
              <a:srgbClr val="82C0CC">
                <a:alpha val="9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23"/>
          <p:cNvSpPr txBox="1">
            <a:spLocks noGrp="1"/>
          </p:cNvSpPr>
          <p:nvPr>
            <p:ph type="body" idx="1"/>
          </p:nvPr>
        </p:nvSpPr>
        <p:spPr>
          <a:xfrm>
            <a:off x="533400" y="3374749"/>
            <a:ext cx="1444800" cy="57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Modélisation du problème</a:t>
            </a:r>
            <a:endParaRPr sz="14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2" name="Google Shape;502;p23"/>
          <p:cNvSpPr txBox="1">
            <a:spLocks noGrp="1"/>
          </p:cNvSpPr>
          <p:nvPr>
            <p:ph type="body" idx="1"/>
          </p:nvPr>
        </p:nvSpPr>
        <p:spPr>
          <a:xfrm>
            <a:off x="554140" y="3914581"/>
            <a:ext cx="14448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Réaliser un modèle qui répond à la problématique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3" name="Google Shape;503;p23"/>
          <p:cNvSpPr txBox="1">
            <a:spLocks noGrp="1"/>
          </p:cNvSpPr>
          <p:nvPr>
            <p:ph type="body" idx="1"/>
          </p:nvPr>
        </p:nvSpPr>
        <p:spPr>
          <a:xfrm>
            <a:off x="2635525" y="1167775"/>
            <a:ext cx="14448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Variables du modèle</a:t>
            </a:r>
            <a:endParaRPr sz="14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4" name="Google Shape;504;p23"/>
          <p:cNvSpPr txBox="1">
            <a:spLocks noGrp="1"/>
          </p:cNvSpPr>
          <p:nvPr>
            <p:ph type="body" idx="1"/>
          </p:nvPr>
        </p:nvSpPr>
        <p:spPr>
          <a:xfrm>
            <a:off x="2635525" y="1721067"/>
            <a:ext cx="14448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Détermination des variables de décisions 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05" name="Google Shape;505;p23"/>
          <p:cNvGrpSpPr/>
          <p:nvPr/>
        </p:nvGrpSpPr>
        <p:grpSpPr>
          <a:xfrm>
            <a:off x="3793275" y="3115717"/>
            <a:ext cx="2736075" cy="1634725"/>
            <a:chOff x="3793275" y="3115717"/>
            <a:chExt cx="2736075" cy="1634725"/>
          </a:xfrm>
        </p:grpSpPr>
        <p:sp>
          <p:nvSpPr>
            <p:cNvPr id="506" name="Google Shape;506;p23"/>
            <p:cNvSpPr/>
            <p:nvPr/>
          </p:nvSpPr>
          <p:spPr>
            <a:xfrm>
              <a:off x="3793275" y="3127742"/>
              <a:ext cx="2733600" cy="162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795750" y="3115717"/>
              <a:ext cx="2733600" cy="1622700"/>
            </a:xfrm>
            <a:prstGeom prst="rect">
              <a:avLst/>
            </a:prstGeom>
            <a:solidFill>
              <a:srgbClr val="82C0CC">
                <a:alpha val="9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23"/>
          <p:cNvSpPr txBox="1">
            <a:spLocks noGrp="1"/>
          </p:cNvSpPr>
          <p:nvPr>
            <p:ph type="body" idx="1"/>
          </p:nvPr>
        </p:nvSpPr>
        <p:spPr>
          <a:xfrm>
            <a:off x="3878975" y="3374750"/>
            <a:ext cx="14448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Fonction objective</a:t>
            </a:r>
            <a:endParaRPr sz="14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8" name="Google Shape;508;p23"/>
          <p:cNvSpPr txBox="1">
            <a:spLocks noGrp="1"/>
          </p:cNvSpPr>
          <p:nvPr>
            <p:ph type="body" idx="1"/>
          </p:nvPr>
        </p:nvSpPr>
        <p:spPr>
          <a:xfrm>
            <a:off x="3878975" y="3915331"/>
            <a:ext cx="14448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Somme des coûts à minimiser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9" name="Google Shape;509;p23"/>
          <p:cNvSpPr txBox="1">
            <a:spLocks noGrp="1"/>
          </p:cNvSpPr>
          <p:nvPr>
            <p:ph type="body" idx="1"/>
          </p:nvPr>
        </p:nvSpPr>
        <p:spPr>
          <a:xfrm>
            <a:off x="6029100" y="1167775"/>
            <a:ext cx="14448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Contraintes du modèle</a:t>
            </a:r>
            <a:endParaRPr sz="14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0" name="Google Shape;510;p23"/>
          <p:cNvSpPr txBox="1">
            <a:spLocks noGrp="1"/>
          </p:cNvSpPr>
          <p:nvPr>
            <p:ph type="body" idx="1"/>
          </p:nvPr>
        </p:nvSpPr>
        <p:spPr>
          <a:xfrm>
            <a:off x="6085312" y="1725643"/>
            <a:ext cx="14424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Contraintes de capacité, de satisfaction de la demande … 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7134300" y="3128300"/>
            <a:ext cx="1552500" cy="1622700"/>
          </a:xfrm>
          <a:prstGeom prst="rect">
            <a:avLst/>
          </a:prstGeom>
          <a:solidFill>
            <a:srgbClr val="82C0CC">
              <a:alpha val="9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5874E88-AC78-06A2-8043-936670F7AF57}"/>
              </a:ext>
            </a:extLst>
          </p:cNvPr>
          <p:cNvGrpSpPr/>
          <p:nvPr/>
        </p:nvGrpSpPr>
        <p:grpSpPr>
          <a:xfrm>
            <a:off x="2297770" y="3587150"/>
            <a:ext cx="715488" cy="767704"/>
            <a:chOff x="2297770" y="3587150"/>
            <a:chExt cx="715488" cy="767704"/>
          </a:xfrm>
        </p:grpSpPr>
        <p:grpSp>
          <p:nvGrpSpPr>
            <p:cNvPr id="543" name="Google Shape;543;p23"/>
            <p:cNvGrpSpPr/>
            <p:nvPr/>
          </p:nvGrpSpPr>
          <p:grpSpPr>
            <a:xfrm>
              <a:off x="2297770" y="3606512"/>
              <a:ext cx="686592" cy="748342"/>
              <a:chOff x="-49027775" y="3183175"/>
              <a:chExt cx="299325" cy="299325"/>
            </a:xfrm>
          </p:grpSpPr>
          <p:sp>
            <p:nvSpPr>
              <p:cNvPr id="544" name="Google Shape;544;p23"/>
              <p:cNvSpPr/>
              <p:nvPr/>
            </p:nvSpPr>
            <p:spPr>
              <a:xfrm>
                <a:off x="-48870250" y="3183175"/>
                <a:ext cx="1418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36" extrusionOk="0">
                    <a:moveTo>
                      <a:pt x="1" y="0"/>
                    </a:moveTo>
                    <a:lnTo>
                      <a:pt x="1" y="1796"/>
                    </a:lnTo>
                    <a:lnTo>
                      <a:pt x="32" y="1796"/>
                    </a:lnTo>
                    <a:cubicBezTo>
                      <a:pt x="158" y="1765"/>
                      <a:pt x="284" y="1765"/>
                      <a:pt x="379" y="1765"/>
                    </a:cubicBezTo>
                    <a:cubicBezTo>
                      <a:pt x="1166" y="1765"/>
                      <a:pt x="1828" y="2395"/>
                      <a:pt x="1828" y="3182"/>
                    </a:cubicBezTo>
                    <a:cubicBezTo>
                      <a:pt x="1828" y="3970"/>
                      <a:pt x="1166" y="4600"/>
                      <a:pt x="379" y="4600"/>
                    </a:cubicBezTo>
                    <a:cubicBezTo>
                      <a:pt x="284" y="4600"/>
                      <a:pt x="158" y="4600"/>
                      <a:pt x="32" y="4568"/>
                    </a:cubicBezTo>
                    <a:lnTo>
                      <a:pt x="32" y="5671"/>
                    </a:lnTo>
                    <a:lnTo>
                      <a:pt x="1702" y="5671"/>
                    </a:lnTo>
                    <a:cubicBezTo>
                      <a:pt x="2017" y="5671"/>
                      <a:pt x="2175" y="6018"/>
                      <a:pt x="1954" y="6270"/>
                    </a:cubicBezTo>
                    <a:cubicBezTo>
                      <a:pt x="1860" y="6364"/>
                      <a:pt x="1765" y="6585"/>
                      <a:pt x="1765" y="6742"/>
                    </a:cubicBezTo>
                    <a:cubicBezTo>
                      <a:pt x="1765" y="7120"/>
                      <a:pt x="2080" y="7435"/>
                      <a:pt x="2490" y="7435"/>
                    </a:cubicBezTo>
                    <a:cubicBezTo>
                      <a:pt x="2868" y="7435"/>
                      <a:pt x="3183" y="7120"/>
                      <a:pt x="3183" y="6742"/>
                    </a:cubicBezTo>
                    <a:cubicBezTo>
                      <a:pt x="3183" y="6585"/>
                      <a:pt x="3120" y="6364"/>
                      <a:pt x="2994" y="6270"/>
                    </a:cubicBezTo>
                    <a:cubicBezTo>
                      <a:pt x="2805" y="6018"/>
                      <a:pt x="2962" y="5671"/>
                      <a:pt x="3277" y="5671"/>
                    </a:cubicBezTo>
                    <a:lnTo>
                      <a:pt x="5672" y="5671"/>
                    </a:lnTo>
                    <a:lnTo>
                      <a:pt x="5672" y="1765"/>
                    </a:lnTo>
                    <a:cubicBezTo>
                      <a:pt x="5672" y="788"/>
                      <a:pt x="4884" y="0"/>
                      <a:pt x="3907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-49027775" y="3183175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1765" y="0"/>
                    </a:moveTo>
                    <a:cubicBezTo>
                      <a:pt x="788" y="0"/>
                      <a:pt x="1" y="788"/>
                      <a:pt x="1" y="1765"/>
                    </a:cubicBezTo>
                    <a:lnTo>
                      <a:pt x="1" y="5671"/>
                    </a:lnTo>
                    <a:lnTo>
                      <a:pt x="1828" y="5671"/>
                    </a:lnTo>
                    <a:lnTo>
                      <a:pt x="1828" y="5640"/>
                    </a:lnTo>
                    <a:cubicBezTo>
                      <a:pt x="1765" y="5514"/>
                      <a:pt x="1765" y="5388"/>
                      <a:pt x="1765" y="5262"/>
                    </a:cubicBezTo>
                    <a:cubicBezTo>
                      <a:pt x="1765" y="4474"/>
                      <a:pt x="2395" y="3844"/>
                      <a:pt x="3183" y="3844"/>
                    </a:cubicBezTo>
                    <a:cubicBezTo>
                      <a:pt x="3970" y="3844"/>
                      <a:pt x="4600" y="4474"/>
                      <a:pt x="4600" y="5262"/>
                    </a:cubicBezTo>
                    <a:cubicBezTo>
                      <a:pt x="4600" y="5388"/>
                      <a:pt x="4569" y="5514"/>
                      <a:pt x="4569" y="5640"/>
                    </a:cubicBezTo>
                    <a:lnTo>
                      <a:pt x="5672" y="5640"/>
                    </a:lnTo>
                    <a:lnTo>
                      <a:pt x="5672" y="3970"/>
                    </a:lnTo>
                    <a:cubicBezTo>
                      <a:pt x="5672" y="3748"/>
                      <a:pt x="5843" y="3605"/>
                      <a:pt x="6032" y="3605"/>
                    </a:cubicBezTo>
                    <a:cubicBezTo>
                      <a:pt x="6112" y="3605"/>
                      <a:pt x="6195" y="3630"/>
                      <a:pt x="6270" y="3686"/>
                    </a:cubicBezTo>
                    <a:cubicBezTo>
                      <a:pt x="6396" y="3812"/>
                      <a:pt x="6585" y="3907"/>
                      <a:pt x="6743" y="3907"/>
                    </a:cubicBezTo>
                    <a:cubicBezTo>
                      <a:pt x="7121" y="3907"/>
                      <a:pt x="7436" y="3592"/>
                      <a:pt x="7436" y="3182"/>
                    </a:cubicBezTo>
                    <a:cubicBezTo>
                      <a:pt x="7436" y="2804"/>
                      <a:pt x="7121" y="2489"/>
                      <a:pt x="6743" y="2489"/>
                    </a:cubicBezTo>
                    <a:cubicBezTo>
                      <a:pt x="6585" y="2489"/>
                      <a:pt x="6396" y="2552"/>
                      <a:pt x="6270" y="2678"/>
                    </a:cubicBezTo>
                    <a:cubicBezTo>
                      <a:pt x="6195" y="2734"/>
                      <a:pt x="6112" y="2760"/>
                      <a:pt x="6032" y="2760"/>
                    </a:cubicBezTo>
                    <a:cubicBezTo>
                      <a:pt x="5843" y="2760"/>
                      <a:pt x="5672" y="2616"/>
                      <a:pt x="5672" y="2395"/>
                    </a:cubicBezTo>
                    <a:lnTo>
                      <a:pt x="5672" y="0"/>
                    </a:ln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-49027775" y="3295800"/>
                <a:ext cx="141800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68" extrusionOk="0">
                    <a:moveTo>
                      <a:pt x="3183" y="0"/>
                    </a:moveTo>
                    <a:cubicBezTo>
                      <a:pt x="2805" y="0"/>
                      <a:pt x="2490" y="315"/>
                      <a:pt x="2490" y="725"/>
                    </a:cubicBezTo>
                    <a:cubicBezTo>
                      <a:pt x="2490" y="883"/>
                      <a:pt x="2553" y="1072"/>
                      <a:pt x="2679" y="1198"/>
                    </a:cubicBezTo>
                    <a:cubicBezTo>
                      <a:pt x="2868" y="1418"/>
                      <a:pt x="2710" y="1796"/>
                      <a:pt x="2395" y="1796"/>
                    </a:cubicBezTo>
                    <a:lnTo>
                      <a:pt x="1" y="1796"/>
                    </a:lnTo>
                    <a:lnTo>
                      <a:pt x="1" y="5671"/>
                    </a:lnTo>
                    <a:cubicBezTo>
                      <a:pt x="1" y="6679"/>
                      <a:pt x="788" y="7467"/>
                      <a:pt x="1765" y="7467"/>
                    </a:cubicBezTo>
                    <a:lnTo>
                      <a:pt x="5672" y="7467"/>
                    </a:lnTo>
                    <a:lnTo>
                      <a:pt x="5672" y="5640"/>
                    </a:lnTo>
                    <a:lnTo>
                      <a:pt x="5640" y="5640"/>
                    </a:lnTo>
                    <a:cubicBezTo>
                      <a:pt x="5514" y="5703"/>
                      <a:pt x="5388" y="5703"/>
                      <a:pt x="5294" y="5703"/>
                    </a:cubicBezTo>
                    <a:cubicBezTo>
                      <a:pt x="4506" y="5703"/>
                      <a:pt x="3844" y="5041"/>
                      <a:pt x="3844" y="4254"/>
                    </a:cubicBezTo>
                    <a:cubicBezTo>
                      <a:pt x="3844" y="3466"/>
                      <a:pt x="4506" y="2867"/>
                      <a:pt x="5294" y="2867"/>
                    </a:cubicBezTo>
                    <a:cubicBezTo>
                      <a:pt x="5388" y="2867"/>
                      <a:pt x="5514" y="2867"/>
                      <a:pt x="5640" y="2899"/>
                    </a:cubicBezTo>
                    <a:lnTo>
                      <a:pt x="5640" y="1796"/>
                    </a:lnTo>
                    <a:lnTo>
                      <a:pt x="3970" y="1796"/>
                    </a:lnTo>
                    <a:cubicBezTo>
                      <a:pt x="3655" y="1796"/>
                      <a:pt x="3498" y="1418"/>
                      <a:pt x="3718" y="1198"/>
                    </a:cubicBezTo>
                    <a:cubicBezTo>
                      <a:pt x="3813" y="1072"/>
                      <a:pt x="3907" y="883"/>
                      <a:pt x="3907" y="725"/>
                    </a:cubicBezTo>
                    <a:cubicBezTo>
                      <a:pt x="3907" y="315"/>
                      <a:pt x="3592" y="0"/>
                      <a:pt x="3183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-48914350" y="3340700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5608" y="0"/>
                    </a:moveTo>
                    <a:lnTo>
                      <a:pt x="5608" y="32"/>
                    </a:lnTo>
                    <a:cubicBezTo>
                      <a:pt x="5671" y="158"/>
                      <a:pt x="5671" y="284"/>
                      <a:pt x="5671" y="378"/>
                    </a:cubicBezTo>
                    <a:cubicBezTo>
                      <a:pt x="5671" y="1166"/>
                      <a:pt x="5041" y="1796"/>
                      <a:pt x="4254" y="1796"/>
                    </a:cubicBezTo>
                    <a:cubicBezTo>
                      <a:pt x="3466" y="1796"/>
                      <a:pt x="2836" y="1166"/>
                      <a:pt x="2836" y="378"/>
                    </a:cubicBezTo>
                    <a:cubicBezTo>
                      <a:pt x="2836" y="284"/>
                      <a:pt x="2867" y="158"/>
                      <a:pt x="2867" y="32"/>
                    </a:cubicBezTo>
                    <a:lnTo>
                      <a:pt x="1765" y="32"/>
                    </a:lnTo>
                    <a:lnTo>
                      <a:pt x="1765" y="1670"/>
                    </a:lnTo>
                    <a:cubicBezTo>
                      <a:pt x="1765" y="1907"/>
                      <a:pt x="1602" y="2041"/>
                      <a:pt x="1419" y="2041"/>
                    </a:cubicBezTo>
                    <a:cubicBezTo>
                      <a:pt x="1334" y="2041"/>
                      <a:pt x="1245" y="2013"/>
                      <a:pt x="1166" y="1954"/>
                    </a:cubicBezTo>
                    <a:cubicBezTo>
                      <a:pt x="1040" y="1827"/>
                      <a:pt x="851" y="1764"/>
                      <a:pt x="694" y="1764"/>
                    </a:cubicBezTo>
                    <a:cubicBezTo>
                      <a:pt x="315" y="1764"/>
                      <a:pt x="0" y="2080"/>
                      <a:pt x="0" y="2458"/>
                    </a:cubicBezTo>
                    <a:cubicBezTo>
                      <a:pt x="0" y="2867"/>
                      <a:pt x="315" y="3182"/>
                      <a:pt x="694" y="3182"/>
                    </a:cubicBezTo>
                    <a:cubicBezTo>
                      <a:pt x="851" y="3182"/>
                      <a:pt x="1040" y="3119"/>
                      <a:pt x="1166" y="2993"/>
                    </a:cubicBezTo>
                    <a:cubicBezTo>
                      <a:pt x="1247" y="2933"/>
                      <a:pt x="1337" y="2904"/>
                      <a:pt x="1423" y="2904"/>
                    </a:cubicBezTo>
                    <a:cubicBezTo>
                      <a:pt x="1605" y="2904"/>
                      <a:pt x="1765" y="3031"/>
                      <a:pt x="1765" y="3245"/>
                    </a:cubicBezTo>
                    <a:lnTo>
                      <a:pt x="1765" y="5671"/>
                    </a:lnTo>
                    <a:lnTo>
                      <a:pt x="5671" y="5671"/>
                    </a:lnTo>
                    <a:cubicBezTo>
                      <a:pt x="6648" y="5671"/>
                      <a:pt x="7436" y="4883"/>
                      <a:pt x="7436" y="3907"/>
                    </a:cubicBezTo>
                    <a:lnTo>
                      <a:pt x="7436" y="0"/>
                    </a:ln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2326666" y="3587150"/>
              <a:ext cx="686592" cy="748342"/>
              <a:chOff x="-49027775" y="3183175"/>
              <a:chExt cx="299325" cy="299325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-48870250" y="3183175"/>
                <a:ext cx="1418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36" extrusionOk="0">
                    <a:moveTo>
                      <a:pt x="1" y="0"/>
                    </a:moveTo>
                    <a:lnTo>
                      <a:pt x="1" y="1796"/>
                    </a:lnTo>
                    <a:lnTo>
                      <a:pt x="32" y="1796"/>
                    </a:lnTo>
                    <a:cubicBezTo>
                      <a:pt x="158" y="1765"/>
                      <a:pt x="284" y="1765"/>
                      <a:pt x="379" y="1765"/>
                    </a:cubicBezTo>
                    <a:cubicBezTo>
                      <a:pt x="1166" y="1765"/>
                      <a:pt x="1828" y="2395"/>
                      <a:pt x="1828" y="3182"/>
                    </a:cubicBezTo>
                    <a:cubicBezTo>
                      <a:pt x="1828" y="3970"/>
                      <a:pt x="1166" y="4600"/>
                      <a:pt x="379" y="4600"/>
                    </a:cubicBezTo>
                    <a:cubicBezTo>
                      <a:pt x="284" y="4600"/>
                      <a:pt x="158" y="4600"/>
                      <a:pt x="32" y="4568"/>
                    </a:cubicBezTo>
                    <a:lnTo>
                      <a:pt x="32" y="5671"/>
                    </a:lnTo>
                    <a:lnTo>
                      <a:pt x="1702" y="5671"/>
                    </a:lnTo>
                    <a:cubicBezTo>
                      <a:pt x="2017" y="5671"/>
                      <a:pt x="2175" y="6018"/>
                      <a:pt x="1954" y="6270"/>
                    </a:cubicBezTo>
                    <a:cubicBezTo>
                      <a:pt x="1860" y="6364"/>
                      <a:pt x="1765" y="6585"/>
                      <a:pt x="1765" y="6742"/>
                    </a:cubicBezTo>
                    <a:cubicBezTo>
                      <a:pt x="1765" y="7120"/>
                      <a:pt x="2080" y="7435"/>
                      <a:pt x="2490" y="7435"/>
                    </a:cubicBezTo>
                    <a:cubicBezTo>
                      <a:pt x="2868" y="7435"/>
                      <a:pt x="3183" y="7120"/>
                      <a:pt x="3183" y="6742"/>
                    </a:cubicBezTo>
                    <a:cubicBezTo>
                      <a:pt x="3183" y="6585"/>
                      <a:pt x="3120" y="6364"/>
                      <a:pt x="2994" y="6270"/>
                    </a:cubicBezTo>
                    <a:cubicBezTo>
                      <a:pt x="2805" y="6018"/>
                      <a:pt x="2962" y="5671"/>
                      <a:pt x="3277" y="5671"/>
                    </a:cubicBezTo>
                    <a:lnTo>
                      <a:pt x="5672" y="5671"/>
                    </a:lnTo>
                    <a:lnTo>
                      <a:pt x="5672" y="1765"/>
                    </a:lnTo>
                    <a:cubicBezTo>
                      <a:pt x="5672" y="788"/>
                      <a:pt x="4884" y="0"/>
                      <a:pt x="3907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-49027775" y="3183175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1765" y="0"/>
                    </a:moveTo>
                    <a:cubicBezTo>
                      <a:pt x="788" y="0"/>
                      <a:pt x="1" y="788"/>
                      <a:pt x="1" y="1765"/>
                    </a:cubicBezTo>
                    <a:lnTo>
                      <a:pt x="1" y="5671"/>
                    </a:lnTo>
                    <a:lnTo>
                      <a:pt x="1828" y="5671"/>
                    </a:lnTo>
                    <a:lnTo>
                      <a:pt x="1828" y="5640"/>
                    </a:lnTo>
                    <a:cubicBezTo>
                      <a:pt x="1765" y="5514"/>
                      <a:pt x="1765" y="5388"/>
                      <a:pt x="1765" y="5262"/>
                    </a:cubicBezTo>
                    <a:cubicBezTo>
                      <a:pt x="1765" y="4474"/>
                      <a:pt x="2395" y="3844"/>
                      <a:pt x="3183" y="3844"/>
                    </a:cubicBezTo>
                    <a:cubicBezTo>
                      <a:pt x="3970" y="3844"/>
                      <a:pt x="4600" y="4474"/>
                      <a:pt x="4600" y="5262"/>
                    </a:cubicBezTo>
                    <a:cubicBezTo>
                      <a:pt x="4600" y="5388"/>
                      <a:pt x="4569" y="5514"/>
                      <a:pt x="4569" y="5640"/>
                    </a:cubicBezTo>
                    <a:lnTo>
                      <a:pt x="5672" y="5640"/>
                    </a:lnTo>
                    <a:lnTo>
                      <a:pt x="5672" y="3970"/>
                    </a:lnTo>
                    <a:cubicBezTo>
                      <a:pt x="5672" y="3748"/>
                      <a:pt x="5843" y="3605"/>
                      <a:pt x="6032" y="3605"/>
                    </a:cubicBezTo>
                    <a:cubicBezTo>
                      <a:pt x="6112" y="3605"/>
                      <a:pt x="6195" y="3630"/>
                      <a:pt x="6270" y="3686"/>
                    </a:cubicBezTo>
                    <a:cubicBezTo>
                      <a:pt x="6396" y="3812"/>
                      <a:pt x="6585" y="3907"/>
                      <a:pt x="6743" y="3907"/>
                    </a:cubicBezTo>
                    <a:cubicBezTo>
                      <a:pt x="7121" y="3907"/>
                      <a:pt x="7436" y="3592"/>
                      <a:pt x="7436" y="3182"/>
                    </a:cubicBezTo>
                    <a:cubicBezTo>
                      <a:pt x="7436" y="2804"/>
                      <a:pt x="7121" y="2489"/>
                      <a:pt x="6743" y="2489"/>
                    </a:cubicBezTo>
                    <a:cubicBezTo>
                      <a:pt x="6585" y="2489"/>
                      <a:pt x="6396" y="2552"/>
                      <a:pt x="6270" y="2678"/>
                    </a:cubicBezTo>
                    <a:cubicBezTo>
                      <a:pt x="6195" y="2734"/>
                      <a:pt x="6112" y="2760"/>
                      <a:pt x="6032" y="2760"/>
                    </a:cubicBezTo>
                    <a:cubicBezTo>
                      <a:pt x="5843" y="2760"/>
                      <a:pt x="5672" y="2616"/>
                      <a:pt x="5672" y="2395"/>
                    </a:cubicBezTo>
                    <a:lnTo>
                      <a:pt x="5672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-49027775" y="3295800"/>
                <a:ext cx="141800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68" extrusionOk="0">
                    <a:moveTo>
                      <a:pt x="3183" y="0"/>
                    </a:moveTo>
                    <a:cubicBezTo>
                      <a:pt x="2805" y="0"/>
                      <a:pt x="2490" y="315"/>
                      <a:pt x="2490" y="725"/>
                    </a:cubicBezTo>
                    <a:cubicBezTo>
                      <a:pt x="2490" y="883"/>
                      <a:pt x="2553" y="1072"/>
                      <a:pt x="2679" y="1198"/>
                    </a:cubicBezTo>
                    <a:cubicBezTo>
                      <a:pt x="2868" y="1418"/>
                      <a:pt x="2710" y="1796"/>
                      <a:pt x="2395" y="1796"/>
                    </a:cubicBezTo>
                    <a:lnTo>
                      <a:pt x="1" y="1796"/>
                    </a:lnTo>
                    <a:lnTo>
                      <a:pt x="1" y="5671"/>
                    </a:lnTo>
                    <a:cubicBezTo>
                      <a:pt x="1" y="6679"/>
                      <a:pt x="788" y="7467"/>
                      <a:pt x="1765" y="7467"/>
                    </a:cubicBezTo>
                    <a:lnTo>
                      <a:pt x="5672" y="7467"/>
                    </a:lnTo>
                    <a:lnTo>
                      <a:pt x="5672" y="5640"/>
                    </a:lnTo>
                    <a:lnTo>
                      <a:pt x="5640" y="5640"/>
                    </a:lnTo>
                    <a:cubicBezTo>
                      <a:pt x="5514" y="5703"/>
                      <a:pt x="5388" y="5703"/>
                      <a:pt x="5294" y="5703"/>
                    </a:cubicBezTo>
                    <a:cubicBezTo>
                      <a:pt x="4506" y="5703"/>
                      <a:pt x="3844" y="5041"/>
                      <a:pt x="3844" y="4254"/>
                    </a:cubicBezTo>
                    <a:cubicBezTo>
                      <a:pt x="3844" y="3466"/>
                      <a:pt x="4506" y="2867"/>
                      <a:pt x="5294" y="2867"/>
                    </a:cubicBezTo>
                    <a:cubicBezTo>
                      <a:pt x="5388" y="2867"/>
                      <a:pt x="5514" y="2867"/>
                      <a:pt x="5640" y="2899"/>
                    </a:cubicBezTo>
                    <a:lnTo>
                      <a:pt x="5640" y="1796"/>
                    </a:lnTo>
                    <a:lnTo>
                      <a:pt x="3970" y="1796"/>
                    </a:lnTo>
                    <a:cubicBezTo>
                      <a:pt x="3655" y="1796"/>
                      <a:pt x="3498" y="1418"/>
                      <a:pt x="3718" y="1198"/>
                    </a:cubicBezTo>
                    <a:cubicBezTo>
                      <a:pt x="3813" y="1072"/>
                      <a:pt x="3907" y="883"/>
                      <a:pt x="3907" y="725"/>
                    </a:cubicBezTo>
                    <a:cubicBezTo>
                      <a:pt x="3907" y="315"/>
                      <a:pt x="3592" y="0"/>
                      <a:pt x="318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-48914350" y="3340700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5608" y="0"/>
                    </a:moveTo>
                    <a:lnTo>
                      <a:pt x="5608" y="32"/>
                    </a:lnTo>
                    <a:cubicBezTo>
                      <a:pt x="5671" y="158"/>
                      <a:pt x="5671" y="284"/>
                      <a:pt x="5671" y="378"/>
                    </a:cubicBezTo>
                    <a:cubicBezTo>
                      <a:pt x="5671" y="1166"/>
                      <a:pt x="5041" y="1796"/>
                      <a:pt x="4254" y="1796"/>
                    </a:cubicBezTo>
                    <a:cubicBezTo>
                      <a:pt x="3466" y="1796"/>
                      <a:pt x="2836" y="1166"/>
                      <a:pt x="2836" y="378"/>
                    </a:cubicBezTo>
                    <a:cubicBezTo>
                      <a:pt x="2836" y="284"/>
                      <a:pt x="2867" y="158"/>
                      <a:pt x="2867" y="32"/>
                    </a:cubicBezTo>
                    <a:lnTo>
                      <a:pt x="1765" y="32"/>
                    </a:lnTo>
                    <a:lnTo>
                      <a:pt x="1765" y="1670"/>
                    </a:lnTo>
                    <a:cubicBezTo>
                      <a:pt x="1765" y="1907"/>
                      <a:pt x="1602" y="2041"/>
                      <a:pt x="1419" y="2041"/>
                    </a:cubicBezTo>
                    <a:cubicBezTo>
                      <a:pt x="1334" y="2041"/>
                      <a:pt x="1245" y="2013"/>
                      <a:pt x="1166" y="1954"/>
                    </a:cubicBezTo>
                    <a:cubicBezTo>
                      <a:pt x="1040" y="1827"/>
                      <a:pt x="851" y="1764"/>
                      <a:pt x="694" y="1764"/>
                    </a:cubicBezTo>
                    <a:cubicBezTo>
                      <a:pt x="315" y="1764"/>
                      <a:pt x="0" y="2080"/>
                      <a:pt x="0" y="2458"/>
                    </a:cubicBezTo>
                    <a:cubicBezTo>
                      <a:pt x="0" y="2867"/>
                      <a:pt x="315" y="3182"/>
                      <a:pt x="694" y="3182"/>
                    </a:cubicBezTo>
                    <a:cubicBezTo>
                      <a:pt x="851" y="3182"/>
                      <a:pt x="1040" y="3119"/>
                      <a:pt x="1166" y="2993"/>
                    </a:cubicBezTo>
                    <a:cubicBezTo>
                      <a:pt x="1247" y="2933"/>
                      <a:pt x="1337" y="2904"/>
                      <a:pt x="1423" y="2904"/>
                    </a:cubicBezTo>
                    <a:cubicBezTo>
                      <a:pt x="1605" y="2904"/>
                      <a:pt x="1765" y="3031"/>
                      <a:pt x="1765" y="3245"/>
                    </a:cubicBezTo>
                    <a:lnTo>
                      <a:pt x="1765" y="5671"/>
                    </a:lnTo>
                    <a:lnTo>
                      <a:pt x="5671" y="5671"/>
                    </a:lnTo>
                    <a:cubicBezTo>
                      <a:pt x="6648" y="5671"/>
                      <a:pt x="7436" y="4883"/>
                      <a:pt x="7436" y="3907"/>
                    </a:cubicBezTo>
                    <a:lnTo>
                      <a:pt x="7436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0AE646-D559-40A1-5A40-8152F1225074}"/>
              </a:ext>
            </a:extLst>
          </p:cNvPr>
          <p:cNvGrpSpPr/>
          <p:nvPr/>
        </p:nvGrpSpPr>
        <p:grpSpPr>
          <a:xfrm>
            <a:off x="7588081" y="3812419"/>
            <a:ext cx="706127" cy="686259"/>
            <a:chOff x="7588081" y="3812419"/>
            <a:chExt cx="706127" cy="686259"/>
          </a:xfrm>
        </p:grpSpPr>
        <p:grpSp>
          <p:nvGrpSpPr>
            <p:cNvPr id="560" name="Google Shape;560;p23"/>
            <p:cNvGrpSpPr/>
            <p:nvPr/>
          </p:nvGrpSpPr>
          <p:grpSpPr>
            <a:xfrm>
              <a:off x="7620001" y="3827514"/>
              <a:ext cx="674207" cy="671164"/>
              <a:chOff x="-9278936" y="4197813"/>
              <a:chExt cx="357598" cy="355825"/>
            </a:xfrm>
          </p:grpSpPr>
          <p:sp>
            <p:nvSpPr>
              <p:cNvPr id="561" name="Google Shape;561;p23"/>
              <p:cNvSpPr/>
              <p:nvPr/>
            </p:nvSpPr>
            <p:spPr>
              <a:xfrm>
                <a:off x="-9275786" y="4197813"/>
                <a:ext cx="64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06" extrusionOk="0">
                    <a:moveTo>
                      <a:pt x="442" y="0"/>
                    </a:moveTo>
                    <a:cubicBezTo>
                      <a:pt x="339" y="0"/>
                      <a:pt x="237" y="40"/>
                      <a:pt x="158" y="119"/>
                    </a:cubicBezTo>
                    <a:cubicBezTo>
                      <a:pt x="1" y="339"/>
                      <a:pt x="1" y="560"/>
                      <a:pt x="158" y="717"/>
                    </a:cubicBezTo>
                    <a:lnTo>
                      <a:pt x="1828" y="2387"/>
                    </a:lnTo>
                    <a:cubicBezTo>
                      <a:pt x="1923" y="2466"/>
                      <a:pt x="2033" y="2505"/>
                      <a:pt x="2139" y="2505"/>
                    </a:cubicBezTo>
                    <a:cubicBezTo>
                      <a:pt x="2246" y="2505"/>
                      <a:pt x="2348" y="2466"/>
                      <a:pt x="2427" y="2387"/>
                    </a:cubicBezTo>
                    <a:cubicBezTo>
                      <a:pt x="2584" y="2229"/>
                      <a:pt x="2584" y="1946"/>
                      <a:pt x="2427" y="1788"/>
                    </a:cubicBezTo>
                    <a:lnTo>
                      <a:pt x="725" y="119"/>
                    </a:lnTo>
                    <a:cubicBezTo>
                      <a:pt x="647" y="40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-9190712" y="4198415"/>
                <a:ext cx="2127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52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lnTo>
                      <a:pt x="0" y="2079"/>
                    </a:lnTo>
                    <a:cubicBezTo>
                      <a:pt x="0" y="2300"/>
                      <a:pt x="221" y="2520"/>
                      <a:pt x="410" y="2520"/>
                    </a:cubicBezTo>
                    <a:cubicBezTo>
                      <a:pt x="630" y="2520"/>
                      <a:pt x="851" y="2300"/>
                      <a:pt x="851" y="2079"/>
                    </a:cubicBezTo>
                    <a:lnTo>
                      <a:pt x="851" y="410"/>
                    </a:lnTo>
                    <a:cubicBezTo>
                      <a:pt x="851" y="189"/>
                      <a:pt x="630" y="0"/>
                      <a:pt x="410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-9274986" y="4282688"/>
                <a:ext cx="630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788" extrusionOk="0">
                    <a:moveTo>
                      <a:pt x="441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599"/>
                      <a:pt x="189" y="788"/>
                      <a:pt x="441" y="788"/>
                    </a:cubicBezTo>
                    <a:lnTo>
                      <a:pt x="2111" y="788"/>
                    </a:lnTo>
                    <a:cubicBezTo>
                      <a:pt x="2363" y="788"/>
                      <a:pt x="2521" y="599"/>
                      <a:pt x="2521" y="410"/>
                    </a:cubicBezTo>
                    <a:cubicBezTo>
                      <a:pt x="2521" y="158"/>
                      <a:pt x="2332" y="0"/>
                      <a:pt x="2111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-9278936" y="4281888"/>
                <a:ext cx="253650" cy="271750"/>
              </a:xfrm>
              <a:custGeom>
                <a:avLst/>
                <a:gdLst/>
                <a:ahLst/>
                <a:cxnLst/>
                <a:rect l="l" t="t" r="r" b="b"/>
                <a:pathLst>
                  <a:path w="10146" h="10870" extrusionOk="0">
                    <a:moveTo>
                      <a:pt x="5357" y="1"/>
                    </a:moveTo>
                    <a:cubicBezTo>
                      <a:pt x="5010" y="1"/>
                      <a:pt x="4727" y="253"/>
                      <a:pt x="4727" y="631"/>
                    </a:cubicBezTo>
                    <a:lnTo>
                      <a:pt x="4727" y="5388"/>
                    </a:lnTo>
                    <a:cubicBezTo>
                      <a:pt x="4727" y="5640"/>
                      <a:pt x="4537" y="5797"/>
                      <a:pt x="4317" y="5797"/>
                    </a:cubicBezTo>
                    <a:cubicBezTo>
                      <a:pt x="4128" y="5797"/>
                      <a:pt x="3907" y="5577"/>
                      <a:pt x="3907" y="5388"/>
                    </a:cubicBezTo>
                    <a:lnTo>
                      <a:pt x="3907" y="1450"/>
                    </a:lnTo>
                    <a:cubicBezTo>
                      <a:pt x="3907" y="1103"/>
                      <a:pt x="3624" y="820"/>
                      <a:pt x="3277" y="820"/>
                    </a:cubicBezTo>
                    <a:cubicBezTo>
                      <a:pt x="2931" y="820"/>
                      <a:pt x="2647" y="1103"/>
                      <a:pt x="2647" y="1450"/>
                    </a:cubicBezTo>
                    <a:lnTo>
                      <a:pt x="2647" y="7940"/>
                    </a:lnTo>
                    <a:lnTo>
                      <a:pt x="1576" y="6900"/>
                    </a:lnTo>
                    <a:cubicBezTo>
                      <a:pt x="1416" y="6740"/>
                      <a:pt x="1176" y="6640"/>
                      <a:pt x="935" y="6640"/>
                    </a:cubicBezTo>
                    <a:cubicBezTo>
                      <a:pt x="748" y="6640"/>
                      <a:pt x="561" y="6700"/>
                      <a:pt x="410" y="6837"/>
                    </a:cubicBezTo>
                    <a:cubicBezTo>
                      <a:pt x="95" y="7121"/>
                      <a:pt x="1" y="7625"/>
                      <a:pt x="284" y="7971"/>
                    </a:cubicBezTo>
                    <a:lnTo>
                      <a:pt x="1734" y="10208"/>
                    </a:lnTo>
                    <a:cubicBezTo>
                      <a:pt x="2049" y="10618"/>
                      <a:pt x="2521" y="10870"/>
                      <a:pt x="3088" y="10870"/>
                    </a:cubicBezTo>
                    <a:lnTo>
                      <a:pt x="8035" y="10870"/>
                    </a:lnTo>
                    <a:cubicBezTo>
                      <a:pt x="9169" y="10870"/>
                      <a:pt x="10114" y="9925"/>
                      <a:pt x="10114" y="8759"/>
                    </a:cubicBezTo>
                    <a:lnTo>
                      <a:pt x="10114" y="4002"/>
                    </a:lnTo>
                    <a:cubicBezTo>
                      <a:pt x="10145" y="3592"/>
                      <a:pt x="9893" y="3309"/>
                      <a:pt x="9515" y="3309"/>
                    </a:cubicBezTo>
                    <a:cubicBezTo>
                      <a:pt x="9169" y="3309"/>
                      <a:pt x="8885" y="3592"/>
                      <a:pt x="8885" y="3939"/>
                    </a:cubicBezTo>
                    <a:lnTo>
                      <a:pt x="8885" y="5388"/>
                    </a:lnTo>
                    <a:cubicBezTo>
                      <a:pt x="8885" y="5640"/>
                      <a:pt x="8696" y="5797"/>
                      <a:pt x="8507" y="5797"/>
                    </a:cubicBezTo>
                    <a:cubicBezTo>
                      <a:pt x="8255" y="5797"/>
                      <a:pt x="8066" y="5577"/>
                      <a:pt x="8066" y="5388"/>
                    </a:cubicBezTo>
                    <a:lnTo>
                      <a:pt x="8066" y="1450"/>
                    </a:lnTo>
                    <a:cubicBezTo>
                      <a:pt x="8066" y="1103"/>
                      <a:pt x="7782" y="820"/>
                      <a:pt x="7436" y="820"/>
                    </a:cubicBezTo>
                    <a:cubicBezTo>
                      <a:pt x="7089" y="820"/>
                      <a:pt x="6806" y="1103"/>
                      <a:pt x="6806" y="1450"/>
                    </a:cubicBezTo>
                    <a:lnTo>
                      <a:pt x="6806" y="5388"/>
                    </a:lnTo>
                    <a:cubicBezTo>
                      <a:pt x="6806" y="5640"/>
                      <a:pt x="6617" y="5797"/>
                      <a:pt x="6428" y="5797"/>
                    </a:cubicBezTo>
                    <a:cubicBezTo>
                      <a:pt x="6176" y="5797"/>
                      <a:pt x="5987" y="5577"/>
                      <a:pt x="5987" y="5388"/>
                    </a:cubicBezTo>
                    <a:lnTo>
                      <a:pt x="5987" y="631"/>
                    </a:lnTo>
                    <a:cubicBezTo>
                      <a:pt x="5987" y="284"/>
                      <a:pt x="5703" y="1"/>
                      <a:pt x="5357" y="1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-9113797" y="4214832"/>
                <a:ext cx="3155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647" extrusionOk="0">
                    <a:moveTo>
                      <a:pt x="631" y="0"/>
                    </a:moveTo>
                    <a:cubicBezTo>
                      <a:pt x="284" y="0"/>
                      <a:pt x="1" y="252"/>
                      <a:pt x="1" y="630"/>
                    </a:cubicBezTo>
                    <a:lnTo>
                      <a:pt x="1" y="2647"/>
                    </a:lnTo>
                    <a:cubicBezTo>
                      <a:pt x="190" y="2552"/>
                      <a:pt x="410" y="2489"/>
                      <a:pt x="631" y="2489"/>
                    </a:cubicBezTo>
                    <a:cubicBezTo>
                      <a:pt x="883" y="2521"/>
                      <a:pt x="1072" y="2552"/>
                      <a:pt x="1261" y="2647"/>
                    </a:cubicBezTo>
                    <a:lnTo>
                      <a:pt x="1261" y="630"/>
                    </a:lnTo>
                    <a:cubicBezTo>
                      <a:pt x="1261" y="284"/>
                      <a:pt x="977" y="0"/>
                      <a:pt x="631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-9057613" y="4199189"/>
                <a:ext cx="136275" cy="26860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10744" extrusionOk="0">
                    <a:moveTo>
                      <a:pt x="631" y="1"/>
                    </a:moveTo>
                    <a:cubicBezTo>
                      <a:pt x="284" y="1"/>
                      <a:pt x="1" y="253"/>
                      <a:pt x="1" y="631"/>
                    </a:cubicBezTo>
                    <a:lnTo>
                      <a:pt x="1" y="5955"/>
                    </a:lnTo>
                    <a:cubicBezTo>
                      <a:pt x="190" y="5860"/>
                      <a:pt x="410" y="5797"/>
                      <a:pt x="631" y="5797"/>
                    </a:cubicBezTo>
                    <a:cubicBezTo>
                      <a:pt x="1418" y="5797"/>
                      <a:pt x="2080" y="6428"/>
                      <a:pt x="2080" y="7247"/>
                    </a:cubicBezTo>
                    <a:lnTo>
                      <a:pt x="2080" y="10744"/>
                    </a:lnTo>
                    <a:lnTo>
                      <a:pt x="3309" y="10744"/>
                    </a:lnTo>
                    <a:cubicBezTo>
                      <a:pt x="4443" y="10744"/>
                      <a:pt x="5388" y="9799"/>
                      <a:pt x="5388" y="8664"/>
                    </a:cubicBezTo>
                    <a:lnTo>
                      <a:pt x="5388" y="3876"/>
                    </a:lnTo>
                    <a:cubicBezTo>
                      <a:pt x="5451" y="3592"/>
                      <a:pt x="5167" y="3309"/>
                      <a:pt x="4821" y="3309"/>
                    </a:cubicBezTo>
                    <a:cubicBezTo>
                      <a:pt x="4443" y="3309"/>
                      <a:pt x="4191" y="3592"/>
                      <a:pt x="4191" y="3939"/>
                    </a:cubicBezTo>
                    <a:lnTo>
                      <a:pt x="4191" y="5388"/>
                    </a:lnTo>
                    <a:cubicBezTo>
                      <a:pt x="4191" y="5640"/>
                      <a:pt x="3970" y="5797"/>
                      <a:pt x="3781" y="5797"/>
                    </a:cubicBezTo>
                    <a:cubicBezTo>
                      <a:pt x="3561" y="5797"/>
                      <a:pt x="3340" y="5577"/>
                      <a:pt x="3340" y="5388"/>
                    </a:cubicBezTo>
                    <a:lnTo>
                      <a:pt x="3340" y="1450"/>
                    </a:lnTo>
                    <a:cubicBezTo>
                      <a:pt x="3340" y="1103"/>
                      <a:pt x="3088" y="820"/>
                      <a:pt x="2710" y="820"/>
                    </a:cubicBezTo>
                    <a:cubicBezTo>
                      <a:pt x="2364" y="820"/>
                      <a:pt x="2080" y="1103"/>
                      <a:pt x="2080" y="1450"/>
                    </a:cubicBezTo>
                    <a:lnTo>
                      <a:pt x="2080" y="5388"/>
                    </a:lnTo>
                    <a:cubicBezTo>
                      <a:pt x="2080" y="5640"/>
                      <a:pt x="1891" y="5797"/>
                      <a:pt x="1702" y="5797"/>
                    </a:cubicBezTo>
                    <a:cubicBezTo>
                      <a:pt x="1450" y="5797"/>
                      <a:pt x="1261" y="5577"/>
                      <a:pt x="1261" y="5388"/>
                    </a:cubicBezTo>
                    <a:lnTo>
                      <a:pt x="1261" y="631"/>
                    </a:lnTo>
                    <a:cubicBezTo>
                      <a:pt x="1261" y="284"/>
                      <a:pt x="977" y="1"/>
                      <a:pt x="631" y="1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" name="Google Shape;567;p23"/>
            <p:cNvGrpSpPr/>
            <p:nvPr/>
          </p:nvGrpSpPr>
          <p:grpSpPr>
            <a:xfrm>
              <a:off x="7588081" y="3812419"/>
              <a:ext cx="674211" cy="671164"/>
              <a:chOff x="-9961625" y="4048175"/>
              <a:chExt cx="357600" cy="355825"/>
            </a:xfrm>
          </p:grpSpPr>
          <p:sp>
            <p:nvSpPr>
              <p:cNvPr id="568" name="Google Shape;568;p23"/>
              <p:cNvSpPr/>
              <p:nvPr/>
            </p:nvSpPr>
            <p:spPr>
              <a:xfrm>
                <a:off x="-9958475" y="4048175"/>
                <a:ext cx="64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06" extrusionOk="0">
                    <a:moveTo>
                      <a:pt x="442" y="0"/>
                    </a:moveTo>
                    <a:cubicBezTo>
                      <a:pt x="339" y="0"/>
                      <a:pt x="237" y="40"/>
                      <a:pt x="158" y="119"/>
                    </a:cubicBezTo>
                    <a:cubicBezTo>
                      <a:pt x="1" y="339"/>
                      <a:pt x="1" y="560"/>
                      <a:pt x="158" y="717"/>
                    </a:cubicBezTo>
                    <a:lnTo>
                      <a:pt x="1828" y="2387"/>
                    </a:lnTo>
                    <a:cubicBezTo>
                      <a:pt x="1923" y="2466"/>
                      <a:pt x="2033" y="2505"/>
                      <a:pt x="2139" y="2505"/>
                    </a:cubicBezTo>
                    <a:cubicBezTo>
                      <a:pt x="2246" y="2505"/>
                      <a:pt x="2348" y="2466"/>
                      <a:pt x="2427" y="2387"/>
                    </a:cubicBezTo>
                    <a:cubicBezTo>
                      <a:pt x="2584" y="2229"/>
                      <a:pt x="2584" y="1946"/>
                      <a:pt x="2427" y="1788"/>
                    </a:cubicBezTo>
                    <a:lnTo>
                      <a:pt x="725" y="119"/>
                    </a:lnTo>
                    <a:cubicBezTo>
                      <a:pt x="647" y="40"/>
                      <a:pt x="544" y="0"/>
                      <a:pt x="442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9873400" y="4048775"/>
                <a:ext cx="2127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52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lnTo>
                      <a:pt x="0" y="2079"/>
                    </a:lnTo>
                    <a:cubicBezTo>
                      <a:pt x="0" y="2300"/>
                      <a:pt x="221" y="2520"/>
                      <a:pt x="410" y="2520"/>
                    </a:cubicBezTo>
                    <a:cubicBezTo>
                      <a:pt x="630" y="2520"/>
                      <a:pt x="851" y="2300"/>
                      <a:pt x="851" y="2079"/>
                    </a:cubicBezTo>
                    <a:lnTo>
                      <a:pt x="851" y="410"/>
                    </a:lnTo>
                    <a:cubicBezTo>
                      <a:pt x="851" y="189"/>
                      <a:pt x="630" y="0"/>
                      <a:pt x="410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-9957675" y="4133050"/>
                <a:ext cx="630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788" extrusionOk="0">
                    <a:moveTo>
                      <a:pt x="441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599"/>
                      <a:pt x="189" y="788"/>
                      <a:pt x="441" y="788"/>
                    </a:cubicBezTo>
                    <a:lnTo>
                      <a:pt x="2111" y="788"/>
                    </a:lnTo>
                    <a:cubicBezTo>
                      <a:pt x="2363" y="788"/>
                      <a:pt x="2521" y="599"/>
                      <a:pt x="2521" y="410"/>
                    </a:cubicBezTo>
                    <a:cubicBezTo>
                      <a:pt x="2521" y="158"/>
                      <a:pt x="2332" y="0"/>
                      <a:pt x="211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-9961625" y="4132250"/>
                <a:ext cx="253650" cy="271750"/>
              </a:xfrm>
              <a:custGeom>
                <a:avLst/>
                <a:gdLst/>
                <a:ahLst/>
                <a:cxnLst/>
                <a:rect l="l" t="t" r="r" b="b"/>
                <a:pathLst>
                  <a:path w="10146" h="10870" extrusionOk="0">
                    <a:moveTo>
                      <a:pt x="5357" y="1"/>
                    </a:moveTo>
                    <a:cubicBezTo>
                      <a:pt x="5010" y="1"/>
                      <a:pt x="4727" y="253"/>
                      <a:pt x="4727" y="631"/>
                    </a:cubicBezTo>
                    <a:lnTo>
                      <a:pt x="4727" y="5388"/>
                    </a:lnTo>
                    <a:cubicBezTo>
                      <a:pt x="4727" y="5640"/>
                      <a:pt x="4537" y="5797"/>
                      <a:pt x="4317" y="5797"/>
                    </a:cubicBezTo>
                    <a:cubicBezTo>
                      <a:pt x="4128" y="5797"/>
                      <a:pt x="3907" y="5577"/>
                      <a:pt x="3907" y="5388"/>
                    </a:cubicBezTo>
                    <a:lnTo>
                      <a:pt x="3907" y="1450"/>
                    </a:lnTo>
                    <a:cubicBezTo>
                      <a:pt x="3907" y="1103"/>
                      <a:pt x="3624" y="820"/>
                      <a:pt x="3277" y="820"/>
                    </a:cubicBezTo>
                    <a:cubicBezTo>
                      <a:pt x="2931" y="820"/>
                      <a:pt x="2647" y="1103"/>
                      <a:pt x="2647" y="1450"/>
                    </a:cubicBezTo>
                    <a:lnTo>
                      <a:pt x="2647" y="7940"/>
                    </a:lnTo>
                    <a:lnTo>
                      <a:pt x="1576" y="6900"/>
                    </a:lnTo>
                    <a:cubicBezTo>
                      <a:pt x="1416" y="6740"/>
                      <a:pt x="1176" y="6640"/>
                      <a:pt x="935" y="6640"/>
                    </a:cubicBezTo>
                    <a:cubicBezTo>
                      <a:pt x="748" y="6640"/>
                      <a:pt x="561" y="6700"/>
                      <a:pt x="410" y="6837"/>
                    </a:cubicBezTo>
                    <a:cubicBezTo>
                      <a:pt x="95" y="7121"/>
                      <a:pt x="1" y="7625"/>
                      <a:pt x="284" y="7971"/>
                    </a:cubicBezTo>
                    <a:lnTo>
                      <a:pt x="1734" y="10208"/>
                    </a:lnTo>
                    <a:cubicBezTo>
                      <a:pt x="2049" y="10618"/>
                      <a:pt x="2521" y="10870"/>
                      <a:pt x="3088" y="10870"/>
                    </a:cubicBezTo>
                    <a:lnTo>
                      <a:pt x="8035" y="10870"/>
                    </a:lnTo>
                    <a:cubicBezTo>
                      <a:pt x="9169" y="10870"/>
                      <a:pt x="10114" y="9925"/>
                      <a:pt x="10114" y="8759"/>
                    </a:cubicBezTo>
                    <a:lnTo>
                      <a:pt x="10114" y="4002"/>
                    </a:lnTo>
                    <a:cubicBezTo>
                      <a:pt x="10145" y="3592"/>
                      <a:pt x="9893" y="3309"/>
                      <a:pt x="9515" y="3309"/>
                    </a:cubicBezTo>
                    <a:cubicBezTo>
                      <a:pt x="9169" y="3309"/>
                      <a:pt x="8885" y="3592"/>
                      <a:pt x="8885" y="3939"/>
                    </a:cubicBezTo>
                    <a:lnTo>
                      <a:pt x="8885" y="5388"/>
                    </a:lnTo>
                    <a:cubicBezTo>
                      <a:pt x="8885" y="5640"/>
                      <a:pt x="8696" y="5797"/>
                      <a:pt x="8507" y="5797"/>
                    </a:cubicBezTo>
                    <a:cubicBezTo>
                      <a:pt x="8255" y="5797"/>
                      <a:pt x="8066" y="5577"/>
                      <a:pt x="8066" y="5388"/>
                    </a:cubicBezTo>
                    <a:lnTo>
                      <a:pt x="8066" y="1450"/>
                    </a:lnTo>
                    <a:cubicBezTo>
                      <a:pt x="8066" y="1103"/>
                      <a:pt x="7782" y="820"/>
                      <a:pt x="7436" y="820"/>
                    </a:cubicBezTo>
                    <a:cubicBezTo>
                      <a:pt x="7089" y="820"/>
                      <a:pt x="6806" y="1103"/>
                      <a:pt x="6806" y="1450"/>
                    </a:cubicBezTo>
                    <a:lnTo>
                      <a:pt x="6806" y="5388"/>
                    </a:lnTo>
                    <a:cubicBezTo>
                      <a:pt x="6806" y="5640"/>
                      <a:pt x="6617" y="5797"/>
                      <a:pt x="6428" y="5797"/>
                    </a:cubicBezTo>
                    <a:cubicBezTo>
                      <a:pt x="6176" y="5797"/>
                      <a:pt x="5987" y="5577"/>
                      <a:pt x="5987" y="5388"/>
                    </a:cubicBezTo>
                    <a:lnTo>
                      <a:pt x="5987" y="631"/>
                    </a:lnTo>
                    <a:cubicBezTo>
                      <a:pt x="5987" y="284"/>
                      <a:pt x="5703" y="1"/>
                      <a:pt x="535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-9791500" y="4069250"/>
                <a:ext cx="3155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647" extrusionOk="0">
                    <a:moveTo>
                      <a:pt x="631" y="0"/>
                    </a:moveTo>
                    <a:cubicBezTo>
                      <a:pt x="284" y="0"/>
                      <a:pt x="1" y="252"/>
                      <a:pt x="1" y="630"/>
                    </a:cubicBezTo>
                    <a:lnTo>
                      <a:pt x="1" y="2647"/>
                    </a:lnTo>
                    <a:cubicBezTo>
                      <a:pt x="190" y="2552"/>
                      <a:pt x="410" y="2489"/>
                      <a:pt x="631" y="2489"/>
                    </a:cubicBezTo>
                    <a:cubicBezTo>
                      <a:pt x="883" y="2521"/>
                      <a:pt x="1072" y="2552"/>
                      <a:pt x="1261" y="2647"/>
                    </a:cubicBezTo>
                    <a:lnTo>
                      <a:pt x="1261" y="630"/>
                    </a:lnTo>
                    <a:cubicBezTo>
                      <a:pt x="1261" y="284"/>
                      <a:pt x="977" y="0"/>
                      <a:pt x="63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-9740300" y="4049550"/>
                <a:ext cx="136275" cy="26860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10744" extrusionOk="0">
                    <a:moveTo>
                      <a:pt x="631" y="1"/>
                    </a:moveTo>
                    <a:cubicBezTo>
                      <a:pt x="284" y="1"/>
                      <a:pt x="1" y="253"/>
                      <a:pt x="1" y="631"/>
                    </a:cubicBezTo>
                    <a:lnTo>
                      <a:pt x="1" y="5955"/>
                    </a:lnTo>
                    <a:cubicBezTo>
                      <a:pt x="190" y="5860"/>
                      <a:pt x="410" y="5797"/>
                      <a:pt x="631" y="5797"/>
                    </a:cubicBezTo>
                    <a:cubicBezTo>
                      <a:pt x="1418" y="5797"/>
                      <a:pt x="2080" y="6428"/>
                      <a:pt x="2080" y="7247"/>
                    </a:cubicBezTo>
                    <a:lnTo>
                      <a:pt x="2080" y="10744"/>
                    </a:lnTo>
                    <a:lnTo>
                      <a:pt x="3309" y="10744"/>
                    </a:lnTo>
                    <a:cubicBezTo>
                      <a:pt x="4443" y="10744"/>
                      <a:pt x="5388" y="9799"/>
                      <a:pt x="5388" y="8664"/>
                    </a:cubicBezTo>
                    <a:lnTo>
                      <a:pt x="5388" y="3876"/>
                    </a:lnTo>
                    <a:cubicBezTo>
                      <a:pt x="5451" y="3592"/>
                      <a:pt x="5167" y="3309"/>
                      <a:pt x="4821" y="3309"/>
                    </a:cubicBezTo>
                    <a:cubicBezTo>
                      <a:pt x="4443" y="3309"/>
                      <a:pt x="4191" y="3592"/>
                      <a:pt x="4191" y="3939"/>
                    </a:cubicBezTo>
                    <a:lnTo>
                      <a:pt x="4191" y="5388"/>
                    </a:lnTo>
                    <a:cubicBezTo>
                      <a:pt x="4191" y="5640"/>
                      <a:pt x="3970" y="5797"/>
                      <a:pt x="3781" y="5797"/>
                    </a:cubicBezTo>
                    <a:cubicBezTo>
                      <a:pt x="3561" y="5797"/>
                      <a:pt x="3340" y="5577"/>
                      <a:pt x="3340" y="5388"/>
                    </a:cubicBezTo>
                    <a:lnTo>
                      <a:pt x="3340" y="1450"/>
                    </a:lnTo>
                    <a:cubicBezTo>
                      <a:pt x="3340" y="1103"/>
                      <a:pt x="3088" y="820"/>
                      <a:pt x="2710" y="820"/>
                    </a:cubicBezTo>
                    <a:cubicBezTo>
                      <a:pt x="2364" y="820"/>
                      <a:pt x="2080" y="1103"/>
                      <a:pt x="2080" y="1450"/>
                    </a:cubicBezTo>
                    <a:lnTo>
                      <a:pt x="2080" y="5388"/>
                    </a:lnTo>
                    <a:cubicBezTo>
                      <a:pt x="2080" y="5640"/>
                      <a:pt x="1891" y="5797"/>
                      <a:pt x="1702" y="5797"/>
                    </a:cubicBezTo>
                    <a:cubicBezTo>
                      <a:pt x="1450" y="5797"/>
                      <a:pt x="1261" y="5577"/>
                      <a:pt x="1261" y="5388"/>
                    </a:cubicBezTo>
                    <a:lnTo>
                      <a:pt x="1261" y="631"/>
                    </a:lnTo>
                    <a:cubicBezTo>
                      <a:pt x="1261" y="284"/>
                      <a:pt x="977" y="1"/>
                      <a:pt x="631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4" name="Google Shape;574;p23"/>
          <p:cNvSpPr txBox="1">
            <a:spLocks noGrp="1"/>
          </p:cNvSpPr>
          <p:nvPr>
            <p:ph type="body" idx="1"/>
          </p:nvPr>
        </p:nvSpPr>
        <p:spPr>
          <a:xfrm>
            <a:off x="7134150" y="3374750"/>
            <a:ext cx="1552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Résultats !</a:t>
            </a:r>
            <a:endParaRPr sz="14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-1381125" y="2638425"/>
            <a:ext cx="342900" cy="283200"/>
          </a:xfrm>
          <a:prstGeom prst="triangle">
            <a:avLst>
              <a:gd name="adj" fmla="val 50000"/>
            </a:avLst>
          </a:prstGeom>
          <a:solidFill>
            <a:srgbClr val="489F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3"/>
          <p:cNvSpPr/>
          <p:nvPr/>
        </p:nvSpPr>
        <p:spPr>
          <a:xfrm>
            <a:off x="-1375764" y="3035646"/>
            <a:ext cx="342900" cy="283200"/>
          </a:xfrm>
          <a:prstGeom prst="triangle">
            <a:avLst>
              <a:gd name="adj" fmla="val 50000"/>
            </a:avLst>
          </a:prstGeom>
          <a:solidFill>
            <a:srgbClr val="489F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3"/>
          <p:cNvSpPr txBox="1">
            <a:spLocks noGrp="1"/>
          </p:cNvSpPr>
          <p:nvPr>
            <p:ph type="title"/>
          </p:nvPr>
        </p:nvSpPr>
        <p:spPr>
          <a:xfrm>
            <a:off x="-183019" y="1250972"/>
            <a:ext cx="1787231" cy="63497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Problématique</a:t>
            </a:r>
            <a:endParaRPr sz="16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2" name="Group 279">
            <a:extLst>
              <a:ext uri="{FF2B5EF4-FFF2-40B4-BE49-F238E27FC236}">
                <a16:creationId xmlns:a16="http://schemas.microsoft.com/office/drawing/2014/main" id="{51B0DC2E-ABFB-EFFE-DC6B-3C0BE032E6A8}"/>
              </a:ext>
            </a:extLst>
          </p:cNvPr>
          <p:cNvGrpSpPr/>
          <p:nvPr/>
        </p:nvGrpSpPr>
        <p:grpSpPr>
          <a:xfrm>
            <a:off x="5561825" y="3579819"/>
            <a:ext cx="787400" cy="709612"/>
            <a:chOff x="-9394825" y="3482976"/>
            <a:chExt cx="787400" cy="709612"/>
          </a:xfrm>
          <a:solidFill>
            <a:srgbClr val="489FB5"/>
          </a:solidFill>
        </p:grpSpPr>
        <p:sp>
          <p:nvSpPr>
            <p:cNvPr id="113" name="Rectangle 60">
              <a:extLst>
                <a:ext uri="{FF2B5EF4-FFF2-40B4-BE49-F238E27FC236}">
                  <a16:creationId xmlns:a16="http://schemas.microsoft.com/office/drawing/2014/main" id="{6FBF2363-0AE5-671B-B81C-DE8B36C9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394825" y="3902076"/>
              <a:ext cx="95250" cy="263525"/>
            </a:xfrm>
            <a:prstGeom prst="rect">
              <a:avLst/>
            </a:prstGeom>
            <a:grpFill/>
            <a:ln w="23813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1">
              <a:extLst>
                <a:ext uri="{FF2B5EF4-FFF2-40B4-BE49-F238E27FC236}">
                  <a16:creationId xmlns:a16="http://schemas.microsoft.com/office/drawing/2014/main" id="{5FFFF094-D6E0-5B7C-E323-9675BEAC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99575" y="3830638"/>
              <a:ext cx="692150" cy="361950"/>
            </a:xfrm>
            <a:custGeom>
              <a:avLst/>
              <a:gdLst>
                <a:gd name="T0" fmla="*/ 232 w 232"/>
                <a:gd name="T1" fmla="*/ 54 h 121"/>
                <a:gd name="T2" fmla="*/ 232 w 232"/>
                <a:gd name="T3" fmla="*/ 54 h 121"/>
                <a:gd name="T4" fmla="*/ 223 w 232"/>
                <a:gd name="T5" fmla="*/ 68 h 121"/>
                <a:gd name="T6" fmla="*/ 108 w 232"/>
                <a:gd name="T7" fmla="*/ 119 h 121"/>
                <a:gd name="T8" fmla="*/ 99 w 232"/>
                <a:gd name="T9" fmla="*/ 120 h 121"/>
                <a:gd name="T10" fmla="*/ 4 w 232"/>
                <a:gd name="T11" fmla="*/ 104 h 121"/>
                <a:gd name="T12" fmla="*/ 0 w 232"/>
                <a:gd name="T13" fmla="*/ 104 h 121"/>
                <a:gd name="T14" fmla="*/ 0 w 232"/>
                <a:gd name="T15" fmla="*/ 36 h 121"/>
                <a:gd name="T16" fmla="*/ 48 w 232"/>
                <a:gd name="T17" fmla="*/ 3 h 121"/>
                <a:gd name="T18" fmla="*/ 57 w 232"/>
                <a:gd name="T19" fmla="*/ 0 h 121"/>
                <a:gd name="T20" fmla="*/ 138 w 232"/>
                <a:gd name="T21" fmla="*/ 8 h 121"/>
                <a:gd name="T22" fmla="*/ 148 w 232"/>
                <a:gd name="T23" fmla="*/ 18 h 121"/>
                <a:gd name="T24" fmla="*/ 148 w 232"/>
                <a:gd name="T25" fmla="*/ 18 h 121"/>
                <a:gd name="T26" fmla="*/ 138 w 232"/>
                <a:gd name="T27" fmla="*/ 29 h 121"/>
                <a:gd name="T28" fmla="*/ 76 w 232"/>
                <a:gd name="T29" fmla="*/ 36 h 121"/>
                <a:gd name="T30" fmla="*/ 76 w 232"/>
                <a:gd name="T31" fmla="*/ 44 h 121"/>
                <a:gd name="T32" fmla="*/ 104 w 232"/>
                <a:gd name="T33" fmla="*/ 53 h 121"/>
                <a:gd name="T34" fmla="*/ 215 w 232"/>
                <a:gd name="T35" fmla="*/ 38 h 121"/>
                <a:gd name="T36" fmla="*/ 232 w 232"/>
                <a:gd name="T37" fmla="*/ 5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2" h="121">
                  <a:moveTo>
                    <a:pt x="232" y="54"/>
                  </a:moveTo>
                  <a:cubicBezTo>
                    <a:pt x="232" y="54"/>
                    <a:pt x="232" y="54"/>
                    <a:pt x="232" y="54"/>
                  </a:cubicBezTo>
                  <a:cubicBezTo>
                    <a:pt x="232" y="60"/>
                    <a:pt x="228" y="66"/>
                    <a:pt x="223" y="6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6" y="120"/>
                    <a:pt x="102" y="121"/>
                    <a:pt x="99" y="120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51" y="1"/>
                    <a:pt x="54" y="0"/>
                    <a:pt x="57" y="0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3" y="8"/>
                    <a:pt x="148" y="13"/>
                    <a:pt x="148" y="18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8" y="24"/>
                    <a:pt x="144" y="28"/>
                    <a:pt x="138" y="2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24" y="37"/>
                    <a:pt x="232" y="44"/>
                    <a:pt x="232" y="54"/>
                  </a:cubicBezTo>
                  <a:close/>
                </a:path>
              </a:pathLst>
            </a:custGeom>
            <a:grpFill/>
            <a:ln w="23813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62">
              <a:extLst>
                <a:ext uri="{FF2B5EF4-FFF2-40B4-BE49-F238E27FC236}">
                  <a16:creationId xmlns:a16="http://schemas.microsoft.com/office/drawing/2014/main" id="{D11D5F6F-E908-CB50-5ADB-71F3FDFF7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44000" y="3482976"/>
              <a:ext cx="261937" cy="263525"/>
            </a:xfrm>
            <a:prstGeom prst="ellipse">
              <a:avLst/>
            </a:prstGeom>
            <a:grpFill/>
            <a:ln w="23813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3">
              <a:extLst>
                <a:ext uri="{FF2B5EF4-FFF2-40B4-BE49-F238E27FC236}">
                  <a16:creationId xmlns:a16="http://schemas.microsoft.com/office/drawing/2014/main" id="{E15A24AB-6573-8F8C-16B8-5142DB750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72563" y="3556001"/>
              <a:ext cx="119062" cy="119063"/>
            </a:xfrm>
            <a:custGeom>
              <a:avLst/>
              <a:gdLst>
                <a:gd name="T0" fmla="*/ 40 w 40"/>
                <a:gd name="T1" fmla="*/ 8 h 40"/>
                <a:gd name="T2" fmla="*/ 40 w 40"/>
                <a:gd name="T3" fmla="*/ 8 h 40"/>
                <a:gd name="T4" fmla="*/ 32 w 40"/>
                <a:gd name="T5" fmla="*/ 0 h 40"/>
                <a:gd name="T6" fmla="*/ 8 w 40"/>
                <a:gd name="T7" fmla="*/ 0 h 40"/>
                <a:gd name="T8" fmla="*/ 0 w 40"/>
                <a:gd name="T9" fmla="*/ 8 h 40"/>
                <a:gd name="T10" fmla="*/ 0 w 40"/>
                <a:gd name="T11" fmla="*/ 12 h 40"/>
                <a:gd name="T12" fmla="*/ 8 w 40"/>
                <a:gd name="T13" fmla="*/ 20 h 40"/>
                <a:gd name="T14" fmla="*/ 32 w 40"/>
                <a:gd name="T15" fmla="*/ 20 h 40"/>
                <a:gd name="T16" fmla="*/ 40 w 40"/>
                <a:gd name="T17" fmla="*/ 28 h 40"/>
                <a:gd name="T18" fmla="*/ 40 w 40"/>
                <a:gd name="T19" fmla="*/ 32 h 40"/>
                <a:gd name="T20" fmla="*/ 32 w 40"/>
                <a:gd name="T21" fmla="*/ 40 h 40"/>
                <a:gd name="T22" fmla="*/ 8 w 40"/>
                <a:gd name="T23" fmla="*/ 40 h 40"/>
                <a:gd name="T24" fmla="*/ 0 w 40"/>
                <a:gd name="T25" fmla="*/ 32 h 40"/>
                <a:gd name="T26" fmla="*/ 0 w 40"/>
                <a:gd name="T2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0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4" y="20"/>
                    <a:pt x="8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40" y="24"/>
                    <a:pt x="40" y="2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6"/>
                    <a:pt x="36" y="40"/>
                    <a:pt x="32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36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grpFill/>
            <a:ln w="23813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64">
              <a:extLst>
                <a:ext uri="{FF2B5EF4-FFF2-40B4-BE49-F238E27FC236}">
                  <a16:creationId xmlns:a16="http://schemas.microsoft.com/office/drawing/2014/main" id="{89C4036B-F198-F6E2-B9B9-E003DC8F5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013825" y="3530601"/>
              <a:ext cx="0" cy="168275"/>
            </a:xfrm>
            <a:prstGeom prst="line">
              <a:avLst/>
            </a:prstGeom>
            <a:grpFill/>
            <a:ln w="23813" cap="rnd">
              <a:solidFill>
                <a:srgbClr val="1669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C3857F72-68AE-1BBB-C1B5-DE97996DA98E}"/>
              </a:ext>
            </a:extLst>
          </p:cNvPr>
          <p:cNvSpPr txBox="1"/>
          <p:nvPr/>
        </p:nvSpPr>
        <p:spPr>
          <a:xfrm>
            <a:off x="4138212" y="928924"/>
            <a:ext cx="1184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600" b="1" dirty="0">
                <a:solidFill>
                  <a:srgbClr val="16697A"/>
                </a:solidFill>
                <a:latin typeface="Brush Script MT" panose="03060802040406070304" pitchFamily="66" charset="0"/>
              </a:rPr>
              <a:t>X</a:t>
            </a:r>
            <a:r>
              <a:rPr lang="en" sz="3200" b="1" dirty="0">
                <a:solidFill>
                  <a:srgbClr val="16697A"/>
                </a:solidFill>
                <a:latin typeface="Brush Script MT" panose="03060802040406070304" pitchFamily="66" charset="0"/>
              </a:rPr>
              <a:t>i</a:t>
            </a:r>
            <a:endParaRPr lang="en" sz="6600" b="1" dirty="0">
              <a:solidFill>
                <a:srgbClr val="16697A"/>
              </a:solidFill>
              <a:latin typeface="Brush Script MT" panose="030608020404060703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BE5135E3-25C3-2F44-11B6-3D43028CEA68}"/>
                  </a:ext>
                </a:extLst>
              </p:cNvPr>
              <p:cNvSpPr txBox="1"/>
              <p:nvPr/>
            </p:nvSpPr>
            <p:spPr>
              <a:xfrm>
                <a:off x="7516861" y="962241"/>
                <a:ext cx="15392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6600" b="1" i="1" smtClean="0">
                          <a:solidFill>
                            <a:srgbClr val="16697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" sz="6600" b="1" dirty="0">
                  <a:solidFill>
                    <a:srgbClr val="16697A"/>
                  </a:solidFill>
                  <a:latin typeface="Brush Script MT" panose="03060802040406070304" pitchFamily="66" charset="0"/>
                </a:endParaRPr>
              </a:p>
            </p:txBody>
          </p:sp>
        </mc:Choice>
        <mc:Fallback xmlns="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BE5135E3-25C3-2F44-11B6-3D43028C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61" y="962241"/>
                <a:ext cx="1539292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7" name="Google Shape;487;p23"/>
          <p:cNvSpPr/>
          <p:nvPr/>
        </p:nvSpPr>
        <p:spPr>
          <a:xfrm>
            <a:off x="5952900" y="971550"/>
            <a:ext cx="2733600" cy="1622700"/>
          </a:xfrm>
          <a:prstGeom prst="rect">
            <a:avLst/>
          </a:prstGeom>
          <a:solidFill>
            <a:srgbClr val="82C0CC">
              <a:alpha val="9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40553C1D-9168-D50E-AB9D-3B0A8B5ABE9B}"/>
              </a:ext>
            </a:extLst>
          </p:cNvPr>
          <p:cNvGrpSpPr/>
          <p:nvPr/>
        </p:nvGrpSpPr>
        <p:grpSpPr>
          <a:xfrm>
            <a:off x="174171" y="265645"/>
            <a:ext cx="2977006" cy="602356"/>
            <a:chOff x="174171" y="297543"/>
            <a:chExt cx="2977006" cy="602356"/>
          </a:xfrm>
        </p:grpSpPr>
        <p:sp>
          <p:nvSpPr>
            <p:cNvPr id="88" name="Google Shape;501;p23">
              <a:extLst>
                <a:ext uri="{FF2B5EF4-FFF2-40B4-BE49-F238E27FC236}">
                  <a16:creationId xmlns:a16="http://schemas.microsoft.com/office/drawing/2014/main" id="{D02AC377-FF8D-E97E-D4AC-BCA2EA14E17E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Démarche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suivie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1612D697-8276-FB85-5D61-8D377C43C26C}"/>
                </a:ext>
              </a:extLst>
            </p:cNvPr>
            <p:cNvCxnSpPr/>
            <p:nvPr/>
          </p:nvCxnSpPr>
          <p:spPr>
            <a:xfrm>
              <a:off x="174171" y="297543"/>
              <a:ext cx="182880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0" build="p"/>
      <p:bldP spid="502" grpId="0" build="p"/>
      <p:bldP spid="503" grpId="0" build="p"/>
      <p:bldP spid="504" grpId="0" build="p"/>
      <p:bldP spid="507" grpId="0" build="p"/>
      <p:bldP spid="508" grpId="0" build="p"/>
      <p:bldP spid="509" grpId="0" build="p"/>
      <p:bldP spid="510" grpId="0" build="p"/>
      <p:bldP spid="494" grpId="0" animBg="1"/>
      <p:bldP spid="574" grpId="0" build="p"/>
      <p:bldP spid="587" grpId="0" animBg="1"/>
      <p:bldP spid="24" grpId="0"/>
      <p:bldP spid="134" grpId="0"/>
      <p:bldP spid="48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500200-C213-99B7-6D33-42C6A3834518}"/>
              </a:ext>
            </a:extLst>
          </p:cNvPr>
          <p:cNvGrpSpPr/>
          <p:nvPr/>
        </p:nvGrpSpPr>
        <p:grpSpPr>
          <a:xfrm>
            <a:off x="798285" y="1919373"/>
            <a:ext cx="4968400" cy="1029309"/>
            <a:chOff x="-316646" y="303694"/>
            <a:chExt cx="4097856" cy="1029309"/>
          </a:xfrm>
        </p:grpSpPr>
        <p:sp>
          <p:nvSpPr>
            <p:cNvPr id="21" name="Google Shape;501;p23">
              <a:extLst>
                <a:ext uri="{FF2B5EF4-FFF2-40B4-BE49-F238E27FC236}">
                  <a16:creationId xmlns:a16="http://schemas.microsoft.com/office/drawing/2014/main" id="{B76BC492-3AD8-5ED8-A4CA-6AE4AA9E434B}"/>
                </a:ext>
              </a:extLst>
            </p:cNvPr>
            <p:cNvSpPr txBox="1">
              <a:spLocks/>
            </p:cNvSpPr>
            <p:nvPr/>
          </p:nvSpPr>
          <p:spPr>
            <a:xfrm>
              <a:off x="-316646" y="323534"/>
              <a:ext cx="4097856" cy="1009469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2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Résultats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27F1B5D-1AD6-990C-C26F-E7B9E3EF6813}"/>
                </a:ext>
              </a:extLst>
            </p:cNvPr>
            <p:cNvCxnSpPr>
              <a:cxnSpLocks/>
            </p:cNvCxnSpPr>
            <p:nvPr/>
          </p:nvCxnSpPr>
          <p:spPr>
            <a:xfrm>
              <a:off x="-274747" y="303694"/>
              <a:ext cx="1392756" cy="6113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1">
            <a:extLst>
              <a:ext uri="{FF2B5EF4-FFF2-40B4-BE49-F238E27FC236}">
                <a16:creationId xmlns:a16="http://schemas.microsoft.com/office/drawing/2014/main" id="{6771A817-F3B7-7C0A-F6C5-2001B5AD4E22}"/>
              </a:ext>
            </a:extLst>
          </p:cNvPr>
          <p:cNvGrpSpPr/>
          <p:nvPr/>
        </p:nvGrpSpPr>
        <p:grpSpPr>
          <a:xfrm>
            <a:off x="5666813" y="1439191"/>
            <a:ext cx="1740854" cy="1691872"/>
            <a:chOff x="7588081" y="3812419"/>
            <a:chExt cx="706127" cy="686259"/>
          </a:xfrm>
        </p:grpSpPr>
        <p:grpSp>
          <p:nvGrpSpPr>
            <p:cNvPr id="17" name="Google Shape;560;p23">
              <a:extLst>
                <a:ext uri="{FF2B5EF4-FFF2-40B4-BE49-F238E27FC236}">
                  <a16:creationId xmlns:a16="http://schemas.microsoft.com/office/drawing/2014/main" id="{2B058E83-972F-0D89-32DD-7DA584FDD382}"/>
                </a:ext>
              </a:extLst>
            </p:cNvPr>
            <p:cNvGrpSpPr/>
            <p:nvPr/>
          </p:nvGrpSpPr>
          <p:grpSpPr>
            <a:xfrm>
              <a:off x="7620001" y="3827514"/>
              <a:ext cx="674207" cy="671164"/>
              <a:chOff x="-9278936" y="4197813"/>
              <a:chExt cx="357598" cy="355825"/>
            </a:xfrm>
          </p:grpSpPr>
          <p:sp>
            <p:nvSpPr>
              <p:cNvPr id="28" name="Google Shape;561;p23">
                <a:extLst>
                  <a:ext uri="{FF2B5EF4-FFF2-40B4-BE49-F238E27FC236}">
                    <a16:creationId xmlns:a16="http://schemas.microsoft.com/office/drawing/2014/main" id="{8ECBB724-A06C-47EC-A484-C1FC532E40BF}"/>
                  </a:ext>
                </a:extLst>
              </p:cNvPr>
              <p:cNvSpPr/>
              <p:nvPr/>
            </p:nvSpPr>
            <p:spPr>
              <a:xfrm>
                <a:off x="-9275786" y="4197813"/>
                <a:ext cx="64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06" extrusionOk="0">
                    <a:moveTo>
                      <a:pt x="442" y="0"/>
                    </a:moveTo>
                    <a:cubicBezTo>
                      <a:pt x="339" y="0"/>
                      <a:pt x="237" y="40"/>
                      <a:pt x="158" y="119"/>
                    </a:cubicBezTo>
                    <a:cubicBezTo>
                      <a:pt x="1" y="339"/>
                      <a:pt x="1" y="560"/>
                      <a:pt x="158" y="717"/>
                    </a:cubicBezTo>
                    <a:lnTo>
                      <a:pt x="1828" y="2387"/>
                    </a:lnTo>
                    <a:cubicBezTo>
                      <a:pt x="1923" y="2466"/>
                      <a:pt x="2033" y="2505"/>
                      <a:pt x="2139" y="2505"/>
                    </a:cubicBezTo>
                    <a:cubicBezTo>
                      <a:pt x="2246" y="2505"/>
                      <a:pt x="2348" y="2466"/>
                      <a:pt x="2427" y="2387"/>
                    </a:cubicBezTo>
                    <a:cubicBezTo>
                      <a:pt x="2584" y="2229"/>
                      <a:pt x="2584" y="1946"/>
                      <a:pt x="2427" y="1788"/>
                    </a:cubicBezTo>
                    <a:lnTo>
                      <a:pt x="725" y="119"/>
                    </a:lnTo>
                    <a:cubicBezTo>
                      <a:pt x="647" y="40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62;p23">
                <a:extLst>
                  <a:ext uri="{FF2B5EF4-FFF2-40B4-BE49-F238E27FC236}">
                    <a16:creationId xmlns:a16="http://schemas.microsoft.com/office/drawing/2014/main" id="{1F3ABCD1-C3D4-5192-2744-5BD787AFB26A}"/>
                  </a:ext>
                </a:extLst>
              </p:cNvPr>
              <p:cNvSpPr/>
              <p:nvPr/>
            </p:nvSpPr>
            <p:spPr>
              <a:xfrm>
                <a:off x="-9190712" y="4198415"/>
                <a:ext cx="2127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52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lnTo>
                      <a:pt x="0" y="2079"/>
                    </a:lnTo>
                    <a:cubicBezTo>
                      <a:pt x="0" y="2300"/>
                      <a:pt x="221" y="2520"/>
                      <a:pt x="410" y="2520"/>
                    </a:cubicBezTo>
                    <a:cubicBezTo>
                      <a:pt x="630" y="2520"/>
                      <a:pt x="851" y="2300"/>
                      <a:pt x="851" y="2079"/>
                    </a:cubicBezTo>
                    <a:lnTo>
                      <a:pt x="851" y="410"/>
                    </a:lnTo>
                    <a:cubicBezTo>
                      <a:pt x="851" y="189"/>
                      <a:pt x="630" y="0"/>
                      <a:pt x="410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63;p23">
                <a:extLst>
                  <a:ext uri="{FF2B5EF4-FFF2-40B4-BE49-F238E27FC236}">
                    <a16:creationId xmlns:a16="http://schemas.microsoft.com/office/drawing/2014/main" id="{A75E5575-AB75-F0F2-53AA-7B4075B5CD15}"/>
                  </a:ext>
                </a:extLst>
              </p:cNvPr>
              <p:cNvSpPr/>
              <p:nvPr/>
            </p:nvSpPr>
            <p:spPr>
              <a:xfrm>
                <a:off x="-9274986" y="4282688"/>
                <a:ext cx="630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788" extrusionOk="0">
                    <a:moveTo>
                      <a:pt x="441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599"/>
                      <a:pt x="189" y="788"/>
                      <a:pt x="441" y="788"/>
                    </a:cubicBezTo>
                    <a:lnTo>
                      <a:pt x="2111" y="788"/>
                    </a:lnTo>
                    <a:cubicBezTo>
                      <a:pt x="2363" y="788"/>
                      <a:pt x="2521" y="599"/>
                      <a:pt x="2521" y="410"/>
                    </a:cubicBezTo>
                    <a:cubicBezTo>
                      <a:pt x="2521" y="158"/>
                      <a:pt x="2332" y="0"/>
                      <a:pt x="2111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64;p23">
                <a:extLst>
                  <a:ext uri="{FF2B5EF4-FFF2-40B4-BE49-F238E27FC236}">
                    <a16:creationId xmlns:a16="http://schemas.microsoft.com/office/drawing/2014/main" id="{809601ED-F8B1-90D4-495D-E9DA98293079}"/>
                  </a:ext>
                </a:extLst>
              </p:cNvPr>
              <p:cNvSpPr/>
              <p:nvPr/>
            </p:nvSpPr>
            <p:spPr>
              <a:xfrm>
                <a:off x="-9278936" y="4281888"/>
                <a:ext cx="253650" cy="271750"/>
              </a:xfrm>
              <a:custGeom>
                <a:avLst/>
                <a:gdLst/>
                <a:ahLst/>
                <a:cxnLst/>
                <a:rect l="l" t="t" r="r" b="b"/>
                <a:pathLst>
                  <a:path w="10146" h="10870" extrusionOk="0">
                    <a:moveTo>
                      <a:pt x="5357" y="1"/>
                    </a:moveTo>
                    <a:cubicBezTo>
                      <a:pt x="5010" y="1"/>
                      <a:pt x="4727" y="253"/>
                      <a:pt x="4727" y="631"/>
                    </a:cubicBezTo>
                    <a:lnTo>
                      <a:pt x="4727" y="5388"/>
                    </a:lnTo>
                    <a:cubicBezTo>
                      <a:pt x="4727" y="5640"/>
                      <a:pt x="4537" y="5797"/>
                      <a:pt x="4317" y="5797"/>
                    </a:cubicBezTo>
                    <a:cubicBezTo>
                      <a:pt x="4128" y="5797"/>
                      <a:pt x="3907" y="5577"/>
                      <a:pt x="3907" y="5388"/>
                    </a:cubicBezTo>
                    <a:lnTo>
                      <a:pt x="3907" y="1450"/>
                    </a:lnTo>
                    <a:cubicBezTo>
                      <a:pt x="3907" y="1103"/>
                      <a:pt x="3624" y="820"/>
                      <a:pt x="3277" y="820"/>
                    </a:cubicBezTo>
                    <a:cubicBezTo>
                      <a:pt x="2931" y="820"/>
                      <a:pt x="2647" y="1103"/>
                      <a:pt x="2647" y="1450"/>
                    </a:cubicBezTo>
                    <a:lnTo>
                      <a:pt x="2647" y="7940"/>
                    </a:lnTo>
                    <a:lnTo>
                      <a:pt x="1576" y="6900"/>
                    </a:lnTo>
                    <a:cubicBezTo>
                      <a:pt x="1416" y="6740"/>
                      <a:pt x="1176" y="6640"/>
                      <a:pt x="935" y="6640"/>
                    </a:cubicBezTo>
                    <a:cubicBezTo>
                      <a:pt x="748" y="6640"/>
                      <a:pt x="561" y="6700"/>
                      <a:pt x="410" y="6837"/>
                    </a:cubicBezTo>
                    <a:cubicBezTo>
                      <a:pt x="95" y="7121"/>
                      <a:pt x="1" y="7625"/>
                      <a:pt x="284" y="7971"/>
                    </a:cubicBezTo>
                    <a:lnTo>
                      <a:pt x="1734" y="10208"/>
                    </a:lnTo>
                    <a:cubicBezTo>
                      <a:pt x="2049" y="10618"/>
                      <a:pt x="2521" y="10870"/>
                      <a:pt x="3088" y="10870"/>
                    </a:cubicBezTo>
                    <a:lnTo>
                      <a:pt x="8035" y="10870"/>
                    </a:lnTo>
                    <a:cubicBezTo>
                      <a:pt x="9169" y="10870"/>
                      <a:pt x="10114" y="9925"/>
                      <a:pt x="10114" y="8759"/>
                    </a:cubicBezTo>
                    <a:lnTo>
                      <a:pt x="10114" y="4002"/>
                    </a:lnTo>
                    <a:cubicBezTo>
                      <a:pt x="10145" y="3592"/>
                      <a:pt x="9893" y="3309"/>
                      <a:pt x="9515" y="3309"/>
                    </a:cubicBezTo>
                    <a:cubicBezTo>
                      <a:pt x="9169" y="3309"/>
                      <a:pt x="8885" y="3592"/>
                      <a:pt x="8885" y="3939"/>
                    </a:cubicBezTo>
                    <a:lnTo>
                      <a:pt x="8885" y="5388"/>
                    </a:lnTo>
                    <a:cubicBezTo>
                      <a:pt x="8885" y="5640"/>
                      <a:pt x="8696" y="5797"/>
                      <a:pt x="8507" y="5797"/>
                    </a:cubicBezTo>
                    <a:cubicBezTo>
                      <a:pt x="8255" y="5797"/>
                      <a:pt x="8066" y="5577"/>
                      <a:pt x="8066" y="5388"/>
                    </a:cubicBezTo>
                    <a:lnTo>
                      <a:pt x="8066" y="1450"/>
                    </a:lnTo>
                    <a:cubicBezTo>
                      <a:pt x="8066" y="1103"/>
                      <a:pt x="7782" y="820"/>
                      <a:pt x="7436" y="820"/>
                    </a:cubicBezTo>
                    <a:cubicBezTo>
                      <a:pt x="7089" y="820"/>
                      <a:pt x="6806" y="1103"/>
                      <a:pt x="6806" y="1450"/>
                    </a:cubicBezTo>
                    <a:lnTo>
                      <a:pt x="6806" y="5388"/>
                    </a:lnTo>
                    <a:cubicBezTo>
                      <a:pt x="6806" y="5640"/>
                      <a:pt x="6617" y="5797"/>
                      <a:pt x="6428" y="5797"/>
                    </a:cubicBezTo>
                    <a:cubicBezTo>
                      <a:pt x="6176" y="5797"/>
                      <a:pt x="5987" y="5577"/>
                      <a:pt x="5987" y="5388"/>
                    </a:cubicBezTo>
                    <a:lnTo>
                      <a:pt x="5987" y="631"/>
                    </a:lnTo>
                    <a:cubicBezTo>
                      <a:pt x="5987" y="284"/>
                      <a:pt x="5703" y="1"/>
                      <a:pt x="5357" y="1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65;p23">
                <a:extLst>
                  <a:ext uri="{FF2B5EF4-FFF2-40B4-BE49-F238E27FC236}">
                    <a16:creationId xmlns:a16="http://schemas.microsoft.com/office/drawing/2014/main" id="{CC7511D3-3738-C684-57F6-3202BBB733AC}"/>
                  </a:ext>
                </a:extLst>
              </p:cNvPr>
              <p:cNvSpPr/>
              <p:nvPr/>
            </p:nvSpPr>
            <p:spPr>
              <a:xfrm>
                <a:off x="-9113797" y="4214832"/>
                <a:ext cx="3155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647" extrusionOk="0">
                    <a:moveTo>
                      <a:pt x="631" y="0"/>
                    </a:moveTo>
                    <a:cubicBezTo>
                      <a:pt x="284" y="0"/>
                      <a:pt x="1" y="252"/>
                      <a:pt x="1" y="630"/>
                    </a:cubicBezTo>
                    <a:lnTo>
                      <a:pt x="1" y="2647"/>
                    </a:lnTo>
                    <a:cubicBezTo>
                      <a:pt x="190" y="2552"/>
                      <a:pt x="410" y="2489"/>
                      <a:pt x="631" y="2489"/>
                    </a:cubicBezTo>
                    <a:cubicBezTo>
                      <a:pt x="883" y="2521"/>
                      <a:pt x="1072" y="2552"/>
                      <a:pt x="1261" y="2647"/>
                    </a:cubicBezTo>
                    <a:lnTo>
                      <a:pt x="1261" y="630"/>
                    </a:lnTo>
                    <a:cubicBezTo>
                      <a:pt x="1261" y="284"/>
                      <a:pt x="977" y="0"/>
                      <a:pt x="631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66;p23">
                <a:extLst>
                  <a:ext uri="{FF2B5EF4-FFF2-40B4-BE49-F238E27FC236}">
                    <a16:creationId xmlns:a16="http://schemas.microsoft.com/office/drawing/2014/main" id="{09B486FD-D249-C789-E037-1D718AF19B26}"/>
                  </a:ext>
                </a:extLst>
              </p:cNvPr>
              <p:cNvSpPr/>
              <p:nvPr/>
            </p:nvSpPr>
            <p:spPr>
              <a:xfrm>
                <a:off x="-9057613" y="4199189"/>
                <a:ext cx="136275" cy="26860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10744" extrusionOk="0">
                    <a:moveTo>
                      <a:pt x="631" y="1"/>
                    </a:moveTo>
                    <a:cubicBezTo>
                      <a:pt x="284" y="1"/>
                      <a:pt x="1" y="253"/>
                      <a:pt x="1" y="631"/>
                    </a:cubicBezTo>
                    <a:lnTo>
                      <a:pt x="1" y="5955"/>
                    </a:lnTo>
                    <a:cubicBezTo>
                      <a:pt x="190" y="5860"/>
                      <a:pt x="410" y="5797"/>
                      <a:pt x="631" y="5797"/>
                    </a:cubicBezTo>
                    <a:cubicBezTo>
                      <a:pt x="1418" y="5797"/>
                      <a:pt x="2080" y="6428"/>
                      <a:pt x="2080" y="7247"/>
                    </a:cubicBezTo>
                    <a:lnTo>
                      <a:pt x="2080" y="10744"/>
                    </a:lnTo>
                    <a:lnTo>
                      <a:pt x="3309" y="10744"/>
                    </a:lnTo>
                    <a:cubicBezTo>
                      <a:pt x="4443" y="10744"/>
                      <a:pt x="5388" y="9799"/>
                      <a:pt x="5388" y="8664"/>
                    </a:cubicBezTo>
                    <a:lnTo>
                      <a:pt x="5388" y="3876"/>
                    </a:lnTo>
                    <a:cubicBezTo>
                      <a:pt x="5451" y="3592"/>
                      <a:pt x="5167" y="3309"/>
                      <a:pt x="4821" y="3309"/>
                    </a:cubicBezTo>
                    <a:cubicBezTo>
                      <a:pt x="4443" y="3309"/>
                      <a:pt x="4191" y="3592"/>
                      <a:pt x="4191" y="3939"/>
                    </a:cubicBezTo>
                    <a:lnTo>
                      <a:pt x="4191" y="5388"/>
                    </a:lnTo>
                    <a:cubicBezTo>
                      <a:pt x="4191" y="5640"/>
                      <a:pt x="3970" y="5797"/>
                      <a:pt x="3781" y="5797"/>
                    </a:cubicBezTo>
                    <a:cubicBezTo>
                      <a:pt x="3561" y="5797"/>
                      <a:pt x="3340" y="5577"/>
                      <a:pt x="3340" y="5388"/>
                    </a:cubicBezTo>
                    <a:lnTo>
                      <a:pt x="3340" y="1450"/>
                    </a:lnTo>
                    <a:cubicBezTo>
                      <a:pt x="3340" y="1103"/>
                      <a:pt x="3088" y="820"/>
                      <a:pt x="2710" y="820"/>
                    </a:cubicBezTo>
                    <a:cubicBezTo>
                      <a:pt x="2364" y="820"/>
                      <a:pt x="2080" y="1103"/>
                      <a:pt x="2080" y="1450"/>
                    </a:cubicBezTo>
                    <a:lnTo>
                      <a:pt x="2080" y="5388"/>
                    </a:lnTo>
                    <a:cubicBezTo>
                      <a:pt x="2080" y="5640"/>
                      <a:pt x="1891" y="5797"/>
                      <a:pt x="1702" y="5797"/>
                    </a:cubicBezTo>
                    <a:cubicBezTo>
                      <a:pt x="1450" y="5797"/>
                      <a:pt x="1261" y="5577"/>
                      <a:pt x="1261" y="5388"/>
                    </a:cubicBezTo>
                    <a:lnTo>
                      <a:pt x="1261" y="631"/>
                    </a:lnTo>
                    <a:cubicBezTo>
                      <a:pt x="1261" y="284"/>
                      <a:pt x="977" y="1"/>
                      <a:pt x="631" y="1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567;p23">
              <a:extLst>
                <a:ext uri="{FF2B5EF4-FFF2-40B4-BE49-F238E27FC236}">
                  <a16:creationId xmlns:a16="http://schemas.microsoft.com/office/drawing/2014/main" id="{2258F798-F1CC-F9AE-CD27-6D689F0B45DB}"/>
                </a:ext>
              </a:extLst>
            </p:cNvPr>
            <p:cNvGrpSpPr/>
            <p:nvPr/>
          </p:nvGrpSpPr>
          <p:grpSpPr>
            <a:xfrm>
              <a:off x="7588081" y="3812419"/>
              <a:ext cx="674211" cy="671164"/>
              <a:chOff x="-9961625" y="4048175"/>
              <a:chExt cx="357600" cy="355825"/>
            </a:xfrm>
          </p:grpSpPr>
          <p:sp>
            <p:nvSpPr>
              <p:cNvPr id="19" name="Google Shape;568;p23">
                <a:extLst>
                  <a:ext uri="{FF2B5EF4-FFF2-40B4-BE49-F238E27FC236}">
                    <a16:creationId xmlns:a16="http://schemas.microsoft.com/office/drawing/2014/main" id="{A71AD7D1-4BCF-BA1C-1B98-DD9EC5D3C6A9}"/>
                  </a:ext>
                </a:extLst>
              </p:cNvPr>
              <p:cNvSpPr/>
              <p:nvPr/>
            </p:nvSpPr>
            <p:spPr>
              <a:xfrm>
                <a:off x="-9958475" y="4048175"/>
                <a:ext cx="64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06" extrusionOk="0">
                    <a:moveTo>
                      <a:pt x="442" y="0"/>
                    </a:moveTo>
                    <a:cubicBezTo>
                      <a:pt x="339" y="0"/>
                      <a:pt x="237" y="40"/>
                      <a:pt x="158" y="119"/>
                    </a:cubicBezTo>
                    <a:cubicBezTo>
                      <a:pt x="1" y="339"/>
                      <a:pt x="1" y="560"/>
                      <a:pt x="158" y="717"/>
                    </a:cubicBezTo>
                    <a:lnTo>
                      <a:pt x="1828" y="2387"/>
                    </a:lnTo>
                    <a:cubicBezTo>
                      <a:pt x="1923" y="2466"/>
                      <a:pt x="2033" y="2505"/>
                      <a:pt x="2139" y="2505"/>
                    </a:cubicBezTo>
                    <a:cubicBezTo>
                      <a:pt x="2246" y="2505"/>
                      <a:pt x="2348" y="2466"/>
                      <a:pt x="2427" y="2387"/>
                    </a:cubicBezTo>
                    <a:cubicBezTo>
                      <a:pt x="2584" y="2229"/>
                      <a:pt x="2584" y="1946"/>
                      <a:pt x="2427" y="1788"/>
                    </a:cubicBezTo>
                    <a:lnTo>
                      <a:pt x="725" y="119"/>
                    </a:lnTo>
                    <a:cubicBezTo>
                      <a:pt x="647" y="40"/>
                      <a:pt x="544" y="0"/>
                      <a:pt x="442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69;p23">
                <a:extLst>
                  <a:ext uri="{FF2B5EF4-FFF2-40B4-BE49-F238E27FC236}">
                    <a16:creationId xmlns:a16="http://schemas.microsoft.com/office/drawing/2014/main" id="{B9B9A910-EBA0-5866-E305-F1A718C119CE}"/>
                  </a:ext>
                </a:extLst>
              </p:cNvPr>
              <p:cNvSpPr/>
              <p:nvPr/>
            </p:nvSpPr>
            <p:spPr>
              <a:xfrm>
                <a:off x="-9873400" y="4048775"/>
                <a:ext cx="2127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52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lnTo>
                      <a:pt x="0" y="2079"/>
                    </a:lnTo>
                    <a:cubicBezTo>
                      <a:pt x="0" y="2300"/>
                      <a:pt x="221" y="2520"/>
                      <a:pt x="410" y="2520"/>
                    </a:cubicBezTo>
                    <a:cubicBezTo>
                      <a:pt x="630" y="2520"/>
                      <a:pt x="851" y="2300"/>
                      <a:pt x="851" y="2079"/>
                    </a:cubicBezTo>
                    <a:lnTo>
                      <a:pt x="851" y="410"/>
                    </a:lnTo>
                    <a:cubicBezTo>
                      <a:pt x="851" y="189"/>
                      <a:pt x="630" y="0"/>
                      <a:pt x="410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70;p23">
                <a:extLst>
                  <a:ext uri="{FF2B5EF4-FFF2-40B4-BE49-F238E27FC236}">
                    <a16:creationId xmlns:a16="http://schemas.microsoft.com/office/drawing/2014/main" id="{BD9ADF33-3E98-2423-CA47-B802F23031ED}"/>
                  </a:ext>
                </a:extLst>
              </p:cNvPr>
              <p:cNvSpPr/>
              <p:nvPr/>
            </p:nvSpPr>
            <p:spPr>
              <a:xfrm>
                <a:off x="-9957675" y="4133050"/>
                <a:ext cx="630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788" extrusionOk="0">
                    <a:moveTo>
                      <a:pt x="441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599"/>
                      <a:pt x="189" y="788"/>
                      <a:pt x="441" y="788"/>
                    </a:cubicBezTo>
                    <a:lnTo>
                      <a:pt x="2111" y="788"/>
                    </a:lnTo>
                    <a:cubicBezTo>
                      <a:pt x="2363" y="788"/>
                      <a:pt x="2521" y="599"/>
                      <a:pt x="2521" y="410"/>
                    </a:cubicBezTo>
                    <a:cubicBezTo>
                      <a:pt x="2521" y="158"/>
                      <a:pt x="2332" y="0"/>
                      <a:pt x="211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71;p23">
                <a:extLst>
                  <a:ext uri="{FF2B5EF4-FFF2-40B4-BE49-F238E27FC236}">
                    <a16:creationId xmlns:a16="http://schemas.microsoft.com/office/drawing/2014/main" id="{8652BBD7-C7F0-8C92-C266-8EB9DD2DFE8A}"/>
                  </a:ext>
                </a:extLst>
              </p:cNvPr>
              <p:cNvSpPr/>
              <p:nvPr/>
            </p:nvSpPr>
            <p:spPr>
              <a:xfrm>
                <a:off x="-9961625" y="4132250"/>
                <a:ext cx="253650" cy="271750"/>
              </a:xfrm>
              <a:custGeom>
                <a:avLst/>
                <a:gdLst/>
                <a:ahLst/>
                <a:cxnLst/>
                <a:rect l="l" t="t" r="r" b="b"/>
                <a:pathLst>
                  <a:path w="10146" h="10870" extrusionOk="0">
                    <a:moveTo>
                      <a:pt x="5357" y="1"/>
                    </a:moveTo>
                    <a:cubicBezTo>
                      <a:pt x="5010" y="1"/>
                      <a:pt x="4727" y="253"/>
                      <a:pt x="4727" y="631"/>
                    </a:cubicBezTo>
                    <a:lnTo>
                      <a:pt x="4727" y="5388"/>
                    </a:lnTo>
                    <a:cubicBezTo>
                      <a:pt x="4727" y="5640"/>
                      <a:pt x="4537" y="5797"/>
                      <a:pt x="4317" y="5797"/>
                    </a:cubicBezTo>
                    <a:cubicBezTo>
                      <a:pt x="4128" y="5797"/>
                      <a:pt x="3907" y="5577"/>
                      <a:pt x="3907" y="5388"/>
                    </a:cubicBezTo>
                    <a:lnTo>
                      <a:pt x="3907" y="1450"/>
                    </a:lnTo>
                    <a:cubicBezTo>
                      <a:pt x="3907" y="1103"/>
                      <a:pt x="3624" y="820"/>
                      <a:pt x="3277" y="820"/>
                    </a:cubicBezTo>
                    <a:cubicBezTo>
                      <a:pt x="2931" y="820"/>
                      <a:pt x="2647" y="1103"/>
                      <a:pt x="2647" y="1450"/>
                    </a:cubicBezTo>
                    <a:lnTo>
                      <a:pt x="2647" y="7940"/>
                    </a:lnTo>
                    <a:lnTo>
                      <a:pt x="1576" y="6900"/>
                    </a:lnTo>
                    <a:cubicBezTo>
                      <a:pt x="1416" y="6740"/>
                      <a:pt x="1176" y="6640"/>
                      <a:pt x="935" y="6640"/>
                    </a:cubicBezTo>
                    <a:cubicBezTo>
                      <a:pt x="748" y="6640"/>
                      <a:pt x="561" y="6700"/>
                      <a:pt x="410" y="6837"/>
                    </a:cubicBezTo>
                    <a:cubicBezTo>
                      <a:pt x="95" y="7121"/>
                      <a:pt x="1" y="7625"/>
                      <a:pt x="284" y="7971"/>
                    </a:cubicBezTo>
                    <a:lnTo>
                      <a:pt x="1734" y="10208"/>
                    </a:lnTo>
                    <a:cubicBezTo>
                      <a:pt x="2049" y="10618"/>
                      <a:pt x="2521" y="10870"/>
                      <a:pt x="3088" y="10870"/>
                    </a:cubicBezTo>
                    <a:lnTo>
                      <a:pt x="8035" y="10870"/>
                    </a:lnTo>
                    <a:cubicBezTo>
                      <a:pt x="9169" y="10870"/>
                      <a:pt x="10114" y="9925"/>
                      <a:pt x="10114" y="8759"/>
                    </a:cubicBezTo>
                    <a:lnTo>
                      <a:pt x="10114" y="4002"/>
                    </a:lnTo>
                    <a:cubicBezTo>
                      <a:pt x="10145" y="3592"/>
                      <a:pt x="9893" y="3309"/>
                      <a:pt x="9515" y="3309"/>
                    </a:cubicBezTo>
                    <a:cubicBezTo>
                      <a:pt x="9169" y="3309"/>
                      <a:pt x="8885" y="3592"/>
                      <a:pt x="8885" y="3939"/>
                    </a:cubicBezTo>
                    <a:lnTo>
                      <a:pt x="8885" y="5388"/>
                    </a:lnTo>
                    <a:cubicBezTo>
                      <a:pt x="8885" y="5640"/>
                      <a:pt x="8696" y="5797"/>
                      <a:pt x="8507" y="5797"/>
                    </a:cubicBezTo>
                    <a:cubicBezTo>
                      <a:pt x="8255" y="5797"/>
                      <a:pt x="8066" y="5577"/>
                      <a:pt x="8066" y="5388"/>
                    </a:cubicBezTo>
                    <a:lnTo>
                      <a:pt x="8066" y="1450"/>
                    </a:lnTo>
                    <a:cubicBezTo>
                      <a:pt x="8066" y="1103"/>
                      <a:pt x="7782" y="820"/>
                      <a:pt x="7436" y="820"/>
                    </a:cubicBezTo>
                    <a:cubicBezTo>
                      <a:pt x="7089" y="820"/>
                      <a:pt x="6806" y="1103"/>
                      <a:pt x="6806" y="1450"/>
                    </a:cubicBezTo>
                    <a:lnTo>
                      <a:pt x="6806" y="5388"/>
                    </a:lnTo>
                    <a:cubicBezTo>
                      <a:pt x="6806" y="5640"/>
                      <a:pt x="6617" y="5797"/>
                      <a:pt x="6428" y="5797"/>
                    </a:cubicBezTo>
                    <a:cubicBezTo>
                      <a:pt x="6176" y="5797"/>
                      <a:pt x="5987" y="5577"/>
                      <a:pt x="5987" y="5388"/>
                    </a:cubicBezTo>
                    <a:lnTo>
                      <a:pt x="5987" y="631"/>
                    </a:lnTo>
                    <a:cubicBezTo>
                      <a:pt x="5987" y="284"/>
                      <a:pt x="5703" y="1"/>
                      <a:pt x="535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72;p23">
                <a:extLst>
                  <a:ext uri="{FF2B5EF4-FFF2-40B4-BE49-F238E27FC236}">
                    <a16:creationId xmlns:a16="http://schemas.microsoft.com/office/drawing/2014/main" id="{B4D434E6-EBBB-CB2C-124E-A22862EC7241}"/>
                  </a:ext>
                </a:extLst>
              </p:cNvPr>
              <p:cNvSpPr/>
              <p:nvPr/>
            </p:nvSpPr>
            <p:spPr>
              <a:xfrm>
                <a:off x="-9791500" y="4069250"/>
                <a:ext cx="3155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647" extrusionOk="0">
                    <a:moveTo>
                      <a:pt x="631" y="0"/>
                    </a:moveTo>
                    <a:cubicBezTo>
                      <a:pt x="284" y="0"/>
                      <a:pt x="1" y="252"/>
                      <a:pt x="1" y="630"/>
                    </a:cubicBezTo>
                    <a:lnTo>
                      <a:pt x="1" y="2647"/>
                    </a:lnTo>
                    <a:cubicBezTo>
                      <a:pt x="190" y="2552"/>
                      <a:pt x="410" y="2489"/>
                      <a:pt x="631" y="2489"/>
                    </a:cubicBezTo>
                    <a:cubicBezTo>
                      <a:pt x="883" y="2521"/>
                      <a:pt x="1072" y="2552"/>
                      <a:pt x="1261" y="2647"/>
                    </a:cubicBezTo>
                    <a:lnTo>
                      <a:pt x="1261" y="630"/>
                    </a:lnTo>
                    <a:cubicBezTo>
                      <a:pt x="1261" y="284"/>
                      <a:pt x="977" y="0"/>
                      <a:pt x="63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73;p23">
                <a:extLst>
                  <a:ext uri="{FF2B5EF4-FFF2-40B4-BE49-F238E27FC236}">
                    <a16:creationId xmlns:a16="http://schemas.microsoft.com/office/drawing/2014/main" id="{9A5CC110-EF87-E5C0-901B-DCAC9CCBBB01}"/>
                  </a:ext>
                </a:extLst>
              </p:cNvPr>
              <p:cNvSpPr/>
              <p:nvPr/>
            </p:nvSpPr>
            <p:spPr>
              <a:xfrm>
                <a:off x="-9740300" y="4049550"/>
                <a:ext cx="136275" cy="26860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10744" extrusionOk="0">
                    <a:moveTo>
                      <a:pt x="631" y="1"/>
                    </a:moveTo>
                    <a:cubicBezTo>
                      <a:pt x="284" y="1"/>
                      <a:pt x="1" y="253"/>
                      <a:pt x="1" y="631"/>
                    </a:cubicBezTo>
                    <a:lnTo>
                      <a:pt x="1" y="5955"/>
                    </a:lnTo>
                    <a:cubicBezTo>
                      <a:pt x="190" y="5860"/>
                      <a:pt x="410" y="5797"/>
                      <a:pt x="631" y="5797"/>
                    </a:cubicBezTo>
                    <a:cubicBezTo>
                      <a:pt x="1418" y="5797"/>
                      <a:pt x="2080" y="6428"/>
                      <a:pt x="2080" y="7247"/>
                    </a:cubicBezTo>
                    <a:lnTo>
                      <a:pt x="2080" y="10744"/>
                    </a:lnTo>
                    <a:lnTo>
                      <a:pt x="3309" y="10744"/>
                    </a:lnTo>
                    <a:cubicBezTo>
                      <a:pt x="4443" y="10744"/>
                      <a:pt x="5388" y="9799"/>
                      <a:pt x="5388" y="8664"/>
                    </a:cubicBezTo>
                    <a:lnTo>
                      <a:pt x="5388" y="3876"/>
                    </a:lnTo>
                    <a:cubicBezTo>
                      <a:pt x="5451" y="3592"/>
                      <a:pt x="5167" y="3309"/>
                      <a:pt x="4821" y="3309"/>
                    </a:cubicBezTo>
                    <a:cubicBezTo>
                      <a:pt x="4443" y="3309"/>
                      <a:pt x="4191" y="3592"/>
                      <a:pt x="4191" y="3939"/>
                    </a:cubicBezTo>
                    <a:lnTo>
                      <a:pt x="4191" y="5388"/>
                    </a:lnTo>
                    <a:cubicBezTo>
                      <a:pt x="4191" y="5640"/>
                      <a:pt x="3970" y="5797"/>
                      <a:pt x="3781" y="5797"/>
                    </a:cubicBezTo>
                    <a:cubicBezTo>
                      <a:pt x="3561" y="5797"/>
                      <a:pt x="3340" y="5577"/>
                      <a:pt x="3340" y="5388"/>
                    </a:cubicBezTo>
                    <a:lnTo>
                      <a:pt x="3340" y="1450"/>
                    </a:lnTo>
                    <a:cubicBezTo>
                      <a:pt x="3340" y="1103"/>
                      <a:pt x="3088" y="820"/>
                      <a:pt x="2710" y="820"/>
                    </a:cubicBezTo>
                    <a:cubicBezTo>
                      <a:pt x="2364" y="820"/>
                      <a:pt x="2080" y="1103"/>
                      <a:pt x="2080" y="1450"/>
                    </a:cubicBezTo>
                    <a:lnTo>
                      <a:pt x="2080" y="5388"/>
                    </a:lnTo>
                    <a:cubicBezTo>
                      <a:pt x="2080" y="5640"/>
                      <a:pt x="1891" y="5797"/>
                      <a:pt x="1702" y="5797"/>
                    </a:cubicBezTo>
                    <a:cubicBezTo>
                      <a:pt x="1450" y="5797"/>
                      <a:pt x="1261" y="5577"/>
                      <a:pt x="1261" y="5388"/>
                    </a:cubicBezTo>
                    <a:lnTo>
                      <a:pt x="1261" y="631"/>
                    </a:lnTo>
                    <a:cubicBezTo>
                      <a:pt x="1261" y="284"/>
                      <a:pt x="977" y="1"/>
                      <a:pt x="631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57">
            <a:extLst>
              <a:ext uri="{FF2B5EF4-FFF2-40B4-BE49-F238E27FC236}">
                <a16:creationId xmlns:a16="http://schemas.microsoft.com/office/drawing/2014/main" id="{BBFCEE0B-5B6D-50AE-7F60-DD2A9BDA94A7}"/>
              </a:ext>
            </a:extLst>
          </p:cNvPr>
          <p:cNvGrpSpPr/>
          <p:nvPr/>
        </p:nvGrpSpPr>
        <p:grpSpPr>
          <a:xfrm>
            <a:off x="174171" y="151735"/>
            <a:ext cx="3257398" cy="764118"/>
            <a:chOff x="174171" y="297543"/>
            <a:chExt cx="3257398" cy="602356"/>
          </a:xfrm>
        </p:grpSpPr>
        <p:sp>
          <p:nvSpPr>
            <p:cNvPr id="8" name="Google Shape;501;p23">
              <a:extLst>
                <a:ext uri="{FF2B5EF4-FFF2-40B4-BE49-F238E27FC236}">
                  <a16:creationId xmlns:a16="http://schemas.microsoft.com/office/drawing/2014/main" id="{094C62BF-8957-2275-5C0F-7774A50C216C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Flux vers les blenders et les stockages</a:t>
              </a:r>
            </a:p>
          </p:txBody>
        </p:sp>
        <p:cxnSp>
          <p:nvCxnSpPr>
            <p:cNvPr id="9" name="Connecteur droit 59">
              <a:extLst>
                <a:ext uri="{FF2B5EF4-FFF2-40B4-BE49-F238E27FC236}">
                  <a16:creationId xmlns:a16="http://schemas.microsoft.com/office/drawing/2014/main" id="{AB7E42BE-54FD-2014-B2AE-7E251CD4A473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30175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Graphique 2">
            <a:extLst>
              <a:ext uri="{FF2B5EF4-FFF2-40B4-BE49-F238E27FC236}">
                <a16:creationId xmlns:a16="http://schemas.microsoft.com/office/drawing/2014/main" id="{A469120D-A695-2A30-6C9C-AB7F39E45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028404"/>
              </p:ext>
            </p:extLst>
          </p:nvPr>
        </p:nvGraphicFramePr>
        <p:xfrm>
          <a:off x="822960" y="915853"/>
          <a:ext cx="749808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998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57">
            <a:extLst>
              <a:ext uri="{FF2B5EF4-FFF2-40B4-BE49-F238E27FC236}">
                <a16:creationId xmlns:a16="http://schemas.microsoft.com/office/drawing/2014/main" id="{BBFCEE0B-5B6D-50AE-7F60-DD2A9BDA94A7}"/>
              </a:ext>
            </a:extLst>
          </p:cNvPr>
          <p:cNvGrpSpPr/>
          <p:nvPr/>
        </p:nvGrpSpPr>
        <p:grpSpPr>
          <a:xfrm>
            <a:off x="174171" y="141459"/>
            <a:ext cx="3257398" cy="764118"/>
            <a:chOff x="174171" y="297543"/>
            <a:chExt cx="3257398" cy="602356"/>
          </a:xfrm>
        </p:grpSpPr>
        <p:sp>
          <p:nvSpPr>
            <p:cNvPr id="8" name="Google Shape;501;p23">
              <a:extLst>
                <a:ext uri="{FF2B5EF4-FFF2-40B4-BE49-F238E27FC236}">
                  <a16:creationId xmlns:a16="http://schemas.microsoft.com/office/drawing/2014/main" id="{094C62BF-8957-2275-5C0F-7774A50C216C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Stocks restants</a:t>
              </a:r>
            </a:p>
          </p:txBody>
        </p:sp>
        <p:cxnSp>
          <p:nvCxnSpPr>
            <p:cNvPr id="9" name="Connecteur droit 59">
              <a:extLst>
                <a:ext uri="{FF2B5EF4-FFF2-40B4-BE49-F238E27FC236}">
                  <a16:creationId xmlns:a16="http://schemas.microsoft.com/office/drawing/2014/main" id="{AB7E42BE-54FD-2014-B2AE-7E251CD4A473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1726548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Graphique 2">
            <a:extLst>
              <a:ext uri="{FF2B5EF4-FFF2-40B4-BE49-F238E27FC236}">
                <a16:creationId xmlns:a16="http://schemas.microsoft.com/office/drawing/2014/main" id="{9966ED21-9D8D-2B3D-C551-86AB8AEEF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237205"/>
              </p:ext>
            </p:extLst>
          </p:nvPr>
        </p:nvGraphicFramePr>
        <p:xfrm>
          <a:off x="822960" y="905577"/>
          <a:ext cx="749808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84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57">
            <a:extLst>
              <a:ext uri="{FF2B5EF4-FFF2-40B4-BE49-F238E27FC236}">
                <a16:creationId xmlns:a16="http://schemas.microsoft.com/office/drawing/2014/main" id="{BBFCEE0B-5B6D-50AE-7F60-DD2A9BDA94A7}"/>
              </a:ext>
            </a:extLst>
          </p:cNvPr>
          <p:cNvGrpSpPr/>
          <p:nvPr/>
        </p:nvGrpSpPr>
        <p:grpSpPr>
          <a:xfrm>
            <a:off x="174171" y="151734"/>
            <a:ext cx="3257398" cy="764118"/>
            <a:chOff x="174171" y="297543"/>
            <a:chExt cx="3257398" cy="602356"/>
          </a:xfrm>
        </p:grpSpPr>
        <p:sp>
          <p:nvSpPr>
            <p:cNvPr id="8" name="Google Shape;501;p23">
              <a:extLst>
                <a:ext uri="{FF2B5EF4-FFF2-40B4-BE49-F238E27FC236}">
                  <a16:creationId xmlns:a16="http://schemas.microsoft.com/office/drawing/2014/main" id="{094C62BF-8957-2275-5C0F-7774A50C216C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Approvisionnement en matière première</a:t>
              </a:r>
            </a:p>
          </p:txBody>
        </p:sp>
        <p:cxnSp>
          <p:nvCxnSpPr>
            <p:cNvPr id="9" name="Connecteur droit 59">
              <a:extLst>
                <a:ext uri="{FF2B5EF4-FFF2-40B4-BE49-F238E27FC236}">
                  <a16:creationId xmlns:a16="http://schemas.microsoft.com/office/drawing/2014/main" id="{AB7E42BE-54FD-2014-B2AE-7E251CD4A473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25603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Graphique 1">
            <a:extLst>
              <a:ext uri="{FF2B5EF4-FFF2-40B4-BE49-F238E27FC236}">
                <a16:creationId xmlns:a16="http://schemas.microsoft.com/office/drawing/2014/main" id="{F1A87CB6-AAED-FC24-D25F-C0F885EA3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78914"/>
              </p:ext>
            </p:extLst>
          </p:nvPr>
        </p:nvGraphicFramePr>
        <p:xfrm>
          <a:off x="822960" y="915852"/>
          <a:ext cx="749808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1625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27D48A5-374A-795B-3DF5-0E2BB9A9D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58443"/>
              </p:ext>
            </p:extLst>
          </p:nvPr>
        </p:nvGraphicFramePr>
        <p:xfrm>
          <a:off x="530359" y="1461305"/>
          <a:ext cx="8083282" cy="2220890"/>
        </p:xfrm>
        <a:graphic>
          <a:graphicData uri="http://schemas.openxmlformats.org/drawingml/2006/table">
            <a:tbl>
              <a:tblPr/>
              <a:tblGrid>
                <a:gridCol w="1021274">
                  <a:extLst>
                    <a:ext uri="{9D8B030D-6E8A-4147-A177-3AD203B41FA5}">
                      <a16:colId xmlns:a16="http://schemas.microsoft.com/office/drawing/2014/main" val="1487935022"/>
                    </a:ext>
                  </a:extLst>
                </a:gridCol>
                <a:gridCol w="2042551">
                  <a:extLst>
                    <a:ext uri="{9D8B030D-6E8A-4147-A177-3AD203B41FA5}">
                      <a16:colId xmlns:a16="http://schemas.microsoft.com/office/drawing/2014/main" val="1084706501"/>
                    </a:ext>
                  </a:extLst>
                </a:gridCol>
                <a:gridCol w="1260296">
                  <a:extLst>
                    <a:ext uri="{9D8B030D-6E8A-4147-A177-3AD203B41FA5}">
                      <a16:colId xmlns:a16="http://schemas.microsoft.com/office/drawing/2014/main" val="1333850360"/>
                    </a:ext>
                  </a:extLst>
                </a:gridCol>
                <a:gridCol w="1260296">
                  <a:extLst>
                    <a:ext uri="{9D8B030D-6E8A-4147-A177-3AD203B41FA5}">
                      <a16:colId xmlns:a16="http://schemas.microsoft.com/office/drawing/2014/main" val="943693998"/>
                    </a:ext>
                  </a:extLst>
                </a:gridCol>
                <a:gridCol w="1347215">
                  <a:extLst>
                    <a:ext uri="{9D8B030D-6E8A-4147-A177-3AD203B41FA5}">
                      <a16:colId xmlns:a16="http://schemas.microsoft.com/office/drawing/2014/main" val="1695683217"/>
                    </a:ext>
                  </a:extLst>
                </a:gridCol>
                <a:gridCol w="1151650">
                  <a:extLst>
                    <a:ext uri="{9D8B030D-6E8A-4147-A177-3AD203B41FA5}">
                      <a16:colId xmlns:a16="http://schemas.microsoft.com/office/drawing/2014/main" val="3388016129"/>
                    </a:ext>
                  </a:extLst>
                </a:gridCol>
              </a:tblGrid>
              <a:tr h="590280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Agadir Ida-Outanane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Benslimane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Casablanca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Chefchaouen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Jadida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44559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2012.06457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2299.5023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1724.6267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2586.9401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2874.377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151931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1950.39264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2229.02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1671.7651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2507.647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2786.275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537804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1946.4678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2224.5347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1668.401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2502.601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2780.668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467954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1951.187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2229.929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1672.4467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2508.67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2787.411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38657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7860.11201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8982.986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6737.2395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10105.8581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11228.731</a:t>
                      </a:r>
                    </a:p>
                  </a:txBody>
                  <a:tcPr marL="16271" marR="16271" marT="16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68773"/>
                  </a:ext>
                </a:extLst>
              </a:tr>
            </a:tbl>
          </a:graphicData>
        </a:graphic>
      </p:graphicFrame>
      <p:grpSp>
        <p:nvGrpSpPr>
          <p:cNvPr id="14" name="Groupe 57">
            <a:extLst>
              <a:ext uri="{FF2B5EF4-FFF2-40B4-BE49-F238E27FC236}">
                <a16:creationId xmlns:a16="http://schemas.microsoft.com/office/drawing/2014/main" id="{669756EE-E36F-71B0-1560-0315D36D55B8}"/>
              </a:ext>
            </a:extLst>
          </p:cNvPr>
          <p:cNvGrpSpPr/>
          <p:nvPr/>
        </p:nvGrpSpPr>
        <p:grpSpPr>
          <a:xfrm>
            <a:off x="174171" y="151735"/>
            <a:ext cx="3257398" cy="764118"/>
            <a:chOff x="174171" y="297543"/>
            <a:chExt cx="3257398" cy="602356"/>
          </a:xfrm>
        </p:grpSpPr>
        <p:sp>
          <p:nvSpPr>
            <p:cNvPr id="15" name="Google Shape;501;p23">
              <a:extLst>
                <a:ext uri="{FF2B5EF4-FFF2-40B4-BE49-F238E27FC236}">
                  <a16:creationId xmlns:a16="http://schemas.microsoft.com/office/drawing/2014/main" id="{3C893EA0-1D00-9D10-75CA-2182C00961B8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Cost</a:t>
              </a:r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to </a:t>
              </a:r>
              <a:r>
                <a:rPr lang="fr-FR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Market</a:t>
              </a:r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par province</a:t>
              </a:r>
            </a:p>
          </p:txBody>
        </p:sp>
        <p:cxnSp>
          <p:nvCxnSpPr>
            <p:cNvPr id="16" name="Connecteur droit 59">
              <a:extLst>
                <a:ext uri="{FF2B5EF4-FFF2-40B4-BE49-F238E27FC236}">
                  <a16:creationId xmlns:a16="http://schemas.microsoft.com/office/drawing/2014/main" id="{56482CA7-5B44-7A2A-CFB3-4F3F5B724BE2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30175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877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CA6D3080-5082-48BB-D660-FBDE77940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3058"/>
              </p:ext>
            </p:extLst>
          </p:nvPr>
        </p:nvGraphicFramePr>
        <p:xfrm>
          <a:off x="1396430" y="836230"/>
          <a:ext cx="6351140" cy="3838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e 57">
            <a:extLst>
              <a:ext uri="{FF2B5EF4-FFF2-40B4-BE49-F238E27FC236}">
                <a16:creationId xmlns:a16="http://schemas.microsoft.com/office/drawing/2014/main" id="{25889996-44A0-41FB-C1EE-210CEA92B694}"/>
              </a:ext>
            </a:extLst>
          </p:cNvPr>
          <p:cNvGrpSpPr/>
          <p:nvPr/>
        </p:nvGrpSpPr>
        <p:grpSpPr>
          <a:xfrm>
            <a:off x="174171" y="151735"/>
            <a:ext cx="3257398" cy="764118"/>
            <a:chOff x="174171" y="297543"/>
            <a:chExt cx="3257398" cy="602356"/>
          </a:xfrm>
        </p:grpSpPr>
        <p:sp>
          <p:nvSpPr>
            <p:cNvPr id="11" name="Google Shape;501;p23">
              <a:extLst>
                <a:ext uri="{FF2B5EF4-FFF2-40B4-BE49-F238E27FC236}">
                  <a16:creationId xmlns:a16="http://schemas.microsoft.com/office/drawing/2014/main" id="{7BCC647D-7A15-43B5-1639-62F548DD466E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Cost</a:t>
              </a:r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to </a:t>
              </a:r>
              <a:r>
                <a:rPr lang="fr-FR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Market</a:t>
              </a:r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par province</a:t>
              </a:r>
            </a:p>
          </p:txBody>
        </p:sp>
        <p:cxnSp>
          <p:nvCxnSpPr>
            <p:cNvPr id="13" name="Connecteur droit 59">
              <a:extLst>
                <a:ext uri="{FF2B5EF4-FFF2-40B4-BE49-F238E27FC236}">
                  <a16:creationId xmlns:a16="http://schemas.microsoft.com/office/drawing/2014/main" id="{0F016099-CD04-3098-8866-B171895C13F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301752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3356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3FBE8E7F-F380-AD2D-FF3A-3AB889A2FF7D}"/>
              </a:ext>
            </a:extLst>
          </p:cNvPr>
          <p:cNvSpPr/>
          <p:nvPr/>
        </p:nvSpPr>
        <p:spPr>
          <a:xfrm>
            <a:off x="2107692" y="885030"/>
            <a:ext cx="4928616" cy="3409406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75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Minimal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= 21936761.09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Transport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= 10585771.14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</a:t>
            </a:r>
            <a:r>
              <a:rPr lang="fr-FR" sz="1275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Blending</a:t>
            </a:r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= 9815365.09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Stockage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= 395594.86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investissement dans les blenders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1140000.0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investissement dans les stockages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30.0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Investissement dans Stockage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3 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Investissement dans Smart Blenders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3 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Investissement dans les Blenders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0 </a:t>
            </a:r>
            <a:endParaRPr lang="fr-FR" sz="1275" dirty="0"/>
          </a:p>
          <a:p>
            <a:endParaRPr lang="fr-FR" sz="1275" dirty="0"/>
          </a:p>
        </p:txBody>
      </p:sp>
      <p:grpSp>
        <p:nvGrpSpPr>
          <p:cNvPr id="5" name="Groupe 57">
            <a:extLst>
              <a:ext uri="{FF2B5EF4-FFF2-40B4-BE49-F238E27FC236}">
                <a16:creationId xmlns:a16="http://schemas.microsoft.com/office/drawing/2014/main" id="{E929B2CB-3C7A-2BD0-B536-FC584CB1183A}"/>
              </a:ext>
            </a:extLst>
          </p:cNvPr>
          <p:cNvGrpSpPr/>
          <p:nvPr/>
        </p:nvGrpSpPr>
        <p:grpSpPr>
          <a:xfrm>
            <a:off x="174171" y="172281"/>
            <a:ext cx="3257398" cy="764118"/>
            <a:chOff x="174171" y="297543"/>
            <a:chExt cx="3257398" cy="602356"/>
          </a:xfrm>
        </p:grpSpPr>
        <p:sp>
          <p:nvSpPr>
            <p:cNvPr id="6" name="Google Shape;501;p23">
              <a:extLst>
                <a:ext uri="{FF2B5EF4-FFF2-40B4-BE49-F238E27FC236}">
                  <a16:creationId xmlns:a16="http://schemas.microsoft.com/office/drawing/2014/main" id="{C16ECDBE-DA73-D7FD-6A2D-9DDCC4EBE2D1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Résumé des résultats</a:t>
              </a:r>
            </a:p>
            <a:p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(Small data)</a:t>
              </a:r>
            </a:p>
          </p:txBody>
        </p:sp>
        <p:cxnSp>
          <p:nvCxnSpPr>
            <p:cNvPr id="7" name="Connecteur droit 59">
              <a:extLst>
                <a:ext uri="{FF2B5EF4-FFF2-40B4-BE49-F238E27FC236}">
                  <a16:creationId xmlns:a16="http://schemas.microsoft.com/office/drawing/2014/main" id="{A8995620-33D9-238D-101C-A91E908B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2363546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052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FFC2954A-BB59-E93B-C0E4-E0E27BB87658}"/>
              </a:ext>
            </a:extLst>
          </p:cNvPr>
          <p:cNvSpPr/>
          <p:nvPr/>
        </p:nvSpPr>
        <p:spPr>
          <a:xfrm>
            <a:off x="2109321" y="885030"/>
            <a:ext cx="4928616" cy="3409406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Minimal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= 67494041.58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Transport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= 42323401.84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</a:t>
            </a:r>
            <a:r>
              <a:rPr lang="fr-FR" sz="1275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Blending</a:t>
            </a:r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= 21348290.66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Stockage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= 22319.07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investissement dans les blenders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3800000.0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Cout investissement dans les stockages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30.0 MAD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Investissement dans Stockage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3 </a:t>
            </a:r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Investissement dans Smart Blenders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10 </a:t>
            </a:r>
          </a:p>
          <a:p>
            <a:r>
              <a:rPr lang="fr-FR" sz="1275" b="1" dirty="0">
                <a:solidFill>
                  <a:srgbClr val="212121"/>
                </a:solidFill>
                <a:latin typeface="Courier New" panose="02070309020205020404" pitchFamily="49" charset="0"/>
              </a:rPr>
              <a:t>Investissement dans les Blenders </a:t>
            </a:r>
            <a:r>
              <a:rPr lang="fr-FR" sz="1275" dirty="0">
                <a:solidFill>
                  <a:srgbClr val="212121"/>
                </a:solidFill>
                <a:latin typeface="Courier New" panose="02070309020205020404" pitchFamily="49" charset="0"/>
              </a:rPr>
              <a:t>: 0</a:t>
            </a:r>
            <a:endParaRPr lang="fr-FR" sz="1275" dirty="0"/>
          </a:p>
        </p:txBody>
      </p:sp>
      <p:grpSp>
        <p:nvGrpSpPr>
          <p:cNvPr id="5" name="Groupe 57">
            <a:extLst>
              <a:ext uri="{FF2B5EF4-FFF2-40B4-BE49-F238E27FC236}">
                <a16:creationId xmlns:a16="http://schemas.microsoft.com/office/drawing/2014/main" id="{3C7E53C4-16E8-DA46-224D-07C3BA7DAD77}"/>
              </a:ext>
            </a:extLst>
          </p:cNvPr>
          <p:cNvGrpSpPr/>
          <p:nvPr/>
        </p:nvGrpSpPr>
        <p:grpSpPr>
          <a:xfrm>
            <a:off x="174171" y="172282"/>
            <a:ext cx="3257398" cy="764118"/>
            <a:chOff x="174171" y="297543"/>
            <a:chExt cx="3257398" cy="602356"/>
          </a:xfrm>
        </p:grpSpPr>
        <p:sp>
          <p:nvSpPr>
            <p:cNvPr id="6" name="Google Shape;501;p23">
              <a:extLst>
                <a:ext uri="{FF2B5EF4-FFF2-40B4-BE49-F238E27FC236}">
                  <a16:creationId xmlns:a16="http://schemas.microsoft.com/office/drawing/2014/main" id="{2CE31222-C959-BD82-081B-770335C81630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3257398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Résumé des résultats</a:t>
              </a:r>
            </a:p>
            <a:p>
              <a:r>
                <a:rPr lang="fr-FR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(All data)</a:t>
              </a:r>
            </a:p>
          </p:txBody>
        </p:sp>
        <p:cxnSp>
          <p:nvCxnSpPr>
            <p:cNvPr id="7" name="Connecteur droit 59">
              <a:extLst>
                <a:ext uri="{FF2B5EF4-FFF2-40B4-BE49-F238E27FC236}">
                  <a16:creationId xmlns:a16="http://schemas.microsoft.com/office/drawing/2014/main" id="{DE763FD1-863C-85B0-41C5-E8FEA8BB7A02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297543"/>
              <a:ext cx="2363546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419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D7A9113-A1C7-EB21-7A4B-6CFACCA6F2CA}"/>
              </a:ext>
            </a:extLst>
          </p:cNvPr>
          <p:cNvGrpSpPr/>
          <p:nvPr/>
        </p:nvGrpSpPr>
        <p:grpSpPr>
          <a:xfrm>
            <a:off x="5426205" y="1192201"/>
            <a:ext cx="2713896" cy="3375782"/>
            <a:chOff x="5426205" y="1192201"/>
            <a:chExt cx="2713896" cy="33757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6E6C34-1BB5-BB11-5A49-C6C720BAB254}"/>
                </a:ext>
              </a:extLst>
            </p:cNvPr>
            <p:cNvGrpSpPr/>
            <p:nvPr/>
          </p:nvGrpSpPr>
          <p:grpSpPr>
            <a:xfrm>
              <a:off x="6096807" y="1204109"/>
              <a:ext cx="2039855" cy="621129"/>
              <a:chOff x="6617800" y="1204109"/>
              <a:chExt cx="2039855" cy="621129"/>
            </a:xfrm>
          </p:grpSpPr>
          <p:sp>
            <p:nvSpPr>
              <p:cNvPr id="1149" name="Google Shape;1149;p32"/>
              <p:cNvSpPr/>
              <p:nvPr/>
            </p:nvSpPr>
            <p:spPr>
              <a:xfrm>
                <a:off x="6617800" y="1514436"/>
                <a:ext cx="518654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" fill="none" extrusionOk="0">
                    <a:moveTo>
                      <a:pt x="5407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7135868" y="1204109"/>
                <a:ext cx="1521787" cy="621129"/>
              </a:xfrm>
              <a:custGeom>
                <a:avLst/>
                <a:gdLst/>
                <a:ahLst/>
                <a:cxnLst/>
                <a:rect l="l" t="t" r="r" b="b"/>
                <a:pathLst>
                  <a:path w="50407" h="20574" fill="none" extrusionOk="0">
                    <a:moveTo>
                      <a:pt x="233" y="9975"/>
                    </a:moveTo>
                    <a:lnTo>
                      <a:pt x="1196" y="9350"/>
                    </a:lnTo>
                    <a:cubicBezTo>
                      <a:pt x="2445" y="8547"/>
                      <a:pt x="3212" y="7156"/>
                      <a:pt x="3212" y="5675"/>
                    </a:cubicBezTo>
                    <a:lnTo>
                      <a:pt x="3212" y="2766"/>
                    </a:lnTo>
                    <a:cubicBezTo>
                      <a:pt x="3212" y="1232"/>
                      <a:pt x="4443" y="1"/>
                      <a:pt x="5960" y="1"/>
                    </a:cubicBezTo>
                    <a:lnTo>
                      <a:pt x="47658" y="1"/>
                    </a:lnTo>
                    <a:cubicBezTo>
                      <a:pt x="49175" y="1"/>
                      <a:pt x="50406" y="1232"/>
                      <a:pt x="50406" y="2766"/>
                    </a:cubicBezTo>
                    <a:lnTo>
                      <a:pt x="50406" y="17808"/>
                    </a:lnTo>
                    <a:cubicBezTo>
                      <a:pt x="50406" y="19342"/>
                      <a:pt x="49175" y="20573"/>
                      <a:pt x="47658" y="20573"/>
                    </a:cubicBezTo>
                    <a:lnTo>
                      <a:pt x="5960" y="20573"/>
                    </a:lnTo>
                    <a:cubicBezTo>
                      <a:pt x="4443" y="20573"/>
                      <a:pt x="3194" y="19342"/>
                      <a:pt x="3194" y="17808"/>
                    </a:cubicBezTo>
                    <a:lnTo>
                      <a:pt x="3194" y="14899"/>
                    </a:lnTo>
                    <a:cubicBezTo>
                      <a:pt x="3194" y="13401"/>
                      <a:pt x="2445" y="12027"/>
                      <a:pt x="1196" y="11224"/>
                    </a:cubicBezTo>
                    <a:lnTo>
                      <a:pt x="233" y="10599"/>
                    </a:lnTo>
                    <a:cubicBezTo>
                      <a:pt x="1" y="10439"/>
                      <a:pt x="1" y="10118"/>
                      <a:pt x="233" y="997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6409CE-C88C-34BA-F093-27B6561B9E38}"/>
                </a:ext>
              </a:extLst>
            </p:cNvPr>
            <p:cNvGrpSpPr/>
            <p:nvPr/>
          </p:nvGrpSpPr>
          <p:grpSpPr>
            <a:xfrm>
              <a:off x="6095682" y="3946884"/>
              <a:ext cx="2040980" cy="621099"/>
              <a:chOff x="6616675" y="3946884"/>
              <a:chExt cx="2040980" cy="621099"/>
            </a:xfrm>
          </p:grpSpPr>
          <p:sp>
            <p:nvSpPr>
              <p:cNvPr id="1147" name="Google Shape;1147;p32"/>
              <p:cNvSpPr/>
              <p:nvPr/>
            </p:nvSpPr>
            <p:spPr>
              <a:xfrm>
                <a:off x="6616675" y="4259236"/>
                <a:ext cx="518654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" fill="none" extrusionOk="0">
                    <a:moveTo>
                      <a:pt x="5407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7135324" y="3946884"/>
                <a:ext cx="1522331" cy="621099"/>
              </a:xfrm>
              <a:custGeom>
                <a:avLst/>
                <a:gdLst/>
                <a:ahLst/>
                <a:cxnLst/>
                <a:rect l="l" t="t" r="r" b="b"/>
                <a:pathLst>
                  <a:path w="50425" h="20573" fill="none" extrusionOk="0">
                    <a:moveTo>
                      <a:pt x="251" y="9974"/>
                    </a:moveTo>
                    <a:lnTo>
                      <a:pt x="1214" y="9350"/>
                    </a:lnTo>
                    <a:cubicBezTo>
                      <a:pt x="2463" y="8547"/>
                      <a:pt x="3230" y="7173"/>
                      <a:pt x="3230" y="5674"/>
                    </a:cubicBezTo>
                    <a:lnTo>
                      <a:pt x="3230" y="2766"/>
                    </a:lnTo>
                    <a:cubicBezTo>
                      <a:pt x="3230" y="1249"/>
                      <a:pt x="4461" y="18"/>
                      <a:pt x="5978" y="0"/>
                    </a:cubicBezTo>
                    <a:lnTo>
                      <a:pt x="47676" y="0"/>
                    </a:lnTo>
                    <a:cubicBezTo>
                      <a:pt x="49193" y="0"/>
                      <a:pt x="50424" y="1249"/>
                      <a:pt x="50424" y="2766"/>
                    </a:cubicBezTo>
                    <a:lnTo>
                      <a:pt x="50424" y="17825"/>
                    </a:lnTo>
                    <a:cubicBezTo>
                      <a:pt x="50424" y="19342"/>
                      <a:pt x="49193" y="20573"/>
                      <a:pt x="47676" y="20573"/>
                    </a:cubicBezTo>
                    <a:lnTo>
                      <a:pt x="5978" y="20573"/>
                    </a:lnTo>
                    <a:cubicBezTo>
                      <a:pt x="4461" y="20573"/>
                      <a:pt x="3212" y="19342"/>
                      <a:pt x="3212" y="17825"/>
                    </a:cubicBezTo>
                    <a:lnTo>
                      <a:pt x="3212" y="14899"/>
                    </a:lnTo>
                    <a:cubicBezTo>
                      <a:pt x="3212" y="13418"/>
                      <a:pt x="2463" y="12026"/>
                      <a:pt x="1214" y="11223"/>
                    </a:cubicBezTo>
                    <a:lnTo>
                      <a:pt x="233" y="10599"/>
                    </a:lnTo>
                    <a:cubicBezTo>
                      <a:pt x="1" y="10456"/>
                      <a:pt x="19" y="10117"/>
                      <a:pt x="251" y="997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FC5D46C-9EEA-BD16-B1AB-9D968376BAA9}"/>
                </a:ext>
              </a:extLst>
            </p:cNvPr>
            <p:cNvGrpSpPr/>
            <p:nvPr/>
          </p:nvGrpSpPr>
          <p:grpSpPr>
            <a:xfrm>
              <a:off x="6096807" y="2094106"/>
              <a:ext cx="2039855" cy="621129"/>
              <a:chOff x="6617800" y="1204109"/>
              <a:chExt cx="2039855" cy="621129"/>
            </a:xfrm>
          </p:grpSpPr>
          <p:sp>
            <p:nvSpPr>
              <p:cNvPr id="54" name="Google Shape;1149;p32">
                <a:extLst>
                  <a:ext uri="{FF2B5EF4-FFF2-40B4-BE49-F238E27FC236}">
                    <a16:creationId xmlns:a16="http://schemas.microsoft.com/office/drawing/2014/main" id="{E9F14925-F71E-BBAA-671E-B83CCB05C311}"/>
                  </a:ext>
                </a:extLst>
              </p:cNvPr>
              <p:cNvSpPr/>
              <p:nvPr/>
            </p:nvSpPr>
            <p:spPr>
              <a:xfrm>
                <a:off x="6617800" y="1514436"/>
                <a:ext cx="518654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" fill="none" extrusionOk="0">
                    <a:moveTo>
                      <a:pt x="5407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50;p32">
                <a:extLst>
                  <a:ext uri="{FF2B5EF4-FFF2-40B4-BE49-F238E27FC236}">
                    <a16:creationId xmlns:a16="http://schemas.microsoft.com/office/drawing/2014/main" id="{E0F919A7-D7A9-3140-D807-B4A3972BEE96}"/>
                  </a:ext>
                </a:extLst>
              </p:cNvPr>
              <p:cNvSpPr/>
              <p:nvPr/>
            </p:nvSpPr>
            <p:spPr>
              <a:xfrm>
                <a:off x="7135868" y="1204109"/>
                <a:ext cx="1521787" cy="621129"/>
              </a:xfrm>
              <a:custGeom>
                <a:avLst/>
                <a:gdLst/>
                <a:ahLst/>
                <a:cxnLst/>
                <a:rect l="l" t="t" r="r" b="b"/>
                <a:pathLst>
                  <a:path w="50407" h="20574" fill="none" extrusionOk="0">
                    <a:moveTo>
                      <a:pt x="233" y="9975"/>
                    </a:moveTo>
                    <a:lnTo>
                      <a:pt x="1196" y="9350"/>
                    </a:lnTo>
                    <a:cubicBezTo>
                      <a:pt x="2445" y="8547"/>
                      <a:pt x="3212" y="7156"/>
                      <a:pt x="3212" y="5675"/>
                    </a:cubicBezTo>
                    <a:lnTo>
                      <a:pt x="3212" y="2766"/>
                    </a:lnTo>
                    <a:cubicBezTo>
                      <a:pt x="3212" y="1232"/>
                      <a:pt x="4443" y="1"/>
                      <a:pt x="5960" y="1"/>
                    </a:cubicBezTo>
                    <a:lnTo>
                      <a:pt x="47658" y="1"/>
                    </a:lnTo>
                    <a:cubicBezTo>
                      <a:pt x="49175" y="1"/>
                      <a:pt x="50406" y="1232"/>
                      <a:pt x="50406" y="2766"/>
                    </a:cubicBezTo>
                    <a:lnTo>
                      <a:pt x="50406" y="17808"/>
                    </a:lnTo>
                    <a:cubicBezTo>
                      <a:pt x="50406" y="19342"/>
                      <a:pt x="49175" y="20573"/>
                      <a:pt x="47658" y="20573"/>
                    </a:cubicBezTo>
                    <a:lnTo>
                      <a:pt x="5960" y="20573"/>
                    </a:lnTo>
                    <a:cubicBezTo>
                      <a:pt x="4443" y="20573"/>
                      <a:pt x="3194" y="19342"/>
                      <a:pt x="3194" y="17808"/>
                    </a:cubicBezTo>
                    <a:lnTo>
                      <a:pt x="3194" y="14899"/>
                    </a:lnTo>
                    <a:cubicBezTo>
                      <a:pt x="3194" y="13401"/>
                      <a:pt x="2445" y="12027"/>
                      <a:pt x="1196" y="11224"/>
                    </a:cubicBezTo>
                    <a:lnTo>
                      <a:pt x="233" y="10599"/>
                    </a:lnTo>
                    <a:cubicBezTo>
                      <a:pt x="1" y="10439"/>
                      <a:pt x="1" y="10118"/>
                      <a:pt x="233" y="997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8060D5D-279A-785C-2D12-4C9CABA1D40E}"/>
                </a:ext>
              </a:extLst>
            </p:cNvPr>
            <p:cNvGrpSpPr/>
            <p:nvPr/>
          </p:nvGrpSpPr>
          <p:grpSpPr>
            <a:xfrm>
              <a:off x="6095682" y="3036947"/>
              <a:ext cx="2040980" cy="621099"/>
              <a:chOff x="6616675" y="3946884"/>
              <a:chExt cx="2040980" cy="621099"/>
            </a:xfrm>
          </p:grpSpPr>
          <p:sp>
            <p:nvSpPr>
              <p:cNvPr id="57" name="Google Shape;1147;p32">
                <a:extLst>
                  <a:ext uri="{FF2B5EF4-FFF2-40B4-BE49-F238E27FC236}">
                    <a16:creationId xmlns:a16="http://schemas.microsoft.com/office/drawing/2014/main" id="{3EFE9ED9-3076-40F9-880E-5E085D207A8C}"/>
                  </a:ext>
                </a:extLst>
              </p:cNvPr>
              <p:cNvSpPr/>
              <p:nvPr/>
            </p:nvSpPr>
            <p:spPr>
              <a:xfrm>
                <a:off x="6616675" y="4259236"/>
                <a:ext cx="518654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" fill="none" extrusionOk="0">
                    <a:moveTo>
                      <a:pt x="5407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52;p32">
                <a:extLst>
                  <a:ext uri="{FF2B5EF4-FFF2-40B4-BE49-F238E27FC236}">
                    <a16:creationId xmlns:a16="http://schemas.microsoft.com/office/drawing/2014/main" id="{04D847D8-6FAE-8594-D70A-775BA12BDCA9}"/>
                  </a:ext>
                </a:extLst>
              </p:cNvPr>
              <p:cNvSpPr/>
              <p:nvPr/>
            </p:nvSpPr>
            <p:spPr>
              <a:xfrm>
                <a:off x="7135324" y="3946884"/>
                <a:ext cx="1522331" cy="621099"/>
              </a:xfrm>
              <a:custGeom>
                <a:avLst/>
                <a:gdLst/>
                <a:ahLst/>
                <a:cxnLst/>
                <a:rect l="l" t="t" r="r" b="b"/>
                <a:pathLst>
                  <a:path w="50425" h="20573" fill="none" extrusionOk="0">
                    <a:moveTo>
                      <a:pt x="251" y="9974"/>
                    </a:moveTo>
                    <a:lnTo>
                      <a:pt x="1214" y="9350"/>
                    </a:lnTo>
                    <a:cubicBezTo>
                      <a:pt x="2463" y="8547"/>
                      <a:pt x="3230" y="7173"/>
                      <a:pt x="3230" y="5674"/>
                    </a:cubicBezTo>
                    <a:lnTo>
                      <a:pt x="3230" y="2766"/>
                    </a:lnTo>
                    <a:cubicBezTo>
                      <a:pt x="3230" y="1249"/>
                      <a:pt x="4461" y="18"/>
                      <a:pt x="5978" y="0"/>
                    </a:cubicBezTo>
                    <a:lnTo>
                      <a:pt x="47676" y="0"/>
                    </a:lnTo>
                    <a:cubicBezTo>
                      <a:pt x="49193" y="0"/>
                      <a:pt x="50424" y="1249"/>
                      <a:pt x="50424" y="2766"/>
                    </a:cubicBezTo>
                    <a:lnTo>
                      <a:pt x="50424" y="17825"/>
                    </a:lnTo>
                    <a:cubicBezTo>
                      <a:pt x="50424" y="19342"/>
                      <a:pt x="49193" y="20573"/>
                      <a:pt x="47676" y="20573"/>
                    </a:cubicBezTo>
                    <a:lnTo>
                      <a:pt x="5978" y="20573"/>
                    </a:lnTo>
                    <a:cubicBezTo>
                      <a:pt x="4461" y="20573"/>
                      <a:pt x="3212" y="19342"/>
                      <a:pt x="3212" y="17825"/>
                    </a:cubicBezTo>
                    <a:lnTo>
                      <a:pt x="3212" y="14899"/>
                    </a:lnTo>
                    <a:cubicBezTo>
                      <a:pt x="3212" y="13418"/>
                      <a:pt x="2463" y="12026"/>
                      <a:pt x="1214" y="11223"/>
                    </a:cubicBezTo>
                    <a:lnTo>
                      <a:pt x="233" y="10599"/>
                    </a:lnTo>
                    <a:cubicBezTo>
                      <a:pt x="1" y="10456"/>
                      <a:pt x="19" y="10117"/>
                      <a:pt x="251" y="997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1177;p32">
              <a:extLst>
                <a:ext uri="{FF2B5EF4-FFF2-40B4-BE49-F238E27FC236}">
                  <a16:creationId xmlns:a16="http://schemas.microsoft.com/office/drawing/2014/main" id="{689022E9-B4DF-DF77-D80D-236ADFC1E370}"/>
                </a:ext>
              </a:extLst>
            </p:cNvPr>
            <p:cNvSpPr txBox="1"/>
            <p:nvPr/>
          </p:nvSpPr>
          <p:spPr>
            <a:xfrm>
              <a:off x="6723507" y="1192201"/>
              <a:ext cx="1416594" cy="621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rgbClr val="040000"/>
                  </a:solidFill>
                  <a:latin typeface="Fira Sans"/>
                  <a:sym typeface="Fira Sans"/>
                </a:rPr>
                <a:t>Flux de volumes</a:t>
              </a:r>
              <a:endParaRPr sz="1000" dirty="0">
                <a:solidFill>
                  <a:srgbClr val="040000"/>
                </a:solidFill>
                <a:latin typeface="Fira Sans"/>
                <a:sym typeface="Fira Sans"/>
              </a:endParaRPr>
            </a:p>
          </p:txBody>
        </p:sp>
        <p:sp>
          <p:nvSpPr>
            <p:cNvPr id="60" name="Google Shape;1177;p32">
              <a:extLst>
                <a:ext uri="{FF2B5EF4-FFF2-40B4-BE49-F238E27FC236}">
                  <a16:creationId xmlns:a16="http://schemas.microsoft.com/office/drawing/2014/main" id="{59ECE507-FD96-D778-775A-11501602ACF5}"/>
                </a:ext>
              </a:extLst>
            </p:cNvPr>
            <p:cNvSpPr txBox="1"/>
            <p:nvPr/>
          </p:nvSpPr>
          <p:spPr>
            <a:xfrm>
              <a:off x="6720068" y="2082197"/>
              <a:ext cx="1416594" cy="621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dirty="0">
                  <a:solidFill>
                    <a:srgbClr val="040000"/>
                  </a:solidFill>
                  <a:latin typeface="Fira Sans"/>
                  <a:sym typeface="Fira Sans"/>
                </a:rPr>
                <a:t>Stocks et Blenders mis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dirty="0">
                  <a:solidFill>
                    <a:srgbClr val="040000"/>
                  </a:solidFill>
                  <a:latin typeface="Fira Sans"/>
                  <a:sym typeface="Fira Sans"/>
                </a:rPr>
                <a:t>en place</a:t>
              </a:r>
              <a:endParaRPr sz="1000" dirty="0">
                <a:solidFill>
                  <a:srgbClr val="040000"/>
                </a:solidFill>
                <a:latin typeface="Fira Sans"/>
                <a:sym typeface="Fira Sans"/>
              </a:endParaRPr>
            </a:p>
          </p:txBody>
        </p:sp>
        <p:sp>
          <p:nvSpPr>
            <p:cNvPr id="61" name="Google Shape;1177;p32">
              <a:extLst>
                <a:ext uri="{FF2B5EF4-FFF2-40B4-BE49-F238E27FC236}">
                  <a16:creationId xmlns:a16="http://schemas.microsoft.com/office/drawing/2014/main" id="{62889EDD-C4A0-E4BD-00DC-454832DA52F2}"/>
                </a:ext>
              </a:extLst>
            </p:cNvPr>
            <p:cNvSpPr txBox="1"/>
            <p:nvPr/>
          </p:nvSpPr>
          <p:spPr>
            <a:xfrm>
              <a:off x="6695903" y="3036918"/>
              <a:ext cx="1416594" cy="621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rgbClr val="040000"/>
                  </a:solidFill>
                  <a:latin typeface="Fira Sans"/>
                  <a:sym typeface="Fira Sans"/>
                </a:rPr>
                <a:t>Volumes stockés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rgbClr val="040000"/>
                  </a:solidFill>
                  <a:latin typeface="Fira Sans"/>
                  <a:sym typeface="Fira Sans"/>
                </a:rPr>
                <a:t>et blendés</a:t>
              </a:r>
              <a:endParaRPr sz="1000" dirty="0">
                <a:solidFill>
                  <a:srgbClr val="040000"/>
                </a:solidFill>
                <a:latin typeface="Fira Sans"/>
                <a:sym typeface="Fira Sans"/>
              </a:endParaRPr>
            </a:p>
          </p:txBody>
        </p:sp>
        <p:sp>
          <p:nvSpPr>
            <p:cNvPr id="62" name="Google Shape;1177;p32">
              <a:extLst>
                <a:ext uri="{FF2B5EF4-FFF2-40B4-BE49-F238E27FC236}">
                  <a16:creationId xmlns:a16="http://schemas.microsoft.com/office/drawing/2014/main" id="{56624B38-61FB-96CD-9CB0-9C473FACD220}"/>
                </a:ext>
              </a:extLst>
            </p:cNvPr>
            <p:cNvSpPr txBox="1"/>
            <p:nvPr/>
          </p:nvSpPr>
          <p:spPr>
            <a:xfrm>
              <a:off x="6699118" y="3939391"/>
              <a:ext cx="1416594" cy="621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rgbClr val="040000"/>
                  </a:solidFill>
                  <a:latin typeface="Fira Sans"/>
                  <a:sym typeface="Fira Sans"/>
                </a:rPr>
                <a:t>Cost to market</a:t>
              </a:r>
              <a:endParaRPr sz="1000" dirty="0">
                <a:solidFill>
                  <a:srgbClr val="040000"/>
                </a:solidFill>
                <a:latin typeface="Fira Sans"/>
                <a:sym typeface="Fira Sans"/>
              </a:endParaRPr>
            </a:p>
          </p:txBody>
        </p:sp>
        <p:sp>
          <p:nvSpPr>
            <p:cNvPr id="63" name="Google Shape;1143;p32">
              <a:extLst>
                <a:ext uri="{FF2B5EF4-FFF2-40B4-BE49-F238E27FC236}">
                  <a16:creationId xmlns:a16="http://schemas.microsoft.com/office/drawing/2014/main" id="{56E69B6C-391D-0EA9-9C4A-7E9E2DC1160B}"/>
                </a:ext>
              </a:extLst>
            </p:cNvPr>
            <p:cNvSpPr/>
            <p:nvPr/>
          </p:nvSpPr>
          <p:spPr>
            <a:xfrm rot="16200000" flipH="1">
              <a:off x="4674582" y="2852835"/>
              <a:ext cx="2753839" cy="81391"/>
            </a:xfrm>
            <a:custGeom>
              <a:avLst/>
              <a:gdLst/>
              <a:ahLst/>
              <a:cxnLst/>
              <a:rect l="l" t="t" r="r" b="b"/>
              <a:pathLst>
                <a:path w="8297" h="1" fill="none" extrusionOk="0">
                  <a:moveTo>
                    <a:pt x="0" y="1"/>
                  </a:moveTo>
                  <a:lnTo>
                    <a:pt x="82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70;p32">
              <a:extLst>
                <a:ext uri="{FF2B5EF4-FFF2-40B4-BE49-F238E27FC236}">
                  <a16:creationId xmlns:a16="http://schemas.microsoft.com/office/drawing/2014/main" id="{E2BA641C-13D0-9E8A-B3B7-FB5C462301B3}"/>
                </a:ext>
              </a:extLst>
            </p:cNvPr>
            <p:cNvSpPr/>
            <p:nvPr/>
          </p:nvSpPr>
          <p:spPr>
            <a:xfrm rot="16200000">
              <a:off x="5974666" y="2833889"/>
              <a:ext cx="100744" cy="86072"/>
            </a:xfrm>
            <a:custGeom>
              <a:avLst/>
              <a:gdLst/>
              <a:ahLst/>
              <a:cxnLst/>
              <a:rect l="l" t="t" r="r" b="b"/>
              <a:pathLst>
                <a:path w="3337" h="2851" extrusionOk="0">
                  <a:moveTo>
                    <a:pt x="2909" y="0"/>
                  </a:moveTo>
                  <a:lnTo>
                    <a:pt x="393" y="36"/>
                  </a:lnTo>
                  <a:cubicBezTo>
                    <a:pt x="143" y="36"/>
                    <a:pt x="0" y="321"/>
                    <a:pt x="125" y="535"/>
                  </a:cubicBezTo>
                  <a:lnTo>
                    <a:pt x="1410" y="2677"/>
                  </a:lnTo>
                  <a:cubicBezTo>
                    <a:pt x="1472" y="2793"/>
                    <a:pt x="1584" y="2851"/>
                    <a:pt x="1695" y="2851"/>
                  </a:cubicBezTo>
                  <a:cubicBezTo>
                    <a:pt x="1807" y="2851"/>
                    <a:pt x="1918" y="2793"/>
                    <a:pt x="1981" y="2677"/>
                  </a:cubicBezTo>
                  <a:lnTo>
                    <a:pt x="3212" y="500"/>
                  </a:lnTo>
                  <a:cubicBezTo>
                    <a:pt x="3337" y="268"/>
                    <a:pt x="3158" y="0"/>
                    <a:pt x="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143;p32">
              <a:extLst>
                <a:ext uri="{FF2B5EF4-FFF2-40B4-BE49-F238E27FC236}">
                  <a16:creationId xmlns:a16="http://schemas.microsoft.com/office/drawing/2014/main" id="{4EF18A16-E9F3-2428-8A53-3508DAC01545}"/>
                </a:ext>
              </a:extLst>
            </p:cNvPr>
            <p:cNvSpPr/>
            <p:nvPr/>
          </p:nvSpPr>
          <p:spPr>
            <a:xfrm rot="10800000" flipH="1" flipV="1">
              <a:off x="5426205" y="2837185"/>
              <a:ext cx="580653" cy="48195"/>
            </a:xfrm>
            <a:custGeom>
              <a:avLst/>
              <a:gdLst/>
              <a:ahLst/>
              <a:cxnLst/>
              <a:rect l="l" t="t" r="r" b="b"/>
              <a:pathLst>
                <a:path w="8297" h="1" fill="none" extrusionOk="0">
                  <a:moveTo>
                    <a:pt x="0" y="1"/>
                  </a:moveTo>
                  <a:lnTo>
                    <a:pt x="82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1158;p32">
            <a:extLst>
              <a:ext uri="{FF2B5EF4-FFF2-40B4-BE49-F238E27FC236}">
                <a16:creationId xmlns:a16="http://schemas.microsoft.com/office/drawing/2014/main" id="{8A2F1279-89F2-F3DA-2998-F72E5ADFA411}"/>
              </a:ext>
            </a:extLst>
          </p:cNvPr>
          <p:cNvSpPr/>
          <p:nvPr/>
        </p:nvSpPr>
        <p:spPr>
          <a:xfrm>
            <a:off x="3682137" y="2017478"/>
            <a:ext cx="1737767" cy="1737767"/>
          </a:xfrm>
          <a:custGeom>
            <a:avLst/>
            <a:gdLst/>
            <a:ahLst/>
            <a:cxnLst/>
            <a:rect l="l" t="t" r="r" b="b"/>
            <a:pathLst>
              <a:path w="57561" h="57561" extrusionOk="0">
                <a:moveTo>
                  <a:pt x="28780" y="0"/>
                </a:moveTo>
                <a:cubicBezTo>
                  <a:pt x="12883" y="0"/>
                  <a:pt x="0" y="12883"/>
                  <a:pt x="0" y="28780"/>
                </a:cubicBezTo>
                <a:cubicBezTo>
                  <a:pt x="0" y="44678"/>
                  <a:pt x="12883" y="57560"/>
                  <a:pt x="28780" y="57560"/>
                </a:cubicBezTo>
                <a:cubicBezTo>
                  <a:pt x="44660" y="57560"/>
                  <a:pt x="57561" y="44678"/>
                  <a:pt x="57561" y="28780"/>
                </a:cubicBezTo>
                <a:cubicBezTo>
                  <a:pt x="57561" y="12883"/>
                  <a:pt x="44660" y="0"/>
                  <a:pt x="28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0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Modèle</a:t>
            </a:r>
            <a:endParaRPr dirty="0"/>
          </a:p>
        </p:txBody>
      </p:sp>
      <p:grpSp>
        <p:nvGrpSpPr>
          <p:cNvPr id="81" name="Google Shape;826;p27">
            <a:extLst>
              <a:ext uri="{FF2B5EF4-FFF2-40B4-BE49-F238E27FC236}">
                <a16:creationId xmlns:a16="http://schemas.microsoft.com/office/drawing/2014/main" id="{EE48DB4A-D103-BF79-2D23-957492D9316C}"/>
              </a:ext>
            </a:extLst>
          </p:cNvPr>
          <p:cNvGrpSpPr/>
          <p:nvPr/>
        </p:nvGrpSpPr>
        <p:grpSpPr>
          <a:xfrm>
            <a:off x="4269091" y="2877729"/>
            <a:ext cx="606026" cy="605403"/>
            <a:chOff x="2497275" y="2744159"/>
            <a:chExt cx="370930" cy="370549"/>
          </a:xfrm>
        </p:grpSpPr>
        <p:sp>
          <p:nvSpPr>
            <p:cNvPr id="82" name="Google Shape;827;p27">
              <a:extLst>
                <a:ext uri="{FF2B5EF4-FFF2-40B4-BE49-F238E27FC236}">
                  <a16:creationId xmlns:a16="http://schemas.microsoft.com/office/drawing/2014/main" id="{469BEC97-C366-B6C3-90C5-B2A40E6146E2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28;p27">
              <a:extLst>
                <a:ext uri="{FF2B5EF4-FFF2-40B4-BE49-F238E27FC236}">
                  <a16:creationId xmlns:a16="http://schemas.microsoft.com/office/drawing/2014/main" id="{05F70916-9107-C15F-EDB1-2AB2E7CA5C9E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29;p27">
              <a:extLst>
                <a:ext uri="{FF2B5EF4-FFF2-40B4-BE49-F238E27FC236}">
                  <a16:creationId xmlns:a16="http://schemas.microsoft.com/office/drawing/2014/main" id="{256A911C-9467-04C3-2B67-8CB6A7906555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30;p27">
              <a:extLst>
                <a:ext uri="{FF2B5EF4-FFF2-40B4-BE49-F238E27FC236}">
                  <a16:creationId xmlns:a16="http://schemas.microsoft.com/office/drawing/2014/main" id="{BCEC5DB4-FECA-AFBE-3203-B08722C2C99C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31;p27">
              <a:extLst>
                <a:ext uri="{FF2B5EF4-FFF2-40B4-BE49-F238E27FC236}">
                  <a16:creationId xmlns:a16="http://schemas.microsoft.com/office/drawing/2014/main" id="{B0872751-AB7D-9F5E-7593-E93E9F3801E2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32;p27">
              <a:extLst>
                <a:ext uri="{FF2B5EF4-FFF2-40B4-BE49-F238E27FC236}">
                  <a16:creationId xmlns:a16="http://schemas.microsoft.com/office/drawing/2014/main" id="{028A9AFA-6211-870D-1A77-130811E1E0B7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A721F6C-4BA3-BE86-A664-822B9C0F5015}"/>
              </a:ext>
            </a:extLst>
          </p:cNvPr>
          <p:cNvGrpSpPr/>
          <p:nvPr/>
        </p:nvGrpSpPr>
        <p:grpSpPr>
          <a:xfrm>
            <a:off x="965987" y="1204109"/>
            <a:ext cx="2699216" cy="3370707"/>
            <a:chOff x="965987" y="1204109"/>
            <a:chExt cx="2699216" cy="3370707"/>
          </a:xfrm>
        </p:grpSpPr>
        <p:sp>
          <p:nvSpPr>
            <p:cNvPr id="1178" name="Google Shape;1178;p32"/>
            <p:cNvSpPr txBox="1"/>
            <p:nvPr/>
          </p:nvSpPr>
          <p:spPr>
            <a:xfrm>
              <a:off x="965987" y="3039639"/>
              <a:ext cx="1415150" cy="617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254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latin typeface="Fira Sans"/>
                  <a:ea typeface="Fira Sans"/>
                  <a:cs typeface="Fira Sans"/>
                  <a:sym typeface="Fira Sans"/>
                </a:rPr>
                <a:t>Demande (volume et</a:t>
              </a:r>
            </a:p>
            <a:p>
              <a:pPr marL="254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latin typeface="Fira Sans"/>
                  <a:ea typeface="Fira Sans"/>
                  <a:cs typeface="Fira Sans"/>
                  <a:sym typeface="Fira Sans"/>
                </a:rPr>
                <a:t>recettes)</a:t>
              </a:r>
              <a:endParaRPr sz="10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77" name="Google Shape;1177;p32"/>
            <p:cNvSpPr txBox="1"/>
            <p:nvPr/>
          </p:nvSpPr>
          <p:spPr>
            <a:xfrm>
              <a:off x="974986" y="2091722"/>
              <a:ext cx="1416594" cy="621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rgbClr val="040000"/>
                  </a:solidFill>
                  <a:latin typeface="Fira Sans"/>
                  <a:sym typeface="Fira Sans"/>
                </a:rPr>
                <a:t>Coûts: transport,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dirty="0">
                  <a:solidFill>
                    <a:srgbClr val="040000"/>
                  </a:solidFill>
                  <a:latin typeface="Fira Sans"/>
                  <a:sym typeface="Fira Sans"/>
                </a:rPr>
                <a:t>blending</a:t>
              </a:r>
              <a:r>
                <a:rPr lang="en-GB" sz="1000" dirty="0">
                  <a:solidFill>
                    <a:srgbClr val="040000"/>
                  </a:solidFill>
                  <a:latin typeface="Fira Sans"/>
                  <a:sym typeface="Fira Sans"/>
                </a:rPr>
                <a:t>, stockage,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rgbClr val="040000"/>
                  </a:solidFill>
                  <a:latin typeface="Fira Sans"/>
                  <a:sym typeface="Fira Sans"/>
                </a:rPr>
                <a:t>investissement</a:t>
              </a:r>
              <a:endParaRPr sz="1000" dirty="0">
                <a:solidFill>
                  <a:srgbClr val="040000"/>
                </a:solidFill>
                <a:latin typeface="Fira Sans"/>
                <a:sym typeface="Fira Sans"/>
              </a:endParaRPr>
            </a:p>
          </p:txBody>
        </p:sp>
        <p:sp>
          <p:nvSpPr>
            <p:cNvPr id="1180" name="Google Shape;1180;p32"/>
            <p:cNvSpPr txBox="1"/>
            <p:nvPr/>
          </p:nvSpPr>
          <p:spPr>
            <a:xfrm>
              <a:off x="971322" y="3966084"/>
              <a:ext cx="1403127" cy="608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latin typeface="Fira Sans"/>
                  <a:ea typeface="Fira Sans"/>
                  <a:cs typeface="Fira Sans"/>
                  <a:sym typeface="Fira Sans"/>
                </a:rPr>
                <a:t>Stocks et blenders</a:t>
              </a:r>
            </a:p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latin typeface="Fira Sans"/>
                  <a:ea typeface="Fira Sans"/>
                  <a:cs typeface="Fira Sans"/>
                  <a:sym typeface="Fira Sans"/>
                </a:rPr>
                <a:t>existants</a:t>
              </a:r>
              <a:endParaRPr sz="10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" name="Google Shape;1170;p32">
              <a:extLst>
                <a:ext uri="{FF2B5EF4-FFF2-40B4-BE49-F238E27FC236}">
                  <a16:creationId xmlns:a16="http://schemas.microsoft.com/office/drawing/2014/main" id="{39F229FE-28DC-D4AD-30A2-FEA14A98E2F6}"/>
                </a:ext>
              </a:extLst>
            </p:cNvPr>
            <p:cNvSpPr/>
            <p:nvPr/>
          </p:nvSpPr>
          <p:spPr>
            <a:xfrm rot="16200000">
              <a:off x="3571795" y="2831388"/>
              <a:ext cx="100744" cy="86072"/>
            </a:xfrm>
            <a:custGeom>
              <a:avLst/>
              <a:gdLst/>
              <a:ahLst/>
              <a:cxnLst/>
              <a:rect l="l" t="t" r="r" b="b"/>
              <a:pathLst>
                <a:path w="3337" h="2851" extrusionOk="0">
                  <a:moveTo>
                    <a:pt x="2909" y="0"/>
                  </a:moveTo>
                  <a:lnTo>
                    <a:pt x="393" y="36"/>
                  </a:lnTo>
                  <a:cubicBezTo>
                    <a:pt x="143" y="36"/>
                    <a:pt x="0" y="321"/>
                    <a:pt x="125" y="535"/>
                  </a:cubicBezTo>
                  <a:lnTo>
                    <a:pt x="1410" y="2677"/>
                  </a:lnTo>
                  <a:cubicBezTo>
                    <a:pt x="1472" y="2793"/>
                    <a:pt x="1584" y="2851"/>
                    <a:pt x="1695" y="2851"/>
                  </a:cubicBezTo>
                  <a:cubicBezTo>
                    <a:pt x="1807" y="2851"/>
                    <a:pt x="1918" y="2793"/>
                    <a:pt x="1981" y="2677"/>
                  </a:cubicBezTo>
                  <a:lnTo>
                    <a:pt x="3212" y="500"/>
                  </a:lnTo>
                  <a:cubicBezTo>
                    <a:pt x="3337" y="268"/>
                    <a:pt x="3158" y="0"/>
                    <a:pt x="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CA85545-686F-B70F-CD27-24447EDDBC9E}"/>
                </a:ext>
              </a:extLst>
            </p:cNvPr>
            <p:cNvGrpSpPr/>
            <p:nvPr/>
          </p:nvGrpSpPr>
          <p:grpSpPr>
            <a:xfrm flipH="1">
              <a:off x="967532" y="1204109"/>
              <a:ext cx="2039855" cy="621129"/>
              <a:chOff x="6617800" y="1204109"/>
              <a:chExt cx="2039855" cy="621129"/>
            </a:xfrm>
          </p:grpSpPr>
          <p:sp>
            <p:nvSpPr>
              <p:cNvPr id="48" name="Google Shape;1149;p32">
                <a:extLst>
                  <a:ext uri="{FF2B5EF4-FFF2-40B4-BE49-F238E27FC236}">
                    <a16:creationId xmlns:a16="http://schemas.microsoft.com/office/drawing/2014/main" id="{1734F1D0-A3F6-B388-DBDD-A73F5FAD9025}"/>
                  </a:ext>
                </a:extLst>
              </p:cNvPr>
              <p:cNvSpPr/>
              <p:nvPr/>
            </p:nvSpPr>
            <p:spPr>
              <a:xfrm>
                <a:off x="6617800" y="1514436"/>
                <a:ext cx="518654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" fill="none" extrusionOk="0">
                    <a:moveTo>
                      <a:pt x="5407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50;p32">
                <a:extLst>
                  <a:ext uri="{FF2B5EF4-FFF2-40B4-BE49-F238E27FC236}">
                    <a16:creationId xmlns:a16="http://schemas.microsoft.com/office/drawing/2014/main" id="{B54151AF-E1BF-F35B-527B-ECE95298A52F}"/>
                  </a:ext>
                </a:extLst>
              </p:cNvPr>
              <p:cNvSpPr/>
              <p:nvPr/>
            </p:nvSpPr>
            <p:spPr>
              <a:xfrm>
                <a:off x="7135868" y="1204109"/>
                <a:ext cx="1521787" cy="621129"/>
              </a:xfrm>
              <a:custGeom>
                <a:avLst/>
                <a:gdLst/>
                <a:ahLst/>
                <a:cxnLst/>
                <a:rect l="l" t="t" r="r" b="b"/>
                <a:pathLst>
                  <a:path w="50407" h="20574" fill="none" extrusionOk="0">
                    <a:moveTo>
                      <a:pt x="233" y="9975"/>
                    </a:moveTo>
                    <a:lnTo>
                      <a:pt x="1196" y="9350"/>
                    </a:lnTo>
                    <a:cubicBezTo>
                      <a:pt x="2445" y="8547"/>
                      <a:pt x="3212" y="7156"/>
                      <a:pt x="3212" y="5675"/>
                    </a:cubicBezTo>
                    <a:lnTo>
                      <a:pt x="3212" y="2766"/>
                    </a:lnTo>
                    <a:cubicBezTo>
                      <a:pt x="3212" y="1232"/>
                      <a:pt x="4443" y="1"/>
                      <a:pt x="5960" y="1"/>
                    </a:cubicBezTo>
                    <a:lnTo>
                      <a:pt x="47658" y="1"/>
                    </a:lnTo>
                    <a:cubicBezTo>
                      <a:pt x="49175" y="1"/>
                      <a:pt x="50406" y="1232"/>
                      <a:pt x="50406" y="2766"/>
                    </a:cubicBezTo>
                    <a:lnTo>
                      <a:pt x="50406" y="17808"/>
                    </a:lnTo>
                    <a:cubicBezTo>
                      <a:pt x="50406" y="19342"/>
                      <a:pt x="49175" y="20573"/>
                      <a:pt x="47658" y="20573"/>
                    </a:cubicBezTo>
                    <a:lnTo>
                      <a:pt x="5960" y="20573"/>
                    </a:lnTo>
                    <a:cubicBezTo>
                      <a:pt x="4443" y="20573"/>
                      <a:pt x="3194" y="19342"/>
                      <a:pt x="3194" y="17808"/>
                    </a:cubicBezTo>
                    <a:lnTo>
                      <a:pt x="3194" y="14899"/>
                    </a:lnTo>
                    <a:cubicBezTo>
                      <a:pt x="3194" y="13401"/>
                      <a:pt x="2445" y="12027"/>
                      <a:pt x="1196" y="11224"/>
                    </a:cubicBezTo>
                    <a:lnTo>
                      <a:pt x="233" y="10599"/>
                    </a:lnTo>
                    <a:cubicBezTo>
                      <a:pt x="1" y="10439"/>
                      <a:pt x="1" y="10118"/>
                      <a:pt x="233" y="997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7ACC3DD-6D0B-45E0-7237-D364A077932D}"/>
                </a:ext>
              </a:extLst>
            </p:cNvPr>
            <p:cNvGrpSpPr/>
            <p:nvPr/>
          </p:nvGrpSpPr>
          <p:grpSpPr>
            <a:xfrm flipH="1">
              <a:off x="966407" y="3946884"/>
              <a:ext cx="2040980" cy="621099"/>
              <a:chOff x="6616675" y="3946884"/>
              <a:chExt cx="2040980" cy="621099"/>
            </a:xfrm>
          </p:grpSpPr>
          <p:sp>
            <p:nvSpPr>
              <p:cNvPr id="51" name="Google Shape;1147;p32">
                <a:extLst>
                  <a:ext uri="{FF2B5EF4-FFF2-40B4-BE49-F238E27FC236}">
                    <a16:creationId xmlns:a16="http://schemas.microsoft.com/office/drawing/2014/main" id="{E3B2A1C2-7423-689F-7CB4-8F894E145BF2}"/>
                  </a:ext>
                </a:extLst>
              </p:cNvPr>
              <p:cNvSpPr/>
              <p:nvPr/>
            </p:nvSpPr>
            <p:spPr>
              <a:xfrm>
                <a:off x="6616675" y="4259236"/>
                <a:ext cx="518654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" fill="none" extrusionOk="0">
                    <a:moveTo>
                      <a:pt x="5407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52;p32">
                <a:extLst>
                  <a:ext uri="{FF2B5EF4-FFF2-40B4-BE49-F238E27FC236}">
                    <a16:creationId xmlns:a16="http://schemas.microsoft.com/office/drawing/2014/main" id="{3837FC78-300A-2AA6-A4E5-EEE0AC18A688}"/>
                  </a:ext>
                </a:extLst>
              </p:cNvPr>
              <p:cNvSpPr/>
              <p:nvPr/>
            </p:nvSpPr>
            <p:spPr>
              <a:xfrm>
                <a:off x="7135324" y="3946884"/>
                <a:ext cx="1522331" cy="621099"/>
              </a:xfrm>
              <a:custGeom>
                <a:avLst/>
                <a:gdLst/>
                <a:ahLst/>
                <a:cxnLst/>
                <a:rect l="l" t="t" r="r" b="b"/>
                <a:pathLst>
                  <a:path w="50425" h="20573" fill="none" extrusionOk="0">
                    <a:moveTo>
                      <a:pt x="251" y="9974"/>
                    </a:moveTo>
                    <a:lnTo>
                      <a:pt x="1214" y="9350"/>
                    </a:lnTo>
                    <a:cubicBezTo>
                      <a:pt x="2463" y="8547"/>
                      <a:pt x="3230" y="7173"/>
                      <a:pt x="3230" y="5674"/>
                    </a:cubicBezTo>
                    <a:lnTo>
                      <a:pt x="3230" y="2766"/>
                    </a:lnTo>
                    <a:cubicBezTo>
                      <a:pt x="3230" y="1249"/>
                      <a:pt x="4461" y="18"/>
                      <a:pt x="5978" y="0"/>
                    </a:cubicBezTo>
                    <a:lnTo>
                      <a:pt x="47676" y="0"/>
                    </a:lnTo>
                    <a:cubicBezTo>
                      <a:pt x="49193" y="0"/>
                      <a:pt x="50424" y="1249"/>
                      <a:pt x="50424" y="2766"/>
                    </a:cubicBezTo>
                    <a:lnTo>
                      <a:pt x="50424" y="17825"/>
                    </a:lnTo>
                    <a:cubicBezTo>
                      <a:pt x="50424" y="19342"/>
                      <a:pt x="49193" y="20573"/>
                      <a:pt x="47676" y="20573"/>
                    </a:cubicBezTo>
                    <a:lnTo>
                      <a:pt x="5978" y="20573"/>
                    </a:lnTo>
                    <a:cubicBezTo>
                      <a:pt x="4461" y="20573"/>
                      <a:pt x="3212" y="19342"/>
                      <a:pt x="3212" y="17825"/>
                    </a:cubicBezTo>
                    <a:lnTo>
                      <a:pt x="3212" y="14899"/>
                    </a:lnTo>
                    <a:cubicBezTo>
                      <a:pt x="3212" y="13418"/>
                      <a:pt x="2463" y="12026"/>
                      <a:pt x="1214" y="11223"/>
                    </a:cubicBezTo>
                    <a:lnTo>
                      <a:pt x="233" y="10599"/>
                    </a:lnTo>
                    <a:cubicBezTo>
                      <a:pt x="1" y="10456"/>
                      <a:pt x="19" y="10117"/>
                      <a:pt x="251" y="997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61A7848-769A-4FE6-D4BD-FD9F7E500C01}"/>
                </a:ext>
              </a:extLst>
            </p:cNvPr>
            <p:cNvGrpSpPr/>
            <p:nvPr/>
          </p:nvGrpSpPr>
          <p:grpSpPr>
            <a:xfrm flipH="1">
              <a:off x="967532" y="2094106"/>
              <a:ext cx="2039855" cy="621129"/>
              <a:chOff x="6617800" y="1204109"/>
              <a:chExt cx="2039855" cy="621129"/>
            </a:xfrm>
          </p:grpSpPr>
          <p:sp>
            <p:nvSpPr>
              <p:cNvPr id="69" name="Google Shape;1149;p32">
                <a:extLst>
                  <a:ext uri="{FF2B5EF4-FFF2-40B4-BE49-F238E27FC236}">
                    <a16:creationId xmlns:a16="http://schemas.microsoft.com/office/drawing/2014/main" id="{AA10AE5C-8033-CF0D-4E38-FCEEEF126617}"/>
                  </a:ext>
                </a:extLst>
              </p:cNvPr>
              <p:cNvSpPr/>
              <p:nvPr/>
            </p:nvSpPr>
            <p:spPr>
              <a:xfrm>
                <a:off x="6617800" y="1514436"/>
                <a:ext cx="518654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" fill="none" extrusionOk="0">
                    <a:moveTo>
                      <a:pt x="5407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150;p32">
                <a:extLst>
                  <a:ext uri="{FF2B5EF4-FFF2-40B4-BE49-F238E27FC236}">
                    <a16:creationId xmlns:a16="http://schemas.microsoft.com/office/drawing/2014/main" id="{27C56C3E-C1A9-C33A-3ADF-7053C202F90A}"/>
                  </a:ext>
                </a:extLst>
              </p:cNvPr>
              <p:cNvSpPr/>
              <p:nvPr/>
            </p:nvSpPr>
            <p:spPr>
              <a:xfrm>
                <a:off x="7135868" y="1204109"/>
                <a:ext cx="1521787" cy="621129"/>
              </a:xfrm>
              <a:custGeom>
                <a:avLst/>
                <a:gdLst/>
                <a:ahLst/>
                <a:cxnLst/>
                <a:rect l="l" t="t" r="r" b="b"/>
                <a:pathLst>
                  <a:path w="50407" h="20574" fill="none" extrusionOk="0">
                    <a:moveTo>
                      <a:pt x="233" y="9975"/>
                    </a:moveTo>
                    <a:lnTo>
                      <a:pt x="1196" y="9350"/>
                    </a:lnTo>
                    <a:cubicBezTo>
                      <a:pt x="2445" y="8547"/>
                      <a:pt x="3212" y="7156"/>
                      <a:pt x="3212" y="5675"/>
                    </a:cubicBezTo>
                    <a:lnTo>
                      <a:pt x="3212" y="2766"/>
                    </a:lnTo>
                    <a:cubicBezTo>
                      <a:pt x="3212" y="1232"/>
                      <a:pt x="4443" y="1"/>
                      <a:pt x="5960" y="1"/>
                    </a:cubicBezTo>
                    <a:lnTo>
                      <a:pt x="47658" y="1"/>
                    </a:lnTo>
                    <a:cubicBezTo>
                      <a:pt x="49175" y="1"/>
                      <a:pt x="50406" y="1232"/>
                      <a:pt x="50406" y="2766"/>
                    </a:cubicBezTo>
                    <a:lnTo>
                      <a:pt x="50406" y="17808"/>
                    </a:lnTo>
                    <a:cubicBezTo>
                      <a:pt x="50406" y="19342"/>
                      <a:pt x="49175" y="20573"/>
                      <a:pt x="47658" y="20573"/>
                    </a:cubicBezTo>
                    <a:lnTo>
                      <a:pt x="5960" y="20573"/>
                    </a:lnTo>
                    <a:cubicBezTo>
                      <a:pt x="4443" y="20573"/>
                      <a:pt x="3194" y="19342"/>
                      <a:pt x="3194" y="17808"/>
                    </a:cubicBezTo>
                    <a:lnTo>
                      <a:pt x="3194" y="14899"/>
                    </a:lnTo>
                    <a:cubicBezTo>
                      <a:pt x="3194" y="13401"/>
                      <a:pt x="2445" y="12027"/>
                      <a:pt x="1196" y="11224"/>
                    </a:cubicBezTo>
                    <a:lnTo>
                      <a:pt x="233" y="10599"/>
                    </a:lnTo>
                    <a:cubicBezTo>
                      <a:pt x="1" y="10439"/>
                      <a:pt x="1" y="10118"/>
                      <a:pt x="233" y="997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BD2734C-6FDB-4630-90F6-26B95309DF16}"/>
                </a:ext>
              </a:extLst>
            </p:cNvPr>
            <p:cNvGrpSpPr/>
            <p:nvPr/>
          </p:nvGrpSpPr>
          <p:grpSpPr>
            <a:xfrm flipH="1">
              <a:off x="966407" y="3036947"/>
              <a:ext cx="2040980" cy="621099"/>
              <a:chOff x="6616675" y="3946884"/>
              <a:chExt cx="2040980" cy="621099"/>
            </a:xfrm>
          </p:grpSpPr>
          <p:sp>
            <p:nvSpPr>
              <p:cNvPr id="76" name="Google Shape;1147;p32">
                <a:extLst>
                  <a:ext uri="{FF2B5EF4-FFF2-40B4-BE49-F238E27FC236}">
                    <a16:creationId xmlns:a16="http://schemas.microsoft.com/office/drawing/2014/main" id="{59433F8F-8730-3384-D43C-32FA89079DD9}"/>
                  </a:ext>
                </a:extLst>
              </p:cNvPr>
              <p:cNvSpPr/>
              <p:nvPr/>
            </p:nvSpPr>
            <p:spPr>
              <a:xfrm>
                <a:off x="6616675" y="4259236"/>
                <a:ext cx="518654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" fill="none" extrusionOk="0">
                    <a:moveTo>
                      <a:pt x="5407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52;p32">
                <a:extLst>
                  <a:ext uri="{FF2B5EF4-FFF2-40B4-BE49-F238E27FC236}">
                    <a16:creationId xmlns:a16="http://schemas.microsoft.com/office/drawing/2014/main" id="{DA33372A-5DC8-9746-253D-B20BE0FFD5E3}"/>
                  </a:ext>
                </a:extLst>
              </p:cNvPr>
              <p:cNvSpPr/>
              <p:nvPr/>
            </p:nvSpPr>
            <p:spPr>
              <a:xfrm>
                <a:off x="7135324" y="3946884"/>
                <a:ext cx="1522331" cy="621099"/>
              </a:xfrm>
              <a:custGeom>
                <a:avLst/>
                <a:gdLst/>
                <a:ahLst/>
                <a:cxnLst/>
                <a:rect l="l" t="t" r="r" b="b"/>
                <a:pathLst>
                  <a:path w="50425" h="20573" fill="none" extrusionOk="0">
                    <a:moveTo>
                      <a:pt x="251" y="9974"/>
                    </a:moveTo>
                    <a:lnTo>
                      <a:pt x="1214" y="9350"/>
                    </a:lnTo>
                    <a:cubicBezTo>
                      <a:pt x="2463" y="8547"/>
                      <a:pt x="3230" y="7173"/>
                      <a:pt x="3230" y="5674"/>
                    </a:cubicBezTo>
                    <a:lnTo>
                      <a:pt x="3230" y="2766"/>
                    </a:lnTo>
                    <a:cubicBezTo>
                      <a:pt x="3230" y="1249"/>
                      <a:pt x="4461" y="18"/>
                      <a:pt x="5978" y="0"/>
                    </a:cubicBezTo>
                    <a:lnTo>
                      <a:pt x="47676" y="0"/>
                    </a:lnTo>
                    <a:cubicBezTo>
                      <a:pt x="49193" y="0"/>
                      <a:pt x="50424" y="1249"/>
                      <a:pt x="50424" y="2766"/>
                    </a:cubicBezTo>
                    <a:lnTo>
                      <a:pt x="50424" y="17825"/>
                    </a:lnTo>
                    <a:cubicBezTo>
                      <a:pt x="50424" y="19342"/>
                      <a:pt x="49193" y="20573"/>
                      <a:pt x="47676" y="20573"/>
                    </a:cubicBezTo>
                    <a:lnTo>
                      <a:pt x="5978" y="20573"/>
                    </a:lnTo>
                    <a:cubicBezTo>
                      <a:pt x="4461" y="20573"/>
                      <a:pt x="3212" y="19342"/>
                      <a:pt x="3212" y="17825"/>
                    </a:cubicBezTo>
                    <a:lnTo>
                      <a:pt x="3212" y="14899"/>
                    </a:lnTo>
                    <a:cubicBezTo>
                      <a:pt x="3212" y="13418"/>
                      <a:pt x="2463" y="12026"/>
                      <a:pt x="1214" y="11223"/>
                    </a:cubicBezTo>
                    <a:lnTo>
                      <a:pt x="233" y="10599"/>
                    </a:lnTo>
                    <a:cubicBezTo>
                      <a:pt x="1" y="10456"/>
                      <a:pt x="19" y="10117"/>
                      <a:pt x="251" y="997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1143;p32">
              <a:extLst>
                <a:ext uri="{FF2B5EF4-FFF2-40B4-BE49-F238E27FC236}">
                  <a16:creationId xmlns:a16="http://schemas.microsoft.com/office/drawing/2014/main" id="{3990F646-7DF2-7E36-0809-BD872B642172}"/>
                </a:ext>
              </a:extLst>
            </p:cNvPr>
            <p:cNvSpPr/>
            <p:nvPr/>
          </p:nvSpPr>
          <p:spPr>
            <a:xfrm rot="5400000">
              <a:off x="1681327" y="2839818"/>
              <a:ext cx="2753839" cy="81391"/>
            </a:xfrm>
            <a:custGeom>
              <a:avLst/>
              <a:gdLst/>
              <a:ahLst/>
              <a:cxnLst/>
              <a:rect l="l" t="t" r="r" b="b"/>
              <a:pathLst>
                <a:path w="8297" h="1" fill="none" extrusionOk="0">
                  <a:moveTo>
                    <a:pt x="0" y="1"/>
                  </a:moveTo>
                  <a:lnTo>
                    <a:pt x="82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43;p32">
              <a:extLst>
                <a:ext uri="{FF2B5EF4-FFF2-40B4-BE49-F238E27FC236}">
                  <a16:creationId xmlns:a16="http://schemas.microsoft.com/office/drawing/2014/main" id="{0BCD3D94-7D00-AD67-6CA5-491F00EE2806}"/>
                </a:ext>
              </a:extLst>
            </p:cNvPr>
            <p:cNvSpPr/>
            <p:nvPr/>
          </p:nvSpPr>
          <p:spPr>
            <a:xfrm rot="10800000" flipV="1">
              <a:off x="3015969" y="2824051"/>
              <a:ext cx="580653" cy="48195"/>
            </a:xfrm>
            <a:custGeom>
              <a:avLst/>
              <a:gdLst/>
              <a:ahLst/>
              <a:cxnLst/>
              <a:rect l="l" t="t" r="r" b="b"/>
              <a:pathLst>
                <a:path w="8297" h="1" fill="none" extrusionOk="0">
                  <a:moveTo>
                    <a:pt x="0" y="1"/>
                  </a:moveTo>
                  <a:lnTo>
                    <a:pt x="82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7;p32">
              <a:extLst>
                <a:ext uri="{FF2B5EF4-FFF2-40B4-BE49-F238E27FC236}">
                  <a16:creationId xmlns:a16="http://schemas.microsoft.com/office/drawing/2014/main" id="{5EDAFA71-9118-9DA1-0E93-1C1D58C90745}"/>
                </a:ext>
              </a:extLst>
            </p:cNvPr>
            <p:cNvSpPr txBox="1"/>
            <p:nvPr/>
          </p:nvSpPr>
          <p:spPr>
            <a:xfrm>
              <a:off x="974986" y="1205506"/>
              <a:ext cx="1416594" cy="621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040000"/>
                  </a:solidFill>
                  <a:latin typeface="Fira Sans"/>
                </a:rPr>
                <a:t>Prix des matières</a:t>
              </a:r>
            </a:p>
            <a:p>
              <a:pPr algn="ctr"/>
              <a:r>
                <a:rPr lang="en-US" sz="1000" dirty="0">
                  <a:solidFill>
                    <a:srgbClr val="040000"/>
                  </a:solidFill>
                  <a:latin typeface="Fira Sans"/>
                </a:rPr>
                <a:t>premières</a:t>
              </a:r>
            </a:p>
          </p:txBody>
        </p:sp>
      </p:grpSp>
      <p:grpSp>
        <p:nvGrpSpPr>
          <p:cNvPr id="88" name="Groupe 44">
            <a:extLst>
              <a:ext uri="{FF2B5EF4-FFF2-40B4-BE49-F238E27FC236}">
                <a16:creationId xmlns:a16="http://schemas.microsoft.com/office/drawing/2014/main" id="{9CF8CF1A-E22A-52F5-0055-44EFB7E0EAA0}"/>
              </a:ext>
            </a:extLst>
          </p:cNvPr>
          <p:cNvGrpSpPr/>
          <p:nvPr/>
        </p:nvGrpSpPr>
        <p:grpSpPr>
          <a:xfrm>
            <a:off x="174170" y="297543"/>
            <a:ext cx="3155362" cy="602356"/>
            <a:chOff x="174171" y="297543"/>
            <a:chExt cx="2977006" cy="602356"/>
          </a:xfrm>
        </p:grpSpPr>
        <p:sp>
          <p:nvSpPr>
            <p:cNvPr id="89" name="Google Shape;501;p23">
              <a:extLst>
                <a:ext uri="{FF2B5EF4-FFF2-40B4-BE49-F238E27FC236}">
                  <a16:creationId xmlns:a16="http://schemas.microsoft.com/office/drawing/2014/main" id="{12AB6105-644B-05FC-7E58-B9F35C7FE10B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Inputs et outputs du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modèle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90" name="Connecteur droit 46">
              <a:extLst>
                <a:ext uri="{FF2B5EF4-FFF2-40B4-BE49-F238E27FC236}">
                  <a16:creationId xmlns:a16="http://schemas.microsoft.com/office/drawing/2014/main" id="{0A7A59D3-3975-CAE5-26AF-041FBEEAB627}"/>
                </a:ext>
              </a:extLst>
            </p:cNvPr>
            <p:cNvCxnSpPr/>
            <p:nvPr/>
          </p:nvCxnSpPr>
          <p:spPr>
            <a:xfrm>
              <a:off x="174171" y="297543"/>
              <a:ext cx="2933227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2C68522-E530-0560-3270-82A52EA1A266}"/>
              </a:ext>
            </a:extLst>
          </p:cNvPr>
          <p:cNvGrpSpPr/>
          <p:nvPr/>
        </p:nvGrpSpPr>
        <p:grpSpPr>
          <a:xfrm>
            <a:off x="5294970" y="1299028"/>
            <a:ext cx="2274230" cy="1996283"/>
            <a:chOff x="2297770" y="3587150"/>
            <a:chExt cx="715488" cy="767704"/>
          </a:xfrm>
        </p:grpSpPr>
        <p:grpSp>
          <p:nvGrpSpPr>
            <p:cNvPr id="5" name="Google Shape;543;p23">
              <a:extLst>
                <a:ext uri="{FF2B5EF4-FFF2-40B4-BE49-F238E27FC236}">
                  <a16:creationId xmlns:a16="http://schemas.microsoft.com/office/drawing/2014/main" id="{B371A1EA-778E-D2F6-2226-8F662A3E8B24}"/>
                </a:ext>
              </a:extLst>
            </p:cNvPr>
            <p:cNvGrpSpPr/>
            <p:nvPr/>
          </p:nvGrpSpPr>
          <p:grpSpPr>
            <a:xfrm>
              <a:off x="2297770" y="3606512"/>
              <a:ext cx="686592" cy="748342"/>
              <a:chOff x="-49027775" y="3183175"/>
              <a:chExt cx="299325" cy="299325"/>
            </a:xfrm>
          </p:grpSpPr>
          <p:sp>
            <p:nvSpPr>
              <p:cNvPr id="11" name="Google Shape;544;p23">
                <a:extLst>
                  <a:ext uri="{FF2B5EF4-FFF2-40B4-BE49-F238E27FC236}">
                    <a16:creationId xmlns:a16="http://schemas.microsoft.com/office/drawing/2014/main" id="{9B35AE26-77D9-B08B-9EFA-8EDAF7A4B847}"/>
                  </a:ext>
                </a:extLst>
              </p:cNvPr>
              <p:cNvSpPr/>
              <p:nvPr/>
            </p:nvSpPr>
            <p:spPr>
              <a:xfrm>
                <a:off x="-48870250" y="3183175"/>
                <a:ext cx="1418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36" extrusionOk="0">
                    <a:moveTo>
                      <a:pt x="1" y="0"/>
                    </a:moveTo>
                    <a:lnTo>
                      <a:pt x="1" y="1796"/>
                    </a:lnTo>
                    <a:lnTo>
                      <a:pt x="32" y="1796"/>
                    </a:lnTo>
                    <a:cubicBezTo>
                      <a:pt x="158" y="1765"/>
                      <a:pt x="284" y="1765"/>
                      <a:pt x="379" y="1765"/>
                    </a:cubicBezTo>
                    <a:cubicBezTo>
                      <a:pt x="1166" y="1765"/>
                      <a:pt x="1828" y="2395"/>
                      <a:pt x="1828" y="3182"/>
                    </a:cubicBezTo>
                    <a:cubicBezTo>
                      <a:pt x="1828" y="3970"/>
                      <a:pt x="1166" y="4600"/>
                      <a:pt x="379" y="4600"/>
                    </a:cubicBezTo>
                    <a:cubicBezTo>
                      <a:pt x="284" y="4600"/>
                      <a:pt x="158" y="4600"/>
                      <a:pt x="32" y="4568"/>
                    </a:cubicBezTo>
                    <a:lnTo>
                      <a:pt x="32" y="5671"/>
                    </a:lnTo>
                    <a:lnTo>
                      <a:pt x="1702" y="5671"/>
                    </a:lnTo>
                    <a:cubicBezTo>
                      <a:pt x="2017" y="5671"/>
                      <a:pt x="2175" y="6018"/>
                      <a:pt x="1954" y="6270"/>
                    </a:cubicBezTo>
                    <a:cubicBezTo>
                      <a:pt x="1860" y="6364"/>
                      <a:pt x="1765" y="6585"/>
                      <a:pt x="1765" y="6742"/>
                    </a:cubicBezTo>
                    <a:cubicBezTo>
                      <a:pt x="1765" y="7120"/>
                      <a:pt x="2080" y="7435"/>
                      <a:pt x="2490" y="7435"/>
                    </a:cubicBezTo>
                    <a:cubicBezTo>
                      <a:pt x="2868" y="7435"/>
                      <a:pt x="3183" y="7120"/>
                      <a:pt x="3183" y="6742"/>
                    </a:cubicBezTo>
                    <a:cubicBezTo>
                      <a:pt x="3183" y="6585"/>
                      <a:pt x="3120" y="6364"/>
                      <a:pt x="2994" y="6270"/>
                    </a:cubicBezTo>
                    <a:cubicBezTo>
                      <a:pt x="2805" y="6018"/>
                      <a:pt x="2962" y="5671"/>
                      <a:pt x="3277" y="5671"/>
                    </a:cubicBezTo>
                    <a:lnTo>
                      <a:pt x="5672" y="5671"/>
                    </a:lnTo>
                    <a:lnTo>
                      <a:pt x="5672" y="1765"/>
                    </a:lnTo>
                    <a:cubicBezTo>
                      <a:pt x="5672" y="788"/>
                      <a:pt x="4884" y="0"/>
                      <a:pt x="3907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45;p23">
                <a:extLst>
                  <a:ext uri="{FF2B5EF4-FFF2-40B4-BE49-F238E27FC236}">
                    <a16:creationId xmlns:a16="http://schemas.microsoft.com/office/drawing/2014/main" id="{BA72C138-BDCD-9092-7B0C-ECC0DD063A5C}"/>
                  </a:ext>
                </a:extLst>
              </p:cNvPr>
              <p:cNvSpPr/>
              <p:nvPr/>
            </p:nvSpPr>
            <p:spPr>
              <a:xfrm>
                <a:off x="-49027775" y="3183175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1765" y="0"/>
                    </a:moveTo>
                    <a:cubicBezTo>
                      <a:pt x="788" y="0"/>
                      <a:pt x="1" y="788"/>
                      <a:pt x="1" y="1765"/>
                    </a:cubicBezTo>
                    <a:lnTo>
                      <a:pt x="1" y="5671"/>
                    </a:lnTo>
                    <a:lnTo>
                      <a:pt x="1828" y="5671"/>
                    </a:lnTo>
                    <a:lnTo>
                      <a:pt x="1828" y="5640"/>
                    </a:lnTo>
                    <a:cubicBezTo>
                      <a:pt x="1765" y="5514"/>
                      <a:pt x="1765" y="5388"/>
                      <a:pt x="1765" y="5262"/>
                    </a:cubicBezTo>
                    <a:cubicBezTo>
                      <a:pt x="1765" y="4474"/>
                      <a:pt x="2395" y="3844"/>
                      <a:pt x="3183" y="3844"/>
                    </a:cubicBezTo>
                    <a:cubicBezTo>
                      <a:pt x="3970" y="3844"/>
                      <a:pt x="4600" y="4474"/>
                      <a:pt x="4600" y="5262"/>
                    </a:cubicBezTo>
                    <a:cubicBezTo>
                      <a:pt x="4600" y="5388"/>
                      <a:pt x="4569" y="5514"/>
                      <a:pt x="4569" y="5640"/>
                    </a:cubicBezTo>
                    <a:lnTo>
                      <a:pt x="5672" y="5640"/>
                    </a:lnTo>
                    <a:lnTo>
                      <a:pt x="5672" y="3970"/>
                    </a:lnTo>
                    <a:cubicBezTo>
                      <a:pt x="5672" y="3748"/>
                      <a:pt x="5843" y="3605"/>
                      <a:pt x="6032" y="3605"/>
                    </a:cubicBezTo>
                    <a:cubicBezTo>
                      <a:pt x="6112" y="3605"/>
                      <a:pt x="6195" y="3630"/>
                      <a:pt x="6270" y="3686"/>
                    </a:cubicBezTo>
                    <a:cubicBezTo>
                      <a:pt x="6396" y="3812"/>
                      <a:pt x="6585" y="3907"/>
                      <a:pt x="6743" y="3907"/>
                    </a:cubicBezTo>
                    <a:cubicBezTo>
                      <a:pt x="7121" y="3907"/>
                      <a:pt x="7436" y="3592"/>
                      <a:pt x="7436" y="3182"/>
                    </a:cubicBezTo>
                    <a:cubicBezTo>
                      <a:pt x="7436" y="2804"/>
                      <a:pt x="7121" y="2489"/>
                      <a:pt x="6743" y="2489"/>
                    </a:cubicBezTo>
                    <a:cubicBezTo>
                      <a:pt x="6585" y="2489"/>
                      <a:pt x="6396" y="2552"/>
                      <a:pt x="6270" y="2678"/>
                    </a:cubicBezTo>
                    <a:cubicBezTo>
                      <a:pt x="6195" y="2734"/>
                      <a:pt x="6112" y="2760"/>
                      <a:pt x="6032" y="2760"/>
                    </a:cubicBezTo>
                    <a:cubicBezTo>
                      <a:pt x="5843" y="2760"/>
                      <a:pt x="5672" y="2616"/>
                      <a:pt x="5672" y="2395"/>
                    </a:cubicBezTo>
                    <a:lnTo>
                      <a:pt x="5672" y="0"/>
                    </a:ln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46;p23">
                <a:extLst>
                  <a:ext uri="{FF2B5EF4-FFF2-40B4-BE49-F238E27FC236}">
                    <a16:creationId xmlns:a16="http://schemas.microsoft.com/office/drawing/2014/main" id="{38233C95-2C1D-1397-1775-5019738E8BA0}"/>
                  </a:ext>
                </a:extLst>
              </p:cNvPr>
              <p:cNvSpPr/>
              <p:nvPr/>
            </p:nvSpPr>
            <p:spPr>
              <a:xfrm>
                <a:off x="-49027775" y="3295800"/>
                <a:ext cx="141800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68" extrusionOk="0">
                    <a:moveTo>
                      <a:pt x="3183" y="0"/>
                    </a:moveTo>
                    <a:cubicBezTo>
                      <a:pt x="2805" y="0"/>
                      <a:pt x="2490" y="315"/>
                      <a:pt x="2490" y="725"/>
                    </a:cubicBezTo>
                    <a:cubicBezTo>
                      <a:pt x="2490" y="883"/>
                      <a:pt x="2553" y="1072"/>
                      <a:pt x="2679" y="1198"/>
                    </a:cubicBezTo>
                    <a:cubicBezTo>
                      <a:pt x="2868" y="1418"/>
                      <a:pt x="2710" y="1796"/>
                      <a:pt x="2395" y="1796"/>
                    </a:cubicBezTo>
                    <a:lnTo>
                      <a:pt x="1" y="1796"/>
                    </a:lnTo>
                    <a:lnTo>
                      <a:pt x="1" y="5671"/>
                    </a:lnTo>
                    <a:cubicBezTo>
                      <a:pt x="1" y="6679"/>
                      <a:pt x="788" y="7467"/>
                      <a:pt x="1765" y="7467"/>
                    </a:cubicBezTo>
                    <a:lnTo>
                      <a:pt x="5672" y="7467"/>
                    </a:lnTo>
                    <a:lnTo>
                      <a:pt x="5672" y="5640"/>
                    </a:lnTo>
                    <a:lnTo>
                      <a:pt x="5640" y="5640"/>
                    </a:lnTo>
                    <a:cubicBezTo>
                      <a:pt x="5514" y="5703"/>
                      <a:pt x="5388" y="5703"/>
                      <a:pt x="5294" y="5703"/>
                    </a:cubicBezTo>
                    <a:cubicBezTo>
                      <a:pt x="4506" y="5703"/>
                      <a:pt x="3844" y="5041"/>
                      <a:pt x="3844" y="4254"/>
                    </a:cubicBezTo>
                    <a:cubicBezTo>
                      <a:pt x="3844" y="3466"/>
                      <a:pt x="4506" y="2867"/>
                      <a:pt x="5294" y="2867"/>
                    </a:cubicBezTo>
                    <a:cubicBezTo>
                      <a:pt x="5388" y="2867"/>
                      <a:pt x="5514" y="2867"/>
                      <a:pt x="5640" y="2899"/>
                    </a:cubicBezTo>
                    <a:lnTo>
                      <a:pt x="5640" y="1796"/>
                    </a:lnTo>
                    <a:lnTo>
                      <a:pt x="3970" y="1796"/>
                    </a:lnTo>
                    <a:cubicBezTo>
                      <a:pt x="3655" y="1796"/>
                      <a:pt x="3498" y="1418"/>
                      <a:pt x="3718" y="1198"/>
                    </a:cubicBezTo>
                    <a:cubicBezTo>
                      <a:pt x="3813" y="1072"/>
                      <a:pt x="3907" y="883"/>
                      <a:pt x="3907" y="725"/>
                    </a:cubicBezTo>
                    <a:cubicBezTo>
                      <a:pt x="3907" y="315"/>
                      <a:pt x="3592" y="0"/>
                      <a:pt x="3183" y="0"/>
                    </a:cubicBez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47;p23">
                <a:extLst>
                  <a:ext uri="{FF2B5EF4-FFF2-40B4-BE49-F238E27FC236}">
                    <a16:creationId xmlns:a16="http://schemas.microsoft.com/office/drawing/2014/main" id="{1FA3998C-D3F4-9F3D-E6B9-9184A2F394EB}"/>
                  </a:ext>
                </a:extLst>
              </p:cNvPr>
              <p:cNvSpPr/>
              <p:nvPr/>
            </p:nvSpPr>
            <p:spPr>
              <a:xfrm>
                <a:off x="-48914350" y="3340700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5608" y="0"/>
                    </a:moveTo>
                    <a:lnTo>
                      <a:pt x="5608" y="32"/>
                    </a:lnTo>
                    <a:cubicBezTo>
                      <a:pt x="5671" y="158"/>
                      <a:pt x="5671" y="284"/>
                      <a:pt x="5671" y="378"/>
                    </a:cubicBezTo>
                    <a:cubicBezTo>
                      <a:pt x="5671" y="1166"/>
                      <a:pt x="5041" y="1796"/>
                      <a:pt x="4254" y="1796"/>
                    </a:cubicBezTo>
                    <a:cubicBezTo>
                      <a:pt x="3466" y="1796"/>
                      <a:pt x="2836" y="1166"/>
                      <a:pt x="2836" y="378"/>
                    </a:cubicBezTo>
                    <a:cubicBezTo>
                      <a:pt x="2836" y="284"/>
                      <a:pt x="2867" y="158"/>
                      <a:pt x="2867" y="32"/>
                    </a:cubicBezTo>
                    <a:lnTo>
                      <a:pt x="1765" y="32"/>
                    </a:lnTo>
                    <a:lnTo>
                      <a:pt x="1765" y="1670"/>
                    </a:lnTo>
                    <a:cubicBezTo>
                      <a:pt x="1765" y="1907"/>
                      <a:pt x="1602" y="2041"/>
                      <a:pt x="1419" y="2041"/>
                    </a:cubicBezTo>
                    <a:cubicBezTo>
                      <a:pt x="1334" y="2041"/>
                      <a:pt x="1245" y="2013"/>
                      <a:pt x="1166" y="1954"/>
                    </a:cubicBezTo>
                    <a:cubicBezTo>
                      <a:pt x="1040" y="1827"/>
                      <a:pt x="851" y="1764"/>
                      <a:pt x="694" y="1764"/>
                    </a:cubicBezTo>
                    <a:cubicBezTo>
                      <a:pt x="315" y="1764"/>
                      <a:pt x="0" y="2080"/>
                      <a:pt x="0" y="2458"/>
                    </a:cubicBezTo>
                    <a:cubicBezTo>
                      <a:pt x="0" y="2867"/>
                      <a:pt x="315" y="3182"/>
                      <a:pt x="694" y="3182"/>
                    </a:cubicBezTo>
                    <a:cubicBezTo>
                      <a:pt x="851" y="3182"/>
                      <a:pt x="1040" y="3119"/>
                      <a:pt x="1166" y="2993"/>
                    </a:cubicBezTo>
                    <a:cubicBezTo>
                      <a:pt x="1247" y="2933"/>
                      <a:pt x="1337" y="2904"/>
                      <a:pt x="1423" y="2904"/>
                    </a:cubicBezTo>
                    <a:cubicBezTo>
                      <a:pt x="1605" y="2904"/>
                      <a:pt x="1765" y="3031"/>
                      <a:pt x="1765" y="3245"/>
                    </a:cubicBezTo>
                    <a:lnTo>
                      <a:pt x="1765" y="5671"/>
                    </a:lnTo>
                    <a:lnTo>
                      <a:pt x="5671" y="5671"/>
                    </a:lnTo>
                    <a:cubicBezTo>
                      <a:pt x="6648" y="5671"/>
                      <a:pt x="7436" y="4883"/>
                      <a:pt x="7436" y="3907"/>
                    </a:cubicBezTo>
                    <a:lnTo>
                      <a:pt x="7436" y="0"/>
                    </a:lnTo>
                    <a:close/>
                  </a:path>
                </a:pathLst>
              </a:custGeom>
              <a:solidFill>
                <a:srgbClr val="489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548;p23">
              <a:extLst>
                <a:ext uri="{FF2B5EF4-FFF2-40B4-BE49-F238E27FC236}">
                  <a16:creationId xmlns:a16="http://schemas.microsoft.com/office/drawing/2014/main" id="{F8C6297F-E19C-7B35-30C8-224D76A43C72}"/>
                </a:ext>
              </a:extLst>
            </p:cNvPr>
            <p:cNvGrpSpPr/>
            <p:nvPr/>
          </p:nvGrpSpPr>
          <p:grpSpPr>
            <a:xfrm>
              <a:off x="2326666" y="3587150"/>
              <a:ext cx="686592" cy="748342"/>
              <a:chOff x="-49027775" y="3183175"/>
              <a:chExt cx="299325" cy="299325"/>
            </a:xfrm>
          </p:grpSpPr>
          <p:sp>
            <p:nvSpPr>
              <p:cNvPr id="7" name="Google Shape;549;p23">
                <a:extLst>
                  <a:ext uri="{FF2B5EF4-FFF2-40B4-BE49-F238E27FC236}">
                    <a16:creationId xmlns:a16="http://schemas.microsoft.com/office/drawing/2014/main" id="{DECDDDEF-06DD-5C6A-B652-CA3492D345FA}"/>
                  </a:ext>
                </a:extLst>
              </p:cNvPr>
              <p:cNvSpPr/>
              <p:nvPr/>
            </p:nvSpPr>
            <p:spPr>
              <a:xfrm>
                <a:off x="-48870250" y="3183175"/>
                <a:ext cx="1418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36" extrusionOk="0">
                    <a:moveTo>
                      <a:pt x="1" y="0"/>
                    </a:moveTo>
                    <a:lnTo>
                      <a:pt x="1" y="1796"/>
                    </a:lnTo>
                    <a:lnTo>
                      <a:pt x="32" y="1796"/>
                    </a:lnTo>
                    <a:cubicBezTo>
                      <a:pt x="158" y="1765"/>
                      <a:pt x="284" y="1765"/>
                      <a:pt x="379" y="1765"/>
                    </a:cubicBezTo>
                    <a:cubicBezTo>
                      <a:pt x="1166" y="1765"/>
                      <a:pt x="1828" y="2395"/>
                      <a:pt x="1828" y="3182"/>
                    </a:cubicBezTo>
                    <a:cubicBezTo>
                      <a:pt x="1828" y="3970"/>
                      <a:pt x="1166" y="4600"/>
                      <a:pt x="379" y="4600"/>
                    </a:cubicBezTo>
                    <a:cubicBezTo>
                      <a:pt x="284" y="4600"/>
                      <a:pt x="158" y="4600"/>
                      <a:pt x="32" y="4568"/>
                    </a:cubicBezTo>
                    <a:lnTo>
                      <a:pt x="32" y="5671"/>
                    </a:lnTo>
                    <a:lnTo>
                      <a:pt x="1702" y="5671"/>
                    </a:lnTo>
                    <a:cubicBezTo>
                      <a:pt x="2017" y="5671"/>
                      <a:pt x="2175" y="6018"/>
                      <a:pt x="1954" y="6270"/>
                    </a:cubicBezTo>
                    <a:cubicBezTo>
                      <a:pt x="1860" y="6364"/>
                      <a:pt x="1765" y="6585"/>
                      <a:pt x="1765" y="6742"/>
                    </a:cubicBezTo>
                    <a:cubicBezTo>
                      <a:pt x="1765" y="7120"/>
                      <a:pt x="2080" y="7435"/>
                      <a:pt x="2490" y="7435"/>
                    </a:cubicBezTo>
                    <a:cubicBezTo>
                      <a:pt x="2868" y="7435"/>
                      <a:pt x="3183" y="7120"/>
                      <a:pt x="3183" y="6742"/>
                    </a:cubicBezTo>
                    <a:cubicBezTo>
                      <a:pt x="3183" y="6585"/>
                      <a:pt x="3120" y="6364"/>
                      <a:pt x="2994" y="6270"/>
                    </a:cubicBezTo>
                    <a:cubicBezTo>
                      <a:pt x="2805" y="6018"/>
                      <a:pt x="2962" y="5671"/>
                      <a:pt x="3277" y="5671"/>
                    </a:cubicBezTo>
                    <a:lnTo>
                      <a:pt x="5672" y="5671"/>
                    </a:lnTo>
                    <a:lnTo>
                      <a:pt x="5672" y="1765"/>
                    </a:lnTo>
                    <a:cubicBezTo>
                      <a:pt x="5672" y="788"/>
                      <a:pt x="4884" y="0"/>
                      <a:pt x="3907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50;p23">
                <a:extLst>
                  <a:ext uri="{FF2B5EF4-FFF2-40B4-BE49-F238E27FC236}">
                    <a16:creationId xmlns:a16="http://schemas.microsoft.com/office/drawing/2014/main" id="{395EEEBD-7C8B-6B23-0549-C95004A76039}"/>
                  </a:ext>
                </a:extLst>
              </p:cNvPr>
              <p:cNvSpPr/>
              <p:nvPr/>
            </p:nvSpPr>
            <p:spPr>
              <a:xfrm>
                <a:off x="-49027775" y="3183175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1765" y="0"/>
                    </a:moveTo>
                    <a:cubicBezTo>
                      <a:pt x="788" y="0"/>
                      <a:pt x="1" y="788"/>
                      <a:pt x="1" y="1765"/>
                    </a:cubicBezTo>
                    <a:lnTo>
                      <a:pt x="1" y="5671"/>
                    </a:lnTo>
                    <a:lnTo>
                      <a:pt x="1828" y="5671"/>
                    </a:lnTo>
                    <a:lnTo>
                      <a:pt x="1828" y="5640"/>
                    </a:lnTo>
                    <a:cubicBezTo>
                      <a:pt x="1765" y="5514"/>
                      <a:pt x="1765" y="5388"/>
                      <a:pt x="1765" y="5262"/>
                    </a:cubicBezTo>
                    <a:cubicBezTo>
                      <a:pt x="1765" y="4474"/>
                      <a:pt x="2395" y="3844"/>
                      <a:pt x="3183" y="3844"/>
                    </a:cubicBezTo>
                    <a:cubicBezTo>
                      <a:pt x="3970" y="3844"/>
                      <a:pt x="4600" y="4474"/>
                      <a:pt x="4600" y="5262"/>
                    </a:cubicBezTo>
                    <a:cubicBezTo>
                      <a:pt x="4600" y="5388"/>
                      <a:pt x="4569" y="5514"/>
                      <a:pt x="4569" y="5640"/>
                    </a:cubicBezTo>
                    <a:lnTo>
                      <a:pt x="5672" y="5640"/>
                    </a:lnTo>
                    <a:lnTo>
                      <a:pt x="5672" y="3970"/>
                    </a:lnTo>
                    <a:cubicBezTo>
                      <a:pt x="5672" y="3748"/>
                      <a:pt x="5843" y="3605"/>
                      <a:pt x="6032" y="3605"/>
                    </a:cubicBezTo>
                    <a:cubicBezTo>
                      <a:pt x="6112" y="3605"/>
                      <a:pt x="6195" y="3630"/>
                      <a:pt x="6270" y="3686"/>
                    </a:cubicBezTo>
                    <a:cubicBezTo>
                      <a:pt x="6396" y="3812"/>
                      <a:pt x="6585" y="3907"/>
                      <a:pt x="6743" y="3907"/>
                    </a:cubicBezTo>
                    <a:cubicBezTo>
                      <a:pt x="7121" y="3907"/>
                      <a:pt x="7436" y="3592"/>
                      <a:pt x="7436" y="3182"/>
                    </a:cubicBezTo>
                    <a:cubicBezTo>
                      <a:pt x="7436" y="2804"/>
                      <a:pt x="7121" y="2489"/>
                      <a:pt x="6743" y="2489"/>
                    </a:cubicBezTo>
                    <a:cubicBezTo>
                      <a:pt x="6585" y="2489"/>
                      <a:pt x="6396" y="2552"/>
                      <a:pt x="6270" y="2678"/>
                    </a:cubicBezTo>
                    <a:cubicBezTo>
                      <a:pt x="6195" y="2734"/>
                      <a:pt x="6112" y="2760"/>
                      <a:pt x="6032" y="2760"/>
                    </a:cubicBezTo>
                    <a:cubicBezTo>
                      <a:pt x="5843" y="2760"/>
                      <a:pt x="5672" y="2616"/>
                      <a:pt x="5672" y="2395"/>
                    </a:cubicBezTo>
                    <a:lnTo>
                      <a:pt x="5672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51;p23">
                <a:extLst>
                  <a:ext uri="{FF2B5EF4-FFF2-40B4-BE49-F238E27FC236}">
                    <a16:creationId xmlns:a16="http://schemas.microsoft.com/office/drawing/2014/main" id="{1E135408-E9BC-BFF5-0F09-EFD368E4D2B7}"/>
                  </a:ext>
                </a:extLst>
              </p:cNvPr>
              <p:cNvSpPr/>
              <p:nvPr/>
            </p:nvSpPr>
            <p:spPr>
              <a:xfrm>
                <a:off x="-49027775" y="3295800"/>
                <a:ext cx="141800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68" extrusionOk="0">
                    <a:moveTo>
                      <a:pt x="3183" y="0"/>
                    </a:moveTo>
                    <a:cubicBezTo>
                      <a:pt x="2805" y="0"/>
                      <a:pt x="2490" y="315"/>
                      <a:pt x="2490" y="725"/>
                    </a:cubicBezTo>
                    <a:cubicBezTo>
                      <a:pt x="2490" y="883"/>
                      <a:pt x="2553" y="1072"/>
                      <a:pt x="2679" y="1198"/>
                    </a:cubicBezTo>
                    <a:cubicBezTo>
                      <a:pt x="2868" y="1418"/>
                      <a:pt x="2710" y="1796"/>
                      <a:pt x="2395" y="1796"/>
                    </a:cubicBezTo>
                    <a:lnTo>
                      <a:pt x="1" y="1796"/>
                    </a:lnTo>
                    <a:lnTo>
                      <a:pt x="1" y="5671"/>
                    </a:lnTo>
                    <a:cubicBezTo>
                      <a:pt x="1" y="6679"/>
                      <a:pt x="788" y="7467"/>
                      <a:pt x="1765" y="7467"/>
                    </a:cubicBezTo>
                    <a:lnTo>
                      <a:pt x="5672" y="7467"/>
                    </a:lnTo>
                    <a:lnTo>
                      <a:pt x="5672" y="5640"/>
                    </a:lnTo>
                    <a:lnTo>
                      <a:pt x="5640" y="5640"/>
                    </a:lnTo>
                    <a:cubicBezTo>
                      <a:pt x="5514" y="5703"/>
                      <a:pt x="5388" y="5703"/>
                      <a:pt x="5294" y="5703"/>
                    </a:cubicBezTo>
                    <a:cubicBezTo>
                      <a:pt x="4506" y="5703"/>
                      <a:pt x="3844" y="5041"/>
                      <a:pt x="3844" y="4254"/>
                    </a:cubicBezTo>
                    <a:cubicBezTo>
                      <a:pt x="3844" y="3466"/>
                      <a:pt x="4506" y="2867"/>
                      <a:pt x="5294" y="2867"/>
                    </a:cubicBezTo>
                    <a:cubicBezTo>
                      <a:pt x="5388" y="2867"/>
                      <a:pt x="5514" y="2867"/>
                      <a:pt x="5640" y="2899"/>
                    </a:cubicBezTo>
                    <a:lnTo>
                      <a:pt x="5640" y="1796"/>
                    </a:lnTo>
                    <a:lnTo>
                      <a:pt x="3970" y="1796"/>
                    </a:lnTo>
                    <a:cubicBezTo>
                      <a:pt x="3655" y="1796"/>
                      <a:pt x="3498" y="1418"/>
                      <a:pt x="3718" y="1198"/>
                    </a:cubicBezTo>
                    <a:cubicBezTo>
                      <a:pt x="3813" y="1072"/>
                      <a:pt x="3907" y="883"/>
                      <a:pt x="3907" y="725"/>
                    </a:cubicBezTo>
                    <a:cubicBezTo>
                      <a:pt x="3907" y="315"/>
                      <a:pt x="3592" y="0"/>
                      <a:pt x="318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52;p23">
                <a:extLst>
                  <a:ext uri="{FF2B5EF4-FFF2-40B4-BE49-F238E27FC236}">
                    <a16:creationId xmlns:a16="http://schemas.microsoft.com/office/drawing/2014/main" id="{6609A618-05BC-1349-BDBC-7AA080EC657C}"/>
                  </a:ext>
                </a:extLst>
              </p:cNvPr>
              <p:cNvSpPr/>
              <p:nvPr/>
            </p:nvSpPr>
            <p:spPr>
              <a:xfrm>
                <a:off x="-48914350" y="3340700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5608" y="0"/>
                    </a:moveTo>
                    <a:lnTo>
                      <a:pt x="5608" y="32"/>
                    </a:lnTo>
                    <a:cubicBezTo>
                      <a:pt x="5671" y="158"/>
                      <a:pt x="5671" y="284"/>
                      <a:pt x="5671" y="378"/>
                    </a:cubicBezTo>
                    <a:cubicBezTo>
                      <a:pt x="5671" y="1166"/>
                      <a:pt x="5041" y="1796"/>
                      <a:pt x="4254" y="1796"/>
                    </a:cubicBezTo>
                    <a:cubicBezTo>
                      <a:pt x="3466" y="1796"/>
                      <a:pt x="2836" y="1166"/>
                      <a:pt x="2836" y="378"/>
                    </a:cubicBezTo>
                    <a:cubicBezTo>
                      <a:pt x="2836" y="284"/>
                      <a:pt x="2867" y="158"/>
                      <a:pt x="2867" y="32"/>
                    </a:cubicBezTo>
                    <a:lnTo>
                      <a:pt x="1765" y="32"/>
                    </a:lnTo>
                    <a:lnTo>
                      <a:pt x="1765" y="1670"/>
                    </a:lnTo>
                    <a:cubicBezTo>
                      <a:pt x="1765" y="1907"/>
                      <a:pt x="1602" y="2041"/>
                      <a:pt x="1419" y="2041"/>
                    </a:cubicBezTo>
                    <a:cubicBezTo>
                      <a:pt x="1334" y="2041"/>
                      <a:pt x="1245" y="2013"/>
                      <a:pt x="1166" y="1954"/>
                    </a:cubicBezTo>
                    <a:cubicBezTo>
                      <a:pt x="1040" y="1827"/>
                      <a:pt x="851" y="1764"/>
                      <a:pt x="694" y="1764"/>
                    </a:cubicBezTo>
                    <a:cubicBezTo>
                      <a:pt x="315" y="1764"/>
                      <a:pt x="0" y="2080"/>
                      <a:pt x="0" y="2458"/>
                    </a:cubicBezTo>
                    <a:cubicBezTo>
                      <a:pt x="0" y="2867"/>
                      <a:pt x="315" y="3182"/>
                      <a:pt x="694" y="3182"/>
                    </a:cubicBezTo>
                    <a:cubicBezTo>
                      <a:pt x="851" y="3182"/>
                      <a:pt x="1040" y="3119"/>
                      <a:pt x="1166" y="2993"/>
                    </a:cubicBezTo>
                    <a:cubicBezTo>
                      <a:pt x="1247" y="2933"/>
                      <a:pt x="1337" y="2904"/>
                      <a:pt x="1423" y="2904"/>
                    </a:cubicBezTo>
                    <a:cubicBezTo>
                      <a:pt x="1605" y="2904"/>
                      <a:pt x="1765" y="3031"/>
                      <a:pt x="1765" y="3245"/>
                    </a:cubicBezTo>
                    <a:lnTo>
                      <a:pt x="1765" y="5671"/>
                    </a:lnTo>
                    <a:lnTo>
                      <a:pt x="5671" y="5671"/>
                    </a:lnTo>
                    <a:cubicBezTo>
                      <a:pt x="6648" y="5671"/>
                      <a:pt x="7436" y="4883"/>
                      <a:pt x="7436" y="3907"/>
                    </a:cubicBezTo>
                    <a:lnTo>
                      <a:pt x="7436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1669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500200-C213-99B7-6D33-42C6A3834518}"/>
              </a:ext>
            </a:extLst>
          </p:cNvPr>
          <p:cNvGrpSpPr/>
          <p:nvPr/>
        </p:nvGrpSpPr>
        <p:grpSpPr>
          <a:xfrm>
            <a:off x="326570" y="1909454"/>
            <a:ext cx="4968400" cy="596205"/>
            <a:chOff x="-316646" y="303694"/>
            <a:chExt cx="4097856" cy="596205"/>
          </a:xfrm>
        </p:grpSpPr>
        <p:sp>
          <p:nvSpPr>
            <p:cNvPr id="21" name="Google Shape;501;p23">
              <a:extLst>
                <a:ext uri="{FF2B5EF4-FFF2-40B4-BE49-F238E27FC236}">
                  <a16:creationId xmlns:a16="http://schemas.microsoft.com/office/drawing/2014/main" id="{B76BC492-3AD8-5ED8-A4CA-6AE4AA9E434B}"/>
                </a:ext>
              </a:extLst>
            </p:cNvPr>
            <p:cNvSpPr txBox="1">
              <a:spLocks/>
            </p:cNvSpPr>
            <p:nvPr/>
          </p:nvSpPr>
          <p:spPr>
            <a:xfrm>
              <a:off x="-316646" y="323534"/>
              <a:ext cx="409785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Modélisation</a:t>
              </a:r>
              <a:r>
                <a:rPr lang="en-US" sz="2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du </a:t>
              </a:r>
              <a:r>
                <a:rPr lang="en-US" sz="2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problème</a:t>
              </a:r>
              <a:endParaRPr lang="en-US" sz="2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27F1B5D-1AD6-990C-C26F-E7B9E3EF6813}"/>
                </a:ext>
              </a:extLst>
            </p:cNvPr>
            <p:cNvCxnSpPr>
              <a:cxnSpLocks/>
            </p:cNvCxnSpPr>
            <p:nvPr/>
          </p:nvCxnSpPr>
          <p:spPr>
            <a:xfrm>
              <a:off x="-274747" y="303694"/>
              <a:ext cx="3627259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4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3363063" y="3165745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MP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2A2AF26-373F-298E-1CF0-C783451D397B}"/>
              </a:ext>
            </a:extLst>
          </p:cNvPr>
          <p:cNvGrpSpPr/>
          <p:nvPr/>
        </p:nvGrpSpPr>
        <p:grpSpPr>
          <a:xfrm>
            <a:off x="4713544" y="3180505"/>
            <a:ext cx="1060800" cy="1360314"/>
            <a:chOff x="3377963" y="1760258"/>
            <a:chExt cx="1060800" cy="1360314"/>
          </a:xfrm>
        </p:grpSpPr>
        <p:sp>
          <p:nvSpPr>
            <p:cNvPr id="71" name="Google Shape;638;p24">
              <a:extLst>
                <a:ext uri="{FF2B5EF4-FFF2-40B4-BE49-F238E27FC236}">
                  <a16:creationId xmlns:a16="http://schemas.microsoft.com/office/drawing/2014/main" id="{7C4F753C-66FD-E375-0A9F-7EB841DEF573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PF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BF268CD-C8E0-1FB9-A82E-6B1B5851BBA7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73" name="Google Shape;615;p24">
                <a:extLst>
                  <a:ext uri="{FF2B5EF4-FFF2-40B4-BE49-F238E27FC236}">
                    <a16:creationId xmlns:a16="http://schemas.microsoft.com/office/drawing/2014/main" id="{4F07CF89-E755-C0BE-9CFB-EEB543F5D136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74" name="Image 73">
                <a:extLst>
                  <a:ext uri="{FF2B5EF4-FFF2-40B4-BE49-F238E27FC236}">
                    <a16:creationId xmlns:a16="http://schemas.microsoft.com/office/drawing/2014/main" id="{6CE242C7-A585-38CF-44E9-F61951E21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209906" cy="144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V="1">
            <a:off x="3820292" y="2067615"/>
            <a:ext cx="672917" cy="109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1729" y="2088940"/>
            <a:ext cx="647678" cy="1091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68650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5660145" y="2231144"/>
            <a:ext cx="1332882" cy="1364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119">
            <a:extLst>
              <a:ext uri="{FF2B5EF4-FFF2-40B4-BE49-F238E27FC236}">
                <a16:creationId xmlns:a16="http://schemas.microsoft.com/office/drawing/2014/main" id="{9677F2C4-6BFB-6D15-809F-A8C1ED1671D9}"/>
              </a:ext>
            </a:extLst>
          </p:cNvPr>
          <p:cNvGrpSpPr/>
          <p:nvPr/>
        </p:nvGrpSpPr>
        <p:grpSpPr>
          <a:xfrm>
            <a:off x="174171" y="205076"/>
            <a:ext cx="2977006" cy="602356"/>
            <a:chOff x="174171" y="297543"/>
            <a:chExt cx="2977006" cy="602356"/>
          </a:xfrm>
        </p:grpSpPr>
        <p:sp>
          <p:nvSpPr>
            <p:cNvPr id="48" name="Google Shape;501;p23">
              <a:extLst>
                <a:ext uri="{FF2B5EF4-FFF2-40B4-BE49-F238E27FC236}">
                  <a16:creationId xmlns:a16="http://schemas.microsoft.com/office/drawing/2014/main" id="{3FD30463-8BBF-0615-2E3E-6DD683A8D1E0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Modélisation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du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problème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57" name="Connecteur droit 118">
              <a:extLst>
                <a:ext uri="{FF2B5EF4-FFF2-40B4-BE49-F238E27FC236}">
                  <a16:creationId xmlns:a16="http://schemas.microsoft.com/office/drawing/2014/main" id="{E37CC450-C9CA-8836-95AF-2A3CA16C058A}"/>
                </a:ext>
              </a:extLst>
            </p:cNvPr>
            <p:cNvCxnSpPr/>
            <p:nvPr/>
          </p:nvCxnSpPr>
          <p:spPr>
            <a:xfrm>
              <a:off x="174171" y="297543"/>
              <a:ext cx="292608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1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4010589" y="2964043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866240" cy="119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H="1" flipV="1">
            <a:off x="4436603" y="2073189"/>
            <a:ext cx="3988" cy="8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0981" y="2083810"/>
            <a:ext cx="12920" cy="8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56458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4956722" y="2243336"/>
            <a:ext cx="2036305" cy="116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119">
            <a:extLst>
              <a:ext uri="{FF2B5EF4-FFF2-40B4-BE49-F238E27FC236}">
                <a16:creationId xmlns:a16="http://schemas.microsoft.com/office/drawing/2014/main" id="{17CC9C27-F700-7F2D-3C04-EA176BDC10AA}"/>
              </a:ext>
            </a:extLst>
          </p:cNvPr>
          <p:cNvGrpSpPr/>
          <p:nvPr/>
        </p:nvGrpSpPr>
        <p:grpSpPr>
          <a:xfrm>
            <a:off x="174171" y="205076"/>
            <a:ext cx="2977006" cy="602356"/>
            <a:chOff x="174171" y="297543"/>
            <a:chExt cx="2977006" cy="602356"/>
          </a:xfrm>
        </p:grpSpPr>
        <p:sp>
          <p:nvSpPr>
            <p:cNvPr id="48" name="Google Shape;501;p23">
              <a:extLst>
                <a:ext uri="{FF2B5EF4-FFF2-40B4-BE49-F238E27FC236}">
                  <a16:creationId xmlns:a16="http://schemas.microsoft.com/office/drawing/2014/main" id="{6E9764AE-EE34-7CFD-CB66-27D3D4CC29E7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Modélisation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du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problème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57" name="Connecteur droit 118">
              <a:extLst>
                <a:ext uri="{FF2B5EF4-FFF2-40B4-BE49-F238E27FC236}">
                  <a16:creationId xmlns:a16="http://schemas.microsoft.com/office/drawing/2014/main" id="{6DF08E3A-46B4-0452-05F6-7F098638E700}"/>
                </a:ext>
              </a:extLst>
            </p:cNvPr>
            <p:cNvCxnSpPr/>
            <p:nvPr/>
          </p:nvCxnSpPr>
          <p:spPr>
            <a:xfrm>
              <a:off x="174171" y="297543"/>
              <a:ext cx="292608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00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>
            <a:extLst>
              <a:ext uri="{FF2B5EF4-FFF2-40B4-BE49-F238E27FC236}">
                <a16:creationId xmlns:a16="http://schemas.microsoft.com/office/drawing/2014/main" id="{7BCAD222-60B7-A34C-BEB5-289FBFA20D7C}"/>
              </a:ext>
            </a:extLst>
          </p:cNvPr>
          <p:cNvGrpSpPr/>
          <p:nvPr/>
        </p:nvGrpSpPr>
        <p:grpSpPr>
          <a:xfrm flipV="1">
            <a:off x="3724498" y="163034"/>
            <a:ext cx="1602001" cy="925814"/>
            <a:chOff x="1213743" y="2542632"/>
            <a:chExt cx="1267460" cy="3023735"/>
          </a:xfrm>
        </p:grpSpPr>
        <p:sp>
          <p:nvSpPr>
            <p:cNvPr id="62" name="Google Shape;592;p24">
              <a:extLst>
                <a:ext uri="{FF2B5EF4-FFF2-40B4-BE49-F238E27FC236}">
                  <a16:creationId xmlns:a16="http://schemas.microsoft.com/office/drawing/2014/main" id="{F2CC1453-7A97-4BCC-DEC6-29D9B70E1D3D}"/>
                </a:ext>
              </a:extLst>
            </p:cNvPr>
            <p:cNvSpPr/>
            <p:nvPr/>
          </p:nvSpPr>
          <p:spPr>
            <a:xfrm flipV="1">
              <a:off x="1308926" y="2898544"/>
              <a:ext cx="106968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Emplacement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Type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Capacité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BA6931-3E4F-4258-1397-3CF078F70A36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D5FD064-0A74-8C9A-E70B-73B488DE5E23}"/>
              </a:ext>
            </a:extLst>
          </p:cNvPr>
          <p:cNvGrpSpPr/>
          <p:nvPr/>
        </p:nvGrpSpPr>
        <p:grpSpPr>
          <a:xfrm>
            <a:off x="6394218" y="2592644"/>
            <a:ext cx="2036305" cy="1508447"/>
            <a:chOff x="1213743" y="2542632"/>
            <a:chExt cx="1267460" cy="3023728"/>
          </a:xfrm>
        </p:grpSpPr>
        <p:sp>
          <p:nvSpPr>
            <p:cNvPr id="48" name="Google Shape;592;p24">
              <a:extLst>
                <a:ext uri="{FF2B5EF4-FFF2-40B4-BE49-F238E27FC236}">
                  <a16:creationId xmlns:a16="http://schemas.microsoft.com/office/drawing/2014/main" id="{72528E06-79FF-4A9D-141C-62A75EDDC7E1}"/>
                </a:ext>
              </a:extLst>
            </p:cNvPr>
            <p:cNvSpPr/>
            <p:nvPr/>
          </p:nvSpPr>
          <p:spPr>
            <a:xfrm>
              <a:off x="1308926" y="2898537"/>
              <a:ext cx="106227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Nom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Province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Composition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Quantité demandée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dirty="0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6114C57-0BEB-70FD-8EED-FF1800C3BC8C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0EF7013-67DE-5C13-3FB4-AF9B2007243B}"/>
              </a:ext>
            </a:extLst>
          </p:cNvPr>
          <p:cNvGrpSpPr/>
          <p:nvPr/>
        </p:nvGrpSpPr>
        <p:grpSpPr>
          <a:xfrm>
            <a:off x="3739988" y="3842677"/>
            <a:ext cx="1602001" cy="1126112"/>
            <a:chOff x="1213743" y="2542632"/>
            <a:chExt cx="1267460" cy="3023728"/>
          </a:xfrm>
        </p:grpSpPr>
        <p:sp>
          <p:nvSpPr>
            <p:cNvPr id="45" name="Google Shape;592;p24">
              <a:extLst>
                <a:ext uri="{FF2B5EF4-FFF2-40B4-BE49-F238E27FC236}">
                  <a16:creationId xmlns:a16="http://schemas.microsoft.com/office/drawing/2014/main" id="{FDE0A469-C241-75F3-2CA9-F9C6469A142C}"/>
                </a:ext>
              </a:extLst>
            </p:cNvPr>
            <p:cNvSpPr/>
            <p:nvPr/>
          </p:nvSpPr>
          <p:spPr>
            <a:xfrm>
              <a:off x="1308926" y="2898537"/>
              <a:ext cx="106227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Emplacement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Capacité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1A07352-61E9-5A48-6120-8FAE1EA1B2CB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6AB0BAC-4143-B3DA-1879-6B4EAFA89967}"/>
              </a:ext>
            </a:extLst>
          </p:cNvPr>
          <p:cNvGrpSpPr/>
          <p:nvPr/>
        </p:nvGrpSpPr>
        <p:grpSpPr>
          <a:xfrm>
            <a:off x="971961" y="2630978"/>
            <a:ext cx="1797669" cy="1198856"/>
            <a:chOff x="1213743" y="2542632"/>
            <a:chExt cx="1267460" cy="3023728"/>
          </a:xfrm>
        </p:grpSpPr>
        <p:sp>
          <p:nvSpPr>
            <p:cNvPr id="40" name="Google Shape;592;p24">
              <a:extLst>
                <a:ext uri="{FF2B5EF4-FFF2-40B4-BE49-F238E27FC236}">
                  <a16:creationId xmlns:a16="http://schemas.microsoft.com/office/drawing/2014/main" id="{EBDB7AFC-00E1-DA0C-E40E-A415DA6D14A1}"/>
                </a:ext>
              </a:extLst>
            </p:cNvPr>
            <p:cNvSpPr/>
            <p:nvPr/>
          </p:nvSpPr>
          <p:spPr>
            <a:xfrm>
              <a:off x="1308926" y="2898537"/>
              <a:ext cx="1062277" cy="2667823"/>
            </a:xfrm>
            <a:custGeom>
              <a:avLst/>
              <a:gdLst/>
              <a:ahLst/>
              <a:cxnLst/>
              <a:rect l="l" t="t" r="r" b="b"/>
              <a:pathLst>
                <a:path w="34364" h="77819" extrusionOk="0">
                  <a:moveTo>
                    <a:pt x="0" y="0"/>
                  </a:moveTo>
                  <a:lnTo>
                    <a:pt x="0" y="73425"/>
                  </a:lnTo>
                  <a:lnTo>
                    <a:pt x="0" y="73871"/>
                  </a:lnTo>
                  <a:lnTo>
                    <a:pt x="179" y="74729"/>
                  </a:lnTo>
                  <a:lnTo>
                    <a:pt x="518" y="75532"/>
                  </a:lnTo>
                  <a:lnTo>
                    <a:pt x="1000" y="76229"/>
                  </a:lnTo>
                  <a:lnTo>
                    <a:pt x="1590" y="76818"/>
                  </a:lnTo>
                  <a:lnTo>
                    <a:pt x="2286" y="77300"/>
                  </a:lnTo>
                  <a:lnTo>
                    <a:pt x="3072" y="77622"/>
                  </a:lnTo>
                  <a:lnTo>
                    <a:pt x="3929" y="77800"/>
                  </a:lnTo>
                  <a:lnTo>
                    <a:pt x="4394" y="77818"/>
                  </a:lnTo>
                  <a:lnTo>
                    <a:pt x="29970" y="77818"/>
                  </a:lnTo>
                  <a:lnTo>
                    <a:pt x="30416" y="77800"/>
                  </a:lnTo>
                  <a:lnTo>
                    <a:pt x="31274" y="77622"/>
                  </a:lnTo>
                  <a:lnTo>
                    <a:pt x="32060" y="77300"/>
                  </a:lnTo>
                  <a:lnTo>
                    <a:pt x="32756" y="76818"/>
                  </a:lnTo>
                  <a:lnTo>
                    <a:pt x="33363" y="76229"/>
                  </a:lnTo>
                  <a:lnTo>
                    <a:pt x="33828" y="75532"/>
                  </a:lnTo>
                  <a:lnTo>
                    <a:pt x="34167" y="74729"/>
                  </a:lnTo>
                  <a:lnTo>
                    <a:pt x="34346" y="73871"/>
                  </a:lnTo>
                  <a:lnTo>
                    <a:pt x="34364" y="73425"/>
                  </a:lnTo>
                  <a:lnTo>
                    <a:pt x="34364" y="0"/>
                  </a:lnTo>
                  <a:close/>
                </a:path>
              </a:pathLst>
            </a:custGeom>
            <a:solidFill>
              <a:srgbClr val="82C0CC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Location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sz="1200" dirty="0"/>
                <a:t>Quantité par MP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dirty="0"/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50EF6B61-822B-0B25-0231-36292BBD3F68}"/>
                </a:ext>
              </a:extLst>
            </p:cNvPr>
            <p:cNvSpPr/>
            <p:nvPr/>
          </p:nvSpPr>
          <p:spPr>
            <a:xfrm>
              <a:off x="1213743" y="2542632"/>
              <a:ext cx="1267460" cy="711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BBDE5763-F222-7DD1-7D86-33E0A52F254D}"/>
              </a:ext>
            </a:extLst>
          </p:cNvPr>
          <p:cNvGrpSpPr/>
          <p:nvPr/>
        </p:nvGrpSpPr>
        <p:grpSpPr>
          <a:xfrm>
            <a:off x="1330066" y="1753957"/>
            <a:ext cx="1020000" cy="1131033"/>
            <a:chOff x="349017" y="2534983"/>
            <a:chExt cx="1020000" cy="1131033"/>
          </a:xfrm>
        </p:grpSpPr>
        <p:sp>
          <p:nvSpPr>
            <p:cNvPr id="18" name="Google Shape;636;p24">
              <a:extLst>
                <a:ext uri="{FF2B5EF4-FFF2-40B4-BE49-F238E27FC236}">
                  <a16:creationId xmlns:a16="http://schemas.microsoft.com/office/drawing/2014/main" id="{EC160051-48A3-4979-E49F-1D73157504BD}"/>
                </a:ext>
              </a:extLst>
            </p:cNvPr>
            <p:cNvSpPr txBox="1"/>
            <p:nvPr/>
          </p:nvSpPr>
          <p:spPr>
            <a:xfrm>
              <a:off x="349017" y="3298565"/>
              <a:ext cx="1020000" cy="36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Supply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E424BF0-76DC-FB04-62D3-7A0E1F19DCD8}"/>
                </a:ext>
              </a:extLst>
            </p:cNvPr>
            <p:cNvGrpSpPr/>
            <p:nvPr/>
          </p:nvGrpSpPr>
          <p:grpSpPr>
            <a:xfrm>
              <a:off x="439673" y="2534983"/>
              <a:ext cx="838687" cy="838687"/>
              <a:chOff x="458702" y="2080823"/>
              <a:chExt cx="838687" cy="838687"/>
            </a:xfrm>
          </p:grpSpPr>
          <p:sp>
            <p:nvSpPr>
              <p:cNvPr id="17" name="Google Shape;613;p24">
                <a:extLst>
                  <a:ext uri="{FF2B5EF4-FFF2-40B4-BE49-F238E27FC236}">
                    <a16:creationId xmlns:a16="http://schemas.microsoft.com/office/drawing/2014/main" id="{1EACC276-52A3-292B-CD17-7F828269758C}"/>
                  </a:ext>
                </a:extLst>
              </p:cNvPr>
              <p:cNvSpPr/>
              <p:nvPr/>
            </p:nvSpPr>
            <p:spPr>
              <a:xfrm>
                <a:off x="458702" y="2080823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70"/>
                    </a:lnTo>
                    <a:lnTo>
                      <a:pt x="26988" y="24898"/>
                    </a:lnTo>
                    <a:lnTo>
                      <a:pt x="27113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3" y="2858"/>
                    </a:lnTo>
                    <a:lnTo>
                      <a:pt x="26988" y="2233"/>
                    </a:lnTo>
                    <a:lnTo>
                      <a:pt x="26755" y="1662"/>
                    </a:lnTo>
                    <a:lnTo>
                      <a:pt x="26416" y="1144"/>
                    </a:lnTo>
                    <a:lnTo>
                      <a:pt x="25987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99BF439-0A98-E842-CC8D-91543529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75" y="211915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45323-4099-0EF6-AC42-5E83B7F72591}"/>
              </a:ext>
            </a:extLst>
          </p:cNvPr>
          <p:cNvGrpSpPr/>
          <p:nvPr/>
        </p:nvGrpSpPr>
        <p:grpSpPr>
          <a:xfrm>
            <a:off x="4010589" y="2964043"/>
            <a:ext cx="1060800" cy="1360314"/>
            <a:chOff x="3377963" y="1760258"/>
            <a:chExt cx="1060800" cy="1360314"/>
          </a:xfrm>
        </p:grpSpPr>
        <p:sp>
          <p:nvSpPr>
            <p:cNvPr id="36" name="Google Shape;638;p24">
              <a:extLst>
                <a:ext uri="{FF2B5EF4-FFF2-40B4-BE49-F238E27FC236}">
                  <a16:creationId xmlns:a16="http://schemas.microsoft.com/office/drawing/2014/main" id="{41C16C70-CCBA-09EB-93D4-411C6CB97FF9}"/>
                </a:ext>
              </a:extLst>
            </p:cNvPr>
            <p:cNvSpPr txBox="1"/>
            <p:nvPr/>
          </p:nvSpPr>
          <p:spPr>
            <a:xfrm>
              <a:off x="3377963" y="2554909"/>
              <a:ext cx="1060800" cy="56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Stockage</a:t>
              </a:r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1AA006C-6970-1232-6AA8-C56A80A586C8}"/>
                </a:ext>
              </a:extLst>
            </p:cNvPr>
            <p:cNvGrpSpPr/>
            <p:nvPr/>
          </p:nvGrpSpPr>
          <p:grpSpPr>
            <a:xfrm>
              <a:off x="3489020" y="1760258"/>
              <a:ext cx="838687" cy="838687"/>
              <a:chOff x="3425919" y="2827329"/>
              <a:chExt cx="838687" cy="838687"/>
            </a:xfrm>
          </p:grpSpPr>
          <p:sp>
            <p:nvSpPr>
              <p:cNvPr id="35" name="Google Shape;615;p24">
                <a:extLst>
                  <a:ext uri="{FF2B5EF4-FFF2-40B4-BE49-F238E27FC236}">
                    <a16:creationId xmlns:a16="http://schemas.microsoft.com/office/drawing/2014/main" id="{86256F5A-55D2-47CD-6884-EAD953803C44}"/>
                  </a:ext>
                </a:extLst>
              </p:cNvPr>
              <p:cNvSpPr/>
              <p:nvPr/>
            </p:nvSpPr>
            <p:spPr>
              <a:xfrm>
                <a:off x="3425919" y="2827329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58" y="18"/>
                    </a:lnTo>
                    <a:lnTo>
                      <a:pt x="2233" y="144"/>
                    </a:lnTo>
                    <a:lnTo>
                      <a:pt x="1661" y="394"/>
                    </a:lnTo>
                    <a:lnTo>
                      <a:pt x="1161" y="733"/>
                    </a:lnTo>
                    <a:lnTo>
                      <a:pt x="732" y="1162"/>
                    </a:lnTo>
                    <a:lnTo>
                      <a:pt x="393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0" y="3180"/>
                    </a:lnTo>
                    <a:lnTo>
                      <a:pt x="0" y="23951"/>
                    </a:lnTo>
                    <a:lnTo>
                      <a:pt x="18" y="24291"/>
                    </a:lnTo>
                    <a:lnTo>
                      <a:pt x="143" y="24916"/>
                    </a:lnTo>
                    <a:lnTo>
                      <a:pt x="393" y="25487"/>
                    </a:lnTo>
                    <a:lnTo>
                      <a:pt x="732" y="25988"/>
                    </a:lnTo>
                    <a:lnTo>
                      <a:pt x="1161" y="26416"/>
                    </a:lnTo>
                    <a:lnTo>
                      <a:pt x="1661" y="26756"/>
                    </a:lnTo>
                    <a:lnTo>
                      <a:pt x="2233" y="27006"/>
                    </a:lnTo>
                    <a:lnTo>
                      <a:pt x="2858" y="27131"/>
                    </a:lnTo>
                    <a:lnTo>
                      <a:pt x="24290" y="27131"/>
                    </a:lnTo>
                    <a:lnTo>
                      <a:pt x="24916" y="27006"/>
                    </a:lnTo>
                    <a:lnTo>
                      <a:pt x="25487" y="26756"/>
                    </a:lnTo>
                    <a:lnTo>
                      <a:pt x="25987" y="26416"/>
                    </a:lnTo>
                    <a:lnTo>
                      <a:pt x="26416" y="25988"/>
                    </a:lnTo>
                    <a:lnTo>
                      <a:pt x="26755" y="25487"/>
                    </a:lnTo>
                    <a:lnTo>
                      <a:pt x="27005" y="24916"/>
                    </a:lnTo>
                    <a:lnTo>
                      <a:pt x="27130" y="24291"/>
                    </a:lnTo>
                    <a:lnTo>
                      <a:pt x="27130" y="23951"/>
                    </a:lnTo>
                    <a:lnTo>
                      <a:pt x="27130" y="3180"/>
                    </a:lnTo>
                    <a:lnTo>
                      <a:pt x="27130" y="2858"/>
                    </a:lnTo>
                    <a:lnTo>
                      <a:pt x="27005" y="2233"/>
                    </a:lnTo>
                    <a:lnTo>
                      <a:pt x="26755" y="1662"/>
                    </a:lnTo>
                    <a:lnTo>
                      <a:pt x="26416" y="1162"/>
                    </a:lnTo>
                    <a:lnTo>
                      <a:pt x="25987" y="733"/>
                    </a:lnTo>
                    <a:lnTo>
                      <a:pt x="25487" y="394"/>
                    </a:lnTo>
                    <a:lnTo>
                      <a:pt x="24916" y="144"/>
                    </a:lnTo>
                    <a:lnTo>
                      <a:pt x="24290" y="18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DDB36AB3-A483-0943-69ED-72EDC72A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5400" y="2874546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82784B1-9877-D7A9-34BE-3C026E2FBB3D}"/>
              </a:ext>
            </a:extLst>
          </p:cNvPr>
          <p:cNvGrpSpPr/>
          <p:nvPr/>
        </p:nvGrpSpPr>
        <p:grpSpPr>
          <a:xfrm>
            <a:off x="4035230" y="951286"/>
            <a:ext cx="1062300" cy="1116329"/>
            <a:chOff x="2287099" y="585780"/>
            <a:chExt cx="1062300" cy="1116329"/>
          </a:xfrm>
        </p:grpSpPr>
        <p:sp>
          <p:nvSpPr>
            <p:cNvPr id="43" name="Google Shape;639;p24">
              <a:extLst>
                <a:ext uri="{FF2B5EF4-FFF2-40B4-BE49-F238E27FC236}">
                  <a16:creationId xmlns:a16="http://schemas.microsoft.com/office/drawing/2014/main" id="{1DFAF639-360C-8338-466B-7C23D3E9503A}"/>
                </a:ext>
              </a:extLst>
            </p:cNvPr>
            <p:cNvSpPr txBox="1"/>
            <p:nvPr/>
          </p:nvSpPr>
          <p:spPr>
            <a:xfrm>
              <a:off x="2287099" y="1373009"/>
              <a:ext cx="10623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Blender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83BF5B3-8035-8227-0E78-1484160C58A4}"/>
                </a:ext>
              </a:extLst>
            </p:cNvPr>
            <p:cNvGrpSpPr/>
            <p:nvPr/>
          </p:nvGrpSpPr>
          <p:grpSpPr>
            <a:xfrm>
              <a:off x="2373515" y="585780"/>
              <a:ext cx="838687" cy="838687"/>
              <a:chOff x="3355793" y="322982"/>
              <a:chExt cx="838687" cy="838687"/>
            </a:xfrm>
          </p:grpSpPr>
          <p:sp>
            <p:nvSpPr>
              <p:cNvPr id="42" name="Google Shape;616;p24">
                <a:extLst>
                  <a:ext uri="{FF2B5EF4-FFF2-40B4-BE49-F238E27FC236}">
                    <a16:creationId xmlns:a16="http://schemas.microsoft.com/office/drawing/2014/main" id="{B1F2640A-88B9-E471-275C-7268F52DEBD8}"/>
                  </a:ext>
                </a:extLst>
              </p:cNvPr>
              <p:cNvSpPr/>
              <p:nvPr/>
            </p:nvSpPr>
            <p:spPr>
              <a:xfrm>
                <a:off x="3355793" y="322982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80" y="1"/>
                    </a:moveTo>
                    <a:lnTo>
                      <a:pt x="2858" y="19"/>
                    </a:lnTo>
                    <a:lnTo>
                      <a:pt x="2233" y="144"/>
                    </a:lnTo>
                    <a:lnTo>
                      <a:pt x="1662" y="376"/>
                    </a:lnTo>
                    <a:lnTo>
                      <a:pt x="1162" y="715"/>
                    </a:lnTo>
                    <a:lnTo>
                      <a:pt x="733" y="1144"/>
                    </a:lnTo>
                    <a:lnTo>
                      <a:pt x="394" y="1662"/>
                    </a:lnTo>
                    <a:lnTo>
                      <a:pt x="143" y="2233"/>
                    </a:lnTo>
                    <a:lnTo>
                      <a:pt x="18" y="2858"/>
                    </a:lnTo>
                    <a:lnTo>
                      <a:pt x="1" y="3180"/>
                    </a:lnTo>
                    <a:lnTo>
                      <a:pt x="1" y="23952"/>
                    </a:lnTo>
                    <a:lnTo>
                      <a:pt x="18" y="24273"/>
                    </a:lnTo>
                    <a:lnTo>
                      <a:pt x="143" y="24898"/>
                    </a:lnTo>
                    <a:lnTo>
                      <a:pt x="394" y="25470"/>
                    </a:lnTo>
                    <a:lnTo>
                      <a:pt x="733" y="25988"/>
                    </a:lnTo>
                    <a:lnTo>
                      <a:pt x="1162" y="26416"/>
                    </a:lnTo>
                    <a:lnTo>
                      <a:pt x="1662" y="26756"/>
                    </a:lnTo>
                    <a:lnTo>
                      <a:pt x="2233" y="26988"/>
                    </a:lnTo>
                    <a:lnTo>
                      <a:pt x="2858" y="27113"/>
                    </a:lnTo>
                    <a:lnTo>
                      <a:pt x="3180" y="27131"/>
                    </a:lnTo>
                    <a:lnTo>
                      <a:pt x="23951" y="27131"/>
                    </a:lnTo>
                    <a:lnTo>
                      <a:pt x="24291" y="27113"/>
                    </a:lnTo>
                    <a:lnTo>
                      <a:pt x="24916" y="26988"/>
                    </a:lnTo>
                    <a:lnTo>
                      <a:pt x="25487" y="26756"/>
                    </a:lnTo>
                    <a:lnTo>
                      <a:pt x="25988" y="26416"/>
                    </a:lnTo>
                    <a:lnTo>
                      <a:pt x="26416" y="25988"/>
                    </a:lnTo>
                    <a:lnTo>
                      <a:pt x="26756" y="25470"/>
                    </a:lnTo>
                    <a:lnTo>
                      <a:pt x="27006" y="24898"/>
                    </a:lnTo>
                    <a:lnTo>
                      <a:pt x="27131" y="24273"/>
                    </a:lnTo>
                    <a:lnTo>
                      <a:pt x="27131" y="23952"/>
                    </a:lnTo>
                    <a:lnTo>
                      <a:pt x="27131" y="3180"/>
                    </a:lnTo>
                    <a:lnTo>
                      <a:pt x="27131" y="2858"/>
                    </a:lnTo>
                    <a:lnTo>
                      <a:pt x="27006" y="2233"/>
                    </a:lnTo>
                    <a:lnTo>
                      <a:pt x="26756" y="1662"/>
                    </a:lnTo>
                    <a:lnTo>
                      <a:pt x="26416" y="1144"/>
                    </a:lnTo>
                    <a:lnTo>
                      <a:pt x="25988" y="715"/>
                    </a:lnTo>
                    <a:lnTo>
                      <a:pt x="25487" y="376"/>
                    </a:lnTo>
                    <a:lnTo>
                      <a:pt x="24916" y="144"/>
                    </a:lnTo>
                    <a:lnTo>
                      <a:pt x="24291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9B94AF11-CDB1-AD07-B2D2-9DC4FBD21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957" y="395745"/>
                <a:ext cx="693141" cy="693141"/>
              </a:xfrm>
              <a:prstGeom prst="rect">
                <a:avLst/>
              </a:prstGeom>
            </p:spPr>
          </p:pic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D6DFBE2-F1A6-62D7-2180-C18EEB4940B9}"/>
              </a:ext>
            </a:extLst>
          </p:cNvPr>
          <p:cNvGrpSpPr/>
          <p:nvPr/>
        </p:nvGrpSpPr>
        <p:grpSpPr>
          <a:xfrm>
            <a:off x="6896054" y="1753957"/>
            <a:ext cx="1020000" cy="1116445"/>
            <a:chOff x="6409689" y="1760258"/>
            <a:chExt cx="1020000" cy="1116445"/>
          </a:xfrm>
        </p:grpSpPr>
        <p:sp>
          <p:nvSpPr>
            <p:cNvPr id="50" name="Google Shape;641;p24">
              <a:extLst>
                <a:ext uri="{FF2B5EF4-FFF2-40B4-BE49-F238E27FC236}">
                  <a16:creationId xmlns:a16="http://schemas.microsoft.com/office/drawing/2014/main" id="{3FC1B098-7997-4177-347F-2EC771B39E43}"/>
                </a:ext>
              </a:extLst>
            </p:cNvPr>
            <p:cNvSpPr txBox="1"/>
            <p:nvPr/>
          </p:nvSpPr>
          <p:spPr>
            <a:xfrm>
              <a:off x="6409689" y="2547603"/>
              <a:ext cx="1020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Recette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D59E734F-816F-6094-A511-866F83B12877}"/>
                </a:ext>
              </a:extLst>
            </p:cNvPr>
            <p:cNvGrpSpPr/>
            <p:nvPr/>
          </p:nvGrpSpPr>
          <p:grpSpPr>
            <a:xfrm>
              <a:off x="6506662" y="1760258"/>
              <a:ext cx="838687" cy="838687"/>
              <a:chOff x="7497433" y="1892271"/>
              <a:chExt cx="838687" cy="838687"/>
            </a:xfrm>
          </p:grpSpPr>
          <p:sp>
            <p:nvSpPr>
              <p:cNvPr id="49" name="Google Shape;618;p24">
                <a:extLst>
                  <a:ext uri="{FF2B5EF4-FFF2-40B4-BE49-F238E27FC236}">
                    <a16:creationId xmlns:a16="http://schemas.microsoft.com/office/drawing/2014/main" id="{E2358194-0C4E-C2DF-5896-67FE7173A834}"/>
                  </a:ext>
                </a:extLst>
              </p:cNvPr>
              <p:cNvSpPr/>
              <p:nvPr/>
            </p:nvSpPr>
            <p:spPr>
              <a:xfrm>
                <a:off x="7497433" y="1892271"/>
                <a:ext cx="838687" cy="838687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27131" extrusionOk="0">
                    <a:moveTo>
                      <a:pt x="3179" y="1"/>
                    </a:moveTo>
                    <a:lnTo>
                      <a:pt x="2840" y="19"/>
                    </a:lnTo>
                    <a:lnTo>
                      <a:pt x="2233" y="144"/>
                    </a:lnTo>
                    <a:lnTo>
                      <a:pt x="1661" y="376"/>
                    </a:lnTo>
                    <a:lnTo>
                      <a:pt x="1143" y="715"/>
                    </a:lnTo>
                    <a:lnTo>
                      <a:pt x="715" y="1144"/>
                    </a:lnTo>
                    <a:lnTo>
                      <a:pt x="375" y="1662"/>
                    </a:lnTo>
                    <a:lnTo>
                      <a:pt x="125" y="2233"/>
                    </a:lnTo>
                    <a:lnTo>
                      <a:pt x="0" y="2858"/>
                    </a:lnTo>
                    <a:lnTo>
                      <a:pt x="0" y="3180"/>
                    </a:lnTo>
                    <a:lnTo>
                      <a:pt x="0" y="23952"/>
                    </a:lnTo>
                    <a:lnTo>
                      <a:pt x="0" y="24273"/>
                    </a:lnTo>
                    <a:lnTo>
                      <a:pt x="125" y="24898"/>
                    </a:lnTo>
                    <a:lnTo>
                      <a:pt x="375" y="25470"/>
                    </a:lnTo>
                    <a:lnTo>
                      <a:pt x="715" y="25988"/>
                    </a:lnTo>
                    <a:lnTo>
                      <a:pt x="1143" y="26416"/>
                    </a:lnTo>
                    <a:lnTo>
                      <a:pt x="1661" y="26756"/>
                    </a:lnTo>
                    <a:lnTo>
                      <a:pt x="2233" y="26988"/>
                    </a:lnTo>
                    <a:lnTo>
                      <a:pt x="2840" y="27113"/>
                    </a:lnTo>
                    <a:lnTo>
                      <a:pt x="3179" y="27131"/>
                    </a:lnTo>
                    <a:lnTo>
                      <a:pt x="23951" y="27131"/>
                    </a:lnTo>
                    <a:lnTo>
                      <a:pt x="24273" y="27113"/>
                    </a:lnTo>
                    <a:lnTo>
                      <a:pt x="24898" y="26988"/>
                    </a:lnTo>
                    <a:lnTo>
                      <a:pt x="25469" y="26756"/>
                    </a:lnTo>
                    <a:lnTo>
                      <a:pt x="25969" y="26416"/>
                    </a:lnTo>
                    <a:lnTo>
                      <a:pt x="26398" y="25988"/>
                    </a:lnTo>
                    <a:lnTo>
                      <a:pt x="26755" y="25470"/>
                    </a:lnTo>
                    <a:lnTo>
                      <a:pt x="26987" y="24898"/>
                    </a:lnTo>
                    <a:lnTo>
                      <a:pt x="27112" y="24273"/>
                    </a:lnTo>
                    <a:lnTo>
                      <a:pt x="27130" y="23952"/>
                    </a:lnTo>
                    <a:lnTo>
                      <a:pt x="27130" y="3180"/>
                    </a:lnTo>
                    <a:lnTo>
                      <a:pt x="27112" y="2858"/>
                    </a:lnTo>
                    <a:lnTo>
                      <a:pt x="26987" y="2233"/>
                    </a:lnTo>
                    <a:lnTo>
                      <a:pt x="26755" y="1662"/>
                    </a:lnTo>
                    <a:lnTo>
                      <a:pt x="26398" y="1144"/>
                    </a:lnTo>
                    <a:lnTo>
                      <a:pt x="25969" y="715"/>
                    </a:lnTo>
                    <a:lnTo>
                      <a:pt x="25469" y="376"/>
                    </a:lnTo>
                    <a:lnTo>
                      <a:pt x="24898" y="144"/>
                    </a:lnTo>
                    <a:lnTo>
                      <a:pt x="24273" y="19"/>
                    </a:lnTo>
                    <a:lnTo>
                      <a:pt x="23951" y="1"/>
                    </a:lnTo>
                    <a:close/>
                  </a:path>
                </a:pathLst>
              </a:custGeom>
              <a:solidFill>
                <a:srgbClr val="6A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" name="Google Shape;297;p19">
                <a:extLst>
                  <a:ext uri="{FF2B5EF4-FFF2-40B4-BE49-F238E27FC236}">
                    <a16:creationId xmlns:a16="http://schemas.microsoft.com/office/drawing/2014/main" id="{2C48E3B2-562E-6C73-0B3B-8ECBB05A6B01}"/>
                  </a:ext>
                </a:extLst>
              </p:cNvPr>
              <p:cNvGrpSpPr/>
              <p:nvPr/>
            </p:nvGrpSpPr>
            <p:grpSpPr>
              <a:xfrm>
                <a:off x="7614373" y="2090219"/>
                <a:ext cx="596900" cy="463300"/>
                <a:chOff x="5635313" y="3769275"/>
                <a:chExt cx="596900" cy="463300"/>
              </a:xfrm>
            </p:grpSpPr>
            <p:sp>
              <p:nvSpPr>
                <p:cNvPr id="52" name="Google Shape;298;p19">
                  <a:extLst>
                    <a:ext uri="{FF2B5EF4-FFF2-40B4-BE49-F238E27FC236}">
                      <a16:creationId xmlns:a16="http://schemas.microsoft.com/office/drawing/2014/main" id="{DA5E29BD-140E-BE3E-A430-332032B4194A}"/>
                    </a:ext>
                  </a:extLst>
                </p:cNvPr>
                <p:cNvSpPr/>
                <p:nvPr/>
              </p:nvSpPr>
              <p:spPr>
                <a:xfrm>
                  <a:off x="5635313" y="3769275"/>
                  <a:ext cx="59217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7" h="12245" fill="none" extrusionOk="0">
                      <a:moveTo>
                        <a:pt x="0" y="0"/>
                      </a:moveTo>
                      <a:lnTo>
                        <a:pt x="2594" y="0"/>
                      </a:lnTo>
                      <a:lnTo>
                        <a:pt x="2939" y="32"/>
                      </a:lnTo>
                      <a:lnTo>
                        <a:pt x="3631" y="268"/>
                      </a:lnTo>
                      <a:lnTo>
                        <a:pt x="4244" y="676"/>
                      </a:lnTo>
                      <a:lnTo>
                        <a:pt x="4715" y="1226"/>
                      </a:lnTo>
                      <a:lnTo>
                        <a:pt x="4857" y="1541"/>
                      </a:lnTo>
                      <a:lnTo>
                        <a:pt x="8472" y="10704"/>
                      </a:lnTo>
                      <a:lnTo>
                        <a:pt x="8613" y="11019"/>
                      </a:lnTo>
                      <a:lnTo>
                        <a:pt x="9085" y="11569"/>
                      </a:lnTo>
                      <a:lnTo>
                        <a:pt x="9698" y="11977"/>
                      </a:lnTo>
                      <a:lnTo>
                        <a:pt x="10374" y="12213"/>
                      </a:lnTo>
                      <a:lnTo>
                        <a:pt x="10720" y="12245"/>
                      </a:lnTo>
                      <a:lnTo>
                        <a:pt x="19647" y="12245"/>
                      </a:lnTo>
                      <a:lnTo>
                        <a:pt x="19993" y="12213"/>
                      </a:lnTo>
                      <a:lnTo>
                        <a:pt x="20669" y="11977"/>
                      </a:lnTo>
                      <a:lnTo>
                        <a:pt x="21266" y="11553"/>
                      </a:lnTo>
                      <a:lnTo>
                        <a:pt x="21722" y="11003"/>
                      </a:lnTo>
                      <a:lnTo>
                        <a:pt x="21864" y="10688"/>
                      </a:lnTo>
                      <a:lnTo>
                        <a:pt x="23593" y="5769"/>
                      </a:lnTo>
                      <a:lnTo>
                        <a:pt x="23687" y="5454"/>
                      </a:lnTo>
                      <a:lnTo>
                        <a:pt x="23640" y="4889"/>
                      </a:lnTo>
                      <a:lnTo>
                        <a:pt x="23325" y="4464"/>
                      </a:lnTo>
                      <a:lnTo>
                        <a:pt x="22822" y="4228"/>
                      </a:lnTo>
                      <a:lnTo>
                        <a:pt x="22492" y="4213"/>
                      </a:lnTo>
                      <a:lnTo>
                        <a:pt x="10185" y="4213"/>
                      </a:lnTo>
                    </a:path>
                  </a:pathLst>
                </a:custGeom>
                <a:solidFill>
                  <a:schemeClr val="dk2"/>
                </a:solidFill>
                <a:ln w="471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3" name="Google Shape;299;p19">
                  <a:extLst>
                    <a:ext uri="{FF2B5EF4-FFF2-40B4-BE49-F238E27FC236}">
                      <a16:creationId xmlns:a16="http://schemas.microsoft.com/office/drawing/2014/main" id="{FF43FDC3-B5BD-F438-8660-2A70D7AA4D10}"/>
                    </a:ext>
                  </a:extLst>
                </p:cNvPr>
                <p:cNvSpPr/>
                <p:nvPr/>
              </p:nvSpPr>
              <p:spPr>
                <a:xfrm>
                  <a:off x="5790113" y="4127625"/>
                  <a:ext cx="104950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198" extrusionOk="0">
                      <a:moveTo>
                        <a:pt x="1887" y="1"/>
                      </a:moveTo>
                      <a:lnTo>
                        <a:pt x="1478" y="95"/>
                      </a:lnTo>
                      <a:lnTo>
                        <a:pt x="1101" y="252"/>
                      </a:lnTo>
                      <a:lnTo>
                        <a:pt x="771" y="473"/>
                      </a:lnTo>
                      <a:lnTo>
                        <a:pt x="488" y="755"/>
                      </a:lnTo>
                      <a:lnTo>
                        <a:pt x="252" y="1101"/>
                      </a:lnTo>
                      <a:lnTo>
                        <a:pt x="95" y="1478"/>
                      </a:lnTo>
                      <a:lnTo>
                        <a:pt x="17" y="1887"/>
                      </a:lnTo>
                      <a:lnTo>
                        <a:pt x="1" y="2107"/>
                      </a:lnTo>
                      <a:lnTo>
                        <a:pt x="17" y="2312"/>
                      </a:lnTo>
                      <a:lnTo>
                        <a:pt x="95" y="2720"/>
                      </a:lnTo>
                      <a:lnTo>
                        <a:pt x="252" y="3097"/>
                      </a:lnTo>
                      <a:lnTo>
                        <a:pt x="488" y="3443"/>
                      </a:lnTo>
                      <a:lnTo>
                        <a:pt x="771" y="3726"/>
                      </a:lnTo>
                      <a:lnTo>
                        <a:pt x="1101" y="3946"/>
                      </a:lnTo>
                      <a:lnTo>
                        <a:pt x="1478" y="4103"/>
                      </a:lnTo>
                      <a:lnTo>
                        <a:pt x="1887" y="4198"/>
                      </a:lnTo>
                      <a:lnTo>
                        <a:pt x="2327" y="4198"/>
                      </a:lnTo>
                      <a:lnTo>
                        <a:pt x="2736" y="4103"/>
                      </a:lnTo>
                      <a:lnTo>
                        <a:pt x="3113" y="3946"/>
                      </a:lnTo>
                      <a:lnTo>
                        <a:pt x="3443" y="3726"/>
                      </a:lnTo>
                      <a:lnTo>
                        <a:pt x="3726" y="3443"/>
                      </a:lnTo>
                      <a:lnTo>
                        <a:pt x="3962" y="3097"/>
                      </a:lnTo>
                      <a:lnTo>
                        <a:pt x="4119" y="2720"/>
                      </a:lnTo>
                      <a:lnTo>
                        <a:pt x="4198" y="2312"/>
                      </a:lnTo>
                      <a:lnTo>
                        <a:pt x="4198" y="2107"/>
                      </a:lnTo>
                      <a:lnTo>
                        <a:pt x="4198" y="1887"/>
                      </a:lnTo>
                      <a:lnTo>
                        <a:pt x="4119" y="1478"/>
                      </a:lnTo>
                      <a:lnTo>
                        <a:pt x="3962" y="1101"/>
                      </a:lnTo>
                      <a:lnTo>
                        <a:pt x="3726" y="755"/>
                      </a:lnTo>
                      <a:lnTo>
                        <a:pt x="3443" y="473"/>
                      </a:lnTo>
                      <a:lnTo>
                        <a:pt x="3113" y="252"/>
                      </a:lnTo>
                      <a:lnTo>
                        <a:pt x="2736" y="95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4" name="Google Shape;300;p19">
                  <a:extLst>
                    <a:ext uri="{FF2B5EF4-FFF2-40B4-BE49-F238E27FC236}">
                      <a16:creationId xmlns:a16="http://schemas.microsoft.com/office/drawing/2014/main" id="{7C4B56AE-CFBC-8E39-0630-2564661ABF47}"/>
                    </a:ext>
                  </a:extLst>
                </p:cNvPr>
                <p:cNvSpPr/>
                <p:nvPr/>
              </p:nvSpPr>
              <p:spPr>
                <a:xfrm>
                  <a:off x="6126888" y="4127625"/>
                  <a:ext cx="105325" cy="1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198" extrusionOk="0">
                      <a:moveTo>
                        <a:pt x="1886" y="1"/>
                      </a:moveTo>
                      <a:lnTo>
                        <a:pt x="1478" y="95"/>
                      </a:lnTo>
                      <a:lnTo>
                        <a:pt x="1100" y="252"/>
                      </a:lnTo>
                      <a:lnTo>
                        <a:pt x="770" y="473"/>
                      </a:lnTo>
                      <a:lnTo>
                        <a:pt x="487" y="755"/>
                      </a:lnTo>
                      <a:lnTo>
                        <a:pt x="252" y="1101"/>
                      </a:lnTo>
                      <a:lnTo>
                        <a:pt x="94" y="1478"/>
                      </a:lnTo>
                      <a:lnTo>
                        <a:pt x="16" y="1887"/>
                      </a:lnTo>
                      <a:lnTo>
                        <a:pt x="0" y="2107"/>
                      </a:lnTo>
                      <a:lnTo>
                        <a:pt x="16" y="2312"/>
                      </a:lnTo>
                      <a:lnTo>
                        <a:pt x="94" y="2720"/>
                      </a:lnTo>
                      <a:lnTo>
                        <a:pt x="252" y="3097"/>
                      </a:lnTo>
                      <a:lnTo>
                        <a:pt x="487" y="3443"/>
                      </a:lnTo>
                      <a:lnTo>
                        <a:pt x="770" y="3726"/>
                      </a:lnTo>
                      <a:lnTo>
                        <a:pt x="1100" y="3946"/>
                      </a:lnTo>
                      <a:lnTo>
                        <a:pt x="1478" y="4103"/>
                      </a:lnTo>
                      <a:lnTo>
                        <a:pt x="1886" y="4198"/>
                      </a:lnTo>
                      <a:lnTo>
                        <a:pt x="2326" y="4198"/>
                      </a:lnTo>
                      <a:lnTo>
                        <a:pt x="2735" y="4103"/>
                      </a:lnTo>
                      <a:lnTo>
                        <a:pt x="3112" y="3946"/>
                      </a:lnTo>
                      <a:lnTo>
                        <a:pt x="3442" y="3726"/>
                      </a:lnTo>
                      <a:lnTo>
                        <a:pt x="3725" y="3443"/>
                      </a:lnTo>
                      <a:lnTo>
                        <a:pt x="3961" y="3097"/>
                      </a:lnTo>
                      <a:lnTo>
                        <a:pt x="4118" y="2720"/>
                      </a:lnTo>
                      <a:lnTo>
                        <a:pt x="4197" y="2312"/>
                      </a:lnTo>
                      <a:lnTo>
                        <a:pt x="4212" y="2107"/>
                      </a:lnTo>
                      <a:lnTo>
                        <a:pt x="4197" y="1887"/>
                      </a:lnTo>
                      <a:lnTo>
                        <a:pt x="4118" y="1478"/>
                      </a:lnTo>
                      <a:lnTo>
                        <a:pt x="3961" y="1101"/>
                      </a:lnTo>
                      <a:lnTo>
                        <a:pt x="3725" y="755"/>
                      </a:lnTo>
                      <a:lnTo>
                        <a:pt x="3442" y="473"/>
                      </a:lnTo>
                      <a:lnTo>
                        <a:pt x="3112" y="252"/>
                      </a:lnTo>
                      <a:lnTo>
                        <a:pt x="2735" y="95"/>
                      </a:lnTo>
                      <a:lnTo>
                        <a:pt x="232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5" name="Google Shape;301;p19">
                  <a:extLst>
                    <a:ext uri="{FF2B5EF4-FFF2-40B4-BE49-F238E27FC236}">
                      <a16:creationId xmlns:a16="http://schemas.microsoft.com/office/drawing/2014/main" id="{7D4A4674-E82C-B811-8EDE-BDAE5D2B22CC}"/>
                    </a:ext>
                  </a:extLst>
                </p:cNvPr>
                <p:cNvSpPr/>
                <p:nvPr/>
              </p:nvSpPr>
              <p:spPr>
                <a:xfrm>
                  <a:off x="5917038" y="3942950"/>
                  <a:ext cx="208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1" fill="none" extrusionOk="0">
                      <a:moveTo>
                        <a:pt x="1" y="1"/>
                      </a:moveTo>
                      <a:lnTo>
                        <a:pt x="8347" y="1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6" name="Google Shape;302;p19">
                  <a:extLst>
                    <a:ext uri="{FF2B5EF4-FFF2-40B4-BE49-F238E27FC236}">
                      <a16:creationId xmlns:a16="http://schemas.microsoft.com/office/drawing/2014/main" id="{0CBE8D84-CFC5-EA2E-88EF-A5A8BE9CBB85}"/>
                    </a:ext>
                  </a:extLst>
                </p:cNvPr>
                <p:cNvSpPr/>
                <p:nvPr/>
              </p:nvSpPr>
              <p:spPr>
                <a:xfrm>
                  <a:off x="5938263" y="4001900"/>
                  <a:ext cx="171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0" h="1" fill="none" extrusionOk="0">
                      <a:moveTo>
                        <a:pt x="1" y="0"/>
                      </a:moveTo>
                      <a:lnTo>
                        <a:pt x="6869" y="0"/>
                      </a:lnTo>
                    </a:path>
                  </a:pathLst>
                </a:custGeom>
                <a:solidFill>
                  <a:schemeClr val="dk2"/>
                </a:solidFill>
                <a:ln w="235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C5812BB-7E79-A4AF-B61F-F3449D2C7A3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51795" y="1368650"/>
            <a:ext cx="1866240" cy="804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3C5FF34-A5EE-D241-4329-9376129138F7}"/>
              </a:ext>
            </a:extLst>
          </p:cNvPr>
          <p:cNvCxnSpPr>
            <a:cxnSpLocks/>
          </p:cNvCxnSpPr>
          <p:nvPr/>
        </p:nvCxnSpPr>
        <p:spPr>
          <a:xfrm>
            <a:off x="2251795" y="2184530"/>
            <a:ext cx="1866240" cy="119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B153BF5-99EB-DADB-5CC7-DB9217253E8E}"/>
              </a:ext>
            </a:extLst>
          </p:cNvPr>
          <p:cNvCxnSpPr>
            <a:cxnSpLocks/>
          </p:cNvCxnSpPr>
          <p:nvPr/>
        </p:nvCxnSpPr>
        <p:spPr>
          <a:xfrm flipH="1" flipV="1">
            <a:off x="4436603" y="2073189"/>
            <a:ext cx="3988" cy="8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1EBCA0-336A-3507-CD39-7001056BFE19}"/>
              </a:ext>
            </a:extLst>
          </p:cNvPr>
          <p:cNvCxnSpPr>
            <a:cxnSpLocks/>
          </p:cNvCxnSpPr>
          <p:nvPr/>
        </p:nvCxnSpPr>
        <p:spPr>
          <a:xfrm>
            <a:off x="4610981" y="2083810"/>
            <a:ext cx="12920" cy="8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2E8869-36E9-7A43-6F68-6D7D9AB187B6}"/>
              </a:ext>
            </a:extLst>
          </p:cNvPr>
          <p:cNvCxnSpPr>
            <a:cxnSpLocks/>
          </p:cNvCxnSpPr>
          <p:nvPr/>
        </p:nvCxnSpPr>
        <p:spPr>
          <a:xfrm>
            <a:off x="4960333" y="1356458"/>
            <a:ext cx="2032694" cy="862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5F60985-7C02-8D00-5D68-163E03E13B90}"/>
              </a:ext>
            </a:extLst>
          </p:cNvPr>
          <p:cNvCxnSpPr>
            <a:cxnSpLocks/>
          </p:cNvCxnSpPr>
          <p:nvPr/>
        </p:nvCxnSpPr>
        <p:spPr>
          <a:xfrm flipV="1">
            <a:off x="4956722" y="2243336"/>
            <a:ext cx="2036305" cy="116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e 119">
            <a:extLst>
              <a:ext uri="{FF2B5EF4-FFF2-40B4-BE49-F238E27FC236}">
                <a16:creationId xmlns:a16="http://schemas.microsoft.com/office/drawing/2014/main" id="{A8CD25A5-0256-F281-7A2F-B2A84277AAF8}"/>
              </a:ext>
            </a:extLst>
          </p:cNvPr>
          <p:cNvGrpSpPr/>
          <p:nvPr/>
        </p:nvGrpSpPr>
        <p:grpSpPr>
          <a:xfrm>
            <a:off x="174171" y="205076"/>
            <a:ext cx="2977006" cy="602356"/>
            <a:chOff x="174171" y="297543"/>
            <a:chExt cx="2977006" cy="602356"/>
          </a:xfrm>
        </p:grpSpPr>
        <p:sp>
          <p:nvSpPr>
            <p:cNvPr id="74" name="Google Shape;501;p23">
              <a:extLst>
                <a:ext uri="{FF2B5EF4-FFF2-40B4-BE49-F238E27FC236}">
                  <a16:creationId xmlns:a16="http://schemas.microsoft.com/office/drawing/2014/main" id="{C638F5FA-EBD5-7860-4E66-5E36444D08A9}"/>
                </a:ext>
              </a:extLst>
            </p:cNvPr>
            <p:cNvSpPr txBox="1">
              <a:spLocks/>
            </p:cNvSpPr>
            <p:nvPr/>
          </p:nvSpPr>
          <p:spPr>
            <a:xfrm>
              <a:off x="174171" y="323534"/>
              <a:ext cx="297700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Modélisation</a:t>
              </a:r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 du </a:t>
              </a:r>
              <a:r>
                <a:rPr lang="en-US" sz="1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problème</a:t>
              </a:r>
              <a:endParaRPr lang="en-US" sz="1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r>
                <a:rPr lang="en-US" sz="1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(Classes)</a:t>
              </a:r>
            </a:p>
          </p:txBody>
        </p:sp>
        <p:cxnSp>
          <p:nvCxnSpPr>
            <p:cNvPr id="77" name="Connecteur droit 118">
              <a:extLst>
                <a:ext uri="{FF2B5EF4-FFF2-40B4-BE49-F238E27FC236}">
                  <a16:creationId xmlns:a16="http://schemas.microsoft.com/office/drawing/2014/main" id="{3E757915-3F43-9C54-848B-8361FCF7FE32}"/>
                </a:ext>
              </a:extLst>
            </p:cNvPr>
            <p:cNvCxnSpPr/>
            <p:nvPr/>
          </p:nvCxnSpPr>
          <p:spPr>
            <a:xfrm>
              <a:off x="174171" y="297543"/>
              <a:ext cx="2926080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33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500200-C213-99B7-6D33-42C6A3834518}"/>
              </a:ext>
            </a:extLst>
          </p:cNvPr>
          <p:cNvGrpSpPr/>
          <p:nvPr/>
        </p:nvGrpSpPr>
        <p:grpSpPr>
          <a:xfrm>
            <a:off x="798285" y="1919373"/>
            <a:ext cx="4968400" cy="596205"/>
            <a:chOff x="-316646" y="303694"/>
            <a:chExt cx="4097856" cy="596205"/>
          </a:xfrm>
        </p:grpSpPr>
        <p:sp>
          <p:nvSpPr>
            <p:cNvPr id="21" name="Google Shape;501;p23">
              <a:extLst>
                <a:ext uri="{FF2B5EF4-FFF2-40B4-BE49-F238E27FC236}">
                  <a16:creationId xmlns:a16="http://schemas.microsoft.com/office/drawing/2014/main" id="{B76BC492-3AD8-5ED8-A4CA-6AE4AA9E434B}"/>
                </a:ext>
              </a:extLst>
            </p:cNvPr>
            <p:cNvSpPr txBox="1">
              <a:spLocks/>
            </p:cNvSpPr>
            <p:nvPr/>
          </p:nvSpPr>
          <p:spPr>
            <a:xfrm>
              <a:off x="-316646" y="323534"/>
              <a:ext cx="4097856" cy="57636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800" b="1" dirty="0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Variables du </a:t>
              </a:r>
              <a:r>
                <a:rPr lang="en-US" sz="2800" b="1" dirty="0" err="1">
                  <a:solidFill>
                    <a:srgbClr val="002060"/>
                  </a:solidFill>
                  <a:latin typeface="Fira Sans"/>
                  <a:ea typeface="Fira Sans"/>
                  <a:cs typeface="Fira Sans"/>
                  <a:sym typeface="Fira Sans"/>
                </a:rPr>
                <a:t>modèle</a:t>
              </a:r>
              <a:endParaRPr lang="en-US" sz="28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27F1B5D-1AD6-990C-C26F-E7B9E3EF6813}"/>
                </a:ext>
              </a:extLst>
            </p:cNvPr>
            <p:cNvCxnSpPr>
              <a:cxnSpLocks/>
            </p:cNvCxnSpPr>
            <p:nvPr/>
          </p:nvCxnSpPr>
          <p:spPr>
            <a:xfrm>
              <a:off x="-274747" y="303694"/>
              <a:ext cx="2813221" cy="0"/>
            </a:xfrm>
            <a:prstGeom prst="line">
              <a:avLst/>
            </a:prstGeom>
            <a:ln w="57150">
              <a:solidFill>
                <a:srgbClr val="FFB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7A4DE6B3-6DA4-1467-C80D-0D191D4B6147}"/>
              </a:ext>
            </a:extLst>
          </p:cNvPr>
          <p:cNvSpPr txBox="1"/>
          <p:nvPr/>
        </p:nvSpPr>
        <p:spPr>
          <a:xfrm>
            <a:off x="4326898" y="640121"/>
            <a:ext cx="456310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9900" b="1" dirty="0">
                <a:solidFill>
                  <a:srgbClr val="16697A"/>
                </a:solidFill>
                <a:latin typeface="Brush Script MT" panose="03060802040406070304" pitchFamily="66" charset="0"/>
              </a:rPr>
              <a:t>X</a:t>
            </a:r>
            <a:r>
              <a:rPr lang="en" sz="7200" b="1" dirty="0">
                <a:solidFill>
                  <a:srgbClr val="16697A"/>
                </a:solidFill>
                <a:latin typeface="Brush Script MT" panose="03060802040406070304" pitchFamily="66" charset="0"/>
              </a:rPr>
              <a:t>i</a:t>
            </a:r>
            <a:endParaRPr lang="en" sz="5400" b="1" dirty="0">
              <a:solidFill>
                <a:srgbClr val="16697A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Supply Chain Infographics by Slidesgo">
  <a:themeElements>
    <a:clrScheme name="Simple Light">
      <a:dk1>
        <a:srgbClr val="000000"/>
      </a:dk1>
      <a:lt1>
        <a:srgbClr val="FFFFFF"/>
      </a:lt1>
      <a:dk2>
        <a:srgbClr val="16697A"/>
      </a:dk2>
      <a:lt2>
        <a:srgbClr val="EEEEEE"/>
      </a:lt2>
      <a:accent1>
        <a:srgbClr val="FFAB40"/>
      </a:accent1>
      <a:accent2>
        <a:srgbClr val="288681"/>
      </a:accent2>
      <a:accent3>
        <a:srgbClr val="78909C"/>
      </a:accent3>
      <a:accent4>
        <a:srgbClr val="E3E9ED"/>
      </a:accent4>
      <a:accent5>
        <a:srgbClr val="6A9DB2"/>
      </a:accent5>
      <a:accent6>
        <a:srgbClr val="85BCD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2196</Words>
  <Application>Microsoft Office PowerPoint</Application>
  <PresentationFormat>Affichage à l'écran (16:9)</PresentationFormat>
  <Paragraphs>419</Paragraphs>
  <Slides>37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Cambria Math</vt:lpstr>
      <vt:lpstr>Brush Script MT</vt:lpstr>
      <vt:lpstr>Arial</vt:lpstr>
      <vt:lpstr>Fira Sans</vt:lpstr>
      <vt:lpstr>Calibri</vt:lpstr>
      <vt:lpstr>Courier New</vt:lpstr>
      <vt:lpstr>Supply Chain Infographics by Slidesgo</vt:lpstr>
      <vt:lpstr>Projet Optimisation</vt:lpstr>
      <vt:lpstr>Présentation PowerPoint</vt:lpstr>
      <vt:lpstr>Problématique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</dc:title>
  <dc:creator>Yousef Khoubrane</dc:creator>
  <cp:lastModifiedBy>Hamza THAIFA</cp:lastModifiedBy>
  <cp:revision>13</cp:revision>
  <dcterms:modified xsi:type="dcterms:W3CDTF">2022-05-18T08:07:39Z</dcterms:modified>
</cp:coreProperties>
</file>