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66" r:id="rId4"/>
    <p:sldId id="265" r:id="rId5"/>
    <p:sldId id="274" r:id="rId6"/>
    <p:sldId id="267" r:id="rId7"/>
    <p:sldId id="269" r:id="rId8"/>
    <p:sldId id="258" r:id="rId9"/>
    <p:sldId id="276" r:id="rId10"/>
    <p:sldId id="272" r:id="rId11"/>
    <p:sldId id="275"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405786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11758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C9C966-146A-4EED-BE51-8DE5BFFB6D0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334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507366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C9C966-146A-4EED-BE51-8DE5BFFB6D0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182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249986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250200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97360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339708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06CAA-A2AD-44F6-97ED-DFBC1A8B6BE9}"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5294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294277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D06CAA-A2AD-44F6-97ED-DFBC1A8B6BE9}" type="datetimeFigureOut">
              <a:rPr lang="en-US" smtClean="0"/>
              <a:t>2/6/2016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178925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D06CAA-A2AD-44F6-97ED-DFBC1A8B6BE9}" type="datetimeFigureOut">
              <a:rPr lang="en-US" smtClean="0"/>
              <a:t>2/6/2016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168518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06CAA-A2AD-44F6-97ED-DFBC1A8B6BE9}" type="datetimeFigureOut">
              <a:rPr lang="en-US" smtClean="0"/>
              <a:t>2/6/2016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4249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11270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06CAA-A2AD-44F6-97ED-DFBC1A8B6BE9}"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C9C966-146A-4EED-BE51-8DE5BFFB6D0C}" type="slidenum">
              <a:rPr lang="en-US" smtClean="0"/>
              <a:t>‹#›</a:t>
            </a:fld>
            <a:endParaRPr lang="en-US"/>
          </a:p>
        </p:txBody>
      </p:sp>
    </p:spTree>
    <p:extLst>
      <p:ext uri="{BB962C8B-B14F-4D97-AF65-F5344CB8AC3E}">
        <p14:creationId xmlns:p14="http://schemas.microsoft.com/office/powerpoint/2010/main" val="412813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D06CAA-A2AD-44F6-97ED-DFBC1A8B6BE9}" type="datetimeFigureOut">
              <a:rPr lang="en-US" smtClean="0"/>
              <a:t>2/6/2016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C9C966-146A-4EED-BE51-8DE5BFFB6D0C}" type="slidenum">
              <a:rPr lang="en-US" smtClean="0"/>
              <a:t>‹#›</a:t>
            </a:fld>
            <a:endParaRPr lang="en-US"/>
          </a:p>
        </p:txBody>
      </p:sp>
    </p:spTree>
    <p:extLst>
      <p:ext uri="{BB962C8B-B14F-4D97-AF65-F5344CB8AC3E}">
        <p14:creationId xmlns:p14="http://schemas.microsoft.com/office/powerpoint/2010/main" val="234876467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ul.netd.ac.za/bitstream/handle/10386/1021/Baloyi_n_2012.pdf?sequence=1&amp;isAllowed=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577" y="-360608"/>
            <a:ext cx="11247035" cy="3464417"/>
          </a:xfrm>
        </p:spPr>
        <p:txBody>
          <a:bodyPr>
            <a:normAutofit fontScale="90000"/>
          </a:bodyPr>
          <a:lstStyle/>
          <a:p>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br>
              <a:rPr lang="en-US" dirty="0" smtClean="0"/>
            </a:br>
            <a:r>
              <a:rPr lang="en-US" dirty="0" smtClean="0"/>
              <a:t>						</a:t>
            </a:r>
            <a:r>
              <a:rPr lang="en-US" sz="2800" b="1" dirty="0" smtClean="0"/>
              <a:t>SALEM UNIVERSITY LOKOJA</a:t>
            </a:r>
            <a:r>
              <a:rPr lang="en-US" sz="2800" dirty="0" smtClean="0"/>
              <a:t/>
            </a:r>
            <a:br>
              <a:rPr lang="en-US" sz="2800" dirty="0" smtClean="0"/>
            </a:br>
            <a:r>
              <a:rPr lang="en-US" sz="2800" dirty="0" smtClean="0"/>
              <a:t>				</a:t>
            </a:r>
            <a:br>
              <a:rPr lang="en-US" sz="2800" dirty="0" smtClean="0"/>
            </a:br>
            <a:r>
              <a:rPr lang="en-US" sz="2800" dirty="0"/>
              <a:t>	</a:t>
            </a:r>
            <a:r>
              <a:rPr lang="en-US" sz="2800" dirty="0" smtClean="0"/>
              <a:t>				</a:t>
            </a:r>
            <a:r>
              <a:rPr lang="en-US" sz="3100" b="1" dirty="0" smtClean="0"/>
              <a:t>PROJECT</a:t>
            </a:r>
            <a:r>
              <a:rPr lang="en-US" sz="3200" b="1" dirty="0" smtClean="0"/>
              <a:t> PROPOSAL DEFENSE</a:t>
            </a:r>
            <a:br>
              <a:rPr lang="en-US" sz="3200" b="1" dirty="0" smtClean="0"/>
            </a:br>
            <a:r>
              <a:rPr lang="en-US" dirty="0"/>
              <a:t>	</a:t>
            </a:r>
            <a:r>
              <a:rPr lang="en-US" dirty="0" smtClean="0"/>
              <a:t>		</a:t>
            </a:r>
            <a:r>
              <a:rPr lang="en-US" sz="3100" b="1" dirty="0" smtClean="0"/>
              <a:t>PROJECT TOPIC: TEXT TO SPEECH CONVERSION</a:t>
            </a:r>
            <a:br>
              <a:rPr lang="en-US" sz="3100" b="1" dirty="0" smtClean="0"/>
            </a:br>
            <a:r>
              <a:rPr lang="en-US" dirty="0" smtClean="0"/>
              <a:t>											</a:t>
            </a:r>
            <a:r>
              <a:rPr lang="en-US" sz="3100" dirty="0" smtClean="0"/>
              <a:t>BY</a:t>
            </a:r>
            <a:endParaRPr lang="en-US" sz="3100" dirty="0"/>
          </a:p>
        </p:txBody>
      </p:sp>
      <p:sp>
        <p:nvSpPr>
          <p:cNvPr id="3" name="Subtitle 2"/>
          <p:cNvSpPr>
            <a:spLocks noGrp="1"/>
          </p:cNvSpPr>
          <p:nvPr>
            <p:ph type="subTitle" idx="1"/>
          </p:nvPr>
        </p:nvSpPr>
        <p:spPr>
          <a:xfrm>
            <a:off x="1571223" y="3245477"/>
            <a:ext cx="9933389" cy="2658186"/>
          </a:xfrm>
        </p:spPr>
        <p:txBody>
          <a:bodyPr>
            <a:normAutofit lnSpcReduction="10000"/>
          </a:bodyPr>
          <a:lstStyle/>
          <a:p>
            <a:r>
              <a:rPr lang="en-US" b="1" dirty="0" smtClean="0"/>
              <a:t>		NAME: DARE-MATTHEW OLUWABORI</a:t>
            </a:r>
          </a:p>
          <a:p>
            <a:endParaRPr lang="en-US" b="1" dirty="0" smtClean="0"/>
          </a:p>
          <a:p>
            <a:r>
              <a:rPr lang="en-US" b="1" dirty="0" smtClean="0"/>
              <a:t>		MATRIC NO: SU12201002</a:t>
            </a:r>
          </a:p>
          <a:p>
            <a:endParaRPr lang="en-US" b="1" dirty="0" smtClean="0"/>
          </a:p>
          <a:p>
            <a:r>
              <a:rPr lang="en-US" b="1" dirty="0" smtClean="0"/>
              <a:t>		DEPARTMENT: COMPUTER SCIENCE</a:t>
            </a:r>
          </a:p>
          <a:p>
            <a:endParaRPr lang="en-US" b="1" dirty="0" smtClean="0"/>
          </a:p>
          <a:p>
            <a:r>
              <a:rPr lang="en-US" b="1" dirty="0" smtClean="0"/>
              <a:t>		COLLEGE OF INFORMATION AND COMMUNICATION TECHNOLOGY</a:t>
            </a:r>
            <a:endParaRPr lang="en-US" b="1"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9800" y="0"/>
            <a:ext cx="2362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376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336"/>
          </a:xfrm>
        </p:spPr>
        <p:txBody>
          <a:bodyPr>
            <a:normAutofit fontScale="90000"/>
          </a:bodyPr>
          <a:lstStyle/>
          <a:p>
            <a:endParaRPr lang="en-US" b="1" dirty="0"/>
          </a:p>
        </p:txBody>
      </p:sp>
      <p:sp>
        <p:nvSpPr>
          <p:cNvPr id="3" name="Content Placeholder 2"/>
          <p:cNvSpPr>
            <a:spLocks noGrp="1"/>
          </p:cNvSpPr>
          <p:nvPr>
            <p:ph idx="1"/>
          </p:nvPr>
        </p:nvSpPr>
        <p:spPr>
          <a:xfrm>
            <a:off x="837128" y="1099752"/>
            <a:ext cx="9212726" cy="5148648"/>
          </a:xfrm>
        </p:spPr>
        <p:txBody>
          <a:bodyPr/>
          <a:lstStyle/>
          <a:p>
            <a:pPr marL="0" indent="0">
              <a:buNone/>
            </a:pPr>
            <a:r>
              <a:rPr lang="en-US" b="1" dirty="0"/>
              <a:t>Hybrid TTS Synthesis </a:t>
            </a:r>
            <a:r>
              <a:rPr lang="en-US" b="1" dirty="0" smtClean="0"/>
              <a:t>System</a:t>
            </a:r>
          </a:p>
          <a:p>
            <a:r>
              <a:rPr lang="en-US" dirty="0" smtClean="0"/>
              <a:t>In </a:t>
            </a:r>
            <a:r>
              <a:rPr lang="en-US" dirty="0"/>
              <a:t>2006 </a:t>
            </a:r>
            <a:r>
              <a:rPr lang="en-US" dirty="0" err="1"/>
              <a:t>Lehlohonolo</a:t>
            </a:r>
            <a:r>
              <a:rPr lang="en-US" dirty="0"/>
              <a:t> </a:t>
            </a:r>
            <a:r>
              <a:rPr lang="en-US" dirty="0" err="1"/>
              <a:t>Mohasi</a:t>
            </a:r>
            <a:r>
              <a:rPr lang="en-US" dirty="0"/>
              <a:t> developed a </a:t>
            </a:r>
            <a:r>
              <a:rPr lang="en-US" dirty="0" smtClean="0"/>
              <a:t>for </a:t>
            </a:r>
            <a:r>
              <a:rPr lang="en-US" dirty="0"/>
              <a:t>Sesotho. A hybrid TTS synthesis system is a system developed by combining two different TTS synthesis  methods. </a:t>
            </a:r>
            <a:r>
              <a:rPr lang="en-US" dirty="0" err="1"/>
              <a:t>Mohasi’s</a:t>
            </a:r>
            <a:r>
              <a:rPr lang="en-US" dirty="0"/>
              <a:t> system was based on both the limited domain and open vocabulary methods, thereby epitomizing on advantages of both methods to produce an even better system. </a:t>
            </a:r>
            <a:endParaRPr lang="en-US" dirty="0" smtClean="0"/>
          </a:p>
          <a:p>
            <a:pPr marL="0" indent="0">
              <a:buNone/>
            </a:pPr>
            <a:r>
              <a:rPr lang="en-US" b="1" dirty="0"/>
              <a:t>Xitsonga TTS </a:t>
            </a:r>
            <a:r>
              <a:rPr lang="en-US" b="1" dirty="0" smtClean="0"/>
              <a:t>Demo</a:t>
            </a:r>
          </a:p>
          <a:p>
            <a:r>
              <a:rPr lang="en-US" dirty="0"/>
              <a:t>A Xitsonga TTS synthesis system </a:t>
            </a:r>
            <a:r>
              <a:rPr lang="en-US" dirty="0" smtClean="0"/>
              <a:t>has a graphical </a:t>
            </a:r>
            <a:r>
              <a:rPr lang="en-US" dirty="0"/>
              <a:t>user interface (GUI) of the TTS synthesis system </a:t>
            </a:r>
            <a:r>
              <a:rPr lang="en-US" dirty="0" smtClean="0"/>
              <a:t>that was </a:t>
            </a:r>
            <a:r>
              <a:rPr lang="en-US" dirty="0"/>
              <a:t>developed using java programming language. The internal logic of the TTS synthesis system was developed using Perl programming language and terminal (or console) commands. The text analysis part of the system was developed using festvox. The TTS synthesis system takes in either direct text or file input and then synthesizes the speech waveform as shown in the figure below. The </a:t>
            </a:r>
            <a:r>
              <a:rPr lang="en-US" dirty="0" err="1"/>
              <a:t>hts_engine</a:t>
            </a:r>
            <a:r>
              <a:rPr lang="en-US" dirty="0"/>
              <a:t> was used to synthesize the speech waveform. Sox was used to produce the equivalent waveform file of the synthesized speech.</a:t>
            </a:r>
          </a:p>
          <a:p>
            <a:endParaRPr lang="en-US"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8086" y="0"/>
            <a:ext cx="1243914" cy="81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40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9535"/>
          </a:xfrm>
        </p:spPr>
        <p:txBody>
          <a:bodyPr/>
          <a:lstStyle/>
          <a:p>
            <a:r>
              <a:rPr lang="en-US" b="1" dirty="0" smtClean="0"/>
              <a:t>		RESEARCH TIMELINE</a:t>
            </a:r>
            <a:endParaRPr lang="en-US" b="1" dirty="0"/>
          </a:p>
        </p:txBody>
      </p:sp>
      <p:sp>
        <p:nvSpPr>
          <p:cNvPr id="3" name="Content Placeholder 2"/>
          <p:cNvSpPr>
            <a:spLocks noGrp="1"/>
          </p:cNvSpPr>
          <p:nvPr>
            <p:ph idx="1"/>
          </p:nvPr>
        </p:nvSpPr>
        <p:spPr>
          <a:xfrm>
            <a:off x="1700011" y="1313645"/>
            <a:ext cx="9804601" cy="4597577"/>
          </a:xfrm>
        </p:spPr>
        <p:txBody>
          <a:bodyPr>
            <a:normAutofit/>
          </a:bodyPr>
          <a:lstStyle/>
          <a:p>
            <a:r>
              <a:rPr lang="en-US" b="1" dirty="0" smtClean="0"/>
              <a:t>February 2016:</a:t>
            </a:r>
          </a:p>
          <a:p>
            <a:pPr marL="0" indent="0">
              <a:buNone/>
            </a:pPr>
            <a:r>
              <a:rPr lang="en-US" dirty="0" smtClean="0"/>
              <a:t>Feasibility study and analysis</a:t>
            </a:r>
          </a:p>
          <a:p>
            <a:r>
              <a:rPr lang="en-US" b="1" dirty="0" smtClean="0"/>
              <a:t>March 2016:</a:t>
            </a:r>
          </a:p>
          <a:p>
            <a:pPr marL="0" indent="0">
              <a:buNone/>
            </a:pPr>
            <a:r>
              <a:rPr lang="en-US" dirty="0" smtClean="0"/>
              <a:t>System analysis</a:t>
            </a:r>
          </a:p>
          <a:p>
            <a:r>
              <a:rPr lang="en-US" b="1" dirty="0" smtClean="0"/>
              <a:t>April 2016:</a:t>
            </a:r>
          </a:p>
          <a:p>
            <a:pPr marL="0" indent="0">
              <a:buNone/>
            </a:pPr>
            <a:r>
              <a:rPr lang="en-US" dirty="0" smtClean="0"/>
              <a:t>System design</a:t>
            </a:r>
          </a:p>
          <a:p>
            <a:r>
              <a:rPr lang="en-US" b="1" dirty="0" smtClean="0"/>
              <a:t>May – June 2016:</a:t>
            </a:r>
          </a:p>
          <a:p>
            <a:pPr marL="0" indent="0">
              <a:buNone/>
            </a:pPr>
            <a:r>
              <a:rPr lang="en-US" dirty="0" smtClean="0"/>
              <a:t>System Implementation</a:t>
            </a:r>
          </a:p>
          <a:p>
            <a:r>
              <a:rPr lang="en-US" b="1" dirty="0" smtClean="0"/>
              <a:t>July 2016:</a:t>
            </a:r>
          </a:p>
          <a:p>
            <a:pPr marL="0" indent="0">
              <a:buNone/>
            </a:pPr>
            <a:r>
              <a:rPr lang="en-US" dirty="0" smtClean="0"/>
              <a:t>System testing</a:t>
            </a:r>
            <a:endParaRPr lang="en-US" dirty="0"/>
          </a:p>
        </p:txBody>
      </p:sp>
    </p:spTree>
    <p:extLst>
      <p:ext uri="{BB962C8B-B14F-4D97-AF65-F5344CB8AC3E}">
        <p14:creationId xmlns:p14="http://schemas.microsoft.com/office/powerpoint/2010/main" val="308024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r>
              <a:rPr lang="en-US" dirty="0"/>
              <a:t>A.W. Black, festvox. University of Edinburgh Festival Speech Synthesis System, November </a:t>
            </a:r>
            <a:r>
              <a:rPr lang="en-US" dirty="0" smtClean="0"/>
              <a:t>2010</a:t>
            </a:r>
          </a:p>
          <a:p>
            <a:r>
              <a:rPr lang="en-US" u="sng" dirty="0">
                <a:solidFill>
                  <a:schemeClr val="tx1"/>
                </a:solidFill>
                <a:hlinkClick r:id="rId2"/>
              </a:rPr>
              <a:t>http://ul.netd.ac.za/bitstream/handle/10386/1021/Baloyi_n_2012.pdf?sequence=1&amp;isAllowed=y</a:t>
            </a:r>
            <a:endParaRPr lang="en-US" u="sng" dirty="0">
              <a:solidFill>
                <a:schemeClr val="tx1"/>
              </a:solidFill>
            </a:endParaRPr>
          </a:p>
          <a:p>
            <a:pPr lvl="0"/>
            <a:endParaRPr lang="en-US" dirty="0"/>
          </a:p>
          <a:p>
            <a:endParaRPr lang="en-US" dirty="0"/>
          </a:p>
        </p:txBody>
      </p:sp>
    </p:spTree>
    <p:extLst>
      <p:ext uri="{BB962C8B-B14F-4D97-AF65-F5344CB8AC3E}">
        <p14:creationId xmlns:p14="http://schemas.microsoft.com/office/powerpoint/2010/main" val="652270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3652" y="2498501"/>
            <a:ext cx="5731098" cy="646331"/>
          </a:xfrm>
          <a:prstGeom prst="rect">
            <a:avLst/>
          </a:prstGeom>
          <a:noFill/>
        </p:spPr>
        <p:txBody>
          <a:bodyPr wrap="square" rtlCol="0">
            <a:spAutoFit/>
          </a:bodyPr>
          <a:lstStyle/>
          <a:p>
            <a:r>
              <a:rPr lang="en-US" dirty="0" smtClean="0"/>
              <a:t>		</a:t>
            </a:r>
            <a:r>
              <a:rPr lang="en-US" sz="3600" b="1" dirty="0" smtClean="0">
                <a:latin typeface="Times New Roman" panose="02020603050405020304" pitchFamily="18" charset="0"/>
                <a:cs typeface="Times New Roman" panose="02020603050405020304" pitchFamily="18" charset="0"/>
              </a:rPr>
              <a:t>THANK YOU</a:t>
            </a:r>
            <a:endParaRPr lang="en-US" sz="3600" b="1" dirty="0">
              <a:latin typeface="Times New Roman" panose="02020603050405020304" pitchFamily="18" charset="0"/>
              <a:cs typeface="Times New Roman" panose="02020603050405020304" pitchFamily="18" charset="0"/>
            </a:endParaRPr>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372" y="0"/>
            <a:ext cx="1268627" cy="96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415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4560"/>
          </a:xfrm>
        </p:spPr>
        <p:txBody>
          <a:bodyPr/>
          <a:lstStyle/>
          <a:p>
            <a:r>
              <a:rPr lang="en-US" b="1" dirty="0" smtClean="0"/>
              <a:t>		BACKGROUND OF STUDY</a:t>
            </a:r>
            <a:endParaRPr lang="en-US" b="1" dirty="0"/>
          </a:p>
        </p:txBody>
      </p:sp>
      <p:sp>
        <p:nvSpPr>
          <p:cNvPr id="3" name="Content Placeholder 2"/>
          <p:cNvSpPr>
            <a:spLocks noGrp="1"/>
          </p:cNvSpPr>
          <p:nvPr>
            <p:ph idx="1"/>
          </p:nvPr>
        </p:nvSpPr>
        <p:spPr>
          <a:xfrm>
            <a:off x="2589212" y="1692876"/>
            <a:ext cx="8915400" cy="4218346"/>
          </a:xfrm>
        </p:spPr>
        <p:txBody>
          <a:bodyPr>
            <a:normAutofit/>
          </a:bodyPr>
          <a:lstStyle/>
          <a:p>
            <a:r>
              <a:rPr lang="en-US" dirty="0"/>
              <a:t>Language is the ability to express one’s thoughts by means of a set of signs (text), gestures, and sounds. It is a distinctive feature of human beings who are the only creatures to use such a system. Speech is the oldest means of communication between people and it is also the most widely used.</a:t>
            </a:r>
          </a:p>
          <a:p>
            <a:r>
              <a:rPr lang="en-US" dirty="0"/>
              <a:t>‘Speech synthesis’ also called ‘Text to speech synthesis’ is the artificial production of human speech</a:t>
            </a:r>
            <a:r>
              <a:rPr lang="en-US" dirty="0" smtClean="0"/>
              <a:t>.</a:t>
            </a:r>
            <a:endParaRPr lang="en-US" dirty="0"/>
          </a:p>
          <a:p>
            <a:r>
              <a:rPr lang="en-US" dirty="0"/>
              <a:t>A text-to-speech (TTS) synthesis system is a computational/computer-based system that synthetically audibly reads out input text given in a particular natural language of interest </a:t>
            </a:r>
            <a:r>
              <a:rPr lang="en-US" dirty="0" smtClean="0"/>
              <a:t>. A </a:t>
            </a:r>
            <a:r>
              <a:rPr lang="en-US" dirty="0"/>
              <a:t>computer system used for this purpose is called a speech synthesizer and can be implemented in software. </a:t>
            </a:r>
          </a:p>
          <a:p>
            <a:endParaRPr lang="en-US"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5222" y="0"/>
            <a:ext cx="996778" cy="112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43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r>
              <a:rPr lang="en-US" dirty="0" smtClean="0"/>
              <a:t>		</a:t>
            </a:r>
            <a:br>
              <a:rPr lang="en-US" dirty="0" smtClean="0"/>
            </a:br>
            <a:endParaRPr lang="en-US" dirty="0"/>
          </a:p>
        </p:txBody>
      </p:sp>
      <p:sp>
        <p:nvSpPr>
          <p:cNvPr id="3" name="Content Placeholder 2"/>
          <p:cNvSpPr>
            <a:spLocks noGrp="1"/>
          </p:cNvSpPr>
          <p:nvPr>
            <p:ph idx="1"/>
          </p:nvPr>
        </p:nvSpPr>
        <p:spPr>
          <a:xfrm>
            <a:off x="1635617" y="901521"/>
            <a:ext cx="9868995" cy="5009701"/>
          </a:xfrm>
        </p:spPr>
        <p:txBody>
          <a:bodyPr>
            <a:normAutofit/>
          </a:bodyPr>
          <a:lstStyle/>
          <a:p>
            <a:endParaRPr lang="en-US" dirty="0" smtClean="0"/>
          </a:p>
          <a:p>
            <a:pPr marL="0" indent="0">
              <a:buNone/>
            </a:pPr>
            <a:endParaRPr lang="en-US" dirty="0"/>
          </a:p>
          <a:p>
            <a:r>
              <a:rPr lang="en-US" dirty="0" smtClean="0"/>
              <a:t>A text-to-speech </a:t>
            </a:r>
            <a:r>
              <a:rPr lang="en-US" dirty="0"/>
              <a:t>system </a:t>
            </a:r>
            <a:r>
              <a:rPr lang="en-US" dirty="0" smtClean="0"/>
              <a:t>is made up </a:t>
            </a:r>
            <a:r>
              <a:rPr lang="en-US" dirty="0"/>
              <a:t>of two </a:t>
            </a:r>
            <a:r>
              <a:rPr lang="en-US" dirty="0" smtClean="0"/>
              <a:t>parts: a </a:t>
            </a:r>
            <a:r>
              <a:rPr lang="en-US" dirty="0"/>
              <a:t>front-end and a back-end. </a:t>
            </a:r>
            <a:endParaRPr lang="en-US" dirty="0" smtClean="0"/>
          </a:p>
          <a:p>
            <a:r>
              <a:rPr lang="en-US" dirty="0" smtClean="0"/>
              <a:t>The </a:t>
            </a:r>
            <a:r>
              <a:rPr lang="en-US" dirty="0"/>
              <a:t>front-end has two major tasks. First, it converts raw text containing symbols like numbers and abbreviations into the equivalent of written-out </a:t>
            </a:r>
            <a:r>
              <a:rPr lang="en-US" dirty="0" smtClean="0"/>
              <a:t>words</a:t>
            </a:r>
            <a:r>
              <a:rPr lang="en-US" dirty="0"/>
              <a:t> </a:t>
            </a:r>
            <a:r>
              <a:rPr lang="en-US" dirty="0" smtClean="0"/>
              <a:t>(text </a:t>
            </a:r>
            <a:r>
              <a:rPr lang="en-US" dirty="0"/>
              <a:t>normalization, </a:t>
            </a:r>
            <a:r>
              <a:rPr lang="en-US" dirty="0" smtClean="0"/>
              <a:t>pre-processing</a:t>
            </a:r>
            <a:r>
              <a:rPr lang="en-US" dirty="0"/>
              <a:t>)</a:t>
            </a:r>
            <a:r>
              <a:rPr lang="en-US" dirty="0" smtClean="0"/>
              <a:t>. </a:t>
            </a:r>
          </a:p>
          <a:p>
            <a:r>
              <a:rPr lang="en-US" dirty="0" smtClean="0"/>
              <a:t>The </a:t>
            </a:r>
            <a:r>
              <a:rPr lang="en-US" dirty="0"/>
              <a:t>front-end then assigns phonetic transcriptions to each word, and divides and marks the text </a:t>
            </a:r>
            <a:r>
              <a:rPr lang="en-US" dirty="0" smtClean="0"/>
              <a:t>into </a:t>
            </a:r>
            <a:r>
              <a:rPr lang="en-US" dirty="0"/>
              <a:t>phrases, clauses, and </a:t>
            </a:r>
            <a:r>
              <a:rPr lang="en-US" dirty="0" smtClean="0"/>
              <a:t>sentences (text-to-phoneme </a:t>
            </a:r>
            <a:r>
              <a:rPr lang="en-US" dirty="0"/>
              <a:t>or grapheme-to-phoneme </a:t>
            </a:r>
            <a:r>
              <a:rPr lang="en-US" dirty="0" smtClean="0"/>
              <a:t>conversion). </a:t>
            </a:r>
          </a:p>
          <a:p>
            <a:r>
              <a:rPr lang="en-US" dirty="0" smtClean="0"/>
              <a:t>The back-end often </a:t>
            </a:r>
            <a:r>
              <a:rPr lang="en-US" dirty="0"/>
              <a:t>referred to as the synthesizer—then converts the symbolic linguistic representation into sound</a:t>
            </a:r>
            <a:r>
              <a:rPr lang="en-US" dirty="0" smtClean="0"/>
              <a:t>.</a:t>
            </a:r>
          </a:p>
          <a:p>
            <a:endParaRPr lang="en-US"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0340" y="0"/>
            <a:ext cx="1151659" cy="123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785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r>
              <a:rPr lang="en-US" dirty="0" smtClean="0"/>
              <a:t>					</a:t>
            </a:r>
            <a:r>
              <a:rPr lang="en-US" b="1" dirty="0" smtClean="0"/>
              <a:t>AIMS &amp; OBJECTIVES</a:t>
            </a:r>
            <a:endParaRPr lang="en-US" b="1" dirty="0"/>
          </a:p>
        </p:txBody>
      </p:sp>
      <p:sp>
        <p:nvSpPr>
          <p:cNvPr id="3" name="Content Placeholder 2"/>
          <p:cNvSpPr>
            <a:spLocks noGrp="1"/>
          </p:cNvSpPr>
          <p:nvPr>
            <p:ph idx="1"/>
          </p:nvPr>
        </p:nvSpPr>
        <p:spPr>
          <a:xfrm>
            <a:off x="2589212" y="1493949"/>
            <a:ext cx="8915400" cy="4417273"/>
          </a:xfrm>
        </p:spPr>
        <p:txBody>
          <a:bodyPr>
            <a:normAutofit fontScale="85000" lnSpcReduction="10000"/>
          </a:bodyPr>
          <a:lstStyle/>
          <a:p>
            <a:pPr marL="0" indent="0">
              <a:buNone/>
            </a:pPr>
            <a:r>
              <a:rPr lang="en-US" b="1" dirty="0" smtClean="0"/>
              <a:t>AIM:</a:t>
            </a:r>
          </a:p>
          <a:p>
            <a:r>
              <a:rPr lang="en-US" dirty="0" smtClean="0"/>
              <a:t>This </a:t>
            </a:r>
            <a:r>
              <a:rPr lang="en-US" dirty="0"/>
              <a:t>project created is to promote aid the communication of visually impaired people. </a:t>
            </a:r>
            <a:endParaRPr lang="en-US" dirty="0" smtClean="0"/>
          </a:p>
          <a:p>
            <a:pPr marL="0" indent="0">
              <a:buNone/>
            </a:pPr>
            <a:r>
              <a:rPr lang="en-US" b="1" dirty="0" smtClean="0"/>
              <a:t>OBJECTIVES</a:t>
            </a:r>
            <a:endParaRPr lang="en-US" b="1" dirty="0"/>
          </a:p>
          <a:p>
            <a:r>
              <a:rPr lang="en-US" dirty="0"/>
              <a:t>The visually challenged can benefit enormously from using speech synthesis systems as hearing tools (reading out text conversations) for communication and/or as learning assistants.</a:t>
            </a:r>
          </a:p>
          <a:p>
            <a:r>
              <a:rPr lang="en-US" dirty="0"/>
              <a:t>The TTS synthesis systems also benefits </a:t>
            </a:r>
            <a:r>
              <a:rPr lang="en-US" dirty="0" smtClean="0"/>
              <a:t>other people</a:t>
            </a:r>
            <a:r>
              <a:rPr lang="en-US" dirty="0" smtClean="0"/>
              <a:t> </a:t>
            </a:r>
            <a:r>
              <a:rPr lang="en-US" dirty="0"/>
              <a:t>too . They can use a TTS to quickly browse through their electronic </a:t>
            </a:r>
            <a:r>
              <a:rPr lang="en-US" dirty="0" smtClean="0"/>
              <a:t>mails and documents. </a:t>
            </a:r>
            <a:r>
              <a:rPr lang="en-US" dirty="0"/>
              <a:t>By reading what is on the screen out to them. This will not only save people time and make life easier, but it can also, to some extent, reduce the need to constantly focus on computer monitors. </a:t>
            </a:r>
          </a:p>
          <a:p>
            <a:r>
              <a:rPr lang="en-US" dirty="0" smtClean="0"/>
              <a:t>System </a:t>
            </a:r>
            <a:r>
              <a:rPr lang="en-US" dirty="0"/>
              <a:t>that will be easy to use and can be easily integrated into various voice-enabled software application systems. This will encourage use by a broader audience and can assist computer/techno-phobic people to relate and/or interact well with technology in a language that they understand. </a:t>
            </a:r>
          </a:p>
          <a:p>
            <a:r>
              <a:rPr lang="en-US" dirty="0"/>
              <a:t>S</a:t>
            </a:r>
            <a:r>
              <a:rPr lang="en-US" dirty="0" smtClean="0"/>
              <a:t>ynthesis </a:t>
            </a:r>
            <a:r>
              <a:rPr lang="en-US" dirty="0"/>
              <a:t>system that will be flexible for making future improvements to the system and be a good framework for developing TTS systems for other under-resourced languages. </a:t>
            </a:r>
          </a:p>
          <a:p>
            <a:endParaRPr lang="en-US"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514" y="0"/>
            <a:ext cx="119448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072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METHODOLOGY</a:t>
            </a:r>
            <a:endParaRPr lang="en-US" b="1" dirty="0"/>
          </a:p>
        </p:txBody>
      </p:sp>
      <p:sp>
        <p:nvSpPr>
          <p:cNvPr id="3" name="Content Placeholder 2"/>
          <p:cNvSpPr>
            <a:spLocks noGrp="1"/>
          </p:cNvSpPr>
          <p:nvPr>
            <p:ph idx="1"/>
          </p:nvPr>
        </p:nvSpPr>
        <p:spPr/>
        <p:txBody>
          <a:bodyPr/>
          <a:lstStyle/>
          <a:p>
            <a:r>
              <a:rPr lang="en-US" dirty="0" smtClean="0"/>
              <a:t>C# programming language for the coding of the application</a:t>
            </a:r>
          </a:p>
          <a:p>
            <a:pPr lvl="1"/>
            <a:r>
              <a:rPr lang="en-US" dirty="0" smtClean="0"/>
              <a:t>It has a library called speech synthesizer for encoding and decoding of audio </a:t>
            </a:r>
            <a:r>
              <a:rPr lang="en-US" dirty="0" err="1" smtClean="0"/>
              <a:t>aand</a:t>
            </a:r>
            <a:r>
              <a:rPr lang="en-US" dirty="0" smtClean="0"/>
              <a:t> text provided by .NET framework.</a:t>
            </a:r>
            <a:endParaRPr lang="en-US" dirty="0"/>
          </a:p>
          <a:p>
            <a:pPr lvl="1"/>
            <a:r>
              <a:rPr lang="en-US" dirty="0" smtClean="0"/>
              <a:t>Software development methodology is waterfall</a:t>
            </a:r>
          </a:p>
        </p:txBody>
      </p:sp>
    </p:spTree>
    <p:extLst>
      <p:ext uri="{BB962C8B-B14F-4D97-AF65-F5344CB8AC3E}">
        <p14:creationId xmlns:p14="http://schemas.microsoft.com/office/powerpoint/2010/main" val="1640029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b="1" dirty="0" smtClean="0"/>
              <a:t>AREA OF INTEREST</a:t>
            </a:r>
            <a:endParaRPr lang="en-US" b="1" dirty="0"/>
          </a:p>
        </p:txBody>
      </p:sp>
      <p:sp>
        <p:nvSpPr>
          <p:cNvPr id="3" name="Content Placeholder 2"/>
          <p:cNvSpPr>
            <a:spLocks noGrp="1"/>
          </p:cNvSpPr>
          <p:nvPr>
            <p:ph idx="1"/>
          </p:nvPr>
        </p:nvSpPr>
        <p:spPr/>
        <p:txBody>
          <a:bodyPr/>
          <a:lstStyle/>
          <a:p>
            <a:r>
              <a:rPr lang="en-US" dirty="0" smtClean="0"/>
              <a:t>School of the blind, Jos, Plateau state</a:t>
            </a:r>
          </a:p>
          <a:p>
            <a:r>
              <a:rPr lang="en-US" dirty="0" smtClean="0"/>
              <a:t>Salem university blind student(Judith)</a:t>
            </a:r>
            <a:endParaRPr lang="en-US" dirty="0"/>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9232" y="0"/>
            <a:ext cx="1342768" cy="86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383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lstStyle/>
          <a:p>
            <a:r>
              <a:rPr lang="en-US" b="1" dirty="0" smtClean="0"/>
              <a:t>APPLICATION OF PROJECT</a:t>
            </a:r>
            <a:endParaRPr lang="en-US" b="1" dirty="0"/>
          </a:p>
        </p:txBody>
      </p:sp>
      <p:sp>
        <p:nvSpPr>
          <p:cNvPr id="3" name="Content Placeholder 2"/>
          <p:cNvSpPr>
            <a:spLocks noGrp="1"/>
          </p:cNvSpPr>
          <p:nvPr>
            <p:ph idx="1"/>
          </p:nvPr>
        </p:nvSpPr>
        <p:spPr>
          <a:xfrm>
            <a:off x="2589212" y="1558344"/>
            <a:ext cx="8915400" cy="4352878"/>
          </a:xfrm>
        </p:spPr>
        <p:txBody>
          <a:bodyPr/>
          <a:lstStyle/>
          <a:p>
            <a:r>
              <a:rPr lang="en-US" dirty="0" smtClean="0"/>
              <a:t>Desktop interfaces( Microsoft word, PowerPoint and so on)</a:t>
            </a:r>
          </a:p>
          <a:p>
            <a:r>
              <a:rPr lang="en-US" dirty="0" smtClean="0"/>
              <a:t>Mobile devices</a:t>
            </a:r>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0" y="0"/>
            <a:ext cx="1219200" cy="10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082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lstStyle/>
          <a:p>
            <a:r>
              <a:rPr lang="en-US" b="1" dirty="0" smtClean="0"/>
              <a:t>			LITERATURE REVIEW</a:t>
            </a:r>
            <a:endParaRPr lang="en-US" b="1" dirty="0"/>
          </a:p>
        </p:txBody>
      </p:sp>
      <p:sp>
        <p:nvSpPr>
          <p:cNvPr id="3" name="Content Placeholder 2"/>
          <p:cNvSpPr>
            <a:spLocks noGrp="1"/>
          </p:cNvSpPr>
          <p:nvPr>
            <p:ph idx="1"/>
          </p:nvPr>
        </p:nvSpPr>
        <p:spPr>
          <a:xfrm>
            <a:off x="2589212" y="1712890"/>
            <a:ext cx="8915400" cy="4198332"/>
          </a:xfrm>
        </p:spPr>
        <p:txBody>
          <a:bodyPr>
            <a:normAutofit/>
          </a:bodyPr>
          <a:lstStyle/>
          <a:p>
            <a:r>
              <a:rPr lang="en-US" dirty="0"/>
              <a:t>Christian G. </a:t>
            </a:r>
            <a:r>
              <a:rPr lang="en-US" dirty="0" err="1"/>
              <a:t>Kratzenstein</a:t>
            </a:r>
            <a:r>
              <a:rPr lang="en-US" dirty="0"/>
              <a:t> was the first person to attempt synthesizing human speech. This Russian professor in Physiology explained and demonstrated the physiological differences of </a:t>
            </a:r>
            <a:r>
              <a:rPr lang="en-US" i="1" dirty="0"/>
              <a:t>five vowels </a:t>
            </a:r>
            <a:r>
              <a:rPr lang="en-US" dirty="0"/>
              <a:t>(a, e, </a:t>
            </a:r>
            <a:r>
              <a:rPr lang="en-US" dirty="0" err="1"/>
              <a:t>i</a:t>
            </a:r>
            <a:r>
              <a:rPr lang="en-US" dirty="0"/>
              <a:t>, o, u) by making the apparatus for their artificial </a:t>
            </a:r>
            <a:r>
              <a:rPr lang="en-US" dirty="0" smtClean="0"/>
              <a:t>production. </a:t>
            </a:r>
            <a:r>
              <a:rPr lang="en-US" dirty="0"/>
              <a:t>His apparatus included acoustic resonators to mimic the human vocal tract system. Vibrating reeds were used to control air flow similar to the use of vocal </a:t>
            </a:r>
            <a:r>
              <a:rPr lang="en-US" dirty="0" smtClean="0"/>
              <a:t>cords.</a:t>
            </a:r>
          </a:p>
          <a:p>
            <a:pPr marL="0" indent="0">
              <a:buNone/>
            </a:pPr>
            <a:r>
              <a:rPr lang="en-US" b="1" dirty="0"/>
              <a:t>SPS System</a:t>
            </a:r>
            <a:endParaRPr lang="en-US" dirty="0"/>
          </a:p>
          <a:p>
            <a:r>
              <a:rPr lang="en-US" dirty="0"/>
              <a:t>In 2008 Pieter </a:t>
            </a:r>
            <a:r>
              <a:rPr lang="en-US" dirty="0" err="1"/>
              <a:t>Scholtz</a:t>
            </a:r>
            <a:r>
              <a:rPr lang="en-US" dirty="0"/>
              <a:t> et al. developed an SPS </a:t>
            </a:r>
            <a:r>
              <a:rPr lang="en-US" dirty="0" smtClean="0"/>
              <a:t>system. Two </a:t>
            </a:r>
            <a:r>
              <a:rPr lang="en-US" dirty="0"/>
              <a:t>United Kingdom (UK) English voices and one Mandarin voice were used as entries to the challenge. The system scored well on intelligibility, but suffered on the categories of naturalness and similarity to original speaker. Poor intonation modelling of the Mandarin voice resulted in poor voice quality compared to the two UK English voices. </a:t>
            </a:r>
          </a:p>
        </p:txBody>
      </p:sp>
      <p:pic>
        <p:nvPicPr>
          <p:cNvPr id="4" name="Picture 3" descr="G:\Salem univ,.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2226" y="0"/>
            <a:ext cx="1169773" cy="86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783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9590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1369</TotalTime>
  <Words>841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                               SALEM UNIVERSITY LOKOJA           PROJECT PROPOSAL DEFENSE    PROJECT TOPIC: TEXT TO SPEECH CONVERSION            BY</vt:lpstr>
      <vt:lpstr>  BACKGROUND OF STUDY</vt:lpstr>
      <vt:lpstr>   </vt:lpstr>
      <vt:lpstr>     AIMS &amp; OBJECTIVES</vt:lpstr>
      <vt:lpstr>  METHODOLOGY</vt:lpstr>
      <vt:lpstr>AREA OF INTEREST</vt:lpstr>
      <vt:lpstr>APPLICATION OF PROJECT</vt:lpstr>
      <vt:lpstr>   LITERATURE REVIEW</vt:lpstr>
      <vt:lpstr>PowerPoint Presentation</vt:lpstr>
      <vt:lpstr>PowerPoint Presentation</vt:lpstr>
      <vt:lpstr>  RESEARCH TIMELINE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 -DARE</dc:creator>
  <cp:lastModifiedBy>Ms. Dahlia  Akhaine</cp:lastModifiedBy>
  <cp:revision>25</cp:revision>
  <dcterms:created xsi:type="dcterms:W3CDTF">2016-02-03T23:31:23Z</dcterms:created>
  <dcterms:modified xsi:type="dcterms:W3CDTF">2016-02-06T20:25:13Z</dcterms:modified>
</cp:coreProperties>
</file>