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embeddedFontLst>
    <p:embeddedFont>
      <p:font typeface="Source Code Pro" charset="0"/>
      <p:regular r:id="rId23"/>
      <p:bold r:id="rId24"/>
    </p:embeddedFont>
    <p:embeddedFont>
      <p:font typeface="Open Sans" charset="0"/>
      <p:regular r:id="rId25"/>
      <p:bold r:id="rId26"/>
      <p:italic r:id="rId27"/>
      <p:boldItalic r:id="rId28"/>
    </p:embeddedFont>
    <p:embeddedFont>
      <p:font typeface="PT Sans Narrow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9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98849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‹N°›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‹N°›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‹N°›</a:t>
            </a:fld>
            <a:endParaRPr lang="fr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karach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si.gouv.fr/particulier/formation/cyberedu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ipn.univ-paris13.fr/~poinsot/save/INFO3/" TargetMode="External"/><Relationship Id="rId4" Type="http://schemas.openxmlformats.org/officeDocument/2006/relationships/hyperlink" Target="http://irt.enseeiht.fr/anas/enseignement.ht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576651"/>
            <a:ext cx="7136700" cy="1197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600">
                <a:latin typeface="Times New Roman"/>
                <a:ea typeface="Times New Roman"/>
                <a:cs typeface="Times New Roman"/>
                <a:sym typeface="Times New Roman"/>
              </a:rPr>
              <a:t>Module Sécurité Informatique (F332)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6750" y="2943302"/>
            <a:ext cx="4870499" cy="102239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 dirty="0"/>
              <a:t>Chakib BEKARA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 dirty="0"/>
              <a:t>Enseignant-Chercheur, dept. Informatique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 u="sng" dirty="0">
                <a:solidFill>
                  <a:schemeClr val="bg2"/>
                </a:solidFill>
                <a:hlinkClick r:id="rId3"/>
              </a:rPr>
              <a:t>bekarach@gmail.com</a:t>
            </a:r>
          </a:p>
          <a:p>
            <a:pPr lvl="0"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000"/>
              <a:t>Information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fr"/>
              <a:t>L’avènement de l'informatique et des télécommunications à créer d'immenses opportunités, pour les individus, les états, les industriels (économie, médias, etc.)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/>
              <a:t>L’</a:t>
            </a:r>
            <a:r>
              <a:rPr lang="fr" b="1"/>
              <a:t>information</a:t>
            </a:r>
            <a:r>
              <a:rPr lang="fr"/>
              <a:t>/</a:t>
            </a:r>
            <a:r>
              <a:rPr lang="fr" b="1"/>
              <a:t>donnée</a:t>
            </a:r>
            <a:r>
              <a:rPr lang="fr"/>
              <a:t> -numérique-, sous ses différentes formes est devenue le “nerf de la guerre”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fr"/>
              <a:t>Les </a:t>
            </a:r>
            <a:r>
              <a:rPr lang="fr" b="1"/>
              <a:t>systèmes d’informations</a:t>
            </a:r>
            <a:r>
              <a:rPr lang="fr"/>
              <a:t> sont devenus indispensable pour la gestion de ces données (collecter, classifier, stocker, restituer, diffuser les informations) 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Information Omniprésente (1)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fr" dirty="0"/>
              <a:t>De nos jours, pratiquement tout le monde est passé au tout numérique</a:t>
            </a:r>
          </a:p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fr" i="1" dirty="0"/>
              <a:t>E-administration</a:t>
            </a:r>
            <a:r>
              <a:rPr lang="fr" dirty="0"/>
              <a:t>: démarches administratives électronique (demande actes états civils, CNI, Passeport, Casier judiciaires, inscriptions, etc</a:t>
            </a:r>
            <a:r>
              <a:rPr lang="fr" dirty="0" smtClean="0"/>
              <a:t>.)</a:t>
            </a:r>
          </a:p>
          <a:p>
            <a:pPr marL="228600" lvl="0" algn="just" rtl="0">
              <a:spcBef>
                <a:spcPts val="0"/>
              </a:spcBef>
              <a:spcAft>
                <a:spcPts val="0"/>
              </a:spcAft>
            </a:pPr>
            <a:endParaRPr lang="fr" dirty="0"/>
          </a:p>
          <a:p>
            <a:pPr marL="457200" lvl="0" indent="-228600" algn="just">
              <a:spcBef>
                <a:spcPts val="0"/>
              </a:spcBef>
              <a:buChar char="●"/>
            </a:pPr>
            <a:r>
              <a:rPr lang="fr" i="1" dirty="0"/>
              <a:t>E-commerce</a:t>
            </a:r>
            <a:r>
              <a:rPr lang="fr" dirty="0"/>
              <a:t>: Une grande partie des sociétés/Entreprises commercialisent leur services/produits via Internet. Certaines entreprises/sociétés existent exclusivement sur le net (pas d’agences, pas entrepôts)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Information Omniprésente (2)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fr" i="1" dirty="0"/>
              <a:t>E-Learning</a:t>
            </a:r>
            <a:r>
              <a:rPr lang="fr" dirty="0"/>
              <a:t>: Apprentissage à distance où en ligne via Internet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fr" i="1" dirty="0"/>
              <a:t>E-Health</a:t>
            </a:r>
            <a:r>
              <a:rPr lang="fr" dirty="0"/>
              <a:t>: Informatisation du fichier patient. Consultation et suivi à distance du patient en utilisant les TIC</a:t>
            </a:r>
          </a:p>
          <a:p>
            <a:pPr marL="457200" lvl="0" indent="-228600" algn="just" rtl="0">
              <a:spcBef>
                <a:spcPts val="0"/>
              </a:spcBef>
              <a:buChar char="●"/>
            </a:pPr>
            <a:r>
              <a:rPr lang="fr" i="1" dirty="0"/>
              <a:t>Les moyens de transports (avions, trains, voitures) sont tous équipés d’ordinateurs de bord traitant les différents informations et agissant par conséquent </a:t>
            </a:r>
            <a:endParaRPr lang="fr" i="1" dirty="0" smtClean="0"/>
          </a:p>
          <a:p>
            <a:pPr marL="228600" lvl="0" algn="just" rtl="0">
              <a:spcBef>
                <a:spcPts val="0"/>
              </a:spcBef>
            </a:pPr>
            <a:r>
              <a:rPr lang="fr" i="1" dirty="0" smtClean="0"/>
              <a:t>- Métro, avion(drône), voiture entièrement automatisé </a:t>
            </a:r>
            <a:r>
              <a:rPr lang="fr-FR" i="1" dirty="0" smtClean="0"/>
              <a:t>: pas de présence humaine</a:t>
            </a:r>
            <a:endParaRPr lang="fr" dirty="0"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Information Omniprésente (3) 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fr" i="1" dirty="0"/>
              <a:t>L'industrie</a:t>
            </a:r>
            <a:r>
              <a:rPr lang="fr" dirty="0"/>
              <a:t>: automatisation de la chaîne de production grâce à des automates programmable pilotés par ordinateurs (chaînes de montage voiture, TV, etc.)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fr" dirty="0"/>
              <a:t>Centrale nucléaire, génération d’électricité: pilotés par des systèmes de contrôle SCADA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fr" dirty="0"/>
              <a:t>Les individus:Réseaux sociaux, emails, surfer sur Internet, stockage HDD, USB/DVD, </a:t>
            </a:r>
            <a:r>
              <a:rPr lang="fr" dirty="0" smtClean="0"/>
              <a:t>Cloud, etc. </a:t>
            </a:r>
            <a:endParaRPr lang="fr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6054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000"/>
              <a:t>Vue Globale des Acteurs d’un Système d'information d’une organisation (entreprise, société, établissement, etc.)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400" y="1304875"/>
            <a:ext cx="7534324" cy="351707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Sécurité Informatique, Pourquoi?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fr"/>
              <a:t>Les systèmes d'informations (toute la chaîne) d’une organisation ou les données/PC d’un individu peuvent être la </a:t>
            </a:r>
            <a:r>
              <a:rPr lang="fr" b="1"/>
              <a:t>cible </a:t>
            </a:r>
            <a:r>
              <a:rPr lang="fr"/>
              <a:t>à des individus/organisations/pays voulant porter </a:t>
            </a:r>
            <a:r>
              <a:rPr lang="fr" b="1"/>
              <a:t>préjudice </a:t>
            </a:r>
            <a:r>
              <a:rPr lang="fr"/>
              <a:t>(vole, vandalisme, manipulation, etc.)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fr"/>
              <a:t>La </a:t>
            </a:r>
            <a:r>
              <a:rPr lang="fr" b="1"/>
              <a:t>sécurité </a:t>
            </a:r>
            <a:r>
              <a:rPr lang="fr"/>
              <a:t>a pour objectif de </a:t>
            </a:r>
            <a:r>
              <a:rPr lang="fr" b="1"/>
              <a:t>réduire </a:t>
            </a:r>
            <a:r>
              <a:rPr lang="fr"/>
              <a:t>-voir </a:t>
            </a:r>
            <a:r>
              <a:rPr lang="fr" b="1"/>
              <a:t>éliminer</a:t>
            </a:r>
            <a:r>
              <a:rPr lang="fr"/>
              <a:t>-</a:t>
            </a:r>
            <a:r>
              <a:rPr lang="fr" b="1"/>
              <a:t> </a:t>
            </a:r>
            <a:r>
              <a:rPr lang="fr"/>
              <a:t>les </a:t>
            </a:r>
            <a:r>
              <a:rPr lang="fr" b="1"/>
              <a:t>risques </a:t>
            </a:r>
            <a:r>
              <a:rPr lang="fr"/>
              <a:t>pesant sur le système d’information, pour limiter leurs impacts sur le fonctionnement et les activités métiers des organisations…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Sécurité Informatique, les Enjeux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462" y="1217450"/>
            <a:ext cx="5905975" cy="3631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348925" y="1266500"/>
            <a:ext cx="2494199" cy="3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 b="1">
                <a:latin typeface="Source Code Pro"/>
                <a:ea typeface="Source Code Pro"/>
                <a:cs typeface="Source Code Pro"/>
                <a:sym typeface="Source Code Pro"/>
              </a:rPr>
              <a:t>Enjeux</a:t>
            </a:r>
            <a:r>
              <a:rPr lang="fr" sz="1800">
                <a:latin typeface="Source Code Pro"/>
                <a:ea typeface="Source Code Pro"/>
                <a:cs typeface="Source Code Pro"/>
                <a:sym typeface="Source Code Pro"/>
              </a:rPr>
              <a:t>: C’est ce qu’on risque de gagner ou de perdre en adoptant ou en omettant la sécurité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Impact Financiers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fr"/>
              <a:t>Supposant qu’une entreprise innovant ne sécurise pas sans SI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fr"/>
              <a:t>Risque de vol des inventions en cours de réalisation et qui ne sont pas encore breveté → Une perte financière pour l’entreprise, car elle ne pourras pas prouver son antériorité, surtout si l’attaquant brevette/rend publique l’invention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Impact sur l’image et la réputation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fr"/>
              <a:t>Supposons que le système de passeport biométrique Algérien n’est pas sécurisé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fr"/>
              <a:t>Risque de délivrer un passeport falsifié → L’image du pays et sa réputation au niveau internationale sera fortement affectée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fr"/>
              <a:t>Supposons que le SI d’une banque est attaqué, et que les informations des clients divulgués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fr"/>
              <a:t>Risque de ne plus attirer de nouveaux client et de voir ces clients actuel partir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Impact Juridique/réglementaire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fr"/>
              <a:t>Supposons que mon PC n’est pas sécurisé (pas d’antivirus), et qu’un virus a infecté mon PC et par la suite une attaque a été lancé de mon PC à mon insu!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fr"/>
              <a:t>Je suis juridiquement responsable de l’attaque malgré moi! → C’est comme si tu prends en STOP quelqu’un en voiture, et lors d’un contrôle de police on trouve sur lui de la drogue! 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fr"/>
              <a:t>C’est pas le même cas pour une voiture de location!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19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972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000"/>
              <a:t>Organisation du module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fr" dirty="0"/>
              <a:t>12/13 semaines </a:t>
            </a:r>
            <a:r>
              <a:rPr lang="fr" dirty="0" smtClean="0"/>
              <a:t>d'enseignement :</a:t>
            </a:r>
            <a:endParaRPr lang="fr"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1.5 H cours magistrale (CM)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1.5 H Travaux dirigés (TD)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fr" dirty="0" smtClean="0"/>
              <a:t>Pas </a:t>
            </a:r>
            <a:r>
              <a:rPr lang="fr" dirty="0"/>
              <a:t>de séances de </a:t>
            </a:r>
            <a:r>
              <a:rPr lang="fr" dirty="0" smtClean="0"/>
              <a:t>TP</a:t>
            </a:r>
            <a:endParaRPr lang="fr" dirty="0"/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fr" dirty="0" smtClean="0"/>
              <a:t>Évaluation</a:t>
            </a:r>
            <a:r>
              <a:rPr lang="fr" dirty="0"/>
              <a:t>: Examen Final, Contrôle </a:t>
            </a:r>
            <a:r>
              <a:rPr lang="fr" dirty="0" smtClean="0"/>
              <a:t>Continu</a:t>
            </a:r>
            <a:endParaRPr lang="fr" sz="1600" i="1" dirty="0"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Impacts ORGANISATIONNEL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●"/>
            </a:pPr>
            <a:r>
              <a:rPr lang="fr"/>
              <a:t>Si jamais une attaque ce produit, les personnes ayant été la causes devront être sanctionnés (dégradés, radiés, etc.), ce qui pourra perturber l’organisation existante de l’entreprise 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20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000"/>
              <a:t>A propos du module Sécurité Informatique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fr" dirty="0"/>
              <a:t>Un </a:t>
            </a:r>
            <a:r>
              <a:rPr lang="fr" b="1" dirty="0"/>
              <a:t>nouveau </a:t>
            </a:r>
            <a:r>
              <a:rPr lang="fr" dirty="0"/>
              <a:t>module de la formation </a:t>
            </a:r>
            <a:r>
              <a:rPr lang="fr" b="1" dirty="0" smtClean="0"/>
              <a:t>L3 </a:t>
            </a:r>
            <a:r>
              <a:rPr lang="fr" dirty="0" smtClean="0"/>
              <a:t>depuis 2015-2016</a:t>
            </a:r>
            <a:endParaRPr lang="fr" dirty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fr" dirty="0" smtClean="0"/>
              <a:t>Au </a:t>
            </a:r>
            <a:r>
              <a:rPr lang="fr" dirty="0"/>
              <a:t>paravent, il était enseigner en </a:t>
            </a:r>
            <a:r>
              <a:rPr lang="fr" b="1" dirty="0" smtClean="0"/>
              <a:t>M1 </a:t>
            </a:r>
            <a:r>
              <a:rPr lang="fr" dirty="0" smtClean="0"/>
              <a:t>ou</a:t>
            </a:r>
            <a:r>
              <a:rPr lang="fr" b="1" dirty="0" smtClean="0"/>
              <a:t> M2</a:t>
            </a:r>
            <a:endParaRPr lang="fr" b="1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000"/>
              <a:t>Interactions avec d’autres modules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fr" dirty="0"/>
              <a:t>En pratique le module sécurité s’intègre, interagit avec tous les autres modules (BDD, OS, P2P, Web, etc.)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8" name="Shape 88"/>
          <p:cNvSpPr/>
          <p:nvPr/>
        </p:nvSpPr>
        <p:spPr>
          <a:xfrm rot="-2575717">
            <a:off x="5443166" y="2346240"/>
            <a:ext cx="1085764" cy="20526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4434550" y="2857400"/>
            <a:ext cx="1718699" cy="72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b="1"/>
              <a:t>Sécurité Informatique (L3)</a:t>
            </a:r>
          </a:p>
        </p:txBody>
      </p:sp>
      <p:sp>
        <p:nvSpPr>
          <p:cNvPr id="90" name="Shape 90"/>
          <p:cNvSpPr/>
          <p:nvPr/>
        </p:nvSpPr>
        <p:spPr>
          <a:xfrm>
            <a:off x="971600" y="2857400"/>
            <a:ext cx="1858525" cy="72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b="1" dirty="0"/>
              <a:t>Cryptographie</a:t>
            </a:r>
            <a:r>
              <a:rPr lang="fr" dirty="0"/>
              <a:t> (</a:t>
            </a:r>
            <a:r>
              <a:rPr lang="fr" b="1" dirty="0"/>
              <a:t>L3</a:t>
            </a:r>
            <a:r>
              <a:rPr lang="fr" dirty="0"/>
              <a:t>)</a:t>
            </a:r>
          </a:p>
        </p:txBody>
      </p:sp>
      <p:sp>
        <p:nvSpPr>
          <p:cNvPr id="91" name="Shape 91"/>
          <p:cNvSpPr/>
          <p:nvPr/>
        </p:nvSpPr>
        <p:spPr>
          <a:xfrm>
            <a:off x="3748750" y="1316075"/>
            <a:ext cx="1718699" cy="72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Réseaux (</a:t>
            </a:r>
            <a:r>
              <a:rPr lang="fr" b="1"/>
              <a:t>L2</a:t>
            </a:r>
            <a:r>
              <a:rPr lang="fr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Réseaux I, II (</a:t>
            </a:r>
            <a:r>
              <a:rPr lang="fr" b="1"/>
              <a:t>M1</a:t>
            </a:r>
            <a:r>
              <a:rPr lang="fr"/>
              <a:t>)</a:t>
            </a:r>
          </a:p>
        </p:txBody>
      </p:sp>
      <p:sp>
        <p:nvSpPr>
          <p:cNvPr id="92" name="Shape 92"/>
          <p:cNvSpPr/>
          <p:nvPr/>
        </p:nvSpPr>
        <p:spPr>
          <a:xfrm>
            <a:off x="6244775" y="1327650"/>
            <a:ext cx="1718699" cy="72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Sécurité Informatique (</a:t>
            </a:r>
            <a:r>
              <a:rPr lang="fr" b="1"/>
              <a:t>M2</a:t>
            </a:r>
            <a:r>
              <a:rPr lang="fr"/>
              <a:t>)</a:t>
            </a:r>
          </a:p>
        </p:txBody>
      </p:sp>
      <p:sp>
        <p:nvSpPr>
          <p:cNvPr id="93" name="Shape 93"/>
          <p:cNvSpPr/>
          <p:nvPr/>
        </p:nvSpPr>
        <p:spPr>
          <a:xfrm>
            <a:off x="2830125" y="3024075"/>
            <a:ext cx="1589700" cy="1940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4750925" y="2039675"/>
            <a:ext cx="206699" cy="829199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000"/>
              <a:t>Plan du Module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657099" cy="33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fr" b="1" dirty="0"/>
              <a:t>Partie I</a:t>
            </a:r>
            <a:r>
              <a:rPr lang="fr" dirty="0"/>
              <a:t>:Notions de Base sur la Sécurité </a:t>
            </a:r>
            <a:r>
              <a:rPr lang="fr" dirty="0" smtClean="0"/>
              <a:t>Informatiques(6 séances)</a:t>
            </a:r>
            <a:endParaRPr lang="fr" dirty="0"/>
          </a:p>
          <a:p>
            <a:pPr marL="45720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fr" dirty="0" smtClean="0">
                <a:latin typeface="Times New Roman"/>
                <a:ea typeface="Times New Roman"/>
                <a:cs typeface="Times New Roman"/>
                <a:sym typeface="Times New Roman"/>
              </a:rPr>
              <a:t>- Comprendre </a:t>
            </a:r>
            <a:r>
              <a:rPr lang="fr" dirty="0">
                <a:latin typeface="Times New Roman"/>
                <a:ea typeface="Times New Roman"/>
                <a:cs typeface="Times New Roman"/>
                <a:sym typeface="Times New Roman"/>
              </a:rPr>
              <a:t>les </a:t>
            </a:r>
            <a:r>
              <a:rPr lang="fr" dirty="0" smtClean="0">
                <a:latin typeface="Times New Roman"/>
                <a:ea typeface="Times New Roman"/>
                <a:cs typeface="Times New Roman"/>
                <a:sym typeface="Times New Roman"/>
              </a:rPr>
              <a:t>motivations, les </a:t>
            </a:r>
            <a:r>
              <a:rPr lang="fr" dirty="0">
                <a:latin typeface="Times New Roman"/>
                <a:ea typeface="Times New Roman"/>
                <a:cs typeface="Times New Roman"/>
                <a:sym typeface="Times New Roman"/>
              </a:rPr>
              <a:t>besoin de </a:t>
            </a:r>
            <a:r>
              <a:rPr lang="fr" dirty="0" smtClean="0">
                <a:latin typeface="Times New Roman"/>
                <a:ea typeface="Times New Roman"/>
                <a:cs typeface="Times New Roman"/>
                <a:sym typeface="Times New Roman"/>
              </a:rPr>
              <a:t>sécurité</a:t>
            </a:r>
          </a:p>
          <a:p>
            <a:pPr marL="45720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fr" dirty="0" smtClean="0">
                <a:latin typeface="Times New Roman"/>
                <a:ea typeface="Times New Roman"/>
                <a:cs typeface="Times New Roman"/>
                <a:sym typeface="Times New Roman"/>
              </a:rPr>
              <a:t>- Panorama des menaces, risques et attaques de sécurité</a:t>
            </a:r>
          </a:p>
          <a:p>
            <a:pPr marL="45720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fr" dirty="0" smtClean="0">
                <a:latin typeface="Times New Roman"/>
                <a:cs typeface="Times New Roman"/>
                <a:sym typeface="Times New Roman"/>
              </a:rPr>
              <a:t>- Les besoins en services de sécurité</a:t>
            </a:r>
          </a:p>
          <a:p>
            <a:pPr marL="45720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fr" dirty="0" smtClean="0">
                <a:latin typeface="Times New Roman" pitchFamily="18" charset="0"/>
                <a:cs typeface="Times New Roman" pitchFamily="18" charset="0"/>
              </a:rPr>
              <a:t>- Hygiène Informatique: </a:t>
            </a:r>
            <a:r>
              <a:rPr lang="fr" dirty="0" smtClean="0">
                <a:latin typeface="Times New Roman"/>
                <a:ea typeface="Times New Roman"/>
                <a:cs typeface="Times New Roman"/>
                <a:sym typeface="Times New Roman"/>
              </a:rPr>
              <a:t>Appréhender </a:t>
            </a:r>
            <a:r>
              <a:rPr lang="fr" dirty="0">
                <a:latin typeface="Times New Roman"/>
                <a:ea typeface="Times New Roman"/>
                <a:cs typeface="Times New Roman"/>
                <a:sym typeface="Times New Roman"/>
              </a:rPr>
              <a:t>et adopter les règles d’hygiène de base de la </a:t>
            </a:r>
            <a:r>
              <a:rPr lang="fr" dirty="0" smtClean="0">
                <a:latin typeface="Times New Roman"/>
                <a:ea typeface="Times New Roman"/>
                <a:cs typeface="Times New Roman"/>
                <a:sym typeface="Times New Roman"/>
              </a:rPr>
              <a:t> sécurité</a:t>
            </a:r>
            <a:r>
              <a:rPr lang="fr" dirty="0">
                <a:latin typeface="Times New Roman"/>
                <a:ea typeface="Times New Roman"/>
                <a:cs typeface="Times New Roman"/>
                <a:sym typeface="Times New Roman"/>
              </a:rPr>
              <a:t>, pour les organisations et les individus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fr" b="1" dirty="0" smtClean="0"/>
              <a:t>Partie II</a:t>
            </a:r>
            <a:r>
              <a:rPr lang="fr" dirty="0" smtClean="0"/>
              <a:t>: Cryptographie et Sécurité Informatique (6 séances)</a:t>
            </a:r>
            <a:endParaRPr lang="fr" dirty="0"/>
          </a:p>
          <a:p>
            <a:pPr marL="742950" lvl="0" indent="-285750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fr" dirty="0" smtClean="0">
                <a:latin typeface="Times New Roman"/>
                <a:ea typeface="Times New Roman"/>
                <a:cs typeface="Times New Roman"/>
                <a:sym typeface="Times New Roman"/>
              </a:rPr>
              <a:t>La cryptographie comme pierre angulaire à la sécurité informatique</a:t>
            </a:r>
          </a:p>
          <a:p>
            <a:pPr marL="742950" lvl="0" indent="-285750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fr" dirty="0" smtClean="0">
                <a:latin typeface="Times New Roman"/>
                <a:ea typeface="Times New Roman"/>
                <a:cs typeface="Times New Roman"/>
                <a:sym typeface="Times New Roman"/>
              </a:rPr>
              <a:t>Panorama des solutions/techniques de sécurité (algorithmes</a:t>
            </a:r>
            <a:r>
              <a:rPr lang="fr" smtClean="0">
                <a:latin typeface="Times New Roman"/>
                <a:ea typeface="Times New Roman"/>
                <a:cs typeface="Times New Roman"/>
                <a:sym typeface="Times New Roman"/>
              </a:rPr>
              <a:t>, protocoles, etc.) </a:t>
            </a:r>
            <a:r>
              <a:rPr lang="fr" dirty="0" smtClean="0">
                <a:latin typeface="Times New Roman"/>
                <a:ea typeface="Times New Roman"/>
                <a:cs typeface="Times New Roman"/>
                <a:sym typeface="Times New Roman"/>
              </a:rPr>
              <a:t>au </a:t>
            </a:r>
            <a:r>
              <a:rPr lang="fr" smtClean="0">
                <a:latin typeface="Times New Roman"/>
                <a:ea typeface="Times New Roman"/>
                <a:cs typeface="Times New Roman"/>
                <a:sym typeface="Times New Roman"/>
              </a:rPr>
              <a:t>niveau système, applicatif et réseau.</a:t>
            </a:r>
            <a:endParaRPr lang="fr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000"/>
              <a:t>Bibliographie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969250"/>
            <a:ext cx="8520599" cy="388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fr" sz="1600" dirty="0"/>
              <a:t>Sensibilisation et initiation à la Cybersécurité </a:t>
            </a:r>
            <a:r>
              <a:rPr lang="fr" sz="1600" u="sng" dirty="0">
                <a:solidFill>
                  <a:schemeClr val="hlink"/>
                </a:solidFill>
                <a:hlinkClick r:id="rId3"/>
              </a:rPr>
              <a:t>http://www.ssi.gouv.fr/particulier/formation/cyberedu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fr" sz="1600" dirty="0"/>
              <a:t>Sécurité des Systèmes d’Informations, Anas Abou El Kalam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 dirty="0">
                <a:solidFill>
                  <a:schemeClr val="hlink"/>
                </a:solidFill>
                <a:hlinkClick r:id="rId4"/>
              </a:rPr>
              <a:t>http://irt.enseeiht.fr/anas/enseignement.htm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fr" sz="1600" dirty="0"/>
              <a:t>Computer and Information Security Handbook, J.R. Vacca, Morgan Kaufman Publishers, </a:t>
            </a:r>
            <a:r>
              <a:rPr lang="fr" sz="1600" dirty="0" smtClean="0"/>
              <a:t>2009</a:t>
            </a:r>
          </a:p>
          <a:p>
            <a:pPr marL="228600" lvl="0" rtl="0"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fr" sz="1600" dirty="0"/>
              <a:t>Introduction à la sécurité informatique, L. Poinsot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hlinkClick r:id="rId5"/>
              </a:rPr>
              <a:t>https://lipn.univ-paris13.fr/~</a:t>
            </a:r>
            <a:r>
              <a:rPr lang="fr" sz="1600" dirty="0" smtClean="0">
                <a:hlinkClick r:id="rId5"/>
              </a:rPr>
              <a:t>poinsot/save/INFO3/</a:t>
            </a:r>
            <a:endParaRPr lang="fr" sz="1600" dirty="0" smtClean="0"/>
          </a:p>
          <a:p>
            <a:pPr marL="457200" lvl="0" rtl="0">
              <a:spcBef>
                <a:spcPts val="0"/>
              </a:spcBef>
              <a:spcAft>
                <a:spcPts val="0"/>
              </a:spcAft>
            </a:pPr>
            <a:r>
              <a:rPr lang="fr-FR" dirty="0" smtClean="0"/>
              <a:t>Plusieurs Livres au niveau de la bibliothèque traitant la Sécurité Informatique</a:t>
            </a:r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b="1"/>
              <a:t>Partie I</a:t>
            </a:r>
            <a:r>
              <a:rPr lang="fr" sz="3000"/>
              <a:t>:Notions de Base sur la Sécurité Informatique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b="1" smtClean="0"/>
              <a:t>Cours 1-</a:t>
            </a:r>
            <a:r>
              <a:rPr lang="fr-FR" smtClean="0"/>
              <a:t> Introduction: De </a:t>
            </a:r>
            <a:r>
              <a:rPr lang="fr-FR" dirty="0" smtClean="0"/>
              <a:t>la sécurité des biens et des personnes à la sécurité informatique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8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74231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000"/>
              <a:t>A propos de la sécurité au quotidien (classique)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fr" dirty="0"/>
              <a:t>Sécurité des biens, personnes, territoire, Pourquoi?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fr" dirty="0"/>
              <a:t>Nous ne vivons pas dans un monde </a:t>
            </a:r>
            <a:r>
              <a:rPr lang="fr" b="1" dirty="0"/>
              <a:t>idéal </a:t>
            </a:r>
            <a:r>
              <a:rPr lang="fr" dirty="0"/>
              <a:t>et </a:t>
            </a:r>
            <a:r>
              <a:rPr lang="fr" b="1" dirty="0"/>
              <a:t>parfait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 dirty="0"/>
              <a:t>Voleurs, Arnaques, terroristes, criminels, délinquants, bandes organisés, espions, etc.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 dirty="0"/>
              <a:t>Nous avons des </a:t>
            </a:r>
            <a:r>
              <a:rPr lang="fr" b="1" dirty="0"/>
              <a:t>biens</a:t>
            </a:r>
            <a:r>
              <a:rPr lang="fr" dirty="0"/>
              <a:t>/</a:t>
            </a:r>
            <a:r>
              <a:rPr lang="fr" b="1" dirty="0"/>
              <a:t>actifs</a:t>
            </a:r>
            <a:r>
              <a:rPr lang="fr" dirty="0"/>
              <a:t> (habitations, argent, banques, postes, infrastructures économiques, transports, </a:t>
            </a:r>
            <a:r>
              <a:rPr lang="fr" dirty="0" smtClean="0"/>
              <a:t>documents, etc</a:t>
            </a:r>
            <a:r>
              <a:rPr lang="fr" dirty="0"/>
              <a:t>.) à </a:t>
            </a:r>
            <a:r>
              <a:rPr lang="fr" b="1" dirty="0"/>
              <a:t>protéger </a:t>
            </a:r>
            <a:r>
              <a:rPr lang="fr" dirty="0"/>
              <a:t>et à </a:t>
            </a:r>
            <a:r>
              <a:rPr lang="fr" b="1" dirty="0"/>
              <a:t>préserver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fr" dirty="0" smtClean="0"/>
              <a:t>Besoins </a:t>
            </a:r>
            <a:r>
              <a:rPr lang="fr" dirty="0"/>
              <a:t>des différents services: Armée, Police, Gendarmerie, Douanes, Justice, </a:t>
            </a:r>
            <a:r>
              <a:rPr lang="fr" dirty="0" smtClean="0"/>
              <a:t>Rensignement, Citoyen</a:t>
            </a:r>
            <a:r>
              <a:rPr lang="fr" dirty="0"/>
              <a:t>, etc.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1041</Words>
  <Application>Microsoft Office PowerPoint</Application>
  <PresentationFormat>Affichage à l'écran (16:9)</PresentationFormat>
  <Paragraphs>116</Paragraphs>
  <Slides>20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Source Code Pro</vt:lpstr>
      <vt:lpstr>Open Sans</vt:lpstr>
      <vt:lpstr>PT Sans Narrow</vt:lpstr>
      <vt:lpstr>Times New Roman</vt:lpstr>
      <vt:lpstr>tropic</vt:lpstr>
      <vt:lpstr>Module Sécurité Informatique (F332)</vt:lpstr>
      <vt:lpstr>Organisation du module</vt:lpstr>
      <vt:lpstr>A propos du module Sécurité Informatique</vt:lpstr>
      <vt:lpstr>Interactions avec d’autres modules</vt:lpstr>
      <vt:lpstr>Plan du Module</vt:lpstr>
      <vt:lpstr>Bibliographie</vt:lpstr>
      <vt:lpstr>Présentation PowerPoint</vt:lpstr>
      <vt:lpstr>Présentation PowerPoint</vt:lpstr>
      <vt:lpstr>A propos de la sécurité au quotidien (classique)</vt:lpstr>
      <vt:lpstr>Information </vt:lpstr>
      <vt:lpstr>Information Omniprésente (1)</vt:lpstr>
      <vt:lpstr>Information Omniprésente (2) </vt:lpstr>
      <vt:lpstr>Information Omniprésente (3) </vt:lpstr>
      <vt:lpstr>Vue Globale des Acteurs d’un Système d'information d’une organisation (entreprise, société, établissement, etc.)</vt:lpstr>
      <vt:lpstr>Sécurité Informatique, Pourquoi?</vt:lpstr>
      <vt:lpstr>Sécurité Informatique, les Enjeux </vt:lpstr>
      <vt:lpstr>Impact Financiers</vt:lpstr>
      <vt:lpstr>Impact sur l’image et la réputation</vt:lpstr>
      <vt:lpstr>Impact Juridique/réglementaire</vt:lpstr>
      <vt:lpstr>Impacts ORGANISATIONNEL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Sécurité Informatique (F332)</dc:title>
  <cp:lastModifiedBy>bc13</cp:lastModifiedBy>
  <cp:revision>5</cp:revision>
  <dcterms:modified xsi:type="dcterms:W3CDTF">2018-02-03T22:18:44Z</dcterms:modified>
</cp:coreProperties>
</file>