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75" r:id="rId3"/>
    <p:sldId id="297" r:id="rId4"/>
    <p:sldId id="279" r:id="rId5"/>
    <p:sldId id="280" r:id="rId6"/>
    <p:sldId id="276" r:id="rId7"/>
    <p:sldId id="282" r:id="rId8"/>
    <p:sldId id="299" r:id="rId9"/>
    <p:sldId id="283" r:id="rId10"/>
    <p:sldId id="298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6" r:id="rId21"/>
  </p:sldIdLst>
  <p:sldSz cx="9144000" cy="5143500" type="screen16x9"/>
  <p:notesSz cx="6858000" cy="9144000"/>
  <p:embeddedFontLst>
    <p:embeddedFont>
      <p:font typeface="Open Sans" panose="020B0604020202020204" charset="0"/>
      <p:regular r:id="rId23"/>
      <p:bold r:id="rId24"/>
      <p:italic r:id="rId25"/>
      <p:boldItalic r:id="rId26"/>
    </p:embeddedFont>
    <p:embeddedFont>
      <p:font typeface="PT Sans Narrow" panose="020B0604020202020204" charset="0"/>
      <p:regular r:id="rId27"/>
      <p:bold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>
      <p:cViewPr varScale="1">
        <p:scale>
          <a:sx n="98" d="100"/>
          <a:sy n="98" d="100"/>
        </p:scale>
        <p:origin x="582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7988491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4608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7"/>
            <a:ext cx="562199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Shape 11"/>
          <p:cNvCxnSpPr/>
          <p:nvPr/>
        </p:nvCxnSpPr>
        <p:spPr>
          <a:xfrm>
            <a:off x="1575034" y="3158251"/>
            <a:ext cx="562199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" name="Shape 12"/>
          <p:cNvGrpSpPr/>
          <p:nvPr/>
        </p:nvGrpSpPr>
        <p:grpSpPr>
          <a:xfrm>
            <a:off x="1004143" y="1022025"/>
            <a:ext cx="7136667" cy="152400"/>
            <a:chOff x="1346428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0" y="3969100"/>
            <a:ext cx="7136667" cy="152400"/>
            <a:chOff x="1346435" y="3969087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8" name="Shape 18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3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499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‹N°›</a:t>
            </a:fld>
            <a:endParaRPr lang="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311700" y="1304850"/>
            <a:ext cx="8520599" cy="15383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599" cy="1071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‹N°›</a:t>
            </a:fld>
            <a:endParaRPr lang="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‹N°›</a:t>
            </a:fld>
            <a:endParaRPr lang="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lt1"/>
                </a:solidFill>
              </a:rPr>
              <a:t>‹N°›</a:t>
            </a:fld>
            <a:endParaRPr lang="fr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‹N°›</a:t>
            </a:fld>
            <a:endParaRPr lang="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899" cy="330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899" cy="330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‹N°›</a:t>
            </a:fld>
            <a:endParaRPr lang="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‹N°›</a:t>
            </a:fld>
            <a:endParaRPr lang="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‹N°›</a:t>
            </a:fld>
            <a:endParaRPr lang="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599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‹N°›</a:t>
            </a:fld>
            <a:endParaRPr lang="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4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199" cy="1675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199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lt1"/>
                </a:solidFill>
              </a:rPr>
              <a:t>‹N°›</a:t>
            </a:fld>
            <a:endParaRPr lang="fr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‹N°›</a:t>
            </a:fld>
            <a:endParaRPr lang="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fr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‹N°›</a:t>
            </a:fld>
            <a:endParaRPr lang="fr"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ctrTitle"/>
          </p:nvPr>
        </p:nvSpPr>
        <p:spPr>
          <a:xfrm>
            <a:off x="1004150" y="1576651"/>
            <a:ext cx="7136700" cy="1197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sz="3600">
                <a:latin typeface="Times New Roman"/>
                <a:ea typeface="Times New Roman"/>
                <a:cs typeface="Times New Roman"/>
                <a:sym typeface="Times New Roman"/>
              </a:rPr>
              <a:t>Module Sécurité Informatique (F332)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 de la Sécurité Informatique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1" dirty="0">
                <a:solidFill>
                  <a:srgbClr val="FF0000"/>
                </a:solidFill>
              </a:rPr>
              <a:t>La non-répudiation des données : </a:t>
            </a:r>
            <a:r>
              <a:rPr lang="fr-FR" dirty="0"/>
              <a:t>une transaction ne peut être niée par aucun des correspondants. La non-répudiation de l'origine et de la réception des données prouve que les données ont bien été reçues. 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 smtClean="0"/>
              <a:t>10</a:t>
            </a:fld>
            <a:endParaRPr lang="fr"/>
          </a:p>
        </p:txBody>
      </p:sp>
      <p:pic>
        <p:nvPicPr>
          <p:cNvPr id="1026" name="Picture 2" descr="Image associÃ©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342157"/>
            <a:ext cx="5122292" cy="2726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26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Mise en place d’une politique de sécurité 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1" dirty="0"/>
              <a:t>La sécurité informatique, n’est pas qu’un mot de passe </a:t>
            </a:r>
            <a:r>
              <a:rPr lang="fr-FR" b="1" dirty="0" smtClean="0"/>
              <a:t>!</a:t>
            </a:r>
          </a:p>
          <a:p>
            <a:r>
              <a:rPr lang="fr-FR" b="1" dirty="0"/>
              <a:t>Il est inutile de blinder la porte alors que </a:t>
            </a:r>
            <a:r>
              <a:rPr lang="fr-FR" b="1" dirty="0" smtClean="0"/>
              <a:t>les fenêtres </a:t>
            </a:r>
            <a:r>
              <a:rPr lang="fr-FR" b="1" dirty="0"/>
              <a:t>sont ouvertes !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 smtClean="0"/>
              <a:t>11</a:t>
            </a:fld>
            <a:endParaRPr lang="fr"/>
          </a:p>
        </p:txBody>
      </p:sp>
      <p:sp>
        <p:nvSpPr>
          <p:cNvPr id="5" name="Flèche vers le bas 4"/>
          <p:cNvSpPr/>
          <p:nvPr/>
        </p:nvSpPr>
        <p:spPr>
          <a:xfrm>
            <a:off x="3419872" y="2427734"/>
            <a:ext cx="720080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1295634" y="3363838"/>
            <a:ext cx="71768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800" b="1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Il est nécessaire d’entreprendre la sécurité informatique dans un cadre global : il faut une politique </a:t>
            </a:r>
            <a:r>
              <a:rPr lang="fr-FR" sz="1800" b="1" dirty="0" smtClean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de </a:t>
            </a:r>
            <a:r>
              <a:rPr lang="fr-FR" sz="1800" b="1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sécurité</a:t>
            </a:r>
          </a:p>
        </p:txBody>
      </p:sp>
    </p:spTree>
    <p:extLst>
      <p:ext uri="{BB962C8B-B14F-4D97-AF65-F5344CB8AC3E}">
        <p14:creationId xmlns:p14="http://schemas.microsoft.com/office/powerpoint/2010/main" val="420131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Mise en place d’une politique de sécurité 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Dans un contexte </a:t>
            </a:r>
            <a:r>
              <a:rPr lang="fr-FR" dirty="0" smtClean="0"/>
              <a:t>global, </a:t>
            </a:r>
            <a:r>
              <a:rPr lang="fr-FR" dirty="0"/>
              <a:t>la sécurité doit être assurée</a:t>
            </a:r>
            <a:r>
              <a:rPr lang="fr-FR" dirty="0" smtClean="0"/>
              <a:t>: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fr-FR" b="1" dirty="0" smtClean="0"/>
              <a:t>au </a:t>
            </a:r>
            <a:r>
              <a:rPr lang="fr-FR" b="1" dirty="0"/>
              <a:t>niveau </a:t>
            </a:r>
            <a:r>
              <a:rPr lang="fr-FR" b="1" dirty="0" smtClean="0"/>
              <a:t>utilisateur</a:t>
            </a:r>
            <a:r>
              <a:rPr lang="fr-FR" dirty="0" smtClean="0"/>
              <a:t>: </a:t>
            </a:r>
            <a:r>
              <a:rPr lang="fr-FR" dirty="0"/>
              <a:t>les acteurs doivent comprendre l'importance de </a:t>
            </a:r>
            <a:r>
              <a:rPr lang="fr-FR" dirty="0" smtClean="0"/>
              <a:t>leur position</a:t>
            </a:r>
            <a:r>
              <a:rPr lang="fr-FR" dirty="0"/>
              <a:t>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fr-FR" b="1" dirty="0" smtClean="0"/>
              <a:t>au </a:t>
            </a:r>
            <a:r>
              <a:rPr lang="fr-FR" b="1" dirty="0"/>
              <a:t>niveau des technologies </a:t>
            </a:r>
            <a:r>
              <a:rPr lang="fr-FR" b="1" dirty="0" smtClean="0"/>
              <a:t>utilisées</a:t>
            </a:r>
            <a:r>
              <a:rPr lang="fr-FR" dirty="0" smtClean="0"/>
              <a:t>: </a:t>
            </a:r>
            <a:r>
              <a:rPr lang="fr-FR" dirty="0"/>
              <a:t>elles doivent être sûres et ne pas </a:t>
            </a:r>
            <a:r>
              <a:rPr lang="fr-FR" dirty="0" smtClean="0"/>
              <a:t>présenter de </a:t>
            </a:r>
            <a:r>
              <a:rPr lang="fr-FR" dirty="0"/>
              <a:t>failles.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fr-FR" b="1" dirty="0" smtClean="0"/>
              <a:t>au </a:t>
            </a:r>
            <a:r>
              <a:rPr lang="fr-FR" b="1" dirty="0"/>
              <a:t>niveau des données en </a:t>
            </a:r>
            <a:r>
              <a:rPr lang="fr-FR" b="1" dirty="0" smtClean="0"/>
              <a:t>elles-mêmes</a:t>
            </a:r>
            <a:r>
              <a:rPr lang="fr-FR" dirty="0" smtClean="0"/>
              <a:t>: </a:t>
            </a:r>
            <a:r>
              <a:rPr lang="fr-FR" dirty="0"/>
              <a:t>avec une bonne gestion des </a:t>
            </a:r>
            <a:r>
              <a:rPr lang="fr-FR" dirty="0" smtClean="0"/>
              <a:t>droits d'accès </a:t>
            </a:r>
            <a:r>
              <a:rPr lang="fr-FR" dirty="0"/>
              <a:t>(authentification et contrôle) l'utilisateur doit posséder </a:t>
            </a:r>
            <a:r>
              <a:rPr lang="fr-FR" dirty="0" smtClean="0"/>
              <a:t>uniquement les </a:t>
            </a:r>
            <a:r>
              <a:rPr lang="fr-FR" dirty="0"/>
              <a:t>droits qui lui sont </a:t>
            </a:r>
            <a:r>
              <a:rPr lang="fr-FR" dirty="0" smtClean="0"/>
              <a:t>nécessaires.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 smtClean="0"/>
              <a:t>12</a:t>
            </a:fld>
            <a:endParaRPr lang="fr"/>
          </a:p>
        </p:txBody>
      </p:sp>
    </p:spTree>
    <p:extLst>
      <p:ext uri="{BB962C8B-B14F-4D97-AF65-F5344CB8AC3E}">
        <p14:creationId xmlns:p14="http://schemas.microsoft.com/office/powerpoint/2010/main" val="415191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Mise en place d’une politique de sécurité 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b="1" dirty="0" smtClean="0"/>
              <a:t>au </a:t>
            </a:r>
            <a:r>
              <a:rPr lang="fr-FR" b="1" dirty="0"/>
              <a:t>niveau physique </a:t>
            </a:r>
            <a:r>
              <a:rPr lang="fr-FR" dirty="0"/>
              <a:t>(accès à </a:t>
            </a:r>
            <a:r>
              <a:rPr lang="fr-FR" dirty="0" smtClean="0"/>
              <a:t>l'infrastructure, </a:t>
            </a:r>
            <a:r>
              <a:rPr lang="fr-FR" dirty="0"/>
              <a:t>au </a:t>
            </a:r>
            <a:r>
              <a:rPr lang="fr-FR" dirty="0" smtClean="0"/>
              <a:t>matériel): </a:t>
            </a:r>
            <a:r>
              <a:rPr lang="fr-FR" dirty="0"/>
              <a:t>rien ne </a:t>
            </a:r>
            <a:r>
              <a:rPr lang="fr-FR" dirty="0" smtClean="0"/>
              <a:t>sert de </a:t>
            </a:r>
            <a:r>
              <a:rPr lang="fr-FR" dirty="0"/>
              <a:t>sécuriser un système logiquement si matériellement l'accès à la </a:t>
            </a:r>
            <a:r>
              <a:rPr lang="fr-FR" dirty="0" smtClean="0"/>
              <a:t>salle des </a:t>
            </a:r>
            <a:r>
              <a:rPr lang="fr-FR" dirty="0"/>
              <a:t>machines n'est pas sécurisé.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 smtClean="0"/>
              <a:t>13</a:t>
            </a:fld>
            <a:endParaRPr lang="fr"/>
          </a:p>
        </p:txBody>
      </p:sp>
    </p:spTree>
    <p:extLst>
      <p:ext uri="{BB962C8B-B14F-4D97-AF65-F5344CB8AC3E}">
        <p14:creationId xmlns:p14="http://schemas.microsoft.com/office/powerpoint/2010/main" val="237086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Mise </a:t>
            </a:r>
            <a:r>
              <a:rPr lang="fr-FR" dirty="0"/>
              <a:t>en place d’une politique de sécurité 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fr-FR" dirty="0" smtClean="0"/>
              <a:t>Démarche de mise en place d’une politique de sécurité: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fr-FR" dirty="0" smtClean="0"/>
              <a:t>Identifier </a:t>
            </a:r>
            <a:r>
              <a:rPr lang="fr-FR" dirty="0"/>
              <a:t>les besoins en terme de sécurité, les </a:t>
            </a:r>
            <a:r>
              <a:rPr lang="fr-FR" dirty="0" smtClean="0"/>
              <a:t>risques informatiques </a:t>
            </a:r>
            <a:r>
              <a:rPr lang="fr-FR" dirty="0"/>
              <a:t>pesant sur l'entreprise et leurs </a:t>
            </a:r>
            <a:r>
              <a:rPr lang="fr-FR" dirty="0" smtClean="0"/>
              <a:t>éventuelles conséquences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fr-FR" dirty="0" smtClean="0"/>
              <a:t>Elaborer </a:t>
            </a:r>
            <a:r>
              <a:rPr lang="fr-FR" dirty="0"/>
              <a:t>des règles et des procédures à mettre en œuvre dans les différents services de l'organisation pour les risques identifiés ;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fr-FR" dirty="0" smtClean="0"/>
              <a:t>Surveiller </a:t>
            </a:r>
            <a:r>
              <a:rPr lang="fr-FR" dirty="0"/>
              <a:t>et détecter les vulnérabilités du système d'information et se tenir informé des failles sur les applications et matériels utilisés ;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fr-FR" dirty="0" smtClean="0"/>
              <a:t>Définir </a:t>
            </a:r>
            <a:r>
              <a:rPr lang="fr-FR" dirty="0"/>
              <a:t>les actions à entreprendre et les personnes à contacter en cas de détection d'une menace ; 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 smtClean="0"/>
              <a:t>14</a:t>
            </a:fld>
            <a:endParaRPr lang="fr"/>
          </a:p>
        </p:txBody>
      </p:sp>
    </p:spTree>
    <p:extLst>
      <p:ext uri="{BB962C8B-B14F-4D97-AF65-F5344CB8AC3E}">
        <p14:creationId xmlns:p14="http://schemas.microsoft.com/office/powerpoint/2010/main" val="400873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Mise en place d’une politique de sécurité 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1" dirty="0" smtClean="0">
                <a:solidFill>
                  <a:srgbClr val="FF0000"/>
                </a:solidFill>
              </a:rPr>
              <a:t>Analyse des besoins: </a:t>
            </a:r>
            <a:r>
              <a:rPr lang="fr-FR" dirty="0"/>
              <a:t>Une telle analyse consiste tout d’abord à identifier les ressources ou les biens vitaux </a:t>
            </a:r>
            <a:r>
              <a:rPr lang="fr-FR" dirty="0" smtClean="0"/>
              <a:t>de l’entreprise</a:t>
            </a:r>
            <a:r>
              <a:rPr lang="fr-FR" dirty="0"/>
              <a:t>. Ces derniers peuvent être de plusieurs ordres </a:t>
            </a:r>
            <a:r>
              <a:rPr lang="fr-FR" dirty="0" smtClean="0"/>
              <a:t>:</a:t>
            </a:r>
          </a:p>
          <a:p>
            <a:r>
              <a:rPr lang="fr-FR" dirty="0"/>
              <a:t>• matériel (ordinateurs, équipements réseau, etc.) ;</a:t>
            </a:r>
          </a:p>
          <a:p>
            <a:r>
              <a:rPr lang="fr-FR" dirty="0"/>
              <a:t>• données (bases de données, sauvegardes, etc.) ;</a:t>
            </a:r>
          </a:p>
          <a:p>
            <a:r>
              <a:rPr lang="fr-FR" dirty="0"/>
              <a:t>• logiciels (sources des programmes, applications spécifiques, etc.) ;</a:t>
            </a:r>
          </a:p>
          <a:p>
            <a:r>
              <a:rPr lang="fr-FR" dirty="0"/>
              <a:t>• personnes (salariés, personnel en régie, etc.).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 smtClean="0"/>
              <a:t>15</a:t>
            </a:fld>
            <a:endParaRPr lang="fr"/>
          </a:p>
        </p:txBody>
      </p:sp>
    </p:spTree>
    <p:extLst>
      <p:ext uri="{BB962C8B-B14F-4D97-AF65-F5344CB8AC3E}">
        <p14:creationId xmlns:p14="http://schemas.microsoft.com/office/powerpoint/2010/main" val="27193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Mise en place d’une politique de sécurité 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fr-FR" b="1" dirty="0" smtClean="0">
                <a:solidFill>
                  <a:srgbClr val="FF0000"/>
                </a:solidFill>
              </a:rPr>
              <a:t>Analyse de risque: </a:t>
            </a:r>
            <a:r>
              <a:rPr lang="fr-FR" dirty="0"/>
              <a:t>Une fois les éléments critiques </a:t>
            </a:r>
            <a:r>
              <a:rPr lang="fr-FR" dirty="0" smtClean="0"/>
              <a:t>identifiés</a:t>
            </a:r>
            <a:r>
              <a:rPr lang="fr-FR" dirty="0"/>
              <a:t>, il convient, </a:t>
            </a:r>
            <a:r>
              <a:rPr lang="fr-FR" dirty="0" smtClean="0"/>
              <a:t>pour chacune </a:t>
            </a:r>
            <a:r>
              <a:rPr lang="fr-FR" dirty="0"/>
              <a:t>des ressources vitales, d’associer les trois éléments </a:t>
            </a:r>
            <a:r>
              <a:rPr lang="fr-FR" u="sng" dirty="0" smtClean="0">
                <a:solidFill>
                  <a:srgbClr val="FF0000"/>
                </a:solidFill>
              </a:rPr>
              <a:t>menace, vulnérabilité et conséquences</a:t>
            </a:r>
            <a:r>
              <a:rPr lang="fr-FR" dirty="0" smtClean="0"/>
              <a:t>, </a:t>
            </a:r>
            <a:r>
              <a:rPr lang="fr-FR" dirty="0"/>
              <a:t>qui visent à </a:t>
            </a:r>
            <a:r>
              <a:rPr lang="fr-FR" dirty="0" smtClean="0"/>
              <a:t>définir l’analyse </a:t>
            </a:r>
            <a:r>
              <a:rPr lang="fr-FR" dirty="0"/>
              <a:t>de risques proprement dite, telle que définie par l’ISO comme la </a:t>
            </a:r>
            <a:r>
              <a:rPr lang="fr-FR" dirty="0" smtClean="0"/>
              <a:t>combinaison de </a:t>
            </a:r>
            <a:r>
              <a:rPr lang="fr-FR" dirty="0"/>
              <a:t>la </a:t>
            </a:r>
            <a:r>
              <a:rPr lang="fr-FR" dirty="0" smtClean="0"/>
              <a:t>probabilité </a:t>
            </a:r>
            <a:r>
              <a:rPr lang="fr-FR" dirty="0"/>
              <a:t>d’un événement et de ses </a:t>
            </a:r>
            <a:r>
              <a:rPr lang="fr-FR" dirty="0" smtClean="0"/>
              <a:t>conséquences.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 smtClean="0"/>
              <a:t>16</a:t>
            </a:fld>
            <a:endParaRPr lang="fr"/>
          </a:p>
        </p:txBody>
      </p:sp>
      <p:sp>
        <p:nvSpPr>
          <p:cNvPr id="5" name="ZoneTexte 4"/>
          <p:cNvSpPr txBox="1"/>
          <p:nvPr/>
        </p:nvSpPr>
        <p:spPr>
          <a:xfrm>
            <a:off x="896954" y="3219822"/>
            <a:ext cx="7350089" cy="73866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Risque=conséquence x probabilité d’</a:t>
            </a:r>
            <a:r>
              <a:rPr lang="fr-FR" sz="2400" b="1" dirty="0" err="1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occurence</a:t>
            </a:r>
            <a:endParaRPr lang="fr-FR" sz="2400" b="1" dirty="0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87666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Mise en place d’une politique de sécurité 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fr-FR" b="1" dirty="0">
                <a:solidFill>
                  <a:srgbClr val="FF0000"/>
                </a:solidFill>
              </a:rPr>
              <a:t>Analyse de risque</a:t>
            </a:r>
            <a:r>
              <a:rPr lang="fr-FR" b="1" dirty="0" smtClean="0">
                <a:solidFill>
                  <a:srgbClr val="FF0000"/>
                </a:solidFill>
              </a:rPr>
              <a:t>: </a:t>
            </a:r>
            <a:r>
              <a:rPr lang="fr-FR" b="1" dirty="0"/>
              <a:t>consiste à répertorier les risques possibles, </a:t>
            </a:r>
            <a:r>
              <a:rPr lang="fr-FR" b="1" dirty="0" smtClean="0"/>
              <a:t>estimer leur </a:t>
            </a:r>
            <a:r>
              <a:rPr lang="fr-FR" b="1" dirty="0"/>
              <a:t>probabilité et leur coût (dommages</a:t>
            </a:r>
            <a:r>
              <a:rPr lang="fr-FR" b="1" dirty="0" smtClean="0"/>
              <a:t>).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fr-FR" dirty="0" smtClean="0"/>
              <a:t>Les </a:t>
            </a:r>
            <a:r>
              <a:rPr lang="fr-FR" dirty="0"/>
              <a:t>risques ayant une occurrence faible et une conséquence faible sur l’entreprise ne sont pas pris en compte </a:t>
            </a:r>
            <a:r>
              <a:rPr lang="fr-FR" i="1" dirty="0"/>
              <a:t>a priori</a:t>
            </a:r>
            <a:r>
              <a:rPr lang="fr-FR" dirty="0"/>
              <a:t>. On peut cependant mitiger ce point par le fait que la combinaison de risques faibles peut engendrer un risque fort. Ils doivent donc être pris en compte.</a:t>
            </a:r>
          </a:p>
          <a:p>
            <a:pPr algn="just"/>
            <a:endParaRPr lang="fr-FR" b="1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 smtClean="0"/>
              <a:t>17</a:t>
            </a:fld>
            <a:endParaRPr lang="fr"/>
          </a:p>
        </p:txBody>
      </p:sp>
    </p:spTree>
    <p:extLst>
      <p:ext uri="{BB962C8B-B14F-4D97-AF65-F5344CB8AC3E}">
        <p14:creationId xmlns:p14="http://schemas.microsoft.com/office/powerpoint/2010/main" val="524666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Mise en place d’une politique de sécurité 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fr-FR" dirty="0" smtClean="0"/>
              <a:t>Les </a:t>
            </a:r>
            <a:r>
              <a:rPr lang="fr-FR" dirty="0"/>
              <a:t>risques ayant une occurrence forte et une conséquence forte ne doivent pas </a:t>
            </a:r>
            <a:r>
              <a:rPr lang="fr-FR" dirty="0" smtClean="0"/>
              <a:t>exister par </a:t>
            </a:r>
            <a:r>
              <a:rPr lang="fr-FR" dirty="0"/>
              <a:t>nature, car ils mettraient en cause les activités de l’entreprise. Si de tels </a:t>
            </a:r>
            <a:r>
              <a:rPr lang="fr-FR" dirty="0" smtClean="0"/>
              <a:t>risques existent</a:t>
            </a:r>
            <a:r>
              <a:rPr lang="fr-FR" dirty="0"/>
              <a:t>, il est probable que les coûts nécessaires pour les réduire seront trop </a:t>
            </a:r>
            <a:r>
              <a:rPr lang="fr-FR" dirty="0" smtClean="0"/>
              <a:t>importants pour </a:t>
            </a:r>
            <a:r>
              <a:rPr lang="fr-FR" dirty="0"/>
              <a:t>l’entreprise. Il est donc nécessaire de faire appel à des assurances pour </a:t>
            </a:r>
            <a:r>
              <a:rPr lang="fr-FR" dirty="0" smtClean="0"/>
              <a:t>les couvrir.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fr-FR" dirty="0"/>
              <a:t>Les risques ayant une occurrence forte et une conséquence faible doivent être pris en compte et faire l’objet d’une analyse coût/acceptation du risque.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 smtClean="0"/>
              <a:t>18</a:t>
            </a:fld>
            <a:endParaRPr lang="fr"/>
          </a:p>
        </p:txBody>
      </p:sp>
    </p:spTree>
    <p:extLst>
      <p:ext uri="{BB962C8B-B14F-4D97-AF65-F5344CB8AC3E}">
        <p14:creationId xmlns:p14="http://schemas.microsoft.com/office/powerpoint/2010/main" val="106076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Mise en place d’une politique de sécurité 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fr-FR" dirty="0" smtClean="0"/>
              <a:t>Les </a:t>
            </a:r>
            <a:r>
              <a:rPr lang="fr-FR" dirty="0"/>
              <a:t>risques ayant une occurrence faible et une conséquence forte doivent être pris </a:t>
            </a:r>
            <a:r>
              <a:rPr lang="fr-FR" dirty="0" smtClean="0"/>
              <a:t>en compte </a:t>
            </a:r>
            <a:r>
              <a:rPr lang="fr-FR" dirty="0"/>
              <a:t>et faire l’objet d’une analyse coût/acceptation du risque. Il est probable </a:t>
            </a:r>
            <a:r>
              <a:rPr lang="fr-FR" dirty="0" smtClean="0"/>
              <a:t>qu’il faille </a:t>
            </a:r>
            <a:r>
              <a:rPr lang="fr-FR" dirty="0"/>
              <a:t>faire appel à des assurances pour les couvrir</a:t>
            </a:r>
            <a:r>
              <a:rPr lang="fr-FR" dirty="0" smtClean="0"/>
              <a:t>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fr-FR" dirty="0"/>
              <a:t>Tous les autres cas doivent être pris en compte et faire l’objet d’une analyse coût/acceptation du risque.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 smtClean="0"/>
              <a:t>19</a:t>
            </a:fld>
            <a:endParaRPr lang="fr"/>
          </a:p>
        </p:txBody>
      </p:sp>
      <p:sp>
        <p:nvSpPr>
          <p:cNvPr id="6" name="ZoneTexte 5"/>
          <p:cNvSpPr txBox="1"/>
          <p:nvPr/>
        </p:nvSpPr>
        <p:spPr>
          <a:xfrm>
            <a:off x="653160" y="3759465"/>
            <a:ext cx="8367996" cy="83099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chemeClr val="accent1"/>
                </a:solidFill>
              </a:rPr>
              <a:t>Bien que la sécurité absolue n’existe pas en soi, l’entreprise détermine le niveau de risque</a:t>
            </a:r>
          </a:p>
          <a:p>
            <a:r>
              <a:rPr lang="fr-FR" sz="1600" dirty="0">
                <a:solidFill>
                  <a:schemeClr val="accent1"/>
                </a:solidFill>
              </a:rPr>
              <a:t>qu’elle est prête à accepter sur ses ressources en comparaison avec le coût induit par les</a:t>
            </a:r>
          </a:p>
          <a:p>
            <a:r>
              <a:rPr lang="fr-FR" sz="1600" dirty="0">
                <a:solidFill>
                  <a:schemeClr val="accent1"/>
                </a:solidFill>
              </a:rPr>
              <a:t>menaces qu’elle encourt.</a:t>
            </a:r>
          </a:p>
        </p:txBody>
      </p:sp>
    </p:spTree>
    <p:extLst>
      <p:ext uri="{BB962C8B-B14F-4D97-AF65-F5344CB8AC3E}">
        <p14:creationId xmlns:p14="http://schemas.microsoft.com/office/powerpoint/2010/main" val="13567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/>
          </a:p>
          <a:p>
            <a:r>
              <a:rPr lang="fr-FR" sz="2400" b="1" dirty="0" smtClean="0"/>
              <a:t>Cours 2-</a:t>
            </a:r>
            <a:r>
              <a:rPr lang="fr-FR" sz="2400" dirty="0" smtClean="0"/>
              <a:t> Enjeux de la sécurité Informatique</a:t>
            </a:r>
            <a:endParaRPr lang="fr-FR" sz="24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 smtClean="0"/>
              <a:t>2</a:t>
            </a:fld>
            <a:endParaRPr lang="fr"/>
          </a:p>
        </p:txBody>
      </p:sp>
    </p:spTree>
    <p:extLst>
      <p:ext uri="{BB962C8B-B14F-4D97-AF65-F5344CB8AC3E}">
        <p14:creationId xmlns:p14="http://schemas.microsoft.com/office/powerpoint/2010/main" val="74231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Quelques </a:t>
            </a:r>
            <a:r>
              <a:rPr lang="fr-FR" dirty="0"/>
              <a:t>Méthodes </a:t>
            </a:r>
            <a:r>
              <a:rPr lang="fr-FR" dirty="0" smtClean="0"/>
              <a:t>d’Analyse de Risque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1" dirty="0"/>
              <a:t>1. MARION </a:t>
            </a:r>
            <a:r>
              <a:rPr lang="fr-FR" dirty="0"/>
              <a:t>(</a:t>
            </a:r>
            <a:r>
              <a:rPr lang="fr-FR" i="1" dirty="0"/>
              <a:t>Méthodologie d'Analyse de </a:t>
            </a:r>
            <a:r>
              <a:rPr lang="fr-FR" i="1" dirty="0" smtClean="0"/>
              <a:t>Risques Informatiques </a:t>
            </a:r>
            <a:r>
              <a:rPr lang="fr-FR" i="1" dirty="0"/>
              <a:t>Orientée par Niveaux</a:t>
            </a:r>
            <a:r>
              <a:rPr lang="fr-FR" dirty="0"/>
              <a:t>);</a:t>
            </a:r>
          </a:p>
          <a:p>
            <a:r>
              <a:rPr lang="fr-FR" b="1" dirty="0"/>
              <a:t>2. MEHARI </a:t>
            </a:r>
            <a:r>
              <a:rPr lang="fr-FR" dirty="0"/>
              <a:t>(</a:t>
            </a:r>
            <a:r>
              <a:rPr lang="fr-FR" i="1" dirty="0" err="1"/>
              <a:t>MEthode</a:t>
            </a:r>
            <a:r>
              <a:rPr lang="fr-FR" i="1" dirty="0"/>
              <a:t> Harmonisée d'Analyse de </a:t>
            </a:r>
            <a:r>
              <a:rPr lang="fr-FR" i="1" dirty="0" err="1"/>
              <a:t>RIsques</a:t>
            </a:r>
            <a:r>
              <a:rPr lang="fr-FR" dirty="0"/>
              <a:t>) ;</a:t>
            </a:r>
          </a:p>
          <a:p>
            <a:r>
              <a:rPr lang="fr-FR" dirty="0"/>
              <a:t>https://www.clusif.asso.fr/fr/production/mehari/</a:t>
            </a:r>
          </a:p>
          <a:p>
            <a:r>
              <a:rPr lang="fr-FR" b="1" dirty="0"/>
              <a:t>3. EBIOS </a:t>
            </a:r>
            <a:r>
              <a:rPr lang="fr-FR" dirty="0"/>
              <a:t>(</a:t>
            </a:r>
            <a:r>
              <a:rPr lang="fr-FR" i="1" dirty="0"/>
              <a:t>Expression des Besoins et Identification </a:t>
            </a:r>
            <a:r>
              <a:rPr lang="fr-FR" i="1" dirty="0" smtClean="0"/>
              <a:t>des Objectifs </a:t>
            </a:r>
            <a:r>
              <a:rPr lang="fr-FR" i="1" dirty="0"/>
              <a:t>de Sécurité</a:t>
            </a:r>
            <a:r>
              <a:rPr lang="fr-FR" dirty="0"/>
              <a:t>), mise au point par la DCSSI (</a:t>
            </a:r>
            <a:r>
              <a:rPr lang="fr-FR" i="1" dirty="0" smtClean="0"/>
              <a:t>Direction Centrale </a:t>
            </a:r>
            <a:r>
              <a:rPr lang="fr-FR" i="1" dirty="0"/>
              <a:t>de la Sécurité des Systèmes d'Information</a:t>
            </a:r>
            <a:r>
              <a:rPr lang="fr-FR" dirty="0"/>
              <a:t>) </a:t>
            </a:r>
            <a:r>
              <a:rPr lang="fr-FR" dirty="0" smtClean="0"/>
              <a:t>; http</a:t>
            </a:r>
            <a:r>
              <a:rPr lang="fr-FR" dirty="0"/>
              <a:t>://www.ssi.gouv.fr/fr/confiance/ebios.html</a:t>
            </a:r>
          </a:p>
          <a:p>
            <a:r>
              <a:rPr lang="it-IT" b="1" dirty="0"/>
              <a:t>4. La norme ISO 17799</a:t>
            </a:r>
            <a:r>
              <a:rPr lang="it-IT" dirty="0"/>
              <a:t>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 smtClean="0"/>
              <a:t>20</a:t>
            </a:fld>
            <a:endParaRPr lang="fr"/>
          </a:p>
        </p:txBody>
      </p:sp>
    </p:spTree>
    <p:extLst>
      <p:ext uri="{BB962C8B-B14F-4D97-AF65-F5344CB8AC3E}">
        <p14:creationId xmlns:p14="http://schemas.microsoft.com/office/powerpoint/2010/main" val="73639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DEMARCHE NORME ISO 17799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 smtClean="0"/>
              <a:t>3</a:t>
            </a:fld>
            <a:endParaRPr lang="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1666232"/>
            <a:ext cx="563880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43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Quelques concepts(1)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fr-FR" sz="2000" b="1" dirty="0" smtClean="0">
                <a:solidFill>
                  <a:srgbClr val="FF0000"/>
                </a:solidFill>
              </a:rPr>
              <a:t>Menace:</a:t>
            </a:r>
            <a:r>
              <a:rPr lang="fr-FR" sz="2000" dirty="0" smtClean="0"/>
              <a:t> </a:t>
            </a:r>
            <a:r>
              <a:rPr lang="fr-FR" sz="2000" dirty="0"/>
              <a:t>est une cause potentielle d'incident, qui peut résulter en un dommage au </a:t>
            </a:r>
            <a:r>
              <a:rPr lang="fr-FR" sz="2000" dirty="0" smtClean="0"/>
              <a:t>système ou à l’entreprise</a:t>
            </a:r>
          </a:p>
          <a:p>
            <a:pPr algn="just"/>
            <a:r>
              <a:rPr lang="fr-FR" sz="2000" b="1" dirty="0" smtClean="0">
                <a:solidFill>
                  <a:srgbClr val="FF0000"/>
                </a:solidFill>
              </a:rPr>
              <a:t>Vulnérabilité:</a:t>
            </a:r>
            <a:r>
              <a:rPr lang="fr-FR" sz="2000" dirty="0" smtClean="0"/>
              <a:t>  représente </a:t>
            </a:r>
            <a:r>
              <a:rPr lang="fr-FR" sz="2000" dirty="0"/>
              <a:t>les </a:t>
            </a:r>
            <a:r>
              <a:rPr lang="fr-FR" sz="2000" dirty="0" smtClean="0"/>
              <a:t>failles, </a:t>
            </a:r>
            <a:r>
              <a:rPr lang="fr-FR" sz="2000" dirty="0"/>
              <a:t>les brèches dans le système, tout </a:t>
            </a:r>
            <a:r>
              <a:rPr lang="fr-FR" sz="2000" dirty="0" smtClean="0"/>
              <a:t>ce qui </a:t>
            </a:r>
            <a:r>
              <a:rPr lang="fr-FR" sz="2000" dirty="0"/>
              <a:t>expose le système à la menace </a:t>
            </a:r>
            <a:endParaRPr lang="fr-FR" sz="2000" dirty="0" smtClean="0"/>
          </a:p>
          <a:p>
            <a:pPr algn="just"/>
            <a:r>
              <a:rPr lang="fr-FR" sz="2000" b="1" dirty="0" smtClean="0">
                <a:solidFill>
                  <a:srgbClr val="FF0000"/>
                </a:solidFill>
              </a:rPr>
              <a:t>Attaque:</a:t>
            </a:r>
            <a:r>
              <a:rPr lang="fr-FR" sz="2000" dirty="0" smtClean="0"/>
              <a:t> </a:t>
            </a:r>
            <a:r>
              <a:rPr lang="fr-FR" sz="2000" dirty="0"/>
              <a:t>Action malveillante qui tente d’exploiter une </a:t>
            </a:r>
            <a:r>
              <a:rPr lang="fr-FR" sz="2000" dirty="0" smtClean="0"/>
              <a:t>vulnérabilité </a:t>
            </a:r>
            <a:r>
              <a:rPr lang="fr-FR" sz="2000" dirty="0"/>
              <a:t>dans </a:t>
            </a:r>
            <a:r>
              <a:rPr lang="fr-FR" sz="2000" dirty="0" smtClean="0"/>
              <a:t>le système </a:t>
            </a:r>
            <a:r>
              <a:rPr lang="fr-FR" sz="2000" dirty="0"/>
              <a:t>et de violer un ou plusieurs besoins de </a:t>
            </a:r>
            <a:r>
              <a:rPr lang="fr-FR" sz="2000" dirty="0" smtClean="0"/>
              <a:t>sécurité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 smtClean="0"/>
              <a:t>4</a:t>
            </a:fld>
            <a:endParaRPr lang="fr"/>
          </a:p>
        </p:txBody>
      </p:sp>
    </p:spTree>
    <p:extLst>
      <p:ext uri="{BB962C8B-B14F-4D97-AF65-F5344CB8AC3E}">
        <p14:creationId xmlns:p14="http://schemas.microsoft.com/office/powerpoint/2010/main" val="288141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Quelques </a:t>
            </a:r>
            <a:r>
              <a:rPr lang="fr-FR" dirty="0" smtClean="0"/>
              <a:t>concepts(2)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fr-FR" sz="2000" b="1" dirty="0">
                <a:solidFill>
                  <a:srgbClr val="FF0000"/>
                </a:solidFill>
              </a:rPr>
              <a:t>Intrusion:</a:t>
            </a:r>
            <a:r>
              <a:rPr lang="fr-FR" sz="2000" dirty="0"/>
              <a:t> Opération qui consiste à accéder, sans autorisation, aux données d'un système </a:t>
            </a:r>
            <a:r>
              <a:rPr lang="fr-FR" sz="2000" b="1" dirty="0"/>
              <a:t>informatique </a:t>
            </a:r>
            <a:r>
              <a:rPr lang="fr-FR" sz="2000" dirty="0"/>
              <a:t>ou d'un réseau, en contournant ou en désamorçant les dispositifs de sécurité mis en place.</a:t>
            </a:r>
          </a:p>
          <a:p>
            <a:pPr algn="just"/>
            <a:endParaRPr lang="fr-FR" sz="2000" b="1" dirty="0" smtClean="0">
              <a:solidFill>
                <a:srgbClr val="FF0000"/>
              </a:solidFill>
            </a:endParaRPr>
          </a:p>
          <a:p>
            <a:pPr algn="just"/>
            <a:r>
              <a:rPr lang="fr-FR" sz="2000" b="1" dirty="0" smtClean="0">
                <a:solidFill>
                  <a:srgbClr val="FF0000"/>
                </a:solidFill>
              </a:rPr>
              <a:t>Contre-mesures</a:t>
            </a:r>
            <a:r>
              <a:rPr lang="fr-FR" sz="2000" b="1" dirty="0">
                <a:solidFill>
                  <a:srgbClr val="FF0000"/>
                </a:solidFill>
              </a:rPr>
              <a:t>:</a:t>
            </a:r>
            <a:r>
              <a:rPr lang="fr-FR" sz="2000" dirty="0"/>
              <a:t> sont les actions mises en œuvre pour prévenir la menace, une fois qu'elle est mesurée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 smtClean="0"/>
              <a:t>5</a:t>
            </a:fld>
            <a:endParaRPr lang="fr"/>
          </a:p>
        </p:txBody>
      </p:sp>
    </p:spTree>
    <p:extLst>
      <p:ext uri="{BB962C8B-B14F-4D97-AF65-F5344CB8AC3E}">
        <p14:creationId xmlns:p14="http://schemas.microsoft.com/office/powerpoint/2010/main" val="2065799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Pourquoi faut-il plus de sécurité informatique ?</a:t>
            </a:r>
            <a:br>
              <a:rPr lang="fr-FR" dirty="0"/>
            </a:b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 smtClean="0"/>
              <a:t>6</a:t>
            </a:fld>
            <a:endParaRPr lang="fr"/>
          </a:p>
        </p:txBody>
      </p:sp>
      <p:sp>
        <p:nvSpPr>
          <p:cNvPr id="7" name="ZoneTexte 6"/>
          <p:cNvSpPr txBox="1"/>
          <p:nvPr/>
        </p:nvSpPr>
        <p:spPr>
          <a:xfrm>
            <a:off x="4669944" y="1535768"/>
            <a:ext cx="4320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1" dirty="0"/>
              <a:t>de plus en plus </a:t>
            </a:r>
            <a:r>
              <a:rPr lang="fr-FR" sz="1800" b="1" dirty="0" smtClean="0"/>
              <a:t>d‘organismes ouvrent </a:t>
            </a:r>
            <a:r>
              <a:rPr lang="fr-FR" sz="1800" b="1" dirty="0"/>
              <a:t>leur </a:t>
            </a:r>
            <a:r>
              <a:rPr lang="fr-FR" sz="1800" b="1" dirty="0" smtClean="0"/>
              <a:t>systèmes d'informations </a:t>
            </a:r>
            <a:r>
              <a:rPr lang="fr-FR" sz="1800" b="1" dirty="0"/>
              <a:t>à leurs </a:t>
            </a:r>
            <a:r>
              <a:rPr lang="fr-FR" sz="1800" b="1" dirty="0" smtClean="0"/>
              <a:t>partenaires (</a:t>
            </a:r>
            <a:r>
              <a:rPr lang="fr-FR" sz="1800" b="1" dirty="0"/>
              <a:t>fournisseurs , clients, …)</a:t>
            </a:r>
            <a:endParaRPr lang="fr-FR" sz="1800" dirty="0"/>
          </a:p>
        </p:txBody>
      </p:sp>
      <p:sp>
        <p:nvSpPr>
          <p:cNvPr id="8" name="Flèche droite 7"/>
          <p:cNvSpPr/>
          <p:nvPr/>
        </p:nvSpPr>
        <p:spPr>
          <a:xfrm>
            <a:off x="3795066" y="1853416"/>
            <a:ext cx="720080" cy="4917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 vers le bas 8"/>
          <p:cNvSpPr/>
          <p:nvPr/>
        </p:nvSpPr>
        <p:spPr>
          <a:xfrm>
            <a:off x="3851920" y="2778299"/>
            <a:ext cx="504056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395536" y="3651870"/>
            <a:ext cx="83057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800" b="1" dirty="0"/>
              <a:t>il est donc essentiel de connaître les ressources de l'entreprise </a:t>
            </a:r>
            <a:r>
              <a:rPr lang="fr-FR" sz="1800" b="1" dirty="0" smtClean="0"/>
              <a:t>à protéger </a:t>
            </a:r>
            <a:r>
              <a:rPr lang="fr-FR" sz="1800" b="1" dirty="0"/>
              <a:t>et de maîtriser le contrôle d'accès et les droits </a:t>
            </a:r>
            <a:r>
              <a:rPr lang="fr-FR" sz="1800" b="1" dirty="0" smtClean="0"/>
              <a:t>des utilisateurs </a:t>
            </a:r>
            <a:r>
              <a:rPr lang="fr-FR" sz="1800" b="1" dirty="0"/>
              <a:t>du système d'information</a:t>
            </a:r>
            <a:endParaRPr lang="fr-FR" sz="1800" dirty="0"/>
          </a:p>
        </p:txBody>
      </p:sp>
      <p:sp>
        <p:nvSpPr>
          <p:cNvPr id="11" name="ZoneTexte 10"/>
          <p:cNvSpPr txBox="1"/>
          <p:nvPr/>
        </p:nvSpPr>
        <p:spPr>
          <a:xfrm>
            <a:off x="539552" y="1817371"/>
            <a:ext cx="30187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b="1" dirty="0"/>
              <a:t>Développement d’internet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4172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Objectifs de la Sécurité Informatique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La sécurité d'un système repose sur cinq grands principes</a:t>
            </a:r>
            <a:r>
              <a:rPr lang="fr-FR" dirty="0" smtClean="0"/>
              <a:t>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 smtClean="0"/>
              <a:t>Intégrité des données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 smtClean="0"/>
              <a:t>Confidentialité des données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 smtClean="0"/>
              <a:t>Disponibilité des ressources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 smtClean="0"/>
              <a:t>Authentification des utilisateurs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 smtClean="0"/>
              <a:t>Non répudiation des données</a:t>
            </a:r>
          </a:p>
          <a:p>
            <a:endParaRPr lang="fr-FR" dirty="0" smtClean="0"/>
          </a:p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 smtClean="0"/>
              <a:t>7</a:t>
            </a:fld>
            <a:endParaRPr lang="fr"/>
          </a:p>
        </p:txBody>
      </p:sp>
    </p:spTree>
    <p:extLst>
      <p:ext uri="{BB962C8B-B14F-4D97-AF65-F5344CB8AC3E}">
        <p14:creationId xmlns:p14="http://schemas.microsoft.com/office/powerpoint/2010/main" val="1435448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 de la Sécurité Informatique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1" dirty="0">
                <a:solidFill>
                  <a:srgbClr val="FF0000"/>
                </a:solidFill>
              </a:rPr>
              <a:t>L'intégrité des données:</a:t>
            </a:r>
            <a:r>
              <a:rPr lang="fr-FR" dirty="0"/>
              <a:t> il faut garantir à chaque instant que les données qui circulent sont bien celles que l'on croit, qu'il n'y a pas eu d'altération (volontaire ou non) au cours de la communication. 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 smtClean="0"/>
              <a:t>8</a:t>
            </a:fld>
            <a:endParaRPr lang="fr"/>
          </a:p>
        </p:txBody>
      </p:sp>
      <p:pic>
        <p:nvPicPr>
          <p:cNvPr id="2050" name="Picture 2" descr="Image associÃ©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2289381"/>
            <a:ext cx="5019822" cy="257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311700" y="2499742"/>
            <a:ext cx="350077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800" b="1" dirty="0">
                <a:solidFill>
                  <a:srgbClr val="FF0000"/>
                </a:solidFill>
              </a:rPr>
              <a:t>La confidentialité :</a:t>
            </a:r>
            <a:r>
              <a:rPr lang="fr-FR" sz="1800" dirty="0"/>
              <a:t> seules les personnes habilitées doivent avoir accès aux données. </a:t>
            </a:r>
          </a:p>
          <a:p>
            <a:pPr algn="just"/>
            <a:r>
              <a:rPr lang="fr-FR" sz="1800" dirty="0"/>
              <a:t>Toute interception ne doit pas être en mesure d'aboutir, les données doivent être cryptées,</a:t>
            </a:r>
          </a:p>
          <a:p>
            <a:pPr algn="just"/>
            <a:r>
              <a:rPr lang="fr-FR" sz="1800" dirty="0"/>
              <a:t> seuls les acteurs de la transaction possédant la clé de compréhension.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5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 de la Sécurité Informatique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fr-FR" b="1" dirty="0">
                <a:solidFill>
                  <a:srgbClr val="FF0000"/>
                </a:solidFill>
              </a:rPr>
              <a:t>La disponibilité:</a:t>
            </a:r>
            <a:r>
              <a:rPr lang="fr-FR" dirty="0"/>
              <a:t> il faut s'assurer du bon fonctionnement du </a:t>
            </a:r>
            <a:r>
              <a:rPr lang="fr-FR" dirty="0" smtClean="0"/>
              <a:t>système, de l'accès </a:t>
            </a:r>
            <a:r>
              <a:rPr lang="fr-FR" dirty="0"/>
              <a:t>à un service et aux ressources à n'importe quel moment. </a:t>
            </a:r>
            <a:endParaRPr lang="fr-FR" dirty="0" smtClean="0"/>
          </a:p>
          <a:p>
            <a:pPr marL="285750" indent="-285750" algn="justLow">
              <a:buFont typeface="Wingdings" panose="05000000000000000000" pitchFamily="2" charset="2"/>
              <a:buChar char="q"/>
            </a:pPr>
            <a:endParaRPr lang="fr-FR" b="1" dirty="0" smtClean="0">
              <a:solidFill>
                <a:srgbClr val="FF0000"/>
              </a:solidFill>
            </a:endParaRPr>
          </a:p>
          <a:p>
            <a:pPr marL="285750" indent="-285750" algn="justLow">
              <a:buFont typeface="Wingdings" panose="05000000000000000000" pitchFamily="2" charset="2"/>
              <a:buChar char="q"/>
            </a:pPr>
            <a:r>
              <a:rPr lang="fr-FR" b="1" dirty="0" smtClean="0">
                <a:solidFill>
                  <a:srgbClr val="FF0000"/>
                </a:solidFill>
              </a:rPr>
              <a:t>L'authentification </a:t>
            </a:r>
            <a:r>
              <a:rPr lang="fr-FR" b="1" dirty="0">
                <a:solidFill>
                  <a:srgbClr val="FF0000"/>
                </a:solidFill>
              </a:rPr>
              <a:t>:</a:t>
            </a:r>
            <a:r>
              <a:rPr lang="fr-FR" dirty="0"/>
              <a:t> elle limite l'accès aux personnes autorisées. Il </a:t>
            </a:r>
            <a:r>
              <a:rPr lang="fr-FR" dirty="0" smtClean="0"/>
              <a:t>faut s'assurer </a:t>
            </a:r>
            <a:r>
              <a:rPr lang="fr-FR" dirty="0"/>
              <a:t>de l'identité d'un utilisateur avant l'échange de données.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 smtClean="0"/>
              <a:t>9</a:t>
            </a:fld>
            <a:endParaRPr lang="fr"/>
          </a:p>
        </p:txBody>
      </p:sp>
    </p:spTree>
    <p:extLst>
      <p:ext uri="{BB962C8B-B14F-4D97-AF65-F5344CB8AC3E}">
        <p14:creationId xmlns:p14="http://schemas.microsoft.com/office/powerpoint/2010/main" val="2225737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12596</TotalTime>
  <Words>1136</Words>
  <Application>Microsoft Office PowerPoint</Application>
  <PresentationFormat>Affichage à l'écran (16:9)</PresentationFormat>
  <Paragraphs>99</Paragraphs>
  <Slides>20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6" baseType="lpstr">
      <vt:lpstr>Arial</vt:lpstr>
      <vt:lpstr>Times New Roman</vt:lpstr>
      <vt:lpstr>Open Sans</vt:lpstr>
      <vt:lpstr>PT Sans Narrow</vt:lpstr>
      <vt:lpstr>Wingdings</vt:lpstr>
      <vt:lpstr>tropic</vt:lpstr>
      <vt:lpstr>Module Sécurité Informatique (F332)</vt:lpstr>
      <vt:lpstr>Présentation PowerPoint</vt:lpstr>
      <vt:lpstr>Introduction</vt:lpstr>
      <vt:lpstr>Quelques concepts(1)</vt:lpstr>
      <vt:lpstr>Quelques concepts(2)</vt:lpstr>
      <vt:lpstr>Pourquoi faut-il plus de sécurité informatique ? </vt:lpstr>
      <vt:lpstr>Objectifs de la Sécurité Informatique</vt:lpstr>
      <vt:lpstr>Objectifs de la Sécurité Informatique</vt:lpstr>
      <vt:lpstr>Objectifs de la Sécurité Informatique</vt:lpstr>
      <vt:lpstr>Objectifs de la Sécurité Informatique</vt:lpstr>
      <vt:lpstr>Mise en place d’une politique de sécurité </vt:lpstr>
      <vt:lpstr>Mise en place d’une politique de sécurité </vt:lpstr>
      <vt:lpstr>Mise en place d’une politique de sécurité </vt:lpstr>
      <vt:lpstr>Mise en place d’une politique de sécurité </vt:lpstr>
      <vt:lpstr>Mise en place d’une politique de sécurité </vt:lpstr>
      <vt:lpstr>Mise en place d’une politique de sécurité </vt:lpstr>
      <vt:lpstr>Mise en place d’une politique de sécurité </vt:lpstr>
      <vt:lpstr>Mise en place d’une politique de sécurité </vt:lpstr>
      <vt:lpstr>Mise en place d’une politique de sécurité </vt:lpstr>
      <vt:lpstr>Quelques Méthodes d’Analyse de Risque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Sécurité Informatique (F332)</dc:title>
  <dc:creator>Mohammed</dc:creator>
  <cp:lastModifiedBy>Utilisateur Windows</cp:lastModifiedBy>
  <cp:revision>66</cp:revision>
  <dcterms:modified xsi:type="dcterms:W3CDTF">2019-02-10T17:39:27Z</dcterms:modified>
</cp:coreProperties>
</file>