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5" r:id="rId3"/>
    <p:sldId id="276" r:id="rId4"/>
    <p:sldId id="284" r:id="rId5"/>
    <p:sldId id="285" r:id="rId6"/>
    <p:sldId id="287" r:id="rId7"/>
    <p:sldId id="290" r:id="rId8"/>
    <p:sldId id="286" r:id="rId9"/>
    <p:sldId id="279" r:id="rId10"/>
    <p:sldId id="289" r:id="rId11"/>
    <p:sldId id="282" r:id="rId12"/>
    <p:sldId id="277" r:id="rId13"/>
    <p:sldId id="283" r:id="rId14"/>
    <p:sldId id="293" r:id="rId15"/>
    <p:sldId id="298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PT Sans Narrow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61" d="100"/>
          <a:sy n="61" d="100"/>
        </p:scale>
        <p:origin x="8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884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60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‹N°›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576651"/>
            <a:ext cx="7136700" cy="119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Module Sécurité Informatique (F332)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gestion de risque informatique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 smtClean="0"/>
          </a:p>
          <a:p>
            <a:pPr algn="just"/>
            <a:r>
              <a:rPr lang="fr-FR" sz="2400" b="1" dirty="0" smtClean="0"/>
              <a:t>Identification des risques:</a:t>
            </a:r>
            <a:r>
              <a:rPr lang="fr-FR" sz="2400" dirty="0" smtClean="0"/>
              <a:t> cette étape consiste à identifier </a:t>
            </a:r>
            <a:r>
              <a:rPr lang="fr-FR" sz="2400" dirty="0"/>
              <a:t>les menaces et les </a:t>
            </a:r>
            <a:r>
              <a:rPr lang="fr-FR" sz="2400" dirty="0" smtClean="0"/>
              <a:t>vulnérabilités </a:t>
            </a:r>
            <a:r>
              <a:rPr lang="fr-FR" sz="2400" dirty="0" smtClean="0"/>
              <a:t>présentes </a:t>
            </a:r>
            <a:r>
              <a:rPr lang="fr-FR" sz="2400" dirty="0" smtClean="0"/>
              <a:t>au sein du système</a:t>
            </a: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0026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gestion de risque informatique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smtClean="0"/>
              <a:t>Évaluation de risque:</a:t>
            </a:r>
          </a:p>
          <a:p>
            <a:pPr algn="just"/>
            <a:r>
              <a:rPr lang="fr-FR" sz="2400" dirty="0" smtClean="0"/>
              <a:t>Deux </a:t>
            </a:r>
            <a:r>
              <a:rPr lang="fr-FR" sz="2400" dirty="0"/>
              <a:t>critères sont retenus pour « peser » le risque :</a:t>
            </a:r>
          </a:p>
          <a:p>
            <a:pPr algn="just"/>
            <a:r>
              <a:rPr lang="fr-FR" sz="2400" dirty="0"/>
              <a:t>– La Probabilité </a:t>
            </a:r>
            <a:r>
              <a:rPr lang="fr-FR" sz="2400" dirty="0" smtClean="0"/>
              <a:t>(vraisemblance) de </a:t>
            </a:r>
            <a:r>
              <a:rPr lang="fr-FR" sz="2400" dirty="0"/>
              <a:t>survenance </a:t>
            </a:r>
          </a:p>
          <a:p>
            <a:pPr algn="just"/>
            <a:r>
              <a:rPr lang="fr-FR" sz="2400" dirty="0"/>
              <a:t>– L’impact en cas de survenance </a:t>
            </a:r>
            <a:r>
              <a:rPr lang="fr-FR" sz="2400" dirty="0" smtClean="0"/>
              <a:t>(gravité)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4804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de risque informatique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b="1" dirty="0"/>
              <a:t>niveau d’un risque </a:t>
            </a:r>
            <a:r>
              <a:rPr lang="fr-FR" dirty="0"/>
              <a:t>est </a:t>
            </a:r>
            <a:r>
              <a:rPr lang="fr-FR" dirty="0" smtClean="0"/>
              <a:t>estimé en termes de gravité et de vraisemblance.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98" y="1707653"/>
            <a:ext cx="2641845" cy="18490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1700" y="1979166"/>
            <a:ext cx="47628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800" b="1" dirty="0"/>
              <a:t>La gravité </a:t>
            </a:r>
            <a:r>
              <a:rPr lang="fr-FR" sz="1800" dirty="0"/>
              <a:t>représente l’ampleur d’un risque. </a:t>
            </a:r>
            <a:endParaRPr lang="fr-FR" sz="1800" dirty="0" smtClean="0"/>
          </a:p>
          <a:p>
            <a:pPr algn="just"/>
            <a:r>
              <a:rPr lang="fr-FR" sz="1800" dirty="0" smtClean="0"/>
              <a:t>Elle </a:t>
            </a:r>
            <a:r>
              <a:rPr lang="fr-FR" sz="1800" dirty="0"/>
              <a:t>dépend essentiellement du caractère </a:t>
            </a:r>
            <a:endParaRPr lang="fr-FR" sz="1800" dirty="0" smtClean="0"/>
          </a:p>
          <a:p>
            <a:pPr algn="just"/>
            <a:r>
              <a:rPr lang="fr-FR" sz="1800" dirty="0" smtClean="0"/>
              <a:t>préjudiciable </a:t>
            </a:r>
            <a:r>
              <a:rPr lang="fr-FR" sz="1800" dirty="0"/>
              <a:t>des impacts potentiels.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1700" y="3117939"/>
            <a:ext cx="72763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La </a:t>
            </a:r>
            <a:r>
              <a:rPr lang="fr-FR" sz="1800" b="1" dirty="0"/>
              <a:t>vraisemblance </a:t>
            </a:r>
            <a:r>
              <a:rPr lang="fr-FR" sz="1800" dirty="0"/>
              <a:t>traduit la faisabilité d’un risque. </a:t>
            </a:r>
            <a:endParaRPr lang="fr-FR" sz="1800" dirty="0" smtClean="0"/>
          </a:p>
          <a:p>
            <a:r>
              <a:rPr lang="fr-FR" sz="1800" dirty="0" smtClean="0"/>
              <a:t>Elle </a:t>
            </a:r>
            <a:r>
              <a:rPr lang="fr-FR" sz="1800" dirty="0"/>
              <a:t>dépend  essentiellement des vulnérabilités des supports </a:t>
            </a:r>
            <a:r>
              <a:rPr lang="fr-FR" sz="1800" dirty="0" smtClean="0"/>
              <a:t>face </a:t>
            </a:r>
          </a:p>
          <a:p>
            <a:r>
              <a:rPr lang="fr-FR" sz="1800" dirty="0" smtClean="0"/>
              <a:t>aux </a:t>
            </a:r>
            <a:r>
              <a:rPr lang="fr-FR" sz="1800" dirty="0"/>
              <a:t>menaces et des capacités des sources de risques à les exploiter.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7982" y="4222494"/>
            <a:ext cx="50850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Risque= Gravité X Vraisembla</a:t>
            </a:r>
            <a:r>
              <a:rPr lang="fr-FR" sz="2400" b="1" dirty="0" smtClean="0"/>
              <a:t>nce</a:t>
            </a: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2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risques informatiques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sz="2400" dirty="0" smtClean="0"/>
              <a:t>Le traitement des risques informatiques consiste à mettre en place les contre-mesures permettant de minimiser l’exposition aux risques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0067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d’</a:t>
            </a:r>
            <a:r>
              <a:rPr lang="fr-FR" dirty="0"/>
              <a:t>é</a:t>
            </a:r>
            <a:r>
              <a:rPr lang="fr-FR" dirty="0" smtClean="0"/>
              <a:t>valuation de risques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/>
              <a:t>Une matrice </a:t>
            </a:r>
            <a:r>
              <a:rPr lang="fr-FR" dirty="0" smtClean="0"/>
              <a:t>d’évaluation des </a:t>
            </a:r>
            <a:r>
              <a:rPr lang="fr-FR" dirty="0"/>
              <a:t>risques est un outil qui permet de calculer le niveau de criticité d’un </a:t>
            </a:r>
            <a:r>
              <a:rPr lang="fr-FR" dirty="0" smtClean="0"/>
              <a:t>risque.</a:t>
            </a:r>
          </a:p>
          <a:p>
            <a:pPr algn="just"/>
            <a:r>
              <a:rPr lang="fr-FR" dirty="0"/>
              <a:t>Les deux paramètres principaux de la criticité sont la probabilité </a:t>
            </a:r>
            <a:r>
              <a:rPr lang="fr-FR" dirty="0" smtClean="0"/>
              <a:t>d'apparition (vraisemblance) </a:t>
            </a:r>
            <a:r>
              <a:rPr lang="fr-FR" dirty="0"/>
              <a:t>et la gravité. On donne en général quatre à cinq niveaux à chaque paramètres </a:t>
            </a:r>
            <a:r>
              <a:rPr lang="fr-FR" dirty="0" smtClean="0"/>
              <a:t>:</a:t>
            </a:r>
          </a:p>
          <a:p>
            <a:pPr algn="just"/>
            <a:r>
              <a:rPr lang="fr-FR" b="1" dirty="0"/>
              <a:t>Vraisemblance: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Très improbable.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Improbable (rare).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Probable (occasionnel).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Très probable (fréquent).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  <p:sp>
        <p:nvSpPr>
          <p:cNvPr id="7" name="ZoneTexte 6"/>
          <p:cNvSpPr txBox="1"/>
          <p:nvPr/>
        </p:nvSpPr>
        <p:spPr>
          <a:xfrm>
            <a:off x="6012160" y="3291830"/>
            <a:ext cx="1709122" cy="1939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fr-FR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Gravité 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FR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Faible.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FR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Moyenne.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FR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Grave.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FR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Très grave.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d’évaluation de risques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/>
              <a:t>Plutôt que de multiplier les deux valeurs, on construit une matrice et ce sont les zones de la matrice qui indiquent la </a:t>
            </a:r>
            <a:r>
              <a:rPr lang="fr-FR" dirty="0" smtClean="0"/>
              <a:t>criticité</a:t>
            </a:r>
          </a:p>
          <a:p>
            <a:pPr algn="just"/>
            <a:r>
              <a:rPr lang="fr-FR" dirty="0" smtClean="0"/>
              <a:t>Exemple: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15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12" y="1995686"/>
            <a:ext cx="6852245" cy="28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2400" b="1" dirty="0" smtClean="0"/>
              <a:t>Cours 4-</a:t>
            </a:r>
            <a:r>
              <a:rPr lang="fr-FR" sz="2400" dirty="0" smtClean="0"/>
              <a:t> Gestion de Risques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42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risque informatique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1" dirty="0" smtClean="0"/>
              <a:t>RISQUE : </a:t>
            </a:r>
            <a:r>
              <a:rPr lang="fr-FR" dirty="0" smtClean="0"/>
              <a:t>Un </a:t>
            </a:r>
            <a:r>
              <a:rPr lang="fr-FR" dirty="0"/>
              <a:t>risque est </a:t>
            </a:r>
            <a:r>
              <a:rPr lang="fr-FR" dirty="0" smtClean="0"/>
              <a:t>un </a:t>
            </a:r>
            <a:r>
              <a:rPr lang="fr-FR" dirty="0"/>
              <a:t>scénario qui décrit comment des sources de risques </a:t>
            </a:r>
            <a:r>
              <a:rPr lang="fr-FR" dirty="0" smtClean="0"/>
              <a:t>(menaces) pourraient exploiter les </a:t>
            </a:r>
            <a:r>
              <a:rPr lang="fr-FR" dirty="0"/>
              <a:t>vulnérabilités des </a:t>
            </a:r>
            <a:r>
              <a:rPr lang="fr-FR" dirty="0" smtClean="0"/>
              <a:t>systèmes </a:t>
            </a:r>
            <a:r>
              <a:rPr lang="fr-FR" dirty="0"/>
              <a:t>jusqu’à provoquer un incident sur les éléments à protéger et </a:t>
            </a:r>
            <a:r>
              <a:rPr lang="fr-FR" dirty="0" smtClean="0"/>
              <a:t>causer des préjudices à l’entreprise.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409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risque informatique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 caractérisant le risque informatique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54866"/>
            <a:ext cx="5934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risque informatique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de risque informatique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4" y="1735816"/>
            <a:ext cx="6076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Catégories </a:t>
            </a:r>
            <a:r>
              <a:rPr lang="fr-FR" dirty="0"/>
              <a:t>de </a:t>
            </a:r>
            <a:r>
              <a:rPr lang="fr-FR" dirty="0" smtClean="0"/>
              <a:t>risques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/>
              <a:t>Les risques sont classés en quatre grandes catégories: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 smtClean="0"/>
              <a:t>Vol </a:t>
            </a:r>
            <a:r>
              <a:rPr lang="fr-FR" sz="2400" dirty="0"/>
              <a:t>d’informations,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 smtClean="0"/>
              <a:t>Usurpation </a:t>
            </a:r>
            <a:r>
              <a:rPr lang="fr-FR" sz="2400" dirty="0"/>
              <a:t>d’identité,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 smtClean="0"/>
              <a:t>Intrusions </a:t>
            </a:r>
            <a:r>
              <a:rPr lang="fr-FR" sz="2400" dirty="0"/>
              <a:t>et utilisation de ressources systèmes,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 smtClean="0"/>
              <a:t>Mise </a:t>
            </a:r>
            <a:r>
              <a:rPr lang="fr-FR" sz="2400" dirty="0"/>
              <a:t>hors service des systèmes et ressources informatiques.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6809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Conséquences des risques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Une </a:t>
            </a:r>
            <a:r>
              <a:rPr lang="fr-FR" sz="2400" dirty="0"/>
              <a:t>perte d’information et de données,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Une </a:t>
            </a:r>
            <a:r>
              <a:rPr lang="fr-FR" sz="2400" dirty="0"/>
              <a:t>perte d’image,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Une perte financière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…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1311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risque informatique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sz="2400" b="1" dirty="0"/>
              <a:t>Gestion de risque: </a:t>
            </a:r>
            <a:r>
              <a:rPr lang="fr-FR" sz="2400" dirty="0"/>
              <a:t>La gestion des risques est la mise en place de stratégies, processus, méthodes et outils destinés à faire face aux risques.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9074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de gestion de risque informatique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sz="2400" dirty="0" smtClean="0"/>
              <a:t>Le processus de gestion de risque comprend: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 smtClean="0"/>
              <a:t>Identification des risques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 smtClean="0"/>
              <a:t>Évaluation des </a:t>
            </a:r>
            <a:r>
              <a:rPr lang="fr-FR" sz="2400" dirty="0" smtClean="0"/>
              <a:t>risques  </a:t>
            </a:r>
            <a:endParaRPr lang="fr-F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 smtClean="0"/>
              <a:t>Traitement des risques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4989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18714</TotalTime>
  <Words>438</Words>
  <Application>Microsoft Office PowerPoint</Application>
  <PresentationFormat>Affichage à l'écran (16:9)</PresentationFormat>
  <Paragraphs>79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Open Sans</vt:lpstr>
      <vt:lpstr>PT Sans Narrow</vt:lpstr>
      <vt:lpstr>Wingdings</vt:lpstr>
      <vt:lpstr>tropic</vt:lpstr>
      <vt:lpstr>Module Sécurité Informatique (F332)</vt:lpstr>
      <vt:lpstr>Présentation PowerPoint</vt:lpstr>
      <vt:lpstr>Notion de risque informatique</vt:lpstr>
      <vt:lpstr>Notion de risque informatique</vt:lpstr>
      <vt:lpstr>Notion de risque informatique</vt:lpstr>
      <vt:lpstr>Catégories de risques</vt:lpstr>
      <vt:lpstr>Conséquences des risques</vt:lpstr>
      <vt:lpstr>Gestion de risque informatique</vt:lpstr>
      <vt:lpstr>Processus de gestion de risque informatique</vt:lpstr>
      <vt:lpstr>Processus de gestion de risque informatique</vt:lpstr>
      <vt:lpstr>Processus de gestion de risque informatique</vt:lpstr>
      <vt:lpstr>Niveau de risque informatique</vt:lpstr>
      <vt:lpstr>Traitement des risques informatiques</vt:lpstr>
      <vt:lpstr>Matrice d’évaluation de risques</vt:lpstr>
      <vt:lpstr>Matrice d’évaluation de risques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Sécurité Informatique (F332)</dc:title>
  <dc:creator>Mohammed</dc:creator>
  <cp:lastModifiedBy>Utilisateur Windows</cp:lastModifiedBy>
  <cp:revision>114</cp:revision>
  <dcterms:modified xsi:type="dcterms:W3CDTF">2019-07-03T12:39:04Z</dcterms:modified>
</cp:coreProperties>
</file>