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5"/>
  </p:notesMasterIdLst>
  <p:sldIdLst>
    <p:sldId id="256" r:id="rId2"/>
    <p:sldId id="329" r:id="rId3"/>
    <p:sldId id="340" r:id="rId4"/>
    <p:sldId id="332" r:id="rId5"/>
    <p:sldId id="333" r:id="rId6"/>
    <p:sldId id="334" r:id="rId7"/>
    <p:sldId id="342" r:id="rId8"/>
    <p:sldId id="343" r:id="rId9"/>
    <p:sldId id="344" r:id="rId10"/>
    <p:sldId id="341" r:id="rId11"/>
    <p:sldId id="331" r:id="rId12"/>
    <p:sldId id="335" r:id="rId13"/>
    <p:sldId id="336" r:id="rId14"/>
    <p:sldId id="338" r:id="rId15"/>
    <p:sldId id="345" r:id="rId16"/>
    <p:sldId id="346" r:id="rId17"/>
    <p:sldId id="330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2" r:id="rId42"/>
    <p:sldId id="370" r:id="rId43"/>
    <p:sldId id="373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>
        <p:scale>
          <a:sx n="50" d="100"/>
          <a:sy n="50" d="100"/>
        </p:scale>
        <p:origin x="110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61C1A-A0CE-4214-802E-0DDF8CB7D9C0}" type="datetimeFigureOut">
              <a:rPr lang="fr-FR" smtClean="0"/>
              <a:pPr/>
              <a:t>28/06/2019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11C2E-9128-4CCB-9748-67BBE957809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03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33F683E-6C51-4281-A07A-83B48A724D9A}" type="datetime1">
              <a:rPr lang="fr-FR" smtClean="0"/>
              <a:pPr/>
              <a:t>28/06/2019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F8F20EB-BED4-4DB5-BAE8-2FD0BD8D92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8F50-861F-4797-AF33-0F7FF7DF435A}" type="datetime1">
              <a:rPr lang="fr-FR" smtClean="0"/>
              <a:pPr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17FC-5CD8-43A0-B9DE-15C27E9D961E}" type="datetime1">
              <a:rPr lang="fr-FR" smtClean="0"/>
              <a:pPr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2FA6BF-083F-44CE-BB23-3F6127860F11}" type="datetime1">
              <a:rPr lang="fr-FR" smtClean="0"/>
              <a:pPr/>
              <a:t>28/06/2019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F8F20EB-BED4-4DB5-BAE8-2FD0BD8D92F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7F0FFB2-100F-4ADC-B964-93D04A85E9A5}" type="datetime1">
              <a:rPr lang="fr-FR" smtClean="0"/>
              <a:pPr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F8F20EB-BED4-4DB5-BAE8-2FD0BD8D92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D634-D95F-4F00-94CC-0D0AA8961B22}" type="datetime1">
              <a:rPr lang="fr-FR" smtClean="0"/>
              <a:pPr/>
              <a:t>28/06/2019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CA6-4475-49D8-8139-9467EFFC8556}" type="datetime1">
              <a:rPr lang="fr-FR" smtClean="0"/>
              <a:pPr/>
              <a:t>28/06/2019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1EFB93-C9AE-43B6-94B3-1A6FEA08D233}" type="datetime1">
              <a:rPr lang="fr-FR" smtClean="0"/>
              <a:pPr/>
              <a:t>28/06/2019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8F20EB-BED4-4DB5-BAE8-2FD0BD8D92F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76-89C8-4E3C-AF78-DA5F36DB3E35}" type="datetime1">
              <a:rPr lang="fr-FR" smtClean="0"/>
              <a:pPr/>
              <a:t>28/06/2019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39121F4-9E3D-44B1-A0EC-717BDCFA5488}" type="datetime1">
              <a:rPr lang="fr-FR" smtClean="0"/>
              <a:pPr/>
              <a:t>28/06/2019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F8F20EB-BED4-4DB5-BAE8-2FD0BD8D92F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628241-E505-466D-807E-04E9051FA644}" type="datetime1">
              <a:rPr lang="fr-FR" smtClean="0"/>
              <a:pPr/>
              <a:t>28/06/2019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8F20EB-BED4-4DB5-BAE8-2FD0BD8D92F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FFB66F4-2201-4C0A-B70A-AAC55C122EA4}" type="datetime1">
              <a:rPr lang="fr-FR" smtClean="0"/>
              <a:pPr/>
              <a:t>28/06/2019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F8F20EB-BED4-4DB5-BAE8-2FD0BD8D92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996952"/>
            <a:ext cx="4076278" cy="345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60648"/>
            <a:ext cx="412674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2420888"/>
            <a:ext cx="8458200" cy="1222375"/>
          </a:xfrm>
        </p:spPr>
        <p:txBody>
          <a:bodyPr>
            <a:noAutofit/>
          </a:bodyPr>
          <a:lstStyle/>
          <a:p>
            <a:r>
              <a:rPr lang="fr-FR" sz="4000" dirty="0" smtClean="0">
                <a:solidFill>
                  <a:srgbClr val="C00000"/>
                </a:solidFill>
              </a:rPr>
              <a:t>Contre-mesures</a:t>
            </a:r>
            <a:endParaRPr lang="fr-FR" sz="4000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6262" name="AutoShape 6" descr="https://encrypted-tbn0.gstatic.com/images?q=tbn:ANd9GcT-f_ITpa2WWK1U3OVYcCjym7xoX610_y-OnmWUke2O_ZZDnqUPw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7467600" cy="1143000"/>
          </a:xfrm>
        </p:spPr>
        <p:txBody>
          <a:bodyPr/>
          <a:lstStyle/>
          <a:p>
            <a:r>
              <a:rPr lang="fr-FR" b="1" dirty="0"/>
              <a:t>Sécurisation des réseaux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93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Sécurisation des réseaux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b="1" dirty="0"/>
              <a:t>Objectif : </a:t>
            </a:r>
            <a:r>
              <a:rPr lang="fr-FR" dirty="0"/>
              <a:t>mettre en </a:t>
            </a:r>
            <a:r>
              <a:rPr lang="fr-FR" dirty="0" smtClean="0"/>
              <a:t>œuvre </a:t>
            </a:r>
            <a:r>
              <a:rPr lang="fr-FR" dirty="0"/>
              <a:t>une architecture sécurisée afin de protéger le réseau des accès </a:t>
            </a:r>
            <a:r>
              <a:rPr lang="fr-FR" dirty="0" smtClean="0"/>
              <a:t>non autorisés.</a:t>
            </a:r>
          </a:p>
          <a:p>
            <a:pPr algn="just"/>
            <a:r>
              <a:rPr lang="fr-FR" b="1" dirty="0" smtClean="0"/>
              <a:t>méthodes:</a:t>
            </a:r>
            <a:r>
              <a:rPr lang="fr-FR" dirty="0" smtClean="0"/>
              <a:t> </a:t>
            </a:r>
          </a:p>
          <a:p>
            <a:pPr algn="just"/>
            <a:r>
              <a:rPr lang="fr-FR" b="1" dirty="0"/>
              <a:t>Configuration des équipements </a:t>
            </a:r>
            <a:r>
              <a:rPr lang="fr-FR" b="1" dirty="0" smtClean="0"/>
              <a:t>réseaux: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dirty="0" smtClean="0"/>
              <a:t>Tous </a:t>
            </a:r>
            <a:r>
              <a:rPr lang="fr-FR" dirty="0"/>
              <a:t>les mécanismes de protection du périmètre réseau notamment les routeurs et les </a:t>
            </a:r>
            <a:r>
              <a:rPr lang="fr-FR" dirty="0" smtClean="0"/>
              <a:t>pare-feu, et </a:t>
            </a:r>
            <a:r>
              <a:rPr lang="fr-FR" dirty="0"/>
              <a:t>tous les équipements de connectivité tel que </a:t>
            </a:r>
            <a:r>
              <a:rPr lang="fr-FR" dirty="0" smtClean="0"/>
              <a:t>les commutateurs</a:t>
            </a:r>
            <a:r>
              <a:rPr lang="fr-FR" dirty="0"/>
              <a:t>, points d'accès </a:t>
            </a:r>
            <a:r>
              <a:rPr lang="fr-FR" dirty="0" smtClean="0"/>
              <a:t>sans fil</a:t>
            </a:r>
            <a:r>
              <a:rPr lang="fr-FR" dirty="0"/>
              <a:t>, etc. doivent être reconfigurés et personnalisés lors de leur </a:t>
            </a:r>
            <a:r>
              <a:rPr lang="fr-FR" dirty="0" smtClean="0"/>
              <a:t>installation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Les comptes par défaut doivent êtres désactivés ou renommés, et leurs mots de </a:t>
            </a:r>
            <a:r>
              <a:rPr lang="fr-FR" dirty="0" smtClean="0"/>
              <a:t>passe changés </a:t>
            </a:r>
            <a:r>
              <a:rPr lang="fr-FR" dirty="0"/>
              <a:t>avant toute mise en service </a:t>
            </a:r>
            <a:r>
              <a:rPr lang="fr-FR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…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1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Sécurisation des réseaux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/>
              <a:t>Segmentation du </a:t>
            </a:r>
            <a:r>
              <a:rPr lang="fr-FR" b="1" dirty="0" smtClean="0"/>
              <a:t>réseau</a:t>
            </a:r>
          </a:p>
          <a:p>
            <a:pPr algn="just"/>
            <a:r>
              <a:rPr lang="fr-FR" dirty="0" smtClean="0"/>
              <a:t>Le </a:t>
            </a:r>
            <a:r>
              <a:rPr lang="fr-FR" dirty="0"/>
              <a:t>réseau interne de l’organisme doit être séparé en zones pour protéger les serveurs </a:t>
            </a:r>
            <a:r>
              <a:rPr lang="fr-FR" dirty="0" smtClean="0"/>
              <a:t>des utilisateurs </a:t>
            </a:r>
            <a:r>
              <a:rPr lang="fr-FR" dirty="0"/>
              <a:t>réseau ;</a:t>
            </a:r>
          </a:p>
          <a:p>
            <a:pPr algn="just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3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Sécurisation des réseaux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/>
              <a:t>A titre d’exemple, la classification des zones réseaux peut être établie comme suit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12" y="2780928"/>
            <a:ext cx="6483743" cy="29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Sécurisation des réseaux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729984" y="1562100"/>
            <a:ext cx="7467600" cy="4873752"/>
          </a:xfrm>
        </p:spPr>
        <p:txBody>
          <a:bodyPr/>
          <a:lstStyle/>
          <a:p>
            <a:pPr algn="just"/>
            <a:r>
              <a:rPr lang="fr-FR" b="1" dirty="0" smtClean="0"/>
              <a:t>Utilisation des </a:t>
            </a:r>
            <a:r>
              <a:rPr lang="fr-FR" b="1" dirty="0" err="1" smtClean="0"/>
              <a:t>pare-feux</a:t>
            </a:r>
            <a:r>
              <a:rPr lang="fr-FR" b="1" dirty="0" smtClean="0"/>
              <a:t>: </a:t>
            </a:r>
            <a:r>
              <a:rPr lang="fr-FR" dirty="0" smtClean="0"/>
              <a:t>Le </a:t>
            </a:r>
            <a:r>
              <a:rPr lang="fr-FR" dirty="0"/>
              <a:t>réseau doit être configuré pour surveiller et contrôler les communications aux </a:t>
            </a:r>
            <a:r>
              <a:rPr lang="fr-FR" dirty="0" smtClean="0"/>
              <a:t>limites externes </a:t>
            </a:r>
            <a:r>
              <a:rPr lang="fr-FR" dirty="0"/>
              <a:t>du réseau, et à des points internes stratégiques </a:t>
            </a:r>
            <a:r>
              <a:rPr lang="fr-FR" dirty="0" smtClean="0"/>
              <a:t>;</a:t>
            </a:r>
          </a:p>
          <a:p>
            <a:pPr algn="just"/>
            <a:endParaRPr lang="fr-FR" b="1" dirty="0" smtClean="0"/>
          </a:p>
          <a:p>
            <a:pPr algn="just"/>
            <a:endParaRPr lang="fr-FR" b="1" dirty="0"/>
          </a:p>
          <a:p>
            <a:pPr algn="just"/>
            <a:endParaRPr lang="fr-FR" b="1" dirty="0" smtClean="0"/>
          </a:p>
          <a:p>
            <a:pPr algn="just"/>
            <a:endParaRPr lang="fr-FR" b="1" dirty="0"/>
          </a:p>
          <a:p>
            <a:pPr algn="just"/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1026" name="Picture 2" descr="RÃ©sultat de recherche d'images pour &quot;pare feu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28999"/>
            <a:ext cx="5256584" cy="308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8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Sécurisation des réseaux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/>
              <a:t>Utilisation des Systèmes de Détection et de Prévention d'Intrusion IDS/IPS: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777" y="2780928"/>
            <a:ext cx="7416824" cy="387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11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Sécurisation des réseaux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800" b="1" dirty="0" smtClean="0"/>
              <a:t>Utilisation des VPN: </a:t>
            </a:r>
            <a:r>
              <a:rPr lang="fr-FR" dirty="0"/>
              <a:t>Un VPN </a:t>
            </a:r>
            <a:r>
              <a:rPr lang="fr-FR" dirty="0" smtClean="0"/>
              <a:t>(</a:t>
            </a:r>
            <a:r>
              <a:rPr lang="fr-FR" i="1" dirty="0"/>
              <a:t>Virtual </a:t>
            </a:r>
            <a:r>
              <a:rPr lang="fr-FR" i="1" dirty="0" err="1"/>
              <a:t>Private</a:t>
            </a:r>
            <a:r>
              <a:rPr lang="fr-FR" i="1" dirty="0"/>
              <a:t> Network</a:t>
            </a:r>
            <a:r>
              <a:rPr lang="fr-FR" dirty="0" smtClean="0"/>
              <a:t>) est </a:t>
            </a:r>
            <a:r>
              <a:rPr lang="fr-FR" dirty="0"/>
              <a:t>un tunnel (nous pouvons aussi parler de liaison virtuelle) sécurisé permettant la communication entre deux entités y compris au travers de réseaux peu sûrs comme peut l’être le réseau Internet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2050" name="Picture 2" descr="RÃ©sultat de recherche d'images pour &quot;tunnel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408" y="4075238"/>
            <a:ext cx="6667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9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 protéger de la</a:t>
            </a:r>
            <a:br>
              <a:rPr lang="fr-FR" dirty="0"/>
            </a:br>
            <a:r>
              <a:rPr lang="fr-FR" dirty="0"/>
              <a:t>perte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fr-FR" dirty="0"/>
              <a:t>La perte de données peut être provoquée par un virus, un effacement intentionnel de </a:t>
            </a:r>
            <a:r>
              <a:rPr lang="fr-FR" dirty="0" smtClean="0"/>
              <a:t>la part </a:t>
            </a:r>
            <a:r>
              <a:rPr lang="fr-FR" dirty="0"/>
              <a:t>d'un autre utilisateur, un écrasement ou effacement accidentel de la part </a:t>
            </a:r>
            <a:r>
              <a:rPr lang="fr-FR" dirty="0" smtClean="0"/>
              <a:t>de l'utilisateur </a:t>
            </a:r>
            <a:r>
              <a:rPr lang="fr-FR" dirty="0"/>
              <a:t>lui-même ou bien une panne matérielle (par exemple : une </a:t>
            </a:r>
            <a:r>
              <a:rPr lang="fr-FR" dirty="0" smtClean="0"/>
              <a:t> panne </a:t>
            </a:r>
            <a:r>
              <a:rPr lang="fr-FR" dirty="0"/>
              <a:t>de </a:t>
            </a:r>
            <a:r>
              <a:rPr lang="fr-FR" dirty="0" smtClean="0"/>
              <a:t>disque dur).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Contre-mesure: assurer des sauvegardes régulières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2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Confidentialité et intégrité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fr-FR" b="1" u="sng" dirty="0" smtClean="0"/>
              <a:t>Confidentialité:</a:t>
            </a:r>
            <a:r>
              <a:rPr lang="fr-FR" dirty="0" smtClean="0"/>
              <a:t> les données doivent être communiquées via un réseau de communication ou stockées sur un support de stockage chiffrées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2000" b="1" i="1" dirty="0" smtClean="0"/>
              <a:t>Utilisation d’un mécanisme de chiffrement (symétrique ou asymétrique)</a:t>
            </a:r>
          </a:p>
          <a:p>
            <a:pPr algn="just"/>
            <a:endParaRPr lang="fr-FR" dirty="0" smtClean="0"/>
          </a:p>
          <a:p>
            <a:pPr algn="just"/>
            <a:r>
              <a:rPr lang="fr-FR" b="1" u="sng" dirty="0"/>
              <a:t>Intégrité: </a:t>
            </a:r>
            <a:r>
              <a:rPr lang="fr-FR" dirty="0" smtClean="0"/>
              <a:t>les données doivent être couplé avec une empreinte générée à partir des données elles-mêmes en utilisant les fonctions de hachage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1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Sécurité des systèmes et logiciels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Acquisition </a:t>
            </a:r>
            <a:r>
              <a:rPr lang="fr-FR" b="1" dirty="0"/>
              <a:t>et l’installation des </a:t>
            </a:r>
            <a:r>
              <a:rPr lang="fr-FR" b="1" dirty="0" smtClean="0"/>
              <a:t>logiciels:</a:t>
            </a:r>
          </a:p>
          <a:p>
            <a:pPr algn="just"/>
            <a:r>
              <a:rPr lang="fr-FR" b="1" dirty="0"/>
              <a:t>Objectif </a:t>
            </a:r>
            <a:r>
              <a:rPr lang="fr-FR" dirty="0"/>
              <a:t>: Limiter les risques liés à la sécurité des systèmes d’information lors de </a:t>
            </a:r>
            <a:r>
              <a:rPr lang="fr-FR" dirty="0" smtClean="0"/>
              <a:t>l’acquisition des </a:t>
            </a:r>
            <a:r>
              <a:rPr lang="fr-FR" dirty="0"/>
              <a:t>solutions et leur implémentation</a:t>
            </a:r>
            <a:r>
              <a:rPr lang="fr-FR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dirty="0"/>
              <a:t>Il doit être strictement interdit d’acquérir et/ou utiliser des logiciels piratés. Tout </a:t>
            </a:r>
            <a:r>
              <a:rPr lang="fr-FR" dirty="0" smtClean="0"/>
              <a:t>logiciel ou </a:t>
            </a:r>
            <a:r>
              <a:rPr lang="fr-FR" dirty="0"/>
              <a:t>système acquis doit disposer d’une License officielle.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0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1800" dirty="0"/>
              <a:t>Les systèmes informatiques mettent en </a:t>
            </a:r>
            <a:r>
              <a:rPr lang="fr-FR" sz="1800" dirty="0" smtClean="0"/>
              <a:t>œuvre différentes </a:t>
            </a:r>
            <a:r>
              <a:rPr lang="fr-FR" sz="1800" dirty="0"/>
              <a:t>composantes, allant de l'électricité pour alimenter les machines au logiciel exécuté via le système d'exploitation et utilisant le réseau. </a:t>
            </a:r>
          </a:p>
          <a:p>
            <a:pPr marL="0" indent="0" algn="just">
              <a:buNone/>
            </a:pPr>
            <a:r>
              <a:rPr lang="fr-FR" sz="1800" dirty="0" smtClean="0"/>
              <a:t> 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43" y="2887682"/>
            <a:ext cx="4618773" cy="35862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2887682"/>
            <a:ext cx="26123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fr-FR" dirty="0"/>
              <a:t>Les attaques peuvent intervenir à chaque maillon de cette chaîne, pour peu qu'il existe une vulnérabilité exploitable. Le schéma </a:t>
            </a:r>
            <a:r>
              <a:rPr lang="fr-FR" dirty="0" smtClean="0"/>
              <a:t>ci-contre </a:t>
            </a:r>
            <a:r>
              <a:rPr lang="fr-FR" dirty="0"/>
              <a:t>rappelle très sommairement les différents niveaux pour lesquels un risque en matière de sécurité existe : </a:t>
            </a:r>
          </a:p>
        </p:txBody>
      </p:sp>
    </p:spTree>
    <p:extLst>
      <p:ext uri="{BB962C8B-B14F-4D97-AF65-F5344CB8AC3E}">
        <p14:creationId xmlns:p14="http://schemas.microsoft.com/office/powerpoint/2010/main" val="26748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des systèmes et logiciels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/>
              <a:t>Inspection et contrôle du code source des logiciels</a:t>
            </a:r>
          </a:p>
          <a:p>
            <a:pPr lvl="1" algn="just"/>
            <a:r>
              <a:rPr lang="fr-FR" b="1" dirty="0"/>
              <a:t>Objectif : </a:t>
            </a:r>
            <a:r>
              <a:rPr lang="fr-FR" dirty="0"/>
              <a:t>protéger les systèmes contre toute tentative de détournement ou </a:t>
            </a:r>
            <a:r>
              <a:rPr lang="fr-FR" dirty="0" smtClean="0"/>
              <a:t>d’utilisation illicite</a:t>
            </a:r>
            <a:r>
              <a:rPr lang="fr-FR" dirty="0"/>
              <a:t>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fr-FR" dirty="0" smtClean="0"/>
              <a:t>Lorsqu’ils </a:t>
            </a:r>
            <a:r>
              <a:rPr lang="fr-FR" dirty="0"/>
              <a:t>sont disponibles, les codes sources des applications critiques acquises </a:t>
            </a:r>
            <a:r>
              <a:rPr lang="fr-FR" dirty="0" smtClean="0"/>
              <a:t>ou développées </a:t>
            </a:r>
            <a:r>
              <a:rPr lang="fr-FR" dirty="0"/>
              <a:t>doivent être inspectés</a:t>
            </a:r>
            <a:r>
              <a:rPr lang="fr-FR" dirty="0" smtClean="0"/>
              <a:t>.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fr-FR" dirty="0"/>
          </a:p>
          <a:p>
            <a:pPr lvl="2" algn="just">
              <a:buFont typeface="Wingdings" panose="05000000000000000000" pitchFamily="2" charset="2"/>
              <a:buChar char="Ø"/>
            </a:pPr>
            <a:endParaRPr lang="fr-FR" dirty="0" smtClean="0"/>
          </a:p>
          <a:p>
            <a:r>
              <a:rPr lang="fr-FR" b="1" dirty="0"/>
              <a:t>Maintenance et mise à jour des logiciels</a:t>
            </a:r>
          </a:p>
          <a:p>
            <a:pPr algn="just"/>
            <a:r>
              <a:rPr lang="fr-FR" b="1" dirty="0"/>
              <a:t>Objectif : </a:t>
            </a:r>
            <a:r>
              <a:rPr lang="fr-FR" dirty="0"/>
              <a:t>Protéger les systèmes d’information des nouvelles vulnérabilités découvertes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4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671" y="2708920"/>
            <a:ext cx="7467600" cy="1143000"/>
          </a:xfrm>
        </p:spPr>
        <p:txBody>
          <a:bodyPr>
            <a:noAutofit/>
          </a:bodyPr>
          <a:lstStyle/>
          <a:p>
            <a:r>
              <a:rPr lang="fr-FR" altLang="fr-FR" sz="3600" b="1" dirty="0">
                <a:latin typeface="Arial" panose="020B0604020202020204" pitchFamily="34" charset="0"/>
              </a:rPr>
              <a:t>La Cryptographie au Service de La Sécurité Informatique</a:t>
            </a:r>
            <a:endParaRPr lang="fr-FR" sz="36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Rappel Sur les Services de Sécurité et Mise en Œuvre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457200" y="1916832"/>
            <a:ext cx="8301038" cy="4335126"/>
          </a:xfrm>
          <a:prstGeom prst="rect">
            <a:avLst/>
          </a:prstGeom>
        </p:spPr>
        <p:txBody>
          <a:bodyPr vert="horz" tIns="15840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423"/>
              </a:spcAft>
              <a:buClr>
                <a:srgbClr val="0E594D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dirty="0" smtClean="0"/>
              <a:t>Principaux Services de Sécurité</a:t>
            </a:r>
          </a:p>
          <a:p>
            <a:pPr marL="415800" indent="-311040">
              <a:spcBef>
                <a:spcPts val="0"/>
              </a:spcBef>
              <a:spcAft>
                <a:spcPts val="1423"/>
              </a:spcAft>
              <a:tabLst>
                <a:tab pos="415800" algn="l"/>
                <a:tab pos="522000" algn="l"/>
                <a:tab pos="971280" algn="l"/>
                <a:tab pos="1420560" algn="l"/>
                <a:tab pos="1869840" algn="l"/>
                <a:tab pos="2319120" algn="l"/>
                <a:tab pos="2768400" algn="l"/>
                <a:tab pos="3217680" algn="l"/>
                <a:tab pos="3666959" algn="l"/>
                <a:tab pos="4116240" algn="l"/>
                <a:tab pos="4565519" algn="l"/>
                <a:tab pos="5014440" algn="l"/>
                <a:tab pos="5463720" algn="l"/>
                <a:tab pos="5913000" algn="l"/>
                <a:tab pos="6362280" algn="l"/>
                <a:tab pos="6811559" algn="l"/>
                <a:tab pos="7260840" algn="l"/>
                <a:tab pos="7710119" algn="l"/>
                <a:tab pos="8159400" algn="l"/>
                <a:tab pos="8608680" algn="l"/>
                <a:tab pos="9057960" algn="l"/>
              </a:tabLst>
              <a:defRPr/>
            </a:pPr>
            <a:endParaRPr lang="fr-FR" sz="1800" dirty="0" smtClean="0"/>
          </a:p>
          <a:p>
            <a:pPr marL="415800" indent="-311040">
              <a:spcBef>
                <a:spcPts val="0"/>
              </a:spcBef>
              <a:spcAft>
                <a:spcPts val="1423"/>
              </a:spcAft>
              <a:tabLst>
                <a:tab pos="415800" algn="l"/>
                <a:tab pos="522000" algn="l"/>
                <a:tab pos="971280" algn="l"/>
                <a:tab pos="1420560" algn="l"/>
                <a:tab pos="1869840" algn="l"/>
                <a:tab pos="2319120" algn="l"/>
                <a:tab pos="2768400" algn="l"/>
                <a:tab pos="3217680" algn="l"/>
                <a:tab pos="3666959" algn="l"/>
                <a:tab pos="4116240" algn="l"/>
                <a:tab pos="4565519" algn="l"/>
                <a:tab pos="5014440" algn="l"/>
                <a:tab pos="5463720" algn="l"/>
                <a:tab pos="5913000" algn="l"/>
                <a:tab pos="6362280" algn="l"/>
                <a:tab pos="6811559" algn="l"/>
                <a:tab pos="7260840" algn="l"/>
                <a:tab pos="7710119" algn="l"/>
                <a:tab pos="8159400" algn="l"/>
                <a:tab pos="8608680" algn="l"/>
                <a:tab pos="9057960" algn="l"/>
              </a:tabLst>
              <a:defRPr/>
            </a:pPr>
            <a:endParaRPr lang="fr-FR" sz="1800" dirty="0" smtClean="0"/>
          </a:p>
          <a:p>
            <a:pPr marL="415800" indent="-311040">
              <a:spcBef>
                <a:spcPts val="0"/>
              </a:spcBef>
              <a:spcAft>
                <a:spcPts val="1423"/>
              </a:spcAft>
              <a:tabLst>
                <a:tab pos="415800" algn="l"/>
                <a:tab pos="522000" algn="l"/>
                <a:tab pos="971280" algn="l"/>
                <a:tab pos="1420560" algn="l"/>
                <a:tab pos="1869840" algn="l"/>
                <a:tab pos="2319120" algn="l"/>
                <a:tab pos="2768400" algn="l"/>
                <a:tab pos="3217680" algn="l"/>
                <a:tab pos="3666959" algn="l"/>
                <a:tab pos="4116240" algn="l"/>
                <a:tab pos="4565519" algn="l"/>
                <a:tab pos="5014440" algn="l"/>
                <a:tab pos="5463720" algn="l"/>
                <a:tab pos="5913000" algn="l"/>
                <a:tab pos="6362280" algn="l"/>
                <a:tab pos="6811559" algn="l"/>
                <a:tab pos="7260840" algn="l"/>
                <a:tab pos="7710119" algn="l"/>
                <a:tab pos="8159400" algn="l"/>
                <a:tab pos="8608680" algn="l"/>
                <a:tab pos="9057960" algn="l"/>
              </a:tabLst>
              <a:defRPr/>
            </a:pPr>
            <a:endParaRPr lang="fr-FR" sz="1800" dirty="0" smtClean="0"/>
          </a:p>
          <a:p>
            <a:pPr marL="0" indent="0">
              <a:spcBef>
                <a:spcPts val="0"/>
              </a:spcBef>
              <a:spcAft>
                <a:spcPts val="1423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endParaRPr lang="fr-FR" sz="1800" dirty="0" smtClean="0"/>
          </a:p>
          <a:p>
            <a:pPr marL="0" indent="0">
              <a:spcBef>
                <a:spcPts val="0"/>
              </a:spcBef>
              <a:spcAft>
                <a:spcPts val="1423"/>
              </a:spcAft>
              <a:buClr>
                <a:srgbClr val="0E594D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dirty="0" smtClean="0"/>
              <a:t>Différents Moyens de Mise en œuvre</a:t>
            </a:r>
          </a:p>
          <a:p>
            <a:pPr marL="415800" indent="-311040" algn="just">
              <a:spcBef>
                <a:spcPts val="0"/>
              </a:spcBef>
              <a:spcAft>
                <a:spcPts val="1423"/>
              </a:spcAft>
              <a:tabLst>
                <a:tab pos="415800" algn="l"/>
                <a:tab pos="522000" algn="l"/>
                <a:tab pos="971280" algn="l"/>
                <a:tab pos="1420560" algn="l"/>
                <a:tab pos="1869840" algn="l"/>
                <a:tab pos="2319120" algn="l"/>
                <a:tab pos="2768400" algn="l"/>
                <a:tab pos="3217680" algn="l"/>
                <a:tab pos="3666959" algn="l"/>
                <a:tab pos="4116240" algn="l"/>
                <a:tab pos="4565519" algn="l"/>
                <a:tab pos="5014440" algn="l"/>
                <a:tab pos="5463720" algn="l"/>
                <a:tab pos="5913000" algn="l"/>
                <a:tab pos="6362280" algn="l"/>
                <a:tab pos="6811559" algn="l"/>
                <a:tab pos="7260840" algn="l"/>
                <a:tab pos="7710119" algn="l"/>
                <a:tab pos="8159400" algn="l"/>
                <a:tab pos="8608680" algn="l"/>
                <a:tab pos="9057960" algn="l"/>
              </a:tabLst>
              <a:defRPr/>
            </a:pPr>
            <a:r>
              <a:rPr lang="fr-FR" sz="1800" dirty="0" smtClean="0"/>
              <a:t>- Antivirus, </a:t>
            </a:r>
            <a:r>
              <a:rPr lang="fr-FR" sz="1800" b="1" dirty="0" smtClean="0"/>
              <a:t>Cryptographie</a:t>
            </a:r>
            <a:r>
              <a:rPr lang="fr-FR" sz="1800" dirty="0" smtClean="0"/>
              <a:t>, Pare-feu (Firewall), Contrôle d’Accès Logique, Sécurité Physique Locaux et Équipements, Audit, Formation/Sensibilisation, etc.</a:t>
            </a:r>
          </a:p>
          <a:p>
            <a:pPr marL="0" indent="0" algn="just">
              <a:spcBef>
                <a:spcPts val="0"/>
              </a:spcBef>
              <a:buClr>
                <a:srgbClr val="0E594D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dirty="0" smtClean="0"/>
              <a:t>Cryptographie: Fournit principalement les services </a:t>
            </a:r>
            <a:r>
              <a:rPr lang="fr-FR" sz="1800" b="1" dirty="0" smtClean="0"/>
              <a:t>C I P</a:t>
            </a:r>
          </a:p>
          <a:p>
            <a:pPr marL="415800" indent="-311040" algn="just">
              <a:spcBef>
                <a:spcPts val="0"/>
              </a:spcBef>
              <a:tabLst>
                <a:tab pos="415800" algn="l"/>
                <a:tab pos="522000" algn="l"/>
                <a:tab pos="971280" algn="l"/>
                <a:tab pos="1420560" algn="l"/>
                <a:tab pos="1869840" algn="l"/>
                <a:tab pos="2319120" algn="l"/>
                <a:tab pos="2768400" algn="l"/>
                <a:tab pos="3217680" algn="l"/>
                <a:tab pos="3666959" algn="l"/>
                <a:tab pos="4116240" algn="l"/>
                <a:tab pos="4565519" algn="l"/>
                <a:tab pos="5014440" algn="l"/>
                <a:tab pos="5463720" algn="l"/>
                <a:tab pos="5913000" algn="l"/>
                <a:tab pos="6362280" algn="l"/>
                <a:tab pos="6811559" algn="l"/>
                <a:tab pos="7260840" algn="l"/>
                <a:tab pos="7710119" algn="l"/>
                <a:tab pos="8159400" algn="l"/>
                <a:tab pos="8608680" algn="l"/>
                <a:tab pos="9057960" algn="l"/>
              </a:tabLst>
              <a:defRPr/>
            </a:pPr>
            <a:endParaRPr lang="fr-FR" sz="1600" b="1" dirty="0" smtClean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09207"/>
              </p:ext>
            </p:extLst>
          </p:nvPr>
        </p:nvGraphicFramePr>
        <p:xfrm>
          <a:off x="457200" y="2420888"/>
          <a:ext cx="8134224" cy="1071414"/>
        </p:xfrm>
        <a:graphic>
          <a:graphicData uri="http://schemas.openxmlformats.org/drawingml/2006/table">
            <a:tbl>
              <a:tblPr/>
              <a:tblGrid>
                <a:gridCol w="2032621"/>
                <a:gridCol w="2206963"/>
                <a:gridCol w="1885808"/>
                <a:gridCol w="2008832"/>
              </a:tblGrid>
              <a:tr h="58618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47000"/>
                        </a:lnSpc>
                        <a:buNone/>
                        <a:tabLst/>
                        <a:defRPr sz="2400"/>
                      </a:pPr>
                      <a:endParaRPr lang="fr-FR" sz="1800" b="1" dirty="0" smtClean="0">
                        <a:latin typeface="Arial" pitchFamily="34"/>
                        <a:ea typeface="文泉驛正黑" pitchFamily="2"/>
                        <a:cs typeface="文泉驛正黑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47000"/>
                        </a:lnSpc>
                        <a:buNone/>
                        <a:tabLst/>
                        <a:defRPr sz="2400"/>
                      </a:pPr>
                      <a:r>
                        <a:rPr lang="fr-FR" sz="1800" b="1" dirty="0" smtClean="0">
                          <a:latin typeface="Arial" pitchFamily="34"/>
                          <a:ea typeface="文泉驛正黑" pitchFamily="2"/>
                          <a:cs typeface="文泉驛正黑" pitchFamily="2"/>
                        </a:rPr>
                        <a:t>D</a:t>
                      </a:r>
                      <a:endParaRPr lang="fr-FR" sz="1800" b="1" dirty="0">
                        <a:latin typeface="Arial" pitchFamily="34"/>
                        <a:ea typeface="文泉驛正黑" pitchFamily="2"/>
                        <a:cs typeface="文泉驛正黑" pitchFamily="2"/>
                      </a:endParaRPr>
                    </a:p>
                  </a:txBody>
                  <a:tcPr marL="91444" marR="91444" marT="45751" marB="4575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47000"/>
                        </a:lnSpc>
                        <a:buNone/>
                        <a:tabLst/>
                        <a:defRPr sz="2400"/>
                      </a:pPr>
                      <a:endParaRPr lang="fr-FR" sz="1800" b="1" dirty="0" smtClean="0">
                        <a:latin typeface="Arial" pitchFamily="34"/>
                        <a:ea typeface="文泉驛正黑" pitchFamily="2"/>
                        <a:cs typeface="文泉驛正黑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47000"/>
                        </a:lnSpc>
                        <a:buNone/>
                        <a:tabLst/>
                        <a:defRPr sz="2400"/>
                      </a:pPr>
                      <a:r>
                        <a:rPr lang="fr-FR" sz="1800" b="1" dirty="0" smtClean="0">
                          <a:latin typeface="Arial" pitchFamily="34"/>
                          <a:ea typeface="文泉驛正黑" pitchFamily="2"/>
                          <a:cs typeface="文泉驛正黑" pitchFamily="2"/>
                        </a:rPr>
                        <a:t>C</a:t>
                      </a:r>
                      <a:endParaRPr lang="fr-FR" sz="1800" b="1" dirty="0">
                        <a:latin typeface="Arial" pitchFamily="34"/>
                        <a:ea typeface="文泉驛正黑" pitchFamily="2"/>
                        <a:cs typeface="文泉驛正黑" pitchFamily="2"/>
                      </a:endParaRPr>
                    </a:p>
                  </a:txBody>
                  <a:tcPr marL="91444" marR="91444" marT="45751" marB="4575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47000"/>
                        </a:lnSpc>
                        <a:buNone/>
                        <a:tabLst/>
                        <a:defRPr sz="2400"/>
                      </a:pPr>
                      <a:endParaRPr lang="fr-FR" sz="1800" b="1" dirty="0" smtClean="0">
                        <a:latin typeface="Arial" pitchFamily="34"/>
                        <a:ea typeface="文泉驛正黑" pitchFamily="2"/>
                        <a:cs typeface="文泉驛正黑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47000"/>
                        </a:lnSpc>
                        <a:buNone/>
                        <a:tabLst/>
                        <a:defRPr sz="2400"/>
                      </a:pPr>
                      <a:r>
                        <a:rPr lang="fr-FR" sz="1800" b="1" dirty="0" smtClean="0">
                          <a:latin typeface="Arial" pitchFamily="34"/>
                          <a:ea typeface="文泉驛正黑" pitchFamily="2"/>
                          <a:cs typeface="文泉驛正黑" pitchFamily="2"/>
                        </a:rPr>
                        <a:t>I</a:t>
                      </a:r>
                      <a:endParaRPr lang="fr-FR" sz="1800" b="1" dirty="0">
                        <a:latin typeface="Arial" pitchFamily="34"/>
                        <a:ea typeface="文泉驛正黑" pitchFamily="2"/>
                        <a:cs typeface="文泉驛正黑" pitchFamily="2"/>
                      </a:endParaRPr>
                    </a:p>
                  </a:txBody>
                  <a:tcPr marL="91444" marR="91444" marT="45751" marB="4575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47000"/>
                        </a:lnSpc>
                        <a:buNone/>
                        <a:tabLst/>
                        <a:defRPr sz="2400"/>
                      </a:pPr>
                      <a:endParaRPr lang="fr-FR" sz="1800" b="1" dirty="0" smtClean="0">
                        <a:latin typeface="Arial" pitchFamily="34"/>
                        <a:ea typeface="文泉驛正黑" pitchFamily="2"/>
                        <a:cs typeface="文泉驛正黑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47000"/>
                        </a:lnSpc>
                        <a:buNone/>
                        <a:tabLst/>
                        <a:defRPr sz="2400"/>
                      </a:pPr>
                      <a:r>
                        <a:rPr lang="fr-FR" sz="1800" b="1" dirty="0" smtClean="0">
                          <a:latin typeface="Arial" pitchFamily="34"/>
                          <a:ea typeface="文泉驛正黑" pitchFamily="2"/>
                          <a:cs typeface="文泉驛正黑" pitchFamily="2"/>
                        </a:rPr>
                        <a:t>P</a:t>
                      </a:r>
                      <a:endParaRPr lang="fr-FR" sz="1800" b="1" dirty="0">
                        <a:latin typeface="Arial" pitchFamily="34"/>
                        <a:ea typeface="文泉驛正黑" pitchFamily="2"/>
                        <a:cs typeface="文泉驛正黑" pitchFamily="2"/>
                      </a:endParaRPr>
                    </a:p>
                  </a:txBody>
                  <a:tcPr marL="91444" marR="91444" marT="45751" marB="45751"/>
                </a:tc>
              </a:tr>
              <a:tr h="485225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43000"/>
                        </a:lnSpc>
                        <a:buNone/>
                        <a:tabLst/>
                        <a:defRPr sz="2400"/>
                      </a:pPr>
                      <a:endParaRPr lang="fr-FR" sz="1800" dirty="0" smtClean="0">
                        <a:latin typeface="Times New Roman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43000"/>
                        </a:lnSpc>
                        <a:buNone/>
                        <a:tabLst/>
                        <a:defRPr sz="2400"/>
                      </a:pPr>
                      <a:r>
                        <a:rPr lang="fr-FR" sz="1800" dirty="0" smtClean="0">
                          <a:latin typeface="Times New Roman" pitchFamily="18"/>
                          <a:ea typeface="DejaVu Sans" pitchFamily="2"/>
                          <a:cs typeface="DejaVu Sans" pitchFamily="2"/>
                        </a:rPr>
                        <a:t>Disponibilité</a:t>
                      </a:r>
                      <a:endParaRPr lang="fr-FR" sz="1800" dirty="0">
                        <a:latin typeface="Times New Roman" pitchFamily="18"/>
                        <a:ea typeface="DejaVu Sans" pitchFamily="2"/>
                        <a:cs typeface="DejaVu Sans" pitchFamily="2"/>
                      </a:endParaRPr>
                    </a:p>
                  </a:txBody>
                  <a:tcPr marL="91444" marR="91444" marT="45751" marB="4575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43000"/>
                        </a:lnSpc>
                        <a:buNone/>
                        <a:tabLst/>
                        <a:defRPr sz="2400"/>
                      </a:pPr>
                      <a:endParaRPr lang="fr-FR" sz="1800" dirty="0" smtClean="0">
                        <a:latin typeface="Times New Roman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43000"/>
                        </a:lnSpc>
                        <a:buNone/>
                        <a:tabLst/>
                        <a:defRPr sz="2400"/>
                      </a:pPr>
                      <a:r>
                        <a:rPr lang="fr-FR" sz="1800" dirty="0" smtClean="0">
                          <a:latin typeface="Times New Roman" pitchFamily="18"/>
                          <a:ea typeface="DejaVu Sans" pitchFamily="2"/>
                          <a:cs typeface="DejaVu Sans" pitchFamily="2"/>
                        </a:rPr>
                        <a:t>Confidentialité</a:t>
                      </a:r>
                      <a:endParaRPr lang="fr-FR" sz="1800" dirty="0">
                        <a:latin typeface="Times New Roman" pitchFamily="18"/>
                        <a:ea typeface="DejaVu Sans" pitchFamily="2"/>
                        <a:cs typeface="DejaVu Sans" pitchFamily="2"/>
                      </a:endParaRPr>
                    </a:p>
                  </a:txBody>
                  <a:tcPr marL="91444" marR="91444" marT="45751" marB="4575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43000"/>
                        </a:lnSpc>
                        <a:buNone/>
                        <a:tabLst/>
                        <a:defRPr sz="2400"/>
                      </a:pPr>
                      <a:endParaRPr lang="fr-FR" sz="1800" dirty="0" smtClean="0">
                        <a:latin typeface="Times New Roman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43000"/>
                        </a:lnSpc>
                        <a:buNone/>
                        <a:tabLst/>
                        <a:defRPr sz="2400"/>
                      </a:pPr>
                      <a:r>
                        <a:rPr lang="fr-FR" sz="1800" dirty="0" smtClean="0">
                          <a:latin typeface="Times New Roman" pitchFamily="18"/>
                          <a:ea typeface="DejaVu Sans" pitchFamily="2"/>
                          <a:cs typeface="DejaVu Sans" pitchFamily="2"/>
                        </a:rPr>
                        <a:t>Intégrité</a:t>
                      </a:r>
                      <a:endParaRPr lang="fr-FR" sz="1800" dirty="0">
                        <a:latin typeface="Times New Roman" pitchFamily="18"/>
                        <a:ea typeface="DejaVu Sans" pitchFamily="2"/>
                        <a:cs typeface="DejaVu Sans" pitchFamily="2"/>
                      </a:endParaRPr>
                    </a:p>
                  </a:txBody>
                  <a:tcPr marL="91444" marR="91444" marT="45751" marB="4575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43000"/>
                        </a:lnSpc>
                        <a:buNone/>
                        <a:tabLst/>
                        <a:defRPr sz="2400"/>
                      </a:pPr>
                      <a:endParaRPr lang="fr-FR" sz="1800" dirty="0" smtClean="0">
                        <a:latin typeface="Times New Roman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43000"/>
                        </a:lnSpc>
                        <a:buNone/>
                        <a:tabLst/>
                        <a:defRPr sz="2400"/>
                      </a:pPr>
                      <a:r>
                        <a:rPr lang="fr-FR" sz="1800" dirty="0" smtClean="0">
                          <a:latin typeface="Times New Roman" pitchFamily="18"/>
                          <a:ea typeface="DejaVu Sans" pitchFamily="2"/>
                          <a:cs typeface="DejaVu Sans" pitchFamily="2"/>
                        </a:rPr>
                        <a:t>Preuve</a:t>
                      </a:r>
                      <a:endParaRPr lang="fr-FR" sz="1800" dirty="0">
                        <a:latin typeface="Times New Roman" pitchFamily="18"/>
                        <a:ea typeface="DejaVu Sans" pitchFamily="2"/>
                        <a:cs typeface="DejaVu Sans" pitchFamily="2"/>
                      </a:endParaRPr>
                    </a:p>
                  </a:txBody>
                  <a:tcPr marL="91444" marR="91444" marT="45751" marB="4575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2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Ariel"/>
              </a:rPr>
              <a:t>Cryptographie: Rappel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Définition</a:t>
            </a:r>
            <a:r>
              <a:rPr lang="fr-FR" dirty="0"/>
              <a:t>: Étude des Techniques qui permettent de protéger l’</a:t>
            </a:r>
            <a:r>
              <a:rPr lang="fr-FR" u="sng" dirty="0"/>
              <a:t>information</a:t>
            </a:r>
            <a:r>
              <a:rPr lang="fr-FR" dirty="0"/>
              <a:t> et les </a:t>
            </a:r>
            <a:r>
              <a:rPr lang="fr-FR" u="sng" dirty="0"/>
              <a:t>communications</a:t>
            </a:r>
            <a:r>
              <a:rPr lang="fr-FR" dirty="0"/>
              <a:t> en termes de </a:t>
            </a:r>
            <a:r>
              <a:rPr lang="fr-FR" i="1" dirty="0"/>
              <a:t>Confidentialité</a:t>
            </a:r>
            <a:r>
              <a:rPr lang="fr-FR" dirty="0"/>
              <a:t>, </a:t>
            </a:r>
            <a:r>
              <a:rPr lang="fr-FR" i="1" dirty="0"/>
              <a:t>Intégrité</a:t>
            </a:r>
            <a:r>
              <a:rPr lang="fr-FR" dirty="0"/>
              <a:t> et Preuve (</a:t>
            </a:r>
            <a:r>
              <a:rPr lang="fr-FR" i="1" dirty="0"/>
              <a:t>Authenticité, Non Répudiation)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9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Confidentialité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683568" y="1651000"/>
            <a:ext cx="8301038" cy="4083050"/>
          </a:xfrm>
          <a:prstGeom prst="rect">
            <a:avLst/>
          </a:prstGeom>
        </p:spPr>
        <p:txBody>
          <a:bodyPr vert="horz" tIns="15840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fr-FR" altLang="fr-FR" sz="1800" smtClean="0">
                <a:latin typeface="Arial" panose="020B0604020202020204" pitchFamily="34" charset="0"/>
              </a:rPr>
              <a:t>L’information n’est accessible/lisible qu’aux entités autorisés (ex, Alice, Bob)</a:t>
            </a:r>
            <a:endParaRPr lang="fr-FR" altLang="fr-FR" sz="1800" dirty="0" smtClean="0">
              <a:latin typeface="Arial" panose="020B0604020202020204" pitchFamily="34" charset="0"/>
            </a:endParaRPr>
          </a:p>
        </p:txBody>
      </p:sp>
      <p:sp>
        <p:nvSpPr>
          <p:cNvPr id="6" name="Forme libre 5"/>
          <p:cNvSpPr/>
          <p:nvPr/>
        </p:nvSpPr>
        <p:spPr>
          <a:xfrm>
            <a:off x="1604318" y="2081212"/>
            <a:ext cx="4859338" cy="2519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  <a:prstDash val="solid"/>
          </a:ln>
        </p:spPr>
        <p:txBody>
          <a:bodyPr lIns="90000" tIns="46800" rIns="90000" bIns="468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>
              <a:latin typeface="Liberation Serif" pitchFamily="18"/>
              <a:ea typeface="DejaVu Sans" pitchFamily="2"/>
              <a:cs typeface="DejaVu Sans" pitchFamily="2"/>
            </a:endParaRP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>
              <a:latin typeface="Liberation Serif" pitchFamily="18"/>
              <a:ea typeface="DejaVu Sans" pitchFamily="2"/>
              <a:cs typeface="DejaVu Sans" pitchFamily="2"/>
            </a:endParaRP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900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Intégrité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93091" y="1916832"/>
            <a:ext cx="8645525" cy="4140200"/>
          </a:xfrm>
          <a:prstGeom prst="rect">
            <a:avLst/>
          </a:prstGeom>
        </p:spPr>
        <p:txBody>
          <a:bodyPr vert="horz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fr-FR" altLang="fr-FR" sz="1800" smtClean="0">
                <a:latin typeface="Arial" panose="020B0604020202020204" pitchFamily="34" charset="0"/>
              </a:rPr>
              <a:t>    Protéger l’information contre toute modification/altération non autorisée</a:t>
            </a:r>
            <a:endParaRPr lang="fr-FR" altLang="fr-FR" sz="1800" dirty="0" smtClean="0">
              <a:latin typeface="Arial" panose="020B0604020202020204" pitchFamily="34" charset="0"/>
            </a:endParaRPr>
          </a:p>
        </p:txBody>
      </p:sp>
      <p:pic>
        <p:nvPicPr>
          <p:cNvPr id="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66" y="2454994"/>
            <a:ext cx="5597525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e 6"/>
          <p:cNvGrpSpPr>
            <a:grpSpLocks/>
          </p:cNvGrpSpPr>
          <p:nvPr/>
        </p:nvGrpSpPr>
        <p:grpSpPr bwMode="auto">
          <a:xfrm>
            <a:off x="6217666" y="3183657"/>
            <a:ext cx="2341562" cy="711200"/>
            <a:chOff x="7199279" y="3068639"/>
            <a:chExt cx="2341441" cy="711360"/>
          </a:xfrm>
        </p:grpSpPr>
        <p:sp>
          <p:nvSpPr>
            <p:cNvPr id="8" name="Forme libre 7"/>
            <p:cNvSpPr/>
            <p:nvPr/>
          </p:nvSpPr>
          <p:spPr>
            <a:xfrm>
              <a:off x="7199279" y="3419555"/>
              <a:ext cx="720688" cy="36044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0"/>
                <a:gd name="f4" fmla="val 861"/>
                <a:gd name="f5" fmla="val 233"/>
                <a:gd name="f6" fmla="val 221"/>
                <a:gd name="f7" fmla="val 293"/>
                <a:gd name="f8" fmla="val 506"/>
                <a:gd name="f9" fmla="val 12"/>
                <a:gd name="f10" fmla="val 367"/>
                <a:gd name="f11" fmla="val 29"/>
                <a:gd name="f12" fmla="val 406"/>
                <a:gd name="f13" fmla="val 431"/>
                <a:gd name="f14" fmla="val 347"/>
                <a:gd name="f15" fmla="val 145"/>
                <a:gd name="f16" fmla="val 645"/>
                <a:gd name="f17" fmla="val 99"/>
                <a:gd name="f18" fmla="val 520"/>
                <a:gd name="f19" fmla="val 326"/>
                <a:gd name="f20" fmla="val 765"/>
                <a:gd name="f21" fmla="val 209"/>
                <a:gd name="f22" fmla="val 711"/>
                <a:gd name="f23" fmla="*/ f0 1 640"/>
                <a:gd name="f24" fmla="*/ f1 1 861"/>
                <a:gd name="f25" fmla="*/ 257 f23 1"/>
                <a:gd name="f26" fmla="*/ 414 f23 1"/>
                <a:gd name="f27" fmla="*/ 566 f24 1"/>
                <a:gd name="f28" fmla="*/ 295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640" h="861">
                  <a:moveTo>
                    <a:pt x="f3" y="f5"/>
                  </a:moveTo>
                  <a:lnTo>
                    <a:pt x="f6" y="f7"/>
                  </a:lnTo>
                  <a:lnTo>
                    <a:pt x="f8" y="f9"/>
                  </a:lnTo>
                  <a:lnTo>
                    <a:pt x="f10" y="f2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2" y="f4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3" y="f5"/>
                  </a:lnTo>
                  <a:lnTo>
                    <a:pt x="f3" y="f5"/>
                  </a:lnTo>
                  <a:close/>
                </a:path>
              </a:pathLst>
            </a:custGeom>
            <a:solidFill>
              <a:srgbClr val="99CCFF"/>
            </a:solidFill>
            <a:ln w="9360">
              <a:solidFill>
                <a:srgbClr val="000000"/>
              </a:solidFill>
              <a:prstDash val="solid"/>
              <a:round/>
            </a:ln>
          </p:spPr>
          <p:txBody>
            <a:bodyPr wrap="none" lIns="90000" tIns="46800" rIns="90000" bIns="46800" anchor="ctr" compatLnSpc="0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9" name="Forme libre 8"/>
            <p:cNvSpPr/>
            <p:nvPr/>
          </p:nvSpPr>
          <p:spPr>
            <a:xfrm>
              <a:off x="7767575" y="3068639"/>
              <a:ext cx="1773145" cy="54304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90000" tIns="45000" rIns="90000" bIns="45000" compatLnSpc="0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600">
                  <a:latin typeface="Liberation Serif" pitchFamily="18"/>
                  <a:ea typeface="DejaVu Sans" pitchFamily="2"/>
                  <a:cs typeface="DejaVu Sans" pitchFamily="2"/>
                </a:rPr>
                <a:t>Probable Tentative de modification!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54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Authenticité (Preuve)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422497" y="1785690"/>
            <a:ext cx="8297863" cy="4016375"/>
          </a:xfrm>
          <a:prstGeom prst="rect">
            <a:avLst/>
          </a:prstGeom>
        </p:spPr>
        <p:txBody>
          <a:bodyPr vert="horz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fr-FR" altLang="fr-FR" sz="1800" smtClean="0">
                <a:latin typeface="Arial" panose="020B0604020202020204" pitchFamily="34" charset="0"/>
              </a:rPr>
              <a:t>S’assurer de l’identité de l’entité (personne, machine, programme, etc...) avec laquelle la communication prend part -&gt; Présenter la </a:t>
            </a:r>
            <a:r>
              <a:rPr lang="fr-FR" altLang="fr-FR" sz="1800" u="sng" smtClean="0">
                <a:latin typeface="Arial" panose="020B0604020202020204" pitchFamily="34" charset="0"/>
              </a:rPr>
              <a:t>preuve</a:t>
            </a:r>
            <a:r>
              <a:rPr lang="fr-FR" altLang="fr-FR" sz="1800" smtClean="0">
                <a:latin typeface="Arial" panose="020B0604020202020204" pitchFamily="34" charset="0"/>
              </a:rPr>
              <a:t> de son identité   </a:t>
            </a:r>
            <a:endParaRPr lang="fr-FR" altLang="fr-FR" sz="1800" dirty="0" smtClean="0">
              <a:latin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46" y="4447927"/>
            <a:ext cx="287972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66" y="2287340"/>
            <a:ext cx="324008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8" y="2931448"/>
            <a:ext cx="5895975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82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Non Répudiation (Preuve)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251520" y="1795716"/>
            <a:ext cx="8645525" cy="4016375"/>
          </a:xfrm>
          <a:prstGeom prst="rect">
            <a:avLst/>
          </a:prstGeom>
        </p:spPr>
        <p:txBody>
          <a:bodyPr vert="horz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smtClean="0"/>
              <a:t>Pouvoir </a:t>
            </a:r>
            <a:r>
              <a:rPr lang="fr-FR" sz="1800" u="sng" smtClean="0"/>
              <a:t>prouver</a:t>
            </a:r>
            <a:r>
              <a:rPr lang="fr-FR" sz="1800" smtClean="0"/>
              <a:t> qu’une action a bien eu lieu --&gt; Déterminer les responsabilités en cas de litige</a:t>
            </a:r>
          </a:p>
          <a:p>
            <a:pPr marL="330120" indent="-330120">
              <a:spcBef>
                <a:spcPts val="0"/>
              </a:spcBef>
              <a:tabLst>
                <a:tab pos="330120" algn="l"/>
                <a:tab pos="436320" algn="l"/>
                <a:tab pos="885600" algn="l"/>
                <a:tab pos="1334880" algn="l"/>
                <a:tab pos="1784160" algn="l"/>
                <a:tab pos="2233440" algn="l"/>
                <a:tab pos="2682720" algn="l"/>
                <a:tab pos="3132000" algn="l"/>
                <a:tab pos="3581279" algn="l"/>
                <a:tab pos="4030560" algn="l"/>
                <a:tab pos="4479839" algn="l"/>
                <a:tab pos="4928760" algn="l"/>
                <a:tab pos="5378040" algn="l"/>
                <a:tab pos="5827320" algn="l"/>
                <a:tab pos="6276600" algn="l"/>
                <a:tab pos="6725879" algn="l"/>
                <a:tab pos="7175160" algn="l"/>
                <a:tab pos="7624439" algn="l"/>
                <a:tab pos="8073720" algn="l"/>
                <a:tab pos="8523000" algn="l"/>
                <a:tab pos="8972280" algn="l"/>
              </a:tabLst>
              <a:defRPr/>
            </a:pPr>
            <a:r>
              <a:rPr lang="fr-FR" sz="1600" smtClean="0"/>
              <a:t>- Prouver l’envoi/réception d’un message (</a:t>
            </a:r>
            <a:r>
              <a:rPr lang="fr-FR" sz="1600" i="1" smtClean="0"/>
              <a:t>Analogie</a:t>
            </a:r>
            <a:r>
              <a:rPr lang="fr-FR" sz="1600" smtClean="0"/>
              <a:t>, A/R lettre)</a:t>
            </a:r>
          </a:p>
          <a:p>
            <a:pPr marL="330120" indent="-330120">
              <a:spcBef>
                <a:spcPts val="0"/>
              </a:spcBef>
              <a:tabLst>
                <a:tab pos="330120" algn="l"/>
                <a:tab pos="436320" algn="l"/>
                <a:tab pos="885600" algn="l"/>
                <a:tab pos="1334880" algn="l"/>
                <a:tab pos="1784160" algn="l"/>
                <a:tab pos="2233440" algn="l"/>
                <a:tab pos="2682720" algn="l"/>
                <a:tab pos="3132000" algn="l"/>
                <a:tab pos="3581279" algn="l"/>
                <a:tab pos="4030560" algn="l"/>
                <a:tab pos="4479839" algn="l"/>
                <a:tab pos="4928760" algn="l"/>
                <a:tab pos="5378040" algn="l"/>
                <a:tab pos="5827320" algn="l"/>
                <a:tab pos="6276600" algn="l"/>
                <a:tab pos="6725879" algn="l"/>
                <a:tab pos="7175160" algn="l"/>
                <a:tab pos="7624439" algn="l"/>
                <a:tab pos="8073720" algn="l"/>
                <a:tab pos="8523000" algn="l"/>
                <a:tab pos="8972280" algn="l"/>
              </a:tabLst>
              <a:defRPr/>
            </a:pPr>
            <a:r>
              <a:rPr lang="fr-FR" sz="1600" smtClean="0"/>
              <a:t>- Prouver avoir effectuer une opération bancaire (retrait, virement, etc,) (Analogie chèque signée + détails CNI)</a:t>
            </a:r>
          </a:p>
          <a:p>
            <a:pPr marL="330120" indent="-330120">
              <a:spcBef>
                <a:spcPts val="0"/>
              </a:spcBef>
              <a:tabLst>
                <a:tab pos="330120" algn="l"/>
                <a:tab pos="436320" algn="l"/>
                <a:tab pos="885600" algn="l"/>
                <a:tab pos="1334880" algn="l"/>
                <a:tab pos="1784160" algn="l"/>
                <a:tab pos="2233440" algn="l"/>
                <a:tab pos="2682720" algn="l"/>
                <a:tab pos="3132000" algn="l"/>
                <a:tab pos="3581279" algn="l"/>
                <a:tab pos="4030560" algn="l"/>
                <a:tab pos="4479839" algn="l"/>
                <a:tab pos="4928760" algn="l"/>
                <a:tab pos="5378040" algn="l"/>
                <a:tab pos="5827320" algn="l"/>
                <a:tab pos="6276600" algn="l"/>
                <a:tab pos="6725879" algn="l"/>
                <a:tab pos="7175160" algn="l"/>
                <a:tab pos="7624439" algn="l"/>
                <a:tab pos="8073720" algn="l"/>
                <a:tab pos="8523000" algn="l"/>
                <a:tab pos="8972280" algn="l"/>
              </a:tabLst>
              <a:defRPr/>
            </a:pPr>
            <a:endParaRPr lang="fr-FR" sz="16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5" y="3054603"/>
            <a:ext cx="753586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15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Cryptographie et Secrets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457200" y="1719263"/>
            <a:ext cx="8296275" cy="4014787"/>
          </a:xfrm>
          <a:prstGeom prst="rect">
            <a:avLst/>
          </a:prstGeom>
        </p:spPr>
        <p:txBody>
          <a:bodyPr vert="horz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smtClean="0"/>
              <a:t>  La cryptographie est pratiquement lié, si ce n’est pas toujours, à l’utilisation d’un (ou plusieurs ) </a:t>
            </a:r>
            <a:r>
              <a:rPr lang="fr-FR" sz="1800" b="1" smtClean="0"/>
              <a:t>secret(s)</a:t>
            </a:r>
            <a:r>
              <a:rPr lang="fr-FR" sz="1800" smtClean="0"/>
              <a:t>, en plus de techniques</a:t>
            </a:r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r>
              <a:rPr lang="fr-FR" sz="1600" smtClean="0"/>
              <a:t>- Les techniques – SW/HW- sont supposés être publique (</a:t>
            </a:r>
            <a:r>
              <a:rPr lang="fr-FR" sz="1600" i="1" smtClean="0"/>
              <a:t>Analogie</a:t>
            </a:r>
            <a:r>
              <a:rPr lang="fr-FR" sz="1600" smtClean="0"/>
              <a:t>, les serrures)</a:t>
            </a:r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r>
              <a:rPr lang="fr-FR" sz="1600" smtClean="0"/>
              <a:t>- Le(s) secret(s), ne l’ai (le sont) pas                                  (</a:t>
            </a:r>
            <a:r>
              <a:rPr lang="fr-FR" sz="1600" i="1" smtClean="0"/>
              <a:t>Analogie</a:t>
            </a:r>
            <a:r>
              <a:rPr lang="fr-FR" sz="1600" smtClean="0"/>
              <a:t>, clefs de serrures)</a:t>
            </a:r>
          </a:p>
          <a:p>
            <a:pPr marL="0" indent="0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smtClean="0"/>
              <a:t>  Secret: Peux être assimilé tout simplement à une </a:t>
            </a:r>
            <a:r>
              <a:rPr lang="fr-FR" sz="1800" u="sng" smtClean="0"/>
              <a:t>suite binaire</a:t>
            </a:r>
            <a:r>
              <a:rPr lang="fr-FR" sz="1800" smtClean="0"/>
              <a:t> d’une certaine longueur, souvent connue sous le nom de « clé/clef »</a:t>
            </a:r>
            <a:endParaRPr lang="fr-FR" sz="1800" dirty="0" smtClean="0"/>
          </a:p>
        </p:txBody>
      </p:sp>
      <p:grpSp>
        <p:nvGrpSpPr>
          <p:cNvPr id="6" name="Groupe 5"/>
          <p:cNvGrpSpPr>
            <a:grpSpLocks/>
          </p:cNvGrpSpPr>
          <p:nvPr/>
        </p:nvGrpSpPr>
        <p:grpSpPr bwMode="auto">
          <a:xfrm>
            <a:off x="1057783" y="4365104"/>
            <a:ext cx="6470650" cy="2232025"/>
            <a:chOff x="1654200" y="4068720"/>
            <a:chExt cx="6470639" cy="2232000"/>
          </a:xfrm>
        </p:grpSpPr>
        <p:pic>
          <p:nvPicPr>
            <p:cNvPr id="7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40" y="4068720"/>
              <a:ext cx="5133960" cy="171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orme libre 7"/>
            <p:cNvSpPr/>
            <p:nvPr/>
          </p:nvSpPr>
          <p:spPr>
            <a:xfrm>
              <a:off x="5145107" y="6011798"/>
              <a:ext cx="2979732" cy="28892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90000" tIns="45000" rIns="90000" bIns="45000" compatLnSpc="0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>
                  <a:latin typeface="Liberation Serif" pitchFamily="18"/>
                  <a:ea typeface="DejaVu Sans" pitchFamily="2"/>
                  <a:cs typeface="DejaVu Sans" pitchFamily="2"/>
                </a:rPr>
                <a:t>Technique produisant le texte </a:t>
              </a:r>
              <a:r>
                <a:rPr lang="fr-FR" sz="1400" b="1">
                  <a:latin typeface="Liberation Serif" pitchFamily="18"/>
                  <a:ea typeface="DejaVu Sans" pitchFamily="2"/>
                  <a:cs typeface="DejaVu Sans" pitchFamily="2"/>
                </a:rPr>
                <a:t>lisible</a:t>
              </a:r>
            </a:p>
          </p:txBody>
        </p:sp>
        <p:sp>
          <p:nvSpPr>
            <p:cNvPr id="9" name="Connecteur droit 8"/>
            <p:cNvSpPr/>
            <p:nvPr/>
          </p:nvSpPr>
          <p:spPr>
            <a:xfrm flipV="1">
              <a:off x="3419497" y="4956122"/>
              <a:ext cx="179388" cy="11048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lIns="90000" tIns="46800" rIns="90000" bIns="46800" compatLnSpc="0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1654200" y="6011798"/>
              <a:ext cx="2979733" cy="28892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90000" tIns="45000" rIns="90000" bIns="45000" compatLnSpc="0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>
                  <a:latin typeface="Liberation Serif" pitchFamily="18"/>
                  <a:ea typeface="DejaVu Sans" pitchFamily="2"/>
                  <a:cs typeface="DejaVu Sans" pitchFamily="2"/>
                </a:rPr>
                <a:t>Technique produisant un texte </a:t>
              </a:r>
              <a:r>
                <a:rPr lang="fr-FR" sz="1400" b="1">
                  <a:latin typeface="Liberation Serif" pitchFamily="18"/>
                  <a:ea typeface="DejaVu Sans" pitchFamily="2"/>
                  <a:cs typeface="DejaVu Sans" pitchFamily="2"/>
                </a:rPr>
                <a:t>illisible</a:t>
              </a:r>
            </a:p>
          </p:txBody>
        </p:sp>
        <p:sp>
          <p:nvSpPr>
            <p:cNvPr id="11" name="Connecteur droit 10"/>
            <p:cNvSpPr/>
            <p:nvPr/>
          </p:nvSpPr>
          <p:spPr>
            <a:xfrm flipH="1" flipV="1">
              <a:off x="5567381" y="4956122"/>
              <a:ext cx="746124" cy="11048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lIns="90000" tIns="46800" rIns="90000" bIns="46800" compatLnSpc="0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2592411" y="5327593"/>
              <a:ext cx="720724" cy="28892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90000" tIns="45000" rIns="90000" bIns="45000" compatLnSpc="0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>
                  <a:latin typeface="Liberation Serif" pitchFamily="18"/>
                  <a:ea typeface="DejaVu Sans" pitchFamily="2"/>
                  <a:cs typeface="DejaVu Sans" pitchFamily="2"/>
                </a:rPr>
                <a:t>hello!</a:t>
              </a: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5903931" y="5327593"/>
              <a:ext cx="720724" cy="28892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90000" tIns="45000" rIns="90000" bIns="45000" compatLnSpc="0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>
                  <a:latin typeface="Liberation Serif" pitchFamily="18"/>
                  <a:ea typeface="DejaVu Sans" pitchFamily="2"/>
                  <a:cs typeface="DejaVu Sans" pitchFamily="2"/>
                </a:rPr>
                <a:t>hello!</a:t>
              </a:r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4068784" y="5364105"/>
              <a:ext cx="1079498" cy="28892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90000" tIns="45000" rIns="90000" bIns="45000" compatLnSpc="0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b="1">
                  <a:latin typeface="Liberation Serif" pitchFamily="18"/>
                  <a:ea typeface="DejaVu Sans" pitchFamily="2"/>
                  <a:cs typeface="DejaVu Sans" pitchFamily="2"/>
                </a:rPr>
                <a:t>m,;?/er1y_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08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Classification de la Cryptographie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821760" y="2530202"/>
            <a:ext cx="2339975" cy="539750"/>
          </a:xfrm>
          <a:custGeom>
            <a:avLst>
              <a:gd name="f0" fmla="val 6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lIns="90000" tIns="45000" rIns="90000" bIns="45000" anchor="ctr" anchorCtr="1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>
                <a:latin typeface="Liberation Serif" pitchFamily="18"/>
                <a:ea typeface="DejaVu Sans" pitchFamily="2"/>
                <a:cs typeface="DejaVu Sans" pitchFamily="2"/>
              </a:rPr>
              <a:t>Cryptographie</a:t>
            </a:r>
          </a:p>
        </p:txBody>
      </p:sp>
      <p:sp>
        <p:nvSpPr>
          <p:cNvPr id="6" name="Forme libre 5"/>
          <p:cNvSpPr/>
          <p:nvPr/>
        </p:nvSpPr>
        <p:spPr>
          <a:xfrm>
            <a:off x="877072" y="3970065"/>
            <a:ext cx="1979613" cy="72072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b="1"/>
            </a:pPr>
            <a:r>
              <a:rPr lang="fr-FR" b="1" dirty="0">
                <a:latin typeface="Liberation Serif" pitchFamily="18"/>
                <a:ea typeface="DejaVu Sans" pitchFamily="2"/>
                <a:cs typeface="DejaVu Sans" pitchFamily="2"/>
              </a:rPr>
              <a:t>Symétrique ou à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 b="1"/>
            </a:pPr>
            <a:r>
              <a:rPr lang="fr-FR" b="1" dirty="0">
                <a:latin typeface="Liberation Serif" pitchFamily="18"/>
                <a:ea typeface="DejaVu Sans" pitchFamily="2"/>
                <a:cs typeface="DejaVu Sans" pitchFamily="2"/>
              </a:rPr>
              <a:t>clé secrète</a:t>
            </a:r>
          </a:p>
        </p:txBody>
      </p:sp>
      <p:sp>
        <p:nvSpPr>
          <p:cNvPr id="7" name="Forme libre 6"/>
          <p:cNvSpPr/>
          <p:nvPr/>
        </p:nvSpPr>
        <p:spPr>
          <a:xfrm>
            <a:off x="3361510" y="3970065"/>
            <a:ext cx="1979612" cy="72072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>
                <a:latin typeface="Liberation Serif" pitchFamily="18"/>
                <a:ea typeface="DejaVu Sans" pitchFamily="2"/>
                <a:cs typeface="DejaVu Sans" pitchFamily="2"/>
              </a:rPr>
              <a:t>Asymétrique ou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>
                <a:latin typeface="Liberation Serif" pitchFamily="18"/>
                <a:ea typeface="DejaVu Sans" pitchFamily="2"/>
                <a:cs typeface="DejaVu Sans" pitchFamily="2"/>
              </a:rPr>
              <a:t>à clé publique</a:t>
            </a:r>
          </a:p>
        </p:txBody>
      </p:sp>
      <p:sp>
        <p:nvSpPr>
          <p:cNvPr id="8" name="Connecteur droit 7"/>
          <p:cNvSpPr/>
          <p:nvPr/>
        </p:nvSpPr>
        <p:spPr>
          <a:xfrm flipH="1">
            <a:off x="1585097" y="3069952"/>
            <a:ext cx="2365375" cy="900113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lIns="90000" tIns="46800" rIns="90000" bIns="46800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Connecteur droit 8"/>
          <p:cNvSpPr/>
          <p:nvPr/>
        </p:nvSpPr>
        <p:spPr>
          <a:xfrm>
            <a:off x="4190185" y="3069952"/>
            <a:ext cx="2160587" cy="900113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lIns="90000" tIns="46800" rIns="90000" bIns="46800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769122" y="4797152"/>
            <a:ext cx="2339975" cy="7683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5000" rIns="90000" bIns="45000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b="1"/>
            </a:pPr>
            <a:r>
              <a:rPr lang="fr-FR" sz="1600" b="1" dirty="0">
                <a:latin typeface="Liberation Serif" pitchFamily="18"/>
                <a:ea typeface="DejaVu Sans" pitchFamily="2"/>
                <a:cs typeface="DejaVu Sans" pitchFamily="2"/>
              </a:rPr>
              <a:t>Basée sur l’utilisation de </a:t>
            </a:r>
            <a:r>
              <a:rPr lang="fr-FR" sz="1600" b="1" u="sng" dirty="0">
                <a:latin typeface="Liberation Serif" pitchFamily="18"/>
                <a:ea typeface="DejaVu Sans" pitchFamily="2"/>
                <a:cs typeface="DejaVu Sans" pitchFamily="2"/>
              </a:rPr>
              <a:t>clés partagés </a:t>
            </a:r>
            <a:r>
              <a:rPr lang="fr-FR" sz="1600" b="1" dirty="0">
                <a:latin typeface="Liberation Serif" pitchFamily="18"/>
                <a:ea typeface="DejaVu Sans" pitchFamily="2"/>
                <a:cs typeface="DejaVu Sans" pitchFamily="2"/>
              </a:rPr>
              <a:t>des deux côtés</a:t>
            </a:r>
          </a:p>
        </p:txBody>
      </p:sp>
      <p:sp>
        <p:nvSpPr>
          <p:cNvPr id="11" name="Forme libre 10"/>
          <p:cNvSpPr/>
          <p:nvPr/>
        </p:nvSpPr>
        <p:spPr>
          <a:xfrm>
            <a:off x="3326585" y="4798740"/>
            <a:ext cx="2339975" cy="5429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5000" rIns="90000" bIns="45000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>
                <a:latin typeface="Liberation Serif" pitchFamily="18"/>
                <a:ea typeface="DejaVu Sans" pitchFamily="2"/>
                <a:cs typeface="DejaVu Sans" pitchFamily="2"/>
              </a:rPr>
              <a:t>Basée sur l’</a:t>
            </a:r>
            <a:r>
              <a:rPr lang="fr-FR" sz="1600" u="sng">
                <a:latin typeface="Liberation Serif" pitchFamily="18"/>
                <a:ea typeface="DejaVu Sans" pitchFamily="2"/>
                <a:cs typeface="DejaVu Sans" pitchFamily="2"/>
              </a:rPr>
              <a:t>asymétrie des clés </a:t>
            </a:r>
            <a:r>
              <a:rPr lang="fr-FR" sz="1600">
                <a:latin typeface="Liberation Serif" pitchFamily="18"/>
                <a:ea typeface="DejaVu Sans" pitchFamily="2"/>
                <a:cs typeface="DejaVu Sans" pitchFamily="2"/>
              </a:rPr>
              <a:t>entre les deux côtés</a:t>
            </a:r>
          </a:p>
        </p:txBody>
      </p:sp>
      <p:sp>
        <p:nvSpPr>
          <p:cNvPr id="12" name="Forme libre 11"/>
          <p:cNvSpPr/>
          <p:nvPr/>
        </p:nvSpPr>
        <p:spPr>
          <a:xfrm>
            <a:off x="5844360" y="3970065"/>
            <a:ext cx="1439862" cy="72072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>
                <a:latin typeface="Liberation Serif" pitchFamily="18"/>
                <a:ea typeface="DejaVu Sans" pitchFamily="2"/>
                <a:cs typeface="DejaVu Sans" pitchFamily="2"/>
              </a:rPr>
              <a:t>Hybride</a:t>
            </a:r>
          </a:p>
        </p:txBody>
      </p:sp>
      <p:sp>
        <p:nvSpPr>
          <p:cNvPr id="13" name="Connecteur droit 11"/>
          <p:cNvSpPr>
            <a:spLocks noChangeShapeType="1"/>
          </p:cNvSpPr>
          <p:nvPr/>
        </p:nvSpPr>
        <p:spPr bwMode="auto">
          <a:xfrm>
            <a:off x="4082235" y="3069952"/>
            <a:ext cx="0" cy="863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fr-FR"/>
          </a:p>
        </p:txBody>
      </p:sp>
      <p:sp>
        <p:nvSpPr>
          <p:cNvPr id="14" name="Forme libre 12"/>
          <p:cNvSpPr>
            <a:spLocks/>
          </p:cNvSpPr>
          <p:nvPr/>
        </p:nvSpPr>
        <p:spPr bwMode="auto">
          <a:xfrm>
            <a:off x="5809435" y="4798740"/>
            <a:ext cx="2339975" cy="5429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spcAft>
                <a:spcPct val="0"/>
              </a:spcAft>
            </a:pPr>
            <a:r>
              <a:rPr lang="fr-FR" altLang="fr-FR" sz="1600">
                <a:latin typeface="Times New Roman" panose="02020603050405020304" pitchFamily="18" charset="0"/>
                <a:ea typeface="msmincho"/>
                <a:cs typeface="msmincho"/>
              </a:rPr>
              <a:t>Symétrique + asymétrique</a:t>
            </a:r>
          </a:p>
        </p:txBody>
      </p:sp>
    </p:spTree>
    <p:extLst>
      <p:ext uri="{BB962C8B-B14F-4D97-AF65-F5344CB8AC3E}">
        <p14:creationId xmlns:p14="http://schemas.microsoft.com/office/powerpoint/2010/main" val="14148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7467600" cy="1143000"/>
          </a:xfrm>
        </p:spPr>
        <p:txBody>
          <a:bodyPr/>
          <a:lstStyle/>
          <a:p>
            <a:r>
              <a:rPr lang="fr-FR" b="1" dirty="0" smtClean="0"/>
              <a:t>Sécurité des utilisateurs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8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Terminologie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360363" y="1801813"/>
            <a:ext cx="8296275" cy="5652830"/>
          </a:xfrm>
          <a:prstGeom prst="rect">
            <a:avLst/>
          </a:prstGeom>
        </p:spPr>
        <p:txBody>
          <a:bodyPr vert="horz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dirty="0" smtClean="0"/>
              <a:t>   </a:t>
            </a:r>
            <a:r>
              <a:rPr lang="fr-FR" sz="1600" b="1" dirty="0" smtClean="0"/>
              <a:t>Fonction de hachage</a:t>
            </a:r>
            <a:r>
              <a:rPr lang="fr-FR" sz="1600" dirty="0" smtClean="0"/>
              <a:t>: Une fonction </a:t>
            </a:r>
            <a:r>
              <a:rPr lang="fr-FR" sz="1600" b="1" dirty="0" smtClean="0"/>
              <a:t>H</a:t>
            </a:r>
            <a:r>
              <a:rPr lang="fr-FR" sz="1600" dirty="0" smtClean="0"/>
              <a:t> qui prend en entrée un message d’une </a:t>
            </a:r>
            <a:r>
              <a:rPr lang="fr-FR" sz="1600" u="sng" dirty="0" smtClean="0"/>
              <a:t>taille arbitraire</a:t>
            </a:r>
            <a:r>
              <a:rPr lang="fr-FR" sz="1600" dirty="0" smtClean="0"/>
              <a:t>, et retourne un message appelé </a:t>
            </a:r>
            <a:r>
              <a:rPr lang="fr-FR" sz="1600" i="1" dirty="0" smtClean="0"/>
              <a:t>empreinte</a:t>
            </a:r>
            <a:r>
              <a:rPr lang="fr-FR" sz="1600" dirty="0" smtClean="0"/>
              <a:t> ou </a:t>
            </a:r>
            <a:r>
              <a:rPr lang="fr-FR" sz="1600" i="1" dirty="0" smtClean="0"/>
              <a:t>haché h</a:t>
            </a:r>
            <a:r>
              <a:rPr lang="fr-FR" sz="1600" dirty="0" smtClean="0"/>
              <a:t> de </a:t>
            </a:r>
            <a:r>
              <a:rPr lang="fr-FR" sz="1600" u="sng" dirty="0" smtClean="0"/>
              <a:t>taille fixe</a:t>
            </a:r>
            <a:r>
              <a:rPr lang="fr-FR" sz="1600" dirty="0" smtClean="0"/>
              <a:t> </a:t>
            </a:r>
            <a:r>
              <a:rPr lang="fr-FR" sz="1600" i="1" dirty="0" smtClean="0"/>
              <a:t>l</a:t>
            </a:r>
            <a:r>
              <a:rPr lang="fr-FR" sz="1600" dirty="0" smtClean="0"/>
              <a:t>= 160, 256, 384, 512, ... bits</a:t>
            </a:r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r>
              <a:rPr lang="fr-FR" sz="1600" dirty="0" smtClean="0"/>
              <a:t>    </a:t>
            </a:r>
            <a:r>
              <a:rPr lang="fr-FR" sz="1600" b="1" dirty="0" smtClean="0"/>
              <a:t>H</a:t>
            </a:r>
            <a:r>
              <a:rPr lang="fr-FR" sz="1600" dirty="0" smtClean="0"/>
              <a:t>: {0, 1}</a:t>
            </a:r>
            <a:r>
              <a:rPr lang="fr-FR" sz="1600" b="1" baseline="33000" dirty="0" smtClean="0"/>
              <a:t>*</a:t>
            </a:r>
            <a:r>
              <a:rPr lang="fr-FR" sz="1600" dirty="0" smtClean="0"/>
              <a:t> --&gt; {0, 1}</a:t>
            </a:r>
            <a:r>
              <a:rPr lang="fr-FR" sz="1600" b="1" baseline="33000" dirty="0" smtClean="0"/>
              <a:t>l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600" dirty="0" smtClean="0"/>
              <a:t>   Propriétés</a:t>
            </a:r>
          </a:p>
          <a:p>
            <a:pPr marL="331560" indent="-331560">
              <a:spcBef>
                <a:spcPts val="0"/>
              </a:spcBef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r>
              <a:rPr lang="fr-FR" sz="1600" i="1" dirty="0" smtClean="0"/>
              <a:t>- </a:t>
            </a:r>
            <a:r>
              <a:rPr lang="fr-FR" sz="1600" dirty="0" smtClean="0"/>
              <a:t> </a:t>
            </a:r>
            <a:r>
              <a:rPr lang="fr-FR" sz="1600" i="1" dirty="0" smtClean="0"/>
              <a:t>Calculabilité</a:t>
            </a:r>
            <a:r>
              <a:rPr lang="fr-FR" sz="1600" dirty="0" smtClean="0"/>
              <a:t>: étant donnée M, il est facile de calculer </a:t>
            </a:r>
            <a:r>
              <a:rPr lang="fr-FR" sz="1600" i="1" dirty="0" smtClean="0"/>
              <a:t>h</a:t>
            </a:r>
            <a:r>
              <a:rPr lang="fr-FR" sz="1600" dirty="0" smtClean="0"/>
              <a:t>=H(M)</a:t>
            </a:r>
          </a:p>
          <a:p>
            <a:pPr marL="331560" indent="-331560">
              <a:spcBef>
                <a:spcPts val="0"/>
              </a:spcBef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sz="1600" dirty="0" smtClean="0"/>
          </a:p>
          <a:p>
            <a:pPr marL="331560" indent="-331560">
              <a:spcBef>
                <a:spcPts val="0"/>
              </a:spcBef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r>
              <a:rPr lang="fr-FR" sz="1600" i="1" dirty="0" smtClean="0"/>
              <a:t>-  Irréversible</a:t>
            </a:r>
            <a:r>
              <a:rPr lang="fr-FR" sz="1600" dirty="0" smtClean="0"/>
              <a:t>: étant donnée un  haché </a:t>
            </a:r>
            <a:r>
              <a:rPr lang="fr-FR" sz="1600" i="1" dirty="0" smtClean="0"/>
              <a:t>h,</a:t>
            </a:r>
            <a:r>
              <a:rPr lang="fr-FR" sz="1600" dirty="0" smtClean="0"/>
              <a:t> il est </a:t>
            </a:r>
            <a:r>
              <a:rPr lang="fr-FR" sz="1600" i="1" dirty="0" smtClean="0"/>
              <a:t>impossible en  </a:t>
            </a:r>
          </a:p>
          <a:p>
            <a:pPr marL="331560" indent="-331560">
              <a:spcBef>
                <a:spcPts val="0"/>
              </a:spcBef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r>
              <a:rPr lang="fr-FR" sz="1600" i="1" dirty="0" smtClean="0"/>
              <a:t>pratique</a:t>
            </a:r>
            <a:r>
              <a:rPr lang="fr-FR" sz="1600" dirty="0" smtClean="0"/>
              <a:t> de trouver M tel que H(M)=</a:t>
            </a:r>
            <a:r>
              <a:rPr lang="fr-FR" sz="1600" i="1" dirty="0" smtClean="0"/>
              <a:t>h</a:t>
            </a:r>
          </a:p>
          <a:p>
            <a:pPr marL="331560" indent="-331560">
              <a:spcBef>
                <a:spcPts val="0"/>
              </a:spcBef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sz="1600" i="1" dirty="0" smtClean="0"/>
          </a:p>
          <a:p>
            <a:pPr marL="331560" indent="-331560">
              <a:spcBef>
                <a:spcPts val="0"/>
              </a:spcBef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r>
              <a:rPr lang="fr-FR" sz="1600" i="1" dirty="0" smtClean="0"/>
              <a:t>- Résistance aux collisions: </a:t>
            </a:r>
            <a:r>
              <a:rPr lang="fr-FR" sz="1600" dirty="0" smtClean="0"/>
              <a:t>Il est </a:t>
            </a:r>
            <a:r>
              <a:rPr lang="fr-FR" sz="1600" i="1" dirty="0" smtClean="0"/>
              <a:t>impossible en pratique </a:t>
            </a:r>
            <a:r>
              <a:rPr lang="fr-FR" sz="1600" dirty="0" smtClean="0"/>
              <a:t>de trouver</a:t>
            </a:r>
          </a:p>
          <a:p>
            <a:pPr marL="331560" indent="-331560">
              <a:spcBef>
                <a:spcPts val="0"/>
              </a:spcBef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r>
              <a:rPr lang="fr-FR" sz="1600" dirty="0" smtClean="0"/>
              <a:t>deux messages M, M’ tel que H(M)=H(M’)</a:t>
            </a:r>
          </a:p>
          <a:p>
            <a:pPr marL="331560" indent="-331560">
              <a:spcBef>
                <a:spcPts val="0"/>
              </a:spcBef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sz="1600" dirty="0" smtClean="0"/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600" dirty="0" smtClean="0"/>
              <a:t>  Exemples: </a:t>
            </a:r>
            <a:r>
              <a:rPr lang="fr-FR" sz="1600" i="1" dirty="0" smtClean="0"/>
              <a:t>MD4, MD5 (128 b), SHA-1 (160 b), SHA-256/384/512, </a:t>
            </a:r>
            <a:r>
              <a:rPr lang="fr-FR" sz="1600" dirty="0" smtClean="0"/>
              <a:t>fonctions de hachage publique</a:t>
            </a:r>
          </a:p>
          <a:p>
            <a:pPr marL="331560" indent="-331560">
              <a:spcBef>
                <a:spcPts val="0"/>
              </a:spcBef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sz="1600" dirty="0" smtClean="0"/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600" dirty="0" smtClean="0"/>
              <a:t>   Est ce que la longueur du haché à une quelconque influence?</a:t>
            </a:r>
          </a:p>
          <a:p>
            <a:pPr marL="331560" indent="-331560">
              <a:spcBef>
                <a:spcPts val="0"/>
              </a:spcBef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sz="1600" i="1" dirty="0" smtClean="0"/>
          </a:p>
          <a:p>
            <a:pPr marL="331560" indent="-331560">
              <a:spcBef>
                <a:spcPts val="0"/>
              </a:spcBef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sz="1600" dirty="0" smtClean="0"/>
          </a:p>
          <a:p>
            <a:pPr marL="331560" indent="-331560">
              <a:spcBef>
                <a:spcPts val="0"/>
              </a:spcBef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sz="1600" i="1" dirty="0" smtClean="0"/>
          </a:p>
          <a:p>
            <a:pPr marL="331560" indent="-331560">
              <a:spcBef>
                <a:spcPts val="0"/>
              </a:spcBef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sz="1600" i="1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9" y="2519363"/>
            <a:ext cx="213937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71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Quel Service Peut nous fournir une fonction de hachage?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611560" y="1772816"/>
            <a:ext cx="8685213" cy="4488408"/>
          </a:xfrm>
          <a:prstGeom prst="rect">
            <a:avLst/>
          </a:prstGeom>
        </p:spPr>
        <p:txBody>
          <a:bodyPr vert="horz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dirty="0" smtClean="0"/>
              <a:t>    </a:t>
            </a:r>
            <a:r>
              <a:rPr lang="fr-FR" sz="1800" b="1" dirty="0" smtClean="0"/>
              <a:t>Intégrité</a:t>
            </a:r>
            <a:r>
              <a:rPr lang="fr-FR" sz="1800" dirty="0" smtClean="0"/>
              <a:t>: Protection contre les modification accidentels (erreur transmission)</a:t>
            </a:r>
            <a:endParaRPr lang="fr-FR" dirty="0" smtClean="0"/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dirty="0" smtClean="0"/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dirty="0" smtClean="0"/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dirty="0" smtClean="0"/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dirty="0" smtClean="0"/>
          </a:p>
          <a:p>
            <a:pPr marL="0" indent="0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endParaRPr lang="fr-FR" sz="1800" dirty="0" smtClean="0"/>
          </a:p>
          <a:p>
            <a:pPr marL="0" indent="0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endParaRPr lang="fr-FR" sz="1800" dirty="0"/>
          </a:p>
          <a:p>
            <a:pPr marL="0" indent="0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dirty="0" smtClean="0"/>
              <a:t>  </a:t>
            </a:r>
            <a:r>
              <a:rPr lang="fr-FR" sz="1800" b="1" i="1" dirty="0" smtClean="0"/>
              <a:t>Problème</a:t>
            </a:r>
            <a:r>
              <a:rPr lang="fr-FR" sz="1800" dirty="0" smtClean="0"/>
              <a:t>: on peut changer le message, mais l’empreinte respectivement aussi!   &gt; Pas de trace de </a:t>
            </a:r>
            <a:r>
              <a:rPr lang="fr-FR" sz="1800" u="sng" dirty="0" smtClean="0"/>
              <a:t>violation</a:t>
            </a:r>
            <a:r>
              <a:rPr lang="fr-FR" sz="1800" dirty="0" smtClean="0"/>
              <a:t> d’intégrité!</a:t>
            </a:r>
          </a:p>
        </p:txBody>
      </p:sp>
      <p:grpSp>
        <p:nvGrpSpPr>
          <p:cNvPr id="6" name="Groupe 5"/>
          <p:cNvGrpSpPr>
            <a:grpSpLocks/>
          </p:cNvGrpSpPr>
          <p:nvPr/>
        </p:nvGrpSpPr>
        <p:grpSpPr bwMode="auto">
          <a:xfrm>
            <a:off x="1154728" y="2757339"/>
            <a:ext cx="7561262" cy="2519362"/>
            <a:chOff x="1116000" y="2052720"/>
            <a:chExt cx="7561440" cy="2519280"/>
          </a:xfrm>
        </p:grpSpPr>
        <p:pic>
          <p:nvPicPr>
            <p:cNvPr id="7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000" y="2052720"/>
              <a:ext cx="5597640" cy="251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orme libre 7"/>
            <p:cNvSpPr/>
            <p:nvPr/>
          </p:nvSpPr>
          <p:spPr>
            <a:xfrm>
              <a:off x="1289041" y="3409988"/>
              <a:ext cx="665179" cy="315903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none" lIns="90000" tIns="45000" rIns="90000" bIns="45000" compatLnSpc="0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600" b="1" dirty="0" err="1">
                  <a:latin typeface="Liberation Serif" pitchFamily="18"/>
                  <a:ea typeface="DejaVu Sans" pitchFamily="2"/>
                  <a:cs typeface="DejaVu Sans" pitchFamily="2"/>
                </a:rPr>
                <a:t>a.out</a:t>
              </a:r>
              <a:endParaRPr lang="fr-FR" sz="1600" b="1" dirty="0">
                <a:latin typeface="Liberation Serif" pitchFamily="18"/>
                <a:ea typeface="DejaVu Sans" pitchFamily="2"/>
                <a:cs typeface="DejaVu Sans" pitchFamily="2"/>
              </a:endParaRPr>
            </a:p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600" b="1" dirty="0">
                  <a:latin typeface="Liberation Serif" pitchFamily="18"/>
                  <a:ea typeface="DejaVu Sans" pitchFamily="2"/>
                  <a:cs typeface="DejaVu Sans" pitchFamily="2"/>
                </a:rPr>
                <a:t>h=H(</a:t>
              </a:r>
              <a:r>
                <a:rPr lang="fr-FR" sz="1600" b="1" dirty="0" err="1">
                  <a:latin typeface="Liberation Serif" pitchFamily="18"/>
                  <a:ea typeface="DejaVu Sans" pitchFamily="2"/>
                  <a:cs typeface="DejaVu Sans" pitchFamily="2"/>
                </a:rPr>
                <a:t>a.out</a:t>
              </a:r>
              <a:r>
                <a:rPr lang="fr-FR" sz="1600" b="1" dirty="0">
                  <a:latin typeface="Liberation Serif" pitchFamily="18"/>
                  <a:ea typeface="DejaVu Sans" pitchFamily="2"/>
                  <a:cs typeface="DejaVu Sans" pitchFamily="2"/>
                </a:rPr>
                <a:t>)</a:t>
              </a:r>
            </a:p>
          </p:txBody>
        </p:sp>
        <p:sp>
          <p:nvSpPr>
            <p:cNvPr id="9" name="Forme libre 8"/>
            <p:cNvSpPr/>
            <p:nvPr/>
          </p:nvSpPr>
          <p:spPr>
            <a:xfrm>
              <a:off x="3176624" y="2973440"/>
              <a:ext cx="1538323" cy="74768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none" lIns="90000" tIns="45000" rIns="90000" bIns="45000" compatLnSpc="0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600" b="1" dirty="0" err="1">
                  <a:latin typeface="Liberation Serif" pitchFamily="18"/>
                  <a:ea typeface="DejaVu Sans" pitchFamily="2"/>
                  <a:cs typeface="DejaVu Sans" pitchFamily="2"/>
                </a:rPr>
                <a:t>a.out+h</a:t>
              </a:r>
              <a:endParaRPr lang="fr-FR" sz="1600" b="1" dirty="0"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5805585" y="3529047"/>
              <a:ext cx="709629" cy="31590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none" lIns="90000" tIns="45000" rIns="90000" bIns="45000" compatLnSpc="0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600" b="1">
                  <a:latin typeface="Liberation Serif" pitchFamily="18"/>
                  <a:ea typeface="DejaVu Sans" pitchFamily="2"/>
                  <a:cs typeface="DejaVu Sans" pitchFamily="2"/>
                </a:rPr>
                <a:t>a.out+h</a:t>
              </a:r>
            </a:p>
          </p:txBody>
        </p:sp>
        <p:grpSp>
          <p:nvGrpSpPr>
            <p:cNvPr id="11" name="Groupe 9"/>
            <p:cNvGrpSpPr>
              <a:grpSpLocks/>
            </p:cNvGrpSpPr>
            <p:nvPr/>
          </p:nvGrpSpPr>
          <p:grpSpPr bwMode="auto">
            <a:xfrm>
              <a:off x="6335640" y="2781360"/>
              <a:ext cx="2341800" cy="710998"/>
              <a:chOff x="6335640" y="2781360"/>
              <a:chExt cx="2341800" cy="710998"/>
            </a:xfrm>
          </p:grpSpPr>
          <p:sp>
            <p:nvSpPr>
              <p:cNvPr id="12" name="Forme libre 11"/>
              <p:cNvSpPr/>
              <p:nvPr/>
            </p:nvSpPr>
            <p:spPr>
              <a:xfrm>
                <a:off x="6335823" y="3132185"/>
                <a:ext cx="720742" cy="36035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640"/>
                  <a:gd name="f4" fmla="val 861"/>
                  <a:gd name="f5" fmla="val 233"/>
                  <a:gd name="f6" fmla="val 221"/>
                  <a:gd name="f7" fmla="val 293"/>
                  <a:gd name="f8" fmla="val 506"/>
                  <a:gd name="f9" fmla="val 12"/>
                  <a:gd name="f10" fmla="val 367"/>
                  <a:gd name="f11" fmla="val 29"/>
                  <a:gd name="f12" fmla="val 406"/>
                  <a:gd name="f13" fmla="val 431"/>
                  <a:gd name="f14" fmla="val 347"/>
                  <a:gd name="f15" fmla="val 145"/>
                  <a:gd name="f16" fmla="val 645"/>
                  <a:gd name="f17" fmla="val 99"/>
                  <a:gd name="f18" fmla="val 520"/>
                  <a:gd name="f19" fmla="val 326"/>
                  <a:gd name="f20" fmla="val 765"/>
                  <a:gd name="f21" fmla="val 209"/>
                  <a:gd name="f22" fmla="val 711"/>
                  <a:gd name="f23" fmla="*/ f0 1 640"/>
                  <a:gd name="f24" fmla="*/ f1 1 861"/>
                  <a:gd name="f25" fmla="*/ 257 f23 1"/>
                  <a:gd name="f26" fmla="*/ 414 f23 1"/>
                  <a:gd name="f27" fmla="*/ 566 f24 1"/>
                  <a:gd name="f28" fmla="*/ 295 f2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5" t="f28" r="f26" b="f27"/>
                <a:pathLst>
                  <a:path w="640" h="861">
                    <a:moveTo>
                      <a:pt x="f3" y="f5"/>
                    </a:moveTo>
                    <a:lnTo>
                      <a:pt x="f6" y="f7"/>
                    </a:lnTo>
                    <a:lnTo>
                      <a:pt x="f8" y="f9"/>
                    </a:lnTo>
                    <a:lnTo>
                      <a:pt x="f10" y="f2"/>
                    </a:lnTo>
                    <a:lnTo>
                      <a:pt x="f11" y="f12"/>
                    </a:lnTo>
                    <a:lnTo>
                      <a:pt x="f13" y="f14"/>
                    </a:lnTo>
                    <a:lnTo>
                      <a:pt x="f15" y="f16"/>
                    </a:lnTo>
                    <a:lnTo>
                      <a:pt x="f17" y="f18"/>
                    </a:lnTo>
                    <a:lnTo>
                      <a:pt x="f2" y="f4"/>
                    </a:lnTo>
                    <a:lnTo>
                      <a:pt x="f19" y="f20"/>
                    </a:lnTo>
                    <a:lnTo>
                      <a:pt x="f21" y="f22"/>
                    </a:lnTo>
                    <a:lnTo>
                      <a:pt x="f3" y="f5"/>
                    </a:lnTo>
                    <a:lnTo>
                      <a:pt x="f3" y="f5"/>
                    </a:lnTo>
                    <a:close/>
                  </a:path>
                </a:pathLst>
              </a:custGeom>
              <a:solidFill>
                <a:srgbClr val="99CCFF"/>
              </a:solidFill>
              <a:ln w="9360">
                <a:solidFill>
                  <a:srgbClr val="000000"/>
                </a:solidFill>
                <a:prstDash val="solid"/>
                <a:round/>
              </a:ln>
            </p:spPr>
            <p:txBody>
              <a:bodyPr wrap="none" lIns="90000" tIns="46800" rIns="90000" bIns="46800" anchor="ctr" compatLnSpc="0"/>
              <a:lstStyle/>
              <a:p>
                <a:pPr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2400">
                  <a:latin typeface="Liberation Serif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13" name="Forme libre 12"/>
              <p:cNvSpPr/>
              <p:nvPr/>
            </p:nvSpPr>
            <p:spPr>
              <a:xfrm>
                <a:off x="6904161" y="2781358"/>
                <a:ext cx="1773279" cy="542907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lIns="90000" tIns="45000" rIns="90000" bIns="45000" compatLnSpc="0"/>
              <a:lstStyle/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fr-FR" sz="1600" b="1">
                    <a:latin typeface="Liberation Serif" pitchFamily="18"/>
                    <a:ea typeface="DejaVu Sans" pitchFamily="2"/>
                    <a:cs typeface="DejaVu Sans" pitchFamily="2"/>
                  </a:rPr>
                  <a:t>h’</a:t>
                </a:r>
                <a:r>
                  <a:rPr lang="fr-FR" sz="1600">
                    <a:latin typeface="Liberation Serif" pitchFamily="18"/>
                    <a:ea typeface="DejaVu Sans" pitchFamily="2"/>
                    <a:cs typeface="DejaVu Sans" pitchFamily="2"/>
                  </a:rPr>
                  <a:t>=</a:t>
                </a:r>
                <a:r>
                  <a:rPr lang="fr-FR" sz="1600" b="1">
                    <a:latin typeface="Liberation Serif" pitchFamily="18"/>
                    <a:ea typeface="DejaVu Sans" pitchFamily="2"/>
                    <a:cs typeface="DejaVu Sans" pitchFamily="2"/>
                  </a:rPr>
                  <a:t>H(a.out)</a:t>
                </a:r>
              </a:p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fr-FR" sz="1600">
                    <a:latin typeface="Liberation Serif" pitchFamily="18"/>
                    <a:ea typeface="DejaVu Sans" pitchFamily="2"/>
                    <a:cs typeface="DejaVu Sans" pitchFamily="2"/>
                  </a:rPr>
                  <a:t> Si </a:t>
                </a:r>
                <a:r>
                  <a:rPr lang="fr-FR" sz="1600" b="1">
                    <a:latin typeface="Liberation Serif" pitchFamily="18"/>
                    <a:ea typeface="DejaVu Sans" pitchFamily="2"/>
                    <a:cs typeface="DejaVu Sans" pitchFamily="2"/>
                  </a:rPr>
                  <a:t>h’</a:t>
                </a:r>
                <a:r>
                  <a:rPr lang="fr-FR" sz="1600">
                    <a:latin typeface="DejaVu Sans" pitchFamily="34"/>
                    <a:ea typeface="DejaVu Sans" pitchFamily="34"/>
                    <a:cs typeface="DejaVu Sans" pitchFamily="34"/>
                  </a:rPr>
                  <a:t>ǂ</a:t>
                </a:r>
                <a:r>
                  <a:rPr lang="fr-FR" sz="1600">
                    <a:latin typeface="Times New Roman" pitchFamily="18"/>
                    <a:ea typeface="DejaVu Sans" pitchFamily="34"/>
                    <a:cs typeface="DejaVu Sans" pitchFamily="34"/>
                  </a:rPr>
                  <a:t> </a:t>
                </a:r>
                <a:r>
                  <a:rPr lang="fr-FR" sz="1600" b="1">
                    <a:latin typeface="Times New Roman" pitchFamily="18"/>
                    <a:ea typeface="DejaVu Sans" pitchFamily="34"/>
                    <a:cs typeface="DejaVu Sans" pitchFamily="34"/>
                  </a:rPr>
                  <a:t>h </a:t>
                </a:r>
                <a:r>
                  <a:rPr lang="fr-FR" sz="1600">
                    <a:latin typeface="Liberation Serif" pitchFamily="18"/>
                    <a:ea typeface="DejaVu Sans" pitchFamily="2"/>
                    <a:cs typeface="DejaVu Sans" pitchFamily="2"/>
                  </a:rPr>
                  <a:t>Probable Tentative de modification!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29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Quel Service Peut nous fournir une fonction de hachage?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671513" y="1702073"/>
            <a:ext cx="8296275" cy="4841875"/>
          </a:xfrm>
          <a:prstGeom prst="rect">
            <a:avLst/>
          </a:prstGeom>
        </p:spPr>
        <p:txBody>
          <a:bodyPr vert="horz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dirty="0" smtClean="0"/>
              <a:t>    </a:t>
            </a:r>
            <a:r>
              <a:rPr lang="fr-FR" sz="1800" b="1" dirty="0" smtClean="0"/>
              <a:t>Intégrité</a:t>
            </a:r>
            <a:r>
              <a:rPr lang="fr-FR" sz="1800" dirty="0" smtClean="0"/>
              <a:t>: Protection contre les modification intentionnelles ?</a:t>
            </a:r>
          </a:p>
          <a:p>
            <a:pPr marL="0" indent="0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endParaRPr lang="fr-FR" sz="1800" dirty="0" smtClean="0"/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dirty="0" smtClean="0"/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dirty="0" smtClean="0"/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dirty="0" smtClean="0"/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dirty="0" smtClean="0"/>
          </a:p>
          <a:p>
            <a:pPr marL="0" indent="0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dirty="0" smtClean="0"/>
              <a:t>La fonction de hachage seule ne permet pas de </a:t>
            </a:r>
            <a:r>
              <a:rPr lang="fr-FR" sz="1800" b="1" dirty="0" smtClean="0"/>
              <a:t>détecter</a:t>
            </a:r>
            <a:r>
              <a:rPr lang="fr-FR" sz="1800" dirty="0" smtClean="0"/>
              <a:t> une violation d’intégrité </a:t>
            </a:r>
            <a:r>
              <a:rPr lang="fr-FR" sz="1800" u="sng" dirty="0" smtClean="0"/>
              <a:t>intentionnelle,</a:t>
            </a:r>
            <a:r>
              <a:rPr lang="fr-FR" sz="1800" dirty="0" smtClean="0"/>
              <a:t> mais plutôt une violation suite à une erreur de  transmission</a:t>
            </a:r>
          </a:p>
          <a:p>
            <a:pPr marL="0" indent="0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dirty="0" smtClean="0"/>
              <a:t>Toutefois, associé à </a:t>
            </a:r>
            <a:r>
              <a:rPr lang="fr-FR" sz="1800" b="1" dirty="0" smtClean="0"/>
              <a:t>un secret partagé</a:t>
            </a:r>
            <a:r>
              <a:rPr lang="fr-FR" sz="1800" dirty="0" smtClean="0"/>
              <a:t>, elle pourra fournir le service d’intégrité</a:t>
            </a:r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sz="1800" dirty="0" smtClean="0"/>
          </a:p>
        </p:txBody>
      </p:sp>
      <p:grpSp>
        <p:nvGrpSpPr>
          <p:cNvPr id="6" name="Groupe 4"/>
          <p:cNvGrpSpPr>
            <a:grpSpLocks/>
          </p:cNvGrpSpPr>
          <p:nvPr/>
        </p:nvGrpSpPr>
        <p:grpSpPr bwMode="auto">
          <a:xfrm>
            <a:off x="363538" y="2060848"/>
            <a:ext cx="7561262" cy="2519362"/>
            <a:chOff x="1116000" y="2052720"/>
            <a:chExt cx="7561440" cy="2519280"/>
          </a:xfrm>
        </p:grpSpPr>
        <p:grpSp>
          <p:nvGrpSpPr>
            <p:cNvPr id="7" name="Groupe 5"/>
            <p:cNvGrpSpPr>
              <a:grpSpLocks/>
            </p:cNvGrpSpPr>
            <p:nvPr/>
          </p:nvGrpSpPr>
          <p:grpSpPr bwMode="auto">
            <a:xfrm>
              <a:off x="1116000" y="2052720"/>
              <a:ext cx="7561440" cy="2519280"/>
              <a:chOff x="1116000" y="2052720"/>
              <a:chExt cx="7561440" cy="2519280"/>
            </a:xfrm>
          </p:grpSpPr>
          <p:pic>
            <p:nvPicPr>
              <p:cNvPr id="9" name="Imag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6000" y="2052720"/>
                <a:ext cx="5597640" cy="2519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orme libre 9"/>
              <p:cNvSpPr/>
              <p:nvPr/>
            </p:nvSpPr>
            <p:spPr>
              <a:xfrm>
                <a:off x="1289041" y="3409988"/>
                <a:ext cx="665179" cy="315903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wrap="none" lIns="90000" tIns="45000" rIns="90000" bIns="45000" compatLnSpc="0"/>
              <a:lstStyle/>
              <a:p>
                <a:pPr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fr-FR" sz="1600" b="1">
                    <a:latin typeface="Liberation Serif" pitchFamily="18"/>
                    <a:ea typeface="DejaVu Sans" pitchFamily="2"/>
                    <a:cs typeface="DejaVu Sans" pitchFamily="2"/>
                  </a:rPr>
                  <a:t>a.out</a:t>
                </a:r>
              </a:p>
              <a:p>
                <a:pPr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fr-FR" sz="1600" b="1">
                    <a:latin typeface="Liberation Serif" pitchFamily="18"/>
                    <a:ea typeface="DejaVu Sans" pitchFamily="2"/>
                    <a:cs typeface="DejaVu Sans" pitchFamily="2"/>
                  </a:rPr>
                  <a:t>h=H(a.out)</a:t>
                </a:r>
              </a:p>
            </p:txBody>
          </p:sp>
          <p:sp>
            <p:nvSpPr>
              <p:cNvPr id="11" name="Forme libre 10"/>
              <p:cNvSpPr/>
              <p:nvPr/>
            </p:nvSpPr>
            <p:spPr>
              <a:xfrm>
                <a:off x="2574946" y="3297279"/>
                <a:ext cx="1087464" cy="74768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wrap="none" lIns="90000" tIns="45000" rIns="90000" bIns="45000" compatLnSpc="0"/>
              <a:lstStyle/>
              <a:p>
                <a:pPr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fr-FR" sz="1600" b="1" dirty="0" err="1">
                    <a:latin typeface="Liberation Serif" pitchFamily="18"/>
                    <a:ea typeface="DejaVu Sans" pitchFamily="2"/>
                    <a:cs typeface="DejaVu Sans" pitchFamily="2"/>
                  </a:rPr>
                  <a:t>a.out+h</a:t>
                </a:r>
                <a:endParaRPr lang="fr-FR" sz="1600" b="1" dirty="0">
                  <a:latin typeface="Liberation Serif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12" name="Forme libre 11"/>
              <p:cNvSpPr/>
              <p:nvPr/>
            </p:nvSpPr>
            <p:spPr>
              <a:xfrm>
                <a:off x="5805585" y="3529047"/>
                <a:ext cx="709629" cy="315902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wrap="none" lIns="90000" tIns="45000" rIns="90000" bIns="45000" compatLnSpc="0"/>
              <a:lstStyle/>
              <a:p>
                <a:pPr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fr-FR" sz="1600" b="1">
                    <a:latin typeface="Liberation Serif" pitchFamily="18"/>
                    <a:ea typeface="DejaVu Sans" pitchFamily="2"/>
                    <a:cs typeface="DejaVu Sans" pitchFamily="2"/>
                  </a:rPr>
                  <a:t>a’.out+h’</a:t>
                </a:r>
              </a:p>
            </p:txBody>
          </p:sp>
          <p:grpSp>
            <p:nvGrpSpPr>
              <p:cNvPr id="13" name="Groupe 10"/>
              <p:cNvGrpSpPr>
                <a:grpSpLocks/>
              </p:cNvGrpSpPr>
              <p:nvPr/>
            </p:nvGrpSpPr>
            <p:grpSpPr bwMode="auto">
              <a:xfrm>
                <a:off x="6335640" y="2781360"/>
                <a:ext cx="2341800" cy="710998"/>
                <a:chOff x="6335640" y="2781360"/>
                <a:chExt cx="2341800" cy="710998"/>
              </a:xfrm>
            </p:grpSpPr>
            <p:sp>
              <p:nvSpPr>
                <p:cNvPr id="14" name="Forme libre 13"/>
                <p:cNvSpPr/>
                <p:nvPr/>
              </p:nvSpPr>
              <p:spPr>
                <a:xfrm>
                  <a:off x="6335823" y="3132185"/>
                  <a:ext cx="720742" cy="360350"/>
                </a:xfrm>
                <a:custGeom>
                  <a:avLst/>
                  <a:gdLst>
                    <a:gd name="f0" fmla="val w"/>
                    <a:gd name="f1" fmla="val h"/>
                    <a:gd name="f2" fmla="val 0"/>
                    <a:gd name="f3" fmla="val 640"/>
                    <a:gd name="f4" fmla="val 861"/>
                    <a:gd name="f5" fmla="val 233"/>
                    <a:gd name="f6" fmla="val 221"/>
                    <a:gd name="f7" fmla="val 293"/>
                    <a:gd name="f8" fmla="val 506"/>
                    <a:gd name="f9" fmla="val 12"/>
                    <a:gd name="f10" fmla="val 367"/>
                    <a:gd name="f11" fmla="val 29"/>
                    <a:gd name="f12" fmla="val 406"/>
                    <a:gd name="f13" fmla="val 431"/>
                    <a:gd name="f14" fmla="val 347"/>
                    <a:gd name="f15" fmla="val 145"/>
                    <a:gd name="f16" fmla="val 645"/>
                    <a:gd name="f17" fmla="val 99"/>
                    <a:gd name="f18" fmla="val 520"/>
                    <a:gd name="f19" fmla="val 326"/>
                    <a:gd name="f20" fmla="val 765"/>
                    <a:gd name="f21" fmla="val 209"/>
                    <a:gd name="f22" fmla="val 711"/>
                    <a:gd name="f23" fmla="*/ f0 1 640"/>
                    <a:gd name="f24" fmla="*/ f1 1 861"/>
                    <a:gd name="f25" fmla="*/ 257 f23 1"/>
                    <a:gd name="f26" fmla="*/ 414 f23 1"/>
                    <a:gd name="f27" fmla="*/ 566 f24 1"/>
                    <a:gd name="f28" fmla="*/ 295 f24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f25" t="f28" r="f26" b="f27"/>
                  <a:pathLst>
                    <a:path w="640" h="861">
                      <a:moveTo>
                        <a:pt x="f3" y="f5"/>
                      </a:moveTo>
                      <a:lnTo>
                        <a:pt x="f6" y="f7"/>
                      </a:lnTo>
                      <a:lnTo>
                        <a:pt x="f8" y="f9"/>
                      </a:lnTo>
                      <a:lnTo>
                        <a:pt x="f10" y="f2"/>
                      </a:lnTo>
                      <a:lnTo>
                        <a:pt x="f11" y="f12"/>
                      </a:lnTo>
                      <a:lnTo>
                        <a:pt x="f13" y="f14"/>
                      </a:lnTo>
                      <a:lnTo>
                        <a:pt x="f15" y="f16"/>
                      </a:lnTo>
                      <a:lnTo>
                        <a:pt x="f17" y="f18"/>
                      </a:lnTo>
                      <a:lnTo>
                        <a:pt x="f2" y="f4"/>
                      </a:lnTo>
                      <a:lnTo>
                        <a:pt x="f19" y="f20"/>
                      </a:lnTo>
                      <a:lnTo>
                        <a:pt x="f21" y="f22"/>
                      </a:lnTo>
                      <a:lnTo>
                        <a:pt x="f3" y="f5"/>
                      </a:lnTo>
                      <a:lnTo>
                        <a:pt x="f3" y="f5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936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none" lIns="90000" tIns="46800" rIns="90000" bIns="46800" anchor="ctr" compatLnSpc="0"/>
                <a:lstStyle/>
                <a:p>
                  <a:pPr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fr-FR" sz="2400">
                    <a:latin typeface="Liberation Serif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15" name="Forme libre 14"/>
                <p:cNvSpPr/>
                <p:nvPr/>
              </p:nvSpPr>
              <p:spPr>
                <a:xfrm>
                  <a:off x="6904161" y="2781358"/>
                  <a:ext cx="1773279" cy="542907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noFill/>
                <a:ln>
                  <a:noFill/>
                  <a:prstDash val="solid"/>
                </a:ln>
              </p:spPr>
              <p:txBody>
                <a:bodyPr lIns="90000" tIns="45000" rIns="90000" bIns="45000" compatLnSpc="0"/>
                <a:lstStyle/>
                <a:p>
                  <a:pPr algn="ctr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fr-FR" sz="1600" b="1">
                      <a:latin typeface="Liberation Serif" pitchFamily="18"/>
                      <a:ea typeface="DejaVu Sans" pitchFamily="2"/>
                      <a:cs typeface="DejaVu Sans" pitchFamily="2"/>
                    </a:rPr>
                    <a:t>h</a:t>
                  </a:r>
                  <a:r>
                    <a:rPr lang="fr-FR" sz="1200" b="1">
                      <a:latin typeface="Liberation Serif" pitchFamily="18"/>
                      <a:ea typeface="DejaVu Sans" pitchFamily="2"/>
                      <a:cs typeface="DejaVu Sans" pitchFamily="2"/>
                    </a:rPr>
                    <a:t>*</a:t>
                  </a:r>
                  <a:r>
                    <a:rPr lang="fr-FR" sz="1600">
                      <a:latin typeface="Liberation Serif" pitchFamily="18"/>
                      <a:ea typeface="DejaVu Sans" pitchFamily="2"/>
                      <a:cs typeface="DejaVu Sans" pitchFamily="2"/>
                    </a:rPr>
                    <a:t>=</a:t>
                  </a:r>
                  <a:r>
                    <a:rPr lang="fr-FR" sz="1600" b="1">
                      <a:latin typeface="Liberation Serif" pitchFamily="18"/>
                      <a:ea typeface="DejaVu Sans" pitchFamily="2"/>
                      <a:cs typeface="DejaVu Sans" pitchFamily="2"/>
                    </a:rPr>
                    <a:t>H(a’.out)</a:t>
                  </a:r>
                </a:p>
                <a:p>
                  <a:pPr algn="ctr" eaLnBrk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fr-FR" sz="1600">
                      <a:latin typeface="Liberation Serif" pitchFamily="18"/>
                      <a:ea typeface="DejaVu Sans" pitchFamily="2"/>
                      <a:cs typeface="DejaVu Sans" pitchFamily="2"/>
                    </a:rPr>
                    <a:t> Si </a:t>
                  </a:r>
                  <a:r>
                    <a:rPr lang="fr-FR" sz="1600" b="1">
                      <a:latin typeface="Liberation Serif" pitchFamily="18"/>
                      <a:ea typeface="DejaVu Sans" pitchFamily="2"/>
                      <a:cs typeface="DejaVu Sans" pitchFamily="2"/>
                    </a:rPr>
                    <a:t>h’</a:t>
                  </a:r>
                  <a:r>
                    <a:rPr lang="fr-FR" sz="1600" b="1">
                      <a:latin typeface="DejaVu Sans" pitchFamily="34"/>
                      <a:ea typeface="DejaVu Sans" pitchFamily="2"/>
                      <a:cs typeface="DejaVu Sans" pitchFamily="2"/>
                    </a:rPr>
                    <a:t>=</a:t>
                  </a:r>
                  <a:r>
                    <a:rPr lang="fr-FR" sz="1600">
                      <a:latin typeface="Times New Roman" pitchFamily="18"/>
                      <a:ea typeface="DejaVu Sans" pitchFamily="34"/>
                      <a:cs typeface="DejaVu Sans" pitchFamily="34"/>
                    </a:rPr>
                    <a:t> </a:t>
                  </a:r>
                  <a:r>
                    <a:rPr lang="fr-FR" sz="1600" b="1">
                      <a:latin typeface="Times New Roman" pitchFamily="18"/>
                      <a:ea typeface="DejaVu Sans" pitchFamily="34"/>
                      <a:cs typeface="DejaVu Sans" pitchFamily="34"/>
                    </a:rPr>
                    <a:t>h</a:t>
                  </a:r>
                  <a:r>
                    <a:rPr lang="fr-FR" sz="1200" b="1">
                      <a:latin typeface="Times New Roman" pitchFamily="18"/>
                      <a:ea typeface="DejaVu Sans" pitchFamily="34"/>
                      <a:cs typeface="DejaVu Sans" pitchFamily="34"/>
                    </a:rPr>
                    <a:t>*</a:t>
                  </a:r>
                </a:p>
                <a:p>
                  <a:pPr algn="ctr" eaLnBrk="1" fontAlgn="auto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fr-FR" sz="1600" b="1">
                      <a:latin typeface="Times New Roman" pitchFamily="18"/>
                      <a:ea typeface="DejaVu Sans" pitchFamily="34"/>
                      <a:cs typeface="DejaVu Sans" pitchFamily="34"/>
                    </a:rPr>
                    <a:t>Accepte Fichier!</a:t>
                  </a:r>
                </a:p>
              </p:txBody>
            </p:sp>
          </p:grpSp>
        </p:grpSp>
        <p:sp>
          <p:nvSpPr>
            <p:cNvPr id="8" name="Forme libre 7"/>
            <p:cNvSpPr/>
            <p:nvPr/>
          </p:nvSpPr>
          <p:spPr>
            <a:xfrm>
              <a:off x="4121208" y="3344903"/>
              <a:ext cx="1019199" cy="4857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90000" tIns="45000" rIns="90000" bIns="45000" compatLnSpc="0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b="1" dirty="0">
                  <a:latin typeface="Liberation Serif" pitchFamily="18"/>
                  <a:ea typeface="DejaVu Sans" pitchFamily="2"/>
                  <a:cs typeface="DejaVu Sans" pitchFamily="2"/>
                </a:rPr>
                <a:t>a’.</a:t>
              </a:r>
              <a:r>
                <a:rPr lang="fr-FR" sz="1400" b="1" dirty="0" err="1">
                  <a:latin typeface="Liberation Serif" pitchFamily="18"/>
                  <a:ea typeface="DejaVu Sans" pitchFamily="2"/>
                  <a:cs typeface="DejaVu Sans" pitchFamily="2"/>
                </a:rPr>
                <a:t>out+h</a:t>
              </a:r>
              <a:r>
                <a:rPr lang="fr-FR" sz="1400" b="1" dirty="0">
                  <a:latin typeface="Liberation Serif" pitchFamily="18"/>
                  <a:ea typeface="DejaVu Sans" pitchFamily="2"/>
                  <a:cs typeface="DejaVu Sans" pitchFamily="2"/>
                </a:rPr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09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800" dirty="0">
                <a:latin typeface="Times New Roman" panose="02020603050405020304" pitchFamily="18" charset="0"/>
              </a:rPr>
              <a:t>La mise en œuvre des services CIP via la cryptographie symétrique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-339725" algn="ctr"/>
            <a:endParaRPr lang="fr-FR" altLang="fr-FR" b="1" dirty="0" smtClean="0">
              <a:latin typeface="Arial" panose="020B0604020202020204" pitchFamily="34" charset="0"/>
            </a:endParaRPr>
          </a:p>
          <a:p>
            <a:pPr indent="-339725" algn="ctr"/>
            <a:endParaRPr lang="fr-FR" altLang="fr-FR" b="1" dirty="0">
              <a:latin typeface="Arial" panose="020B0604020202020204" pitchFamily="34" charset="0"/>
            </a:endParaRPr>
          </a:p>
          <a:p>
            <a:pPr indent="-339725" algn="ctr"/>
            <a:endParaRPr lang="fr-FR" altLang="fr-FR" b="1" dirty="0" smtClean="0">
              <a:latin typeface="Arial" panose="020B0604020202020204" pitchFamily="34" charset="0"/>
            </a:endParaRPr>
          </a:p>
          <a:p>
            <a:pPr indent="-339725" algn="ctr"/>
            <a:r>
              <a:rPr lang="fr-FR" altLang="fr-FR" b="1" dirty="0" smtClean="0">
                <a:latin typeface="Arial" panose="020B0604020202020204" pitchFamily="34" charset="0"/>
              </a:rPr>
              <a:t>Chiffrement</a:t>
            </a:r>
            <a:endParaRPr lang="fr-FR" altLang="fr-FR" b="1" dirty="0">
              <a:latin typeface="Arial" panose="020B0604020202020204" pitchFamily="34" charset="0"/>
            </a:endParaRPr>
          </a:p>
          <a:p>
            <a:pPr indent="-339725" algn="ctr"/>
            <a:endParaRPr lang="fr-FR" altLang="fr-FR" dirty="0">
              <a:latin typeface="Arial" panose="020B0604020202020204" pitchFamily="34" charset="0"/>
            </a:endParaRPr>
          </a:p>
          <a:p>
            <a:pPr indent="-339725" algn="ctr"/>
            <a:r>
              <a:rPr lang="fr-FR" altLang="fr-FR" dirty="0">
                <a:latin typeface="Arial" panose="020B0604020202020204" pitchFamily="34" charset="0"/>
              </a:rPr>
              <a:t>Intégrité de Données</a:t>
            </a:r>
          </a:p>
          <a:p>
            <a:pPr indent="-339725" algn="ctr"/>
            <a:endParaRPr lang="fr-FR" altLang="fr-FR" dirty="0">
              <a:latin typeface="Arial" panose="020B0604020202020204" pitchFamily="34" charset="0"/>
            </a:endParaRPr>
          </a:p>
          <a:p>
            <a:pPr indent="-339725" algn="ctr"/>
            <a:r>
              <a:rPr lang="fr-FR" altLang="fr-FR" dirty="0" smtClean="0">
                <a:latin typeface="Arial" panose="020B0604020202020204" pitchFamily="34" charset="0"/>
              </a:rPr>
              <a:t>Authentification</a:t>
            </a:r>
          </a:p>
          <a:p>
            <a:pPr indent="-339725" algn="ctr"/>
            <a:endParaRPr lang="fr-FR" altLang="fr-FR" dirty="0" smtClean="0">
              <a:latin typeface="Arial" panose="020B0604020202020204" pitchFamily="34" charset="0"/>
            </a:endParaRPr>
          </a:p>
          <a:p>
            <a:pPr indent="-339725" algn="ctr"/>
            <a:r>
              <a:rPr lang="fr-FR" altLang="fr-FR" dirty="0" smtClean="0">
                <a:latin typeface="Arial" panose="020B0604020202020204" pitchFamily="34" charset="0"/>
              </a:rPr>
              <a:t>Non-répudiation </a:t>
            </a:r>
            <a:endParaRPr lang="fr-FR" altLang="fr-FR" dirty="0"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Chiffrement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714375" y="1801813"/>
            <a:ext cx="8296275" cy="4703852"/>
          </a:xfrm>
          <a:prstGeom prst="rect">
            <a:avLst/>
          </a:prstGeom>
        </p:spPr>
        <p:txBody>
          <a:bodyPr vert="horz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dirty="0" smtClean="0"/>
              <a:t>   </a:t>
            </a:r>
            <a:r>
              <a:rPr lang="fr-FR" sz="1600" b="1" dirty="0" smtClean="0"/>
              <a:t>Algorithme de Chiffrement</a:t>
            </a:r>
            <a:r>
              <a:rPr lang="fr-FR" sz="1600" dirty="0" smtClean="0"/>
              <a:t>: Un algorithme, qui étant donné un message en </a:t>
            </a:r>
            <a:r>
              <a:rPr lang="fr-FR" sz="1600" u="sng" dirty="0" smtClean="0"/>
              <a:t>clair</a:t>
            </a:r>
            <a:r>
              <a:rPr lang="fr-FR" sz="1600" dirty="0" smtClean="0"/>
              <a:t> </a:t>
            </a:r>
            <a:r>
              <a:rPr lang="fr-FR" sz="1600" b="1" dirty="0" smtClean="0"/>
              <a:t>M</a:t>
            </a:r>
            <a:r>
              <a:rPr lang="fr-FR" sz="1600" dirty="0" smtClean="0"/>
              <a:t> et une </a:t>
            </a:r>
            <a:r>
              <a:rPr lang="fr-FR" sz="1600" u="sng" dirty="0" smtClean="0"/>
              <a:t>clé secrète </a:t>
            </a:r>
            <a:r>
              <a:rPr lang="fr-FR" sz="1600" b="1" u="sng" dirty="0" smtClean="0"/>
              <a:t>K</a:t>
            </a:r>
            <a:r>
              <a:rPr lang="fr-FR" sz="1600" dirty="0" smtClean="0"/>
              <a:t> produit un message </a:t>
            </a:r>
            <a:r>
              <a:rPr lang="fr-FR" sz="1600" u="sng" dirty="0" smtClean="0"/>
              <a:t>chiffré/crypté</a:t>
            </a:r>
            <a:r>
              <a:rPr lang="fr-FR" sz="1600" dirty="0" smtClean="0"/>
              <a:t> </a:t>
            </a:r>
            <a:r>
              <a:rPr lang="fr-FR" sz="1600" b="1" dirty="0" smtClean="0"/>
              <a:t>M’</a:t>
            </a:r>
            <a:r>
              <a:rPr lang="fr-FR" sz="1600" dirty="0" smtClean="0"/>
              <a:t> qui ne peut être lisible (déchiffré/décrypté) qu’aux </a:t>
            </a:r>
            <a:r>
              <a:rPr lang="fr-FR" sz="1600" u="sng" dirty="0" smtClean="0"/>
              <a:t>détenteur de </a:t>
            </a:r>
            <a:r>
              <a:rPr lang="fr-FR" sz="1600" b="1" u="sng" dirty="0" smtClean="0"/>
              <a:t>K</a:t>
            </a:r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r>
              <a:rPr lang="fr-FR" sz="1600" b="1" dirty="0" smtClean="0"/>
              <a:t>E: </a:t>
            </a:r>
            <a:r>
              <a:rPr lang="fr-FR" sz="1600" dirty="0" smtClean="0"/>
              <a:t>{0,1}*x{0,1}</a:t>
            </a:r>
            <a:r>
              <a:rPr lang="fr-FR" sz="1600" baseline="33000" dirty="0" smtClean="0"/>
              <a:t>|K|</a:t>
            </a:r>
            <a:r>
              <a:rPr lang="fr-FR" sz="1600" dirty="0" smtClean="0"/>
              <a:t> --&gt; {0,1}</a:t>
            </a:r>
            <a:r>
              <a:rPr lang="fr-FR" sz="1600" baseline="33000" dirty="0" smtClean="0"/>
              <a:t>*</a:t>
            </a:r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sz="1600" u="sng" dirty="0" smtClean="0"/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sz="1600" u="sng" dirty="0" smtClean="0"/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sz="1600" u="sng" dirty="0" smtClean="0"/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sz="1600" u="sng" dirty="0" smtClean="0"/>
          </a:p>
          <a:p>
            <a:pPr marL="331560" indent="-331560">
              <a:spcBef>
                <a:spcPts val="0"/>
              </a:spcBef>
              <a:spcAft>
                <a:spcPts val="1423"/>
              </a:spcAft>
              <a:tabLst>
                <a:tab pos="331560" algn="l"/>
                <a:tab pos="437760" algn="l"/>
                <a:tab pos="887040" algn="l"/>
                <a:tab pos="1336320" algn="l"/>
                <a:tab pos="1785600" algn="l"/>
                <a:tab pos="2234880" algn="l"/>
                <a:tab pos="2684160" algn="l"/>
                <a:tab pos="3133440" algn="l"/>
                <a:tab pos="3582719" algn="l"/>
                <a:tab pos="4032000" algn="l"/>
                <a:tab pos="4481279" algn="l"/>
                <a:tab pos="4930200" algn="l"/>
                <a:tab pos="5379480" algn="l"/>
                <a:tab pos="5828760" algn="l"/>
                <a:tab pos="6278040" algn="l"/>
                <a:tab pos="6727319" algn="l"/>
                <a:tab pos="7176600" algn="l"/>
                <a:tab pos="7625879" algn="l"/>
                <a:tab pos="8075160" algn="l"/>
                <a:tab pos="8524440" algn="l"/>
                <a:tab pos="8973720" algn="l"/>
              </a:tabLst>
              <a:defRPr/>
            </a:pPr>
            <a:endParaRPr lang="fr-FR" sz="1600" u="sng" dirty="0" smtClean="0"/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endParaRPr lang="fr-FR" sz="1800" dirty="0" smtClean="0"/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endParaRPr lang="fr-FR" sz="1800" dirty="0"/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dirty="0" smtClean="0"/>
              <a:t> Analogie: une serrure, un coffre fort, un cadenas --&gt; ont tous besoin de clés (matériel et/ou numérique) pour les fermer/ouvrir  </a:t>
            </a:r>
          </a:p>
        </p:txBody>
      </p:sp>
      <p:grpSp>
        <p:nvGrpSpPr>
          <p:cNvPr id="6" name="Groupe 3"/>
          <p:cNvGrpSpPr>
            <a:grpSpLocks/>
          </p:cNvGrpSpPr>
          <p:nvPr/>
        </p:nvGrpSpPr>
        <p:grpSpPr bwMode="auto">
          <a:xfrm>
            <a:off x="1439863" y="3059113"/>
            <a:ext cx="6985000" cy="1997075"/>
            <a:chOff x="1440000" y="3059279"/>
            <a:chExt cx="6984719" cy="1996920"/>
          </a:xfrm>
        </p:grpSpPr>
        <p:pic>
          <p:nvPicPr>
            <p:cNvPr id="7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000" y="3059279"/>
              <a:ext cx="6984719" cy="1996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orme libre 7"/>
            <p:cNvSpPr/>
            <p:nvPr/>
          </p:nvSpPr>
          <p:spPr>
            <a:xfrm>
              <a:off x="4697419" y="3059279"/>
              <a:ext cx="392096" cy="31588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90000" tIns="45000" rIns="90000" bIns="45000" compatLnSpc="0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600">
                  <a:latin typeface="Liberation Serif" pitchFamily="18"/>
                  <a:ea typeface="DejaVu Sans" pitchFamily="2"/>
                  <a:cs typeface="DejaVu Sans" pitchFamily="2"/>
                </a:rPr>
                <a:t>K</a:t>
              </a:r>
            </a:p>
          </p:txBody>
        </p:sp>
      </p:grpSp>
      <p:sp>
        <p:nvSpPr>
          <p:cNvPr id="9" name="Forme libre 8"/>
          <p:cNvSpPr/>
          <p:nvPr/>
        </p:nvSpPr>
        <p:spPr>
          <a:xfrm>
            <a:off x="3128963" y="5219700"/>
            <a:ext cx="3351212" cy="485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5000" rIns="90000" bIns="45000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Liberation Serif" pitchFamily="18"/>
                <a:ea typeface="DejaVu Sans" pitchFamily="2"/>
                <a:cs typeface="DejaVu Sans" pitchFamily="2"/>
              </a:rPr>
              <a:t>Algorithme Chiffrement / déchiffrement</a:t>
            </a:r>
          </a:p>
        </p:txBody>
      </p:sp>
      <p:sp>
        <p:nvSpPr>
          <p:cNvPr id="10" name="Connecteur droit 9"/>
          <p:cNvSpPr/>
          <p:nvPr/>
        </p:nvSpPr>
        <p:spPr>
          <a:xfrm flipH="1" flipV="1">
            <a:off x="3506788" y="4667250"/>
            <a:ext cx="420687" cy="56515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lIns="90000" tIns="46800" rIns="90000" bIns="46800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Connecteur droit 10"/>
          <p:cNvSpPr/>
          <p:nvPr/>
        </p:nvSpPr>
        <p:spPr>
          <a:xfrm flipV="1">
            <a:off x="5089525" y="4667250"/>
            <a:ext cx="981075" cy="56515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lIns="90000" tIns="46800" rIns="90000" bIns="46800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190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Algorithmes de Chiffrement: Deux Grandes Catégories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714375" y="1657350"/>
            <a:ext cx="8296275" cy="2965450"/>
          </a:xfrm>
          <a:prstGeom prst="rect">
            <a:avLst/>
          </a:prstGeom>
        </p:spPr>
        <p:txBody>
          <a:bodyPr vert="horz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480" indent="-331560">
              <a:spcBef>
                <a:spcPts val="0"/>
              </a:spcBef>
              <a:spcAft>
                <a:spcPts val="1423"/>
              </a:spcAft>
              <a:tabLst>
                <a:tab pos="339480" algn="l"/>
                <a:tab pos="445680" algn="l"/>
                <a:tab pos="894960" algn="l"/>
                <a:tab pos="1344240" algn="l"/>
                <a:tab pos="1793520" algn="l"/>
                <a:tab pos="2242800" algn="l"/>
                <a:tab pos="2692080" algn="l"/>
                <a:tab pos="3141360" algn="l"/>
                <a:tab pos="3590639" algn="l"/>
                <a:tab pos="4039920" algn="l"/>
                <a:tab pos="4489199" algn="l"/>
                <a:tab pos="4938120" algn="l"/>
                <a:tab pos="5387400" algn="l"/>
                <a:tab pos="5836680" algn="l"/>
                <a:tab pos="6285960" algn="l"/>
                <a:tab pos="6735239" algn="l"/>
                <a:tab pos="7184520" algn="l"/>
                <a:tab pos="7633799" algn="l"/>
                <a:tab pos="8083080" algn="l"/>
                <a:tab pos="8532360" algn="l"/>
                <a:tab pos="8981640" algn="l"/>
              </a:tabLst>
              <a:defRPr/>
            </a:pPr>
            <a:r>
              <a:rPr lang="fr-FR" sz="1800" smtClean="0"/>
              <a:t>Pour pouvoir chiffrer des messages de taille </a:t>
            </a:r>
            <a:r>
              <a:rPr lang="fr-FR" sz="1800" b="1" smtClean="0"/>
              <a:t>quelconque</a:t>
            </a:r>
            <a:r>
              <a:rPr lang="fr-FR" sz="1800" smtClean="0"/>
              <a:t> </a:t>
            </a:r>
            <a:r>
              <a:rPr lang="fr-FR" sz="1800" b="1" smtClean="0"/>
              <a:t>: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45000"/>
              <a:buFont typeface="Wingdings" pitchFamily="2"/>
              <a:buChar char="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600" smtClean="0"/>
              <a:t> Par </a:t>
            </a:r>
            <a:r>
              <a:rPr lang="fr-FR" sz="1600" b="1" smtClean="0"/>
              <a:t>Bloc</a:t>
            </a:r>
            <a:r>
              <a:rPr lang="fr-FR" sz="1600" smtClean="0"/>
              <a:t>: Le chiffrement s’opère sur des </a:t>
            </a:r>
            <a:r>
              <a:rPr lang="fr-FR" sz="1600" u="sng" smtClean="0"/>
              <a:t>blocs</a:t>
            </a:r>
            <a:r>
              <a:rPr lang="fr-FR" sz="1600" smtClean="0"/>
              <a:t> de </a:t>
            </a:r>
            <a:r>
              <a:rPr lang="fr-FR" sz="1600" u="sng" smtClean="0"/>
              <a:t>taille fixe</a:t>
            </a:r>
            <a:r>
              <a:rPr lang="fr-FR" sz="1600" smtClean="0"/>
              <a:t> (128, 192, ... bits)</a:t>
            </a:r>
          </a:p>
          <a:p>
            <a:pPr marL="339480" indent="-331560">
              <a:spcBef>
                <a:spcPts val="0"/>
              </a:spcBef>
              <a:spcAft>
                <a:spcPts val="1423"/>
              </a:spcAft>
              <a:tabLst>
                <a:tab pos="339480" algn="l"/>
                <a:tab pos="445680" algn="l"/>
                <a:tab pos="894960" algn="l"/>
                <a:tab pos="1344240" algn="l"/>
                <a:tab pos="1793520" algn="l"/>
                <a:tab pos="2242800" algn="l"/>
                <a:tab pos="2692080" algn="l"/>
                <a:tab pos="3141360" algn="l"/>
                <a:tab pos="3590639" algn="l"/>
                <a:tab pos="4039920" algn="l"/>
                <a:tab pos="4489199" algn="l"/>
                <a:tab pos="4938120" algn="l"/>
                <a:tab pos="5387400" algn="l"/>
                <a:tab pos="5836680" algn="l"/>
                <a:tab pos="6285960" algn="l"/>
                <a:tab pos="6735239" algn="l"/>
                <a:tab pos="7184520" algn="l"/>
                <a:tab pos="7633799" algn="l"/>
                <a:tab pos="8083080" algn="l"/>
                <a:tab pos="8532360" algn="l"/>
                <a:tab pos="8981640" algn="l"/>
              </a:tabLst>
              <a:defRPr/>
            </a:pPr>
            <a:r>
              <a:rPr lang="fr-FR" sz="1600" smtClean="0"/>
              <a:t>- Découper le message clair en blocs, et ensuite appliquer le chiffrement sur les blocs</a:t>
            </a:r>
          </a:p>
          <a:p>
            <a:pPr marL="339480" indent="-331560">
              <a:spcBef>
                <a:spcPts val="0"/>
              </a:spcBef>
              <a:spcAft>
                <a:spcPts val="1423"/>
              </a:spcAft>
              <a:tabLst>
                <a:tab pos="339480" algn="l"/>
                <a:tab pos="445680" algn="l"/>
                <a:tab pos="894960" algn="l"/>
                <a:tab pos="1344240" algn="l"/>
                <a:tab pos="1793520" algn="l"/>
                <a:tab pos="2242800" algn="l"/>
                <a:tab pos="2692080" algn="l"/>
                <a:tab pos="3141360" algn="l"/>
                <a:tab pos="3590639" algn="l"/>
                <a:tab pos="4039920" algn="l"/>
                <a:tab pos="4489199" algn="l"/>
                <a:tab pos="4938120" algn="l"/>
                <a:tab pos="5387400" algn="l"/>
                <a:tab pos="5836680" algn="l"/>
                <a:tab pos="6285960" algn="l"/>
                <a:tab pos="6735239" algn="l"/>
                <a:tab pos="7184520" algn="l"/>
                <a:tab pos="7633799" algn="l"/>
                <a:tab pos="8083080" algn="l"/>
                <a:tab pos="8532360" algn="l"/>
                <a:tab pos="8981640" algn="l"/>
              </a:tabLst>
              <a:defRPr/>
            </a:pPr>
            <a:endParaRPr lang="fr-FR" sz="1600" smtClean="0"/>
          </a:p>
          <a:p>
            <a:pPr marL="339480" indent="-331560">
              <a:spcBef>
                <a:spcPts val="0"/>
              </a:spcBef>
              <a:spcAft>
                <a:spcPts val="1423"/>
              </a:spcAft>
              <a:tabLst>
                <a:tab pos="339480" algn="l"/>
                <a:tab pos="445680" algn="l"/>
                <a:tab pos="894960" algn="l"/>
                <a:tab pos="1344240" algn="l"/>
                <a:tab pos="1793520" algn="l"/>
                <a:tab pos="2242800" algn="l"/>
                <a:tab pos="2692080" algn="l"/>
                <a:tab pos="3141360" algn="l"/>
                <a:tab pos="3590639" algn="l"/>
                <a:tab pos="4039920" algn="l"/>
                <a:tab pos="4489199" algn="l"/>
                <a:tab pos="4938120" algn="l"/>
                <a:tab pos="5387400" algn="l"/>
                <a:tab pos="5836680" algn="l"/>
                <a:tab pos="6285960" algn="l"/>
                <a:tab pos="6735239" algn="l"/>
                <a:tab pos="7184520" algn="l"/>
                <a:tab pos="7633799" algn="l"/>
                <a:tab pos="8083080" algn="l"/>
                <a:tab pos="8532360" algn="l"/>
                <a:tab pos="8981640" algn="l"/>
              </a:tabLst>
              <a:defRPr/>
            </a:pPr>
            <a:endParaRPr lang="fr-FR" sz="1600" smtClean="0"/>
          </a:p>
          <a:p>
            <a:pPr marL="339480" indent="-331560">
              <a:spcBef>
                <a:spcPts val="0"/>
              </a:spcBef>
              <a:spcAft>
                <a:spcPts val="1423"/>
              </a:spcAft>
              <a:tabLst>
                <a:tab pos="339480" algn="l"/>
                <a:tab pos="445680" algn="l"/>
                <a:tab pos="894960" algn="l"/>
                <a:tab pos="1344240" algn="l"/>
                <a:tab pos="1793520" algn="l"/>
                <a:tab pos="2242800" algn="l"/>
                <a:tab pos="2692080" algn="l"/>
                <a:tab pos="3141360" algn="l"/>
                <a:tab pos="3590639" algn="l"/>
                <a:tab pos="4039920" algn="l"/>
                <a:tab pos="4489199" algn="l"/>
                <a:tab pos="4938120" algn="l"/>
                <a:tab pos="5387400" algn="l"/>
                <a:tab pos="5836680" algn="l"/>
                <a:tab pos="6285960" algn="l"/>
                <a:tab pos="6735239" algn="l"/>
                <a:tab pos="7184520" algn="l"/>
                <a:tab pos="7633799" algn="l"/>
                <a:tab pos="8083080" algn="l"/>
                <a:tab pos="8532360" algn="l"/>
                <a:tab pos="8981640" algn="l"/>
              </a:tabLst>
              <a:defRPr/>
            </a:pPr>
            <a:r>
              <a:rPr lang="fr-FR" sz="1600" smtClean="0"/>
              <a:t> </a:t>
            </a:r>
          </a:p>
          <a:p>
            <a:pPr marL="339480" indent="-331560">
              <a:spcBef>
                <a:spcPts val="0"/>
              </a:spcBef>
              <a:spcAft>
                <a:spcPts val="1423"/>
              </a:spcAft>
              <a:tabLst>
                <a:tab pos="339480" algn="l"/>
                <a:tab pos="445680" algn="l"/>
                <a:tab pos="894960" algn="l"/>
                <a:tab pos="1344240" algn="l"/>
                <a:tab pos="1793520" algn="l"/>
                <a:tab pos="2242800" algn="l"/>
                <a:tab pos="2692080" algn="l"/>
                <a:tab pos="3141360" algn="l"/>
                <a:tab pos="3590639" algn="l"/>
                <a:tab pos="4039920" algn="l"/>
                <a:tab pos="4489199" algn="l"/>
                <a:tab pos="4938120" algn="l"/>
                <a:tab pos="5387400" algn="l"/>
                <a:tab pos="5836680" algn="l"/>
                <a:tab pos="6285960" algn="l"/>
                <a:tab pos="6735239" algn="l"/>
                <a:tab pos="7184520" algn="l"/>
                <a:tab pos="7633799" algn="l"/>
                <a:tab pos="8083080" algn="l"/>
                <a:tab pos="8532360" algn="l"/>
                <a:tab pos="8981640" algn="l"/>
              </a:tabLst>
              <a:defRPr/>
            </a:pPr>
            <a:r>
              <a:rPr lang="fr-FR" sz="1600" smtClean="0"/>
              <a:t> </a:t>
            </a:r>
          </a:p>
          <a:p>
            <a:pPr marL="0" indent="0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Wingdings" pitchFamily="2"/>
              <a:buChar char="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600" smtClean="0"/>
              <a:t> Par </a:t>
            </a:r>
            <a:r>
              <a:rPr lang="fr-FR" sz="1600" b="1" smtClean="0"/>
              <a:t>Flux</a:t>
            </a:r>
            <a:r>
              <a:rPr lang="fr-FR" sz="1600" smtClean="0"/>
              <a:t>: Le message n’est pas divisé en blocs, il est traité comme un </a:t>
            </a:r>
            <a:r>
              <a:rPr lang="fr-FR" sz="1600" u="sng" smtClean="0"/>
              <a:t>flux</a:t>
            </a:r>
            <a:r>
              <a:rPr lang="fr-FR" sz="1600" smtClean="0"/>
              <a:t> continu d’octets</a:t>
            </a:r>
            <a:endParaRPr lang="fr-FR" sz="16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2557463"/>
            <a:ext cx="41148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rme libre 6"/>
          <p:cNvSpPr/>
          <p:nvPr/>
        </p:nvSpPr>
        <p:spPr>
          <a:xfrm>
            <a:off x="6108700" y="3319463"/>
            <a:ext cx="1882775" cy="3159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5000" rIns="90000" bIns="45000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latin typeface="Liberation Serif" pitchFamily="18"/>
                <a:ea typeface="DejaVu Sans" pitchFamily="2"/>
                <a:cs typeface="DejaVu Sans" pitchFamily="2"/>
              </a:rPr>
              <a:t>DES, 3DES, AES</a:t>
            </a:r>
            <a:r>
              <a:rPr lang="fr-FR" sz="1600" dirty="0">
                <a:latin typeface="Liberation Serif" pitchFamily="18"/>
                <a:ea typeface="DejaVu Sans" pitchFamily="2"/>
                <a:cs typeface="DejaVu Sans" pitchFamily="2"/>
              </a:rPr>
              <a:t>, ...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61" y="5245101"/>
            <a:ext cx="516413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rme libre 8"/>
          <p:cNvSpPr/>
          <p:nvPr/>
        </p:nvSpPr>
        <p:spPr>
          <a:xfrm>
            <a:off x="7173341" y="5678741"/>
            <a:ext cx="1260475" cy="31591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5000" rIns="90000" bIns="45000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latin typeface="Liberation Serif" pitchFamily="18"/>
                <a:ea typeface="DejaVu Sans" pitchFamily="2"/>
                <a:cs typeface="DejaVu Sans" pitchFamily="2"/>
              </a:rPr>
              <a:t>RC4, A5/1</a:t>
            </a:r>
          </a:p>
        </p:txBody>
      </p:sp>
    </p:spTree>
    <p:extLst>
      <p:ext uri="{BB962C8B-B14F-4D97-AF65-F5344CB8AC3E}">
        <p14:creationId xmlns:p14="http://schemas.microsoft.com/office/powerpoint/2010/main" val="38391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>
                <a:latin typeface="Times New Roman" panose="02020603050405020304" pitchFamily="18" charset="0"/>
              </a:rPr>
              <a:t>La mise en œuvre des services CIP via la cryptographie symétrique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-339725" algn="ctr"/>
            <a:endParaRPr lang="fr-FR" altLang="fr-FR" dirty="0" smtClean="0">
              <a:latin typeface="Arial" panose="020B0604020202020204" pitchFamily="34" charset="0"/>
            </a:endParaRPr>
          </a:p>
          <a:p>
            <a:pPr indent="-339725" algn="ctr"/>
            <a:endParaRPr lang="fr-FR" altLang="fr-FR" dirty="0">
              <a:latin typeface="Arial" panose="020B0604020202020204" pitchFamily="34" charset="0"/>
            </a:endParaRPr>
          </a:p>
          <a:p>
            <a:pPr indent="-339725" algn="ctr"/>
            <a:r>
              <a:rPr lang="fr-FR" altLang="fr-FR" dirty="0" smtClean="0">
                <a:latin typeface="Arial" panose="020B0604020202020204" pitchFamily="34" charset="0"/>
              </a:rPr>
              <a:t>Chiffrement</a:t>
            </a:r>
            <a:endParaRPr lang="fr-FR" altLang="fr-FR" dirty="0">
              <a:latin typeface="Arial" panose="020B0604020202020204" pitchFamily="34" charset="0"/>
            </a:endParaRPr>
          </a:p>
          <a:p>
            <a:pPr indent="-339725" algn="ctr"/>
            <a:endParaRPr lang="fr-FR" altLang="fr-FR" dirty="0">
              <a:latin typeface="Arial" panose="020B0604020202020204" pitchFamily="34" charset="0"/>
            </a:endParaRPr>
          </a:p>
          <a:p>
            <a:pPr indent="-339725" algn="ctr"/>
            <a:r>
              <a:rPr lang="fr-FR" altLang="fr-FR" b="1" dirty="0">
                <a:latin typeface="Arial" panose="020B0604020202020204" pitchFamily="34" charset="0"/>
              </a:rPr>
              <a:t>Intégrité de Données</a:t>
            </a:r>
          </a:p>
          <a:p>
            <a:pPr indent="-339725" algn="ctr"/>
            <a:endParaRPr lang="fr-FR" altLang="fr-FR" dirty="0">
              <a:latin typeface="Arial" panose="020B0604020202020204" pitchFamily="34" charset="0"/>
            </a:endParaRPr>
          </a:p>
          <a:p>
            <a:pPr indent="-339725" algn="ctr"/>
            <a:r>
              <a:rPr lang="fr-FR" altLang="fr-FR" dirty="0" smtClean="0">
                <a:latin typeface="Arial" panose="020B0604020202020204" pitchFamily="34" charset="0"/>
              </a:rPr>
              <a:t>Authentification</a:t>
            </a:r>
          </a:p>
          <a:p>
            <a:pPr indent="-339725" algn="ctr"/>
            <a:endParaRPr lang="fr-FR" altLang="fr-FR" dirty="0">
              <a:latin typeface="Arial" panose="020B0604020202020204" pitchFamily="34" charset="0"/>
            </a:endParaRPr>
          </a:p>
          <a:p>
            <a:pPr indent="-339725" algn="ctr"/>
            <a:r>
              <a:rPr lang="fr-FR" altLang="fr-FR" dirty="0" smtClean="0">
                <a:latin typeface="Arial" panose="020B0604020202020204" pitchFamily="34" charset="0"/>
              </a:rPr>
              <a:t>Non-répudiation</a:t>
            </a:r>
            <a:endParaRPr lang="fr-FR" altLang="fr-FR" dirty="0"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Intégrité des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714375" y="1801813"/>
            <a:ext cx="8293100" cy="4125912"/>
          </a:xfrm>
          <a:prstGeom prst="rect">
            <a:avLst/>
          </a:prstGeom>
        </p:spPr>
        <p:txBody>
          <a:bodyPr vert="horz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smtClean="0"/>
              <a:t>  Algorithme d’Intégrité des données: un algorithme qui étant donnée un message </a:t>
            </a:r>
            <a:r>
              <a:rPr lang="fr-FR" sz="1800" b="1" smtClean="0"/>
              <a:t>M</a:t>
            </a:r>
            <a:r>
              <a:rPr lang="fr-FR" sz="1800" smtClean="0"/>
              <a:t>, ainsi qu’une clé </a:t>
            </a:r>
            <a:r>
              <a:rPr lang="fr-FR" sz="1800" b="1" smtClean="0"/>
              <a:t>K</a:t>
            </a:r>
            <a:r>
              <a:rPr lang="fr-FR" sz="1800" smtClean="0"/>
              <a:t>, produit un code de </a:t>
            </a:r>
            <a:r>
              <a:rPr lang="fr-FR" sz="1800" u="sng" smtClean="0"/>
              <a:t>taille fixe </a:t>
            </a:r>
            <a:r>
              <a:rPr lang="fr-FR" sz="1800" smtClean="0"/>
              <a:t>appelée </a:t>
            </a:r>
            <a:r>
              <a:rPr lang="fr-FR" sz="1800" b="1" smtClean="0"/>
              <a:t>MAC</a:t>
            </a:r>
            <a:r>
              <a:rPr lang="fr-FR" sz="1800" smtClean="0"/>
              <a:t> (Message Authentification code) ou code d’intégrité de donnée, permettant de vérifier si </a:t>
            </a:r>
            <a:r>
              <a:rPr lang="fr-FR" sz="1800" b="1" smtClean="0"/>
              <a:t>M</a:t>
            </a:r>
            <a:r>
              <a:rPr lang="fr-FR" sz="1800" smtClean="0"/>
              <a:t> a été modifié. On parle aussi de </a:t>
            </a:r>
            <a:r>
              <a:rPr lang="fr-FR" sz="1800" u="sng" smtClean="0"/>
              <a:t>fonction/algorithme MAC</a:t>
            </a:r>
          </a:p>
          <a:p>
            <a:pPr marL="341280" indent="-339840" algn="just">
              <a:spcBef>
                <a:spcPts val="0"/>
              </a:spcBef>
              <a:spcAft>
                <a:spcPts val="1423"/>
              </a:spcAft>
              <a:tabLst>
                <a:tab pos="34128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39" algn="l"/>
                <a:tab pos="4041720" algn="l"/>
                <a:tab pos="4490999" algn="l"/>
                <a:tab pos="4939920" algn="l"/>
                <a:tab pos="5389200" algn="l"/>
                <a:tab pos="5838480" algn="l"/>
                <a:tab pos="6287760" algn="l"/>
                <a:tab pos="6737039" algn="l"/>
                <a:tab pos="7186320" algn="l"/>
                <a:tab pos="7635599" algn="l"/>
                <a:tab pos="8084880" algn="l"/>
                <a:tab pos="8534160" algn="l"/>
                <a:tab pos="8983440" algn="l"/>
              </a:tabLst>
              <a:defRPr/>
            </a:pPr>
            <a:r>
              <a:rPr lang="fr-FR" sz="1800" smtClean="0"/>
              <a:t>    Fonction MAC: </a:t>
            </a:r>
            <a:r>
              <a:rPr lang="fr-FR" sz="1800" b="1" smtClean="0"/>
              <a:t>{0,1}</a:t>
            </a:r>
            <a:r>
              <a:rPr lang="fr-FR" sz="1800" b="1" baseline="33000" smtClean="0"/>
              <a:t>*</a:t>
            </a:r>
            <a:r>
              <a:rPr lang="fr-FR" sz="1800" b="1" smtClean="0"/>
              <a:t>x{0,1}</a:t>
            </a:r>
            <a:r>
              <a:rPr lang="fr-FR" sz="1800" b="1" baseline="33000" smtClean="0"/>
              <a:t>|K|</a:t>
            </a:r>
            <a:r>
              <a:rPr lang="fr-FR" sz="1800" b="1" smtClean="0"/>
              <a:t>--&gt; {0,1}</a:t>
            </a:r>
            <a:r>
              <a:rPr lang="fr-FR" sz="1800" b="1" baseline="33000" smtClean="0"/>
              <a:t>l</a:t>
            </a:r>
            <a:endParaRPr lang="fr-FR" sz="1800" b="1" baseline="33000" dirty="0" smtClean="0"/>
          </a:p>
        </p:txBody>
      </p:sp>
      <p:pic>
        <p:nvPicPr>
          <p:cNvPr id="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758" y="3679527"/>
            <a:ext cx="7019925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rme libre 6"/>
          <p:cNvSpPr/>
          <p:nvPr/>
        </p:nvSpPr>
        <p:spPr>
          <a:xfrm>
            <a:off x="35496" y="5446414"/>
            <a:ext cx="1630362" cy="5429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5000" rIns="90000" bIns="45000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>
                <a:latin typeface="Liberation Serif" pitchFamily="18"/>
                <a:ea typeface="DejaVu Sans" pitchFamily="2"/>
                <a:cs typeface="DejaVu Sans" pitchFamily="2"/>
              </a:rPr>
              <a:t>Algorithme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>
                <a:latin typeface="Liberation Serif" pitchFamily="18"/>
                <a:ea typeface="DejaVu Sans" pitchFamily="2"/>
                <a:cs typeface="DejaVu Sans" pitchFamily="2"/>
              </a:rPr>
              <a:t>Intégrité Données</a:t>
            </a:r>
          </a:p>
        </p:txBody>
      </p:sp>
      <p:sp>
        <p:nvSpPr>
          <p:cNvPr id="8" name="Connecteur droit 7"/>
          <p:cNvSpPr/>
          <p:nvPr/>
        </p:nvSpPr>
        <p:spPr>
          <a:xfrm flipV="1">
            <a:off x="1413446" y="5155902"/>
            <a:ext cx="2160587" cy="546100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100000" sp="100000"/>
            </a:custDash>
            <a:round/>
            <a:tailEnd type="arrow"/>
          </a:ln>
        </p:spPr>
        <p:txBody>
          <a:bodyPr lIns="90000" tIns="46800" rIns="90000" bIns="46800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184721" y="4101802"/>
            <a:ext cx="1535112" cy="3444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5000" rIns="90000" bIns="45000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>
                <a:latin typeface="Liberation Serif" pitchFamily="18"/>
                <a:ea typeface="DejaVu Sans" pitchFamily="2"/>
                <a:cs typeface="DejaVu Sans" pitchFamily="2"/>
              </a:rPr>
              <a:t>(chiffré / clair)</a:t>
            </a:r>
          </a:p>
        </p:txBody>
      </p:sp>
    </p:spTree>
    <p:extLst>
      <p:ext uri="{BB962C8B-B14F-4D97-AF65-F5344CB8AC3E}">
        <p14:creationId xmlns:p14="http://schemas.microsoft.com/office/powerpoint/2010/main" val="7488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800" dirty="0">
                <a:latin typeface="Times New Roman" panose="02020603050405020304" pitchFamily="18" charset="0"/>
              </a:rPr>
              <a:t>La mise en œuvre des services CIP via la cryptographie symétrique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-339725" algn="ctr"/>
            <a:endParaRPr lang="fr-FR" altLang="fr-FR" dirty="0" smtClean="0">
              <a:latin typeface="Arial" panose="020B0604020202020204" pitchFamily="34" charset="0"/>
            </a:endParaRPr>
          </a:p>
          <a:p>
            <a:pPr indent="-339725" algn="ctr"/>
            <a:endParaRPr lang="fr-FR" altLang="fr-FR" dirty="0">
              <a:latin typeface="Arial" panose="020B0604020202020204" pitchFamily="34" charset="0"/>
            </a:endParaRPr>
          </a:p>
          <a:p>
            <a:pPr indent="-339725" algn="ctr"/>
            <a:r>
              <a:rPr lang="fr-FR" altLang="fr-FR" dirty="0" smtClean="0">
                <a:latin typeface="Arial" panose="020B0604020202020204" pitchFamily="34" charset="0"/>
              </a:rPr>
              <a:t>Chiffrement</a:t>
            </a:r>
            <a:endParaRPr lang="fr-FR" altLang="fr-FR" dirty="0">
              <a:latin typeface="Arial" panose="020B0604020202020204" pitchFamily="34" charset="0"/>
            </a:endParaRPr>
          </a:p>
          <a:p>
            <a:pPr indent="-339725" algn="ctr"/>
            <a:endParaRPr lang="fr-FR" altLang="fr-FR" dirty="0">
              <a:latin typeface="Arial" panose="020B0604020202020204" pitchFamily="34" charset="0"/>
            </a:endParaRPr>
          </a:p>
          <a:p>
            <a:pPr indent="-339725" algn="ctr"/>
            <a:r>
              <a:rPr lang="fr-FR" altLang="fr-FR" dirty="0">
                <a:latin typeface="Arial" panose="020B0604020202020204" pitchFamily="34" charset="0"/>
              </a:rPr>
              <a:t>Intégrité de Données</a:t>
            </a:r>
          </a:p>
          <a:p>
            <a:pPr indent="-339725" algn="ctr"/>
            <a:endParaRPr lang="fr-FR" altLang="fr-FR" dirty="0">
              <a:latin typeface="Arial" panose="020B0604020202020204" pitchFamily="34" charset="0"/>
            </a:endParaRPr>
          </a:p>
          <a:p>
            <a:pPr indent="-339725" algn="ctr"/>
            <a:r>
              <a:rPr lang="fr-FR" altLang="fr-FR" b="1" dirty="0" smtClean="0">
                <a:latin typeface="Arial" panose="020B0604020202020204" pitchFamily="34" charset="0"/>
              </a:rPr>
              <a:t>Authentification</a:t>
            </a:r>
          </a:p>
          <a:p>
            <a:pPr indent="-339725" algn="ctr"/>
            <a:endParaRPr lang="fr-FR" altLang="fr-FR" b="1" dirty="0">
              <a:latin typeface="Arial" panose="020B0604020202020204" pitchFamily="34" charset="0"/>
            </a:endParaRPr>
          </a:p>
          <a:p>
            <a:pPr indent="-339725" algn="ctr"/>
            <a:r>
              <a:rPr lang="fr-FR" altLang="fr-FR" dirty="0" smtClean="0">
                <a:latin typeface="Arial" panose="020B0604020202020204" pitchFamily="34" charset="0"/>
              </a:rPr>
              <a:t>Non-répudiation</a:t>
            </a:r>
            <a:r>
              <a:rPr lang="fr-FR" altLang="fr-FR" b="1" dirty="0" smtClean="0">
                <a:latin typeface="Arial" panose="020B0604020202020204" pitchFamily="34" charset="0"/>
              </a:rPr>
              <a:t> </a:t>
            </a:r>
            <a:endParaRPr lang="fr-FR" altLang="fr-FR" b="1" dirty="0"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2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Authentification (Preuve)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2800" dirty="0"/>
              <a:t>Un procédé, </a:t>
            </a:r>
            <a:r>
              <a:rPr lang="fr-FR" sz="2800" u="sng" dirty="0"/>
              <a:t>protocole</a:t>
            </a:r>
            <a:r>
              <a:rPr lang="fr-FR" sz="2800" dirty="0"/>
              <a:t>, par lequel une entité </a:t>
            </a:r>
            <a:r>
              <a:rPr lang="fr-FR" sz="2800" b="1" dirty="0"/>
              <a:t>A</a:t>
            </a:r>
            <a:r>
              <a:rPr lang="fr-FR" sz="2800" dirty="0"/>
              <a:t> </a:t>
            </a:r>
            <a:r>
              <a:rPr lang="fr-FR" sz="2800" b="1" u="sng" dirty="0"/>
              <a:t>s’assure</a:t>
            </a:r>
            <a:r>
              <a:rPr lang="fr-FR" sz="2800" dirty="0"/>
              <a:t> de </a:t>
            </a:r>
            <a:r>
              <a:rPr lang="fr-FR" sz="2800" b="1" dirty="0"/>
              <a:t>l’identité</a:t>
            </a:r>
            <a:r>
              <a:rPr lang="fr-FR" sz="2800" dirty="0"/>
              <a:t> d’une entité </a:t>
            </a:r>
            <a:r>
              <a:rPr lang="fr-FR" sz="2800" b="1" dirty="0"/>
              <a:t>B</a:t>
            </a:r>
            <a:r>
              <a:rPr lang="fr-FR" sz="2800" dirty="0"/>
              <a:t> avec laquelle elle communique / par lequel une entité </a:t>
            </a:r>
            <a:r>
              <a:rPr lang="fr-FR" sz="2800" b="1" dirty="0"/>
              <a:t>B</a:t>
            </a:r>
            <a:r>
              <a:rPr lang="fr-FR" sz="2800" dirty="0"/>
              <a:t> </a:t>
            </a:r>
            <a:r>
              <a:rPr lang="fr-FR" sz="2800" b="1" u="sng" dirty="0"/>
              <a:t>prouve</a:t>
            </a:r>
            <a:r>
              <a:rPr lang="fr-FR" sz="2800" dirty="0"/>
              <a:t> son identité à une entité </a:t>
            </a:r>
            <a:r>
              <a:rPr lang="fr-FR" sz="2800" b="1" dirty="0"/>
              <a:t>A</a:t>
            </a:r>
          </a:p>
          <a:p>
            <a:pPr marL="0" indent="0" algn="just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2800" b="1" dirty="0"/>
              <a:t>A</a:t>
            </a:r>
            <a:r>
              <a:rPr lang="fr-FR" sz="2800" dirty="0"/>
              <a:t>, </a:t>
            </a:r>
            <a:r>
              <a:rPr lang="fr-FR" sz="2800" b="1" dirty="0"/>
              <a:t>B</a:t>
            </a:r>
            <a:r>
              <a:rPr lang="fr-FR" sz="2800" dirty="0"/>
              <a:t> peuvent être: des machines, des applications, utilisateurs, etc.</a:t>
            </a:r>
          </a:p>
          <a:p>
            <a:pPr marL="0" indent="0" algn="just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dirty="0"/>
              <a:t>Ouverture de session Windows/Linux</a:t>
            </a:r>
          </a:p>
          <a:p>
            <a:pPr marL="0" indent="0" algn="just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dirty="0"/>
              <a:t>Connexion à votre compte email, FB, BDD, etc.</a:t>
            </a:r>
          </a:p>
          <a:p>
            <a:pPr marL="0" indent="0" algn="just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dirty="0"/>
              <a:t>La machine/serveur vérifie si vous avez un compte, et si vraiment vous êtes le propriétaire</a:t>
            </a:r>
          </a:p>
          <a:p>
            <a:pPr marL="0" indent="0" algn="just">
              <a:spcBef>
                <a:spcPts val="0"/>
              </a:spcBef>
              <a:spcAft>
                <a:spcPts val="1199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dirty="0"/>
              <a:t>Retrait d’argent du distributeur de billet par carte bancaire (CIB, etc.)</a:t>
            </a:r>
          </a:p>
          <a:p>
            <a:pPr marL="0" indent="0" algn="just">
              <a:spcBef>
                <a:spcPts val="0"/>
              </a:spcBef>
              <a:spcAft>
                <a:spcPts val="1199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dirty="0"/>
              <a:t>Paiement par carte bancaire via un borne monétique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dirty="0"/>
              <a:t>Vérification si vous êtes réellement le porteur de la carte bancaire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1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Gestion et contrôle des accès aux systèmes et aux informations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fr-FR" b="1" dirty="0" smtClean="0"/>
              <a:t>Objectif </a:t>
            </a:r>
            <a:r>
              <a:rPr lang="fr-FR" b="1" dirty="0"/>
              <a:t>: </a:t>
            </a:r>
            <a:r>
              <a:rPr lang="fr-FR" dirty="0"/>
              <a:t>Veiller à ce que seules les personnes autorisées ont accès au système, et que </a:t>
            </a:r>
            <a:r>
              <a:rPr lang="fr-FR" dirty="0" smtClean="0"/>
              <a:t>la responsabilité </a:t>
            </a:r>
            <a:r>
              <a:rPr lang="fr-FR" dirty="0"/>
              <a:t>individuelle est assurée</a:t>
            </a:r>
            <a:r>
              <a:rPr lang="fr-FR" dirty="0" smtClean="0"/>
              <a:t>.</a:t>
            </a:r>
          </a:p>
          <a:p>
            <a:pPr algn="just"/>
            <a:r>
              <a:rPr lang="fr-FR" b="1" dirty="0" smtClean="0"/>
              <a:t>Méthodes:</a:t>
            </a:r>
            <a:r>
              <a:rPr lang="fr-FR" dirty="0" smtClean="0"/>
              <a:t>  </a:t>
            </a:r>
          </a:p>
          <a:p>
            <a:pPr lvl="1" algn="just"/>
            <a:r>
              <a:rPr lang="fr-FR" sz="2400" dirty="0" smtClean="0"/>
              <a:t>attribution des identifiants/mots de passes, code PIN ou biométrie</a:t>
            </a:r>
          </a:p>
          <a:p>
            <a:pPr lvl="1" algn="just"/>
            <a:endParaRPr lang="fr-FR" sz="2400" dirty="0" smtClean="0"/>
          </a:p>
          <a:p>
            <a:pPr lvl="1" algn="just"/>
            <a:r>
              <a:rPr lang="fr-FR" sz="2400" dirty="0" smtClean="0"/>
              <a:t>Attribution des droits d’accès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4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Authentification (Preuve)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714375" y="1801813"/>
            <a:ext cx="8642350" cy="4524375"/>
          </a:xfrm>
          <a:prstGeom prst="rect">
            <a:avLst/>
          </a:prstGeom>
        </p:spPr>
        <p:txBody>
          <a:bodyPr vert="horz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20" indent="-342720">
              <a:spcBef>
                <a:spcPts val="0"/>
              </a:spcBef>
              <a:spcAft>
                <a:spcPts val="1423"/>
              </a:spcAft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/>
            </a:pPr>
            <a:endParaRPr lang="fr-FR" sz="1600" smtClean="0"/>
          </a:p>
          <a:p>
            <a:pPr marL="342720" indent="-342720">
              <a:spcBef>
                <a:spcPts val="0"/>
              </a:spcBef>
              <a:spcAft>
                <a:spcPts val="1423"/>
              </a:spcAft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/>
            </a:pPr>
            <a:endParaRPr lang="fr-FR" sz="1600" smtClean="0"/>
          </a:p>
          <a:p>
            <a:pPr marL="342720" indent="-342720">
              <a:spcBef>
                <a:spcPts val="0"/>
              </a:spcBef>
              <a:spcAft>
                <a:spcPts val="1423"/>
              </a:spcAft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/>
            </a:pPr>
            <a:endParaRPr lang="fr-FR" sz="1600" smtClean="0"/>
          </a:p>
          <a:p>
            <a:pPr marL="342720" indent="-342720">
              <a:spcBef>
                <a:spcPts val="0"/>
              </a:spcBef>
              <a:spcAft>
                <a:spcPts val="1423"/>
              </a:spcAft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/>
            </a:pPr>
            <a:endParaRPr lang="fr-FR" sz="1600" smtClean="0"/>
          </a:p>
          <a:p>
            <a:pPr marL="0" indent="0" algn="just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smtClean="0"/>
              <a:t>A travers cet épreuve, le Client doit </a:t>
            </a:r>
            <a:r>
              <a:rPr lang="fr-FR" sz="1800" b="1" u="sng" smtClean="0"/>
              <a:t>prouver</a:t>
            </a:r>
            <a:r>
              <a:rPr lang="fr-FR" sz="1800" smtClean="0"/>
              <a:t>  </a:t>
            </a:r>
            <a:r>
              <a:rPr lang="fr-FR" sz="1800" u="sng" smtClean="0"/>
              <a:t>son identité</a:t>
            </a:r>
            <a:r>
              <a:rPr lang="fr-FR" sz="1800" smtClean="0"/>
              <a:t> au Serveur</a:t>
            </a:r>
          </a:p>
          <a:p>
            <a:pPr marL="0" indent="0" algn="just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smtClean="0"/>
              <a:t>Différents</a:t>
            </a:r>
            <a:r>
              <a:rPr lang="fr-FR" sz="1800" b="1" smtClean="0"/>
              <a:t> </a:t>
            </a:r>
            <a:r>
              <a:rPr lang="fr-FR" sz="1800" smtClean="0"/>
              <a:t> facteurs d’authentification existent pour fournir une telle preuve:</a:t>
            </a:r>
          </a:p>
          <a:p>
            <a:pPr marL="0" indent="0" algn="just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u="sng" smtClean="0"/>
              <a:t>Une information que seul le client connait (ex: mot de passe)</a:t>
            </a:r>
          </a:p>
          <a:p>
            <a:pPr marL="0" indent="0" algn="just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smtClean="0"/>
              <a:t>Une information unique que seul le client possède (Token de sécurité, ex USB)</a:t>
            </a:r>
          </a:p>
          <a:p>
            <a:pPr marL="0" indent="0" algn="just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smtClean="0"/>
              <a:t>Une information que seul le client peut produire (paramètre biométrique: IRIS, …)</a:t>
            </a:r>
          </a:p>
          <a:p>
            <a:pPr marL="0" indent="0" algn="just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r>
              <a:rPr lang="fr-FR" sz="1800" smtClean="0"/>
              <a:t>Etc.</a:t>
            </a:r>
          </a:p>
          <a:p>
            <a:pPr marL="0" indent="0" algn="just">
              <a:spcBef>
                <a:spcPts val="0"/>
              </a:spcBef>
              <a:spcAft>
                <a:spcPts val="1423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  <a:defRPr/>
            </a:pPr>
            <a:endParaRPr lang="fr-FR" sz="1800" dirty="0" smtClean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624013"/>
            <a:ext cx="8999537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9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800" dirty="0">
                <a:latin typeface="Times New Roman" panose="02020603050405020304" pitchFamily="18" charset="0"/>
              </a:rPr>
              <a:t>La mise en œuvre des services CIP via la cryptographie symétrique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-339725" algn="ctr"/>
            <a:endParaRPr lang="fr-FR" altLang="fr-FR" dirty="0" smtClean="0">
              <a:latin typeface="Arial" panose="020B0604020202020204" pitchFamily="34" charset="0"/>
            </a:endParaRPr>
          </a:p>
          <a:p>
            <a:pPr indent="-339725" algn="ctr"/>
            <a:endParaRPr lang="fr-FR" altLang="fr-FR" dirty="0">
              <a:latin typeface="Arial" panose="020B0604020202020204" pitchFamily="34" charset="0"/>
            </a:endParaRPr>
          </a:p>
          <a:p>
            <a:pPr indent="-339725" algn="ctr"/>
            <a:r>
              <a:rPr lang="fr-FR" altLang="fr-FR" dirty="0" smtClean="0">
                <a:latin typeface="Arial" panose="020B0604020202020204" pitchFamily="34" charset="0"/>
              </a:rPr>
              <a:t>Chiffrement</a:t>
            </a:r>
            <a:endParaRPr lang="fr-FR" altLang="fr-FR" dirty="0">
              <a:latin typeface="Arial" panose="020B0604020202020204" pitchFamily="34" charset="0"/>
            </a:endParaRPr>
          </a:p>
          <a:p>
            <a:pPr indent="-339725" algn="ctr"/>
            <a:endParaRPr lang="fr-FR" altLang="fr-FR" dirty="0">
              <a:latin typeface="Arial" panose="020B0604020202020204" pitchFamily="34" charset="0"/>
            </a:endParaRPr>
          </a:p>
          <a:p>
            <a:pPr indent="-339725" algn="ctr"/>
            <a:r>
              <a:rPr lang="fr-FR" altLang="fr-FR" dirty="0">
                <a:latin typeface="Arial" panose="020B0604020202020204" pitchFamily="34" charset="0"/>
              </a:rPr>
              <a:t>Intégrité de Données</a:t>
            </a:r>
          </a:p>
          <a:p>
            <a:pPr indent="-339725" algn="ctr"/>
            <a:endParaRPr lang="fr-FR" altLang="fr-FR" dirty="0">
              <a:latin typeface="Arial" panose="020B0604020202020204" pitchFamily="34" charset="0"/>
            </a:endParaRPr>
          </a:p>
          <a:p>
            <a:pPr indent="-339725" algn="ctr"/>
            <a:r>
              <a:rPr lang="fr-FR" altLang="fr-FR" dirty="0" smtClean="0">
                <a:latin typeface="Arial" panose="020B0604020202020204" pitchFamily="34" charset="0"/>
              </a:rPr>
              <a:t>Authentification</a:t>
            </a:r>
          </a:p>
          <a:p>
            <a:pPr indent="-339725" algn="ctr"/>
            <a:endParaRPr lang="fr-FR" altLang="fr-FR" b="1" dirty="0">
              <a:latin typeface="Arial" panose="020B0604020202020204" pitchFamily="34" charset="0"/>
            </a:endParaRPr>
          </a:p>
          <a:p>
            <a:pPr indent="-339725" algn="ctr"/>
            <a:r>
              <a:rPr lang="fr-FR" altLang="fr-FR" b="1" dirty="0" smtClean="0">
                <a:latin typeface="Arial" panose="020B0604020202020204" pitchFamily="34" charset="0"/>
              </a:rPr>
              <a:t>Non-répudiation </a:t>
            </a:r>
            <a:endParaRPr lang="fr-FR" altLang="fr-FR" b="1" dirty="0"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9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Non-répudiation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fr-FR" b="1" dirty="0" smtClean="0"/>
              <a:t>Définition:</a:t>
            </a:r>
            <a:r>
              <a:rPr lang="fr-FR" dirty="0" smtClean="0"/>
              <a:t>  </a:t>
            </a:r>
            <a:r>
              <a:rPr lang="fr-FR" dirty="0"/>
              <a:t>Impossibilité, pour une personne ou pour toute autre entité engagée dans une communication par voie informatique, de nier avoir reçu ou émis un message. </a:t>
            </a:r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b="1" dirty="0" smtClean="0"/>
              <a:t>Mise en œuvre: </a:t>
            </a:r>
            <a:r>
              <a:rPr lang="fr-FR" dirty="0" smtClean="0"/>
              <a:t>mécanisme de signature numérique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0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Non-répudiation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43</a:t>
            </a:fld>
            <a:endParaRPr lang="fr-FR"/>
          </a:p>
        </p:txBody>
      </p:sp>
      <p:pic>
        <p:nvPicPr>
          <p:cNvPr id="1026" name="Picture 2" descr="RÃ©sultat de recherche d'images pour &quot;non rÃ©pudiation dÃ©fini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930" y="3068960"/>
            <a:ext cx="5760640" cy="333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9816" y="1724434"/>
            <a:ext cx="67124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b="1" dirty="0" smtClean="0"/>
              <a:t>Signature numérique: </a:t>
            </a:r>
            <a:r>
              <a:rPr lang="aa-ET" sz="2000" dirty="0" smtClean="0"/>
              <a:t>La </a:t>
            </a:r>
            <a:r>
              <a:rPr lang="aa-ET" sz="2000" dirty="0"/>
              <a:t>signature numérique est </a:t>
            </a:r>
            <a:r>
              <a:rPr lang="aa-ET" sz="2000" dirty="0" smtClean="0"/>
              <a:t>un </a:t>
            </a:r>
            <a:r>
              <a:rPr lang="aa-ET" sz="2000" dirty="0"/>
              <a:t>mécanisme permettant de garantir l'intégrité </a:t>
            </a:r>
            <a:r>
              <a:rPr lang="fr-FR" sz="2000" dirty="0" smtClean="0"/>
              <a:t> </a:t>
            </a:r>
            <a:r>
              <a:rPr lang="aa-ET" sz="2000" dirty="0" smtClean="0"/>
              <a:t>d'un </a:t>
            </a:r>
            <a:r>
              <a:rPr lang="aa-ET" sz="2000" dirty="0"/>
              <a:t>document électronique et d'en authentifier l'auteur</a:t>
            </a:r>
            <a:r>
              <a:rPr lang="aa-ET" sz="2000" dirty="0" smtClean="0"/>
              <a:t>,</a:t>
            </a:r>
            <a:r>
              <a:rPr lang="fr-FR" sz="2000" dirty="0" smtClean="0"/>
              <a:t> </a:t>
            </a:r>
            <a:r>
              <a:rPr lang="aa-ET" sz="2000" dirty="0" smtClean="0"/>
              <a:t>par </a:t>
            </a:r>
            <a:r>
              <a:rPr lang="aa-ET" sz="2000" dirty="0"/>
              <a:t>analogie avec la signature manuscrite d'un document </a:t>
            </a:r>
            <a:r>
              <a:rPr lang="aa-ET" sz="2000" dirty="0" smtClean="0"/>
              <a:t>papier</a:t>
            </a:r>
            <a:r>
              <a:rPr lang="fr-FR" sz="2000" dirty="0" smtClean="0"/>
              <a:t> </a:t>
            </a:r>
          </a:p>
          <a:p>
            <a:pPr algn="just"/>
            <a:r>
              <a:rPr lang="fr-FR" sz="2000" dirty="0" smtClean="0">
                <a:sym typeface="Wingdings" panose="05000000000000000000" pitchFamily="2" charset="2"/>
              </a:rPr>
              <a:t>Utilisation de la cryptographie à clé publique + fonction de hachage</a:t>
            </a:r>
            <a:endParaRPr lang="aa-ET" sz="2000" dirty="0"/>
          </a:p>
          <a:p>
            <a:r>
              <a:rPr lang="aa-ET" sz="2400" dirty="0"/>
              <a:t/>
            </a:r>
            <a:br>
              <a:rPr lang="aa-ET" sz="2400" dirty="0"/>
            </a:b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5991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Responsabilité liée à la sécurité des informations personnelles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fr-FR" b="1" dirty="0"/>
              <a:t>Objectif : </a:t>
            </a:r>
            <a:r>
              <a:rPr lang="fr-FR" dirty="0"/>
              <a:t>Rendre les utilisateurs responsables de la protection de leurs </a:t>
            </a:r>
            <a:r>
              <a:rPr lang="fr-FR" dirty="0" smtClean="0"/>
              <a:t>informations d’authentification.</a:t>
            </a:r>
          </a:p>
          <a:p>
            <a:pPr algn="just"/>
            <a:r>
              <a:rPr lang="fr-FR" b="1" dirty="0"/>
              <a:t>Utilisation d’informations secrètes </a:t>
            </a:r>
            <a:r>
              <a:rPr lang="fr-FR" b="1" dirty="0" smtClean="0"/>
              <a:t>d’authentification:</a:t>
            </a:r>
          </a:p>
          <a:p>
            <a:r>
              <a:rPr lang="fr-FR" dirty="0"/>
              <a:t>Pour préserver la confidentialité de l’authentification secrète :</a:t>
            </a:r>
          </a:p>
          <a:p>
            <a:r>
              <a:rPr lang="fr-FR" dirty="0"/>
              <a:t>1) Il est interdit de conserver les informations secrètes d’authentification (mot de passe</a:t>
            </a:r>
            <a:r>
              <a:rPr lang="fr-FR" dirty="0" smtClean="0"/>
              <a:t>, code </a:t>
            </a:r>
            <a:r>
              <a:rPr lang="fr-FR" dirty="0"/>
              <a:t>PIN,… sur support papier, fichier électronique…) ;</a:t>
            </a:r>
          </a:p>
          <a:p>
            <a:r>
              <a:rPr lang="fr-FR" dirty="0"/>
              <a:t>2) Il est impératif de changer les informations secrètes d’authentification périodiquement </a:t>
            </a:r>
            <a:r>
              <a:rPr lang="fr-FR" dirty="0" smtClean="0"/>
              <a:t>et à </a:t>
            </a:r>
            <a:r>
              <a:rPr lang="fr-FR" dirty="0"/>
              <a:t>chaque fois qu’il y a suspicion de compromission </a:t>
            </a:r>
            <a:r>
              <a:rPr lang="fr-FR" dirty="0" smtClean="0"/>
              <a:t>;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8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Responsabilité liée à la sécurité des informations personnelles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3) L’organisme doit établir une politique de définition des mots de passe respectant notamment les mesures suivantes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a</a:t>
            </a:r>
            <a:r>
              <a:rPr lang="fr-FR" dirty="0"/>
              <a:t>) la taille du mot de passe doit être supérieure à huit (08) </a:t>
            </a:r>
            <a:r>
              <a:rPr lang="fr-FR" dirty="0" smtClean="0"/>
              <a:t>caractères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b) le mot de passe doit être composé de caractères alphanumériques (</a:t>
            </a:r>
            <a:r>
              <a:rPr lang="fr-FR" dirty="0" smtClean="0"/>
              <a:t>minuscules et </a:t>
            </a:r>
            <a:r>
              <a:rPr lang="fr-FR" dirty="0"/>
              <a:t>majuscules) et de caractères spéciaux 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c) le mot de passe ne doit pas être facile à deviner (noms, prénoms, numéros </a:t>
            </a:r>
            <a:r>
              <a:rPr lang="fr-FR" dirty="0" smtClean="0"/>
              <a:t>de téléphone</a:t>
            </a:r>
            <a:r>
              <a:rPr lang="fr-FR" dirty="0"/>
              <a:t>, dates d’anniversaire,….) 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d) ne pas utiliser des mots usuels (azerty, qwerty…) 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e) doivent être changés à la première connexion s’ils sont fournis par autrui</a:t>
            </a:r>
            <a:r>
              <a:rPr lang="fr-FR" dirty="0" smtClean="0"/>
              <a:t>.</a:t>
            </a:r>
          </a:p>
          <a:p>
            <a:pPr algn="just"/>
            <a:r>
              <a:rPr lang="fr-FR" dirty="0"/>
              <a:t>4) Ne pas partager les informations secrètes </a:t>
            </a:r>
            <a:r>
              <a:rPr lang="fr-FR" dirty="0" smtClean="0"/>
              <a:t>d’authentification </a:t>
            </a:r>
            <a:r>
              <a:rPr lang="fr-FR" dirty="0"/>
              <a:t>;</a:t>
            </a:r>
          </a:p>
          <a:p>
            <a:pPr algn="just"/>
            <a:r>
              <a:rPr lang="fr-FR" dirty="0"/>
              <a:t>5) Ne pas utiliser les mêmes informations secrètes d’authentification sur </a:t>
            </a:r>
            <a:r>
              <a:rPr lang="fr-FR" dirty="0" smtClean="0"/>
              <a:t>plusieurs comptes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6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Formation et sensibilisation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fr-FR" b="1" dirty="0"/>
              <a:t>Objectif : </a:t>
            </a:r>
            <a:r>
              <a:rPr lang="fr-FR" dirty="0"/>
              <a:t>sensibiliser les utilisateurs aux risques liés à l’usage des TIC et améliorer </a:t>
            </a:r>
            <a:r>
              <a:rPr lang="fr-FR" dirty="0" smtClean="0"/>
              <a:t>leurs compétences.</a:t>
            </a:r>
          </a:p>
          <a:p>
            <a:pPr algn="just"/>
            <a:r>
              <a:rPr lang="fr-FR" dirty="0"/>
              <a:t>Sensibiliser les employés sur la sécurité </a:t>
            </a:r>
            <a:r>
              <a:rPr lang="fr-FR" dirty="0" smtClean="0"/>
              <a:t> informatique</a:t>
            </a:r>
            <a:r>
              <a:rPr lang="fr-FR" dirty="0"/>
              <a:t>, notamment le risque lié </a:t>
            </a:r>
            <a:r>
              <a:rPr lang="fr-FR" dirty="0" smtClean="0"/>
              <a:t>au téléchargement </a:t>
            </a:r>
            <a:r>
              <a:rPr lang="fr-FR" dirty="0"/>
              <a:t>et l'installation de logiciels non autorisés et les menaces liées au </a:t>
            </a:r>
            <a:r>
              <a:rPr lang="fr-FR" dirty="0" smtClean="0"/>
              <a:t> social engineering;</a:t>
            </a:r>
          </a:p>
          <a:p>
            <a:pPr algn="just"/>
            <a:r>
              <a:rPr lang="fr-FR" dirty="0" smtClean="0"/>
              <a:t>Sensibiliser </a:t>
            </a:r>
            <a:r>
              <a:rPr lang="fr-FR" dirty="0"/>
              <a:t>les utilisateurs sur les sanctions prévues en cas de tentative d’accès </a:t>
            </a:r>
            <a:r>
              <a:rPr lang="fr-FR" dirty="0" smtClean="0"/>
              <a:t>non autorisé ;</a:t>
            </a:r>
          </a:p>
          <a:p>
            <a:pPr algn="just"/>
            <a:r>
              <a:rPr lang="fr-FR" dirty="0"/>
              <a:t>Sensibiliser les utilisateurs sur les actions qui peuvent mettre en péril la sécurité ou le </a:t>
            </a:r>
            <a:r>
              <a:rPr lang="fr-FR" dirty="0" smtClean="0"/>
              <a:t>bon fonctionnement </a:t>
            </a:r>
            <a:r>
              <a:rPr lang="fr-FR" dirty="0"/>
              <a:t>des ressources qu’ils utilisent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6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7467600" cy="1143000"/>
          </a:xfrm>
        </p:spPr>
        <p:txBody>
          <a:bodyPr/>
          <a:lstStyle/>
          <a:p>
            <a:r>
              <a:rPr lang="fr-FR" b="1" dirty="0"/>
              <a:t>Sécurité physique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5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Sécurité 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b="1" dirty="0"/>
              <a:t>Objectif </a:t>
            </a:r>
            <a:r>
              <a:rPr lang="fr-FR" dirty="0"/>
              <a:t>: empêcher tout accès physique non autorisé, tout dommage ou </a:t>
            </a:r>
            <a:r>
              <a:rPr lang="fr-FR" dirty="0" smtClean="0"/>
              <a:t>intrusion portant </a:t>
            </a:r>
            <a:r>
              <a:rPr lang="fr-FR" dirty="0"/>
              <a:t>sur l’information et les moyens de traitement de l’information de l’organisme</a:t>
            </a:r>
            <a:r>
              <a:rPr lang="fr-FR" dirty="0" smtClean="0"/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fr-FR" b="1" dirty="0"/>
              <a:t>Contrôles physiques des </a:t>
            </a:r>
            <a:r>
              <a:rPr lang="fr-FR" b="1" dirty="0" smtClean="0"/>
              <a:t>accès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fr-FR" b="1" dirty="0"/>
              <a:t>Sécurisation des bureaux, des salles et des équipements </a:t>
            </a:r>
            <a:r>
              <a:rPr lang="fr-FR" b="1" dirty="0" smtClean="0"/>
              <a:t>(</a:t>
            </a:r>
            <a:r>
              <a:rPr lang="fr-FR" dirty="0"/>
              <a:t>Choisir un emplacement non accessible au public pour les équipements-clés</a:t>
            </a:r>
            <a:r>
              <a:rPr lang="fr-FR" b="1" dirty="0" smtClean="0"/>
              <a:t>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fr-FR" dirty="0"/>
              <a:t>empêcher la perte, l’endommagement, le vol ou la compromission des actifs </a:t>
            </a:r>
            <a:r>
              <a:rPr lang="fr-FR" dirty="0" smtClean="0"/>
              <a:t>et l’interruption </a:t>
            </a:r>
            <a:r>
              <a:rPr lang="fr-FR" dirty="0"/>
              <a:t>des activités de l’organisme.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8F20EB-BED4-4DB5-BAE8-2FD0BD8D92F9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8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10874</TotalTime>
  <Words>2249</Words>
  <Application>Microsoft Office PowerPoint</Application>
  <PresentationFormat>Affichage à l'écran (4:3)</PresentationFormat>
  <Paragraphs>334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6" baseType="lpstr">
      <vt:lpstr>Arial</vt:lpstr>
      <vt:lpstr>Ariel</vt:lpstr>
      <vt:lpstr>Calibri</vt:lpstr>
      <vt:lpstr>Century Schoolbook</vt:lpstr>
      <vt:lpstr>Courier New</vt:lpstr>
      <vt:lpstr>DejaVu Sans</vt:lpstr>
      <vt:lpstr>Liberation Serif</vt:lpstr>
      <vt:lpstr>msmincho</vt:lpstr>
      <vt:lpstr>Times New Roman</vt:lpstr>
      <vt:lpstr>Wingdings</vt:lpstr>
      <vt:lpstr>Wingdings 2</vt:lpstr>
      <vt:lpstr>文泉驛正黑</vt:lpstr>
      <vt:lpstr>Oriel</vt:lpstr>
      <vt:lpstr>Contre-mesures</vt:lpstr>
      <vt:lpstr>Introduction </vt:lpstr>
      <vt:lpstr>Sécurité des utilisateurs </vt:lpstr>
      <vt:lpstr>Gestion et contrôle des accès aux systèmes et aux informations</vt:lpstr>
      <vt:lpstr>Responsabilité liée à la sécurité des informations personnelles</vt:lpstr>
      <vt:lpstr>Responsabilité liée à la sécurité des informations personnelles</vt:lpstr>
      <vt:lpstr>Formation et sensibilisation</vt:lpstr>
      <vt:lpstr>Sécurité physique</vt:lpstr>
      <vt:lpstr>Sécurité physique</vt:lpstr>
      <vt:lpstr>Sécurisation des réseaux</vt:lpstr>
      <vt:lpstr>Sécurisation des réseaux</vt:lpstr>
      <vt:lpstr>Sécurisation des réseaux</vt:lpstr>
      <vt:lpstr>Sécurisation des réseaux</vt:lpstr>
      <vt:lpstr>Sécurisation des réseaux</vt:lpstr>
      <vt:lpstr>Sécurisation des réseaux</vt:lpstr>
      <vt:lpstr>Sécurisation des réseaux</vt:lpstr>
      <vt:lpstr>Se protéger de la perte de données</vt:lpstr>
      <vt:lpstr>Confidentialité et intégrité des données</vt:lpstr>
      <vt:lpstr>Sécurité des systèmes et logiciels</vt:lpstr>
      <vt:lpstr>Sécurité des systèmes et logiciels</vt:lpstr>
      <vt:lpstr>La Cryptographie au Service de La Sécurité Informatique</vt:lpstr>
      <vt:lpstr>Rappel Sur les Services de Sécurité et Mise en Œuvre</vt:lpstr>
      <vt:lpstr>Cryptographie: Rappel</vt:lpstr>
      <vt:lpstr>Confidentialité</vt:lpstr>
      <vt:lpstr>Intégrité</vt:lpstr>
      <vt:lpstr>Authenticité (Preuve)</vt:lpstr>
      <vt:lpstr>Non Répudiation (Preuve)</vt:lpstr>
      <vt:lpstr>Cryptographie et Secrets</vt:lpstr>
      <vt:lpstr>Classification de la Cryptographie</vt:lpstr>
      <vt:lpstr>Terminologie</vt:lpstr>
      <vt:lpstr>Quel Service Peut nous fournir une fonction de hachage?</vt:lpstr>
      <vt:lpstr>Quel Service Peut nous fournir une fonction de hachage?</vt:lpstr>
      <vt:lpstr>La mise en œuvre des services CIP via la cryptographie symétrique </vt:lpstr>
      <vt:lpstr>Chiffrement</vt:lpstr>
      <vt:lpstr>Algorithmes de Chiffrement: Deux Grandes Catégories</vt:lpstr>
      <vt:lpstr>La mise en œuvre des services CIP via la cryptographie symétrique </vt:lpstr>
      <vt:lpstr>Intégrité des Données</vt:lpstr>
      <vt:lpstr>La mise en œuvre des services CIP via la cryptographie symétrique </vt:lpstr>
      <vt:lpstr>Authentification (Preuve)</vt:lpstr>
      <vt:lpstr>Authentification (Preuve)</vt:lpstr>
      <vt:lpstr>La mise en œuvre des services CIP via la cryptographie symétrique </vt:lpstr>
      <vt:lpstr>Non-répudiation </vt:lpstr>
      <vt:lpstr>Non-répudiation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Sécurité des réseaux  informatiques</dc:title>
  <dc:creator>hp</dc:creator>
  <cp:lastModifiedBy>Utilisateur Windows</cp:lastModifiedBy>
  <cp:revision>67</cp:revision>
  <dcterms:created xsi:type="dcterms:W3CDTF">2014-02-16T18:27:30Z</dcterms:created>
  <dcterms:modified xsi:type="dcterms:W3CDTF">2019-06-29T06:46:18Z</dcterms:modified>
</cp:coreProperties>
</file>