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75" r:id="rId3"/>
    <p:sldId id="302" r:id="rId4"/>
    <p:sldId id="303" r:id="rId5"/>
    <p:sldId id="304" r:id="rId6"/>
    <p:sldId id="306" r:id="rId7"/>
    <p:sldId id="307" r:id="rId8"/>
    <p:sldId id="308" r:id="rId9"/>
    <p:sldId id="305" r:id="rId10"/>
    <p:sldId id="309" r:id="rId11"/>
    <p:sldId id="310" r:id="rId12"/>
    <p:sldId id="311" r:id="rId13"/>
    <p:sldId id="312" r:id="rId14"/>
    <p:sldId id="313" r:id="rId15"/>
    <p:sldId id="316" r:id="rId16"/>
    <p:sldId id="317" r:id="rId17"/>
    <p:sldId id="318" r:id="rId18"/>
    <p:sldId id="319" r:id="rId19"/>
    <p:sldId id="314" r:id="rId20"/>
    <p:sldId id="315" r:id="rId21"/>
    <p:sldId id="282" r:id="rId22"/>
    <p:sldId id="320" r:id="rId23"/>
    <p:sldId id="321" r:id="rId24"/>
    <p:sldId id="299" r:id="rId25"/>
    <p:sldId id="300" r:id="rId26"/>
    <p:sldId id="301" r:id="rId27"/>
    <p:sldId id="322" r:id="rId28"/>
    <p:sldId id="323" r:id="rId29"/>
    <p:sldId id="324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5143500" type="screen16x9"/>
  <p:notesSz cx="6858000" cy="9144000"/>
  <p:embeddedFontLst>
    <p:embeddedFont>
      <p:font typeface="Open Sans" panose="020B0604020202020204" charset="0"/>
      <p:regular r:id="rId42"/>
      <p:bold r:id="rId43"/>
      <p:italic r:id="rId44"/>
      <p:boldItalic r:id="rId45"/>
    </p:embeddedFont>
    <p:embeddedFont>
      <p:font typeface="PT Sans Narrow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98" d="100"/>
          <a:sy n="98" d="100"/>
        </p:scale>
        <p:origin x="5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884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60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‹N°›</a:t>
            </a:fld>
            <a:endParaRPr lang="f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entcamarche.net/download/courrier-electronique-32" TargetMode="External"/><Relationship Id="rId2" Type="http://schemas.openxmlformats.org/officeDocument/2006/relationships/hyperlink" Target="https://www.commentcamarche.net/contents/740-disque-dur-externe-ou-intern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ommentcamarche.net/contents/178-usages-de-la-messagerie" TargetMode="External"/><Relationship Id="rId4" Type="http://schemas.openxmlformats.org/officeDocument/2006/relationships/hyperlink" Target="https://www.commentcamarche.net/contents/1187-introduction-a-vbscrip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Cheval_de_Troie_(informatique)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erentreprise.fr/comment-faire-un-devis-exemple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576651"/>
            <a:ext cx="7136700" cy="1197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Module Sécurité Informatique (F332)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7881" y="2139702"/>
            <a:ext cx="8520599" cy="707399"/>
          </a:xfrm>
        </p:spPr>
        <p:txBody>
          <a:bodyPr/>
          <a:lstStyle/>
          <a:p>
            <a:r>
              <a:rPr lang="fr-FR" dirty="0" smtClean="0"/>
              <a:t>Panorama des Menaces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884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Panorama des menaces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  <p:sp>
        <p:nvSpPr>
          <p:cNvPr id="5" name="ZoneTexte 4"/>
          <p:cNvSpPr txBox="1"/>
          <p:nvPr/>
        </p:nvSpPr>
        <p:spPr>
          <a:xfrm>
            <a:off x="827584" y="249974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Menaces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438129" y="147612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Menaces relevant de problèmes</a:t>
            </a:r>
          </a:p>
          <a:p>
            <a:r>
              <a:rPr lang="fr-FR" sz="1800" b="1" dirty="0"/>
              <a:t>non spécifiques à l'informatique</a:t>
            </a:r>
            <a:r>
              <a:rPr lang="fr-FR" sz="1800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 </a:t>
            </a:r>
            <a:endParaRPr lang="fr-FR" sz="1800" dirty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38129" y="2501802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Les pannes et les erreurs</a:t>
            </a:r>
          </a:p>
          <a:p>
            <a:r>
              <a:rPr lang="fr-FR" sz="1800" b="1" dirty="0"/>
              <a:t>(non intentionnelles)</a:t>
            </a:r>
            <a:r>
              <a:rPr lang="fr-FR" sz="1800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  </a:t>
            </a:r>
            <a:endParaRPr lang="fr-FR" sz="1800" dirty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438129" y="365187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Malveillances </a:t>
            </a:r>
          </a:p>
        </p:txBody>
      </p:sp>
      <p:cxnSp>
        <p:nvCxnSpPr>
          <p:cNvPr id="12" name="Connecteur droit 11"/>
          <p:cNvCxnSpPr>
            <a:stCxn id="5" idx="3"/>
          </p:cNvCxnSpPr>
          <p:nvPr/>
        </p:nvCxnSpPr>
        <p:spPr>
          <a:xfrm>
            <a:off x="2087865" y="2684408"/>
            <a:ext cx="611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99792" y="1660790"/>
            <a:ext cx="0" cy="227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699792" y="166079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2699792" y="268440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699792" y="393990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Panorama des menaces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Menaces </a:t>
            </a:r>
            <a:r>
              <a:rPr lang="fr-FR" b="1" dirty="0"/>
              <a:t>relevant de </a:t>
            </a:r>
            <a:r>
              <a:rPr lang="fr-FR" b="1" dirty="0" smtClean="0"/>
              <a:t>problèmes non </a:t>
            </a:r>
            <a:r>
              <a:rPr lang="fr-FR" b="1" dirty="0"/>
              <a:t>spécifiques à l'informatique</a:t>
            </a:r>
            <a:r>
              <a:rPr lang="fr-FR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/>
              <a:t>Risques matériels </a:t>
            </a:r>
            <a:r>
              <a:rPr lang="fr-FR" b="1" dirty="0" smtClean="0"/>
              <a:t>accidentels: </a:t>
            </a:r>
            <a:r>
              <a:rPr lang="fr-FR" dirty="0"/>
              <a:t>Incendie , </a:t>
            </a:r>
            <a:r>
              <a:rPr lang="fr-FR" dirty="0" smtClean="0"/>
              <a:t>explosion, Inondation</a:t>
            </a:r>
            <a:r>
              <a:rPr lang="fr-FR" dirty="0"/>
              <a:t>, </a:t>
            </a:r>
            <a:r>
              <a:rPr lang="fr-FR" dirty="0" smtClean="0"/>
              <a:t>tempête, Foudre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/>
              <a:t>Vol et sabotage de </a:t>
            </a:r>
            <a:r>
              <a:rPr lang="fr-FR" b="1" dirty="0" smtClean="0"/>
              <a:t>matériels: </a:t>
            </a:r>
            <a:r>
              <a:rPr lang="fr-FR" dirty="0"/>
              <a:t>Vol d'équipements </a:t>
            </a:r>
            <a:r>
              <a:rPr lang="fr-FR" dirty="0" smtClean="0"/>
              <a:t>matériels, Destruction d'équipements, Destruction </a:t>
            </a:r>
            <a:r>
              <a:rPr lang="fr-FR" dirty="0"/>
              <a:t>de supports </a:t>
            </a:r>
            <a:r>
              <a:rPr lang="fr-FR" dirty="0" smtClean="0"/>
              <a:t>de sauvegarde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/>
              <a:t>Autres </a:t>
            </a:r>
            <a:r>
              <a:rPr lang="fr-FR" b="1" dirty="0" smtClean="0"/>
              <a:t>risques: </a:t>
            </a:r>
            <a:r>
              <a:rPr lang="fr-FR" dirty="0"/>
              <a:t>Tout ce qui peut entraîner des </a:t>
            </a:r>
            <a:r>
              <a:rPr lang="fr-FR" dirty="0" smtClean="0"/>
              <a:t>pertes financières </a:t>
            </a:r>
            <a:r>
              <a:rPr lang="fr-FR" dirty="0"/>
              <a:t>dans une société (pertes </a:t>
            </a:r>
            <a:r>
              <a:rPr lang="fr-FR" dirty="0" smtClean="0"/>
              <a:t>plutôt </a:t>
            </a:r>
            <a:r>
              <a:rPr lang="fr-FR" dirty="0"/>
              <a:t>associées à l'organisation, à la gestion </a:t>
            </a:r>
            <a:r>
              <a:rPr lang="fr-FR" dirty="0" smtClean="0"/>
              <a:t>des personnels) tels que: </a:t>
            </a:r>
            <a:r>
              <a:rPr lang="fr-FR" dirty="0"/>
              <a:t>Départ de personnels </a:t>
            </a:r>
            <a:r>
              <a:rPr lang="fr-FR" dirty="0" smtClean="0"/>
              <a:t>stratégiques et les grèves</a:t>
            </a: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2503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Panorama des menaces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Les pannes et les </a:t>
            </a:r>
            <a:r>
              <a:rPr lang="fr-FR" b="1" dirty="0" smtClean="0"/>
              <a:t>erreurs (</a:t>
            </a:r>
            <a:r>
              <a:rPr lang="fr-FR" b="1" dirty="0"/>
              <a:t>non intentionnelles)</a:t>
            </a:r>
            <a:r>
              <a:rPr lang="fr-FR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Pannes/dysfonctionnements </a:t>
            </a:r>
            <a:r>
              <a:rPr lang="fr-FR" dirty="0" smtClean="0"/>
              <a:t>du </a:t>
            </a:r>
            <a:r>
              <a:rPr lang="fr-FR" b="1" dirty="0" smtClean="0"/>
              <a:t>matériel</a:t>
            </a:r>
            <a:r>
              <a:rPr lang="fr-F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Pannes/dysfonctionnements du </a:t>
            </a:r>
            <a:r>
              <a:rPr lang="fr-FR" b="1" dirty="0" smtClean="0"/>
              <a:t>logiciel de </a:t>
            </a:r>
            <a:r>
              <a:rPr lang="fr-FR" b="1" dirty="0"/>
              <a:t>base</a:t>
            </a:r>
            <a:r>
              <a:rPr lang="fr-F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Erreurs </a:t>
            </a:r>
            <a:r>
              <a:rPr lang="fr-FR" dirty="0" smtClean="0"/>
              <a:t>d'exploitation: </a:t>
            </a:r>
            <a:r>
              <a:rPr lang="fr-FR" dirty="0"/>
              <a:t>oubli de </a:t>
            </a:r>
            <a:r>
              <a:rPr lang="fr-FR" dirty="0" smtClean="0"/>
              <a:t>sauvegarde, écrasement </a:t>
            </a:r>
            <a:r>
              <a:rPr lang="fr-FR" dirty="0"/>
              <a:t>de </a:t>
            </a:r>
            <a:r>
              <a:rPr lang="fr-FR" dirty="0" smtClean="0"/>
              <a:t>fichiers, …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Erreurs de manipulation </a:t>
            </a:r>
            <a:r>
              <a:rPr lang="fr-FR" dirty="0" smtClean="0"/>
              <a:t>des informations: </a:t>
            </a:r>
            <a:r>
              <a:rPr lang="fr-FR" dirty="0"/>
              <a:t>erreur de </a:t>
            </a:r>
            <a:r>
              <a:rPr lang="fr-FR" dirty="0" smtClean="0"/>
              <a:t>saisie, erreur </a:t>
            </a:r>
            <a:r>
              <a:rPr lang="fr-FR" dirty="0"/>
              <a:t>de </a:t>
            </a:r>
            <a:r>
              <a:rPr lang="fr-FR" dirty="0" smtClean="0"/>
              <a:t>transmission, erreur d'utilisation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/>
              <a:t>Erreurs de conception des </a:t>
            </a:r>
            <a:r>
              <a:rPr lang="fr-FR" dirty="0" smtClean="0"/>
              <a:t>applications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13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7520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Panorama des menaces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1600" b="1" dirty="0"/>
              <a:t>Les menaces </a:t>
            </a:r>
            <a:r>
              <a:rPr lang="fr-FR" sz="1600" b="1" dirty="0" smtClean="0"/>
              <a:t>intentionnelles: </a:t>
            </a:r>
            <a:r>
              <a:rPr lang="fr-FR" sz="1600" dirty="0" smtClean="0"/>
              <a:t>L'ensemble </a:t>
            </a:r>
            <a:r>
              <a:rPr lang="fr-FR" sz="1600" dirty="0"/>
              <a:t>des actions </a:t>
            </a:r>
            <a:r>
              <a:rPr lang="fr-FR" sz="1600" dirty="0" smtClean="0"/>
              <a:t>malveillantes (</a:t>
            </a:r>
            <a:r>
              <a:rPr lang="fr-FR" sz="1600" dirty="0"/>
              <a:t>qui constituent la plus grosse partie </a:t>
            </a:r>
            <a:r>
              <a:rPr lang="fr-FR" sz="1600" dirty="0" smtClean="0"/>
              <a:t>du risque) et qui </a:t>
            </a:r>
            <a:r>
              <a:rPr lang="fr-FR" sz="1600" dirty="0"/>
              <a:t>devraient être l'objet principal </a:t>
            </a:r>
            <a:r>
              <a:rPr lang="fr-FR" sz="1600" dirty="0" smtClean="0"/>
              <a:t>des mesures </a:t>
            </a:r>
            <a:r>
              <a:rPr lang="fr-FR" sz="1600" dirty="0"/>
              <a:t>de protection.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14</a:t>
            </a:fld>
            <a:endParaRPr lang="fr"/>
          </a:p>
        </p:txBody>
      </p:sp>
      <p:sp>
        <p:nvSpPr>
          <p:cNvPr id="6" name="Rectangle 5"/>
          <p:cNvSpPr/>
          <p:nvPr/>
        </p:nvSpPr>
        <p:spPr>
          <a:xfrm>
            <a:off x="1547664" y="2787774"/>
            <a:ext cx="1656184" cy="4320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Menaces passives  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2060" y="2822121"/>
            <a:ext cx="1656184" cy="4320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Menaces actives 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2411760" y="2067694"/>
            <a:ext cx="3528392" cy="748310"/>
            <a:chOff x="2411760" y="2183480"/>
            <a:chExt cx="3528392" cy="748310"/>
          </a:xfrm>
        </p:grpSpPr>
        <p:sp>
          <p:nvSpPr>
            <p:cNvPr id="5" name="Rectangle 4"/>
            <p:cNvSpPr/>
            <p:nvPr/>
          </p:nvSpPr>
          <p:spPr>
            <a:xfrm>
              <a:off x="3419872" y="2183480"/>
              <a:ext cx="1656184" cy="432048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bg2">
                      <a:lumMod val="50000"/>
                    </a:schemeClr>
                  </a:solidFill>
                </a:rPr>
                <a:t>Menaces </a:t>
              </a:r>
              <a:r>
                <a:rPr lang="fr-FR" b="1" dirty="0">
                  <a:solidFill>
                    <a:schemeClr val="bg2">
                      <a:lumMod val="50000"/>
                    </a:schemeClr>
                  </a:solidFill>
                </a:rPr>
                <a:t>intentionnelles</a:t>
              </a:r>
              <a:endParaRPr lang="fr-FR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9" name="Connecteur droit 8"/>
            <p:cNvCxnSpPr>
              <a:stCxn id="5" idx="2"/>
            </p:cNvCxnSpPr>
            <p:nvPr/>
          </p:nvCxnSpPr>
          <p:spPr>
            <a:xfrm>
              <a:off x="4247964" y="2615528"/>
              <a:ext cx="0" cy="15813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421460" y="2787774"/>
              <a:ext cx="349238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2411760" y="2787774"/>
              <a:ext cx="0" cy="1440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5940152" y="2787774"/>
              <a:ext cx="0" cy="1440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544707" y="3407615"/>
            <a:ext cx="2448272" cy="161240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bg2">
                    <a:lumMod val="50000"/>
                  </a:schemeClr>
                </a:solidFill>
              </a:rPr>
              <a:t>Détournement des </a:t>
            </a:r>
            <a:r>
              <a:rPr lang="fr-FR" sz="1100" b="1" dirty="0" smtClean="0">
                <a:solidFill>
                  <a:schemeClr val="bg2">
                    <a:lumMod val="50000"/>
                  </a:schemeClr>
                </a:solidFill>
              </a:rPr>
              <a:t>données:</a:t>
            </a:r>
            <a:endParaRPr lang="fr-FR" sz="11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(l'écoute, les indiscrétions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Exemple: </a:t>
            </a:r>
          </a:p>
          <a:p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- espionnage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industriel</a:t>
            </a:r>
          </a:p>
          <a:p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- espionnage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commercial</a:t>
            </a:r>
          </a:p>
          <a:p>
            <a:pPr marL="171450" indent="-171450">
              <a:buFontTx/>
              <a:buChar char="-"/>
            </a:pP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violations déontologiques</a:t>
            </a:r>
          </a:p>
          <a:p>
            <a:r>
              <a:rPr lang="fr-FR" sz="1100" b="1" dirty="0">
                <a:solidFill>
                  <a:schemeClr val="bg2">
                    <a:lumMod val="50000"/>
                  </a:schemeClr>
                </a:solidFill>
              </a:rPr>
              <a:t>Détournement des logiciels</a:t>
            </a:r>
          </a:p>
          <a:p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Exemple: copies illicites</a:t>
            </a:r>
            <a:endParaRPr lang="fr-FR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Connecteur droit avec flèche 21"/>
          <p:cNvCxnSpPr>
            <a:stCxn id="6" idx="2"/>
          </p:cNvCxnSpPr>
          <p:nvPr/>
        </p:nvCxnSpPr>
        <p:spPr>
          <a:xfrm>
            <a:off x="2375756" y="3219822"/>
            <a:ext cx="7521" cy="19458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941967" y="3241259"/>
            <a:ext cx="7521" cy="19458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60032" y="3444409"/>
            <a:ext cx="2448272" cy="136555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2">
                    <a:lumMod val="50000"/>
                  </a:schemeClr>
                </a:solidFill>
              </a:rPr>
              <a:t>Modifications des </a:t>
            </a:r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informations</a:t>
            </a:r>
          </a:p>
          <a:p>
            <a:endParaRPr lang="fr-FR" sz="12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Interruption de service</a:t>
            </a:r>
          </a:p>
          <a:p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Modification logiciel: 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</a:rPr>
              <a:t>cheval de Troie, virus, ver, etc.</a:t>
            </a:r>
          </a:p>
          <a:p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Panorama des menaces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Pourcentages </a:t>
            </a:r>
            <a:r>
              <a:rPr lang="fr-FR" b="1" dirty="0"/>
              <a:t>des </a:t>
            </a:r>
            <a:r>
              <a:rPr lang="fr-FR" b="1" dirty="0" smtClean="0"/>
              <a:t>différentes causes </a:t>
            </a:r>
            <a:r>
              <a:rPr lang="fr-FR" b="1" dirty="0"/>
              <a:t>de </a:t>
            </a:r>
            <a:r>
              <a:rPr lang="fr-FR" b="1" dirty="0" smtClean="0"/>
              <a:t>pertes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accidents 24% </a:t>
            </a:r>
            <a:r>
              <a:rPr lang="fr-FR" dirty="0" smtClean="0"/>
              <a:t>: en </a:t>
            </a:r>
            <a:r>
              <a:rPr lang="fr-FR" dirty="0"/>
              <a:t>baisse </a:t>
            </a:r>
            <a:r>
              <a:rPr lang="fr-FR" dirty="0" smtClean="0"/>
              <a:t>(effets matériels palpables)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erreurs 14% : en forte baisse (amélioration de la qualité des logiciels)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malveillance </a:t>
            </a:r>
            <a:r>
              <a:rPr lang="fr-FR" dirty="0"/>
              <a:t>62% </a:t>
            </a:r>
            <a:r>
              <a:rPr lang="fr-FR" dirty="0" smtClean="0"/>
              <a:t>: en </a:t>
            </a:r>
            <a:r>
              <a:rPr lang="fr-FR" dirty="0"/>
              <a:t>forte hausse (en progression constante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15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8645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557" y="2139702"/>
            <a:ext cx="8520599" cy="707399"/>
          </a:xfrm>
        </p:spPr>
        <p:txBody>
          <a:bodyPr/>
          <a:lstStyle/>
          <a:p>
            <a:r>
              <a:rPr lang="fr-FR" dirty="0" smtClean="0"/>
              <a:t>Panorama des Attaques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16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8174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Panorama des Attaques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b="1" dirty="0" smtClean="0"/>
              <a:t>Buts </a:t>
            </a:r>
            <a:r>
              <a:rPr lang="fr-FR" b="1" dirty="0"/>
              <a:t>des </a:t>
            </a:r>
            <a:r>
              <a:rPr lang="fr-FR" b="1" dirty="0" smtClean="0"/>
              <a:t>attaques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 smtClean="0"/>
              <a:t>Interruption:</a:t>
            </a:r>
            <a:r>
              <a:rPr lang="fr-FR" dirty="0" smtClean="0"/>
              <a:t> </a:t>
            </a:r>
            <a:r>
              <a:rPr lang="fr-FR" dirty="0"/>
              <a:t>vise la disponibilité des informations (</a:t>
            </a:r>
            <a:r>
              <a:rPr lang="fr-FR" dirty="0" err="1"/>
              <a:t>DoS</a:t>
            </a:r>
            <a:r>
              <a:rPr lang="fr-FR" dirty="0"/>
              <a:t>, . . . </a:t>
            </a:r>
            <a:r>
              <a:rPr lang="fr-FR" dirty="0" smtClean="0"/>
              <a:t>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Interception</a:t>
            </a:r>
            <a:r>
              <a:rPr lang="fr-FR" dirty="0" smtClean="0"/>
              <a:t> : vise </a:t>
            </a:r>
            <a:r>
              <a:rPr lang="fr-FR" dirty="0"/>
              <a:t>la confidentialité des informations (capture </a:t>
            </a:r>
            <a:r>
              <a:rPr lang="fr-FR" dirty="0" smtClean="0"/>
              <a:t>de contenu</a:t>
            </a:r>
            <a:r>
              <a:rPr lang="fr-FR" dirty="0"/>
              <a:t>, analyse de </a:t>
            </a:r>
            <a:r>
              <a:rPr lang="fr-FR" dirty="0" smtClean="0"/>
              <a:t>trafic, </a:t>
            </a:r>
            <a:r>
              <a:rPr lang="fr-FR" dirty="0"/>
              <a:t>. . . )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17</a:t>
            </a:fld>
            <a:endParaRPr lang="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22" y="2256471"/>
            <a:ext cx="3882180" cy="60331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90" y="3434078"/>
            <a:ext cx="2824412" cy="14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Panorama des Attaques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Buts des attaques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18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27" y="1635646"/>
            <a:ext cx="2853530" cy="14917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5536" y="1841101"/>
            <a:ext cx="51924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b="1" dirty="0"/>
              <a:t>Modification:</a:t>
            </a:r>
            <a:r>
              <a:rPr lang="fr-FR" sz="1800" dirty="0"/>
              <a:t> vise l’intégrité des informations </a:t>
            </a:r>
            <a:endParaRPr lang="fr-FR" sz="1800" dirty="0" smtClean="0"/>
          </a:p>
          <a:p>
            <a:r>
              <a:rPr lang="fr-FR" sz="1800" dirty="0" smtClean="0"/>
              <a:t>(</a:t>
            </a:r>
            <a:r>
              <a:rPr lang="fr-FR" sz="1800" dirty="0"/>
              <a:t>modification, </a:t>
            </a:r>
            <a:r>
              <a:rPr lang="fr-FR" sz="1800" dirty="0" err="1"/>
              <a:t>rejeu</a:t>
            </a:r>
            <a:r>
              <a:rPr lang="fr-FR" sz="1800" dirty="0"/>
              <a:t>, . . . )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59073" y="3216601"/>
            <a:ext cx="37497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b="1" dirty="0"/>
              <a:t>Fabrication:</a:t>
            </a:r>
            <a:r>
              <a:rPr lang="fr-FR" sz="1800" dirty="0"/>
              <a:t> vise l’authenticité </a:t>
            </a:r>
            <a:endParaRPr lang="fr-FR" sz="1800" dirty="0" smtClean="0"/>
          </a:p>
          <a:p>
            <a:r>
              <a:rPr lang="fr-FR" sz="1800" dirty="0" smtClean="0"/>
              <a:t>des </a:t>
            </a:r>
            <a:r>
              <a:rPr lang="fr-FR" sz="1800" dirty="0"/>
              <a:t>informations (mascarade, . . . )</a:t>
            </a:r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90" y="3518472"/>
            <a:ext cx="2591471" cy="143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Panorama des Attaques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Schéma et étapes de réalisation d’une attaque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19</a:t>
            </a:fld>
            <a:endParaRPr lang="fr"/>
          </a:p>
        </p:txBody>
      </p:sp>
      <p:sp>
        <p:nvSpPr>
          <p:cNvPr id="5" name="Rectangle 4"/>
          <p:cNvSpPr/>
          <p:nvPr/>
        </p:nvSpPr>
        <p:spPr>
          <a:xfrm>
            <a:off x="1574015" y="2394388"/>
            <a:ext cx="1080120" cy="28803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Malveillant 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0209" y="2380845"/>
            <a:ext cx="1080120" cy="28803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Cible 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0209" y="3330919"/>
            <a:ext cx="1080120" cy="28803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Intrusion  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0209" y="4184073"/>
            <a:ext cx="1296145" cy="28803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Extra filtration  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4757" y="3267584"/>
            <a:ext cx="2382178" cy="170572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Bibliothèque d’attaques:</a:t>
            </a:r>
          </a:p>
          <a:p>
            <a:endParaRPr lang="fr-FR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Usurpation de mots de passe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Leurre 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Failles technologiques, de conception, de configuration, etc. 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Double flèche horizontale 9"/>
          <p:cNvSpPr/>
          <p:nvPr/>
        </p:nvSpPr>
        <p:spPr>
          <a:xfrm>
            <a:off x="2683229" y="2485219"/>
            <a:ext cx="2576980" cy="1737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161531" y="1678944"/>
            <a:ext cx="2672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Phase de collecte d’information</a:t>
            </a:r>
          </a:p>
          <a:p>
            <a:r>
              <a:rPr lang="fr-FR" dirty="0" smtClean="0"/>
              <a:t>Recherche de vulnérabilités</a:t>
            </a:r>
          </a:p>
          <a:p>
            <a:r>
              <a:rPr lang="fr-FR" dirty="0" smtClean="0"/>
              <a:t>Ingénierie social  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903589" y="1814466"/>
            <a:ext cx="257942" cy="4347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Double flèche verticale 12"/>
          <p:cNvSpPr/>
          <p:nvPr/>
        </p:nvSpPr>
        <p:spPr>
          <a:xfrm>
            <a:off x="2245836" y="2724301"/>
            <a:ext cx="180020" cy="5014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-10472" y="2633440"/>
            <a:ext cx="2374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Savoir faire et exploitation </a:t>
            </a:r>
          </a:p>
          <a:p>
            <a:r>
              <a:rPr lang="fr-FR" dirty="0" smtClean="0"/>
              <a:t>Des informations recueillies</a:t>
            </a:r>
          </a:p>
          <a:p>
            <a:r>
              <a:rPr lang="fr-FR" dirty="0" smtClean="0"/>
              <a:t>Et des failles</a:t>
            </a:r>
            <a:endParaRPr lang="fr-FR" sz="1600" dirty="0"/>
          </a:p>
        </p:txBody>
      </p:sp>
      <p:sp>
        <p:nvSpPr>
          <p:cNvPr id="15" name="Ellipse 14"/>
          <p:cNvSpPr/>
          <p:nvPr/>
        </p:nvSpPr>
        <p:spPr>
          <a:xfrm>
            <a:off x="2525164" y="2744883"/>
            <a:ext cx="257942" cy="4347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" name="Double flèche horizontale 16"/>
          <p:cNvSpPr/>
          <p:nvPr/>
        </p:nvSpPr>
        <p:spPr>
          <a:xfrm rot="20321310">
            <a:off x="3479001" y="3695844"/>
            <a:ext cx="1826750" cy="2402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 rot="20404341">
            <a:off x="3496817" y="3105577"/>
            <a:ext cx="178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Création/réalisation </a:t>
            </a:r>
          </a:p>
          <a:p>
            <a:r>
              <a:rPr lang="fr-FR" dirty="0" smtClean="0"/>
              <a:t>de l’attaque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032662" y="4049281"/>
            <a:ext cx="257942" cy="4347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vers le haut 21"/>
          <p:cNvSpPr/>
          <p:nvPr/>
        </p:nvSpPr>
        <p:spPr>
          <a:xfrm>
            <a:off x="5712134" y="2690853"/>
            <a:ext cx="191137" cy="6092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959774" y="2771350"/>
            <a:ext cx="257942" cy="4347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Double flèche verticale 23"/>
          <p:cNvSpPr/>
          <p:nvPr/>
        </p:nvSpPr>
        <p:spPr>
          <a:xfrm>
            <a:off x="5717692" y="3666559"/>
            <a:ext cx="180020" cy="5014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5354" y="3741249"/>
            <a:ext cx="257942" cy="4347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6340329" y="3328097"/>
            <a:ext cx="751951" cy="251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120922" y="3143339"/>
            <a:ext cx="178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Problèmes sécuritaires </a:t>
            </a:r>
            <a:endParaRPr lang="fr-FR" dirty="0"/>
          </a:p>
        </p:txBody>
      </p:sp>
      <p:sp>
        <p:nvSpPr>
          <p:cNvPr id="28" name="Flèche vers le bas 27"/>
          <p:cNvSpPr/>
          <p:nvPr/>
        </p:nvSpPr>
        <p:spPr>
          <a:xfrm>
            <a:off x="7596336" y="3666559"/>
            <a:ext cx="288032" cy="593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130754" y="4314762"/>
            <a:ext cx="178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Pertes directes</a:t>
            </a:r>
          </a:p>
          <a:p>
            <a:r>
              <a:rPr lang="fr-FR" dirty="0" smtClean="0"/>
              <a:t>Pertes indirectes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1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sz="2400" b="1" dirty="0" smtClean="0"/>
              <a:t>Cours 3-</a:t>
            </a:r>
            <a:r>
              <a:rPr lang="fr-FR" sz="2400" dirty="0" smtClean="0"/>
              <a:t> Panorama des </a:t>
            </a:r>
            <a:r>
              <a:rPr lang="fr-FR" sz="2400" dirty="0" err="1" smtClean="0"/>
              <a:t>Menaces&amp;Attaques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742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Panorama des Attaques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b="1" dirty="0"/>
              <a:t>Schéma et étapes de réalisation d’une </a:t>
            </a:r>
            <a:r>
              <a:rPr lang="fr-FR" b="1" dirty="0" smtClean="0"/>
              <a:t>attaque (suite)</a:t>
            </a:r>
            <a:endParaRPr lang="fr-F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600" dirty="0" smtClean="0"/>
              <a:t>Phase 1: liée à la collecte d’information sur la cible et à la recherche de vulnérabilité d’un système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600" dirty="0" smtClean="0"/>
              <a:t>Le malveillant s’emploie à connaitre et à exploiter les failles de sécurité connues mais non encore réparées et à utiliser les outils d’attaques éventuellement disponible en ligne (phase 2) pour accéder au système cible et exécuter ses actions malveillantes (phase 4)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600" dirty="0" smtClean="0"/>
              <a:t>Phase 5: a pour buts principaux de faire en sorte que l’attaque ne puisse être détectée et que l’attaquant ne laisse de trace pouvant servir à son identification. Pour arriver à cela, il tente de rester anonyme. 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20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8343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Panorama des Attaques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21</a:t>
            </a:fld>
            <a:endParaRPr lang="fr"/>
          </a:p>
        </p:txBody>
      </p:sp>
      <p:cxnSp>
        <p:nvCxnSpPr>
          <p:cNvPr id="8" name="Connecteur droit 7"/>
          <p:cNvCxnSpPr/>
          <p:nvPr/>
        </p:nvCxnSpPr>
        <p:spPr>
          <a:xfrm>
            <a:off x="4571999" y="1621289"/>
            <a:ext cx="0" cy="23038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709665" y="1133207"/>
            <a:ext cx="7724668" cy="3974797"/>
            <a:chOff x="709665" y="1133207"/>
            <a:chExt cx="7724668" cy="3974797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665" y="1792402"/>
              <a:ext cx="7724668" cy="3315602"/>
            </a:xfrm>
            <a:prstGeom prst="rect">
              <a:avLst/>
            </a:prstGeom>
          </p:spPr>
        </p:pic>
        <p:grpSp>
          <p:nvGrpSpPr>
            <p:cNvPr id="19" name="Groupe 18"/>
            <p:cNvGrpSpPr/>
            <p:nvPr/>
          </p:nvGrpSpPr>
          <p:grpSpPr>
            <a:xfrm>
              <a:off x="1403648" y="1133207"/>
              <a:ext cx="6048672" cy="1078503"/>
              <a:chOff x="1403648" y="1133207"/>
              <a:chExt cx="6048672" cy="107850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87923" y="1133207"/>
                <a:ext cx="1368152" cy="502439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8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Attaques </a:t>
                </a:r>
                <a:endParaRPr lang="fr-FR" sz="18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0" name="Connecteur droit 9"/>
              <p:cNvCxnSpPr/>
              <p:nvPr/>
            </p:nvCxnSpPr>
            <p:spPr>
              <a:xfrm>
                <a:off x="1403648" y="1792402"/>
                <a:ext cx="6048672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1403648" y="1792402"/>
                <a:ext cx="0" cy="41930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/>
              <p:cNvCxnSpPr/>
              <p:nvPr/>
            </p:nvCxnSpPr>
            <p:spPr>
              <a:xfrm>
                <a:off x="7452320" y="1792402"/>
                <a:ext cx="0" cy="27529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>
                <a:off x="4571999" y="1864410"/>
                <a:ext cx="0" cy="13127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67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Logiciels Malveillants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/>
              <a:t>On appelle programme malveillant (malware) tout type de </a:t>
            </a:r>
            <a:r>
              <a:rPr lang="fr-FR" dirty="0" smtClean="0"/>
              <a:t>logiciel/programme ayant un comportement malicieux, destiné à s’introduire dans un système informatique à l’insu de l’utilisateur dans le but de l’endommager ou en tirer profit de quelconque manière: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 smtClean="0"/>
              <a:t> endommager: suppression de données, formatage disque, rendre un service indisponible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 smtClean="0"/>
              <a:t>Tirer profits: vol de données, voir un accès/contrôle sur la cible, gain financier (rançon), lancer un attaque à partir de la cible, etc.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dirty="0" smtClean="0">
                <a:sym typeface="Wingdings" panose="05000000000000000000" pitchFamily="2" charset="2"/>
              </a:rPr>
              <a:t>porter atteinte aux besoins de sécurité</a:t>
            </a:r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5655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Logiciels Malveillants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Virus</a:t>
            </a:r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C’est la forme la plus connue des logiciels malveillants</a:t>
            </a:r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b="1" i="1" dirty="0" smtClean="0"/>
              <a:t>propriétés:</a:t>
            </a:r>
            <a:r>
              <a:rPr lang="fr-FR" dirty="0" smtClean="0"/>
              <a:t> </a:t>
            </a:r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dirty="0" smtClean="0"/>
              <a:t>Infection: infecte tout fichier pouvant s’exécuter (.</a:t>
            </a:r>
            <a:r>
              <a:rPr lang="fr-FR" dirty="0" err="1" smtClean="0"/>
              <a:t>exe</a:t>
            </a:r>
            <a:r>
              <a:rPr lang="fr-FR" dirty="0" smtClean="0"/>
              <a:t>, .</a:t>
            </a:r>
            <a:r>
              <a:rPr lang="fr-FR" dirty="0" err="1" smtClean="0"/>
              <a:t>com</a:t>
            </a:r>
            <a:r>
              <a:rPr lang="fr-FR" dirty="0" smtClean="0"/>
              <a:t>, script, etc.)</a:t>
            </a:r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dirty="0" smtClean="0"/>
              <a:t>Ne s’exécute pas tout seul, mais plutôt à travers l’hôte infecté </a:t>
            </a:r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dirty="0" smtClean="0"/>
              <a:t>Infecte aussi les secteurs d’amorçage et les Master Boot, parties sur support de stockage contenant un code bootable par défaut</a:t>
            </a:r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dirty="0" smtClean="0"/>
              <a:t>Propagation:  se propage grâce aux  fichier infectés, à travers tous moyen d’échange de données: réseau, USB, CD/DVD, pièce jointe émail, site web infecté, etc.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23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786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Logiciels Malveillants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24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85726"/>
            <a:ext cx="7075589" cy="34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Logiciels Malveillants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25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65683"/>
            <a:ext cx="7192060" cy="35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Logiciels Malveillants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26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71503"/>
            <a:ext cx="7221177" cy="39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Logiciels Malveillants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Ver </a:t>
            </a:r>
          </a:p>
          <a:p>
            <a:pPr algn="just"/>
            <a:r>
              <a:rPr lang="fr-FR" sz="1400" dirty="0" smtClean="0"/>
              <a:t>Contrairement à un virus, un ver </a:t>
            </a:r>
            <a:r>
              <a:rPr lang="fr-FR" sz="1400" dirty="0"/>
              <a:t>peut s'auto-reproduire et se déplacer à travers un réseau en utilisant les mécanismes réseau, sans avoir réellement besoin d'un support physique ou logique (</a:t>
            </a:r>
            <a:r>
              <a:rPr lang="fr-FR" sz="1400" u="sng" dirty="0">
                <a:hlinkClick r:id="rId2"/>
              </a:rPr>
              <a:t>disque dur</a:t>
            </a:r>
            <a:r>
              <a:rPr lang="fr-FR" sz="1400" dirty="0"/>
              <a:t>, programme hôte, fichier, etc</a:t>
            </a:r>
            <a:r>
              <a:rPr lang="fr-FR" sz="1400" dirty="0" smtClean="0"/>
              <a:t>.). Un </a:t>
            </a:r>
            <a:r>
              <a:rPr lang="fr-FR" sz="1400" dirty="0"/>
              <a:t>ver est donc </a:t>
            </a:r>
            <a:r>
              <a:rPr lang="fr-FR" sz="1400" b="1" dirty="0"/>
              <a:t>un virus </a:t>
            </a:r>
            <a:r>
              <a:rPr lang="fr-FR" sz="1400" b="1" dirty="0" smtClean="0"/>
              <a:t>réseau</a:t>
            </a:r>
          </a:p>
          <a:p>
            <a:pPr algn="just"/>
            <a:r>
              <a:rPr lang="fr-FR" sz="1400" dirty="0"/>
              <a:t>Les vers </a:t>
            </a:r>
            <a:r>
              <a:rPr lang="fr-FR" sz="1400" dirty="0" smtClean="0"/>
              <a:t>se </a:t>
            </a:r>
            <a:r>
              <a:rPr lang="fr-FR" sz="1400" dirty="0"/>
              <a:t>propagent principalement grâce à la messagerie (et notamment par le </a:t>
            </a:r>
            <a:r>
              <a:rPr lang="fr-FR" sz="1400" u="sng" dirty="0">
                <a:hlinkClick r:id="rId3"/>
              </a:rPr>
              <a:t>client de messagerie</a:t>
            </a:r>
            <a:r>
              <a:rPr lang="fr-FR" sz="1400" dirty="0"/>
              <a:t> </a:t>
            </a:r>
            <a:r>
              <a:rPr lang="fr-FR" sz="1400" i="1" dirty="0"/>
              <a:t>Outlook</a:t>
            </a:r>
            <a:r>
              <a:rPr lang="fr-FR" sz="1400" dirty="0"/>
              <a:t>) grâce à des fichiers attachés contenant des instructions permettant de récupérer l'ensemble des adresses de courrier contenues dans le carnet d'adresse et en envoyant des copies </a:t>
            </a:r>
            <a:r>
              <a:rPr lang="fr-FR" sz="1400" dirty="0" smtClean="0"/>
              <a:t>d'eux même </a:t>
            </a:r>
            <a:r>
              <a:rPr lang="fr-FR" sz="1400" dirty="0"/>
              <a:t>à tous ces destinataires. </a:t>
            </a:r>
            <a:br>
              <a:rPr lang="fr-FR" sz="1400" dirty="0"/>
            </a:br>
            <a:r>
              <a:rPr lang="fr-FR" sz="1400" dirty="0"/>
              <a:t/>
            </a:r>
            <a:br>
              <a:rPr lang="fr-FR" sz="1400" dirty="0"/>
            </a:br>
            <a:r>
              <a:rPr lang="fr-FR" sz="1400" dirty="0" smtClean="0"/>
              <a:t>Ces </a:t>
            </a:r>
            <a:r>
              <a:rPr lang="fr-FR" sz="1400" dirty="0"/>
              <a:t>vers sont la plupart du temps des scripts (généralement </a:t>
            </a:r>
            <a:r>
              <a:rPr lang="fr-FR" sz="1400" u="sng" dirty="0" err="1">
                <a:hlinkClick r:id="rId4"/>
              </a:rPr>
              <a:t>VBScript</a:t>
            </a:r>
            <a:r>
              <a:rPr lang="fr-FR" sz="1400" dirty="0"/>
              <a:t>) ou des fichiers exécutables envoyés en </a:t>
            </a:r>
            <a:r>
              <a:rPr lang="fr-FR" sz="1400" u="sng" dirty="0">
                <a:hlinkClick r:id="rId5"/>
              </a:rPr>
              <a:t>pièce jointe</a:t>
            </a:r>
            <a:r>
              <a:rPr lang="fr-FR" sz="1400" dirty="0"/>
              <a:t> et se déclenchant lorsque l'utilisateur destinataire clique sur le fichier attaché. </a:t>
            </a:r>
          </a:p>
          <a:p>
            <a:pPr algn="just"/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27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7137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Logiciels Malveillants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Cheval de Troie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Un programme/logiciel dont l’apparence est légitime, mais qui cache un autre malicieux (virus, ver, etc.)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Ainsi en exécutant le cheval de Troie, supposé être légitime par l’utilisateur, le programme malveillant s’exécute aussi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En général il s’agit d’un programme bien connu, mais qui a été modifié (ajout du code malveillant) puis redistribué (Windows, Pack Office, etc.)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Se propage généralement via téléchargement en pièce jointe ou via un lien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28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2064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Logiciels Malveillants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Porte dérobée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400" dirty="0"/>
              <a:t>Une porte dérobée, également appelée </a:t>
            </a:r>
            <a:r>
              <a:rPr lang="fr-FR" sz="1400" dirty="0" err="1"/>
              <a:t>Remote</a:t>
            </a:r>
            <a:r>
              <a:rPr lang="fr-FR" sz="1400" dirty="0"/>
              <a:t> Administration </a:t>
            </a:r>
            <a:r>
              <a:rPr lang="fr-FR" sz="1400" dirty="0" err="1"/>
              <a:t>Tool</a:t>
            </a:r>
            <a:r>
              <a:rPr lang="fr-FR" sz="1400" dirty="0"/>
              <a:t> (RAT), est une application qui permet à certains utilisateurs (administrateurs systèmes ou cybercriminels) d’accéder au système d’un ordinateur sans que l’utilisateur ne l’autorise ou ne le sache. </a:t>
            </a:r>
            <a:endParaRPr lang="fr-FR" sz="14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400" dirty="0" smtClean="0"/>
              <a:t>Selon </a:t>
            </a:r>
            <a:r>
              <a:rPr lang="fr-FR" sz="1400" dirty="0"/>
              <a:t>la fonctionnalité RAT, le pirate peut installer et lancer un autre logiciel</a:t>
            </a:r>
            <a:r>
              <a:rPr lang="fr-FR" sz="1400" dirty="0" smtClean="0"/>
              <a:t>, </a:t>
            </a:r>
            <a:r>
              <a:rPr lang="fr-FR" sz="1400" dirty="0"/>
              <a:t>télécharger ou supprimer des fichiers, allumer votre microphone ou votre caméra et enregistrer l’activité de votre ordinateur afin de la communiquer au </a:t>
            </a:r>
            <a:r>
              <a:rPr lang="fr-FR" sz="1400" dirty="0" smtClean="0"/>
              <a:t>pirate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1400" dirty="0" smtClean="0"/>
              <a:t>L'introduction </a:t>
            </a:r>
            <a:r>
              <a:rPr lang="fr-FR" sz="1400" dirty="0"/>
              <a:t>d'une porte dérobée dans un logiciel à l'insu de son utilisateur transforme le logiciel en </a:t>
            </a:r>
            <a:r>
              <a:rPr lang="fr-FR" sz="1400" dirty="0">
                <a:hlinkClick r:id="rId2" tooltip="Cheval de Troie (informatique)"/>
              </a:rPr>
              <a:t>cheval de Troie</a:t>
            </a:r>
            <a:r>
              <a:rPr lang="fr-FR" sz="1400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29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8983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Objectifs de la sécurité informatique</a:t>
            </a:r>
          </a:p>
          <a:p>
            <a:r>
              <a:rPr lang="fr-FR" dirty="0"/>
              <a:t>La sécurité d'un système repose sur cinq grands principes</a:t>
            </a:r>
            <a:r>
              <a:rPr lang="fr-FR" dirty="0" smtClean="0"/>
              <a:t>:</a:t>
            </a:r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r-FR" b="1" i="1" dirty="0"/>
              <a:t>L'intégrité des données:</a:t>
            </a:r>
            <a:r>
              <a:rPr lang="fr-FR" dirty="0"/>
              <a:t> il faut garantir </a:t>
            </a:r>
            <a:r>
              <a:rPr lang="fr-FR" dirty="0" smtClean="0"/>
              <a:t>que </a:t>
            </a:r>
            <a:r>
              <a:rPr lang="fr-FR" dirty="0"/>
              <a:t>les </a:t>
            </a:r>
            <a:r>
              <a:rPr lang="fr-FR" dirty="0" smtClean="0"/>
              <a:t>données sont </a:t>
            </a:r>
            <a:r>
              <a:rPr lang="fr-FR" dirty="0"/>
              <a:t>bien celles que l'on croit, qu'il n'y a pas eu </a:t>
            </a:r>
            <a:r>
              <a:rPr lang="fr-FR" dirty="0" smtClean="0"/>
              <a:t>d'altération (</a:t>
            </a:r>
            <a:r>
              <a:rPr lang="fr-FR" dirty="0"/>
              <a:t>volontaire ou non</a:t>
            </a:r>
            <a:r>
              <a:rPr lang="fr-FR" dirty="0" smtClean="0"/>
              <a:t>).</a:t>
            </a:r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r-FR" b="1" i="1" dirty="0"/>
              <a:t>La confidentialité : </a:t>
            </a:r>
            <a:r>
              <a:rPr lang="fr-FR" dirty="0"/>
              <a:t>seules les personnes habilitées doivent avoir accès </a:t>
            </a:r>
            <a:r>
              <a:rPr lang="fr-FR" dirty="0" smtClean="0"/>
              <a:t>aux données.</a:t>
            </a:r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r-FR" b="1" i="1" dirty="0"/>
              <a:t>La disponibilité: </a:t>
            </a:r>
            <a:r>
              <a:rPr lang="fr-FR" dirty="0"/>
              <a:t>il faut s'assurer du bon fonctionnement du système, de l'accès à un service et aux ressources à n'importe quel moment.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387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Ingénierie Sociale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30</a:t>
            </a:fld>
            <a:endParaRPr lang="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69848"/>
            <a:ext cx="7848872" cy="24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Ingénierie Sociale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31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75606"/>
            <a:ext cx="2999118" cy="460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59476"/>
            <a:ext cx="7200800" cy="27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Ingénierie Sociale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32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93441"/>
            <a:ext cx="7221177" cy="39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Attaques Réseaux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33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48593"/>
            <a:ext cx="7932708" cy="38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Attaques Réseaux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34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76039"/>
            <a:ext cx="6464118" cy="36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Attaques Réseaux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35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146461"/>
            <a:ext cx="8160757" cy="37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Attaques Réseaux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36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419622"/>
            <a:ext cx="8494340" cy="344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Attaques Réseaux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37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32586"/>
            <a:ext cx="7860700" cy="38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Attaques Réseaux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38</a:t>
            </a:fld>
            <a:endParaRPr lang="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17161"/>
            <a:ext cx="80295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Attaques Réseaux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39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23"/>
            <a:ext cx="8004716" cy="34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fr-FR" b="1" dirty="0">
                <a:solidFill>
                  <a:srgbClr val="FF0000"/>
                </a:solidFill>
              </a:rPr>
              <a:t>Objectifs de la sécurité </a:t>
            </a:r>
            <a:r>
              <a:rPr lang="fr-FR" b="1" dirty="0" smtClean="0">
                <a:solidFill>
                  <a:srgbClr val="FF0000"/>
                </a:solidFill>
              </a:rPr>
              <a:t>informatique (suite)</a:t>
            </a:r>
            <a:endParaRPr lang="fr-FR" b="1" dirty="0">
              <a:solidFill>
                <a:srgbClr val="FF0000"/>
              </a:solidFill>
            </a:endParaRPr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r-FR" b="1" i="1" dirty="0" smtClean="0"/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r-FR" b="1" i="1" dirty="0" smtClean="0"/>
              <a:t>La </a:t>
            </a:r>
            <a:r>
              <a:rPr lang="fr-FR" b="1" i="1" dirty="0"/>
              <a:t>non-répudiation des données : </a:t>
            </a:r>
            <a:r>
              <a:rPr lang="fr-FR" dirty="0"/>
              <a:t>une transaction ne peut être niée par aucun des correspondants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marL="285750" indent="-28575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r-FR" b="1" i="1" dirty="0"/>
              <a:t>L'authentification : </a:t>
            </a:r>
            <a:r>
              <a:rPr lang="fr-FR" dirty="0"/>
              <a:t>elle limite l'accès aux personnes autorisées. Il faut s'assurer de l'identité d'un utilisateur avant l'échange de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0718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Terminologies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1701" y="1217543"/>
            <a:ext cx="8520599" cy="3302700"/>
          </a:xfrm>
        </p:spPr>
        <p:txBody>
          <a:bodyPr/>
          <a:lstStyle/>
          <a:p>
            <a:pPr algn="just"/>
            <a:r>
              <a:rPr lang="fr-FR" b="1" dirty="0" smtClean="0"/>
              <a:t>Menace:</a:t>
            </a:r>
            <a:r>
              <a:rPr lang="fr-FR" dirty="0" smtClean="0"/>
              <a:t> </a:t>
            </a:r>
            <a:r>
              <a:rPr lang="fr-FR" dirty="0"/>
              <a:t>Cause potentielle d’un incident, qui </a:t>
            </a:r>
            <a:r>
              <a:rPr lang="fr-FR" dirty="0" smtClean="0"/>
              <a:t>peut </a:t>
            </a:r>
            <a:r>
              <a:rPr lang="fr-FR" dirty="0"/>
              <a:t>entrainer des dommages </a:t>
            </a:r>
            <a:r>
              <a:rPr lang="fr-FR" dirty="0" smtClean="0"/>
              <a:t>sur un système </a:t>
            </a:r>
            <a:r>
              <a:rPr lang="fr-FR" dirty="0"/>
              <a:t>si cette menace se </a:t>
            </a:r>
            <a:r>
              <a:rPr lang="fr-FR" dirty="0" smtClean="0"/>
              <a:t>concrétise.</a:t>
            </a:r>
          </a:p>
          <a:p>
            <a:pPr algn="just"/>
            <a:endParaRPr lang="fr-FR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b="1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11710"/>
            <a:ext cx="5971836" cy="24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Terminologies (suite)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Vulnérabilité:</a:t>
            </a:r>
            <a:r>
              <a:rPr lang="fr-FR" dirty="0"/>
              <a:t> Faiblesse au niveau d’un bien</a:t>
            </a:r>
            <a:r>
              <a:rPr lang="fr-FR" b="1" dirty="0"/>
              <a:t> </a:t>
            </a:r>
            <a:r>
              <a:rPr lang="fr-FR" dirty="0"/>
              <a:t>(au niveau de la conception, de la</a:t>
            </a:r>
          </a:p>
          <a:p>
            <a:r>
              <a:rPr lang="fr-FR" dirty="0"/>
              <a:t>réalisation, de l’installation, de la configuration ou de l’utilisation </a:t>
            </a:r>
            <a:r>
              <a:rPr lang="fr-FR" dirty="0" smtClean="0"/>
              <a:t>du bien).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27737"/>
            <a:ext cx="4752528" cy="20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Terminologies (suite)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b="1" dirty="0" smtClean="0"/>
              <a:t>Attaque: </a:t>
            </a:r>
            <a:r>
              <a:rPr lang="fr-FR" dirty="0" smtClean="0"/>
              <a:t>Action </a:t>
            </a:r>
            <a:r>
              <a:rPr lang="fr-FR" dirty="0"/>
              <a:t>malveillante destinée à porter atteinte à la sécurité d’un </a:t>
            </a:r>
            <a:r>
              <a:rPr lang="fr-FR" dirty="0" smtClean="0"/>
              <a:t>système. Une attaque </a:t>
            </a:r>
            <a:r>
              <a:rPr lang="fr-FR" dirty="0"/>
              <a:t>représente la </a:t>
            </a:r>
            <a:r>
              <a:rPr lang="fr-FR" b="1" dirty="0"/>
              <a:t>concrétisation d’une menace</a:t>
            </a:r>
            <a:r>
              <a:rPr lang="fr-FR" dirty="0"/>
              <a:t>, et </a:t>
            </a:r>
            <a:r>
              <a:rPr lang="fr-FR" dirty="0" smtClean="0"/>
              <a:t>nécessite </a:t>
            </a:r>
            <a:r>
              <a:rPr lang="fr-FR" b="1" dirty="0" smtClean="0"/>
              <a:t>l’exploitation </a:t>
            </a:r>
            <a:r>
              <a:rPr lang="fr-FR" b="1" dirty="0"/>
              <a:t>d’une vulnérabilité.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b="1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331441"/>
            <a:ext cx="4560089" cy="23514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552" y="2960443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Une attaque ne peut donc avoir lieu (et réussir</a:t>
            </a:r>
            <a:r>
              <a:rPr lang="fr-FR" sz="1800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que </a:t>
            </a:r>
            <a:r>
              <a:rPr lang="fr-FR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 le bien est affecté par une vulnérabilité.</a:t>
            </a:r>
          </a:p>
        </p:txBody>
      </p:sp>
    </p:spTree>
    <p:extLst>
      <p:ext uri="{BB962C8B-B14F-4D97-AF65-F5344CB8AC3E}">
        <p14:creationId xmlns:p14="http://schemas.microsoft.com/office/powerpoint/2010/main" val="24416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Terminologies (suite)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b="1" dirty="0"/>
              <a:t>Intrusion:</a:t>
            </a:r>
            <a:r>
              <a:rPr lang="fr-FR" dirty="0"/>
              <a:t> Prise de contrôle partielle ou totale d’un système distant.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b="1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b="1" dirty="0" smtClean="0"/>
              <a:t>Contre-mesure: </a:t>
            </a:r>
            <a:r>
              <a:rPr lang="fr-FR" dirty="0" smtClean="0"/>
              <a:t>ensemble </a:t>
            </a:r>
            <a:r>
              <a:rPr lang="fr-FR" dirty="0"/>
              <a:t>de </a:t>
            </a:r>
            <a:r>
              <a:rPr lang="fr-FR" dirty="0" smtClean="0"/>
              <a:t>mécanismes destinés </a:t>
            </a:r>
            <a:r>
              <a:rPr lang="fr-FR" dirty="0"/>
              <a:t>à protéger l'information </a:t>
            </a:r>
            <a:r>
              <a:rPr lang="fr-FR" dirty="0" smtClean="0"/>
              <a:t>des utilisateurs </a:t>
            </a:r>
            <a:r>
              <a:rPr lang="fr-FR" dirty="0"/>
              <a:t>ou processus n'ayant </a:t>
            </a:r>
            <a:r>
              <a:rPr lang="fr-FR" dirty="0" smtClean="0"/>
              <a:t>pas l'autorisation </a:t>
            </a:r>
            <a:r>
              <a:rPr lang="fr-FR" dirty="0"/>
              <a:t>de la manipuler et </a:t>
            </a:r>
            <a:r>
              <a:rPr lang="fr-FR" dirty="0" smtClean="0"/>
              <a:t>d’assurer les </a:t>
            </a:r>
            <a:r>
              <a:rPr lang="fr-FR" dirty="0"/>
              <a:t>accès autorisés.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2970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 Risque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b="1" dirty="0" smtClean="0"/>
              <a:t>Risque:</a:t>
            </a:r>
            <a:r>
              <a:rPr lang="fr-FR" dirty="0" smtClean="0"/>
              <a:t> se mesure par la probabilité qu’une menace exploite une vulnérabilité et la conséquence (impact) ou la gravité de sa réalisation.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  <p:sp>
        <p:nvSpPr>
          <p:cNvPr id="5" name="ZoneTexte 4"/>
          <p:cNvSpPr txBox="1"/>
          <p:nvPr/>
        </p:nvSpPr>
        <p:spPr>
          <a:xfrm>
            <a:off x="896954" y="2102376"/>
            <a:ext cx="7350089" cy="7386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Risque=conséquence x probabilité d’</a:t>
            </a:r>
            <a:r>
              <a:rPr lang="fr-FR" sz="2400" b="1" dirty="0" err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occurence</a:t>
            </a:r>
            <a:endParaRPr lang="fr-FR" sz="24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fr-FR" sz="1800" dirty="0"/>
          </a:p>
        </p:txBody>
      </p:sp>
      <p:sp>
        <p:nvSpPr>
          <p:cNvPr id="7" name="Rectangle 6"/>
          <p:cNvSpPr/>
          <p:nvPr/>
        </p:nvSpPr>
        <p:spPr>
          <a:xfrm>
            <a:off x="549556" y="3238406"/>
            <a:ext cx="80548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333399"/>
                </a:solidFill>
                <a:latin typeface="inherit"/>
              </a:rPr>
              <a:t>Exemple de risque :</a:t>
            </a:r>
            <a:r>
              <a:rPr lang="fr-FR" i="1" dirty="0">
                <a:solidFill>
                  <a:srgbClr val="333399"/>
                </a:solidFill>
                <a:latin typeface="Roboto Condensed"/>
              </a:rPr>
              <a:t> Un chef d’entreprise peut se faire voler son ordinateur portable et risque donc de perdre toutes les données incluses sur sa machine (fichier client, factures, </a:t>
            </a:r>
            <a:r>
              <a:rPr lang="fr-FR" b="1" i="1" dirty="0">
                <a:solidFill>
                  <a:srgbClr val="EB673D"/>
                </a:solidFill>
                <a:latin typeface="inherit"/>
                <a:hlinkClick r:id="rId2"/>
              </a:rPr>
              <a:t>devis</a:t>
            </a:r>
            <a:r>
              <a:rPr lang="fr-FR" i="1" dirty="0">
                <a:solidFill>
                  <a:srgbClr val="333399"/>
                </a:solidFill>
                <a:latin typeface="Roboto Condensed"/>
              </a:rPr>
              <a:t>, contrats, prix, </a:t>
            </a:r>
            <a:r>
              <a:rPr lang="fr-FR" i="1" dirty="0" err="1">
                <a:solidFill>
                  <a:srgbClr val="333399"/>
                </a:solidFill>
                <a:latin typeface="Roboto Condensed"/>
              </a:rPr>
              <a:t>etc</a:t>
            </a:r>
            <a:r>
              <a:rPr lang="fr-FR" i="1" dirty="0">
                <a:solidFill>
                  <a:srgbClr val="333399"/>
                </a:solidFill>
                <a:latin typeface="Roboto Condensed"/>
              </a:rPr>
              <a:t>). Comment contourner ce risque </a:t>
            </a:r>
            <a:r>
              <a:rPr lang="fr-FR" i="1" dirty="0" smtClean="0">
                <a:solidFill>
                  <a:srgbClr val="333399"/>
                </a:solidFill>
                <a:latin typeface="Roboto Condensed"/>
              </a:rPr>
              <a:t>? 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2493128" y="41314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660393" y="4199693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i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Gestion du </a:t>
            </a:r>
            <a:r>
              <a:rPr lang="fr-FR" sz="1800" b="1" i="1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risque (fera l’objet du cours suivant)</a:t>
            </a:r>
            <a:endParaRPr lang="fr-FR" sz="1800" b="1" i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854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20615</TotalTime>
  <Words>1383</Words>
  <Application>Microsoft Office PowerPoint</Application>
  <PresentationFormat>Affichage à l'écran (16:9)</PresentationFormat>
  <Paragraphs>207</Paragraphs>
  <Slides>39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7" baseType="lpstr">
      <vt:lpstr>Times New Roman</vt:lpstr>
      <vt:lpstr>inherit</vt:lpstr>
      <vt:lpstr>Open Sans</vt:lpstr>
      <vt:lpstr>PT Sans Narrow</vt:lpstr>
      <vt:lpstr>Roboto Condensed</vt:lpstr>
      <vt:lpstr>Wingdings</vt:lpstr>
      <vt:lpstr>Arial</vt:lpstr>
      <vt:lpstr>tropic</vt:lpstr>
      <vt:lpstr>Module Sécurité Informatique (F332)</vt:lpstr>
      <vt:lpstr>Présentation PowerPoint</vt:lpstr>
      <vt:lpstr>Rappel</vt:lpstr>
      <vt:lpstr>Rappel</vt:lpstr>
      <vt:lpstr>Terminologies</vt:lpstr>
      <vt:lpstr>Terminologies (suite)</vt:lpstr>
      <vt:lpstr>Terminologies (suite)</vt:lpstr>
      <vt:lpstr>Terminologies (suite)</vt:lpstr>
      <vt:lpstr>Notion de Risque</vt:lpstr>
      <vt:lpstr>Panorama des Menaces</vt:lpstr>
      <vt:lpstr>Panorama des menaces </vt:lpstr>
      <vt:lpstr>Panorama des menaces </vt:lpstr>
      <vt:lpstr>Panorama des menaces </vt:lpstr>
      <vt:lpstr>Panorama des menaces </vt:lpstr>
      <vt:lpstr>Panorama des menaces </vt:lpstr>
      <vt:lpstr>Panorama des Attaques</vt:lpstr>
      <vt:lpstr>Panorama des Attaques</vt:lpstr>
      <vt:lpstr>Panorama des Attaques</vt:lpstr>
      <vt:lpstr>Panorama des Attaques</vt:lpstr>
      <vt:lpstr>Panorama des Attaques</vt:lpstr>
      <vt:lpstr>Panorama des Attaques</vt:lpstr>
      <vt:lpstr>Logiciels Malveillants</vt:lpstr>
      <vt:lpstr>Logiciels Malveillants</vt:lpstr>
      <vt:lpstr>Logiciels Malveillants</vt:lpstr>
      <vt:lpstr>Logiciels Malveillants</vt:lpstr>
      <vt:lpstr>Logiciels Malveillants</vt:lpstr>
      <vt:lpstr>Logiciels Malveillants</vt:lpstr>
      <vt:lpstr>Logiciels Malveillants</vt:lpstr>
      <vt:lpstr>Logiciels Malveillants</vt:lpstr>
      <vt:lpstr>Ingénierie Sociale</vt:lpstr>
      <vt:lpstr>Ingénierie Sociale</vt:lpstr>
      <vt:lpstr>Ingénierie Sociale</vt:lpstr>
      <vt:lpstr>Attaques Réseaux</vt:lpstr>
      <vt:lpstr>Attaques Réseaux</vt:lpstr>
      <vt:lpstr>Attaques Réseaux</vt:lpstr>
      <vt:lpstr>Attaques Réseaux</vt:lpstr>
      <vt:lpstr>Attaques Réseaux</vt:lpstr>
      <vt:lpstr>Attaques Réseaux</vt:lpstr>
      <vt:lpstr>Attaques Réseaux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Sécurité Informatique (F332)</dc:title>
  <dc:creator>Mohammed</dc:creator>
  <cp:lastModifiedBy>Utilisateur Windows</cp:lastModifiedBy>
  <cp:revision>142</cp:revision>
  <dcterms:modified xsi:type="dcterms:W3CDTF">2019-02-18T16:22:00Z</dcterms:modified>
</cp:coreProperties>
</file>