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2" r:id="rId6"/>
    <p:sldId id="273" r:id="rId7"/>
    <p:sldId id="268" r:id="rId8"/>
    <p:sldId id="269" r:id="rId9"/>
    <p:sldId id="267" r:id="rId10"/>
    <p:sldId id="266" r:id="rId11"/>
    <p:sldId id="274" r:id="rId12"/>
    <p:sldId id="258" r:id="rId13"/>
    <p:sldId id="259" r:id="rId14"/>
    <p:sldId id="261" r:id="rId15"/>
    <p:sldId id="260"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623054" y="5717659"/>
            <a:ext cx="3345761" cy="562372"/>
          </a:xfrm>
        </p:spPr>
        <p:txBody>
          <a:bodyPr>
            <a:normAutofit/>
          </a:bodyPr>
          <a:lstStyle/>
          <a:p>
            <a:r>
              <a:rPr lang="fr-FR" sz="2800" dirty="0" smtClean="0">
                <a:solidFill>
                  <a:schemeClr val="tx1"/>
                </a:solidFill>
                <a:latin typeface="Adobe Arabic" panose="02040503050201020203" pitchFamily="18" charset="-78"/>
                <a:cs typeface="Adobe Arabic" panose="02040503050201020203" pitchFamily="18" charset="-78"/>
              </a:rPr>
              <a:t>Préparé par :M.DAHMANI</a:t>
            </a:r>
            <a:endParaRPr lang="fr-FR" sz="2800" dirty="0">
              <a:solidFill>
                <a:schemeClr val="tx1"/>
              </a:solidFill>
              <a:latin typeface="Adobe Arabic" panose="02040503050201020203" pitchFamily="18" charset="-78"/>
              <a:cs typeface="Adobe Arabic" panose="02040503050201020203" pitchFamily="18" charset="-78"/>
            </a:endParaRPr>
          </a:p>
        </p:txBody>
      </p:sp>
      <p:pic>
        <p:nvPicPr>
          <p:cNvPr id="4" name="Imag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6043" y="204687"/>
            <a:ext cx="1683858" cy="821061"/>
          </a:xfrm>
          <a:prstGeom prst="rect">
            <a:avLst/>
          </a:prstGeom>
        </p:spPr>
      </p:pic>
      <p:pic>
        <p:nvPicPr>
          <p:cNvPr id="5" name="Imag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218316" y="115466"/>
            <a:ext cx="3787719" cy="1988553"/>
          </a:xfrm>
          <a:prstGeom prst="rect">
            <a:avLst/>
          </a:prstGeom>
        </p:spPr>
      </p:pic>
      <p:sp>
        <p:nvSpPr>
          <p:cNvPr id="6" name="Rectangle 5"/>
          <p:cNvSpPr/>
          <p:nvPr/>
        </p:nvSpPr>
        <p:spPr>
          <a:xfrm>
            <a:off x="8507861" y="322829"/>
            <a:ext cx="3456978" cy="584775"/>
          </a:xfrm>
          <a:prstGeom prst="rect">
            <a:avLst/>
          </a:prstGeom>
        </p:spPr>
        <p:txBody>
          <a:bodyPr wrap="square">
            <a:spAutoFit/>
          </a:bodyPr>
          <a:lstStyle/>
          <a:p>
            <a:pPr lvl="0"/>
            <a:r>
              <a:rPr lang="fr-FR" sz="3200" dirty="0" smtClean="0">
                <a:solidFill>
                  <a:prstClr val="black"/>
                </a:solidFill>
                <a:latin typeface="Adobe Arabic" panose="02040503050201020203" pitchFamily="18" charset="-78"/>
                <a:cs typeface="Adobe Arabic" panose="02040503050201020203" pitchFamily="18" charset="-78"/>
              </a:rPr>
              <a:t>Année scolaire: 2019/2020</a:t>
            </a:r>
            <a:endParaRPr lang="fr-FR" sz="3200" dirty="0">
              <a:solidFill>
                <a:prstClr val="black"/>
              </a:solidFill>
              <a:latin typeface="Adobe Arabic" panose="02040503050201020203" pitchFamily="18" charset="-78"/>
              <a:cs typeface="Adobe Arabic" panose="02040503050201020203" pitchFamily="18" charset="-78"/>
            </a:endParaRPr>
          </a:p>
        </p:txBody>
      </p:sp>
      <p:sp>
        <p:nvSpPr>
          <p:cNvPr id="7" name="Titre 6"/>
          <p:cNvSpPr>
            <a:spLocks noGrp="1"/>
          </p:cNvSpPr>
          <p:nvPr>
            <p:ph type="ctrTitle"/>
          </p:nvPr>
        </p:nvSpPr>
        <p:spPr>
          <a:xfrm>
            <a:off x="2419396" y="2677886"/>
            <a:ext cx="8915399" cy="1002215"/>
          </a:xfrm>
        </p:spPr>
        <p:txBody>
          <a:bodyPr/>
          <a:lstStyle/>
          <a:p>
            <a:pPr algn="ctr"/>
            <a:r>
              <a:rPr lang="fr-FR" b="1" i="1" dirty="0" smtClean="0">
                <a:latin typeface="Adobe Arabic" pitchFamily="18" charset="-78"/>
                <a:cs typeface="Adobe Arabic" pitchFamily="18" charset="-78"/>
              </a:rPr>
              <a:t>Le transport des sédiments</a:t>
            </a:r>
            <a:endParaRPr lang="fr-FR" b="1" i="1" dirty="0">
              <a:latin typeface="Adobe Arabic" pitchFamily="18" charset="-78"/>
              <a:cs typeface="Adobe Arabic" pitchFamily="18" charset="-78"/>
            </a:endParaRPr>
          </a:p>
        </p:txBody>
      </p:sp>
    </p:spTree>
    <p:extLst>
      <p:ext uri="{BB962C8B-B14F-4D97-AF65-F5344CB8AC3E}">
        <p14:creationId xmlns="" xmlns:p14="http://schemas.microsoft.com/office/powerpoint/2010/main" val="1392133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04181" y="205596"/>
            <a:ext cx="10644996" cy="6505755"/>
          </a:xfrm>
        </p:spPr>
        <p:txBody>
          <a:bodyPr>
            <a:normAutofit fontScale="92500" lnSpcReduction="10000"/>
          </a:bodyPr>
          <a:lstStyle/>
          <a:p>
            <a:pPr marL="0" indent="0">
              <a:buNone/>
            </a:pPr>
            <a:r>
              <a:rPr lang="fr-FR" sz="3600" b="1" dirty="0">
                <a:solidFill>
                  <a:schemeClr val="accent2">
                    <a:lumMod val="75000"/>
                  </a:schemeClr>
                </a:solidFill>
                <a:latin typeface="Adobe Arabic" panose="02040503050201020203" pitchFamily="18" charset="-78"/>
                <a:cs typeface="Adobe Arabic" panose="02040503050201020203" pitchFamily="18" charset="-78"/>
              </a:rPr>
              <a:t>2-2- le milieu </a:t>
            </a:r>
            <a:r>
              <a:rPr lang="fr-FR" sz="3600" b="1" dirty="0" smtClean="0">
                <a:solidFill>
                  <a:schemeClr val="accent2">
                    <a:lumMod val="75000"/>
                  </a:schemeClr>
                </a:solidFill>
                <a:latin typeface="Adobe Arabic" panose="02040503050201020203" pitchFamily="18" charset="-78"/>
                <a:cs typeface="Adobe Arabic" panose="02040503050201020203" pitchFamily="18" charset="-78"/>
              </a:rPr>
              <a:t>continental:</a:t>
            </a:r>
            <a:endParaRPr lang="fr-FR" sz="3600" b="1" dirty="0">
              <a:solidFill>
                <a:schemeClr val="accent2">
                  <a:lumMod val="75000"/>
                </a:schemeClr>
              </a:solidFill>
              <a:latin typeface="Adobe Arabic" panose="02040503050201020203" pitchFamily="18" charset="-78"/>
              <a:cs typeface="Adobe Arabic" panose="02040503050201020203" pitchFamily="18" charset="-78"/>
            </a:endParaRPr>
          </a:p>
          <a:p>
            <a:pPr marL="0" indent="0">
              <a:buNone/>
            </a:pPr>
            <a:endParaRPr lang="fr-FR" sz="3600" dirty="0" smtClean="0">
              <a:latin typeface="Adobe Arabic" panose="02040503050201020203" pitchFamily="18" charset="-78"/>
              <a:cs typeface="Adobe Arabic" panose="02040503050201020203" pitchFamily="18" charset="-78"/>
            </a:endParaRPr>
          </a:p>
          <a:p>
            <a:pPr marL="0" indent="0">
              <a:buNone/>
            </a:pPr>
            <a:r>
              <a:rPr lang="fr-FR" sz="3600" dirty="0" smtClean="0">
                <a:latin typeface="Adobe Arabic" panose="02040503050201020203" pitchFamily="18" charset="-78"/>
                <a:cs typeface="Adobe Arabic" panose="02040503050201020203" pitchFamily="18" charset="-78"/>
              </a:rPr>
              <a:t>On </a:t>
            </a:r>
            <a:r>
              <a:rPr lang="fr-FR" sz="3600" dirty="0">
                <a:latin typeface="Adobe Arabic" panose="02040503050201020203" pitchFamily="18" charset="-78"/>
                <a:cs typeface="Adobe Arabic" panose="02040503050201020203" pitchFamily="18" charset="-78"/>
              </a:rPr>
              <a:t>y trouve différents milieux sédimentaires : </a:t>
            </a:r>
            <a:endParaRPr lang="fr-FR" sz="3600" dirty="0" smtClean="0">
              <a:latin typeface="Adobe Arabic" panose="02040503050201020203" pitchFamily="18" charset="-78"/>
              <a:cs typeface="Adobe Arabic" panose="02040503050201020203" pitchFamily="18" charset="-78"/>
            </a:endParaRPr>
          </a:p>
          <a:p>
            <a:pPr marL="0" indent="0">
              <a:buNone/>
            </a:pPr>
            <a:r>
              <a:rPr lang="fr-FR" sz="3600" dirty="0" smtClean="0">
                <a:latin typeface="Adobe Arabic" panose="02040503050201020203" pitchFamily="18" charset="-78"/>
                <a:cs typeface="Adobe Arabic" panose="02040503050201020203" pitchFamily="18" charset="-78"/>
              </a:rPr>
              <a:t>a </a:t>
            </a:r>
            <a:r>
              <a:rPr lang="fr-FR" sz="3600" dirty="0">
                <a:latin typeface="Adobe Arabic" panose="02040503050201020203" pitchFamily="18" charset="-78"/>
                <a:cs typeface="Adobe Arabic" panose="02040503050201020203" pitchFamily="18" charset="-78"/>
              </a:rPr>
              <a:t>– le milieu </a:t>
            </a:r>
            <a:r>
              <a:rPr lang="fr-FR" sz="3600" dirty="0" smtClean="0">
                <a:latin typeface="Adobe Arabic" panose="02040503050201020203" pitchFamily="18" charset="-78"/>
                <a:cs typeface="Adobe Arabic" panose="02040503050201020203" pitchFamily="18" charset="-78"/>
              </a:rPr>
              <a:t>saharien ou désertique </a:t>
            </a:r>
            <a:r>
              <a:rPr lang="fr-FR" sz="3600" dirty="0">
                <a:latin typeface="Adobe Arabic" panose="02040503050201020203" pitchFamily="18" charset="-78"/>
                <a:cs typeface="Adobe Arabic" panose="02040503050201020203" pitchFamily="18" charset="-78"/>
              </a:rPr>
              <a:t>: </a:t>
            </a:r>
            <a:endParaRPr lang="fr-FR" sz="3600" dirty="0" smtClean="0">
              <a:latin typeface="Adobe Arabic" panose="02040503050201020203" pitchFamily="18" charset="-78"/>
              <a:cs typeface="Adobe Arabic" panose="02040503050201020203" pitchFamily="18" charset="-78"/>
            </a:endParaRPr>
          </a:p>
          <a:p>
            <a:pPr marL="0" indent="0" algn="just">
              <a:buNone/>
            </a:pPr>
            <a:r>
              <a:rPr lang="fr-FR" sz="3600" dirty="0" smtClean="0">
                <a:latin typeface="Adobe Arabic" panose="02040503050201020203" pitchFamily="18" charset="-78"/>
                <a:cs typeface="Adobe Arabic" panose="02040503050201020203" pitchFamily="18" charset="-78"/>
              </a:rPr>
              <a:t>le </a:t>
            </a:r>
            <a:r>
              <a:rPr lang="fr-FR" sz="3600" dirty="0">
                <a:latin typeface="Adobe Arabic" panose="02040503050201020203" pitchFamily="18" charset="-78"/>
                <a:cs typeface="Adobe Arabic" panose="02040503050201020203" pitchFamily="18" charset="-78"/>
              </a:rPr>
              <a:t>vent est l’agent de transport principale , il donne du sable éolien très fins formant des rides et des dunes géantes. </a:t>
            </a:r>
            <a:endParaRPr lang="fr-FR" sz="3600" dirty="0" smtClean="0">
              <a:latin typeface="Adobe Arabic" panose="02040503050201020203" pitchFamily="18" charset="-78"/>
              <a:cs typeface="Adobe Arabic" panose="02040503050201020203" pitchFamily="18" charset="-78"/>
            </a:endParaRPr>
          </a:p>
          <a:p>
            <a:pPr marL="0" indent="0" algn="just">
              <a:buNone/>
            </a:pPr>
            <a:r>
              <a:rPr lang="fr-FR" sz="3600" dirty="0" smtClean="0">
                <a:latin typeface="Adobe Arabic" panose="02040503050201020203" pitchFamily="18" charset="-78"/>
                <a:cs typeface="Adobe Arabic" panose="02040503050201020203" pitchFamily="18" charset="-78"/>
              </a:rPr>
              <a:t>b </a:t>
            </a:r>
            <a:r>
              <a:rPr lang="fr-FR" sz="3600" dirty="0">
                <a:latin typeface="Adobe Arabic" panose="02040503050201020203" pitchFamily="18" charset="-78"/>
                <a:cs typeface="Adobe Arabic" panose="02040503050201020203" pitchFamily="18" charset="-78"/>
              </a:rPr>
              <a:t>– le milieu fluviatile : </a:t>
            </a:r>
            <a:endParaRPr lang="fr-FR" sz="3600" dirty="0" smtClean="0">
              <a:latin typeface="Adobe Arabic" panose="02040503050201020203" pitchFamily="18" charset="-78"/>
              <a:cs typeface="Adobe Arabic" panose="02040503050201020203" pitchFamily="18" charset="-78"/>
            </a:endParaRPr>
          </a:p>
          <a:p>
            <a:pPr marL="0" indent="0" algn="just">
              <a:buNone/>
            </a:pPr>
            <a:r>
              <a:rPr lang="fr-FR" sz="3600" dirty="0" smtClean="0">
                <a:latin typeface="Adobe Arabic" panose="02040503050201020203" pitchFamily="18" charset="-78"/>
                <a:cs typeface="Adobe Arabic" panose="02040503050201020203" pitchFamily="18" charset="-78"/>
              </a:rPr>
              <a:t>en </a:t>
            </a:r>
            <a:r>
              <a:rPr lang="fr-FR" sz="3600" dirty="0">
                <a:latin typeface="Adobe Arabic" panose="02040503050201020203" pitchFamily="18" charset="-78"/>
                <a:cs typeface="Adobe Arabic" panose="02040503050201020203" pitchFamily="18" charset="-78"/>
              </a:rPr>
              <a:t>altitude à l’amant des fleuves le courant </a:t>
            </a:r>
            <a:r>
              <a:rPr lang="fr-FR" sz="3600" dirty="0" smtClean="0">
                <a:latin typeface="Adobe Arabic" panose="02040503050201020203" pitchFamily="18" charset="-78"/>
                <a:cs typeface="Adobe Arabic" panose="02040503050201020203" pitchFamily="18" charset="-78"/>
              </a:rPr>
              <a:t>permet </a:t>
            </a:r>
            <a:r>
              <a:rPr lang="fr-FR" sz="3600" dirty="0">
                <a:latin typeface="Adobe Arabic" panose="02040503050201020203" pitchFamily="18" charset="-78"/>
                <a:cs typeface="Adobe Arabic" panose="02040503050201020203" pitchFamily="18" charset="-78"/>
              </a:rPr>
              <a:t>l’érosion et le dépôt d’éléments de grandes tailles anguleux ;vers l’avale l’érosion continue ce qui permet au lit de s’approfondir de plus en plus ; la sédimentation se fait sur les rives ; en avale la diminution de la vitesse du courant permet le dépôt d’éléments fins . on a un granoclassement horizontal le long du fleuve . </a:t>
            </a:r>
            <a:endParaRPr lang="fr-FR" sz="3600" dirty="0" smtClean="0">
              <a:latin typeface="Adobe Arabic" panose="02040503050201020203" pitchFamily="18" charset="-78"/>
              <a:cs typeface="Adobe Arabic" panose="02040503050201020203" pitchFamily="18" charset="-78"/>
            </a:endParaRPr>
          </a:p>
        </p:txBody>
      </p:sp>
    </p:spTree>
    <p:extLst>
      <p:ext uri="{BB962C8B-B14F-4D97-AF65-F5344CB8AC3E}">
        <p14:creationId xmlns="" xmlns:p14="http://schemas.microsoft.com/office/powerpoint/2010/main" val="1473354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09"/>
            <a:ext cx="8911687" cy="2766071"/>
          </a:xfrm>
        </p:spPr>
        <p:txBody>
          <a:bodyPr>
            <a:normAutofit fontScale="90000"/>
          </a:bodyPr>
          <a:lstStyle/>
          <a:p>
            <a:r>
              <a:rPr lang="fr-FR" dirty="0" smtClean="0"/>
              <a:t>Milieux mixtes</a:t>
            </a:r>
            <a:br>
              <a:rPr lang="fr-FR" dirty="0" smtClean="0"/>
            </a:br>
            <a:r>
              <a:rPr lang="fr-FR" dirty="0"/>
              <a:t/>
            </a:r>
            <a:br>
              <a:rPr lang="fr-FR" dirty="0"/>
            </a:br>
            <a:r>
              <a:rPr lang="fr-FR" dirty="0" smtClean="0"/>
              <a:t>= milieu qui a des caractéristiques à la fois d’un milieu marin et d’un milieu continental </a:t>
            </a:r>
            <a:endParaRPr lang="fr-FR" dirty="0"/>
          </a:p>
        </p:txBody>
      </p:sp>
      <p:sp>
        <p:nvSpPr>
          <p:cNvPr id="3" name="Espace réservé du contenu 2"/>
          <p:cNvSpPr>
            <a:spLocks noGrp="1"/>
          </p:cNvSpPr>
          <p:nvPr>
            <p:ph idx="1"/>
          </p:nvPr>
        </p:nvSpPr>
        <p:spPr>
          <a:xfrm>
            <a:off x="2589212" y="3209026"/>
            <a:ext cx="8915400" cy="2702196"/>
          </a:xfrm>
        </p:spPr>
        <p:txBody>
          <a:bodyPr/>
          <a:lstStyle/>
          <a:p>
            <a:r>
              <a:rPr lang="fr-FR" sz="3200" dirty="0"/>
              <a:t>Estuaire</a:t>
            </a:r>
          </a:p>
          <a:p>
            <a:r>
              <a:rPr lang="fr-FR" sz="3200" dirty="0" smtClean="0"/>
              <a:t>Lagune</a:t>
            </a:r>
          </a:p>
          <a:p>
            <a:r>
              <a:rPr lang="fr-FR" sz="3200" dirty="0" smtClean="0"/>
              <a:t>Delta</a:t>
            </a:r>
          </a:p>
          <a:p>
            <a:pPr marL="0" indent="0">
              <a:buNone/>
            </a:pPr>
            <a:endParaRPr lang="fr-FR" dirty="0"/>
          </a:p>
        </p:txBody>
      </p:sp>
    </p:spTree>
    <p:extLst>
      <p:ext uri="{BB962C8B-B14F-4D97-AF65-F5344CB8AC3E}">
        <p14:creationId xmlns="" xmlns:p14="http://schemas.microsoft.com/office/powerpoint/2010/main" val="1307915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304933"/>
            <a:ext cx="8911687" cy="1152931"/>
          </a:xfrm>
        </p:spPr>
        <p:txBody>
          <a:bodyPr>
            <a:normAutofit fontScale="90000"/>
          </a:bodyPr>
          <a:lstStyle/>
          <a:p>
            <a:r>
              <a:rPr lang="fr-FR" b="1" dirty="0">
                <a:latin typeface="Adobe Arabic" panose="02040503050201020203" pitchFamily="18" charset="-78"/>
                <a:cs typeface="Adobe Arabic" panose="02040503050201020203" pitchFamily="18" charset="-78"/>
              </a:rPr>
              <a:t>2-3- les milieux </a:t>
            </a:r>
            <a:r>
              <a:rPr lang="fr-FR" b="1" dirty="0" smtClean="0">
                <a:latin typeface="Adobe Arabic" panose="02040503050201020203" pitchFamily="18" charset="-78"/>
                <a:cs typeface="Adobe Arabic" panose="02040503050201020203" pitchFamily="18" charset="-78"/>
              </a:rPr>
              <a:t>mixtes</a:t>
            </a:r>
            <a:r>
              <a:rPr lang="fr-FR" dirty="0" smtClean="0"/>
              <a:t/>
            </a:r>
            <a:br>
              <a:rPr lang="fr-FR" dirty="0" smtClean="0"/>
            </a:br>
            <a:r>
              <a:rPr lang="fr-FR" b="1" dirty="0">
                <a:latin typeface="Adobe Arabic" panose="02040503050201020203" pitchFamily="18" charset="-78"/>
                <a:cs typeface="Adobe Arabic" panose="02040503050201020203" pitchFamily="18" charset="-78"/>
              </a:rPr>
              <a:t>Estuaire</a:t>
            </a:r>
          </a:p>
        </p:txBody>
      </p:sp>
      <p:pic>
        <p:nvPicPr>
          <p:cNvPr id="4" name="Espace réservé du contenu 3" descr="C:\Users\DAHMANI\Desktop\a41a.jpg"/>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802921" y="1794294"/>
            <a:ext cx="9816860" cy="4727276"/>
          </a:xfrm>
          <a:prstGeom prst="rect">
            <a:avLst/>
          </a:prstGeom>
          <a:noFill/>
          <a:ln>
            <a:noFill/>
          </a:ln>
        </p:spPr>
      </p:pic>
    </p:spTree>
    <p:extLst>
      <p:ext uri="{BB962C8B-B14F-4D97-AF65-F5344CB8AC3E}">
        <p14:creationId xmlns="" xmlns:p14="http://schemas.microsoft.com/office/powerpoint/2010/main" val="3708896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526875" y="2133599"/>
            <a:ext cx="9977737" cy="4456981"/>
          </a:xfrm>
        </p:spPr>
        <p:txBody>
          <a:bodyPr>
            <a:normAutofit/>
          </a:bodyPr>
          <a:lstStyle/>
          <a:p>
            <a:pPr algn="just"/>
            <a:r>
              <a:rPr lang="fr-FR" sz="3200" dirty="0">
                <a:latin typeface="Adobe Arabic" panose="02040503050201020203" pitchFamily="18" charset="-78"/>
                <a:cs typeface="Adobe Arabic" panose="02040503050201020203" pitchFamily="18" charset="-78"/>
              </a:rPr>
              <a:t>Dans l’estuaire, la salinité varie de l’amont vers l’aval, mais avec des fluctuations journalières liées aux marées. Dans la partie amont, les niveaux d’eau varient, mais l’eau reste douce. À l’aval, les sédiments et les matières en suspension apportées par le fleuve sont interceptées par la marée. Elles s’accumulent et s’agglomèrent sous forme d’un </a:t>
            </a:r>
            <a:r>
              <a:rPr lang="fr-FR" sz="3200" b="1" dirty="0">
                <a:latin typeface="Adobe Arabic" panose="02040503050201020203" pitchFamily="18" charset="-78"/>
                <a:cs typeface="Adobe Arabic" panose="02040503050201020203" pitchFamily="18" charset="-78"/>
              </a:rPr>
              <a:t>bouchon vaseux</a:t>
            </a:r>
            <a:r>
              <a:rPr lang="fr-FR" sz="3200" dirty="0">
                <a:latin typeface="Adobe Arabic" panose="02040503050201020203" pitchFamily="18" charset="-78"/>
                <a:cs typeface="Adobe Arabic" panose="02040503050201020203" pitchFamily="18" charset="-78"/>
              </a:rPr>
              <a:t>, opaque, qui se déplace avec la marée : les particules qui le composent sont alors bloquées dans l’estuaire et peuvent mettre plusieurs mois à atteindre le </a:t>
            </a:r>
            <a:r>
              <a:rPr lang="fr-FR" sz="3200" dirty="0" smtClean="0">
                <a:latin typeface="Adobe Arabic" panose="02040503050201020203" pitchFamily="18" charset="-78"/>
                <a:cs typeface="Adobe Arabic" panose="02040503050201020203" pitchFamily="18" charset="-78"/>
              </a:rPr>
              <a:t>large.</a:t>
            </a:r>
            <a:endParaRPr lang="fr-FR" sz="3200" dirty="0">
              <a:latin typeface="Adobe Arabic" panose="02040503050201020203" pitchFamily="18" charset="-78"/>
              <a:cs typeface="Adobe Arabic" panose="02040503050201020203" pitchFamily="18" charset="-78"/>
            </a:endParaRPr>
          </a:p>
        </p:txBody>
      </p:sp>
    </p:spTree>
    <p:extLst>
      <p:ext uri="{BB962C8B-B14F-4D97-AF65-F5344CB8AC3E}">
        <p14:creationId xmlns="" xmlns:p14="http://schemas.microsoft.com/office/powerpoint/2010/main" val="3980246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dobe Arabic" panose="02040503050201020203" pitchFamily="18" charset="-78"/>
                <a:cs typeface="Adobe Arabic" panose="02040503050201020203" pitchFamily="18" charset="-78"/>
              </a:rPr>
              <a:t>Lagune</a:t>
            </a:r>
          </a:p>
        </p:txBody>
      </p:sp>
      <p:pic>
        <p:nvPicPr>
          <p:cNvPr id="4" name="Espace réservé du contenu 3" descr="C:\Users\DAHMANI\Desktop\a41b.jpg"/>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604513" y="1440611"/>
            <a:ext cx="10118785" cy="5115464"/>
          </a:xfrm>
          <a:prstGeom prst="rect">
            <a:avLst/>
          </a:prstGeom>
          <a:noFill/>
          <a:ln>
            <a:noFill/>
          </a:ln>
        </p:spPr>
      </p:pic>
    </p:spTree>
    <p:extLst>
      <p:ext uri="{BB962C8B-B14F-4D97-AF65-F5344CB8AC3E}">
        <p14:creationId xmlns="" xmlns:p14="http://schemas.microsoft.com/office/powerpoint/2010/main" val="805358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pPr algn="just"/>
            <a:r>
              <a:rPr lang="fr-FR" sz="3200" dirty="0">
                <a:latin typeface="Adobe Arabic" panose="02040503050201020203" pitchFamily="18" charset="-78"/>
                <a:cs typeface="Adobe Arabic" panose="02040503050201020203" pitchFamily="18" charset="-78"/>
              </a:rPr>
              <a:t>L’apparente stabilité des lagunes ne doit pas masquer leur caractère dynamique et la grande variabilité spatiale des conditions de vie. L’influence de la mer varie au sein même de leur périmètre : elle est maximale à proximité des </a:t>
            </a:r>
            <a:r>
              <a:rPr lang="fr-FR" sz="3200" dirty="0" smtClean="0">
                <a:latin typeface="Adobe Arabic" panose="02040503050201020203" pitchFamily="18" charset="-78"/>
                <a:cs typeface="Adobe Arabic" panose="02040503050201020203" pitchFamily="18" charset="-78"/>
              </a:rPr>
              <a:t>chenaux et </a:t>
            </a:r>
            <a:r>
              <a:rPr lang="fr-FR" sz="3200" dirty="0">
                <a:latin typeface="Adobe Arabic" panose="02040503050201020203" pitchFamily="18" charset="-78"/>
                <a:cs typeface="Adobe Arabic" panose="02040503050201020203" pitchFamily="18" charset="-78"/>
              </a:rPr>
              <a:t>minimale au niveau des entrées d’eau douce. La salinité suit ce gradient de la terre vers la mer. Elle évolue en outre au fil des saisons : la concentration en sel augmente en été sous l’effet de l’évaporation et peut diminuer en hiver avec les apports d’eau douce.</a:t>
            </a:r>
          </a:p>
          <a:p>
            <a:endParaRPr lang="fr-FR" dirty="0"/>
          </a:p>
        </p:txBody>
      </p:sp>
    </p:spTree>
    <p:extLst>
      <p:ext uri="{BB962C8B-B14F-4D97-AF65-F5344CB8AC3E}">
        <p14:creationId xmlns="" xmlns:p14="http://schemas.microsoft.com/office/powerpoint/2010/main" val="104797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dobe Arabic" panose="02040503050201020203" pitchFamily="18" charset="-78"/>
                <a:cs typeface="Adobe Arabic" panose="02040503050201020203" pitchFamily="18" charset="-78"/>
              </a:rPr>
              <a:t>Delta</a:t>
            </a:r>
          </a:p>
        </p:txBody>
      </p:sp>
      <p:pic>
        <p:nvPicPr>
          <p:cNvPr id="4" name="Espace réservé du contenu 3" descr="C:\Users\DAHMANI\Desktop\a41c.jpg"/>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10551" y="451582"/>
            <a:ext cx="11383842" cy="6026856"/>
          </a:xfrm>
          <a:prstGeom prst="rect">
            <a:avLst/>
          </a:prstGeom>
          <a:noFill/>
          <a:ln>
            <a:noFill/>
          </a:ln>
        </p:spPr>
      </p:pic>
    </p:spTree>
    <p:extLst>
      <p:ext uri="{BB962C8B-B14F-4D97-AF65-F5344CB8AC3E}">
        <p14:creationId xmlns="" xmlns:p14="http://schemas.microsoft.com/office/powerpoint/2010/main" val="2775149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just">
              <a:lnSpc>
                <a:spcPct val="115000"/>
              </a:lnSpc>
              <a:tabLst>
                <a:tab pos="3884295" algn="l"/>
              </a:tabLst>
            </a:pPr>
            <a:r>
              <a:rPr lang="fr-FR" sz="3200" dirty="0">
                <a:latin typeface="Adobe Arabic" panose="02040503050201020203" pitchFamily="18" charset="-78"/>
                <a:cs typeface="Adobe Arabic" panose="02040503050201020203" pitchFamily="18" charset="-78"/>
              </a:rPr>
              <a:t>Moins soumis à l’effet des marées, le delta offre des conditions de vie plus stables dans le temps que l’estuaire. Le sel est peu présent dans sa partie amont, seulement inondée lors des crues du fleuve. Dans sa partie aval, la salinité est plus forte en raison d’apports quotidiens de sel par le vent (les embruns). Elle peut être accentuée par l’évaporation, et par les entrées d’eau de mer lors des tempêtes.</a:t>
            </a:r>
          </a:p>
          <a:p>
            <a:endParaRPr lang="fr-FR" dirty="0"/>
          </a:p>
        </p:txBody>
      </p:sp>
    </p:spTree>
    <p:extLst>
      <p:ext uri="{BB962C8B-B14F-4D97-AF65-F5344CB8AC3E}">
        <p14:creationId xmlns="" xmlns:p14="http://schemas.microsoft.com/office/powerpoint/2010/main" val="2742809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27431" y="192789"/>
            <a:ext cx="8492018" cy="643973"/>
          </a:xfrm>
        </p:spPr>
        <p:txBody>
          <a:bodyPr/>
          <a:lstStyle/>
          <a:p>
            <a:pPr algn="ctr"/>
            <a:r>
              <a:rPr lang="fr-FR" dirty="0" smtClean="0"/>
              <a:t>Sédimentation</a:t>
            </a:r>
            <a:endParaRPr lang="fr-FR" dirty="0"/>
          </a:p>
        </p:txBody>
      </p:sp>
      <p:sp>
        <p:nvSpPr>
          <p:cNvPr id="3" name="ZoneTexte 2"/>
          <p:cNvSpPr txBox="1"/>
          <p:nvPr/>
        </p:nvSpPr>
        <p:spPr>
          <a:xfrm>
            <a:off x="457200" y="1086929"/>
            <a:ext cx="10981426" cy="3439403"/>
          </a:xfrm>
          <a:prstGeom prst="rect">
            <a:avLst/>
          </a:prstGeom>
          <a:noFill/>
        </p:spPr>
        <p:txBody>
          <a:bodyPr wrap="square" rtlCol="0">
            <a:spAutoFit/>
          </a:bodyPr>
          <a:lstStyle/>
          <a:p>
            <a:pPr marR="252095" algn="just">
              <a:lnSpc>
                <a:spcPct val="150000"/>
              </a:lnSpc>
              <a:spcBef>
                <a:spcPts val="300"/>
              </a:spcBef>
              <a:spcAft>
                <a:spcPts val="0"/>
              </a:spcAft>
            </a:pPr>
            <a:r>
              <a:rPr lang="fr-FR" sz="2800" b="1" dirty="0">
                <a:solidFill>
                  <a:srgbClr val="FF0000"/>
                </a:solidFill>
                <a:latin typeface="Adobe Arabic" panose="02040503050201020203" pitchFamily="18" charset="-78"/>
                <a:ea typeface="Times New Roman" panose="02020603050405020304" pitchFamily="18" charset="0"/>
                <a:cs typeface="Adobe Arabic" panose="02040503050201020203" pitchFamily="18" charset="-78"/>
              </a:rPr>
              <a:t>Introduction :</a:t>
            </a:r>
            <a:endParaRPr lang="fr-FR" sz="2800" dirty="0">
              <a:solidFill>
                <a:srgbClr val="FF0000"/>
              </a:solidFill>
              <a:latin typeface="Adobe Arabic" panose="02040503050201020203" pitchFamily="18" charset="-78"/>
              <a:ea typeface="Times New Roman" panose="02020603050405020304" pitchFamily="18" charset="0"/>
              <a:cs typeface="Adobe Arabic" panose="02040503050201020203" pitchFamily="18" charset="-78"/>
            </a:endParaRPr>
          </a:p>
          <a:p>
            <a:pPr marR="179705" algn="just">
              <a:lnSpc>
                <a:spcPct val="150000"/>
              </a:lnSpc>
              <a:spcBef>
                <a:spcPts val="300"/>
              </a:spcBef>
              <a:spcAft>
                <a:spcPts val="0"/>
              </a:spcAft>
            </a:pPr>
            <a:r>
              <a:rPr lang="fr-FR" sz="2800" dirty="0">
                <a:latin typeface="Adobe Arabic" panose="02040503050201020203" pitchFamily="18" charset="-78"/>
                <a:ea typeface="Times New Roman" panose="02020603050405020304" pitchFamily="18" charset="0"/>
                <a:cs typeface="Adobe Arabic" panose="02040503050201020203" pitchFamily="18" charset="-78"/>
              </a:rPr>
              <a:t> Les </a:t>
            </a:r>
            <a:r>
              <a:rPr lang="fr-FR" sz="2800" dirty="0" smtClean="0">
                <a:latin typeface="Adobe Arabic" panose="02040503050201020203" pitchFamily="18" charset="-78"/>
                <a:ea typeface="Times New Roman" panose="02020603050405020304" pitchFamily="18" charset="0"/>
                <a:cs typeface="Adobe Arabic" panose="02040503050201020203" pitchFamily="18" charset="-78"/>
              </a:rPr>
              <a:t>particules </a:t>
            </a:r>
            <a:r>
              <a:rPr lang="fr-FR" sz="2800" dirty="0">
                <a:latin typeface="Adobe Arabic" panose="02040503050201020203" pitchFamily="18" charset="-78"/>
                <a:ea typeface="Times New Roman" panose="02020603050405020304" pitchFamily="18" charset="0"/>
                <a:cs typeface="Adobe Arabic" panose="02040503050201020203" pitchFamily="18" charset="-78"/>
              </a:rPr>
              <a:t>de l’érosion sont transportés par l’eau ou le vent, parfois sur de grandes distances. Ils finissent par se déposer </a:t>
            </a:r>
            <a:r>
              <a:rPr lang="fr-FR" sz="2800" dirty="0" smtClean="0">
                <a:latin typeface="Adobe Arabic" panose="02040503050201020203" pitchFamily="18" charset="-78"/>
                <a:ea typeface="Times New Roman" panose="02020603050405020304" pitchFamily="18" charset="0"/>
                <a:cs typeface="Adobe Arabic" panose="02040503050201020203" pitchFamily="18" charset="-78"/>
              </a:rPr>
              <a:t>et s’accumuler</a:t>
            </a:r>
            <a:r>
              <a:rPr lang="fr-FR" sz="2800" dirty="0">
                <a:latin typeface="Adobe Arabic" panose="02040503050201020203" pitchFamily="18" charset="-78"/>
                <a:ea typeface="Times New Roman" panose="02020603050405020304" pitchFamily="18" charset="0"/>
                <a:cs typeface="Adobe Arabic" panose="02040503050201020203" pitchFamily="18" charset="-78"/>
              </a:rPr>
              <a:t>.</a:t>
            </a:r>
          </a:p>
          <a:p>
            <a:pPr marR="179705" algn="just">
              <a:lnSpc>
                <a:spcPct val="150000"/>
              </a:lnSpc>
              <a:spcBef>
                <a:spcPts val="300"/>
              </a:spcBef>
              <a:spcAft>
                <a:spcPts val="0"/>
              </a:spcAft>
            </a:pPr>
            <a:r>
              <a:rPr lang="fr-FR" sz="2800" dirty="0">
                <a:latin typeface="Adobe Arabic" panose="02040503050201020203" pitchFamily="18" charset="-78"/>
                <a:ea typeface="Times New Roman" panose="02020603050405020304" pitchFamily="18" charset="0"/>
                <a:cs typeface="Adobe Arabic" panose="02040503050201020203" pitchFamily="18" charset="-78"/>
              </a:rPr>
              <a:t>-Où et comment se déposent ces </a:t>
            </a:r>
            <a:r>
              <a:rPr lang="fr-FR" sz="2800" dirty="0" smtClean="0">
                <a:latin typeface="Adobe Arabic" panose="02040503050201020203" pitchFamily="18" charset="-78"/>
                <a:ea typeface="Times New Roman" panose="02020603050405020304" pitchFamily="18" charset="0"/>
                <a:cs typeface="Adobe Arabic" panose="02040503050201020203" pitchFamily="18" charset="-78"/>
              </a:rPr>
              <a:t>particules</a:t>
            </a:r>
            <a:r>
              <a:rPr lang="fr-FR" sz="2800" dirty="0">
                <a:latin typeface="Adobe Arabic" panose="02040503050201020203" pitchFamily="18" charset="-78"/>
                <a:ea typeface="Times New Roman" panose="02020603050405020304" pitchFamily="18" charset="0"/>
                <a:cs typeface="Adobe Arabic" panose="02040503050201020203" pitchFamily="18" charset="-78"/>
              </a:rPr>
              <a:t> ?</a:t>
            </a:r>
          </a:p>
          <a:p>
            <a:pPr marR="179705" algn="just">
              <a:lnSpc>
                <a:spcPct val="150000"/>
              </a:lnSpc>
              <a:spcBef>
                <a:spcPts val="300"/>
              </a:spcBef>
              <a:spcAft>
                <a:spcPts val="0"/>
              </a:spcAft>
            </a:pPr>
            <a:r>
              <a:rPr lang="fr-FR" sz="2800" dirty="0">
                <a:latin typeface="Adobe Arabic" panose="02040503050201020203" pitchFamily="18" charset="-78"/>
                <a:ea typeface="Times New Roman" panose="02020603050405020304" pitchFamily="18" charset="0"/>
                <a:cs typeface="Adobe Arabic" panose="02040503050201020203" pitchFamily="18" charset="-78"/>
              </a:rPr>
              <a:t>-Qu’elles sont les conditions nécessaires au dépôt des </a:t>
            </a:r>
            <a:r>
              <a:rPr lang="fr-FR" sz="2800" dirty="0" smtClean="0">
                <a:latin typeface="Adobe Arabic" panose="02040503050201020203" pitchFamily="18" charset="-78"/>
                <a:ea typeface="Times New Roman" panose="02020603050405020304" pitchFamily="18" charset="0"/>
                <a:cs typeface="Adobe Arabic" panose="02040503050201020203" pitchFamily="18" charset="-78"/>
              </a:rPr>
              <a:t>débris (particules)</a:t>
            </a:r>
            <a:r>
              <a:rPr lang="fr-FR" sz="2800" dirty="0">
                <a:latin typeface="Adobe Arabic" panose="02040503050201020203" pitchFamily="18" charset="-78"/>
                <a:ea typeface="Times New Roman" panose="02020603050405020304" pitchFamily="18" charset="0"/>
                <a:cs typeface="Adobe Arabic" panose="02040503050201020203" pitchFamily="18" charset="-78"/>
              </a:rPr>
              <a:t> ?</a:t>
            </a:r>
            <a:endParaRPr lang="fr-FR" sz="2800" dirty="0">
              <a:effectLst/>
              <a:latin typeface="Adobe Arabic" panose="02040503050201020203" pitchFamily="18" charset="-78"/>
              <a:ea typeface="Times New Roman" panose="02020603050405020304" pitchFamily="18" charset="0"/>
              <a:cs typeface="Adobe Arabic" panose="02040503050201020203" pitchFamily="18" charset="-78"/>
            </a:endParaRPr>
          </a:p>
        </p:txBody>
      </p:sp>
      <p:pic>
        <p:nvPicPr>
          <p:cNvPr id="4" name="Espace réservé du contenu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39063" y="1371600"/>
            <a:ext cx="11648137" cy="5397354"/>
          </a:xfrm>
        </p:spPr>
      </p:pic>
    </p:spTree>
    <p:extLst>
      <p:ext uri="{BB962C8B-B14F-4D97-AF65-F5344CB8AC3E}">
        <p14:creationId xmlns="" xmlns:p14="http://schemas.microsoft.com/office/powerpoint/2010/main" val="2450440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Vocabulaire :</a:t>
            </a:r>
            <a:endParaRPr lang="fr-FR" dirty="0"/>
          </a:p>
        </p:txBody>
      </p:sp>
      <p:sp>
        <p:nvSpPr>
          <p:cNvPr id="3" name="Espace réservé du contenu 2"/>
          <p:cNvSpPr>
            <a:spLocks noGrp="1"/>
          </p:cNvSpPr>
          <p:nvPr>
            <p:ph idx="1"/>
          </p:nvPr>
        </p:nvSpPr>
        <p:spPr/>
        <p:txBody>
          <a:bodyPr/>
          <a:lstStyle/>
          <a:p>
            <a:pPr algn="just"/>
            <a:r>
              <a:rPr lang="fr-FR" sz="3600" dirty="0">
                <a:latin typeface="Adobe Arabic" panose="02040503050201020203" pitchFamily="18" charset="-78"/>
                <a:cs typeface="Adobe Arabic" panose="02040503050201020203" pitchFamily="18" charset="-78"/>
              </a:rPr>
              <a:t>Les sédiments sont l’ensemble des particules plus ou moins grosses issues de l’érosion, transportées et déposées le plus souvent dans l’eau. </a:t>
            </a:r>
            <a:endParaRPr lang="fr-FR" sz="3600" dirty="0" smtClean="0">
              <a:latin typeface="Adobe Arabic" panose="02040503050201020203" pitchFamily="18" charset="-78"/>
              <a:cs typeface="Adobe Arabic" panose="02040503050201020203" pitchFamily="18" charset="-78"/>
            </a:endParaRPr>
          </a:p>
          <a:p>
            <a:pPr algn="just"/>
            <a:r>
              <a:rPr lang="fr-FR" sz="3600" dirty="0" smtClean="0">
                <a:latin typeface="Adobe Arabic" panose="02040503050201020203" pitchFamily="18" charset="-78"/>
                <a:cs typeface="Adobe Arabic" panose="02040503050201020203" pitchFamily="18" charset="-78"/>
              </a:rPr>
              <a:t>Couche sédimentaire : c’est une couche rocheuse formée à partir du dépôt des particules sédimentaires (particules provenant de l’érosion des roches) </a:t>
            </a:r>
            <a:endParaRPr lang="fr-FR" sz="3600" dirty="0">
              <a:latin typeface="Adobe Arabic" panose="02040503050201020203" pitchFamily="18" charset="-78"/>
              <a:cs typeface="Adobe Arabic" panose="02040503050201020203" pitchFamily="18" charset="-78"/>
            </a:endParaRPr>
          </a:p>
          <a:p>
            <a:pPr marL="0" indent="0">
              <a:buNone/>
            </a:pPr>
            <a:endParaRPr lang="fr-FR" dirty="0"/>
          </a:p>
        </p:txBody>
      </p:sp>
    </p:spTree>
    <p:extLst>
      <p:ext uri="{BB962C8B-B14F-4D97-AF65-F5344CB8AC3E}">
        <p14:creationId xmlns="" xmlns:p14="http://schemas.microsoft.com/office/powerpoint/2010/main" val="2549867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FF0000"/>
                </a:solidFill>
                <a:latin typeface="Adobe Arabic" panose="02040503050201020203" pitchFamily="18" charset="-78"/>
                <a:cs typeface="Adobe Arabic" panose="02040503050201020203" pitchFamily="18" charset="-78"/>
              </a:rPr>
              <a:t>1- Les facteurs déterminants de la sédimentation :</a:t>
            </a:r>
            <a:r>
              <a:rPr lang="fr-FR" b="1" dirty="0">
                <a:latin typeface="Adobe Arabic" panose="02040503050201020203" pitchFamily="18" charset="-78"/>
                <a:cs typeface="Adobe Arabic" panose="02040503050201020203" pitchFamily="18" charset="-78"/>
              </a:rPr>
              <a:t/>
            </a:r>
            <a:br>
              <a:rPr lang="fr-FR" b="1" dirty="0">
                <a:latin typeface="Adobe Arabic" panose="02040503050201020203" pitchFamily="18" charset="-78"/>
                <a:cs typeface="Adobe Arabic" panose="02040503050201020203" pitchFamily="18" charset="-78"/>
              </a:rPr>
            </a:br>
            <a:r>
              <a:rPr lang="fr-FR" b="1" dirty="0">
                <a:latin typeface="Adobe Arabic" panose="02040503050201020203" pitchFamily="18" charset="-78"/>
                <a:cs typeface="Adobe Arabic" panose="02040503050201020203" pitchFamily="18" charset="-78"/>
              </a:rPr>
              <a:t>1-1- Action de la force du courant :</a:t>
            </a:r>
            <a:r>
              <a:rPr lang="fr-FR" dirty="0">
                <a:latin typeface="Adobe Arabic" panose="02040503050201020203" pitchFamily="18" charset="-78"/>
                <a:cs typeface="Adobe Arabic" panose="02040503050201020203" pitchFamily="18" charset="-78"/>
              </a:rPr>
              <a:t> </a:t>
            </a:r>
            <a:r>
              <a:rPr lang="fr-FR" dirty="0"/>
              <a:t/>
            </a:r>
            <a:br>
              <a:rPr lang="fr-FR" dirty="0"/>
            </a:br>
            <a:endParaRPr lang="fr-FR" dirty="0"/>
          </a:p>
        </p:txBody>
      </p:sp>
      <p:sp>
        <p:nvSpPr>
          <p:cNvPr id="3" name="Espace réservé du contenu 2"/>
          <p:cNvSpPr>
            <a:spLocks noGrp="1"/>
          </p:cNvSpPr>
          <p:nvPr>
            <p:ph idx="1"/>
          </p:nvPr>
        </p:nvSpPr>
        <p:spPr>
          <a:xfrm>
            <a:off x="828543" y="2061713"/>
            <a:ext cx="10731260" cy="4160060"/>
          </a:xfrm>
        </p:spPr>
        <p:txBody>
          <a:bodyPr/>
          <a:lstStyle/>
          <a:p>
            <a:r>
              <a:rPr lang="fr-FR" b="1" dirty="0" smtClean="0"/>
              <a:t>a-Expérience </a:t>
            </a:r>
            <a:r>
              <a:rPr lang="fr-FR" b="1" dirty="0"/>
              <a:t>:</a:t>
            </a:r>
            <a:br>
              <a:rPr lang="fr-FR" b="1" dirty="0"/>
            </a:br>
            <a:r>
              <a:rPr lang="fr-FR" sz="3200" dirty="0">
                <a:latin typeface="Adobe Arabic" panose="02040503050201020203" pitchFamily="18" charset="-78"/>
                <a:cs typeface="Adobe Arabic" panose="02040503050201020203" pitchFamily="18" charset="-78"/>
              </a:rPr>
              <a:t>sur un plan incliné de hauteur h ,</a:t>
            </a:r>
            <a:r>
              <a:rPr lang="fr-FR" sz="3200" dirty="0" smtClean="0">
                <a:latin typeface="Adobe Arabic" panose="02040503050201020203" pitchFamily="18" charset="-78"/>
                <a:cs typeface="Adobe Arabic" panose="02040503050201020203" pitchFamily="18" charset="-78"/>
              </a:rPr>
              <a:t>on dépose </a:t>
            </a:r>
            <a:r>
              <a:rPr lang="fr-FR" sz="3200" dirty="0">
                <a:latin typeface="Adobe Arabic" panose="02040503050201020203" pitchFamily="18" charset="-78"/>
                <a:cs typeface="Adobe Arabic" panose="02040503050201020203" pitchFamily="18" charset="-78"/>
              </a:rPr>
              <a:t>un mélange </a:t>
            </a:r>
            <a:r>
              <a:rPr lang="fr-FR" sz="3200" dirty="0" smtClean="0">
                <a:latin typeface="Adobe Arabic" panose="02040503050201020203" pitchFamily="18" charset="-78"/>
                <a:cs typeface="Adobe Arabic" panose="02040503050201020203" pitchFamily="18" charset="-78"/>
              </a:rPr>
              <a:t>d’éléments détritiques </a:t>
            </a:r>
            <a:r>
              <a:rPr lang="fr-FR" sz="3200" dirty="0">
                <a:latin typeface="Adobe Arabic" panose="02040503050201020203" pitchFamily="18" charset="-78"/>
                <a:cs typeface="Adobe Arabic" panose="02040503050201020203" pitchFamily="18" charset="-78"/>
              </a:rPr>
              <a:t>de tailles variées , on </a:t>
            </a:r>
            <a:r>
              <a:rPr lang="fr-FR" sz="3200" dirty="0" smtClean="0">
                <a:latin typeface="Adobe Arabic" panose="02040503050201020203" pitchFamily="18" charset="-78"/>
                <a:cs typeface="Adobe Arabic" panose="02040503050201020203" pitchFamily="18" charset="-78"/>
              </a:rPr>
              <a:t>applique un </a:t>
            </a:r>
            <a:r>
              <a:rPr lang="fr-FR" sz="3200" dirty="0">
                <a:latin typeface="Adobe Arabic" panose="02040503050201020203" pitchFamily="18" charset="-78"/>
                <a:cs typeface="Adobe Arabic" panose="02040503050201020203" pitchFamily="18" charset="-78"/>
              </a:rPr>
              <a:t>courant d’eau et on détermine </a:t>
            </a:r>
            <a:r>
              <a:rPr lang="fr-FR" sz="3200" dirty="0" smtClean="0">
                <a:latin typeface="Adobe Arabic" panose="02040503050201020203" pitchFamily="18" charset="-78"/>
                <a:cs typeface="Adobe Arabic" panose="02040503050201020203" pitchFamily="18" charset="-78"/>
              </a:rPr>
              <a:t>la masse </a:t>
            </a:r>
            <a:r>
              <a:rPr lang="fr-FR" sz="3200" dirty="0">
                <a:latin typeface="Adobe Arabic" panose="02040503050201020203" pitchFamily="18" charset="-78"/>
                <a:cs typeface="Adobe Arabic" panose="02040503050201020203" pitchFamily="18" charset="-78"/>
              </a:rPr>
              <a:t>des </a:t>
            </a:r>
            <a:r>
              <a:rPr lang="fr-FR" sz="3200" dirty="0" smtClean="0">
                <a:latin typeface="Adobe Arabic" panose="02040503050201020203" pitchFamily="18" charset="-78"/>
                <a:cs typeface="Adobe Arabic" panose="02040503050201020203" pitchFamily="18" charset="-78"/>
              </a:rPr>
              <a:t>éléments transportés </a:t>
            </a:r>
            <a:r>
              <a:rPr lang="fr-FR" sz="3200" dirty="0">
                <a:latin typeface="Adobe Arabic" panose="02040503050201020203" pitchFamily="18" charset="-78"/>
                <a:cs typeface="Adobe Arabic" panose="02040503050201020203" pitchFamily="18" charset="-78"/>
              </a:rPr>
              <a:t>selon </a:t>
            </a:r>
            <a:r>
              <a:rPr lang="fr-FR" sz="3200" dirty="0" smtClean="0">
                <a:latin typeface="Adobe Arabic" panose="02040503050201020203" pitchFamily="18" charset="-78"/>
                <a:cs typeface="Adobe Arabic" panose="02040503050201020203" pitchFamily="18" charset="-78"/>
              </a:rPr>
              <a:t>la valeur </a:t>
            </a:r>
            <a:r>
              <a:rPr lang="fr-FR" sz="3200" dirty="0">
                <a:latin typeface="Adobe Arabic" panose="02040503050201020203" pitchFamily="18" charset="-78"/>
                <a:cs typeface="Adobe Arabic" panose="02040503050201020203" pitchFamily="18" charset="-78"/>
              </a:rPr>
              <a:t>de h </a:t>
            </a:r>
            <a:r>
              <a:rPr lang="fr-FR" sz="3200" dirty="0" smtClean="0">
                <a:latin typeface="Adobe Arabic" panose="02040503050201020203" pitchFamily="18" charset="-78"/>
                <a:cs typeface="Adobe Arabic" panose="02040503050201020203" pitchFamily="18" charset="-78"/>
              </a:rPr>
              <a:t>.</a:t>
            </a:r>
          </a:p>
          <a:p>
            <a:r>
              <a:rPr lang="fr-FR" b="1" dirty="0"/>
              <a:t>b- R</a:t>
            </a:r>
            <a:r>
              <a:rPr lang="fr-FR" b="1" dirty="0" smtClean="0"/>
              <a:t>ésultats </a:t>
            </a:r>
            <a:r>
              <a:rPr lang="fr-FR" b="1" dirty="0"/>
              <a:t>:</a:t>
            </a:r>
            <a:r>
              <a:rPr lang="fr-FR" dirty="0"/>
              <a:t> </a:t>
            </a:r>
            <a:br>
              <a:rPr lang="fr-FR" dirty="0"/>
            </a:br>
            <a:r>
              <a:rPr lang="fr-FR" dirty="0"/>
              <a:t/>
            </a:r>
            <a:br>
              <a:rPr lang="fr-FR" dirty="0"/>
            </a:br>
            <a:endParaRPr lang="fr-FR" dirty="0"/>
          </a:p>
        </p:txBody>
      </p:sp>
      <p:pic>
        <p:nvPicPr>
          <p:cNvPr id="4" name="Imag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36730" y="4047316"/>
            <a:ext cx="6477000" cy="2162175"/>
          </a:xfrm>
          <a:prstGeom prst="rect">
            <a:avLst/>
          </a:prstGeom>
        </p:spPr>
      </p:pic>
      <p:pic>
        <p:nvPicPr>
          <p:cNvPr id="5" name="Imag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517416" y="0"/>
            <a:ext cx="2674583" cy="2389517"/>
          </a:xfrm>
          <a:prstGeom prst="rect">
            <a:avLst/>
          </a:prstGeom>
        </p:spPr>
      </p:pic>
    </p:spTree>
    <p:extLst>
      <p:ext uri="{BB962C8B-B14F-4D97-AF65-F5344CB8AC3E}">
        <p14:creationId xmlns="" xmlns:p14="http://schemas.microsoft.com/office/powerpoint/2010/main" val="2452734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sz="2800" b="1" dirty="0">
                <a:latin typeface="Adobe Arabic" panose="02040503050201020203" pitchFamily="18" charset="-78"/>
                <a:cs typeface="Adobe Arabic" panose="02040503050201020203" pitchFamily="18" charset="-78"/>
              </a:rPr>
              <a:t>c- interprétation :</a:t>
            </a:r>
            <a:br>
              <a:rPr lang="fr-FR" sz="2800" b="1" dirty="0">
                <a:latin typeface="Adobe Arabic" panose="02040503050201020203" pitchFamily="18" charset="-78"/>
                <a:cs typeface="Adobe Arabic" panose="02040503050201020203" pitchFamily="18" charset="-78"/>
              </a:rPr>
            </a:br>
            <a:r>
              <a:rPr lang="fr-FR" sz="2800" dirty="0">
                <a:latin typeface="Adobe Arabic" panose="02040503050201020203" pitchFamily="18" charset="-78"/>
                <a:cs typeface="Adobe Arabic" panose="02040503050201020203" pitchFamily="18" charset="-78"/>
              </a:rPr>
              <a:t>plus h est grande , plus la quantité des éléments transportés et leurs tailles</a:t>
            </a:r>
            <a:br>
              <a:rPr lang="fr-FR" sz="2800" dirty="0">
                <a:latin typeface="Adobe Arabic" panose="02040503050201020203" pitchFamily="18" charset="-78"/>
                <a:cs typeface="Adobe Arabic" panose="02040503050201020203" pitchFamily="18" charset="-78"/>
              </a:rPr>
            </a:br>
            <a:r>
              <a:rPr lang="fr-FR" sz="2800" dirty="0">
                <a:latin typeface="Adobe Arabic" panose="02040503050201020203" pitchFamily="18" charset="-78"/>
                <a:cs typeface="Adobe Arabic" panose="02040503050201020203" pitchFamily="18" charset="-78"/>
              </a:rPr>
              <a:t>augmentent </a:t>
            </a:r>
            <a:r>
              <a:rPr lang="fr-FR" sz="2800" dirty="0" smtClean="0">
                <a:latin typeface="Adobe Arabic" panose="02040503050201020203" pitchFamily="18" charset="-78"/>
                <a:cs typeface="Adobe Arabic" panose="02040503050201020203" pitchFamily="18" charset="-78"/>
              </a:rPr>
              <a:t>a </a:t>
            </a:r>
            <a:r>
              <a:rPr lang="fr-FR" sz="2800" dirty="0">
                <a:latin typeface="Adobe Arabic" panose="02040503050201020203" pitchFamily="18" charset="-78"/>
                <a:cs typeface="Adobe Arabic" panose="02040503050201020203" pitchFamily="18" charset="-78"/>
              </a:rPr>
              <a:t>cause de la </a:t>
            </a:r>
            <a:r>
              <a:rPr lang="fr-FR" sz="2800" dirty="0" smtClean="0">
                <a:latin typeface="Adobe Arabic" panose="02040503050201020203" pitchFamily="18" charset="-78"/>
                <a:cs typeface="Adobe Arabic" panose="02040503050201020203" pitchFamily="18" charset="-78"/>
              </a:rPr>
              <a:t>vitesse </a:t>
            </a:r>
            <a:r>
              <a:rPr lang="fr-FR" sz="2800" dirty="0">
                <a:latin typeface="Adobe Arabic" panose="02040503050201020203" pitchFamily="18" charset="-78"/>
                <a:cs typeface="Adobe Arabic" panose="02040503050201020203" pitchFamily="18" charset="-78"/>
              </a:rPr>
              <a:t>du courant qui </a:t>
            </a:r>
            <a:r>
              <a:rPr lang="fr-FR" sz="2800" dirty="0" smtClean="0">
                <a:latin typeface="Adobe Arabic" panose="02040503050201020203" pitchFamily="18" charset="-78"/>
                <a:cs typeface="Adobe Arabic" panose="02040503050201020203" pitchFamily="18" charset="-78"/>
              </a:rPr>
              <a:t>augmente </a:t>
            </a:r>
            <a:r>
              <a:rPr lang="fr-FR" sz="2800" dirty="0">
                <a:latin typeface="Adobe Arabic" panose="02040503050201020203" pitchFamily="18" charset="-78"/>
                <a:cs typeface="Adobe Arabic" panose="02040503050201020203" pitchFamily="18" charset="-78"/>
              </a:rPr>
              <a:t>. </a:t>
            </a:r>
            <a:r>
              <a:rPr lang="fr-FR" dirty="0"/>
              <a:t/>
            </a:r>
            <a:br>
              <a:rPr lang="fr-FR" dirty="0"/>
            </a:br>
            <a:r>
              <a:rPr lang="fr-FR" sz="2800" b="1" dirty="0">
                <a:latin typeface="Adobe Arabic" panose="02040503050201020203" pitchFamily="18" charset="-78"/>
                <a:cs typeface="Adobe Arabic" panose="02040503050201020203" pitchFamily="18" charset="-78"/>
              </a:rPr>
              <a:t>d- conclusion :</a:t>
            </a:r>
            <a:r>
              <a:rPr lang="fr-FR" b="1" dirty="0"/>
              <a:t/>
            </a:r>
            <a:br>
              <a:rPr lang="fr-FR" b="1" dirty="0"/>
            </a:br>
            <a:r>
              <a:rPr lang="fr-FR" sz="2800" dirty="0">
                <a:latin typeface="Adobe Arabic" panose="02040503050201020203" pitchFamily="18" charset="-78"/>
                <a:cs typeface="Adobe Arabic" panose="02040503050201020203" pitchFamily="18" charset="-78"/>
              </a:rPr>
              <a:t>la vitesse du courant , et la taille des sédiments</a:t>
            </a:r>
            <a:br>
              <a:rPr lang="fr-FR" sz="2800" dirty="0">
                <a:latin typeface="Adobe Arabic" panose="02040503050201020203" pitchFamily="18" charset="-78"/>
                <a:cs typeface="Adobe Arabic" panose="02040503050201020203" pitchFamily="18" charset="-78"/>
              </a:rPr>
            </a:br>
            <a:r>
              <a:rPr lang="fr-FR" sz="2800" dirty="0">
                <a:latin typeface="Adobe Arabic" panose="02040503050201020203" pitchFamily="18" charset="-78"/>
                <a:cs typeface="Adobe Arabic" panose="02040503050201020203" pitchFamily="18" charset="-78"/>
              </a:rPr>
              <a:t>sont deux facteurs déterminants de la</a:t>
            </a:r>
            <a:br>
              <a:rPr lang="fr-FR" sz="2800" dirty="0">
                <a:latin typeface="Adobe Arabic" panose="02040503050201020203" pitchFamily="18" charset="-78"/>
                <a:cs typeface="Adobe Arabic" panose="02040503050201020203" pitchFamily="18" charset="-78"/>
              </a:rPr>
            </a:br>
            <a:r>
              <a:rPr lang="fr-FR" sz="2800" dirty="0">
                <a:latin typeface="Adobe Arabic" panose="02040503050201020203" pitchFamily="18" charset="-78"/>
                <a:cs typeface="Adobe Arabic" panose="02040503050201020203" pitchFamily="18" charset="-78"/>
              </a:rPr>
              <a:t>sédimentation :</a:t>
            </a:r>
            <a:br>
              <a:rPr lang="fr-FR" sz="2800" dirty="0">
                <a:latin typeface="Adobe Arabic" panose="02040503050201020203" pitchFamily="18" charset="-78"/>
                <a:cs typeface="Adobe Arabic" panose="02040503050201020203" pitchFamily="18" charset="-78"/>
              </a:rPr>
            </a:br>
            <a:r>
              <a:rPr lang="fr-FR" sz="2800" dirty="0">
                <a:latin typeface="Adobe Arabic" panose="02040503050201020203" pitchFamily="18" charset="-78"/>
                <a:cs typeface="Adobe Arabic" panose="02040503050201020203" pitchFamily="18" charset="-78"/>
              </a:rPr>
              <a:t>si P &lt; V il y ’ aura transport</a:t>
            </a:r>
            <a:br>
              <a:rPr lang="fr-FR" sz="2800" dirty="0">
                <a:latin typeface="Adobe Arabic" panose="02040503050201020203" pitchFamily="18" charset="-78"/>
                <a:cs typeface="Adobe Arabic" panose="02040503050201020203" pitchFamily="18" charset="-78"/>
              </a:rPr>
            </a:br>
            <a:r>
              <a:rPr lang="fr-FR" sz="2800" dirty="0">
                <a:latin typeface="Adobe Arabic" panose="02040503050201020203" pitchFamily="18" charset="-78"/>
                <a:cs typeface="Adobe Arabic" panose="02040503050201020203" pitchFamily="18" charset="-78"/>
              </a:rPr>
              <a:t>si P &gt; V il y ‘ aura sédimentation </a:t>
            </a:r>
            <a:r>
              <a:rPr lang="fr-FR" dirty="0"/>
              <a:t/>
            </a:r>
            <a:br>
              <a:rPr lang="fr-FR" dirty="0"/>
            </a:br>
            <a:endParaRPr lang="fr-FR" dirty="0"/>
          </a:p>
        </p:txBody>
      </p:sp>
      <p:pic>
        <p:nvPicPr>
          <p:cNvPr id="4" name="Imag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59337" y="3969822"/>
            <a:ext cx="4245275" cy="2888178"/>
          </a:xfrm>
          <a:prstGeom prst="rect">
            <a:avLst/>
          </a:prstGeom>
        </p:spPr>
      </p:pic>
    </p:spTree>
    <p:extLst>
      <p:ext uri="{BB962C8B-B14F-4D97-AF65-F5344CB8AC3E}">
        <p14:creationId xmlns="" xmlns:p14="http://schemas.microsoft.com/office/powerpoint/2010/main" val="1690384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1570008" y="2133600"/>
            <a:ext cx="9934604" cy="3777622"/>
          </a:xfrm>
        </p:spPr>
        <p:txBody>
          <a:bodyPr/>
          <a:lstStyle/>
          <a:p>
            <a:r>
              <a:rPr lang="fr-FR" sz="3200" b="1" dirty="0">
                <a:solidFill>
                  <a:schemeClr val="accent2">
                    <a:lumMod val="75000"/>
                  </a:schemeClr>
                </a:solidFill>
                <a:latin typeface="Adobe Arabic" panose="02040503050201020203" pitchFamily="18" charset="-78"/>
                <a:ea typeface="+mj-ea"/>
                <a:cs typeface="Adobe Arabic" panose="02040503050201020203" pitchFamily="18" charset="-78"/>
              </a:rPr>
              <a:t>1-2 travaux de </a:t>
            </a:r>
            <a:r>
              <a:rPr lang="fr-FR" sz="3200" b="1" dirty="0" err="1">
                <a:solidFill>
                  <a:schemeClr val="accent2">
                    <a:lumMod val="75000"/>
                  </a:schemeClr>
                </a:solidFill>
                <a:latin typeface="Adobe Arabic" panose="02040503050201020203" pitchFamily="18" charset="-78"/>
                <a:ea typeface="+mj-ea"/>
                <a:cs typeface="Adobe Arabic" panose="02040503050201020203" pitchFamily="18" charset="-78"/>
              </a:rPr>
              <a:t>Hjulström</a:t>
            </a:r>
            <a:r>
              <a:rPr lang="fr-FR" sz="3200" b="1" dirty="0">
                <a:solidFill>
                  <a:schemeClr val="accent2">
                    <a:lumMod val="75000"/>
                  </a:schemeClr>
                </a:solidFill>
                <a:latin typeface="Adobe Arabic" panose="02040503050201020203" pitchFamily="18" charset="-78"/>
                <a:ea typeface="+mj-ea"/>
                <a:cs typeface="Adobe Arabic" panose="02040503050201020203" pitchFamily="18" charset="-78"/>
              </a:rPr>
              <a:t> :</a:t>
            </a:r>
            <a:r>
              <a:rPr lang="fr-FR" b="1" dirty="0"/>
              <a:t/>
            </a:r>
            <a:br>
              <a:rPr lang="fr-FR" b="1" dirty="0"/>
            </a:br>
            <a:r>
              <a:rPr lang="fr-FR" sz="2600" dirty="0">
                <a:latin typeface="Adobe Arabic" panose="02040503050201020203" pitchFamily="18" charset="-78"/>
                <a:cs typeface="Adobe Arabic" panose="02040503050201020203" pitchFamily="18" charset="-78"/>
              </a:rPr>
              <a:t>Il a déterminé le devenir des </a:t>
            </a:r>
            <a:r>
              <a:rPr lang="fr-FR" sz="2600" dirty="0" smtClean="0">
                <a:latin typeface="Adobe Arabic" panose="02040503050201020203" pitchFamily="18" charset="-78"/>
                <a:cs typeface="Adobe Arabic" panose="02040503050201020203" pitchFamily="18" charset="-78"/>
              </a:rPr>
              <a:t>particules </a:t>
            </a:r>
            <a:r>
              <a:rPr lang="fr-FR" sz="2600" dirty="0">
                <a:latin typeface="Adobe Arabic" panose="02040503050201020203" pitchFamily="18" charset="-78"/>
                <a:cs typeface="Adobe Arabic" panose="02040503050201020203" pitchFamily="18" charset="-78"/>
              </a:rPr>
              <a:t>en fonction de la force du courant d’eau </a:t>
            </a:r>
            <a:r>
              <a:rPr lang="fr-FR" sz="2600" dirty="0" smtClean="0">
                <a:latin typeface="Adobe Arabic" panose="02040503050201020203" pitchFamily="18" charset="-78"/>
                <a:cs typeface="Adobe Arabic" panose="02040503050201020203" pitchFamily="18" charset="-78"/>
              </a:rPr>
              <a:t>et de </a:t>
            </a:r>
            <a:r>
              <a:rPr lang="fr-FR" sz="2600" dirty="0">
                <a:latin typeface="Adobe Arabic" panose="02040503050201020203" pitchFamily="18" charset="-78"/>
                <a:cs typeface="Adobe Arabic" panose="02040503050201020203" pitchFamily="18" charset="-78"/>
              </a:rPr>
              <a:t>leurs tailles </a:t>
            </a:r>
            <a:r>
              <a:rPr lang="fr-FR" sz="2600" dirty="0" smtClean="0">
                <a:latin typeface="Adobe Arabic" panose="02040503050201020203" pitchFamily="18" charset="-78"/>
                <a:cs typeface="Adobe Arabic" panose="02040503050201020203" pitchFamily="18" charset="-78"/>
              </a:rPr>
              <a:t>et </a:t>
            </a:r>
            <a:r>
              <a:rPr lang="fr-FR" sz="2600" dirty="0">
                <a:latin typeface="Adobe Arabic" panose="02040503050201020203" pitchFamily="18" charset="-78"/>
                <a:cs typeface="Adobe Arabic" panose="02040503050201020203" pitchFamily="18" charset="-78"/>
              </a:rPr>
              <a:t>classa ce devenir en 3 domaines : </a:t>
            </a:r>
            <a:r>
              <a:rPr lang="fr-FR" sz="2600" dirty="0" smtClean="0">
                <a:latin typeface="Adobe Arabic" panose="02040503050201020203" pitchFamily="18" charset="-78"/>
                <a:cs typeface="Adobe Arabic" panose="02040503050201020203" pitchFamily="18" charset="-78"/>
              </a:rPr>
              <a:t>érosion transport </a:t>
            </a:r>
            <a:r>
              <a:rPr lang="fr-FR" sz="2600" dirty="0">
                <a:latin typeface="Adobe Arabic" panose="02040503050201020203" pitchFamily="18" charset="-78"/>
                <a:cs typeface="Adobe Arabic" panose="02040503050201020203" pitchFamily="18" charset="-78"/>
              </a:rPr>
              <a:t>; transport </a:t>
            </a:r>
            <a:r>
              <a:rPr lang="fr-FR" sz="2600" dirty="0" smtClean="0">
                <a:latin typeface="Adobe Arabic" panose="02040503050201020203" pitchFamily="18" charset="-78"/>
                <a:cs typeface="Adobe Arabic" panose="02040503050201020203" pitchFamily="18" charset="-78"/>
              </a:rPr>
              <a:t>et sédimentation .</a:t>
            </a:r>
          </a:p>
          <a:p>
            <a:pPr marL="0" indent="0">
              <a:buNone/>
            </a:pPr>
            <a:r>
              <a:rPr lang="fr-FR" sz="2600" dirty="0">
                <a:latin typeface="Adobe Arabic" panose="02040503050201020203" pitchFamily="18" charset="-78"/>
                <a:cs typeface="Adobe Arabic" panose="02040503050201020203" pitchFamily="18" charset="-78"/>
              </a:rPr>
              <a:t>1- Considérons un courant d’eau a vitesse constante 10 cm/s ;qu’ il sera le</a:t>
            </a:r>
            <a:br>
              <a:rPr lang="fr-FR" sz="2600" dirty="0">
                <a:latin typeface="Adobe Arabic" panose="02040503050201020203" pitchFamily="18" charset="-78"/>
                <a:cs typeface="Adobe Arabic" panose="02040503050201020203" pitchFamily="18" charset="-78"/>
              </a:rPr>
            </a:br>
            <a:r>
              <a:rPr lang="fr-FR" sz="2600" dirty="0">
                <a:latin typeface="Adobe Arabic" panose="02040503050201020203" pitchFamily="18" charset="-78"/>
                <a:cs typeface="Adobe Arabic" panose="02040503050201020203" pitchFamily="18" charset="-78"/>
              </a:rPr>
              <a:t>devenir des particules de 0.1 mm ; 1 mm et 10 mm ?</a:t>
            </a:r>
            <a:br>
              <a:rPr lang="fr-FR" sz="2600" dirty="0">
                <a:latin typeface="Adobe Arabic" panose="02040503050201020203" pitchFamily="18" charset="-78"/>
                <a:cs typeface="Adobe Arabic" panose="02040503050201020203" pitchFamily="18" charset="-78"/>
              </a:rPr>
            </a:br>
            <a:r>
              <a:rPr lang="fr-FR" sz="2600" dirty="0">
                <a:latin typeface="Adobe Arabic" panose="02040503050201020203" pitchFamily="18" charset="-78"/>
                <a:cs typeface="Adobe Arabic" panose="02040503050201020203" pitchFamily="18" charset="-78"/>
              </a:rPr>
              <a:t>2- Que peut on conclure ? </a:t>
            </a:r>
            <a:r>
              <a:rPr lang="fr-FR" sz="2800" dirty="0"/>
              <a:t/>
            </a:r>
            <a:br>
              <a:rPr lang="fr-FR" sz="2800" dirty="0"/>
            </a:br>
            <a:r>
              <a:rPr lang="fr-FR" sz="2600" dirty="0" smtClean="0">
                <a:latin typeface="Adobe Arabic" panose="02040503050201020203" pitchFamily="18" charset="-78"/>
                <a:cs typeface="Adobe Arabic" panose="02040503050201020203" pitchFamily="18" charset="-78"/>
              </a:rPr>
              <a:t> </a:t>
            </a:r>
            <a:r>
              <a:rPr lang="fr-FR" dirty="0"/>
              <a:t/>
            </a:r>
            <a:br>
              <a:rPr lang="fr-FR" dirty="0"/>
            </a:br>
            <a:endParaRPr lang="fr-FR" dirty="0"/>
          </a:p>
        </p:txBody>
      </p:sp>
      <p:pic>
        <p:nvPicPr>
          <p:cNvPr id="4" name="Espace réservé du contenu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24158" y="4019943"/>
            <a:ext cx="4013259" cy="2687636"/>
          </a:xfrm>
          <a:prstGeom prst="rect">
            <a:avLst/>
          </a:prstGeom>
        </p:spPr>
      </p:pic>
    </p:spTree>
    <p:extLst>
      <p:ext uri="{BB962C8B-B14F-4D97-AF65-F5344CB8AC3E}">
        <p14:creationId xmlns="" xmlns:p14="http://schemas.microsoft.com/office/powerpoint/2010/main" val="3991139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66159" y="1216324"/>
            <a:ext cx="10460816" cy="5548913"/>
          </a:xfrm>
        </p:spPr>
        <p:txBody>
          <a:bodyPr/>
          <a:lstStyle/>
          <a:p>
            <a:r>
              <a:rPr lang="fr-FR" sz="3200" b="1" dirty="0">
                <a:solidFill>
                  <a:schemeClr val="accent2">
                    <a:lumMod val="75000"/>
                  </a:schemeClr>
                </a:solidFill>
                <a:latin typeface="Adobe Arabic" panose="02040503050201020203" pitchFamily="18" charset="-78"/>
                <a:ea typeface="+mj-ea"/>
                <a:cs typeface="Adobe Arabic" panose="02040503050201020203" pitchFamily="18" charset="-78"/>
              </a:rPr>
              <a:t>1-3 – sédimentation dans les eaux courantes : </a:t>
            </a:r>
          </a:p>
          <a:p>
            <a:pPr algn="just"/>
            <a:r>
              <a:rPr lang="fr-FR" sz="2800" dirty="0" smtClean="0">
                <a:latin typeface="Adobe Arabic" panose="02040503050201020203" pitchFamily="18" charset="-78"/>
                <a:cs typeface="Adobe Arabic" panose="02040503050201020203" pitchFamily="18" charset="-78"/>
              </a:rPr>
              <a:t>Dans </a:t>
            </a:r>
            <a:r>
              <a:rPr lang="fr-FR" sz="2800" dirty="0">
                <a:latin typeface="Adobe Arabic" panose="02040503050201020203" pitchFamily="18" charset="-78"/>
                <a:cs typeface="Adobe Arabic" panose="02040503050201020203" pitchFamily="18" charset="-78"/>
              </a:rPr>
              <a:t>les fleuves , les rivières et les ruisseaux ; la vitesse du courant diminue de l’amant en </a:t>
            </a:r>
            <a:r>
              <a:rPr lang="fr-FR" sz="2800" dirty="0" smtClean="0">
                <a:latin typeface="Adobe Arabic" panose="02040503050201020203" pitchFamily="18" charset="-78"/>
                <a:cs typeface="Adobe Arabic" panose="02040503050201020203" pitchFamily="18" charset="-78"/>
              </a:rPr>
              <a:t>aval </a:t>
            </a:r>
            <a:r>
              <a:rPr lang="fr-FR" sz="2800" dirty="0">
                <a:latin typeface="Adobe Arabic" panose="02040503050201020203" pitchFamily="18" charset="-78"/>
                <a:cs typeface="Adobe Arabic" panose="02040503050201020203" pitchFamily="18" charset="-78"/>
              </a:rPr>
              <a:t>ce qui provoque un </a:t>
            </a:r>
            <a:r>
              <a:rPr lang="fr-FR" sz="2800" dirty="0" smtClean="0">
                <a:latin typeface="Adobe Arabic" panose="02040503050201020203" pitchFamily="18" charset="-78"/>
                <a:cs typeface="Adobe Arabic" panose="02040503050201020203" pitchFamily="18" charset="-78"/>
              </a:rPr>
              <a:t>granoclassement </a:t>
            </a:r>
            <a:r>
              <a:rPr lang="fr-FR" sz="2800" dirty="0">
                <a:latin typeface="Adobe Arabic" panose="02040503050201020203" pitchFamily="18" charset="-78"/>
                <a:cs typeface="Adobe Arabic" panose="02040503050201020203" pitchFamily="18" charset="-78"/>
              </a:rPr>
              <a:t>ou une sédimentation horizontale des éléments transportés , les plus grands en amant où le courant est fort , les plus fins en avale où le courant est faible </a:t>
            </a:r>
            <a:r>
              <a:rPr lang="fr-FR" sz="2800" dirty="0" smtClean="0">
                <a:latin typeface="Adobe Arabic" panose="02040503050201020203" pitchFamily="18" charset="-78"/>
                <a:cs typeface="Adobe Arabic" panose="02040503050201020203" pitchFamily="18" charset="-78"/>
              </a:rPr>
              <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12666" y="3096883"/>
            <a:ext cx="6951039" cy="3668354"/>
          </a:xfrm>
          <a:prstGeom prst="rect">
            <a:avLst/>
          </a:prstGeom>
        </p:spPr>
      </p:pic>
    </p:spTree>
    <p:extLst>
      <p:ext uri="{BB962C8B-B14F-4D97-AF65-F5344CB8AC3E}">
        <p14:creationId xmlns="" xmlns:p14="http://schemas.microsoft.com/office/powerpoint/2010/main" val="3052247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5003" y="1319842"/>
            <a:ext cx="10340046" cy="5359131"/>
          </a:xfrm>
        </p:spPr>
        <p:txBody>
          <a:bodyPr/>
          <a:lstStyle/>
          <a:p>
            <a:r>
              <a:rPr lang="fr-FR" sz="3200" b="1" dirty="0">
                <a:solidFill>
                  <a:schemeClr val="accent2">
                    <a:lumMod val="75000"/>
                  </a:schemeClr>
                </a:solidFill>
                <a:latin typeface="Adobe Arabic" panose="02040503050201020203" pitchFamily="18" charset="-78"/>
                <a:ea typeface="+mj-ea"/>
                <a:cs typeface="Adobe Arabic" panose="02040503050201020203" pitchFamily="18" charset="-78"/>
              </a:rPr>
              <a:t>1-4 sédimentation dans les eaux stagnantes :</a:t>
            </a:r>
          </a:p>
          <a:p>
            <a:pPr marL="0" indent="0">
              <a:buNone/>
            </a:pPr>
            <a:r>
              <a:rPr lang="fr-FR" dirty="0" smtClean="0"/>
              <a:t> </a:t>
            </a:r>
            <a:r>
              <a:rPr lang="fr-FR" sz="2800" dirty="0">
                <a:latin typeface="Adobe Arabic" panose="02040503050201020203" pitchFamily="18" charset="-78"/>
                <a:cs typeface="Adobe Arabic" panose="02040503050201020203" pitchFamily="18" charset="-78"/>
              </a:rPr>
              <a:t>Dans les </a:t>
            </a:r>
            <a:r>
              <a:rPr lang="fr-FR" sz="2800" dirty="0" smtClean="0">
                <a:latin typeface="Adobe Arabic" panose="02040503050201020203" pitchFamily="18" charset="-78"/>
                <a:cs typeface="Adobe Arabic" panose="02040503050201020203" pitchFamily="18" charset="-78"/>
              </a:rPr>
              <a:t>lacs , les Dayas et les barrages  </a:t>
            </a:r>
            <a:r>
              <a:rPr lang="fr-FR" sz="2800" dirty="0">
                <a:latin typeface="Adobe Arabic" panose="02040503050201020203" pitchFamily="18" charset="-78"/>
                <a:cs typeface="Adobe Arabic" panose="02040503050201020203" pitchFamily="18" charset="-78"/>
              </a:rPr>
              <a:t>le courant d’eau est faible ou </a:t>
            </a:r>
            <a:r>
              <a:rPr lang="fr-FR" sz="2800" dirty="0" smtClean="0">
                <a:latin typeface="Adobe Arabic" panose="02040503050201020203" pitchFamily="18" charset="-78"/>
                <a:cs typeface="Adobe Arabic" panose="02040503050201020203" pitchFamily="18" charset="-78"/>
              </a:rPr>
              <a:t>inexistant ( vitesse = 0cm/s ) </a:t>
            </a:r>
            <a:r>
              <a:rPr lang="fr-FR" sz="2800" dirty="0">
                <a:latin typeface="Adobe Arabic" panose="02040503050201020203" pitchFamily="18" charset="-78"/>
                <a:cs typeface="Adobe Arabic" panose="02040503050201020203" pitchFamily="18" charset="-78"/>
              </a:rPr>
              <a:t>, la sédimentation </a:t>
            </a:r>
            <a:r>
              <a:rPr lang="fr-FR" sz="2800" dirty="0" smtClean="0">
                <a:latin typeface="Adobe Arabic" panose="02040503050201020203" pitchFamily="18" charset="-78"/>
                <a:cs typeface="Adobe Arabic" panose="02040503050201020203" pitchFamily="18" charset="-78"/>
              </a:rPr>
              <a:t>dépend </a:t>
            </a:r>
            <a:r>
              <a:rPr lang="fr-FR" sz="2800" dirty="0">
                <a:latin typeface="Adobe Arabic" panose="02040503050201020203" pitchFamily="18" charset="-78"/>
                <a:cs typeface="Adobe Arabic" panose="02040503050201020203" pitchFamily="18" charset="-78"/>
              </a:rPr>
              <a:t>seulement de la </a:t>
            </a:r>
            <a:r>
              <a:rPr lang="fr-FR" sz="2800" dirty="0">
                <a:solidFill>
                  <a:srgbClr val="FF0000"/>
                </a:solidFill>
                <a:latin typeface="Adobe Arabic" panose="02040503050201020203" pitchFamily="18" charset="-78"/>
                <a:cs typeface="Adobe Arabic" panose="02040503050201020203" pitchFamily="18" charset="-78"/>
              </a:rPr>
              <a:t>taille des </a:t>
            </a:r>
            <a:r>
              <a:rPr lang="fr-FR" sz="2800" dirty="0" smtClean="0">
                <a:solidFill>
                  <a:srgbClr val="FF0000"/>
                </a:solidFill>
                <a:latin typeface="Adobe Arabic" panose="02040503050201020203" pitchFamily="18" charset="-78"/>
                <a:cs typeface="Adobe Arabic" panose="02040503050201020203" pitchFamily="18" charset="-78"/>
              </a:rPr>
              <a:t>particules  </a:t>
            </a:r>
            <a:r>
              <a:rPr lang="fr-FR" sz="2800" dirty="0">
                <a:latin typeface="Adobe Arabic" panose="02040503050201020203" pitchFamily="18" charset="-78"/>
                <a:cs typeface="Adobe Arabic" panose="02040503050201020203" pitchFamily="18" charset="-78"/>
              </a:rPr>
              <a:t>, il y ‘ aura un </a:t>
            </a:r>
          </a:p>
          <a:p>
            <a:pPr marL="0" indent="0">
              <a:buNone/>
            </a:pPr>
            <a:r>
              <a:rPr lang="fr-FR" sz="2800" dirty="0">
                <a:latin typeface="Adobe Arabic" panose="02040503050201020203" pitchFamily="18" charset="-78"/>
                <a:cs typeface="Adobe Arabic" panose="02040503050201020203" pitchFamily="18" charset="-78"/>
              </a:rPr>
              <a:t>granoclassement vertical </a:t>
            </a:r>
            <a:r>
              <a:rPr lang="fr-FR" sz="2800" dirty="0" smtClean="0">
                <a:latin typeface="Adobe Arabic" panose="02040503050201020203" pitchFamily="18" charset="-78"/>
                <a:cs typeface="Adobe Arabic" panose="02040503050201020203" pitchFamily="18" charset="-78"/>
              </a:rPr>
              <a:t>ou </a:t>
            </a:r>
            <a:r>
              <a:rPr lang="fr-FR" sz="2800" dirty="0" smtClean="0">
                <a:solidFill>
                  <a:srgbClr val="FF0000"/>
                </a:solidFill>
                <a:latin typeface="Adobe Arabic" panose="02040503050201020203" pitchFamily="18" charset="-78"/>
                <a:cs typeface="Adobe Arabic" panose="02040503050201020203" pitchFamily="18" charset="-78"/>
              </a:rPr>
              <a:t>sédimentation verticale </a:t>
            </a:r>
            <a:r>
              <a:rPr lang="fr-FR" sz="2800" dirty="0" smtClean="0">
                <a:latin typeface="Adobe Arabic" panose="02040503050201020203" pitchFamily="18" charset="-78"/>
                <a:cs typeface="Adobe Arabic" panose="02040503050201020203" pitchFamily="18" charset="-78"/>
              </a:rPr>
              <a:t>; </a:t>
            </a:r>
            <a:r>
              <a:rPr lang="fr-FR" sz="2800" dirty="0">
                <a:latin typeface="Adobe Arabic" panose="02040503050201020203" pitchFamily="18" charset="-78"/>
                <a:cs typeface="Adobe Arabic" panose="02040503050201020203" pitchFamily="18" charset="-78"/>
              </a:rPr>
              <a:t>les plus gros en bas </a:t>
            </a:r>
            <a:r>
              <a:rPr lang="fr-FR" sz="2800" dirty="0" smtClean="0">
                <a:latin typeface="Adobe Arabic" panose="02040503050201020203" pitchFamily="18" charset="-78"/>
                <a:cs typeface="Adobe Arabic" panose="02040503050201020203" pitchFamily="18" charset="-78"/>
              </a:rPr>
              <a:t>, les </a:t>
            </a:r>
            <a:r>
              <a:rPr lang="fr-FR" sz="2800" dirty="0">
                <a:latin typeface="Adobe Arabic" panose="02040503050201020203" pitchFamily="18" charset="-78"/>
                <a:cs typeface="Adobe Arabic" panose="02040503050201020203" pitchFamily="18" charset="-78"/>
              </a:rPr>
              <a:t>plus </a:t>
            </a:r>
            <a:r>
              <a:rPr lang="fr-FR" sz="2800" dirty="0" smtClean="0">
                <a:latin typeface="Adobe Arabic" panose="02040503050201020203" pitchFamily="18" charset="-78"/>
                <a:cs typeface="Adobe Arabic" panose="02040503050201020203" pitchFamily="18" charset="-78"/>
              </a:rPr>
              <a:t>fins </a:t>
            </a:r>
            <a:r>
              <a:rPr lang="fr-FR" sz="2800" dirty="0">
                <a:latin typeface="Adobe Arabic" panose="02040503050201020203" pitchFamily="18" charset="-78"/>
                <a:cs typeface="Adobe Arabic" panose="02040503050201020203" pitchFamily="18" charset="-78"/>
              </a:rPr>
              <a:t>en haut .</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56142" y="3568459"/>
            <a:ext cx="2605179" cy="3184108"/>
          </a:xfrm>
          <a:prstGeom prst="rect">
            <a:avLst/>
          </a:prstGeom>
        </p:spPr>
      </p:pic>
    </p:spTree>
    <p:extLst>
      <p:ext uri="{BB962C8B-B14F-4D97-AF65-F5344CB8AC3E}">
        <p14:creationId xmlns="" xmlns:p14="http://schemas.microsoft.com/office/powerpoint/2010/main" val="2206679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724486"/>
          </a:xfrm>
        </p:spPr>
        <p:txBody>
          <a:bodyPr>
            <a:normAutofit/>
          </a:bodyPr>
          <a:lstStyle/>
          <a:p>
            <a:r>
              <a:rPr lang="fr-FR" sz="3200" b="1" dirty="0">
                <a:solidFill>
                  <a:srgbClr val="FF0000"/>
                </a:solidFill>
                <a:latin typeface="Adobe Arabic" panose="02040503050201020203" pitchFamily="18" charset="-78"/>
                <a:cs typeface="Adobe Arabic" panose="02040503050201020203" pitchFamily="18" charset="-78"/>
              </a:rPr>
              <a:t>2- les milieux sédimentaires actuels :</a:t>
            </a:r>
          </a:p>
        </p:txBody>
      </p:sp>
      <p:sp>
        <p:nvSpPr>
          <p:cNvPr id="3" name="Espace réservé du contenu 2"/>
          <p:cNvSpPr>
            <a:spLocks noGrp="1"/>
          </p:cNvSpPr>
          <p:nvPr>
            <p:ph idx="1"/>
          </p:nvPr>
        </p:nvSpPr>
        <p:spPr>
          <a:xfrm>
            <a:off x="2209650" y="1348596"/>
            <a:ext cx="8915400" cy="2196860"/>
          </a:xfrm>
        </p:spPr>
        <p:txBody>
          <a:bodyPr>
            <a:normAutofit fontScale="85000" lnSpcReduction="20000"/>
          </a:bodyPr>
          <a:lstStyle/>
          <a:p>
            <a:pPr marL="0" indent="0" algn="just">
              <a:buNone/>
            </a:pPr>
            <a:r>
              <a:rPr lang="fr-FR" sz="2800" dirty="0">
                <a:latin typeface="Adobe Arabic" panose="02040503050201020203" pitchFamily="18" charset="-78"/>
                <a:cs typeface="Adobe Arabic" panose="02040503050201020203" pitchFamily="18" charset="-78"/>
              </a:rPr>
              <a:t>Les milieux sédimentaires actuels sont nombreux et divers :</a:t>
            </a:r>
          </a:p>
          <a:p>
            <a:pPr marL="0" indent="0">
              <a:buNone/>
            </a:pPr>
            <a:r>
              <a:rPr lang="fr-FR" sz="3200" b="1" dirty="0" smtClean="0">
                <a:solidFill>
                  <a:schemeClr val="accent2">
                    <a:lumMod val="75000"/>
                  </a:schemeClr>
                </a:solidFill>
                <a:latin typeface="Adobe Arabic" panose="02040503050201020203" pitchFamily="18" charset="-78"/>
                <a:ea typeface="+mj-ea"/>
                <a:cs typeface="Adobe Arabic" panose="02040503050201020203" pitchFamily="18" charset="-78"/>
              </a:rPr>
              <a:t>2.1- </a:t>
            </a:r>
            <a:r>
              <a:rPr lang="fr-FR" sz="3200" b="1" dirty="0">
                <a:solidFill>
                  <a:schemeClr val="accent2">
                    <a:lumMod val="75000"/>
                  </a:schemeClr>
                </a:solidFill>
                <a:latin typeface="Adobe Arabic" panose="02040503050201020203" pitchFamily="18" charset="-78"/>
                <a:ea typeface="+mj-ea"/>
                <a:cs typeface="Adobe Arabic" panose="02040503050201020203" pitchFamily="18" charset="-78"/>
              </a:rPr>
              <a:t>le milieu marin : </a:t>
            </a:r>
          </a:p>
          <a:p>
            <a:pPr marL="0" indent="0" algn="just">
              <a:buNone/>
            </a:pPr>
            <a:r>
              <a:rPr lang="fr-FR" sz="2800" dirty="0">
                <a:latin typeface="Adobe Arabic" panose="02040503050201020203" pitchFamily="18" charset="-78"/>
                <a:cs typeface="Adobe Arabic" panose="02040503050201020203" pitchFamily="18" charset="-78"/>
              </a:rPr>
              <a:t>C’ est le milieu sédimentaire le plus large et le plus important à la surface de la terre il se caractérise par la proximité des continents et par la profondeur des eaux , ce qui influe sur la dynamique des eaux et le type des sédiments . Le milieu sédimentaire marin est divisé en plusieurs zones :</a:t>
            </a:r>
          </a:p>
        </p:txBody>
      </p:sp>
      <p:pic>
        <p:nvPicPr>
          <p:cNvPr id="4" name="Imag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373592" y="3232955"/>
            <a:ext cx="7289320" cy="3389568"/>
          </a:xfrm>
          <a:prstGeom prst="rect">
            <a:avLst/>
          </a:prstGeom>
        </p:spPr>
      </p:pic>
    </p:spTree>
    <p:extLst>
      <p:ext uri="{BB962C8B-B14F-4D97-AF65-F5344CB8AC3E}">
        <p14:creationId xmlns="" xmlns:p14="http://schemas.microsoft.com/office/powerpoint/2010/main" val="324708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409</TotalTime>
  <Words>646</Words>
  <Application>Microsoft Office PowerPoint</Application>
  <PresentationFormat>Personnalisé</PresentationFormat>
  <Paragraphs>43</Paragraphs>
  <Slides>17</Slides>
  <Notes>0</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Brin</vt:lpstr>
      <vt:lpstr>Le transport des sédiments</vt:lpstr>
      <vt:lpstr>Sédimentation</vt:lpstr>
      <vt:lpstr>Vocabulaire :</vt:lpstr>
      <vt:lpstr>1- Les facteurs déterminants de la sédimentation : 1-1- Action de la force du courant :  </vt:lpstr>
      <vt:lpstr>Diapositive 5</vt:lpstr>
      <vt:lpstr>Diapositive 6</vt:lpstr>
      <vt:lpstr>Diapositive 7</vt:lpstr>
      <vt:lpstr>Diapositive 8</vt:lpstr>
      <vt:lpstr>2- les milieux sédimentaires actuels :</vt:lpstr>
      <vt:lpstr>Diapositive 10</vt:lpstr>
      <vt:lpstr>Milieux mixtes  = milieu qui a des caractéristiques à la fois d’un milieu marin et d’un milieu continental </vt:lpstr>
      <vt:lpstr>2-3- les milieux mixtes Estuaire</vt:lpstr>
      <vt:lpstr>Diapositive 13</vt:lpstr>
      <vt:lpstr>Lagune</vt:lpstr>
      <vt:lpstr>Diapositive 15</vt:lpstr>
      <vt:lpstr>Delta</vt:lpstr>
      <vt:lpstr>Diapositive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sédimentation</dc:title>
  <dc:creator>DAHMANI</dc:creator>
  <cp:lastModifiedBy>z</cp:lastModifiedBy>
  <cp:revision>27</cp:revision>
  <dcterms:created xsi:type="dcterms:W3CDTF">2020-04-08T00:03:47Z</dcterms:created>
  <dcterms:modified xsi:type="dcterms:W3CDTF">2022-04-25T10:07:31Z</dcterms:modified>
</cp:coreProperties>
</file>