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jpg" ContentType="image/jp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62910" y="891031"/>
            <a:ext cx="2633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Tokenized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62298" y="1763014"/>
            <a:ext cx="238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70402" y="2925826"/>
            <a:ext cx="1621790" cy="16630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Times New Roman"/>
                <a:cs typeface="Times New Roman"/>
              </a:rPr>
              <a:t>DAVID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NNAMDI</a:t>
            </a:r>
            <a:endParaRPr sz="1200">
              <a:latin typeface="Times New Roman"/>
              <a:cs typeface="Times New Roman"/>
            </a:endParaRPr>
          </a:p>
          <a:p>
            <a:pPr algn="ctr" marL="12700" marR="5080" indent="635">
              <a:lnSpc>
                <a:spcPct val="159200"/>
              </a:lnSpc>
            </a:pPr>
            <a:r>
              <a:rPr dirty="0" sz="1200" b="1">
                <a:latin typeface="Times New Roman"/>
                <a:cs typeface="Times New Roman"/>
              </a:rPr>
              <a:t>OTIKOR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KINGSTON MICHAEL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30" b="1">
                <a:latin typeface="Times New Roman"/>
                <a:cs typeface="Times New Roman"/>
              </a:rPr>
              <a:t>SATURDAY </a:t>
            </a:r>
            <a:r>
              <a:rPr dirty="0" sz="1200" spc="-10" b="1">
                <a:latin typeface="Times New Roman"/>
                <a:cs typeface="Times New Roman"/>
              </a:rPr>
              <a:t>(COHORT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20)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NIGERIA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3528" y="5834252"/>
            <a:ext cx="5749290" cy="7753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CAPSTONE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SUBMITTED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FACULTY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STUDIES AND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ARTIFICIAL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INTELLIGENCE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80">
                <a:latin typeface="Times New Roman"/>
                <a:cs typeface="Times New Roman"/>
              </a:rPr>
              <a:t>AT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ALTHASH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UNIVERSITY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PARTIAL FULFILLMENT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REQUIREMENTS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COLLEGIATE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42030" y="7855457"/>
            <a:ext cx="1475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CHICAGO,</a:t>
            </a:r>
            <a:r>
              <a:rPr dirty="0" sz="1200" spc="-10">
                <a:latin typeface="Times New Roman"/>
                <a:cs typeface="Times New Roman"/>
              </a:rPr>
              <a:t> ILLINOIS.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05244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18288" y="10027933"/>
                </a:lnTo>
                <a:lnTo>
                  <a:pt x="18288" y="10037064"/>
                </a:lnTo>
                <a:lnTo>
                  <a:pt x="56388" y="10037064"/>
                </a:lnTo>
                <a:lnTo>
                  <a:pt x="6896100" y="10037064"/>
                </a:lnTo>
                <a:lnTo>
                  <a:pt x="6905244" y="10037064"/>
                </a:lnTo>
                <a:lnTo>
                  <a:pt x="6905244" y="10027933"/>
                </a:lnTo>
                <a:close/>
              </a:path>
              <a:path w="6952615" h="10084435">
                <a:moveTo>
                  <a:pt x="6905244" y="18288"/>
                </a:moveTo>
                <a:lnTo>
                  <a:pt x="6896100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05244" y="10027920"/>
                </a:lnTo>
                <a:lnTo>
                  <a:pt x="6905244" y="56388"/>
                </a:lnTo>
                <a:lnTo>
                  <a:pt x="6905244" y="18288"/>
                </a:lnTo>
                <a:close/>
              </a:path>
              <a:path w="6952615" h="10084435">
                <a:moveTo>
                  <a:pt x="6952488" y="10027933"/>
                </a:moveTo>
                <a:lnTo>
                  <a:pt x="6914388" y="10027933"/>
                </a:lnTo>
                <a:lnTo>
                  <a:pt x="6914388" y="10046208"/>
                </a:lnTo>
                <a:lnTo>
                  <a:pt x="6896100" y="10046208"/>
                </a:lnTo>
                <a:lnTo>
                  <a:pt x="56388" y="10046208"/>
                </a:lnTo>
                <a:lnTo>
                  <a:pt x="9144" y="10046208"/>
                </a:lnTo>
                <a:lnTo>
                  <a:pt x="9144" y="10027933"/>
                </a:lnTo>
                <a:lnTo>
                  <a:pt x="0" y="10027933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462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10027920"/>
                </a:lnTo>
                <a:lnTo>
                  <a:pt x="9144" y="10027920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6896100" y="9144"/>
                </a:lnTo>
                <a:lnTo>
                  <a:pt x="6914388" y="9144"/>
                </a:lnTo>
                <a:lnTo>
                  <a:pt x="6914388" y="56388"/>
                </a:lnTo>
                <a:lnTo>
                  <a:pt x="6914388" y="10027920"/>
                </a:lnTo>
                <a:lnTo>
                  <a:pt x="6952488" y="10027920"/>
                </a:lnTo>
                <a:lnTo>
                  <a:pt x="6952488" y="56388"/>
                </a:lnTo>
                <a:lnTo>
                  <a:pt x="6952488" y="9144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5718810" cy="1362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PROBLEM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900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Traditional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plagued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inefficiencies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hinder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effectiveness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fostering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growth.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programs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suffer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opaque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10">
                <a:latin typeface="Times New Roman"/>
                <a:cs typeface="Times New Roman"/>
              </a:rPr>
              <a:t> vulnerabilities,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adaptability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dynamics.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694178"/>
            <a:ext cx="571627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Opacity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frustration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disengagement,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struggle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redeeming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rewards.</a:t>
            </a:r>
            <a:endParaRPr sz="1200">
              <a:latin typeface="Times New Roman"/>
              <a:cs typeface="Times New Roman"/>
            </a:endParaRPr>
          </a:p>
          <a:p>
            <a:pPr marL="12700" marR="487045">
              <a:lnSpc>
                <a:spcPct val="143300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Moreover,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centralized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susceptible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breaches,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jeopardizing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confidentiality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eroding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4212463"/>
            <a:ext cx="5753735" cy="2229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3990">
              <a:lnSpc>
                <a:spcPct val="143600"/>
              </a:lnSpc>
              <a:spcBef>
                <a:spcPts val="95"/>
              </a:spcBef>
            </a:pPr>
            <a:r>
              <a:rPr dirty="0" sz="1200" spc="-10">
                <a:latin typeface="Times New Roman"/>
                <a:cs typeface="Times New Roman"/>
              </a:rPr>
              <a:t>Additionally,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traditional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typically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customization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options, </a:t>
            </a:r>
            <a:r>
              <a:rPr dirty="0" sz="1200">
                <a:latin typeface="Times New Roman"/>
                <a:cs typeface="Times New Roman"/>
              </a:rPr>
              <a:t>failing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one-size- fits-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fails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capitalize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incentives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retention.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900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Furthermore,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</a:t>
            </a:r>
            <a:r>
              <a:rPr dirty="0" sz="1200">
                <a:latin typeface="Times New Roman"/>
                <a:cs typeface="Times New Roman"/>
              </a:rPr>
              <a:t>behaviors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hampers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relevance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effectiveness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traditional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Businesses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opportunities</a:t>
            </a:r>
            <a:r>
              <a:rPr dirty="0" sz="1200" spc="-25">
                <a:latin typeface="Times New Roman"/>
                <a:cs typeface="Times New Roman"/>
              </a:rPr>
              <a:t> to </a:t>
            </a:r>
            <a:r>
              <a:rPr dirty="0" sz="1200" spc="-10">
                <a:latin typeface="Times New Roman"/>
                <a:cs typeface="Times New Roman"/>
              </a:rPr>
              <a:t>capitalize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10">
                <a:latin typeface="Times New Roman"/>
                <a:cs typeface="Times New Roman"/>
              </a:rPr>
              <a:t>emerging</a:t>
            </a:r>
            <a:r>
              <a:rPr dirty="0" sz="1200">
                <a:latin typeface="Times New Roman"/>
                <a:cs typeface="Times New Roman"/>
              </a:rPr>
              <a:t> trends and consumer </a:t>
            </a:r>
            <a:r>
              <a:rPr dirty="0" sz="1200" spc="-10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6881240"/>
            <a:ext cx="5598160" cy="1077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summary,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paradigm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characterized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opacity,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 </a:t>
            </a:r>
            <a:r>
              <a:rPr dirty="0" sz="1200">
                <a:latin typeface="Times New Roman"/>
                <a:cs typeface="Times New Roman"/>
              </a:rPr>
              <a:t>risks,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lack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customization,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inflexibility.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challenges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paramount</a:t>
            </a:r>
            <a:r>
              <a:rPr dirty="0" sz="1200" spc="-25">
                <a:latin typeface="Times New Roman"/>
                <a:cs typeface="Times New Roman"/>
              </a:rPr>
              <a:t> to </a:t>
            </a:r>
            <a:r>
              <a:rPr dirty="0" sz="1200">
                <a:latin typeface="Times New Roman"/>
                <a:cs typeface="Times New Roman"/>
              </a:rPr>
              <a:t>unlocking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initiatives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sustainable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fostering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meaningful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relationships.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2700273"/>
            <a:ext cx="5686425" cy="70586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METHODOLOGY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SOLUTION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marL="12700" marR="25400">
              <a:lnSpc>
                <a:spcPct val="191700"/>
              </a:lnSpc>
              <a:spcBef>
                <a:spcPts val="79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comprehensive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methodology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solution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shortcomings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traditional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 technology,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revolutionize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landscape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initiatives,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fostering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transparency,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customization,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agility.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Blockchain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Technology:</a:t>
            </a:r>
            <a:endParaRPr sz="12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ct val="191700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Transparency: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transparency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immutable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ledger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confidence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lvl="1" marL="469265" marR="302895" indent="-228600">
              <a:lnSpc>
                <a:spcPct val="1914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Security: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Blockchain's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decentralized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cryptographic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robust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mitigating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breaches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access. </a:t>
            </a:r>
            <a:r>
              <a:rPr dirty="0" sz="1200">
                <a:latin typeface="Times New Roman"/>
                <a:cs typeface="Times New Roman"/>
              </a:rPr>
              <a:t>Customers'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protected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against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tampering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manipulation.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Smart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Contracts:</a:t>
            </a:r>
            <a:endParaRPr sz="1200">
              <a:latin typeface="Times New Roman"/>
              <a:cs typeface="Times New Roman"/>
            </a:endParaRPr>
          </a:p>
          <a:p>
            <a:pPr lvl="1" marL="469265" marR="45720" indent="-228600">
              <a:lnSpc>
                <a:spcPct val="191400"/>
              </a:lnSpc>
              <a:spcBef>
                <a:spcPts val="90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Efficiency: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issuance,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redemption, </a:t>
            </a:r>
            <a:r>
              <a:rPr dirty="0" sz="1200">
                <a:latin typeface="Times New Roman"/>
                <a:cs typeface="Times New Roman"/>
              </a:rPr>
              <a:t>eliminating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intermediaries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streamlining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operations. Programmable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seamless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fair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consistent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treatment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participants.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903477"/>
            <a:ext cx="5713730" cy="463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Customization: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personalized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reward</a:t>
            </a:r>
            <a:endParaRPr sz="1200">
              <a:latin typeface="Times New Roman"/>
              <a:cs typeface="Times New Roman"/>
            </a:endParaRPr>
          </a:p>
          <a:p>
            <a:pPr marL="469265" marR="317500">
              <a:lnSpc>
                <a:spcPts val="2760"/>
              </a:lnSpc>
              <a:spcBef>
                <a:spcPts val="300"/>
              </a:spcBef>
            </a:pP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defining </a:t>
            </a:r>
            <a:r>
              <a:rPr dirty="0" sz="1200">
                <a:latin typeface="Times New Roman"/>
                <a:cs typeface="Times New Roman"/>
              </a:rPr>
              <a:t>custom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incentives,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retention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maximize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ROI.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200">
              <a:latin typeface="Times New Roman"/>
              <a:cs typeface="Times New Roman"/>
            </a:endParaRPr>
          </a:p>
          <a:p>
            <a:pPr marL="155575" indent="-142875">
              <a:lnSpc>
                <a:spcPct val="100000"/>
              </a:lnSpc>
              <a:buAutoNum type="arabicPeriod" startAt="3"/>
              <a:tabLst>
                <a:tab pos="15557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Advanced Analytics:</a:t>
            </a:r>
            <a:endParaRPr sz="12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ct val="191700"/>
              </a:lnSpc>
              <a:spcBef>
                <a:spcPts val="89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Insights: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Comprehensive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insights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interactions,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refine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lvl="1" marL="469265" marR="217170" indent="-228600">
              <a:lnSpc>
                <a:spcPct val="1914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Optimization: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Data-</a:t>
            </a:r>
            <a:r>
              <a:rPr dirty="0" sz="1200">
                <a:latin typeface="Times New Roman"/>
                <a:cs typeface="Times New Roman"/>
              </a:rPr>
              <a:t>driven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decision-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continuously </a:t>
            </a:r>
            <a:r>
              <a:rPr dirty="0" sz="1200">
                <a:latin typeface="Times New Roman"/>
                <a:cs typeface="Times New Roman"/>
              </a:rPr>
              <a:t>optimize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anticipate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proactively.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6238112"/>
            <a:ext cx="5715635" cy="3497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65100" algn="l"/>
              </a:tabLst>
            </a:pPr>
            <a:r>
              <a:rPr dirty="0" sz="1200" spc="-20" b="1">
                <a:latin typeface="Times New Roman"/>
                <a:cs typeface="Times New Roman"/>
              </a:rPr>
              <a:t>User-</a:t>
            </a:r>
            <a:r>
              <a:rPr dirty="0" sz="1200" b="1">
                <a:latin typeface="Times New Roman"/>
                <a:cs typeface="Times New Roman"/>
              </a:rPr>
              <a:t>Centric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ct val="191500"/>
              </a:lnSpc>
              <a:spcBef>
                <a:spcPts val="9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Usability: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User-</a:t>
            </a:r>
            <a:r>
              <a:rPr dirty="0" sz="1200">
                <a:latin typeface="Times New Roman"/>
                <a:cs typeface="Times New Roman"/>
              </a:rPr>
              <a:t>friendly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interfaces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seamless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intuitive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both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participating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Intuitive </a:t>
            </a:r>
            <a:r>
              <a:rPr dirty="0" sz="1200">
                <a:latin typeface="Times New Roman"/>
                <a:cs typeface="Times New Roman"/>
              </a:rPr>
              <a:t>navigation,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instructions,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usability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promote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adoption.</a:t>
            </a:r>
            <a:endParaRPr sz="1200">
              <a:latin typeface="Times New Roman"/>
              <a:cs typeface="Times New Roman"/>
            </a:endParaRPr>
          </a:p>
          <a:p>
            <a:pPr lvl="1" marL="469265" marR="333375" indent="-228600">
              <a:lnSpc>
                <a:spcPct val="1908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Accessibility: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accommodate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preferences,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inclusivity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participants.</a:t>
            </a:r>
            <a:endParaRPr sz="1200">
              <a:latin typeface="Times New Roman"/>
              <a:cs typeface="Times New Roman"/>
            </a:endParaRPr>
          </a:p>
          <a:p>
            <a:pPr lvl="1" marL="469265" marR="33655" indent="-228600">
              <a:lnSpc>
                <a:spcPct val="1912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conclusion,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Tokenized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holistic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combines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user- </a:t>
            </a:r>
            <a:r>
              <a:rPr dirty="0" sz="1200">
                <a:latin typeface="Times New Roman"/>
                <a:cs typeface="Times New Roman"/>
              </a:rPr>
              <a:t>centric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principles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challenges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traditional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59153" y="891031"/>
            <a:ext cx="5266690" cy="90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fostering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transparency,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customization,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agility,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redefine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sustainable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growth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initiatives.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5346700" cy="181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26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VISION,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MISSION,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GOALS,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OBJECTIVES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Vision: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790"/>
              </a:spcBef>
            </a:pP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revolutionize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concept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transparent, </a:t>
            </a:r>
            <a:r>
              <a:rPr dirty="0" sz="1200">
                <a:latin typeface="Times New Roman"/>
                <a:cs typeface="Times New Roman"/>
              </a:rPr>
              <a:t>secure,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customizable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delights customers.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401694"/>
            <a:ext cx="5686425" cy="1360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Mission: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790"/>
              </a:spcBef>
            </a:pP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25">
                <a:latin typeface="Times New Roman"/>
                <a:cs typeface="Times New Roman"/>
              </a:rPr>
              <a:t> to </a:t>
            </a:r>
            <a:r>
              <a:rPr dirty="0" sz="1200">
                <a:latin typeface="Times New Roman"/>
                <a:cs typeface="Times New Roman"/>
              </a:rPr>
              <a:t>redefine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landscape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fostering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sustainable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growth.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457824"/>
            <a:ext cx="5700395" cy="3465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Goals: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91700"/>
              </a:lnSpc>
              <a:spcBef>
                <a:spcPts val="800"/>
              </a:spcBef>
              <a:buAutoNum type="arabicPeriod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Transparency: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transparency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r>
              <a:rPr dirty="0" sz="1200" spc="-25">
                <a:latin typeface="Times New Roman"/>
                <a:cs typeface="Times New Roman"/>
              </a:rPr>
              <a:t> and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balances.</a:t>
            </a:r>
            <a:endParaRPr sz="1200">
              <a:latin typeface="Times New Roman"/>
              <a:cs typeface="Times New Roman"/>
            </a:endParaRPr>
          </a:p>
          <a:p>
            <a:pPr marL="469265" marR="56515" indent="-228600">
              <a:lnSpc>
                <a:spcPct val="191700"/>
              </a:lnSpc>
              <a:buAutoNum type="arabicPeriod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Security: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blockchain's decentralized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architecture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cryptographic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prevent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unauthorized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  <a:p>
            <a:pPr algn="just" marL="469265" marR="19685" indent="-228600">
              <a:lnSpc>
                <a:spcPct val="1917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Customization: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personalized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tailored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preferences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advanced analytics.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1031"/>
            <a:ext cx="5188585" cy="19615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Agility: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240665" marR="4826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strategies.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91700"/>
              </a:lnSpc>
              <a:buAutoNum type="arabicPeriod" startAt="5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Satisfaction: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satisfaction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seamless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intuitive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user-</a:t>
            </a:r>
            <a:r>
              <a:rPr dirty="0" sz="1200">
                <a:latin typeface="Times New Roman"/>
                <a:cs typeface="Times New Roman"/>
              </a:rPr>
              <a:t>centric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principles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accessible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interfaces.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547998"/>
            <a:ext cx="5720715" cy="4968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Objectives:</a:t>
            </a:r>
            <a:endParaRPr sz="1200">
              <a:latin typeface="Times New Roman"/>
              <a:cs typeface="Times New Roman"/>
            </a:endParaRPr>
          </a:p>
          <a:p>
            <a:pPr marL="469265" marR="48895" indent="-228600">
              <a:lnSpc>
                <a:spcPct val="191700"/>
              </a:lnSpc>
              <a:spcBef>
                <a:spcPts val="800"/>
              </a:spcBef>
              <a:buAutoNum type="arabicPeriod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user-</a:t>
            </a:r>
            <a:r>
              <a:rPr dirty="0" sz="1200">
                <a:latin typeface="Times New Roman"/>
                <a:cs typeface="Times New Roman"/>
              </a:rPr>
              <a:t>friendly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interface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participate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reward </a:t>
            </a:r>
            <a:r>
              <a:rPr dirty="0" sz="1200">
                <a:latin typeface="Times New Roman"/>
                <a:cs typeface="Times New Roman"/>
              </a:rPr>
              <a:t>program,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navigation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91700"/>
              </a:lnSpc>
              <a:buAutoNum type="arabicPeriod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Implement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issuance,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redemption,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fairness,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consistency,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transparency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  <a:p>
            <a:pPr marL="469265" marR="72390" indent="-228600">
              <a:lnSpc>
                <a:spcPts val="2760"/>
              </a:lnSpc>
              <a:spcBef>
                <a:spcPts val="315"/>
              </a:spcBef>
              <a:buAutoNum type="arabicPeriod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Integrate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  <a:p>
            <a:pPr marL="469265" marR="534670" indent="-228600">
              <a:lnSpc>
                <a:spcPts val="2760"/>
              </a:lnSpc>
              <a:buAutoNum type="arabicPeriod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customize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feedback,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retention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strategies.</a:t>
            </a:r>
            <a:endParaRPr sz="1200">
              <a:latin typeface="Times New Roman"/>
              <a:cs typeface="Times New Roman"/>
            </a:endParaRPr>
          </a:p>
          <a:p>
            <a:pPr algn="just" marL="469265" marR="260985" indent="-228600">
              <a:lnSpc>
                <a:spcPts val="2760"/>
              </a:lnSpc>
              <a:buAutoNum type="arabicPeriod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Continuously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iterate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feedback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stakeholders,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alignment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expectations.</a:t>
            </a:r>
            <a:endParaRPr sz="1200">
              <a:latin typeface="Times New Roman"/>
              <a:cs typeface="Times New Roman"/>
            </a:endParaRPr>
          </a:p>
          <a:p>
            <a:pPr algn="just" marL="12700" marR="600710">
              <a:lnSpc>
                <a:spcPct val="191700"/>
              </a:lnSpc>
              <a:spcBef>
                <a:spcPts val="484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pursuit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committed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goals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objectives,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excellence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5751195" cy="622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TOKEN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NAME: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Redefining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805"/>
              </a:spcBef>
            </a:pPr>
            <a:r>
              <a:rPr dirty="0" sz="1200" b="1">
                <a:latin typeface="Times New Roman"/>
                <a:cs typeface="Times New Roman"/>
              </a:rPr>
              <a:t>Metrium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cornerstone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approach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reflect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commitment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measuring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engagement,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embodies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principles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transparency,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customization,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agility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underpin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mission.</a:t>
            </a:r>
            <a:endParaRPr sz="1200">
              <a:latin typeface="Times New Roman"/>
              <a:cs typeface="Times New Roman"/>
            </a:endParaRPr>
          </a:p>
          <a:p>
            <a:pPr marL="12700" marR="184785">
              <a:lnSpc>
                <a:spcPct val="191700"/>
              </a:lnSpc>
              <a:spcBef>
                <a:spcPts val="790"/>
              </a:spcBef>
            </a:pPr>
            <a:r>
              <a:rPr dirty="0" sz="1200" spc="-10" b="1">
                <a:latin typeface="Times New Roman"/>
                <a:cs typeface="Times New Roman"/>
              </a:rPr>
              <a:t>Transparency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unprecedented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transparency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25">
                <a:latin typeface="Times New Roman"/>
                <a:cs typeface="Times New Roman"/>
              </a:rPr>
              <a:t> the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earning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redeeming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blockchain,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immutable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ledger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participants.</a:t>
            </a:r>
            <a:endParaRPr sz="1200">
              <a:latin typeface="Times New Roman"/>
              <a:cs typeface="Times New Roman"/>
            </a:endParaRPr>
          </a:p>
          <a:p>
            <a:pPr marL="12700" marR="43180">
              <a:lnSpc>
                <a:spcPct val="191700"/>
              </a:lnSpc>
              <a:spcBef>
                <a:spcPts val="805"/>
              </a:spcBef>
            </a:pPr>
            <a:r>
              <a:rPr dirty="0" sz="1200" spc="-10" b="1">
                <a:latin typeface="Times New Roman"/>
                <a:cs typeface="Times New Roman"/>
              </a:rPr>
              <a:t>Security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paramount.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decentralized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network,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integrity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confidentiality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cryptographic </a:t>
            </a:r>
            <a:r>
              <a:rPr dirty="0" sz="1200">
                <a:latin typeface="Times New Roman"/>
                <a:cs typeface="Times New Roman"/>
              </a:rPr>
              <a:t>encryption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consensus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mechanisms.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safeguarded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against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tampering.</a:t>
            </a:r>
            <a:endParaRPr sz="1200">
              <a:latin typeface="Times New Roman"/>
              <a:cs typeface="Times New Roman"/>
            </a:endParaRPr>
          </a:p>
          <a:p>
            <a:pPr marL="12700" marR="171450">
              <a:lnSpc>
                <a:spcPct val="191700"/>
              </a:lnSpc>
              <a:spcBef>
                <a:spcPts val="795"/>
              </a:spcBef>
            </a:pPr>
            <a:r>
              <a:rPr dirty="0" sz="1200" b="1">
                <a:latin typeface="Times New Roman"/>
                <a:cs typeface="Times New Roman"/>
              </a:rPr>
              <a:t>Customization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programs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resonate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audience.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define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personalized </a:t>
            </a:r>
            <a:r>
              <a:rPr dirty="0" sz="1200">
                <a:latin typeface="Times New Roman"/>
                <a:cs typeface="Times New Roman"/>
              </a:rPr>
              <a:t>incentives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7811261"/>
            <a:ext cx="5697855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Agility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today's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rapidly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landscape,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agility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essential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success.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equips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changing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conditions.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data-</a:t>
            </a:r>
            <a:r>
              <a:rPr dirty="0" sz="1200">
                <a:latin typeface="Times New Roman"/>
                <a:cs typeface="Times New Roman"/>
              </a:rPr>
              <a:t>driven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decision-making,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fly,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relevance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effectiveness.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343914"/>
            <a:ext cx="5749290" cy="125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aligns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perfectly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overarching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goals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foundation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revolutionize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concept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redefine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fostering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connections, </a:t>
            </a:r>
            <a:r>
              <a:rPr dirty="0" sz="1200">
                <a:latin typeface="Times New Roman"/>
                <a:cs typeface="Times New Roman"/>
              </a:rPr>
              <a:t>driving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sustainable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growth,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unparalleled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5558790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0066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TOKEN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TICKER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ticker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"MTR."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ticker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symbol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Metrium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cryptocurrency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ecosystem,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easily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 value,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exchanges,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participate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Metrium </a:t>
            </a:r>
            <a:r>
              <a:rPr dirty="0" sz="1200">
                <a:latin typeface="Times New Roman"/>
                <a:cs typeface="Times New Roman"/>
              </a:rPr>
              <a:t>ecosystem.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abbreviation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token's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ticker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"MTR"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succinctly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represents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essence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recognizable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symbol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digital marketplace.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592326"/>
            <a:ext cx="5751830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TOKEN</a:t>
            </a:r>
            <a:r>
              <a:rPr dirty="0" sz="1200" spc="-10" b="1">
                <a:latin typeface="Times New Roman"/>
                <a:cs typeface="Times New Roman"/>
              </a:rPr>
              <a:t> MAXIMUM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SUPPLY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maximum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(MTR)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capped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billion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supply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scarcity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defining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supply,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ecosystem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inflationary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pressures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maximum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aligns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our </a:t>
            </a:r>
            <a:r>
              <a:rPr dirty="0" sz="1200">
                <a:latin typeface="Times New Roman"/>
                <a:cs typeface="Times New Roman"/>
              </a:rPr>
              <a:t>vision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sustainable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thriving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ecosystem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benefits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businesses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alike.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1031"/>
            <a:ext cx="3475354" cy="3627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705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TABLE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CONTENTS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Abstract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Capstone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Defense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Approval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Form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499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Waiver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Request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Form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Problem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Methodology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Vision,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Mission,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Goals,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Objectives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240665" algn="l"/>
              </a:tabLst>
            </a:pPr>
            <a:r>
              <a:rPr dirty="0" sz="1200" spc="-20">
                <a:latin typeface="Times New Roman"/>
                <a:cs typeface="Times New Roman"/>
              </a:rPr>
              <a:t>Token Name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40665" algn="l"/>
              </a:tabLst>
            </a:pPr>
            <a:r>
              <a:rPr dirty="0" sz="1200" spc="-20">
                <a:latin typeface="Times New Roman"/>
                <a:cs typeface="Times New Roman"/>
              </a:rPr>
              <a:t>Token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Ticker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40665" algn="l"/>
              </a:tabLst>
            </a:pPr>
            <a:r>
              <a:rPr dirty="0" sz="1200" spc="-20">
                <a:latin typeface="Times New Roman"/>
                <a:cs typeface="Times New Roman"/>
              </a:rPr>
              <a:t>Token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Maximum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Supply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Budget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Budget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Allocation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240665" algn="l"/>
              </a:tabLst>
            </a:pPr>
            <a:r>
              <a:rPr dirty="0" sz="1200" spc="-20">
                <a:latin typeface="Times New Roman"/>
                <a:cs typeface="Times New Roman"/>
              </a:rPr>
              <a:t>Token </a:t>
            </a:r>
            <a:r>
              <a:rPr dirty="0" sz="1200">
                <a:latin typeface="Times New Roman"/>
                <a:cs typeface="Times New Roman"/>
              </a:rPr>
              <a:t>Slogan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Launch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Date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40665" algn="l"/>
              </a:tabLst>
            </a:pPr>
            <a:r>
              <a:rPr dirty="0" sz="1200" spc="-20">
                <a:latin typeface="Times New Roman"/>
                <a:cs typeface="Times New Roman"/>
              </a:rPr>
              <a:t>Token Logo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Github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Courses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Taken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06854" y="1942845"/>
            <a:ext cx="3547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PROJECT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BUDGET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BUDGET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ALLOCATION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643885"/>
            <a:ext cx="165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Total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Budget: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$1,000,000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3345306"/>
            <a:ext cx="1852295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Budget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Allocation:</a:t>
            </a:r>
            <a:endParaRPr sz="1200">
              <a:latin typeface="Times New Roman"/>
              <a:cs typeface="Times New Roman"/>
            </a:endParaRPr>
          </a:p>
          <a:p>
            <a:pPr marL="30797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07975" algn="l"/>
              </a:tabLst>
            </a:pPr>
            <a:r>
              <a:rPr dirty="0" sz="1200" spc="-10">
                <a:latin typeface="Times New Roman"/>
                <a:cs typeface="Times New Roman"/>
              </a:rPr>
              <a:t>Development: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$600,000</a:t>
            </a:r>
            <a:endParaRPr sz="1200">
              <a:latin typeface="Times New Roman"/>
              <a:cs typeface="Times New Roman"/>
            </a:endParaRPr>
          </a:p>
          <a:p>
            <a:pPr marL="30797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07975" algn="l"/>
              </a:tabLst>
            </a:pPr>
            <a:r>
              <a:rPr dirty="0" sz="1200" spc="-10">
                <a:latin typeface="Times New Roman"/>
                <a:cs typeface="Times New Roman"/>
              </a:rPr>
              <a:t>Marketing: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$200,000</a:t>
            </a:r>
            <a:endParaRPr sz="1200">
              <a:latin typeface="Times New Roman"/>
              <a:cs typeface="Times New Roman"/>
            </a:endParaRPr>
          </a:p>
          <a:p>
            <a:pPr marL="30797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07975" algn="l"/>
              </a:tabLst>
            </a:pPr>
            <a:r>
              <a:rPr dirty="0" sz="1200">
                <a:latin typeface="Times New Roman"/>
                <a:cs typeface="Times New Roman"/>
              </a:rPr>
              <a:t>Contingency: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$100,000</a:t>
            </a:r>
            <a:endParaRPr sz="1200">
              <a:latin typeface="Times New Roman"/>
              <a:cs typeface="Times New Roman"/>
            </a:endParaRPr>
          </a:p>
          <a:p>
            <a:pPr marL="30797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07975" algn="l"/>
              </a:tabLst>
            </a:pPr>
            <a:r>
              <a:rPr dirty="0" sz="1200">
                <a:latin typeface="Times New Roman"/>
                <a:cs typeface="Times New Roman"/>
              </a:rPr>
              <a:t>Miscellaneous: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$100,000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69060" y="5460872"/>
            <a:ext cx="5554345" cy="1258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($600,000):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276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cover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associated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tokenized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integration,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frontend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backend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setup,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testing.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69060" y="7224140"/>
            <a:ext cx="5593080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($200,000):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30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budget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tokenized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191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campaigns, </a:t>
            </a:r>
            <a:r>
              <a:rPr dirty="0" sz="1200">
                <a:latin typeface="Times New Roman"/>
                <a:cs typeface="Times New Roman"/>
              </a:rPr>
              <a:t>social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advertising,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influencer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partnerships,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participation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industry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conferences.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Contingency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($100,000):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7660" y="891031"/>
            <a:ext cx="5205730" cy="90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contingency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buffer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unforeseen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expenses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challenges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arise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implementation.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flexibility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adapt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circumstances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disrupting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timelines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deliverables.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9060" y="2305557"/>
            <a:ext cx="5622290" cy="2397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Miscellaneous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($100,000):</a:t>
            </a:r>
            <a:endParaRPr sz="1200">
              <a:latin typeface="Times New Roman"/>
              <a:cs typeface="Times New Roman"/>
            </a:endParaRPr>
          </a:p>
          <a:p>
            <a:pPr marL="241300" marR="128905">
              <a:lnSpc>
                <a:spcPts val="2760"/>
              </a:lnSpc>
              <a:spcBef>
                <a:spcPts val="3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miscellaneous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budget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covers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ancillary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expenses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legal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fees, administrative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licenses,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incidental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expenses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essential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1912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budget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allocation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reflects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commitment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development, </a:t>
            </a:r>
            <a:r>
              <a:rPr dirty="0" sz="1200">
                <a:latin typeface="Times New Roman"/>
                <a:cs typeface="Times New Roman"/>
              </a:rPr>
              <a:t>promotion,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implementation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flexibility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unexpected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contingencies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ongoing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942845"/>
            <a:ext cx="5675630" cy="3836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001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Token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Slogan: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"Redefining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Loyalty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Through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Blockchain"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Token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Description: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(MTR)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embodies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redefining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stands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beacon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engagement,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transformative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6370">
              <a:lnSpc>
                <a:spcPct val="11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Built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transparency,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customization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 </a:t>
            </a:r>
            <a:r>
              <a:rPr dirty="0" sz="1200">
                <a:latin typeface="Times New Roman"/>
                <a:cs typeface="Times New Roman"/>
              </a:rPr>
              <a:t>rewards.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personalized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</a:t>
            </a:r>
            <a:r>
              <a:rPr dirty="0" sz="1200">
                <a:latin typeface="Times New Roman"/>
                <a:cs typeface="Times New Roman"/>
              </a:rPr>
              <a:t>preferences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analytics.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557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experience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25">
                <a:latin typeface="Times New Roman"/>
                <a:cs typeface="Times New Roman"/>
              </a:rPr>
              <a:t> is </a:t>
            </a:r>
            <a:r>
              <a:rPr dirty="0" sz="1200">
                <a:latin typeface="Times New Roman"/>
                <a:cs typeface="Times New Roman"/>
              </a:rPr>
              <a:t>recorded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transparently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redeemed.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25">
                <a:latin typeface="Times New Roman"/>
                <a:cs typeface="Times New Roman"/>
              </a:rPr>
              <a:t> of </a:t>
            </a:r>
            <a:r>
              <a:rPr dirty="0" sz="1200" spc="-10">
                <a:latin typeface="Times New Roman"/>
                <a:cs typeface="Times New Roman"/>
              </a:rPr>
              <a:t>blockchain.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1765">
              <a:lnSpc>
                <a:spcPct val="110100"/>
              </a:lnSpc>
            </a:pPr>
            <a:r>
              <a:rPr dirty="0" sz="1200">
                <a:latin typeface="Times New Roman"/>
                <a:cs typeface="Times New Roman"/>
              </a:rPr>
              <a:t>Experience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evolution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redefines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bounds.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Redefine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Metrium.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2099817"/>
            <a:ext cx="5720715" cy="121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92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PROJECT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LAUNCH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DATE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3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launch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(MTR)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tokens,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scheduled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October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1,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2024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official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unveiling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signaling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beginning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powered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46247" y="2345181"/>
            <a:ext cx="1068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TOKEN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LOGO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0614" y="2659379"/>
            <a:ext cx="2799715" cy="279971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02004" y="5550788"/>
            <a:ext cx="5755640" cy="25374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8636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stylized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geometric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symbol,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evoking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sense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modernity,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sophistication.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sharp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angles,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reflecting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precision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efficiency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25730">
              <a:lnSpc>
                <a:spcPct val="103299"/>
              </a:lnSpc>
            </a:pP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logo,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there’s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prominent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letter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"M",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initial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Metrium, </a:t>
            </a:r>
            <a:r>
              <a:rPr dirty="0" sz="1200">
                <a:latin typeface="Times New Roman"/>
                <a:cs typeface="Times New Roman"/>
              </a:rPr>
              <a:t>surrounded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intricate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shapes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interconnected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scheme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shades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blue, </a:t>
            </a:r>
            <a:r>
              <a:rPr dirty="0" sz="1200">
                <a:latin typeface="Times New Roman"/>
                <a:cs typeface="Times New Roman"/>
              </a:rPr>
              <a:t>symbolizing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trust,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stability,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transparency,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 ecosystem.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</a:pPr>
            <a:r>
              <a:rPr dirty="0" sz="1200">
                <a:latin typeface="Times New Roman"/>
                <a:cs typeface="Times New Roman"/>
              </a:rPr>
              <a:t>Overall,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Metrium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striking,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memorable,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reflective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cutting-</a:t>
            </a:r>
            <a:r>
              <a:rPr dirty="0" sz="1200">
                <a:latin typeface="Times New Roman"/>
                <a:cs typeface="Times New Roman"/>
              </a:rPr>
              <a:t>edge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forward-</a:t>
            </a:r>
            <a:r>
              <a:rPr dirty="0" sz="1200">
                <a:latin typeface="Times New Roman"/>
                <a:cs typeface="Times New Roman"/>
              </a:rPr>
              <a:t>thinking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reward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2345181"/>
            <a:ext cx="4317365" cy="49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736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GITHUB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ACCOUNT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>
                <a:latin typeface="Times New Roman"/>
                <a:cs typeface="Times New Roman"/>
              </a:rPr>
              <a:t>Link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Meritum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github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https://github.com/Dahvidh/Meritum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240150"/>
            <a:ext cx="5731383" cy="31057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9060" y="2345181"/>
            <a:ext cx="5065395" cy="671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54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LIST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COURSES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TAKEN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194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Independent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205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Practice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215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Cryptography-</a:t>
            </a:r>
            <a:r>
              <a:rPr dirty="0" sz="1200">
                <a:latin typeface="Times New Roman"/>
                <a:cs typeface="Times New Roman"/>
              </a:rPr>
              <a:t>Private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Signature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216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Cryptography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300</a:t>
            </a:r>
            <a:r>
              <a:rPr dirty="0" sz="1200" spc="-10">
                <a:latin typeface="Times New Roman"/>
                <a:cs typeface="Times New Roman"/>
              </a:rPr>
              <a:t> Blockchain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Innovation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320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Consensus</a:t>
            </a:r>
            <a:r>
              <a:rPr dirty="0" sz="1200" spc="-10">
                <a:latin typeface="Times New Roman"/>
                <a:cs typeface="Times New Roman"/>
              </a:rPr>
              <a:t> Mechanisms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CRYPT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305</a:t>
            </a:r>
            <a:r>
              <a:rPr dirty="0" sz="1200" spc="-10">
                <a:latin typeface="Times New Roman"/>
                <a:cs typeface="Times New Roman"/>
              </a:rPr>
              <a:t> Currencies,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coins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218</a:t>
            </a:r>
            <a:r>
              <a:rPr dirty="0" sz="1200" spc="-10">
                <a:latin typeface="Times New Roman"/>
                <a:cs typeface="Times New Roman"/>
              </a:rPr>
              <a:t> Blockchain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Anatomy,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Nodes,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0">
                <a:latin typeface="Times New Roman"/>
                <a:cs typeface="Times New Roman"/>
              </a:rPr>
              <a:t> Networks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232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Interoperability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334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Wallet </a:t>
            </a:r>
            <a:r>
              <a:rPr dirty="0" sz="1200">
                <a:latin typeface="Times New Roman"/>
                <a:cs typeface="Times New Roman"/>
              </a:rPr>
              <a:t>Safety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336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Challenges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340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Inclusion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Industry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344/DAPP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312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Enterprise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420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Decentralized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Consensus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Mining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20">
                <a:latin typeface="Times New Roman"/>
                <a:cs typeface="Times New Roman"/>
              </a:rPr>
              <a:t>CRYP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Introduction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Cryptocurrencies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480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Issues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490B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SPECIAL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Cryptographic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490C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SPECIAL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Private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signatures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BLKN-</a:t>
            </a:r>
            <a:r>
              <a:rPr dirty="0" sz="1200">
                <a:latin typeface="Times New Roman"/>
                <a:cs typeface="Times New Roman"/>
              </a:rPr>
              <a:t>PROG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346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Repository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BLKN-</a:t>
            </a:r>
            <a:r>
              <a:rPr dirty="0" sz="1200">
                <a:latin typeface="Times New Roman"/>
                <a:cs typeface="Times New Roman"/>
              </a:rPr>
              <a:t>PROG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348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BLKN-</a:t>
            </a:r>
            <a:r>
              <a:rPr dirty="0" sz="1200">
                <a:latin typeface="Times New Roman"/>
                <a:cs typeface="Times New Roman"/>
              </a:rPr>
              <a:t>PROG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350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Althash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HEAL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308</a:t>
            </a:r>
            <a:r>
              <a:rPr dirty="0" sz="1200" spc="-10">
                <a:latin typeface="Times New Roman"/>
                <a:cs typeface="Times New Roman"/>
              </a:rPr>
              <a:t> Self-</a:t>
            </a:r>
            <a:r>
              <a:rPr dirty="0" sz="1200">
                <a:latin typeface="Times New Roman"/>
                <a:cs typeface="Times New Roman"/>
              </a:rPr>
              <a:t>care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well-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aget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PROG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Introduction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contract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_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310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Tribalism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_</a:t>
            </a:r>
            <a:r>
              <a:rPr dirty="0" sz="1200" spc="-10">
                <a:latin typeface="Times New Roman"/>
                <a:cs typeface="Times New Roman"/>
              </a:rPr>
              <a:t> Cryptocurrency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311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_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DAPP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311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Blockchain-</a:t>
            </a:r>
            <a:r>
              <a:rPr dirty="0" sz="1200">
                <a:latin typeface="Times New Roman"/>
                <a:cs typeface="Times New Roman"/>
              </a:rPr>
              <a:t>Enabled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Electronic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Health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Records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342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Imposter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Syndrome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Blockchain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354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Leadership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_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356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Self-</a:t>
            </a:r>
            <a:r>
              <a:rPr dirty="0" sz="1200">
                <a:latin typeface="Times New Roman"/>
                <a:cs typeface="Times New Roman"/>
              </a:rPr>
              <a:t>Sovereign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Identity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BLKN_PROG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352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Ethereum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PROG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358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Introduction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Hyperledger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Fabric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TKNS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330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NFT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501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EDUCATION</a:t>
            </a:r>
            <a:r>
              <a:rPr dirty="0" sz="1200">
                <a:latin typeface="Times New Roman"/>
                <a:cs typeface="Times New Roman"/>
              </a:rPr>
              <a:t> 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Certificate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5619750" cy="162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779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ABSTRACT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  <a:spcBef>
                <a:spcPts val="8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Tokenized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introduces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revolutionary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Traditional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encounter </a:t>
            </a:r>
            <a:r>
              <a:rPr dirty="0" sz="1200">
                <a:latin typeface="Times New Roman"/>
                <a:cs typeface="Times New Roman"/>
              </a:rPr>
              <a:t>challenges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opacity,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limited</a:t>
            </a:r>
            <a:r>
              <a:rPr dirty="0" sz="1200" spc="-10">
                <a:latin typeface="Times New Roman"/>
                <a:cs typeface="Times New Roman"/>
              </a:rPr>
              <a:t> customization.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response,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decentralized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emphasizing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transparency,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adaptability.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954399"/>
            <a:ext cx="5596890" cy="815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incentivize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engagement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immutable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govern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operations, </a:t>
            </a:r>
            <a:r>
              <a:rPr dirty="0" sz="1200">
                <a:latin typeface="Times New Roman"/>
                <a:cs typeface="Times New Roman"/>
              </a:rPr>
              <a:t>streamlining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efficiency.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4212463"/>
            <a:ext cx="5752465" cy="1075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encompasses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user-</a:t>
            </a:r>
            <a:r>
              <a:rPr dirty="0" sz="1200">
                <a:latin typeface="Times New Roman"/>
                <a:cs typeface="Times New Roman"/>
              </a:rPr>
              <a:t>friendly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interfaces,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seamless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 </a:t>
            </a:r>
            <a:r>
              <a:rPr dirty="0" sz="1200">
                <a:latin typeface="Times New Roman"/>
                <a:cs typeface="Times New Roman"/>
              </a:rPr>
              <a:t>integration,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comprehensive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customize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reward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strengthen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sustainably.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5727572"/>
            <a:ext cx="5699760" cy="553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abstract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concise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overview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project's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methodologies,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anticipated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outcomes,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highlighting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transformative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paradigms.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04" y="6719696"/>
            <a:ext cx="5278120" cy="815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Keywords: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Tokenized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technology, transparency,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engagement,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customization,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 growth.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095" y="914526"/>
            <a:ext cx="1487805" cy="1870964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47648" y="4904866"/>
          <a:ext cx="5666105" cy="219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290"/>
                <a:gridCol w="2120265"/>
              </a:tblGrid>
              <a:tr h="32131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CAPSTONE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DEFENSE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APPROVAL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369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Name: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Michael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Saturday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5595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Capstone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Defense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Approval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Time: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448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Degree: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Nanodegree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Status: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755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Unit: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Continuing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Professional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Studies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(CAPS)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8805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Capstone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Title: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Tokenized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Reward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847648" y="914399"/>
          <a:ext cx="5666105" cy="8501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485"/>
                <a:gridCol w="2846069"/>
              </a:tblGrid>
              <a:tr h="4514215">
                <a:tc gridSpan="2">
                  <a:txBody>
                    <a:bodyPr/>
                    <a:lstStyle/>
                    <a:p>
                      <a:pPr marL="63500" marR="95250">
                        <a:lnSpc>
                          <a:spcPts val="1380"/>
                        </a:lnSpc>
                        <a:spcBef>
                          <a:spcPts val="5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Abstract: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Tokenized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Reward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introduces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revolutionary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loyalty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programs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leveraging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technology.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Traditional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loyalty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programs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encounter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opacity,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vulnerabilities,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customization.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response,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rewards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ecosystem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emphasizing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transparency,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security,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adaptability.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0" marR="8953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blockchain-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loyalty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tokens,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businesses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incentivize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customer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engagement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ensuring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immutable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records.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contracts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govern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token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operations,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streamlining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processes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enhancing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efficiency.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0" marR="135890">
                        <a:lnSpc>
                          <a:spcPct val="95900"/>
                        </a:lnSpc>
                        <a:spcBef>
                          <a:spcPts val="13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encompasses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friendly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interfaces,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contracts,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seamless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integration,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analytics.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empowering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businesses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to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customize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reward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programs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behavior,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Tokenized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Reward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aims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strengthen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relationships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drive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business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sustainably.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0" marR="9842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concise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overview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project's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objectives,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methodologies,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anticipated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outcomes,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highlighting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transformative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potential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loyalty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program paradigms.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639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partial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fulfillment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nanodegree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2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(program)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6590">
                <a:tc gridSpan="2">
                  <a:txBody>
                    <a:bodyPr/>
                    <a:lstStyle/>
                    <a:p>
                      <a:pPr marL="417195" marR="154940" indent="-257810">
                        <a:lnSpc>
                          <a:spcPts val="1380"/>
                        </a:lnSpc>
                        <a:spcBef>
                          <a:spcPts val="540"/>
                        </a:spcBef>
                      </a:pP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We,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undersigned,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recommend</a:t>
                      </a:r>
                      <a:r>
                        <a:rPr dirty="0" sz="1200" spc="-2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-2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capstone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2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completed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1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listed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acknowledged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counted</a:t>
                      </a:r>
                      <a:r>
                        <a:rPr dirty="0" sz="1200" spc="-2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200" spc="-2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requirement</a:t>
                      </a:r>
                      <a:r>
                        <a:rPr dirty="0" sz="1200" spc="-2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2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graduation.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02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COMMITTEE</a:t>
                      </a:r>
                      <a:r>
                        <a:rPr dirty="0" sz="1200" spc="-5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APPROVAL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 i="1">
                          <a:latin typeface="Times New Roman"/>
                          <a:cs typeface="Times New Roman"/>
                        </a:rPr>
                        <a:t>adviser</a:t>
                      </a:r>
                      <a:r>
                        <a:rPr dirty="0" sz="12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 b="1" i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signature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10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member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signature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925372" y="7926831"/>
            <a:ext cx="2585085" cy="0"/>
          </a:xfrm>
          <a:custGeom>
            <a:avLst/>
            <a:gdLst/>
            <a:ahLst/>
            <a:cxnLst/>
            <a:rect l="l" t="t" r="r" b="b"/>
            <a:pathLst>
              <a:path w="2585085" h="0">
                <a:moveTo>
                  <a:pt x="0" y="0"/>
                </a:moveTo>
                <a:lnTo>
                  <a:pt x="2584612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16505" y="8102091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 h="0">
                <a:moveTo>
                  <a:pt x="0" y="0"/>
                </a:moveTo>
                <a:lnTo>
                  <a:pt x="404631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64330" y="7926831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 h="0">
                <a:moveTo>
                  <a:pt x="0" y="0"/>
                </a:moveTo>
                <a:lnTo>
                  <a:pt x="2687027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857877" y="810209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45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25372" y="8935719"/>
            <a:ext cx="2585085" cy="0"/>
          </a:xfrm>
          <a:custGeom>
            <a:avLst/>
            <a:gdLst/>
            <a:ahLst/>
            <a:cxnLst/>
            <a:rect l="l" t="t" r="r" b="b"/>
            <a:pathLst>
              <a:path w="2585085" h="0">
                <a:moveTo>
                  <a:pt x="0" y="0"/>
                </a:moveTo>
                <a:lnTo>
                  <a:pt x="2584612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016505" y="9110979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 h="0">
                <a:moveTo>
                  <a:pt x="0" y="0"/>
                </a:moveTo>
                <a:lnTo>
                  <a:pt x="404631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64330" y="8935719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 h="0">
                <a:moveTo>
                  <a:pt x="0" y="0"/>
                </a:moveTo>
                <a:lnTo>
                  <a:pt x="2687027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857877" y="911097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45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25372" y="1442719"/>
            <a:ext cx="2585085" cy="0"/>
          </a:xfrm>
          <a:custGeom>
            <a:avLst/>
            <a:gdLst/>
            <a:ahLst/>
            <a:cxnLst/>
            <a:rect l="l" t="t" r="r" b="b"/>
            <a:pathLst>
              <a:path w="2585085" h="0">
                <a:moveTo>
                  <a:pt x="0" y="0"/>
                </a:moveTo>
                <a:lnTo>
                  <a:pt x="2584612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016505" y="1617979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 h="0">
                <a:moveTo>
                  <a:pt x="0" y="0"/>
                </a:moveTo>
                <a:lnTo>
                  <a:pt x="404631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47648" y="914399"/>
          <a:ext cx="566610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485"/>
                <a:gridCol w="2846069"/>
              </a:tblGrid>
              <a:tr h="1009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member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 i="1">
                          <a:latin typeface="Times New Roman"/>
                          <a:cs typeface="Times New Roman"/>
                        </a:rPr>
                        <a:t>signature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10285">
                <a:tc gridSpan="2">
                  <a:txBody>
                    <a:bodyPr/>
                    <a:lstStyle/>
                    <a:p>
                      <a:pPr algn="just" marL="63500" marR="59690">
                        <a:lnSpc>
                          <a:spcPts val="1380"/>
                        </a:lnSpc>
                        <a:spcBef>
                          <a:spcPts val="5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least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signatures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member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Althash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University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Faculty.</a:t>
                      </a:r>
                      <a:r>
                        <a:rPr dirty="0" sz="1200" spc="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completing</a:t>
                      </a:r>
                      <a:r>
                        <a:rPr dirty="0" sz="1200" spc="3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200" spc="3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box,</a:t>
                      </a:r>
                      <a:r>
                        <a:rPr dirty="0" sz="1200" spc="3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200" spc="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200" spc="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confirming</a:t>
                      </a:r>
                      <a:r>
                        <a:rPr dirty="0" sz="1200" spc="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3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dirty="0" sz="1200" spc="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dirty="0" sz="1200" spc="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satisfactorily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completed</a:t>
                      </a:r>
                      <a:r>
                        <a:rPr dirty="0" sz="1200" spc="11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academic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stated</a:t>
                      </a:r>
                      <a:r>
                        <a:rPr dirty="0" sz="1200" spc="114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above.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submission</a:t>
                      </a:r>
                      <a:r>
                        <a:rPr dirty="0" sz="1200" spc="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200" spc="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dirty="0" sz="120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indicates</a:t>
                      </a:r>
                      <a:r>
                        <a:rPr dirty="0" sz="1200" spc="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approval</a:t>
                      </a:r>
                      <a:r>
                        <a:rPr dirty="0" sz="120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format</a:t>
                      </a:r>
                      <a:r>
                        <a:rPr dirty="0" sz="1200" spc="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dirty="0" sz="1200" spc="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document.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completion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capstone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deposit.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3664330" y="1442719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 h="0">
                <a:moveTo>
                  <a:pt x="0" y="0"/>
                </a:moveTo>
                <a:lnTo>
                  <a:pt x="2687027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857877" y="161797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45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6570" y="914526"/>
            <a:ext cx="1487805" cy="1870964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3671" y="3109213"/>
          <a:ext cx="6789420" cy="244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6870"/>
              </a:tblGrid>
              <a:tr h="40576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499 WAIVER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REQUEST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Name: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Michael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Saturday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Capstone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Defense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Approval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Time: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Degree: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Nanodegree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Unit: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Continuing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Professional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Studies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(CAPS)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Capstone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Title:</a:t>
                      </a:r>
                      <a:r>
                        <a:rPr dirty="0" sz="1200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Tokenized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Reward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8027" y="961390"/>
            <a:ext cx="6581140" cy="283781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117475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Abstract: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introduces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revolutionary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programs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Traditional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encounter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challenges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opacity,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10">
                <a:latin typeface="Times New Roman"/>
                <a:cs typeface="Times New Roman"/>
              </a:rPr>
              <a:t> vulnerabilities,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limited</a:t>
            </a:r>
            <a:r>
              <a:rPr dirty="0" sz="1200" spc="-10">
                <a:latin typeface="Times New Roman"/>
                <a:cs typeface="Times New Roman"/>
              </a:rPr>
              <a:t> customization.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response,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 proposes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decentralized </a:t>
            </a:r>
            <a:r>
              <a:rPr dirty="0" sz="1200">
                <a:latin typeface="Times New Roman"/>
                <a:cs typeface="Times New Roman"/>
              </a:rPr>
              <a:t>rewards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emphasizing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transparency,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adaptability.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82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blockchain-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incentivize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ensuring </a:t>
            </a:r>
            <a:r>
              <a:rPr dirty="0" sz="1200">
                <a:latin typeface="Times New Roman"/>
                <a:cs typeface="Times New Roman"/>
              </a:rPr>
              <a:t>immutable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govern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streamlining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enhancing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efficiency.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encompasses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user-</a:t>
            </a:r>
            <a:r>
              <a:rPr dirty="0" sz="1200">
                <a:latin typeface="Times New Roman"/>
                <a:cs typeface="Times New Roman"/>
              </a:rPr>
              <a:t>friendly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interfaces,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seamless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integration,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comprehensive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customize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</a:t>
            </a:r>
            <a:r>
              <a:rPr dirty="0" sz="1200">
                <a:latin typeface="Times New Roman"/>
                <a:cs typeface="Times New Roman"/>
              </a:rPr>
              <a:t>behavior,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strengthen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 </a:t>
            </a:r>
            <a:r>
              <a:rPr dirty="0" sz="1200">
                <a:latin typeface="Times New Roman"/>
                <a:cs typeface="Times New Roman"/>
              </a:rPr>
              <a:t>growth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sustainably.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41959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abstract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concise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overview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project's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methodologies,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anticipated </a:t>
            </a:r>
            <a:r>
              <a:rPr dirty="0" sz="1200">
                <a:latin typeface="Times New Roman"/>
                <a:cs typeface="Times New Roman"/>
              </a:rPr>
              <a:t>outcomes,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highlighting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transformative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paradigms.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23672" y="914399"/>
            <a:ext cx="6713220" cy="5412740"/>
          </a:xfrm>
          <a:custGeom>
            <a:avLst/>
            <a:gdLst/>
            <a:ahLst/>
            <a:cxnLst/>
            <a:rect l="l" t="t" r="r" b="b"/>
            <a:pathLst>
              <a:path w="6713220" h="5412740">
                <a:moveTo>
                  <a:pt x="6083" y="4339475"/>
                </a:moveTo>
                <a:lnTo>
                  <a:pt x="0" y="4339475"/>
                </a:lnTo>
                <a:lnTo>
                  <a:pt x="0" y="4409516"/>
                </a:lnTo>
                <a:lnTo>
                  <a:pt x="0" y="4999609"/>
                </a:lnTo>
                <a:lnTo>
                  <a:pt x="6083" y="4999609"/>
                </a:lnTo>
                <a:lnTo>
                  <a:pt x="6083" y="4409567"/>
                </a:lnTo>
                <a:lnTo>
                  <a:pt x="6083" y="4339475"/>
                </a:lnTo>
                <a:close/>
              </a:path>
              <a:path w="6713220" h="5412740">
                <a:moveTo>
                  <a:pt x="6083" y="0"/>
                </a:moveTo>
                <a:lnTo>
                  <a:pt x="0" y="0"/>
                </a:lnTo>
                <a:lnTo>
                  <a:pt x="0" y="6096"/>
                </a:lnTo>
                <a:lnTo>
                  <a:pt x="0" y="70104"/>
                </a:lnTo>
                <a:lnTo>
                  <a:pt x="0" y="4339463"/>
                </a:lnTo>
                <a:lnTo>
                  <a:pt x="6083" y="4339463"/>
                </a:lnTo>
                <a:lnTo>
                  <a:pt x="6083" y="70104"/>
                </a:lnTo>
                <a:lnTo>
                  <a:pt x="6083" y="6096"/>
                </a:lnTo>
                <a:lnTo>
                  <a:pt x="6083" y="0"/>
                </a:lnTo>
                <a:close/>
              </a:path>
              <a:path w="6713220" h="5412740">
                <a:moveTo>
                  <a:pt x="6711442" y="5005705"/>
                </a:moveTo>
                <a:lnTo>
                  <a:pt x="4572" y="5005705"/>
                </a:lnTo>
                <a:lnTo>
                  <a:pt x="4572" y="5412613"/>
                </a:lnTo>
                <a:lnTo>
                  <a:pt x="6711442" y="5412613"/>
                </a:lnTo>
                <a:lnTo>
                  <a:pt x="6711442" y="5005705"/>
                </a:lnTo>
                <a:close/>
              </a:path>
              <a:path w="6713220" h="5412740">
                <a:moveTo>
                  <a:pt x="6712966" y="4339475"/>
                </a:moveTo>
                <a:lnTo>
                  <a:pt x="6706870" y="4339475"/>
                </a:lnTo>
                <a:lnTo>
                  <a:pt x="6096" y="4339475"/>
                </a:lnTo>
                <a:lnTo>
                  <a:pt x="6096" y="4345559"/>
                </a:lnTo>
                <a:lnTo>
                  <a:pt x="6706870" y="4345559"/>
                </a:lnTo>
                <a:lnTo>
                  <a:pt x="6706870" y="4409516"/>
                </a:lnTo>
                <a:lnTo>
                  <a:pt x="6706870" y="4999609"/>
                </a:lnTo>
                <a:lnTo>
                  <a:pt x="6712966" y="4999609"/>
                </a:lnTo>
                <a:lnTo>
                  <a:pt x="6712966" y="4409567"/>
                </a:lnTo>
                <a:lnTo>
                  <a:pt x="6712966" y="4339475"/>
                </a:lnTo>
                <a:close/>
              </a:path>
              <a:path w="6713220" h="5412740">
                <a:moveTo>
                  <a:pt x="6712966" y="0"/>
                </a:moveTo>
                <a:lnTo>
                  <a:pt x="6706870" y="0"/>
                </a:lnTo>
                <a:lnTo>
                  <a:pt x="6096" y="0"/>
                </a:lnTo>
                <a:lnTo>
                  <a:pt x="6096" y="6096"/>
                </a:lnTo>
                <a:lnTo>
                  <a:pt x="6706870" y="6096"/>
                </a:lnTo>
                <a:lnTo>
                  <a:pt x="6706870" y="70104"/>
                </a:lnTo>
                <a:lnTo>
                  <a:pt x="6706870" y="4339463"/>
                </a:lnTo>
                <a:lnTo>
                  <a:pt x="6712966" y="4339463"/>
                </a:lnTo>
                <a:lnTo>
                  <a:pt x="6712966" y="70104"/>
                </a:lnTo>
                <a:lnTo>
                  <a:pt x="6712966" y="6096"/>
                </a:lnTo>
                <a:lnTo>
                  <a:pt x="6712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42619" y="5300598"/>
            <a:ext cx="6271260" cy="3841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706120" marR="5080" indent="-694055">
              <a:lnSpc>
                <a:spcPts val="1380"/>
              </a:lnSpc>
              <a:spcBef>
                <a:spcPts val="195"/>
              </a:spcBef>
            </a:pPr>
            <a:r>
              <a:rPr dirty="0" sz="1200" b="1" i="1">
                <a:latin typeface="Times New Roman"/>
                <a:cs typeface="Times New Roman"/>
              </a:rPr>
              <a:t>I,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the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undersigned,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request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that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the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student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indicated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above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be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granted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a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fee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waiver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for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the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spc="-10" b="1" i="1">
                <a:latin typeface="Times New Roman"/>
                <a:cs typeface="Times New Roman"/>
              </a:rPr>
              <a:t>capstone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project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he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or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she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completed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on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time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and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in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accordance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with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cohort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spc="-10" b="1" i="1">
                <a:latin typeface="Times New Roman"/>
                <a:cs typeface="Times New Roman"/>
              </a:rPr>
              <a:t>standards.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8244" y="5914008"/>
            <a:ext cx="6706870" cy="413384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APPROVAL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23672" y="5914008"/>
            <a:ext cx="6713220" cy="70485"/>
          </a:xfrm>
          <a:custGeom>
            <a:avLst/>
            <a:gdLst/>
            <a:ahLst/>
            <a:cxnLst/>
            <a:rect l="l" t="t" r="r" b="b"/>
            <a:pathLst>
              <a:path w="6713220" h="70485">
                <a:moveTo>
                  <a:pt x="6712966" y="0"/>
                </a:moveTo>
                <a:lnTo>
                  <a:pt x="6706870" y="0"/>
                </a:lnTo>
                <a:lnTo>
                  <a:pt x="12192" y="0"/>
                </a:lnTo>
                <a:lnTo>
                  <a:pt x="6096" y="0"/>
                </a:lnTo>
                <a:lnTo>
                  <a:pt x="6096" y="6096"/>
                </a:lnTo>
                <a:lnTo>
                  <a:pt x="6083" y="0"/>
                </a:lnTo>
                <a:lnTo>
                  <a:pt x="0" y="0"/>
                </a:lnTo>
                <a:lnTo>
                  <a:pt x="0" y="6096"/>
                </a:lnTo>
                <a:lnTo>
                  <a:pt x="3048" y="6096"/>
                </a:lnTo>
                <a:lnTo>
                  <a:pt x="3048" y="70104"/>
                </a:lnTo>
                <a:lnTo>
                  <a:pt x="6096" y="70104"/>
                </a:lnTo>
                <a:lnTo>
                  <a:pt x="12192" y="70104"/>
                </a:lnTo>
                <a:lnTo>
                  <a:pt x="12192" y="6096"/>
                </a:lnTo>
                <a:lnTo>
                  <a:pt x="6706870" y="6096"/>
                </a:lnTo>
                <a:lnTo>
                  <a:pt x="6706870" y="70104"/>
                </a:lnTo>
                <a:lnTo>
                  <a:pt x="6709905" y="70104"/>
                </a:lnTo>
                <a:lnTo>
                  <a:pt x="6709905" y="6096"/>
                </a:lnTo>
                <a:lnTo>
                  <a:pt x="6712966" y="6096"/>
                </a:lnTo>
                <a:lnTo>
                  <a:pt x="6712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68451" y="7022718"/>
            <a:ext cx="2991485" cy="0"/>
          </a:xfrm>
          <a:custGeom>
            <a:avLst/>
            <a:gdLst/>
            <a:ahLst/>
            <a:cxnLst/>
            <a:rect l="l" t="t" r="r" b="b"/>
            <a:pathLst>
              <a:path w="2991485" h="0">
                <a:moveTo>
                  <a:pt x="0" y="0"/>
                </a:moveTo>
                <a:lnTo>
                  <a:pt x="2991072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636522" y="7067168"/>
            <a:ext cx="859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Times New Roman"/>
                <a:cs typeface="Times New Roman"/>
              </a:rPr>
              <a:t>adviser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spc="-20" b="1" i="1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921886" y="7022718"/>
            <a:ext cx="2991485" cy="0"/>
          </a:xfrm>
          <a:custGeom>
            <a:avLst/>
            <a:gdLst/>
            <a:ahLst/>
            <a:cxnLst/>
            <a:rect l="l" t="t" r="r" b="b"/>
            <a:pathLst>
              <a:path w="2991484" h="0">
                <a:moveTo>
                  <a:pt x="0" y="0"/>
                </a:moveTo>
                <a:lnTo>
                  <a:pt x="2991072" y="0"/>
                </a:lnTo>
              </a:path>
            </a:pathLst>
          </a:custGeom>
          <a:ln w="11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110353" y="7067168"/>
            <a:ext cx="620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latin typeface="Times New Roman"/>
                <a:cs typeface="Times New Roman"/>
              </a:rPr>
              <a:t>signature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031"/>
            <a:ext cx="5721985" cy="18408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65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5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ever-</a:t>
            </a:r>
            <a:r>
              <a:rPr dirty="0" sz="1200">
                <a:latin typeface="Times New Roman"/>
                <a:cs typeface="Times New Roman"/>
              </a:rPr>
              <a:t>evolving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landscape,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cornerstone</a:t>
            </a:r>
            <a:r>
              <a:rPr dirty="0" sz="1200" spc="-25">
                <a:latin typeface="Times New Roman"/>
                <a:cs typeface="Times New Roman"/>
              </a:rPr>
              <a:t> for </a:t>
            </a:r>
            <a:r>
              <a:rPr dirty="0" sz="1200">
                <a:latin typeface="Times New Roman"/>
                <a:cs typeface="Times New Roman"/>
              </a:rPr>
              <a:t>sustainable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Traditional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staple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fostering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repeat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cultivating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However,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inherent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challenges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lack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transparency,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adaptability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dynamics.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174618"/>
            <a:ext cx="5700395" cy="1075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dirty="0" sz="1200" spc="-3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issues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Tokenized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endeavors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redefine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concept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decentralized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rewards </a:t>
            </a:r>
            <a:r>
              <a:rPr dirty="0" sz="1200">
                <a:latin typeface="Times New Roman"/>
                <a:cs typeface="Times New Roman"/>
              </a:rPr>
              <a:t>ecosystem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transparent,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customizable.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4692522"/>
            <a:ext cx="5697855" cy="275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tokenizing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blockchain,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robust </a:t>
            </a:r>
            <a:r>
              <a:rPr dirty="0" sz="1200">
                <a:latin typeface="Times New Roman"/>
                <a:cs typeface="Times New Roman"/>
              </a:rPr>
              <a:t>platform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incentivize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foster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previously unattainable.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implementation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contracts,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transparent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records,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sophisticated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seeks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reward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ultimately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enhanced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satisfaction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retention.</a:t>
            </a:r>
            <a:endParaRPr sz="1200">
              <a:latin typeface="Times New Roman"/>
              <a:cs typeface="Times New Roman"/>
            </a:endParaRPr>
          </a:p>
          <a:p>
            <a:pPr marL="12700" marR="24765">
              <a:lnSpc>
                <a:spcPct val="143900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Tokenized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Reward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envision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transactional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concept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mutually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beneficial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businesses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journey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revolutionize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landscape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redefine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connect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clientele.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2024-04-07T17:38:17Z</dcterms:created>
  <dcterms:modified xsi:type="dcterms:W3CDTF">2024-04-07T17:38:17Z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2024-04-07T00:00:00Z</vt:filetime>
  </property>
  <property fmtid="{D5CDD505-2E9C-101B-9397-08002B2CF9AE}" pid="5" name="Producer">
    <vt:lpwstr>3-Heights(TM) PDF Security Shell 4.8.25.2 (http://www.pdf-tools.com)</vt:lpwstr>
  </property>
</Properties>
</file>