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1.svg" ContentType="image/svg"/>
  <Override PartName="/ppt/media/image14.svg" ContentType="image/svg"/>
  <Override PartName="/ppt/media/image17.svg" ContentType="image/svg"/>
  <Override PartName="/ppt/media/image2.svg" ContentType="image/svg"/>
  <Override PartName="/ppt/media/image4.svg" ContentType="image/svg"/>
  <Override PartName="/ppt/media/image7.svg" ContentType="image/svg"/>
  <Override PartName="/ppt/media/image9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19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sv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Relationship Id="rId6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svg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sv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sv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5" y="3055300"/>
            <a:ext cx="2839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2019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E4D754-70ED-42A5-9446-2704DCFFC172}"/>
              </a:ext>
            </a:extLst>
          </p:cNvPr>
          <p:cNvSpPr txBox="1"/>
          <p:nvPr/>
        </p:nvSpPr>
        <p:spPr>
          <a:xfrm>
            <a:off x="2038842" y="2316814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스키닝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애니메이션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49CB2-4AA2-495C-9A53-74A7CDF9D9AF}"/>
              </a:ext>
            </a:extLst>
          </p:cNvPr>
          <p:cNvSpPr txBox="1"/>
          <p:nvPr/>
        </p:nvSpPr>
        <p:spPr>
          <a:xfrm>
            <a:off x="2529600" y="4309914"/>
            <a:ext cx="59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이용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GPU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직접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비를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7FB16-BFBF-4583-8338-2644772EDCF1}"/>
              </a:ext>
            </a:extLst>
          </p:cNvPr>
          <p:cNvSpPr txBox="1"/>
          <p:nvPr/>
        </p:nvSpPr>
        <p:spPr>
          <a:xfrm>
            <a:off x="2038842" y="361824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비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가 내리는 날씨 구현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B5E1B7-46EA-4344-808F-A89621C1BAD7}"/>
              </a:ext>
            </a:extLst>
          </p:cNvPr>
          <p:cNvSpPr txBox="1"/>
          <p:nvPr/>
        </p:nvSpPr>
        <p:spPr>
          <a:xfrm>
            <a:off x="2038842" y="2300951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그림자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공간감 연출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34655-90AC-402E-B159-058811845AC1}"/>
              </a:ext>
            </a:extLst>
          </p:cNvPr>
          <p:cNvSpPr txBox="1"/>
          <p:nvPr/>
        </p:nvSpPr>
        <p:spPr>
          <a:xfrm>
            <a:off x="2038842" y="3313364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노멀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물체의 질감 표현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4EB2A-10FD-4266-ADCA-7F5569E348B8}"/>
              </a:ext>
            </a:extLst>
          </p:cNvPr>
          <p:cNvSpPr txBox="1"/>
          <p:nvPr/>
        </p:nvSpPr>
        <p:spPr>
          <a:xfrm>
            <a:off x="2038842" y="4412692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환경 매핑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lang="ko-KR" altLang="en-US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물의 반사 효과 구현</a:t>
            </a:r>
            <a:endParaRPr kumimoji="0" lang="ko-KR" altLang="en-US" sz="2800" i="0" u="none" strike="noStrike" kern="1200" cap="none" spc="0" normalizeH="0" baseline="0" dirty="0">
              <a:solidFill>
                <a:srgbClr val="000000"/>
              </a:solidFill>
              <a:latin typeface="HY견고딕"/>
              <a:ea typeface="HY견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8936" y="2166316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서버 구현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8936" y="4112034"/>
            <a:ext cx="92415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플레이어 및 오브젝트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8936" y="3138924"/>
            <a:ext cx="9365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MS SQL</a:t>
            </a:r>
            <a:r>
              <a:rPr lang="en-US" altLang="ko-KR" sz="280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Server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데이터베이스 연동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7874" y="2841217"/>
            <a:ext cx="228460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 Server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11, 12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17/21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39885" y="2803526"/>
            <a:ext cx="1877437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Database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44F6D-D2F9-43FC-AB6A-C6CC0203BD45}"/>
              </a:ext>
            </a:extLst>
          </p:cNvPr>
          <p:cNvSpPr txBox="1"/>
          <p:nvPr/>
        </p:nvSpPr>
        <p:spPr>
          <a:xfrm>
            <a:off x="2139521" y="2803526"/>
            <a:ext cx="210826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A62BC-C32F-48B5-B871-C0A24B87F58E}"/>
              </a:ext>
            </a:extLst>
          </p:cNvPr>
          <p:cNvSpPr txBox="1"/>
          <p:nvPr/>
        </p:nvSpPr>
        <p:spPr>
          <a:xfrm>
            <a:off x="4811033" y="2790494"/>
            <a:ext cx="256993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</a:t>
            </a:r>
            <a:endParaRPr lang="en-US" altLang="ko-KR" dirty="0"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18/21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7539" y="2266022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818000" y="2266022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230186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75028" y="3319208"/>
            <a:ext cx="3213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3319208"/>
            <a:ext cx="2773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그림자매핑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endParaRPr lang="ko-KR" altLang="en-US" dirty="0">
              <a:latin typeface="HY견고딕"/>
              <a:ea typeface="HY견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0510" y="3223897"/>
            <a:ext cx="310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DB </a:t>
            </a:r>
            <a:r>
              <a:rPr lang="ko-KR" altLang="en-US" dirty="0">
                <a:latin typeface="HY견고딕"/>
                <a:ea typeface="HY견고딕"/>
              </a:rPr>
              <a:t>구현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40998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4214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4757" y="2301869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클라이언트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19/21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4" y="1853326"/>
          <a:ext cx="10070326" cy="4199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  <a:gridCol w="235793"/>
              </a:tblGrid>
              <a:tr h="348119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0" marR="0" marT="0" marB="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레벨 디자인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클라이언트 프레임워크</a:t>
                      </a:r>
                      <a:endParaRPr lang="ko-KR" altLang="en-US" sz="1000">
                        <a:latin typeface="맑은 고딕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움직임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UI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애니메이션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환경요소 배치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8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디퍼드 렌더링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 rowSpan="2"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 strike="noStrike">
                          <a:latin typeface="맑은 고딕"/>
                          <a:ea typeface="맑은 고딕"/>
                        </a:rPr>
                        <a:t>파티클 시스템</a:t>
                      </a:r>
                      <a:endParaRPr lang="ko-KR" altLang="en-US" sz="1000" strike="noStrike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테셀레이터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동물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노멀 매핑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72000">
                <a:tc rowSpan="2"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 처리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7200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그림자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물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조명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 rowSpan="2"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날씨 구현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세부 레벨 디자인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2280"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인게임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UI (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폰트 등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91440">
                <a:tc rowSpan="2"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</a:tr>
              <a:tr h="914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김하윤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이동규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20/21</a:t>
            </a:r>
            <a:endParaRPr lang="ko-KR" altLang="en-US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2161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/>
                <a:gridCol w="237411"/>
                <a:gridCol w="208280"/>
                <a:gridCol w="237411"/>
                <a:gridCol w="237411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66542"/>
                <a:gridCol w="208280"/>
                <a:gridCol w="237411"/>
                <a:gridCol w="237411"/>
                <a:gridCol w="237411"/>
              </a:tblGrid>
              <a:tr h="351894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  <a:endParaRPr lang="ko-KR" altLang="en-US"/>
                    </a:p>
                  </a:txBody>
                  <a:tcPr marL="0" marR="0" marT="0" marB="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43622">
                <a:tc>
                  <a:txBody>
                    <a:bodyPr vert="horz" lIns="0" tIns="0" rIns="0" bIns="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  <a:endParaRPr lang="ko-KR" altLang="en-US" sz="1000">
                        <a:latin typeface="맑은 고딕"/>
                        <a:ea typeface="+mn-ea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프로토콜 패킷 설계</a:t>
                      </a:r>
                      <a:endParaRPr lang="ko-KR" altLang="en-US" sz="1000" strike="noStrike" spc="-2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패킷 설계 및 처리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0975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Database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설계 및 처리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연동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180975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동물 패킷 설계 및 처리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생존해야 하는 생존게임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위쪽 모서리 38">
            <a:extLst>
              <a:ext uri="{FF2B5EF4-FFF2-40B4-BE49-F238E27FC236}">
                <a16:creationId xmlns:a16="http://schemas.microsoft.com/office/drawing/2014/main" id="{FBAE6870-0795-480A-9C55-E8C6D22CE974}"/>
              </a:ext>
            </a:extLst>
          </p:cNvPr>
          <p:cNvSpPr/>
          <p:nvPr/>
        </p:nvSpPr>
        <p:spPr>
          <a:xfrm>
            <a:off x="1501157" y="5961956"/>
            <a:ext cx="1618466" cy="307777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F85B39-05BD-47A9-AC6B-14BE34E5F7B5}"/>
              </a:ext>
            </a:extLst>
          </p:cNvPr>
          <p:cNvSpPr/>
          <p:nvPr/>
        </p:nvSpPr>
        <p:spPr>
          <a:xfrm>
            <a:off x="4372270" y="5414548"/>
            <a:ext cx="3105891" cy="576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6241A-10DB-4AC8-96F6-ED22FA270B81}"/>
              </a:ext>
            </a:extLst>
          </p:cNvPr>
          <p:cNvSpPr/>
          <p:nvPr/>
        </p:nvSpPr>
        <p:spPr>
          <a:xfrm>
            <a:off x="8438606" y="5050971"/>
            <a:ext cx="2405606" cy="11319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래픽 9" descr="닭다리">
            <a:extLst>
              <a:ext uri="{FF2B5EF4-FFF2-40B4-BE49-F238E27FC236}">
                <a16:creationId xmlns:a16="http://schemas.microsoft.com/office/drawing/2014/main" id="{DB2C9489-FB4E-4030-B46C-949A2AE81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0071" y="5444876"/>
            <a:ext cx="322077" cy="322077"/>
          </a:xfrm>
          <a:prstGeom prst="rect">
            <a:avLst/>
          </a:prstGeom>
        </p:spPr>
      </p:pic>
      <p:pic>
        <p:nvPicPr>
          <p:cNvPr id="12" name="그래픽 11" descr="펄스로 된 하트">
            <a:extLst>
              <a:ext uri="{FF2B5EF4-FFF2-40B4-BE49-F238E27FC236}">
                <a16:creationId xmlns:a16="http://schemas.microsoft.com/office/drawing/2014/main" id="{75A13128-C826-4F1B-BC40-3AF8934C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0072" y="5092471"/>
            <a:ext cx="322077" cy="322077"/>
          </a:xfrm>
          <a:prstGeom prst="rect">
            <a:avLst/>
          </a:prstGeom>
        </p:spPr>
      </p:pic>
      <p:pic>
        <p:nvPicPr>
          <p:cNvPr id="14" name="그림 13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BAF0BFEF-183A-4987-82EC-6DF949167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073" y="5775641"/>
            <a:ext cx="322077" cy="3220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461E9-BEE2-4144-93A2-6B22937851EF}"/>
              </a:ext>
            </a:extLst>
          </p:cNvPr>
          <p:cNvSpPr/>
          <p:nvPr/>
        </p:nvSpPr>
        <p:spPr>
          <a:xfrm>
            <a:off x="8832148" y="5131559"/>
            <a:ext cx="1931646" cy="2280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06982-49C7-4B38-8A16-1B9AD455B027}"/>
              </a:ext>
            </a:extLst>
          </p:cNvPr>
          <p:cNvSpPr/>
          <p:nvPr/>
        </p:nvSpPr>
        <p:spPr>
          <a:xfrm>
            <a:off x="8832148" y="5457704"/>
            <a:ext cx="1931646" cy="22809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7BE6B-9B51-43AB-A7A2-CCB20E14A6CF}"/>
              </a:ext>
            </a:extLst>
          </p:cNvPr>
          <p:cNvSpPr/>
          <p:nvPr/>
        </p:nvSpPr>
        <p:spPr>
          <a:xfrm>
            <a:off x="8832148" y="5820322"/>
            <a:ext cx="1931646" cy="2280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1539E-5189-43DA-AF24-9A260D68A87E}"/>
              </a:ext>
            </a:extLst>
          </p:cNvPr>
          <p:cNvSpPr/>
          <p:nvPr/>
        </p:nvSpPr>
        <p:spPr>
          <a:xfrm>
            <a:off x="4443736" y="5454800"/>
            <a:ext cx="536065" cy="5827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400AF-DF26-49FF-A8BE-B400D76D21CB}"/>
              </a:ext>
            </a:extLst>
          </p:cNvPr>
          <p:cNvSpPr/>
          <p:nvPr/>
        </p:nvSpPr>
        <p:spPr>
          <a:xfrm>
            <a:off x="5051266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8999AD-0DC1-470F-8D42-6411E1018133}"/>
              </a:ext>
            </a:extLst>
          </p:cNvPr>
          <p:cNvSpPr/>
          <p:nvPr/>
        </p:nvSpPr>
        <p:spPr>
          <a:xfrm>
            <a:off x="5658796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724089-21CB-4241-A955-484669BF8502}"/>
              </a:ext>
            </a:extLst>
          </p:cNvPr>
          <p:cNvSpPr/>
          <p:nvPr/>
        </p:nvSpPr>
        <p:spPr>
          <a:xfrm>
            <a:off x="6249812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3BE8C-A07C-49AE-90BB-CEA06C69491F}"/>
              </a:ext>
            </a:extLst>
          </p:cNvPr>
          <p:cNvSpPr/>
          <p:nvPr/>
        </p:nvSpPr>
        <p:spPr>
          <a:xfrm>
            <a:off x="6852795" y="5454800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324F6-4EB4-4110-B642-103E2C1AA730}"/>
              </a:ext>
            </a:extLst>
          </p:cNvPr>
          <p:cNvSpPr txBox="1"/>
          <p:nvPr/>
        </p:nvSpPr>
        <p:spPr>
          <a:xfrm>
            <a:off x="4561963" y="59912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49B4B-95BC-4677-B96B-09A140B82C5E}"/>
              </a:ext>
            </a:extLst>
          </p:cNvPr>
          <p:cNvSpPr txBox="1"/>
          <p:nvPr/>
        </p:nvSpPr>
        <p:spPr>
          <a:xfrm>
            <a:off x="5170860" y="59912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19542-1979-41AC-9A96-1686BED444B5}"/>
              </a:ext>
            </a:extLst>
          </p:cNvPr>
          <p:cNvSpPr txBox="1"/>
          <p:nvPr/>
        </p:nvSpPr>
        <p:spPr>
          <a:xfrm>
            <a:off x="5780459" y="599726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8496A-3960-42AC-ADA5-2EF94C2E3143}"/>
              </a:ext>
            </a:extLst>
          </p:cNvPr>
          <p:cNvSpPr txBox="1"/>
          <p:nvPr/>
        </p:nvSpPr>
        <p:spPr>
          <a:xfrm>
            <a:off x="6368498" y="598897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8CCEC-8941-4B97-A77C-E04A8A093D00}"/>
              </a:ext>
            </a:extLst>
          </p:cNvPr>
          <p:cNvSpPr txBox="1"/>
          <p:nvPr/>
        </p:nvSpPr>
        <p:spPr>
          <a:xfrm>
            <a:off x="6968043" y="597348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CB746-4396-4938-A865-328B8F3471B1}"/>
              </a:ext>
            </a:extLst>
          </p:cNvPr>
          <p:cNvCxnSpPr>
            <a:cxnSpLocks/>
          </p:cNvCxnSpPr>
          <p:nvPr/>
        </p:nvCxnSpPr>
        <p:spPr>
          <a:xfrm>
            <a:off x="1347787" y="196856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65CE90-77E9-4279-A2B0-BD8F75BC4B51}"/>
              </a:ext>
            </a:extLst>
          </p:cNvPr>
          <p:cNvSpPr txBox="1"/>
          <p:nvPr/>
        </p:nvSpPr>
        <p:spPr>
          <a:xfrm>
            <a:off x="1636933" y="595373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동접자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</a:t>
            </a: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C9074085-FB07-4770-B34C-794B7DB7F53A}"/>
              </a:ext>
            </a:extLst>
          </p:cNvPr>
          <p:cNvSpPr/>
          <p:nvPr/>
        </p:nvSpPr>
        <p:spPr>
          <a:xfrm rot="10800000">
            <a:off x="9168406" y="1978233"/>
            <a:ext cx="1618466" cy="307777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E90E37-D9BB-46C8-A203-D13D72ECD70D}"/>
              </a:ext>
            </a:extLst>
          </p:cNvPr>
          <p:cNvSpPr txBox="1"/>
          <p:nvPr/>
        </p:nvSpPr>
        <p:spPr>
          <a:xfrm>
            <a:off x="9496577" y="197749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시간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5BF6CD-7FDA-4CB9-9BAE-B8095BC0B70F}"/>
              </a:ext>
            </a:extLst>
          </p:cNvPr>
          <p:cNvSpPr txBox="1"/>
          <p:nvPr/>
        </p:nvSpPr>
        <p:spPr>
          <a:xfrm>
            <a:off x="5587331" y="336570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화면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2FCAD6-1B81-4087-9063-95133F095040}"/>
              </a:ext>
            </a:extLst>
          </p:cNvPr>
          <p:cNvSpPr/>
          <p:nvPr/>
        </p:nvSpPr>
        <p:spPr>
          <a:xfrm>
            <a:off x="1501157" y="3956364"/>
            <a:ext cx="2558464" cy="181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EC6C7-D49F-463C-85E0-1E21C3BDB7EC}"/>
              </a:ext>
            </a:extLst>
          </p:cNvPr>
          <p:cNvSpPr txBox="1"/>
          <p:nvPr/>
        </p:nvSpPr>
        <p:spPr>
          <a:xfrm>
            <a:off x="1560345" y="40613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B2F545-6FEE-4A43-ABE8-5657EED4F3AE}"/>
              </a:ext>
            </a:extLst>
          </p:cNvPr>
          <p:cNvSpPr/>
          <p:nvPr/>
        </p:nvSpPr>
        <p:spPr>
          <a:xfrm>
            <a:off x="8837524" y="5143176"/>
            <a:ext cx="960447" cy="217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6241A-10DB-4AC8-96F6-ED22FA270B81}"/>
              </a:ext>
            </a:extLst>
          </p:cNvPr>
          <p:cNvSpPr/>
          <p:nvPr/>
        </p:nvSpPr>
        <p:spPr>
          <a:xfrm>
            <a:off x="2408999" y="2064984"/>
            <a:ext cx="2405606" cy="1131969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닭다리">
            <a:extLst>
              <a:ext uri="{FF2B5EF4-FFF2-40B4-BE49-F238E27FC236}">
                <a16:creationId xmlns:a16="http://schemas.microsoft.com/office/drawing/2014/main" id="{DB2C9489-FB4E-4030-B46C-949A2AE81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464" y="2458889"/>
            <a:ext cx="322077" cy="322077"/>
          </a:xfrm>
          <a:prstGeom prst="rect">
            <a:avLst/>
          </a:prstGeom>
        </p:spPr>
      </p:pic>
      <p:pic>
        <p:nvPicPr>
          <p:cNvPr id="12" name="그래픽 11" descr="펄스로 된 하트">
            <a:extLst>
              <a:ext uri="{FF2B5EF4-FFF2-40B4-BE49-F238E27FC236}">
                <a16:creationId xmlns:a16="http://schemas.microsoft.com/office/drawing/2014/main" id="{75A13128-C826-4F1B-BC40-3AF8934C4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465" y="2106484"/>
            <a:ext cx="322077" cy="322077"/>
          </a:xfrm>
          <a:prstGeom prst="rect">
            <a:avLst/>
          </a:prstGeom>
        </p:spPr>
      </p:pic>
      <p:pic>
        <p:nvPicPr>
          <p:cNvPr id="14" name="그림 13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BAF0BFEF-183A-4987-82EC-6DF949167D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6" y="2789654"/>
            <a:ext cx="322077" cy="3220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461E9-BEE2-4144-93A2-6B22937851EF}"/>
              </a:ext>
            </a:extLst>
          </p:cNvPr>
          <p:cNvSpPr/>
          <p:nvPr/>
        </p:nvSpPr>
        <p:spPr>
          <a:xfrm>
            <a:off x="2802541" y="2145572"/>
            <a:ext cx="1931646" cy="22809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06982-49C7-4B38-8A16-1B9AD455B027}"/>
              </a:ext>
            </a:extLst>
          </p:cNvPr>
          <p:cNvSpPr/>
          <p:nvPr/>
        </p:nvSpPr>
        <p:spPr>
          <a:xfrm>
            <a:off x="2802541" y="2471717"/>
            <a:ext cx="1931646" cy="22809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7BE6B-9B51-43AB-A7A2-CCB20E14A6CF}"/>
              </a:ext>
            </a:extLst>
          </p:cNvPr>
          <p:cNvSpPr/>
          <p:nvPr/>
        </p:nvSpPr>
        <p:spPr>
          <a:xfrm>
            <a:off x="2802541" y="2834335"/>
            <a:ext cx="1931646" cy="2280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D0D0E-8AE9-4366-A400-2F664154B1F0}"/>
              </a:ext>
            </a:extLst>
          </p:cNvPr>
          <p:cNvSpPr txBox="1"/>
          <p:nvPr/>
        </p:nvSpPr>
        <p:spPr>
          <a:xfrm>
            <a:off x="5056262" y="1920260"/>
            <a:ext cx="43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체력이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경우 플레이어 사망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방어구를 입었을 시 진한 초록색으로 방어력이 표시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방어력이 있을 시 체력보다 우선적으로 방어력 깎임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421674-D24F-4133-ACFC-F48E3449D8E2}"/>
              </a:ext>
            </a:extLst>
          </p:cNvPr>
          <p:cNvSpPr txBox="1"/>
          <p:nvPr/>
        </p:nvSpPr>
        <p:spPr>
          <a:xfrm>
            <a:off x="5056262" y="2616376"/>
            <a:ext cx="545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시간이 지나면서 꾸준히 감소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0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될 경우 지속적으로 체력 감소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E0CE496D-EFB9-449E-8CA0-231CF167E9E7}"/>
              </a:ext>
            </a:extLst>
          </p:cNvPr>
          <p:cNvSpPr/>
          <p:nvPr/>
        </p:nvSpPr>
        <p:spPr>
          <a:xfrm>
            <a:off x="4766536" y="2596458"/>
            <a:ext cx="268610" cy="36901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암소">
            <a:extLst>
              <a:ext uri="{FF2B5EF4-FFF2-40B4-BE49-F238E27FC236}">
                <a16:creationId xmlns:a16="http://schemas.microsoft.com/office/drawing/2014/main" id="{728F6B3C-F8C5-43E5-AB93-6A313A2D3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6811" y="3478021"/>
            <a:ext cx="1010193" cy="10101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F919316-4901-4D5B-A6C4-47835C8AD537}"/>
              </a:ext>
            </a:extLst>
          </p:cNvPr>
          <p:cNvSpPr txBox="1"/>
          <p:nvPr/>
        </p:nvSpPr>
        <p:spPr>
          <a:xfrm>
            <a:off x="2372520" y="4291795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7DDA-9371-4693-8081-4CF1BD7A1328}"/>
              </a:ext>
            </a:extLst>
          </p:cNvPr>
          <p:cNvSpPr txBox="1"/>
          <p:nvPr/>
        </p:nvSpPr>
        <p:spPr>
          <a:xfrm>
            <a:off x="3185552" y="56373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방어구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056262" y="3609918"/>
            <a:ext cx="4153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동물은 선공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유형으로 나뉨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기본적으로 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멧돼지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고기는 굶주림을 회복하는 용도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천은 재료아이템으로 제작에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013F2-CDE0-4FD9-B116-2DAE192AC8DD}"/>
              </a:ext>
            </a:extLst>
          </p:cNvPr>
          <p:cNvSpPr txBox="1"/>
          <p:nvPr/>
        </p:nvSpPr>
        <p:spPr>
          <a:xfrm>
            <a:off x="5068997" y="5059600"/>
            <a:ext cx="3233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가죽옷과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천옷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두 종류의 옷 제작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장착시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플레이어의 방어력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방어력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소진시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옷 아이템 파괴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5" name="그래픽 54" descr="셔츠">
            <a:extLst>
              <a:ext uri="{FF2B5EF4-FFF2-40B4-BE49-F238E27FC236}">
                <a16:creationId xmlns:a16="http://schemas.microsoft.com/office/drawing/2014/main" id="{443E344C-BF93-4F12-9BC7-1C991733F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89990" y="4846025"/>
            <a:ext cx="914400" cy="9144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84A9EB-9261-43F7-A861-2F9BBB04EBA4}"/>
              </a:ext>
            </a:extLst>
          </p:cNvPr>
          <p:cNvSpPr/>
          <p:nvPr/>
        </p:nvSpPr>
        <p:spPr>
          <a:xfrm>
            <a:off x="2809683" y="2153279"/>
            <a:ext cx="960447" cy="2172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5D0D0E-8AE9-4366-A400-2F664154B1F0}"/>
              </a:ext>
            </a:extLst>
          </p:cNvPr>
          <p:cNvSpPr txBox="1"/>
          <p:nvPr/>
        </p:nvSpPr>
        <p:spPr>
          <a:xfrm>
            <a:off x="5056262" y="1847826"/>
            <a:ext cx="5698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 이상의 나무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목재는 도구 아이템의 제작이나 건물 건설에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전역에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시간 뒤 해당 위치에 재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919316-4901-4D5B-A6C4-47835C8AD537}"/>
              </a:ext>
            </a:extLst>
          </p:cNvPr>
          <p:cNvSpPr txBox="1"/>
          <p:nvPr/>
        </p:nvSpPr>
        <p:spPr>
          <a:xfrm>
            <a:off x="2793617" y="386839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7DDA-9371-4693-8081-4CF1BD7A1328}"/>
              </a:ext>
            </a:extLst>
          </p:cNvPr>
          <p:cNvSpPr txBox="1"/>
          <p:nvPr/>
        </p:nvSpPr>
        <p:spPr>
          <a:xfrm>
            <a:off x="1660863" y="5507553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곡괭이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망치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건축도구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056262" y="3143125"/>
            <a:ext cx="4616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채집이 가능한 특정 오브젝트로 등장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바위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철광석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철광석은 고급 자원으로 분류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고지대에서 주로 등장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채집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완료시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시간 뒤 해당 위치에 재 생성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013F2-CDE0-4FD9-B116-2DAE192AC8DD}"/>
              </a:ext>
            </a:extLst>
          </p:cNvPr>
          <p:cNvSpPr txBox="1"/>
          <p:nvPr/>
        </p:nvSpPr>
        <p:spPr>
          <a:xfrm>
            <a:off x="5056262" y="4563458"/>
            <a:ext cx="4490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화살은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돌화살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뼈화살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두가지 종류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곡괭이는 바위나 철광석에서 자원을 획득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도끼는 나무에서 자원 획득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건축도구를 통해 건물을 건설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건설한 건물은 망치로 다시 파괴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건설은 자원이 허락하는 한도에서 형태와 크기 무제한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래픽 8" descr="낙엽수">
            <a:extLst>
              <a:ext uri="{FF2B5EF4-FFF2-40B4-BE49-F238E27FC236}">
                <a16:creationId xmlns:a16="http://schemas.microsoft.com/office/drawing/2014/main" id="{B2B94A37-065B-41B3-A180-7E2F23FC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858" y="169167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97F38F-AE38-4461-B08F-F1FF1A0D15CC}"/>
              </a:ext>
            </a:extLst>
          </p:cNvPr>
          <p:cNvSpPr txBox="1"/>
          <p:nvPr/>
        </p:nvSpPr>
        <p:spPr>
          <a:xfrm>
            <a:off x="2703397" y="254181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목재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열매 획득 가능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E48661-801C-4DDC-8128-FFD02AA32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26" y="2996170"/>
            <a:ext cx="914400" cy="914400"/>
          </a:xfrm>
          <a:prstGeom prst="rect">
            <a:avLst/>
          </a:prstGeom>
        </p:spPr>
      </p:pic>
      <p:pic>
        <p:nvPicPr>
          <p:cNvPr id="24" name="그래픽 23" descr="해머">
            <a:extLst>
              <a:ext uri="{FF2B5EF4-FFF2-40B4-BE49-F238E27FC236}">
                <a16:creationId xmlns:a16="http://schemas.microsoft.com/office/drawing/2014/main" id="{9A7420BF-2B77-408F-B80E-7D6B715859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66" y="4611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395667-5805-4A62-B30D-52E947EAF5DC}"/>
              </a:ext>
            </a:extLst>
          </p:cNvPr>
          <p:cNvSpPr txBox="1"/>
          <p:nvPr/>
        </p:nvSpPr>
        <p:spPr>
          <a:xfrm>
            <a:off x="5128589" y="2135314"/>
            <a:ext cx="43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인벤토리를 따로 열지 않고도 아이템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선택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선택한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슬릇은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하이라이트 효과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슬릇을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다시 선택할 경우 하이라이트 효과 제거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232F99B-0C4A-4D26-BA18-B853C66B2A22}"/>
              </a:ext>
            </a:extLst>
          </p:cNvPr>
          <p:cNvCxnSpPr>
            <a:cxnSpLocks/>
          </p:cNvCxnSpPr>
          <p:nvPr/>
        </p:nvCxnSpPr>
        <p:spPr>
          <a:xfrm flipV="1">
            <a:off x="4992224" y="1728159"/>
            <a:ext cx="0" cy="43648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97F38F-AE38-4461-B08F-F1FF1A0D15CC}"/>
              </a:ext>
            </a:extLst>
          </p:cNvPr>
          <p:cNvSpPr txBox="1"/>
          <p:nvPr/>
        </p:nvSpPr>
        <p:spPr>
          <a:xfrm>
            <a:off x="2692792" y="29772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1E9A85-4643-4F76-9417-04C75D3B99FC}"/>
              </a:ext>
            </a:extLst>
          </p:cNvPr>
          <p:cNvSpPr/>
          <p:nvPr/>
        </p:nvSpPr>
        <p:spPr>
          <a:xfrm>
            <a:off x="1501485" y="2095062"/>
            <a:ext cx="3105891" cy="576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0548B8-CE7C-488B-BA58-A5D909F5B657}"/>
              </a:ext>
            </a:extLst>
          </p:cNvPr>
          <p:cNvSpPr/>
          <p:nvPr/>
        </p:nvSpPr>
        <p:spPr>
          <a:xfrm>
            <a:off x="1572951" y="2135314"/>
            <a:ext cx="536065" cy="5827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7141E-01A3-484E-9804-97BCC02EA79A}"/>
              </a:ext>
            </a:extLst>
          </p:cNvPr>
          <p:cNvSpPr/>
          <p:nvPr/>
        </p:nvSpPr>
        <p:spPr>
          <a:xfrm>
            <a:off x="2180481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02BA56-E354-4ED8-ABC9-36D01AEA6771}"/>
              </a:ext>
            </a:extLst>
          </p:cNvPr>
          <p:cNvSpPr/>
          <p:nvPr/>
        </p:nvSpPr>
        <p:spPr>
          <a:xfrm>
            <a:off x="2788011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A53E87-0CA8-4227-BE91-A7D16ADBB3DE}"/>
              </a:ext>
            </a:extLst>
          </p:cNvPr>
          <p:cNvSpPr/>
          <p:nvPr/>
        </p:nvSpPr>
        <p:spPr>
          <a:xfrm>
            <a:off x="3379027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7A1379-4D1B-4377-8CD7-56A8E6F6EC17}"/>
              </a:ext>
            </a:extLst>
          </p:cNvPr>
          <p:cNvSpPr/>
          <p:nvPr/>
        </p:nvSpPr>
        <p:spPr>
          <a:xfrm>
            <a:off x="3982010" y="2135314"/>
            <a:ext cx="536065" cy="5827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C5659-A1D8-4F66-A97F-CAB34011422C}"/>
              </a:ext>
            </a:extLst>
          </p:cNvPr>
          <p:cNvSpPr txBox="1"/>
          <p:nvPr/>
        </p:nvSpPr>
        <p:spPr>
          <a:xfrm>
            <a:off x="1691178" y="267173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E7529-0CBA-4473-9095-F7AD8E5F1891}"/>
              </a:ext>
            </a:extLst>
          </p:cNvPr>
          <p:cNvSpPr txBox="1"/>
          <p:nvPr/>
        </p:nvSpPr>
        <p:spPr>
          <a:xfrm>
            <a:off x="2300075" y="267173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2388E-ACB8-459C-8397-304926984BD0}"/>
              </a:ext>
            </a:extLst>
          </p:cNvPr>
          <p:cNvSpPr txBox="1"/>
          <p:nvPr/>
        </p:nvSpPr>
        <p:spPr>
          <a:xfrm>
            <a:off x="2909674" y="267777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E7F0C-6B9C-4380-8A3A-62596085A4DB}"/>
              </a:ext>
            </a:extLst>
          </p:cNvPr>
          <p:cNvSpPr txBox="1"/>
          <p:nvPr/>
        </p:nvSpPr>
        <p:spPr>
          <a:xfrm>
            <a:off x="3497713" y="26694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5EC058-9993-4BEE-8C8A-F6314D309042}"/>
              </a:ext>
            </a:extLst>
          </p:cNvPr>
          <p:cNvSpPr txBox="1"/>
          <p:nvPr/>
        </p:nvSpPr>
        <p:spPr>
          <a:xfrm>
            <a:off x="4097258" y="265400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69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하얀색, 쥐고있는, 고양이, 흐린이(가) 표시된 사진&#10;&#10;자동 생성된 설명">
            <a:extLst>
              <a:ext uri="{FF2B5EF4-FFF2-40B4-BE49-F238E27FC236}">
                <a16:creationId xmlns:a16="http://schemas.microsoft.com/office/drawing/2014/main" id="{E69EE781-6CCB-496F-9560-24C2DD616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8" y="1626655"/>
            <a:ext cx="4267541" cy="4267541"/>
          </a:xfrm>
          <a:prstGeom prst="rect">
            <a:avLst/>
          </a:prstGeom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63CD4345-DD7F-4BA0-A1AB-15A107B92D36}"/>
              </a:ext>
            </a:extLst>
          </p:cNvPr>
          <p:cNvSpPr/>
          <p:nvPr/>
        </p:nvSpPr>
        <p:spPr>
          <a:xfrm>
            <a:off x="5735272" y="1626655"/>
            <a:ext cx="169139" cy="422825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033E9-FB55-43E3-9865-D18E4995568D}"/>
              </a:ext>
            </a:extLst>
          </p:cNvPr>
          <p:cNvSpPr txBox="1"/>
          <p:nvPr/>
        </p:nvSpPr>
        <p:spPr>
          <a:xfrm>
            <a:off x="5677989" y="3575759"/>
            <a:ext cx="6463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3km</a:t>
            </a: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CE3F7C52-E489-4369-975E-3E2A1BD385F8}"/>
              </a:ext>
            </a:extLst>
          </p:cNvPr>
          <p:cNvSpPr/>
          <p:nvPr/>
        </p:nvSpPr>
        <p:spPr>
          <a:xfrm rot="5400000">
            <a:off x="3459647" y="3914258"/>
            <a:ext cx="169139" cy="422825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E21BB-EB85-4DA8-90DA-964F9B602D86}"/>
              </a:ext>
            </a:extLst>
          </p:cNvPr>
          <p:cNvSpPr txBox="1"/>
          <p:nvPr/>
        </p:nvSpPr>
        <p:spPr>
          <a:xfrm>
            <a:off x="3171925" y="5900731"/>
            <a:ext cx="7445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6FADD-A2EE-4E74-BE63-10EEED7A9669}"/>
              </a:ext>
            </a:extLst>
          </p:cNvPr>
          <p:cNvSpPr txBox="1"/>
          <p:nvPr/>
        </p:nvSpPr>
        <p:spPr>
          <a:xfrm>
            <a:off x="6276257" y="1687439"/>
            <a:ext cx="33329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사방이 바다로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AC5A8-C588-4BBB-8B2D-8F63C2EB9A4C}"/>
              </a:ext>
            </a:extLst>
          </p:cNvPr>
          <p:cNvSpPr/>
          <p:nvPr/>
        </p:nvSpPr>
        <p:spPr>
          <a:xfrm rot="20290559">
            <a:off x="2185868" y="2867784"/>
            <a:ext cx="2897108" cy="178851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B5D41-AAF5-45EE-BD2D-DE9FD68A624A}"/>
              </a:ext>
            </a:extLst>
          </p:cNvPr>
          <p:cNvSpPr/>
          <p:nvPr/>
        </p:nvSpPr>
        <p:spPr>
          <a:xfrm>
            <a:off x="1931440" y="4406491"/>
            <a:ext cx="1559975" cy="868377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E5BAAF4-D852-4408-925A-DCB9E6462B28}"/>
              </a:ext>
            </a:extLst>
          </p:cNvPr>
          <p:cNvSpPr/>
          <p:nvPr/>
        </p:nvSpPr>
        <p:spPr>
          <a:xfrm rot="20436050">
            <a:off x="1882287" y="2406678"/>
            <a:ext cx="1872560" cy="82479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2C30BB-9564-4608-868B-85516152AC89}"/>
              </a:ext>
            </a:extLst>
          </p:cNvPr>
          <p:cNvSpPr/>
          <p:nvPr/>
        </p:nvSpPr>
        <p:spPr>
          <a:xfrm rot="1978419">
            <a:off x="3818752" y="2172105"/>
            <a:ext cx="1649987" cy="1022445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60186B-8E9C-4212-A498-C9E147615D9E}"/>
              </a:ext>
            </a:extLst>
          </p:cNvPr>
          <p:cNvSpPr/>
          <p:nvPr/>
        </p:nvSpPr>
        <p:spPr>
          <a:xfrm>
            <a:off x="6399169" y="2334824"/>
            <a:ext cx="387190" cy="406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E8E4F58-E84D-440E-A124-694F94CA6E8F}"/>
              </a:ext>
            </a:extLst>
          </p:cNvPr>
          <p:cNvSpPr/>
          <p:nvPr/>
        </p:nvSpPr>
        <p:spPr>
          <a:xfrm>
            <a:off x="6399169" y="2863643"/>
            <a:ext cx="387190" cy="4068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4C64578-8EF3-4412-9496-297BE52C5B02}"/>
              </a:ext>
            </a:extLst>
          </p:cNvPr>
          <p:cNvSpPr/>
          <p:nvPr/>
        </p:nvSpPr>
        <p:spPr>
          <a:xfrm>
            <a:off x="6393087" y="3392462"/>
            <a:ext cx="387190" cy="406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21856-E46D-45CE-B26B-E85923E57A53}"/>
              </a:ext>
            </a:extLst>
          </p:cNvPr>
          <p:cNvSpPr txBox="1"/>
          <p:nvPr/>
        </p:nvSpPr>
        <p:spPr>
          <a:xfrm>
            <a:off x="6874535" y="2368961"/>
            <a:ext cx="24272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8C161-051B-44E9-9D7D-44380468D585}"/>
              </a:ext>
            </a:extLst>
          </p:cNvPr>
          <p:cNvSpPr txBox="1"/>
          <p:nvPr/>
        </p:nvSpPr>
        <p:spPr>
          <a:xfrm>
            <a:off x="6874535" y="2897081"/>
            <a:ext cx="30428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멧돼지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8B27-7092-4290-950A-E098960EB7CC}"/>
              </a:ext>
            </a:extLst>
          </p:cNvPr>
          <p:cNvSpPr txBox="1"/>
          <p:nvPr/>
        </p:nvSpPr>
        <p:spPr>
          <a:xfrm>
            <a:off x="6874535" y="3426599"/>
            <a:ext cx="28376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회피형 동물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지역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0575E-56EE-4BD4-AF1F-A3D261534D74}"/>
              </a:ext>
            </a:extLst>
          </p:cNvPr>
          <p:cNvSpPr txBox="1"/>
          <p:nvPr/>
        </p:nvSpPr>
        <p:spPr>
          <a:xfrm>
            <a:off x="6324320" y="4036654"/>
            <a:ext cx="18473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8D0BD-07DB-4210-9CFC-48C90058E218}"/>
              </a:ext>
            </a:extLst>
          </p:cNvPr>
          <p:cNvSpPr txBox="1"/>
          <p:nvPr/>
        </p:nvSpPr>
        <p:spPr>
          <a:xfrm>
            <a:off x="6235678" y="3975097"/>
            <a:ext cx="4309193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50,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멧돼지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사슴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150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마리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리스폰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시간 약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고지대에서 자원이 더 잦은 빈도로 등장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북서쪽에 가장 높은 산의 높이는 약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747</ep:Words>
  <ep:PresentationFormat>와이드스크린</ep:PresentationFormat>
  <ep:Paragraphs>277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2019-10-12T13:13:20.000</dcterms:created>
  <dc:creator>동규 이</dc:creator>
  <cp:lastModifiedBy>LeeDeukYu</cp:lastModifiedBy>
  <dcterms:modified xsi:type="dcterms:W3CDTF">2020-04-05T12:01:41.129</dcterms:modified>
  <cp:revision>104</cp:revision>
  <dc:title>PowerPoint 프레젠테이션</dc:title>
  <cp:version/>
</cp:coreProperties>
</file>