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7.svg" ContentType="image/sv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8" r:id="rId7"/>
    <p:sldId id="279" r:id="rId8"/>
    <p:sldId id="280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" y="347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BDB22E9-0CC6-4890-8C54-391ABE8EAAB2}" type="datetime1">
              <a:rPr lang="ko-KR" altLang="en-US"/>
              <a:pPr lvl="0">
                <a:defRPr/>
              </a:pPr>
              <a:t>2020-01-15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1945FDD-0EC6-4932-9AD1-3E4C469C93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5" y="3552825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2015180031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이득유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2015182004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967AC5-27C4-4C6F-9132-9E3CE1763FFC}"/>
              </a:ext>
            </a:extLst>
          </p:cNvPr>
          <p:cNvSpPr txBox="1"/>
          <p:nvPr/>
        </p:nvSpPr>
        <p:spPr>
          <a:xfrm>
            <a:off x="7511087" y="3019067"/>
            <a:ext cx="3185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지도 교수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이형구 교수님</a:t>
            </a:r>
          </a:p>
        </p:txBody>
      </p: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7F0666B8-0C20-4C11-B93E-83C06928E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727" y="1706520"/>
            <a:ext cx="4153809" cy="4153809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0AB4046-0D29-4A65-84F7-7CB4C7C0A9BB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B5DA9E-C777-4247-AEC4-CD12B6DA451B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CED55-1CBD-468D-8771-0D45D8295729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D13C8-2B93-4BC4-BCA9-E8D8BD535200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073CB-706C-452C-847B-852506C09771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E1E6E4-C421-4338-B40E-FA346F50B73C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3D9653-F5D5-49F1-B6D9-7C7DD3008D5D}"/>
              </a:ext>
            </a:extLst>
          </p:cNvPr>
          <p:cNvSpPr txBox="1"/>
          <p:nvPr/>
        </p:nvSpPr>
        <p:spPr>
          <a:xfrm>
            <a:off x="5130205" y="1706520"/>
            <a:ext cx="56188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HP : 100</a:t>
            </a: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스테미너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갈증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 / 100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1.8m 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높이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180)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이동속도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1m/s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달리기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4m/s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뛰기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앉기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점프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5x5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인벤토리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칸의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퀵슬릇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포함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70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E48CF69-5AF0-4065-8DF2-287058D14AB6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C8C2AA-BE46-407B-B5D4-DA24501AA5C0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7B7BE-6705-475E-80C5-54FB9E921CC0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FBA09-3A08-4E74-8CA2-933D9A92DE5D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7D765-0BF0-4226-AAE9-DEE6B50D870C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7823D2-AD66-409E-9311-CB937CEF533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키보드, 전자기기, 컴퓨터, 하얀색이(가) 표시된 사진&#10;&#10;자동 생성된 설명">
            <a:extLst>
              <a:ext uri="{FF2B5EF4-FFF2-40B4-BE49-F238E27FC236}">
                <a16:creationId xmlns:a16="http://schemas.microsoft.com/office/drawing/2014/main" id="{2FECFD4F-2F61-4DA9-B09C-A4E2B164F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459" r="297" b="16190"/>
          <a:stretch/>
        </p:blipFill>
        <p:spPr>
          <a:xfrm>
            <a:off x="1347787" y="2051411"/>
            <a:ext cx="7850001" cy="2755178"/>
          </a:xfrm>
          <a:prstGeom prst="rect">
            <a:avLst/>
          </a:prstGeom>
        </p:spPr>
      </p:pic>
      <p:pic>
        <p:nvPicPr>
          <p:cNvPr id="11" name="그림 10" descr="옅은이(가) 표시된 사진&#10;&#10;자동 생성된 설명">
            <a:extLst>
              <a:ext uri="{FF2B5EF4-FFF2-40B4-BE49-F238E27FC236}">
                <a16:creationId xmlns:a16="http://schemas.microsoft.com/office/drawing/2014/main" id="{506405FF-B6FA-44FA-B800-E8609FB0D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8" y="1751899"/>
            <a:ext cx="3354201" cy="33542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8CE8C5-B446-4590-A1FC-E1BB8D7BEAE5}"/>
              </a:ext>
            </a:extLst>
          </p:cNvPr>
          <p:cNvSpPr txBox="1"/>
          <p:nvPr/>
        </p:nvSpPr>
        <p:spPr>
          <a:xfrm>
            <a:off x="2706463" y="2651735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C0125-2B5D-488C-9E2D-D99084F32F2A}"/>
              </a:ext>
            </a:extLst>
          </p:cNvPr>
          <p:cNvSpPr txBox="1"/>
          <p:nvPr/>
        </p:nvSpPr>
        <p:spPr>
          <a:xfrm>
            <a:off x="2365805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7DCBB-9A2C-4799-9002-6D172CD25603}"/>
              </a:ext>
            </a:extLst>
          </p:cNvPr>
          <p:cNvSpPr txBox="1"/>
          <p:nvPr/>
        </p:nvSpPr>
        <p:spPr>
          <a:xfrm>
            <a:off x="2893588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B6A6E-8F20-4003-900F-0A05F2B656F5}"/>
              </a:ext>
            </a:extLst>
          </p:cNvPr>
          <p:cNvSpPr txBox="1"/>
          <p:nvPr/>
        </p:nvSpPr>
        <p:spPr>
          <a:xfrm>
            <a:off x="3421371" y="3182078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13FA6-FE71-45EE-A46D-A893B3AB4041}"/>
              </a:ext>
            </a:extLst>
          </p:cNvPr>
          <p:cNvSpPr txBox="1"/>
          <p:nvPr/>
        </p:nvSpPr>
        <p:spPr>
          <a:xfrm>
            <a:off x="1988516" y="2137918"/>
            <a:ext cx="263727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1~5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숫자키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603A81-E597-4434-B20D-F738F32AE080}"/>
              </a:ext>
            </a:extLst>
          </p:cNvPr>
          <p:cNvSpPr txBox="1"/>
          <p:nvPr/>
        </p:nvSpPr>
        <p:spPr>
          <a:xfrm>
            <a:off x="3071336" y="4263847"/>
            <a:ext cx="368805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SPACE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3B3266-9C7D-4A80-9DA4-F6F690D6EF91}"/>
              </a:ext>
            </a:extLst>
          </p:cNvPr>
          <p:cNvSpPr txBox="1"/>
          <p:nvPr/>
        </p:nvSpPr>
        <p:spPr>
          <a:xfrm>
            <a:off x="9747151" y="2882567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Click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CB8AA-78EC-4FC3-BDF0-CB9511A4F097}"/>
              </a:ext>
            </a:extLst>
          </p:cNvPr>
          <p:cNvSpPr txBox="1"/>
          <p:nvPr/>
        </p:nvSpPr>
        <p:spPr>
          <a:xfrm>
            <a:off x="3255826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A3240-B21D-4675-AAD9-3DD895EFD4D7}"/>
              </a:ext>
            </a:extLst>
          </p:cNvPr>
          <p:cNvSpPr txBox="1"/>
          <p:nvPr/>
        </p:nvSpPr>
        <p:spPr>
          <a:xfrm>
            <a:off x="5874954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017A9-1044-4186-9922-07D8DEDE780D}"/>
              </a:ext>
            </a:extLst>
          </p:cNvPr>
          <p:cNvSpPr txBox="1"/>
          <p:nvPr/>
        </p:nvSpPr>
        <p:spPr>
          <a:xfrm>
            <a:off x="1463126" y="3720974"/>
            <a:ext cx="124333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SHIFT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E5DD5-57A2-4684-AAF4-9078D3CC786C}"/>
              </a:ext>
            </a:extLst>
          </p:cNvPr>
          <p:cNvSpPr txBox="1"/>
          <p:nvPr/>
        </p:nvSpPr>
        <p:spPr>
          <a:xfrm>
            <a:off x="1463127" y="4269146"/>
            <a:ext cx="525390" cy="4563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753042-46B8-4E17-88BF-9B14E0F5AB76}"/>
              </a:ext>
            </a:extLst>
          </p:cNvPr>
          <p:cNvSpPr txBox="1"/>
          <p:nvPr/>
        </p:nvSpPr>
        <p:spPr>
          <a:xfrm>
            <a:off x="9376433" y="1749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사용키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6533C2-77E2-4D04-AC90-F7C310D46E9E}"/>
              </a:ext>
            </a:extLst>
          </p:cNvPr>
          <p:cNvSpPr txBox="1"/>
          <p:nvPr/>
        </p:nvSpPr>
        <p:spPr>
          <a:xfrm>
            <a:off x="2547940" y="17498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아이템 선택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E1680-4DF6-4D66-8325-52837922D66F}"/>
              </a:ext>
            </a:extLst>
          </p:cNvPr>
          <p:cNvSpPr txBox="1"/>
          <p:nvPr/>
        </p:nvSpPr>
        <p:spPr>
          <a:xfrm>
            <a:off x="5539155" y="2249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인벤토리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97CCD5-ABDA-4D36-BD9B-6462709D91F9}"/>
              </a:ext>
            </a:extLst>
          </p:cNvPr>
          <p:cNvSpPr txBox="1"/>
          <p:nvPr/>
        </p:nvSpPr>
        <p:spPr>
          <a:xfrm>
            <a:off x="4255749" y="1749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상호작용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B8C49D-BF0E-45D0-8696-E6099A5C42DC}"/>
              </a:ext>
            </a:extLst>
          </p:cNvPr>
          <p:cNvSpPr txBox="1"/>
          <p:nvPr/>
        </p:nvSpPr>
        <p:spPr>
          <a:xfrm>
            <a:off x="795343" y="26814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이동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D03C2-2F99-452C-A735-F4D50B61AAFE}"/>
              </a:ext>
            </a:extLst>
          </p:cNvPr>
          <p:cNvSpPr txBox="1"/>
          <p:nvPr/>
        </p:nvSpPr>
        <p:spPr>
          <a:xfrm>
            <a:off x="562150" y="37671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달리기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E8DE6-A0AB-45A9-924F-E8AD284B836A}"/>
              </a:ext>
            </a:extLst>
          </p:cNvPr>
          <p:cNvSpPr txBox="1"/>
          <p:nvPr/>
        </p:nvSpPr>
        <p:spPr>
          <a:xfrm>
            <a:off x="790730" y="42638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앉기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6C0933-59D6-4F6A-80F2-564DB87AF164}"/>
              </a:ext>
            </a:extLst>
          </p:cNvPr>
          <p:cNvSpPr txBox="1"/>
          <p:nvPr/>
        </p:nvSpPr>
        <p:spPr>
          <a:xfrm>
            <a:off x="4592195" y="4771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점프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5F6BF0A-519C-49F5-93F5-1982FD9855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63460" y="2165353"/>
            <a:ext cx="972980" cy="733741"/>
          </a:xfrm>
          <a:prstGeom prst="bentConnector3">
            <a:avLst>
              <a:gd name="adj1" fmla="val -38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882573-B90C-413B-865F-E1E95F58F35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441674" y="2866117"/>
            <a:ext cx="866811" cy="5713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23418A8-0D32-4749-AB7B-180544DC5DEF}"/>
              </a:ext>
            </a:extLst>
          </p:cNvPr>
          <p:cNvCxnSpPr/>
          <p:nvPr/>
        </p:nvCxnSpPr>
        <p:spPr>
          <a:xfrm>
            <a:off x="1463126" y="2866117"/>
            <a:ext cx="11237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CD2C312-F8FA-4CD8-B353-6A9E4E6B480E}"/>
              </a:ext>
            </a:extLst>
          </p:cNvPr>
          <p:cNvCxnSpPr>
            <a:cxnSpLocks/>
          </p:cNvCxnSpPr>
          <p:nvPr/>
        </p:nvCxnSpPr>
        <p:spPr>
          <a:xfrm>
            <a:off x="9815014" y="2176719"/>
            <a:ext cx="0" cy="689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D1C5E7E-90D4-4033-A036-399A938F153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5C6471-E53C-414E-A19E-83D7CB9A1AD4}"/>
              </a:ext>
            </a:extLst>
          </p:cNvPr>
          <p:cNvSpPr txBox="1"/>
          <p:nvPr/>
        </p:nvSpPr>
        <p:spPr>
          <a:xfrm>
            <a:off x="1347787" y="876597"/>
            <a:ext cx="4631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 및 개발환경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F74F-0AA6-48E4-B739-B9188E44C6DE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5F748-2A3C-4A19-9049-D9E578B5BB42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813AF-52C9-4877-82FE-6C0107A1A06E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12/21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42B0CA-2B77-4FEE-8183-FCF1AC37BFE5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8C6F62-CB5D-4743-A0BB-EEC75C6BA603}"/>
              </a:ext>
            </a:extLst>
          </p:cNvPr>
          <p:cNvSpPr txBox="1"/>
          <p:nvPr/>
        </p:nvSpPr>
        <p:spPr>
          <a:xfrm>
            <a:off x="6975775" y="3055300"/>
            <a:ext cx="28392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12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IOCP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VISUAL STUDIO 2019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Git Hub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97415-1AC5-48B4-8CC8-BDA28871433F}"/>
              </a:ext>
            </a:extLst>
          </p:cNvPr>
          <p:cNvSpPr txBox="1"/>
          <p:nvPr/>
        </p:nvSpPr>
        <p:spPr>
          <a:xfrm>
            <a:off x="2801105" y="3886297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WINDOW OS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F628C-2716-4185-A1E3-B466096C1138}"/>
              </a:ext>
            </a:extLst>
          </p:cNvPr>
          <p:cNvSpPr txBox="1"/>
          <p:nvPr/>
        </p:nvSpPr>
        <p:spPr>
          <a:xfrm>
            <a:off x="7790100" y="219250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69C27-1551-4FF8-A64B-944E7BE92D17}"/>
              </a:ext>
            </a:extLst>
          </p:cNvPr>
          <p:cNvSpPr txBox="1"/>
          <p:nvPr/>
        </p:nvSpPr>
        <p:spPr>
          <a:xfrm>
            <a:off x="3190635" y="2192500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</a:t>
            </a:r>
          </a:p>
        </p:txBody>
      </p:sp>
    </p:spTree>
    <p:extLst>
      <p:ext uri="{BB962C8B-B14F-4D97-AF65-F5344CB8AC3E}">
        <p14:creationId xmlns:p14="http://schemas.microsoft.com/office/powerpoint/2010/main" val="4237258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13/21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E4D754-70ED-42A5-9446-2704DCFFC172}"/>
              </a:ext>
            </a:extLst>
          </p:cNvPr>
          <p:cNvSpPr txBox="1"/>
          <p:nvPr/>
        </p:nvSpPr>
        <p:spPr>
          <a:xfrm>
            <a:off x="2038842" y="2316814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</a:t>
            </a:r>
            <a:r>
              <a:rPr kumimoji="0" lang="ko-KR" altLang="en-US" sz="2800" i="0" u="none" strike="noStrike" kern="1200" cap="none" spc="0" normalizeH="0" baseline="0" dirty="0" err="1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스키닝</a:t>
            </a:r>
            <a:r>
              <a:rPr kumimoji="0" lang="ko-KR" altLang="en-US" sz="28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 애니메이션</a:t>
            </a:r>
            <a:endParaRPr kumimoji="0" lang="ko-KR" altLang="en-US" sz="2800" i="0" u="none" strike="noStrike" kern="1200" cap="none" spc="0" normalizeH="0" baseline="0" dirty="0">
              <a:solidFill>
                <a:srgbClr val="000000"/>
              </a:solidFill>
              <a:latin typeface="HY견고딕"/>
              <a:ea typeface="HY견고딕"/>
              <a:cs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A49CB2-4AA2-495C-9A53-74A7CDF9D9AF}"/>
              </a:ext>
            </a:extLst>
          </p:cNvPr>
          <p:cNvSpPr txBox="1"/>
          <p:nvPr/>
        </p:nvSpPr>
        <p:spPr>
          <a:xfrm>
            <a:off x="2529600" y="4309914"/>
            <a:ext cx="5955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스트림 출력을 이용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GPU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직접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프래그먼트를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생성하여 비를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27FB16-BFBF-4583-8338-2644772EDCF1}"/>
              </a:ext>
            </a:extLst>
          </p:cNvPr>
          <p:cNvSpPr txBox="1"/>
          <p:nvPr/>
        </p:nvSpPr>
        <p:spPr>
          <a:xfrm>
            <a:off x="2038842" y="3618248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</a:t>
            </a:r>
            <a:r>
              <a:rPr kumimoji="0" lang="ko-KR" altLang="en-US" sz="28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비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가 내리는 날씨 구현</a:t>
            </a:r>
          </a:p>
        </p:txBody>
      </p:sp>
    </p:spTree>
    <p:extLst>
      <p:ext uri="{BB962C8B-B14F-4D97-AF65-F5344CB8AC3E}">
        <p14:creationId xmlns:p14="http://schemas.microsoft.com/office/powerpoint/2010/main" val="364366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14/21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6B5E1B7-46EA-4344-808F-A89621C1BAD7}"/>
              </a:ext>
            </a:extLst>
          </p:cNvPr>
          <p:cNvSpPr txBox="1"/>
          <p:nvPr/>
        </p:nvSpPr>
        <p:spPr>
          <a:xfrm>
            <a:off x="2038842" y="2300951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‘</a:t>
            </a:r>
            <a:r>
              <a:rPr kumimoji="0" lang="ko-KR" altLang="en-US" sz="28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그림자 매핑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’</a:t>
            </a:r>
            <a:r>
              <a:rPr lang="ko-KR" altLang="en-US" sz="280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 공간감 연출</a:t>
            </a:r>
            <a:endParaRPr kumimoji="0" lang="ko-KR" altLang="en-US" sz="2800" i="0" u="none" strike="noStrike" kern="1200" cap="none" spc="0" normalizeH="0" baseline="0" dirty="0">
              <a:solidFill>
                <a:srgbClr val="000000"/>
              </a:solidFill>
              <a:latin typeface="HY견고딕"/>
              <a:ea typeface="HY견고딕"/>
              <a:cs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C34655-90AC-402E-B159-058811845AC1}"/>
              </a:ext>
            </a:extLst>
          </p:cNvPr>
          <p:cNvSpPr txBox="1"/>
          <p:nvPr/>
        </p:nvSpPr>
        <p:spPr>
          <a:xfrm>
            <a:off x="2038842" y="3313364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‘</a:t>
            </a:r>
            <a:r>
              <a:rPr kumimoji="0" lang="ko-KR" altLang="en-US" sz="2800" i="0" u="none" strike="noStrike" kern="1200" cap="none" spc="0" normalizeH="0" baseline="0" dirty="0" err="1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노멀</a:t>
            </a:r>
            <a:r>
              <a:rPr kumimoji="0" lang="ko-KR" altLang="en-US" sz="28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 매핑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 물체의 질감 표현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C4EB2A-10FD-4266-ADCA-7F5569E348B8}"/>
              </a:ext>
            </a:extLst>
          </p:cNvPr>
          <p:cNvSpPr txBox="1"/>
          <p:nvPr/>
        </p:nvSpPr>
        <p:spPr>
          <a:xfrm>
            <a:off x="2038842" y="4412692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‘</a:t>
            </a:r>
            <a:r>
              <a:rPr kumimoji="0" lang="ko-KR" altLang="en-US" sz="28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환경 매핑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’</a:t>
            </a:r>
            <a:r>
              <a:rPr lang="ko-KR" altLang="en-US" sz="280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 물의 반사 효과 구현</a:t>
            </a:r>
            <a:endParaRPr kumimoji="0" lang="ko-KR" altLang="en-US" sz="2800" i="0" u="none" strike="noStrike" kern="1200" cap="none" spc="0" normalizeH="0" baseline="0" dirty="0">
              <a:solidFill>
                <a:srgbClr val="000000"/>
              </a:solidFill>
              <a:latin typeface="HY견고딕"/>
              <a:ea typeface="HY견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93836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dirty="0">
                <a:latin typeface="HY헤드라인M"/>
                <a:ea typeface="HY헤드라인M"/>
              </a:rPr>
              <a:t>기술요소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15/21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8936" y="2166316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‘</a:t>
            </a:r>
            <a:r>
              <a:rPr kumimoji="0" lang="en-US" altLang="ko-KR" sz="28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IOCP</a:t>
            </a:r>
            <a:r>
              <a:rPr kumimoji="0" lang="ko-KR" altLang="en-US" sz="28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 소켓 입출력 모델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서버 구현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8936" y="4112034"/>
            <a:ext cx="92415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플레이어 및 오브젝트 시야 처리 및 충돌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8936" y="3138924"/>
            <a:ext cx="9365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MS SQL</a:t>
            </a:r>
            <a:r>
              <a:rPr lang="en-US" altLang="ko-KR" sz="280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 </a:t>
            </a:r>
            <a:r>
              <a:rPr kumimoji="0" lang="en-US" altLang="ko-KR" sz="28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Server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 데이터베이스 연동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개인별 준비 현황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16/21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김하윤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93669" y="2803526"/>
            <a:ext cx="1917512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12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DirectX12 </a:t>
            </a:r>
            <a:r>
              <a:rPr lang="ko-KR" altLang="en-US" sz="1400" dirty="0" err="1">
                <a:latin typeface="HY헤드라인M"/>
                <a:ea typeface="HY헤드라인M"/>
              </a:rPr>
              <a:t>피킹</a:t>
            </a:r>
            <a:r>
              <a:rPr lang="ko-KR" altLang="en-US" sz="1400" dirty="0">
                <a:latin typeface="HY헤드라인M"/>
                <a:ea typeface="HY헤드라인M"/>
              </a:rPr>
              <a:t> 구현</a:t>
            </a:r>
            <a:endParaRPr lang="en-US" altLang="ko-KR" sz="1400" dirty="0">
              <a:latin typeface="HY헤드라인M"/>
              <a:ea typeface="HY헤드라인M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319044" y="2332539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877874" y="2841217"/>
            <a:ext cx="2284600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IOCP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Multi-Core Programming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IOCP Server</a:t>
            </a:r>
            <a:r>
              <a:rPr lang="ko-KR" altLang="en-US" sz="1400" dirty="0">
                <a:latin typeface="HY헤드라인M"/>
                <a:ea typeface="HY헤드라인M"/>
              </a:rPr>
              <a:t> 제작 경험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4A763-8396-43A1-9B10-BA4FAFE695A2}"/>
              </a:ext>
            </a:extLst>
          </p:cNvPr>
          <p:cNvSpPr txBox="1"/>
          <p:nvPr/>
        </p:nvSpPr>
        <p:spPr>
          <a:xfrm>
            <a:off x="2218782" y="2803526"/>
            <a:ext cx="1986441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11, 12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TCP/IP, IOCP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6054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중점 연구 분야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HY헤드라인M"/>
                <a:ea typeface="HY헤드라인M"/>
              </a:rPr>
              <a:t>17/21</a:t>
            </a:r>
            <a:endParaRPr lang="ko-KR" altLang="en-US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김하윤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139885" y="2803526"/>
            <a:ext cx="1877437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IOCP </a:t>
            </a:r>
            <a:r>
              <a:rPr lang="ko-KR" altLang="en-US" dirty="0">
                <a:latin typeface="HY견고딕"/>
                <a:ea typeface="HY견고딕"/>
              </a:rPr>
              <a:t>서버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프레임워크</a:t>
            </a: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최적화</a:t>
            </a: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Database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206556" y="2330110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844F6D-D2F9-43FC-AB6A-C6CC0203BD45}"/>
              </a:ext>
            </a:extLst>
          </p:cNvPr>
          <p:cNvSpPr txBox="1"/>
          <p:nvPr/>
        </p:nvSpPr>
        <p:spPr>
          <a:xfrm>
            <a:off x="2139521" y="2803526"/>
            <a:ext cx="2108269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물 구현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환경매핑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쉐이더</a:t>
            </a:r>
            <a:r>
              <a:rPr lang="ko-KR" altLang="en-US" dirty="0">
                <a:latin typeface="HY견고딕"/>
                <a:ea typeface="HY견고딕"/>
              </a:rPr>
              <a:t> 프로그래밍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하우징 컨텐츠</a:t>
            </a:r>
            <a:endParaRPr lang="en-US" altLang="ko-KR" dirty="0">
              <a:latin typeface="HY견고딕"/>
              <a:ea typeface="HY견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EA62BC-C32F-48B5-B871-C0A24B87F58E}"/>
              </a:ext>
            </a:extLst>
          </p:cNvPr>
          <p:cNvSpPr txBox="1"/>
          <p:nvPr/>
        </p:nvSpPr>
        <p:spPr>
          <a:xfrm>
            <a:off x="4811033" y="2790494"/>
            <a:ext cx="2569934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프레임워크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애니메이션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범프매핑</a:t>
            </a:r>
            <a:r>
              <a:rPr lang="en-US" altLang="ko-KR" dirty="0">
                <a:latin typeface="HY견고딕"/>
                <a:ea typeface="HY견고딕"/>
              </a:rPr>
              <a:t>(</a:t>
            </a:r>
            <a:r>
              <a:rPr lang="ko-KR" altLang="en-US" dirty="0" err="1">
                <a:latin typeface="HY견고딕"/>
                <a:ea typeface="HY견고딕"/>
              </a:rPr>
              <a:t>노멀매핑</a:t>
            </a:r>
            <a:r>
              <a:rPr lang="en-US" altLang="ko-KR" dirty="0">
                <a:latin typeface="HY견고딕"/>
                <a:ea typeface="HY견고딕"/>
              </a:rPr>
              <a:t>)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쉐이더</a:t>
            </a:r>
            <a:r>
              <a:rPr lang="ko-KR" altLang="en-US" dirty="0">
                <a:latin typeface="HY견고딕"/>
                <a:ea typeface="HY견고딕"/>
              </a:rPr>
              <a:t> 프로그래밍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그림자 </a:t>
            </a:r>
            <a:r>
              <a:rPr lang="en-US" altLang="ko-KR" dirty="0">
                <a:latin typeface="HY견고딕"/>
                <a:ea typeface="HY견고딕"/>
              </a:rPr>
              <a:t>&amp; </a:t>
            </a:r>
            <a:r>
              <a:rPr lang="ko-KR" altLang="en-US" dirty="0">
                <a:latin typeface="HY견고딕"/>
                <a:ea typeface="HY견고딕"/>
              </a:rPr>
              <a:t>조명</a:t>
            </a:r>
            <a:endParaRPr lang="en-US" altLang="ko-KR" dirty="0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구성원 역할 분담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18/21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327539" y="2266022"/>
            <a:ext cx="3108960" cy="3044386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818000" y="2266022"/>
            <a:ext cx="3108960" cy="3044386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541519" y="2301869"/>
            <a:ext cx="3108960" cy="3044386"/>
          </a:xfrm>
          <a:prstGeom prst="ellipse">
            <a:avLst/>
          </a:prstGeom>
          <a:solidFill>
            <a:srgbClr val="FF0000">
              <a:alpha val="5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75028" y="3319208"/>
            <a:ext cx="32139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프레임워크 제작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하우징 컨텐츠 구현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환경매핑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09040" y="3319208"/>
            <a:ext cx="27739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메인 프레임워크 제작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애니메이션 구현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그림자매핑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노멀매핑</a:t>
            </a:r>
            <a:endParaRPr lang="ko-KR" altLang="en-US" dirty="0">
              <a:latin typeface="HY견고딕"/>
              <a:ea typeface="HY견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70510" y="3223897"/>
            <a:ext cx="31089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IOCP </a:t>
            </a:r>
            <a:r>
              <a:rPr lang="ko-KR" altLang="en-US" dirty="0">
                <a:latin typeface="HY견고딕"/>
                <a:ea typeface="HY견고딕"/>
              </a:rPr>
              <a:t>다중 접속 서버 구현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프레임워크 제작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DB </a:t>
            </a:r>
            <a:r>
              <a:rPr lang="ko-KR" altLang="en-US" dirty="0">
                <a:latin typeface="HY견고딕"/>
                <a:ea typeface="HY견고딕"/>
              </a:rPr>
              <a:t>구현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40998" y="2301869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latin typeface="HY헤드라인M"/>
                <a:ea typeface="HY헤드라인M"/>
              </a:rPr>
              <a:t>이동규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94214" y="2301869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김하윤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14757" y="2301869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이득유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5614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640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WHEN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19/21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F1ABF0D-E377-465C-91E7-106AAF778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136855"/>
              </p:ext>
            </p:extLst>
          </p:nvPr>
        </p:nvGraphicFramePr>
        <p:xfrm>
          <a:off x="1060844" y="1853326"/>
          <a:ext cx="10070312" cy="40057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1778">
                  <a:extLst>
                    <a:ext uri="{9D8B030D-6E8A-4147-A177-3AD203B41FA5}">
                      <a16:colId xmlns:a16="http://schemas.microsoft.com/office/drawing/2014/main" val="561285257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644517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509739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17337231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3969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5260859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46687149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720229515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5954592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095945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78844374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571818742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212756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570694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42832887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697694373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7581318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278174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35992815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087717044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1721004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1815609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415867579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117525698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323390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566350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21984538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94970081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1935171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212368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21005712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799658736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3054398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358657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4714519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80615537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996996359"/>
                    </a:ext>
                  </a:extLst>
                </a:gridCol>
              </a:tblGrid>
              <a:tr h="348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21138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 디자인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44463788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+mn-ea"/>
                        </a:rPr>
                        <a:t>클라이언트 프레임워크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33695579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움직임 구현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2103430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인벤토리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43368069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07037399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환경요소 배치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4296373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 행동패턴 구현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2468179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trike="noStrik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비선공형 동물 구현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375644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선공형 동물 구현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1812040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회피형 동물 구현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09646309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노멀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매핑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93704656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하우징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11796388"/>
                  </a:ext>
                </a:extLst>
              </a:tr>
              <a:tr h="72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82495035"/>
                  </a:ext>
                </a:extLst>
              </a:tr>
              <a:tr h="7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060924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 구현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8150330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 구현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66104748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조명 구현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7468896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날씨 구현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238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382422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레벨 디자인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6247413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인게임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9978703"/>
                  </a:ext>
                </a:extLst>
              </a:tr>
              <a:tr h="914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70061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6943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8049BB74-95F6-428D-BED8-87D3A2D2AFB0}"/>
              </a:ext>
            </a:extLst>
          </p:cNvPr>
          <p:cNvSpPr/>
          <p:nvPr/>
        </p:nvSpPr>
        <p:spPr>
          <a:xfrm>
            <a:off x="8374243" y="1424838"/>
            <a:ext cx="929329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김하윤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2B8598-D4B7-43AE-8A21-CCA7299250D0}"/>
              </a:ext>
            </a:extLst>
          </p:cNvPr>
          <p:cNvSpPr/>
          <p:nvPr/>
        </p:nvSpPr>
        <p:spPr>
          <a:xfrm>
            <a:off x="7234989" y="1437842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이동규</a:t>
            </a:r>
          </a:p>
        </p:txBody>
      </p:sp>
    </p:spTree>
    <p:extLst>
      <p:ext uri="{BB962C8B-B14F-4D97-AF65-F5344CB8AC3E}">
        <p14:creationId xmlns:p14="http://schemas.microsoft.com/office/powerpoint/2010/main" val="8198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E837C-1690-4391-829D-1C2E09DAC9F9}"/>
              </a:ext>
            </a:extLst>
          </p:cNvPr>
          <p:cNvSpPr txBox="1"/>
          <p:nvPr/>
        </p:nvSpPr>
        <p:spPr>
          <a:xfrm>
            <a:off x="2643686" y="3682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05A071-DA32-4D23-B01A-38988B580DE7}"/>
              </a:ext>
            </a:extLst>
          </p:cNvPr>
          <p:cNvCxnSpPr>
            <a:cxnSpLocks/>
          </p:cNvCxnSpPr>
          <p:nvPr/>
        </p:nvCxnSpPr>
        <p:spPr>
          <a:xfrm>
            <a:off x="1356828" y="12915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2AABBC-8CE5-43EC-8AC4-C043F10C95BF}"/>
              </a:ext>
            </a:extLst>
          </p:cNvPr>
          <p:cNvSpPr txBox="1"/>
          <p:nvPr/>
        </p:nvSpPr>
        <p:spPr>
          <a:xfrm>
            <a:off x="2894331" y="18321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01 WHY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05EFD-1CCA-4A39-BAB3-E7BC00BAC688}"/>
              </a:ext>
            </a:extLst>
          </p:cNvPr>
          <p:cNvSpPr txBox="1"/>
          <p:nvPr/>
        </p:nvSpPr>
        <p:spPr>
          <a:xfrm>
            <a:off x="7054653" y="1680835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게임소개 및 특징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타 게임과의 비교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5A0099-7DD5-4730-A552-3E6B6161405D}"/>
              </a:ext>
            </a:extLst>
          </p:cNvPr>
          <p:cNvCxnSpPr>
            <a:cxnSpLocks/>
          </p:cNvCxnSpPr>
          <p:nvPr/>
        </p:nvCxnSpPr>
        <p:spPr>
          <a:xfrm>
            <a:off x="1347786" y="233797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5CA1-CAF7-488E-BAF6-CFA8A9B33865}"/>
              </a:ext>
            </a:extLst>
          </p:cNvPr>
          <p:cNvSpPr txBox="1"/>
          <p:nvPr/>
        </p:nvSpPr>
        <p:spPr>
          <a:xfrm>
            <a:off x="2894331" y="27759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02 WHAT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240E2-2C84-4FAE-88F8-1421DB4CD674}"/>
              </a:ext>
            </a:extLst>
          </p:cNvPr>
          <p:cNvSpPr txBox="1"/>
          <p:nvPr/>
        </p:nvSpPr>
        <p:spPr>
          <a:xfrm>
            <a:off x="7054653" y="2361454"/>
            <a:ext cx="16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게임플레이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MAP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캐릭터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조작법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5D2F18-9F21-4BB6-B907-0A20BE473279}"/>
              </a:ext>
            </a:extLst>
          </p:cNvPr>
          <p:cNvCxnSpPr>
            <a:cxnSpLocks/>
          </p:cNvCxnSpPr>
          <p:nvPr/>
        </p:nvCxnSpPr>
        <p:spPr>
          <a:xfrm>
            <a:off x="1347787" y="358535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187E2-DE7F-4451-80E3-C548EA684E1B}"/>
              </a:ext>
            </a:extLst>
          </p:cNvPr>
          <p:cNvSpPr txBox="1"/>
          <p:nvPr/>
        </p:nvSpPr>
        <p:spPr>
          <a:xfrm>
            <a:off x="2894331" y="391736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03 HOW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A74FB-6F71-436A-89CE-A13FB1CFDFCA}"/>
              </a:ext>
            </a:extLst>
          </p:cNvPr>
          <p:cNvSpPr txBox="1"/>
          <p:nvPr/>
        </p:nvSpPr>
        <p:spPr>
          <a:xfrm>
            <a:off x="7054654" y="364036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 및 개발환경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CD5E3-F67B-449F-8E64-F580BDA525E0}"/>
              </a:ext>
            </a:extLst>
          </p:cNvPr>
          <p:cNvCxnSpPr>
            <a:cxnSpLocks/>
          </p:cNvCxnSpPr>
          <p:nvPr/>
        </p:nvCxnSpPr>
        <p:spPr>
          <a:xfrm>
            <a:off x="1347787" y="45892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ED137F-8C85-4AAA-8A03-208E1549EFCE}"/>
              </a:ext>
            </a:extLst>
          </p:cNvPr>
          <p:cNvSpPr txBox="1"/>
          <p:nvPr/>
        </p:nvSpPr>
        <p:spPr>
          <a:xfrm>
            <a:off x="2894331" y="489263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04 WHO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58421-97EF-413C-97F8-2F8FD8DC5455}"/>
              </a:ext>
            </a:extLst>
          </p:cNvPr>
          <p:cNvSpPr txBox="1"/>
          <p:nvPr/>
        </p:nvSpPr>
        <p:spPr>
          <a:xfrm>
            <a:off x="7054654" y="4643707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개인별 준비 현황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중점 연구분야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구성원 역할 분담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3E091E-CB2B-426C-8659-86A4B38DA24F}"/>
              </a:ext>
            </a:extLst>
          </p:cNvPr>
          <p:cNvCxnSpPr>
            <a:cxnSpLocks/>
          </p:cNvCxnSpPr>
          <p:nvPr/>
        </p:nvCxnSpPr>
        <p:spPr>
          <a:xfrm>
            <a:off x="1396523" y="5545726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BF9431-2580-49BC-B68B-794B47499F66}"/>
              </a:ext>
            </a:extLst>
          </p:cNvPr>
          <p:cNvSpPr txBox="1"/>
          <p:nvPr/>
        </p:nvSpPr>
        <p:spPr>
          <a:xfrm>
            <a:off x="2894331" y="56043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05 WHEN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E34AF-F3B6-4032-B291-8CAEC2A9CF22}"/>
              </a:ext>
            </a:extLst>
          </p:cNvPr>
          <p:cNvSpPr txBox="1"/>
          <p:nvPr/>
        </p:nvSpPr>
        <p:spPr>
          <a:xfrm>
            <a:off x="7054653" y="556537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DA7CC1-010E-4E87-ADB1-E7E50E5543E4}"/>
              </a:ext>
            </a:extLst>
          </p:cNvPr>
          <p:cNvCxnSpPr>
            <a:cxnSpLocks/>
          </p:cNvCxnSpPr>
          <p:nvPr/>
        </p:nvCxnSpPr>
        <p:spPr>
          <a:xfrm>
            <a:off x="1356828" y="5965153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AD2139-DB5C-45A6-852B-E08767F9CA97}"/>
              </a:ext>
            </a:extLst>
          </p:cNvPr>
          <p:cNvCxnSpPr>
            <a:cxnSpLocks/>
          </p:cNvCxnSpPr>
          <p:nvPr/>
        </p:nvCxnSpPr>
        <p:spPr>
          <a:xfrm flipH="1">
            <a:off x="6105040" y="1661223"/>
            <a:ext cx="1" cy="430393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F99957-AC0D-418E-8DEA-8224B9D106F2}"/>
              </a:ext>
            </a:extLst>
          </p:cNvPr>
          <p:cNvSpPr txBox="1"/>
          <p:nvPr/>
        </p:nvSpPr>
        <p:spPr>
          <a:xfrm>
            <a:off x="8605142" y="871121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B3CA21-A745-48A0-98FF-94B9BAC43F1C}"/>
              </a:ext>
            </a:extLst>
          </p:cNvPr>
          <p:cNvCxnSpPr>
            <a:cxnSpLocks/>
          </p:cNvCxnSpPr>
          <p:nvPr/>
        </p:nvCxnSpPr>
        <p:spPr>
          <a:xfrm>
            <a:off x="1356828" y="165238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15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07515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개발일정 </a:t>
            </a:r>
            <a:r>
              <a:rPr lang="en-US" altLang="ko-KR" sz="4000">
                <a:latin typeface="HY헤드라인M"/>
                <a:ea typeface="HY헤드라인M"/>
              </a:rPr>
              <a:t>( </a:t>
            </a:r>
            <a:r>
              <a:rPr lang="ko-KR" altLang="en-US" sz="4000">
                <a:latin typeface="HY헤드라인M"/>
                <a:ea typeface="HY헤드라인M"/>
              </a:rPr>
              <a:t>서버 </a:t>
            </a:r>
            <a:r>
              <a:rPr lang="en-US" altLang="ko-KR" sz="4000">
                <a:latin typeface="HY헤드라인M"/>
                <a:ea typeface="HY헤드라인M"/>
              </a:rPr>
              <a:t>)</a:t>
            </a:r>
            <a:endParaRPr lang="ko-KR" altLang="en-US" sz="4000">
              <a:latin typeface="HY헤드라인M"/>
              <a:ea typeface="HY헤드라인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64019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WHEN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20/21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060843" y="1711923"/>
          <a:ext cx="10069684" cy="1936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</a:tblGrid>
              <a:tr h="3518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항목</a:t>
                      </a: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12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62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맑은 고딕"/>
                          <a:ea typeface="+mn-ea"/>
                        </a:rPr>
                        <a:t>서버 프레임워크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strike="noStrike" spc="-200">
                          <a:latin typeface="맑은 고딕"/>
                          <a:ea typeface="맑은 고딕"/>
                        </a:rPr>
                        <a:t>동물 행동 패턴 패킷 설계</a:t>
                      </a:r>
                      <a:r>
                        <a:rPr lang="en-US" altLang="ko-KR" sz="1000" strike="noStrike" spc="-200"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000" strike="noStrike" spc="-200">
                          <a:latin typeface="맑은 고딕"/>
                          <a:ea typeface="맑은 고딕"/>
                        </a:rPr>
                        <a:t> 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플레이어 설계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 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인벤토리 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DB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충돌체크 및 네트워크 연동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하우징 충돌 처리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및 네트워크 연동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서버 최적화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디버깅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및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테스트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8373979" y="1435130"/>
            <a:ext cx="929329" cy="1227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이득유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5311169" y="2903804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DE7249-CAFF-40D4-90A5-6D409AA2003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21/21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139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4442341" y="2903804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THANKS YOU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2466042" y="2274838"/>
            <a:ext cx="76738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식량과 자원을 구해 최대한 오래 생존해야 하는 생존게임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12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개발하는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3D 1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인칭 생존 게임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IOCP 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소켓 입출력 모델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활용한 게임 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플레이어가 건물을 직접 커스터마이징 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하우징 컨텐츠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9B08004-C264-41C2-B42E-FDD514D8C0B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3751A9-3B65-4C85-B397-DDD1DB157781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BE06B-FA09-4A12-AB1C-AC5C0D096167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1EBD3-52AE-4AAE-989E-85010DEEA566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0F51E-9222-4C99-A549-D9490620DEA3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AC5F52-53DB-41B5-8A95-DFB372D9B55D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267DE-BF2B-4E28-A40A-1CB0DE426F13}"/>
              </a:ext>
            </a:extLst>
          </p:cNvPr>
          <p:cNvSpPr txBox="1"/>
          <p:nvPr/>
        </p:nvSpPr>
        <p:spPr>
          <a:xfrm>
            <a:off x="1955880" y="2072109"/>
            <a:ext cx="8569975" cy="3346283"/>
          </a:xfrm>
          <a:prstGeom prst="rect">
            <a:avLst/>
          </a:prstGeom>
          <a:noFill/>
        </p:spPr>
        <p:txBody>
          <a:bodyPr wrap="none" tIns="72000" bIns="72000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직접 하나하나 자원을 수집하여 살아남는 경험 제공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비현실적인 타 게임에 비해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현실적인 생존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과정을 추구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대부분의 생존 게임은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PvP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특징이지만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플레이어간의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협동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집중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건설 파츠를 추가하여 자유로운 커스터마이징이 가능</a:t>
            </a:r>
          </a:p>
        </p:txBody>
      </p:sp>
    </p:spTree>
    <p:extLst>
      <p:ext uri="{BB962C8B-B14F-4D97-AF65-F5344CB8AC3E}">
        <p14:creationId xmlns:p14="http://schemas.microsoft.com/office/powerpoint/2010/main" val="370331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위쪽 모서리 38">
            <a:extLst>
              <a:ext uri="{FF2B5EF4-FFF2-40B4-BE49-F238E27FC236}">
                <a16:creationId xmlns:a16="http://schemas.microsoft.com/office/drawing/2014/main" id="{FBAE6870-0795-480A-9C55-E8C6D22CE974}"/>
              </a:ext>
            </a:extLst>
          </p:cNvPr>
          <p:cNvSpPr/>
          <p:nvPr/>
        </p:nvSpPr>
        <p:spPr>
          <a:xfrm>
            <a:off x="1501157" y="5961956"/>
            <a:ext cx="1618466" cy="307777"/>
          </a:xfrm>
          <a:prstGeom prst="round2Same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F85B39-05BD-47A9-AC6B-14BE34E5F7B5}"/>
              </a:ext>
            </a:extLst>
          </p:cNvPr>
          <p:cNvSpPr/>
          <p:nvPr/>
        </p:nvSpPr>
        <p:spPr>
          <a:xfrm>
            <a:off x="4372270" y="5414548"/>
            <a:ext cx="3105891" cy="5766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6241A-10DB-4AC8-96F6-ED22FA270B81}"/>
              </a:ext>
            </a:extLst>
          </p:cNvPr>
          <p:cNvSpPr/>
          <p:nvPr/>
        </p:nvSpPr>
        <p:spPr>
          <a:xfrm>
            <a:off x="8438606" y="5050971"/>
            <a:ext cx="2405606" cy="1131969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15651-766C-4211-A67E-42B2864E5BF6}"/>
              </a:ext>
            </a:extLst>
          </p:cNvPr>
          <p:cNvSpPr txBox="1"/>
          <p:nvPr/>
        </p:nvSpPr>
        <p:spPr>
          <a:xfrm>
            <a:off x="1347787" y="1594305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UI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래픽 9" descr="닭다리">
            <a:extLst>
              <a:ext uri="{FF2B5EF4-FFF2-40B4-BE49-F238E27FC236}">
                <a16:creationId xmlns:a16="http://schemas.microsoft.com/office/drawing/2014/main" id="{DB2C9489-FB4E-4030-B46C-949A2AE81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0071" y="5444876"/>
            <a:ext cx="322077" cy="322077"/>
          </a:xfrm>
          <a:prstGeom prst="rect">
            <a:avLst/>
          </a:prstGeom>
        </p:spPr>
      </p:pic>
      <p:pic>
        <p:nvPicPr>
          <p:cNvPr id="12" name="그래픽 11" descr="펄스로 된 하트">
            <a:extLst>
              <a:ext uri="{FF2B5EF4-FFF2-40B4-BE49-F238E27FC236}">
                <a16:creationId xmlns:a16="http://schemas.microsoft.com/office/drawing/2014/main" id="{75A13128-C826-4F1B-BC40-3AF8934C4E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0072" y="5092471"/>
            <a:ext cx="322077" cy="322077"/>
          </a:xfrm>
          <a:prstGeom prst="rect">
            <a:avLst/>
          </a:prstGeom>
        </p:spPr>
      </p:pic>
      <p:pic>
        <p:nvPicPr>
          <p:cNvPr id="14" name="그림 13" descr="그리기, 음식이(가) 표시된 사진&#10;&#10;자동 생성된 설명">
            <a:extLst>
              <a:ext uri="{FF2B5EF4-FFF2-40B4-BE49-F238E27FC236}">
                <a16:creationId xmlns:a16="http://schemas.microsoft.com/office/drawing/2014/main" id="{BAF0BFEF-183A-4987-82EC-6DF949167DD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73" y="5775641"/>
            <a:ext cx="322077" cy="32207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4461E9-BEE2-4144-93A2-6B22937851EF}"/>
              </a:ext>
            </a:extLst>
          </p:cNvPr>
          <p:cNvSpPr/>
          <p:nvPr/>
        </p:nvSpPr>
        <p:spPr>
          <a:xfrm>
            <a:off x="8832148" y="5131559"/>
            <a:ext cx="1931646" cy="22809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506982-49C7-4B38-8A16-1B9AD455B027}"/>
              </a:ext>
            </a:extLst>
          </p:cNvPr>
          <p:cNvSpPr/>
          <p:nvPr/>
        </p:nvSpPr>
        <p:spPr>
          <a:xfrm>
            <a:off x="8832148" y="5457704"/>
            <a:ext cx="1931646" cy="22809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57BE6B-9B51-43AB-A7A2-CCB20E14A6CF}"/>
              </a:ext>
            </a:extLst>
          </p:cNvPr>
          <p:cNvSpPr/>
          <p:nvPr/>
        </p:nvSpPr>
        <p:spPr>
          <a:xfrm>
            <a:off x="8832148" y="5820322"/>
            <a:ext cx="1931646" cy="22809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31539E-5189-43DA-AF24-9A260D68A87E}"/>
              </a:ext>
            </a:extLst>
          </p:cNvPr>
          <p:cNvSpPr/>
          <p:nvPr/>
        </p:nvSpPr>
        <p:spPr>
          <a:xfrm>
            <a:off x="4443736" y="5454800"/>
            <a:ext cx="536065" cy="58277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C3400AF-DF26-49FF-A8BE-B400D76D21CB}"/>
              </a:ext>
            </a:extLst>
          </p:cNvPr>
          <p:cNvSpPr/>
          <p:nvPr/>
        </p:nvSpPr>
        <p:spPr>
          <a:xfrm>
            <a:off x="5051266" y="5454800"/>
            <a:ext cx="536065" cy="5827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98999AD-0DC1-470F-8D42-6411E1018133}"/>
              </a:ext>
            </a:extLst>
          </p:cNvPr>
          <p:cNvSpPr/>
          <p:nvPr/>
        </p:nvSpPr>
        <p:spPr>
          <a:xfrm>
            <a:off x="5658796" y="5454800"/>
            <a:ext cx="536065" cy="5827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724089-21CB-4241-A955-484669BF8502}"/>
              </a:ext>
            </a:extLst>
          </p:cNvPr>
          <p:cNvSpPr/>
          <p:nvPr/>
        </p:nvSpPr>
        <p:spPr>
          <a:xfrm>
            <a:off x="6249812" y="5454800"/>
            <a:ext cx="536065" cy="5827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73BE8C-A07C-49AE-90BB-CEA06C69491F}"/>
              </a:ext>
            </a:extLst>
          </p:cNvPr>
          <p:cNvSpPr/>
          <p:nvPr/>
        </p:nvSpPr>
        <p:spPr>
          <a:xfrm>
            <a:off x="6852795" y="5454800"/>
            <a:ext cx="536065" cy="5827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E324F6-4EB4-4110-B642-103E2C1AA730}"/>
              </a:ext>
            </a:extLst>
          </p:cNvPr>
          <p:cNvSpPr txBox="1"/>
          <p:nvPr/>
        </p:nvSpPr>
        <p:spPr>
          <a:xfrm>
            <a:off x="4561963" y="5991224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249B4B-95BC-4677-B96B-09A140B82C5E}"/>
              </a:ext>
            </a:extLst>
          </p:cNvPr>
          <p:cNvSpPr txBox="1"/>
          <p:nvPr/>
        </p:nvSpPr>
        <p:spPr>
          <a:xfrm>
            <a:off x="5170860" y="5991224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119542-1979-41AC-9A96-1686BED444B5}"/>
              </a:ext>
            </a:extLst>
          </p:cNvPr>
          <p:cNvSpPr txBox="1"/>
          <p:nvPr/>
        </p:nvSpPr>
        <p:spPr>
          <a:xfrm>
            <a:off x="5780459" y="599726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E8496A-3960-42AC-ADA5-2EF94C2E3143}"/>
              </a:ext>
            </a:extLst>
          </p:cNvPr>
          <p:cNvSpPr txBox="1"/>
          <p:nvPr/>
        </p:nvSpPr>
        <p:spPr>
          <a:xfrm>
            <a:off x="6368498" y="5988976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68CCEC-8941-4B97-A77C-E04A8A093D00}"/>
              </a:ext>
            </a:extLst>
          </p:cNvPr>
          <p:cNvSpPr txBox="1"/>
          <p:nvPr/>
        </p:nvSpPr>
        <p:spPr>
          <a:xfrm>
            <a:off x="6968043" y="597348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28CB746-4396-4938-A865-328B8F3471B1}"/>
              </a:ext>
            </a:extLst>
          </p:cNvPr>
          <p:cNvCxnSpPr>
            <a:cxnSpLocks/>
          </p:cNvCxnSpPr>
          <p:nvPr/>
        </p:nvCxnSpPr>
        <p:spPr>
          <a:xfrm>
            <a:off x="1347787" y="196856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165CE90-77E9-4279-A2B0-BD8F75BC4B51}"/>
              </a:ext>
            </a:extLst>
          </p:cNvPr>
          <p:cNvSpPr txBox="1"/>
          <p:nvPr/>
        </p:nvSpPr>
        <p:spPr>
          <a:xfrm>
            <a:off x="1636933" y="5953731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동접자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수</a:t>
            </a:r>
          </a:p>
        </p:txBody>
      </p:sp>
      <p:sp>
        <p:nvSpPr>
          <p:cNvPr id="41" name="사각형: 둥근 위쪽 모서리 40">
            <a:extLst>
              <a:ext uri="{FF2B5EF4-FFF2-40B4-BE49-F238E27FC236}">
                <a16:creationId xmlns:a16="http://schemas.microsoft.com/office/drawing/2014/main" id="{C9074085-FB07-4770-B34C-794B7DB7F53A}"/>
              </a:ext>
            </a:extLst>
          </p:cNvPr>
          <p:cNvSpPr/>
          <p:nvPr/>
        </p:nvSpPr>
        <p:spPr>
          <a:xfrm rot="10800000">
            <a:off x="9168406" y="1978233"/>
            <a:ext cx="1618466" cy="307777"/>
          </a:xfrm>
          <a:prstGeom prst="round2Same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E90E37-D9BB-46C8-A203-D13D72ECD70D}"/>
              </a:ext>
            </a:extLst>
          </p:cNvPr>
          <p:cNvSpPr txBox="1"/>
          <p:nvPr/>
        </p:nvSpPr>
        <p:spPr>
          <a:xfrm>
            <a:off x="9496577" y="1977498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시간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5BF6CD-7FDA-4CB9-9BAE-B8095BC0B70F}"/>
              </a:ext>
            </a:extLst>
          </p:cNvPr>
          <p:cNvSpPr txBox="1"/>
          <p:nvPr/>
        </p:nvSpPr>
        <p:spPr>
          <a:xfrm>
            <a:off x="5587331" y="3365702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화면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E2FCAD6-1B81-4087-9063-95133F095040}"/>
              </a:ext>
            </a:extLst>
          </p:cNvPr>
          <p:cNvSpPr/>
          <p:nvPr/>
        </p:nvSpPr>
        <p:spPr>
          <a:xfrm>
            <a:off x="1501157" y="3956364"/>
            <a:ext cx="2558464" cy="18192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CEC6C7-D49F-463C-85E0-1E21C3BDB7EC}"/>
              </a:ext>
            </a:extLst>
          </p:cNvPr>
          <p:cNvSpPr txBox="1"/>
          <p:nvPr/>
        </p:nvSpPr>
        <p:spPr>
          <a:xfrm>
            <a:off x="1560345" y="40613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채팅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4B2F545-6FEE-4A43-ABE8-5657EED4F3AE}"/>
              </a:ext>
            </a:extLst>
          </p:cNvPr>
          <p:cNvSpPr/>
          <p:nvPr/>
        </p:nvSpPr>
        <p:spPr>
          <a:xfrm>
            <a:off x="8837524" y="5143176"/>
            <a:ext cx="960447" cy="21721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5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6241A-10DB-4AC8-96F6-ED22FA270B81}"/>
              </a:ext>
            </a:extLst>
          </p:cNvPr>
          <p:cNvSpPr/>
          <p:nvPr/>
        </p:nvSpPr>
        <p:spPr>
          <a:xfrm>
            <a:off x="2408999" y="2064984"/>
            <a:ext cx="2405606" cy="1131969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래픽 9" descr="닭다리">
            <a:extLst>
              <a:ext uri="{FF2B5EF4-FFF2-40B4-BE49-F238E27FC236}">
                <a16:creationId xmlns:a16="http://schemas.microsoft.com/office/drawing/2014/main" id="{DB2C9489-FB4E-4030-B46C-949A2AE81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0464" y="2458889"/>
            <a:ext cx="322077" cy="322077"/>
          </a:xfrm>
          <a:prstGeom prst="rect">
            <a:avLst/>
          </a:prstGeom>
        </p:spPr>
      </p:pic>
      <p:pic>
        <p:nvPicPr>
          <p:cNvPr id="12" name="그래픽 11" descr="펄스로 된 하트">
            <a:extLst>
              <a:ext uri="{FF2B5EF4-FFF2-40B4-BE49-F238E27FC236}">
                <a16:creationId xmlns:a16="http://schemas.microsoft.com/office/drawing/2014/main" id="{75A13128-C826-4F1B-BC40-3AF8934C4E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0465" y="2106484"/>
            <a:ext cx="322077" cy="322077"/>
          </a:xfrm>
          <a:prstGeom prst="rect">
            <a:avLst/>
          </a:prstGeom>
        </p:spPr>
      </p:pic>
      <p:pic>
        <p:nvPicPr>
          <p:cNvPr id="14" name="그림 13" descr="그리기, 음식이(가) 표시된 사진&#10;&#10;자동 생성된 설명">
            <a:extLst>
              <a:ext uri="{FF2B5EF4-FFF2-40B4-BE49-F238E27FC236}">
                <a16:creationId xmlns:a16="http://schemas.microsoft.com/office/drawing/2014/main" id="{BAF0BFEF-183A-4987-82EC-6DF949167DD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66" y="2789654"/>
            <a:ext cx="322077" cy="32207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4461E9-BEE2-4144-93A2-6B22937851EF}"/>
              </a:ext>
            </a:extLst>
          </p:cNvPr>
          <p:cNvSpPr/>
          <p:nvPr/>
        </p:nvSpPr>
        <p:spPr>
          <a:xfrm>
            <a:off x="2802541" y="2145572"/>
            <a:ext cx="1931646" cy="22809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506982-49C7-4B38-8A16-1B9AD455B027}"/>
              </a:ext>
            </a:extLst>
          </p:cNvPr>
          <p:cNvSpPr/>
          <p:nvPr/>
        </p:nvSpPr>
        <p:spPr>
          <a:xfrm>
            <a:off x="2802541" y="2471717"/>
            <a:ext cx="1931646" cy="22809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57BE6B-9B51-43AB-A7A2-CCB20E14A6CF}"/>
              </a:ext>
            </a:extLst>
          </p:cNvPr>
          <p:cNvSpPr/>
          <p:nvPr/>
        </p:nvSpPr>
        <p:spPr>
          <a:xfrm>
            <a:off x="2802541" y="2834335"/>
            <a:ext cx="1931646" cy="22809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5D0D0E-8AE9-4366-A400-2F664154B1F0}"/>
              </a:ext>
            </a:extLst>
          </p:cNvPr>
          <p:cNvSpPr txBox="1"/>
          <p:nvPr/>
        </p:nvSpPr>
        <p:spPr>
          <a:xfrm>
            <a:off x="5056262" y="1920260"/>
            <a:ext cx="43701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체력이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될 경우 플레이어 사망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방어구를 입었을 시 진한 초록색으로 방어력이 표시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방어력이 있을 시 체력보다 우선적으로 방어력 깎임 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421674-D24F-4133-ACFC-F48E3449D8E2}"/>
              </a:ext>
            </a:extLst>
          </p:cNvPr>
          <p:cNvSpPr txBox="1"/>
          <p:nvPr/>
        </p:nvSpPr>
        <p:spPr>
          <a:xfrm>
            <a:off x="5056262" y="2616376"/>
            <a:ext cx="5453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시간이 지나면서 꾸준히 감소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 0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될 경우 지속적으로 체력 감소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E0CE496D-EFB9-449E-8CA0-231CF167E9E7}"/>
              </a:ext>
            </a:extLst>
          </p:cNvPr>
          <p:cNvSpPr/>
          <p:nvPr/>
        </p:nvSpPr>
        <p:spPr>
          <a:xfrm>
            <a:off x="4766536" y="2596458"/>
            <a:ext cx="268610" cy="36901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 descr="암소">
            <a:extLst>
              <a:ext uri="{FF2B5EF4-FFF2-40B4-BE49-F238E27FC236}">
                <a16:creationId xmlns:a16="http://schemas.microsoft.com/office/drawing/2014/main" id="{728F6B3C-F8C5-43E5-AB93-6A313A2D38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36811" y="3478021"/>
            <a:ext cx="1010193" cy="101019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F919316-4901-4D5B-A6C4-47835C8AD537}"/>
              </a:ext>
            </a:extLst>
          </p:cNvPr>
          <p:cNvSpPr txBox="1"/>
          <p:nvPr/>
        </p:nvSpPr>
        <p:spPr>
          <a:xfrm>
            <a:off x="2372520" y="4291795"/>
            <a:ext cx="2478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고기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뼈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가죽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천 획득 가능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B87DDA-9371-4693-8081-4CF1BD7A1328}"/>
              </a:ext>
            </a:extLst>
          </p:cNvPr>
          <p:cNvSpPr txBox="1"/>
          <p:nvPr/>
        </p:nvSpPr>
        <p:spPr>
          <a:xfrm>
            <a:off x="3185552" y="563731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방어구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395667-5805-4A62-B30D-52E947EAF5DC}"/>
              </a:ext>
            </a:extLst>
          </p:cNvPr>
          <p:cNvSpPr txBox="1"/>
          <p:nvPr/>
        </p:nvSpPr>
        <p:spPr>
          <a:xfrm>
            <a:off x="5056262" y="3609918"/>
            <a:ext cx="41537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동물은 선공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비선공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회피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개의 유형으로 나뉨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기본적으로 곰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멧돼지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사슴 등장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고기는 굶주림을 회복하는 용도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뼈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가죽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천은 재료아이템으로 제작에 사용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232F99B-0C4A-4D26-BA18-B853C66B2A22}"/>
              </a:ext>
            </a:extLst>
          </p:cNvPr>
          <p:cNvCxnSpPr>
            <a:cxnSpLocks/>
          </p:cNvCxnSpPr>
          <p:nvPr/>
        </p:nvCxnSpPr>
        <p:spPr>
          <a:xfrm flipV="1">
            <a:off x="4992224" y="1728159"/>
            <a:ext cx="0" cy="436482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F4013F2-CDE0-4FD9-B116-2DAE192AC8DD}"/>
              </a:ext>
            </a:extLst>
          </p:cNvPr>
          <p:cNvSpPr txBox="1"/>
          <p:nvPr/>
        </p:nvSpPr>
        <p:spPr>
          <a:xfrm>
            <a:off x="5068997" y="5059600"/>
            <a:ext cx="32335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가죽옷과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천옷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두 종류의 옷 제작 가능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장착시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플레이어의 방어력 생성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방어력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소진시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옷 아이템 파괴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5" name="그래픽 54" descr="셔츠">
            <a:extLst>
              <a:ext uri="{FF2B5EF4-FFF2-40B4-BE49-F238E27FC236}">
                <a16:creationId xmlns:a16="http://schemas.microsoft.com/office/drawing/2014/main" id="{443E344C-BF93-4F12-9BC7-1C991733FA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89990" y="4846025"/>
            <a:ext cx="914400" cy="9144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84A9EB-9261-43F7-A861-2F9BBB04EBA4}"/>
              </a:ext>
            </a:extLst>
          </p:cNvPr>
          <p:cNvSpPr/>
          <p:nvPr/>
        </p:nvSpPr>
        <p:spPr>
          <a:xfrm>
            <a:off x="2809683" y="2153279"/>
            <a:ext cx="960447" cy="21721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17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C5D0D0E-8AE9-4366-A400-2F664154B1F0}"/>
              </a:ext>
            </a:extLst>
          </p:cNvPr>
          <p:cNvSpPr txBox="1"/>
          <p:nvPr/>
        </p:nvSpPr>
        <p:spPr>
          <a:xfrm>
            <a:off x="5056262" y="1847826"/>
            <a:ext cx="5698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종류 이상의 나무 등장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목재는 도구 아이템의 제작이나 건물 건설에 사용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전역에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스폰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채집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완료시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소멸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일정 시간 뒤 해당 위치에 재 생성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919316-4901-4D5B-A6C4-47835C8AD537}"/>
              </a:ext>
            </a:extLst>
          </p:cNvPr>
          <p:cNvSpPr txBox="1"/>
          <p:nvPr/>
        </p:nvSpPr>
        <p:spPr>
          <a:xfrm>
            <a:off x="2793617" y="3868398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돌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철 획득 가능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B87DDA-9371-4693-8081-4CF1BD7A1328}"/>
              </a:ext>
            </a:extLst>
          </p:cNvPr>
          <p:cNvSpPr txBox="1"/>
          <p:nvPr/>
        </p:nvSpPr>
        <p:spPr>
          <a:xfrm>
            <a:off x="1660863" y="5507553"/>
            <a:ext cx="3331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도구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화살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곡괭이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도끼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망치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건축도구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395667-5805-4A62-B30D-52E947EAF5DC}"/>
              </a:ext>
            </a:extLst>
          </p:cNvPr>
          <p:cNvSpPr txBox="1"/>
          <p:nvPr/>
        </p:nvSpPr>
        <p:spPr>
          <a:xfrm>
            <a:off x="5056262" y="3143125"/>
            <a:ext cx="4616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채집이 가능한 특정 오브젝트로 등장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바위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철광석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철광석은 고급 자원으로 분류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고지대에서 주로 등장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채집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완료시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소멸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일정 시간 뒤 해당 위치에 재 생성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232F99B-0C4A-4D26-BA18-B853C66B2A22}"/>
              </a:ext>
            </a:extLst>
          </p:cNvPr>
          <p:cNvCxnSpPr>
            <a:cxnSpLocks/>
          </p:cNvCxnSpPr>
          <p:nvPr/>
        </p:nvCxnSpPr>
        <p:spPr>
          <a:xfrm flipV="1">
            <a:off x="4992224" y="1728159"/>
            <a:ext cx="0" cy="436482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F4013F2-CDE0-4FD9-B116-2DAE192AC8DD}"/>
              </a:ext>
            </a:extLst>
          </p:cNvPr>
          <p:cNvSpPr txBox="1"/>
          <p:nvPr/>
        </p:nvSpPr>
        <p:spPr>
          <a:xfrm>
            <a:off x="5056262" y="4563458"/>
            <a:ext cx="44903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화살은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돌화살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뼈화살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두가지 종류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곡괭이는 바위나 철광석에서 자원을 획득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도끼는 나무에서 자원 획득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건축도구를 통해 건물을 건설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건설한 건물은 망치로 다시 파괴 가능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건설은 자원이 허락하는 한도에서 형태와 크기 무제한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래픽 8" descr="낙엽수">
            <a:extLst>
              <a:ext uri="{FF2B5EF4-FFF2-40B4-BE49-F238E27FC236}">
                <a16:creationId xmlns:a16="http://schemas.microsoft.com/office/drawing/2014/main" id="{B2B94A37-065B-41B3-A180-7E2F23FCC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858" y="1691674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197F38F-AE38-4461-B08F-F1FF1A0D15CC}"/>
              </a:ext>
            </a:extLst>
          </p:cNvPr>
          <p:cNvSpPr txBox="1"/>
          <p:nvPr/>
        </p:nvSpPr>
        <p:spPr>
          <a:xfrm>
            <a:off x="2703397" y="2541816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목재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열매 획득 가능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0E48661-801C-4DDC-8128-FFD02AA329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926" y="2996170"/>
            <a:ext cx="914400" cy="914400"/>
          </a:xfrm>
          <a:prstGeom prst="rect">
            <a:avLst/>
          </a:prstGeom>
        </p:spPr>
      </p:pic>
      <p:pic>
        <p:nvPicPr>
          <p:cNvPr id="24" name="그래픽 23" descr="해머">
            <a:extLst>
              <a:ext uri="{FF2B5EF4-FFF2-40B4-BE49-F238E27FC236}">
                <a16:creationId xmlns:a16="http://schemas.microsoft.com/office/drawing/2014/main" id="{9A7420BF-2B77-408F-B80E-7D6B715859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3866" y="46111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9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2395667-5805-4A62-B30D-52E947EAF5DC}"/>
              </a:ext>
            </a:extLst>
          </p:cNvPr>
          <p:cNvSpPr txBox="1"/>
          <p:nvPr/>
        </p:nvSpPr>
        <p:spPr>
          <a:xfrm>
            <a:off x="5128589" y="2135314"/>
            <a:ext cx="43701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인벤토리를 따로 열지 않고도 아이템 사용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숫자키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1~5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선택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선택한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슬릇은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하이라이트 효과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해당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슬릇을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다시 선택할 경우 하이라이트 효과 제거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232F99B-0C4A-4D26-BA18-B853C66B2A22}"/>
              </a:ext>
            </a:extLst>
          </p:cNvPr>
          <p:cNvCxnSpPr>
            <a:cxnSpLocks/>
          </p:cNvCxnSpPr>
          <p:nvPr/>
        </p:nvCxnSpPr>
        <p:spPr>
          <a:xfrm flipV="1">
            <a:off x="4992224" y="1728159"/>
            <a:ext cx="0" cy="436482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97F38F-AE38-4461-B08F-F1FF1A0D15CC}"/>
              </a:ext>
            </a:extLst>
          </p:cNvPr>
          <p:cNvSpPr txBox="1"/>
          <p:nvPr/>
        </p:nvSpPr>
        <p:spPr>
          <a:xfrm>
            <a:off x="2692792" y="297726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퀵슬릇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1E9A85-4643-4F76-9417-04C75D3B99FC}"/>
              </a:ext>
            </a:extLst>
          </p:cNvPr>
          <p:cNvSpPr/>
          <p:nvPr/>
        </p:nvSpPr>
        <p:spPr>
          <a:xfrm>
            <a:off x="1501485" y="2095062"/>
            <a:ext cx="3105891" cy="5766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0548B8-CE7C-488B-BA58-A5D909F5B657}"/>
              </a:ext>
            </a:extLst>
          </p:cNvPr>
          <p:cNvSpPr/>
          <p:nvPr/>
        </p:nvSpPr>
        <p:spPr>
          <a:xfrm>
            <a:off x="1572951" y="2135314"/>
            <a:ext cx="536065" cy="58277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27141E-01A3-484E-9804-97BCC02EA79A}"/>
              </a:ext>
            </a:extLst>
          </p:cNvPr>
          <p:cNvSpPr/>
          <p:nvPr/>
        </p:nvSpPr>
        <p:spPr>
          <a:xfrm>
            <a:off x="2180481" y="2135314"/>
            <a:ext cx="536065" cy="5827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02BA56-E354-4ED8-ABC9-36D01AEA6771}"/>
              </a:ext>
            </a:extLst>
          </p:cNvPr>
          <p:cNvSpPr/>
          <p:nvPr/>
        </p:nvSpPr>
        <p:spPr>
          <a:xfrm>
            <a:off x="2788011" y="2135314"/>
            <a:ext cx="536065" cy="5827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A53E87-0CA8-4227-BE91-A7D16ADBB3DE}"/>
              </a:ext>
            </a:extLst>
          </p:cNvPr>
          <p:cNvSpPr/>
          <p:nvPr/>
        </p:nvSpPr>
        <p:spPr>
          <a:xfrm>
            <a:off x="3379027" y="2135314"/>
            <a:ext cx="536065" cy="5827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7A1379-4D1B-4377-8CD7-56A8E6F6EC17}"/>
              </a:ext>
            </a:extLst>
          </p:cNvPr>
          <p:cNvSpPr/>
          <p:nvPr/>
        </p:nvSpPr>
        <p:spPr>
          <a:xfrm>
            <a:off x="3982010" y="2135314"/>
            <a:ext cx="536065" cy="5827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8C5659-A1D8-4F66-A97F-CAB34011422C}"/>
              </a:ext>
            </a:extLst>
          </p:cNvPr>
          <p:cNvSpPr txBox="1"/>
          <p:nvPr/>
        </p:nvSpPr>
        <p:spPr>
          <a:xfrm>
            <a:off x="1691178" y="267173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EE7529-0CBA-4473-9095-F7AD8E5F1891}"/>
              </a:ext>
            </a:extLst>
          </p:cNvPr>
          <p:cNvSpPr txBox="1"/>
          <p:nvPr/>
        </p:nvSpPr>
        <p:spPr>
          <a:xfrm>
            <a:off x="2300075" y="267173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42388E-ACB8-459C-8397-304926984BD0}"/>
              </a:ext>
            </a:extLst>
          </p:cNvPr>
          <p:cNvSpPr txBox="1"/>
          <p:nvPr/>
        </p:nvSpPr>
        <p:spPr>
          <a:xfrm>
            <a:off x="2909674" y="2677774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E7F0C-6B9C-4380-8A3A-62596085A4DB}"/>
              </a:ext>
            </a:extLst>
          </p:cNvPr>
          <p:cNvSpPr txBox="1"/>
          <p:nvPr/>
        </p:nvSpPr>
        <p:spPr>
          <a:xfrm>
            <a:off x="3497713" y="26694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5EC058-9993-4BEE-8C8A-F6314D309042}"/>
              </a:ext>
            </a:extLst>
          </p:cNvPr>
          <p:cNvSpPr txBox="1"/>
          <p:nvPr/>
        </p:nvSpPr>
        <p:spPr>
          <a:xfrm>
            <a:off x="4097258" y="265400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769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76E80B-BA27-4B3A-B561-73B9161EF12A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05606C-CCAD-4A96-8CCD-7639677E4F3A}"/>
              </a:ext>
            </a:extLst>
          </p:cNvPr>
          <p:cNvSpPr txBox="1"/>
          <p:nvPr/>
        </p:nvSpPr>
        <p:spPr>
          <a:xfrm>
            <a:off x="1347787" y="876597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MAP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AEB03-35E2-4190-9547-1B92B7E4B08D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C5273-4152-4483-8938-629E22B9400E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1294C-CE97-47D0-A7A8-AB6F38AB368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DB5E7B-4AF7-4183-A533-34D7F90A8452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하얀색, 쥐고있는, 고양이, 흐린이(가) 표시된 사진&#10;&#10;자동 생성된 설명">
            <a:extLst>
              <a:ext uri="{FF2B5EF4-FFF2-40B4-BE49-F238E27FC236}">
                <a16:creationId xmlns:a16="http://schemas.microsoft.com/office/drawing/2014/main" id="{E69EE781-6CCB-496F-9560-24C2DD616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48" y="1626655"/>
            <a:ext cx="4267541" cy="4267541"/>
          </a:xfrm>
          <a:prstGeom prst="rect">
            <a:avLst/>
          </a:prstGeom>
        </p:spPr>
      </p:pic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63CD4345-DD7F-4BA0-A1AB-15A107B92D36}"/>
              </a:ext>
            </a:extLst>
          </p:cNvPr>
          <p:cNvSpPr/>
          <p:nvPr/>
        </p:nvSpPr>
        <p:spPr>
          <a:xfrm>
            <a:off x="5735272" y="1626655"/>
            <a:ext cx="169139" cy="4228251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0033E9-FB55-43E3-9865-D18E4995568D}"/>
              </a:ext>
            </a:extLst>
          </p:cNvPr>
          <p:cNvSpPr txBox="1"/>
          <p:nvPr/>
        </p:nvSpPr>
        <p:spPr>
          <a:xfrm>
            <a:off x="5677989" y="3575759"/>
            <a:ext cx="64633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3km</a:t>
            </a:r>
          </a:p>
        </p:txBody>
      </p:sp>
      <p:sp>
        <p:nvSpPr>
          <p:cNvPr id="18" name="오른쪽 대괄호 17">
            <a:extLst>
              <a:ext uri="{FF2B5EF4-FFF2-40B4-BE49-F238E27FC236}">
                <a16:creationId xmlns:a16="http://schemas.microsoft.com/office/drawing/2014/main" id="{CE3F7C52-E489-4369-975E-3E2A1BD385F8}"/>
              </a:ext>
            </a:extLst>
          </p:cNvPr>
          <p:cNvSpPr/>
          <p:nvPr/>
        </p:nvSpPr>
        <p:spPr>
          <a:xfrm rot="5400000">
            <a:off x="3459647" y="3914258"/>
            <a:ext cx="169139" cy="4228251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6E21BB-EB85-4DA8-90DA-964F9B602D86}"/>
              </a:ext>
            </a:extLst>
          </p:cNvPr>
          <p:cNvSpPr txBox="1"/>
          <p:nvPr/>
        </p:nvSpPr>
        <p:spPr>
          <a:xfrm>
            <a:off x="3171925" y="5900731"/>
            <a:ext cx="74458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3km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66FADD-A2EE-4E74-BE63-10EEED7A9669}"/>
              </a:ext>
            </a:extLst>
          </p:cNvPr>
          <p:cNvSpPr txBox="1"/>
          <p:nvPr/>
        </p:nvSpPr>
        <p:spPr>
          <a:xfrm>
            <a:off x="6276257" y="1687439"/>
            <a:ext cx="333296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사방이 바다로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막혀있는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섬의 형태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19AC5A8-C588-4BBB-8B2D-8F63C2EB9A4C}"/>
              </a:ext>
            </a:extLst>
          </p:cNvPr>
          <p:cNvSpPr/>
          <p:nvPr/>
        </p:nvSpPr>
        <p:spPr>
          <a:xfrm rot="20290559">
            <a:off x="2185868" y="2867784"/>
            <a:ext cx="2897108" cy="1788515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2BB5D41-AAF5-45EE-BD2D-DE9FD68A624A}"/>
              </a:ext>
            </a:extLst>
          </p:cNvPr>
          <p:cNvSpPr/>
          <p:nvPr/>
        </p:nvSpPr>
        <p:spPr>
          <a:xfrm>
            <a:off x="1931440" y="4406491"/>
            <a:ext cx="1559975" cy="868377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E5BAAF4-D852-4408-925A-DCB9E6462B28}"/>
              </a:ext>
            </a:extLst>
          </p:cNvPr>
          <p:cNvSpPr/>
          <p:nvPr/>
        </p:nvSpPr>
        <p:spPr>
          <a:xfrm rot="20436050">
            <a:off x="1882287" y="2406678"/>
            <a:ext cx="1872560" cy="824799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42C30BB-9564-4608-868B-85516152AC89}"/>
              </a:ext>
            </a:extLst>
          </p:cNvPr>
          <p:cNvSpPr/>
          <p:nvPr/>
        </p:nvSpPr>
        <p:spPr>
          <a:xfrm rot="1978419">
            <a:off x="3818752" y="2172105"/>
            <a:ext cx="1649987" cy="1022445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860186B-8E9C-4212-A498-C9E147615D9E}"/>
              </a:ext>
            </a:extLst>
          </p:cNvPr>
          <p:cNvSpPr/>
          <p:nvPr/>
        </p:nvSpPr>
        <p:spPr>
          <a:xfrm>
            <a:off x="6399169" y="2334824"/>
            <a:ext cx="387190" cy="406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E8E4F58-E84D-440E-A124-694F94CA6E8F}"/>
              </a:ext>
            </a:extLst>
          </p:cNvPr>
          <p:cNvSpPr/>
          <p:nvPr/>
        </p:nvSpPr>
        <p:spPr>
          <a:xfrm>
            <a:off x="6399169" y="2863643"/>
            <a:ext cx="387190" cy="4068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4C64578-8EF3-4412-9496-297BE52C5B02}"/>
              </a:ext>
            </a:extLst>
          </p:cNvPr>
          <p:cNvSpPr/>
          <p:nvPr/>
        </p:nvSpPr>
        <p:spPr>
          <a:xfrm>
            <a:off x="6393087" y="3392462"/>
            <a:ext cx="387190" cy="4068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121856-E46D-45CE-B26B-E85923E57A53}"/>
              </a:ext>
            </a:extLst>
          </p:cNvPr>
          <p:cNvSpPr txBox="1"/>
          <p:nvPr/>
        </p:nvSpPr>
        <p:spPr>
          <a:xfrm>
            <a:off x="6874535" y="2368961"/>
            <a:ext cx="242726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선공 동물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곰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스폰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지역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18C161-051B-44E9-9D7D-44380468D585}"/>
              </a:ext>
            </a:extLst>
          </p:cNvPr>
          <p:cNvSpPr txBox="1"/>
          <p:nvPr/>
        </p:nvSpPr>
        <p:spPr>
          <a:xfrm>
            <a:off x="6874535" y="2897081"/>
            <a:ext cx="30428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비선공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동물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멧돼지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스폰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지역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808B27-7092-4290-950A-E098960EB7CC}"/>
              </a:ext>
            </a:extLst>
          </p:cNvPr>
          <p:cNvSpPr txBox="1"/>
          <p:nvPr/>
        </p:nvSpPr>
        <p:spPr>
          <a:xfrm>
            <a:off x="6874535" y="3426599"/>
            <a:ext cx="28376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회피형 동물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사슴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스폰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지역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40575E-56EE-4BD4-AF1F-A3D261534D74}"/>
              </a:ext>
            </a:extLst>
          </p:cNvPr>
          <p:cNvSpPr txBox="1"/>
          <p:nvPr/>
        </p:nvSpPr>
        <p:spPr>
          <a:xfrm>
            <a:off x="6324320" y="4036654"/>
            <a:ext cx="18473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8D0BD-07DB-4210-9CFC-48C90058E218}"/>
              </a:ext>
            </a:extLst>
          </p:cNvPr>
          <p:cNvSpPr txBox="1"/>
          <p:nvPr/>
        </p:nvSpPr>
        <p:spPr>
          <a:xfrm>
            <a:off x="6235678" y="3975097"/>
            <a:ext cx="4309193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최대 곰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50,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멧돼지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100,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사슴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150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마리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스폰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리스폰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시간 약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고지대에서 자원이 더 잦은 빈도로 등장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북서쪽에 가장 높은 산의 높이는 약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500m</a:t>
            </a:r>
          </a:p>
        </p:txBody>
      </p:sp>
    </p:spTree>
    <p:extLst>
      <p:ext uri="{BB962C8B-B14F-4D97-AF65-F5344CB8AC3E}">
        <p14:creationId xmlns:p14="http://schemas.microsoft.com/office/powerpoint/2010/main" val="1135884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954</Words>
  <Application>Microsoft Office PowerPoint</Application>
  <PresentationFormat>와이드스크린</PresentationFormat>
  <Paragraphs>360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동규 이</dc:creator>
  <cp:lastModifiedBy>이 동규</cp:lastModifiedBy>
  <cp:revision>93</cp:revision>
  <dcterms:created xsi:type="dcterms:W3CDTF">2019-10-12T13:13:20Z</dcterms:created>
  <dcterms:modified xsi:type="dcterms:W3CDTF">2020-01-15T07:04:55Z</dcterms:modified>
  <cp:version/>
</cp:coreProperties>
</file>