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93" r:id="rId2"/>
    <p:sldId id="265" r:id="rId3"/>
    <p:sldId id="30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7964" autoAdjust="0"/>
    <p:restoredTop sz="94660"/>
  </p:normalViewPr>
  <p:slideViewPr>
    <p:cSldViewPr snapToGrid="0">
      <p:cViewPr>
        <p:scale>
          <a:sx n="100" d="100"/>
          <a:sy n="100" d="100"/>
        </p:scale>
        <p:origin x="41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0FF6-0B74-8C36-C2BB-F7098EE03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34D7-BA21-1533-DE9A-0C70F3955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37BCE-5FC0-D35D-5C90-A5D8C91A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47984-7818-695E-7B8C-EA2DA157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7B872-3C33-B43C-A4B7-7C8D242F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0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B8E2-DBC5-3FE7-537A-A3A5D77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4386E-34DA-105B-8867-C00ADBF0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DBBD0-239D-A7B1-08CB-4965D9C8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2C832-1FF8-B817-A04D-21A7AE47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8D35E-E0BC-A5D9-FECD-D67FFCA3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9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1D23A-163F-21E9-156A-14E2DD5E4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F8A36-CFD3-E38A-232D-DF56212CF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012CE-60E9-18CE-990D-A3865337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5207E-BF6D-2225-08CE-0F542B23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93FC0-4AA2-72B2-460D-2C5A78A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0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654580" y="6432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2FC3-CE0B-4DDC-91EC-D5FAB4A367BA}" type="slidenum">
              <a:rPr lang="ko-KR" altLang="en-US" smtClean="0"/>
              <a:pPr/>
              <a:t>‹#›</a:t>
            </a:fld>
            <a:r>
              <a:rPr lang="en-US" altLang="ko-KR" dirty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88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E3CCD-3125-CC63-20D0-9D7132E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C158D-5F0C-9903-11E8-6E58A9F7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BAD4E-ECB9-8206-3730-1B79A690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83D54-D77D-764A-5EAB-7C09CEF2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01818-7404-4350-70E8-5F3020FA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96D-DB72-E9D6-7E32-40D41674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B8F6C-9897-D50B-724D-13D7CAC8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D6453-1C4D-70A3-D6DB-68171690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816B9-4AC6-3F92-D922-BA8D7FA0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816A-D7B6-8FC7-EC6E-1638AE5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7F9F8-C2F8-DDF9-6CD4-948E89E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4627-62AF-64BA-C160-9E4BB48E8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364349-B632-EB0F-0DF8-1CAC8C31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C637F-57F0-3331-08BC-F92483DD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73DFB-8CAC-B44A-DE45-F86DFD42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3A606-84C4-8A99-47B8-C76972D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5CD4-F20E-4320-1F34-E02D59E3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140FB-3BE9-6FE9-5730-D75205E0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0A3B3-A9D3-F848-2D0F-B5723F9F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A6511A-AF90-2308-D96F-2A2719333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98564-336A-FEEC-AEB5-6AF23DC4B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76C8FB-0AAC-008B-046C-46A5D7A8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6CCE06-EE24-CB69-A867-CB6ECB6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BD2C7-BCE5-B8BD-C9C0-9E8285D5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9F5F3-5F90-6027-3267-7D6320D4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2C05E-B11E-EDC8-7A3A-04AECAB7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72C58-EFF2-A23C-91A3-4E91595A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21857-6470-DCC9-6281-5B3CFF9F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19C20-4875-91E5-9E4B-871E90D5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330BE9-8F79-421F-73C1-0B80B910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ACC5C-061F-DF8B-41B9-F2F0E7F7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0BC7-3EDD-94C1-96CE-CA0BC0B0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EA908-F8A4-0A87-E0BE-49F246A2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AB569-1810-4C69-D548-CB5880078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90071-7D04-F524-9CA8-EDD8BC33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D27DA-DB8E-42F6-9535-22152346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DF916-0F21-713B-1B13-0CF174B9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5F00B-CD19-5316-C50C-6351AFB8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7B3A55-0DCF-B997-E8EC-4541A0E0D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E5976-C247-E57F-B519-0981059B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546A4-560E-5151-A09E-2AAEC051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5C6A-5614-6D02-EE84-0D8DBA8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9F4CB-DEF3-EE10-E60F-B1276918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334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4D221-2375-53E8-1FA4-BE1DBFBC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5014C-9020-3D17-E5D6-B541CD1B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4686-1B6C-52BC-2EA0-F62523A67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BBC1-7771-4B55-AE4A-59235E598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68DF2-4D59-AB0B-F704-82A3A83A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DFF29-5D49-A8BC-2E4E-DA570871D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558926" y="546340"/>
          <a:ext cx="9074149" cy="6311661"/>
        </p:xfrm>
        <a:graphic>
          <a:graphicData uri="http://schemas.openxmlformats.org/drawingml/2006/table">
            <a:tbl>
              <a:tblGrid>
                <a:gridCol w="952800"/>
                <a:gridCol w="124835"/>
                <a:gridCol w="1640981"/>
                <a:gridCol w="1820014"/>
                <a:gridCol w="278124"/>
                <a:gridCol w="769027"/>
                <a:gridCol w="571622"/>
                <a:gridCol w="724619"/>
                <a:gridCol w="2192127"/>
              </a:tblGrid>
              <a:tr h="362793">
                <a:tc row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6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따릉따릉이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서다현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27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6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27886">
                <a:tc rowSpan="2" gridSpan="3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팀원 사진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팀의 모토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(Motto)/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구호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팀장없는팀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843207"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목표달성을 위해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팀이 지켜야 할 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Rules</a:t>
                      </a:r>
                      <a:endParaRPr lang="en-US" altLang="ko-KR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(4~5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개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46713" tIns="12915" rIns="46713" bIns="12915" anchor="ctr" anchorCtr="0"/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의견 잘 말하기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카톡 읽씹 금지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하트 라도 찍기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)</a:t>
                      </a:r>
                      <a:endParaRPr lang="en-US" altLang="ko-KR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연락 잘되기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맡은 바 책임을 다하기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572989"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이름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전번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이메일 주소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역할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역할의 구체적 내용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0331"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서다현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010-4828-4220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siren199704@gmail.com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46713" tIns="12915" rIns="46713" bIns="12915" anchor="ctr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깃허브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DB</a:t>
                      </a:r>
                      <a:r>
                        <a:rPr lang="ko-KR" altLang="en-US" sz="1200"/>
                        <a:t>관리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회원 시스템 구축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0331"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박철규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010-4120-3620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cjfrb24@naver.com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46713" tIns="12915" rIns="46713" bIns="12915" anchor="ctr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게시판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0331"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황영선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010-6695-1079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us1079@naver.com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46713" tIns="12915" rIns="46713" bIns="12915" anchor="ctr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깃허브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게시판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0331"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정민석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010-2078-7190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alstjr5858@naver.com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46713" tIns="12915" rIns="46713" bIns="12915" anchor="ctr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게시판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0331"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권지현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010-8984-7604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jihyunkwon0326@gmail.com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46713" tIns="12915" rIns="46713" bIns="12915" anchor="ctr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게시판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0331">
                <a:tc gridSpan="2"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고훈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6713" tIns="12915" rIns="46713" bIns="12915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010-2640-1718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briankh1221@gmail.com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46713" tIns="12915" rIns="46713" bIns="12915" anchor="ctr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46713" tIns="12915" rIns="46713" bIns="12915" anchor="ctr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게시판</a:t>
                      </a:r>
                      <a:endParaRPr lang="ko-KR" altLang="en-US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8926" y="66259"/>
            <a:ext cx="28446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n-ea"/>
              </a:rPr>
              <a:t>1.1  </a:t>
            </a:r>
            <a:r>
              <a:rPr lang="ko-KR" altLang="en-US" sz="1600" b="1">
                <a:latin typeface="+mn-ea"/>
              </a:rPr>
              <a:t>팀 빌딩 </a:t>
            </a:r>
            <a:r>
              <a:rPr lang="en-US" altLang="ko-KR" sz="1600" b="1">
                <a:latin typeface="+mn-ea"/>
              </a:rPr>
              <a:t>(Teambuilding)</a:t>
            </a:r>
            <a:endParaRPr lang="ko-KR" altLang="en-US" sz="1600" b="1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FCE2FC3-CE0B-4DDC-91EC-D5FAB4A367BA}" type="slidenum">
              <a:rPr lang="en-US" altLang="en-US"/>
              <a:pPr lvl="0">
                <a:defRPr/>
              </a:pPr>
              <a:t>1</a:t>
            </a:fld>
            <a:r>
              <a:rPr lang="en-US" altLang="ko-KR"/>
              <a:t>/30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926" y="66259"/>
            <a:ext cx="10310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n-ea"/>
              </a:rPr>
              <a:t>1.2 </a:t>
            </a:r>
            <a:r>
              <a:rPr lang="ko-KR" altLang="en-US" sz="1600" b="1">
                <a:latin typeface="+mn-ea"/>
              </a:rPr>
              <a:t>일정</a:t>
            </a:r>
            <a:r>
              <a:rPr lang="en-US" altLang="ko-KR" sz="1600" b="1">
                <a:latin typeface="+mn-ea"/>
              </a:rPr>
              <a:t> </a:t>
            </a:r>
            <a:endParaRPr lang="ko-KR" altLang="en-US" sz="1600" b="1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58926" y="804534"/>
          <a:ext cx="9074131" cy="5627669"/>
        </p:xfrm>
        <a:graphic>
          <a:graphicData uri="http://schemas.openxmlformats.org/drawingml/2006/table">
            <a:tbl>
              <a:tblPr firstRow="1" bandRow="1"/>
              <a:tblGrid>
                <a:gridCol w="1399661"/>
                <a:gridCol w="1329500"/>
                <a:gridCol w="652773"/>
                <a:gridCol w="706755"/>
                <a:gridCol w="716280"/>
                <a:gridCol w="711527"/>
                <a:gridCol w="711527"/>
                <a:gridCol w="711527"/>
                <a:gridCol w="711527"/>
                <a:gridCol w="711527"/>
                <a:gridCol w="711527"/>
              </a:tblGrid>
              <a:tr h="378546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구분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0"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주요내용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51006"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프로젝트 산출물 </a:t>
                      </a:r>
                      <a:endParaRPr lang="ko-KR" altLang="en-US" sz="1200" b="1" kern="0" spc="-60">
                        <a:solidFill>
                          <a:srgbClr val="000000"/>
                        </a:solidFill>
                        <a:effectLst/>
                        <a:latin typeface="휴먼명조"/>
                        <a:ea typeface="휴먼명조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형태 결정하기</a:t>
                      </a:r>
                      <a:endParaRPr lang="ko-KR" altLang="en-US" sz="12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요구사항정의서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화면정의서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WBS, ERD,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테스트 시나리오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소프트웨어 구성도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시스템 구성도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테스트 시나리오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사용자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·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운영자 매뉴얼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 rowSpan="9"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프로젝트 수행 절차 및 일정 정하기</a:t>
                      </a:r>
                      <a:endParaRPr lang="ko-KR" altLang="en-US" sz="12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수행절차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8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일정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9/21</a:t>
                      </a:r>
                      <a:endParaRPr lang="en-US" altLang="ko-KR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9/22</a:t>
                      </a:r>
                      <a:endParaRPr lang="en-US" altLang="ko-KR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3/08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3/09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3/10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63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CSR </a:t>
                      </a: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및 기능 명세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63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ERD </a:t>
                      </a: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설계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63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백엔드 설계 및 개발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63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프론트 엔드 설계 및 개발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3/13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3/15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9/29</a:t>
                      </a:r>
                      <a:endParaRPr lang="en-US" altLang="ko-KR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3/17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63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테스트</a:t>
                      </a: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통합</a:t>
                      </a: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, OpenAPI </a:t>
                      </a: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등</a:t>
                      </a: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)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63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배포 및 테스트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763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데모시연</a:t>
                      </a: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6493">
                <a:tc rowSpan="6"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팀원 역할 </a:t>
                      </a:r>
                      <a:endParaRPr lang="ko-KR" altLang="en-US" sz="1200" b="1" kern="0" spc="-60">
                        <a:solidFill>
                          <a:srgbClr val="000000"/>
                        </a:solidFill>
                        <a:effectLst/>
                        <a:latin typeface="휴먼명조"/>
                        <a:ea typeface="휴먼명조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분담하기</a:t>
                      </a:r>
                      <a:endParaRPr lang="ko-KR" altLang="en-US" sz="12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rgbClr val="000f2f"/>
                          </a:solidFill>
                        </a:rPr>
                        <a:t>팀원</a:t>
                      </a:r>
                      <a:endParaRPr lang="ko-KR" altLang="en-US" sz="12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rgbClr val="000f2f"/>
                          </a:solidFill>
                        </a:rPr>
                        <a:t>역할</a:t>
                      </a:r>
                      <a:endParaRPr lang="ko-KR" altLang="en-US" sz="1200" b="1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64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전체 프로젝트 조정 및 총괄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일정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범위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품질 관리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64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프론트엔드 설계 및 개발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ERD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설계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배포 및 테스트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데모시연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64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ERD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설계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영상제작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테스트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사용자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·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운영자 매뉴얼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64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ERD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설계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개발환경 구성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DBMS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환경설정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64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CSR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기능 명세</a:t>
                      </a:r>
                      <a:r>
                        <a:rPr lang="en-US" altLang="ko-KR" sz="120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백엔드 설계 및 개발</a:t>
                      </a:r>
                      <a:endParaRPr lang="ko-KR" altLang="en-US" sz="1200">
                        <a:solidFill>
                          <a:srgbClr val="000f2f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FCE2FC3-CE0B-4DDC-91EC-D5FAB4A367BA}" type="slidenum">
              <a:rPr lang="en-US" altLang="en-US"/>
              <a:pPr lvl="0">
                <a:defRPr/>
              </a:pPr>
              <a:t>2</a:t>
            </a:fld>
            <a:r>
              <a:rPr lang="en-US" altLang="ko-KR"/>
              <a:t>/30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926" y="66259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1.3 ERD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CE2FC3-CE0B-4DDC-91EC-D5FAB4A367BA}" type="slidenum">
              <a:rPr lang="ko-KR" altLang="en-US" smtClean="0"/>
              <a:pPr/>
              <a:t>3</a:t>
            </a:fld>
            <a:r>
              <a:rPr lang="en-US" altLang="ko-KR"/>
              <a:t>/30</a:t>
            </a:r>
            <a:endParaRPr lang="ko-KR" altLang="en-US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25F0647D-64D2-02ED-B6CC-5E93A555D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41" y="1365650"/>
            <a:ext cx="6472559" cy="5066266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anchor="t" anchorCtr="0">
            <a:noAutofit/>
          </a:bodyPr>
          <a:lstStyle/>
          <a:p>
            <a:pPr eaLnBrk="0" latinLnBrk="0" hangingPunct="0">
              <a:lnSpc>
                <a:spcPct val="120000"/>
              </a:lnSpc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D88C014-82E3-6D0F-E982-EE107140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16" y="1365650"/>
            <a:ext cx="2736304" cy="5066266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90000" tIns="46800" rIns="90000" anchor="t" anchorCtr="0">
            <a:noAutofit/>
          </a:bodyPr>
          <a:lstStyle/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4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OOO</a:t>
            </a:r>
            <a:endParaRPr lang="en-US" altLang="ko-KR" sz="14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67D14E-21E6-439A-CED0-7B0430AC472C}"/>
              </a:ext>
            </a:extLst>
          </p:cNvPr>
          <p:cNvGrpSpPr/>
          <p:nvPr/>
        </p:nvGrpSpPr>
        <p:grpSpPr>
          <a:xfrm>
            <a:off x="8328248" y="1009136"/>
            <a:ext cx="2235364" cy="307777"/>
            <a:chOff x="290482" y="1628800"/>
            <a:chExt cx="1220792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55E2B4-5BEC-FDFA-750A-2EFFFDBCF3E7}"/>
                </a:ext>
              </a:extLst>
            </p:cNvPr>
            <p:cNvSpPr txBox="1"/>
            <p:nvPr/>
          </p:nvSpPr>
          <p:spPr>
            <a:xfrm>
              <a:off x="305140" y="1628800"/>
              <a:ext cx="1206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설명</a:t>
              </a:r>
            </a:p>
          </p:txBody>
        </p:sp>
        <p:cxnSp>
          <p:nvCxnSpPr>
            <p:cNvPr id="11" name="직선 연결선 104">
              <a:extLst>
                <a:ext uri="{FF2B5EF4-FFF2-40B4-BE49-F238E27FC236}">
                  <a16:creationId xmlns:a16="http://schemas.microsoft.com/office/drawing/2014/main" id="{1F3E0D04-A3AE-4008-E1A9-1B5E4B96B0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482" y="1890071"/>
              <a:ext cx="1206134" cy="0"/>
            </a:xfrm>
            <a:prstGeom prst="line">
              <a:avLst/>
            </a:prstGeom>
            <a:noFill/>
            <a:ln w="9525" algn="ctr">
              <a:solidFill>
                <a:srgbClr val="4A452A"/>
              </a:solidFill>
              <a:round/>
              <a:headEnd/>
              <a:tailEnd/>
            </a:ln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BE68F5-A7A8-0BCA-C7ED-8652DDC93EC3}"/>
              </a:ext>
            </a:extLst>
          </p:cNvPr>
          <p:cNvGrpSpPr/>
          <p:nvPr/>
        </p:nvGrpSpPr>
        <p:grpSpPr>
          <a:xfrm>
            <a:off x="1707478" y="1009136"/>
            <a:ext cx="5972698" cy="307777"/>
            <a:chOff x="290482" y="1628800"/>
            <a:chExt cx="1206134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6913B9-4CDA-2DD7-CC33-06186D79A54F}"/>
                </a:ext>
              </a:extLst>
            </p:cNvPr>
            <p:cNvSpPr txBox="1"/>
            <p:nvPr/>
          </p:nvSpPr>
          <p:spPr>
            <a:xfrm>
              <a:off x="290482" y="1628800"/>
              <a:ext cx="1206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내용</a:t>
              </a:r>
            </a:p>
          </p:txBody>
        </p:sp>
        <p:cxnSp>
          <p:nvCxnSpPr>
            <p:cNvPr id="14" name="직선 연결선 104">
              <a:extLst>
                <a:ext uri="{FF2B5EF4-FFF2-40B4-BE49-F238E27FC236}">
                  <a16:creationId xmlns:a16="http://schemas.microsoft.com/office/drawing/2014/main" id="{ED30CFC4-59EE-32E6-899C-62D0DCF701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482" y="1890071"/>
              <a:ext cx="1206134" cy="0"/>
            </a:xfrm>
            <a:prstGeom prst="line">
              <a:avLst/>
            </a:prstGeom>
            <a:noFill/>
            <a:ln w="9525" algn="ctr">
              <a:solidFill>
                <a:srgbClr val="4A452A"/>
              </a:solidFill>
              <a:round/>
              <a:headEnd/>
              <a:tailEnd/>
            </a:ln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365A87-436F-9A9B-2931-5D46A8302F58}"/>
              </a:ext>
            </a:extLst>
          </p:cNvPr>
          <p:cNvSpPr txBox="1"/>
          <p:nvPr/>
        </p:nvSpPr>
        <p:spPr>
          <a:xfrm>
            <a:off x="1420446" y="572242"/>
            <a:ext cx="93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ERD </a:t>
            </a:r>
            <a:r>
              <a:rPr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설계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01CA3E-9352-C699-AA9C-8C89CFED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17" y="1725261"/>
            <a:ext cx="4656258" cy="467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8769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179</ep:Words>
  <ep:PresentationFormat>와이드스크린</ep:PresentationFormat>
  <ep:Paragraphs>8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2023-03-03T08:50:51.000</dcterms:created>
  <dc:creator>tjoeun_jg</dc:creator>
  <cp:lastModifiedBy>tjoeun</cp:lastModifiedBy>
  <dcterms:modified xsi:type="dcterms:W3CDTF">2023-09-20T09:12:46.160</dcterms:modified>
  <cp:revision>13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