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sldIdLst>
    <p:sldId id="293" r:id="rId2"/>
    <p:sldId id="265" r:id="rId3"/>
    <p:sldId id="30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50FF6-0B74-8C36-C2BB-F7098EE03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E034D7-BA21-1533-DE9A-0C70F3955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37BCE-5FC0-D35D-5C90-A5D8C91A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BC1-7771-4B55-AE4A-59235E598ABC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47984-7818-695E-7B8C-EA2DA157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7B872-3C33-B43C-A4B7-7C8D242F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31BF-40A2-402A-ABE0-C168F4F2B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30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BB8E2-DBC5-3FE7-537A-A3A5D772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A4386E-34DA-105B-8867-C00ADBF04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3DBBD0-239D-A7B1-08CB-4965D9C8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BC1-7771-4B55-AE4A-59235E598ABC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2C832-1FF8-B817-A04D-21A7AE47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8D35E-E0BC-A5D9-FECD-D67FFCA3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31BF-40A2-402A-ABE0-C168F4F2B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9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81D23A-163F-21E9-156A-14E2DD5E4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9F8A36-CFD3-E38A-232D-DF56212CF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012CE-60E9-18CE-990D-A3865337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BC1-7771-4B55-AE4A-59235E598ABC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5207E-BF6D-2225-08CE-0F542B23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93FC0-4AA2-72B2-460D-2C5A78A3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31BF-40A2-402A-ABE0-C168F4F2B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001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654580" y="6432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E2FC3-CE0B-4DDC-91EC-D5FAB4A367BA}" type="slidenum">
              <a:rPr lang="ko-KR" altLang="en-US" smtClean="0"/>
              <a:pPr/>
              <a:t>‹#›</a:t>
            </a:fld>
            <a:r>
              <a:rPr lang="en-US" altLang="ko-KR" dirty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88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E3CCD-3125-CC63-20D0-9D7132E6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C158D-5F0C-9903-11E8-6E58A9F7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DBAD4E-ECB9-8206-3730-1B79A690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BC1-7771-4B55-AE4A-59235E598ABC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83D54-D77D-764A-5EAB-7C09CEF2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201818-7404-4350-70E8-5F3020FA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31BF-40A2-402A-ABE0-C168F4F2B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20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DF96D-DB72-E9D6-7E32-40D41674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B8F6C-9897-D50B-724D-13D7CAC8A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D6453-1C4D-70A3-D6DB-68171690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BC1-7771-4B55-AE4A-59235E598ABC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816B9-4AC6-3F92-D922-BA8D7FA0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816A-D7B6-8FC7-EC6E-1638AE5F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31BF-40A2-402A-ABE0-C168F4F2B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6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7F9F8-C2F8-DDF9-6CD4-948E89ED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84627-62AF-64BA-C160-9E4BB48E8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364349-B632-EB0F-0DF8-1CAC8C319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DC637F-57F0-3331-08BC-F92483DD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BC1-7771-4B55-AE4A-59235E598ABC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773DFB-8CAC-B44A-DE45-F86DFD42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3A606-84C4-8A99-47B8-C76972D4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31BF-40A2-402A-ABE0-C168F4F2B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9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5CD4-F20E-4320-1F34-E02D59E3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3140FB-3BE9-6FE9-5730-D75205E02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80A3B3-A9D3-F848-2D0F-B5723F9F5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A6511A-AF90-2308-D96F-2A2719333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B98564-336A-FEEC-AEB5-6AF23DC4B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76C8FB-0AAC-008B-046C-46A5D7A8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BC1-7771-4B55-AE4A-59235E598ABC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6CCE06-EE24-CB69-A867-CB6ECB6C4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2BD2C7-BCE5-B8BD-C9C0-9E8285D5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31BF-40A2-402A-ABE0-C168F4F2B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6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9F5F3-5F90-6027-3267-7D6320D4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22C05E-B11E-EDC8-7A3A-04AECAB7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BC1-7771-4B55-AE4A-59235E598ABC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B72C58-EFF2-A23C-91A3-4E91595A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921857-6470-DCC9-6281-5B3CFF9F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31BF-40A2-402A-ABE0-C168F4F2B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8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519C20-4875-91E5-9E4B-871E90D5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BC1-7771-4B55-AE4A-59235E598ABC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330BE9-8F79-421F-73C1-0B80B910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AACC5C-061F-DF8B-41B9-F2F0E7F7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31BF-40A2-402A-ABE0-C168F4F2B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21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40BC7-3EDD-94C1-96CE-CA0BC0B0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4EA908-F8A4-0A87-E0BE-49F246A25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AB569-1810-4C69-D548-CB5880078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F90071-7D04-F524-9CA8-EDD8BC33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BC1-7771-4B55-AE4A-59235E598ABC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FD27DA-DB8E-42F6-9535-22152346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DF916-0F21-713B-1B13-0CF174B9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31BF-40A2-402A-ABE0-C168F4F2B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5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5F00B-CD19-5316-C50C-6351AFB8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7B3A55-0DCF-B997-E8EC-4541A0E0D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CE5976-C247-E57F-B519-0981059B9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0546A4-560E-5151-A09E-2AAEC051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BC1-7771-4B55-AE4A-59235E598ABC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C55C6A-5614-6D02-EE84-0D8DBA85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9F4CB-DEF3-EE10-E60F-B1276918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31BF-40A2-402A-ABE0-C168F4F2B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3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24D221-2375-53E8-1FA4-BE1DBFBC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35014C-9020-3D17-E5D6-B541CD1B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A4686-1B6C-52BC-2EA0-F62523A67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4BBC1-7771-4B55-AE4A-59235E598ABC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68DF2-4D59-AB0B-F704-82A3A83AC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DFF29-5D49-A8BC-2E4E-DA570871D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C31BF-40A2-402A-ABE0-C168F4F2B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79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895361"/>
              </p:ext>
            </p:extLst>
          </p:nvPr>
        </p:nvGraphicFramePr>
        <p:xfrm>
          <a:off x="1558926" y="546340"/>
          <a:ext cx="9074149" cy="5885863"/>
        </p:xfrm>
        <a:graphic>
          <a:graphicData uri="http://schemas.openxmlformats.org/drawingml/2006/table">
            <a:tbl>
              <a:tblPr/>
              <a:tblGrid>
                <a:gridCol w="9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6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46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21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8318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팀명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46713" marR="46713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6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따릉따릉이</a:t>
                      </a:r>
                    </a:p>
                  </a:txBody>
                  <a:tcPr marL="46713" marR="46713" marT="12915" marB="1291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팀장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서다현</a:t>
                      </a: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1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274">
                <a:tc rowSpan="2" grid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팀원 사진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46713" marR="46713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팀의 모토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(Motto)/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구호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팀장 없는 팀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[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팀팀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]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862">
                <a:tc gridSpan="3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목표달성을 위해</a:t>
                      </a:r>
                    </a:p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팀이 지켜야 할 </a:t>
                      </a:r>
                    </a:p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Rules</a:t>
                      </a:r>
                    </a:p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(4~5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개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의견 잘 말하기</a:t>
                      </a:r>
                    </a:p>
                    <a:p>
                      <a:pPr marL="0" marR="0" indent="0" algn="l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카톡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읽씹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 금지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하트 라도 찍기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)</a:t>
                      </a:r>
                    </a:p>
                    <a:p>
                      <a:pPr marL="0" marR="0" indent="0" algn="l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연락 잘되기</a:t>
                      </a:r>
                    </a:p>
                    <a:p>
                      <a:pPr marL="0" marR="0" indent="0" algn="l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맡은 바 책임을 다하기</a:t>
                      </a: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335"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이름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46713" marR="46713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전번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46713" marR="46713" marT="12915" marB="12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이메일 주소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역할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46713" marR="46713" marT="12915" marB="12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역할의 구체적 내용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  <a:cs typeface="함초롬바탕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626"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/>
                        </a:rPr>
                        <a:t>서다현</a:t>
                      </a:r>
                    </a:p>
                  </a:txBody>
                  <a:tcPr marL="46713" marR="46713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/>
                        <a:t>010-4828-4220</a:t>
                      </a:r>
                    </a:p>
                  </a:txBody>
                  <a:tcPr marL="46713" marR="46713" marT="12915" marB="12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/>
                        <a:t>siren199704@gmail.com</a:t>
                      </a: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/>
                        <a:t>팀원</a:t>
                      </a:r>
                    </a:p>
                  </a:txBody>
                  <a:tcPr marL="46713" marR="46713" marT="12915" marB="12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/>
                        <a:t>깃 허브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관리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회원 시스템 구축</a:t>
                      </a: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626"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/>
                        <a:t>박철규</a:t>
                      </a:r>
                    </a:p>
                  </a:txBody>
                  <a:tcPr marL="46713" marR="46713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/>
                        <a:t>010-4120-3620</a:t>
                      </a:r>
                    </a:p>
                  </a:txBody>
                  <a:tcPr marL="46713" marR="46713" marT="12915" marB="12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/>
                        <a:t>cjfrb24@naver.com</a:t>
                      </a: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/>
                        <a:t>팀원</a:t>
                      </a:r>
                    </a:p>
                  </a:txBody>
                  <a:tcPr marL="46713" marR="46713" marT="12915" marB="12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/>
                        <a:t>게시판</a:t>
                      </a: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626"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/>
                        <a:t>황영선</a:t>
                      </a:r>
                    </a:p>
                  </a:txBody>
                  <a:tcPr marL="46713" marR="46713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/>
                        <a:t>010-6695-1079</a:t>
                      </a:r>
                    </a:p>
                  </a:txBody>
                  <a:tcPr marL="46713" marR="46713" marT="12915" marB="12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/>
                        <a:t>us1079@naver.com</a:t>
                      </a: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팀원</a:t>
                      </a:r>
                    </a:p>
                  </a:txBody>
                  <a:tcPr marL="46713" marR="46713" marT="12915" marB="12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/>
                        <a:t>깃허브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게시판</a:t>
                      </a: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626"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/>
                        <a:t>정민석</a:t>
                      </a:r>
                    </a:p>
                  </a:txBody>
                  <a:tcPr marL="46713" marR="46713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/>
                        <a:t>010-2078-7190</a:t>
                      </a:r>
                    </a:p>
                  </a:txBody>
                  <a:tcPr marL="46713" marR="46713" marT="12915" marB="12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/>
                        <a:t>alstjr5858@naver.com</a:t>
                      </a: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팀원</a:t>
                      </a:r>
                    </a:p>
                  </a:txBody>
                  <a:tcPr marL="46713" marR="46713" marT="12915" marB="12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/>
                        <a:t>게시판</a:t>
                      </a: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0626"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/>
                        <a:t>권지현</a:t>
                      </a:r>
                    </a:p>
                  </a:txBody>
                  <a:tcPr marL="46713" marR="46713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/>
                        <a:t>010-8984-7604</a:t>
                      </a:r>
                    </a:p>
                  </a:txBody>
                  <a:tcPr marL="46713" marR="46713" marT="12915" marB="12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/>
                        <a:t>jihyunkwon0326@gmail.com</a:t>
                      </a: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팀원</a:t>
                      </a:r>
                    </a:p>
                  </a:txBody>
                  <a:tcPr marL="46713" marR="46713" marT="12915" marB="12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/>
                        <a:t>게시판</a:t>
                      </a:r>
                      <a:endParaRPr lang="en-US" altLang="ko-KR" sz="1200"/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0626"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/>
                        <a:t>고훈</a:t>
                      </a:r>
                    </a:p>
                  </a:txBody>
                  <a:tcPr marL="46713" marR="46713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/>
                        <a:t>010-2640-1718</a:t>
                      </a:r>
                    </a:p>
                  </a:txBody>
                  <a:tcPr marL="46713" marR="46713" marT="12915" marB="12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/>
                        <a:t>briankh1221@gmail.com</a:t>
                      </a: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팀원</a:t>
                      </a:r>
                    </a:p>
                  </a:txBody>
                  <a:tcPr marL="46713" marR="46713" marT="12915" marB="129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/>
                        <a:t>게시판</a:t>
                      </a:r>
                    </a:p>
                  </a:txBody>
                  <a:tcPr marL="46713" marR="46713" marT="12915" marB="129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58926" y="66259"/>
            <a:ext cx="284462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+mn-ea"/>
              </a:rPr>
              <a:t>1.1  </a:t>
            </a:r>
            <a:r>
              <a:rPr lang="ko-KR" altLang="en-US" sz="1600" b="1">
                <a:latin typeface="+mn-ea"/>
              </a:rPr>
              <a:t>팀 빌딩 </a:t>
            </a:r>
            <a:r>
              <a:rPr lang="en-US" altLang="ko-KR" sz="1600" b="1">
                <a:latin typeface="+mn-ea"/>
              </a:rPr>
              <a:t>(Teambuilding)</a:t>
            </a:r>
            <a:endParaRPr lang="ko-KR" altLang="en-US" sz="1600" b="1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6FCE2FC3-CE0B-4DDC-91EC-D5FAB4A367BA}" type="slidenum">
              <a:rPr lang="en-US" altLang="en-US"/>
              <a:pPr lvl="0">
                <a:defRPr/>
              </a:pPr>
              <a:t>1</a:t>
            </a:fld>
            <a:r>
              <a:rPr lang="en-US" altLang="ko-KR" dirty="0"/>
              <a:t>/30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8926" y="66259"/>
            <a:ext cx="103105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+mn-ea"/>
              </a:rPr>
              <a:t>1.2 </a:t>
            </a:r>
            <a:r>
              <a:rPr lang="ko-KR" altLang="en-US" sz="1600" b="1">
                <a:latin typeface="+mn-ea"/>
              </a:rPr>
              <a:t>일정</a:t>
            </a:r>
            <a:r>
              <a:rPr lang="en-US" altLang="ko-KR" sz="1600" b="1">
                <a:latin typeface="+mn-ea"/>
              </a:rPr>
              <a:t> </a:t>
            </a:r>
            <a:endParaRPr lang="ko-KR" altLang="en-US" sz="1600" b="1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236508"/>
              </p:ext>
            </p:extLst>
          </p:nvPr>
        </p:nvGraphicFramePr>
        <p:xfrm>
          <a:off x="1558943" y="404813"/>
          <a:ext cx="9074131" cy="6051269"/>
        </p:xfrm>
        <a:graphic>
          <a:graphicData uri="http://schemas.openxmlformats.org/drawingml/2006/table">
            <a:tbl>
              <a:tblPr firstRow="1" bandRow="1"/>
              <a:tblGrid>
                <a:gridCol w="1399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5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5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15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15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15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19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rgbClr val="000F2F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10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rgbClr val="000F2F"/>
                          </a:solidFill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740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1200" b="1" kern="0" spc="-6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프로젝트 산출물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 b="1" kern="0" spc="-6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형태 결정하기</a:t>
                      </a:r>
                      <a:endParaRPr lang="ko-KR" altLang="en-US" sz="1200" b="1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0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MVC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 패턴을 활용한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,  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모델 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2 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방식의  회원 등록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,  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관리자 설계 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 게시판 데이터 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파일 업로드 구성 및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깃 허브 활용</a:t>
                      </a:r>
                      <a:endParaRPr lang="en-US" altLang="ko-KR" sz="1200" dirty="0">
                        <a:solidFill>
                          <a:srgbClr val="000F2F"/>
                        </a:solidFill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[  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구체적인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프로젝트 구현 방향 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]</a:t>
                      </a:r>
                      <a:endParaRPr lang="ko-KR" altLang="en-US" sz="1200" dirty="0">
                        <a:solidFill>
                          <a:srgbClr val="000F2F"/>
                        </a:solidFill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게시판 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- </a:t>
                      </a:r>
                      <a:r>
                        <a:rPr lang="ko-KR" altLang="en-US" sz="1200" dirty="0" err="1">
                          <a:solidFill>
                            <a:srgbClr val="000F2F"/>
                          </a:solidFill>
                        </a:rPr>
                        <a:t>페이징</a:t>
                      </a:r>
                      <a:endParaRPr lang="ko-KR" altLang="en-US" sz="1200" dirty="0">
                        <a:solidFill>
                          <a:srgbClr val="000F2F"/>
                        </a:solidFill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파일 업로드 기능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 – 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게시판에 이미지 구현 까지</a:t>
                      </a:r>
                      <a:endParaRPr lang="en-US" altLang="ko-KR" sz="1200" dirty="0">
                        <a:solidFill>
                          <a:srgbClr val="000F2F"/>
                        </a:solidFill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기타 구현 방향</a:t>
                      </a:r>
                      <a:endParaRPr lang="en-US" altLang="ko-KR" sz="1200" dirty="0">
                        <a:solidFill>
                          <a:srgbClr val="000F2F"/>
                        </a:solidFill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웹 소켓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- </a:t>
                      </a:r>
                      <a:r>
                        <a:rPr lang="ko-KR" altLang="en-US" sz="1200" dirty="0" err="1">
                          <a:solidFill>
                            <a:srgbClr val="000F2F"/>
                          </a:solidFill>
                        </a:rPr>
                        <a:t>채팅방입장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- 1:1 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대화 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or 1 : n 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대화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4. 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네이버 오픈 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API 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를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활용한 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-  smtp 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데이터 전송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(e-mail)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15">
                <a:tc rowSpan="9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1200" b="1" kern="0" spc="-6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프로젝트 수행 절차 및 일정 정하기</a:t>
                      </a:r>
                      <a:endParaRPr lang="ko-KR" altLang="en-US" sz="1200" b="1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1100" b="1">
                          <a:solidFill>
                            <a:srgbClr val="000F2F"/>
                          </a:solidFill>
                        </a:rPr>
                        <a:t>수행절차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>
                          <a:solidFill>
                            <a:srgbClr val="000F2F"/>
                          </a:solidFill>
                        </a:rPr>
                        <a:t>일정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1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>
                          <a:solidFill>
                            <a:srgbClr val="000F2F"/>
                          </a:solidFill>
                        </a:rPr>
                        <a:t>9/21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rgbClr val="000F2F"/>
                          </a:solidFill>
                        </a:rPr>
                        <a:t>9/22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rgbClr val="000F2F"/>
                          </a:solidFill>
                        </a:rPr>
                        <a:t>9/25</a:t>
                      </a: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rgbClr val="000F2F"/>
                          </a:solidFill>
                        </a:rPr>
                        <a:t>9/26</a:t>
                      </a: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rgbClr val="000F2F"/>
                          </a:solidFill>
                        </a:rPr>
                        <a:t>9/27</a:t>
                      </a: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rgbClr val="000F2F"/>
                          </a:solidFill>
                        </a:rPr>
                        <a:t>10/3</a:t>
                      </a: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rgbClr val="000F2F"/>
                          </a:solidFill>
                        </a:rPr>
                        <a:t>10/8</a:t>
                      </a: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rgbClr val="000F2F"/>
                          </a:solidFill>
                        </a:rPr>
                        <a:t>10/10</a:t>
                      </a: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09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>
                          <a:solidFill>
                            <a:srgbClr val="000F2F"/>
                          </a:solidFill>
                        </a:rPr>
                        <a:t>CSR </a:t>
                      </a:r>
                      <a:r>
                        <a:rPr lang="ko-KR" altLang="en-US" sz="1100" b="1">
                          <a:solidFill>
                            <a:srgbClr val="000F2F"/>
                          </a:solidFill>
                        </a:rPr>
                        <a:t>및 기능 명세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09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>
                          <a:solidFill>
                            <a:srgbClr val="000F2F"/>
                          </a:solidFill>
                        </a:rPr>
                        <a:t>ERD </a:t>
                      </a:r>
                      <a:r>
                        <a:rPr lang="ko-KR" altLang="en-US" sz="1100" b="1">
                          <a:solidFill>
                            <a:srgbClr val="000F2F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09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 dirty="0" err="1">
                          <a:solidFill>
                            <a:srgbClr val="000F2F"/>
                          </a:solidFill>
                        </a:rPr>
                        <a:t>백엔드</a:t>
                      </a:r>
                      <a:r>
                        <a:rPr lang="ko-KR" altLang="en-US" sz="1100" b="1" dirty="0">
                          <a:solidFill>
                            <a:srgbClr val="000F2F"/>
                          </a:solidFill>
                        </a:rPr>
                        <a:t> 설계 및 개발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09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>
                          <a:solidFill>
                            <a:srgbClr val="000F2F"/>
                          </a:solidFill>
                        </a:rPr>
                        <a:t>프론트 엔드 설계 및 개발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09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b="1" dirty="0">
                          <a:solidFill>
                            <a:srgbClr val="000F2F"/>
                          </a:solidFill>
                        </a:rPr>
                        <a:t>MVC, JSP </a:t>
                      </a:r>
                      <a:r>
                        <a:rPr lang="ko-KR" altLang="en-US" sz="1100" b="1" dirty="0">
                          <a:solidFill>
                            <a:srgbClr val="000F2F"/>
                          </a:solidFill>
                        </a:rPr>
                        <a:t>통합</a:t>
                      </a:r>
                      <a:r>
                        <a:rPr lang="en-US" altLang="ko-KR" sz="1100" b="1" dirty="0">
                          <a:solidFill>
                            <a:srgbClr val="000F2F"/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rgbClr val="000F2F"/>
                          </a:solidFill>
                        </a:rPr>
                        <a:t>등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09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 dirty="0">
                          <a:solidFill>
                            <a:srgbClr val="000F2F"/>
                          </a:solidFill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09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>
                          <a:solidFill>
                            <a:srgbClr val="000F2F"/>
                          </a:solidFill>
                        </a:rPr>
                        <a:t>기본 </a:t>
                      </a:r>
                      <a:r>
                        <a:rPr lang="en-US" altLang="ko-KR" sz="1100" b="1">
                          <a:solidFill>
                            <a:srgbClr val="000F2F"/>
                          </a:solidFill>
                        </a:rPr>
                        <a:t>CSS </a:t>
                      </a:r>
                      <a:r>
                        <a:rPr lang="ko-KR" altLang="en-US" sz="1100" b="1" dirty="0">
                          <a:solidFill>
                            <a:srgbClr val="000F2F"/>
                          </a:solidFill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633">
                <a:tc rowSpan="7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1200" b="1" kern="0" spc="-6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팀원 역할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 b="1" kern="0" spc="-6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분담하기</a:t>
                      </a:r>
                      <a:endParaRPr lang="ko-KR" altLang="en-US" sz="12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1200" b="1" dirty="0">
                          <a:solidFill>
                            <a:srgbClr val="000F2F"/>
                          </a:solidFill>
                        </a:rPr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solidFill>
                            <a:srgbClr val="000F2F"/>
                          </a:solidFill>
                        </a:rPr>
                        <a:t>역할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6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solidFill>
                            <a:srgbClr val="000F2F"/>
                          </a:solidFill>
                        </a:rPr>
                        <a:t>서다현</a:t>
                      </a:r>
                      <a:endParaRPr lang="ko-KR" altLang="en-US" sz="1200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9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ERD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설계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회원관리 및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rgbClr val="000F2F"/>
                          </a:solidFill>
                        </a:rPr>
                        <a:t>백엔드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 및 개발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6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solidFill>
                            <a:srgbClr val="000F2F"/>
                          </a:solidFill>
                        </a:rPr>
                        <a:t>황영선</a:t>
                      </a:r>
                      <a:endParaRPr lang="ko-KR" altLang="en-US" sz="1200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9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 err="1">
                          <a:solidFill>
                            <a:srgbClr val="000F2F"/>
                          </a:solidFill>
                        </a:rPr>
                        <a:t>깃허브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rgbClr val="000F2F"/>
                          </a:solidFill>
                        </a:rPr>
                        <a:t>프론트엔드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 개발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, CSS 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기능 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테스트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사용자 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· 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운영자 매뉴얼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6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고훈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9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 err="1">
                          <a:solidFill>
                            <a:srgbClr val="000F2F"/>
                          </a:solidFill>
                        </a:rPr>
                        <a:t>프론트엔드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 설계 및 개발 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, CSS 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기능 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테스트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6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권지현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9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 err="1">
                          <a:solidFill>
                            <a:srgbClr val="000F2F"/>
                          </a:solidFill>
                        </a:rPr>
                        <a:t>프론트엔드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 설계 및 개발 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, CSS 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기능 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개발환경 구성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06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정민석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rgbClr val="000F2F"/>
                          </a:solidFill>
                        </a:rPr>
                        <a:t>프론트엔드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 설계 및 개발 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, CSS 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기능 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개발환경 구성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0633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solidFill>
                            <a:srgbClr val="000F2F"/>
                          </a:solidFill>
                        </a:rPr>
                        <a:t>박철규</a:t>
                      </a:r>
                      <a:endParaRPr lang="ko-KR" altLang="en-US" sz="1200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rgbClr val="000F2F"/>
                          </a:solidFill>
                        </a:rPr>
                        <a:t>프론트엔드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 설계 및 개발 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전체 프로젝트 조정 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범위 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/ DB</a:t>
                      </a:r>
                      <a:r>
                        <a:rPr lang="ko-KR" altLang="en-US" sz="1200" dirty="0">
                          <a:solidFill>
                            <a:srgbClr val="000F2F"/>
                          </a:solidFill>
                        </a:rPr>
                        <a:t>환경</a:t>
                      </a:r>
                      <a:r>
                        <a:rPr lang="en-US" altLang="ko-KR" sz="1200" dirty="0">
                          <a:solidFill>
                            <a:srgbClr val="000F2F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rgbClr val="000F2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08945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6FCE2FC3-CE0B-4DDC-91EC-D5FAB4A367BA}" type="slidenum">
              <a:rPr lang="en-US" altLang="en-US" smtClean="0"/>
              <a:pPr lvl="0">
                <a:defRPr/>
              </a:pPr>
              <a:t>2</a:t>
            </a:fld>
            <a:r>
              <a:rPr lang="en-US" altLang="ko-KR" dirty="0"/>
              <a:t>/3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8926" y="66259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1.3 ERD 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CE2FC3-CE0B-4DDC-91EC-D5FAB4A367BA}" type="slidenum">
              <a:rPr lang="ko-KR" altLang="en-US" smtClean="0"/>
              <a:pPr/>
              <a:t>3</a:t>
            </a:fld>
            <a:r>
              <a:rPr lang="en-US" altLang="ko-KR" dirty="0"/>
              <a:t>/3</a:t>
            </a:r>
            <a:endParaRPr lang="ko-KR" altLang="en-US" dirty="0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25F0647D-64D2-02ED-B6CC-5E93A555D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641" y="1365650"/>
            <a:ext cx="6472559" cy="5066266"/>
          </a:xfrm>
          <a:prstGeom prst="homePlate">
            <a:avLst>
              <a:gd name="adj" fmla="val 0"/>
            </a:avLst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anchor="t" anchorCtr="0">
            <a:noAutofit/>
          </a:bodyPr>
          <a:lstStyle/>
          <a:p>
            <a:pPr eaLnBrk="0" latinLnBrk="0" hangingPunct="0">
              <a:lnSpc>
                <a:spcPct val="120000"/>
              </a:lnSpc>
              <a:defRPr/>
            </a:pPr>
            <a:endParaRPr lang="en-US" altLang="ko-KR" sz="120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Arial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D88C014-82E3-6D0F-E982-EE107140C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216" y="1365650"/>
            <a:ext cx="2736304" cy="5066266"/>
          </a:xfrm>
          <a:prstGeom prst="homePlate">
            <a:avLst>
              <a:gd name="adj" fmla="val 0"/>
            </a:avLst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90000" tIns="46800" rIns="90000" anchor="t" anchorCtr="0">
            <a:noAutofit/>
          </a:bodyPr>
          <a:lstStyle/>
          <a:p>
            <a:pPr marL="285750" indent="-285750" eaLnBrk="0" latinLnBrk="0" hangingPunct="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ko-KR" sz="1400" b="1" i="1" u="none" strike="noStrike" dirty="0">
                <a:solidFill>
                  <a:srgbClr val="1F2328"/>
                </a:solidFill>
                <a:effectLst/>
                <a:latin typeface="-apple-system"/>
              </a:rPr>
              <a:t>Member</a:t>
            </a:r>
          </a:p>
          <a:p>
            <a:pPr eaLnBrk="0" latinLnBrk="0" hangingPunct="0">
              <a:lnSpc>
                <a:spcPct val="120000"/>
              </a:lnSpc>
              <a:defRPr/>
            </a:pPr>
            <a:r>
              <a:rPr lang="en-US" altLang="ko-KR" sz="1200" b="1" i="1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sz="1200" b="1" i="0" dirty="0">
                <a:solidFill>
                  <a:srgbClr val="1F2328"/>
                </a:solidFill>
                <a:effectLst/>
                <a:latin typeface="-apple-system"/>
              </a:rPr>
              <a:t>로그인 및 회원 관리를 위한 테이블</a:t>
            </a:r>
            <a:endParaRPr lang="en-US" altLang="ko-KR" sz="12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eaLnBrk="0" latinLnBrk="0" hangingPunct="0">
              <a:lnSpc>
                <a:spcPct val="120000"/>
              </a:lnSpc>
              <a:defRPr/>
            </a:pPr>
            <a:endParaRPr lang="en-US" altLang="ko-KR" sz="12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 eaLnBrk="0" latinLnBrk="0" hangingPunct="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IDX [</a:t>
            </a:r>
            <a:r>
              <a:rPr lang="ko-KR" altLang="en-US" sz="1100" b="1" i="0" dirty="0">
                <a:solidFill>
                  <a:srgbClr val="1F2328"/>
                </a:solidFill>
                <a:effectLst/>
                <a:latin typeface="-apple-system"/>
              </a:rPr>
              <a:t>회원번호</a:t>
            </a: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] (</a:t>
            </a:r>
            <a:r>
              <a:rPr lang="ko-KR" altLang="en-US" sz="1100" b="1" i="0" dirty="0">
                <a:solidFill>
                  <a:srgbClr val="1F2328"/>
                </a:solidFill>
                <a:effectLst/>
                <a:latin typeface="-apple-system"/>
              </a:rPr>
              <a:t>기본 키</a:t>
            </a: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</a:p>
          <a:p>
            <a:pPr marL="285750" indent="-285750" eaLnBrk="0" latinLnBrk="0" hangingPunct="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ID [</a:t>
            </a:r>
            <a:r>
              <a:rPr lang="ko-KR" altLang="en-US" sz="1100" b="1" i="0" dirty="0">
                <a:solidFill>
                  <a:srgbClr val="1F2328"/>
                </a:solidFill>
                <a:effectLst/>
                <a:latin typeface="-apple-system"/>
              </a:rPr>
              <a:t>아이디</a:t>
            </a: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]</a:t>
            </a:r>
          </a:p>
          <a:p>
            <a:pPr marL="285750" indent="-285750" eaLnBrk="0" latinLnBrk="0" hangingPunct="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PW [</a:t>
            </a:r>
            <a:r>
              <a:rPr lang="ko-KR" altLang="en-US" sz="1100" b="1" i="0" dirty="0">
                <a:solidFill>
                  <a:srgbClr val="1F2328"/>
                </a:solidFill>
                <a:effectLst/>
                <a:latin typeface="-apple-system"/>
              </a:rPr>
              <a:t>암호</a:t>
            </a: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]</a:t>
            </a:r>
          </a:p>
          <a:p>
            <a:pPr marL="285750" indent="-285750" eaLnBrk="0" latinLnBrk="0" hangingPunct="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NICKNAME [</a:t>
            </a:r>
            <a:r>
              <a:rPr lang="ko-KR" altLang="en-US" sz="1100" b="1" i="0" dirty="0">
                <a:solidFill>
                  <a:srgbClr val="1F2328"/>
                </a:solidFill>
                <a:effectLst/>
                <a:latin typeface="-apple-system"/>
              </a:rPr>
              <a:t>별명</a:t>
            </a: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]</a:t>
            </a:r>
          </a:p>
          <a:p>
            <a:pPr marL="285750" indent="-285750" eaLnBrk="0" latinLnBrk="0" hangingPunct="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GRADE [</a:t>
            </a:r>
            <a:r>
              <a:rPr lang="ko-KR" altLang="en-US" sz="1100" b="1" i="0" dirty="0">
                <a:solidFill>
                  <a:srgbClr val="1F2328"/>
                </a:solidFill>
                <a:effectLst/>
                <a:latin typeface="-apple-system"/>
              </a:rPr>
              <a:t>회원등급</a:t>
            </a: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]</a:t>
            </a:r>
          </a:p>
          <a:p>
            <a:pPr marL="285750" indent="-285750" eaLnBrk="0" latinLnBrk="0" hangingPunct="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endParaRPr lang="en-US" altLang="ko-KR" sz="12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 eaLnBrk="0" latinLnBrk="0" hangingPunct="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ko-KR" sz="1400" b="1" i="1" u="none" strike="noStrike" dirty="0">
                <a:solidFill>
                  <a:srgbClr val="1F2328"/>
                </a:solidFill>
                <a:effectLst/>
                <a:latin typeface="-apple-system"/>
              </a:rPr>
              <a:t>Post </a:t>
            </a:r>
            <a:endParaRPr lang="en-US" altLang="ko-KR" sz="1400" b="1" i="1" dirty="0">
              <a:solidFill>
                <a:srgbClr val="1F2328"/>
              </a:solidFill>
              <a:latin typeface="-apple-system"/>
            </a:endParaRPr>
          </a:p>
          <a:p>
            <a:pPr eaLnBrk="0" latinLnBrk="0" hangingPunct="0">
              <a:lnSpc>
                <a:spcPct val="120000"/>
              </a:lnSpc>
              <a:defRPr/>
            </a:pPr>
            <a:r>
              <a:rPr lang="en-US" altLang="ko-KR" sz="1200" b="1" i="1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sz="1200" b="1" i="0" dirty="0">
                <a:solidFill>
                  <a:srgbClr val="1F2328"/>
                </a:solidFill>
                <a:effectLst/>
                <a:latin typeface="-apple-system"/>
              </a:rPr>
              <a:t>작성한 게시물을 저장하는 테이블</a:t>
            </a:r>
            <a:endParaRPr lang="en-US" altLang="ko-KR" sz="12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 eaLnBrk="0" latinLnBrk="0" hangingPunct="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endParaRPr lang="en-US" altLang="ko-KR" sz="14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 eaLnBrk="0" latinLnBrk="0" hangingPunc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NUM[</a:t>
            </a:r>
            <a:r>
              <a:rPr lang="ko-KR" altLang="en-US" sz="1100" b="1" i="0" dirty="0">
                <a:solidFill>
                  <a:srgbClr val="1F2328"/>
                </a:solidFill>
                <a:effectLst/>
                <a:latin typeface="-apple-system"/>
              </a:rPr>
              <a:t>게시판 번호</a:t>
            </a:r>
            <a:r>
              <a:rPr lang="en-US" altLang="ko-KR" sz="1100" b="1" dirty="0">
                <a:solidFill>
                  <a:srgbClr val="1F2328"/>
                </a:solidFill>
                <a:latin typeface="-apple-system"/>
              </a:rPr>
              <a:t>]</a:t>
            </a: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 [ </a:t>
            </a:r>
            <a:r>
              <a:rPr lang="ko-KR" altLang="en-US" sz="1100" b="1" i="0" dirty="0">
                <a:solidFill>
                  <a:srgbClr val="1F2328"/>
                </a:solidFill>
                <a:effectLst/>
                <a:latin typeface="-apple-system"/>
              </a:rPr>
              <a:t>기본 키 </a:t>
            </a: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]</a:t>
            </a:r>
          </a:p>
          <a:p>
            <a:pPr marL="285750" indent="-285750" eaLnBrk="0" latinLnBrk="0" hangingPunc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ID [</a:t>
            </a:r>
            <a:r>
              <a:rPr lang="ko-KR" altLang="en-US" sz="1100" b="1" i="0" dirty="0">
                <a:solidFill>
                  <a:srgbClr val="1F2328"/>
                </a:solidFill>
                <a:effectLst/>
                <a:latin typeface="-apple-system"/>
              </a:rPr>
              <a:t>아이디</a:t>
            </a: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]</a:t>
            </a:r>
          </a:p>
          <a:p>
            <a:pPr marL="285750" indent="-285750" eaLnBrk="0" latinLnBrk="0" hangingPunc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NICNAME[</a:t>
            </a:r>
            <a:r>
              <a:rPr lang="ko-KR" altLang="en-US" sz="1100" b="1" i="0" dirty="0">
                <a:solidFill>
                  <a:srgbClr val="1F2328"/>
                </a:solidFill>
                <a:effectLst/>
                <a:latin typeface="-apple-system"/>
              </a:rPr>
              <a:t>사용자 닉네임</a:t>
            </a: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]</a:t>
            </a:r>
          </a:p>
          <a:p>
            <a:pPr marL="285750" indent="-285750" eaLnBrk="0" latinLnBrk="0" hangingPunc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title[</a:t>
            </a:r>
            <a:r>
              <a:rPr lang="ko-KR" altLang="en-US" sz="1100" b="1" i="0" dirty="0">
                <a:solidFill>
                  <a:srgbClr val="1F2328"/>
                </a:solidFill>
                <a:effectLst/>
                <a:latin typeface="-apple-system"/>
              </a:rPr>
              <a:t>글 제목</a:t>
            </a: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]</a:t>
            </a:r>
          </a:p>
          <a:p>
            <a:pPr marL="285750" indent="-285750" eaLnBrk="0" latinLnBrk="0" hangingPunc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Content[</a:t>
            </a:r>
            <a:r>
              <a:rPr lang="ko-KR" altLang="en-US" sz="1100" b="1" i="0" dirty="0">
                <a:solidFill>
                  <a:srgbClr val="1F2328"/>
                </a:solidFill>
                <a:effectLst/>
                <a:latin typeface="-apple-system"/>
              </a:rPr>
              <a:t>글 내용</a:t>
            </a:r>
            <a:r>
              <a:rPr lang="en-US" altLang="ko-KR" sz="1100" b="1" dirty="0">
                <a:solidFill>
                  <a:srgbClr val="1F2328"/>
                </a:solidFill>
                <a:latin typeface="-apple-system"/>
              </a:rPr>
              <a:t>]</a:t>
            </a:r>
            <a:endParaRPr lang="en-US" altLang="ko-KR" sz="11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 eaLnBrk="0" latinLnBrk="0" hangingPunc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cate[</a:t>
            </a:r>
            <a:r>
              <a:rPr lang="ko-KR" altLang="en-US" sz="1100" b="1" i="0" dirty="0">
                <a:solidFill>
                  <a:srgbClr val="1F2328"/>
                </a:solidFill>
                <a:effectLst/>
                <a:latin typeface="-apple-system"/>
              </a:rPr>
              <a:t>카테고리</a:t>
            </a: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/ </a:t>
            </a:r>
            <a:r>
              <a:rPr lang="ko-KR" altLang="en-US" sz="1100" b="1" i="0" dirty="0">
                <a:solidFill>
                  <a:srgbClr val="1F2328"/>
                </a:solidFill>
                <a:effectLst/>
                <a:latin typeface="-apple-system"/>
              </a:rPr>
              <a:t>게시판분류</a:t>
            </a: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]</a:t>
            </a:r>
          </a:p>
          <a:p>
            <a:pPr marL="285750" indent="-285750" eaLnBrk="0" latinLnBrk="0" hangingPunc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FILE_ID[</a:t>
            </a:r>
            <a:r>
              <a:rPr lang="ko-KR" altLang="en-US" sz="1100" b="1" i="0" dirty="0">
                <a:solidFill>
                  <a:srgbClr val="1F2328"/>
                </a:solidFill>
                <a:effectLst/>
                <a:latin typeface="-apple-system"/>
              </a:rPr>
              <a:t>원본 파일명</a:t>
            </a: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]</a:t>
            </a:r>
          </a:p>
          <a:p>
            <a:pPr marL="285750" indent="-285750" eaLnBrk="0" latinLnBrk="0" hangingPunc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FILE_NAME[</a:t>
            </a:r>
            <a:r>
              <a:rPr lang="ko-KR" altLang="en-US" sz="1100" b="1" i="0" dirty="0">
                <a:solidFill>
                  <a:srgbClr val="1F2328"/>
                </a:solidFill>
                <a:effectLst/>
                <a:latin typeface="-apple-system"/>
              </a:rPr>
              <a:t>저장 파일명</a:t>
            </a: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]</a:t>
            </a:r>
          </a:p>
          <a:p>
            <a:pPr marL="285750" indent="-285750" eaLnBrk="0" latinLnBrk="0" hangingPunc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POSTDATE[</a:t>
            </a:r>
            <a:r>
              <a:rPr lang="ko-KR" altLang="en-US" sz="1100" b="1" i="0" dirty="0">
                <a:solidFill>
                  <a:srgbClr val="1F2328"/>
                </a:solidFill>
                <a:effectLst/>
                <a:latin typeface="-apple-system"/>
              </a:rPr>
              <a:t>저장된 날짜</a:t>
            </a: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]</a:t>
            </a:r>
          </a:p>
          <a:p>
            <a:pPr marL="285750" indent="-285750" eaLnBrk="0" latinLnBrk="0" hangingPunc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VISIT_COUNT[</a:t>
            </a:r>
            <a:r>
              <a:rPr lang="ko-KR" altLang="en-US" sz="1100" b="1" i="0" dirty="0">
                <a:solidFill>
                  <a:srgbClr val="1F2328"/>
                </a:solidFill>
                <a:effectLst/>
                <a:latin typeface="-apple-system"/>
              </a:rPr>
              <a:t>글 방문자</a:t>
            </a:r>
            <a:r>
              <a:rPr lang="en-US" altLang="ko-KR" sz="1100" b="1" i="0" dirty="0">
                <a:solidFill>
                  <a:srgbClr val="1F2328"/>
                </a:solidFill>
                <a:effectLst/>
                <a:latin typeface="-apple-system"/>
              </a:rPr>
              <a:t>]</a:t>
            </a:r>
          </a:p>
          <a:p>
            <a:pPr marL="285750" indent="-285750" eaLnBrk="0" latinLnBrk="0" hangingPunct="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endParaRPr lang="en-US" altLang="ko-KR" sz="14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 eaLnBrk="0" latinLnBrk="0" hangingPunct="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endParaRPr lang="en-US" altLang="ko-KR" sz="140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Arial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167D14E-21E6-439A-CED0-7B0430AC472C}"/>
              </a:ext>
            </a:extLst>
          </p:cNvPr>
          <p:cNvGrpSpPr/>
          <p:nvPr/>
        </p:nvGrpSpPr>
        <p:grpSpPr>
          <a:xfrm>
            <a:off x="8328248" y="1009136"/>
            <a:ext cx="2235364" cy="307777"/>
            <a:chOff x="290482" y="1628800"/>
            <a:chExt cx="1220792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55E2B4-5BEC-FDFA-750A-2EFFFDBCF3E7}"/>
                </a:ext>
              </a:extLst>
            </p:cNvPr>
            <p:cNvSpPr txBox="1"/>
            <p:nvPr/>
          </p:nvSpPr>
          <p:spPr>
            <a:xfrm>
              <a:off x="305140" y="1628800"/>
              <a:ext cx="1206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ko-KR" altLang="en-US" sz="1400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설명</a:t>
              </a:r>
            </a:p>
          </p:txBody>
        </p:sp>
        <p:cxnSp>
          <p:nvCxnSpPr>
            <p:cNvPr id="11" name="직선 연결선 104">
              <a:extLst>
                <a:ext uri="{FF2B5EF4-FFF2-40B4-BE49-F238E27FC236}">
                  <a16:creationId xmlns:a16="http://schemas.microsoft.com/office/drawing/2014/main" id="{1F3E0D04-A3AE-4008-E1A9-1B5E4B96B0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0482" y="1890071"/>
              <a:ext cx="1206134" cy="0"/>
            </a:xfrm>
            <a:prstGeom prst="line">
              <a:avLst/>
            </a:prstGeom>
            <a:noFill/>
            <a:ln w="9525" algn="ctr">
              <a:solidFill>
                <a:srgbClr val="4A452A"/>
              </a:solidFill>
              <a:round/>
              <a:headEnd/>
              <a:tailEnd/>
            </a:ln>
          </p:spPr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8BE68F5-A7A8-0BCA-C7ED-8652DDC93EC3}"/>
              </a:ext>
            </a:extLst>
          </p:cNvPr>
          <p:cNvGrpSpPr/>
          <p:nvPr/>
        </p:nvGrpSpPr>
        <p:grpSpPr>
          <a:xfrm>
            <a:off x="1707478" y="1009136"/>
            <a:ext cx="5972698" cy="307777"/>
            <a:chOff x="290482" y="1628800"/>
            <a:chExt cx="1206134" cy="3077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6913B9-4CDA-2DD7-CC33-06186D79A54F}"/>
                </a:ext>
              </a:extLst>
            </p:cNvPr>
            <p:cNvSpPr txBox="1"/>
            <p:nvPr/>
          </p:nvSpPr>
          <p:spPr>
            <a:xfrm>
              <a:off x="290482" y="1628800"/>
              <a:ext cx="1206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ko-KR" altLang="en-US" sz="1400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내용</a:t>
              </a:r>
            </a:p>
          </p:txBody>
        </p:sp>
        <p:cxnSp>
          <p:nvCxnSpPr>
            <p:cNvPr id="14" name="직선 연결선 104">
              <a:extLst>
                <a:ext uri="{FF2B5EF4-FFF2-40B4-BE49-F238E27FC236}">
                  <a16:creationId xmlns:a16="http://schemas.microsoft.com/office/drawing/2014/main" id="{ED30CFC4-59EE-32E6-899C-62D0DCF701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0482" y="1890071"/>
              <a:ext cx="1206134" cy="0"/>
            </a:xfrm>
            <a:prstGeom prst="line">
              <a:avLst/>
            </a:prstGeom>
            <a:noFill/>
            <a:ln w="9525" algn="ctr">
              <a:solidFill>
                <a:srgbClr val="4A452A"/>
              </a:solidFill>
              <a:round/>
              <a:headEnd/>
              <a:tailEnd/>
            </a:ln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A365A87-436F-9A9B-2931-5D46A8302F58}"/>
              </a:ext>
            </a:extLst>
          </p:cNvPr>
          <p:cNvSpPr txBox="1"/>
          <p:nvPr/>
        </p:nvSpPr>
        <p:spPr>
          <a:xfrm>
            <a:off x="1420446" y="572242"/>
            <a:ext cx="9356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v"/>
            </a:pPr>
            <a:r>
              <a:rPr lang="en-US" altLang="ko-KR" sz="16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ERD </a:t>
            </a:r>
            <a:r>
              <a:rPr lang="ko-KR" altLang="en-US" sz="16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E55FBF-E7C3-129A-EBFC-CD7BDBE04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260" y="1771767"/>
            <a:ext cx="5007358" cy="435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8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430</Words>
  <Application>Microsoft Office PowerPoint</Application>
  <PresentationFormat>와이드스크린</PresentationFormat>
  <Paragraphs>126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-apple-system</vt:lpstr>
      <vt:lpstr>맑은 고딕</vt:lpstr>
      <vt:lpstr>휴먼명조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tjoeun_jg</dc:creator>
  <cp:lastModifiedBy>TJ</cp:lastModifiedBy>
  <cp:revision>32</cp:revision>
  <dcterms:created xsi:type="dcterms:W3CDTF">2023-03-03T08:50:51Z</dcterms:created>
  <dcterms:modified xsi:type="dcterms:W3CDTF">2023-09-21T12:53:58Z</dcterms:modified>
  <cp:version/>
</cp:coreProperties>
</file>