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56" r:id="rId6"/>
    <p:sldId id="258" r:id="rId7"/>
    <p:sldId id="304" r:id="rId8"/>
    <p:sldId id="317" r:id="rId9"/>
    <p:sldId id="305" r:id="rId10"/>
    <p:sldId id="295" r:id="rId11"/>
    <p:sldId id="303" r:id="rId12"/>
    <p:sldId id="298" r:id="rId13"/>
    <p:sldId id="318" r:id="rId14"/>
    <p:sldId id="320" r:id="rId15"/>
    <p:sldId id="299" r:id="rId16"/>
    <p:sldId id="310" r:id="rId17"/>
    <p:sldId id="314" r:id="rId18"/>
    <p:sldId id="312" r:id="rId19"/>
    <p:sldId id="300" r:id="rId20"/>
    <p:sldId id="316" r:id="rId21"/>
    <p:sldId id="307" r:id="rId22"/>
    <p:sldId id="308" r:id="rId23"/>
    <p:sldId id="315" r:id="rId24"/>
    <p:sldId id="309" r:id="rId25"/>
    <p:sldId id="313" r:id="rId26"/>
    <p:sldId id="296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B55"/>
    <a:srgbClr val="E1F7FF"/>
    <a:srgbClr val="FEF4EC"/>
    <a:srgbClr val="FFFFCC"/>
    <a:srgbClr val="336699"/>
    <a:srgbClr val="FFFFFF"/>
    <a:srgbClr val="E2FEF8"/>
    <a:srgbClr val="FFD1E0"/>
    <a:srgbClr val="FF6699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76E6-9E15-1FA7-B743-CC669DA80756}" v="163" dt="2021-03-14T07:19:48.050"/>
    <p1510:client id="{18F2F029-D12F-4FCE-9E14-4F2F6FF6E886}" v="3134" vWet="3136" dt="2021-03-14T06:23:28.634"/>
    <p1510:client id="{1FF9B39F-500A-0000-844E-7928239AE6D2}" v="48" dt="2021-03-13T21:08:47.350"/>
    <p1510:client id="{3819B49F-80F1-0000-6145-9190B9961B5A}" v="169" dt="2021-03-14T06:24:12.638"/>
    <p1510:client id="{500A2F51-4370-1D44-0A84-C2394EA10A57}" v="12" dt="2021-03-14T03:39:23.366"/>
    <p1510:client id="{54F4B39F-10F8-0000-8533-7BC2DFD0345C}" v="1503" dt="2021-03-13T20:59:37.705"/>
    <p1510:client id="{55A8B0F3-EFD2-D41B-E996-0F360AE96D8B}" v="12" dt="2021-03-13T16:09:57.970"/>
    <p1510:client id="{5C90D852-5ECB-DE4D-F346-64FF0A2557A0}" v="671" dt="2021-03-13T22:48:56.522"/>
    <p1510:client id="{7342F7D9-C6C7-89CD-93B0-D4A0B706DB12}" v="13" dt="2021-03-13T08:57:28.354"/>
    <p1510:client id="{9EE10B8E-590D-4DA7-9586-904E45F48F27}" v="2" dt="2021-03-14T09:44:28.708"/>
    <p1510:client id="{C00AB49F-30F0-0000-6145-90F084EF82AB}" v="86" dt="2021-03-14T02:12:59.794"/>
    <p1510:client id="{C2EE5FD8-F267-9513-CB41-9A2778BF835D}" v="19" dt="2021-03-14T03:41:37.795"/>
    <p1510:client id="{E81BB49F-C08D-0000-844E-7D64AF233E41}" v="10" dt="2021-03-14T07:10:23.109"/>
    <p1510:client id="{EECEB39F-E086-0000-6145-9F6034484FE9}" v="127" dt="2021-03-13T09:01:25.340"/>
    <p1510:client id="{F411B49F-80E3-0000-808E-D77C80AD9978}" v="283" dt="2021-03-14T05:40:36.778"/>
    <p1510:client id="{F8CFB39F-4075-0000-6145-9B32C01EE342}" v="81" dt="2021-03-13T09:13:3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869" autoAdjust="0"/>
  </p:normalViewPr>
  <p:slideViewPr>
    <p:cSldViewPr snapToGrid="0">
      <p:cViewPr varScale="1">
        <p:scale>
          <a:sx n="38" d="100"/>
          <a:sy n="38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3E29-120B-45F7-98F4-541B685C4E77}" type="datetimeFigureOut">
              <a:rPr lang="en-US" altLang="ko-KR"/>
              <a:t>7/26/2021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753A-A79D-487F-936D-016AB0D57060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1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6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키워드 가져오기 부연설명</a:t>
            </a:r>
            <a:endParaRPr lang="en-US" altLang="ko-KR"/>
          </a:p>
          <a:p>
            <a:r>
              <a:rPr lang="en-US" altLang="ko-KR"/>
              <a:t>: </a:t>
            </a:r>
            <a:r>
              <a:rPr lang="ko-KR" altLang="en-US"/>
              <a:t>키워드 가져오기 </a:t>
            </a:r>
            <a:r>
              <a:rPr lang="en-US" altLang="ko-KR" err="1"/>
              <a:t>api</a:t>
            </a:r>
            <a:r>
              <a:rPr lang="ko-KR" altLang="en-US"/>
              <a:t>에서는 프론트에게 </a:t>
            </a:r>
            <a:r>
              <a:rPr lang="en-US" altLang="ko-KR" err="1"/>
              <a:t>r_id</a:t>
            </a:r>
            <a:r>
              <a:rPr lang="en-US" altLang="ko-KR"/>
              <a:t> (registration table</a:t>
            </a:r>
            <a:r>
              <a:rPr lang="ko-KR" altLang="en-US"/>
              <a:t>의 고유 </a:t>
            </a:r>
            <a:r>
              <a:rPr lang="en-US" altLang="ko-KR"/>
              <a:t>id), keyword ( </a:t>
            </a:r>
            <a:r>
              <a:rPr lang="ko-KR" altLang="en-US"/>
              <a:t>키워드 문자열 </a:t>
            </a:r>
            <a:r>
              <a:rPr lang="en-US" altLang="ko-KR"/>
              <a:t>), </a:t>
            </a:r>
            <a:r>
              <a:rPr lang="en-US" altLang="ko-KR" err="1"/>
              <a:t>p_name</a:t>
            </a:r>
            <a:r>
              <a:rPr lang="en-US" altLang="ko-KR"/>
              <a:t> ( </a:t>
            </a:r>
            <a:r>
              <a:rPr lang="ko-KR" altLang="en-US"/>
              <a:t>페이지 이름 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err="1"/>
              <a:t>전달해야했다</a:t>
            </a:r>
            <a:r>
              <a:rPr lang="en-US" altLang="ko-KR"/>
              <a:t>.</a:t>
            </a:r>
          </a:p>
          <a:p>
            <a:r>
              <a:rPr lang="ko-KR" altLang="en-US"/>
              <a:t>사용자의 등록 정보가 저장되어 있는 </a:t>
            </a:r>
            <a:r>
              <a:rPr lang="en-US" altLang="ko-KR"/>
              <a:t>registration table</a:t>
            </a:r>
            <a:r>
              <a:rPr lang="ko-KR" altLang="en-US"/>
              <a:t>은 </a:t>
            </a:r>
            <a:r>
              <a:rPr lang="en-US" altLang="ko-KR"/>
              <a:t>attribute</a:t>
            </a:r>
            <a:r>
              <a:rPr lang="ko-KR" altLang="en-US"/>
              <a:t>로 </a:t>
            </a:r>
            <a:r>
              <a:rPr lang="en-US" altLang="ko-KR"/>
              <a:t>user, page, keyword</a:t>
            </a:r>
            <a:r>
              <a:rPr lang="ko-KR" altLang="en-US"/>
              <a:t>의 고유 </a:t>
            </a:r>
            <a:r>
              <a:rPr lang="en-US" altLang="ko-KR"/>
              <a:t>id </a:t>
            </a:r>
            <a:r>
              <a:rPr lang="ko-KR" altLang="en-US"/>
              <a:t>값만 저장하고 있는데 프론트에게는 </a:t>
            </a:r>
            <a:r>
              <a:rPr lang="en-US" altLang="ko-KR"/>
              <a:t>id</a:t>
            </a:r>
            <a:r>
              <a:rPr lang="ko-KR" altLang="en-US"/>
              <a:t>가 아닌 문자열의 이름을 전달해야 하는</a:t>
            </a:r>
            <a:endParaRPr lang="en-US" altLang="ko-KR"/>
          </a:p>
          <a:p>
            <a:r>
              <a:rPr lang="ko-KR" altLang="en-US"/>
              <a:t>이슈가 있었다</a:t>
            </a:r>
            <a:r>
              <a:rPr lang="en-US" altLang="ko-KR"/>
              <a:t>. </a:t>
            </a:r>
            <a:r>
              <a:rPr lang="ko-KR" altLang="en-US"/>
              <a:t>쿼리를 여러 번 보내지 않고 </a:t>
            </a:r>
            <a:r>
              <a:rPr lang="en-US" altLang="ko-KR"/>
              <a:t>inner join</a:t>
            </a:r>
            <a:r>
              <a:rPr lang="ko-KR" altLang="en-US"/>
              <a:t>을 활용해 프론트에게 보내는 </a:t>
            </a:r>
            <a:r>
              <a:rPr lang="en-US" altLang="ko-KR"/>
              <a:t>attribute</a:t>
            </a:r>
            <a:r>
              <a:rPr lang="ko-KR" altLang="en-US"/>
              <a:t>만 존재하는 테이블을 만든 뒤</a:t>
            </a:r>
            <a:r>
              <a:rPr lang="en-US" altLang="ko-KR"/>
              <a:t>, </a:t>
            </a:r>
            <a:r>
              <a:rPr lang="ko-KR" altLang="en-US"/>
              <a:t>데이터를 가져와서 쉽게 해결할 수 있었다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4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5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로그인화면에서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아이디찾기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 err="1">
                <a:ea typeface="맑은 고딕"/>
              </a:rPr>
              <a:t>비밀번호찾기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회원가입 화면으로 넘어가는 것은 </a:t>
            </a:r>
            <a:r>
              <a:rPr lang="ko-KR" altLang="en-US" dirty="0" err="1">
                <a:ea typeface="맑은 고딕"/>
              </a:rPr>
              <a:t>스위치네비게이터를</a:t>
            </a:r>
            <a:r>
              <a:rPr lang="ko-KR" altLang="en-US" dirty="0">
                <a:ea typeface="맑은 고딕"/>
              </a:rPr>
              <a:t> 이용하였으며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목록화면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키워드 추가화면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관리화면은 탭 </a:t>
            </a:r>
            <a:r>
              <a:rPr lang="ko-KR" altLang="en-US" dirty="0" err="1">
                <a:ea typeface="맑은 고딕"/>
              </a:rPr>
              <a:t>네비게이터를</a:t>
            </a:r>
            <a:r>
              <a:rPr lang="ko-KR" altLang="en-US" dirty="0">
                <a:ea typeface="맑은 고딕"/>
              </a:rPr>
              <a:t> 이용하여 탭화면으로 구성하였습니다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키워드 관리화면에서 세부화면으로 넘어가는 것은 </a:t>
            </a:r>
            <a:r>
              <a:rPr lang="ko-KR" altLang="en-US" dirty="0" err="1">
                <a:ea typeface="맑은 고딕"/>
              </a:rPr>
              <a:t>스택네비게이터를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ko-KR" altLang="en-US" dirty="0" err="1">
                <a:ea typeface="맑은 고딕"/>
              </a:rPr>
              <a:t>뒤로가기를</a:t>
            </a:r>
            <a:r>
              <a:rPr lang="ko-KR" altLang="en-US" dirty="0">
                <a:ea typeface="맑은 고딕"/>
              </a:rPr>
              <a:t> 통해 이전화면으로 돌아갈 수 있도록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최종적으로 </a:t>
            </a:r>
            <a:r>
              <a:rPr lang="ko-KR" altLang="en-US" dirty="0" err="1">
                <a:ea typeface="맑은 고딕"/>
              </a:rPr>
              <a:t>로그인화면에서</a:t>
            </a:r>
            <a:r>
              <a:rPr lang="ko-KR" altLang="en-US" dirty="0">
                <a:ea typeface="맑은 고딕"/>
              </a:rPr>
              <a:t> 탭화면으로 </a:t>
            </a:r>
            <a:r>
              <a:rPr lang="ko-KR" altLang="en-US" dirty="0" err="1">
                <a:ea typeface="맑은 고딕"/>
              </a:rPr>
              <a:t>넘어가는것을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스위치네비게이터를</a:t>
            </a:r>
            <a:r>
              <a:rPr lang="ko-KR" altLang="en-US" dirty="0">
                <a:ea typeface="맑은 고딕"/>
              </a:rPr>
              <a:t> 이용하여 전체적인 화면전환을 완성하였습니다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텍스트를 </a:t>
            </a:r>
            <a:r>
              <a:rPr lang="ko-KR" altLang="en-US" dirty="0" err="1"/>
              <a:t>입력해야하는</a:t>
            </a:r>
            <a:r>
              <a:rPr lang="ko-KR" altLang="en-US" dirty="0"/>
              <a:t> 곳은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네이티브의 </a:t>
            </a:r>
            <a:r>
              <a:rPr lang="en-US" altLang="ko-KR" dirty="0" err="1"/>
              <a:t>TextInput</a:t>
            </a:r>
            <a:r>
              <a:rPr lang="en-US" altLang="ko-KR" dirty="0"/>
              <a:t> </a:t>
            </a:r>
            <a:r>
              <a:rPr lang="ko-KR" altLang="en-US" dirty="0"/>
              <a:t>컴포넌트를 이용하여 처리했으며 로그인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r>
              <a:rPr lang="en-US" altLang="ko-KR" dirty="0"/>
              <a:t>/Delete </a:t>
            </a:r>
            <a:r>
              <a:rPr lang="ko-KR" altLang="en-US" dirty="0"/>
              <a:t>등의 버튼은 </a:t>
            </a:r>
            <a:r>
              <a:rPr lang="en-US" altLang="ko-KR" dirty="0" err="1"/>
              <a:t>touchablehighlight</a:t>
            </a:r>
            <a:r>
              <a:rPr lang="ko-KR" altLang="en-US" dirty="0"/>
              <a:t>를 이용하여 처리하였습니다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그리고 </a:t>
            </a:r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ko-KR" altLang="en-US" dirty="0" err="1"/>
              <a:t>비밀번호찾기</a:t>
            </a:r>
            <a:r>
              <a:rPr lang="ko-KR" altLang="en-US" dirty="0"/>
              <a:t> 회원가입은 </a:t>
            </a:r>
            <a:r>
              <a:rPr lang="en-US" altLang="ko-KR" dirty="0"/>
              <a:t>Text</a:t>
            </a:r>
            <a:r>
              <a:rPr lang="ko-KR" altLang="en-US" dirty="0"/>
              <a:t>컴포넌트에 </a:t>
            </a:r>
            <a:r>
              <a:rPr lang="en-US" altLang="ko-KR" dirty="0" err="1"/>
              <a:t>onPress</a:t>
            </a:r>
            <a:r>
              <a:rPr lang="ko-KR" altLang="en-US" dirty="0"/>
              <a:t>메서드를 이용하여 텍스트를 누르면 화면전환이 가능하도록 하였습니다</a:t>
            </a:r>
            <a:endParaRPr lang="en-US" altLang="ko-KR" dirty="0"/>
          </a:p>
          <a:p>
            <a:r>
              <a:rPr lang="ko-KR" altLang="en-US" dirty="0"/>
              <a:t>키워드 목록과 포탈 공지사항 목록은 각각 </a:t>
            </a:r>
            <a:r>
              <a:rPr lang="en-US" altLang="ko-KR" dirty="0" err="1"/>
              <a:t>ScrollView</a:t>
            </a:r>
            <a:r>
              <a:rPr lang="ko-KR" altLang="en-US" dirty="0"/>
              <a:t>와 </a:t>
            </a:r>
            <a:r>
              <a:rPr lang="en-US" altLang="ko-KR" dirty="0" err="1"/>
              <a:t>FlatList</a:t>
            </a:r>
            <a:r>
              <a:rPr lang="ko-KR" altLang="en-US" dirty="0"/>
              <a:t>를 사용하여 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표시하려는 항목의 목록이 매우 길 경우 무한 스크롤이 가능하도록 하였습니다</a:t>
            </a: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17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경쟁서비스와 차별성에 대해 말씀드리겠습니다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44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모야</a:t>
            </a:r>
            <a:r>
              <a:rPr lang="en-US" altLang="ko-KR" dirty="0"/>
              <a:t>, </a:t>
            </a:r>
            <a:r>
              <a:rPr lang="ko-KR" altLang="en-US" dirty="0" err="1"/>
              <a:t>딸람</a:t>
            </a:r>
            <a:r>
              <a:rPr lang="ko-KR" altLang="en-US" dirty="0"/>
              <a:t> 등의 서비스는 뉴스관련 어플로 뉴스기사 내용에 대한 </a:t>
            </a:r>
            <a:r>
              <a:rPr lang="ko-KR" altLang="en-US" dirty="0" err="1"/>
              <a:t>크롤링만</a:t>
            </a:r>
            <a:r>
              <a:rPr lang="ko-KR" altLang="en-US" dirty="0"/>
              <a:t> 가능했고 키워드 </a:t>
            </a:r>
            <a:r>
              <a:rPr lang="ko-KR" altLang="en-US" dirty="0" err="1"/>
              <a:t>푸시알림</a:t>
            </a:r>
            <a:r>
              <a:rPr lang="ko-KR" altLang="en-US" dirty="0"/>
              <a:t> 역시 뉴스 내용에 대해서만 가능했습니다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노티 등의 서비스는 사용자들이 많이 요청한 사이트들에 대한 </a:t>
            </a:r>
            <a:r>
              <a:rPr lang="ko-KR" altLang="en-US" dirty="0" err="1"/>
              <a:t>크롤링만</a:t>
            </a:r>
            <a:r>
              <a:rPr lang="ko-KR" altLang="en-US" dirty="0"/>
              <a:t> 가능했고 그 외의 사이트는 별도의 등록 요청이 필요했습니다</a:t>
            </a:r>
            <a:endParaRPr lang="en-US" altLang="ko-KR" dirty="0"/>
          </a:p>
          <a:p>
            <a:r>
              <a:rPr lang="ko-KR" altLang="en-US" dirty="0"/>
              <a:t>그리고  하나의 키워드에 대해서만 </a:t>
            </a:r>
            <a:r>
              <a:rPr lang="ko-KR" altLang="en-US" dirty="0" err="1"/>
              <a:t>푸시알림이</a:t>
            </a:r>
            <a:r>
              <a:rPr lang="ko-KR" altLang="en-US" dirty="0"/>
              <a:t> 가능하다는 단점이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8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그에 비해 저희 키워드 알람 서비스는</a:t>
            </a:r>
            <a:r>
              <a:rPr lang="en-US" altLang="ko-KR" dirty="0"/>
              <a:t>/</a:t>
            </a:r>
            <a:r>
              <a:rPr lang="ko-KR" altLang="en-US" dirty="0"/>
              <a:t> 아주대학교 한정서비스로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단과대</a:t>
            </a:r>
            <a:r>
              <a:rPr lang="ko-KR" altLang="en-US" dirty="0"/>
              <a:t> 별 학과 별로 세부사이트에 대한 </a:t>
            </a:r>
            <a:r>
              <a:rPr lang="ko-KR" altLang="en-US" dirty="0" err="1"/>
              <a:t>푸시알림이</a:t>
            </a:r>
            <a:r>
              <a:rPr lang="ko-KR" altLang="en-US" dirty="0"/>
              <a:t> 가능하며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사이트 별로 등록할 수 있는 </a:t>
            </a:r>
            <a:r>
              <a:rPr lang="en-US" altLang="ko-KR" dirty="0"/>
              <a:t>/</a:t>
            </a:r>
            <a:r>
              <a:rPr lang="ko-KR" altLang="en-US" dirty="0"/>
              <a:t>키워드 </a:t>
            </a:r>
            <a:r>
              <a:rPr lang="ko-KR" altLang="en-US" dirty="0" err="1"/>
              <a:t>푸시알림</a:t>
            </a:r>
            <a:r>
              <a:rPr lang="ko-KR" altLang="en-US" dirty="0"/>
              <a:t> 개수 제한이 없다는 </a:t>
            </a:r>
            <a:r>
              <a:rPr lang="en-US" altLang="ko-KR" dirty="0"/>
              <a:t>/</a:t>
            </a:r>
            <a:r>
              <a:rPr lang="ko-KR" altLang="en-US" dirty="0"/>
              <a:t>이점이 있습니다</a:t>
            </a:r>
            <a:r>
              <a:rPr lang="en-US" altLang="ko-KR" dirty="0"/>
              <a:t>. </a:t>
            </a:r>
            <a:r>
              <a:rPr lang="ko-KR" altLang="en-US" dirty="0"/>
              <a:t>또한 별도의 사이트 등록요청없이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아주대 포탈 공지사항에 대한 내용을 </a:t>
            </a:r>
            <a:r>
              <a:rPr lang="en-US" altLang="ko-KR" dirty="0"/>
              <a:t>/</a:t>
            </a:r>
            <a:r>
              <a:rPr lang="ko-KR" altLang="en-US" dirty="0"/>
              <a:t>받아볼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프로젝트 시연을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5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ko-KR" altLang="en-US" dirty="0" err="1"/>
              <a:t>발표마치겠습니다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5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3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ko-KR" altLang="en-US">
                <a:ea typeface="맑은 고딕"/>
              </a:rPr>
              <a:t>개발환경은 다음과 같습니다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핵심적인 부분만 집어서 </a:t>
            </a:r>
            <a:r>
              <a:rPr lang="ko-KR" altLang="en-US" err="1">
                <a:ea typeface="맑은 고딕"/>
              </a:rPr>
              <a:t>설명드리면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빠른 개발과 처리를 위해 </a:t>
            </a:r>
            <a:r>
              <a:rPr lang="en-US" altLang="ko-KR">
                <a:ea typeface="맑은 고딕"/>
              </a:rPr>
              <a:t>node.js</a:t>
            </a:r>
            <a:r>
              <a:rPr lang="ko-KR" altLang="en-US">
                <a:ea typeface="맑은 고딕"/>
              </a:rPr>
              <a:t>를 이용하였고 </a:t>
            </a: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r>
              <a:rPr lang="ko-KR" altLang="en-US"/>
              <a:t>웹 </a:t>
            </a:r>
            <a:r>
              <a:rPr lang="ko-KR" altLang="en-US" err="1"/>
              <a:t>크롤링을</a:t>
            </a:r>
            <a:r>
              <a:rPr lang="ko-KR" altLang="en-US"/>
              <a:t> 하기 위한 다양한 모듈을 지원해주는 </a:t>
            </a:r>
            <a:r>
              <a:rPr lang="en-US" altLang="ko-KR"/>
              <a:t>python</a:t>
            </a:r>
            <a:r>
              <a:rPr lang="ko-KR" altLang="en-US"/>
              <a:t>을 이용해 웹페이지 정보를 가져올 예정입니다</a:t>
            </a:r>
            <a:r>
              <a:rPr lang="en-US" altLang="ko-KR"/>
              <a:t>. </a:t>
            </a:r>
          </a:p>
          <a:p>
            <a:pPr marL="0" indent="0">
              <a:buFont typeface="Arial"/>
              <a:buNone/>
            </a:pPr>
            <a:r>
              <a:rPr lang="ko-KR" altLang="en-US">
                <a:ea typeface="맑은 고딕"/>
              </a:rPr>
              <a:t>협업도구로는 </a:t>
            </a:r>
            <a:r>
              <a:rPr lang="en-US" altLang="ko-KR">
                <a:ea typeface="맑은 고딕"/>
              </a:rPr>
              <a:t>Git</a:t>
            </a:r>
            <a:r>
              <a:rPr lang="ko-KR" altLang="en-US">
                <a:ea typeface="맑은 고딕"/>
              </a:rPr>
              <a:t>을 통해 버전관리를 하였고 </a:t>
            </a:r>
            <a:r>
              <a:rPr lang="ko-KR" altLang="en-US"/>
              <a:t>문서 공동 작업 도구인 </a:t>
            </a:r>
            <a:r>
              <a:rPr lang="en-US" altLang="ko-KR"/>
              <a:t>Notion</a:t>
            </a:r>
            <a:r>
              <a:rPr lang="ko-KR" altLang="en-US"/>
              <a:t>을 주요 문서작업을 하는 데 사용하였습니다</a:t>
            </a:r>
            <a:r>
              <a:rPr lang="en-US" altLang="ko-KR"/>
              <a:t>.</a:t>
            </a:r>
          </a:p>
          <a:p>
            <a:pPr marL="0" indent="0">
              <a:buFont typeface="Arial"/>
              <a:buNone/>
            </a:pP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혹시 부족하다 싶으면 </a:t>
            </a:r>
            <a:r>
              <a:rPr lang="ko-KR" altLang="en-US" err="1">
                <a:ea typeface="맑은 고딕"/>
              </a:rPr>
              <a:t>노션에</a:t>
            </a:r>
            <a:r>
              <a:rPr lang="ko-KR" altLang="en-US">
                <a:ea typeface="맑은 고딕"/>
              </a:rPr>
              <a:t> 기술 스택 페이지에서 내용 가져다 쓰셔도 돼요</a:t>
            </a:r>
            <a:r>
              <a:rPr lang="en-US" altLang="ko-KR">
                <a:ea typeface="맑은 고딕"/>
              </a:rPr>
              <a:t>!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>
                <a:ea typeface="맑은 고딕"/>
              </a:rPr>
              <a:t>iOS, android</a:t>
            </a:r>
            <a:r>
              <a:rPr lang="ko-KR" altLang="en-US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동시에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개발이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가능한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네이티브로 개발하였고 라우터와 스크린을 분리하여 가독성을 높였습니다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ko-KR" altLang="en-US" dirty="0">
                <a:ea typeface="맑은 고딕"/>
              </a:rPr>
              <a:t>가장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레퍼런스가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관계형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데이터베이스인 </a:t>
            </a:r>
            <a:r>
              <a:rPr lang="en-US" altLang="ko-KR" dirty="0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을 </a:t>
            </a:r>
            <a:r>
              <a:rPr lang="ko-KR" altLang="en-US" dirty="0" err="1">
                <a:ea typeface="맑은 고딕"/>
              </a:rPr>
              <a:t>사용함으로서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발생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및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해결이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용이하도록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err="1">
                <a:ea typeface="맑은 고딕"/>
              </a:rPr>
              <a:t>백엔드</a:t>
            </a:r>
            <a:r>
              <a:rPr lang="ko-KR" altLang="en-US" dirty="0">
                <a:ea typeface="맑은 고딕"/>
              </a:rPr>
              <a:t> 동작 구조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* 푸시 알림 부분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사용자가 키워드 등록을 하면 프론트가 </a:t>
            </a:r>
            <a:r>
              <a:rPr lang="ko-KR" altLang="en-US" dirty="0" err="1">
                <a:ea typeface="맑은 고딕"/>
              </a:rPr>
              <a:t>파이어베이스에</a:t>
            </a:r>
            <a:r>
              <a:rPr lang="ko-KR" altLang="en-US" dirty="0">
                <a:ea typeface="맑은 고딕"/>
              </a:rPr>
              <a:t> 해당 키워드와 페이지 </a:t>
            </a:r>
            <a:r>
              <a:rPr lang="en-US" altLang="ko-KR" dirty="0" err="1">
                <a:ea typeface="맑은 고딕"/>
              </a:rPr>
              <a:t>url</a:t>
            </a:r>
            <a:r>
              <a:rPr lang="ko-KR" altLang="en-US" dirty="0">
                <a:ea typeface="맑은 고딕"/>
              </a:rPr>
              <a:t>을 주제로 구독을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키워드 삭제 시 주제 구독 해제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파이썬이</a:t>
            </a:r>
            <a:r>
              <a:rPr lang="ko-KR" altLang="en-US" dirty="0">
                <a:ea typeface="맑은 고딕"/>
              </a:rPr>
              <a:t> 주기적으로 </a:t>
            </a:r>
            <a:r>
              <a:rPr lang="ko-KR" altLang="en-US" dirty="0" err="1">
                <a:ea typeface="맑은 고딕"/>
              </a:rPr>
              <a:t>크롤링을</a:t>
            </a:r>
            <a:r>
              <a:rPr lang="ko-KR" altLang="en-US" dirty="0">
                <a:ea typeface="맑은 고딕"/>
              </a:rPr>
              <a:t> 하여 데이터베이스를 업데이트하면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 때마다 </a:t>
            </a:r>
            <a:r>
              <a:rPr lang="ko-KR" altLang="en-US" dirty="0" err="1">
                <a:ea typeface="맑은 고딕"/>
              </a:rPr>
              <a:t>파이썬에서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파이어베이스에게</a:t>
            </a:r>
            <a:r>
              <a:rPr lang="ko-KR" altLang="en-US" dirty="0">
                <a:ea typeface="맑은 고딕"/>
              </a:rPr>
              <a:t> 새로운 게시물에 들어 있는 키워드를 주제로 구독한 사용자들에게 </a:t>
            </a:r>
            <a:r>
              <a:rPr lang="ko-KR" altLang="en-US" dirty="0" err="1">
                <a:ea typeface="맑은 고딕"/>
              </a:rPr>
              <a:t>푸시알림을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보내라고 요청한다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파이어베이스는</a:t>
            </a:r>
            <a:r>
              <a:rPr lang="ko-KR" altLang="en-US" dirty="0">
                <a:ea typeface="맑은 고딕"/>
              </a:rPr>
              <a:t> 사용자들에게 푸시 알림을 보낸다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* </a:t>
            </a:r>
            <a:r>
              <a:rPr lang="en-US" altLang="ko-KR" dirty="0" err="1">
                <a:ea typeface="맑은 고딕"/>
              </a:rPr>
              <a:t>Api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부분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ea typeface="맑은 고딕"/>
              </a:rPr>
              <a:t>컴포넌트를 누르면 </a:t>
            </a:r>
            <a:r>
              <a:rPr lang="en-US" altLang="ko-KR" dirty="0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api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호출하고 </a:t>
            </a:r>
            <a:r>
              <a:rPr lang="en-US" altLang="ko-KR" dirty="0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 err="1">
                <a:ea typeface="맑은 고딕"/>
              </a:rPr>
              <a:t>sql</a:t>
            </a:r>
            <a:r>
              <a:rPr lang="ko-KR" altLang="en-US" dirty="0">
                <a:ea typeface="맑은 고딕"/>
              </a:rPr>
              <a:t>에 쿼리를 보내 기능을 수행한다</a:t>
            </a:r>
            <a:r>
              <a:rPr lang="en-US" altLang="ko-KR" dirty="0">
                <a:ea typeface="맑은 고딕"/>
              </a:rPr>
              <a:t>.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6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4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Table 총 7개: users, page, registration, keyword, sessions,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, trig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Users: user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Page: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키워드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알림을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받고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싶은</a:t>
            </a:r>
            <a:r>
              <a:rPr lang="en-US" altLang="ko-KR">
                <a:latin typeface="Calibri"/>
                <a:ea typeface="맑은 고딕"/>
                <a:cs typeface="Calibri"/>
              </a:rPr>
              <a:t> page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목록을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   </a:t>
            </a:r>
            <a:endParaRPr lang="en-US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Registration info: user-page 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    </a:t>
            </a:r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Keyword: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user가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등록한</a:t>
            </a:r>
            <a:r>
              <a:rPr lang="en-US" altLang="ko-KR">
                <a:latin typeface="Calibri"/>
                <a:ea typeface="맑은 고딕"/>
                <a:cs typeface="Calibri"/>
              </a:rPr>
              <a:t> keyword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목록을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        </a:t>
            </a:r>
            <a:endParaRPr lang="en-US" altLang="ko-KR">
              <a:ea typeface="맑은 고딕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Sessions: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현재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로그인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crawl_data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데이터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게시물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)를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  * title: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제목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content: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내용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(앞 500자까지) / link: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본문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링크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p_id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페이지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식별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번호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department: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공지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부서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updateDate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작성일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idx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번호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category: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분류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trig: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crawl_data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테이블에서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필요한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추출해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Crawling –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beautifulsoup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이용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아주대학교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홈페이지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공지사항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게시판에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게시물의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게시물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</a:t>
            </a:r>
            <a:r>
              <a:rPr lang="en-US" altLang="ko-KR">
                <a:latin typeface="Calibri"/>
                <a:ea typeface="맑은 고딕"/>
                <a:cs typeface="Calibri"/>
              </a:rPr>
              <a:t>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번호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분류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제목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공지부서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작성일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본문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링크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(앞 500자만)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Calibri"/>
                <a:ea typeface="맑은 고딕"/>
                <a:cs typeface="Calibri"/>
              </a:rPr>
              <a:t> 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삽입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4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Crawling –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구조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Crawl.py에서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전체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Calibri"/>
                <a:ea typeface="맑은 고딕"/>
                <a:cs typeface="Calibri"/>
              </a:rPr>
              <a:t> 뒤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</a:t>
            </a:r>
            <a:r>
              <a:rPr lang="en-US" altLang="ko-KR">
                <a:latin typeface="Calibri"/>
                <a:ea typeface="맑은 고딕"/>
                <a:cs typeface="Calibri"/>
              </a:rPr>
              <a:t>.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각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user가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keyword가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title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column에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포함되면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해당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페이지에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대한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trig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insert.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Trig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>
                <a:latin typeface="Calibri"/>
                <a:ea typeface="맑은 고딕"/>
                <a:cs typeface="Calibri"/>
              </a:rPr>
              <a:t> insert 될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때마다</a:t>
            </a:r>
            <a:r>
              <a:rPr lang="en-US" altLang="ko-KR">
                <a:latin typeface="Calibri"/>
                <a:ea typeface="맑은 고딕"/>
                <a:cs typeface="Calibri"/>
              </a:rPr>
              <a:t> push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알림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전송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Crontab(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크론탭</a:t>
            </a:r>
            <a:r>
              <a:rPr lang="en-US" altLang="ko-KR">
                <a:latin typeface="Calibri"/>
                <a:ea typeface="맑은 고딕"/>
                <a:cs typeface="Calibri"/>
              </a:rPr>
              <a:t>): </a:t>
            </a:r>
            <a:r>
              <a:rPr lang="en-US" err="1"/>
              <a:t>리눅스에는</a:t>
            </a:r>
            <a:r>
              <a:rPr lang="en-US"/>
              <a:t> </a:t>
            </a:r>
            <a:r>
              <a:rPr lang="en-US" err="1"/>
              <a:t>일정시간마다</a:t>
            </a:r>
            <a:r>
              <a:rPr lang="en-US"/>
              <a:t> </a:t>
            </a:r>
            <a:r>
              <a:rPr lang="en-US" err="1"/>
              <a:t>자동으로</a:t>
            </a:r>
            <a:r>
              <a:rPr lang="en-US"/>
              <a:t> </a:t>
            </a:r>
            <a:r>
              <a:rPr lang="en-US" err="1"/>
              <a:t>명령을</a:t>
            </a:r>
            <a:r>
              <a:rPr lang="en-US"/>
              <a:t> </a:t>
            </a:r>
            <a:r>
              <a:rPr lang="en-US" err="1"/>
              <a:t>실행해주는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스케줄러인</a:t>
            </a:r>
            <a:r>
              <a:rPr lang="en-US" altLang="ko-KR">
                <a:ea typeface="맑은 고딕"/>
              </a:rPr>
              <a:t> </a:t>
            </a:r>
            <a:r>
              <a:rPr lang="en-US"/>
              <a:t>crontab</a:t>
            </a:r>
            <a:r>
              <a:rPr lang="ko-KR" altLang="en-US">
                <a:ea typeface="맑은 고딕"/>
              </a:rPr>
              <a:t>이</a:t>
            </a:r>
            <a:r>
              <a:rPr lang="en-US"/>
              <a:t> </a:t>
            </a:r>
            <a:r>
              <a:rPr lang="ko-KR" altLang="en-US">
                <a:ea typeface="맑은 고딕"/>
              </a:rPr>
              <a:t>존재</a:t>
            </a:r>
            <a:r>
              <a:rPr lang="en-US"/>
              <a:t>. </a:t>
            </a:r>
            <a:r>
              <a:rPr lang="en-US" err="1"/>
              <a:t>예약된</a:t>
            </a:r>
            <a:r>
              <a:rPr lang="en-US"/>
              <a:t> </a:t>
            </a:r>
            <a:r>
              <a:rPr lang="en-US" err="1"/>
              <a:t>시간에</a:t>
            </a:r>
            <a:r>
              <a:rPr lang="en-US">
                <a:ea typeface="맑은 고딕"/>
              </a:rPr>
              <a:t>,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시간을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주기로</a:t>
            </a:r>
            <a:r>
              <a:rPr lang="en-US"/>
              <a:t> </a:t>
            </a:r>
            <a:r>
              <a:rPr lang="en-US" err="1"/>
              <a:t>정확히</a:t>
            </a:r>
            <a:r>
              <a:rPr lang="en-US"/>
              <a:t> </a:t>
            </a:r>
            <a:r>
              <a:rPr lang="en-US" err="1"/>
              <a:t>프로그램이나</a:t>
            </a:r>
            <a:r>
              <a:rPr lang="en-US"/>
              <a:t> </a:t>
            </a:r>
            <a:r>
              <a:rPr lang="en-US" err="1"/>
              <a:t>명령을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실행.</a:t>
            </a: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ko-KR" altLang="en-US" err="1">
                <a:latin typeface="맑은 고딕"/>
                <a:ea typeface="맑은 고딕"/>
                <a:cs typeface="Calibri"/>
              </a:rPr>
              <a:t>Crawl.py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(+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build_db.py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) 파일을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월~금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오전 9시~오후 6시까지 매 30분 마다 시행.</a:t>
            </a:r>
          </a:p>
          <a:p>
            <a:r>
              <a:rPr lang="ko-KR" altLang="en-US">
                <a:latin typeface="맑은 고딕"/>
                <a:ea typeface="맑은 고딕"/>
                <a:cs typeface="Calibri"/>
              </a:rPr>
              <a:t>*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월~금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오전 9시~오후 6시: 게시글이 올라오는 시간.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92" y="1552753"/>
            <a:ext cx="12080135" cy="370475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9600" b="1" kern="0" spc="-400">
                <a:solidFill>
                  <a:srgbClr val="EC573B"/>
                </a:solidFill>
                <a:latin typeface="나눔스퀘어 Bold"/>
              </a:rPr>
              <a:t>KEYWORD NOTIFICATION</a:t>
            </a:r>
            <a:endParaRPr lang="en-US" sz="9600" b="1">
              <a:latin typeface="나눔스퀘어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010" y="4716853"/>
            <a:ext cx="8594993" cy="84205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3700" kern="0" spc="-100">
                <a:latin typeface="나눔스퀘어 Light"/>
              </a:rPr>
              <a:t>2021 DJC TEAM PROJECT _ KEY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E7B52E-52AF-4560-9B74-90C9310E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4" y="1930802"/>
            <a:ext cx="9315405" cy="7389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07C43-AA46-42B3-9860-CDB38B29DF8A}"/>
              </a:ext>
            </a:extLst>
          </p:cNvPr>
          <p:cNvSpPr txBox="1"/>
          <p:nvPr/>
        </p:nvSpPr>
        <p:spPr>
          <a:xfrm>
            <a:off x="307628" y="10514797"/>
            <a:ext cx="9315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https://www.notion.so/Keyword-Notification-71449feb74f54a21b2ee406c0a849d81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DF7A-4CBC-4FE1-9D62-A9B25809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859" y="1500526"/>
            <a:ext cx="8922849" cy="7819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0913DF-5931-4FCF-81BA-D0BCFE67336B}"/>
              </a:ext>
            </a:extLst>
          </p:cNvPr>
          <p:cNvSpPr txBox="1"/>
          <p:nvPr/>
        </p:nvSpPr>
        <p:spPr>
          <a:xfrm>
            <a:off x="10867830" y="10514797"/>
            <a:ext cx="93181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https://github.com/julie0005/Keyword_Notification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4CCAB-C9F0-4957-89F8-89B5760C533F}"/>
              </a:ext>
            </a:extLst>
          </p:cNvPr>
          <p:cNvSpPr txBox="1"/>
          <p:nvPr/>
        </p:nvSpPr>
        <p:spPr>
          <a:xfrm>
            <a:off x="3825123" y="937438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8D648-B86E-48AF-BCF1-84150D5584F7}"/>
              </a:ext>
            </a:extLst>
          </p:cNvPr>
          <p:cNvSpPr txBox="1"/>
          <p:nvPr/>
        </p:nvSpPr>
        <p:spPr>
          <a:xfrm>
            <a:off x="12787104" y="9363415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92266B8-7A88-433F-9E16-CA8DE400FF0C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협업 도구</a:t>
            </a:r>
          </a:p>
        </p:txBody>
      </p:sp>
    </p:spTree>
    <p:extLst>
      <p:ext uri="{BB962C8B-B14F-4D97-AF65-F5344CB8AC3E}">
        <p14:creationId xmlns:p14="http://schemas.microsoft.com/office/powerpoint/2010/main" val="5885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0" b="0" i="0" u="none" strike="noStrike" kern="0" cap="none" spc="-10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캔디바miri"/>
                <a:ea typeface="+mn-ea"/>
                <a:cs typeface="+mn-cs"/>
              </a:rPr>
              <a:t>03</a:t>
            </a:r>
            <a:endParaRPr kumimoji="0" lang="en-US" altLang="ko-KR" sz="32000" b="0" i="0" u="none" strike="noStrike" kern="0" cap="none" spc="-10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각 영역별 구현 및 설계</a:t>
            </a:r>
          </a:p>
        </p:txBody>
      </p:sp>
      <p:grpSp>
        <p:nvGrpSpPr>
          <p:cNvPr id="7" name="그룹 1024">
            <a:extLst>
              <a:ext uri="{FF2B5EF4-FFF2-40B4-BE49-F238E27FC236}">
                <a16:creationId xmlns:a16="http://schemas.microsoft.com/office/drawing/2014/main" id="{D023AB68-2D05-4981-A603-A865D62CF946}"/>
              </a:ext>
            </a:extLst>
          </p:cNvPr>
          <p:cNvGrpSpPr/>
          <p:nvPr/>
        </p:nvGrpSpPr>
        <p:grpSpPr>
          <a:xfrm>
            <a:off x="14153323" y="6727058"/>
            <a:ext cx="2314066" cy="2289361"/>
            <a:chOff x="6565386" y="4744515"/>
            <a:chExt cx="1205418" cy="1192549"/>
          </a:xfrm>
        </p:grpSpPr>
        <p:pic>
          <p:nvPicPr>
            <p:cNvPr id="8" name="Object 78">
              <a:extLst>
                <a:ext uri="{FF2B5EF4-FFF2-40B4-BE49-F238E27FC236}">
                  <a16:creationId xmlns:a16="http://schemas.microsoft.com/office/drawing/2014/main" id="{90DB7D2F-D606-4178-B403-A2E3F21F3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4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018FF56-D2F6-4C3F-AAAA-7382F5DE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2" y="2127792"/>
            <a:ext cx="17830799" cy="7539823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C07F73E-4035-45E4-BBDD-98672DF85C3F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DB _ Schema</a:t>
            </a:r>
          </a:p>
        </p:txBody>
      </p:sp>
    </p:spTree>
    <p:extLst>
      <p:ext uri="{BB962C8B-B14F-4D97-AF65-F5344CB8AC3E}">
        <p14:creationId xmlns:p14="http://schemas.microsoft.com/office/powerpoint/2010/main" val="142584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0C907A-F61F-45BA-9D15-87B9E3E8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6" y="1876902"/>
            <a:ext cx="9722858" cy="7305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35651B5-072D-4C98-BAB7-23696A46A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" t="56716" r="67508"/>
          <a:stretch/>
        </p:blipFill>
        <p:spPr>
          <a:xfrm>
            <a:off x="10607773" y="1041005"/>
            <a:ext cx="7445181" cy="4369032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89E1173A-B241-44B2-B06F-F6382EF0F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677" y="5529497"/>
            <a:ext cx="6315075" cy="35575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2414C0B-BCD1-42B7-9991-81F225428C0A}"/>
              </a:ext>
            </a:extLst>
          </p:cNvPr>
          <p:cNvSpPr/>
          <p:nvPr/>
        </p:nvSpPr>
        <p:spPr>
          <a:xfrm rot="7980000" flipH="1">
            <a:off x="5453885" y="9029591"/>
            <a:ext cx="1377602" cy="1114984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E8D03A00-CBBA-41D1-8D0C-6D94EA7021AF}"/>
              </a:ext>
            </a:extLst>
          </p:cNvPr>
          <p:cNvSpPr/>
          <p:nvPr/>
        </p:nvSpPr>
        <p:spPr>
          <a:xfrm rot="5400000" flipH="1">
            <a:off x="13311433" y="5742075"/>
            <a:ext cx="1413422" cy="126217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CABB3E4-1C3E-426B-B57E-80DBAF0D3BE9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6143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079434-CA9F-4226-B05B-D38344D5858D}"/>
              </a:ext>
            </a:extLst>
          </p:cNvPr>
          <p:cNvSpPr/>
          <p:nvPr/>
        </p:nvSpPr>
        <p:spPr>
          <a:xfrm>
            <a:off x="144701" y="3077385"/>
            <a:ext cx="18003972" cy="6066622"/>
          </a:xfrm>
          <a:prstGeom prst="rect">
            <a:avLst/>
          </a:prstGeom>
          <a:solidFill>
            <a:srgbClr val="FEF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9ABF54-63E2-448C-8296-C5A0ED0480C5}"/>
              </a:ext>
            </a:extLst>
          </p:cNvPr>
          <p:cNvSpPr/>
          <p:nvPr/>
        </p:nvSpPr>
        <p:spPr>
          <a:xfrm>
            <a:off x="508754" y="4482521"/>
            <a:ext cx="3550035" cy="4307027"/>
          </a:xfrm>
          <a:prstGeom prst="rect">
            <a:avLst/>
          </a:prstGeom>
          <a:solidFill>
            <a:srgbClr val="EBF6F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 descr="텍스트, 방, 장면, 도박장이(가) 표시된 사진&#10;&#10;자동 생성된 설명">
            <a:extLst>
              <a:ext uri="{FF2B5EF4-FFF2-40B4-BE49-F238E27FC236}">
                <a16:creationId xmlns:a16="http://schemas.microsoft.com/office/drawing/2014/main" id="{7BE6F748-F33D-4E97-B576-B94FA78C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24" y="5100681"/>
            <a:ext cx="2807320" cy="2807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A90D31-0AAF-452E-9748-9058714F3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6" y="3653381"/>
            <a:ext cx="2450395" cy="1263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193897-4A8E-41EE-B90A-F7993FED5C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48" y="6117999"/>
            <a:ext cx="1400970" cy="1395497"/>
          </a:xfrm>
          <a:prstGeom prst="rect">
            <a:avLst/>
          </a:prstGeom>
        </p:spPr>
      </p:pic>
      <p:pic>
        <p:nvPicPr>
          <p:cNvPr id="16" name="그림 15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D526B8F6-499A-4DC8-A62E-C6788C959E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781" r="32260" b="6734"/>
          <a:stretch/>
        </p:blipFill>
        <p:spPr>
          <a:xfrm>
            <a:off x="4462970" y="2267539"/>
            <a:ext cx="1322683" cy="2143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5D12D-1942-439E-BD29-5A1E64BEB566}"/>
              </a:ext>
            </a:extLst>
          </p:cNvPr>
          <p:cNvSpPr txBox="1"/>
          <p:nvPr/>
        </p:nvSpPr>
        <p:spPr>
          <a:xfrm>
            <a:off x="5680439" y="7985919"/>
            <a:ext cx="28613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b="1" err="1">
                <a:latin typeface="나눔스퀘어 Bold"/>
              </a:rPr>
              <a:t>crawl_data</a:t>
            </a:r>
            <a:endParaRPr lang="ko-KR" altLang="en-US" sz="4000" b="1" err="1">
              <a:latin typeface="나눔스퀘어 Bold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596A5D-935A-4D75-AEBB-C3072D61D33A}"/>
              </a:ext>
            </a:extLst>
          </p:cNvPr>
          <p:cNvSpPr/>
          <p:nvPr/>
        </p:nvSpPr>
        <p:spPr>
          <a:xfrm>
            <a:off x="1303735" y="3971925"/>
            <a:ext cx="1971674" cy="942975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 ExtraBold"/>
                <a:ea typeface="나눔스퀘어_ac ExtraBold"/>
              </a:rPr>
              <a:t>crawl.py</a:t>
            </a:r>
            <a:endParaRPr lang="ko-KR" sz="2000">
              <a:solidFill>
                <a:schemeClr val="tx1"/>
              </a:solidFill>
              <a:latin typeface="나눔스퀘어 Extra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29B30B-6C12-416A-A83B-40E1A857851A}"/>
              </a:ext>
            </a:extLst>
          </p:cNvPr>
          <p:cNvSpPr/>
          <p:nvPr/>
        </p:nvSpPr>
        <p:spPr>
          <a:xfrm>
            <a:off x="9670613" y="4482521"/>
            <a:ext cx="3550035" cy="4307027"/>
          </a:xfrm>
          <a:prstGeom prst="rect">
            <a:avLst/>
          </a:prstGeom>
          <a:solidFill>
            <a:srgbClr val="EBF6F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 descr="텍스트, 방, 장면, 도박장이(가) 표시된 사진&#10;&#10;자동 생성된 설명">
            <a:extLst>
              <a:ext uri="{FF2B5EF4-FFF2-40B4-BE49-F238E27FC236}">
                <a16:creationId xmlns:a16="http://schemas.microsoft.com/office/drawing/2014/main" id="{1F7C213A-C474-4CBC-97CB-63C4DE70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083" y="5100681"/>
            <a:ext cx="2807320" cy="2807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D3F8A2-AE33-432C-B2BA-894A888EE4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45" y="3653381"/>
            <a:ext cx="2450395" cy="126399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DF489A-2522-4B04-B2BB-6F8E355D990D}"/>
              </a:ext>
            </a:extLst>
          </p:cNvPr>
          <p:cNvCxnSpPr>
            <a:cxnSpLocks/>
          </p:cNvCxnSpPr>
          <p:nvPr/>
        </p:nvCxnSpPr>
        <p:spPr>
          <a:xfrm>
            <a:off x="13220648" y="6504341"/>
            <a:ext cx="17394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C1E950E-4355-4516-8EE8-A6748569EC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7" y="6117999"/>
            <a:ext cx="1400970" cy="13954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EDF2FC-D8B0-4FE0-9D20-B3B9CD4D420E}"/>
              </a:ext>
            </a:extLst>
          </p:cNvPr>
          <p:cNvSpPr txBox="1"/>
          <p:nvPr/>
        </p:nvSpPr>
        <p:spPr>
          <a:xfrm>
            <a:off x="15145907" y="7985919"/>
            <a:ext cx="25577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b="1">
                <a:latin typeface="나눔스퀘어 Bold"/>
              </a:rPr>
              <a:t>trig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32CFB8-5506-4AB2-A9F1-FAA28C786B43}"/>
              </a:ext>
            </a:extLst>
          </p:cNvPr>
          <p:cNvSpPr/>
          <p:nvPr/>
        </p:nvSpPr>
        <p:spPr>
          <a:xfrm>
            <a:off x="10154705" y="3971925"/>
            <a:ext cx="2581849" cy="925116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 ExtraBold"/>
                <a:ea typeface="나눔스퀘어_ac ExtraBold"/>
              </a:rPr>
              <a:t>build_db.py</a:t>
            </a:r>
            <a:endParaRPr lang="ko-KR" sz="2000">
              <a:solidFill>
                <a:schemeClr val="tx1"/>
              </a:solidFill>
              <a:latin typeface="나눔스퀘어 ExtraBold"/>
              <a:ea typeface="나눔스퀘어_ac ExtraBold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922683-D389-4C04-8ED3-F114BFCC2FED}"/>
              </a:ext>
            </a:extLst>
          </p:cNvPr>
          <p:cNvCxnSpPr/>
          <p:nvPr/>
        </p:nvCxnSpPr>
        <p:spPr>
          <a:xfrm>
            <a:off x="4061222" y="6507956"/>
            <a:ext cx="1700211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86F937-604F-4B22-9C71-38E2D7A39A7C}"/>
              </a:ext>
            </a:extLst>
          </p:cNvPr>
          <p:cNvCxnSpPr>
            <a:cxnSpLocks/>
          </p:cNvCxnSpPr>
          <p:nvPr/>
        </p:nvCxnSpPr>
        <p:spPr>
          <a:xfrm>
            <a:off x="8597503" y="6507956"/>
            <a:ext cx="1075133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ject 2">
            <a:extLst>
              <a:ext uri="{FF2B5EF4-FFF2-40B4-BE49-F238E27FC236}">
                <a16:creationId xmlns:a16="http://schemas.microsoft.com/office/drawing/2014/main" id="{C144D5B7-350E-470D-8A96-68A4AFE93002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345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굽음 3">
            <a:extLst>
              <a:ext uri="{FF2B5EF4-FFF2-40B4-BE49-F238E27FC236}">
                <a16:creationId xmlns:a16="http://schemas.microsoft.com/office/drawing/2014/main" id="{AB1AE4B5-79EA-4E38-996B-3EFB696B1C0F}"/>
              </a:ext>
            </a:extLst>
          </p:cNvPr>
          <p:cNvSpPr/>
          <p:nvPr/>
        </p:nvSpPr>
        <p:spPr>
          <a:xfrm rot="10800000" flipH="1">
            <a:off x="3676047" y="9371105"/>
            <a:ext cx="552166" cy="593259"/>
          </a:xfrm>
          <a:prstGeom prst="bentArrow">
            <a:avLst/>
          </a:prstGeom>
          <a:solidFill>
            <a:srgbClr val="2D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0B297-55DF-40B7-842B-E5A29B89841B}"/>
              </a:ext>
            </a:extLst>
          </p:cNvPr>
          <p:cNvSpPr txBox="1"/>
          <p:nvPr/>
        </p:nvSpPr>
        <p:spPr>
          <a:xfrm>
            <a:off x="362433" y="1811739"/>
            <a:ext cx="96300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latin typeface="나눔스퀘어 Bold"/>
              </a:rPr>
              <a:t>• Crontab: </a:t>
            </a:r>
            <a:r>
              <a:rPr lang="en-US" altLang="ko-KR" sz="3600" b="1" err="1">
                <a:latin typeface="나눔스퀘어 Bold"/>
              </a:rPr>
              <a:t>리눅스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예약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실행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스케줄러</a:t>
            </a:r>
            <a:endParaRPr lang="en-US" altLang="ko-KR" sz="3600" b="1">
              <a:latin typeface="나눔스퀘어 Bold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B0B325-EE98-4703-9FF4-40627D35B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" t="2922" r="1581" b="3281"/>
          <a:stretch/>
        </p:blipFill>
        <p:spPr>
          <a:xfrm>
            <a:off x="3948596" y="2617837"/>
            <a:ext cx="10380566" cy="5722218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CFC0238-709D-4C3E-AD12-28EA5CB655DC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r>
              <a:rPr lang="en-US" altLang="ko-KR" sz="4800" b="1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 </a:t>
            </a:r>
            <a:r>
              <a:rPr lang="ko-KR" altLang="en-US" sz="4800" b="1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주기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F459915-6B49-4366-AABA-2CF40BF99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92" b="-7346"/>
          <a:stretch/>
        </p:blipFill>
        <p:spPr>
          <a:xfrm>
            <a:off x="1768207" y="8860620"/>
            <a:ext cx="14736724" cy="643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57337-962F-4FA1-A5EB-CA2216312FA2}"/>
              </a:ext>
            </a:extLst>
          </p:cNvPr>
          <p:cNvSpPr txBox="1"/>
          <p:nvPr/>
        </p:nvSpPr>
        <p:spPr>
          <a:xfrm>
            <a:off x="4228213" y="9636203"/>
            <a:ext cx="1048381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err="1">
                <a:latin typeface="나눔스퀘어 ExtraBold"/>
              </a:rPr>
              <a:t>월~금</a:t>
            </a:r>
            <a:r>
              <a:rPr lang="en-US" altLang="ko-KR" sz="2400" b="1" dirty="0">
                <a:latin typeface="나눔스퀘어 ExtraBold"/>
              </a:rPr>
              <a:t> 09:00~18:00 </a:t>
            </a:r>
            <a:r>
              <a:rPr lang="en-US" altLang="ko-KR" sz="2400" b="1" dirty="0" err="1">
                <a:latin typeface="나눔스퀘어 ExtraBold"/>
              </a:rPr>
              <a:t>시간대에</a:t>
            </a:r>
            <a:r>
              <a:rPr lang="en-US" altLang="ko-KR" sz="2400" b="1" dirty="0">
                <a:latin typeface="나눔스퀘어 ExtraBold"/>
              </a:rPr>
              <a:t> 매 00분, 30분마다 &lt;crawl.py&gt; </a:t>
            </a:r>
            <a:r>
              <a:rPr lang="en-US" altLang="ko-KR" sz="2400" b="1" dirty="0" err="1">
                <a:latin typeface="나눔스퀘어 ExtraBold"/>
              </a:rPr>
              <a:t>파일</a:t>
            </a:r>
            <a:r>
              <a:rPr lang="en-US" altLang="ko-KR" sz="2400" b="1" dirty="0">
                <a:latin typeface="나눔스퀘어 ExtraBold"/>
              </a:rPr>
              <a:t> </a:t>
            </a:r>
            <a:r>
              <a:rPr lang="en-US" altLang="ko-KR" sz="2400" b="1" dirty="0" err="1">
                <a:latin typeface="나눔스퀘어 ExtraBold"/>
              </a:rPr>
              <a:t>실행</a:t>
            </a:r>
            <a:endParaRPr lang="en-US" altLang="ko-KR" sz="2400" b="1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2970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615C-61B0-4480-BD5B-23B5E048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6283"/>
            <a:ext cx="8229600" cy="84010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 찾기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회원탈퇴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추가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 	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삭제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가져오기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1.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포털 최근 게시글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가져오기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GET 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16C8E8-A50A-4F43-8A9F-D53A7FF0A33F}"/>
              </a:ext>
            </a:extLst>
          </p:cNvPr>
          <p:cNvCxnSpPr/>
          <p:nvPr/>
        </p:nvCxnSpPr>
        <p:spPr>
          <a:xfrm>
            <a:off x="4867835" y="2291104"/>
            <a:ext cx="3442447" cy="14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6A5932-05CB-4D43-8C13-0D37CBFFBEA6}"/>
              </a:ext>
            </a:extLst>
          </p:cNvPr>
          <p:cNvCxnSpPr/>
          <p:nvPr/>
        </p:nvCxnSpPr>
        <p:spPr>
          <a:xfrm flipV="1">
            <a:off x="4867835" y="2439022"/>
            <a:ext cx="3442447" cy="51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EB1843-59F9-4DD3-BD61-856897082F1E}"/>
              </a:ext>
            </a:extLst>
          </p:cNvPr>
          <p:cNvSpPr txBox="1"/>
          <p:nvPr/>
        </p:nvSpPr>
        <p:spPr>
          <a:xfrm>
            <a:off x="8511987" y="1838857"/>
            <a:ext cx="606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활용하여 사용자를 식별함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시 </a:t>
            </a:r>
            <a:r>
              <a:rPr lang="en-US" altLang="ko-KR" sz="24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session.u_id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값이 생성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 시 </a:t>
            </a:r>
            <a:r>
              <a:rPr lang="en-US" altLang="ko-KR" sz="24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session.destroy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세션 삭제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F09917-41ED-4509-94A9-AFDEF6C25A95}"/>
              </a:ext>
            </a:extLst>
          </p:cNvPr>
          <p:cNvCxnSpPr>
            <a:cxnSpLocks/>
          </p:cNvCxnSpPr>
          <p:nvPr/>
        </p:nvCxnSpPr>
        <p:spPr>
          <a:xfrm flipV="1">
            <a:off x="6094879" y="8100234"/>
            <a:ext cx="22154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D00FE9-A24F-4DC8-8232-1D40D83B5699}"/>
              </a:ext>
            </a:extLst>
          </p:cNvPr>
          <p:cNvSpPr txBox="1"/>
          <p:nvPr/>
        </p:nvSpPr>
        <p:spPr>
          <a:xfrm>
            <a:off x="8511987" y="7684735"/>
            <a:ext cx="606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Inner join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쿼리를 활용하여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registration, keyword, page table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합친 후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DE77FAF-5872-4071-9A6B-30CB916F944D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백엔드</a:t>
            </a:r>
            <a:r>
              <a:rPr lang="ko-KR" altLang="en-US" sz="4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 </a:t>
            </a:r>
            <a:r>
              <a:rPr lang="en-US" altLang="ko-KR" sz="4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- API</a:t>
            </a:r>
          </a:p>
        </p:txBody>
      </p:sp>
    </p:spTree>
    <p:extLst>
      <p:ext uri="{BB962C8B-B14F-4D97-AF65-F5344CB8AC3E}">
        <p14:creationId xmlns:p14="http://schemas.microsoft.com/office/powerpoint/2010/main" val="258757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">
            <a:extLst>
              <a:ext uri="{FF2B5EF4-FFF2-40B4-BE49-F238E27FC236}">
                <a16:creationId xmlns:a16="http://schemas.microsoft.com/office/drawing/2014/main" id="{F0821573-E1DE-48EF-9E99-AC24D7A4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59" y="2110365"/>
            <a:ext cx="12453283" cy="6831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3318912-14FC-413C-B119-911AB4CF1E14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 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FCM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작동 원리 및 아키텍처</a:t>
            </a:r>
          </a:p>
        </p:txBody>
      </p:sp>
    </p:spTree>
    <p:extLst>
      <p:ext uri="{BB962C8B-B14F-4D97-AF65-F5344CB8AC3E}">
        <p14:creationId xmlns:p14="http://schemas.microsoft.com/office/powerpoint/2010/main" val="200689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74B94C4F-6658-4C19-B3B0-B69F2F0441D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837482" y="464136"/>
            <a:ext cx="7877670" cy="8203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1C8B282-7CB5-48BC-B1C6-B21629BA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294301" y="3618579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Object 38">
            <a:extLst>
              <a:ext uri="{FF2B5EF4-FFF2-40B4-BE49-F238E27FC236}">
                <a16:creationId xmlns:a16="http://schemas.microsoft.com/office/drawing/2014/main" id="{AAE07D13-B4E3-4186-94B0-5D3FF77BF4C6}"/>
              </a:ext>
            </a:extLst>
          </p:cNvPr>
          <p:cNvSpPr txBox="1"/>
          <p:nvPr/>
        </p:nvSpPr>
        <p:spPr>
          <a:xfrm>
            <a:off x="10817197" y="4328727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List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AD1A2C0-5FDF-4DD2-964A-554027BD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332505" y="3626423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4FC107C-5E22-425D-9088-7861E9212F6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293534" y="3653590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Object 38">
            <a:extLst>
              <a:ext uri="{FF2B5EF4-FFF2-40B4-BE49-F238E27FC236}">
                <a16:creationId xmlns:a16="http://schemas.microsoft.com/office/drawing/2014/main" id="{A3F30168-F45A-40CF-8AEF-F41C999AC7B1}"/>
              </a:ext>
            </a:extLst>
          </p:cNvPr>
          <p:cNvSpPr txBox="1"/>
          <p:nvPr/>
        </p:nvSpPr>
        <p:spPr>
          <a:xfrm>
            <a:off x="12759974" y="4319087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Add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52" name="Object 38">
            <a:extLst>
              <a:ext uri="{FF2B5EF4-FFF2-40B4-BE49-F238E27FC236}">
                <a16:creationId xmlns:a16="http://schemas.microsoft.com/office/drawing/2014/main" id="{38178B79-4E4E-4CBD-97F1-0C8F2AA91270}"/>
              </a:ext>
            </a:extLst>
          </p:cNvPr>
          <p:cNvSpPr txBox="1"/>
          <p:nvPr/>
        </p:nvSpPr>
        <p:spPr>
          <a:xfrm>
            <a:off x="14837830" y="3904104"/>
            <a:ext cx="1412391" cy="1323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Setting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EE610F9-84B1-45BF-8CD2-F27F9AB2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2688" y="2160487"/>
            <a:ext cx="8325152" cy="6291831"/>
          </a:xfrm>
          <a:prstGeom prst="snip2DiagRect">
            <a:avLst>
              <a:gd name="adj1" fmla="val 1183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76961C8-1164-44CF-B340-95C712CF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4521" y="4164134"/>
            <a:ext cx="2326020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7196886-EFD4-44FF-AFCB-F0D5B9C1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6934" y="4521986"/>
            <a:ext cx="2144653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C7B646-A2CD-45DD-8C76-D42CEA9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0884" y="4780013"/>
            <a:ext cx="2326020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0170F37-B48E-48D6-808E-9BAFBA31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4616" y="5125626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9BE63BE0-2585-4289-9551-53ECFECE70E3}"/>
              </a:ext>
            </a:extLst>
          </p:cNvPr>
          <p:cNvSpPr txBox="1"/>
          <p:nvPr/>
        </p:nvSpPr>
        <p:spPr>
          <a:xfrm>
            <a:off x="1673070" y="4798721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 ID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4DD40B28-CB12-4FA0-AD55-4E35880522FA}"/>
              </a:ext>
            </a:extLst>
          </p:cNvPr>
          <p:cNvSpPr txBox="1"/>
          <p:nvPr/>
        </p:nvSpPr>
        <p:spPr>
          <a:xfrm>
            <a:off x="3140165" y="5163392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 PW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1" name="Object 38">
            <a:extLst>
              <a:ext uri="{FF2B5EF4-FFF2-40B4-BE49-F238E27FC236}">
                <a16:creationId xmlns:a16="http://schemas.microsoft.com/office/drawing/2014/main" id="{E4D8EB3F-8FFA-4382-ACB3-030D2F8CB4A2}"/>
              </a:ext>
            </a:extLst>
          </p:cNvPr>
          <p:cNvSpPr txBox="1"/>
          <p:nvPr/>
        </p:nvSpPr>
        <p:spPr>
          <a:xfrm>
            <a:off x="4957153" y="5362776"/>
            <a:ext cx="1412391" cy="10910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/>
                <a:cs typeface="나눔스퀘어" pitchFamily="34" charset="0"/>
              </a:rPr>
              <a:t>Signup</a:t>
            </a:r>
            <a:endParaRPr lang="ko-KR" altLang="en-US" sz="2800" kern="0" spc="-100">
              <a:solidFill>
                <a:srgbClr val="000000"/>
              </a:solidFill>
              <a:latin typeface="나눔스퀘어" pitchFamily="34" charset="0"/>
              <a:cs typeface="나눔스퀘어" pitchFamily="34" charset="0"/>
            </a:endParaRP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2" name="Object 38">
            <a:extLst>
              <a:ext uri="{FF2B5EF4-FFF2-40B4-BE49-F238E27FC236}">
                <a16:creationId xmlns:a16="http://schemas.microsoft.com/office/drawing/2014/main" id="{FDF0C7EE-63E5-4FDA-861F-6EC1868FC51A}"/>
              </a:ext>
            </a:extLst>
          </p:cNvPr>
          <p:cNvSpPr txBox="1"/>
          <p:nvPr/>
        </p:nvSpPr>
        <p:spPr>
          <a:xfrm>
            <a:off x="7059607" y="5693195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Login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39984657-9039-4E6A-A978-F65E20C57C5C}"/>
              </a:ext>
            </a:extLst>
          </p:cNvPr>
          <p:cNvSpPr txBox="1"/>
          <p:nvPr/>
        </p:nvSpPr>
        <p:spPr>
          <a:xfrm>
            <a:off x="3479696" y="7564956"/>
            <a:ext cx="5195557" cy="935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100" err="1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LogSwitch</a:t>
            </a:r>
            <a:r>
              <a:rPr lang="en-US" sz="4400" b="1" kern="0" spc="-10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 Screen</a:t>
            </a:r>
          </a:p>
        </p:txBody>
      </p:sp>
      <p:sp>
        <p:nvSpPr>
          <p:cNvPr id="64" name="Object 38">
            <a:extLst>
              <a:ext uri="{FF2B5EF4-FFF2-40B4-BE49-F238E27FC236}">
                <a16:creationId xmlns:a16="http://schemas.microsoft.com/office/drawing/2014/main" id="{AA24B1A7-4891-4CF5-96C0-D21327667D30}"/>
              </a:ext>
            </a:extLst>
          </p:cNvPr>
          <p:cNvSpPr txBox="1"/>
          <p:nvPr/>
        </p:nvSpPr>
        <p:spPr>
          <a:xfrm>
            <a:off x="12059898" y="7811811"/>
            <a:ext cx="4518166" cy="645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100" err="1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TabStack</a:t>
            </a:r>
            <a:r>
              <a:rPr lang="en-US" sz="4400" b="1" kern="0" spc="-10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 Screen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727D974-BD4D-4EA5-A7A3-4AA2DA3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330533" y="736610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FA473C3-A35D-4AED-AA7A-253F7BF2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680820" y="708035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C5CCF30-0223-421E-B24D-C823B349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3776317" y="736610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5EE49DB-4A86-4C94-AD3F-57C1FBA3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767131" y="729546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9" name="Object 38">
            <a:extLst>
              <a:ext uri="{FF2B5EF4-FFF2-40B4-BE49-F238E27FC236}">
                <a16:creationId xmlns:a16="http://schemas.microsoft.com/office/drawing/2014/main" id="{2B8C99FB-382F-4FBD-AE86-2E32257F8C4D}"/>
              </a:ext>
            </a:extLst>
          </p:cNvPr>
          <p:cNvSpPr txBox="1"/>
          <p:nvPr/>
        </p:nvSpPr>
        <p:spPr>
          <a:xfrm>
            <a:off x="12626996" y="1345215"/>
            <a:ext cx="3146581" cy="737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Detail Screens…..</a:t>
            </a:r>
          </a:p>
        </p:txBody>
      </p:sp>
      <p:sp>
        <p:nvSpPr>
          <p:cNvPr id="87" name="화살표: 아래로 구부러짐 86">
            <a:extLst>
              <a:ext uri="{FF2B5EF4-FFF2-40B4-BE49-F238E27FC236}">
                <a16:creationId xmlns:a16="http://schemas.microsoft.com/office/drawing/2014/main" id="{4D4D42EC-5F42-44FC-B8BE-FC71B1615BA0}"/>
              </a:ext>
            </a:extLst>
          </p:cNvPr>
          <p:cNvSpPr/>
          <p:nvPr/>
        </p:nvSpPr>
        <p:spPr>
          <a:xfrm rot="11408770" flipV="1">
            <a:off x="5422487" y="3908395"/>
            <a:ext cx="2219226" cy="1040915"/>
          </a:xfrm>
          <a:prstGeom prst="curvedDownArrow">
            <a:avLst>
              <a:gd name="adj1" fmla="val 14544"/>
              <a:gd name="adj2" fmla="val 50164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화살표: 아래로 구부러짐 88">
            <a:extLst>
              <a:ext uri="{FF2B5EF4-FFF2-40B4-BE49-F238E27FC236}">
                <a16:creationId xmlns:a16="http://schemas.microsoft.com/office/drawing/2014/main" id="{FE8B80B7-A120-4172-B59D-00334EC4DA42}"/>
              </a:ext>
            </a:extLst>
          </p:cNvPr>
          <p:cNvSpPr/>
          <p:nvPr/>
        </p:nvSpPr>
        <p:spPr>
          <a:xfrm rot="11408770" flipV="1">
            <a:off x="3655687" y="3649533"/>
            <a:ext cx="4068875" cy="1136483"/>
          </a:xfrm>
          <a:prstGeom prst="curvedDownArrow">
            <a:avLst>
              <a:gd name="adj1" fmla="val 14544"/>
              <a:gd name="adj2" fmla="val 47046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화살표: 아래로 구부러짐 89">
            <a:extLst>
              <a:ext uri="{FF2B5EF4-FFF2-40B4-BE49-F238E27FC236}">
                <a16:creationId xmlns:a16="http://schemas.microsoft.com/office/drawing/2014/main" id="{E7361E52-C931-4124-8597-A3B5CC5E1A6A}"/>
              </a:ext>
            </a:extLst>
          </p:cNvPr>
          <p:cNvSpPr/>
          <p:nvPr/>
        </p:nvSpPr>
        <p:spPr>
          <a:xfrm rot="11408770" flipV="1">
            <a:off x="1999314" y="3651130"/>
            <a:ext cx="5725649" cy="958736"/>
          </a:xfrm>
          <a:prstGeom prst="curvedDownArrow">
            <a:avLst>
              <a:gd name="adj1" fmla="val 18328"/>
              <a:gd name="adj2" fmla="val 49876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1" name="Object 38">
            <a:extLst>
              <a:ext uri="{FF2B5EF4-FFF2-40B4-BE49-F238E27FC236}">
                <a16:creationId xmlns:a16="http://schemas.microsoft.com/office/drawing/2014/main" id="{EEE6FE76-2880-42DE-B6AD-EA854DD61C32}"/>
              </a:ext>
            </a:extLst>
          </p:cNvPr>
          <p:cNvSpPr txBox="1"/>
          <p:nvPr/>
        </p:nvSpPr>
        <p:spPr>
          <a:xfrm>
            <a:off x="4930673" y="2671271"/>
            <a:ext cx="4022876" cy="5957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>
                <a:solidFill>
                  <a:schemeClr val="tx2"/>
                </a:solidFill>
                <a:latin typeface="나눔스퀘어" pitchFamily="34" charset="0"/>
                <a:cs typeface="나눔스퀘어" pitchFamily="34" charset="0"/>
              </a:rPr>
              <a:t>Switch Navigator</a:t>
            </a: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95C3B1EB-28B2-4879-820E-21F277CFCDA5}"/>
              </a:ext>
            </a:extLst>
          </p:cNvPr>
          <p:cNvSpPr/>
          <p:nvPr/>
        </p:nvSpPr>
        <p:spPr>
          <a:xfrm rot="14400000">
            <a:off x="13787919" y="2744442"/>
            <a:ext cx="1579103" cy="475816"/>
          </a:xfrm>
          <a:prstGeom prst="rightArrow">
            <a:avLst>
              <a:gd name="adj1" fmla="val 50000"/>
              <a:gd name="adj2" fmla="val 623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4" name="Object 38">
            <a:extLst>
              <a:ext uri="{FF2B5EF4-FFF2-40B4-BE49-F238E27FC236}">
                <a16:creationId xmlns:a16="http://schemas.microsoft.com/office/drawing/2014/main" id="{A5EF1F2C-37A7-4C02-B341-A1D92149DE2C}"/>
              </a:ext>
            </a:extLst>
          </p:cNvPr>
          <p:cNvSpPr txBox="1"/>
          <p:nvPr/>
        </p:nvSpPr>
        <p:spPr>
          <a:xfrm>
            <a:off x="14919317" y="2705736"/>
            <a:ext cx="2876137" cy="552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kern="0" spc="-100">
                <a:solidFill>
                  <a:schemeClr val="bg1">
                    <a:lumMod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Stack Navigator</a:t>
            </a:r>
          </a:p>
        </p:txBody>
      </p:sp>
      <p:sp>
        <p:nvSpPr>
          <p:cNvPr id="96" name="화살표: 위쪽 95">
            <a:extLst>
              <a:ext uri="{FF2B5EF4-FFF2-40B4-BE49-F238E27FC236}">
                <a16:creationId xmlns:a16="http://schemas.microsoft.com/office/drawing/2014/main" id="{1A56D9B6-3BBE-41DF-A52B-91E631523B9C}"/>
              </a:ext>
            </a:extLst>
          </p:cNvPr>
          <p:cNvSpPr/>
          <p:nvPr/>
        </p:nvSpPr>
        <p:spPr>
          <a:xfrm>
            <a:off x="11422213" y="5596452"/>
            <a:ext cx="321557" cy="110646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E9505A3D-9439-43A8-999A-D6A5B0B69A45}"/>
              </a:ext>
            </a:extLst>
          </p:cNvPr>
          <p:cNvSpPr/>
          <p:nvPr/>
        </p:nvSpPr>
        <p:spPr>
          <a:xfrm>
            <a:off x="13352056" y="5687896"/>
            <a:ext cx="321557" cy="91500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73596E78-D72A-4043-9C42-94539C67DC5D}"/>
              </a:ext>
            </a:extLst>
          </p:cNvPr>
          <p:cNvSpPr/>
          <p:nvPr/>
        </p:nvSpPr>
        <p:spPr>
          <a:xfrm>
            <a:off x="15174083" y="5773404"/>
            <a:ext cx="362261" cy="82950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D3B8F-5D30-4F80-961B-9EDBC50BCCB3}"/>
              </a:ext>
            </a:extLst>
          </p:cNvPr>
          <p:cNvSpPr/>
          <p:nvPr/>
        </p:nvSpPr>
        <p:spPr>
          <a:xfrm>
            <a:off x="11526859" y="6596163"/>
            <a:ext cx="3896596" cy="10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ACB18AF3-9A30-4691-94CA-6D0C5AFC1BB2}"/>
              </a:ext>
            </a:extLst>
          </p:cNvPr>
          <p:cNvSpPr txBox="1"/>
          <p:nvPr/>
        </p:nvSpPr>
        <p:spPr>
          <a:xfrm>
            <a:off x="12590206" y="6738402"/>
            <a:ext cx="3533361" cy="5957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kern="0" spc="-100">
                <a:solidFill>
                  <a:schemeClr val="bg1">
                    <a:lumMod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Tab Navigator</a:t>
            </a:r>
          </a:p>
        </p:txBody>
      </p:sp>
      <p:sp>
        <p:nvSpPr>
          <p:cNvPr id="101" name="화살표: U자형 100">
            <a:extLst>
              <a:ext uri="{FF2B5EF4-FFF2-40B4-BE49-F238E27FC236}">
                <a16:creationId xmlns:a16="http://schemas.microsoft.com/office/drawing/2014/main" id="{889A2A98-BF92-42F3-A114-BB20647BC5C9}"/>
              </a:ext>
            </a:extLst>
          </p:cNvPr>
          <p:cNvSpPr/>
          <p:nvPr/>
        </p:nvSpPr>
        <p:spPr>
          <a:xfrm flipV="1">
            <a:off x="5410769" y="8509717"/>
            <a:ext cx="8165371" cy="913456"/>
          </a:xfrm>
          <a:prstGeom prst="utur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2" name="Object 38">
            <a:extLst>
              <a:ext uri="{FF2B5EF4-FFF2-40B4-BE49-F238E27FC236}">
                <a16:creationId xmlns:a16="http://schemas.microsoft.com/office/drawing/2014/main" id="{FA9844A2-BD86-46BE-A28E-8D1A5B4849C8}"/>
              </a:ext>
            </a:extLst>
          </p:cNvPr>
          <p:cNvSpPr txBox="1"/>
          <p:nvPr/>
        </p:nvSpPr>
        <p:spPr>
          <a:xfrm>
            <a:off x="7394649" y="9358581"/>
            <a:ext cx="5195557" cy="935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Switch Navigator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7CC8D053-2413-4E87-8CF7-94A0ECC78E14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프론트 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화면전환 구성</a:t>
            </a:r>
          </a:p>
        </p:txBody>
      </p:sp>
    </p:spTree>
    <p:extLst>
      <p:ext uri="{BB962C8B-B14F-4D97-AF65-F5344CB8AC3E}">
        <p14:creationId xmlns:p14="http://schemas.microsoft.com/office/powerpoint/2010/main" val="20431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BC285A-A7C8-41C4-ADD2-CE6E0096F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72" y="2144220"/>
            <a:ext cx="3278146" cy="43467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EF9B5C-03E9-4C0E-84A8-167FBBBA14CC}"/>
              </a:ext>
            </a:extLst>
          </p:cNvPr>
          <p:cNvSpPr/>
          <p:nvPr/>
        </p:nvSpPr>
        <p:spPr>
          <a:xfrm>
            <a:off x="1548585" y="3928467"/>
            <a:ext cx="3275301" cy="941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9E0B1EF5-76AC-47AB-9868-02AA33BE9EA9}"/>
              </a:ext>
            </a:extLst>
          </p:cNvPr>
          <p:cNvSpPr txBox="1"/>
          <p:nvPr/>
        </p:nvSpPr>
        <p:spPr>
          <a:xfrm>
            <a:off x="4160373" y="6464871"/>
            <a:ext cx="2121303" cy="6388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TextInput</a:t>
            </a:r>
            <a:endParaRPr 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53CA-70F8-449E-A089-0E8B877B360A}"/>
              </a:ext>
            </a:extLst>
          </p:cNvPr>
          <p:cNvSpPr/>
          <p:nvPr/>
        </p:nvSpPr>
        <p:spPr>
          <a:xfrm>
            <a:off x="1554039" y="4921002"/>
            <a:ext cx="3283391" cy="5173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32147D-CBAB-4873-B315-2FC3609C6EE2}"/>
              </a:ext>
            </a:extLst>
          </p:cNvPr>
          <p:cNvCxnSpPr>
            <a:stCxn id="31" idx="2"/>
          </p:cNvCxnSpPr>
          <p:nvPr/>
        </p:nvCxnSpPr>
        <p:spPr>
          <a:xfrm>
            <a:off x="3195735" y="5453588"/>
            <a:ext cx="795544" cy="26189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bject 38">
            <a:extLst>
              <a:ext uri="{FF2B5EF4-FFF2-40B4-BE49-F238E27FC236}">
                <a16:creationId xmlns:a16="http://schemas.microsoft.com/office/drawing/2014/main" id="{63BC4629-0FD8-48EC-B865-926ECD564A45}"/>
              </a:ext>
            </a:extLst>
          </p:cNvPr>
          <p:cNvSpPr txBox="1"/>
          <p:nvPr/>
        </p:nvSpPr>
        <p:spPr>
          <a:xfrm>
            <a:off x="3368806" y="8072577"/>
            <a:ext cx="3923527" cy="597946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3200" b="1" kern="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TouchableHighlight</a:t>
            </a:r>
            <a:endParaRPr lang="en-US" sz="3200" b="1" kern="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88A9CBD-C9F2-4549-8FC5-7676231E305A}"/>
              </a:ext>
            </a:extLst>
          </p:cNvPr>
          <p:cNvCxnSpPr/>
          <p:nvPr/>
        </p:nvCxnSpPr>
        <p:spPr>
          <a:xfrm>
            <a:off x="2147441" y="5745277"/>
            <a:ext cx="219435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AF2CDEC-6E7F-441E-AF88-44DA29E31D39}"/>
              </a:ext>
            </a:extLst>
          </p:cNvPr>
          <p:cNvCxnSpPr>
            <a:cxnSpLocks/>
          </p:cNvCxnSpPr>
          <p:nvPr/>
        </p:nvCxnSpPr>
        <p:spPr>
          <a:xfrm>
            <a:off x="2718113" y="5745277"/>
            <a:ext cx="430590" cy="3409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bject 38">
            <a:extLst>
              <a:ext uri="{FF2B5EF4-FFF2-40B4-BE49-F238E27FC236}">
                <a16:creationId xmlns:a16="http://schemas.microsoft.com/office/drawing/2014/main" id="{D8BF7A13-914F-4E96-9BE0-4D9ABC6EDFE7}"/>
              </a:ext>
            </a:extLst>
          </p:cNvPr>
          <p:cNvSpPr txBox="1"/>
          <p:nvPr/>
        </p:nvSpPr>
        <p:spPr>
          <a:xfrm>
            <a:off x="2198609" y="9176830"/>
            <a:ext cx="3923527" cy="5598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onPress</a:t>
            </a:r>
            <a:r>
              <a:rPr 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()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CE5577-3F09-4200-84B9-DF9C2425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1724396"/>
            <a:ext cx="4789170" cy="5303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4F426-6FE4-46D5-8A2B-1AFDEAD0E579}"/>
              </a:ext>
            </a:extLst>
          </p:cNvPr>
          <p:cNvSpPr/>
          <p:nvPr/>
        </p:nvSpPr>
        <p:spPr>
          <a:xfrm>
            <a:off x="6507480" y="2386012"/>
            <a:ext cx="4056697" cy="19288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0BFDA-3A46-4E80-A832-B636BC7F68E6}"/>
              </a:ext>
            </a:extLst>
          </p:cNvPr>
          <p:cNvCxnSpPr/>
          <p:nvPr/>
        </p:nvCxnSpPr>
        <p:spPr>
          <a:xfrm flipH="1">
            <a:off x="6065521" y="4933950"/>
            <a:ext cx="593407" cy="314039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12CED50-B6A4-4058-B1A7-4CD6631DB89F}"/>
              </a:ext>
            </a:extLst>
          </p:cNvPr>
          <p:cNvCxnSpPr/>
          <p:nvPr/>
        </p:nvCxnSpPr>
        <p:spPr>
          <a:xfrm flipH="1">
            <a:off x="7361197" y="6978778"/>
            <a:ext cx="2164080" cy="1112520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D43C08-4538-4ED2-AFBA-82A2A234A873}"/>
              </a:ext>
            </a:extLst>
          </p:cNvPr>
          <p:cNvSpPr/>
          <p:nvPr/>
        </p:nvSpPr>
        <p:spPr>
          <a:xfrm>
            <a:off x="9515475" y="5316855"/>
            <a:ext cx="960120" cy="1645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600A3D-997A-42CA-B86B-D7A44953E0A3}"/>
              </a:ext>
            </a:extLst>
          </p:cNvPr>
          <p:cNvCxnSpPr/>
          <p:nvPr/>
        </p:nvCxnSpPr>
        <p:spPr>
          <a:xfrm>
            <a:off x="4815840" y="4381500"/>
            <a:ext cx="594360" cy="207264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FAF9FB7-37D4-4BFA-8EF8-455BDE0FD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1" t="4794" r="-1818" b="112"/>
          <a:stretch/>
        </p:blipFill>
        <p:spPr>
          <a:xfrm>
            <a:off x="11686444" y="971221"/>
            <a:ext cx="4510636" cy="789956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EA045D-1C6D-435C-85E9-25506042B45E}"/>
              </a:ext>
            </a:extLst>
          </p:cNvPr>
          <p:cNvCxnSpPr/>
          <p:nvPr/>
        </p:nvCxnSpPr>
        <p:spPr>
          <a:xfrm flipV="1">
            <a:off x="5684520" y="4229100"/>
            <a:ext cx="822960" cy="225552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281DC-0504-4BC8-B13E-6D250BABEDD2}"/>
              </a:ext>
            </a:extLst>
          </p:cNvPr>
          <p:cNvSpPr/>
          <p:nvPr/>
        </p:nvSpPr>
        <p:spPr>
          <a:xfrm>
            <a:off x="6632672" y="5179675"/>
            <a:ext cx="4056697" cy="197814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38352-3942-4745-BA3F-A1999CA90E97}"/>
              </a:ext>
            </a:extLst>
          </p:cNvPr>
          <p:cNvSpPr/>
          <p:nvPr/>
        </p:nvSpPr>
        <p:spPr>
          <a:xfrm>
            <a:off x="11711349" y="1589809"/>
            <a:ext cx="4510636" cy="665672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82492-5FEB-4D6D-B09A-91A782C8C73D}"/>
              </a:ext>
            </a:extLst>
          </p:cNvPr>
          <p:cNvCxnSpPr>
            <a:cxnSpLocks/>
          </p:cNvCxnSpPr>
          <p:nvPr/>
        </p:nvCxnSpPr>
        <p:spPr>
          <a:xfrm>
            <a:off x="9922922" y="7141638"/>
            <a:ext cx="552673" cy="172348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CBC727-05E0-4167-979E-B604C3057E61}"/>
              </a:ext>
            </a:extLst>
          </p:cNvPr>
          <p:cNvCxnSpPr>
            <a:cxnSpLocks/>
          </p:cNvCxnSpPr>
          <p:nvPr/>
        </p:nvCxnSpPr>
        <p:spPr>
          <a:xfrm flipH="1">
            <a:off x="10814561" y="7157821"/>
            <a:ext cx="896788" cy="17073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bject 2">
            <a:extLst>
              <a:ext uri="{FF2B5EF4-FFF2-40B4-BE49-F238E27FC236}">
                <a16:creationId xmlns:a16="http://schemas.microsoft.com/office/drawing/2014/main" id="{7BDD691B-1883-405A-A044-CA7C1AAE123E}"/>
              </a:ext>
            </a:extLst>
          </p:cNvPr>
          <p:cNvSpPr txBox="1"/>
          <p:nvPr/>
        </p:nvSpPr>
        <p:spPr>
          <a:xfrm>
            <a:off x="842688" y="693258"/>
            <a:ext cx="8443202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프론트 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주요 컴포넌트 구성 </a:t>
            </a:r>
          </a:p>
        </p:txBody>
      </p:sp>
      <p:sp>
        <p:nvSpPr>
          <p:cNvPr id="35" name="Object 38">
            <a:extLst>
              <a:ext uri="{FF2B5EF4-FFF2-40B4-BE49-F238E27FC236}">
                <a16:creationId xmlns:a16="http://schemas.microsoft.com/office/drawing/2014/main" id="{AB05B814-8804-4C34-9A1C-2F6B10DF7AA9}"/>
              </a:ext>
            </a:extLst>
          </p:cNvPr>
          <p:cNvSpPr txBox="1"/>
          <p:nvPr/>
        </p:nvSpPr>
        <p:spPr>
          <a:xfrm>
            <a:off x="8444678" y="8956924"/>
            <a:ext cx="5324067" cy="5598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34" charset="0"/>
                <a:cs typeface="나눔스퀘어" pitchFamily="34" charset="0"/>
              </a:rPr>
              <a:t>  </a:t>
            </a:r>
            <a:r>
              <a:rPr lang="en-US" sz="3200" b="1" kern="0" spc="-100" dirty="0" err="1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ScrollView</a:t>
            </a:r>
            <a:r>
              <a:rPr lang="en-US" sz="3200" b="1" kern="0" spc="-100" dirty="0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 &amp; </a:t>
            </a:r>
            <a:r>
              <a:rPr lang="en-US" sz="3200" b="1" kern="0" spc="-100" dirty="0" err="1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FlatList</a:t>
            </a:r>
            <a:endParaRPr lang="en-US" sz="3200" b="1" kern="0" spc="-100" dirty="0">
              <a:solidFill>
                <a:schemeClr val="accent2">
                  <a:lumMod val="75000"/>
                </a:schemeClr>
              </a:solidFill>
              <a:latin typeface="나눔스퀘어" pitchFamily="34" charset="0"/>
              <a:cs typeface="나눔스퀘어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6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514188" y="3294258"/>
            <a:ext cx="1356857" cy="53322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01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02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03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</a:rPr>
              <a:t>04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</a:rPr>
              <a:t>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4921" y="3516672"/>
            <a:ext cx="5028284" cy="36034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아이디어</a:t>
            </a:r>
            <a:r>
              <a:rPr lang="en-US" altLang="ko-KR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 </a:t>
            </a:r>
            <a:r>
              <a:rPr lang="en-US" altLang="ko-KR" sz="2600" kern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개요</a:t>
            </a: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기술 스택 및 구조도</a:t>
            </a: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각 영역별 구현 및 설계</a:t>
            </a:r>
          </a:p>
          <a:p>
            <a:pPr algn="just">
              <a:lnSpc>
                <a:spcPct val="120000"/>
              </a:lnSpc>
            </a:pP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경쟁 서비스와 차별성</a:t>
            </a:r>
          </a:p>
          <a:p>
            <a:pPr algn="just">
              <a:lnSpc>
                <a:spcPct val="120000"/>
              </a:lnSpc>
            </a:pP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프로젝트 시연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3830" y="4400747"/>
            <a:ext cx="6630377" cy="13096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700" kern="0" spc="-20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CONTENTS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 dirty="0">
                <a:solidFill>
                  <a:srgbClr val="FFFFFF"/>
                </a:solidFill>
                <a:latin typeface="THE캔디바miri"/>
              </a:rPr>
              <a:t>04</a:t>
            </a:r>
            <a:endParaRPr lang="en-US" altLang="ko-KR" sz="32000" b="0" i="0" u="none" strike="noStrike" kern="0" cap="none" spc="-10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kern="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경쟁 서비스와 차별성</a:t>
            </a:r>
            <a:endParaRPr kumimoji="0" lang="ko-KR" altLang="en-US" sz="8000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1009">
            <a:extLst>
              <a:ext uri="{FF2B5EF4-FFF2-40B4-BE49-F238E27FC236}">
                <a16:creationId xmlns:a16="http://schemas.microsoft.com/office/drawing/2014/main" id="{6FA9579E-2191-4A66-BBD0-024BD6824678}"/>
              </a:ext>
            </a:extLst>
          </p:cNvPr>
          <p:cNvGrpSpPr/>
          <p:nvPr/>
        </p:nvGrpSpPr>
        <p:grpSpPr>
          <a:xfrm>
            <a:off x="14480314" y="6903529"/>
            <a:ext cx="1899374" cy="1899687"/>
            <a:chOff x="4229593" y="7627132"/>
            <a:chExt cx="902761" cy="902910"/>
          </a:xfrm>
        </p:grpSpPr>
        <p:pic>
          <p:nvPicPr>
            <p:cNvPr id="8" name="Object 34">
              <a:extLst>
                <a:ext uri="{FF2B5EF4-FFF2-40B4-BE49-F238E27FC236}">
                  <a16:creationId xmlns:a16="http://schemas.microsoft.com/office/drawing/2014/main" id="{63319ACB-7B2B-4461-92F1-E2CE5204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593" y="7627132"/>
              <a:ext cx="902761" cy="902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23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5211A6-2FC1-490D-A9C4-E3632F4BE4A4}"/>
              </a:ext>
            </a:extLst>
          </p:cNvPr>
          <p:cNvSpPr/>
          <p:nvPr/>
        </p:nvSpPr>
        <p:spPr>
          <a:xfrm>
            <a:off x="9702758" y="6257438"/>
            <a:ext cx="7483673" cy="3153104"/>
          </a:xfrm>
          <a:prstGeom prst="round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D9E08F-3795-4888-8627-909CB8DBB756}"/>
              </a:ext>
            </a:extLst>
          </p:cNvPr>
          <p:cNvSpPr/>
          <p:nvPr/>
        </p:nvSpPr>
        <p:spPr>
          <a:xfrm>
            <a:off x="1277007" y="6257438"/>
            <a:ext cx="7232430" cy="3153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969BF5F-4711-470E-9065-30BC9FE2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83" y="2064602"/>
            <a:ext cx="2063115" cy="2049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88DD0BD-C03A-4E7D-9416-8FEB5F8A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77" y="2568239"/>
            <a:ext cx="2164080" cy="2150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566921-D217-4734-94B6-D1683E0F7FC0}"/>
              </a:ext>
            </a:extLst>
          </p:cNvPr>
          <p:cNvSpPr txBox="1"/>
          <p:nvPr/>
        </p:nvSpPr>
        <p:spPr>
          <a:xfrm>
            <a:off x="1590675" y="6536055"/>
            <a:ext cx="665988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-  뉴스관련 어플로 뉴스기사 내용에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    대한  </a:t>
            </a:r>
            <a:r>
              <a:rPr lang="ko-KR" altLang="en-US" sz="320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크롤링만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 가능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2E834E9-AA22-47E5-A71D-5776389250D6}"/>
              </a:ext>
            </a:extLst>
          </p:cNvPr>
          <p:cNvSpPr txBox="1"/>
          <p:nvPr/>
        </p:nvSpPr>
        <p:spPr>
          <a:xfrm>
            <a:off x="1922232" y="5047727"/>
            <a:ext cx="6438724" cy="68207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400" b="1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모야, </a:t>
            </a:r>
            <a:r>
              <a:rPr lang="ko-KR" altLang="en-US" sz="4400" b="1" kern="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딸람</a:t>
            </a:r>
            <a:r>
              <a:rPr lang="ko-KR" altLang="en-US" sz="4400" b="1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 등의  서비스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C6F84101-481E-4856-851B-F72DDCC97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78" y="2110365"/>
            <a:ext cx="2432685" cy="2432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27A9FF0-DFA1-4452-BFF1-F58566B56572}"/>
              </a:ext>
            </a:extLst>
          </p:cNvPr>
          <p:cNvSpPr txBox="1"/>
          <p:nvPr/>
        </p:nvSpPr>
        <p:spPr>
          <a:xfrm>
            <a:off x="10935461" y="5068554"/>
            <a:ext cx="5072917" cy="94709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400" b="1" kern="0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 Bold"/>
                <a:cs typeface="Calibri"/>
              </a:rPr>
              <a:t>노티  등의  서비스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F4774-21B7-41B9-A835-2B48D83B0249}"/>
              </a:ext>
            </a:extLst>
          </p:cNvPr>
          <p:cNvSpPr txBox="1"/>
          <p:nvPr/>
        </p:nvSpPr>
        <p:spPr>
          <a:xfrm>
            <a:off x="9961640" y="6536057"/>
            <a:ext cx="779526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사용자들이 많이 요청한 사이트들에 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    대한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크롤링만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가능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7D2F4-233B-4D58-A649-76549EFFBEEB}"/>
              </a:ext>
            </a:extLst>
          </p:cNvPr>
          <p:cNvSpPr txBox="1"/>
          <p:nvPr/>
        </p:nvSpPr>
        <p:spPr>
          <a:xfrm>
            <a:off x="1590674" y="8044815"/>
            <a:ext cx="710184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- 키워드 </a:t>
            </a:r>
            <a:r>
              <a:rPr lang="ko-KR" altLang="en-US" sz="320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푸시알림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 역시 뉴스 내용에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  대해서만 가능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64667-4316-4D94-8BA1-B69EFF0794CD}"/>
              </a:ext>
            </a:extLst>
          </p:cNvPr>
          <p:cNvSpPr txBox="1"/>
          <p:nvPr/>
        </p:nvSpPr>
        <p:spPr>
          <a:xfrm>
            <a:off x="9762319" y="7734963"/>
            <a:ext cx="8729664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사이트 별로 하나의 키워드에 대해서만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  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푸시알림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가능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3FAB9F7-D778-441C-BC0C-479EF06793CA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</a:rPr>
              <a:t>기존서비스</a:t>
            </a:r>
          </a:p>
        </p:txBody>
      </p:sp>
    </p:spTree>
    <p:extLst>
      <p:ext uri="{BB962C8B-B14F-4D97-AF65-F5344CB8AC3E}">
        <p14:creationId xmlns:p14="http://schemas.microsoft.com/office/powerpoint/2010/main" val="180091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5C80372-887E-4819-BF12-63944071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3201161"/>
            <a:ext cx="4296752" cy="3884678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9CDAFDF8-6F68-46BE-95C8-172FD6331DF8}"/>
              </a:ext>
            </a:extLst>
          </p:cNvPr>
          <p:cNvSpPr txBox="1"/>
          <p:nvPr/>
        </p:nvSpPr>
        <p:spPr>
          <a:xfrm>
            <a:off x="518083" y="571877"/>
            <a:ext cx="6376112" cy="100730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6000" b="1" kern="0" spc="-600" dirty="0">
                <a:solidFill>
                  <a:srgbClr val="0070C0"/>
                </a:solidFill>
                <a:latin typeface="나눔스퀘어"/>
                <a:ea typeface="나눔스퀘어 Bold"/>
              </a:rPr>
              <a:t>키워드 알람 서비스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73A58-0F66-47FD-A7F3-48433429C37C}"/>
              </a:ext>
            </a:extLst>
          </p:cNvPr>
          <p:cNvSpPr txBox="1"/>
          <p:nvPr/>
        </p:nvSpPr>
        <p:spPr>
          <a:xfrm>
            <a:off x="7242949" y="3183583"/>
            <a:ext cx="11119485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chemeClr val="tx2"/>
                </a:solidFill>
                <a:ea typeface="나눔스퀘어"/>
              </a:rPr>
              <a:t>-  아주대학교 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홈페이지의</a:t>
            </a:r>
            <a:r>
              <a:rPr lang="ko-KR" altLang="en-US" sz="3600">
                <a:solidFill>
                  <a:schemeClr val="tx2"/>
                </a:solidFill>
                <a:ea typeface="나눔스퀘어"/>
              </a:rPr>
              <a:t> 단과대별, 학과별로  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chemeClr val="tx2"/>
                </a:solidFill>
                <a:ea typeface="나눔스퀘어"/>
              </a:rPr>
              <a:t>   세부 사이트에 대한 푸시 알림 서비스 가능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89E6-E0EF-44C0-AF1A-D09E0BE219E2}"/>
              </a:ext>
            </a:extLst>
          </p:cNvPr>
          <p:cNvSpPr txBox="1"/>
          <p:nvPr/>
        </p:nvSpPr>
        <p:spPr>
          <a:xfrm>
            <a:off x="7209103" y="5159266"/>
            <a:ext cx="10256520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-  사이트 별로 등록할 수 있는 키워드 </a:t>
            </a:r>
            <a:r>
              <a:rPr lang="ko-KR" altLang="en-US" sz="3600" dirty="0" err="1">
                <a:solidFill>
                  <a:schemeClr val="tx2"/>
                </a:solidFill>
                <a:ea typeface="나눔스퀘어"/>
              </a:rPr>
              <a:t>푸시알림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    개수 제한 없음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382F-380C-49F6-8404-A20E2CF93768}"/>
              </a:ext>
            </a:extLst>
          </p:cNvPr>
          <p:cNvSpPr txBox="1"/>
          <p:nvPr/>
        </p:nvSpPr>
        <p:spPr>
          <a:xfrm>
            <a:off x="7258716" y="7291454"/>
            <a:ext cx="10256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-   아주대 포탈 공지사항에 대한 </a:t>
            </a:r>
            <a:r>
              <a:rPr lang="ko-KR" altLang="en-US" sz="3600" dirty="0" err="1">
                <a:solidFill>
                  <a:schemeClr val="tx2"/>
                </a:solidFill>
                <a:ea typeface="나눔스퀘어"/>
              </a:rPr>
              <a:t>크롤링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 가능</a:t>
            </a:r>
            <a:endParaRPr lang="ko-KR" dirty="0">
              <a:solidFill>
                <a:schemeClr val="tx2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510AE3-BE29-4EB6-BC31-9F936BFD24D1}"/>
              </a:ext>
            </a:extLst>
          </p:cNvPr>
          <p:cNvSpPr/>
          <p:nvPr/>
        </p:nvSpPr>
        <p:spPr>
          <a:xfrm>
            <a:off x="6228290" y="1742090"/>
            <a:ext cx="10594428" cy="76305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n w="57150">
                <a:solidFill>
                  <a:schemeClr val="tx1"/>
                </a:solidFill>
              </a:ln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76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 dirty="0">
                <a:solidFill>
                  <a:srgbClr val="FFFFFF"/>
                </a:solidFill>
                <a:latin typeface="THE캔디바miri"/>
              </a:rPr>
              <a:t>05</a:t>
            </a:r>
            <a:endParaRPr lang="en-US" altLang="ko-KR" sz="32000" b="0" i="0" u="none" strike="noStrike" kern="0" cap="none" spc="-10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시연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54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613" y="3259427"/>
            <a:ext cx="8664487" cy="205375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9600" b="1" kern="0" spc="-400">
                <a:solidFill>
                  <a:srgbClr val="EC573B"/>
                </a:solidFill>
                <a:latin typeface="나눔스퀘어 Bold"/>
                <a:cs typeface="에스코어 드림 6 Bold" pitchFamily="34" charset="0"/>
              </a:rPr>
              <a:t>T</a:t>
            </a:r>
            <a:r>
              <a:rPr lang="en-US" altLang="ko-KR" sz="9600" b="1" kern="0" spc="-400">
                <a:solidFill>
                  <a:srgbClr val="EC573B"/>
                </a:solidFill>
                <a:latin typeface="나눔스퀘어 Bold"/>
                <a:cs typeface="에스코어 드림 6 Bold" pitchFamily="34" charset="0"/>
              </a:rPr>
              <a:t>HANK YOU</a:t>
            </a:r>
            <a:endParaRPr lang="en-US" sz="9600" b="1">
              <a:latin typeface="나눔스퀘어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0" kern="0" spc="-1000">
                <a:solidFill>
                  <a:srgbClr val="FFFFFF"/>
                </a:solidFill>
                <a:latin typeface="THE캔디바miri" pitchFamily="34" charset="0"/>
                <a:cs typeface="THE캔디바miri" pitchFamily="34" charset="0"/>
              </a:rPr>
              <a:t>01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8000" b="1" ker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아이디어 개요</a:t>
            </a:r>
          </a:p>
        </p:txBody>
      </p: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EC1434F2-0D72-4E4D-BACB-2E25FF6B0F51}"/>
              </a:ext>
            </a:extLst>
          </p:cNvPr>
          <p:cNvGrpSpPr/>
          <p:nvPr/>
        </p:nvGrpSpPr>
        <p:grpSpPr>
          <a:xfrm>
            <a:off x="14736700" y="7001080"/>
            <a:ext cx="1386601" cy="1704584"/>
            <a:chOff x="11998095" y="2654774"/>
            <a:chExt cx="806723" cy="991725"/>
          </a:xfrm>
        </p:grpSpPr>
        <p:pic>
          <p:nvPicPr>
            <p:cNvPr id="10" name="Object 22">
              <a:extLst>
                <a:ext uri="{FF2B5EF4-FFF2-40B4-BE49-F238E27FC236}">
                  <a16:creationId xmlns:a16="http://schemas.microsoft.com/office/drawing/2014/main" id="{A713239B-A6CF-40A8-8ABF-C3DCE5DE1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8095" y="2654774"/>
              <a:ext cx="806723" cy="991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591711-8134-4924-9FA8-D63E652B0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27"/>
          <a:stretch/>
        </p:blipFill>
        <p:spPr>
          <a:xfrm>
            <a:off x="8635893" y="3010138"/>
            <a:ext cx="9018486" cy="3723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F4DFF-66BC-4DDC-B311-265548A5A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8" y="2726358"/>
            <a:ext cx="8010032" cy="640295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38C231-94F7-4611-BBFA-531B6AD73D23}"/>
              </a:ext>
            </a:extLst>
          </p:cNvPr>
          <p:cNvCxnSpPr/>
          <p:nvPr/>
        </p:nvCxnSpPr>
        <p:spPr>
          <a:xfrm>
            <a:off x="11382703" y="4279801"/>
            <a:ext cx="12297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불편한 표정 일러스트 이미지 검색결과">
            <a:extLst>
              <a:ext uri="{FF2B5EF4-FFF2-40B4-BE49-F238E27FC236}">
                <a16:creationId xmlns:a16="http://schemas.microsoft.com/office/drawing/2014/main" id="{E8D0AA58-8482-4756-8E7B-5C8AC92E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13" y="6733189"/>
            <a:ext cx="34004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21C9F01-45CE-410D-82AF-C0815A7AA52C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</p:spTree>
    <p:extLst>
      <p:ext uri="{BB962C8B-B14F-4D97-AF65-F5344CB8AC3E}">
        <p14:creationId xmlns:p14="http://schemas.microsoft.com/office/powerpoint/2010/main" val="39675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F6499DC0-9899-42DB-9F48-29C6982B6928}"/>
              </a:ext>
            </a:extLst>
          </p:cNvPr>
          <p:cNvGrpSpPr/>
          <p:nvPr/>
        </p:nvGrpSpPr>
        <p:grpSpPr>
          <a:xfrm>
            <a:off x="631962" y="2513566"/>
            <a:ext cx="7254133" cy="5562356"/>
            <a:chOff x="786167" y="1884915"/>
            <a:chExt cx="7254133" cy="55623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DE52F1-6810-4183-84C7-DFE90C1F4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167" y="1884915"/>
              <a:ext cx="7254133" cy="55623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6C804B-BE31-4AB8-AB39-6B0ADB87C35B}"/>
                </a:ext>
              </a:extLst>
            </p:cNvPr>
            <p:cNvSpPr/>
            <p:nvPr/>
          </p:nvSpPr>
          <p:spPr>
            <a:xfrm>
              <a:off x="905009" y="4194605"/>
              <a:ext cx="829130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ADF6478-DE1A-42FA-9304-D6F4E2BE3141}"/>
              </a:ext>
            </a:extLst>
          </p:cNvPr>
          <p:cNvGrpSpPr/>
          <p:nvPr/>
        </p:nvGrpSpPr>
        <p:grpSpPr>
          <a:xfrm>
            <a:off x="8073416" y="1256722"/>
            <a:ext cx="9695093" cy="7702951"/>
            <a:chOff x="8321444" y="50651"/>
            <a:chExt cx="10431331" cy="82879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CC220C4-D3A0-427F-A14D-D714361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1444" y="50651"/>
              <a:ext cx="10431331" cy="82879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90BBFB-BDBC-4271-9658-731BAAEC3012}"/>
                </a:ext>
              </a:extLst>
            </p:cNvPr>
            <p:cNvSpPr/>
            <p:nvPr/>
          </p:nvSpPr>
          <p:spPr>
            <a:xfrm>
              <a:off x="11178161" y="7700964"/>
              <a:ext cx="1280540" cy="4190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BAD3F2-5E02-4F56-9A76-8BD303A895FE}"/>
              </a:ext>
            </a:extLst>
          </p:cNvPr>
          <p:cNvGrpSpPr/>
          <p:nvPr/>
        </p:nvGrpSpPr>
        <p:grpSpPr>
          <a:xfrm rot="21019642">
            <a:off x="1317190" y="-3008005"/>
            <a:ext cx="7373379" cy="7220958"/>
            <a:chOff x="3610561" y="2628237"/>
            <a:chExt cx="7373379" cy="72209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3F4180-5B0E-4FCC-8A65-ED205570C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561" y="2628237"/>
              <a:ext cx="7373379" cy="72209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677E1C-F535-4E14-B832-F237FE2773E5}"/>
                </a:ext>
              </a:extLst>
            </p:cNvPr>
            <p:cNvSpPr/>
            <p:nvPr/>
          </p:nvSpPr>
          <p:spPr>
            <a:xfrm>
              <a:off x="3703681" y="3422469"/>
              <a:ext cx="829130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BED005-6099-4939-9CE0-2857406A0CC5}"/>
              </a:ext>
            </a:extLst>
          </p:cNvPr>
          <p:cNvGrpSpPr/>
          <p:nvPr/>
        </p:nvGrpSpPr>
        <p:grpSpPr>
          <a:xfrm rot="682767">
            <a:off x="7110968" y="1380128"/>
            <a:ext cx="8425236" cy="7070367"/>
            <a:chOff x="6771322" y="323211"/>
            <a:chExt cx="8425236" cy="70703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422756-D5B9-4B3D-A500-52F5519B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322" y="323211"/>
              <a:ext cx="8425236" cy="70703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1DC1C-6F45-4B37-AD94-4CDA0CFB4AC0}"/>
                </a:ext>
              </a:extLst>
            </p:cNvPr>
            <p:cNvSpPr/>
            <p:nvPr/>
          </p:nvSpPr>
          <p:spPr>
            <a:xfrm>
              <a:off x="10208622" y="5891349"/>
              <a:ext cx="1456509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4" name="Object 2">
            <a:extLst>
              <a:ext uri="{FF2B5EF4-FFF2-40B4-BE49-F238E27FC236}">
                <a16:creationId xmlns:a16="http://schemas.microsoft.com/office/drawing/2014/main" id="{B0C8DD15-95A9-4C56-B1F9-355825B04F4D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</p:spTree>
    <p:extLst>
      <p:ext uri="{BB962C8B-B14F-4D97-AF65-F5344CB8AC3E}">
        <p14:creationId xmlns:p14="http://schemas.microsoft.com/office/powerpoint/2010/main" val="38413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86C9B96-7924-48FA-9BAF-631A0EA341BA}"/>
              </a:ext>
            </a:extLst>
          </p:cNvPr>
          <p:cNvSpPr/>
          <p:nvPr/>
        </p:nvSpPr>
        <p:spPr>
          <a:xfrm>
            <a:off x="7106306" y="977462"/>
            <a:ext cx="10342177" cy="1466194"/>
          </a:xfrm>
          <a:prstGeom prst="wedgeRoundRectCallout">
            <a:avLst>
              <a:gd name="adj1" fmla="val -58408"/>
              <a:gd name="adj2" fmla="val 116490"/>
              <a:gd name="adj3" fmla="val 16667"/>
            </a:avLst>
          </a:prstGeom>
          <a:solidFill>
            <a:srgbClr val="05C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 NOTIFICATION _ </a:t>
            </a:r>
            <a:r>
              <a:rPr lang="ko-KR" altLang="en-US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키워드 알림이</a:t>
            </a:r>
            <a:r>
              <a:rPr lang="en-US" altLang="ko-KR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ko-KR" altLang="en-US" sz="1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4" name="Picture 2" descr="푸시 알림 일러스트 이미지 검색결과">
            <a:extLst>
              <a:ext uri="{FF2B5EF4-FFF2-40B4-BE49-F238E27FC236}">
                <a16:creationId xmlns:a16="http://schemas.microsoft.com/office/drawing/2014/main" id="{B40A7C2D-89FA-465B-8FB5-BD2CDF19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1" y="3128749"/>
            <a:ext cx="5342211" cy="53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E6FFBD3-D8FA-461E-B1B3-1B3CE68181A1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321367-3CA7-440B-AC9D-AEB55AADAAB2}"/>
              </a:ext>
            </a:extLst>
          </p:cNvPr>
          <p:cNvGrpSpPr/>
          <p:nvPr/>
        </p:nvGrpSpPr>
        <p:grpSpPr>
          <a:xfrm>
            <a:off x="6961164" y="3682126"/>
            <a:ext cx="10342176" cy="4235455"/>
            <a:chOff x="7106306" y="4166267"/>
            <a:chExt cx="10342176" cy="42354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F6602-9A75-4169-9FBF-53E9DB689B47}"/>
                </a:ext>
              </a:extLst>
            </p:cNvPr>
            <p:cNvSpPr txBox="1"/>
            <p:nvPr/>
          </p:nvSpPr>
          <p:spPr>
            <a:xfrm>
              <a:off x="7106306" y="4166267"/>
              <a:ext cx="10342176" cy="423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사용자가 원하는 </a:t>
              </a:r>
              <a:r>
                <a:rPr lang="ko-KR" altLang="en-US" sz="400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키워드</a:t>
              </a: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등록 </a:t>
              </a:r>
              <a:endParaRPr lang="en-US" altLang="ko-KR" sz="4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400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키워드</a:t>
              </a: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 포함된 글이 올라올 때마다 푸시 알림 표시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2D408C-C01C-4E56-9D95-A2435C97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5062" y="5885709"/>
              <a:ext cx="889398" cy="1226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2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>
                <a:solidFill>
                  <a:srgbClr val="FFFFFF"/>
                </a:solidFill>
                <a:latin typeface="THE캔디바miri"/>
              </a:rPr>
              <a:t>02</a:t>
            </a:r>
            <a:endParaRPr lang="en-US" altLang="ko-KR" sz="32000" b="0" i="0" u="none" strike="noStrike" kern="0" cap="none" spc="-10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 스택 및 구조도</a:t>
            </a:r>
            <a:endParaRPr kumimoji="0" lang="ko-KR" altLang="en-US" sz="8000" b="1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1024">
            <a:extLst>
              <a:ext uri="{FF2B5EF4-FFF2-40B4-BE49-F238E27FC236}">
                <a16:creationId xmlns:a16="http://schemas.microsoft.com/office/drawing/2014/main" id="{D023AB68-2D05-4981-A603-A865D62CF946}"/>
              </a:ext>
            </a:extLst>
          </p:cNvPr>
          <p:cNvGrpSpPr/>
          <p:nvPr/>
        </p:nvGrpSpPr>
        <p:grpSpPr>
          <a:xfrm>
            <a:off x="14153323" y="6727058"/>
            <a:ext cx="2314066" cy="2289361"/>
            <a:chOff x="6565386" y="4744515"/>
            <a:chExt cx="1205418" cy="1192549"/>
          </a:xfrm>
        </p:grpSpPr>
        <p:pic>
          <p:nvPicPr>
            <p:cNvPr id="8" name="Object 78">
              <a:extLst>
                <a:ext uri="{FF2B5EF4-FFF2-40B4-BE49-F238E27FC236}">
                  <a16:creationId xmlns:a16="http://schemas.microsoft.com/office/drawing/2014/main" id="{90DB7D2F-D606-4178-B403-A2E3F21F3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13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C88264D-1AE7-4474-BF27-033D40E0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" y="2380344"/>
            <a:ext cx="8242606" cy="6736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2C327B23-6627-4B1E-8A6F-A5728DD659B8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기술 스택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5FB9A8-1748-4B8A-8926-F7FD6785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67" y="2380344"/>
            <a:ext cx="8587925" cy="6736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09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사각형: 둥근 모서리 968">
            <a:extLst>
              <a:ext uri="{FF2B5EF4-FFF2-40B4-BE49-F238E27FC236}">
                <a16:creationId xmlns:a16="http://schemas.microsoft.com/office/drawing/2014/main" id="{18233C0E-11CE-4A89-BFB7-4915E8A4815B}"/>
              </a:ext>
            </a:extLst>
          </p:cNvPr>
          <p:cNvSpPr/>
          <p:nvPr/>
        </p:nvSpPr>
        <p:spPr>
          <a:xfrm>
            <a:off x="1121363" y="1895922"/>
            <a:ext cx="16323949" cy="7840060"/>
          </a:xfrm>
          <a:prstGeom prst="roundRect">
            <a:avLst>
              <a:gd name="adj" fmla="val 559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FE063E-B729-4E85-ABC3-0F1E330EB286}"/>
              </a:ext>
            </a:extLst>
          </p:cNvPr>
          <p:cNvSpPr/>
          <p:nvPr/>
        </p:nvSpPr>
        <p:spPr>
          <a:xfrm>
            <a:off x="8213567" y="2705910"/>
            <a:ext cx="8824254" cy="6066622"/>
          </a:xfrm>
          <a:prstGeom prst="rect">
            <a:avLst/>
          </a:prstGeom>
          <a:solidFill>
            <a:srgbClr val="FEF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016413-9CD8-4B8E-8B9C-DC1E18648C19}"/>
              </a:ext>
            </a:extLst>
          </p:cNvPr>
          <p:cNvSpPr/>
          <p:nvPr/>
        </p:nvSpPr>
        <p:spPr>
          <a:xfrm>
            <a:off x="4297773" y="4483051"/>
            <a:ext cx="2561191" cy="3586656"/>
          </a:xfrm>
          <a:prstGeom prst="rect">
            <a:avLst/>
          </a:prstGeom>
          <a:solidFill>
            <a:srgbClr val="FFFFE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시스템 개요도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2948C0-66F1-4022-9198-18B4842942F9}"/>
              </a:ext>
            </a:extLst>
          </p:cNvPr>
          <p:cNvSpPr/>
          <p:nvPr/>
        </p:nvSpPr>
        <p:spPr>
          <a:xfrm>
            <a:off x="8577619" y="3139496"/>
            <a:ext cx="3550035" cy="5278577"/>
          </a:xfrm>
          <a:prstGeom prst="rect">
            <a:avLst/>
          </a:prstGeom>
          <a:solidFill>
            <a:srgbClr val="EBF6F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D89CB4-8494-40F2-A8AD-F2A1FD261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089" y="4729206"/>
            <a:ext cx="2807320" cy="28073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9203BA7-8F3C-4181-B6B8-5BEBEDFE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51" y="3281906"/>
            <a:ext cx="2450395" cy="126399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239B3C-A82A-489C-899D-00DE22BBD30C}"/>
              </a:ext>
            </a:extLst>
          </p:cNvPr>
          <p:cNvCxnSpPr>
            <a:cxnSpLocks/>
          </p:cNvCxnSpPr>
          <p:nvPr/>
        </p:nvCxnSpPr>
        <p:spPr>
          <a:xfrm>
            <a:off x="12127654" y="6132866"/>
            <a:ext cx="173943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60371B25-97FD-48BD-B8D3-D6E522ECD2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38" y="6732361"/>
            <a:ext cx="1400970" cy="139549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9D256B1-14B9-40EF-8CB0-A86F868D79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781" r="32260" b="6734"/>
          <a:stretch/>
        </p:blipFill>
        <p:spPr>
          <a:xfrm>
            <a:off x="12531836" y="1896064"/>
            <a:ext cx="1322683" cy="21435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E1A641-D81B-4D9B-98E7-114F7222C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32" y="5749668"/>
            <a:ext cx="2554263" cy="7745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2C83B14-6FBC-47B8-8971-485771A599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71" y="4497156"/>
            <a:ext cx="1786028" cy="109254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C022B3B-4E7E-441A-94F8-22CF7E8389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32" y="4920972"/>
            <a:ext cx="2693472" cy="26934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7C3BA3C-3DCF-482C-BAD5-0134A3092687}"/>
              </a:ext>
            </a:extLst>
          </p:cNvPr>
          <p:cNvSpPr txBox="1"/>
          <p:nvPr/>
        </p:nvSpPr>
        <p:spPr>
          <a:xfrm>
            <a:off x="4301264" y="8194059"/>
            <a:ext cx="25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/>
              </a:rPr>
              <a:t>Front End</a:t>
            </a:r>
            <a:endParaRPr lang="ko-KR" altLang="en-US" sz="4000" b="1">
              <a:latin typeface="나눔스퀘어 Bold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A9034C-C055-41B5-8261-2991C3683370}"/>
              </a:ext>
            </a:extLst>
          </p:cNvPr>
          <p:cNvSpPr txBox="1"/>
          <p:nvPr/>
        </p:nvSpPr>
        <p:spPr>
          <a:xfrm>
            <a:off x="9183116" y="8888329"/>
            <a:ext cx="252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/>
              </a:rPr>
              <a:t>Back End</a:t>
            </a:r>
            <a:endParaRPr lang="ko-KR" altLang="en-US" sz="4000" b="1">
              <a:latin typeface="나눔스퀘어 Bold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5F681-9153-411A-A65A-CAA7B0BAA501}"/>
              </a:ext>
            </a:extLst>
          </p:cNvPr>
          <p:cNvSpPr txBox="1"/>
          <p:nvPr/>
        </p:nvSpPr>
        <p:spPr>
          <a:xfrm>
            <a:off x="14052914" y="7614444"/>
            <a:ext cx="25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err="1">
                <a:latin typeface="나눔스퀘어 Bold"/>
              </a:rPr>
              <a:t>DataBase</a:t>
            </a:r>
            <a:endParaRPr lang="ko-KR" altLang="en-US" sz="4000" b="1">
              <a:latin typeface="나눔스퀘어 Bold"/>
            </a:endParaRPr>
          </a:p>
        </p:txBody>
      </p:sp>
      <p:cxnSp>
        <p:nvCxnSpPr>
          <p:cNvPr id="963" name="직선 화살표 연결선 962">
            <a:extLst>
              <a:ext uri="{FF2B5EF4-FFF2-40B4-BE49-F238E27FC236}">
                <a16:creationId xmlns:a16="http://schemas.microsoft.com/office/drawing/2014/main" id="{AEDD78ED-D233-4CBC-AA79-3215794C3F9A}"/>
              </a:ext>
            </a:extLst>
          </p:cNvPr>
          <p:cNvCxnSpPr/>
          <p:nvPr/>
        </p:nvCxnSpPr>
        <p:spPr>
          <a:xfrm>
            <a:off x="5650939" y="5918279"/>
            <a:ext cx="0" cy="6777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0554A1-5613-488E-87B0-83EE01015553}"/>
              </a:ext>
            </a:extLst>
          </p:cNvPr>
          <p:cNvCxnSpPr>
            <a:cxnSpLocks/>
          </p:cNvCxnSpPr>
          <p:nvPr/>
        </p:nvCxnSpPr>
        <p:spPr>
          <a:xfrm flipV="1">
            <a:off x="6842968" y="6118924"/>
            <a:ext cx="1378807" cy="1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4" name="사각형: 둥근 모서리 973">
            <a:extLst>
              <a:ext uri="{FF2B5EF4-FFF2-40B4-BE49-F238E27FC236}">
                <a16:creationId xmlns:a16="http://schemas.microsoft.com/office/drawing/2014/main" id="{54053ED3-7C57-486C-90F8-F348AFFD21AA}"/>
              </a:ext>
            </a:extLst>
          </p:cNvPr>
          <p:cNvSpPr/>
          <p:nvPr/>
        </p:nvSpPr>
        <p:spPr>
          <a:xfrm>
            <a:off x="4751601" y="5022193"/>
            <a:ext cx="1704104" cy="864544"/>
          </a:xfrm>
          <a:prstGeom prst="roundRect">
            <a:avLst/>
          </a:prstGeom>
          <a:solidFill>
            <a:srgbClr val="EBF6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Router</a:t>
            </a:r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71EBD24-D5BC-4E49-92E4-4174D0ABE20E}"/>
              </a:ext>
            </a:extLst>
          </p:cNvPr>
          <p:cNvSpPr/>
          <p:nvPr/>
        </p:nvSpPr>
        <p:spPr>
          <a:xfrm>
            <a:off x="4775624" y="6624924"/>
            <a:ext cx="1704104" cy="864544"/>
          </a:xfrm>
          <a:prstGeom prst="roundRect">
            <a:avLst/>
          </a:prstGeom>
          <a:solidFill>
            <a:srgbClr val="EBF6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</a:t>
            </a:r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78" name="그림 977" descr="텍스트, 무기, 벡터그래픽이(가) 표시된 사진&#10;&#10;자동 생성된 설명">
            <a:extLst>
              <a:ext uri="{FF2B5EF4-FFF2-40B4-BE49-F238E27FC236}">
                <a16:creationId xmlns:a16="http://schemas.microsoft.com/office/drawing/2014/main" id="{70D65D5A-6CC4-4B75-A0FE-211923F7F33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9"/>
          <a:stretch/>
        </p:blipFill>
        <p:spPr>
          <a:xfrm>
            <a:off x="4649207" y="3902812"/>
            <a:ext cx="2032824" cy="390458"/>
          </a:xfrm>
          <a:prstGeom prst="rect">
            <a:avLst/>
          </a:prstGeom>
        </p:spPr>
      </p:pic>
      <p:pic>
        <p:nvPicPr>
          <p:cNvPr id="98" name="그림 97" descr="텍스트, 무기, 벡터그래픽이(가) 표시된 사진&#10;&#10;자동 생성된 설명">
            <a:extLst>
              <a:ext uri="{FF2B5EF4-FFF2-40B4-BE49-F238E27FC236}">
                <a16:creationId xmlns:a16="http://schemas.microsoft.com/office/drawing/2014/main" id="{2A2E252B-604B-4B21-805E-52AB4345767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90"/>
          <a:stretch/>
        </p:blipFill>
        <p:spPr>
          <a:xfrm>
            <a:off x="4624295" y="3002359"/>
            <a:ext cx="2032824" cy="1040066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6F7DD1-C70F-45B6-964F-95D84FC78D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1852" y="3050464"/>
            <a:ext cx="3322528" cy="17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95A21B6AC17148ABADB2D9DAAD0BEA" ma:contentTypeVersion="2" ma:contentTypeDescription="새 문서를 만듭니다." ma:contentTypeScope="" ma:versionID="1b2788d752eb9220ba4b2497e8048d7b">
  <xsd:schema xmlns:xsd="http://www.w3.org/2001/XMLSchema" xmlns:xs="http://www.w3.org/2001/XMLSchema" xmlns:p="http://schemas.microsoft.com/office/2006/metadata/properties" xmlns:ns2="db1ba71c-7af1-4b32-a7fb-933a0143a84c" targetNamespace="http://schemas.microsoft.com/office/2006/metadata/properties" ma:root="true" ma:fieldsID="37df4733b9d7f20041d8313e2c254d82" ns2:_="">
    <xsd:import namespace="db1ba71c-7af1-4b32-a7fb-933a0143a8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ba71c-7af1-4b32-a7fb-933a0143a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F031F-2EB2-4C8B-8A9E-43A1938AE6DD}">
  <ds:schemaRefs>
    <ds:schemaRef ds:uri="db1ba71c-7af1-4b32-a7fb-933a0143a8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3E3E0E-7412-4FCD-AD8F-4C21E78C6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3DC2D-D4FB-4381-ABB9-0C71855C8DF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b1ba71c-7af1-4b32-a7fb-933a0143a84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1219</Words>
  <Application>Microsoft Office PowerPoint</Application>
  <PresentationFormat>사용자 지정</PresentationFormat>
  <Paragraphs>201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system-ui</vt:lpstr>
      <vt:lpstr>THE캔디바miri</vt:lpstr>
      <vt:lpstr>나눔스퀘어</vt:lpstr>
      <vt:lpstr>나눔스퀘어 Bold</vt:lpstr>
      <vt:lpstr>나눔스퀘어 ExtraBold</vt:lpstr>
      <vt:lpstr>나눔스퀘어 Light</vt:lpstr>
      <vt:lpstr>나눔스퀘어_ac Bold</vt:lpstr>
      <vt:lpstr>나눔스퀘어_ac ExtraBold</vt:lpstr>
      <vt:lpstr>맑은 고딕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김승은</cp:lastModifiedBy>
  <cp:revision>55</cp:revision>
  <dcterms:created xsi:type="dcterms:W3CDTF">2021-02-12T20:04:41Z</dcterms:created>
  <dcterms:modified xsi:type="dcterms:W3CDTF">2021-07-26T14:07:19Z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0x0101002D95A21B6AC17148ABADB2D9DAAD0BEA</vt:lpwstr>
  </property>
</Properties>
</file>