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wav"/>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855" r:id="rId2"/>
  </p:sldMasterIdLst>
  <p:notesMasterIdLst>
    <p:notesMasterId r:id="rId191"/>
  </p:notesMasterIdLst>
  <p:handoutMasterIdLst>
    <p:handoutMasterId r:id="rId192"/>
  </p:handoutMasterIdLst>
  <p:sldIdLst>
    <p:sldId id="263" r:id="rId3"/>
    <p:sldId id="471" r:id="rId4"/>
    <p:sldId id="548" r:id="rId5"/>
    <p:sldId id="553" r:id="rId6"/>
    <p:sldId id="554" r:id="rId7"/>
    <p:sldId id="557" r:id="rId8"/>
    <p:sldId id="549" r:id="rId9"/>
    <p:sldId id="561" r:id="rId10"/>
    <p:sldId id="556" r:id="rId11"/>
    <p:sldId id="559" r:id="rId12"/>
    <p:sldId id="560" r:id="rId13"/>
    <p:sldId id="562" r:id="rId14"/>
    <p:sldId id="563" r:id="rId15"/>
    <p:sldId id="564" r:id="rId16"/>
    <p:sldId id="565" r:id="rId17"/>
    <p:sldId id="566" r:id="rId18"/>
    <p:sldId id="568" r:id="rId19"/>
    <p:sldId id="567" r:id="rId20"/>
    <p:sldId id="570" r:id="rId21"/>
    <p:sldId id="569" r:id="rId22"/>
    <p:sldId id="588" r:id="rId23"/>
    <p:sldId id="550" r:id="rId24"/>
    <p:sldId id="551" r:id="rId25"/>
    <p:sldId id="552" r:id="rId26"/>
    <p:sldId id="573" r:id="rId27"/>
    <p:sldId id="571" r:id="rId28"/>
    <p:sldId id="572" r:id="rId29"/>
    <p:sldId id="574" r:id="rId30"/>
    <p:sldId id="576" r:id="rId31"/>
    <p:sldId id="577" r:id="rId32"/>
    <p:sldId id="575" r:id="rId33"/>
    <p:sldId id="578" r:id="rId34"/>
    <p:sldId id="579" r:id="rId35"/>
    <p:sldId id="580" r:id="rId36"/>
    <p:sldId id="581" r:id="rId37"/>
    <p:sldId id="589" r:id="rId38"/>
    <p:sldId id="545" r:id="rId39"/>
    <p:sldId id="626" r:id="rId40"/>
    <p:sldId id="583" r:id="rId41"/>
    <p:sldId id="602" r:id="rId42"/>
    <p:sldId id="590" r:id="rId43"/>
    <p:sldId id="591" r:id="rId44"/>
    <p:sldId id="594" r:id="rId45"/>
    <p:sldId id="595" r:id="rId46"/>
    <p:sldId id="596" r:id="rId47"/>
    <p:sldId id="597" r:id="rId48"/>
    <p:sldId id="598" r:id="rId49"/>
    <p:sldId id="599" r:id="rId50"/>
    <p:sldId id="600" r:id="rId51"/>
    <p:sldId id="601" r:id="rId52"/>
    <p:sldId id="584" r:id="rId53"/>
    <p:sldId id="603" r:id="rId54"/>
    <p:sldId id="604" r:id="rId55"/>
    <p:sldId id="608" r:id="rId56"/>
    <p:sldId id="609" r:id="rId57"/>
    <p:sldId id="605" r:id="rId58"/>
    <p:sldId id="610" r:id="rId59"/>
    <p:sldId id="606" r:id="rId60"/>
    <p:sldId id="611" r:id="rId61"/>
    <p:sldId id="607" r:id="rId62"/>
    <p:sldId id="612" r:id="rId63"/>
    <p:sldId id="585" r:id="rId64"/>
    <p:sldId id="613" r:id="rId65"/>
    <p:sldId id="614" r:id="rId66"/>
    <p:sldId id="615" r:id="rId67"/>
    <p:sldId id="616" r:id="rId68"/>
    <p:sldId id="617" r:id="rId69"/>
    <p:sldId id="618" r:id="rId70"/>
    <p:sldId id="620" r:id="rId71"/>
    <p:sldId id="621" r:id="rId72"/>
    <p:sldId id="619" r:id="rId73"/>
    <p:sldId id="622" r:id="rId74"/>
    <p:sldId id="586" r:id="rId75"/>
    <p:sldId id="623" r:id="rId76"/>
    <p:sldId id="624" r:id="rId77"/>
    <p:sldId id="625" r:id="rId78"/>
    <p:sldId id="546" r:id="rId79"/>
    <p:sldId id="627" r:id="rId80"/>
    <p:sldId id="628" r:id="rId81"/>
    <p:sldId id="629" r:id="rId82"/>
    <p:sldId id="633" r:id="rId83"/>
    <p:sldId id="740" r:id="rId84"/>
    <p:sldId id="639" r:id="rId85"/>
    <p:sldId id="640" r:id="rId86"/>
    <p:sldId id="641" r:id="rId87"/>
    <p:sldId id="634" r:id="rId88"/>
    <p:sldId id="637" r:id="rId89"/>
    <p:sldId id="638" r:id="rId90"/>
    <p:sldId id="643" r:id="rId91"/>
    <p:sldId id="646" r:id="rId92"/>
    <p:sldId id="644" r:id="rId93"/>
    <p:sldId id="754" r:id="rId94"/>
    <p:sldId id="755" r:id="rId95"/>
    <p:sldId id="756" r:id="rId96"/>
    <p:sldId id="630" r:id="rId97"/>
    <p:sldId id="647" r:id="rId98"/>
    <p:sldId id="648" r:id="rId99"/>
    <p:sldId id="652" r:id="rId100"/>
    <p:sldId id="654" r:id="rId101"/>
    <p:sldId id="653" r:id="rId102"/>
    <p:sldId id="649" r:id="rId103"/>
    <p:sldId id="655" r:id="rId104"/>
    <p:sldId id="651" r:id="rId105"/>
    <p:sldId id="758" r:id="rId106"/>
    <p:sldId id="650" r:id="rId107"/>
    <p:sldId id="657" r:id="rId108"/>
    <p:sldId id="656" r:id="rId109"/>
    <p:sldId id="658" r:id="rId110"/>
    <p:sldId id="757" r:id="rId111"/>
    <p:sldId id="660" r:id="rId112"/>
    <p:sldId id="666" r:id="rId113"/>
    <p:sldId id="667" r:id="rId114"/>
    <p:sldId id="669" r:id="rId115"/>
    <p:sldId id="668" r:id="rId116"/>
    <p:sldId id="683" r:id="rId117"/>
    <p:sldId id="670" r:id="rId118"/>
    <p:sldId id="690" r:id="rId119"/>
    <p:sldId id="691" r:id="rId120"/>
    <p:sldId id="685" r:id="rId121"/>
    <p:sldId id="686" r:id="rId122"/>
    <p:sldId id="687" r:id="rId123"/>
    <p:sldId id="693" r:id="rId124"/>
    <p:sldId id="694" r:id="rId125"/>
    <p:sldId id="695" r:id="rId126"/>
    <p:sldId id="684" r:id="rId127"/>
    <p:sldId id="675" r:id="rId128"/>
    <p:sldId id="679" r:id="rId129"/>
    <p:sldId id="680" r:id="rId130"/>
    <p:sldId id="681" r:id="rId131"/>
    <p:sldId id="735" r:id="rId132"/>
    <p:sldId id="759" r:id="rId133"/>
    <p:sldId id="736" r:id="rId134"/>
    <p:sldId id="682" r:id="rId135"/>
    <p:sldId id="737" r:id="rId136"/>
    <p:sldId id="696" r:id="rId137"/>
    <p:sldId id="738" r:id="rId138"/>
    <p:sldId id="697" r:id="rId139"/>
    <p:sldId id="701" r:id="rId140"/>
    <p:sldId id="698" r:id="rId141"/>
    <p:sldId id="703" r:id="rId142"/>
    <p:sldId id="702" r:id="rId143"/>
    <p:sldId id="699" r:id="rId144"/>
    <p:sldId id="753" r:id="rId145"/>
    <p:sldId id="700" r:id="rId146"/>
    <p:sldId id="704" r:id="rId147"/>
    <p:sldId id="676" r:id="rId148"/>
    <p:sldId id="705" r:id="rId149"/>
    <p:sldId id="711" r:id="rId150"/>
    <p:sldId id="712" r:id="rId151"/>
    <p:sldId id="713" r:id="rId152"/>
    <p:sldId id="739" r:id="rId153"/>
    <p:sldId id="714" r:id="rId154"/>
    <p:sldId id="715" r:id="rId155"/>
    <p:sldId id="716" r:id="rId156"/>
    <p:sldId id="717" r:id="rId157"/>
    <p:sldId id="734" r:id="rId158"/>
    <p:sldId id="707" r:id="rId159"/>
    <p:sldId id="708" r:id="rId160"/>
    <p:sldId id="718" r:id="rId161"/>
    <p:sldId id="719" r:id="rId162"/>
    <p:sldId id="709" r:id="rId163"/>
    <p:sldId id="720" r:id="rId164"/>
    <p:sldId id="721" r:id="rId165"/>
    <p:sldId id="710" r:id="rId166"/>
    <p:sldId id="722" r:id="rId167"/>
    <p:sldId id="723" r:id="rId168"/>
    <p:sldId id="724" r:id="rId169"/>
    <p:sldId id="726" r:id="rId170"/>
    <p:sldId id="728" r:id="rId171"/>
    <p:sldId id="727" r:id="rId172"/>
    <p:sldId id="725" r:id="rId173"/>
    <p:sldId id="677" r:id="rId174"/>
    <p:sldId id="730" r:id="rId175"/>
    <p:sldId id="745" r:id="rId176"/>
    <p:sldId id="741" r:id="rId177"/>
    <p:sldId id="732" r:id="rId178"/>
    <p:sldId id="731" r:id="rId179"/>
    <p:sldId id="678" r:id="rId180"/>
    <p:sldId id="746" r:id="rId181"/>
    <p:sldId id="747" r:id="rId182"/>
    <p:sldId id="749" r:id="rId183"/>
    <p:sldId id="750" r:id="rId184"/>
    <p:sldId id="751" r:id="rId185"/>
    <p:sldId id="752" r:id="rId186"/>
    <p:sldId id="547" r:id="rId187"/>
    <p:sldId id="672" r:id="rId188"/>
    <p:sldId id="673" r:id="rId189"/>
    <p:sldId id="674" r:id="rId190"/>
  </p:sldIdLst>
  <p:sldSz cx="9144000" cy="6858000" type="screen4x3"/>
  <p:notesSz cx="6858000" cy="9144000"/>
  <p:defaultTextStyle>
    <a:defPPr>
      <a:defRPr lang="en-US"/>
    </a:defPPr>
    <a:lvl1pPr algn="ctr" rtl="0" fontAlgn="base">
      <a:spcBef>
        <a:spcPct val="50000"/>
      </a:spcBef>
      <a:spcAft>
        <a:spcPct val="0"/>
      </a:spcAft>
      <a:buClr>
        <a:schemeClr val="accent2"/>
      </a:buClr>
      <a:buFont typeface="Wingdings" pitchFamily="2" charset="2"/>
      <a:defRPr kumimoji="1" sz="2800" kern="1200">
        <a:solidFill>
          <a:schemeClr val="tx1"/>
        </a:solidFill>
        <a:latin typeface="Times New Roman" pitchFamily="18" charset="0"/>
        <a:ea typeface="宋体" pitchFamily="2" charset="-122"/>
        <a:cs typeface="+mn-cs"/>
      </a:defRPr>
    </a:lvl1pPr>
    <a:lvl2pPr marL="457200" algn="ctr" rtl="0" fontAlgn="base">
      <a:spcBef>
        <a:spcPct val="50000"/>
      </a:spcBef>
      <a:spcAft>
        <a:spcPct val="0"/>
      </a:spcAft>
      <a:buClr>
        <a:schemeClr val="accent2"/>
      </a:buClr>
      <a:buFont typeface="Wingdings" pitchFamily="2" charset="2"/>
      <a:defRPr kumimoji="1" sz="2800" kern="1200">
        <a:solidFill>
          <a:schemeClr val="tx1"/>
        </a:solidFill>
        <a:latin typeface="Times New Roman" pitchFamily="18" charset="0"/>
        <a:ea typeface="宋体" pitchFamily="2" charset="-122"/>
        <a:cs typeface="+mn-cs"/>
      </a:defRPr>
    </a:lvl2pPr>
    <a:lvl3pPr marL="914400" algn="ctr" rtl="0" fontAlgn="base">
      <a:spcBef>
        <a:spcPct val="50000"/>
      </a:spcBef>
      <a:spcAft>
        <a:spcPct val="0"/>
      </a:spcAft>
      <a:buClr>
        <a:schemeClr val="accent2"/>
      </a:buClr>
      <a:buFont typeface="Wingdings" pitchFamily="2" charset="2"/>
      <a:defRPr kumimoji="1" sz="2800" kern="1200">
        <a:solidFill>
          <a:schemeClr val="tx1"/>
        </a:solidFill>
        <a:latin typeface="Times New Roman" pitchFamily="18" charset="0"/>
        <a:ea typeface="宋体" pitchFamily="2" charset="-122"/>
        <a:cs typeface="+mn-cs"/>
      </a:defRPr>
    </a:lvl3pPr>
    <a:lvl4pPr marL="1371600" algn="ctr" rtl="0" fontAlgn="base">
      <a:spcBef>
        <a:spcPct val="50000"/>
      </a:spcBef>
      <a:spcAft>
        <a:spcPct val="0"/>
      </a:spcAft>
      <a:buClr>
        <a:schemeClr val="accent2"/>
      </a:buClr>
      <a:buFont typeface="Wingdings" pitchFamily="2" charset="2"/>
      <a:defRPr kumimoji="1" sz="2800" kern="1200">
        <a:solidFill>
          <a:schemeClr val="tx1"/>
        </a:solidFill>
        <a:latin typeface="Times New Roman" pitchFamily="18" charset="0"/>
        <a:ea typeface="宋体" pitchFamily="2" charset="-122"/>
        <a:cs typeface="+mn-cs"/>
      </a:defRPr>
    </a:lvl4pPr>
    <a:lvl5pPr marL="1828800" algn="ctr" rtl="0" fontAlgn="base">
      <a:spcBef>
        <a:spcPct val="50000"/>
      </a:spcBef>
      <a:spcAft>
        <a:spcPct val="0"/>
      </a:spcAft>
      <a:buClr>
        <a:schemeClr val="accent2"/>
      </a:buClr>
      <a:buFont typeface="Wingdings" pitchFamily="2" charset="2"/>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FFFF00"/>
    <a:srgbClr val="99FF66"/>
    <a:srgbClr val="33CC33"/>
    <a:srgbClr val="66CCFF"/>
    <a:srgbClr val="0000CC"/>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12" autoAdjust="0"/>
  </p:normalViewPr>
  <p:slideViewPr>
    <p:cSldViewPr>
      <p:cViewPr varScale="1">
        <p:scale>
          <a:sx n="110" d="100"/>
          <a:sy n="110" d="100"/>
        </p:scale>
        <p:origin x="-154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4" d="100"/>
          <a:sy n="54" d="100"/>
        </p:scale>
        <p:origin x="-17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54" Type="http://schemas.openxmlformats.org/officeDocument/2006/relationships/slide" Target="slides/slide152.xml"/><Relationship Id="rId159" Type="http://schemas.openxmlformats.org/officeDocument/2006/relationships/slide" Target="slides/slide157.xml"/><Relationship Id="rId175" Type="http://schemas.openxmlformats.org/officeDocument/2006/relationships/slide" Target="slides/slide173.xml"/><Relationship Id="rId170" Type="http://schemas.openxmlformats.org/officeDocument/2006/relationships/slide" Target="slides/slide168.xml"/><Relationship Id="rId191" Type="http://schemas.openxmlformats.org/officeDocument/2006/relationships/notesMaster" Target="notesMasters/notesMaster1.xml"/><Relationship Id="rId196" Type="http://schemas.openxmlformats.org/officeDocument/2006/relationships/tableStyles" Target="tableStyle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slide" Target="slides/slide142.xml"/><Relationship Id="rId149" Type="http://schemas.openxmlformats.org/officeDocument/2006/relationships/slide" Target="slides/slide14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60" Type="http://schemas.openxmlformats.org/officeDocument/2006/relationships/slide" Target="slides/slide158.xml"/><Relationship Id="rId165" Type="http://schemas.openxmlformats.org/officeDocument/2006/relationships/slide" Target="slides/slide163.xml"/><Relationship Id="rId181" Type="http://schemas.openxmlformats.org/officeDocument/2006/relationships/slide" Target="slides/slide179.xml"/><Relationship Id="rId186" Type="http://schemas.openxmlformats.org/officeDocument/2006/relationships/slide" Target="slides/slide184.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slide" Target="slides/slide148.xml"/><Relationship Id="rId155" Type="http://schemas.openxmlformats.org/officeDocument/2006/relationships/slide" Target="slides/slide153.xml"/><Relationship Id="rId171" Type="http://schemas.openxmlformats.org/officeDocument/2006/relationships/slide" Target="slides/slide169.xml"/><Relationship Id="rId176" Type="http://schemas.openxmlformats.org/officeDocument/2006/relationships/slide" Target="slides/slide174.xml"/><Relationship Id="rId192" Type="http://schemas.openxmlformats.org/officeDocument/2006/relationships/handoutMaster" Target="handoutMasters/handoutMaster1.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61" Type="http://schemas.openxmlformats.org/officeDocument/2006/relationships/slide" Target="slides/slide159.xml"/><Relationship Id="rId166" Type="http://schemas.openxmlformats.org/officeDocument/2006/relationships/slide" Target="slides/slide164.xml"/><Relationship Id="rId182" Type="http://schemas.openxmlformats.org/officeDocument/2006/relationships/slide" Target="slides/slide180.xml"/><Relationship Id="rId187" Type="http://schemas.openxmlformats.org/officeDocument/2006/relationships/slide" Target="slides/slide185.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slide" Target="slides/slide154.xml"/><Relationship Id="rId177" Type="http://schemas.openxmlformats.org/officeDocument/2006/relationships/slide" Target="slides/slide175.xml"/><Relationship Id="rId172" Type="http://schemas.openxmlformats.org/officeDocument/2006/relationships/slide" Target="slides/slide170.xml"/><Relationship Id="rId193" Type="http://schemas.openxmlformats.org/officeDocument/2006/relationships/presProps" Target="presProp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183" Type="http://schemas.openxmlformats.org/officeDocument/2006/relationships/slide" Target="slides/slide18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189" Type="http://schemas.openxmlformats.org/officeDocument/2006/relationships/slide" Target="slides/slide187.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slide" Target="slides/slide177.xml"/><Relationship Id="rId195" Type="http://schemas.openxmlformats.org/officeDocument/2006/relationships/theme" Target="theme/theme1.xml"/><Relationship Id="rId190" Type="http://schemas.openxmlformats.org/officeDocument/2006/relationships/slide" Target="slides/slide188.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185" Type="http://schemas.openxmlformats.org/officeDocument/2006/relationships/slide" Target="slides/slide183.xml"/><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slide" Target="slides/slide178.xml"/><Relationship Id="rId26" Type="http://schemas.openxmlformats.org/officeDocument/2006/relationships/slide" Target="slides/slide2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buClrTx/>
              <a:buFontTx/>
              <a:buNone/>
              <a:defRPr sz="1200"/>
            </a:lvl1pPr>
          </a:lstStyle>
          <a:p>
            <a:pPr>
              <a:defRPr/>
            </a:pPr>
            <a:endParaRPr lang="zh-CN" altLang="en-US"/>
          </a:p>
        </p:txBody>
      </p:sp>
      <p:sp>
        <p:nvSpPr>
          <p:cNvPr id="1126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FontTx/>
              <a:buNone/>
              <a:defRPr sz="1200"/>
            </a:lvl1pPr>
          </a:lstStyle>
          <a:p>
            <a:pPr>
              <a:defRPr/>
            </a:pPr>
            <a:endParaRPr lang="en-US" altLang="zh-CN"/>
          </a:p>
        </p:txBody>
      </p:sp>
      <p:sp>
        <p:nvSpPr>
          <p:cNvPr id="1126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spcBef>
                <a:spcPct val="0"/>
              </a:spcBef>
              <a:buClrTx/>
              <a:buFontTx/>
              <a:buNone/>
              <a:defRPr sz="1200"/>
            </a:lvl1pPr>
          </a:lstStyle>
          <a:p>
            <a:pPr>
              <a:defRPr/>
            </a:pPr>
            <a:endParaRPr lang="en-US" altLang="zh-CN"/>
          </a:p>
        </p:txBody>
      </p:sp>
      <p:sp>
        <p:nvSpPr>
          <p:cNvPr id="1126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ClrTx/>
              <a:buFontTx/>
              <a:buNone/>
              <a:defRPr sz="1200"/>
            </a:lvl1pPr>
          </a:lstStyle>
          <a:p>
            <a:pPr>
              <a:defRPr/>
            </a:pPr>
            <a:fld id="{BF5AED97-0A43-4492-AA38-A653B02283A1}" type="slidenum">
              <a:rPr lang="zh-CN" altLang="en-US"/>
              <a:pPr>
                <a:defRPr/>
              </a:pPr>
              <a:t>‹#›</a:t>
            </a:fld>
            <a:endParaRPr lang="en-US" altLang="zh-CN"/>
          </a:p>
        </p:txBody>
      </p:sp>
    </p:spTree>
    <p:extLst>
      <p:ext uri="{BB962C8B-B14F-4D97-AF65-F5344CB8AC3E}">
        <p14:creationId xmlns:p14="http://schemas.microsoft.com/office/powerpoint/2010/main" val="39906308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buClrTx/>
              <a:buFontTx/>
              <a:buNone/>
              <a:defRPr sz="1200"/>
            </a:lvl1pPr>
          </a:lstStyle>
          <a:p>
            <a:pPr>
              <a:defRPr/>
            </a:pPr>
            <a:endParaRPr lang="zh-CN" altLang="en-US"/>
          </a:p>
        </p:txBody>
      </p:sp>
      <p:sp>
        <p:nvSpPr>
          <p:cNvPr id="1331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FontTx/>
              <a:buNone/>
              <a:defRPr sz="1200"/>
            </a:lvl1pPr>
          </a:lstStyle>
          <a:p>
            <a:pPr>
              <a:defRPr/>
            </a:pPr>
            <a:endParaRPr lang="en-US" altLang="zh-CN"/>
          </a:p>
        </p:txBody>
      </p:sp>
      <p:sp>
        <p:nvSpPr>
          <p:cNvPr id="1812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331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spcBef>
                <a:spcPct val="0"/>
              </a:spcBef>
              <a:buClrTx/>
              <a:buFontTx/>
              <a:buNone/>
              <a:defRPr sz="1200"/>
            </a:lvl1pPr>
          </a:lstStyle>
          <a:p>
            <a:pPr>
              <a:defRPr/>
            </a:pPr>
            <a:endParaRPr lang="en-US" altLang="zh-CN"/>
          </a:p>
        </p:txBody>
      </p:sp>
      <p:sp>
        <p:nvSpPr>
          <p:cNvPr id="1331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ClrTx/>
              <a:buFontTx/>
              <a:buNone/>
              <a:defRPr sz="1200"/>
            </a:lvl1pPr>
          </a:lstStyle>
          <a:p>
            <a:pPr>
              <a:defRPr/>
            </a:pPr>
            <a:fld id="{46AAE12F-FD68-412A-9194-86C9EB05C0AD}" type="slidenum">
              <a:rPr lang="zh-CN" altLang="en-US"/>
              <a:pPr>
                <a:defRPr/>
              </a:pPr>
              <a:t>‹#›</a:t>
            </a:fld>
            <a:endParaRPr lang="en-US" altLang="zh-CN"/>
          </a:p>
        </p:txBody>
      </p:sp>
    </p:spTree>
    <p:extLst>
      <p:ext uri="{BB962C8B-B14F-4D97-AF65-F5344CB8AC3E}">
        <p14:creationId xmlns:p14="http://schemas.microsoft.com/office/powerpoint/2010/main" val="22973325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pitchFamily="2" charset="-122"/>
              </a:defRPr>
            </a:lvl1pPr>
            <a:lvl2pPr marL="742950" indent="-285750" algn="l" eaLnBrk="0" hangingPunct="0">
              <a:spcBef>
                <a:spcPct val="30000"/>
              </a:spcBef>
              <a:defRPr kumimoji="1" sz="1200">
                <a:solidFill>
                  <a:schemeClr val="tx1"/>
                </a:solidFill>
                <a:latin typeface="Times New Roman" pitchFamily="18" charset="0"/>
                <a:ea typeface="宋体" pitchFamily="2" charset="-122"/>
              </a:defRPr>
            </a:lvl2pPr>
            <a:lvl3pPr marL="1143000" indent="-228600" algn="l" eaLnBrk="0" hangingPunct="0">
              <a:spcBef>
                <a:spcPct val="30000"/>
              </a:spcBef>
              <a:defRPr kumimoji="1" sz="1200">
                <a:solidFill>
                  <a:schemeClr val="tx1"/>
                </a:solidFill>
                <a:latin typeface="Times New Roman" pitchFamily="18" charset="0"/>
                <a:ea typeface="宋体" pitchFamily="2" charset="-122"/>
              </a:defRPr>
            </a:lvl3pPr>
            <a:lvl4pPr marL="1600200" indent="-228600" algn="l" eaLnBrk="0" hangingPunct="0">
              <a:spcBef>
                <a:spcPct val="30000"/>
              </a:spcBef>
              <a:defRPr kumimoji="1" sz="1200">
                <a:solidFill>
                  <a:schemeClr val="tx1"/>
                </a:solidFill>
                <a:latin typeface="Times New Roman" pitchFamily="18" charset="0"/>
                <a:ea typeface="宋体" pitchFamily="2" charset="-122"/>
              </a:defRPr>
            </a:lvl4pPr>
            <a:lvl5pPr marL="2057400" indent="-228600" algn="l"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algn="r" eaLnBrk="1" hangingPunct="1">
              <a:spcBef>
                <a:spcPct val="0"/>
              </a:spcBef>
            </a:pPr>
            <a:fld id="{5FB0FF0C-DB8D-4E1C-A516-2272EE11B15F}" type="slidenum">
              <a:rPr lang="zh-CN" altLang="en-US" smtClean="0"/>
              <a:pPr algn="r" eaLnBrk="1" hangingPunct="1">
                <a:spcBef>
                  <a:spcPct val="0"/>
                </a:spcBef>
              </a:pPr>
              <a:t>38</a:t>
            </a:fld>
            <a:endParaRPr lang="en-US" altLang="zh-CN" smtClean="0"/>
          </a:p>
        </p:txBody>
      </p:sp>
      <p:sp>
        <p:nvSpPr>
          <p:cNvPr id="182275" name="Rectangle 2"/>
          <p:cNvSpPr>
            <a:spLocks noGrp="1" noRot="1" noChangeAspect="1" noChangeArrowheads="1" noTextEdit="1"/>
          </p:cNvSpPr>
          <p:nvPr>
            <p:ph type="sldImg"/>
          </p:nvPr>
        </p:nvSpPr>
        <p:spPr>
          <a:solidFill>
            <a:srgbClr val="FFFFFF"/>
          </a:solidFill>
          <a:ln/>
        </p:spPr>
      </p:sp>
      <p:sp>
        <p:nvSpPr>
          <p:cNvPr id="182276"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pitchFamily="2" charset="-122"/>
              </a:defRPr>
            </a:lvl1pPr>
            <a:lvl2pPr marL="742950" indent="-285750" algn="l" eaLnBrk="0" hangingPunct="0">
              <a:spcBef>
                <a:spcPct val="30000"/>
              </a:spcBef>
              <a:defRPr kumimoji="1" sz="1200">
                <a:solidFill>
                  <a:schemeClr val="tx1"/>
                </a:solidFill>
                <a:latin typeface="Times New Roman" pitchFamily="18" charset="0"/>
                <a:ea typeface="宋体" pitchFamily="2" charset="-122"/>
              </a:defRPr>
            </a:lvl2pPr>
            <a:lvl3pPr marL="1143000" indent="-228600" algn="l" eaLnBrk="0" hangingPunct="0">
              <a:spcBef>
                <a:spcPct val="30000"/>
              </a:spcBef>
              <a:defRPr kumimoji="1" sz="1200">
                <a:solidFill>
                  <a:schemeClr val="tx1"/>
                </a:solidFill>
                <a:latin typeface="Times New Roman" pitchFamily="18" charset="0"/>
                <a:ea typeface="宋体" pitchFamily="2" charset="-122"/>
              </a:defRPr>
            </a:lvl3pPr>
            <a:lvl4pPr marL="1600200" indent="-228600" algn="l" eaLnBrk="0" hangingPunct="0">
              <a:spcBef>
                <a:spcPct val="30000"/>
              </a:spcBef>
              <a:defRPr kumimoji="1" sz="1200">
                <a:solidFill>
                  <a:schemeClr val="tx1"/>
                </a:solidFill>
                <a:latin typeface="Times New Roman" pitchFamily="18" charset="0"/>
                <a:ea typeface="宋体" pitchFamily="2" charset="-122"/>
              </a:defRPr>
            </a:lvl4pPr>
            <a:lvl5pPr marL="2057400" indent="-228600" algn="l"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algn="r" eaLnBrk="1" hangingPunct="1">
              <a:spcBef>
                <a:spcPct val="0"/>
              </a:spcBef>
            </a:pPr>
            <a:fld id="{0808C1F9-F7EA-4F42-BB78-AB9AF5681FA9}" type="slidenum">
              <a:rPr lang="zh-CN" altLang="en-US" smtClean="0"/>
              <a:pPr algn="r" eaLnBrk="1" hangingPunct="1">
                <a:spcBef>
                  <a:spcPct val="0"/>
                </a:spcBef>
              </a:pPr>
              <a:t>61</a:t>
            </a:fld>
            <a:endParaRPr lang="en-US" altLang="zh-CN" smtClean="0"/>
          </a:p>
        </p:txBody>
      </p:sp>
      <p:sp>
        <p:nvSpPr>
          <p:cNvPr id="183299" name="Rectangle 2"/>
          <p:cNvSpPr>
            <a:spLocks noGrp="1" noRot="1" noChangeAspect="1" noChangeArrowheads="1" noTextEdit="1"/>
          </p:cNvSpPr>
          <p:nvPr>
            <p:ph type="sldImg"/>
          </p:nvPr>
        </p:nvSpPr>
        <p:spPr>
          <a:solidFill>
            <a:srgbClr val="FFFFFF"/>
          </a:solidFill>
          <a:ln/>
        </p:spPr>
      </p:sp>
      <p:sp>
        <p:nvSpPr>
          <p:cNvPr id="183300"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pitchFamily="2" charset="-122"/>
              </a:defRPr>
            </a:lvl1pPr>
            <a:lvl2pPr marL="742950" indent="-285750" algn="l" eaLnBrk="0" hangingPunct="0">
              <a:spcBef>
                <a:spcPct val="30000"/>
              </a:spcBef>
              <a:defRPr kumimoji="1" sz="1200">
                <a:solidFill>
                  <a:schemeClr val="tx1"/>
                </a:solidFill>
                <a:latin typeface="Times New Roman" pitchFamily="18" charset="0"/>
                <a:ea typeface="宋体" pitchFamily="2" charset="-122"/>
              </a:defRPr>
            </a:lvl2pPr>
            <a:lvl3pPr marL="1143000" indent="-228600" algn="l" eaLnBrk="0" hangingPunct="0">
              <a:spcBef>
                <a:spcPct val="30000"/>
              </a:spcBef>
              <a:defRPr kumimoji="1" sz="1200">
                <a:solidFill>
                  <a:schemeClr val="tx1"/>
                </a:solidFill>
                <a:latin typeface="Times New Roman" pitchFamily="18" charset="0"/>
                <a:ea typeface="宋体" pitchFamily="2" charset="-122"/>
              </a:defRPr>
            </a:lvl3pPr>
            <a:lvl4pPr marL="1600200" indent="-228600" algn="l" eaLnBrk="0" hangingPunct="0">
              <a:spcBef>
                <a:spcPct val="30000"/>
              </a:spcBef>
              <a:defRPr kumimoji="1" sz="1200">
                <a:solidFill>
                  <a:schemeClr val="tx1"/>
                </a:solidFill>
                <a:latin typeface="Times New Roman" pitchFamily="18" charset="0"/>
                <a:ea typeface="宋体" pitchFamily="2" charset="-122"/>
              </a:defRPr>
            </a:lvl4pPr>
            <a:lvl5pPr marL="2057400" indent="-228600" algn="l"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algn="r" eaLnBrk="1" hangingPunct="1">
              <a:spcBef>
                <a:spcPct val="0"/>
              </a:spcBef>
            </a:pPr>
            <a:fld id="{01EA58DC-A060-4FF3-9A93-AEE0E98520F4}" type="slidenum">
              <a:rPr lang="zh-CN" altLang="en-US" smtClean="0"/>
              <a:pPr algn="r" eaLnBrk="1" hangingPunct="1">
                <a:spcBef>
                  <a:spcPct val="0"/>
                </a:spcBef>
              </a:pPr>
              <a:t>70</a:t>
            </a:fld>
            <a:endParaRPr lang="en-US" altLang="zh-CN" smtClean="0"/>
          </a:p>
        </p:txBody>
      </p:sp>
      <p:sp>
        <p:nvSpPr>
          <p:cNvPr id="184323" name="Rectangle 2"/>
          <p:cNvSpPr>
            <a:spLocks noGrp="1" noRot="1" noChangeAspect="1" noChangeArrowheads="1" noTextEdit="1"/>
          </p:cNvSpPr>
          <p:nvPr>
            <p:ph type="sldImg"/>
          </p:nvPr>
        </p:nvSpPr>
        <p:spPr>
          <a:solidFill>
            <a:srgbClr val="FFFFFF"/>
          </a:solidFill>
          <a:ln/>
        </p:spPr>
      </p:sp>
      <p:sp>
        <p:nvSpPr>
          <p:cNvPr id="184324"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pitchFamily="2" charset="-122"/>
              </a:defRPr>
            </a:lvl1pPr>
            <a:lvl2pPr marL="742950" indent="-285750" algn="l" eaLnBrk="0" hangingPunct="0">
              <a:spcBef>
                <a:spcPct val="30000"/>
              </a:spcBef>
              <a:defRPr kumimoji="1" sz="1200">
                <a:solidFill>
                  <a:schemeClr val="tx1"/>
                </a:solidFill>
                <a:latin typeface="Times New Roman" pitchFamily="18" charset="0"/>
                <a:ea typeface="宋体" pitchFamily="2" charset="-122"/>
              </a:defRPr>
            </a:lvl2pPr>
            <a:lvl3pPr marL="1143000" indent="-228600" algn="l" eaLnBrk="0" hangingPunct="0">
              <a:spcBef>
                <a:spcPct val="30000"/>
              </a:spcBef>
              <a:defRPr kumimoji="1" sz="1200">
                <a:solidFill>
                  <a:schemeClr val="tx1"/>
                </a:solidFill>
                <a:latin typeface="Times New Roman" pitchFamily="18" charset="0"/>
                <a:ea typeface="宋体" pitchFamily="2" charset="-122"/>
              </a:defRPr>
            </a:lvl3pPr>
            <a:lvl4pPr marL="1600200" indent="-228600" algn="l" eaLnBrk="0" hangingPunct="0">
              <a:spcBef>
                <a:spcPct val="30000"/>
              </a:spcBef>
              <a:defRPr kumimoji="1" sz="1200">
                <a:solidFill>
                  <a:schemeClr val="tx1"/>
                </a:solidFill>
                <a:latin typeface="Times New Roman" pitchFamily="18" charset="0"/>
                <a:ea typeface="宋体" pitchFamily="2" charset="-122"/>
              </a:defRPr>
            </a:lvl4pPr>
            <a:lvl5pPr marL="2057400" indent="-228600" algn="l"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algn="r" eaLnBrk="1" hangingPunct="1">
              <a:spcBef>
                <a:spcPct val="0"/>
              </a:spcBef>
            </a:pPr>
            <a:fld id="{B8581967-D0A1-4E80-99A2-677E43502FEA}" type="slidenum">
              <a:rPr lang="zh-CN" altLang="en-US" smtClean="0"/>
              <a:pPr algn="r" eaLnBrk="1" hangingPunct="1">
                <a:spcBef>
                  <a:spcPct val="0"/>
                </a:spcBef>
              </a:pPr>
              <a:t>72</a:t>
            </a:fld>
            <a:endParaRPr lang="en-US" altLang="zh-CN" smtClean="0"/>
          </a:p>
        </p:txBody>
      </p:sp>
      <p:sp>
        <p:nvSpPr>
          <p:cNvPr id="185347" name="Rectangle 2"/>
          <p:cNvSpPr>
            <a:spLocks noGrp="1" noRot="1" noChangeAspect="1" noChangeArrowheads="1" noTextEdit="1"/>
          </p:cNvSpPr>
          <p:nvPr>
            <p:ph type="sldImg"/>
          </p:nvPr>
        </p:nvSpPr>
        <p:spPr>
          <a:solidFill>
            <a:srgbClr val="FFFFFF"/>
          </a:solidFill>
          <a:ln/>
        </p:spPr>
      </p:sp>
      <p:sp>
        <p:nvSpPr>
          <p:cNvPr id="185348"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6AAE12F-FD68-412A-9194-86C9EB05C0AD}" type="slidenum">
              <a:rPr lang="zh-CN" altLang="en-US" smtClean="0"/>
              <a:pPr>
                <a:defRPr/>
              </a:pPr>
              <a:t>82</a:t>
            </a:fld>
            <a:endParaRPr lang="en-US" altLang="zh-CN"/>
          </a:p>
        </p:txBody>
      </p:sp>
    </p:spTree>
    <p:extLst>
      <p:ext uri="{BB962C8B-B14F-4D97-AF65-F5344CB8AC3E}">
        <p14:creationId xmlns:p14="http://schemas.microsoft.com/office/powerpoint/2010/main" val="2757484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pitchFamily="2" charset="-122"/>
              </a:defRPr>
            </a:lvl1pPr>
            <a:lvl2pPr marL="742950" indent="-285750" algn="l" eaLnBrk="0" hangingPunct="0">
              <a:spcBef>
                <a:spcPct val="30000"/>
              </a:spcBef>
              <a:defRPr kumimoji="1" sz="1200">
                <a:solidFill>
                  <a:schemeClr val="tx1"/>
                </a:solidFill>
                <a:latin typeface="Times New Roman" pitchFamily="18" charset="0"/>
                <a:ea typeface="宋体" pitchFamily="2" charset="-122"/>
              </a:defRPr>
            </a:lvl2pPr>
            <a:lvl3pPr marL="1143000" indent="-228600" algn="l" eaLnBrk="0" hangingPunct="0">
              <a:spcBef>
                <a:spcPct val="30000"/>
              </a:spcBef>
              <a:defRPr kumimoji="1" sz="1200">
                <a:solidFill>
                  <a:schemeClr val="tx1"/>
                </a:solidFill>
                <a:latin typeface="Times New Roman" pitchFamily="18" charset="0"/>
                <a:ea typeface="宋体" pitchFamily="2" charset="-122"/>
              </a:defRPr>
            </a:lvl3pPr>
            <a:lvl4pPr marL="1600200" indent="-228600" algn="l" eaLnBrk="0" hangingPunct="0">
              <a:spcBef>
                <a:spcPct val="30000"/>
              </a:spcBef>
              <a:defRPr kumimoji="1" sz="1200">
                <a:solidFill>
                  <a:schemeClr val="tx1"/>
                </a:solidFill>
                <a:latin typeface="Times New Roman" pitchFamily="18" charset="0"/>
                <a:ea typeface="宋体" pitchFamily="2" charset="-122"/>
              </a:defRPr>
            </a:lvl4pPr>
            <a:lvl5pPr marL="2057400" indent="-228600" algn="l"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algn="r" eaLnBrk="1" hangingPunct="1">
              <a:spcBef>
                <a:spcPct val="0"/>
              </a:spcBef>
            </a:pPr>
            <a:fld id="{52465893-3BD8-4C77-B62E-08D191B49E88}" type="slidenum">
              <a:rPr lang="zh-CN" altLang="en-US" smtClean="0"/>
              <a:pPr algn="r" eaLnBrk="1" hangingPunct="1">
                <a:spcBef>
                  <a:spcPct val="0"/>
                </a:spcBef>
              </a:pPr>
              <a:t>90</a:t>
            </a:fld>
            <a:endParaRPr lang="en-US" altLang="zh-CN" smtClean="0"/>
          </a:p>
        </p:txBody>
      </p:sp>
      <p:sp>
        <p:nvSpPr>
          <p:cNvPr id="186371" name="Rectangle 2"/>
          <p:cNvSpPr>
            <a:spLocks noGrp="1" noRot="1" noChangeAspect="1" noChangeArrowheads="1" noTextEdit="1"/>
          </p:cNvSpPr>
          <p:nvPr>
            <p:ph type="sldImg"/>
          </p:nvPr>
        </p:nvSpPr>
        <p:spPr>
          <a:solidFill>
            <a:srgbClr val="FFFFFF"/>
          </a:solidFill>
          <a:ln/>
        </p:spPr>
      </p:sp>
      <p:sp>
        <p:nvSpPr>
          <p:cNvPr id="186372"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pitchFamily="2" charset="-122"/>
              </a:defRPr>
            </a:lvl1pPr>
            <a:lvl2pPr marL="742950" indent="-285750" algn="l" eaLnBrk="0" hangingPunct="0">
              <a:spcBef>
                <a:spcPct val="30000"/>
              </a:spcBef>
              <a:defRPr kumimoji="1" sz="1200">
                <a:solidFill>
                  <a:schemeClr val="tx1"/>
                </a:solidFill>
                <a:latin typeface="Times New Roman" pitchFamily="18" charset="0"/>
                <a:ea typeface="宋体" pitchFamily="2" charset="-122"/>
              </a:defRPr>
            </a:lvl2pPr>
            <a:lvl3pPr marL="1143000" indent="-228600" algn="l" eaLnBrk="0" hangingPunct="0">
              <a:spcBef>
                <a:spcPct val="30000"/>
              </a:spcBef>
              <a:defRPr kumimoji="1" sz="1200">
                <a:solidFill>
                  <a:schemeClr val="tx1"/>
                </a:solidFill>
                <a:latin typeface="Times New Roman" pitchFamily="18" charset="0"/>
                <a:ea typeface="宋体" pitchFamily="2" charset="-122"/>
              </a:defRPr>
            </a:lvl3pPr>
            <a:lvl4pPr marL="1600200" indent="-228600" algn="l" eaLnBrk="0" hangingPunct="0">
              <a:spcBef>
                <a:spcPct val="30000"/>
              </a:spcBef>
              <a:defRPr kumimoji="1" sz="1200">
                <a:solidFill>
                  <a:schemeClr val="tx1"/>
                </a:solidFill>
                <a:latin typeface="Times New Roman" pitchFamily="18" charset="0"/>
                <a:ea typeface="宋体" pitchFamily="2" charset="-122"/>
              </a:defRPr>
            </a:lvl4pPr>
            <a:lvl5pPr marL="2057400" indent="-228600" algn="l"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algn="r" eaLnBrk="1" hangingPunct="1">
              <a:spcBef>
                <a:spcPct val="0"/>
              </a:spcBef>
              <a:buClr>
                <a:srgbClr val="C0504D"/>
              </a:buClr>
            </a:pPr>
            <a:fld id="{B8581967-D0A1-4E80-99A2-677E43502FEA}" type="slidenum">
              <a:rPr lang="zh-CN" altLang="en-US" smtClean="0">
                <a:solidFill>
                  <a:prstClr val="black"/>
                </a:solidFill>
              </a:rPr>
              <a:pPr algn="r" eaLnBrk="1" hangingPunct="1">
                <a:spcBef>
                  <a:spcPct val="0"/>
                </a:spcBef>
                <a:buClr>
                  <a:srgbClr val="C0504D"/>
                </a:buClr>
              </a:pPr>
              <a:t>174</a:t>
            </a:fld>
            <a:endParaRPr lang="en-US" altLang="zh-CN" smtClean="0">
              <a:solidFill>
                <a:prstClr val="black"/>
              </a:solidFill>
            </a:endParaRPr>
          </a:p>
        </p:txBody>
      </p:sp>
      <p:sp>
        <p:nvSpPr>
          <p:cNvPr id="185347" name="Rectangle 2"/>
          <p:cNvSpPr>
            <a:spLocks noGrp="1" noRot="1" noChangeAspect="1" noChangeArrowheads="1" noTextEdit="1"/>
          </p:cNvSpPr>
          <p:nvPr>
            <p:ph type="sldImg"/>
          </p:nvPr>
        </p:nvSpPr>
        <p:spPr>
          <a:solidFill>
            <a:srgbClr val="FFFFFF"/>
          </a:solidFill>
          <a:ln/>
        </p:spPr>
      </p:sp>
      <p:sp>
        <p:nvSpPr>
          <p:cNvPr id="185348"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68263"/>
            <a:ext cx="8678863" cy="6713537"/>
            <a:chOff x="0" y="43"/>
            <a:chExt cx="5467" cy="4229"/>
          </a:xfrm>
        </p:grpSpPr>
        <p:sp>
          <p:nvSpPr>
            <p:cNvPr id="5" name="Rectangle 3"/>
            <p:cNvSpPr>
              <a:spLocks noChangeArrowheads="1"/>
            </p:cNvSpPr>
            <p:nvPr userDrawn="1"/>
          </p:nvSpPr>
          <p:spPr bwMode="auto">
            <a:xfrm>
              <a:off x="692" y="494"/>
              <a:ext cx="4775" cy="93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800">
                  <a:solidFill>
                    <a:schemeClr val="tx1"/>
                  </a:solidFill>
                  <a:latin typeface="Times New Roman" pitchFamily="18" charset="0"/>
                  <a:ea typeface="宋体" pitchFamily="2" charset="-122"/>
                </a:defRPr>
              </a:lvl2pPr>
              <a:lvl3pPr marL="1143000" indent="-228600" eaLnBrk="0" hangingPunct="0">
                <a:defRPr kumimoji="1" sz="2800">
                  <a:solidFill>
                    <a:schemeClr val="tx1"/>
                  </a:solidFill>
                  <a:latin typeface="Times New Roman" pitchFamily="18" charset="0"/>
                  <a:ea typeface="宋体" pitchFamily="2" charset="-122"/>
                </a:defRPr>
              </a:lvl3pPr>
              <a:lvl4pPr marL="1600200" indent="-228600" eaLnBrk="0" hangingPunct="0">
                <a:defRPr kumimoji="1" sz="2800">
                  <a:solidFill>
                    <a:schemeClr val="tx1"/>
                  </a:solidFill>
                  <a:latin typeface="Times New Roman" pitchFamily="18" charset="0"/>
                  <a:ea typeface="宋体" pitchFamily="2" charset="-122"/>
                </a:defRPr>
              </a:lvl4pPr>
              <a:lvl5pPr marL="2057400" indent="-228600" eaLnBrk="0" hangingPunct="0">
                <a:defRPr kumimoji="1" sz="28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9pPr>
            </a:lstStyle>
            <a:p>
              <a:pPr eaLnBrk="1" hangingPunct="1">
                <a:defRPr/>
              </a:pPr>
              <a:endParaRPr lang="zh-CN" altLang="en-US" smtClean="0"/>
            </a:p>
          </p:txBody>
        </p:sp>
        <p:grpSp>
          <p:nvGrpSpPr>
            <p:cNvPr id="6" name="Group 4"/>
            <p:cNvGrpSpPr>
              <a:grpSpLocks/>
            </p:cNvGrpSpPr>
            <p:nvPr userDrawn="1"/>
          </p:nvGrpSpPr>
          <p:grpSpPr bwMode="auto">
            <a:xfrm>
              <a:off x="0" y="43"/>
              <a:ext cx="624" cy="4229"/>
              <a:chOff x="0" y="43"/>
              <a:chExt cx="624" cy="4229"/>
            </a:xfrm>
          </p:grpSpPr>
          <p:sp>
            <p:nvSpPr>
              <p:cNvPr id="7" name="Line 5"/>
              <p:cNvSpPr>
                <a:spLocks noChangeShapeType="1"/>
              </p:cNvSpPr>
              <p:nvPr userDrawn="1"/>
            </p:nvSpPr>
            <p:spPr bwMode="auto">
              <a:xfrm>
                <a:off x="0" y="4203"/>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6"/>
              <p:cNvSpPr>
                <a:spLocks noChangeShapeType="1"/>
              </p:cNvSpPr>
              <p:nvPr userDrawn="1"/>
            </p:nvSpPr>
            <p:spPr bwMode="auto">
              <a:xfrm>
                <a:off x="0" y="4239"/>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7"/>
              <p:cNvSpPr>
                <a:spLocks noChangeShapeType="1"/>
              </p:cNvSpPr>
              <p:nvPr userDrawn="1"/>
            </p:nvSpPr>
            <p:spPr bwMode="auto">
              <a:xfrm>
                <a:off x="0" y="4272"/>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8"/>
              <p:cNvSpPr>
                <a:spLocks noChangeShapeType="1"/>
              </p:cNvSpPr>
              <p:nvPr userDrawn="1"/>
            </p:nvSpPr>
            <p:spPr bwMode="auto">
              <a:xfrm>
                <a:off x="0" y="4113"/>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9"/>
              <p:cNvSpPr>
                <a:spLocks noChangeShapeType="1"/>
              </p:cNvSpPr>
              <p:nvPr userDrawn="1"/>
            </p:nvSpPr>
            <p:spPr bwMode="auto">
              <a:xfrm>
                <a:off x="0" y="4065"/>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0"/>
              <p:cNvSpPr>
                <a:spLocks noChangeShapeType="1"/>
              </p:cNvSpPr>
              <p:nvPr userDrawn="1"/>
            </p:nvSpPr>
            <p:spPr bwMode="auto">
              <a:xfrm>
                <a:off x="0" y="4158"/>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1"/>
              <p:cNvSpPr>
                <a:spLocks noChangeShapeType="1"/>
              </p:cNvSpPr>
              <p:nvPr userDrawn="1"/>
            </p:nvSpPr>
            <p:spPr bwMode="auto">
              <a:xfrm>
                <a:off x="0" y="366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12"/>
              <p:cNvSpPr>
                <a:spLocks noChangeShapeType="1"/>
              </p:cNvSpPr>
              <p:nvPr userDrawn="1"/>
            </p:nvSpPr>
            <p:spPr bwMode="auto">
              <a:xfrm>
                <a:off x="0" y="3639"/>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3"/>
              <p:cNvSpPr>
                <a:spLocks noChangeShapeType="1"/>
              </p:cNvSpPr>
              <p:nvPr userDrawn="1"/>
            </p:nvSpPr>
            <p:spPr bwMode="auto">
              <a:xfrm>
                <a:off x="0" y="4020"/>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14"/>
              <p:cNvSpPr>
                <a:spLocks noChangeShapeType="1"/>
              </p:cNvSpPr>
              <p:nvPr userDrawn="1"/>
            </p:nvSpPr>
            <p:spPr bwMode="auto">
              <a:xfrm>
                <a:off x="0" y="3894"/>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15"/>
              <p:cNvSpPr>
                <a:spLocks noChangeShapeType="1"/>
              </p:cNvSpPr>
              <p:nvPr userDrawn="1"/>
            </p:nvSpPr>
            <p:spPr bwMode="auto">
              <a:xfrm>
                <a:off x="0" y="3813"/>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6"/>
              <p:cNvSpPr>
                <a:spLocks noChangeShapeType="1"/>
              </p:cNvSpPr>
              <p:nvPr userDrawn="1"/>
            </p:nvSpPr>
            <p:spPr bwMode="auto">
              <a:xfrm>
                <a:off x="0" y="3999"/>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7"/>
              <p:cNvSpPr>
                <a:spLocks noChangeShapeType="1"/>
              </p:cNvSpPr>
              <p:nvPr userDrawn="1"/>
            </p:nvSpPr>
            <p:spPr bwMode="auto">
              <a:xfrm>
                <a:off x="0" y="3687"/>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18"/>
              <p:cNvSpPr>
                <a:spLocks noChangeShapeType="1"/>
              </p:cNvSpPr>
              <p:nvPr userDrawn="1"/>
            </p:nvSpPr>
            <p:spPr bwMode="auto">
              <a:xfrm>
                <a:off x="0" y="3741"/>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9"/>
              <p:cNvSpPr>
                <a:spLocks noChangeShapeType="1"/>
              </p:cNvSpPr>
              <p:nvPr userDrawn="1"/>
            </p:nvSpPr>
            <p:spPr bwMode="auto">
              <a:xfrm>
                <a:off x="0" y="393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20"/>
              <p:cNvSpPr>
                <a:spLocks noChangeShapeType="1"/>
              </p:cNvSpPr>
              <p:nvPr userDrawn="1"/>
            </p:nvSpPr>
            <p:spPr bwMode="auto">
              <a:xfrm>
                <a:off x="0" y="3918"/>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21"/>
              <p:cNvSpPr>
                <a:spLocks noChangeShapeType="1"/>
              </p:cNvSpPr>
              <p:nvPr userDrawn="1"/>
            </p:nvSpPr>
            <p:spPr bwMode="auto">
              <a:xfrm>
                <a:off x="0" y="351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22"/>
              <p:cNvSpPr>
                <a:spLocks noChangeShapeType="1"/>
              </p:cNvSpPr>
              <p:nvPr userDrawn="1"/>
            </p:nvSpPr>
            <p:spPr bwMode="auto">
              <a:xfrm>
                <a:off x="0" y="354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23"/>
              <p:cNvSpPr>
                <a:spLocks noChangeShapeType="1"/>
              </p:cNvSpPr>
              <p:nvPr userDrawn="1"/>
            </p:nvSpPr>
            <p:spPr bwMode="auto">
              <a:xfrm>
                <a:off x="0" y="357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24"/>
              <p:cNvSpPr>
                <a:spLocks noChangeShapeType="1"/>
              </p:cNvSpPr>
              <p:nvPr userDrawn="1"/>
            </p:nvSpPr>
            <p:spPr bwMode="auto">
              <a:xfrm>
                <a:off x="0" y="3420"/>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25"/>
              <p:cNvSpPr>
                <a:spLocks noChangeShapeType="1"/>
              </p:cNvSpPr>
              <p:nvPr userDrawn="1"/>
            </p:nvSpPr>
            <p:spPr bwMode="auto">
              <a:xfrm>
                <a:off x="0" y="3372"/>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26"/>
              <p:cNvSpPr>
                <a:spLocks noChangeShapeType="1"/>
              </p:cNvSpPr>
              <p:nvPr userDrawn="1"/>
            </p:nvSpPr>
            <p:spPr bwMode="auto">
              <a:xfrm>
                <a:off x="0" y="3465"/>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27"/>
              <p:cNvSpPr>
                <a:spLocks noChangeShapeType="1"/>
              </p:cNvSpPr>
              <p:nvPr userDrawn="1"/>
            </p:nvSpPr>
            <p:spPr bwMode="auto">
              <a:xfrm>
                <a:off x="0" y="2973"/>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28"/>
              <p:cNvSpPr>
                <a:spLocks noChangeShapeType="1"/>
              </p:cNvSpPr>
              <p:nvPr userDrawn="1"/>
            </p:nvSpPr>
            <p:spPr bwMode="auto">
              <a:xfrm>
                <a:off x="0" y="294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29"/>
              <p:cNvSpPr>
                <a:spLocks noChangeShapeType="1"/>
              </p:cNvSpPr>
              <p:nvPr userDrawn="1"/>
            </p:nvSpPr>
            <p:spPr bwMode="auto">
              <a:xfrm>
                <a:off x="0" y="3327"/>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30"/>
              <p:cNvSpPr>
                <a:spLocks noChangeShapeType="1"/>
              </p:cNvSpPr>
              <p:nvPr userDrawn="1"/>
            </p:nvSpPr>
            <p:spPr bwMode="auto">
              <a:xfrm>
                <a:off x="0" y="3201"/>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31"/>
              <p:cNvSpPr>
                <a:spLocks noChangeShapeType="1"/>
              </p:cNvSpPr>
              <p:nvPr userDrawn="1"/>
            </p:nvSpPr>
            <p:spPr bwMode="auto">
              <a:xfrm>
                <a:off x="0" y="3120"/>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32"/>
              <p:cNvSpPr>
                <a:spLocks noChangeShapeType="1"/>
              </p:cNvSpPr>
              <p:nvPr userDrawn="1"/>
            </p:nvSpPr>
            <p:spPr bwMode="auto">
              <a:xfrm>
                <a:off x="0" y="330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33"/>
              <p:cNvSpPr>
                <a:spLocks noChangeShapeType="1"/>
              </p:cNvSpPr>
              <p:nvPr userDrawn="1"/>
            </p:nvSpPr>
            <p:spPr bwMode="auto">
              <a:xfrm>
                <a:off x="0" y="2994"/>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34"/>
              <p:cNvSpPr>
                <a:spLocks noChangeShapeType="1"/>
              </p:cNvSpPr>
              <p:nvPr userDrawn="1"/>
            </p:nvSpPr>
            <p:spPr bwMode="auto">
              <a:xfrm>
                <a:off x="0" y="304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35"/>
              <p:cNvSpPr>
                <a:spLocks noChangeShapeType="1"/>
              </p:cNvSpPr>
              <p:nvPr userDrawn="1"/>
            </p:nvSpPr>
            <p:spPr bwMode="auto">
              <a:xfrm>
                <a:off x="0" y="324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36"/>
              <p:cNvSpPr>
                <a:spLocks noChangeShapeType="1"/>
              </p:cNvSpPr>
              <p:nvPr userDrawn="1"/>
            </p:nvSpPr>
            <p:spPr bwMode="auto">
              <a:xfrm>
                <a:off x="0" y="3225"/>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37"/>
              <p:cNvSpPr>
                <a:spLocks noChangeShapeType="1"/>
              </p:cNvSpPr>
              <p:nvPr userDrawn="1"/>
            </p:nvSpPr>
            <p:spPr bwMode="auto">
              <a:xfrm>
                <a:off x="0" y="2831"/>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38"/>
              <p:cNvSpPr>
                <a:spLocks noChangeShapeType="1"/>
              </p:cNvSpPr>
              <p:nvPr userDrawn="1"/>
            </p:nvSpPr>
            <p:spPr bwMode="auto">
              <a:xfrm>
                <a:off x="0" y="2750"/>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39"/>
              <p:cNvSpPr>
                <a:spLocks noChangeShapeType="1"/>
              </p:cNvSpPr>
              <p:nvPr userDrawn="1"/>
            </p:nvSpPr>
            <p:spPr bwMode="auto">
              <a:xfrm>
                <a:off x="0" y="267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40"/>
              <p:cNvSpPr>
                <a:spLocks noChangeShapeType="1"/>
              </p:cNvSpPr>
              <p:nvPr userDrawn="1"/>
            </p:nvSpPr>
            <p:spPr bwMode="auto">
              <a:xfrm>
                <a:off x="0" y="287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41"/>
              <p:cNvSpPr>
                <a:spLocks noChangeShapeType="1"/>
              </p:cNvSpPr>
              <p:nvPr userDrawn="1"/>
            </p:nvSpPr>
            <p:spPr bwMode="auto">
              <a:xfrm>
                <a:off x="0" y="2855"/>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Line 42"/>
              <p:cNvSpPr>
                <a:spLocks noChangeShapeType="1"/>
              </p:cNvSpPr>
              <p:nvPr userDrawn="1"/>
            </p:nvSpPr>
            <p:spPr bwMode="auto">
              <a:xfrm>
                <a:off x="0" y="2554"/>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Line 43"/>
              <p:cNvSpPr>
                <a:spLocks noChangeShapeType="1"/>
              </p:cNvSpPr>
              <p:nvPr userDrawn="1"/>
            </p:nvSpPr>
            <p:spPr bwMode="auto">
              <a:xfrm>
                <a:off x="0" y="2590"/>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44"/>
              <p:cNvSpPr>
                <a:spLocks noChangeShapeType="1"/>
              </p:cNvSpPr>
              <p:nvPr userDrawn="1"/>
            </p:nvSpPr>
            <p:spPr bwMode="auto">
              <a:xfrm>
                <a:off x="0" y="2623"/>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45"/>
              <p:cNvSpPr>
                <a:spLocks noChangeShapeType="1"/>
              </p:cNvSpPr>
              <p:nvPr userDrawn="1"/>
            </p:nvSpPr>
            <p:spPr bwMode="auto">
              <a:xfrm>
                <a:off x="0" y="2464"/>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46"/>
              <p:cNvSpPr>
                <a:spLocks noChangeShapeType="1"/>
              </p:cNvSpPr>
              <p:nvPr userDrawn="1"/>
            </p:nvSpPr>
            <p:spPr bwMode="auto">
              <a:xfrm>
                <a:off x="0" y="2416"/>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47"/>
              <p:cNvSpPr>
                <a:spLocks noChangeShapeType="1"/>
              </p:cNvSpPr>
              <p:nvPr userDrawn="1"/>
            </p:nvSpPr>
            <p:spPr bwMode="auto">
              <a:xfrm>
                <a:off x="0" y="250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48"/>
              <p:cNvSpPr>
                <a:spLocks noChangeShapeType="1"/>
              </p:cNvSpPr>
              <p:nvPr userDrawn="1"/>
            </p:nvSpPr>
            <p:spPr bwMode="auto">
              <a:xfrm>
                <a:off x="0" y="2371"/>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49"/>
              <p:cNvSpPr>
                <a:spLocks noChangeShapeType="1"/>
              </p:cNvSpPr>
              <p:nvPr userDrawn="1"/>
            </p:nvSpPr>
            <p:spPr bwMode="auto">
              <a:xfrm>
                <a:off x="0" y="2245"/>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50"/>
              <p:cNvSpPr>
                <a:spLocks noChangeShapeType="1"/>
              </p:cNvSpPr>
              <p:nvPr userDrawn="1"/>
            </p:nvSpPr>
            <p:spPr bwMode="auto">
              <a:xfrm>
                <a:off x="0" y="235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51"/>
              <p:cNvSpPr>
                <a:spLocks noChangeShapeType="1"/>
              </p:cNvSpPr>
              <p:nvPr userDrawn="1"/>
            </p:nvSpPr>
            <p:spPr bwMode="auto">
              <a:xfrm>
                <a:off x="0" y="2290"/>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52"/>
              <p:cNvSpPr>
                <a:spLocks noChangeShapeType="1"/>
              </p:cNvSpPr>
              <p:nvPr userDrawn="1"/>
            </p:nvSpPr>
            <p:spPr bwMode="auto">
              <a:xfrm>
                <a:off x="0" y="2269"/>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53"/>
              <p:cNvSpPr>
                <a:spLocks noChangeShapeType="1"/>
              </p:cNvSpPr>
              <p:nvPr userDrawn="1"/>
            </p:nvSpPr>
            <p:spPr bwMode="auto">
              <a:xfrm>
                <a:off x="0" y="213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Line 54"/>
              <p:cNvSpPr>
                <a:spLocks noChangeShapeType="1"/>
              </p:cNvSpPr>
              <p:nvPr userDrawn="1"/>
            </p:nvSpPr>
            <p:spPr bwMode="auto">
              <a:xfrm>
                <a:off x="0" y="216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55"/>
              <p:cNvSpPr>
                <a:spLocks noChangeShapeType="1"/>
              </p:cNvSpPr>
              <p:nvPr userDrawn="1"/>
            </p:nvSpPr>
            <p:spPr bwMode="auto">
              <a:xfrm>
                <a:off x="0" y="219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Line 56"/>
              <p:cNvSpPr>
                <a:spLocks noChangeShapeType="1"/>
              </p:cNvSpPr>
              <p:nvPr userDrawn="1"/>
            </p:nvSpPr>
            <p:spPr bwMode="auto">
              <a:xfrm>
                <a:off x="0" y="2040"/>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Line 57"/>
              <p:cNvSpPr>
                <a:spLocks noChangeShapeType="1"/>
              </p:cNvSpPr>
              <p:nvPr userDrawn="1"/>
            </p:nvSpPr>
            <p:spPr bwMode="auto">
              <a:xfrm>
                <a:off x="0" y="1992"/>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Line 58"/>
              <p:cNvSpPr>
                <a:spLocks noChangeShapeType="1"/>
              </p:cNvSpPr>
              <p:nvPr userDrawn="1"/>
            </p:nvSpPr>
            <p:spPr bwMode="auto">
              <a:xfrm>
                <a:off x="0" y="2085"/>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Line 59"/>
              <p:cNvSpPr>
                <a:spLocks noChangeShapeType="1"/>
              </p:cNvSpPr>
              <p:nvPr userDrawn="1"/>
            </p:nvSpPr>
            <p:spPr bwMode="auto">
              <a:xfrm>
                <a:off x="0" y="1593"/>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Line 60"/>
              <p:cNvSpPr>
                <a:spLocks noChangeShapeType="1"/>
              </p:cNvSpPr>
              <p:nvPr userDrawn="1"/>
            </p:nvSpPr>
            <p:spPr bwMode="auto">
              <a:xfrm>
                <a:off x="0" y="156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Line 61"/>
              <p:cNvSpPr>
                <a:spLocks noChangeShapeType="1"/>
              </p:cNvSpPr>
              <p:nvPr userDrawn="1"/>
            </p:nvSpPr>
            <p:spPr bwMode="auto">
              <a:xfrm>
                <a:off x="0" y="1947"/>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Line 62"/>
              <p:cNvSpPr>
                <a:spLocks noChangeShapeType="1"/>
              </p:cNvSpPr>
              <p:nvPr userDrawn="1"/>
            </p:nvSpPr>
            <p:spPr bwMode="auto">
              <a:xfrm>
                <a:off x="0" y="1821"/>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Line 63"/>
              <p:cNvSpPr>
                <a:spLocks noChangeShapeType="1"/>
              </p:cNvSpPr>
              <p:nvPr userDrawn="1"/>
            </p:nvSpPr>
            <p:spPr bwMode="auto">
              <a:xfrm>
                <a:off x="0" y="1740"/>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Line 64"/>
              <p:cNvSpPr>
                <a:spLocks noChangeShapeType="1"/>
              </p:cNvSpPr>
              <p:nvPr userDrawn="1"/>
            </p:nvSpPr>
            <p:spPr bwMode="auto">
              <a:xfrm>
                <a:off x="0" y="192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Line 65"/>
              <p:cNvSpPr>
                <a:spLocks noChangeShapeType="1"/>
              </p:cNvSpPr>
              <p:nvPr userDrawn="1"/>
            </p:nvSpPr>
            <p:spPr bwMode="auto">
              <a:xfrm>
                <a:off x="0" y="1614"/>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Line 66"/>
              <p:cNvSpPr>
                <a:spLocks noChangeShapeType="1"/>
              </p:cNvSpPr>
              <p:nvPr userDrawn="1"/>
            </p:nvSpPr>
            <p:spPr bwMode="auto">
              <a:xfrm>
                <a:off x="0" y="166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Line 67"/>
              <p:cNvSpPr>
                <a:spLocks noChangeShapeType="1"/>
              </p:cNvSpPr>
              <p:nvPr userDrawn="1"/>
            </p:nvSpPr>
            <p:spPr bwMode="auto">
              <a:xfrm>
                <a:off x="0" y="186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Line 68"/>
              <p:cNvSpPr>
                <a:spLocks noChangeShapeType="1"/>
              </p:cNvSpPr>
              <p:nvPr userDrawn="1"/>
            </p:nvSpPr>
            <p:spPr bwMode="auto">
              <a:xfrm>
                <a:off x="0" y="1845"/>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Line 69"/>
              <p:cNvSpPr>
                <a:spLocks noChangeShapeType="1"/>
              </p:cNvSpPr>
              <p:nvPr userDrawn="1"/>
            </p:nvSpPr>
            <p:spPr bwMode="auto">
              <a:xfrm>
                <a:off x="0" y="1437"/>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Line 70"/>
              <p:cNvSpPr>
                <a:spLocks noChangeShapeType="1"/>
              </p:cNvSpPr>
              <p:nvPr userDrawn="1"/>
            </p:nvSpPr>
            <p:spPr bwMode="auto">
              <a:xfrm>
                <a:off x="0" y="1473"/>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Line 71"/>
              <p:cNvSpPr>
                <a:spLocks noChangeShapeType="1"/>
              </p:cNvSpPr>
              <p:nvPr userDrawn="1"/>
            </p:nvSpPr>
            <p:spPr bwMode="auto">
              <a:xfrm>
                <a:off x="0" y="150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Line 72"/>
              <p:cNvSpPr>
                <a:spLocks noChangeShapeType="1"/>
              </p:cNvSpPr>
              <p:nvPr userDrawn="1"/>
            </p:nvSpPr>
            <p:spPr bwMode="auto">
              <a:xfrm>
                <a:off x="0" y="1347"/>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Line 73"/>
              <p:cNvSpPr>
                <a:spLocks noChangeShapeType="1"/>
              </p:cNvSpPr>
              <p:nvPr userDrawn="1"/>
            </p:nvSpPr>
            <p:spPr bwMode="auto">
              <a:xfrm>
                <a:off x="0" y="1392"/>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Line 74"/>
              <p:cNvSpPr>
                <a:spLocks noChangeShapeType="1"/>
              </p:cNvSpPr>
              <p:nvPr userDrawn="1"/>
            </p:nvSpPr>
            <p:spPr bwMode="auto">
              <a:xfrm>
                <a:off x="0" y="101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 name="Line 75"/>
              <p:cNvSpPr>
                <a:spLocks noChangeShapeType="1"/>
              </p:cNvSpPr>
              <p:nvPr userDrawn="1"/>
            </p:nvSpPr>
            <p:spPr bwMode="auto">
              <a:xfrm>
                <a:off x="0" y="989"/>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 name="Line 76"/>
              <p:cNvSpPr>
                <a:spLocks noChangeShapeType="1"/>
              </p:cNvSpPr>
              <p:nvPr userDrawn="1"/>
            </p:nvSpPr>
            <p:spPr bwMode="auto">
              <a:xfrm>
                <a:off x="0" y="1244"/>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 name="Line 77"/>
              <p:cNvSpPr>
                <a:spLocks noChangeShapeType="1"/>
              </p:cNvSpPr>
              <p:nvPr userDrawn="1"/>
            </p:nvSpPr>
            <p:spPr bwMode="auto">
              <a:xfrm>
                <a:off x="0" y="1163"/>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Line 78"/>
              <p:cNvSpPr>
                <a:spLocks noChangeShapeType="1"/>
              </p:cNvSpPr>
              <p:nvPr userDrawn="1"/>
            </p:nvSpPr>
            <p:spPr bwMode="auto">
              <a:xfrm>
                <a:off x="0" y="1037"/>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 name="Line 79"/>
              <p:cNvSpPr>
                <a:spLocks noChangeShapeType="1"/>
              </p:cNvSpPr>
              <p:nvPr userDrawn="1"/>
            </p:nvSpPr>
            <p:spPr bwMode="auto">
              <a:xfrm>
                <a:off x="0" y="1091"/>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 name="Line 80"/>
              <p:cNvSpPr>
                <a:spLocks noChangeShapeType="1"/>
              </p:cNvSpPr>
              <p:nvPr userDrawn="1"/>
            </p:nvSpPr>
            <p:spPr bwMode="auto">
              <a:xfrm>
                <a:off x="0" y="128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 name="Line 81"/>
              <p:cNvSpPr>
                <a:spLocks noChangeShapeType="1"/>
              </p:cNvSpPr>
              <p:nvPr userDrawn="1"/>
            </p:nvSpPr>
            <p:spPr bwMode="auto">
              <a:xfrm>
                <a:off x="0" y="1268"/>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 name="Line 82"/>
              <p:cNvSpPr>
                <a:spLocks noChangeShapeType="1"/>
              </p:cNvSpPr>
              <p:nvPr userDrawn="1"/>
            </p:nvSpPr>
            <p:spPr bwMode="auto">
              <a:xfrm>
                <a:off x="0" y="86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 name="Line 83"/>
              <p:cNvSpPr>
                <a:spLocks noChangeShapeType="1"/>
              </p:cNvSpPr>
              <p:nvPr userDrawn="1"/>
            </p:nvSpPr>
            <p:spPr bwMode="auto">
              <a:xfrm>
                <a:off x="0" y="89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Line 84"/>
              <p:cNvSpPr>
                <a:spLocks noChangeShapeType="1"/>
              </p:cNvSpPr>
              <p:nvPr userDrawn="1"/>
            </p:nvSpPr>
            <p:spPr bwMode="auto">
              <a:xfrm>
                <a:off x="0" y="92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Line 85"/>
              <p:cNvSpPr>
                <a:spLocks noChangeShapeType="1"/>
              </p:cNvSpPr>
              <p:nvPr userDrawn="1"/>
            </p:nvSpPr>
            <p:spPr bwMode="auto">
              <a:xfrm>
                <a:off x="0" y="770"/>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 name="Line 86"/>
              <p:cNvSpPr>
                <a:spLocks noChangeShapeType="1"/>
              </p:cNvSpPr>
              <p:nvPr userDrawn="1"/>
            </p:nvSpPr>
            <p:spPr bwMode="auto">
              <a:xfrm>
                <a:off x="0" y="815"/>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 name="Line 87"/>
              <p:cNvSpPr>
                <a:spLocks noChangeShapeType="1"/>
              </p:cNvSpPr>
              <p:nvPr userDrawn="1"/>
            </p:nvSpPr>
            <p:spPr bwMode="auto">
              <a:xfrm>
                <a:off x="0" y="71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 name="Line 88"/>
              <p:cNvSpPr>
                <a:spLocks noChangeShapeType="1"/>
              </p:cNvSpPr>
              <p:nvPr userDrawn="1"/>
            </p:nvSpPr>
            <p:spPr bwMode="auto">
              <a:xfrm>
                <a:off x="0" y="646"/>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 name="Line 89"/>
              <p:cNvSpPr>
                <a:spLocks noChangeShapeType="1"/>
              </p:cNvSpPr>
              <p:nvPr userDrawn="1"/>
            </p:nvSpPr>
            <p:spPr bwMode="auto">
              <a:xfrm>
                <a:off x="0" y="522"/>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Line 90"/>
              <p:cNvSpPr>
                <a:spLocks noChangeShapeType="1"/>
              </p:cNvSpPr>
              <p:nvPr userDrawn="1"/>
            </p:nvSpPr>
            <p:spPr bwMode="auto">
              <a:xfrm>
                <a:off x="0" y="558"/>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 name="Line 91"/>
              <p:cNvSpPr>
                <a:spLocks noChangeShapeType="1"/>
              </p:cNvSpPr>
              <p:nvPr userDrawn="1"/>
            </p:nvSpPr>
            <p:spPr bwMode="auto">
              <a:xfrm>
                <a:off x="0" y="591"/>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Line 92"/>
              <p:cNvSpPr>
                <a:spLocks noChangeShapeType="1"/>
              </p:cNvSpPr>
              <p:nvPr userDrawn="1"/>
            </p:nvSpPr>
            <p:spPr bwMode="auto">
              <a:xfrm>
                <a:off x="0" y="432"/>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 name="Line 93"/>
              <p:cNvSpPr>
                <a:spLocks noChangeShapeType="1"/>
              </p:cNvSpPr>
              <p:nvPr userDrawn="1"/>
            </p:nvSpPr>
            <p:spPr bwMode="auto">
              <a:xfrm>
                <a:off x="0" y="384"/>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 name="Line 94"/>
              <p:cNvSpPr>
                <a:spLocks noChangeShapeType="1"/>
              </p:cNvSpPr>
              <p:nvPr userDrawn="1"/>
            </p:nvSpPr>
            <p:spPr bwMode="auto">
              <a:xfrm>
                <a:off x="0" y="477"/>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 name="Line 95"/>
              <p:cNvSpPr>
                <a:spLocks noChangeShapeType="1"/>
              </p:cNvSpPr>
              <p:nvPr userDrawn="1"/>
            </p:nvSpPr>
            <p:spPr bwMode="auto">
              <a:xfrm>
                <a:off x="0" y="33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 name="Line 96"/>
              <p:cNvSpPr>
                <a:spLocks noChangeShapeType="1"/>
              </p:cNvSpPr>
              <p:nvPr userDrawn="1"/>
            </p:nvSpPr>
            <p:spPr bwMode="auto">
              <a:xfrm>
                <a:off x="0" y="318"/>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Line 97"/>
              <p:cNvSpPr>
                <a:spLocks noChangeShapeType="1"/>
              </p:cNvSpPr>
              <p:nvPr userDrawn="1"/>
            </p:nvSpPr>
            <p:spPr bwMode="auto">
              <a:xfrm>
                <a:off x="0" y="258"/>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 name="Line 98"/>
              <p:cNvSpPr>
                <a:spLocks noChangeShapeType="1"/>
              </p:cNvSpPr>
              <p:nvPr userDrawn="1"/>
            </p:nvSpPr>
            <p:spPr bwMode="auto">
              <a:xfrm>
                <a:off x="0" y="7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 name="Line 99"/>
              <p:cNvSpPr>
                <a:spLocks noChangeShapeType="1"/>
              </p:cNvSpPr>
              <p:nvPr userDrawn="1"/>
            </p:nvSpPr>
            <p:spPr bwMode="auto">
              <a:xfrm>
                <a:off x="0" y="43"/>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 name="Line 100"/>
              <p:cNvSpPr>
                <a:spLocks noChangeShapeType="1"/>
              </p:cNvSpPr>
              <p:nvPr userDrawn="1"/>
            </p:nvSpPr>
            <p:spPr bwMode="auto">
              <a:xfrm>
                <a:off x="0" y="91"/>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 name="Line 101"/>
              <p:cNvSpPr>
                <a:spLocks noChangeShapeType="1"/>
              </p:cNvSpPr>
              <p:nvPr userDrawn="1"/>
            </p:nvSpPr>
            <p:spPr bwMode="auto">
              <a:xfrm>
                <a:off x="0" y="145"/>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 name="Line 102"/>
              <p:cNvSpPr>
                <a:spLocks noChangeShapeType="1"/>
              </p:cNvSpPr>
              <p:nvPr userDrawn="1"/>
            </p:nvSpPr>
            <p:spPr bwMode="auto">
              <a:xfrm>
                <a:off x="0" y="202"/>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5" name="Rectangle 108"/>
          <p:cNvSpPr>
            <a:spLocks noChangeArrowheads="1"/>
          </p:cNvSpPr>
          <p:nvPr/>
        </p:nvSpPr>
        <p:spPr bwMode="auto">
          <a:xfrm>
            <a:off x="3017838" y="2120900"/>
            <a:ext cx="5662612" cy="7778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800">
                <a:solidFill>
                  <a:schemeClr val="tx1"/>
                </a:solidFill>
                <a:latin typeface="Times New Roman" pitchFamily="18" charset="0"/>
                <a:ea typeface="宋体" pitchFamily="2" charset="-122"/>
              </a:defRPr>
            </a:lvl2pPr>
            <a:lvl3pPr marL="1143000" indent="-228600" eaLnBrk="0" hangingPunct="0">
              <a:defRPr kumimoji="1" sz="2800">
                <a:solidFill>
                  <a:schemeClr val="tx1"/>
                </a:solidFill>
                <a:latin typeface="Times New Roman" pitchFamily="18" charset="0"/>
                <a:ea typeface="宋体" pitchFamily="2" charset="-122"/>
              </a:defRPr>
            </a:lvl3pPr>
            <a:lvl4pPr marL="1600200" indent="-228600" eaLnBrk="0" hangingPunct="0">
              <a:defRPr kumimoji="1" sz="2800">
                <a:solidFill>
                  <a:schemeClr val="tx1"/>
                </a:solidFill>
                <a:latin typeface="Times New Roman" pitchFamily="18" charset="0"/>
                <a:ea typeface="宋体" pitchFamily="2" charset="-122"/>
              </a:defRPr>
            </a:lvl4pPr>
            <a:lvl5pPr marL="2057400" indent="-228600" eaLnBrk="0" hangingPunct="0">
              <a:defRPr kumimoji="1" sz="28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9pPr>
          </a:lstStyle>
          <a:p>
            <a:pPr eaLnBrk="1" hangingPunct="1">
              <a:spcBef>
                <a:spcPct val="0"/>
              </a:spcBef>
              <a:buClrTx/>
              <a:buFontTx/>
              <a:buNone/>
              <a:defRPr/>
            </a:pPr>
            <a:endParaRPr lang="zh-CN" altLang="en-US" sz="2400" smtClean="0"/>
          </a:p>
        </p:txBody>
      </p:sp>
      <p:sp>
        <p:nvSpPr>
          <p:cNvPr id="106" name="Rectangle 109"/>
          <p:cNvSpPr>
            <a:spLocks noChangeArrowheads="1"/>
          </p:cNvSpPr>
          <p:nvPr/>
        </p:nvSpPr>
        <p:spPr bwMode="auto">
          <a:xfrm>
            <a:off x="1098550" y="862013"/>
            <a:ext cx="5662613" cy="77787"/>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800">
                <a:solidFill>
                  <a:schemeClr val="tx1"/>
                </a:solidFill>
                <a:latin typeface="Times New Roman" pitchFamily="18" charset="0"/>
                <a:ea typeface="宋体" pitchFamily="2" charset="-122"/>
              </a:defRPr>
            </a:lvl2pPr>
            <a:lvl3pPr marL="1143000" indent="-228600" eaLnBrk="0" hangingPunct="0">
              <a:defRPr kumimoji="1" sz="2800">
                <a:solidFill>
                  <a:schemeClr val="tx1"/>
                </a:solidFill>
                <a:latin typeface="Times New Roman" pitchFamily="18" charset="0"/>
                <a:ea typeface="宋体" pitchFamily="2" charset="-122"/>
              </a:defRPr>
            </a:lvl3pPr>
            <a:lvl4pPr marL="1600200" indent="-228600" eaLnBrk="0" hangingPunct="0">
              <a:defRPr kumimoji="1" sz="2800">
                <a:solidFill>
                  <a:schemeClr val="tx1"/>
                </a:solidFill>
                <a:latin typeface="Times New Roman" pitchFamily="18" charset="0"/>
                <a:ea typeface="宋体" pitchFamily="2" charset="-122"/>
              </a:defRPr>
            </a:lvl4pPr>
            <a:lvl5pPr marL="2057400" indent="-228600" eaLnBrk="0" hangingPunct="0">
              <a:defRPr kumimoji="1" sz="28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9pPr>
          </a:lstStyle>
          <a:p>
            <a:pPr eaLnBrk="1" hangingPunct="1">
              <a:spcBef>
                <a:spcPct val="0"/>
              </a:spcBef>
              <a:buClrTx/>
              <a:buFontTx/>
              <a:buNone/>
              <a:defRPr/>
            </a:pPr>
            <a:endParaRPr lang="zh-CN" altLang="en-US" sz="2400" smtClean="0"/>
          </a:p>
        </p:txBody>
      </p:sp>
      <p:pic>
        <p:nvPicPr>
          <p:cNvPr id="107" name="Picture 110" descr="hui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67600" y="838200"/>
            <a:ext cx="116205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8" name="Rectangle 106"/>
          <p:cNvSpPr>
            <a:spLocks noGrp="1" noChangeArrowheads="1"/>
          </p:cNvSpPr>
          <p:nvPr>
            <p:ph type="ctrTitle"/>
          </p:nvPr>
        </p:nvSpPr>
        <p:spPr>
          <a:xfrm>
            <a:off x="1169988" y="1046163"/>
            <a:ext cx="7380287" cy="1012825"/>
          </a:xfrm>
        </p:spPr>
        <p:txBody>
          <a:bodyPr/>
          <a:lstStyle>
            <a:lvl1pPr>
              <a:defRPr sz="4400"/>
            </a:lvl1pPr>
          </a:lstStyle>
          <a:p>
            <a:pPr lvl="0"/>
            <a:r>
              <a:rPr lang="zh-CN" altLang="en-US" noProof="0" smtClean="0"/>
              <a:t>单击此处编辑母版标题样式</a:t>
            </a:r>
          </a:p>
        </p:txBody>
      </p:sp>
      <p:sp>
        <p:nvSpPr>
          <p:cNvPr id="8299" name="Rectangle 107"/>
          <p:cNvSpPr>
            <a:spLocks noGrp="1" noChangeArrowheads="1"/>
          </p:cNvSpPr>
          <p:nvPr>
            <p:ph type="subTitle" idx="1"/>
          </p:nvPr>
        </p:nvSpPr>
        <p:spPr>
          <a:xfrm>
            <a:off x="1566863" y="2693988"/>
            <a:ext cx="6662737" cy="2994025"/>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108" name="Rectangle 103"/>
          <p:cNvSpPr>
            <a:spLocks noGrp="1" noChangeArrowheads="1"/>
          </p:cNvSpPr>
          <p:nvPr>
            <p:ph type="dt" sz="half" idx="10"/>
          </p:nvPr>
        </p:nvSpPr>
        <p:spPr bwMode="auto">
          <a:xfrm>
            <a:off x="1387475" y="6357938"/>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spcBef>
                <a:spcPct val="0"/>
              </a:spcBef>
              <a:buClrTx/>
              <a:buFontTx/>
              <a:buNone/>
              <a:defRPr kumimoji="0" sz="1400">
                <a:solidFill>
                  <a:schemeClr val="folHlink"/>
                </a:solidFill>
              </a:defRPr>
            </a:lvl1pPr>
          </a:lstStyle>
          <a:p>
            <a:pPr>
              <a:defRPr/>
            </a:pPr>
            <a:endParaRPr lang="en-US" altLang="zh-CN"/>
          </a:p>
        </p:txBody>
      </p:sp>
      <p:sp>
        <p:nvSpPr>
          <p:cNvPr id="109" name="Rectangle 104"/>
          <p:cNvSpPr>
            <a:spLocks noGrp="1" noChangeArrowheads="1"/>
          </p:cNvSpPr>
          <p:nvPr>
            <p:ph type="ftr" sz="quarter" idx="11"/>
          </p:nvPr>
        </p:nvSpPr>
        <p:spPr bwMode="auto">
          <a:xfrm>
            <a:off x="3722688" y="6357938"/>
            <a:ext cx="2271712"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buClrTx/>
              <a:buFontTx/>
              <a:buNone/>
              <a:defRPr kumimoji="0" sz="1400">
                <a:solidFill>
                  <a:schemeClr val="folHlink"/>
                </a:solidFill>
              </a:defRPr>
            </a:lvl1pPr>
          </a:lstStyle>
          <a:p>
            <a:pPr>
              <a:defRPr/>
            </a:pPr>
            <a:endParaRPr lang="en-US" altLang="zh-CN"/>
          </a:p>
        </p:txBody>
      </p:sp>
      <p:sp>
        <p:nvSpPr>
          <p:cNvPr id="110" name="Rectangle 105"/>
          <p:cNvSpPr>
            <a:spLocks noGrp="1" noChangeArrowheads="1"/>
          </p:cNvSpPr>
          <p:nvPr>
            <p:ph type="sldNum" sz="quarter" idx="12"/>
          </p:nvPr>
        </p:nvSpPr>
        <p:spPr bwMode="auto">
          <a:xfrm>
            <a:off x="6464300" y="6361113"/>
            <a:ext cx="1906588"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ClrTx/>
              <a:buFontTx/>
              <a:buNone/>
              <a:defRPr kumimoji="0" sz="1400">
                <a:solidFill>
                  <a:schemeClr val="folHlink"/>
                </a:solidFill>
              </a:defRPr>
            </a:lvl1pPr>
          </a:lstStyle>
          <a:p>
            <a:pPr>
              <a:defRPr/>
            </a:pPr>
            <a:fld id="{07570AC7-C745-44E1-B527-BA5C3126169B}" type="slidenum">
              <a:rPr lang="zh-CN" altLang="en-US"/>
              <a:pPr>
                <a:defRPr/>
              </a:pPr>
              <a:t>‹#›</a:t>
            </a:fld>
            <a:endParaRPr lang="en-US" altLang="zh-CN"/>
          </a:p>
        </p:txBody>
      </p:sp>
    </p:spTree>
    <p:extLst>
      <p:ext uri="{BB962C8B-B14F-4D97-AF65-F5344CB8AC3E}">
        <p14:creationId xmlns:p14="http://schemas.microsoft.com/office/powerpoint/2010/main" val="1751385480"/>
      </p:ext>
    </p:extLst>
  </p:cSld>
  <p:clrMapOvr>
    <a:masterClrMapping/>
  </p:clrMapOvr>
  <p:transition spd="slow">
    <p:random/>
    <p:sndAc>
      <p:stSnd>
        <p:snd r:embed="rId1" name="projctor.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slide(fromLeft)">
                                      <p:cBhvr>
                                        <p:cTn id="7" dur="500"/>
                                        <p:tgtEl>
                                          <p:spTgt spid="106"/>
                                        </p:tgtEl>
                                      </p:cBhvr>
                                    </p:animEffect>
                                  </p:childTnLst>
                                </p:cTn>
                              </p:par>
                            </p:childTnLst>
                          </p:cTn>
                        </p:par>
                        <p:par>
                          <p:cTn id="8" fill="hold">
                            <p:stCondLst>
                              <p:cond delay="500"/>
                            </p:stCondLst>
                            <p:childTnLst>
                              <p:par>
                                <p:cTn id="9" presetID="12" presetClass="entr" presetSubtype="2"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Effect transition="in" filter="slide(fromRight)">
                                      <p:cBhvr>
                                        <p:cTn id="11"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autoUpdateAnimBg="0"/>
      <p:bldP spid="106" grpId="0" animBg="1" autoUpdateAnimBg="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74404236"/>
      </p:ext>
    </p:extLst>
  </p:cSld>
  <p:clrMapOvr>
    <a:masterClrMapping/>
  </p:clrMapOvr>
  <p:transition spd="slow">
    <p:random/>
    <p:sndAc>
      <p:stSnd>
        <p:snd r:embed="rId1" name="projctor.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78625" y="476250"/>
            <a:ext cx="1989138" cy="59055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09625" y="476250"/>
            <a:ext cx="5816600" cy="59055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65634821"/>
      </p:ext>
    </p:extLst>
  </p:cSld>
  <p:clrMapOvr>
    <a:masterClrMapping/>
  </p:clrMapOvr>
  <p:transition spd="slow">
    <p:random/>
    <p:sndAc>
      <p:stSnd>
        <p:snd r:embed="rId1" name="projctor.wav"/>
      </p:stSnd>
    </p:sndAc>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68263"/>
            <a:ext cx="8678863" cy="6713537"/>
            <a:chOff x="0" y="43"/>
            <a:chExt cx="5467" cy="4229"/>
          </a:xfrm>
        </p:grpSpPr>
        <p:sp>
          <p:nvSpPr>
            <p:cNvPr id="5" name="Rectangle 3"/>
            <p:cNvSpPr>
              <a:spLocks noChangeArrowheads="1"/>
            </p:cNvSpPr>
            <p:nvPr userDrawn="1"/>
          </p:nvSpPr>
          <p:spPr bwMode="auto">
            <a:xfrm>
              <a:off x="692" y="494"/>
              <a:ext cx="4775" cy="93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800">
                  <a:solidFill>
                    <a:schemeClr val="tx1"/>
                  </a:solidFill>
                  <a:latin typeface="Times New Roman" pitchFamily="18" charset="0"/>
                  <a:ea typeface="宋体" pitchFamily="2" charset="-122"/>
                </a:defRPr>
              </a:lvl2pPr>
              <a:lvl3pPr marL="1143000" indent="-228600" eaLnBrk="0" hangingPunct="0">
                <a:defRPr kumimoji="1" sz="2800">
                  <a:solidFill>
                    <a:schemeClr val="tx1"/>
                  </a:solidFill>
                  <a:latin typeface="Times New Roman" pitchFamily="18" charset="0"/>
                  <a:ea typeface="宋体" pitchFamily="2" charset="-122"/>
                </a:defRPr>
              </a:lvl3pPr>
              <a:lvl4pPr marL="1600200" indent="-228600" eaLnBrk="0" hangingPunct="0">
                <a:defRPr kumimoji="1" sz="2800">
                  <a:solidFill>
                    <a:schemeClr val="tx1"/>
                  </a:solidFill>
                  <a:latin typeface="Times New Roman" pitchFamily="18" charset="0"/>
                  <a:ea typeface="宋体" pitchFamily="2" charset="-122"/>
                </a:defRPr>
              </a:lvl4pPr>
              <a:lvl5pPr marL="2057400" indent="-228600" eaLnBrk="0" hangingPunct="0">
                <a:defRPr kumimoji="1" sz="28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9pPr>
            </a:lstStyle>
            <a:p>
              <a:pPr eaLnBrk="1" hangingPunct="1">
                <a:buClr>
                  <a:srgbClr val="003366"/>
                </a:buClr>
                <a:defRPr/>
              </a:pPr>
              <a:endParaRPr lang="zh-CN" altLang="en-US" smtClean="0">
                <a:solidFill>
                  <a:srgbClr val="003366"/>
                </a:solidFill>
              </a:endParaRPr>
            </a:p>
          </p:txBody>
        </p:sp>
        <p:grpSp>
          <p:nvGrpSpPr>
            <p:cNvPr id="6" name="Group 4"/>
            <p:cNvGrpSpPr>
              <a:grpSpLocks/>
            </p:cNvGrpSpPr>
            <p:nvPr userDrawn="1"/>
          </p:nvGrpSpPr>
          <p:grpSpPr bwMode="auto">
            <a:xfrm>
              <a:off x="0" y="43"/>
              <a:ext cx="624" cy="4229"/>
              <a:chOff x="0" y="43"/>
              <a:chExt cx="624" cy="4229"/>
            </a:xfrm>
          </p:grpSpPr>
          <p:sp>
            <p:nvSpPr>
              <p:cNvPr id="7" name="Line 5"/>
              <p:cNvSpPr>
                <a:spLocks noChangeShapeType="1"/>
              </p:cNvSpPr>
              <p:nvPr userDrawn="1"/>
            </p:nvSpPr>
            <p:spPr bwMode="auto">
              <a:xfrm>
                <a:off x="0" y="4203"/>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8" name="Line 6"/>
              <p:cNvSpPr>
                <a:spLocks noChangeShapeType="1"/>
              </p:cNvSpPr>
              <p:nvPr userDrawn="1"/>
            </p:nvSpPr>
            <p:spPr bwMode="auto">
              <a:xfrm>
                <a:off x="0" y="4239"/>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9" name="Line 7"/>
              <p:cNvSpPr>
                <a:spLocks noChangeShapeType="1"/>
              </p:cNvSpPr>
              <p:nvPr userDrawn="1"/>
            </p:nvSpPr>
            <p:spPr bwMode="auto">
              <a:xfrm>
                <a:off x="0" y="4272"/>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 name="Line 8"/>
              <p:cNvSpPr>
                <a:spLocks noChangeShapeType="1"/>
              </p:cNvSpPr>
              <p:nvPr userDrawn="1"/>
            </p:nvSpPr>
            <p:spPr bwMode="auto">
              <a:xfrm>
                <a:off x="0" y="4113"/>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1" name="Line 9"/>
              <p:cNvSpPr>
                <a:spLocks noChangeShapeType="1"/>
              </p:cNvSpPr>
              <p:nvPr userDrawn="1"/>
            </p:nvSpPr>
            <p:spPr bwMode="auto">
              <a:xfrm>
                <a:off x="0" y="4065"/>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2" name="Line 10"/>
              <p:cNvSpPr>
                <a:spLocks noChangeShapeType="1"/>
              </p:cNvSpPr>
              <p:nvPr userDrawn="1"/>
            </p:nvSpPr>
            <p:spPr bwMode="auto">
              <a:xfrm>
                <a:off x="0" y="4158"/>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3" name="Line 11"/>
              <p:cNvSpPr>
                <a:spLocks noChangeShapeType="1"/>
              </p:cNvSpPr>
              <p:nvPr userDrawn="1"/>
            </p:nvSpPr>
            <p:spPr bwMode="auto">
              <a:xfrm>
                <a:off x="0" y="366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4" name="Line 12"/>
              <p:cNvSpPr>
                <a:spLocks noChangeShapeType="1"/>
              </p:cNvSpPr>
              <p:nvPr userDrawn="1"/>
            </p:nvSpPr>
            <p:spPr bwMode="auto">
              <a:xfrm>
                <a:off x="0" y="3639"/>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5" name="Line 13"/>
              <p:cNvSpPr>
                <a:spLocks noChangeShapeType="1"/>
              </p:cNvSpPr>
              <p:nvPr userDrawn="1"/>
            </p:nvSpPr>
            <p:spPr bwMode="auto">
              <a:xfrm>
                <a:off x="0" y="4020"/>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6" name="Line 14"/>
              <p:cNvSpPr>
                <a:spLocks noChangeShapeType="1"/>
              </p:cNvSpPr>
              <p:nvPr userDrawn="1"/>
            </p:nvSpPr>
            <p:spPr bwMode="auto">
              <a:xfrm>
                <a:off x="0" y="3894"/>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7" name="Line 15"/>
              <p:cNvSpPr>
                <a:spLocks noChangeShapeType="1"/>
              </p:cNvSpPr>
              <p:nvPr userDrawn="1"/>
            </p:nvSpPr>
            <p:spPr bwMode="auto">
              <a:xfrm>
                <a:off x="0" y="3813"/>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8" name="Line 16"/>
              <p:cNvSpPr>
                <a:spLocks noChangeShapeType="1"/>
              </p:cNvSpPr>
              <p:nvPr userDrawn="1"/>
            </p:nvSpPr>
            <p:spPr bwMode="auto">
              <a:xfrm>
                <a:off x="0" y="3999"/>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9" name="Line 17"/>
              <p:cNvSpPr>
                <a:spLocks noChangeShapeType="1"/>
              </p:cNvSpPr>
              <p:nvPr userDrawn="1"/>
            </p:nvSpPr>
            <p:spPr bwMode="auto">
              <a:xfrm>
                <a:off x="0" y="3687"/>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20" name="Line 18"/>
              <p:cNvSpPr>
                <a:spLocks noChangeShapeType="1"/>
              </p:cNvSpPr>
              <p:nvPr userDrawn="1"/>
            </p:nvSpPr>
            <p:spPr bwMode="auto">
              <a:xfrm>
                <a:off x="0" y="3741"/>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21" name="Line 19"/>
              <p:cNvSpPr>
                <a:spLocks noChangeShapeType="1"/>
              </p:cNvSpPr>
              <p:nvPr userDrawn="1"/>
            </p:nvSpPr>
            <p:spPr bwMode="auto">
              <a:xfrm>
                <a:off x="0" y="393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22" name="Line 20"/>
              <p:cNvSpPr>
                <a:spLocks noChangeShapeType="1"/>
              </p:cNvSpPr>
              <p:nvPr userDrawn="1"/>
            </p:nvSpPr>
            <p:spPr bwMode="auto">
              <a:xfrm>
                <a:off x="0" y="3918"/>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23" name="Line 21"/>
              <p:cNvSpPr>
                <a:spLocks noChangeShapeType="1"/>
              </p:cNvSpPr>
              <p:nvPr userDrawn="1"/>
            </p:nvSpPr>
            <p:spPr bwMode="auto">
              <a:xfrm>
                <a:off x="0" y="351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24" name="Line 22"/>
              <p:cNvSpPr>
                <a:spLocks noChangeShapeType="1"/>
              </p:cNvSpPr>
              <p:nvPr userDrawn="1"/>
            </p:nvSpPr>
            <p:spPr bwMode="auto">
              <a:xfrm>
                <a:off x="0" y="354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25" name="Line 23"/>
              <p:cNvSpPr>
                <a:spLocks noChangeShapeType="1"/>
              </p:cNvSpPr>
              <p:nvPr userDrawn="1"/>
            </p:nvSpPr>
            <p:spPr bwMode="auto">
              <a:xfrm>
                <a:off x="0" y="357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26" name="Line 24"/>
              <p:cNvSpPr>
                <a:spLocks noChangeShapeType="1"/>
              </p:cNvSpPr>
              <p:nvPr userDrawn="1"/>
            </p:nvSpPr>
            <p:spPr bwMode="auto">
              <a:xfrm>
                <a:off x="0" y="3420"/>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27" name="Line 25"/>
              <p:cNvSpPr>
                <a:spLocks noChangeShapeType="1"/>
              </p:cNvSpPr>
              <p:nvPr userDrawn="1"/>
            </p:nvSpPr>
            <p:spPr bwMode="auto">
              <a:xfrm>
                <a:off x="0" y="3372"/>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28" name="Line 26"/>
              <p:cNvSpPr>
                <a:spLocks noChangeShapeType="1"/>
              </p:cNvSpPr>
              <p:nvPr userDrawn="1"/>
            </p:nvSpPr>
            <p:spPr bwMode="auto">
              <a:xfrm>
                <a:off x="0" y="3465"/>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29" name="Line 27"/>
              <p:cNvSpPr>
                <a:spLocks noChangeShapeType="1"/>
              </p:cNvSpPr>
              <p:nvPr userDrawn="1"/>
            </p:nvSpPr>
            <p:spPr bwMode="auto">
              <a:xfrm>
                <a:off x="0" y="2973"/>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30" name="Line 28"/>
              <p:cNvSpPr>
                <a:spLocks noChangeShapeType="1"/>
              </p:cNvSpPr>
              <p:nvPr userDrawn="1"/>
            </p:nvSpPr>
            <p:spPr bwMode="auto">
              <a:xfrm>
                <a:off x="0" y="294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31" name="Line 29"/>
              <p:cNvSpPr>
                <a:spLocks noChangeShapeType="1"/>
              </p:cNvSpPr>
              <p:nvPr userDrawn="1"/>
            </p:nvSpPr>
            <p:spPr bwMode="auto">
              <a:xfrm>
                <a:off x="0" y="3327"/>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32" name="Line 30"/>
              <p:cNvSpPr>
                <a:spLocks noChangeShapeType="1"/>
              </p:cNvSpPr>
              <p:nvPr userDrawn="1"/>
            </p:nvSpPr>
            <p:spPr bwMode="auto">
              <a:xfrm>
                <a:off x="0" y="3201"/>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33" name="Line 31"/>
              <p:cNvSpPr>
                <a:spLocks noChangeShapeType="1"/>
              </p:cNvSpPr>
              <p:nvPr userDrawn="1"/>
            </p:nvSpPr>
            <p:spPr bwMode="auto">
              <a:xfrm>
                <a:off x="0" y="3120"/>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34" name="Line 32"/>
              <p:cNvSpPr>
                <a:spLocks noChangeShapeType="1"/>
              </p:cNvSpPr>
              <p:nvPr userDrawn="1"/>
            </p:nvSpPr>
            <p:spPr bwMode="auto">
              <a:xfrm>
                <a:off x="0" y="330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35" name="Line 33"/>
              <p:cNvSpPr>
                <a:spLocks noChangeShapeType="1"/>
              </p:cNvSpPr>
              <p:nvPr userDrawn="1"/>
            </p:nvSpPr>
            <p:spPr bwMode="auto">
              <a:xfrm>
                <a:off x="0" y="2994"/>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36" name="Line 34"/>
              <p:cNvSpPr>
                <a:spLocks noChangeShapeType="1"/>
              </p:cNvSpPr>
              <p:nvPr userDrawn="1"/>
            </p:nvSpPr>
            <p:spPr bwMode="auto">
              <a:xfrm>
                <a:off x="0" y="304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37" name="Line 35"/>
              <p:cNvSpPr>
                <a:spLocks noChangeShapeType="1"/>
              </p:cNvSpPr>
              <p:nvPr userDrawn="1"/>
            </p:nvSpPr>
            <p:spPr bwMode="auto">
              <a:xfrm>
                <a:off x="0" y="324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38" name="Line 36"/>
              <p:cNvSpPr>
                <a:spLocks noChangeShapeType="1"/>
              </p:cNvSpPr>
              <p:nvPr userDrawn="1"/>
            </p:nvSpPr>
            <p:spPr bwMode="auto">
              <a:xfrm>
                <a:off x="0" y="3225"/>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39" name="Line 37"/>
              <p:cNvSpPr>
                <a:spLocks noChangeShapeType="1"/>
              </p:cNvSpPr>
              <p:nvPr userDrawn="1"/>
            </p:nvSpPr>
            <p:spPr bwMode="auto">
              <a:xfrm>
                <a:off x="0" y="2831"/>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40" name="Line 38"/>
              <p:cNvSpPr>
                <a:spLocks noChangeShapeType="1"/>
              </p:cNvSpPr>
              <p:nvPr userDrawn="1"/>
            </p:nvSpPr>
            <p:spPr bwMode="auto">
              <a:xfrm>
                <a:off x="0" y="2750"/>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41" name="Line 39"/>
              <p:cNvSpPr>
                <a:spLocks noChangeShapeType="1"/>
              </p:cNvSpPr>
              <p:nvPr userDrawn="1"/>
            </p:nvSpPr>
            <p:spPr bwMode="auto">
              <a:xfrm>
                <a:off x="0" y="267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42" name="Line 40"/>
              <p:cNvSpPr>
                <a:spLocks noChangeShapeType="1"/>
              </p:cNvSpPr>
              <p:nvPr userDrawn="1"/>
            </p:nvSpPr>
            <p:spPr bwMode="auto">
              <a:xfrm>
                <a:off x="0" y="287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43" name="Line 41"/>
              <p:cNvSpPr>
                <a:spLocks noChangeShapeType="1"/>
              </p:cNvSpPr>
              <p:nvPr userDrawn="1"/>
            </p:nvSpPr>
            <p:spPr bwMode="auto">
              <a:xfrm>
                <a:off x="0" y="2855"/>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44" name="Line 42"/>
              <p:cNvSpPr>
                <a:spLocks noChangeShapeType="1"/>
              </p:cNvSpPr>
              <p:nvPr userDrawn="1"/>
            </p:nvSpPr>
            <p:spPr bwMode="auto">
              <a:xfrm>
                <a:off x="0" y="2554"/>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45" name="Line 43"/>
              <p:cNvSpPr>
                <a:spLocks noChangeShapeType="1"/>
              </p:cNvSpPr>
              <p:nvPr userDrawn="1"/>
            </p:nvSpPr>
            <p:spPr bwMode="auto">
              <a:xfrm>
                <a:off x="0" y="2590"/>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46" name="Line 44"/>
              <p:cNvSpPr>
                <a:spLocks noChangeShapeType="1"/>
              </p:cNvSpPr>
              <p:nvPr userDrawn="1"/>
            </p:nvSpPr>
            <p:spPr bwMode="auto">
              <a:xfrm>
                <a:off x="0" y="2623"/>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47" name="Line 45"/>
              <p:cNvSpPr>
                <a:spLocks noChangeShapeType="1"/>
              </p:cNvSpPr>
              <p:nvPr userDrawn="1"/>
            </p:nvSpPr>
            <p:spPr bwMode="auto">
              <a:xfrm>
                <a:off x="0" y="2464"/>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48" name="Line 46"/>
              <p:cNvSpPr>
                <a:spLocks noChangeShapeType="1"/>
              </p:cNvSpPr>
              <p:nvPr userDrawn="1"/>
            </p:nvSpPr>
            <p:spPr bwMode="auto">
              <a:xfrm>
                <a:off x="0" y="2416"/>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49" name="Line 47"/>
              <p:cNvSpPr>
                <a:spLocks noChangeShapeType="1"/>
              </p:cNvSpPr>
              <p:nvPr userDrawn="1"/>
            </p:nvSpPr>
            <p:spPr bwMode="auto">
              <a:xfrm>
                <a:off x="0" y="250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50" name="Line 48"/>
              <p:cNvSpPr>
                <a:spLocks noChangeShapeType="1"/>
              </p:cNvSpPr>
              <p:nvPr userDrawn="1"/>
            </p:nvSpPr>
            <p:spPr bwMode="auto">
              <a:xfrm>
                <a:off x="0" y="2371"/>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51" name="Line 49"/>
              <p:cNvSpPr>
                <a:spLocks noChangeShapeType="1"/>
              </p:cNvSpPr>
              <p:nvPr userDrawn="1"/>
            </p:nvSpPr>
            <p:spPr bwMode="auto">
              <a:xfrm>
                <a:off x="0" y="2245"/>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52" name="Line 50"/>
              <p:cNvSpPr>
                <a:spLocks noChangeShapeType="1"/>
              </p:cNvSpPr>
              <p:nvPr userDrawn="1"/>
            </p:nvSpPr>
            <p:spPr bwMode="auto">
              <a:xfrm>
                <a:off x="0" y="235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53" name="Line 51"/>
              <p:cNvSpPr>
                <a:spLocks noChangeShapeType="1"/>
              </p:cNvSpPr>
              <p:nvPr userDrawn="1"/>
            </p:nvSpPr>
            <p:spPr bwMode="auto">
              <a:xfrm>
                <a:off x="0" y="2290"/>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54" name="Line 52"/>
              <p:cNvSpPr>
                <a:spLocks noChangeShapeType="1"/>
              </p:cNvSpPr>
              <p:nvPr userDrawn="1"/>
            </p:nvSpPr>
            <p:spPr bwMode="auto">
              <a:xfrm>
                <a:off x="0" y="2269"/>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55" name="Line 53"/>
              <p:cNvSpPr>
                <a:spLocks noChangeShapeType="1"/>
              </p:cNvSpPr>
              <p:nvPr userDrawn="1"/>
            </p:nvSpPr>
            <p:spPr bwMode="auto">
              <a:xfrm>
                <a:off x="0" y="213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56" name="Line 54"/>
              <p:cNvSpPr>
                <a:spLocks noChangeShapeType="1"/>
              </p:cNvSpPr>
              <p:nvPr userDrawn="1"/>
            </p:nvSpPr>
            <p:spPr bwMode="auto">
              <a:xfrm>
                <a:off x="0" y="216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57" name="Line 55"/>
              <p:cNvSpPr>
                <a:spLocks noChangeShapeType="1"/>
              </p:cNvSpPr>
              <p:nvPr userDrawn="1"/>
            </p:nvSpPr>
            <p:spPr bwMode="auto">
              <a:xfrm>
                <a:off x="0" y="219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58" name="Line 56"/>
              <p:cNvSpPr>
                <a:spLocks noChangeShapeType="1"/>
              </p:cNvSpPr>
              <p:nvPr userDrawn="1"/>
            </p:nvSpPr>
            <p:spPr bwMode="auto">
              <a:xfrm>
                <a:off x="0" y="2040"/>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59" name="Line 57"/>
              <p:cNvSpPr>
                <a:spLocks noChangeShapeType="1"/>
              </p:cNvSpPr>
              <p:nvPr userDrawn="1"/>
            </p:nvSpPr>
            <p:spPr bwMode="auto">
              <a:xfrm>
                <a:off x="0" y="1992"/>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60" name="Line 58"/>
              <p:cNvSpPr>
                <a:spLocks noChangeShapeType="1"/>
              </p:cNvSpPr>
              <p:nvPr userDrawn="1"/>
            </p:nvSpPr>
            <p:spPr bwMode="auto">
              <a:xfrm>
                <a:off x="0" y="2085"/>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61" name="Line 59"/>
              <p:cNvSpPr>
                <a:spLocks noChangeShapeType="1"/>
              </p:cNvSpPr>
              <p:nvPr userDrawn="1"/>
            </p:nvSpPr>
            <p:spPr bwMode="auto">
              <a:xfrm>
                <a:off x="0" y="1593"/>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62" name="Line 60"/>
              <p:cNvSpPr>
                <a:spLocks noChangeShapeType="1"/>
              </p:cNvSpPr>
              <p:nvPr userDrawn="1"/>
            </p:nvSpPr>
            <p:spPr bwMode="auto">
              <a:xfrm>
                <a:off x="0" y="156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63" name="Line 61"/>
              <p:cNvSpPr>
                <a:spLocks noChangeShapeType="1"/>
              </p:cNvSpPr>
              <p:nvPr userDrawn="1"/>
            </p:nvSpPr>
            <p:spPr bwMode="auto">
              <a:xfrm>
                <a:off x="0" y="1947"/>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64" name="Line 62"/>
              <p:cNvSpPr>
                <a:spLocks noChangeShapeType="1"/>
              </p:cNvSpPr>
              <p:nvPr userDrawn="1"/>
            </p:nvSpPr>
            <p:spPr bwMode="auto">
              <a:xfrm>
                <a:off x="0" y="1821"/>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65" name="Line 63"/>
              <p:cNvSpPr>
                <a:spLocks noChangeShapeType="1"/>
              </p:cNvSpPr>
              <p:nvPr userDrawn="1"/>
            </p:nvSpPr>
            <p:spPr bwMode="auto">
              <a:xfrm>
                <a:off x="0" y="1740"/>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66" name="Line 64"/>
              <p:cNvSpPr>
                <a:spLocks noChangeShapeType="1"/>
              </p:cNvSpPr>
              <p:nvPr userDrawn="1"/>
            </p:nvSpPr>
            <p:spPr bwMode="auto">
              <a:xfrm>
                <a:off x="0" y="192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67" name="Line 65"/>
              <p:cNvSpPr>
                <a:spLocks noChangeShapeType="1"/>
              </p:cNvSpPr>
              <p:nvPr userDrawn="1"/>
            </p:nvSpPr>
            <p:spPr bwMode="auto">
              <a:xfrm>
                <a:off x="0" y="1614"/>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68" name="Line 66"/>
              <p:cNvSpPr>
                <a:spLocks noChangeShapeType="1"/>
              </p:cNvSpPr>
              <p:nvPr userDrawn="1"/>
            </p:nvSpPr>
            <p:spPr bwMode="auto">
              <a:xfrm>
                <a:off x="0" y="166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69" name="Line 67"/>
              <p:cNvSpPr>
                <a:spLocks noChangeShapeType="1"/>
              </p:cNvSpPr>
              <p:nvPr userDrawn="1"/>
            </p:nvSpPr>
            <p:spPr bwMode="auto">
              <a:xfrm>
                <a:off x="0" y="186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70" name="Line 68"/>
              <p:cNvSpPr>
                <a:spLocks noChangeShapeType="1"/>
              </p:cNvSpPr>
              <p:nvPr userDrawn="1"/>
            </p:nvSpPr>
            <p:spPr bwMode="auto">
              <a:xfrm>
                <a:off x="0" y="1845"/>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71" name="Line 69"/>
              <p:cNvSpPr>
                <a:spLocks noChangeShapeType="1"/>
              </p:cNvSpPr>
              <p:nvPr userDrawn="1"/>
            </p:nvSpPr>
            <p:spPr bwMode="auto">
              <a:xfrm>
                <a:off x="0" y="1437"/>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72" name="Line 70"/>
              <p:cNvSpPr>
                <a:spLocks noChangeShapeType="1"/>
              </p:cNvSpPr>
              <p:nvPr userDrawn="1"/>
            </p:nvSpPr>
            <p:spPr bwMode="auto">
              <a:xfrm>
                <a:off x="0" y="1473"/>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73" name="Line 71"/>
              <p:cNvSpPr>
                <a:spLocks noChangeShapeType="1"/>
              </p:cNvSpPr>
              <p:nvPr userDrawn="1"/>
            </p:nvSpPr>
            <p:spPr bwMode="auto">
              <a:xfrm>
                <a:off x="0" y="150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74" name="Line 72"/>
              <p:cNvSpPr>
                <a:spLocks noChangeShapeType="1"/>
              </p:cNvSpPr>
              <p:nvPr userDrawn="1"/>
            </p:nvSpPr>
            <p:spPr bwMode="auto">
              <a:xfrm>
                <a:off x="0" y="1347"/>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75" name="Line 73"/>
              <p:cNvSpPr>
                <a:spLocks noChangeShapeType="1"/>
              </p:cNvSpPr>
              <p:nvPr userDrawn="1"/>
            </p:nvSpPr>
            <p:spPr bwMode="auto">
              <a:xfrm>
                <a:off x="0" y="1392"/>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76" name="Line 74"/>
              <p:cNvSpPr>
                <a:spLocks noChangeShapeType="1"/>
              </p:cNvSpPr>
              <p:nvPr userDrawn="1"/>
            </p:nvSpPr>
            <p:spPr bwMode="auto">
              <a:xfrm>
                <a:off x="0" y="101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77" name="Line 75"/>
              <p:cNvSpPr>
                <a:spLocks noChangeShapeType="1"/>
              </p:cNvSpPr>
              <p:nvPr userDrawn="1"/>
            </p:nvSpPr>
            <p:spPr bwMode="auto">
              <a:xfrm>
                <a:off x="0" y="989"/>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78" name="Line 76"/>
              <p:cNvSpPr>
                <a:spLocks noChangeShapeType="1"/>
              </p:cNvSpPr>
              <p:nvPr userDrawn="1"/>
            </p:nvSpPr>
            <p:spPr bwMode="auto">
              <a:xfrm>
                <a:off x="0" y="1244"/>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79" name="Line 77"/>
              <p:cNvSpPr>
                <a:spLocks noChangeShapeType="1"/>
              </p:cNvSpPr>
              <p:nvPr userDrawn="1"/>
            </p:nvSpPr>
            <p:spPr bwMode="auto">
              <a:xfrm>
                <a:off x="0" y="1163"/>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80" name="Line 78"/>
              <p:cNvSpPr>
                <a:spLocks noChangeShapeType="1"/>
              </p:cNvSpPr>
              <p:nvPr userDrawn="1"/>
            </p:nvSpPr>
            <p:spPr bwMode="auto">
              <a:xfrm>
                <a:off x="0" y="1037"/>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81" name="Line 79"/>
              <p:cNvSpPr>
                <a:spLocks noChangeShapeType="1"/>
              </p:cNvSpPr>
              <p:nvPr userDrawn="1"/>
            </p:nvSpPr>
            <p:spPr bwMode="auto">
              <a:xfrm>
                <a:off x="0" y="1091"/>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82" name="Line 80"/>
              <p:cNvSpPr>
                <a:spLocks noChangeShapeType="1"/>
              </p:cNvSpPr>
              <p:nvPr userDrawn="1"/>
            </p:nvSpPr>
            <p:spPr bwMode="auto">
              <a:xfrm>
                <a:off x="0" y="128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83" name="Line 81"/>
              <p:cNvSpPr>
                <a:spLocks noChangeShapeType="1"/>
              </p:cNvSpPr>
              <p:nvPr userDrawn="1"/>
            </p:nvSpPr>
            <p:spPr bwMode="auto">
              <a:xfrm>
                <a:off x="0" y="1268"/>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84" name="Line 82"/>
              <p:cNvSpPr>
                <a:spLocks noChangeShapeType="1"/>
              </p:cNvSpPr>
              <p:nvPr userDrawn="1"/>
            </p:nvSpPr>
            <p:spPr bwMode="auto">
              <a:xfrm>
                <a:off x="0" y="86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85" name="Line 83"/>
              <p:cNvSpPr>
                <a:spLocks noChangeShapeType="1"/>
              </p:cNvSpPr>
              <p:nvPr userDrawn="1"/>
            </p:nvSpPr>
            <p:spPr bwMode="auto">
              <a:xfrm>
                <a:off x="0" y="89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86" name="Line 84"/>
              <p:cNvSpPr>
                <a:spLocks noChangeShapeType="1"/>
              </p:cNvSpPr>
              <p:nvPr userDrawn="1"/>
            </p:nvSpPr>
            <p:spPr bwMode="auto">
              <a:xfrm>
                <a:off x="0" y="92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87" name="Line 85"/>
              <p:cNvSpPr>
                <a:spLocks noChangeShapeType="1"/>
              </p:cNvSpPr>
              <p:nvPr userDrawn="1"/>
            </p:nvSpPr>
            <p:spPr bwMode="auto">
              <a:xfrm>
                <a:off x="0" y="770"/>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88" name="Line 86"/>
              <p:cNvSpPr>
                <a:spLocks noChangeShapeType="1"/>
              </p:cNvSpPr>
              <p:nvPr userDrawn="1"/>
            </p:nvSpPr>
            <p:spPr bwMode="auto">
              <a:xfrm>
                <a:off x="0" y="815"/>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89" name="Line 87"/>
              <p:cNvSpPr>
                <a:spLocks noChangeShapeType="1"/>
              </p:cNvSpPr>
              <p:nvPr userDrawn="1"/>
            </p:nvSpPr>
            <p:spPr bwMode="auto">
              <a:xfrm>
                <a:off x="0" y="71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90" name="Line 88"/>
              <p:cNvSpPr>
                <a:spLocks noChangeShapeType="1"/>
              </p:cNvSpPr>
              <p:nvPr userDrawn="1"/>
            </p:nvSpPr>
            <p:spPr bwMode="auto">
              <a:xfrm>
                <a:off x="0" y="646"/>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91" name="Line 89"/>
              <p:cNvSpPr>
                <a:spLocks noChangeShapeType="1"/>
              </p:cNvSpPr>
              <p:nvPr userDrawn="1"/>
            </p:nvSpPr>
            <p:spPr bwMode="auto">
              <a:xfrm>
                <a:off x="0" y="522"/>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92" name="Line 90"/>
              <p:cNvSpPr>
                <a:spLocks noChangeShapeType="1"/>
              </p:cNvSpPr>
              <p:nvPr userDrawn="1"/>
            </p:nvSpPr>
            <p:spPr bwMode="auto">
              <a:xfrm>
                <a:off x="0" y="558"/>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93" name="Line 91"/>
              <p:cNvSpPr>
                <a:spLocks noChangeShapeType="1"/>
              </p:cNvSpPr>
              <p:nvPr userDrawn="1"/>
            </p:nvSpPr>
            <p:spPr bwMode="auto">
              <a:xfrm>
                <a:off x="0" y="591"/>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94" name="Line 92"/>
              <p:cNvSpPr>
                <a:spLocks noChangeShapeType="1"/>
              </p:cNvSpPr>
              <p:nvPr userDrawn="1"/>
            </p:nvSpPr>
            <p:spPr bwMode="auto">
              <a:xfrm>
                <a:off x="0" y="432"/>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95" name="Line 93"/>
              <p:cNvSpPr>
                <a:spLocks noChangeShapeType="1"/>
              </p:cNvSpPr>
              <p:nvPr userDrawn="1"/>
            </p:nvSpPr>
            <p:spPr bwMode="auto">
              <a:xfrm>
                <a:off x="0" y="384"/>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96" name="Line 94"/>
              <p:cNvSpPr>
                <a:spLocks noChangeShapeType="1"/>
              </p:cNvSpPr>
              <p:nvPr userDrawn="1"/>
            </p:nvSpPr>
            <p:spPr bwMode="auto">
              <a:xfrm>
                <a:off x="0" y="477"/>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97" name="Line 95"/>
              <p:cNvSpPr>
                <a:spLocks noChangeShapeType="1"/>
              </p:cNvSpPr>
              <p:nvPr userDrawn="1"/>
            </p:nvSpPr>
            <p:spPr bwMode="auto">
              <a:xfrm>
                <a:off x="0" y="33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98" name="Line 96"/>
              <p:cNvSpPr>
                <a:spLocks noChangeShapeType="1"/>
              </p:cNvSpPr>
              <p:nvPr userDrawn="1"/>
            </p:nvSpPr>
            <p:spPr bwMode="auto">
              <a:xfrm>
                <a:off x="0" y="318"/>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99" name="Line 97"/>
              <p:cNvSpPr>
                <a:spLocks noChangeShapeType="1"/>
              </p:cNvSpPr>
              <p:nvPr userDrawn="1"/>
            </p:nvSpPr>
            <p:spPr bwMode="auto">
              <a:xfrm>
                <a:off x="0" y="258"/>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0" name="Line 98"/>
              <p:cNvSpPr>
                <a:spLocks noChangeShapeType="1"/>
              </p:cNvSpPr>
              <p:nvPr userDrawn="1"/>
            </p:nvSpPr>
            <p:spPr bwMode="auto">
              <a:xfrm>
                <a:off x="0" y="7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1" name="Line 99"/>
              <p:cNvSpPr>
                <a:spLocks noChangeShapeType="1"/>
              </p:cNvSpPr>
              <p:nvPr userDrawn="1"/>
            </p:nvSpPr>
            <p:spPr bwMode="auto">
              <a:xfrm>
                <a:off x="0" y="43"/>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2" name="Line 100"/>
              <p:cNvSpPr>
                <a:spLocks noChangeShapeType="1"/>
              </p:cNvSpPr>
              <p:nvPr userDrawn="1"/>
            </p:nvSpPr>
            <p:spPr bwMode="auto">
              <a:xfrm>
                <a:off x="0" y="91"/>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3" name="Line 101"/>
              <p:cNvSpPr>
                <a:spLocks noChangeShapeType="1"/>
              </p:cNvSpPr>
              <p:nvPr userDrawn="1"/>
            </p:nvSpPr>
            <p:spPr bwMode="auto">
              <a:xfrm>
                <a:off x="0" y="145"/>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4" name="Line 102"/>
              <p:cNvSpPr>
                <a:spLocks noChangeShapeType="1"/>
              </p:cNvSpPr>
              <p:nvPr userDrawn="1"/>
            </p:nvSpPr>
            <p:spPr bwMode="auto">
              <a:xfrm>
                <a:off x="0" y="202"/>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grpSp>
      </p:grpSp>
      <p:sp>
        <p:nvSpPr>
          <p:cNvPr id="105" name="Rectangle 108"/>
          <p:cNvSpPr>
            <a:spLocks noChangeArrowheads="1"/>
          </p:cNvSpPr>
          <p:nvPr/>
        </p:nvSpPr>
        <p:spPr bwMode="auto">
          <a:xfrm>
            <a:off x="3017838" y="2120900"/>
            <a:ext cx="5662612" cy="7778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800">
                <a:solidFill>
                  <a:schemeClr val="tx1"/>
                </a:solidFill>
                <a:latin typeface="Times New Roman" pitchFamily="18" charset="0"/>
                <a:ea typeface="宋体" pitchFamily="2" charset="-122"/>
              </a:defRPr>
            </a:lvl2pPr>
            <a:lvl3pPr marL="1143000" indent="-228600" eaLnBrk="0" hangingPunct="0">
              <a:defRPr kumimoji="1" sz="2800">
                <a:solidFill>
                  <a:schemeClr val="tx1"/>
                </a:solidFill>
                <a:latin typeface="Times New Roman" pitchFamily="18" charset="0"/>
                <a:ea typeface="宋体" pitchFamily="2" charset="-122"/>
              </a:defRPr>
            </a:lvl3pPr>
            <a:lvl4pPr marL="1600200" indent="-228600" eaLnBrk="0" hangingPunct="0">
              <a:defRPr kumimoji="1" sz="2800">
                <a:solidFill>
                  <a:schemeClr val="tx1"/>
                </a:solidFill>
                <a:latin typeface="Times New Roman" pitchFamily="18" charset="0"/>
                <a:ea typeface="宋体" pitchFamily="2" charset="-122"/>
              </a:defRPr>
            </a:lvl4pPr>
            <a:lvl5pPr marL="2057400" indent="-228600" eaLnBrk="0" hangingPunct="0">
              <a:defRPr kumimoji="1" sz="28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9pPr>
          </a:lstStyle>
          <a:p>
            <a:pPr eaLnBrk="1" hangingPunct="1">
              <a:spcBef>
                <a:spcPct val="0"/>
              </a:spcBef>
              <a:buClrTx/>
              <a:buFontTx/>
              <a:buNone/>
              <a:defRPr/>
            </a:pPr>
            <a:endParaRPr lang="zh-CN" altLang="en-US" sz="2400" smtClean="0">
              <a:solidFill>
                <a:srgbClr val="003366"/>
              </a:solidFill>
            </a:endParaRPr>
          </a:p>
        </p:txBody>
      </p:sp>
      <p:sp>
        <p:nvSpPr>
          <p:cNvPr id="106" name="Rectangle 109"/>
          <p:cNvSpPr>
            <a:spLocks noChangeArrowheads="1"/>
          </p:cNvSpPr>
          <p:nvPr/>
        </p:nvSpPr>
        <p:spPr bwMode="auto">
          <a:xfrm>
            <a:off x="1098550" y="862013"/>
            <a:ext cx="5662613" cy="77787"/>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800">
                <a:solidFill>
                  <a:schemeClr val="tx1"/>
                </a:solidFill>
                <a:latin typeface="Times New Roman" pitchFamily="18" charset="0"/>
                <a:ea typeface="宋体" pitchFamily="2" charset="-122"/>
              </a:defRPr>
            </a:lvl2pPr>
            <a:lvl3pPr marL="1143000" indent="-228600" eaLnBrk="0" hangingPunct="0">
              <a:defRPr kumimoji="1" sz="2800">
                <a:solidFill>
                  <a:schemeClr val="tx1"/>
                </a:solidFill>
                <a:latin typeface="Times New Roman" pitchFamily="18" charset="0"/>
                <a:ea typeface="宋体" pitchFamily="2" charset="-122"/>
              </a:defRPr>
            </a:lvl3pPr>
            <a:lvl4pPr marL="1600200" indent="-228600" eaLnBrk="0" hangingPunct="0">
              <a:defRPr kumimoji="1" sz="2800">
                <a:solidFill>
                  <a:schemeClr val="tx1"/>
                </a:solidFill>
                <a:latin typeface="Times New Roman" pitchFamily="18" charset="0"/>
                <a:ea typeface="宋体" pitchFamily="2" charset="-122"/>
              </a:defRPr>
            </a:lvl4pPr>
            <a:lvl5pPr marL="2057400" indent="-228600" eaLnBrk="0" hangingPunct="0">
              <a:defRPr kumimoji="1" sz="28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9pPr>
          </a:lstStyle>
          <a:p>
            <a:pPr eaLnBrk="1" hangingPunct="1">
              <a:spcBef>
                <a:spcPct val="0"/>
              </a:spcBef>
              <a:buClrTx/>
              <a:buFontTx/>
              <a:buNone/>
              <a:defRPr/>
            </a:pPr>
            <a:endParaRPr lang="zh-CN" altLang="en-US" sz="2400" smtClean="0">
              <a:solidFill>
                <a:srgbClr val="003366"/>
              </a:solidFill>
            </a:endParaRPr>
          </a:p>
        </p:txBody>
      </p:sp>
      <p:pic>
        <p:nvPicPr>
          <p:cNvPr id="107" name="Picture 110" descr="hui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67600" y="838200"/>
            <a:ext cx="116205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8" name="Rectangle 106"/>
          <p:cNvSpPr>
            <a:spLocks noGrp="1" noChangeArrowheads="1"/>
          </p:cNvSpPr>
          <p:nvPr>
            <p:ph type="ctrTitle"/>
          </p:nvPr>
        </p:nvSpPr>
        <p:spPr>
          <a:xfrm>
            <a:off x="1169988" y="1046163"/>
            <a:ext cx="7380287" cy="1012825"/>
          </a:xfrm>
        </p:spPr>
        <p:txBody>
          <a:bodyPr/>
          <a:lstStyle>
            <a:lvl1pPr>
              <a:defRPr sz="4400"/>
            </a:lvl1pPr>
          </a:lstStyle>
          <a:p>
            <a:pPr lvl="0"/>
            <a:r>
              <a:rPr lang="zh-CN" altLang="en-US" noProof="0" smtClean="0"/>
              <a:t>单击此处编辑母版标题样式</a:t>
            </a:r>
          </a:p>
        </p:txBody>
      </p:sp>
      <p:sp>
        <p:nvSpPr>
          <p:cNvPr id="8299" name="Rectangle 107"/>
          <p:cNvSpPr>
            <a:spLocks noGrp="1" noChangeArrowheads="1"/>
          </p:cNvSpPr>
          <p:nvPr>
            <p:ph type="subTitle" idx="1"/>
          </p:nvPr>
        </p:nvSpPr>
        <p:spPr>
          <a:xfrm>
            <a:off x="1566863" y="2693988"/>
            <a:ext cx="6662737" cy="2994025"/>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108" name="Rectangle 103"/>
          <p:cNvSpPr>
            <a:spLocks noGrp="1" noChangeArrowheads="1"/>
          </p:cNvSpPr>
          <p:nvPr>
            <p:ph type="dt" sz="half" idx="10"/>
          </p:nvPr>
        </p:nvSpPr>
        <p:spPr bwMode="auto">
          <a:xfrm>
            <a:off x="1387475" y="6357938"/>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spcBef>
                <a:spcPct val="0"/>
              </a:spcBef>
              <a:buClrTx/>
              <a:buFontTx/>
              <a:buNone/>
              <a:defRPr kumimoji="0" sz="1400">
                <a:solidFill>
                  <a:schemeClr val="folHlink"/>
                </a:solidFill>
              </a:defRPr>
            </a:lvl1pPr>
          </a:lstStyle>
          <a:p>
            <a:pPr>
              <a:defRPr/>
            </a:pPr>
            <a:endParaRPr lang="en-US" altLang="zh-CN">
              <a:solidFill>
                <a:srgbClr val="800000"/>
              </a:solidFill>
            </a:endParaRPr>
          </a:p>
        </p:txBody>
      </p:sp>
      <p:sp>
        <p:nvSpPr>
          <p:cNvPr id="109" name="Rectangle 104"/>
          <p:cNvSpPr>
            <a:spLocks noGrp="1" noChangeArrowheads="1"/>
          </p:cNvSpPr>
          <p:nvPr>
            <p:ph type="ftr" sz="quarter" idx="11"/>
          </p:nvPr>
        </p:nvSpPr>
        <p:spPr bwMode="auto">
          <a:xfrm>
            <a:off x="3722688" y="6357938"/>
            <a:ext cx="2271712"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buClrTx/>
              <a:buFontTx/>
              <a:buNone/>
              <a:defRPr kumimoji="0" sz="1400">
                <a:solidFill>
                  <a:schemeClr val="folHlink"/>
                </a:solidFill>
              </a:defRPr>
            </a:lvl1pPr>
          </a:lstStyle>
          <a:p>
            <a:pPr>
              <a:defRPr/>
            </a:pPr>
            <a:endParaRPr lang="en-US" altLang="zh-CN">
              <a:solidFill>
                <a:srgbClr val="800000"/>
              </a:solidFill>
            </a:endParaRPr>
          </a:p>
        </p:txBody>
      </p:sp>
      <p:sp>
        <p:nvSpPr>
          <p:cNvPr id="110" name="Rectangle 105"/>
          <p:cNvSpPr>
            <a:spLocks noGrp="1" noChangeArrowheads="1"/>
          </p:cNvSpPr>
          <p:nvPr>
            <p:ph type="sldNum" sz="quarter" idx="12"/>
          </p:nvPr>
        </p:nvSpPr>
        <p:spPr bwMode="auto">
          <a:xfrm>
            <a:off x="6464300" y="6361113"/>
            <a:ext cx="1906588"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ClrTx/>
              <a:buFontTx/>
              <a:buNone/>
              <a:defRPr kumimoji="0" sz="1400">
                <a:solidFill>
                  <a:schemeClr val="folHlink"/>
                </a:solidFill>
              </a:defRPr>
            </a:lvl1pPr>
          </a:lstStyle>
          <a:p>
            <a:pPr>
              <a:defRPr/>
            </a:pPr>
            <a:fld id="{07570AC7-C745-44E1-B527-BA5C3126169B}" type="slidenum">
              <a:rPr lang="zh-CN" altLang="en-US">
                <a:solidFill>
                  <a:srgbClr val="800000"/>
                </a:solidFill>
              </a:rPr>
              <a:pPr>
                <a:defRPr/>
              </a:pPr>
              <a:t>‹#›</a:t>
            </a:fld>
            <a:endParaRPr lang="en-US" altLang="zh-CN">
              <a:solidFill>
                <a:srgbClr val="800000"/>
              </a:solidFill>
            </a:endParaRPr>
          </a:p>
        </p:txBody>
      </p:sp>
    </p:spTree>
    <p:extLst>
      <p:ext uri="{BB962C8B-B14F-4D97-AF65-F5344CB8AC3E}">
        <p14:creationId xmlns:p14="http://schemas.microsoft.com/office/powerpoint/2010/main" val="3369659181"/>
      </p:ext>
    </p:extLst>
  </p:cSld>
  <p:clrMapOvr>
    <a:masterClrMapping/>
  </p:clrMapOvr>
  <p:transition spd="slow">
    <p:random/>
    <p:sndAc>
      <p:stSnd>
        <p:snd r:embed="rId1" name="projctor.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slide(fromLeft)">
                                      <p:cBhvr>
                                        <p:cTn id="7" dur="500"/>
                                        <p:tgtEl>
                                          <p:spTgt spid="106"/>
                                        </p:tgtEl>
                                      </p:cBhvr>
                                    </p:animEffect>
                                  </p:childTnLst>
                                </p:cTn>
                              </p:par>
                            </p:childTnLst>
                          </p:cTn>
                        </p:par>
                        <p:par>
                          <p:cTn id="8" fill="hold">
                            <p:stCondLst>
                              <p:cond delay="500"/>
                            </p:stCondLst>
                            <p:childTnLst>
                              <p:par>
                                <p:cTn id="9" presetID="12" presetClass="entr" presetSubtype="2"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Effect transition="in" filter="slide(fromRight)">
                                      <p:cBhvr>
                                        <p:cTn id="11"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autoUpdateAnimBg="0"/>
      <p:bldP spid="106" grpId="0" animBg="1" autoUpdateAnimBg="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271150243"/>
      </p:ext>
    </p:extLst>
  </p:cSld>
  <p:clrMapOvr>
    <a:masterClrMapping/>
  </p:clrMapOvr>
  <p:transition spd="slow">
    <p:random/>
    <p:sndAc>
      <p:stSnd>
        <p:snd r:embed="rId1" name="projctor.wav"/>
      </p:stSnd>
    </p:sndAc>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206051229"/>
      </p:ext>
    </p:extLst>
  </p:cSld>
  <p:clrMapOvr>
    <a:masterClrMapping/>
  </p:clrMapOvr>
  <p:transition spd="slow">
    <p:random/>
    <p:sndAc>
      <p:stSnd>
        <p:snd r:embed="rId1" name="projctor.wav"/>
      </p:stSnd>
    </p:sndAc>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09625" y="1989138"/>
            <a:ext cx="3902075"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64100" y="1989138"/>
            <a:ext cx="3903663"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31958465"/>
      </p:ext>
    </p:extLst>
  </p:cSld>
  <p:clrMapOvr>
    <a:masterClrMapping/>
  </p:clrMapOvr>
  <p:transition spd="slow">
    <p:random/>
    <p:sndAc>
      <p:stSnd>
        <p:snd r:embed="rId1" name="projctor.wav"/>
      </p:stSnd>
    </p:sndAc>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6379521"/>
      </p:ext>
    </p:extLst>
  </p:cSld>
  <p:clrMapOvr>
    <a:masterClrMapping/>
  </p:clrMapOvr>
  <p:transition spd="slow">
    <p:random/>
    <p:sndAc>
      <p:stSnd>
        <p:snd r:embed="rId1" name="projctor.wav"/>
      </p:stSnd>
    </p:sndAc>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272131640"/>
      </p:ext>
    </p:extLst>
  </p:cSld>
  <p:clrMapOvr>
    <a:masterClrMapping/>
  </p:clrMapOvr>
  <p:transition spd="slow">
    <p:random/>
    <p:sndAc>
      <p:stSnd>
        <p:snd r:embed="rId1" name="projctor.wav"/>
      </p:stSnd>
    </p:sndAc>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885234"/>
      </p:ext>
    </p:extLst>
  </p:cSld>
  <p:clrMapOvr>
    <a:masterClrMapping/>
  </p:clrMapOvr>
  <p:transition spd="slow">
    <p:random/>
    <p:sndAc>
      <p:stSnd>
        <p:snd r:embed="rId1" name="projctor.wav"/>
      </p:stSnd>
    </p:sndAc>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961972134"/>
      </p:ext>
    </p:extLst>
  </p:cSld>
  <p:clrMapOvr>
    <a:masterClrMapping/>
  </p:clrMapOvr>
  <p:transition spd="slow">
    <p:random/>
    <p:sndAc>
      <p:stSnd>
        <p:snd r:embed="rId1" name="projctor.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857948245"/>
      </p:ext>
    </p:extLst>
  </p:cSld>
  <p:clrMapOvr>
    <a:masterClrMapping/>
  </p:clrMapOvr>
  <p:transition spd="slow">
    <p:random/>
    <p:sndAc>
      <p:stSnd>
        <p:snd r:embed="rId1" name="projctor.wav"/>
      </p:stSnd>
    </p:sndAc>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369530043"/>
      </p:ext>
    </p:extLst>
  </p:cSld>
  <p:clrMapOvr>
    <a:masterClrMapping/>
  </p:clrMapOvr>
  <p:transition spd="slow">
    <p:random/>
    <p:sndAc>
      <p:stSnd>
        <p:snd r:embed="rId1" name="projctor.wav"/>
      </p:stSnd>
    </p:sndAc>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83392869"/>
      </p:ext>
    </p:extLst>
  </p:cSld>
  <p:clrMapOvr>
    <a:masterClrMapping/>
  </p:clrMapOvr>
  <p:transition spd="slow">
    <p:random/>
    <p:sndAc>
      <p:stSnd>
        <p:snd r:embed="rId1" name="projctor.wav"/>
      </p:stSnd>
    </p:sndAc>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78625" y="476250"/>
            <a:ext cx="1989138" cy="59055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09625" y="476250"/>
            <a:ext cx="5816600" cy="59055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75665381"/>
      </p:ext>
    </p:extLst>
  </p:cSld>
  <p:clrMapOvr>
    <a:masterClrMapping/>
  </p:clrMapOvr>
  <p:transition spd="slow">
    <p:random/>
    <p:sndAc>
      <p:stSnd>
        <p:snd r:embed="rId1" name="projctor.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864260566"/>
      </p:ext>
    </p:extLst>
  </p:cSld>
  <p:clrMapOvr>
    <a:masterClrMapping/>
  </p:clrMapOvr>
  <p:transition spd="slow">
    <p:random/>
    <p:sndAc>
      <p:stSnd>
        <p:snd r:embed="rId1" name="projctor.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09625" y="1989138"/>
            <a:ext cx="3902075"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64100" y="1989138"/>
            <a:ext cx="3903663"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55968217"/>
      </p:ext>
    </p:extLst>
  </p:cSld>
  <p:clrMapOvr>
    <a:masterClrMapping/>
  </p:clrMapOvr>
  <p:transition spd="slow">
    <p:random/>
    <p:sndAc>
      <p:stSnd>
        <p:snd r:embed="rId1" name="projctor.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74015905"/>
      </p:ext>
    </p:extLst>
  </p:cSld>
  <p:clrMapOvr>
    <a:masterClrMapping/>
  </p:clrMapOvr>
  <p:transition spd="slow">
    <p:random/>
    <p:sndAc>
      <p:stSnd>
        <p:snd r:embed="rId1" name="projctor.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177275885"/>
      </p:ext>
    </p:extLst>
  </p:cSld>
  <p:clrMapOvr>
    <a:masterClrMapping/>
  </p:clrMapOvr>
  <p:transition spd="slow">
    <p:random/>
    <p:sndAc>
      <p:stSnd>
        <p:snd r:embed="rId1" name="projctor.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07180359"/>
      </p:ext>
    </p:extLst>
  </p:cSld>
  <p:clrMapOvr>
    <a:masterClrMapping/>
  </p:clrMapOvr>
  <p:transition spd="slow">
    <p:random/>
    <p:sndAc>
      <p:stSnd>
        <p:snd r:embed="rId1" name="projctor.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835194621"/>
      </p:ext>
    </p:extLst>
  </p:cSld>
  <p:clrMapOvr>
    <a:masterClrMapping/>
  </p:clrMapOvr>
  <p:transition spd="slow">
    <p:random/>
    <p:sndAc>
      <p:stSnd>
        <p:snd r:embed="rId1" name="projctor.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486555429"/>
      </p:ext>
    </p:extLst>
  </p:cSld>
  <p:clrMapOvr>
    <a:masterClrMapping/>
  </p:clrMapOvr>
  <p:transition spd="slow">
    <p:random/>
    <p:sndAc>
      <p:stSnd>
        <p:snd r:embed="rId1" name="projctor.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audio" Target="../media/audio1.wav"/><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23" descr="图片1"/>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7" name="Group 3"/>
          <p:cNvGrpSpPr>
            <a:grpSpLocks/>
          </p:cNvGrpSpPr>
          <p:nvPr/>
        </p:nvGrpSpPr>
        <p:grpSpPr bwMode="auto">
          <a:xfrm>
            <a:off x="0" y="68263"/>
            <a:ext cx="647700" cy="6713537"/>
            <a:chOff x="0" y="43"/>
            <a:chExt cx="5760" cy="4229"/>
          </a:xfrm>
        </p:grpSpPr>
        <p:sp>
          <p:nvSpPr>
            <p:cNvPr id="1038" name="Line 4"/>
            <p:cNvSpPr>
              <a:spLocks noChangeShapeType="1"/>
            </p:cNvSpPr>
            <p:nvPr userDrawn="1"/>
          </p:nvSpPr>
          <p:spPr bwMode="auto">
            <a:xfrm>
              <a:off x="0" y="4203"/>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9" name="Line 5"/>
            <p:cNvSpPr>
              <a:spLocks noChangeShapeType="1"/>
            </p:cNvSpPr>
            <p:nvPr userDrawn="1"/>
          </p:nvSpPr>
          <p:spPr bwMode="auto">
            <a:xfrm>
              <a:off x="0" y="4239"/>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0" name="Line 6"/>
            <p:cNvSpPr>
              <a:spLocks noChangeShapeType="1"/>
            </p:cNvSpPr>
            <p:nvPr userDrawn="1"/>
          </p:nvSpPr>
          <p:spPr bwMode="auto">
            <a:xfrm>
              <a:off x="0" y="4272"/>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1" name="Line 7"/>
            <p:cNvSpPr>
              <a:spLocks noChangeShapeType="1"/>
            </p:cNvSpPr>
            <p:nvPr userDrawn="1"/>
          </p:nvSpPr>
          <p:spPr bwMode="auto">
            <a:xfrm>
              <a:off x="0" y="4113"/>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2" name="Line 8"/>
            <p:cNvSpPr>
              <a:spLocks noChangeShapeType="1"/>
            </p:cNvSpPr>
            <p:nvPr userDrawn="1"/>
          </p:nvSpPr>
          <p:spPr bwMode="auto">
            <a:xfrm>
              <a:off x="0" y="4065"/>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3" name="Line 9"/>
            <p:cNvSpPr>
              <a:spLocks noChangeShapeType="1"/>
            </p:cNvSpPr>
            <p:nvPr userDrawn="1"/>
          </p:nvSpPr>
          <p:spPr bwMode="auto">
            <a:xfrm>
              <a:off x="0" y="4158"/>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 name="Line 10"/>
            <p:cNvSpPr>
              <a:spLocks noChangeShapeType="1"/>
            </p:cNvSpPr>
            <p:nvPr userDrawn="1"/>
          </p:nvSpPr>
          <p:spPr bwMode="auto">
            <a:xfrm>
              <a:off x="0" y="366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 name="Line 11"/>
            <p:cNvSpPr>
              <a:spLocks noChangeShapeType="1"/>
            </p:cNvSpPr>
            <p:nvPr userDrawn="1"/>
          </p:nvSpPr>
          <p:spPr bwMode="auto">
            <a:xfrm>
              <a:off x="0" y="3639"/>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6" name="Line 12"/>
            <p:cNvSpPr>
              <a:spLocks noChangeShapeType="1"/>
            </p:cNvSpPr>
            <p:nvPr userDrawn="1"/>
          </p:nvSpPr>
          <p:spPr bwMode="auto">
            <a:xfrm>
              <a:off x="0" y="4020"/>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7" name="Line 13"/>
            <p:cNvSpPr>
              <a:spLocks noChangeShapeType="1"/>
            </p:cNvSpPr>
            <p:nvPr userDrawn="1"/>
          </p:nvSpPr>
          <p:spPr bwMode="auto">
            <a:xfrm>
              <a:off x="0" y="3894"/>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8" name="Line 14"/>
            <p:cNvSpPr>
              <a:spLocks noChangeShapeType="1"/>
            </p:cNvSpPr>
            <p:nvPr userDrawn="1"/>
          </p:nvSpPr>
          <p:spPr bwMode="auto">
            <a:xfrm>
              <a:off x="0" y="3813"/>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9" name="Line 15"/>
            <p:cNvSpPr>
              <a:spLocks noChangeShapeType="1"/>
            </p:cNvSpPr>
            <p:nvPr userDrawn="1"/>
          </p:nvSpPr>
          <p:spPr bwMode="auto">
            <a:xfrm>
              <a:off x="0" y="3999"/>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0" name="Line 16"/>
            <p:cNvSpPr>
              <a:spLocks noChangeShapeType="1"/>
            </p:cNvSpPr>
            <p:nvPr userDrawn="1"/>
          </p:nvSpPr>
          <p:spPr bwMode="auto">
            <a:xfrm>
              <a:off x="0" y="3687"/>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1" name="Line 17"/>
            <p:cNvSpPr>
              <a:spLocks noChangeShapeType="1"/>
            </p:cNvSpPr>
            <p:nvPr userDrawn="1"/>
          </p:nvSpPr>
          <p:spPr bwMode="auto">
            <a:xfrm>
              <a:off x="0" y="3741"/>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2" name="Line 18"/>
            <p:cNvSpPr>
              <a:spLocks noChangeShapeType="1"/>
            </p:cNvSpPr>
            <p:nvPr userDrawn="1"/>
          </p:nvSpPr>
          <p:spPr bwMode="auto">
            <a:xfrm>
              <a:off x="0" y="393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3" name="Line 19"/>
            <p:cNvSpPr>
              <a:spLocks noChangeShapeType="1"/>
            </p:cNvSpPr>
            <p:nvPr userDrawn="1"/>
          </p:nvSpPr>
          <p:spPr bwMode="auto">
            <a:xfrm>
              <a:off x="0" y="3918"/>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 name="Line 20"/>
            <p:cNvSpPr>
              <a:spLocks noChangeShapeType="1"/>
            </p:cNvSpPr>
            <p:nvPr userDrawn="1"/>
          </p:nvSpPr>
          <p:spPr bwMode="auto">
            <a:xfrm>
              <a:off x="0" y="351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 name="Line 21"/>
            <p:cNvSpPr>
              <a:spLocks noChangeShapeType="1"/>
            </p:cNvSpPr>
            <p:nvPr userDrawn="1"/>
          </p:nvSpPr>
          <p:spPr bwMode="auto">
            <a:xfrm>
              <a:off x="0" y="354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6" name="Line 22"/>
            <p:cNvSpPr>
              <a:spLocks noChangeShapeType="1"/>
            </p:cNvSpPr>
            <p:nvPr userDrawn="1"/>
          </p:nvSpPr>
          <p:spPr bwMode="auto">
            <a:xfrm>
              <a:off x="0" y="357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7" name="Line 23"/>
            <p:cNvSpPr>
              <a:spLocks noChangeShapeType="1"/>
            </p:cNvSpPr>
            <p:nvPr userDrawn="1"/>
          </p:nvSpPr>
          <p:spPr bwMode="auto">
            <a:xfrm>
              <a:off x="0" y="3420"/>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8" name="Line 24"/>
            <p:cNvSpPr>
              <a:spLocks noChangeShapeType="1"/>
            </p:cNvSpPr>
            <p:nvPr userDrawn="1"/>
          </p:nvSpPr>
          <p:spPr bwMode="auto">
            <a:xfrm>
              <a:off x="0" y="3372"/>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9" name="Line 25"/>
            <p:cNvSpPr>
              <a:spLocks noChangeShapeType="1"/>
            </p:cNvSpPr>
            <p:nvPr userDrawn="1"/>
          </p:nvSpPr>
          <p:spPr bwMode="auto">
            <a:xfrm>
              <a:off x="0" y="3465"/>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0" name="Line 26"/>
            <p:cNvSpPr>
              <a:spLocks noChangeShapeType="1"/>
            </p:cNvSpPr>
            <p:nvPr userDrawn="1"/>
          </p:nvSpPr>
          <p:spPr bwMode="auto">
            <a:xfrm>
              <a:off x="0" y="2973"/>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1" name="Line 27"/>
            <p:cNvSpPr>
              <a:spLocks noChangeShapeType="1"/>
            </p:cNvSpPr>
            <p:nvPr userDrawn="1"/>
          </p:nvSpPr>
          <p:spPr bwMode="auto">
            <a:xfrm>
              <a:off x="0" y="294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2" name="Line 28"/>
            <p:cNvSpPr>
              <a:spLocks noChangeShapeType="1"/>
            </p:cNvSpPr>
            <p:nvPr userDrawn="1"/>
          </p:nvSpPr>
          <p:spPr bwMode="auto">
            <a:xfrm>
              <a:off x="0" y="3327"/>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3" name="Line 29"/>
            <p:cNvSpPr>
              <a:spLocks noChangeShapeType="1"/>
            </p:cNvSpPr>
            <p:nvPr userDrawn="1"/>
          </p:nvSpPr>
          <p:spPr bwMode="auto">
            <a:xfrm>
              <a:off x="0" y="3201"/>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4" name="Line 30"/>
            <p:cNvSpPr>
              <a:spLocks noChangeShapeType="1"/>
            </p:cNvSpPr>
            <p:nvPr userDrawn="1"/>
          </p:nvSpPr>
          <p:spPr bwMode="auto">
            <a:xfrm>
              <a:off x="0" y="3120"/>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 name="Line 31"/>
            <p:cNvSpPr>
              <a:spLocks noChangeShapeType="1"/>
            </p:cNvSpPr>
            <p:nvPr userDrawn="1"/>
          </p:nvSpPr>
          <p:spPr bwMode="auto">
            <a:xfrm>
              <a:off x="0" y="330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 name="Line 32"/>
            <p:cNvSpPr>
              <a:spLocks noChangeShapeType="1"/>
            </p:cNvSpPr>
            <p:nvPr userDrawn="1"/>
          </p:nvSpPr>
          <p:spPr bwMode="auto">
            <a:xfrm>
              <a:off x="0" y="2994"/>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7" name="Line 33"/>
            <p:cNvSpPr>
              <a:spLocks noChangeShapeType="1"/>
            </p:cNvSpPr>
            <p:nvPr userDrawn="1"/>
          </p:nvSpPr>
          <p:spPr bwMode="auto">
            <a:xfrm>
              <a:off x="0" y="304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8" name="Line 34"/>
            <p:cNvSpPr>
              <a:spLocks noChangeShapeType="1"/>
            </p:cNvSpPr>
            <p:nvPr userDrawn="1"/>
          </p:nvSpPr>
          <p:spPr bwMode="auto">
            <a:xfrm>
              <a:off x="0" y="324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9" name="Line 35"/>
            <p:cNvSpPr>
              <a:spLocks noChangeShapeType="1"/>
            </p:cNvSpPr>
            <p:nvPr userDrawn="1"/>
          </p:nvSpPr>
          <p:spPr bwMode="auto">
            <a:xfrm>
              <a:off x="0" y="3225"/>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0" name="Line 36"/>
            <p:cNvSpPr>
              <a:spLocks noChangeShapeType="1"/>
            </p:cNvSpPr>
            <p:nvPr userDrawn="1"/>
          </p:nvSpPr>
          <p:spPr bwMode="auto">
            <a:xfrm>
              <a:off x="0" y="2831"/>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1" name="Line 37"/>
            <p:cNvSpPr>
              <a:spLocks noChangeShapeType="1"/>
            </p:cNvSpPr>
            <p:nvPr userDrawn="1"/>
          </p:nvSpPr>
          <p:spPr bwMode="auto">
            <a:xfrm>
              <a:off x="0" y="2750"/>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2" name="Line 38"/>
            <p:cNvSpPr>
              <a:spLocks noChangeShapeType="1"/>
            </p:cNvSpPr>
            <p:nvPr userDrawn="1"/>
          </p:nvSpPr>
          <p:spPr bwMode="auto">
            <a:xfrm>
              <a:off x="0" y="267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3" name="Line 39"/>
            <p:cNvSpPr>
              <a:spLocks noChangeShapeType="1"/>
            </p:cNvSpPr>
            <p:nvPr userDrawn="1"/>
          </p:nvSpPr>
          <p:spPr bwMode="auto">
            <a:xfrm>
              <a:off x="0" y="287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4" name="Line 40"/>
            <p:cNvSpPr>
              <a:spLocks noChangeShapeType="1"/>
            </p:cNvSpPr>
            <p:nvPr userDrawn="1"/>
          </p:nvSpPr>
          <p:spPr bwMode="auto">
            <a:xfrm>
              <a:off x="0" y="2855"/>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 name="Line 41"/>
            <p:cNvSpPr>
              <a:spLocks noChangeShapeType="1"/>
            </p:cNvSpPr>
            <p:nvPr userDrawn="1"/>
          </p:nvSpPr>
          <p:spPr bwMode="auto">
            <a:xfrm>
              <a:off x="0" y="2554"/>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6" name="Line 42"/>
            <p:cNvSpPr>
              <a:spLocks noChangeShapeType="1"/>
            </p:cNvSpPr>
            <p:nvPr userDrawn="1"/>
          </p:nvSpPr>
          <p:spPr bwMode="auto">
            <a:xfrm>
              <a:off x="0" y="2590"/>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7" name="Line 43"/>
            <p:cNvSpPr>
              <a:spLocks noChangeShapeType="1"/>
            </p:cNvSpPr>
            <p:nvPr userDrawn="1"/>
          </p:nvSpPr>
          <p:spPr bwMode="auto">
            <a:xfrm>
              <a:off x="0" y="2623"/>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8" name="Line 44"/>
            <p:cNvSpPr>
              <a:spLocks noChangeShapeType="1"/>
            </p:cNvSpPr>
            <p:nvPr userDrawn="1"/>
          </p:nvSpPr>
          <p:spPr bwMode="auto">
            <a:xfrm>
              <a:off x="0" y="2464"/>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9" name="Line 45"/>
            <p:cNvSpPr>
              <a:spLocks noChangeShapeType="1"/>
            </p:cNvSpPr>
            <p:nvPr userDrawn="1"/>
          </p:nvSpPr>
          <p:spPr bwMode="auto">
            <a:xfrm>
              <a:off x="0" y="2416"/>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0" name="Line 46"/>
            <p:cNvSpPr>
              <a:spLocks noChangeShapeType="1"/>
            </p:cNvSpPr>
            <p:nvPr userDrawn="1"/>
          </p:nvSpPr>
          <p:spPr bwMode="auto">
            <a:xfrm>
              <a:off x="0" y="250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1" name="Line 47"/>
            <p:cNvSpPr>
              <a:spLocks noChangeShapeType="1"/>
            </p:cNvSpPr>
            <p:nvPr userDrawn="1"/>
          </p:nvSpPr>
          <p:spPr bwMode="auto">
            <a:xfrm>
              <a:off x="0" y="2371"/>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2" name="Line 48"/>
            <p:cNvSpPr>
              <a:spLocks noChangeShapeType="1"/>
            </p:cNvSpPr>
            <p:nvPr userDrawn="1"/>
          </p:nvSpPr>
          <p:spPr bwMode="auto">
            <a:xfrm>
              <a:off x="0" y="2245"/>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3" name="Line 49"/>
            <p:cNvSpPr>
              <a:spLocks noChangeShapeType="1"/>
            </p:cNvSpPr>
            <p:nvPr userDrawn="1"/>
          </p:nvSpPr>
          <p:spPr bwMode="auto">
            <a:xfrm>
              <a:off x="0" y="235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4" name="Line 50"/>
            <p:cNvSpPr>
              <a:spLocks noChangeShapeType="1"/>
            </p:cNvSpPr>
            <p:nvPr userDrawn="1"/>
          </p:nvSpPr>
          <p:spPr bwMode="auto">
            <a:xfrm>
              <a:off x="0" y="2290"/>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 name="Line 51"/>
            <p:cNvSpPr>
              <a:spLocks noChangeShapeType="1"/>
            </p:cNvSpPr>
            <p:nvPr userDrawn="1"/>
          </p:nvSpPr>
          <p:spPr bwMode="auto">
            <a:xfrm>
              <a:off x="0" y="2269"/>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 name="Line 52"/>
            <p:cNvSpPr>
              <a:spLocks noChangeShapeType="1"/>
            </p:cNvSpPr>
            <p:nvPr userDrawn="1"/>
          </p:nvSpPr>
          <p:spPr bwMode="auto">
            <a:xfrm>
              <a:off x="0" y="213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7" name="Line 53"/>
            <p:cNvSpPr>
              <a:spLocks noChangeShapeType="1"/>
            </p:cNvSpPr>
            <p:nvPr userDrawn="1"/>
          </p:nvSpPr>
          <p:spPr bwMode="auto">
            <a:xfrm>
              <a:off x="0" y="216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8" name="Line 54"/>
            <p:cNvSpPr>
              <a:spLocks noChangeShapeType="1"/>
            </p:cNvSpPr>
            <p:nvPr userDrawn="1"/>
          </p:nvSpPr>
          <p:spPr bwMode="auto">
            <a:xfrm>
              <a:off x="0" y="219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9" name="Line 55"/>
            <p:cNvSpPr>
              <a:spLocks noChangeShapeType="1"/>
            </p:cNvSpPr>
            <p:nvPr userDrawn="1"/>
          </p:nvSpPr>
          <p:spPr bwMode="auto">
            <a:xfrm>
              <a:off x="0" y="2040"/>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0" name="Line 56"/>
            <p:cNvSpPr>
              <a:spLocks noChangeShapeType="1"/>
            </p:cNvSpPr>
            <p:nvPr userDrawn="1"/>
          </p:nvSpPr>
          <p:spPr bwMode="auto">
            <a:xfrm>
              <a:off x="0" y="1992"/>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1" name="Line 57"/>
            <p:cNvSpPr>
              <a:spLocks noChangeShapeType="1"/>
            </p:cNvSpPr>
            <p:nvPr userDrawn="1"/>
          </p:nvSpPr>
          <p:spPr bwMode="auto">
            <a:xfrm>
              <a:off x="0" y="2085"/>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2" name="Line 58"/>
            <p:cNvSpPr>
              <a:spLocks noChangeShapeType="1"/>
            </p:cNvSpPr>
            <p:nvPr userDrawn="1"/>
          </p:nvSpPr>
          <p:spPr bwMode="auto">
            <a:xfrm>
              <a:off x="0" y="1593"/>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3" name="Line 59"/>
            <p:cNvSpPr>
              <a:spLocks noChangeShapeType="1"/>
            </p:cNvSpPr>
            <p:nvPr userDrawn="1"/>
          </p:nvSpPr>
          <p:spPr bwMode="auto">
            <a:xfrm>
              <a:off x="0" y="156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4" name="Line 60"/>
            <p:cNvSpPr>
              <a:spLocks noChangeShapeType="1"/>
            </p:cNvSpPr>
            <p:nvPr userDrawn="1"/>
          </p:nvSpPr>
          <p:spPr bwMode="auto">
            <a:xfrm>
              <a:off x="0" y="1947"/>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 name="Line 61"/>
            <p:cNvSpPr>
              <a:spLocks noChangeShapeType="1"/>
            </p:cNvSpPr>
            <p:nvPr userDrawn="1"/>
          </p:nvSpPr>
          <p:spPr bwMode="auto">
            <a:xfrm>
              <a:off x="0" y="1821"/>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 name="Line 62"/>
            <p:cNvSpPr>
              <a:spLocks noChangeShapeType="1"/>
            </p:cNvSpPr>
            <p:nvPr userDrawn="1"/>
          </p:nvSpPr>
          <p:spPr bwMode="auto">
            <a:xfrm>
              <a:off x="0" y="1740"/>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7" name="Line 63"/>
            <p:cNvSpPr>
              <a:spLocks noChangeShapeType="1"/>
            </p:cNvSpPr>
            <p:nvPr userDrawn="1"/>
          </p:nvSpPr>
          <p:spPr bwMode="auto">
            <a:xfrm>
              <a:off x="0" y="192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8" name="Line 64"/>
            <p:cNvSpPr>
              <a:spLocks noChangeShapeType="1"/>
            </p:cNvSpPr>
            <p:nvPr userDrawn="1"/>
          </p:nvSpPr>
          <p:spPr bwMode="auto">
            <a:xfrm>
              <a:off x="0" y="1614"/>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9" name="Line 65"/>
            <p:cNvSpPr>
              <a:spLocks noChangeShapeType="1"/>
            </p:cNvSpPr>
            <p:nvPr userDrawn="1"/>
          </p:nvSpPr>
          <p:spPr bwMode="auto">
            <a:xfrm>
              <a:off x="0" y="166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0" name="Line 66"/>
            <p:cNvSpPr>
              <a:spLocks noChangeShapeType="1"/>
            </p:cNvSpPr>
            <p:nvPr userDrawn="1"/>
          </p:nvSpPr>
          <p:spPr bwMode="auto">
            <a:xfrm>
              <a:off x="0" y="186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1" name="Line 67"/>
            <p:cNvSpPr>
              <a:spLocks noChangeShapeType="1"/>
            </p:cNvSpPr>
            <p:nvPr userDrawn="1"/>
          </p:nvSpPr>
          <p:spPr bwMode="auto">
            <a:xfrm>
              <a:off x="0" y="1845"/>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2" name="Line 68"/>
            <p:cNvSpPr>
              <a:spLocks noChangeShapeType="1"/>
            </p:cNvSpPr>
            <p:nvPr userDrawn="1"/>
          </p:nvSpPr>
          <p:spPr bwMode="auto">
            <a:xfrm>
              <a:off x="0" y="1437"/>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3" name="Line 69"/>
            <p:cNvSpPr>
              <a:spLocks noChangeShapeType="1"/>
            </p:cNvSpPr>
            <p:nvPr userDrawn="1"/>
          </p:nvSpPr>
          <p:spPr bwMode="auto">
            <a:xfrm>
              <a:off x="0" y="1473"/>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4" name="Line 70"/>
            <p:cNvSpPr>
              <a:spLocks noChangeShapeType="1"/>
            </p:cNvSpPr>
            <p:nvPr userDrawn="1"/>
          </p:nvSpPr>
          <p:spPr bwMode="auto">
            <a:xfrm>
              <a:off x="0" y="150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5" name="Line 71"/>
            <p:cNvSpPr>
              <a:spLocks noChangeShapeType="1"/>
            </p:cNvSpPr>
            <p:nvPr userDrawn="1"/>
          </p:nvSpPr>
          <p:spPr bwMode="auto">
            <a:xfrm>
              <a:off x="0" y="1347"/>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 name="Line 72"/>
            <p:cNvSpPr>
              <a:spLocks noChangeShapeType="1"/>
            </p:cNvSpPr>
            <p:nvPr userDrawn="1"/>
          </p:nvSpPr>
          <p:spPr bwMode="auto">
            <a:xfrm>
              <a:off x="0" y="1392"/>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7" name="Line 73"/>
            <p:cNvSpPr>
              <a:spLocks noChangeShapeType="1"/>
            </p:cNvSpPr>
            <p:nvPr userDrawn="1"/>
          </p:nvSpPr>
          <p:spPr bwMode="auto">
            <a:xfrm>
              <a:off x="0" y="101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8" name="Line 74"/>
            <p:cNvSpPr>
              <a:spLocks noChangeShapeType="1"/>
            </p:cNvSpPr>
            <p:nvPr userDrawn="1"/>
          </p:nvSpPr>
          <p:spPr bwMode="auto">
            <a:xfrm>
              <a:off x="0" y="989"/>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9" name="Line 75"/>
            <p:cNvSpPr>
              <a:spLocks noChangeShapeType="1"/>
            </p:cNvSpPr>
            <p:nvPr userDrawn="1"/>
          </p:nvSpPr>
          <p:spPr bwMode="auto">
            <a:xfrm>
              <a:off x="0" y="1244"/>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0" name="Line 76"/>
            <p:cNvSpPr>
              <a:spLocks noChangeShapeType="1"/>
            </p:cNvSpPr>
            <p:nvPr userDrawn="1"/>
          </p:nvSpPr>
          <p:spPr bwMode="auto">
            <a:xfrm>
              <a:off x="0" y="1163"/>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1" name="Line 77"/>
            <p:cNvSpPr>
              <a:spLocks noChangeShapeType="1"/>
            </p:cNvSpPr>
            <p:nvPr userDrawn="1"/>
          </p:nvSpPr>
          <p:spPr bwMode="auto">
            <a:xfrm>
              <a:off x="0" y="1037"/>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2" name="Line 78"/>
            <p:cNvSpPr>
              <a:spLocks noChangeShapeType="1"/>
            </p:cNvSpPr>
            <p:nvPr userDrawn="1"/>
          </p:nvSpPr>
          <p:spPr bwMode="auto">
            <a:xfrm>
              <a:off x="0" y="1091"/>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3" name="Line 79"/>
            <p:cNvSpPr>
              <a:spLocks noChangeShapeType="1"/>
            </p:cNvSpPr>
            <p:nvPr userDrawn="1"/>
          </p:nvSpPr>
          <p:spPr bwMode="auto">
            <a:xfrm>
              <a:off x="0" y="128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4" name="Line 80"/>
            <p:cNvSpPr>
              <a:spLocks noChangeShapeType="1"/>
            </p:cNvSpPr>
            <p:nvPr userDrawn="1"/>
          </p:nvSpPr>
          <p:spPr bwMode="auto">
            <a:xfrm>
              <a:off x="0" y="1268"/>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5" name="Line 81"/>
            <p:cNvSpPr>
              <a:spLocks noChangeShapeType="1"/>
            </p:cNvSpPr>
            <p:nvPr userDrawn="1"/>
          </p:nvSpPr>
          <p:spPr bwMode="auto">
            <a:xfrm>
              <a:off x="0" y="86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 name="Line 82"/>
            <p:cNvSpPr>
              <a:spLocks noChangeShapeType="1"/>
            </p:cNvSpPr>
            <p:nvPr userDrawn="1"/>
          </p:nvSpPr>
          <p:spPr bwMode="auto">
            <a:xfrm>
              <a:off x="0" y="89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7" name="Line 83"/>
            <p:cNvSpPr>
              <a:spLocks noChangeShapeType="1"/>
            </p:cNvSpPr>
            <p:nvPr userDrawn="1"/>
          </p:nvSpPr>
          <p:spPr bwMode="auto">
            <a:xfrm>
              <a:off x="0" y="92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8" name="Line 84"/>
            <p:cNvSpPr>
              <a:spLocks noChangeShapeType="1"/>
            </p:cNvSpPr>
            <p:nvPr userDrawn="1"/>
          </p:nvSpPr>
          <p:spPr bwMode="auto">
            <a:xfrm>
              <a:off x="0" y="770"/>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9" name="Line 85"/>
            <p:cNvSpPr>
              <a:spLocks noChangeShapeType="1"/>
            </p:cNvSpPr>
            <p:nvPr userDrawn="1"/>
          </p:nvSpPr>
          <p:spPr bwMode="auto">
            <a:xfrm>
              <a:off x="0" y="815"/>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0" name="Line 86"/>
            <p:cNvSpPr>
              <a:spLocks noChangeShapeType="1"/>
            </p:cNvSpPr>
            <p:nvPr userDrawn="1"/>
          </p:nvSpPr>
          <p:spPr bwMode="auto">
            <a:xfrm>
              <a:off x="0" y="71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1" name="Line 87"/>
            <p:cNvSpPr>
              <a:spLocks noChangeShapeType="1"/>
            </p:cNvSpPr>
            <p:nvPr userDrawn="1"/>
          </p:nvSpPr>
          <p:spPr bwMode="auto">
            <a:xfrm>
              <a:off x="0" y="646"/>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2" name="Line 88"/>
            <p:cNvSpPr>
              <a:spLocks noChangeShapeType="1"/>
            </p:cNvSpPr>
            <p:nvPr userDrawn="1"/>
          </p:nvSpPr>
          <p:spPr bwMode="auto">
            <a:xfrm>
              <a:off x="0" y="522"/>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3" name="Line 89"/>
            <p:cNvSpPr>
              <a:spLocks noChangeShapeType="1"/>
            </p:cNvSpPr>
            <p:nvPr userDrawn="1"/>
          </p:nvSpPr>
          <p:spPr bwMode="auto">
            <a:xfrm>
              <a:off x="0" y="558"/>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4" name="Line 90"/>
            <p:cNvSpPr>
              <a:spLocks noChangeShapeType="1"/>
            </p:cNvSpPr>
            <p:nvPr userDrawn="1"/>
          </p:nvSpPr>
          <p:spPr bwMode="auto">
            <a:xfrm>
              <a:off x="0" y="591"/>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5" name="Line 91"/>
            <p:cNvSpPr>
              <a:spLocks noChangeShapeType="1"/>
            </p:cNvSpPr>
            <p:nvPr userDrawn="1"/>
          </p:nvSpPr>
          <p:spPr bwMode="auto">
            <a:xfrm>
              <a:off x="0" y="432"/>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 name="Line 92"/>
            <p:cNvSpPr>
              <a:spLocks noChangeShapeType="1"/>
            </p:cNvSpPr>
            <p:nvPr userDrawn="1"/>
          </p:nvSpPr>
          <p:spPr bwMode="auto">
            <a:xfrm>
              <a:off x="0" y="384"/>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 name="Line 93"/>
            <p:cNvSpPr>
              <a:spLocks noChangeShapeType="1"/>
            </p:cNvSpPr>
            <p:nvPr userDrawn="1"/>
          </p:nvSpPr>
          <p:spPr bwMode="auto">
            <a:xfrm>
              <a:off x="0" y="477"/>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 name="Line 94"/>
            <p:cNvSpPr>
              <a:spLocks noChangeShapeType="1"/>
            </p:cNvSpPr>
            <p:nvPr userDrawn="1"/>
          </p:nvSpPr>
          <p:spPr bwMode="auto">
            <a:xfrm>
              <a:off x="0" y="33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 name="Line 95"/>
            <p:cNvSpPr>
              <a:spLocks noChangeShapeType="1"/>
            </p:cNvSpPr>
            <p:nvPr userDrawn="1"/>
          </p:nvSpPr>
          <p:spPr bwMode="auto">
            <a:xfrm>
              <a:off x="0" y="318"/>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 name="Line 96"/>
            <p:cNvSpPr>
              <a:spLocks noChangeShapeType="1"/>
            </p:cNvSpPr>
            <p:nvPr userDrawn="1"/>
          </p:nvSpPr>
          <p:spPr bwMode="auto">
            <a:xfrm>
              <a:off x="0" y="258"/>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 name="Line 97"/>
            <p:cNvSpPr>
              <a:spLocks noChangeShapeType="1"/>
            </p:cNvSpPr>
            <p:nvPr userDrawn="1"/>
          </p:nvSpPr>
          <p:spPr bwMode="auto">
            <a:xfrm>
              <a:off x="0" y="7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 name="Line 98"/>
            <p:cNvSpPr>
              <a:spLocks noChangeShapeType="1"/>
            </p:cNvSpPr>
            <p:nvPr userDrawn="1"/>
          </p:nvSpPr>
          <p:spPr bwMode="auto">
            <a:xfrm>
              <a:off x="0" y="43"/>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 name="Line 99"/>
            <p:cNvSpPr>
              <a:spLocks noChangeShapeType="1"/>
            </p:cNvSpPr>
            <p:nvPr userDrawn="1"/>
          </p:nvSpPr>
          <p:spPr bwMode="auto">
            <a:xfrm>
              <a:off x="0" y="91"/>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4" name="Line 100"/>
            <p:cNvSpPr>
              <a:spLocks noChangeShapeType="1"/>
            </p:cNvSpPr>
            <p:nvPr userDrawn="1"/>
          </p:nvSpPr>
          <p:spPr bwMode="auto">
            <a:xfrm>
              <a:off x="0" y="145"/>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5" name="Line 101"/>
            <p:cNvSpPr>
              <a:spLocks noChangeShapeType="1"/>
            </p:cNvSpPr>
            <p:nvPr userDrawn="1"/>
          </p:nvSpPr>
          <p:spPr bwMode="auto">
            <a:xfrm>
              <a:off x="0" y="202"/>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28" name="Rectangle 103"/>
          <p:cNvSpPr>
            <a:spLocks noChangeArrowheads="1"/>
          </p:cNvSpPr>
          <p:nvPr/>
        </p:nvSpPr>
        <p:spPr bwMode="auto">
          <a:xfrm>
            <a:off x="827088" y="260350"/>
            <a:ext cx="496887" cy="1450975"/>
          </a:xfrm>
          <a:prstGeom prst="rect">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800">
                <a:solidFill>
                  <a:schemeClr val="tx1"/>
                </a:solidFill>
                <a:latin typeface="Times New Roman" pitchFamily="18" charset="0"/>
                <a:ea typeface="宋体" pitchFamily="2" charset="-122"/>
              </a:defRPr>
            </a:lvl2pPr>
            <a:lvl3pPr marL="1143000" indent="-228600" eaLnBrk="0" hangingPunct="0">
              <a:defRPr kumimoji="1" sz="2800">
                <a:solidFill>
                  <a:schemeClr val="tx1"/>
                </a:solidFill>
                <a:latin typeface="Times New Roman" pitchFamily="18" charset="0"/>
                <a:ea typeface="宋体" pitchFamily="2" charset="-122"/>
              </a:defRPr>
            </a:lvl3pPr>
            <a:lvl4pPr marL="1600200" indent="-228600" eaLnBrk="0" hangingPunct="0">
              <a:defRPr kumimoji="1" sz="2800">
                <a:solidFill>
                  <a:schemeClr val="tx1"/>
                </a:solidFill>
                <a:latin typeface="Times New Roman" pitchFamily="18" charset="0"/>
                <a:ea typeface="宋体" pitchFamily="2" charset="-122"/>
              </a:defRPr>
            </a:lvl4pPr>
            <a:lvl5pPr marL="2057400" indent="-228600" eaLnBrk="0" hangingPunct="0">
              <a:defRPr kumimoji="1" sz="28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1029" name="Rectangle 104"/>
          <p:cNvSpPr>
            <a:spLocks noChangeArrowheads="1"/>
          </p:cNvSpPr>
          <p:nvPr/>
        </p:nvSpPr>
        <p:spPr bwMode="auto">
          <a:xfrm>
            <a:off x="611188" y="404813"/>
            <a:ext cx="5662612" cy="77787"/>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800">
                <a:solidFill>
                  <a:schemeClr val="tx1"/>
                </a:solidFill>
                <a:latin typeface="Times New Roman" pitchFamily="18" charset="0"/>
                <a:ea typeface="宋体" pitchFamily="2" charset="-122"/>
              </a:defRPr>
            </a:lvl2pPr>
            <a:lvl3pPr marL="1143000" indent="-228600" eaLnBrk="0" hangingPunct="0">
              <a:defRPr kumimoji="1" sz="2800">
                <a:solidFill>
                  <a:schemeClr val="tx1"/>
                </a:solidFill>
                <a:latin typeface="Times New Roman" pitchFamily="18" charset="0"/>
                <a:ea typeface="宋体" pitchFamily="2" charset="-122"/>
              </a:defRPr>
            </a:lvl3pPr>
            <a:lvl4pPr marL="1600200" indent="-228600" eaLnBrk="0" hangingPunct="0">
              <a:defRPr kumimoji="1" sz="2800">
                <a:solidFill>
                  <a:schemeClr val="tx1"/>
                </a:solidFill>
                <a:latin typeface="Times New Roman" pitchFamily="18" charset="0"/>
                <a:ea typeface="宋体" pitchFamily="2" charset="-122"/>
              </a:defRPr>
            </a:lvl4pPr>
            <a:lvl5pPr marL="2057400" indent="-228600" eaLnBrk="0" hangingPunct="0">
              <a:defRPr kumimoji="1" sz="28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1030" name="Rectangle 105"/>
          <p:cNvSpPr>
            <a:spLocks noChangeArrowheads="1"/>
          </p:cNvSpPr>
          <p:nvPr/>
        </p:nvSpPr>
        <p:spPr bwMode="auto">
          <a:xfrm>
            <a:off x="7308850" y="1557338"/>
            <a:ext cx="1474788" cy="338137"/>
          </a:xfrm>
          <a:prstGeom prst="rect">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800">
                <a:solidFill>
                  <a:schemeClr val="tx1"/>
                </a:solidFill>
                <a:latin typeface="Times New Roman" pitchFamily="18" charset="0"/>
                <a:ea typeface="宋体" pitchFamily="2" charset="-122"/>
              </a:defRPr>
            </a:lvl2pPr>
            <a:lvl3pPr marL="1143000" indent="-228600" eaLnBrk="0" hangingPunct="0">
              <a:defRPr kumimoji="1" sz="2800">
                <a:solidFill>
                  <a:schemeClr val="tx1"/>
                </a:solidFill>
                <a:latin typeface="Times New Roman" pitchFamily="18" charset="0"/>
                <a:ea typeface="宋体" pitchFamily="2" charset="-122"/>
              </a:defRPr>
            </a:lvl3pPr>
            <a:lvl4pPr marL="1600200" indent="-228600" eaLnBrk="0" hangingPunct="0">
              <a:defRPr kumimoji="1" sz="2800">
                <a:solidFill>
                  <a:schemeClr val="tx1"/>
                </a:solidFill>
                <a:latin typeface="Times New Roman" pitchFamily="18" charset="0"/>
                <a:ea typeface="宋体" pitchFamily="2" charset="-122"/>
              </a:defRPr>
            </a:lvl4pPr>
            <a:lvl5pPr marL="2057400" indent="-228600" eaLnBrk="0" hangingPunct="0">
              <a:defRPr kumimoji="1" sz="28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1031" name="Rectangle 106"/>
          <p:cNvSpPr>
            <a:spLocks noChangeArrowheads="1"/>
          </p:cNvSpPr>
          <p:nvPr/>
        </p:nvSpPr>
        <p:spPr bwMode="auto">
          <a:xfrm>
            <a:off x="3203575" y="1700213"/>
            <a:ext cx="5662613" cy="77787"/>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800">
                <a:solidFill>
                  <a:schemeClr val="tx1"/>
                </a:solidFill>
                <a:latin typeface="Times New Roman" pitchFamily="18" charset="0"/>
                <a:ea typeface="宋体" pitchFamily="2" charset="-122"/>
              </a:defRPr>
            </a:lvl2pPr>
            <a:lvl3pPr marL="1143000" indent="-228600" eaLnBrk="0" hangingPunct="0">
              <a:defRPr kumimoji="1" sz="2800">
                <a:solidFill>
                  <a:schemeClr val="tx1"/>
                </a:solidFill>
                <a:latin typeface="Times New Roman" pitchFamily="18" charset="0"/>
                <a:ea typeface="宋体" pitchFamily="2" charset="-122"/>
              </a:defRPr>
            </a:lvl3pPr>
            <a:lvl4pPr marL="1600200" indent="-228600" eaLnBrk="0" hangingPunct="0">
              <a:defRPr kumimoji="1" sz="2800">
                <a:solidFill>
                  <a:schemeClr val="tx1"/>
                </a:solidFill>
                <a:latin typeface="Times New Roman" pitchFamily="18" charset="0"/>
                <a:ea typeface="宋体" pitchFamily="2" charset="-122"/>
              </a:defRPr>
            </a:lvl4pPr>
            <a:lvl5pPr marL="2057400" indent="-228600" eaLnBrk="0" hangingPunct="0">
              <a:defRPr kumimoji="1" sz="28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1032" name="Rectangle 107"/>
          <p:cNvSpPr>
            <a:spLocks noGrp="1" noChangeArrowheads="1"/>
          </p:cNvSpPr>
          <p:nvPr>
            <p:ph type="body" idx="1"/>
          </p:nvPr>
        </p:nvSpPr>
        <p:spPr bwMode="auto">
          <a:xfrm>
            <a:off x="809625" y="1989138"/>
            <a:ext cx="7958138" cy="439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279" name="Rectangle 111"/>
          <p:cNvSpPr>
            <a:spLocks noGrp="1" noChangeArrowheads="1"/>
          </p:cNvSpPr>
          <p:nvPr>
            <p:ph type="title"/>
          </p:nvPr>
        </p:nvSpPr>
        <p:spPr bwMode="auto">
          <a:xfrm>
            <a:off x="1403350" y="476250"/>
            <a:ext cx="5867400" cy="1216025"/>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7287" name="Rectangle 119"/>
          <p:cNvSpPr>
            <a:spLocks noChangeArrowheads="1"/>
          </p:cNvSpPr>
          <p:nvPr userDrawn="1"/>
        </p:nvSpPr>
        <p:spPr bwMode="auto">
          <a:xfrm>
            <a:off x="685800" y="6315075"/>
            <a:ext cx="2286000" cy="5334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0"/>
              </a:spcBef>
              <a:defRPr kumimoji="1" sz="2400">
                <a:solidFill>
                  <a:schemeClr val="tx1"/>
                </a:solidFill>
                <a:latin typeface="Times New Roman" pitchFamily="18" charset="0"/>
                <a:ea typeface="宋体" pitchFamily="2" charset="-122"/>
              </a:defRPr>
            </a:lvl1pPr>
            <a:lvl2pPr algn="l">
              <a:spcBef>
                <a:spcPct val="0"/>
              </a:spcBef>
              <a:defRPr kumimoji="1" sz="2400">
                <a:solidFill>
                  <a:schemeClr val="tx1"/>
                </a:solidFill>
                <a:latin typeface="Times New Roman" pitchFamily="18" charset="0"/>
                <a:ea typeface="宋体" pitchFamily="2" charset="-122"/>
              </a:defRPr>
            </a:lvl2pPr>
            <a:lvl3pPr algn="l">
              <a:spcBef>
                <a:spcPct val="0"/>
              </a:spcBef>
              <a:defRPr kumimoji="1" sz="2400">
                <a:solidFill>
                  <a:schemeClr val="tx1"/>
                </a:solidFill>
                <a:latin typeface="Times New Roman" pitchFamily="18" charset="0"/>
                <a:ea typeface="宋体" pitchFamily="2" charset="-122"/>
              </a:defRPr>
            </a:lvl3pPr>
            <a:lvl4pPr algn="l">
              <a:spcBef>
                <a:spcPct val="0"/>
              </a:spcBef>
              <a:defRPr kumimoji="1" sz="2400">
                <a:solidFill>
                  <a:schemeClr val="tx1"/>
                </a:solidFill>
                <a:latin typeface="Times New Roman" pitchFamily="18" charset="0"/>
                <a:ea typeface="宋体" pitchFamily="2" charset="-122"/>
              </a:defRPr>
            </a:lvl4pPr>
            <a:lvl5pPr algn="l">
              <a:spcBef>
                <a:spcPct val="0"/>
              </a:spcBef>
              <a:defRPr kumimoji="1" sz="2400">
                <a:solidFill>
                  <a:schemeClr val="tx1"/>
                </a:solidFill>
                <a:latin typeface="Times New Roman" pitchFamily="18" charset="0"/>
                <a:ea typeface="宋体" pitchFamily="2" charset="-122"/>
              </a:defRPr>
            </a:lvl5pPr>
            <a:lvl6pPr marL="457200" fontAlgn="base">
              <a:spcBef>
                <a:spcPct val="0"/>
              </a:spcBef>
              <a:spcAft>
                <a:spcPct val="0"/>
              </a:spcAft>
              <a:defRPr kumimoji="1" sz="2400">
                <a:solidFill>
                  <a:schemeClr val="tx1"/>
                </a:solidFill>
                <a:latin typeface="Times New Roman" pitchFamily="18" charset="0"/>
                <a:ea typeface="宋体" pitchFamily="2" charset="-122"/>
              </a:defRPr>
            </a:lvl6pPr>
            <a:lvl7pPr marL="914400" fontAlgn="base">
              <a:spcBef>
                <a:spcPct val="0"/>
              </a:spcBef>
              <a:spcAft>
                <a:spcPct val="0"/>
              </a:spcAft>
              <a:defRPr kumimoji="1" sz="2400">
                <a:solidFill>
                  <a:schemeClr val="tx1"/>
                </a:solidFill>
                <a:latin typeface="Times New Roman" pitchFamily="18" charset="0"/>
                <a:ea typeface="宋体" pitchFamily="2" charset="-122"/>
              </a:defRPr>
            </a:lvl7pPr>
            <a:lvl8pPr marL="1371600" fontAlgn="base">
              <a:spcBef>
                <a:spcPct val="0"/>
              </a:spcBef>
              <a:spcAft>
                <a:spcPct val="0"/>
              </a:spcAft>
              <a:defRPr kumimoji="1" sz="2400">
                <a:solidFill>
                  <a:schemeClr val="tx1"/>
                </a:solidFill>
                <a:latin typeface="Times New Roman" pitchFamily="18" charset="0"/>
                <a:ea typeface="宋体" pitchFamily="2" charset="-122"/>
              </a:defRPr>
            </a:lvl8pPr>
            <a:lvl9pPr marL="1828800"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85000"/>
              </a:lnSpc>
              <a:buClrTx/>
              <a:buFontTx/>
              <a:buNone/>
              <a:defRPr/>
            </a:pPr>
            <a:r>
              <a:rPr lang="zh-CN" altLang="en-US" sz="1200" dirty="0" smtClean="0">
                <a:solidFill>
                  <a:schemeClr val="tx2"/>
                </a:solidFill>
                <a:latin typeface="Arial" pitchFamily="34" charset="0"/>
              </a:rPr>
              <a:t>《</a:t>
            </a:r>
            <a:r>
              <a:rPr lang="en-US" altLang="zh-CN" sz="1200" dirty="0" smtClean="0">
                <a:solidFill>
                  <a:schemeClr val="tx2"/>
                </a:solidFill>
                <a:latin typeface="Arial" pitchFamily="34" charset="0"/>
              </a:rPr>
              <a:t>Computer Architecture》V5</a:t>
            </a:r>
          </a:p>
        </p:txBody>
      </p:sp>
      <p:sp>
        <p:nvSpPr>
          <p:cNvPr id="7289" name="Rectangle 121"/>
          <p:cNvSpPr>
            <a:spLocks noChangeArrowheads="1"/>
          </p:cNvSpPr>
          <p:nvPr userDrawn="1"/>
        </p:nvSpPr>
        <p:spPr bwMode="auto">
          <a:xfrm>
            <a:off x="5334000" y="6315075"/>
            <a:ext cx="3810000" cy="5334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0"/>
              </a:spcBef>
              <a:defRPr kumimoji="1" sz="2400">
                <a:solidFill>
                  <a:schemeClr val="tx1"/>
                </a:solidFill>
                <a:latin typeface="Times New Roman" pitchFamily="18" charset="0"/>
                <a:ea typeface="宋体" pitchFamily="2" charset="-122"/>
              </a:defRPr>
            </a:lvl1pPr>
            <a:lvl2pPr algn="l">
              <a:spcBef>
                <a:spcPct val="0"/>
              </a:spcBef>
              <a:defRPr kumimoji="1" sz="2400">
                <a:solidFill>
                  <a:schemeClr val="tx1"/>
                </a:solidFill>
                <a:latin typeface="Times New Roman" pitchFamily="18" charset="0"/>
                <a:ea typeface="宋体" pitchFamily="2" charset="-122"/>
              </a:defRPr>
            </a:lvl2pPr>
            <a:lvl3pPr algn="l">
              <a:spcBef>
                <a:spcPct val="0"/>
              </a:spcBef>
              <a:defRPr kumimoji="1" sz="2400">
                <a:solidFill>
                  <a:schemeClr val="tx1"/>
                </a:solidFill>
                <a:latin typeface="Times New Roman" pitchFamily="18" charset="0"/>
                <a:ea typeface="宋体" pitchFamily="2" charset="-122"/>
              </a:defRPr>
            </a:lvl3pPr>
            <a:lvl4pPr algn="l">
              <a:spcBef>
                <a:spcPct val="0"/>
              </a:spcBef>
              <a:defRPr kumimoji="1" sz="2400">
                <a:solidFill>
                  <a:schemeClr val="tx1"/>
                </a:solidFill>
                <a:latin typeface="Times New Roman" pitchFamily="18" charset="0"/>
                <a:ea typeface="宋体" pitchFamily="2" charset="-122"/>
              </a:defRPr>
            </a:lvl4pPr>
            <a:lvl5pPr algn="l">
              <a:spcBef>
                <a:spcPct val="0"/>
              </a:spcBef>
              <a:defRPr kumimoji="1" sz="2400">
                <a:solidFill>
                  <a:schemeClr val="tx1"/>
                </a:solidFill>
                <a:latin typeface="Times New Roman" pitchFamily="18" charset="0"/>
                <a:ea typeface="宋体" pitchFamily="2" charset="-122"/>
              </a:defRPr>
            </a:lvl5pPr>
            <a:lvl6pPr marL="457200" fontAlgn="base">
              <a:spcBef>
                <a:spcPct val="0"/>
              </a:spcBef>
              <a:spcAft>
                <a:spcPct val="0"/>
              </a:spcAft>
              <a:defRPr kumimoji="1" sz="2400">
                <a:solidFill>
                  <a:schemeClr val="tx1"/>
                </a:solidFill>
                <a:latin typeface="Times New Roman" pitchFamily="18" charset="0"/>
                <a:ea typeface="宋体" pitchFamily="2" charset="-122"/>
              </a:defRPr>
            </a:lvl6pPr>
            <a:lvl7pPr marL="914400" fontAlgn="base">
              <a:spcBef>
                <a:spcPct val="0"/>
              </a:spcBef>
              <a:spcAft>
                <a:spcPct val="0"/>
              </a:spcAft>
              <a:defRPr kumimoji="1" sz="2400">
                <a:solidFill>
                  <a:schemeClr val="tx1"/>
                </a:solidFill>
                <a:latin typeface="Times New Roman" pitchFamily="18" charset="0"/>
                <a:ea typeface="宋体" pitchFamily="2" charset="-122"/>
              </a:defRPr>
            </a:lvl7pPr>
            <a:lvl8pPr marL="1371600" fontAlgn="base">
              <a:spcBef>
                <a:spcPct val="0"/>
              </a:spcBef>
              <a:spcAft>
                <a:spcPct val="0"/>
              </a:spcAft>
              <a:defRPr kumimoji="1" sz="2400">
                <a:solidFill>
                  <a:schemeClr val="tx1"/>
                </a:solidFill>
                <a:latin typeface="Times New Roman" pitchFamily="18" charset="0"/>
                <a:ea typeface="宋体" pitchFamily="2" charset="-122"/>
              </a:defRPr>
            </a:lvl8pPr>
            <a:lvl9pPr marL="1828800"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85000"/>
              </a:lnSpc>
              <a:buClrTx/>
              <a:buFontTx/>
              <a:buNone/>
              <a:defRPr/>
            </a:pPr>
            <a:r>
              <a:rPr lang="zh-CN" altLang="en-US" sz="1200" dirty="0" smtClean="0">
                <a:solidFill>
                  <a:schemeClr val="tx2"/>
                </a:solidFill>
              </a:rPr>
              <a:t>同济大学.电子与信息工程学院.计算机科学与技术系</a:t>
            </a:r>
          </a:p>
        </p:txBody>
      </p:sp>
      <p:pic>
        <p:nvPicPr>
          <p:cNvPr id="1036" name="Picture 124" descr="tongji"/>
          <p:cNvPicPr>
            <a:picLocks noChangeAspect="1" noChangeArrowheads="1"/>
          </p:cNvPicPr>
          <p:nvPr userDrawn="1"/>
        </p:nvPicPr>
        <p:blipFill>
          <a:blip r:embed="rId15">
            <a:clrChange>
              <a:clrFrom>
                <a:srgbClr val="7187C3"/>
              </a:clrFrom>
              <a:clrTo>
                <a:srgbClr val="7187C3">
                  <a:alpha val="0"/>
                </a:srgbClr>
              </a:clrTo>
            </a:clrChange>
            <a:extLst>
              <a:ext uri="{28A0092B-C50C-407E-A947-70E740481C1C}">
                <a14:useLocalDpi xmlns:a14="http://schemas.microsoft.com/office/drawing/2010/main" val="0"/>
              </a:ext>
            </a:extLst>
          </a:blip>
          <a:srcRect/>
          <a:stretch>
            <a:fillRect/>
          </a:stretch>
        </p:blipFill>
        <p:spPr bwMode="auto">
          <a:xfrm>
            <a:off x="7451725" y="333375"/>
            <a:ext cx="1223963"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93" name="Rectangle 125"/>
          <p:cNvSpPr>
            <a:spLocks noChangeArrowheads="1"/>
          </p:cNvSpPr>
          <p:nvPr userDrawn="1"/>
        </p:nvSpPr>
        <p:spPr bwMode="auto">
          <a:xfrm>
            <a:off x="3924300" y="6324600"/>
            <a:ext cx="1116013" cy="5334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0"/>
              </a:spcBef>
              <a:defRPr kumimoji="1" sz="2400">
                <a:solidFill>
                  <a:schemeClr val="tx1"/>
                </a:solidFill>
                <a:latin typeface="Times New Roman" pitchFamily="18" charset="0"/>
                <a:ea typeface="宋体" pitchFamily="2" charset="-122"/>
              </a:defRPr>
            </a:lvl1pPr>
            <a:lvl2pPr algn="l">
              <a:spcBef>
                <a:spcPct val="0"/>
              </a:spcBef>
              <a:defRPr kumimoji="1" sz="2400">
                <a:solidFill>
                  <a:schemeClr val="tx1"/>
                </a:solidFill>
                <a:latin typeface="Times New Roman" pitchFamily="18" charset="0"/>
                <a:ea typeface="宋体" pitchFamily="2" charset="-122"/>
              </a:defRPr>
            </a:lvl2pPr>
            <a:lvl3pPr algn="l">
              <a:spcBef>
                <a:spcPct val="0"/>
              </a:spcBef>
              <a:defRPr kumimoji="1" sz="2400">
                <a:solidFill>
                  <a:schemeClr val="tx1"/>
                </a:solidFill>
                <a:latin typeface="Times New Roman" pitchFamily="18" charset="0"/>
                <a:ea typeface="宋体" pitchFamily="2" charset="-122"/>
              </a:defRPr>
            </a:lvl3pPr>
            <a:lvl4pPr algn="l">
              <a:spcBef>
                <a:spcPct val="0"/>
              </a:spcBef>
              <a:defRPr kumimoji="1" sz="2400">
                <a:solidFill>
                  <a:schemeClr val="tx1"/>
                </a:solidFill>
                <a:latin typeface="Times New Roman" pitchFamily="18" charset="0"/>
                <a:ea typeface="宋体" pitchFamily="2" charset="-122"/>
              </a:defRPr>
            </a:lvl4pPr>
            <a:lvl5pPr algn="l">
              <a:spcBef>
                <a:spcPct val="0"/>
              </a:spcBef>
              <a:defRPr kumimoji="1" sz="2400">
                <a:solidFill>
                  <a:schemeClr val="tx1"/>
                </a:solidFill>
                <a:latin typeface="Times New Roman" pitchFamily="18" charset="0"/>
                <a:ea typeface="宋体" pitchFamily="2" charset="-122"/>
              </a:defRPr>
            </a:lvl5pPr>
            <a:lvl6pPr marL="457200" fontAlgn="base">
              <a:spcBef>
                <a:spcPct val="0"/>
              </a:spcBef>
              <a:spcAft>
                <a:spcPct val="0"/>
              </a:spcAft>
              <a:defRPr kumimoji="1" sz="2400">
                <a:solidFill>
                  <a:schemeClr val="tx1"/>
                </a:solidFill>
                <a:latin typeface="Times New Roman" pitchFamily="18" charset="0"/>
                <a:ea typeface="宋体" pitchFamily="2" charset="-122"/>
              </a:defRPr>
            </a:lvl6pPr>
            <a:lvl7pPr marL="914400" fontAlgn="base">
              <a:spcBef>
                <a:spcPct val="0"/>
              </a:spcBef>
              <a:spcAft>
                <a:spcPct val="0"/>
              </a:spcAft>
              <a:defRPr kumimoji="1" sz="2400">
                <a:solidFill>
                  <a:schemeClr val="tx1"/>
                </a:solidFill>
                <a:latin typeface="Times New Roman" pitchFamily="18" charset="0"/>
                <a:ea typeface="宋体" pitchFamily="2" charset="-122"/>
              </a:defRPr>
            </a:lvl7pPr>
            <a:lvl8pPr marL="1371600" fontAlgn="base">
              <a:spcBef>
                <a:spcPct val="0"/>
              </a:spcBef>
              <a:spcAft>
                <a:spcPct val="0"/>
              </a:spcAft>
              <a:defRPr kumimoji="1" sz="2400">
                <a:solidFill>
                  <a:schemeClr val="tx1"/>
                </a:solidFill>
                <a:latin typeface="Times New Roman" pitchFamily="18" charset="0"/>
                <a:ea typeface="宋体" pitchFamily="2" charset="-122"/>
              </a:defRPr>
            </a:lvl8pPr>
            <a:lvl9pPr marL="1828800"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85000"/>
              </a:lnSpc>
              <a:buClrTx/>
              <a:buFontTx/>
              <a:buNone/>
              <a:defRPr/>
            </a:pPr>
            <a:fld id="{D266424E-DBE6-4644-8E46-F4B65F8EE892}" type="slidenum">
              <a:rPr lang="en-US" altLang="zh-CN" sz="1200" smtClean="0">
                <a:solidFill>
                  <a:schemeClr val="tx2"/>
                </a:solidFill>
              </a:rPr>
              <a:pPr>
                <a:lnSpc>
                  <a:spcPct val="85000"/>
                </a:lnSpc>
                <a:buClrTx/>
                <a:buFontTx/>
                <a:buNone/>
                <a:defRPr/>
              </a:pPr>
              <a:t>‹#›</a:t>
            </a:fld>
            <a:r>
              <a:rPr lang="en-US" altLang="zh-CN" sz="1200" dirty="0" smtClean="0">
                <a:solidFill>
                  <a:schemeClr val="tx2"/>
                </a:solidFill>
              </a:rPr>
              <a:t> / </a:t>
            </a:r>
            <a:r>
              <a:rPr lang="en-US" altLang="zh-CN" sz="1200" dirty="0" smtClean="0">
                <a:solidFill>
                  <a:schemeClr val="tx2"/>
                </a:solidFill>
              </a:rPr>
              <a:t>188</a:t>
            </a:r>
            <a:endParaRPr lang="en-US" altLang="zh-CN" sz="1200" dirty="0" smtClean="0">
              <a:solidFill>
                <a:schemeClr val="tx2"/>
              </a:solidFill>
            </a:endParaRPr>
          </a:p>
        </p:txBody>
      </p:sp>
    </p:spTree>
  </p:cSld>
  <p:clrMap bg1="lt1" tx1="dk1" bg2="lt2" tx2="dk2" accent1="accent1" accent2="accent2" accent3="accent3" accent4="accent4" accent5="accent5" accent6="accent6" hlink="hlink" folHlink="folHlink"/>
  <p:sldLayoutIdLst>
    <p:sldLayoutId id="2147483854"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Lst>
  <p:transition spd="slow">
    <p:random/>
    <p:sndAc>
      <p:stSnd>
        <p:snd r:embed="rId13" name="projctor.wav"/>
      </p:stSnd>
    </p:sndAc>
  </p:transition>
  <p:timing>
    <p:tnLst>
      <p:par>
        <p:cTn id="1" dur="indefinite" restart="never" nodeType="tmRoot"/>
      </p:par>
    </p:tnLst>
  </p:timing>
  <p:txStyles>
    <p:titleStyle>
      <a:lvl1pPr algn="ctr" rtl="0" eaLnBrk="0" fontAlgn="base" hangingPunct="0">
        <a:lnSpc>
          <a:spcPct val="85000"/>
        </a:lnSpc>
        <a:spcBef>
          <a:spcPct val="0"/>
        </a:spcBef>
        <a:spcAft>
          <a:spcPct val="0"/>
        </a:spcAft>
        <a:defRPr kumimoji="1" sz="4800">
          <a:solidFill>
            <a:schemeClr val="tx2"/>
          </a:solidFill>
          <a:effectLst>
            <a:outerShdw blurRad="38100" dist="38100" dir="2700000" algn="tl">
              <a:srgbClr val="C0C0C0"/>
            </a:outerShdw>
          </a:effectLst>
          <a:latin typeface="+mn-lt"/>
          <a:ea typeface="+mj-ea"/>
          <a:cs typeface="+mj-cs"/>
        </a:defRPr>
      </a:lvl1pPr>
      <a:lvl2pPr algn="ctr" rtl="0" eaLnBrk="0" fontAlgn="base" hangingPunct="0">
        <a:lnSpc>
          <a:spcPct val="85000"/>
        </a:lnSpc>
        <a:spcBef>
          <a:spcPct val="0"/>
        </a:spcBef>
        <a:spcAft>
          <a:spcPct val="0"/>
        </a:spcAft>
        <a:defRPr kumimoji="1" sz="4800">
          <a:solidFill>
            <a:schemeClr val="tx2"/>
          </a:solidFill>
          <a:effectLst>
            <a:outerShdw blurRad="38100" dist="38100" dir="2700000" algn="tl">
              <a:srgbClr val="C0C0C0"/>
            </a:outerShdw>
          </a:effectLst>
          <a:latin typeface="Times New Roman" pitchFamily="18" charset="0"/>
          <a:ea typeface="隶书" pitchFamily="49" charset="-122"/>
        </a:defRPr>
      </a:lvl2pPr>
      <a:lvl3pPr algn="ctr" rtl="0" eaLnBrk="0" fontAlgn="base" hangingPunct="0">
        <a:lnSpc>
          <a:spcPct val="85000"/>
        </a:lnSpc>
        <a:spcBef>
          <a:spcPct val="0"/>
        </a:spcBef>
        <a:spcAft>
          <a:spcPct val="0"/>
        </a:spcAft>
        <a:defRPr kumimoji="1" sz="4800">
          <a:solidFill>
            <a:schemeClr val="tx2"/>
          </a:solidFill>
          <a:effectLst>
            <a:outerShdw blurRad="38100" dist="38100" dir="2700000" algn="tl">
              <a:srgbClr val="C0C0C0"/>
            </a:outerShdw>
          </a:effectLst>
          <a:latin typeface="Times New Roman" pitchFamily="18" charset="0"/>
          <a:ea typeface="隶书" pitchFamily="49" charset="-122"/>
        </a:defRPr>
      </a:lvl3pPr>
      <a:lvl4pPr algn="ctr" rtl="0" eaLnBrk="0" fontAlgn="base" hangingPunct="0">
        <a:lnSpc>
          <a:spcPct val="85000"/>
        </a:lnSpc>
        <a:spcBef>
          <a:spcPct val="0"/>
        </a:spcBef>
        <a:spcAft>
          <a:spcPct val="0"/>
        </a:spcAft>
        <a:defRPr kumimoji="1" sz="4800">
          <a:solidFill>
            <a:schemeClr val="tx2"/>
          </a:solidFill>
          <a:effectLst>
            <a:outerShdw blurRad="38100" dist="38100" dir="2700000" algn="tl">
              <a:srgbClr val="C0C0C0"/>
            </a:outerShdw>
          </a:effectLst>
          <a:latin typeface="Times New Roman" pitchFamily="18" charset="0"/>
          <a:ea typeface="隶书" pitchFamily="49" charset="-122"/>
        </a:defRPr>
      </a:lvl4pPr>
      <a:lvl5pPr algn="ctr" rtl="0" eaLnBrk="0" fontAlgn="base" hangingPunct="0">
        <a:lnSpc>
          <a:spcPct val="85000"/>
        </a:lnSpc>
        <a:spcBef>
          <a:spcPct val="0"/>
        </a:spcBef>
        <a:spcAft>
          <a:spcPct val="0"/>
        </a:spcAft>
        <a:defRPr kumimoji="1" sz="4800">
          <a:solidFill>
            <a:schemeClr val="tx2"/>
          </a:solidFill>
          <a:effectLst>
            <a:outerShdw blurRad="38100" dist="38100" dir="2700000" algn="tl">
              <a:srgbClr val="C0C0C0"/>
            </a:outerShdw>
          </a:effectLst>
          <a:latin typeface="Times New Roman" pitchFamily="18" charset="0"/>
          <a:ea typeface="隶书" pitchFamily="49" charset="-122"/>
        </a:defRPr>
      </a:lvl5pPr>
      <a:lvl6pPr marL="457200" algn="ctr" rtl="0" fontAlgn="base">
        <a:lnSpc>
          <a:spcPct val="85000"/>
        </a:lnSpc>
        <a:spcBef>
          <a:spcPct val="0"/>
        </a:spcBef>
        <a:spcAft>
          <a:spcPct val="0"/>
        </a:spcAft>
        <a:defRPr kumimoji="1" sz="4800">
          <a:solidFill>
            <a:schemeClr val="tx2"/>
          </a:solidFill>
          <a:effectLst>
            <a:outerShdw blurRad="38100" dist="38100" dir="2700000" algn="tl">
              <a:srgbClr val="C0C0C0"/>
            </a:outerShdw>
          </a:effectLst>
          <a:latin typeface="Times New Roman" pitchFamily="18" charset="0"/>
          <a:ea typeface="隶书" pitchFamily="49" charset="-122"/>
        </a:defRPr>
      </a:lvl6pPr>
      <a:lvl7pPr marL="914400" algn="ctr" rtl="0" fontAlgn="base">
        <a:lnSpc>
          <a:spcPct val="85000"/>
        </a:lnSpc>
        <a:spcBef>
          <a:spcPct val="0"/>
        </a:spcBef>
        <a:spcAft>
          <a:spcPct val="0"/>
        </a:spcAft>
        <a:defRPr kumimoji="1" sz="4800">
          <a:solidFill>
            <a:schemeClr val="tx2"/>
          </a:solidFill>
          <a:effectLst>
            <a:outerShdw blurRad="38100" dist="38100" dir="2700000" algn="tl">
              <a:srgbClr val="C0C0C0"/>
            </a:outerShdw>
          </a:effectLst>
          <a:latin typeface="Times New Roman" pitchFamily="18" charset="0"/>
          <a:ea typeface="隶书" pitchFamily="49" charset="-122"/>
        </a:defRPr>
      </a:lvl7pPr>
      <a:lvl8pPr marL="1371600" algn="ctr" rtl="0" fontAlgn="base">
        <a:lnSpc>
          <a:spcPct val="85000"/>
        </a:lnSpc>
        <a:spcBef>
          <a:spcPct val="0"/>
        </a:spcBef>
        <a:spcAft>
          <a:spcPct val="0"/>
        </a:spcAft>
        <a:defRPr kumimoji="1" sz="4800">
          <a:solidFill>
            <a:schemeClr val="tx2"/>
          </a:solidFill>
          <a:effectLst>
            <a:outerShdw blurRad="38100" dist="38100" dir="2700000" algn="tl">
              <a:srgbClr val="C0C0C0"/>
            </a:outerShdw>
          </a:effectLst>
          <a:latin typeface="Times New Roman" pitchFamily="18" charset="0"/>
          <a:ea typeface="隶书" pitchFamily="49" charset="-122"/>
        </a:defRPr>
      </a:lvl8pPr>
      <a:lvl9pPr marL="1828800" algn="ctr" rtl="0" fontAlgn="base">
        <a:lnSpc>
          <a:spcPct val="85000"/>
        </a:lnSpc>
        <a:spcBef>
          <a:spcPct val="0"/>
        </a:spcBef>
        <a:spcAft>
          <a:spcPct val="0"/>
        </a:spcAft>
        <a:defRPr kumimoji="1" sz="4800">
          <a:solidFill>
            <a:schemeClr val="tx2"/>
          </a:solidFill>
          <a:effectLst>
            <a:outerShdw blurRad="38100" dist="38100" dir="2700000" algn="tl">
              <a:srgbClr val="C0C0C0"/>
            </a:outerShdw>
          </a:effectLst>
          <a:latin typeface="Times New Roman" pitchFamily="18" charset="0"/>
          <a:ea typeface="隶书" pitchFamily="49" charset="-122"/>
        </a:defRPr>
      </a:lvl9pPr>
    </p:titleStyle>
    <p:bodyStyle>
      <a:lvl1pPr marL="342900" indent="-342900" algn="l" rtl="0" eaLnBrk="0" fontAlgn="base" hangingPunct="0">
        <a:spcBef>
          <a:spcPct val="20000"/>
        </a:spcBef>
        <a:spcAft>
          <a:spcPct val="0"/>
        </a:spcAft>
        <a:buClr>
          <a:schemeClr val="tx1"/>
        </a:buClr>
        <a:buFont typeface="Wingdings" pitchFamily="2" charset="2"/>
        <a:buChar char="w"/>
        <a:defRPr kumimoji="1" sz="3200" b="1">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chemeClr val="accent2"/>
        </a:buClr>
        <a:buSzPct val="55000"/>
        <a:buFont typeface="Wingdings" pitchFamily="2" charset="2"/>
        <a:buChar char="Ø"/>
        <a:defRPr kumimoji="1" sz="2800" b="1">
          <a:solidFill>
            <a:schemeClr val="tx1"/>
          </a:solidFill>
          <a:latin typeface="+mn-lt"/>
          <a:ea typeface="宋体" panose="02010600030101010101" pitchFamily="2" charset="-122"/>
        </a:defRPr>
      </a:lvl2pPr>
      <a:lvl3pPr marL="1085850" indent="-228600" algn="l" rtl="0" eaLnBrk="0" fontAlgn="base" hangingPunct="0">
        <a:spcBef>
          <a:spcPct val="20000"/>
        </a:spcBef>
        <a:spcAft>
          <a:spcPct val="0"/>
        </a:spcAft>
        <a:buClr>
          <a:schemeClr val="accent2"/>
        </a:buClr>
        <a:buSzPct val="65000"/>
        <a:buFont typeface="Wingdings" pitchFamily="2" charset="2"/>
        <a:buChar char="l"/>
        <a:defRPr kumimoji="1" sz="2400" b="1">
          <a:solidFill>
            <a:schemeClr val="tx1"/>
          </a:solidFill>
          <a:latin typeface="+mn-lt"/>
          <a:ea typeface="宋体" panose="02010600030101010101" pitchFamily="2" charset="-122"/>
        </a:defRPr>
      </a:lvl3pPr>
      <a:lvl4pPr marL="1428750" indent="-228600" algn="l" rtl="0" eaLnBrk="0" fontAlgn="base" hangingPunct="0">
        <a:spcBef>
          <a:spcPct val="20000"/>
        </a:spcBef>
        <a:spcAft>
          <a:spcPct val="0"/>
        </a:spcAft>
        <a:buClr>
          <a:schemeClr val="accent2"/>
        </a:buClr>
        <a:buSzPct val="85000"/>
        <a:buFont typeface="Wingdings" pitchFamily="2" charset="2"/>
        <a:buChar char="w"/>
        <a:defRPr kumimoji="1" sz="2000" b="1">
          <a:solidFill>
            <a:schemeClr val="tx1"/>
          </a:solidFill>
          <a:latin typeface="+mn-lt"/>
          <a:ea typeface="宋体" panose="02010600030101010101" pitchFamily="2" charset="-122"/>
        </a:defRPr>
      </a:lvl4pPr>
      <a:lvl5pPr marL="1771650" indent="-228600" algn="l" rtl="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mn-lt"/>
          <a:ea typeface="宋体" panose="02010600030101010101" pitchFamily="2" charset="-122"/>
        </a:defRPr>
      </a:lvl5pPr>
      <a:lvl6pPr marL="2228850" indent="-228600" algn="l" rtl="0" fontAlgn="base">
        <a:spcBef>
          <a:spcPct val="20000"/>
        </a:spcBef>
        <a:spcAft>
          <a:spcPct val="0"/>
        </a:spcAft>
        <a:buClr>
          <a:schemeClr val="accent2"/>
        </a:buClr>
        <a:buSzPct val="80000"/>
        <a:buFont typeface="Wingdings" pitchFamily="2" charset="2"/>
        <a:buChar char="§"/>
        <a:defRPr kumimoji="1" b="1">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itchFamily="2" charset="2"/>
        <a:buChar char="§"/>
        <a:defRPr kumimoji="1" b="1">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itchFamily="2" charset="2"/>
        <a:buChar char="§"/>
        <a:defRPr kumimoji="1" b="1">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itchFamily="2" charset="2"/>
        <a:buChar char="§"/>
        <a:defRPr kumimoji="1"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23" descr="图片1"/>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7" name="Group 3"/>
          <p:cNvGrpSpPr>
            <a:grpSpLocks/>
          </p:cNvGrpSpPr>
          <p:nvPr/>
        </p:nvGrpSpPr>
        <p:grpSpPr bwMode="auto">
          <a:xfrm>
            <a:off x="0" y="68263"/>
            <a:ext cx="647700" cy="6713537"/>
            <a:chOff x="0" y="43"/>
            <a:chExt cx="5760" cy="4229"/>
          </a:xfrm>
        </p:grpSpPr>
        <p:sp>
          <p:nvSpPr>
            <p:cNvPr id="1038" name="Line 4"/>
            <p:cNvSpPr>
              <a:spLocks noChangeShapeType="1"/>
            </p:cNvSpPr>
            <p:nvPr userDrawn="1"/>
          </p:nvSpPr>
          <p:spPr bwMode="auto">
            <a:xfrm>
              <a:off x="0" y="4203"/>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39" name="Line 5"/>
            <p:cNvSpPr>
              <a:spLocks noChangeShapeType="1"/>
            </p:cNvSpPr>
            <p:nvPr userDrawn="1"/>
          </p:nvSpPr>
          <p:spPr bwMode="auto">
            <a:xfrm>
              <a:off x="0" y="4239"/>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40" name="Line 6"/>
            <p:cNvSpPr>
              <a:spLocks noChangeShapeType="1"/>
            </p:cNvSpPr>
            <p:nvPr userDrawn="1"/>
          </p:nvSpPr>
          <p:spPr bwMode="auto">
            <a:xfrm>
              <a:off x="0" y="4272"/>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41" name="Line 7"/>
            <p:cNvSpPr>
              <a:spLocks noChangeShapeType="1"/>
            </p:cNvSpPr>
            <p:nvPr userDrawn="1"/>
          </p:nvSpPr>
          <p:spPr bwMode="auto">
            <a:xfrm>
              <a:off x="0" y="4113"/>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42" name="Line 8"/>
            <p:cNvSpPr>
              <a:spLocks noChangeShapeType="1"/>
            </p:cNvSpPr>
            <p:nvPr userDrawn="1"/>
          </p:nvSpPr>
          <p:spPr bwMode="auto">
            <a:xfrm>
              <a:off x="0" y="4065"/>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43" name="Line 9"/>
            <p:cNvSpPr>
              <a:spLocks noChangeShapeType="1"/>
            </p:cNvSpPr>
            <p:nvPr userDrawn="1"/>
          </p:nvSpPr>
          <p:spPr bwMode="auto">
            <a:xfrm>
              <a:off x="0" y="4158"/>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44" name="Line 10"/>
            <p:cNvSpPr>
              <a:spLocks noChangeShapeType="1"/>
            </p:cNvSpPr>
            <p:nvPr userDrawn="1"/>
          </p:nvSpPr>
          <p:spPr bwMode="auto">
            <a:xfrm>
              <a:off x="0" y="366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45" name="Line 11"/>
            <p:cNvSpPr>
              <a:spLocks noChangeShapeType="1"/>
            </p:cNvSpPr>
            <p:nvPr userDrawn="1"/>
          </p:nvSpPr>
          <p:spPr bwMode="auto">
            <a:xfrm>
              <a:off x="0" y="3639"/>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46" name="Line 12"/>
            <p:cNvSpPr>
              <a:spLocks noChangeShapeType="1"/>
            </p:cNvSpPr>
            <p:nvPr userDrawn="1"/>
          </p:nvSpPr>
          <p:spPr bwMode="auto">
            <a:xfrm>
              <a:off x="0" y="4020"/>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47" name="Line 13"/>
            <p:cNvSpPr>
              <a:spLocks noChangeShapeType="1"/>
            </p:cNvSpPr>
            <p:nvPr userDrawn="1"/>
          </p:nvSpPr>
          <p:spPr bwMode="auto">
            <a:xfrm>
              <a:off x="0" y="3894"/>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48" name="Line 14"/>
            <p:cNvSpPr>
              <a:spLocks noChangeShapeType="1"/>
            </p:cNvSpPr>
            <p:nvPr userDrawn="1"/>
          </p:nvSpPr>
          <p:spPr bwMode="auto">
            <a:xfrm>
              <a:off x="0" y="3813"/>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49" name="Line 15"/>
            <p:cNvSpPr>
              <a:spLocks noChangeShapeType="1"/>
            </p:cNvSpPr>
            <p:nvPr userDrawn="1"/>
          </p:nvSpPr>
          <p:spPr bwMode="auto">
            <a:xfrm>
              <a:off x="0" y="3999"/>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50" name="Line 16"/>
            <p:cNvSpPr>
              <a:spLocks noChangeShapeType="1"/>
            </p:cNvSpPr>
            <p:nvPr userDrawn="1"/>
          </p:nvSpPr>
          <p:spPr bwMode="auto">
            <a:xfrm>
              <a:off x="0" y="3687"/>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51" name="Line 17"/>
            <p:cNvSpPr>
              <a:spLocks noChangeShapeType="1"/>
            </p:cNvSpPr>
            <p:nvPr userDrawn="1"/>
          </p:nvSpPr>
          <p:spPr bwMode="auto">
            <a:xfrm>
              <a:off x="0" y="3741"/>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52" name="Line 18"/>
            <p:cNvSpPr>
              <a:spLocks noChangeShapeType="1"/>
            </p:cNvSpPr>
            <p:nvPr userDrawn="1"/>
          </p:nvSpPr>
          <p:spPr bwMode="auto">
            <a:xfrm>
              <a:off x="0" y="393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53" name="Line 19"/>
            <p:cNvSpPr>
              <a:spLocks noChangeShapeType="1"/>
            </p:cNvSpPr>
            <p:nvPr userDrawn="1"/>
          </p:nvSpPr>
          <p:spPr bwMode="auto">
            <a:xfrm>
              <a:off x="0" y="3918"/>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54" name="Line 20"/>
            <p:cNvSpPr>
              <a:spLocks noChangeShapeType="1"/>
            </p:cNvSpPr>
            <p:nvPr userDrawn="1"/>
          </p:nvSpPr>
          <p:spPr bwMode="auto">
            <a:xfrm>
              <a:off x="0" y="351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55" name="Line 21"/>
            <p:cNvSpPr>
              <a:spLocks noChangeShapeType="1"/>
            </p:cNvSpPr>
            <p:nvPr userDrawn="1"/>
          </p:nvSpPr>
          <p:spPr bwMode="auto">
            <a:xfrm>
              <a:off x="0" y="354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56" name="Line 22"/>
            <p:cNvSpPr>
              <a:spLocks noChangeShapeType="1"/>
            </p:cNvSpPr>
            <p:nvPr userDrawn="1"/>
          </p:nvSpPr>
          <p:spPr bwMode="auto">
            <a:xfrm>
              <a:off x="0" y="357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57" name="Line 23"/>
            <p:cNvSpPr>
              <a:spLocks noChangeShapeType="1"/>
            </p:cNvSpPr>
            <p:nvPr userDrawn="1"/>
          </p:nvSpPr>
          <p:spPr bwMode="auto">
            <a:xfrm>
              <a:off x="0" y="3420"/>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58" name="Line 24"/>
            <p:cNvSpPr>
              <a:spLocks noChangeShapeType="1"/>
            </p:cNvSpPr>
            <p:nvPr userDrawn="1"/>
          </p:nvSpPr>
          <p:spPr bwMode="auto">
            <a:xfrm>
              <a:off x="0" y="3372"/>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59" name="Line 25"/>
            <p:cNvSpPr>
              <a:spLocks noChangeShapeType="1"/>
            </p:cNvSpPr>
            <p:nvPr userDrawn="1"/>
          </p:nvSpPr>
          <p:spPr bwMode="auto">
            <a:xfrm>
              <a:off x="0" y="3465"/>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60" name="Line 26"/>
            <p:cNvSpPr>
              <a:spLocks noChangeShapeType="1"/>
            </p:cNvSpPr>
            <p:nvPr userDrawn="1"/>
          </p:nvSpPr>
          <p:spPr bwMode="auto">
            <a:xfrm>
              <a:off x="0" y="2973"/>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61" name="Line 27"/>
            <p:cNvSpPr>
              <a:spLocks noChangeShapeType="1"/>
            </p:cNvSpPr>
            <p:nvPr userDrawn="1"/>
          </p:nvSpPr>
          <p:spPr bwMode="auto">
            <a:xfrm>
              <a:off x="0" y="294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62" name="Line 28"/>
            <p:cNvSpPr>
              <a:spLocks noChangeShapeType="1"/>
            </p:cNvSpPr>
            <p:nvPr userDrawn="1"/>
          </p:nvSpPr>
          <p:spPr bwMode="auto">
            <a:xfrm>
              <a:off x="0" y="3327"/>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63" name="Line 29"/>
            <p:cNvSpPr>
              <a:spLocks noChangeShapeType="1"/>
            </p:cNvSpPr>
            <p:nvPr userDrawn="1"/>
          </p:nvSpPr>
          <p:spPr bwMode="auto">
            <a:xfrm>
              <a:off x="0" y="3201"/>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64" name="Line 30"/>
            <p:cNvSpPr>
              <a:spLocks noChangeShapeType="1"/>
            </p:cNvSpPr>
            <p:nvPr userDrawn="1"/>
          </p:nvSpPr>
          <p:spPr bwMode="auto">
            <a:xfrm>
              <a:off x="0" y="3120"/>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65" name="Line 31"/>
            <p:cNvSpPr>
              <a:spLocks noChangeShapeType="1"/>
            </p:cNvSpPr>
            <p:nvPr userDrawn="1"/>
          </p:nvSpPr>
          <p:spPr bwMode="auto">
            <a:xfrm>
              <a:off x="0" y="330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66" name="Line 32"/>
            <p:cNvSpPr>
              <a:spLocks noChangeShapeType="1"/>
            </p:cNvSpPr>
            <p:nvPr userDrawn="1"/>
          </p:nvSpPr>
          <p:spPr bwMode="auto">
            <a:xfrm>
              <a:off x="0" y="2994"/>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67" name="Line 33"/>
            <p:cNvSpPr>
              <a:spLocks noChangeShapeType="1"/>
            </p:cNvSpPr>
            <p:nvPr userDrawn="1"/>
          </p:nvSpPr>
          <p:spPr bwMode="auto">
            <a:xfrm>
              <a:off x="0" y="304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68" name="Line 34"/>
            <p:cNvSpPr>
              <a:spLocks noChangeShapeType="1"/>
            </p:cNvSpPr>
            <p:nvPr userDrawn="1"/>
          </p:nvSpPr>
          <p:spPr bwMode="auto">
            <a:xfrm>
              <a:off x="0" y="324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69" name="Line 35"/>
            <p:cNvSpPr>
              <a:spLocks noChangeShapeType="1"/>
            </p:cNvSpPr>
            <p:nvPr userDrawn="1"/>
          </p:nvSpPr>
          <p:spPr bwMode="auto">
            <a:xfrm>
              <a:off x="0" y="3225"/>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70" name="Line 36"/>
            <p:cNvSpPr>
              <a:spLocks noChangeShapeType="1"/>
            </p:cNvSpPr>
            <p:nvPr userDrawn="1"/>
          </p:nvSpPr>
          <p:spPr bwMode="auto">
            <a:xfrm>
              <a:off x="0" y="2831"/>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71" name="Line 37"/>
            <p:cNvSpPr>
              <a:spLocks noChangeShapeType="1"/>
            </p:cNvSpPr>
            <p:nvPr userDrawn="1"/>
          </p:nvSpPr>
          <p:spPr bwMode="auto">
            <a:xfrm>
              <a:off x="0" y="2750"/>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72" name="Line 38"/>
            <p:cNvSpPr>
              <a:spLocks noChangeShapeType="1"/>
            </p:cNvSpPr>
            <p:nvPr userDrawn="1"/>
          </p:nvSpPr>
          <p:spPr bwMode="auto">
            <a:xfrm>
              <a:off x="0" y="267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73" name="Line 39"/>
            <p:cNvSpPr>
              <a:spLocks noChangeShapeType="1"/>
            </p:cNvSpPr>
            <p:nvPr userDrawn="1"/>
          </p:nvSpPr>
          <p:spPr bwMode="auto">
            <a:xfrm>
              <a:off x="0" y="287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74" name="Line 40"/>
            <p:cNvSpPr>
              <a:spLocks noChangeShapeType="1"/>
            </p:cNvSpPr>
            <p:nvPr userDrawn="1"/>
          </p:nvSpPr>
          <p:spPr bwMode="auto">
            <a:xfrm>
              <a:off x="0" y="2855"/>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75" name="Line 41"/>
            <p:cNvSpPr>
              <a:spLocks noChangeShapeType="1"/>
            </p:cNvSpPr>
            <p:nvPr userDrawn="1"/>
          </p:nvSpPr>
          <p:spPr bwMode="auto">
            <a:xfrm>
              <a:off x="0" y="2554"/>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76" name="Line 42"/>
            <p:cNvSpPr>
              <a:spLocks noChangeShapeType="1"/>
            </p:cNvSpPr>
            <p:nvPr userDrawn="1"/>
          </p:nvSpPr>
          <p:spPr bwMode="auto">
            <a:xfrm>
              <a:off x="0" y="2590"/>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77" name="Line 43"/>
            <p:cNvSpPr>
              <a:spLocks noChangeShapeType="1"/>
            </p:cNvSpPr>
            <p:nvPr userDrawn="1"/>
          </p:nvSpPr>
          <p:spPr bwMode="auto">
            <a:xfrm>
              <a:off x="0" y="2623"/>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78" name="Line 44"/>
            <p:cNvSpPr>
              <a:spLocks noChangeShapeType="1"/>
            </p:cNvSpPr>
            <p:nvPr userDrawn="1"/>
          </p:nvSpPr>
          <p:spPr bwMode="auto">
            <a:xfrm>
              <a:off x="0" y="2464"/>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79" name="Line 45"/>
            <p:cNvSpPr>
              <a:spLocks noChangeShapeType="1"/>
            </p:cNvSpPr>
            <p:nvPr userDrawn="1"/>
          </p:nvSpPr>
          <p:spPr bwMode="auto">
            <a:xfrm>
              <a:off x="0" y="2416"/>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80" name="Line 46"/>
            <p:cNvSpPr>
              <a:spLocks noChangeShapeType="1"/>
            </p:cNvSpPr>
            <p:nvPr userDrawn="1"/>
          </p:nvSpPr>
          <p:spPr bwMode="auto">
            <a:xfrm>
              <a:off x="0" y="250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81" name="Line 47"/>
            <p:cNvSpPr>
              <a:spLocks noChangeShapeType="1"/>
            </p:cNvSpPr>
            <p:nvPr userDrawn="1"/>
          </p:nvSpPr>
          <p:spPr bwMode="auto">
            <a:xfrm>
              <a:off x="0" y="2371"/>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82" name="Line 48"/>
            <p:cNvSpPr>
              <a:spLocks noChangeShapeType="1"/>
            </p:cNvSpPr>
            <p:nvPr userDrawn="1"/>
          </p:nvSpPr>
          <p:spPr bwMode="auto">
            <a:xfrm>
              <a:off x="0" y="2245"/>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83" name="Line 49"/>
            <p:cNvSpPr>
              <a:spLocks noChangeShapeType="1"/>
            </p:cNvSpPr>
            <p:nvPr userDrawn="1"/>
          </p:nvSpPr>
          <p:spPr bwMode="auto">
            <a:xfrm>
              <a:off x="0" y="235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84" name="Line 50"/>
            <p:cNvSpPr>
              <a:spLocks noChangeShapeType="1"/>
            </p:cNvSpPr>
            <p:nvPr userDrawn="1"/>
          </p:nvSpPr>
          <p:spPr bwMode="auto">
            <a:xfrm>
              <a:off x="0" y="2290"/>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85" name="Line 51"/>
            <p:cNvSpPr>
              <a:spLocks noChangeShapeType="1"/>
            </p:cNvSpPr>
            <p:nvPr userDrawn="1"/>
          </p:nvSpPr>
          <p:spPr bwMode="auto">
            <a:xfrm>
              <a:off x="0" y="2269"/>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86" name="Line 52"/>
            <p:cNvSpPr>
              <a:spLocks noChangeShapeType="1"/>
            </p:cNvSpPr>
            <p:nvPr userDrawn="1"/>
          </p:nvSpPr>
          <p:spPr bwMode="auto">
            <a:xfrm>
              <a:off x="0" y="213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87" name="Line 53"/>
            <p:cNvSpPr>
              <a:spLocks noChangeShapeType="1"/>
            </p:cNvSpPr>
            <p:nvPr userDrawn="1"/>
          </p:nvSpPr>
          <p:spPr bwMode="auto">
            <a:xfrm>
              <a:off x="0" y="216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88" name="Line 54"/>
            <p:cNvSpPr>
              <a:spLocks noChangeShapeType="1"/>
            </p:cNvSpPr>
            <p:nvPr userDrawn="1"/>
          </p:nvSpPr>
          <p:spPr bwMode="auto">
            <a:xfrm>
              <a:off x="0" y="219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89" name="Line 55"/>
            <p:cNvSpPr>
              <a:spLocks noChangeShapeType="1"/>
            </p:cNvSpPr>
            <p:nvPr userDrawn="1"/>
          </p:nvSpPr>
          <p:spPr bwMode="auto">
            <a:xfrm>
              <a:off x="0" y="2040"/>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90" name="Line 56"/>
            <p:cNvSpPr>
              <a:spLocks noChangeShapeType="1"/>
            </p:cNvSpPr>
            <p:nvPr userDrawn="1"/>
          </p:nvSpPr>
          <p:spPr bwMode="auto">
            <a:xfrm>
              <a:off x="0" y="1992"/>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91" name="Line 57"/>
            <p:cNvSpPr>
              <a:spLocks noChangeShapeType="1"/>
            </p:cNvSpPr>
            <p:nvPr userDrawn="1"/>
          </p:nvSpPr>
          <p:spPr bwMode="auto">
            <a:xfrm>
              <a:off x="0" y="2085"/>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92" name="Line 58"/>
            <p:cNvSpPr>
              <a:spLocks noChangeShapeType="1"/>
            </p:cNvSpPr>
            <p:nvPr userDrawn="1"/>
          </p:nvSpPr>
          <p:spPr bwMode="auto">
            <a:xfrm>
              <a:off x="0" y="1593"/>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93" name="Line 59"/>
            <p:cNvSpPr>
              <a:spLocks noChangeShapeType="1"/>
            </p:cNvSpPr>
            <p:nvPr userDrawn="1"/>
          </p:nvSpPr>
          <p:spPr bwMode="auto">
            <a:xfrm>
              <a:off x="0" y="156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94" name="Line 60"/>
            <p:cNvSpPr>
              <a:spLocks noChangeShapeType="1"/>
            </p:cNvSpPr>
            <p:nvPr userDrawn="1"/>
          </p:nvSpPr>
          <p:spPr bwMode="auto">
            <a:xfrm>
              <a:off x="0" y="1947"/>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95" name="Line 61"/>
            <p:cNvSpPr>
              <a:spLocks noChangeShapeType="1"/>
            </p:cNvSpPr>
            <p:nvPr userDrawn="1"/>
          </p:nvSpPr>
          <p:spPr bwMode="auto">
            <a:xfrm>
              <a:off x="0" y="1821"/>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96" name="Line 62"/>
            <p:cNvSpPr>
              <a:spLocks noChangeShapeType="1"/>
            </p:cNvSpPr>
            <p:nvPr userDrawn="1"/>
          </p:nvSpPr>
          <p:spPr bwMode="auto">
            <a:xfrm>
              <a:off x="0" y="1740"/>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97" name="Line 63"/>
            <p:cNvSpPr>
              <a:spLocks noChangeShapeType="1"/>
            </p:cNvSpPr>
            <p:nvPr userDrawn="1"/>
          </p:nvSpPr>
          <p:spPr bwMode="auto">
            <a:xfrm>
              <a:off x="0" y="192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98" name="Line 64"/>
            <p:cNvSpPr>
              <a:spLocks noChangeShapeType="1"/>
            </p:cNvSpPr>
            <p:nvPr userDrawn="1"/>
          </p:nvSpPr>
          <p:spPr bwMode="auto">
            <a:xfrm>
              <a:off x="0" y="1614"/>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099" name="Line 65"/>
            <p:cNvSpPr>
              <a:spLocks noChangeShapeType="1"/>
            </p:cNvSpPr>
            <p:nvPr userDrawn="1"/>
          </p:nvSpPr>
          <p:spPr bwMode="auto">
            <a:xfrm>
              <a:off x="0" y="166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100" name="Line 66"/>
            <p:cNvSpPr>
              <a:spLocks noChangeShapeType="1"/>
            </p:cNvSpPr>
            <p:nvPr userDrawn="1"/>
          </p:nvSpPr>
          <p:spPr bwMode="auto">
            <a:xfrm>
              <a:off x="0" y="186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101" name="Line 67"/>
            <p:cNvSpPr>
              <a:spLocks noChangeShapeType="1"/>
            </p:cNvSpPr>
            <p:nvPr userDrawn="1"/>
          </p:nvSpPr>
          <p:spPr bwMode="auto">
            <a:xfrm>
              <a:off x="0" y="1845"/>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102" name="Line 68"/>
            <p:cNvSpPr>
              <a:spLocks noChangeShapeType="1"/>
            </p:cNvSpPr>
            <p:nvPr userDrawn="1"/>
          </p:nvSpPr>
          <p:spPr bwMode="auto">
            <a:xfrm>
              <a:off x="0" y="1437"/>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103" name="Line 69"/>
            <p:cNvSpPr>
              <a:spLocks noChangeShapeType="1"/>
            </p:cNvSpPr>
            <p:nvPr userDrawn="1"/>
          </p:nvSpPr>
          <p:spPr bwMode="auto">
            <a:xfrm>
              <a:off x="0" y="1473"/>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104" name="Line 70"/>
            <p:cNvSpPr>
              <a:spLocks noChangeShapeType="1"/>
            </p:cNvSpPr>
            <p:nvPr userDrawn="1"/>
          </p:nvSpPr>
          <p:spPr bwMode="auto">
            <a:xfrm>
              <a:off x="0" y="150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105" name="Line 71"/>
            <p:cNvSpPr>
              <a:spLocks noChangeShapeType="1"/>
            </p:cNvSpPr>
            <p:nvPr userDrawn="1"/>
          </p:nvSpPr>
          <p:spPr bwMode="auto">
            <a:xfrm>
              <a:off x="0" y="1347"/>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106" name="Line 72"/>
            <p:cNvSpPr>
              <a:spLocks noChangeShapeType="1"/>
            </p:cNvSpPr>
            <p:nvPr userDrawn="1"/>
          </p:nvSpPr>
          <p:spPr bwMode="auto">
            <a:xfrm>
              <a:off x="0" y="1392"/>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107" name="Line 73"/>
            <p:cNvSpPr>
              <a:spLocks noChangeShapeType="1"/>
            </p:cNvSpPr>
            <p:nvPr userDrawn="1"/>
          </p:nvSpPr>
          <p:spPr bwMode="auto">
            <a:xfrm>
              <a:off x="0" y="101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108" name="Line 74"/>
            <p:cNvSpPr>
              <a:spLocks noChangeShapeType="1"/>
            </p:cNvSpPr>
            <p:nvPr userDrawn="1"/>
          </p:nvSpPr>
          <p:spPr bwMode="auto">
            <a:xfrm>
              <a:off x="0" y="989"/>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109" name="Line 75"/>
            <p:cNvSpPr>
              <a:spLocks noChangeShapeType="1"/>
            </p:cNvSpPr>
            <p:nvPr userDrawn="1"/>
          </p:nvSpPr>
          <p:spPr bwMode="auto">
            <a:xfrm>
              <a:off x="0" y="1244"/>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110" name="Line 76"/>
            <p:cNvSpPr>
              <a:spLocks noChangeShapeType="1"/>
            </p:cNvSpPr>
            <p:nvPr userDrawn="1"/>
          </p:nvSpPr>
          <p:spPr bwMode="auto">
            <a:xfrm>
              <a:off x="0" y="1163"/>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111" name="Line 77"/>
            <p:cNvSpPr>
              <a:spLocks noChangeShapeType="1"/>
            </p:cNvSpPr>
            <p:nvPr userDrawn="1"/>
          </p:nvSpPr>
          <p:spPr bwMode="auto">
            <a:xfrm>
              <a:off x="0" y="1037"/>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112" name="Line 78"/>
            <p:cNvSpPr>
              <a:spLocks noChangeShapeType="1"/>
            </p:cNvSpPr>
            <p:nvPr userDrawn="1"/>
          </p:nvSpPr>
          <p:spPr bwMode="auto">
            <a:xfrm>
              <a:off x="0" y="1091"/>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113" name="Line 79"/>
            <p:cNvSpPr>
              <a:spLocks noChangeShapeType="1"/>
            </p:cNvSpPr>
            <p:nvPr userDrawn="1"/>
          </p:nvSpPr>
          <p:spPr bwMode="auto">
            <a:xfrm>
              <a:off x="0" y="128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114" name="Line 80"/>
            <p:cNvSpPr>
              <a:spLocks noChangeShapeType="1"/>
            </p:cNvSpPr>
            <p:nvPr userDrawn="1"/>
          </p:nvSpPr>
          <p:spPr bwMode="auto">
            <a:xfrm>
              <a:off x="0" y="1268"/>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115" name="Line 81"/>
            <p:cNvSpPr>
              <a:spLocks noChangeShapeType="1"/>
            </p:cNvSpPr>
            <p:nvPr userDrawn="1"/>
          </p:nvSpPr>
          <p:spPr bwMode="auto">
            <a:xfrm>
              <a:off x="0" y="86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116" name="Line 82"/>
            <p:cNvSpPr>
              <a:spLocks noChangeShapeType="1"/>
            </p:cNvSpPr>
            <p:nvPr userDrawn="1"/>
          </p:nvSpPr>
          <p:spPr bwMode="auto">
            <a:xfrm>
              <a:off x="0" y="89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117" name="Line 83"/>
            <p:cNvSpPr>
              <a:spLocks noChangeShapeType="1"/>
            </p:cNvSpPr>
            <p:nvPr userDrawn="1"/>
          </p:nvSpPr>
          <p:spPr bwMode="auto">
            <a:xfrm>
              <a:off x="0" y="92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118" name="Line 84"/>
            <p:cNvSpPr>
              <a:spLocks noChangeShapeType="1"/>
            </p:cNvSpPr>
            <p:nvPr userDrawn="1"/>
          </p:nvSpPr>
          <p:spPr bwMode="auto">
            <a:xfrm>
              <a:off x="0" y="770"/>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119" name="Line 85"/>
            <p:cNvSpPr>
              <a:spLocks noChangeShapeType="1"/>
            </p:cNvSpPr>
            <p:nvPr userDrawn="1"/>
          </p:nvSpPr>
          <p:spPr bwMode="auto">
            <a:xfrm>
              <a:off x="0" y="815"/>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120" name="Line 86"/>
            <p:cNvSpPr>
              <a:spLocks noChangeShapeType="1"/>
            </p:cNvSpPr>
            <p:nvPr userDrawn="1"/>
          </p:nvSpPr>
          <p:spPr bwMode="auto">
            <a:xfrm>
              <a:off x="0" y="71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121" name="Line 87"/>
            <p:cNvSpPr>
              <a:spLocks noChangeShapeType="1"/>
            </p:cNvSpPr>
            <p:nvPr userDrawn="1"/>
          </p:nvSpPr>
          <p:spPr bwMode="auto">
            <a:xfrm>
              <a:off x="0" y="646"/>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122" name="Line 88"/>
            <p:cNvSpPr>
              <a:spLocks noChangeShapeType="1"/>
            </p:cNvSpPr>
            <p:nvPr userDrawn="1"/>
          </p:nvSpPr>
          <p:spPr bwMode="auto">
            <a:xfrm>
              <a:off x="0" y="522"/>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123" name="Line 89"/>
            <p:cNvSpPr>
              <a:spLocks noChangeShapeType="1"/>
            </p:cNvSpPr>
            <p:nvPr userDrawn="1"/>
          </p:nvSpPr>
          <p:spPr bwMode="auto">
            <a:xfrm>
              <a:off x="0" y="558"/>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124" name="Line 90"/>
            <p:cNvSpPr>
              <a:spLocks noChangeShapeType="1"/>
            </p:cNvSpPr>
            <p:nvPr userDrawn="1"/>
          </p:nvSpPr>
          <p:spPr bwMode="auto">
            <a:xfrm>
              <a:off x="0" y="591"/>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125" name="Line 91"/>
            <p:cNvSpPr>
              <a:spLocks noChangeShapeType="1"/>
            </p:cNvSpPr>
            <p:nvPr userDrawn="1"/>
          </p:nvSpPr>
          <p:spPr bwMode="auto">
            <a:xfrm>
              <a:off x="0" y="432"/>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126" name="Line 92"/>
            <p:cNvSpPr>
              <a:spLocks noChangeShapeType="1"/>
            </p:cNvSpPr>
            <p:nvPr userDrawn="1"/>
          </p:nvSpPr>
          <p:spPr bwMode="auto">
            <a:xfrm>
              <a:off x="0" y="384"/>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127" name="Line 93"/>
            <p:cNvSpPr>
              <a:spLocks noChangeShapeType="1"/>
            </p:cNvSpPr>
            <p:nvPr userDrawn="1"/>
          </p:nvSpPr>
          <p:spPr bwMode="auto">
            <a:xfrm>
              <a:off x="0" y="477"/>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128" name="Line 94"/>
            <p:cNvSpPr>
              <a:spLocks noChangeShapeType="1"/>
            </p:cNvSpPr>
            <p:nvPr userDrawn="1"/>
          </p:nvSpPr>
          <p:spPr bwMode="auto">
            <a:xfrm>
              <a:off x="0" y="33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129" name="Line 95"/>
            <p:cNvSpPr>
              <a:spLocks noChangeShapeType="1"/>
            </p:cNvSpPr>
            <p:nvPr userDrawn="1"/>
          </p:nvSpPr>
          <p:spPr bwMode="auto">
            <a:xfrm>
              <a:off x="0" y="318"/>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130" name="Line 96"/>
            <p:cNvSpPr>
              <a:spLocks noChangeShapeType="1"/>
            </p:cNvSpPr>
            <p:nvPr userDrawn="1"/>
          </p:nvSpPr>
          <p:spPr bwMode="auto">
            <a:xfrm>
              <a:off x="0" y="258"/>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131" name="Line 97"/>
            <p:cNvSpPr>
              <a:spLocks noChangeShapeType="1"/>
            </p:cNvSpPr>
            <p:nvPr userDrawn="1"/>
          </p:nvSpPr>
          <p:spPr bwMode="auto">
            <a:xfrm>
              <a:off x="0" y="7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132" name="Line 98"/>
            <p:cNvSpPr>
              <a:spLocks noChangeShapeType="1"/>
            </p:cNvSpPr>
            <p:nvPr userDrawn="1"/>
          </p:nvSpPr>
          <p:spPr bwMode="auto">
            <a:xfrm>
              <a:off x="0" y="43"/>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133" name="Line 99"/>
            <p:cNvSpPr>
              <a:spLocks noChangeShapeType="1"/>
            </p:cNvSpPr>
            <p:nvPr userDrawn="1"/>
          </p:nvSpPr>
          <p:spPr bwMode="auto">
            <a:xfrm>
              <a:off x="0" y="91"/>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134" name="Line 100"/>
            <p:cNvSpPr>
              <a:spLocks noChangeShapeType="1"/>
            </p:cNvSpPr>
            <p:nvPr userDrawn="1"/>
          </p:nvSpPr>
          <p:spPr bwMode="auto">
            <a:xfrm>
              <a:off x="0" y="145"/>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sp>
          <p:nvSpPr>
            <p:cNvPr id="1135" name="Line 101"/>
            <p:cNvSpPr>
              <a:spLocks noChangeShapeType="1"/>
            </p:cNvSpPr>
            <p:nvPr userDrawn="1"/>
          </p:nvSpPr>
          <p:spPr bwMode="auto">
            <a:xfrm>
              <a:off x="0" y="202"/>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rgbClr val="003366"/>
                </a:buClr>
              </a:pPr>
              <a:endParaRPr lang="zh-CN" altLang="en-US">
                <a:solidFill>
                  <a:srgbClr val="003366"/>
                </a:solidFill>
              </a:endParaRPr>
            </a:p>
          </p:txBody>
        </p:sp>
      </p:grpSp>
      <p:sp>
        <p:nvSpPr>
          <p:cNvPr id="1028" name="Rectangle 103"/>
          <p:cNvSpPr>
            <a:spLocks noChangeArrowheads="1"/>
          </p:cNvSpPr>
          <p:nvPr/>
        </p:nvSpPr>
        <p:spPr bwMode="auto">
          <a:xfrm>
            <a:off x="827088" y="260350"/>
            <a:ext cx="496887" cy="1450975"/>
          </a:xfrm>
          <a:prstGeom prst="rect">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800">
                <a:solidFill>
                  <a:schemeClr val="tx1"/>
                </a:solidFill>
                <a:latin typeface="Times New Roman" pitchFamily="18" charset="0"/>
                <a:ea typeface="宋体" pitchFamily="2" charset="-122"/>
              </a:defRPr>
            </a:lvl2pPr>
            <a:lvl3pPr marL="1143000" indent="-228600" eaLnBrk="0" hangingPunct="0">
              <a:defRPr kumimoji="1" sz="2800">
                <a:solidFill>
                  <a:schemeClr val="tx1"/>
                </a:solidFill>
                <a:latin typeface="Times New Roman" pitchFamily="18" charset="0"/>
                <a:ea typeface="宋体" pitchFamily="2" charset="-122"/>
              </a:defRPr>
            </a:lvl3pPr>
            <a:lvl4pPr marL="1600200" indent="-228600" eaLnBrk="0" hangingPunct="0">
              <a:defRPr kumimoji="1" sz="2800">
                <a:solidFill>
                  <a:schemeClr val="tx1"/>
                </a:solidFill>
                <a:latin typeface="Times New Roman" pitchFamily="18" charset="0"/>
                <a:ea typeface="宋体" pitchFamily="2" charset="-122"/>
              </a:defRPr>
            </a:lvl4pPr>
            <a:lvl5pPr marL="2057400" indent="-228600" eaLnBrk="0" hangingPunct="0">
              <a:defRPr kumimoji="1" sz="28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9pPr>
          </a:lstStyle>
          <a:p>
            <a:pPr eaLnBrk="1" hangingPunct="1">
              <a:buClr>
                <a:srgbClr val="003366"/>
              </a:buClr>
              <a:defRPr/>
            </a:pPr>
            <a:endParaRPr lang="zh-CN" altLang="en-US" smtClean="0">
              <a:solidFill>
                <a:srgbClr val="003366"/>
              </a:solidFill>
            </a:endParaRPr>
          </a:p>
        </p:txBody>
      </p:sp>
      <p:sp>
        <p:nvSpPr>
          <p:cNvPr id="1029" name="Rectangle 104"/>
          <p:cNvSpPr>
            <a:spLocks noChangeArrowheads="1"/>
          </p:cNvSpPr>
          <p:nvPr/>
        </p:nvSpPr>
        <p:spPr bwMode="auto">
          <a:xfrm>
            <a:off x="611188" y="404813"/>
            <a:ext cx="5662612" cy="77787"/>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800">
                <a:solidFill>
                  <a:schemeClr val="tx1"/>
                </a:solidFill>
                <a:latin typeface="Times New Roman" pitchFamily="18" charset="0"/>
                <a:ea typeface="宋体" pitchFamily="2" charset="-122"/>
              </a:defRPr>
            </a:lvl2pPr>
            <a:lvl3pPr marL="1143000" indent="-228600" eaLnBrk="0" hangingPunct="0">
              <a:defRPr kumimoji="1" sz="2800">
                <a:solidFill>
                  <a:schemeClr val="tx1"/>
                </a:solidFill>
                <a:latin typeface="Times New Roman" pitchFamily="18" charset="0"/>
                <a:ea typeface="宋体" pitchFamily="2" charset="-122"/>
              </a:defRPr>
            </a:lvl3pPr>
            <a:lvl4pPr marL="1600200" indent="-228600" eaLnBrk="0" hangingPunct="0">
              <a:defRPr kumimoji="1" sz="2800">
                <a:solidFill>
                  <a:schemeClr val="tx1"/>
                </a:solidFill>
                <a:latin typeface="Times New Roman" pitchFamily="18" charset="0"/>
                <a:ea typeface="宋体" pitchFamily="2" charset="-122"/>
              </a:defRPr>
            </a:lvl4pPr>
            <a:lvl5pPr marL="2057400" indent="-228600" eaLnBrk="0" hangingPunct="0">
              <a:defRPr kumimoji="1" sz="28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9pPr>
          </a:lstStyle>
          <a:p>
            <a:pPr eaLnBrk="1" hangingPunct="1">
              <a:buClr>
                <a:srgbClr val="003366"/>
              </a:buClr>
              <a:defRPr/>
            </a:pPr>
            <a:endParaRPr lang="zh-CN" altLang="en-US" smtClean="0">
              <a:solidFill>
                <a:srgbClr val="003366"/>
              </a:solidFill>
            </a:endParaRPr>
          </a:p>
        </p:txBody>
      </p:sp>
      <p:sp>
        <p:nvSpPr>
          <p:cNvPr id="1030" name="Rectangle 105"/>
          <p:cNvSpPr>
            <a:spLocks noChangeArrowheads="1"/>
          </p:cNvSpPr>
          <p:nvPr/>
        </p:nvSpPr>
        <p:spPr bwMode="auto">
          <a:xfrm>
            <a:off x="7308850" y="1557338"/>
            <a:ext cx="1474788" cy="338137"/>
          </a:xfrm>
          <a:prstGeom prst="rect">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800">
                <a:solidFill>
                  <a:schemeClr val="tx1"/>
                </a:solidFill>
                <a:latin typeface="Times New Roman" pitchFamily="18" charset="0"/>
                <a:ea typeface="宋体" pitchFamily="2" charset="-122"/>
              </a:defRPr>
            </a:lvl2pPr>
            <a:lvl3pPr marL="1143000" indent="-228600" eaLnBrk="0" hangingPunct="0">
              <a:defRPr kumimoji="1" sz="2800">
                <a:solidFill>
                  <a:schemeClr val="tx1"/>
                </a:solidFill>
                <a:latin typeface="Times New Roman" pitchFamily="18" charset="0"/>
                <a:ea typeface="宋体" pitchFamily="2" charset="-122"/>
              </a:defRPr>
            </a:lvl3pPr>
            <a:lvl4pPr marL="1600200" indent="-228600" eaLnBrk="0" hangingPunct="0">
              <a:defRPr kumimoji="1" sz="2800">
                <a:solidFill>
                  <a:schemeClr val="tx1"/>
                </a:solidFill>
                <a:latin typeface="Times New Roman" pitchFamily="18" charset="0"/>
                <a:ea typeface="宋体" pitchFamily="2" charset="-122"/>
              </a:defRPr>
            </a:lvl4pPr>
            <a:lvl5pPr marL="2057400" indent="-228600" eaLnBrk="0" hangingPunct="0">
              <a:defRPr kumimoji="1" sz="28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9pPr>
          </a:lstStyle>
          <a:p>
            <a:pPr eaLnBrk="1" hangingPunct="1">
              <a:buClr>
                <a:srgbClr val="003366"/>
              </a:buClr>
              <a:defRPr/>
            </a:pPr>
            <a:endParaRPr lang="zh-CN" altLang="en-US" smtClean="0">
              <a:solidFill>
                <a:srgbClr val="003366"/>
              </a:solidFill>
            </a:endParaRPr>
          </a:p>
        </p:txBody>
      </p:sp>
      <p:sp>
        <p:nvSpPr>
          <p:cNvPr id="1031" name="Rectangle 106"/>
          <p:cNvSpPr>
            <a:spLocks noChangeArrowheads="1"/>
          </p:cNvSpPr>
          <p:nvPr/>
        </p:nvSpPr>
        <p:spPr bwMode="auto">
          <a:xfrm>
            <a:off x="3203575" y="1700213"/>
            <a:ext cx="5662613" cy="77787"/>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800">
                <a:solidFill>
                  <a:schemeClr val="tx1"/>
                </a:solidFill>
                <a:latin typeface="Times New Roman" pitchFamily="18" charset="0"/>
                <a:ea typeface="宋体" pitchFamily="2" charset="-122"/>
              </a:defRPr>
            </a:lvl2pPr>
            <a:lvl3pPr marL="1143000" indent="-228600" eaLnBrk="0" hangingPunct="0">
              <a:defRPr kumimoji="1" sz="2800">
                <a:solidFill>
                  <a:schemeClr val="tx1"/>
                </a:solidFill>
                <a:latin typeface="Times New Roman" pitchFamily="18" charset="0"/>
                <a:ea typeface="宋体" pitchFamily="2" charset="-122"/>
              </a:defRPr>
            </a:lvl3pPr>
            <a:lvl4pPr marL="1600200" indent="-228600" eaLnBrk="0" hangingPunct="0">
              <a:defRPr kumimoji="1" sz="2800">
                <a:solidFill>
                  <a:schemeClr val="tx1"/>
                </a:solidFill>
                <a:latin typeface="Times New Roman" pitchFamily="18" charset="0"/>
                <a:ea typeface="宋体" pitchFamily="2" charset="-122"/>
              </a:defRPr>
            </a:lvl4pPr>
            <a:lvl5pPr marL="2057400" indent="-228600" eaLnBrk="0" hangingPunct="0">
              <a:defRPr kumimoji="1" sz="28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9pPr>
          </a:lstStyle>
          <a:p>
            <a:pPr eaLnBrk="1" hangingPunct="1">
              <a:buClr>
                <a:srgbClr val="003366"/>
              </a:buClr>
              <a:defRPr/>
            </a:pPr>
            <a:endParaRPr lang="zh-CN" altLang="en-US" smtClean="0">
              <a:solidFill>
                <a:srgbClr val="003366"/>
              </a:solidFill>
            </a:endParaRPr>
          </a:p>
        </p:txBody>
      </p:sp>
      <p:sp>
        <p:nvSpPr>
          <p:cNvPr id="1032" name="Rectangle 107"/>
          <p:cNvSpPr>
            <a:spLocks noGrp="1" noChangeArrowheads="1"/>
          </p:cNvSpPr>
          <p:nvPr>
            <p:ph type="body" idx="1"/>
          </p:nvPr>
        </p:nvSpPr>
        <p:spPr bwMode="auto">
          <a:xfrm>
            <a:off x="809625" y="1989138"/>
            <a:ext cx="7958138" cy="439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279" name="Rectangle 111"/>
          <p:cNvSpPr>
            <a:spLocks noGrp="1" noChangeArrowheads="1"/>
          </p:cNvSpPr>
          <p:nvPr>
            <p:ph type="title"/>
          </p:nvPr>
        </p:nvSpPr>
        <p:spPr bwMode="auto">
          <a:xfrm>
            <a:off x="1403350" y="476250"/>
            <a:ext cx="5867400" cy="1216025"/>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7287" name="Rectangle 119"/>
          <p:cNvSpPr>
            <a:spLocks noChangeArrowheads="1"/>
          </p:cNvSpPr>
          <p:nvPr userDrawn="1"/>
        </p:nvSpPr>
        <p:spPr bwMode="auto">
          <a:xfrm>
            <a:off x="685800" y="6315075"/>
            <a:ext cx="2286000" cy="5334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0"/>
              </a:spcBef>
              <a:defRPr kumimoji="1" sz="2400">
                <a:solidFill>
                  <a:schemeClr val="tx1"/>
                </a:solidFill>
                <a:latin typeface="Times New Roman" pitchFamily="18" charset="0"/>
                <a:ea typeface="宋体" pitchFamily="2" charset="-122"/>
              </a:defRPr>
            </a:lvl1pPr>
            <a:lvl2pPr algn="l">
              <a:spcBef>
                <a:spcPct val="0"/>
              </a:spcBef>
              <a:defRPr kumimoji="1" sz="2400">
                <a:solidFill>
                  <a:schemeClr val="tx1"/>
                </a:solidFill>
                <a:latin typeface="Times New Roman" pitchFamily="18" charset="0"/>
                <a:ea typeface="宋体" pitchFamily="2" charset="-122"/>
              </a:defRPr>
            </a:lvl2pPr>
            <a:lvl3pPr algn="l">
              <a:spcBef>
                <a:spcPct val="0"/>
              </a:spcBef>
              <a:defRPr kumimoji="1" sz="2400">
                <a:solidFill>
                  <a:schemeClr val="tx1"/>
                </a:solidFill>
                <a:latin typeface="Times New Roman" pitchFamily="18" charset="0"/>
                <a:ea typeface="宋体" pitchFamily="2" charset="-122"/>
              </a:defRPr>
            </a:lvl3pPr>
            <a:lvl4pPr algn="l">
              <a:spcBef>
                <a:spcPct val="0"/>
              </a:spcBef>
              <a:defRPr kumimoji="1" sz="2400">
                <a:solidFill>
                  <a:schemeClr val="tx1"/>
                </a:solidFill>
                <a:latin typeface="Times New Roman" pitchFamily="18" charset="0"/>
                <a:ea typeface="宋体" pitchFamily="2" charset="-122"/>
              </a:defRPr>
            </a:lvl4pPr>
            <a:lvl5pPr algn="l">
              <a:spcBef>
                <a:spcPct val="0"/>
              </a:spcBef>
              <a:defRPr kumimoji="1" sz="2400">
                <a:solidFill>
                  <a:schemeClr val="tx1"/>
                </a:solidFill>
                <a:latin typeface="Times New Roman" pitchFamily="18" charset="0"/>
                <a:ea typeface="宋体" pitchFamily="2" charset="-122"/>
              </a:defRPr>
            </a:lvl5pPr>
            <a:lvl6pPr marL="457200" fontAlgn="base">
              <a:spcBef>
                <a:spcPct val="0"/>
              </a:spcBef>
              <a:spcAft>
                <a:spcPct val="0"/>
              </a:spcAft>
              <a:defRPr kumimoji="1" sz="2400">
                <a:solidFill>
                  <a:schemeClr val="tx1"/>
                </a:solidFill>
                <a:latin typeface="Times New Roman" pitchFamily="18" charset="0"/>
                <a:ea typeface="宋体" pitchFamily="2" charset="-122"/>
              </a:defRPr>
            </a:lvl6pPr>
            <a:lvl7pPr marL="914400" fontAlgn="base">
              <a:spcBef>
                <a:spcPct val="0"/>
              </a:spcBef>
              <a:spcAft>
                <a:spcPct val="0"/>
              </a:spcAft>
              <a:defRPr kumimoji="1" sz="2400">
                <a:solidFill>
                  <a:schemeClr val="tx1"/>
                </a:solidFill>
                <a:latin typeface="Times New Roman" pitchFamily="18" charset="0"/>
                <a:ea typeface="宋体" pitchFamily="2" charset="-122"/>
              </a:defRPr>
            </a:lvl7pPr>
            <a:lvl8pPr marL="1371600" fontAlgn="base">
              <a:spcBef>
                <a:spcPct val="0"/>
              </a:spcBef>
              <a:spcAft>
                <a:spcPct val="0"/>
              </a:spcAft>
              <a:defRPr kumimoji="1" sz="2400">
                <a:solidFill>
                  <a:schemeClr val="tx1"/>
                </a:solidFill>
                <a:latin typeface="Times New Roman" pitchFamily="18" charset="0"/>
                <a:ea typeface="宋体" pitchFamily="2" charset="-122"/>
              </a:defRPr>
            </a:lvl8pPr>
            <a:lvl9pPr marL="1828800"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85000"/>
              </a:lnSpc>
              <a:buClrTx/>
              <a:buFontTx/>
              <a:buNone/>
              <a:defRPr/>
            </a:pPr>
            <a:r>
              <a:rPr lang="zh-CN" altLang="en-US" sz="1200" dirty="0" smtClean="0">
                <a:solidFill>
                  <a:srgbClr val="003366"/>
                </a:solidFill>
                <a:latin typeface="Arial" pitchFamily="34" charset="0"/>
              </a:rPr>
              <a:t>《</a:t>
            </a:r>
            <a:r>
              <a:rPr lang="en-US" altLang="zh-CN" sz="1200" dirty="0" smtClean="0">
                <a:solidFill>
                  <a:srgbClr val="003366"/>
                </a:solidFill>
                <a:latin typeface="Arial" pitchFamily="34" charset="0"/>
              </a:rPr>
              <a:t>Computer Architecture》V5</a:t>
            </a:r>
          </a:p>
        </p:txBody>
      </p:sp>
      <p:sp>
        <p:nvSpPr>
          <p:cNvPr id="7289" name="Rectangle 121"/>
          <p:cNvSpPr>
            <a:spLocks noChangeArrowheads="1"/>
          </p:cNvSpPr>
          <p:nvPr userDrawn="1"/>
        </p:nvSpPr>
        <p:spPr bwMode="auto">
          <a:xfrm>
            <a:off x="5334000" y="6315075"/>
            <a:ext cx="3810000" cy="5334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0"/>
              </a:spcBef>
              <a:defRPr kumimoji="1" sz="2400">
                <a:solidFill>
                  <a:schemeClr val="tx1"/>
                </a:solidFill>
                <a:latin typeface="Times New Roman" pitchFamily="18" charset="0"/>
                <a:ea typeface="宋体" pitchFamily="2" charset="-122"/>
              </a:defRPr>
            </a:lvl1pPr>
            <a:lvl2pPr algn="l">
              <a:spcBef>
                <a:spcPct val="0"/>
              </a:spcBef>
              <a:defRPr kumimoji="1" sz="2400">
                <a:solidFill>
                  <a:schemeClr val="tx1"/>
                </a:solidFill>
                <a:latin typeface="Times New Roman" pitchFamily="18" charset="0"/>
                <a:ea typeface="宋体" pitchFamily="2" charset="-122"/>
              </a:defRPr>
            </a:lvl2pPr>
            <a:lvl3pPr algn="l">
              <a:spcBef>
                <a:spcPct val="0"/>
              </a:spcBef>
              <a:defRPr kumimoji="1" sz="2400">
                <a:solidFill>
                  <a:schemeClr val="tx1"/>
                </a:solidFill>
                <a:latin typeface="Times New Roman" pitchFamily="18" charset="0"/>
                <a:ea typeface="宋体" pitchFamily="2" charset="-122"/>
              </a:defRPr>
            </a:lvl3pPr>
            <a:lvl4pPr algn="l">
              <a:spcBef>
                <a:spcPct val="0"/>
              </a:spcBef>
              <a:defRPr kumimoji="1" sz="2400">
                <a:solidFill>
                  <a:schemeClr val="tx1"/>
                </a:solidFill>
                <a:latin typeface="Times New Roman" pitchFamily="18" charset="0"/>
                <a:ea typeface="宋体" pitchFamily="2" charset="-122"/>
              </a:defRPr>
            </a:lvl4pPr>
            <a:lvl5pPr algn="l">
              <a:spcBef>
                <a:spcPct val="0"/>
              </a:spcBef>
              <a:defRPr kumimoji="1" sz="2400">
                <a:solidFill>
                  <a:schemeClr val="tx1"/>
                </a:solidFill>
                <a:latin typeface="Times New Roman" pitchFamily="18" charset="0"/>
                <a:ea typeface="宋体" pitchFamily="2" charset="-122"/>
              </a:defRPr>
            </a:lvl5pPr>
            <a:lvl6pPr marL="457200" fontAlgn="base">
              <a:spcBef>
                <a:spcPct val="0"/>
              </a:spcBef>
              <a:spcAft>
                <a:spcPct val="0"/>
              </a:spcAft>
              <a:defRPr kumimoji="1" sz="2400">
                <a:solidFill>
                  <a:schemeClr val="tx1"/>
                </a:solidFill>
                <a:latin typeface="Times New Roman" pitchFamily="18" charset="0"/>
                <a:ea typeface="宋体" pitchFamily="2" charset="-122"/>
              </a:defRPr>
            </a:lvl6pPr>
            <a:lvl7pPr marL="914400" fontAlgn="base">
              <a:spcBef>
                <a:spcPct val="0"/>
              </a:spcBef>
              <a:spcAft>
                <a:spcPct val="0"/>
              </a:spcAft>
              <a:defRPr kumimoji="1" sz="2400">
                <a:solidFill>
                  <a:schemeClr val="tx1"/>
                </a:solidFill>
                <a:latin typeface="Times New Roman" pitchFamily="18" charset="0"/>
                <a:ea typeface="宋体" pitchFamily="2" charset="-122"/>
              </a:defRPr>
            </a:lvl7pPr>
            <a:lvl8pPr marL="1371600" fontAlgn="base">
              <a:spcBef>
                <a:spcPct val="0"/>
              </a:spcBef>
              <a:spcAft>
                <a:spcPct val="0"/>
              </a:spcAft>
              <a:defRPr kumimoji="1" sz="2400">
                <a:solidFill>
                  <a:schemeClr val="tx1"/>
                </a:solidFill>
                <a:latin typeface="Times New Roman" pitchFamily="18" charset="0"/>
                <a:ea typeface="宋体" pitchFamily="2" charset="-122"/>
              </a:defRPr>
            </a:lvl8pPr>
            <a:lvl9pPr marL="1828800"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85000"/>
              </a:lnSpc>
              <a:buClrTx/>
              <a:buFontTx/>
              <a:buNone/>
              <a:defRPr/>
            </a:pPr>
            <a:r>
              <a:rPr lang="zh-CN" altLang="en-US" sz="1200" smtClean="0">
                <a:solidFill>
                  <a:srgbClr val="003366"/>
                </a:solidFill>
              </a:rPr>
              <a:t>同济大学.电子与信息工程学院.计算机科学与工程系</a:t>
            </a:r>
          </a:p>
        </p:txBody>
      </p:sp>
      <p:pic>
        <p:nvPicPr>
          <p:cNvPr id="1036" name="Picture 124" descr="tongji"/>
          <p:cNvPicPr>
            <a:picLocks noChangeAspect="1" noChangeArrowheads="1"/>
          </p:cNvPicPr>
          <p:nvPr userDrawn="1"/>
        </p:nvPicPr>
        <p:blipFill>
          <a:blip r:embed="rId15">
            <a:clrChange>
              <a:clrFrom>
                <a:srgbClr val="7187C3"/>
              </a:clrFrom>
              <a:clrTo>
                <a:srgbClr val="7187C3">
                  <a:alpha val="0"/>
                </a:srgbClr>
              </a:clrTo>
            </a:clrChange>
            <a:extLst>
              <a:ext uri="{28A0092B-C50C-407E-A947-70E740481C1C}">
                <a14:useLocalDpi xmlns:a14="http://schemas.microsoft.com/office/drawing/2010/main" val="0"/>
              </a:ext>
            </a:extLst>
          </a:blip>
          <a:srcRect/>
          <a:stretch>
            <a:fillRect/>
          </a:stretch>
        </p:blipFill>
        <p:spPr bwMode="auto">
          <a:xfrm>
            <a:off x="7451725" y="333375"/>
            <a:ext cx="1223963"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93" name="Rectangle 125"/>
          <p:cNvSpPr>
            <a:spLocks noChangeArrowheads="1"/>
          </p:cNvSpPr>
          <p:nvPr userDrawn="1"/>
        </p:nvSpPr>
        <p:spPr bwMode="auto">
          <a:xfrm>
            <a:off x="3924300" y="6324600"/>
            <a:ext cx="1116013" cy="5334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0"/>
              </a:spcBef>
              <a:defRPr kumimoji="1" sz="2400">
                <a:solidFill>
                  <a:schemeClr val="tx1"/>
                </a:solidFill>
                <a:latin typeface="Times New Roman" pitchFamily="18" charset="0"/>
                <a:ea typeface="宋体" pitchFamily="2" charset="-122"/>
              </a:defRPr>
            </a:lvl1pPr>
            <a:lvl2pPr algn="l">
              <a:spcBef>
                <a:spcPct val="0"/>
              </a:spcBef>
              <a:defRPr kumimoji="1" sz="2400">
                <a:solidFill>
                  <a:schemeClr val="tx1"/>
                </a:solidFill>
                <a:latin typeface="Times New Roman" pitchFamily="18" charset="0"/>
                <a:ea typeface="宋体" pitchFamily="2" charset="-122"/>
              </a:defRPr>
            </a:lvl2pPr>
            <a:lvl3pPr algn="l">
              <a:spcBef>
                <a:spcPct val="0"/>
              </a:spcBef>
              <a:defRPr kumimoji="1" sz="2400">
                <a:solidFill>
                  <a:schemeClr val="tx1"/>
                </a:solidFill>
                <a:latin typeface="Times New Roman" pitchFamily="18" charset="0"/>
                <a:ea typeface="宋体" pitchFamily="2" charset="-122"/>
              </a:defRPr>
            </a:lvl3pPr>
            <a:lvl4pPr algn="l">
              <a:spcBef>
                <a:spcPct val="0"/>
              </a:spcBef>
              <a:defRPr kumimoji="1" sz="2400">
                <a:solidFill>
                  <a:schemeClr val="tx1"/>
                </a:solidFill>
                <a:latin typeface="Times New Roman" pitchFamily="18" charset="0"/>
                <a:ea typeface="宋体" pitchFamily="2" charset="-122"/>
              </a:defRPr>
            </a:lvl4pPr>
            <a:lvl5pPr algn="l">
              <a:spcBef>
                <a:spcPct val="0"/>
              </a:spcBef>
              <a:defRPr kumimoji="1" sz="2400">
                <a:solidFill>
                  <a:schemeClr val="tx1"/>
                </a:solidFill>
                <a:latin typeface="Times New Roman" pitchFamily="18" charset="0"/>
                <a:ea typeface="宋体" pitchFamily="2" charset="-122"/>
              </a:defRPr>
            </a:lvl5pPr>
            <a:lvl6pPr marL="457200" fontAlgn="base">
              <a:spcBef>
                <a:spcPct val="0"/>
              </a:spcBef>
              <a:spcAft>
                <a:spcPct val="0"/>
              </a:spcAft>
              <a:defRPr kumimoji="1" sz="2400">
                <a:solidFill>
                  <a:schemeClr val="tx1"/>
                </a:solidFill>
                <a:latin typeface="Times New Roman" pitchFamily="18" charset="0"/>
                <a:ea typeface="宋体" pitchFamily="2" charset="-122"/>
              </a:defRPr>
            </a:lvl6pPr>
            <a:lvl7pPr marL="914400" fontAlgn="base">
              <a:spcBef>
                <a:spcPct val="0"/>
              </a:spcBef>
              <a:spcAft>
                <a:spcPct val="0"/>
              </a:spcAft>
              <a:defRPr kumimoji="1" sz="2400">
                <a:solidFill>
                  <a:schemeClr val="tx1"/>
                </a:solidFill>
                <a:latin typeface="Times New Roman" pitchFamily="18" charset="0"/>
                <a:ea typeface="宋体" pitchFamily="2" charset="-122"/>
              </a:defRPr>
            </a:lvl7pPr>
            <a:lvl8pPr marL="1371600" fontAlgn="base">
              <a:spcBef>
                <a:spcPct val="0"/>
              </a:spcBef>
              <a:spcAft>
                <a:spcPct val="0"/>
              </a:spcAft>
              <a:defRPr kumimoji="1" sz="2400">
                <a:solidFill>
                  <a:schemeClr val="tx1"/>
                </a:solidFill>
                <a:latin typeface="Times New Roman" pitchFamily="18" charset="0"/>
                <a:ea typeface="宋体" pitchFamily="2" charset="-122"/>
              </a:defRPr>
            </a:lvl8pPr>
            <a:lvl9pPr marL="1828800"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85000"/>
              </a:lnSpc>
              <a:buClrTx/>
              <a:buFontTx/>
              <a:buNone/>
              <a:defRPr/>
            </a:pPr>
            <a:fld id="{D266424E-DBE6-4644-8E46-F4B65F8EE892}" type="slidenum">
              <a:rPr lang="en-US" altLang="zh-CN" sz="1200" smtClean="0">
                <a:solidFill>
                  <a:srgbClr val="003366"/>
                </a:solidFill>
              </a:rPr>
              <a:pPr>
                <a:lnSpc>
                  <a:spcPct val="85000"/>
                </a:lnSpc>
                <a:buClrTx/>
                <a:buFontTx/>
                <a:buNone/>
                <a:defRPr/>
              </a:pPr>
              <a:t>‹#›</a:t>
            </a:fld>
            <a:r>
              <a:rPr lang="en-US" altLang="zh-CN" sz="1200" dirty="0" smtClean="0">
                <a:solidFill>
                  <a:srgbClr val="003366"/>
                </a:solidFill>
              </a:rPr>
              <a:t> / 173</a:t>
            </a:r>
          </a:p>
        </p:txBody>
      </p:sp>
    </p:spTree>
    <p:extLst>
      <p:ext uri="{BB962C8B-B14F-4D97-AF65-F5344CB8AC3E}">
        <p14:creationId xmlns:p14="http://schemas.microsoft.com/office/powerpoint/2010/main" val="2849096554"/>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Lst>
  <p:transition spd="slow">
    <p:random/>
    <p:sndAc>
      <p:stSnd>
        <p:snd r:embed="rId13" name="projctor.wav"/>
      </p:stSnd>
    </p:sndAc>
  </p:transition>
  <p:txStyles>
    <p:titleStyle>
      <a:lvl1pPr algn="ctr" rtl="0" eaLnBrk="0" fontAlgn="base" hangingPunct="0">
        <a:lnSpc>
          <a:spcPct val="85000"/>
        </a:lnSpc>
        <a:spcBef>
          <a:spcPct val="0"/>
        </a:spcBef>
        <a:spcAft>
          <a:spcPct val="0"/>
        </a:spcAft>
        <a:defRPr kumimoji="1" sz="4800">
          <a:solidFill>
            <a:schemeClr val="tx2"/>
          </a:solidFill>
          <a:effectLst>
            <a:outerShdw blurRad="38100" dist="38100" dir="2700000" algn="tl">
              <a:srgbClr val="C0C0C0"/>
            </a:outerShdw>
          </a:effectLst>
          <a:latin typeface="+mj-lt"/>
          <a:ea typeface="+mj-ea"/>
          <a:cs typeface="+mj-cs"/>
        </a:defRPr>
      </a:lvl1pPr>
      <a:lvl2pPr algn="ctr" rtl="0" eaLnBrk="0" fontAlgn="base" hangingPunct="0">
        <a:lnSpc>
          <a:spcPct val="85000"/>
        </a:lnSpc>
        <a:spcBef>
          <a:spcPct val="0"/>
        </a:spcBef>
        <a:spcAft>
          <a:spcPct val="0"/>
        </a:spcAft>
        <a:defRPr kumimoji="1" sz="4800">
          <a:solidFill>
            <a:schemeClr val="tx2"/>
          </a:solidFill>
          <a:effectLst>
            <a:outerShdw blurRad="38100" dist="38100" dir="2700000" algn="tl">
              <a:srgbClr val="C0C0C0"/>
            </a:outerShdw>
          </a:effectLst>
          <a:latin typeface="Times New Roman" pitchFamily="18" charset="0"/>
          <a:ea typeface="隶书" pitchFamily="49" charset="-122"/>
        </a:defRPr>
      </a:lvl2pPr>
      <a:lvl3pPr algn="ctr" rtl="0" eaLnBrk="0" fontAlgn="base" hangingPunct="0">
        <a:lnSpc>
          <a:spcPct val="85000"/>
        </a:lnSpc>
        <a:spcBef>
          <a:spcPct val="0"/>
        </a:spcBef>
        <a:spcAft>
          <a:spcPct val="0"/>
        </a:spcAft>
        <a:defRPr kumimoji="1" sz="4800">
          <a:solidFill>
            <a:schemeClr val="tx2"/>
          </a:solidFill>
          <a:effectLst>
            <a:outerShdw blurRad="38100" dist="38100" dir="2700000" algn="tl">
              <a:srgbClr val="C0C0C0"/>
            </a:outerShdw>
          </a:effectLst>
          <a:latin typeface="Times New Roman" pitchFamily="18" charset="0"/>
          <a:ea typeface="隶书" pitchFamily="49" charset="-122"/>
        </a:defRPr>
      </a:lvl3pPr>
      <a:lvl4pPr algn="ctr" rtl="0" eaLnBrk="0" fontAlgn="base" hangingPunct="0">
        <a:lnSpc>
          <a:spcPct val="85000"/>
        </a:lnSpc>
        <a:spcBef>
          <a:spcPct val="0"/>
        </a:spcBef>
        <a:spcAft>
          <a:spcPct val="0"/>
        </a:spcAft>
        <a:defRPr kumimoji="1" sz="4800">
          <a:solidFill>
            <a:schemeClr val="tx2"/>
          </a:solidFill>
          <a:effectLst>
            <a:outerShdw blurRad="38100" dist="38100" dir="2700000" algn="tl">
              <a:srgbClr val="C0C0C0"/>
            </a:outerShdw>
          </a:effectLst>
          <a:latin typeface="Times New Roman" pitchFamily="18" charset="0"/>
          <a:ea typeface="隶书" pitchFamily="49" charset="-122"/>
        </a:defRPr>
      </a:lvl4pPr>
      <a:lvl5pPr algn="ctr" rtl="0" eaLnBrk="0" fontAlgn="base" hangingPunct="0">
        <a:lnSpc>
          <a:spcPct val="85000"/>
        </a:lnSpc>
        <a:spcBef>
          <a:spcPct val="0"/>
        </a:spcBef>
        <a:spcAft>
          <a:spcPct val="0"/>
        </a:spcAft>
        <a:defRPr kumimoji="1" sz="4800">
          <a:solidFill>
            <a:schemeClr val="tx2"/>
          </a:solidFill>
          <a:effectLst>
            <a:outerShdw blurRad="38100" dist="38100" dir="2700000" algn="tl">
              <a:srgbClr val="C0C0C0"/>
            </a:outerShdw>
          </a:effectLst>
          <a:latin typeface="Times New Roman" pitchFamily="18" charset="0"/>
          <a:ea typeface="隶书" pitchFamily="49" charset="-122"/>
        </a:defRPr>
      </a:lvl5pPr>
      <a:lvl6pPr marL="457200" algn="ctr" rtl="0" fontAlgn="base">
        <a:lnSpc>
          <a:spcPct val="85000"/>
        </a:lnSpc>
        <a:spcBef>
          <a:spcPct val="0"/>
        </a:spcBef>
        <a:spcAft>
          <a:spcPct val="0"/>
        </a:spcAft>
        <a:defRPr kumimoji="1" sz="4800">
          <a:solidFill>
            <a:schemeClr val="tx2"/>
          </a:solidFill>
          <a:effectLst>
            <a:outerShdw blurRad="38100" dist="38100" dir="2700000" algn="tl">
              <a:srgbClr val="C0C0C0"/>
            </a:outerShdw>
          </a:effectLst>
          <a:latin typeface="Times New Roman" pitchFamily="18" charset="0"/>
          <a:ea typeface="隶书" pitchFamily="49" charset="-122"/>
        </a:defRPr>
      </a:lvl6pPr>
      <a:lvl7pPr marL="914400" algn="ctr" rtl="0" fontAlgn="base">
        <a:lnSpc>
          <a:spcPct val="85000"/>
        </a:lnSpc>
        <a:spcBef>
          <a:spcPct val="0"/>
        </a:spcBef>
        <a:spcAft>
          <a:spcPct val="0"/>
        </a:spcAft>
        <a:defRPr kumimoji="1" sz="4800">
          <a:solidFill>
            <a:schemeClr val="tx2"/>
          </a:solidFill>
          <a:effectLst>
            <a:outerShdw blurRad="38100" dist="38100" dir="2700000" algn="tl">
              <a:srgbClr val="C0C0C0"/>
            </a:outerShdw>
          </a:effectLst>
          <a:latin typeface="Times New Roman" pitchFamily="18" charset="0"/>
          <a:ea typeface="隶书" pitchFamily="49" charset="-122"/>
        </a:defRPr>
      </a:lvl7pPr>
      <a:lvl8pPr marL="1371600" algn="ctr" rtl="0" fontAlgn="base">
        <a:lnSpc>
          <a:spcPct val="85000"/>
        </a:lnSpc>
        <a:spcBef>
          <a:spcPct val="0"/>
        </a:spcBef>
        <a:spcAft>
          <a:spcPct val="0"/>
        </a:spcAft>
        <a:defRPr kumimoji="1" sz="4800">
          <a:solidFill>
            <a:schemeClr val="tx2"/>
          </a:solidFill>
          <a:effectLst>
            <a:outerShdw blurRad="38100" dist="38100" dir="2700000" algn="tl">
              <a:srgbClr val="C0C0C0"/>
            </a:outerShdw>
          </a:effectLst>
          <a:latin typeface="Times New Roman" pitchFamily="18" charset="0"/>
          <a:ea typeface="隶书" pitchFamily="49" charset="-122"/>
        </a:defRPr>
      </a:lvl8pPr>
      <a:lvl9pPr marL="1828800" algn="ctr" rtl="0" fontAlgn="base">
        <a:lnSpc>
          <a:spcPct val="85000"/>
        </a:lnSpc>
        <a:spcBef>
          <a:spcPct val="0"/>
        </a:spcBef>
        <a:spcAft>
          <a:spcPct val="0"/>
        </a:spcAft>
        <a:defRPr kumimoji="1" sz="4800">
          <a:solidFill>
            <a:schemeClr val="tx2"/>
          </a:solidFill>
          <a:effectLst>
            <a:outerShdw blurRad="38100" dist="38100" dir="2700000" algn="tl">
              <a:srgbClr val="C0C0C0"/>
            </a:outerShdw>
          </a:effectLst>
          <a:latin typeface="Times New Roman" pitchFamily="18" charset="0"/>
          <a:ea typeface="隶书" pitchFamily="49" charset="-122"/>
        </a:defRPr>
      </a:lvl9pPr>
    </p:titleStyle>
    <p:bodyStyle>
      <a:lvl1pPr marL="342900" indent="-342900" algn="l" rtl="0" eaLnBrk="0" fontAlgn="base" hangingPunct="0">
        <a:spcBef>
          <a:spcPct val="20000"/>
        </a:spcBef>
        <a:spcAft>
          <a:spcPct val="0"/>
        </a:spcAft>
        <a:buClr>
          <a:schemeClr val="tx1"/>
        </a:buClr>
        <a:buFont typeface="Wingdings"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itchFamily="2" charset="2"/>
        <a:buChar char="Ø"/>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mn-lt"/>
          <a:ea typeface="+mn-ea"/>
        </a:defRPr>
      </a:lvl5pPr>
      <a:lvl6pPr marL="2228850" indent="-228600" algn="l" rtl="0" fontAlgn="base">
        <a:spcBef>
          <a:spcPct val="20000"/>
        </a:spcBef>
        <a:spcAft>
          <a:spcPct val="0"/>
        </a:spcAft>
        <a:buClr>
          <a:schemeClr val="accent2"/>
        </a:buClr>
        <a:buSzPct val="80000"/>
        <a:buFont typeface="Wingdings" pitchFamily="2" charset="2"/>
        <a:buChar char="§"/>
        <a:defRPr kumimoji="1" b="1">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itchFamily="2" charset="2"/>
        <a:buChar char="§"/>
        <a:defRPr kumimoji="1" b="1">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itchFamily="2" charset="2"/>
        <a:buChar char="§"/>
        <a:defRPr kumimoji="1" b="1">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itchFamily="2" charset="2"/>
        <a:buChar char="§"/>
        <a:defRPr kumimoji="1"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85.xml"/><Relationship Id="rId5" Type="http://schemas.openxmlformats.org/officeDocument/2006/relationships/slide" Target="slide77.xml"/><Relationship Id="rId4" Type="http://schemas.openxmlformats.org/officeDocument/2006/relationships/slide" Target="slide35.xml"/></Relationships>
</file>

<file path=ppt/slides/_rels/slide10.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image" Target="../media/image6.gif"/><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6.xml"/><Relationship Id="rId4" Type="http://schemas.openxmlformats.org/officeDocument/2006/relationships/slide" Target="slide2.xml"/></Relationships>
</file>

<file path=ppt/slides/_rels/slide10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97.xml"/><Relationship Id="rId5" Type="http://schemas.openxmlformats.org/officeDocument/2006/relationships/slide" Target="slide95.xml"/><Relationship Id="rId4" Type="http://schemas.openxmlformats.org/officeDocument/2006/relationships/slide" Target="slide78.xml"/></Relationships>
</file>

<file path=ppt/slides/_rels/slide10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95.xml"/><Relationship Id="rId4" Type="http://schemas.openxmlformats.org/officeDocument/2006/relationships/slide" Target="slide78.xml"/></Relationships>
</file>

<file path=ppt/slides/_rels/slide10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95.xml"/><Relationship Id="rId4" Type="http://schemas.openxmlformats.org/officeDocument/2006/relationships/slide" Target="slide78.xml"/></Relationships>
</file>

<file path=ppt/slides/_rels/slide103.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audio" Target="../media/audio1.wav"/><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slide" Target="slide95.xml"/><Relationship Id="rId5" Type="http://schemas.openxmlformats.org/officeDocument/2006/relationships/slide" Target="slide78.xml"/><Relationship Id="rId4" Type="http://schemas.openxmlformats.org/officeDocument/2006/relationships/slide" Target="slide1.xml"/></Relationships>
</file>

<file path=ppt/slides/_rels/slide10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95.xml"/><Relationship Id="rId4" Type="http://schemas.openxmlformats.org/officeDocument/2006/relationships/slide" Target="slide78.xml"/></Relationships>
</file>

<file path=ppt/slides/_rels/slide10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95.xml"/><Relationship Id="rId4" Type="http://schemas.openxmlformats.org/officeDocument/2006/relationships/slide" Target="slide78.xml"/></Relationships>
</file>

<file path=ppt/slides/_rels/slide106.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audio" Target="../media/audio1.wav"/><Relationship Id="rId7" Type="http://schemas.openxmlformats.org/officeDocument/2006/relationships/oleObject" Target="../embeddings/oleObject13.bin"/><Relationship Id="rId12" Type="http://schemas.openxmlformats.org/officeDocument/2006/relationships/image" Target="../media/image33.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slide" Target="slide95.xml"/><Relationship Id="rId11" Type="http://schemas.openxmlformats.org/officeDocument/2006/relationships/oleObject" Target="../embeddings/oleObject15.bin"/><Relationship Id="rId5" Type="http://schemas.openxmlformats.org/officeDocument/2006/relationships/slide" Target="slide78.xml"/><Relationship Id="rId10" Type="http://schemas.openxmlformats.org/officeDocument/2006/relationships/image" Target="../media/image32.wmf"/><Relationship Id="rId4" Type="http://schemas.openxmlformats.org/officeDocument/2006/relationships/slide" Target="slide1.xml"/><Relationship Id="rId9" Type="http://schemas.openxmlformats.org/officeDocument/2006/relationships/oleObject" Target="../embeddings/oleObject14.bin"/></Relationships>
</file>

<file path=ppt/slides/_rels/slide10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95.xml"/><Relationship Id="rId4" Type="http://schemas.openxmlformats.org/officeDocument/2006/relationships/slide" Target="slide78.xml"/></Relationships>
</file>

<file path=ppt/slides/_rels/slide108.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audio" Target="../media/audio1.wav"/><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slide" Target="slide95.xml"/><Relationship Id="rId5" Type="http://schemas.openxmlformats.org/officeDocument/2006/relationships/slide" Target="slide78.xml"/><Relationship Id="rId4" Type="http://schemas.openxmlformats.org/officeDocument/2006/relationships/slide" Target="slide1.xml"/></Relationships>
</file>

<file path=ppt/slides/_rels/slide10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95.xml"/><Relationship Id="rId4" Type="http://schemas.openxmlformats.org/officeDocument/2006/relationships/slide" Target="slide78.xml"/></Relationships>
</file>

<file path=ppt/slides/_rels/slide11.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image" Target="../media/image6.gif"/><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6.xml"/><Relationship Id="rId4" Type="http://schemas.openxmlformats.org/officeDocument/2006/relationships/slide" Target="slide2.xml"/></Relationships>
</file>

<file path=ppt/slides/_rels/slide11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78.xml"/></Relationships>
</file>

<file path=ppt/slides/_rels/slide11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14.xml"/><Relationship Id="rId5" Type="http://schemas.openxmlformats.org/officeDocument/2006/relationships/slide" Target="slide112.xml"/><Relationship Id="rId4" Type="http://schemas.openxmlformats.org/officeDocument/2006/relationships/slide" Target="slide78.xml"/></Relationships>
</file>

<file path=ppt/slides/_rels/slide11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111.xml"/><Relationship Id="rId4" Type="http://schemas.openxmlformats.org/officeDocument/2006/relationships/slide" Target="slide78.xml"/></Relationships>
</file>

<file path=ppt/slides/_rels/slide11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111.xml"/><Relationship Id="rId4" Type="http://schemas.openxmlformats.org/officeDocument/2006/relationships/slide" Target="slide78.xml"/></Relationships>
</file>

<file path=ppt/slides/_rels/slide11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111.xml"/><Relationship Id="rId4" Type="http://schemas.openxmlformats.org/officeDocument/2006/relationships/slide" Target="slide78.xml"/></Relationships>
</file>

<file path=ppt/slides/_rels/slide11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111.xml"/><Relationship Id="rId4" Type="http://schemas.openxmlformats.org/officeDocument/2006/relationships/slide" Target="slide78.xml"/></Relationships>
</file>

<file path=ppt/slides/_rels/slide11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image" Target="../media/image35.wmf"/><Relationship Id="rId5" Type="http://schemas.openxmlformats.org/officeDocument/2006/relationships/slide" Target="slide111.xml"/><Relationship Id="rId4" Type="http://schemas.openxmlformats.org/officeDocument/2006/relationships/slide" Target="slide78.xml"/></Relationships>
</file>

<file path=ppt/slides/_rels/slide117.xml.rels><?xml version="1.0" encoding="UTF-8" standalone="yes"?>
<Relationships xmlns="http://schemas.openxmlformats.org/package/2006/relationships"><Relationship Id="rId3" Type="http://schemas.openxmlformats.org/officeDocument/2006/relationships/slide" Target="slide118.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78.xml"/><Relationship Id="rId5" Type="http://schemas.openxmlformats.org/officeDocument/2006/relationships/slide" Target="slide1.xml"/><Relationship Id="rId4" Type="http://schemas.openxmlformats.org/officeDocument/2006/relationships/slide" Target="slide125.xml"/></Relationships>
</file>

<file path=ppt/slides/_rels/slide118.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slide" Target="slide122.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19.xml"/><Relationship Id="rId5" Type="http://schemas.openxmlformats.org/officeDocument/2006/relationships/slide" Target="slide117.xml"/><Relationship Id="rId4" Type="http://schemas.openxmlformats.org/officeDocument/2006/relationships/slide" Target="slide78.xml"/></Relationships>
</file>

<file path=ppt/slides/_rels/slide119.xml.rels><?xml version="1.0" encoding="UTF-8" standalone="yes"?>
<Relationships xmlns="http://schemas.openxmlformats.org/package/2006/relationships"><Relationship Id="rId8" Type="http://schemas.openxmlformats.org/officeDocument/2006/relationships/slide" Target="slide118.xml"/><Relationship Id="rId3" Type="http://schemas.openxmlformats.org/officeDocument/2006/relationships/audio" Target="../media/audio1.wav"/><Relationship Id="rId7" Type="http://schemas.openxmlformats.org/officeDocument/2006/relationships/slide" Target="slide117.xml"/><Relationship Id="rId12"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slide" Target="slide78.xml"/><Relationship Id="rId11" Type="http://schemas.openxmlformats.org/officeDocument/2006/relationships/oleObject" Target="../embeddings/oleObject18.bin"/><Relationship Id="rId5" Type="http://schemas.openxmlformats.org/officeDocument/2006/relationships/slide" Target="slide1.xml"/><Relationship Id="rId10" Type="http://schemas.openxmlformats.org/officeDocument/2006/relationships/image" Target="../media/image36.wmf"/><Relationship Id="rId4" Type="http://schemas.openxmlformats.org/officeDocument/2006/relationships/audio" Target="../media/audio2.wav"/><Relationship Id="rId9" Type="http://schemas.openxmlformats.org/officeDocument/2006/relationships/oleObject" Target="../embeddings/oleObject17.bin"/></Relationships>
</file>

<file path=ppt/slides/_rels/slide12.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image" Target="../media/image7.wmf"/><Relationship Id="rId7" Type="http://schemas.openxmlformats.org/officeDocument/2006/relationships/slide" Target="slide13.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6.xml"/><Relationship Id="rId5" Type="http://schemas.openxmlformats.org/officeDocument/2006/relationships/slide" Target="slide2.xml"/><Relationship Id="rId4" Type="http://schemas.openxmlformats.org/officeDocument/2006/relationships/slide" Target="slide1.xml"/><Relationship Id="rId9" Type="http://schemas.openxmlformats.org/officeDocument/2006/relationships/slide" Target="slide15.xml"/></Relationships>
</file>

<file path=ppt/slides/_rels/slide120.xml.rels><?xml version="1.0" encoding="UTF-8" standalone="yes"?>
<Relationships xmlns="http://schemas.openxmlformats.org/package/2006/relationships"><Relationship Id="rId8" Type="http://schemas.openxmlformats.org/officeDocument/2006/relationships/slide" Target="slide118.xml"/><Relationship Id="rId3" Type="http://schemas.openxmlformats.org/officeDocument/2006/relationships/audio" Target="../media/audio1.wav"/><Relationship Id="rId7" Type="http://schemas.openxmlformats.org/officeDocument/2006/relationships/slide" Target="slide117.xml"/><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slide" Target="slide78.xml"/><Relationship Id="rId5" Type="http://schemas.openxmlformats.org/officeDocument/2006/relationships/slide" Target="slide1.xml"/><Relationship Id="rId10" Type="http://schemas.openxmlformats.org/officeDocument/2006/relationships/image" Target="../media/image38.wmf"/><Relationship Id="rId4" Type="http://schemas.openxmlformats.org/officeDocument/2006/relationships/audio" Target="../media/audio2.wav"/><Relationship Id="rId9" Type="http://schemas.openxmlformats.org/officeDocument/2006/relationships/oleObject" Target="../embeddings/oleObject19.bin"/></Relationships>
</file>

<file path=ppt/slides/_rels/slide121.xml.rels><?xml version="1.0" encoding="UTF-8" standalone="yes"?>
<Relationships xmlns="http://schemas.openxmlformats.org/package/2006/relationships"><Relationship Id="rId8" Type="http://schemas.openxmlformats.org/officeDocument/2006/relationships/slide" Target="slide118.xml"/><Relationship Id="rId3" Type="http://schemas.openxmlformats.org/officeDocument/2006/relationships/audio" Target="../media/audio1.wav"/><Relationship Id="rId7" Type="http://schemas.openxmlformats.org/officeDocument/2006/relationships/slide" Target="slide117.xml"/><Relationship Id="rId12" Type="http://schemas.openxmlformats.org/officeDocument/2006/relationships/image" Target="../media/image40.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slide" Target="slide78.xml"/><Relationship Id="rId11" Type="http://schemas.openxmlformats.org/officeDocument/2006/relationships/oleObject" Target="../embeddings/oleObject21.bin"/><Relationship Id="rId5" Type="http://schemas.openxmlformats.org/officeDocument/2006/relationships/slide" Target="slide1.xml"/><Relationship Id="rId10" Type="http://schemas.openxmlformats.org/officeDocument/2006/relationships/image" Target="../media/image39.wmf"/><Relationship Id="rId4" Type="http://schemas.openxmlformats.org/officeDocument/2006/relationships/audio" Target="../media/audio2.wav"/><Relationship Id="rId9" Type="http://schemas.openxmlformats.org/officeDocument/2006/relationships/oleObject" Target="../embeddings/oleObject20.bin"/></Relationships>
</file>

<file path=ppt/slides/_rels/slide122.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audio" Target="../media/audio1.wav"/><Relationship Id="rId7" Type="http://schemas.openxmlformats.org/officeDocument/2006/relationships/slide" Target="slide118.xml"/><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slide" Target="slide117.xml"/><Relationship Id="rId5" Type="http://schemas.openxmlformats.org/officeDocument/2006/relationships/slide" Target="slide78.xml"/><Relationship Id="rId4" Type="http://schemas.openxmlformats.org/officeDocument/2006/relationships/slide" Target="slide1.xml"/><Relationship Id="rId9" Type="http://schemas.openxmlformats.org/officeDocument/2006/relationships/image" Target="../media/image41.wmf"/></Relationships>
</file>

<file path=ppt/slides/_rels/slide12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18.xml"/><Relationship Id="rId5" Type="http://schemas.openxmlformats.org/officeDocument/2006/relationships/slide" Target="slide117.xml"/><Relationship Id="rId4" Type="http://schemas.openxmlformats.org/officeDocument/2006/relationships/slide" Target="slide78.xml"/></Relationships>
</file>

<file path=ppt/slides/_rels/slide124.xml.rels><?xml version="1.0" encoding="UTF-8" standalone="yes"?>
<Relationships xmlns="http://schemas.openxmlformats.org/package/2006/relationships"><Relationship Id="rId8" Type="http://schemas.openxmlformats.org/officeDocument/2006/relationships/slide" Target="slide118.xml"/><Relationship Id="rId13" Type="http://schemas.openxmlformats.org/officeDocument/2006/relationships/oleObject" Target="../embeddings/oleObject25.bin"/><Relationship Id="rId3" Type="http://schemas.openxmlformats.org/officeDocument/2006/relationships/audio" Target="../media/audio1.wav"/><Relationship Id="rId7" Type="http://schemas.openxmlformats.org/officeDocument/2006/relationships/slide" Target="slide117.xml"/><Relationship Id="rId12" Type="http://schemas.openxmlformats.org/officeDocument/2006/relationships/image" Target="../media/image43.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slide" Target="slide78.xml"/><Relationship Id="rId11" Type="http://schemas.openxmlformats.org/officeDocument/2006/relationships/oleObject" Target="../embeddings/oleObject24.bin"/><Relationship Id="rId5" Type="http://schemas.openxmlformats.org/officeDocument/2006/relationships/slide" Target="slide1.xml"/><Relationship Id="rId10" Type="http://schemas.openxmlformats.org/officeDocument/2006/relationships/image" Target="../media/image42.wmf"/><Relationship Id="rId4" Type="http://schemas.openxmlformats.org/officeDocument/2006/relationships/audio" Target="../media/audio2.wav"/><Relationship Id="rId9" Type="http://schemas.openxmlformats.org/officeDocument/2006/relationships/oleObject" Target="../embeddings/oleObject23.bin"/><Relationship Id="rId14" Type="http://schemas.openxmlformats.org/officeDocument/2006/relationships/image" Target="../media/image44.wmf"/></Relationships>
</file>

<file path=ppt/slides/_rels/slide125.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audio" Target="../media/audio1.wav"/><Relationship Id="rId7" Type="http://schemas.openxmlformats.org/officeDocument/2006/relationships/oleObject" Target="../embeddings/oleObject26.bin"/><Relationship Id="rId12" Type="http://schemas.openxmlformats.org/officeDocument/2006/relationships/slide" Target="slide178.xml"/><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slide" Target="slide117.xml"/><Relationship Id="rId11" Type="http://schemas.openxmlformats.org/officeDocument/2006/relationships/slide" Target="slide172.xml"/><Relationship Id="rId5" Type="http://schemas.openxmlformats.org/officeDocument/2006/relationships/slide" Target="slide78.xml"/><Relationship Id="rId10" Type="http://schemas.openxmlformats.org/officeDocument/2006/relationships/slide" Target="slide146.xml"/><Relationship Id="rId4" Type="http://schemas.openxmlformats.org/officeDocument/2006/relationships/slide" Target="slide1.xml"/><Relationship Id="rId9" Type="http://schemas.openxmlformats.org/officeDocument/2006/relationships/slide" Target="slide126.xml"/></Relationships>
</file>

<file path=ppt/slides/_rels/slide126.xml.rels><?xml version="1.0" encoding="UTF-8" standalone="yes"?>
<Relationships xmlns="http://schemas.openxmlformats.org/package/2006/relationships"><Relationship Id="rId8" Type="http://schemas.openxmlformats.org/officeDocument/2006/relationships/slide" Target="slide137.xml"/><Relationship Id="rId3" Type="http://schemas.openxmlformats.org/officeDocument/2006/relationships/slide" Target="slide1.xml"/><Relationship Id="rId7" Type="http://schemas.openxmlformats.org/officeDocument/2006/relationships/slide" Target="slide127.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25.xml"/><Relationship Id="rId11" Type="http://schemas.openxmlformats.org/officeDocument/2006/relationships/slide" Target="slide144.xml"/><Relationship Id="rId5" Type="http://schemas.openxmlformats.org/officeDocument/2006/relationships/slide" Target="slide117.xml"/><Relationship Id="rId10" Type="http://schemas.openxmlformats.org/officeDocument/2006/relationships/slide" Target="slide142.xml"/><Relationship Id="rId4" Type="http://schemas.openxmlformats.org/officeDocument/2006/relationships/slide" Target="slide78.xml"/><Relationship Id="rId9" Type="http://schemas.openxmlformats.org/officeDocument/2006/relationships/slide" Target="slide139.xml"/></Relationships>
</file>

<file path=ppt/slides/_rels/slide127.xml.rels><?xml version="1.0" encoding="UTF-8" standalone="yes"?>
<Relationships xmlns="http://schemas.openxmlformats.org/package/2006/relationships"><Relationship Id="rId8" Type="http://schemas.openxmlformats.org/officeDocument/2006/relationships/slide" Target="slide128.xml"/><Relationship Id="rId3" Type="http://schemas.openxmlformats.org/officeDocument/2006/relationships/slide" Target="slide1.xml"/><Relationship Id="rId7" Type="http://schemas.openxmlformats.org/officeDocument/2006/relationships/slide" Target="slide126.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25.xml"/><Relationship Id="rId5" Type="http://schemas.openxmlformats.org/officeDocument/2006/relationships/slide" Target="slide117.xml"/><Relationship Id="rId10" Type="http://schemas.openxmlformats.org/officeDocument/2006/relationships/slide" Target="slide132.xml"/><Relationship Id="rId4" Type="http://schemas.openxmlformats.org/officeDocument/2006/relationships/slide" Target="slide78.xml"/><Relationship Id="rId9" Type="http://schemas.openxmlformats.org/officeDocument/2006/relationships/slide" Target="slide129.xml"/></Relationships>
</file>

<file path=ppt/slides/_rels/slide128.xml.rels><?xml version="1.0" encoding="UTF-8" standalone="yes"?>
<Relationships xmlns="http://schemas.openxmlformats.org/package/2006/relationships"><Relationship Id="rId8" Type="http://schemas.openxmlformats.org/officeDocument/2006/relationships/slide" Target="slide127.xml"/><Relationship Id="rId3" Type="http://schemas.openxmlformats.org/officeDocument/2006/relationships/slide" Target="slide1.xml"/><Relationship Id="rId7" Type="http://schemas.openxmlformats.org/officeDocument/2006/relationships/slide" Target="slide126.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25.xml"/><Relationship Id="rId5" Type="http://schemas.openxmlformats.org/officeDocument/2006/relationships/slide" Target="slide117.xml"/><Relationship Id="rId4" Type="http://schemas.openxmlformats.org/officeDocument/2006/relationships/slide" Target="slide78.xml"/></Relationships>
</file>

<file path=ppt/slides/_rels/slide129.xml.rels><?xml version="1.0" encoding="UTF-8" standalone="yes"?>
<Relationships xmlns="http://schemas.openxmlformats.org/package/2006/relationships"><Relationship Id="rId8" Type="http://schemas.openxmlformats.org/officeDocument/2006/relationships/slide" Target="slide126.xml"/><Relationship Id="rId3" Type="http://schemas.openxmlformats.org/officeDocument/2006/relationships/audio" Target="../media/audio1.wav"/><Relationship Id="rId7" Type="http://schemas.openxmlformats.org/officeDocument/2006/relationships/slide" Target="slide125.xml"/><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slide" Target="slide117.xml"/><Relationship Id="rId11" Type="http://schemas.openxmlformats.org/officeDocument/2006/relationships/image" Target="../media/image46.wmf"/><Relationship Id="rId5" Type="http://schemas.openxmlformats.org/officeDocument/2006/relationships/slide" Target="slide78.xml"/><Relationship Id="rId10" Type="http://schemas.openxmlformats.org/officeDocument/2006/relationships/oleObject" Target="../embeddings/oleObject27.bin"/><Relationship Id="rId4" Type="http://schemas.openxmlformats.org/officeDocument/2006/relationships/slide" Target="slide1.xml"/><Relationship Id="rId9" Type="http://schemas.openxmlformats.org/officeDocument/2006/relationships/slide" Target="slide127.xml"/></Relationships>
</file>

<file path=ppt/slides/_rels/slide1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6.xml"/><Relationship Id="rId4" Type="http://schemas.openxmlformats.org/officeDocument/2006/relationships/slide" Target="slide2.xml"/></Relationships>
</file>

<file path=ppt/slides/_rels/slide130.xml.rels><?xml version="1.0" encoding="UTF-8" standalone="yes"?>
<Relationships xmlns="http://schemas.openxmlformats.org/package/2006/relationships"><Relationship Id="rId8" Type="http://schemas.openxmlformats.org/officeDocument/2006/relationships/slide" Target="slide127.xml"/><Relationship Id="rId3" Type="http://schemas.openxmlformats.org/officeDocument/2006/relationships/slide" Target="slide1.xml"/><Relationship Id="rId7" Type="http://schemas.openxmlformats.org/officeDocument/2006/relationships/slide" Target="slide126.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25.xml"/><Relationship Id="rId5" Type="http://schemas.openxmlformats.org/officeDocument/2006/relationships/slide" Target="slide117.xml"/><Relationship Id="rId4" Type="http://schemas.openxmlformats.org/officeDocument/2006/relationships/slide" Target="slide78.xml"/></Relationships>
</file>

<file path=ppt/slides/_rels/slide131.xml.rels><?xml version="1.0" encoding="UTF-8" standalone="yes"?>
<Relationships xmlns="http://schemas.openxmlformats.org/package/2006/relationships"><Relationship Id="rId8" Type="http://schemas.openxmlformats.org/officeDocument/2006/relationships/slide" Target="slide127.xml"/><Relationship Id="rId3" Type="http://schemas.openxmlformats.org/officeDocument/2006/relationships/slide" Target="slide1.xml"/><Relationship Id="rId7" Type="http://schemas.openxmlformats.org/officeDocument/2006/relationships/slide" Target="slide126.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25.xml"/><Relationship Id="rId5" Type="http://schemas.openxmlformats.org/officeDocument/2006/relationships/slide" Target="slide117.xml"/><Relationship Id="rId4" Type="http://schemas.openxmlformats.org/officeDocument/2006/relationships/slide" Target="slide78.xml"/></Relationships>
</file>

<file path=ppt/slides/_rels/slide132.xml.rels><?xml version="1.0" encoding="UTF-8" standalone="yes"?>
<Relationships xmlns="http://schemas.openxmlformats.org/package/2006/relationships"><Relationship Id="rId8" Type="http://schemas.openxmlformats.org/officeDocument/2006/relationships/slide" Target="slide127.xml"/><Relationship Id="rId3" Type="http://schemas.openxmlformats.org/officeDocument/2006/relationships/slide" Target="slide1.xml"/><Relationship Id="rId7" Type="http://schemas.openxmlformats.org/officeDocument/2006/relationships/slide" Target="slide126.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25.xml"/><Relationship Id="rId5" Type="http://schemas.openxmlformats.org/officeDocument/2006/relationships/slide" Target="slide117.xml"/><Relationship Id="rId4" Type="http://schemas.openxmlformats.org/officeDocument/2006/relationships/slide" Target="slide78.xml"/></Relationships>
</file>

<file path=ppt/slides/_rels/slide133.xml.rels><?xml version="1.0" encoding="UTF-8" standalone="yes"?>
<Relationships xmlns="http://schemas.openxmlformats.org/package/2006/relationships"><Relationship Id="rId8" Type="http://schemas.openxmlformats.org/officeDocument/2006/relationships/slide" Target="slide127.xml"/><Relationship Id="rId3" Type="http://schemas.openxmlformats.org/officeDocument/2006/relationships/slide" Target="slide1.xml"/><Relationship Id="rId7" Type="http://schemas.openxmlformats.org/officeDocument/2006/relationships/slide" Target="slide126.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25.xml"/><Relationship Id="rId5" Type="http://schemas.openxmlformats.org/officeDocument/2006/relationships/slide" Target="slide117.xml"/><Relationship Id="rId4" Type="http://schemas.openxmlformats.org/officeDocument/2006/relationships/slide" Target="slide78.xml"/></Relationships>
</file>

<file path=ppt/slides/_rels/slide134.xml.rels><?xml version="1.0" encoding="UTF-8" standalone="yes"?>
<Relationships xmlns="http://schemas.openxmlformats.org/package/2006/relationships"><Relationship Id="rId8" Type="http://schemas.openxmlformats.org/officeDocument/2006/relationships/slide" Target="slide127.xml"/><Relationship Id="rId3" Type="http://schemas.openxmlformats.org/officeDocument/2006/relationships/slide" Target="slide1.xml"/><Relationship Id="rId7" Type="http://schemas.openxmlformats.org/officeDocument/2006/relationships/slide" Target="slide126.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25.xml"/><Relationship Id="rId5" Type="http://schemas.openxmlformats.org/officeDocument/2006/relationships/slide" Target="slide117.xml"/><Relationship Id="rId4" Type="http://schemas.openxmlformats.org/officeDocument/2006/relationships/slide" Target="slide78.xml"/></Relationships>
</file>

<file path=ppt/slides/_rels/slide135.xml.rels><?xml version="1.0" encoding="UTF-8" standalone="yes"?>
<Relationships xmlns="http://schemas.openxmlformats.org/package/2006/relationships"><Relationship Id="rId8" Type="http://schemas.openxmlformats.org/officeDocument/2006/relationships/slide" Target="slide127.xml"/><Relationship Id="rId3" Type="http://schemas.openxmlformats.org/officeDocument/2006/relationships/slide" Target="slide1.xml"/><Relationship Id="rId7" Type="http://schemas.openxmlformats.org/officeDocument/2006/relationships/slide" Target="slide126.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25.xml"/><Relationship Id="rId5" Type="http://schemas.openxmlformats.org/officeDocument/2006/relationships/slide" Target="slide117.xml"/><Relationship Id="rId4" Type="http://schemas.openxmlformats.org/officeDocument/2006/relationships/slide" Target="slide78.xml"/></Relationships>
</file>

<file path=ppt/slides/_rels/slide136.xml.rels><?xml version="1.0" encoding="UTF-8" standalone="yes"?>
<Relationships xmlns="http://schemas.openxmlformats.org/package/2006/relationships"><Relationship Id="rId8" Type="http://schemas.openxmlformats.org/officeDocument/2006/relationships/slide" Target="slide127.xml"/><Relationship Id="rId3" Type="http://schemas.openxmlformats.org/officeDocument/2006/relationships/slide" Target="slide1.xml"/><Relationship Id="rId7" Type="http://schemas.openxmlformats.org/officeDocument/2006/relationships/slide" Target="slide126.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25.xml"/><Relationship Id="rId5" Type="http://schemas.openxmlformats.org/officeDocument/2006/relationships/slide" Target="slide117.xml"/><Relationship Id="rId4" Type="http://schemas.openxmlformats.org/officeDocument/2006/relationships/slide" Target="slide78.xml"/></Relationships>
</file>

<file path=ppt/slides/_rels/slide137.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slide" Target="slide126.xml"/><Relationship Id="rId2" Type="http://schemas.openxmlformats.org/officeDocument/2006/relationships/audio" Target="../media/audio1.wav"/><Relationship Id="rId1" Type="http://schemas.openxmlformats.org/officeDocument/2006/relationships/slideLayout" Target="../slideLayouts/slideLayout4.xml"/><Relationship Id="rId6" Type="http://schemas.openxmlformats.org/officeDocument/2006/relationships/slide" Target="slide125.xml"/><Relationship Id="rId5" Type="http://schemas.openxmlformats.org/officeDocument/2006/relationships/slide" Target="slide117.xml"/><Relationship Id="rId4" Type="http://schemas.openxmlformats.org/officeDocument/2006/relationships/slide" Target="slide78.xml"/></Relationships>
</file>

<file path=ppt/slides/_rels/slide138.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slide" Target="slide126.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25.xml"/><Relationship Id="rId5" Type="http://schemas.openxmlformats.org/officeDocument/2006/relationships/slide" Target="slide117.xml"/><Relationship Id="rId4" Type="http://schemas.openxmlformats.org/officeDocument/2006/relationships/slide" Target="slide78.xml"/></Relationships>
</file>

<file path=ppt/slides/_rels/slide139.xml.rels><?xml version="1.0" encoding="UTF-8" standalone="yes"?>
<Relationships xmlns="http://schemas.openxmlformats.org/package/2006/relationships"><Relationship Id="rId8" Type="http://schemas.openxmlformats.org/officeDocument/2006/relationships/slide" Target="slide126.xml"/><Relationship Id="rId3" Type="http://schemas.openxmlformats.org/officeDocument/2006/relationships/audio" Target="../media/audio2.wav"/><Relationship Id="rId7" Type="http://schemas.openxmlformats.org/officeDocument/2006/relationships/slide" Target="slide125.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17.xml"/><Relationship Id="rId5" Type="http://schemas.openxmlformats.org/officeDocument/2006/relationships/slide" Target="slide78.xml"/><Relationship Id="rId4" Type="http://schemas.openxmlformats.org/officeDocument/2006/relationships/slide" Target="slide1.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audio" Target="../media/audio1.wav"/><Relationship Id="rId7" Type="http://schemas.openxmlformats.org/officeDocument/2006/relationships/slide" Target="slide12.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slide" Target="slide6.xml"/><Relationship Id="rId5" Type="http://schemas.openxmlformats.org/officeDocument/2006/relationships/slide" Target="slide2.xml"/><Relationship Id="rId4" Type="http://schemas.openxmlformats.org/officeDocument/2006/relationships/slide" Target="slide1.xml"/><Relationship Id="rId9" Type="http://schemas.openxmlformats.org/officeDocument/2006/relationships/image" Target="../media/image8.wmf"/></Relationships>
</file>

<file path=ppt/slides/_rels/slide140.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slide" Target="slide1.xml"/><Relationship Id="rId7" Type="http://schemas.openxmlformats.org/officeDocument/2006/relationships/slide" Target="slide126.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25.xml"/><Relationship Id="rId5" Type="http://schemas.openxmlformats.org/officeDocument/2006/relationships/slide" Target="slide117.xml"/><Relationship Id="rId4" Type="http://schemas.openxmlformats.org/officeDocument/2006/relationships/slide" Target="slide78.xml"/></Relationships>
</file>

<file path=ppt/slides/_rels/slide141.xml.rels><?xml version="1.0" encoding="UTF-8" standalone="yes"?>
<Relationships xmlns="http://schemas.openxmlformats.org/package/2006/relationships"><Relationship Id="rId8" Type="http://schemas.openxmlformats.org/officeDocument/2006/relationships/slide" Target="slide126.xml"/><Relationship Id="rId3" Type="http://schemas.openxmlformats.org/officeDocument/2006/relationships/audio" Target="../media/audio2.wav"/><Relationship Id="rId7" Type="http://schemas.openxmlformats.org/officeDocument/2006/relationships/slide" Target="slide125.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17.xml"/><Relationship Id="rId5" Type="http://schemas.openxmlformats.org/officeDocument/2006/relationships/slide" Target="slide78.xml"/><Relationship Id="rId4" Type="http://schemas.openxmlformats.org/officeDocument/2006/relationships/slide" Target="slide1.xml"/><Relationship Id="rId9" Type="http://schemas.openxmlformats.org/officeDocument/2006/relationships/image" Target="../media/image23.wmf"/></Relationships>
</file>

<file path=ppt/slides/_rels/slide142.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slide" Target="slide126.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25.xml"/><Relationship Id="rId5" Type="http://schemas.openxmlformats.org/officeDocument/2006/relationships/slide" Target="slide117.xml"/><Relationship Id="rId4" Type="http://schemas.openxmlformats.org/officeDocument/2006/relationships/slide" Target="slide78.xml"/></Relationships>
</file>

<file path=ppt/slides/_rels/slide143.xml.rels><?xml version="1.0" encoding="UTF-8" standalone="yes"?>
<Relationships xmlns="http://schemas.openxmlformats.org/package/2006/relationships"><Relationship Id="rId8" Type="http://schemas.openxmlformats.org/officeDocument/2006/relationships/image" Target="../media/image48.jpeg"/><Relationship Id="rId3" Type="http://schemas.openxmlformats.org/officeDocument/2006/relationships/slide" Target="slide1.xml"/><Relationship Id="rId7" Type="http://schemas.openxmlformats.org/officeDocument/2006/relationships/slide" Target="slide126.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25.xml"/><Relationship Id="rId5" Type="http://schemas.openxmlformats.org/officeDocument/2006/relationships/slide" Target="slide117.xml"/><Relationship Id="rId4" Type="http://schemas.openxmlformats.org/officeDocument/2006/relationships/slide" Target="slide78.xml"/></Relationships>
</file>

<file path=ppt/slides/_rels/slide144.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slide" Target="slide126.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25.xml"/><Relationship Id="rId5" Type="http://schemas.openxmlformats.org/officeDocument/2006/relationships/slide" Target="slide117.xml"/><Relationship Id="rId4" Type="http://schemas.openxmlformats.org/officeDocument/2006/relationships/slide" Target="slide78.xml"/></Relationships>
</file>

<file path=ppt/slides/_rels/slide145.xml.rels><?xml version="1.0" encoding="UTF-8" standalone="yes"?>
<Relationships xmlns="http://schemas.openxmlformats.org/package/2006/relationships"><Relationship Id="rId8" Type="http://schemas.openxmlformats.org/officeDocument/2006/relationships/image" Target="../media/image49.jpeg"/><Relationship Id="rId3" Type="http://schemas.openxmlformats.org/officeDocument/2006/relationships/slide" Target="slide1.xml"/><Relationship Id="rId7" Type="http://schemas.openxmlformats.org/officeDocument/2006/relationships/slide" Target="slide126.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25.xml"/><Relationship Id="rId5" Type="http://schemas.openxmlformats.org/officeDocument/2006/relationships/slide" Target="slide117.xml"/><Relationship Id="rId4" Type="http://schemas.openxmlformats.org/officeDocument/2006/relationships/slide" Target="slide78.xml"/></Relationships>
</file>

<file path=ppt/slides/_rels/slide146.xml.rels><?xml version="1.0" encoding="UTF-8" standalone="yes"?>
<Relationships xmlns="http://schemas.openxmlformats.org/package/2006/relationships"><Relationship Id="rId8" Type="http://schemas.openxmlformats.org/officeDocument/2006/relationships/slide" Target="slide152.xml"/><Relationship Id="rId3" Type="http://schemas.openxmlformats.org/officeDocument/2006/relationships/slide" Target="slide1.xml"/><Relationship Id="rId7" Type="http://schemas.openxmlformats.org/officeDocument/2006/relationships/slide" Target="slide147.xml"/><Relationship Id="rId12" Type="http://schemas.openxmlformats.org/officeDocument/2006/relationships/slide" Target="slide164.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25.xml"/><Relationship Id="rId11" Type="http://schemas.openxmlformats.org/officeDocument/2006/relationships/slide" Target="slide161.xml"/><Relationship Id="rId5" Type="http://schemas.openxmlformats.org/officeDocument/2006/relationships/slide" Target="slide117.xml"/><Relationship Id="rId10" Type="http://schemas.openxmlformats.org/officeDocument/2006/relationships/slide" Target="slide158.xml"/><Relationship Id="rId4" Type="http://schemas.openxmlformats.org/officeDocument/2006/relationships/slide" Target="slide78.xml"/><Relationship Id="rId9" Type="http://schemas.openxmlformats.org/officeDocument/2006/relationships/slide" Target="slide157.xml"/></Relationships>
</file>

<file path=ppt/slides/_rels/slide147.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slide" Target="slide146.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25.xml"/><Relationship Id="rId5" Type="http://schemas.openxmlformats.org/officeDocument/2006/relationships/slide" Target="slide117.xml"/><Relationship Id="rId4" Type="http://schemas.openxmlformats.org/officeDocument/2006/relationships/slide" Target="slide78.xml"/></Relationships>
</file>

<file path=ppt/slides/_rels/slide148.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slide" Target="slide146.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25.xml"/><Relationship Id="rId5" Type="http://schemas.openxmlformats.org/officeDocument/2006/relationships/slide" Target="slide117.xml"/><Relationship Id="rId4" Type="http://schemas.openxmlformats.org/officeDocument/2006/relationships/slide" Target="slide78.xml"/></Relationships>
</file>

<file path=ppt/slides/_rels/slide149.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slide" Target="slide1.xml"/><Relationship Id="rId7" Type="http://schemas.openxmlformats.org/officeDocument/2006/relationships/slide" Target="slide146.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25.xml"/><Relationship Id="rId5" Type="http://schemas.openxmlformats.org/officeDocument/2006/relationships/slide" Target="slide117.xml"/><Relationship Id="rId4" Type="http://schemas.openxmlformats.org/officeDocument/2006/relationships/slide" Target="slide78.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audio" Target="../media/audio1.wav"/><Relationship Id="rId7" Type="http://schemas.openxmlformats.org/officeDocument/2006/relationships/slide" Target="slide12.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slide" Target="slide6.xml"/><Relationship Id="rId11" Type="http://schemas.openxmlformats.org/officeDocument/2006/relationships/image" Target="../media/image10.wmf"/><Relationship Id="rId5" Type="http://schemas.openxmlformats.org/officeDocument/2006/relationships/slide" Target="slide2.xml"/><Relationship Id="rId10" Type="http://schemas.openxmlformats.org/officeDocument/2006/relationships/oleObject" Target="../embeddings/oleObject3.bin"/><Relationship Id="rId4" Type="http://schemas.openxmlformats.org/officeDocument/2006/relationships/slide" Target="slide1.xml"/><Relationship Id="rId9" Type="http://schemas.openxmlformats.org/officeDocument/2006/relationships/image" Target="../media/image9.wmf"/></Relationships>
</file>

<file path=ppt/slides/_rels/slide150.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slide" Target="slide1.xml"/><Relationship Id="rId7" Type="http://schemas.openxmlformats.org/officeDocument/2006/relationships/slide" Target="slide146.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25.xml"/><Relationship Id="rId5" Type="http://schemas.openxmlformats.org/officeDocument/2006/relationships/slide" Target="slide117.xml"/><Relationship Id="rId4" Type="http://schemas.openxmlformats.org/officeDocument/2006/relationships/slide" Target="slide78.xml"/></Relationships>
</file>

<file path=ppt/slides/_rels/slide151.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slide" Target="slide146.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25.xml"/><Relationship Id="rId5" Type="http://schemas.openxmlformats.org/officeDocument/2006/relationships/slide" Target="slide117.xml"/><Relationship Id="rId4" Type="http://schemas.openxmlformats.org/officeDocument/2006/relationships/slide" Target="slide78.xml"/></Relationships>
</file>

<file path=ppt/slides/_rels/slide152.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slide" Target="slide146.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25.xml"/><Relationship Id="rId5" Type="http://schemas.openxmlformats.org/officeDocument/2006/relationships/slide" Target="slide117.xml"/><Relationship Id="rId4" Type="http://schemas.openxmlformats.org/officeDocument/2006/relationships/slide" Target="slide78.xml"/></Relationships>
</file>

<file path=ppt/slides/_rels/slide153.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slide" Target="slide146.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25.xml"/><Relationship Id="rId5" Type="http://schemas.openxmlformats.org/officeDocument/2006/relationships/slide" Target="slide117.xml"/><Relationship Id="rId4" Type="http://schemas.openxmlformats.org/officeDocument/2006/relationships/slide" Target="slide78.xml"/></Relationships>
</file>

<file path=ppt/slides/_rels/slide154.xml.rels><?xml version="1.0" encoding="UTF-8" standalone="yes"?>
<Relationships xmlns="http://schemas.openxmlformats.org/package/2006/relationships"><Relationship Id="rId8" Type="http://schemas.openxmlformats.org/officeDocument/2006/relationships/slide" Target="slide146.xml"/><Relationship Id="rId3" Type="http://schemas.openxmlformats.org/officeDocument/2006/relationships/image" Target="../media/image20.wmf"/><Relationship Id="rId7" Type="http://schemas.openxmlformats.org/officeDocument/2006/relationships/slide" Target="slide125.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17.xml"/><Relationship Id="rId5" Type="http://schemas.openxmlformats.org/officeDocument/2006/relationships/slide" Target="slide78.xml"/><Relationship Id="rId4" Type="http://schemas.openxmlformats.org/officeDocument/2006/relationships/slide" Target="slide1.xml"/></Relationships>
</file>

<file path=ppt/slides/_rels/slide155.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slide" Target="slide1.xml"/><Relationship Id="rId7" Type="http://schemas.openxmlformats.org/officeDocument/2006/relationships/slide" Target="slide146.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25.xml"/><Relationship Id="rId5" Type="http://schemas.openxmlformats.org/officeDocument/2006/relationships/slide" Target="slide117.xml"/><Relationship Id="rId4" Type="http://schemas.openxmlformats.org/officeDocument/2006/relationships/slide" Target="slide78.xml"/></Relationships>
</file>

<file path=ppt/slides/_rels/slide156.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slide" Target="slide146.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25.xml"/><Relationship Id="rId5" Type="http://schemas.openxmlformats.org/officeDocument/2006/relationships/slide" Target="slide117.xml"/><Relationship Id="rId4" Type="http://schemas.openxmlformats.org/officeDocument/2006/relationships/slide" Target="slide78.xml"/></Relationships>
</file>

<file path=ppt/slides/_rels/slide157.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slide" Target="slide146.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25.xml"/><Relationship Id="rId5" Type="http://schemas.openxmlformats.org/officeDocument/2006/relationships/slide" Target="slide117.xml"/><Relationship Id="rId4" Type="http://schemas.openxmlformats.org/officeDocument/2006/relationships/slide" Target="slide78.xml"/></Relationships>
</file>

<file path=ppt/slides/_rels/slide158.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slide" Target="slide146.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25.xml"/><Relationship Id="rId5" Type="http://schemas.openxmlformats.org/officeDocument/2006/relationships/slide" Target="slide117.xml"/><Relationship Id="rId4" Type="http://schemas.openxmlformats.org/officeDocument/2006/relationships/slide" Target="slide78.xml"/></Relationships>
</file>

<file path=ppt/slides/_rels/slide159.xml.rels><?xml version="1.0" encoding="UTF-8" standalone="yes"?>
<Relationships xmlns="http://schemas.openxmlformats.org/package/2006/relationships"><Relationship Id="rId8" Type="http://schemas.openxmlformats.org/officeDocument/2006/relationships/slide" Target="slide146.xml"/><Relationship Id="rId3" Type="http://schemas.openxmlformats.org/officeDocument/2006/relationships/image" Target="../media/image53.jpeg"/><Relationship Id="rId7" Type="http://schemas.openxmlformats.org/officeDocument/2006/relationships/slide" Target="slide125.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17.xml"/><Relationship Id="rId5" Type="http://schemas.openxmlformats.org/officeDocument/2006/relationships/slide" Target="slide78.xml"/><Relationship Id="rId4" Type="http://schemas.openxmlformats.org/officeDocument/2006/relationships/slide" Target="slide1.xml"/></Relationships>
</file>

<file path=ppt/slides/_rels/slide16.xml.rels><?xml version="1.0" encoding="UTF-8" standalone="yes"?>
<Relationships xmlns="http://schemas.openxmlformats.org/package/2006/relationships"><Relationship Id="rId8" Type="http://schemas.openxmlformats.org/officeDocument/2006/relationships/slide" Target="slide17.xml"/><Relationship Id="rId3" Type="http://schemas.openxmlformats.org/officeDocument/2006/relationships/audio" Target="../media/audio1.wav"/><Relationship Id="rId7" Type="http://schemas.openxmlformats.org/officeDocument/2006/relationships/slide" Target="slide12.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slide" Target="slide6.xml"/><Relationship Id="rId11" Type="http://schemas.openxmlformats.org/officeDocument/2006/relationships/image" Target="../media/image11.wmf"/><Relationship Id="rId5" Type="http://schemas.openxmlformats.org/officeDocument/2006/relationships/slide" Target="slide2.xml"/><Relationship Id="rId10" Type="http://schemas.openxmlformats.org/officeDocument/2006/relationships/oleObject" Target="../embeddings/oleObject4.bin"/><Relationship Id="rId4" Type="http://schemas.openxmlformats.org/officeDocument/2006/relationships/slide" Target="slide1.xml"/><Relationship Id="rId9" Type="http://schemas.openxmlformats.org/officeDocument/2006/relationships/slide" Target="slide20.xml"/></Relationships>
</file>

<file path=ppt/slides/_rels/slide160.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slide" Target="slide1.xml"/><Relationship Id="rId7" Type="http://schemas.openxmlformats.org/officeDocument/2006/relationships/slide" Target="slide146.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25.xml"/><Relationship Id="rId5" Type="http://schemas.openxmlformats.org/officeDocument/2006/relationships/slide" Target="slide117.xml"/><Relationship Id="rId4" Type="http://schemas.openxmlformats.org/officeDocument/2006/relationships/slide" Target="slide78.xml"/></Relationships>
</file>

<file path=ppt/slides/_rels/slide161.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slide" Target="slide146.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25.xml"/><Relationship Id="rId5" Type="http://schemas.openxmlformats.org/officeDocument/2006/relationships/slide" Target="slide117.xml"/><Relationship Id="rId4" Type="http://schemas.openxmlformats.org/officeDocument/2006/relationships/slide" Target="slide78.xml"/></Relationships>
</file>

<file path=ppt/slides/_rels/slide162.xml.rels><?xml version="1.0" encoding="UTF-8" standalone="yes"?>
<Relationships xmlns="http://schemas.openxmlformats.org/package/2006/relationships"><Relationship Id="rId8" Type="http://schemas.openxmlformats.org/officeDocument/2006/relationships/slide" Target="slide146.xml"/><Relationship Id="rId3" Type="http://schemas.openxmlformats.org/officeDocument/2006/relationships/audio" Target="../media/audio1.wav"/><Relationship Id="rId7" Type="http://schemas.openxmlformats.org/officeDocument/2006/relationships/slide" Target="slide125.xml"/><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slide" Target="slide117.xml"/><Relationship Id="rId11" Type="http://schemas.openxmlformats.org/officeDocument/2006/relationships/image" Target="../media/image56.jpeg"/><Relationship Id="rId5" Type="http://schemas.openxmlformats.org/officeDocument/2006/relationships/slide" Target="slide78.xml"/><Relationship Id="rId10" Type="http://schemas.openxmlformats.org/officeDocument/2006/relationships/image" Target="../media/image55.wmf"/><Relationship Id="rId4" Type="http://schemas.openxmlformats.org/officeDocument/2006/relationships/slide" Target="slide1.xml"/><Relationship Id="rId9" Type="http://schemas.openxmlformats.org/officeDocument/2006/relationships/oleObject" Target="../embeddings/oleObject28.bin"/></Relationships>
</file>

<file path=ppt/slides/_rels/slide163.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slide" Target="slide1.xml"/><Relationship Id="rId7" Type="http://schemas.openxmlformats.org/officeDocument/2006/relationships/slide" Target="slide146.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25.xml"/><Relationship Id="rId5" Type="http://schemas.openxmlformats.org/officeDocument/2006/relationships/slide" Target="slide117.xml"/><Relationship Id="rId4" Type="http://schemas.openxmlformats.org/officeDocument/2006/relationships/slide" Target="slide78.xml"/></Relationships>
</file>

<file path=ppt/slides/_rels/slide164.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slide" Target="slide146.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25.xml"/><Relationship Id="rId5" Type="http://schemas.openxmlformats.org/officeDocument/2006/relationships/slide" Target="slide117.xml"/><Relationship Id="rId4" Type="http://schemas.openxmlformats.org/officeDocument/2006/relationships/slide" Target="slide78.xml"/></Relationships>
</file>

<file path=ppt/slides/_rels/slide165.xml.rels><?xml version="1.0" encoding="UTF-8" standalone="yes"?>
<Relationships xmlns="http://schemas.openxmlformats.org/package/2006/relationships"><Relationship Id="rId8" Type="http://schemas.openxmlformats.org/officeDocument/2006/relationships/slide" Target="slide166.xml"/><Relationship Id="rId3" Type="http://schemas.openxmlformats.org/officeDocument/2006/relationships/slide" Target="slide1.xml"/><Relationship Id="rId7" Type="http://schemas.openxmlformats.org/officeDocument/2006/relationships/slide" Target="slide146.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25.xml"/><Relationship Id="rId5" Type="http://schemas.openxmlformats.org/officeDocument/2006/relationships/slide" Target="slide117.xml"/><Relationship Id="rId10" Type="http://schemas.openxmlformats.org/officeDocument/2006/relationships/slide" Target="slide169.xml"/><Relationship Id="rId4" Type="http://schemas.openxmlformats.org/officeDocument/2006/relationships/slide" Target="slide78.xml"/><Relationship Id="rId9" Type="http://schemas.openxmlformats.org/officeDocument/2006/relationships/slide" Target="slide167.xml"/></Relationships>
</file>

<file path=ppt/slides/_rels/slide166.xml.rels><?xml version="1.0" encoding="UTF-8" standalone="yes"?>
<Relationships xmlns="http://schemas.openxmlformats.org/package/2006/relationships"><Relationship Id="rId8" Type="http://schemas.openxmlformats.org/officeDocument/2006/relationships/slide" Target="slide165.xml"/><Relationship Id="rId3" Type="http://schemas.openxmlformats.org/officeDocument/2006/relationships/slide" Target="slide1.xml"/><Relationship Id="rId7" Type="http://schemas.openxmlformats.org/officeDocument/2006/relationships/slide" Target="slide146.xml"/><Relationship Id="rId2" Type="http://schemas.openxmlformats.org/officeDocument/2006/relationships/audio" Target="../media/audio1.wav"/><Relationship Id="rId1" Type="http://schemas.openxmlformats.org/officeDocument/2006/relationships/slideLayout" Target="../slideLayouts/slideLayout4.xml"/><Relationship Id="rId6" Type="http://schemas.openxmlformats.org/officeDocument/2006/relationships/slide" Target="slide125.xml"/><Relationship Id="rId5" Type="http://schemas.openxmlformats.org/officeDocument/2006/relationships/slide" Target="slide117.xml"/><Relationship Id="rId4" Type="http://schemas.openxmlformats.org/officeDocument/2006/relationships/slide" Target="slide78.xml"/></Relationships>
</file>

<file path=ppt/slides/_rels/slide167.xml.rels><?xml version="1.0" encoding="UTF-8" standalone="yes"?>
<Relationships xmlns="http://schemas.openxmlformats.org/package/2006/relationships"><Relationship Id="rId8" Type="http://schemas.openxmlformats.org/officeDocument/2006/relationships/slide" Target="slide165.xml"/><Relationship Id="rId3" Type="http://schemas.openxmlformats.org/officeDocument/2006/relationships/slide" Target="slide1.xml"/><Relationship Id="rId7" Type="http://schemas.openxmlformats.org/officeDocument/2006/relationships/slide" Target="slide146.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25.xml"/><Relationship Id="rId5" Type="http://schemas.openxmlformats.org/officeDocument/2006/relationships/slide" Target="slide117.xml"/><Relationship Id="rId4" Type="http://schemas.openxmlformats.org/officeDocument/2006/relationships/slide" Target="slide78.xml"/></Relationships>
</file>

<file path=ppt/slides/_rels/slide168.xml.rels><?xml version="1.0" encoding="UTF-8" standalone="yes"?>
<Relationships xmlns="http://schemas.openxmlformats.org/package/2006/relationships"><Relationship Id="rId8" Type="http://schemas.openxmlformats.org/officeDocument/2006/relationships/slide" Target="slide165.xml"/><Relationship Id="rId3" Type="http://schemas.openxmlformats.org/officeDocument/2006/relationships/slide" Target="slide1.xml"/><Relationship Id="rId7" Type="http://schemas.openxmlformats.org/officeDocument/2006/relationships/slide" Target="slide146.xml"/><Relationship Id="rId2" Type="http://schemas.openxmlformats.org/officeDocument/2006/relationships/audio" Target="../media/audio1.wav"/><Relationship Id="rId1" Type="http://schemas.openxmlformats.org/officeDocument/2006/relationships/slideLayout" Target="../slideLayouts/slideLayout4.xml"/><Relationship Id="rId6" Type="http://schemas.openxmlformats.org/officeDocument/2006/relationships/slide" Target="slide125.xml"/><Relationship Id="rId5" Type="http://schemas.openxmlformats.org/officeDocument/2006/relationships/slide" Target="slide117.xml"/><Relationship Id="rId4" Type="http://schemas.openxmlformats.org/officeDocument/2006/relationships/slide" Target="slide78.xml"/></Relationships>
</file>

<file path=ppt/slides/_rels/slide169.xml.rels><?xml version="1.0" encoding="UTF-8" standalone="yes"?>
<Relationships xmlns="http://schemas.openxmlformats.org/package/2006/relationships"><Relationship Id="rId8" Type="http://schemas.openxmlformats.org/officeDocument/2006/relationships/slide" Target="slide165.xml"/><Relationship Id="rId3" Type="http://schemas.openxmlformats.org/officeDocument/2006/relationships/slide" Target="slide1.xml"/><Relationship Id="rId7" Type="http://schemas.openxmlformats.org/officeDocument/2006/relationships/slide" Target="slide146.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25.xml"/><Relationship Id="rId5" Type="http://schemas.openxmlformats.org/officeDocument/2006/relationships/slide" Target="slide117.xml"/><Relationship Id="rId4" Type="http://schemas.openxmlformats.org/officeDocument/2006/relationships/slide" Target="slide78.xml"/></Relationships>
</file>

<file path=ppt/slides/_rels/slide17.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audio" Target="../media/audio1.wav"/><Relationship Id="rId7" Type="http://schemas.openxmlformats.org/officeDocument/2006/relationships/slide" Target="slide6.xml"/><Relationship Id="rId12"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slide" Target="slide2.xml"/><Relationship Id="rId11" Type="http://schemas.openxmlformats.org/officeDocument/2006/relationships/oleObject" Target="../embeddings/oleObject6.bin"/><Relationship Id="rId5" Type="http://schemas.openxmlformats.org/officeDocument/2006/relationships/slide" Target="slide1.xml"/><Relationship Id="rId10" Type="http://schemas.openxmlformats.org/officeDocument/2006/relationships/image" Target="../media/image12.wmf"/><Relationship Id="rId4" Type="http://schemas.openxmlformats.org/officeDocument/2006/relationships/audio" Target="../media/audio2.wav"/><Relationship Id="rId9" Type="http://schemas.openxmlformats.org/officeDocument/2006/relationships/oleObject" Target="../embeddings/oleObject5.bin"/></Relationships>
</file>

<file path=ppt/slides/_rels/slide170.xml.rels><?xml version="1.0" encoding="UTF-8" standalone="yes"?>
<Relationships xmlns="http://schemas.openxmlformats.org/package/2006/relationships"><Relationship Id="rId8" Type="http://schemas.openxmlformats.org/officeDocument/2006/relationships/slide" Target="slide165.xml"/><Relationship Id="rId3" Type="http://schemas.openxmlformats.org/officeDocument/2006/relationships/slide" Target="slide1.xml"/><Relationship Id="rId7" Type="http://schemas.openxmlformats.org/officeDocument/2006/relationships/slide" Target="slide146.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25.xml"/><Relationship Id="rId5" Type="http://schemas.openxmlformats.org/officeDocument/2006/relationships/slide" Target="slide117.xml"/><Relationship Id="rId4" Type="http://schemas.openxmlformats.org/officeDocument/2006/relationships/slide" Target="slide78.xml"/></Relationships>
</file>

<file path=ppt/slides/_rels/slide171.xml.rels><?xml version="1.0" encoding="UTF-8" standalone="yes"?>
<Relationships xmlns="http://schemas.openxmlformats.org/package/2006/relationships"><Relationship Id="rId8" Type="http://schemas.openxmlformats.org/officeDocument/2006/relationships/slide" Target="slide165.xml"/><Relationship Id="rId3" Type="http://schemas.openxmlformats.org/officeDocument/2006/relationships/slide" Target="slide1.xml"/><Relationship Id="rId7" Type="http://schemas.openxmlformats.org/officeDocument/2006/relationships/slide" Target="slide146.xml"/><Relationship Id="rId2" Type="http://schemas.openxmlformats.org/officeDocument/2006/relationships/audio" Target="../media/audio1.wav"/><Relationship Id="rId1" Type="http://schemas.openxmlformats.org/officeDocument/2006/relationships/slideLayout" Target="../slideLayouts/slideLayout4.xml"/><Relationship Id="rId6" Type="http://schemas.openxmlformats.org/officeDocument/2006/relationships/slide" Target="slide125.xml"/><Relationship Id="rId5" Type="http://schemas.openxmlformats.org/officeDocument/2006/relationships/slide" Target="slide117.xml"/><Relationship Id="rId4" Type="http://schemas.openxmlformats.org/officeDocument/2006/relationships/slide" Target="slide78.xml"/></Relationships>
</file>

<file path=ppt/slides/_rels/slide172.xml.rels><?xml version="1.0" encoding="UTF-8" standalone="yes"?>
<Relationships xmlns="http://schemas.openxmlformats.org/package/2006/relationships"><Relationship Id="rId8" Type="http://schemas.openxmlformats.org/officeDocument/2006/relationships/slide" Target="slide175.xml"/><Relationship Id="rId3" Type="http://schemas.openxmlformats.org/officeDocument/2006/relationships/slide" Target="slide1.xml"/><Relationship Id="rId7" Type="http://schemas.openxmlformats.org/officeDocument/2006/relationships/slide" Target="slide173.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25.xml"/><Relationship Id="rId5" Type="http://schemas.openxmlformats.org/officeDocument/2006/relationships/slide" Target="slide117.xml"/><Relationship Id="rId4" Type="http://schemas.openxmlformats.org/officeDocument/2006/relationships/slide" Target="slide78.xml"/><Relationship Id="rId9" Type="http://schemas.openxmlformats.org/officeDocument/2006/relationships/slide" Target="slide177.xml"/></Relationships>
</file>

<file path=ppt/slides/_rels/slide173.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slide" Target="slide172.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25.xml"/><Relationship Id="rId5" Type="http://schemas.openxmlformats.org/officeDocument/2006/relationships/slide" Target="slide117.xml"/><Relationship Id="rId4" Type="http://schemas.openxmlformats.org/officeDocument/2006/relationships/slide" Target="slide78.xml"/></Relationships>
</file>

<file path=ppt/slides/_rels/slide174.xml.rels><?xml version="1.0" encoding="UTF-8" standalone="yes"?>
<Relationships xmlns="http://schemas.openxmlformats.org/package/2006/relationships"><Relationship Id="rId8" Type="http://schemas.openxmlformats.org/officeDocument/2006/relationships/slide" Target="slide125.xml"/><Relationship Id="rId3" Type="http://schemas.openxmlformats.org/officeDocument/2006/relationships/audio" Target="../media/audio1.wav"/><Relationship Id="rId7" Type="http://schemas.openxmlformats.org/officeDocument/2006/relationships/slide" Target="slide117.xml"/><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slide" Target="slide78.xml"/><Relationship Id="rId5" Type="http://schemas.openxmlformats.org/officeDocument/2006/relationships/slide" Target="slide1.xml"/><Relationship Id="rId4" Type="http://schemas.openxmlformats.org/officeDocument/2006/relationships/image" Target="../media/image58.png"/><Relationship Id="rId9" Type="http://schemas.openxmlformats.org/officeDocument/2006/relationships/slide" Target="slide172.xml"/></Relationships>
</file>

<file path=ppt/slides/_rels/slide175.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slide" Target="slide172.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25.xml"/><Relationship Id="rId5" Type="http://schemas.openxmlformats.org/officeDocument/2006/relationships/slide" Target="slide117.xml"/><Relationship Id="rId4" Type="http://schemas.openxmlformats.org/officeDocument/2006/relationships/slide" Target="slide78.xml"/></Relationships>
</file>

<file path=ppt/slides/_rels/slide176.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slide" Target="slide172.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25.xml"/><Relationship Id="rId5" Type="http://schemas.openxmlformats.org/officeDocument/2006/relationships/slide" Target="slide117.xml"/><Relationship Id="rId4" Type="http://schemas.openxmlformats.org/officeDocument/2006/relationships/slide" Target="slide78.xml"/></Relationships>
</file>

<file path=ppt/slides/_rels/slide177.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slide" Target="slide172.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25.xml"/><Relationship Id="rId5" Type="http://schemas.openxmlformats.org/officeDocument/2006/relationships/slide" Target="slide117.xml"/><Relationship Id="rId4" Type="http://schemas.openxmlformats.org/officeDocument/2006/relationships/slide" Target="slide78.xml"/></Relationships>
</file>

<file path=ppt/slides/_rels/slide178.xml.rels><?xml version="1.0" encoding="UTF-8" standalone="yes"?>
<Relationships xmlns="http://schemas.openxmlformats.org/package/2006/relationships"><Relationship Id="rId8" Type="http://schemas.openxmlformats.org/officeDocument/2006/relationships/slide" Target="slide180.xml"/><Relationship Id="rId3" Type="http://schemas.openxmlformats.org/officeDocument/2006/relationships/slide" Target="slide1.xml"/><Relationship Id="rId7" Type="http://schemas.openxmlformats.org/officeDocument/2006/relationships/slide" Target="slide179.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25.xml"/><Relationship Id="rId5" Type="http://schemas.openxmlformats.org/officeDocument/2006/relationships/slide" Target="slide117.xml"/><Relationship Id="rId4" Type="http://schemas.openxmlformats.org/officeDocument/2006/relationships/slide" Target="slide78.xml"/></Relationships>
</file>

<file path=ppt/slides/_rels/slide179.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slide" Target="slide178.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25.xml"/><Relationship Id="rId5" Type="http://schemas.openxmlformats.org/officeDocument/2006/relationships/slide" Target="slide117.xml"/><Relationship Id="rId4" Type="http://schemas.openxmlformats.org/officeDocument/2006/relationships/slide" Target="slide78.xml"/></Relationships>
</file>

<file path=ppt/slides/_rels/slide18.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audio" Target="../media/audio1.wav"/><Relationship Id="rId7" Type="http://schemas.openxmlformats.org/officeDocument/2006/relationships/slide" Target="slide12.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slide" Target="slide6.xml"/><Relationship Id="rId5" Type="http://schemas.openxmlformats.org/officeDocument/2006/relationships/slide" Target="slide2.xml"/><Relationship Id="rId10" Type="http://schemas.openxmlformats.org/officeDocument/2006/relationships/image" Target="../media/image14.wmf"/><Relationship Id="rId4" Type="http://schemas.openxmlformats.org/officeDocument/2006/relationships/slide" Target="slide1.xml"/><Relationship Id="rId9" Type="http://schemas.openxmlformats.org/officeDocument/2006/relationships/oleObject" Target="../embeddings/oleObject7.bin"/></Relationships>
</file>

<file path=ppt/slides/_rels/slide180.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slide" Target="slide178.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25.xml"/><Relationship Id="rId5" Type="http://schemas.openxmlformats.org/officeDocument/2006/relationships/slide" Target="slide117.xml"/><Relationship Id="rId4" Type="http://schemas.openxmlformats.org/officeDocument/2006/relationships/slide" Target="slide78.xml"/></Relationships>
</file>

<file path=ppt/slides/_rels/slide181.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slide" Target="slide178.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25.xml"/><Relationship Id="rId5" Type="http://schemas.openxmlformats.org/officeDocument/2006/relationships/slide" Target="slide117.xml"/><Relationship Id="rId4" Type="http://schemas.openxmlformats.org/officeDocument/2006/relationships/slide" Target="slide78.xml"/></Relationships>
</file>

<file path=ppt/slides/_rels/slide182.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slide" Target="slide1.xml"/><Relationship Id="rId7" Type="http://schemas.openxmlformats.org/officeDocument/2006/relationships/slide" Target="slide178.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25.xml"/><Relationship Id="rId5" Type="http://schemas.openxmlformats.org/officeDocument/2006/relationships/slide" Target="slide117.xml"/><Relationship Id="rId4" Type="http://schemas.openxmlformats.org/officeDocument/2006/relationships/slide" Target="slide78.xml"/></Relationships>
</file>

<file path=ppt/slides/_rels/slide183.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slide" Target="slide178.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25.xml"/><Relationship Id="rId5" Type="http://schemas.openxmlformats.org/officeDocument/2006/relationships/slide" Target="slide117.xml"/><Relationship Id="rId4" Type="http://schemas.openxmlformats.org/officeDocument/2006/relationships/slide" Target="slide78.xml"/></Relationships>
</file>

<file path=ppt/slides/_rels/slide184.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slide" Target="slide178.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25.xml"/><Relationship Id="rId5" Type="http://schemas.openxmlformats.org/officeDocument/2006/relationships/slide" Target="slide117.xml"/><Relationship Id="rId4" Type="http://schemas.openxmlformats.org/officeDocument/2006/relationships/slide" Target="slide78.xml"/></Relationships>
</file>

<file path=ppt/slides/_rels/slide18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88.xml"/><Relationship Id="rId5" Type="http://schemas.openxmlformats.org/officeDocument/2006/relationships/slide" Target="slide187.xml"/><Relationship Id="rId4" Type="http://schemas.openxmlformats.org/officeDocument/2006/relationships/slide" Target="slide186.xml"/></Relationships>
</file>

<file path=ppt/slides/_rels/slide18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185.xml"/></Relationships>
</file>

<file path=ppt/slides/_rels/slide18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185.xml"/></Relationships>
</file>

<file path=ppt/slides/_rels/slide18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185.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audio" Target="../media/audio1.wav"/><Relationship Id="rId7" Type="http://schemas.openxmlformats.org/officeDocument/2006/relationships/slide" Target="slide12.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slide" Target="slide6.xml"/><Relationship Id="rId5" Type="http://schemas.openxmlformats.org/officeDocument/2006/relationships/slide" Target="slide2.xml"/><Relationship Id="rId4" Type="http://schemas.openxmlformats.org/officeDocument/2006/relationships/slide" Target="slide1.xml"/><Relationship Id="rId9" Type="http://schemas.openxmlformats.org/officeDocument/2006/relationships/image" Target="../media/image15.wmf"/></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slide" Target="slide23.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22.xml"/><Relationship Id="rId5" Type="http://schemas.openxmlformats.org/officeDocument/2006/relationships/slide" Target="slide6.xml"/><Relationship Id="rId4" Type="http://schemas.openxmlformats.org/officeDocument/2006/relationships/slide" Target="slide3.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audio" Target="../media/audio1.wav"/><Relationship Id="rId7" Type="http://schemas.openxmlformats.org/officeDocument/2006/relationships/slide" Target="slide12.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slide" Target="slide6.xml"/><Relationship Id="rId5" Type="http://schemas.openxmlformats.org/officeDocument/2006/relationships/slide" Target="slide2.xml"/><Relationship Id="rId4" Type="http://schemas.openxmlformats.org/officeDocument/2006/relationships/slide" Target="slide1.xml"/><Relationship Id="rId9" Type="http://schemas.openxmlformats.org/officeDocument/2006/relationships/image" Target="../media/image16.wmf"/></Relationships>
</file>

<file path=ppt/slides/_rels/slide2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6.xml"/><Relationship Id="rId4" Type="http://schemas.openxmlformats.org/officeDocument/2006/relationships/slide" Target="slide2.xml"/></Relationships>
</file>

<file path=ppt/slides/_rels/slide2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2.xml"/></Relationships>
</file>

<file path=ppt/slides/_rels/slide2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2.xml"/></Relationships>
</file>

<file path=ppt/slides/_rels/slide2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27.xml"/><Relationship Id="rId5" Type="http://schemas.openxmlformats.org/officeDocument/2006/relationships/slide" Target="slide25.xml"/><Relationship Id="rId4" Type="http://schemas.openxmlformats.org/officeDocument/2006/relationships/slide" Target="slide2.xml"/></Relationships>
</file>

<file path=ppt/slides/_rels/slide25.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24.xml"/><Relationship Id="rId5" Type="http://schemas.openxmlformats.org/officeDocument/2006/relationships/slide" Target="slide2.xml"/><Relationship Id="rId4" Type="http://schemas.openxmlformats.org/officeDocument/2006/relationships/slide" Target="slide1.xml"/></Relationships>
</file>

<file path=ppt/slides/_rels/slide2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24.xml"/><Relationship Id="rId4" Type="http://schemas.openxmlformats.org/officeDocument/2006/relationships/slide" Target="slide2.xml"/></Relationships>
</file>

<file path=ppt/slides/_rels/slide27.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slide" Target="slide3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28.xml"/><Relationship Id="rId5" Type="http://schemas.openxmlformats.org/officeDocument/2006/relationships/slide" Target="slide24.xml"/><Relationship Id="rId4" Type="http://schemas.openxmlformats.org/officeDocument/2006/relationships/slide" Target="slide2.xml"/></Relationships>
</file>

<file path=ppt/slides/_rels/slide2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27.xml"/><Relationship Id="rId5" Type="http://schemas.openxmlformats.org/officeDocument/2006/relationships/slide" Target="slide24.xml"/><Relationship Id="rId4" Type="http://schemas.openxmlformats.org/officeDocument/2006/relationships/slide" Target="slide2.xml"/></Relationships>
</file>

<file path=ppt/slides/_rels/slide2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27.xml"/><Relationship Id="rId5" Type="http://schemas.openxmlformats.org/officeDocument/2006/relationships/slide" Target="slide24.xml"/><Relationship Id="rId4" Type="http://schemas.openxmlformats.org/officeDocument/2006/relationships/slide" Target="slide2.xml"/></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2.xml"/></Relationships>
</file>

<file path=ppt/slides/_rels/slide3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27.xml"/><Relationship Id="rId5" Type="http://schemas.openxmlformats.org/officeDocument/2006/relationships/slide" Target="slide24.xml"/><Relationship Id="rId4" Type="http://schemas.openxmlformats.org/officeDocument/2006/relationships/slide" Target="slide2.xml"/></Relationships>
</file>

<file path=ppt/slides/_rels/slide3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27.xml"/><Relationship Id="rId5" Type="http://schemas.openxmlformats.org/officeDocument/2006/relationships/slide" Target="slide24.xml"/><Relationship Id="rId4" Type="http://schemas.openxmlformats.org/officeDocument/2006/relationships/slide" Target="slide2.xml"/></Relationships>
</file>

<file path=ppt/slides/_rels/slide3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27.xml"/><Relationship Id="rId5" Type="http://schemas.openxmlformats.org/officeDocument/2006/relationships/slide" Target="slide24.xml"/><Relationship Id="rId4" Type="http://schemas.openxmlformats.org/officeDocument/2006/relationships/slide" Target="slide2.xml"/></Relationships>
</file>

<file path=ppt/slides/_rels/slide3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27.xml"/><Relationship Id="rId5" Type="http://schemas.openxmlformats.org/officeDocument/2006/relationships/slide" Target="slide24.xml"/><Relationship Id="rId4" Type="http://schemas.openxmlformats.org/officeDocument/2006/relationships/slide" Target="slide2.xml"/></Relationships>
</file>

<file path=ppt/slides/_rels/slide3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27.xml"/><Relationship Id="rId5" Type="http://schemas.openxmlformats.org/officeDocument/2006/relationships/slide" Target="slide24.xml"/><Relationship Id="rId4" Type="http://schemas.openxmlformats.org/officeDocument/2006/relationships/slide" Target="slide2.xml"/></Relationships>
</file>

<file path=ppt/slides/_rels/slide3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37.xml.rels><?xml version="1.0" encoding="UTF-8" standalone="yes"?>
<Relationships xmlns="http://schemas.openxmlformats.org/package/2006/relationships"><Relationship Id="rId8" Type="http://schemas.openxmlformats.org/officeDocument/2006/relationships/slide" Target="slide73.xml"/><Relationship Id="rId3" Type="http://schemas.openxmlformats.org/officeDocument/2006/relationships/slide" Target="slide1.xml"/><Relationship Id="rId7" Type="http://schemas.openxmlformats.org/officeDocument/2006/relationships/slide" Target="slide62.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1.xml"/><Relationship Id="rId5" Type="http://schemas.openxmlformats.org/officeDocument/2006/relationships/slide" Target="slide39.xml"/><Relationship Id="rId4" Type="http://schemas.openxmlformats.org/officeDocument/2006/relationships/slide" Target="slide38.xml"/></Relationships>
</file>

<file path=ppt/slides/_rels/slide3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37.xml"/></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2.xml"/></Relationships>
</file>

<file path=ppt/slides/_rels/slide4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41.xml"/><Relationship Id="rId4" Type="http://schemas.openxmlformats.org/officeDocument/2006/relationships/slide" Target="slide37.xml"/></Relationships>
</file>

<file path=ppt/slides/_rels/slide41.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slide" Target="slide48.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45.xml"/><Relationship Id="rId5" Type="http://schemas.openxmlformats.org/officeDocument/2006/relationships/slide" Target="slide42.xml"/><Relationship Id="rId4" Type="http://schemas.openxmlformats.org/officeDocument/2006/relationships/slide" Target="slide37.xml"/></Relationships>
</file>

<file path=ppt/slides/_rels/slide4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41.xml"/><Relationship Id="rId4" Type="http://schemas.openxmlformats.org/officeDocument/2006/relationships/slide" Target="slide37.xml"/></Relationships>
</file>

<file path=ppt/slides/_rels/slide4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41.xml"/><Relationship Id="rId4" Type="http://schemas.openxmlformats.org/officeDocument/2006/relationships/slide" Target="slide37.xml"/></Relationships>
</file>

<file path=ppt/slides/_rels/slide4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4.xml"/><Relationship Id="rId5" Type="http://schemas.openxmlformats.org/officeDocument/2006/relationships/slide" Target="slide41.xml"/><Relationship Id="rId4" Type="http://schemas.openxmlformats.org/officeDocument/2006/relationships/slide" Target="slide37.xml"/></Relationships>
</file>

<file path=ppt/slides/_rels/slide4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41.xml"/><Relationship Id="rId4" Type="http://schemas.openxmlformats.org/officeDocument/2006/relationships/slide" Target="slide37.xml"/></Relationships>
</file>

<file path=ppt/slides/_rels/slide4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41.xml"/><Relationship Id="rId4" Type="http://schemas.openxmlformats.org/officeDocument/2006/relationships/slide" Target="slide37.xml"/></Relationships>
</file>

<file path=ppt/slides/_rels/slide4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4.xml"/><Relationship Id="rId5" Type="http://schemas.openxmlformats.org/officeDocument/2006/relationships/slide" Target="slide41.xml"/><Relationship Id="rId4" Type="http://schemas.openxmlformats.org/officeDocument/2006/relationships/slide" Target="slide37.xml"/></Relationships>
</file>

<file path=ppt/slides/_rels/slide4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image" Target="../media/image18.emf"/><Relationship Id="rId5" Type="http://schemas.openxmlformats.org/officeDocument/2006/relationships/slide" Target="slide41.xml"/><Relationship Id="rId4" Type="http://schemas.openxmlformats.org/officeDocument/2006/relationships/slide" Target="slide37.xml"/></Relationships>
</file>

<file path=ppt/slides/_rels/slide4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41.xml"/><Relationship Id="rId4" Type="http://schemas.openxmlformats.org/officeDocument/2006/relationships/slide" Target="slide37.xml"/></Relationships>
</file>

<file path=ppt/slides/_rels/slide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2.xml"/></Relationships>
</file>

<file path=ppt/slides/_rels/slide5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41.xml"/><Relationship Id="rId4" Type="http://schemas.openxmlformats.org/officeDocument/2006/relationships/slide" Target="slide37.xml"/></Relationships>
</file>

<file path=ppt/slides/_rels/slide51.xml.rels><?xml version="1.0" encoding="UTF-8" standalone="yes"?>
<Relationships xmlns="http://schemas.openxmlformats.org/package/2006/relationships"><Relationship Id="rId8" Type="http://schemas.openxmlformats.org/officeDocument/2006/relationships/slide" Target="slide58.xml"/><Relationship Id="rId3" Type="http://schemas.openxmlformats.org/officeDocument/2006/relationships/slide" Target="slide1.xml"/><Relationship Id="rId7" Type="http://schemas.openxmlformats.org/officeDocument/2006/relationships/slide" Target="slide56.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3.xml"/><Relationship Id="rId5" Type="http://schemas.openxmlformats.org/officeDocument/2006/relationships/slide" Target="slide52.xml"/><Relationship Id="rId4" Type="http://schemas.openxmlformats.org/officeDocument/2006/relationships/slide" Target="slide37.xml"/><Relationship Id="rId9" Type="http://schemas.openxmlformats.org/officeDocument/2006/relationships/slide" Target="slide60.xml"/></Relationships>
</file>

<file path=ppt/slides/_rels/slide5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image" Target="../media/image19.wmf"/><Relationship Id="rId5" Type="http://schemas.openxmlformats.org/officeDocument/2006/relationships/slide" Target="slide51.xml"/><Relationship Id="rId4" Type="http://schemas.openxmlformats.org/officeDocument/2006/relationships/slide" Target="slide37.xml"/></Relationships>
</file>

<file path=ppt/slides/_rels/slide5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51.xml"/><Relationship Id="rId4" Type="http://schemas.openxmlformats.org/officeDocument/2006/relationships/slide" Target="slide37.xml"/></Relationships>
</file>

<file path=ppt/slides/_rels/slide5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51.xml"/><Relationship Id="rId4" Type="http://schemas.openxmlformats.org/officeDocument/2006/relationships/slide" Target="slide37.xml"/></Relationships>
</file>

<file path=ppt/slides/_rels/slide5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51.xml"/><Relationship Id="rId4" Type="http://schemas.openxmlformats.org/officeDocument/2006/relationships/slide" Target="slide37.xml"/></Relationships>
</file>

<file path=ppt/slides/_rels/slide56.xml.rels><?xml version="1.0" encoding="UTF-8" standalone="yes"?>
<Relationships xmlns="http://schemas.openxmlformats.org/package/2006/relationships"><Relationship Id="rId3" Type="http://schemas.openxmlformats.org/officeDocument/2006/relationships/audio" Target="../media/audio2.wav"/><Relationship Id="rId7" Type="http://schemas.openxmlformats.org/officeDocument/2006/relationships/image" Target="../media/image20.wmf"/><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1.xml"/><Relationship Id="rId5" Type="http://schemas.openxmlformats.org/officeDocument/2006/relationships/slide" Target="slide37.xml"/><Relationship Id="rId4" Type="http://schemas.openxmlformats.org/officeDocument/2006/relationships/slide" Target="slide1.xml"/></Relationships>
</file>

<file path=ppt/slides/_rels/slide5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51.xml"/><Relationship Id="rId4" Type="http://schemas.openxmlformats.org/officeDocument/2006/relationships/slide" Target="slide37.xml"/></Relationships>
</file>

<file path=ppt/slides/_rels/slide5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51.xml"/><Relationship Id="rId4" Type="http://schemas.openxmlformats.org/officeDocument/2006/relationships/slide" Target="slide37.xml"/></Relationships>
</file>

<file path=ppt/slides/_rels/slide5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51.xml"/><Relationship Id="rId4" Type="http://schemas.openxmlformats.org/officeDocument/2006/relationships/slide" Target="slide37.xml"/></Relationships>
</file>

<file path=ppt/slides/_rels/slide6.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1.xml"/><Relationship Id="rId7" Type="http://schemas.openxmlformats.org/officeDocument/2006/relationships/slide" Target="slide12.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7.xml"/><Relationship Id="rId4" Type="http://schemas.openxmlformats.org/officeDocument/2006/relationships/slide" Target="slide2.xml"/></Relationships>
</file>

<file path=ppt/slides/_rels/slide6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61.xml"/><Relationship Id="rId5" Type="http://schemas.openxmlformats.org/officeDocument/2006/relationships/slide" Target="slide51.xml"/><Relationship Id="rId4" Type="http://schemas.openxmlformats.org/officeDocument/2006/relationships/slide" Target="slide37.xml"/></Relationships>
</file>

<file path=ppt/slides/_rels/slide61.xml.rels><?xml version="1.0" encoding="UTF-8" standalone="yes"?>
<Relationships xmlns="http://schemas.openxmlformats.org/package/2006/relationships"><Relationship Id="rId8" Type="http://schemas.openxmlformats.org/officeDocument/2006/relationships/image" Target="../media/image22.gif"/><Relationship Id="rId3" Type="http://schemas.openxmlformats.org/officeDocument/2006/relationships/notesSlide" Target="../notesSlides/notesSlide2.xml"/><Relationship Id="rId7" Type="http://schemas.openxmlformats.org/officeDocument/2006/relationships/image" Target="../media/image21.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10.bin"/><Relationship Id="rId5" Type="http://schemas.openxmlformats.org/officeDocument/2006/relationships/slide" Target="slide60.xml"/><Relationship Id="rId4" Type="http://schemas.openxmlformats.org/officeDocument/2006/relationships/audio" Target="../media/audio1.wav"/></Relationships>
</file>

<file path=ppt/slides/_rels/slide62.xml.rels><?xml version="1.0" encoding="UTF-8" standalone="yes"?>
<Relationships xmlns="http://schemas.openxmlformats.org/package/2006/relationships"><Relationship Id="rId8" Type="http://schemas.openxmlformats.org/officeDocument/2006/relationships/slide" Target="slide66.xml"/><Relationship Id="rId3" Type="http://schemas.openxmlformats.org/officeDocument/2006/relationships/slide" Target="slide1.xml"/><Relationship Id="rId7" Type="http://schemas.openxmlformats.org/officeDocument/2006/relationships/slide" Target="slide65.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64.xml"/><Relationship Id="rId11" Type="http://schemas.openxmlformats.org/officeDocument/2006/relationships/slide" Target="slide71.xml"/><Relationship Id="rId5" Type="http://schemas.openxmlformats.org/officeDocument/2006/relationships/slide" Target="slide63.xml"/><Relationship Id="rId10" Type="http://schemas.openxmlformats.org/officeDocument/2006/relationships/slide" Target="slide68.xml"/><Relationship Id="rId4" Type="http://schemas.openxmlformats.org/officeDocument/2006/relationships/slide" Target="slide37.xml"/><Relationship Id="rId9" Type="http://schemas.openxmlformats.org/officeDocument/2006/relationships/slide" Target="slide67.xml"/></Relationships>
</file>

<file path=ppt/slides/_rels/slide6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62.xml"/><Relationship Id="rId4" Type="http://schemas.openxmlformats.org/officeDocument/2006/relationships/slide" Target="slide37.xml"/></Relationships>
</file>

<file path=ppt/slides/_rels/slide6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62.xml"/><Relationship Id="rId4" Type="http://schemas.openxmlformats.org/officeDocument/2006/relationships/slide" Target="slide37.xml"/></Relationships>
</file>

<file path=ppt/slides/_rels/slide6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62.xml"/><Relationship Id="rId4" Type="http://schemas.openxmlformats.org/officeDocument/2006/relationships/slide" Target="slide37.xml"/></Relationships>
</file>

<file path=ppt/slides/_rels/slide6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62.xml"/><Relationship Id="rId4" Type="http://schemas.openxmlformats.org/officeDocument/2006/relationships/slide" Target="slide37.xml"/></Relationships>
</file>

<file path=ppt/slides/_rels/slide6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62.xml"/><Relationship Id="rId4" Type="http://schemas.openxmlformats.org/officeDocument/2006/relationships/slide" Target="slide37.xml"/></Relationships>
</file>

<file path=ppt/slides/_rels/slide6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62.xml"/><Relationship Id="rId4" Type="http://schemas.openxmlformats.org/officeDocument/2006/relationships/slide" Target="slide37.xml"/></Relationships>
</file>

<file path=ppt/slides/_rels/slide69.xml.rels><?xml version="1.0" encoding="UTF-8" standalone="yes"?>
<Relationships xmlns="http://schemas.openxmlformats.org/package/2006/relationships"><Relationship Id="rId3" Type="http://schemas.openxmlformats.org/officeDocument/2006/relationships/audio" Target="../media/audio2.wav"/><Relationship Id="rId7" Type="http://schemas.openxmlformats.org/officeDocument/2006/relationships/image" Target="../media/image23.wmf"/><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62.xml"/><Relationship Id="rId5" Type="http://schemas.openxmlformats.org/officeDocument/2006/relationships/slide" Target="slide37.xml"/><Relationship Id="rId4" Type="http://schemas.openxmlformats.org/officeDocument/2006/relationships/slide" Target="slide1.xml"/></Relationships>
</file>

<file path=ppt/slides/_rels/slide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6.xml"/><Relationship Id="rId4" Type="http://schemas.openxmlformats.org/officeDocument/2006/relationships/slide" Target="slide2.xml"/></Relationships>
</file>

<file path=ppt/slides/_rels/slide7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62.xml"/><Relationship Id="rId4" Type="http://schemas.openxmlformats.org/officeDocument/2006/relationships/slide" Target="slide37.xml"/></Relationships>
</file>

<file path=ppt/slides/_rels/slide7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73.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slide" Target="slide76.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75.xml"/><Relationship Id="rId5" Type="http://schemas.openxmlformats.org/officeDocument/2006/relationships/slide" Target="slide74.xml"/><Relationship Id="rId4" Type="http://schemas.openxmlformats.org/officeDocument/2006/relationships/slide" Target="slide37.xml"/></Relationships>
</file>

<file path=ppt/slides/_rels/slide7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73.xml"/><Relationship Id="rId4" Type="http://schemas.openxmlformats.org/officeDocument/2006/relationships/slide" Target="slide37.xml"/></Relationships>
</file>

<file path=ppt/slides/_rels/slide7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73.xml"/><Relationship Id="rId4" Type="http://schemas.openxmlformats.org/officeDocument/2006/relationships/slide" Target="slide37.xml"/></Relationships>
</file>

<file path=ppt/slides/_rels/slide7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73.xml"/><Relationship Id="rId4" Type="http://schemas.openxmlformats.org/officeDocument/2006/relationships/slide" Target="slide37.xml"/></Relationships>
</file>

<file path=ppt/slides/_rels/slide7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8" Type="http://schemas.openxmlformats.org/officeDocument/2006/relationships/slide" Target="slide117.xml"/><Relationship Id="rId3" Type="http://schemas.openxmlformats.org/officeDocument/2006/relationships/slide" Target="slide1.xml"/><Relationship Id="rId7" Type="http://schemas.openxmlformats.org/officeDocument/2006/relationships/slide" Target="slide110.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95.xml"/><Relationship Id="rId5" Type="http://schemas.openxmlformats.org/officeDocument/2006/relationships/slide" Target="slide80.xml"/><Relationship Id="rId4" Type="http://schemas.openxmlformats.org/officeDocument/2006/relationships/slide" Target="slide79.xml"/></Relationships>
</file>

<file path=ppt/slides/_rels/slide7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78.xml"/></Relationships>
</file>

<file path=ppt/slides/_rels/slide8.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image" Target="../media/image5.wmf"/><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image" Target="../media/image4.wmf"/><Relationship Id="rId5" Type="http://schemas.openxmlformats.org/officeDocument/2006/relationships/slide" Target="slide6.xml"/><Relationship Id="rId4" Type="http://schemas.openxmlformats.org/officeDocument/2006/relationships/slide" Target="slide2.xml"/></Relationships>
</file>

<file path=ppt/slides/_rels/slide80.xml.rels><?xml version="1.0" encoding="UTF-8" standalone="yes"?>
<Relationships xmlns="http://schemas.openxmlformats.org/package/2006/relationships"><Relationship Id="rId8" Type="http://schemas.openxmlformats.org/officeDocument/2006/relationships/slide" Target="slide89.xml"/><Relationship Id="rId3" Type="http://schemas.openxmlformats.org/officeDocument/2006/relationships/slide" Target="slide1.xml"/><Relationship Id="rId7" Type="http://schemas.openxmlformats.org/officeDocument/2006/relationships/slide" Target="slide86.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83.xml"/><Relationship Id="rId5" Type="http://schemas.openxmlformats.org/officeDocument/2006/relationships/slide" Target="slide81.xml"/><Relationship Id="rId4" Type="http://schemas.openxmlformats.org/officeDocument/2006/relationships/slide" Target="slide78.xml"/></Relationships>
</file>

<file path=ppt/slides/_rels/slide8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80.xml"/><Relationship Id="rId4" Type="http://schemas.openxmlformats.org/officeDocument/2006/relationships/slide" Target="slide78.xml"/></Relationships>
</file>

<file path=ppt/slides/_rels/slide8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slide" Target="slide80.xml"/><Relationship Id="rId5" Type="http://schemas.openxmlformats.org/officeDocument/2006/relationships/slide" Target="slide78.xml"/><Relationship Id="rId4" Type="http://schemas.openxmlformats.org/officeDocument/2006/relationships/slide" Target="slide1.xml"/></Relationships>
</file>

<file path=ppt/slides/_rels/slide8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80.xml"/><Relationship Id="rId4" Type="http://schemas.openxmlformats.org/officeDocument/2006/relationships/slide" Target="slide78.xml"/></Relationships>
</file>

<file path=ppt/slides/_rels/slide8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80.xml"/><Relationship Id="rId4" Type="http://schemas.openxmlformats.org/officeDocument/2006/relationships/slide" Target="slide78.xml"/></Relationships>
</file>

<file path=ppt/slides/_rels/slide8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4.xml"/><Relationship Id="rId5" Type="http://schemas.openxmlformats.org/officeDocument/2006/relationships/slide" Target="slide80.xml"/><Relationship Id="rId4" Type="http://schemas.openxmlformats.org/officeDocument/2006/relationships/slide" Target="slide78.xml"/></Relationships>
</file>

<file path=ppt/slides/_rels/slide8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80.xml"/><Relationship Id="rId4" Type="http://schemas.openxmlformats.org/officeDocument/2006/relationships/slide" Target="slide78.xml"/></Relationships>
</file>

<file path=ppt/slides/_rels/slide8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80.xml"/><Relationship Id="rId4" Type="http://schemas.openxmlformats.org/officeDocument/2006/relationships/slide" Target="slide78.xml"/></Relationships>
</file>

<file path=ppt/slides/_rels/slide8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4.xml"/><Relationship Id="rId5" Type="http://schemas.openxmlformats.org/officeDocument/2006/relationships/slide" Target="slide80.xml"/><Relationship Id="rId4" Type="http://schemas.openxmlformats.org/officeDocument/2006/relationships/slide" Target="slide78.xml"/></Relationships>
</file>

<file path=ppt/slides/_rels/slide8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image" Target="../media/image25.wmf"/><Relationship Id="rId5" Type="http://schemas.openxmlformats.org/officeDocument/2006/relationships/slide" Target="slide80.xml"/><Relationship Id="rId4" Type="http://schemas.openxmlformats.org/officeDocument/2006/relationships/slide" Target="slide78.xml"/></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slide" Target="slide1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slide" Target="slide6.xml"/><Relationship Id="rId4" Type="http://schemas.openxmlformats.org/officeDocument/2006/relationships/slide" Target="slide2.xml"/></Relationships>
</file>

<file path=ppt/slides/_rels/slide9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9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80.xml"/><Relationship Id="rId4" Type="http://schemas.openxmlformats.org/officeDocument/2006/relationships/slide" Target="slide78.xml"/></Relationships>
</file>

<file path=ppt/slides/_rels/slide92.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audio" Target="../media/audio1.wav"/><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slide" Target="slide80.xml"/><Relationship Id="rId5" Type="http://schemas.openxmlformats.org/officeDocument/2006/relationships/slide" Target="slide78.xml"/><Relationship Id="rId4" Type="http://schemas.openxmlformats.org/officeDocument/2006/relationships/slide" Target="slide1.xml"/></Relationships>
</file>

<file path=ppt/slides/_rels/slide9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slide" Target="slide80.xml"/><Relationship Id="rId4" Type="http://schemas.openxmlformats.org/officeDocument/2006/relationships/slide" Target="slide78.xml"/></Relationships>
</file>

<file path=ppt/slides/_rels/slide9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slide" Target="slide80.xml"/><Relationship Id="rId4" Type="http://schemas.openxmlformats.org/officeDocument/2006/relationships/slide" Target="slide78.xml"/></Relationships>
</file>

<file path=ppt/slides/_rels/slide95.xml.rels><?xml version="1.0" encoding="UTF-8" standalone="yes"?>
<Relationships xmlns="http://schemas.openxmlformats.org/package/2006/relationships"><Relationship Id="rId8" Type="http://schemas.openxmlformats.org/officeDocument/2006/relationships/slide" Target="slide103.xml"/><Relationship Id="rId3" Type="http://schemas.openxmlformats.org/officeDocument/2006/relationships/slide" Target="slide1.xml"/><Relationship Id="rId7" Type="http://schemas.openxmlformats.org/officeDocument/2006/relationships/slide" Target="slide10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97.xml"/><Relationship Id="rId5" Type="http://schemas.openxmlformats.org/officeDocument/2006/relationships/slide" Target="slide96.xml"/><Relationship Id="rId4" Type="http://schemas.openxmlformats.org/officeDocument/2006/relationships/slide" Target="slide78.xml"/><Relationship Id="rId9" Type="http://schemas.openxmlformats.org/officeDocument/2006/relationships/slide" Target="slide105.xml"/></Relationships>
</file>

<file path=ppt/slides/_rels/slide9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95.xml"/><Relationship Id="rId4" Type="http://schemas.openxmlformats.org/officeDocument/2006/relationships/slide" Target="slide78.xml"/></Relationships>
</file>

<file path=ppt/slides/_rels/slide97.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slide" Target="slide100.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98.xml"/><Relationship Id="rId5" Type="http://schemas.openxmlformats.org/officeDocument/2006/relationships/slide" Target="slide95.xml"/><Relationship Id="rId4" Type="http://schemas.openxmlformats.org/officeDocument/2006/relationships/slide" Target="slide78.xml"/></Relationships>
</file>

<file path=ppt/slides/_rels/slide9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97.xml"/><Relationship Id="rId5" Type="http://schemas.openxmlformats.org/officeDocument/2006/relationships/slide" Target="slide95.xml"/><Relationship Id="rId4" Type="http://schemas.openxmlformats.org/officeDocument/2006/relationships/slide" Target="slide78.xml"/></Relationships>
</file>

<file path=ppt/slides/_rels/slide9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97.xml"/><Relationship Id="rId5" Type="http://schemas.openxmlformats.org/officeDocument/2006/relationships/slide" Target="slide95.xml"/><Relationship Id="rId4" Type="http://schemas.openxmlformats.org/officeDocument/2006/relationships/slide" Target="slide7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defRPr/>
            </a:pPr>
            <a:r>
              <a:rPr lang="zh-CN" altLang="en-US" smtClean="0">
                <a:latin typeface="宋体" pitchFamily="2" charset="-122"/>
              </a:rPr>
              <a:t>存储系统</a:t>
            </a:r>
            <a:endParaRPr lang="zh-CN" altLang="en-US" smtClean="0"/>
          </a:p>
        </p:txBody>
      </p:sp>
      <p:sp>
        <p:nvSpPr>
          <p:cNvPr id="3075" name="Rectangle 7"/>
          <p:cNvSpPr>
            <a:spLocks noGrp="1" noChangeArrowheads="1"/>
          </p:cNvSpPr>
          <p:nvPr>
            <p:ph type="body" idx="1"/>
          </p:nvPr>
        </p:nvSpPr>
        <p:spPr>
          <a:xfrm>
            <a:off x="2700338" y="2276475"/>
            <a:ext cx="4081462" cy="3649663"/>
          </a:xfrm>
        </p:spPr>
        <p:txBody>
          <a:bodyPr/>
          <a:lstStyle/>
          <a:p>
            <a:pPr eaLnBrk="1" hangingPunct="1">
              <a:lnSpc>
                <a:spcPct val="150000"/>
              </a:lnSpc>
            </a:pPr>
            <a:r>
              <a:rPr lang="zh-CN" altLang="en-US" dirty="0" smtClean="0">
                <a:hlinkClick r:id="rId3" action="ppaction://hlinksldjump"/>
              </a:rPr>
              <a:t>存储系统原理</a:t>
            </a:r>
            <a:endParaRPr lang="zh-CN" altLang="en-US" dirty="0" smtClean="0"/>
          </a:p>
          <a:p>
            <a:pPr eaLnBrk="1" hangingPunct="1">
              <a:lnSpc>
                <a:spcPct val="150000"/>
              </a:lnSpc>
            </a:pPr>
            <a:r>
              <a:rPr lang="zh-CN" altLang="en-US" dirty="0" smtClean="0">
                <a:hlinkClick r:id="rId4" action="ppaction://hlinksldjump"/>
              </a:rPr>
              <a:t>虚拟存储系统</a:t>
            </a:r>
            <a:endParaRPr lang="zh-CN" altLang="en-US" dirty="0" smtClean="0"/>
          </a:p>
          <a:p>
            <a:pPr eaLnBrk="1" hangingPunct="1">
              <a:lnSpc>
                <a:spcPct val="150000"/>
              </a:lnSpc>
            </a:pPr>
            <a:r>
              <a:rPr lang="en-US" altLang="zh-CN" dirty="0" smtClean="0">
                <a:hlinkClick r:id="rId5" action="ppaction://hlinksldjump"/>
              </a:rPr>
              <a:t>Cache</a:t>
            </a:r>
            <a:r>
              <a:rPr lang="zh-CN" altLang="en-US" dirty="0" smtClean="0">
                <a:hlinkClick r:id="rId5" action="ppaction://hlinksldjump"/>
              </a:rPr>
              <a:t>存储系统</a:t>
            </a:r>
            <a:endParaRPr lang="zh-CN" altLang="en-US" dirty="0" smtClean="0"/>
          </a:p>
          <a:p>
            <a:pPr eaLnBrk="1" hangingPunct="1">
              <a:lnSpc>
                <a:spcPct val="150000"/>
              </a:lnSpc>
            </a:pPr>
            <a:r>
              <a:rPr lang="zh-CN" altLang="en-US" dirty="0" smtClean="0">
                <a:hlinkClick r:id="rId6" action="ppaction://hlinksldjump"/>
              </a:rPr>
              <a:t>三级存储系统</a:t>
            </a:r>
            <a:endParaRPr lang="zh-CN" altLang="en-US" dirty="0" smtClean="0"/>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pPr eaLnBrk="1" hangingPunct="1">
              <a:defRPr/>
            </a:pPr>
            <a:r>
              <a:rPr lang="zh-CN" altLang="en-US" smtClean="0"/>
              <a:t>虚拟存储系统</a:t>
            </a:r>
          </a:p>
        </p:txBody>
      </p:sp>
      <p:sp>
        <p:nvSpPr>
          <p:cNvPr id="1331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存储系统原理</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存储系统的基本概念</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常用存储系统</a:t>
            </a:r>
            <a:endParaRPr lang="zh-CN" altLang="en-US" sz="1200" b="0">
              <a:latin typeface="Times New Roman" pitchFamily="18" charset="0"/>
              <a:ea typeface="幼圆" pitchFamily="49" charset="-122"/>
            </a:endParaRPr>
          </a:p>
        </p:txBody>
      </p:sp>
      <p:sp>
        <p:nvSpPr>
          <p:cNvPr id="413700" name="Rectangle 4"/>
          <p:cNvSpPr>
            <a:spLocks noGrp="1" noChangeArrowheads="1"/>
          </p:cNvSpPr>
          <p:nvPr>
            <p:ph type="body" idx="1"/>
          </p:nvPr>
        </p:nvSpPr>
        <p:spPr>
          <a:xfrm>
            <a:off x="809625" y="2133600"/>
            <a:ext cx="3990975" cy="4191000"/>
          </a:xfrm>
          <a:solidFill>
            <a:srgbClr val="CC99FF"/>
          </a:solidFill>
          <a:ln w="57150" cmpd="thickThin">
            <a:solidFill>
              <a:schemeClr val="tx1"/>
            </a:solidFill>
            <a:miter lim="800000"/>
            <a:headEnd/>
            <a:tailEnd/>
          </a:ln>
          <a:effectLst>
            <a:outerShdw dist="35921" dir="2700000" algn="ctr" rotWithShape="0">
              <a:schemeClr val="bg2"/>
            </a:outerShdw>
          </a:effectLst>
        </p:spPr>
        <p:txBody>
          <a:bodyPr/>
          <a:lstStyle/>
          <a:p>
            <a:pPr marL="0" indent="0" eaLnBrk="1" hangingPunct="1">
              <a:buClr>
                <a:srgbClr val="FF0000"/>
              </a:buClr>
              <a:defRPr/>
            </a:pPr>
            <a:r>
              <a:rPr lang="zh-CN" altLang="en-US" sz="2400" smtClean="0">
                <a:solidFill>
                  <a:srgbClr val="FF0000"/>
                </a:solidFill>
                <a:effectLst>
                  <a:outerShdw blurRad="38100" dist="38100" dir="2700000" algn="tl">
                    <a:srgbClr val="000000"/>
                  </a:outerShdw>
                </a:effectLst>
              </a:rPr>
              <a:t>  原理</a:t>
            </a:r>
          </a:p>
          <a:p>
            <a:pPr marL="0" indent="0" eaLnBrk="1" hangingPunct="1">
              <a:buFont typeface="Wingdings" pitchFamily="2" charset="2"/>
              <a:buNone/>
              <a:defRPr/>
            </a:pPr>
            <a:r>
              <a:rPr lang="zh-CN" altLang="en-US" sz="2400" smtClean="0"/>
              <a:t>    由主存储器和磁盘存储器构成 。</a:t>
            </a:r>
          </a:p>
          <a:p>
            <a:pPr marL="0" indent="0" eaLnBrk="1" hangingPunct="1">
              <a:buClr>
                <a:srgbClr val="FF0000"/>
              </a:buClr>
              <a:defRPr/>
            </a:pPr>
            <a:r>
              <a:rPr lang="zh-CN" altLang="en-US" sz="2400" smtClean="0">
                <a:solidFill>
                  <a:srgbClr val="FF0000"/>
                </a:solidFill>
                <a:effectLst>
                  <a:outerShdw blurRad="38100" dist="38100" dir="2700000" algn="tl">
                    <a:srgbClr val="000000"/>
                  </a:outerShdw>
                </a:effectLst>
              </a:rPr>
              <a:t>  目的</a:t>
            </a:r>
          </a:p>
          <a:p>
            <a:pPr marL="0" indent="0" eaLnBrk="1" hangingPunct="1">
              <a:buFont typeface="Wingdings" pitchFamily="2" charset="2"/>
              <a:buNone/>
              <a:defRPr/>
            </a:pPr>
            <a:r>
              <a:rPr lang="zh-CN" altLang="en-US" sz="2400" smtClean="0"/>
              <a:t>    增加存储器的存储容量。</a:t>
            </a:r>
          </a:p>
          <a:p>
            <a:pPr marL="0" indent="0" eaLnBrk="1" hangingPunct="1">
              <a:buClr>
                <a:srgbClr val="FF0000"/>
              </a:buClr>
              <a:defRPr/>
            </a:pPr>
            <a:r>
              <a:rPr lang="zh-CN" altLang="en-US" sz="2400" smtClean="0">
                <a:solidFill>
                  <a:srgbClr val="FF0000"/>
                </a:solidFill>
                <a:effectLst>
                  <a:outerShdw blurRad="38100" dist="38100" dir="2700000" algn="tl">
                    <a:srgbClr val="000000"/>
                  </a:outerShdw>
                </a:effectLst>
              </a:rPr>
              <a:t>  特点</a:t>
            </a:r>
          </a:p>
          <a:p>
            <a:pPr marL="0" indent="0" eaLnBrk="1" hangingPunct="1">
              <a:buFont typeface="Wingdings" pitchFamily="2" charset="2"/>
              <a:buNone/>
              <a:defRPr/>
            </a:pPr>
            <a:r>
              <a:rPr lang="zh-CN" altLang="en-US" sz="2400" smtClean="0"/>
              <a:t>    采用硬件和软件相结合的方法来调度，因此对应用程序员是透明的，对系统程序员是不透明的。</a:t>
            </a:r>
          </a:p>
        </p:txBody>
      </p:sp>
      <p:grpSp>
        <p:nvGrpSpPr>
          <p:cNvPr id="13317" name="Group 14"/>
          <p:cNvGrpSpPr>
            <a:grpSpLocks/>
          </p:cNvGrpSpPr>
          <p:nvPr/>
        </p:nvGrpSpPr>
        <p:grpSpPr bwMode="auto">
          <a:xfrm>
            <a:off x="5029200" y="5181600"/>
            <a:ext cx="3824288" cy="993775"/>
            <a:chOff x="3168" y="1632"/>
            <a:chExt cx="2409" cy="626"/>
          </a:xfrm>
        </p:grpSpPr>
        <p:sp>
          <p:nvSpPr>
            <p:cNvPr id="13321" name="Rectangle 6"/>
            <p:cNvSpPr>
              <a:spLocks noChangeAspect="1" noChangeArrowheads="1"/>
            </p:cNvSpPr>
            <p:nvPr/>
          </p:nvSpPr>
          <p:spPr bwMode="auto">
            <a:xfrm>
              <a:off x="3168" y="1632"/>
              <a:ext cx="2409" cy="626"/>
            </a:xfrm>
            <a:prstGeom prst="rect">
              <a:avLst/>
            </a:prstGeom>
            <a:solidFill>
              <a:srgbClr val="FFFF00"/>
            </a:solidFill>
            <a:ln w="38100">
              <a:solidFill>
                <a:srgbClr val="000000"/>
              </a:solidFill>
              <a:prstDash val="sysDot"/>
              <a:miter lim="800000"/>
              <a:headEnd/>
              <a:tailEnd/>
            </a:ln>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13322" name="Rectangle 7"/>
            <p:cNvSpPr>
              <a:spLocks noChangeAspect="1" noChangeArrowheads="1"/>
            </p:cNvSpPr>
            <p:nvPr/>
          </p:nvSpPr>
          <p:spPr bwMode="auto">
            <a:xfrm>
              <a:off x="3264" y="1824"/>
              <a:ext cx="870" cy="280"/>
            </a:xfrm>
            <a:prstGeom prst="rect">
              <a:avLst/>
            </a:prstGeom>
            <a:solidFill>
              <a:srgbClr val="FFFFFF"/>
            </a:solidFill>
            <a:ln w="28575">
              <a:solidFill>
                <a:srgbClr val="000000"/>
              </a:solidFill>
              <a:miter lim="800000"/>
              <a:headEnd/>
              <a:tailEnd/>
            </a:ln>
          </p:spPr>
          <p:txBody>
            <a:bodyPr lIns="0" tIns="0" rIns="0" bIns="0"/>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2400">
                  <a:latin typeface="Times New Roman" pitchFamily="18" charset="0"/>
                </a:rPr>
                <a:t>主存储器</a:t>
              </a:r>
            </a:p>
          </p:txBody>
        </p:sp>
        <p:sp>
          <p:nvSpPr>
            <p:cNvPr id="13323" name="Rectangle 8"/>
            <p:cNvSpPr>
              <a:spLocks noChangeAspect="1" noChangeArrowheads="1"/>
            </p:cNvSpPr>
            <p:nvPr/>
          </p:nvSpPr>
          <p:spPr bwMode="auto">
            <a:xfrm>
              <a:off x="4464" y="1824"/>
              <a:ext cx="1014" cy="261"/>
            </a:xfrm>
            <a:prstGeom prst="rect">
              <a:avLst/>
            </a:prstGeom>
            <a:solidFill>
              <a:srgbClr val="FFFFFF"/>
            </a:solidFill>
            <a:ln w="28575">
              <a:solidFill>
                <a:srgbClr val="000000"/>
              </a:solidFill>
              <a:miter lim="800000"/>
              <a:headEnd/>
              <a:tailEnd/>
            </a:ln>
          </p:spPr>
          <p:txBody>
            <a:bodyPr lIns="0" tIns="0" rIns="0" bIns="0"/>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2400">
                  <a:latin typeface="Times New Roman" pitchFamily="18" charset="0"/>
                </a:rPr>
                <a:t>磁盘存储器</a:t>
              </a:r>
            </a:p>
          </p:txBody>
        </p:sp>
        <p:sp>
          <p:nvSpPr>
            <p:cNvPr id="13324" name="Line 9"/>
            <p:cNvSpPr>
              <a:spLocks noChangeAspect="1" noChangeShapeType="1"/>
            </p:cNvSpPr>
            <p:nvPr/>
          </p:nvSpPr>
          <p:spPr bwMode="auto">
            <a:xfrm>
              <a:off x="4128" y="1882"/>
              <a:ext cx="293"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25" name="Line 10"/>
            <p:cNvSpPr>
              <a:spLocks noChangeAspect="1" noChangeShapeType="1"/>
            </p:cNvSpPr>
            <p:nvPr/>
          </p:nvSpPr>
          <p:spPr bwMode="auto">
            <a:xfrm>
              <a:off x="4128" y="2008"/>
              <a:ext cx="293" cy="0"/>
            </a:xfrm>
            <a:prstGeom prst="line">
              <a:avLst/>
            </a:prstGeom>
            <a:noFill/>
            <a:ln w="2857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sp>
        <p:nvSpPr>
          <p:cNvPr id="413708" name="Rectangle 12"/>
          <p:cNvSpPr>
            <a:spLocks noChangeArrowheads="1"/>
          </p:cNvSpPr>
          <p:nvPr/>
        </p:nvSpPr>
        <p:spPr bwMode="auto">
          <a:xfrm>
            <a:off x="5003800" y="2133600"/>
            <a:ext cx="3762375" cy="1828800"/>
          </a:xfrm>
          <a:prstGeom prst="rect">
            <a:avLst/>
          </a:prstGeom>
          <a:solidFill>
            <a:srgbClr val="CCFFFF"/>
          </a:solidFill>
          <a:ln w="57150" cmpd="thickThin">
            <a:solidFill>
              <a:schemeClr val="tx1"/>
            </a:solidFill>
            <a:miter lim="800000"/>
            <a:headEnd/>
            <a:tailEnd/>
          </a:ln>
          <a:effectLst>
            <a:outerShdw dist="35921" dir="2700000" algn="ctr" rotWithShape="0">
              <a:schemeClr val="bg2"/>
            </a:outerShdw>
          </a:effectLst>
        </p:spPr>
        <p:txBody>
          <a:bodyPr/>
          <a:lstStyle>
            <a:lvl1pPr algn="l">
              <a:spcBef>
                <a:spcPct val="0"/>
              </a:spcBef>
              <a:defRPr kumimoji="1" sz="2400">
                <a:solidFill>
                  <a:schemeClr val="tx1"/>
                </a:solidFill>
                <a:latin typeface="Times New Roman" pitchFamily="18" charset="0"/>
                <a:ea typeface="宋体" pitchFamily="2" charset="-122"/>
              </a:defRPr>
            </a:lvl1pPr>
            <a:lvl2pPr marL="765175" indent="-285750" algn="l">
              <a:spcBef>
                <a:spcPct val="0"/>
              </a:spcBef>
              <a:defRPr kumimoji="1" sz="2400">
                <a:solidFill>
                  <a:schemeClr val="tx1"/>
                </a:solidFill>
                <a:latin typeface="Times New Roman" pitchFamily="18" charset="0"/>
                <a:ea typeface="宋体" pitchFamily="2" charset="-122"/>
              </a:defRPr>
            </a:lvl2pPr>
            <a:lvl3pPr marL="1184275" indent="-228600" algn="l">
              <a:spcBef>
                <a:spcPct val="0"/>
              </a:spcBef>
              <a:defRPr kumimoji="1" sz="2400">
                <a:solidFill>
                  <a:schemeClr val="tx1"/>
                </a:solidFill>
                <a:latin typeface="Times New Roman" pitchFamily="18" charset="0"/>
                <a:ea typeface="宋体" pitchFamily="2" charset="-122"/>
              </a:defRPr>
            </a:lvl3pPr>
            <a:lvl4pPr marL="1603375" indent="-228600" algn="l">
              <a:spcBef>
                <a:spcPct val="0"/>
              </a:spcBef>
              <a:defRPr kumimoji="1" sz="2400">
                <a:solidFill>
                  <a:schemeClr val="tx1"/>
                </a:solidFill>
                <a:latin typeface="Times New Roman" pitchFamily="18" charset="0"/>
                <a:ea typeface="宋体" pitchFamily="2" charset="-122"/>
              </a:defRPr>
            </a:lvl4pPr>
            <a:lvl5pPr marL="2022475" indent="-228600" algn="l">
              <a:spcBef>
                <a:spcPct val="0"/>
              </a:spcBef>
              <a:defRPr kumimoji="1" sz="2400">
                <a:solidFill>
                  <a:schemeClr val="tx1"/>
                </a:solidFill>
                <a:latin typeface="Times New Roman" pitchFamily="18" charset="0"/>
                <a:ea typeface="宋体" pitchFamily="2" charset="-122"/>
              </a:defRPr>
            </a:lvl5pPr>
            <a:lvl6pPr marL="2479675" indent="-228600" fontAlgn="base">
              <a:spcBef>
                <a:spcPct val="0"/>
              </a:spcBef>
              <a:spcAft>
                <a:spcPct val="0"/>
              </a:spcAft>
              <a:defRPr kumimoji="1" sz="2400">
                <a:solidFill>
                  <a:schemeClr val="tx1"/>
                </a:solidFill>
                <a:latin typeface="Times New Roman" pitchFamily="18" charset="0"/>
                <a:ea typeface="宋体" pitchFamily="2" charset="-122"/>
              </a:defRPr>
            </a:lvl6pPr>
            <a:lvl7pPr marL="2936875" indent="-228600" fontAlgn="base">
              <a:spcBef>
                <a:spcPct val="0"/>
              </a:spcBef>
              <a:spcAft>
                <a:spcPct val="0"/>
              </a:spcAft>
              <a:defRPr kumimoji="1" sz="2400">
                <a:solidFill>
                  <a:schemeClr val="tx1"/>
                </a:solidFill>
                <a:latin typeface="Times New Roman" pitchFamily="18" charset="0"/>
                <a:ea typeface="宋体" pitchFamily="2" charset="-122"/>
              </a:defRPr>
            </a:lvl7pPr>
            <a:lvl8pPr marL="3394075" indent="-228600" fontAlgn="base">
              <a:spcBef>
                <a:spcPct val="0"/>
              </a:spcBef>
              <a:spcAft>
                <a:spcPct val="0"/>
              </a:spcAft>
              <a:defRPr kumimoji="1" sz="2400">
                <a:solidFill>
                  <a:schemeClr val="tx1"/>
                </a:solidFill>
                <a:latin typeface="Times New Roman" pitchFamily="18" charset="0"/>
                <a:ea typeface="宋体" pitchFamily="2" charset="-122"/>
              </a:defRPr>
            </a:lvl8pPr>
            <a:lvl9pPr marL="3851275"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90000"/>
              </a:lnSpc>
              <a:spcBef>
                <a:spcPct val="20000"/>
              </a:spcBef>
              <a:defRPr/>
            </a:pPr>
            <a:r>
              <a:rPr lang="zh-CN" altLang="en-US" b="1" smtClean="0">
                <a:latin typeface="楷体_GB2312" pitchFamily="49" charset="-122"/>
                <a:ea typeface="楷体_GB2312" pitchFamily="49" charset="-122"/>
              </a:rPr>
              <a:t>    这个存储系统从</a:t>
            </a:r>
            <a:r>
              <a:rPr lang="zh-CN" altLang="en-US" b="1" smtClean="0">
                <a:solidFill>
                  <a:srgbClr val="FF0000"/>
                </a:solidFill>
                <a:effectLst>
                  <a:outerShdw blurRad="38100" dist="38100" dir="2700000" algn="tl">
                    <a:srgbClr val="000000"/>
                  </a:outerShdw>
                </a:effectLst>
                <a:latin typeface="楷体_GB2312" pitchFamily="49" charset="-122"/>
                <a:ea typeface="楷体_GB2312" pitchFamily="49" charset="-122"/>
              </a:rPr>
              <a:t>应用程序员</a:t>
            </a:r>
            <a:r>
              <a:rPr lang="zh-CN" altLang="en-US" b="1" smtClean="0">
                <a:latin typeface="楷体_GB2312" pitchFamily="49" charset="-122"/>
                <a:ea typeface="楷体_GB2312" pitchFamily="49" charset="-122"/>
              </a:rPr>
              <a:t>看：速度接近主存的速度，容量是虚拟地址空间，每位价格接近磁盘存储器的价格。</a:t>
            </a:r>
          </a:p>
        </p:txBody>
      </p:sp>
      <p:sp>
        <p:nvSpPr>
          <p:cNvPr id="13319" name="AutoShape 13"/>
          <p:cNvSpPr>
            <a:spLocks noChangeArrowheads="1"/>
          </p:cNvSpPr>
          <p:nvPr/>
        </p:nvSpPr>
        <p:spPr bwMode="auto">
          <a:xfrm flipV="1">
            <a:off x="6156325" y="4221163"/>
            <a:ext cx="304800" cy="762000"/>
          </a:xfrm>
          <a:prstGeom prst="upArrow">
            <a:avLst>
              <a:gd name="adj1" fmla="val 21870"/>
              <a:gd name="adj2" fmla="val 83333"/>
            </a:avLst>
          </a:prstGeom>
          <a:solidFill>
            <a:srgbClr val="339966"/>
          </a:solidFill>
          <a:ln w="28575">
            <a:solidFill>
              <a:schemeClr val="tx1"/>
            </a:solidFill>
            <a:miter lim="800000"/>
            <a:headEnd/>
            <a:tailEnd/>
          </a:ln>
          <a:effectLst>
            <a:outerShdw dist="35921" dir="2700000" algn="ctr" rotWithShape="0">
              <a:schemeClr val="bg2"/>
            </a:outerShdw>
          </a:effectLst>
        </p:spPr>
        <p:txBody>
          <a:bodyPr lIns="90000" tIns="46800" rIns="90000" bIns="46800" anchor="ct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pic>
        <p:nvPicPr>
          <p:cNvPr id="13320"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59563" y="4292600"/>
            <a:ext cx="15240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pPr eaLnBrk="1" hangingPunct="1">
              <a:defRPr/>
            </a:pPr>
            <a:r>
              <a:rPr lang="zh-CN" altLang="en-US" smtClean="0"/>
              <a:t>每组一个计数器</a:t>
            </a:r>
          </a:p>
        </p:txBody>
      </p:sp>
      <p:sp>
        <p:nvSpPr>
          <p:cNvPr id="10240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替换算法</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轮换法及其实现</a:t>
            </a:r>
            <a:endParaRPr lang="zh-CN" altLang="en-US" sz="1200" b="0">
              <a:latin typeface="Times New Roman" pitchFamily="18" charset="0"/>
              <a:ea typeface="幼圆" pitchFamily="49" charset="-122"/>
            </a:endParaRPr>
          </a:p>
        </p:txBody>
      </p:sp>
      <p:sp>
        <p:nvSpPr>
          <p:cNvPr id="102404" name="Rectangle 4"/>
          <p:cNvSpPr>
            <a:spLocks noGrp="1" noChangeArrowheads="1"/>
          </p:cNvSpPr>
          <p:nvPr>
            <p:ph type="body" idx="1"/>
          </p:nvPr>
        </p:nvSpPr>
        <p:spPr>
          <a:xfrm>
            <a:off x="838200" y="2667000"/>
            <a:ext cx="7958138" cy="3048000"/>
          </a:xfrm>
        </p:spPr>
        <p:txBody>
          <a:bodyPr/>
          <a:lstStyle/>
          <a:p>
            <a:pPr marL="0" indent="0" eaLnBrk="1" hangingPunct="1">
              <a:lnSpc>
                <a:spcPct val="140000"/>
              </a:lnSpc>
              <a:buFont typeface="Wingdings" pitchFamily="2" charset="2"/>
              <a:buNone/>
            </a:pPr>
            <a:r>
              <a:rPr lang="zh-CN" altLang="en-US" smtClean="0"/>
              <a:t>        每组设置一个替换计数器，长度与“组内块号”字段相同。工作方法：本组有替换时，计数器加1，计数器的值就是要被替换出去的块号。</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p:txBody>
          <a:bodyPr/>
          <a:lstStyle/>
          <a:p>
            <a:pPr eaLnBrk="1" hangingPunct="1">
              <a:defRPr/>
            </a:pPr>
            <a:r>
              <a:rPr lang="en-US" altLang="zh-CN" smtClean="0">
                <a:latin typeface="Arial" pitchFamily="34" charset="0"/>
              </a:rPr>
              <a:t>LRU</a:t>
            </a:r>
            <a:r>
              <a:rPr lang="zh-CN" altLang="en-US" smtClean="0"/>
              <a:t>算法及其实现</a:t>
            </a:r>
          </a:p>
        </p:txBody>
      </p:sp>
      <p:sp>
        <p:nvSpPr>
          <p:cNvPr id="10342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替换算法</a:t>
            </a:r>
            <a:endParaRPr lang="zh-CN" altLang="en-US" sz="1200" b="0">
              <a:latin typeface="Times New Roman" pitchFamily="18" charset="0"/>
              <a:ea typeface="幼圆" pitchFamily="49" charset="-122"/>
            </a:endParaRPr>
          </a:p>
        </p:txBody>
      </p:sp>
      <p:sp>
        <p:nvSpPr>
          <p:cNvPr id="524292" name="Rectangle 4"/>
          <p:cNvSpPr>
            <a:spLocks noGrp="1" noChangeArrowheads="1"/>
          </p:cNvSpPr>
          <p:nvPr>
            <p:ph type="body" idx="1"/>
          </p:nvPr>
        </p:nvSpPr>
        <p:spPr>
          <a:xfrm>
            <a:off x="809625" y="1916113"/>
            <a:ext cx="7958138" cy="4408487"/>
          </a:xfrm>
        </p:spPr>
        <p:txBody>
          <a:bodyPr/>
          <a:lstStyle/>
          <a:p>
            <a:pPr marL="0" indent="0" eaLnBrk="1" hangingPunct="1">
              <a:lnSpc>
                <a:spcPct val="110000"/>
              </a:lnSpc>
              <a:buFont typeface="Wingdings" pitchFamily="2" charset="2"/>
              <a:buNone/>
              <a:defRPr/>
            </a:pPr>
            <a:r>
              <a:rPr lang="zh-CN" altLang="en-US" smtClean="0"/>
              <a:t>       在块表中为</a:t>
            </a:r>
            <a:r>
              <a:rPr lang="en-US" altLang="zh-CN" smtClean="0"/>
              <a:t>Cache</a:t>
            </a:r>
            <a:r>
              <a:rPr lang="zh-CN" altLang="en-US" smtClean="0"/>
              <a:t>的每块都设置一个替换计数器，长度与“组内块号”字段相同。工作方法：</a:t>
            </a:r>
            <a:r>
              <a:rPr lang="zh-CN" altLang="en-US" smtClean="0">
                <a:solidFill>
                  <a:srgbClr val="FF0000"/>
                </a:solidFill>
                <a:effectLst>
                  <a:outerShdw blurRad="38100" dist="38100" dir="2700000" algn="tl">
                    <a:srgbClr val="C0C0C0"/>
                  </a:outerShdw>
                </a:effectLst>
              </a:rPr>
              <a:t>装入或替换时</a:t>
            </a:r>
            <a:r>
              <a:rPr lang="zh-CN" altLang="en-US" smtClean="0"/>
              <a:t>，被装入或替换的块计数器置0，同组其他块计数器加1；</a:t>
            </a:r>
            <a:r>
              <a:rPr lang="zh-CN" altLang="en-US" smtClean="0">
                <a:solidFill>
                  <a:srgbClr val="FF0000"/>
                </a:solidFill>
                <a:effectLst>
                  <a:outerShdw blurRad="38100" dist="38100" dir="2700000" algn="tl">
                    <a:srgbClr val="C0C0C0"/>
                  </a:outerShdw>
                </a:effectLst>
              </a:rPr>
              <a:t>命中时</a:t>
            </a:r>
            <a:r>
              <a:rPr lang="zh-CN" altLang="en-US" smtClean="0"/>
              <a:t>，命中块计数器置0，同组中比他置0前的值小的计数器加1，其他不变；</a:t>
            </a:r>
            <a:r>
              <a:rPr lang="zh-CN" altLang="en-US" smtClean="0">
                <a:solidFill>
                  <a:srgbClr val="FF0000"/>
                </a:solidFill>
                <a:effectLst>
                  <a:outerShdw blurRad="38100" dist="38100" dir="2700000" algn="tl">
                    <a:srgbClr val="C0C0C0"/>
                  </a:outerShdw>
                </a:effectLst>
              </a:rPr>
              <a:t>需替换时</a:t>
            </a:r>
            <a:r>
              <a:rPr lang="zh-CN" altLang="en-US" smtClean="0"/>
              <a:t>，同组中计数器值最大（一般为全1）的块被替换。</a:t>
            </a:r>
          </a:p>
        </p:txBody>
      </p:sp>
      <p:sp>
        <p:nvSpPr>
          <p:cNvPr id="103429"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2 之 1</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p:txBody>
          <a:bodyPr/>
          <a:lstStyle/>
          <a:p>
            <a:pPr eaLnBrk="1" hangingPunct="1">
              <a:defRPr/>
            </a:pPr>
            <a:r>
              <a:rPr lang="zh-CN" altLang="en-US" smtClean="0"/>
              <a:t>举  例</a:t>
            </a:r>
          </a:p>
        </p:txBody>
      </p:sp>
      <p:sp>
        <p:nvSpPr>
          <p:cNvPr id="10445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替换算法</a:t>
            </a:r>
            <a:endParaRPr lang="zh-CN" altLang="en-US" sz="1200" b="0">
              <a:latin typeface="Times New Roman" pitchFamily="18" charset="0"/>
              <a:ea typeface="幼圆" pitchFamily="49" charset="-122"/>
            </a:endParaRPr>
          </a:p>
        </p:txBody>
      </p:sp>
      <p:sp>
        <p:nvSpPr>
          <p:cNvPr id="104452"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2 之 2</a:t>
            </a:r>
          </a:p>
        </p:txBody>
      </p:sp>
      <p:sp>
        <p:nvSpPr>
          <p:cNvPr id="104453" name="Rectangle 7"/>
          <p:cNvSpPr>
            <a:spLocks noGrp="1" noChangeArrowheads="1"/>
          </p:cNvSpPr>
          <p:nvPr>
            <p:ph type="body" idx="1"/>
          </p:nvPr>
        </p:nvSpPr>
        <p:spPr>
          <a:xfrm>
            <a:off x="971550" y="2060575"/>
            <a:ext cx="7958138" cy="681038"/>
          </a:xfrm>
          <a:noFill/>
        </p:spPr>
        <p:txBody>
          <a:bodyPr/>
          <a:lstStyle/>
          <a:p>
            <a:pPr marL="0" indent="0" algn="ctr" eaLnBrk="1" hangingPunct="1">
              <a:buFont typeface="Wingdings" pitchFamily="2" charset="2"/>
              <a:buNone/>
            </a:pPr>
            <a:r>
              <a:rPr lang="en-US" altLang="zh-CN" sz="2800" smtClean="0"/>
              <a:t>IBM 370/165</a:t>
            </a:r>
            <a:r>
              <a:rPr lang="zh-CN" altLang="en-US" sz="2800" smtClean="0"/>
              <a:t>机：</a:t>
            </a:r>
            <a:r>
              <a:rPr lang="en-US" altLang="zh-CN" sz="2800" smtClean="0"/>
              <a:t>Cache</a:t>
            </a:r>
            <a:r>
              <a:rPr lang="zh-CN" altLang="en-US" sz="2800" smtClean="0"/>
              <a:t>采用组相联，每组4块。</a:t>
            </a:r>
          </a:p>
        </p:txBody>
      </p:sp>
      <p:graphicFrame>
        <p:nvGraphicFramePr>
          <p:cNvPr id="530733" name="Group 301"/>
          <p:cNvGraphicFramePr>
            <a:graphicFrameLocks noGrp="1"/>
          </p:cNvGraphicFramePr>
          <p:nvPr/>
        </p:nvGraphicFramePr>
        <p:xfrm>
          <a:off x="755650" y="2781300"/>
          <a:ext cx="8229600" cy="3324228"/>
        </p:xfrm>
        <a:graphic>
          <a:graphicData uri="http://schemas.openxmlformats.org/drawingml/2006/table">
            <a:tbl>
              <a:tblPr/>
              <a:tblGrid>
                <a:gridCol w="990600"/>
                <a:gridCol w="533400"/>
                <a:gridCol w="685800"/>
                <a:gridCol w="533400"/>
                <a:gridCol w="685800"/>
                <a:gridCol w="533400"/>
                <a:gridCol w="685800"/>
                <a:gridCol w="533400"/>
                <a:gridCol w="685800"/>
                <a:gridCol w="533400"/>
                <a:gridCol w="685800"/>
                <a:gridCol w="511175"/>
                <a:gridCol w="631825"/>
              </a:tblGrid>
              <a:tr h="515938">
                <a:tc rowSpan="2">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块地</a:t>
                      </a:r>
                    </a:p>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址流</a:t>
                      </a:r>
                    </a:p>
                  </a:txBody>
                  <a:tcPr marL="0" marR="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主存块1</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主存块2</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主存块3</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主存块4</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主存块5</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主存块4</a:t>
                      </a: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468313">
                <a:tc vMerge="1">
                  <a:txBody>
                    <a:bodyPr/>
                    <a:lstStyle/>
                    <a:p>
                      <a:endParaRPr lang="zh-CN" altLang="en-US"/>
                    </a:p>
                  </a:txBody>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块号</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计数器</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块号</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计数器</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块号</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计数器</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块号</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计数器</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块号</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计数器</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块号</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计数器</a:t>
                      </a: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smtClean="0">
                          <a:ln>
                            <a:noFill/>
                          </a:ln>
                          <a:solidFill>
                            <a:schemeClr val="tx1"/>
                          </a:solidFill>
                          <a:effectLst/>
                          <a:latin typeface="Arial" pitchFamily="34" charset="0"/>
                          <a:ea typeface="楷体_GB2312" pitchFamily="49" charset="-122"/>
                        </a:rPr>
                        <a:t>Cache</a:t>
                      </a: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块0</a:t>
                      </a:r>
                    </a:p>
                  </a:txBody>
                  <a:tcPr marL="0" marR="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1</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00</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1</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01</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1</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10</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1</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11</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5</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00</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5</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01</a:t>
                      </a: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smtClean="0">
                          <a:ln>
                            <a:noFill/>
                          </a:ln>
                          <a:solidFill>
                            <a:schemeClr val="tx1"/>
                          </a:solidFill>
                          <a:effectLst/>
                          <a:latin typeface="Arial" pitchFamily="34" charset="0"/>
                          <a:ea typeface="楷体_GB2312" pitchFamily="49" charset="-122"/>
                        </a:rPr>
                        <a:t>Cache</a:t>
                      </a: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块1</a:t>
                      </a:r>
                    </a:p>
                  </a:txBody>
                  <a:tcPr marL="0" marR="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600" b="1" i="0" u="none" strike="noStrike" cap="none" normalizeH="0" baseline="0" smtClean="0">
                        <a:ln>
                          <a:noFill/>
                        </a:ln>
                        <a:solidFill>
                          <a:schemeClr val="tx1"/>
                        </a:solidFill>
                        <a:effectLst/>
                        <a:latin typeface="Arial" pitchFamily="34" charset="0"/>
                        <a:ea typeface="楷体_GB2312" pitchFamily="49"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01</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2</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00</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2</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01</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2</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10</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2</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11</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2</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11</a:t>
                      </a: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smtClean="0">
                          <a:ln>
                            <a:noFill/>
                          </a:ln>
                          <a:solidFill>
                            <a:schemeClr val="tx1"/>
                          </a:solidFill>
                          <a:effectLst/>
                          <a:latin typeface="Arial" pitchFamily="34" charset="0"/>
                          <a:ea typeface="楷体_GB2312" pitchFamily="49" charset="-122"/>
                        </a:rPr>
                        <a:t>Cache</a:t>
                      </a: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块2</a:t>
                      </a:r>
                    </a:p>
                  </a:txBody>
                  <a:tcPr marL="0" marR="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600" b="1" i="0" u="none" strike="noStrike" cap="none" normalizeH="0" baseline="0" smtClean="0">
                        <a:ln>
                          <a:noFill/>
                        </a:ln>
                        <a:solidFill>
                          <a:schemeClr val="tx1"/>
                        </a:solidFill>
                        <a:effectLst/>
                        <a:latin typeface="Arial" pitchFamily="34" charset="0"/>
                        <a:ea typeface="楷体_GB2312" pitchFamily="49"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01</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600" b="1" i="0" u="none" strike="noStrike" cap="none" normalizeH="0" baseline="0" smtClean="0">
                        <a:ln>
                          <a:noFill/>
                        </a:ln>
                        <a:solidFill>
                          <a:schemeClr val="tx1"/>
                        </a:solidFill>
                        <a:effectLst/>
                        <a:latin typeface="Arial" pitchFamily="34" charset="0"/>
                        <a:ea typeface="楷体_GB2312" pitchFamily="49"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10</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3</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00</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3</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01</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3</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10</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3</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10</a:t>
                      </a: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smtClean="0">
                          <a:ln>
                            <a:noFill/>
                          </a:ln>
                          <a:solidFill>
                            <a:schemeClr val="tx1"/>
                          </a:solidFill>
                          <a:effectLst/>
                          <a:latin typeface="Arial" pitchFamily="34" charset="0"/>
                          <a:ea typeface="楷体_GB2312" pitchFamily="49" charset="-122"/>
                        </a:rPr>
                        <a:t>Cache</a:t>
                      </a: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块3</a:t>
                      </a:r>
                    </a:p>
                  </a:txBody>
                  <a:tcPr marL="0" marR="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600" b="1" i="0" u="none" strike="noStrike" cap="none" normalizeH="0" baseline="0" smtClean="0">
                        <a:ln>
                          <a:noFill/>
                        </a:ln>
                        <a:solidFill>
                          <a:schemeClr val="tx1"/>
                        </a:solidFill>
                        <a:effectLst/>
                        <a:latin typeface="Arial" pitchFamily="34" charset="0"/>
                        <a:ea typeface="楷体_GB2312" pitchFamily="49"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01</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600" b="1" i="0" u="none" strike="noStrike" cap="none" normalizeH="0" baseline="0" smtClean="0">
                        <a:ln>
                          <a:noFill/>
                        </a:ln>
                        <a:solidFill>
                          <a:schemeClr val="tx1"/>
                        </a:solidFill>
                        <a:effectLst/>
                        <a:latin typeface="Arial" pitchFamily="34" charset="0"/>
                        <a:ea typeface="楷体_GB2312" pitchFamily="49"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10</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600" b="1" i="0" u="none" strike="noStrike" cap="none" normalizeH="0" baseline="0" smtClean="0">
                        <a:ln>
                          <a:noFill/>
                        </a:ln>
                        <a:solidFill>
                          <a:schemeClr val="tx1"/>
                        </a:solidFill>
                        <a:effectLst/>
                        <a:latin typeface="Arial" pitchFamily="34" charset="0"/>
                        <a:ea typeface="楷体_GB2312" pitchFamily="49"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11</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4</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00</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4</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01</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4</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00</a:t>
                      </a: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动作</a:t>
                      </a:r>
                    </a:p>
                  </a:txBody>
                  <a:tcPr marL="0" marR="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装入</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装入</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装入</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装入</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替换</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pitchFamily="34" charset="0"/>
                          <a:ea typeface="楷体_GB2312" pitchFamily="49" charset="-122"/>
                        </a:rPr>
                        <a:t>命中</a:t>
                      </a: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r>
            </a:tbl>
          </a:graphicData>
        </a:graphic>
      </p:graphicFrame>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p:txBody>
          <a:bodyPr/>
          <a:lstStyle/>
          <a:p>
            <a:pPr eaLnBrk="1" hangingPunct="1">
              <a:defRPr/>
            </a:pPr>
            <a:r>
              <a:rPr lang="zh-CN" altLang="en-US" smtClean="0"/>
              <a:t>堆栈法</a:t>
            </a:r>
          </a:p>
        </p:txBody>
      </p:sp>
      <p:sp>
        <p:nvSpPr>
          <p:cNvPr id="10957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4"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6" action="ppaction://hlinksldjump"/>
              </a:rPr>
              <a:t>Cache</a:t>
            </a:r>
            <a:r>
              <a:rPr lang="zh-CN" altLang="en-US" sz="1200" b="0">
                <a:latin typeface="Times New Roman" pitchFamily="18" charset="0"/>
                <a:ea typeface="幼圆" pitchFamily="49" charset="-122"/>
                <a:hlinkClick r:id="rId6" action="ppaction://hlinksldjump"/>
              </a:rPr>
              <a:t>替换算法</a:t>
            </a:r>
            <a:endParaRPr lang="zh-CN" altLang="en-US" sz="1200" b="0">
              <a:latin typeface="Times New Roman" pitchFamily="18" charset="0"/>
              <a:ea typeface="幼圆" pitchFamily="49" charset="-122"/>
            </a:endParaRPr>
          </a:p>
        </p:txBody>
      </p:sp>
      <p:sp>
        <p:nvSpPr>
          <p:cNvPr id="109572" name="Rectangle 4"/>
          <p:cNvSpPr>
            <a:spLocks noGrp="1" noChangeArrowheads="1"/>
          </p:cNvSpPr>
          <p:nvPr>
            <p:ph type="body" idx="1"/>
          </p:nvPr>
        </p:nvSpPr>
        <p:spPr>
          <a:xfrm>
            <a:off x="737617" y="1988840"/>
            <a:ext cx="8226871" cy="720080"/>
          </a:xfrm>
          <a:solidFill>
            <a:srgbClr val="FFFF00"/>
          </a:solidFill>
          <a:ln w="57150" cmpd="thickThin">
            <a:solidFill>
              <a:schemeClr val="tx1"/>
            </a:solidFill>
            <a:miter lim="800000"/>
            <a:headEnd/>
            <a:tailEnd/>
          </a:ln>
          <a:effectLst>
            <a:outerShdw dist="107763" dir="2700000" algn="ctr" rotWithShape="0">
              <a:schemeClr val="bg2"/>
            </a:outerShdw>
          </a:effectLst>
        </p:spPr>
        <p:txBody>
          <a:bodyPr/>
          <a:lstStyle/>
          <a:p>
            <a:pPr marL="0" indent="0" eaLnBrk="1" hangingPunct="1">
              <a:lnSpc>
                <a:spcPct val="130000"/>
              </a:lnSpc>
              <a:buFont typeface="Wingdings" pitchFamily="2" charset="2"/>
              <a:buNone/>
            </a:pPr>
            <a:r>
              <a:rPr lang="zh-CN" altLang="en-US" sz="1600" dirty="0" smtClean="0"/>
              <a:t>       堆栈法本质上是一种</a:t>
            </a:r>
            <a:r>
              <a:rPr lang="en-US" altLang="zh-CN" sz="1600" dirty="0" smtClean="0"/>
              <a:t>LRU</a:t>
            </a:r>
            <a:r>
              <a:rPr lang="zh-CN" altLang="en-US" sz="1600" dirty="0" smtClean="0"/>
              <a:t>算法，用栈顶到栈底的先后次序来记录</a:t>
            </a:r>
            <a:r>
              <a:rPr lang="en-US" altLang="zh-CN" sz="1600" dirty="0" smtClean="0"/>
              <a:t>Cache</a:t>
            </a:r>
            <a:r>
              <a:rPr lang="zh-CN" altLang="en-US" sz="1600" dirty="0" smtClean="0"/>
              <a:t>同一组内的各个块被访问的先后次序，栈顶是最近被访问过的块，栈底是最久没有被访问过的块。</a:t>
            </a:r>
          </a:p>
        </p:txBody>
      </p:sp>
      <p:graphicFrame>
        <p:nvGraphicFramePr>
          <p:cNvPr id="2" name="对象 1"/>
          <p:cNvGraphicFramePr>
            <a:graphicFrameLocks noChangeAspect="1"/>
          </p:cNvGraphicFramePr>
          <p:nvPr>
            <p:extLst>
              <p:ext uri="{D42A27DB-BD31-4B8C-83A1-F6EECF244321}">
                <p14:modId xmlns:p14="http://schemas.microsoft.com/office/powerpoint/2010/main" val="3248809109"/>
              </p:ext>
            </p:extLst>
          </p:nvPr>
        </p:nvGraphicFramePr>
        <p:xfrm>
          <a:off x="864493" y="2906415"/>
          <a:ext cx="8027987" cy="3690937"/>
        </p:xfrm>
        <a:graphic>
          <a:graphicData uri="http://schemas.openxmlformats.org/presentationml/2006/ole">
            <mc:AlternateContent xmlns:mc="http://schemas.openxmlformats.org/markup-compatibility/2006">
              <mc:Choice xmlns:v="urn:schemas-microsoft-com:vml" Requires="v">
                <p:oleObj spid="_x0000_s133134" name="Picture" r:id="rId7" imgW="5139000" imgH="2362680" progId="Word.Picture.8">
                  <p:embed/>
                </p:oleObj>
              </mc:Choice>
              <mc:Fallback>
                <p:oleObj name="Picture" r:id="rId7" imgW="5139000" imgH="2362680" progId="Word.Picture.8">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4493" y="2906415"/>
                        <a:ext cx="8027987" cy="3690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dirty="0">
                <a:latin typeface="幼圆" pitchFamily="49" charset="-122"/>
                <a:ea typeface="幼圆" pitchFamily="49" charset="-122"/>
              </a:rPr>
              <a:t>2 之 1</a:t>
            </a:r>
          </a:p>
        </p:txBody>
      </p:sp>
    </p:spTree>
  </p:cSld>
  <p:clrMapOvr>
    <a:masterClrMapping/>
  </p:clrMapOvr>
  <p:transition spd="slow">
    <p:random/>
    <p:sndAc>
      <p:stSnd>
        <p:snd r:embed="rId3" name="projctor.wav"/>
      </p:stSnd>
    </p:sndAc>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p:txBody>
          <a:bodyPr/>
          <a:lstStyle/>
          <a:p>
            <a:pPr eaLnBrk="1" hangingPunct="1">
              <a:defRPr/>
            </a:pPr>
            <a:r>
              <a:rPr lang="zh-CN" altLang="en-US" smtClean="0"/>
              <a:t>堆栈法</a:t>
            </a:r>
          </a:p>
        </p:txBody>
      </p:sp>
      <p:sp>
        <p:nvSpPr>
          <p:cNvPr id="10957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替换算法</a:t>
            </a:r>
            <a:endParaRPr lang="zh-CN" altLang="en-US" sz="1200" b="0">
              <a:latin typeface="Times New Roman" pitchFamily="18" charset="0"/>
              <a:ea typeface="幼圆" pitchFamily="49" charset="-122"/>
            </a:endParaRPr>
          </a:p>
        </p:txBody>
      </p:sp>
      <p:sp>
        <p:nvSpPr>
          <p:cNvPr id="3" name="内容占位符 2"/>
          <p:cNvSpPr>
            <a:spLocks noGrp="1"/>
          </p:cNvSpPr>
          <p:nvPr>
            <p:ph idx="1"/>
          </p:nvPr>
        </p:nvSpPr>
        <p:spPr/>
        <p:txBody>
          <a:bodyPr/>
          <a:lstStyle/>
          <a:p>
            <a:r>
              <a:rPr lang="zh-CN" altLang="en-US" sz="2800" dirty="0"/>
              <a:t>堆栈法所需要的硬件</a:t>
            </a:r>
          </a:p>
          <a:p>
            <a:pPr lvl="1"/>
            <a:r>
              <a:rPr lang="zh-CN" altLang="en-US" dirty="0"/>
              <a:t>需要为每一组都设置一个项数与相联度相同的小堆栈，每一项的位数为</a:t>
            </a:r>
            <a:r>
              <a:rPr lang="en-US" altLang="zh-CN" dirty="0"/>
              <a:t>log</a:t>
            </a:r>
            <a:r>
              <a:rPr lang="en-US" altLang="zh-CN" baseline="-25000" dirty="0"/>
              <a:t>2</a:t>
            </a:r>
            <a:r>
              <a:rPr lang="en-US" altLang="zh-CN" dirty="0"/>
              <a:t>n</a:t>
            </a:r>
            <a:r>
              <a:rPr lang="zh-CN" altLang="en-US" dirty="0"/>
              <a:t>位。</a:t>
            </a:r>
          </a:p>
          <a:p>
            <a:r>
              <a:rPr lang="zh-CN" altLang="en-US" sz="2800" dirty="0"/>
              <a:t>硬件堆栈所需的功能</a:t>
            </a:r>
          </a:p>
          <a:p>
            <a:pPr lvl="1"/>
            <a:r>
              <a:rPr lang="zh-CN" altLang="en-US" dirty="0"/>
              <a:t>相联比较</a:t>
            </a:r>
          </a:p>
          <a:p>
            <a:pPr lvl="1"/>
            <a:r>
              <a:rPr lang="zh-CN" altLang="en-US" dirty="0"/>
              <a:t>能全部下移、部分下移和从中间取出一项的功能</a:t>
            </a:r>
          </a:p>
          <a:p>
            <a:r>
              <a:rPr lang="zh-CN" altLang="en-US" sz="2800" dirty="0"/>
              <a:t>速度较低，成本</a:t>
            </a:r>
            <a:r>
              <a:rPr lang="zh-CN" altLang="en-US" sz="2800" dirty="0" smtClean="0"/>
              <a:t>较高，只</a:t>
            </a:r>
            <a:r>
              <a:rPr lang="zh-CN" altLang="en-US" sz="2800" dirty="0"/>
              <a:t>适用于相联度较小的</a:t>
            </a:r>
            <a:r>
              <a:rPr lang="en-US" altLang="zh-CN" sz="2800" dirty="0"/>
              <a:t>LRU</a:t>
            </a:r>
            <a:r>
              <a:rPr lang="zh-CN" altLang="en-US" sz="2800" dirty="0" smtClean="0"/>
              <a:t>算法</a:t>
            </a:r>
            <a:endParaRPr lang="zh-CN" altLang="en-US" sz="2800" dirty="0"/>
          </a:p>
        </p:txBody>
      </p:sp>
      <p:sp>
        <p:nvSpPr>
          <p:cNvPr id="7"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dirty="0">
                <a:latin typeface="幼圆" pitchFamily="49" charset="-122"/>
                <a:ea typeface="幼圆" pitchFamily="49" charset="-122"/>
              </a:rPr>
              <a:t>2 之 </a:t>
            </a:r>
            <a:r>
              <a:rPr lang="en-US" altLang="zh-CN" sz="1200" b="0" dirty="0" smtClean="0">
                <a:latin typeface="幼圆" pitchFamily="49" charset="-122"/>
                <a:ea typeface="幼圆" pitchFamily="49" charset="-122"/>
              </a:rPr>
              <a:t>2</a:t>
            </a:r>
            <a:endParaRPr lang="zh-CN" altLang="en-US" sz="1200" b="0" dirty="0">
              <a:latin typeface="幼圆" pitchFamily="49" charset="-122"/>
              <a:ea typeface="幼圆" pitchFamily="49" charset="-122"/>
            </a:endParaRPr>
          </a:p>
        </p:txBody>
      </p:sp>
    </p:spTree>
    <p:extLst>
      <p:ext uri="{BB962C8B-B14F-4D97-AF65-F5344CB8AC3E}">
        <p14:creationId xmlns:p14="http://schemas.microsoft.com/office/powerpoint/2010/main" val="1647389209"/>
      </p:ext>
    </p:extLst>
  </p:cSld>
  <p:clrMapOvr>
    <a:masterClrMapping/>
  </p:clrMapOvr>
  <p:transition spd="slow">
    <p:random/>
    <p:sndAc>
      <p:stSnd>
        <p:snd r:embed="rId2" name="projctor.wav"/>
      </p:stSnd>
    </p:sndAc>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pPr eaLnBrk="1" hangingPunct="1">
              <a:defRPr/>
            </a:pPr>
            <a:r>
              <a:rPr lang="zh-CN" altLang="en-US" smtClean="0"/>
              <a:t>比较对法</a:t>
            </a:r>
          </a:p>
        </p:txBody>
      </p:sp>
      <p:sp>
        <p:nvSpPr>
          <p:cNvPr id="10547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替换算法</a:t>
            </a:r>
            <a:endParaRPr lang="zh-CN" altLang="en-US" sz="1200" b="0">
              <a:latin typeface="Times New Roman" pitchFamily="18" charset="0"/>
              <a:ea typeface="幼圆" pitchFamily="49" charset="-122"/>
            </a:endParaRPr>
          </a:p>
        </p:txBody>
      </p:sp>
      <p:sp>
        <p:nvSpPr>
          <p:cNvPr id="105476" name="Rectangle 4"/>
          <p:cNvSpPr>
            <a:spLocks noGrp="1" noChangeArrowheads="1"/>
          </p:cNvSpPr>
          <p:nvPr>
            <p:ph type="body" idx="1"/>
          </p:nvPr>
        </p:nvSpPr>
        <p:spPr>
          <a:xfrm>
            <a:off x="809625" y="2060575"/>
            <a:ext cx="7958138" cy="4340225"/>
          </a:xfrm>
        </p:spPr>
        <p:txBody>
          <a:bodyPr/>
          <a:lstStyle/>
          <a:p>
            <a:pPr marL="0" indent="0" eaLnBrk="1" hangingPunct="1">
              <a:lnSpc>
                <a:spcPct val="120000"/>
              </a:lnSpc>
              <a:buFont typeface="Wingdings" pitchFamily="2" charset="2"/>
              <a:buNone/>
            </a:pPr>
            <a:r>
              <a:rPr lang="zh-CN" altLang="en-US" dirty="0" smtClean="0"/>
              <a:t>       比较对法本质上是一种</a:t>
            </a:r>
            <a:r>
              <a:rPr lang="en-US" altLang="zh-CN" dirty="0" smtClean="0"/>
              <a:t>LRU</a:t>
            </a:r>
            <a:r>
              <a:rPr lang="zh-CN" altLang="en-US" dirty="0" smtClean="0"/>
              <a:t>算法，采用硬联逻辑实现。</a:t>
            </a:r>
          </a:p>
          <a:p>
            <a:pPr marL="0" indent="0" eaLnBrk="1" hangingPunct="1">
              <a:lnSpc>
                <a:spcPct val="120000"/>
              </a:lnSpc>
              <a:buFont typeface="Wingdings" pitchFamily="2" charset="2"/>
              <a:buNone/>
            </a:pPr>
            <a:r>
              <a:rPr lang="zh-CN" altLang="en-US" dirty="0" smtClean="0"/>
              <a:t>       一个两态的器件（触发器）能够记录两个块之间的先后顺序，多个块之间的先后顺序可以用多个两态器件的组合来实现，从而可以在多个块中找出最久没有被访问过的那个块。</a:t>
            </a:r>
          </a:p>
        </p:txBody>
      </p:sp>
      <p:sp>
        <p:nvSpPr>
          <p:cNvPr id="105477" name="Text Box 5"/>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en-US" altLang="zh-CN" sz="1200" b="0" dirty="0" smtClean="0">
                <a:latin typeface="幼圆" pitchFamily="49" charset="-122"/>
                <a:ea typeface="幼圆" pitchFamily="49" charset="-122"/>
              </a:rPr>
              <a:t>5</a:t>
            </a:r>
            <a:r>
              <a:rPr lang="zh-CN" altLang="en-US" sz="1200" b="0" dirty="0" smtClean="0">
                <a:latin typeface="幼圆" pitchFamily="49" charset="-122"/>
                <a:ea typeface="幼圆" pitchFamily="49" charset="-122"/>
              </a:rPr>
              <a:t> </a:t>
            </a:r>
            <a:r>
              <a:rPr lang="zh-CN" altLang="en-US" sz="1200" b="0" dirty="0">
                <a:latin typeface="幼圆" pitchFamily="49" charset="-122"/>
                <a:ea typeface="幼圆" pitchFamily="49" charset="-122"/>
              </a:rPr>
              <a:t>之 1</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40" name="Rectangle 60"/>
          <p:cNvSpPr>
            <a:spLocks noGrp="1" noChangeArrowheads="1"/>
          </p:cNvSpPr>
          <p:nvPr>
            <p:ph type="title"/>
          </p:nvPr>
        </p:nvSpPr>
        <p:spPr/>
        <p:txBody>
          <a:bodyPr/>
          <a:lstStyle/>
          <a:p>
            <a:pPr eaLnBrk="1" hangingPunct="1">
              <a:defRPr/>
            </a:pPr>
            <a:r>
              <a:rPr lang="zh-CN" altLang="en-US" smtClean="0"/>
              <a:t>举  例 — </a:t>
            </a:r>
            <a:r>
              <a:rPr lang="zh-CN" altLang="en-US" sz="4000" smtClean="0"/>
              <a:t>设计</a:t>
            </a:r>
            <a:endParaRPr lang="en-US" altLang="zh-CN" sz="4000" smtClean="0"/>
          </a:p>
        </p:txBody>
      </p:sp>
      <p:sp>
        <p:nvSpPr>
          <p:cNvPr id="106499" name="Rectangle 61"/>
          <p:cNvSpPr>
            <a:spLocks noGrp="1" noChangeArrowheads="1"/>
          </p:cNvSpPr>
          <p:nvPr>
            <p:ph type="body" idx="1"/>
          </p:nvPr>
        </p:nvSpPr>
        <p:spPr>
          <a:xfrm>
            <a:off x="809625" y="1989138"/>
            <a:ext cx="7958138" cy="2667000"/>
          </a:xfrm>
        </p:spPr>
        <p:txBody>
          <a:bodyPr/>
          <a:lstStyle/>
          <a:p>
            <a:pPr marL="0" indent="0" eaLnBrk="1" hangingPunct="1">
              <a:buFont typeface="Wingdings" pitchFamily="2" charset="2"/>
              <a:buNone/>
            </a:pPr>
            <a:r>
              <a:rPr lang="zh-CN" altLang="en-US" sz="2800" smtClean="0"/>
              <a:t>       以组中有三个块（</a:t>
            </a:r>
            <a:r>
              <a:rPr lang="en-US" altLang="zh-CN" sz="2800" smtClean="0"/>
              <a:t>A、B</a:t>
            </a:r>
            <a:r>
              <a:rPr lang="zh-CN" altLang="en-US" sz="2800" smtClean="0"/>
              <a:t>和</a:t>
            </a:r>
            <a:r>
              <a:rPr lang="en-US" altLang="zh-CN" sz="2800" smtClean="0"/>
              <a:t>C）</a:t>
            </a:r>
            <a:r>
              <a:rPr lang="zh-CN" altLang="en-US" sz="2800" smtClean="0"/>
              <a:t>为例：三块之间的组合共有</a:t>
            </a:r>
            <a:r>
              <a:rPr lang="en-US" altLang="zh-CN" sz="2800" smtClean="0"/>
              <a:t>C</a:t>
            </a:r>
            <a:r>
              <a:rPr lang="en-US" altLang="zh-CN" sz="2800" baseline="-25000" smtClean="0"/>
              <a:t>3</a:t>
            </a:r>
            <a:r>
              <a:rPr lang="en-US" altLang="zh-CN" sz="2800" baseline="30000" smtClean="0"/>
              <a:t>2</a:t>
            </a:r>
            <a:r>
              <a:rPr lang="en-US" altLang="zh-CN" sz="2800" smtClean="0"/>
              <a:t>=3</a:t>
            </a:r>
            <a:r>
              <a:rPr lang="zh-CN" altLang="en-US" sz="2800" smtClean="0"/>
              <a:t>种（</a:t>
            </a:r>
            <a:r>
              <a:rPr lang="en-US" altLang="zh-CN" sz="2800" smtClean="0"/>
              <a:t>AB、AC、BC），</a:t>
            </a:r>
            <a:r>
              <a:rPr lang="zh-CN" altLang="en-US" sz="2800" smtClean="0"/>
              <a:t>可以采用3个两态的触发器来表示，用</a:t>
            </a:r>
            <a:r>
              <a:rPr lang="en-US" altLang="zh-CN" sz="2800" smtClean="0"/>
              <a:t>T</a:t>
            </a:r>
            <a:r>
              <a:rPr lang="en-US" altLang="zh-CN" sz="2800" baseline="-25000" smtClean="0"/>
              <a:t>AB</a:t>
            </a:r>
            <a:r>
              <a:rPr lang="en-US" altLang="zh-CN" sz="2800" smtClean="0"/>
              <a:t>=1</a:t>
            </a:r>
            <a:r>
              <a:rPr lang="zh-CN" altLang="en-US" sz="2800" smtClean="0"/>
              <a:t>表示</a:t>
            </a:r>
            <a:r>
              <a:rPr lang="en-US" altLang="zh-CN" sz="2800" smtClean="0"/>
              <a:t>B</a:t>
            </a:r>
            <a:r>
              <a:rPr lang="zh-CN" altLang="en-US" sz="2800" smtClean="0"/>
              <a:t>块比</a:t>
            </a:r>
            <a:r>
              <a:rPr lang="en-US" altLang="zh-CN" sz="2800" smtClean="0"/>
              <a:t>A</a:t>
            </a:r>
            <a:r>
              <a:rPr lang="zh-CN" altLang="en-US" sz="2800" smtClean="0"/>
              <a:t>块更久没有被访问，其他类似。则三块最久没有被访问过的表达式为：</a:t>
            </a:r>
            <a:endParaRPr lang="en-US" altLang="zh-CN" sz="2800" smtClean="0"/>
          </a:p>
        </p:txBody>
      </p:sp>
      <p:sp>
        <p:nvSpPr>
          <p:cNvPr id="106500"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4"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6" action="ppaction://hlinksldjump"/>
              </a:rPr>
              <a:t>Cache</a:t>
            </a:r>
            <a:r>
              <a:rPr lang="zh-CN" altLang="en-US" sz="1200" b="0">
                <a:latin typeface="Times New Roman" pitchFamily="18" charset="0"/>
                <a:ea typeface="幼圆" pitchFamily="49" charset="-122"/>
                <a:hlinkClick r:id="rId6" action="ppaction://hlinksldjump"/>
              </a:rPr>
              <a:t>替换算法</a:t>
            </a:r>
            <a:endParaRPr lang="zh-CN" altLang="en-US" sz="1200" b="0">
              <a:latin typeface="Times New Roman" pitchFamily="18" charset="0"/>
              <a:ea typeface="幼圆" pitchFamily="49" charset="-122"/>
            </a:endParaRPr>
          </a:p>
        </p:txBody>
      </p:sp>
      <p:graphicFrame>
        <p:nvGraphicFramePr>
          <p:cNvPr id="106501" name="Object 63"/>
          <p:cNvGraphicFramePr>
            <a:graphicFrameLocks noChangeAspect="1"/>
          </p:cNvGraphicFramePr>
          <p:nvPr/>
        </p:nvGraphicFramePr>
        <p:xfrm>
          <a:off x="1403350" y="5805488"/>
          <a:ext cx="7134225" cy="633412"/>
        </p:xfrm>
        <a:graphic>
          <a:graphicData uri="http://schemas.openxmlformats.org/presentationml/2006/ole">
            <mc:AlternateContent xmlns:mc="http://schemas.openxmlformats.org/markup-compatibility/2006">
              <mc:Choice xmlns:v="urn:schemas-microsoft-com:vml" Requires="v">
                <p:oleObj spid="_x0000_s106754" name="Equation" r:id="rId7" imgW="2857500" imgH="254000" progId="Equation.3">
                  <p:embed/>
                </p:oleObj>
              </mc:Choice>
              <mc:Fallback>
                <p:oleObj name="Equation" r:id="rId7" imgW="2857500" imgH="254000" progId="Equation.3">
                  <p:embed/>
                  <p:pic>
                    <p:nvPicPr>
                      <p:cNvPr id="0" name="Object 6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350" y="5805488"/>
                        <a:ext cx="7134225"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02" name="Object 64"/>
          <p:cNvGraphicFramePr>
            <a:graphicFrameLocks noChangeAspect="1"/>
          </p:cNvGraphicFramePr>
          <p:nvPr/>
        </p:nvGraphicFramePr>
        <p:xfrm>
          <a:off x="1403350" y="4365625"/>
          <a:ext cx="7102475" cy="633413"/>
        </p:xfrm>
        <a:graphic>
          <a:graphicData uri="http://schemas.openxmlformats.org/presentationml/2006/ole">
            <mc:AlternateContent xmlns:mc="http://schemas.openxmlformats.org/markup-compatibility/2006">
              <mc:Choice xmlns:v="urn:schemas-microsoft-com:vml" Requires="v">
                <p:oleObj spid="_x0000_s106755" name="Equation" r:id="rId9" imgW="2844800" imgH="254000" progId="Equation.3">
                  <p:embed/>
                </p:oleObj>
              </mc:Choice>
              <mc:Fallback>
                <p:oleObj name="Equation" r:id="rId9" imgW="2844800" imgH="254000" progId="Equation.3">
                  <p:embed/>
                  <p:pic>
                    <p:nvPicPr>
                      <p:cNvPr id="0" name="Object 6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03350" y="4365625"/>
                        <a:ext cx="7102475" cy="633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03" name="Object 65"/>
          <p:cNvGraphicFramePr>
            <a:graphicFrameLocks noChangeAspect="1"/>
          </p:cNvGraphicFramePr>
          <p:nvPr/>
        </p:nvGraphicFramePr>
        <p:xfrm>
          <a:off x="1403350" y="5084763"/>
          <a:ext cx="7102475" cy="633412"/>
        </p:xfrm>
        <a:graphic>
          <a:graphicData uri="http://schemas.openxmlformats.org/presentationml/2006/ole">
            <mc:AlternateContent xmlns:mc="http://schemas.openxmlformats.org/markup-compatibility/2006">
              <mc:Choice xmlns:v="urn:schemas-microsoft-com:vml" Requires="v">
                <p:oleObj spid="_x0000_s106756" name="Equation" r:id="rId11" imgW="2844800" imgH="254000" progId="Equation.3">
                  <p:embed/>
                </p:oleObj>
              </mc:Choice>
              <mc:Fallback>
                <p:oleObj name="Equation" r:id="rId11" imgW="2844800" imgH="254000" progId="Equation.3">
                  <p:embed/>
                  <p:pic>
                    <p:nvPicPr>
                      <p:cNvPr id="0" name="Object 6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03350" y="5084763"/>
                        <a:ext cx="7102475"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6504" name="Text Box 6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en-US" altLang="zh-CN" sz="1200" b="0" dirty="0" smtClean="0">
                <a:latin typeface="幼圆" pitchFamily="49" charset="-122"/>
                <a:ea typeface="幼圆" pitchFamily="49" charset="-122"/>
              </a:rPr>
              <a:t>5</a:t>
            </a:r>
            <a:r>
              <a:rPr lang="zh-CN" altLang="en-US" sz="1200" b="0" dirty="0" smtClean="0">
                <a:latin typeface="幼圆" pitchFamily="49" charset="-122"/>
                <a:ea typeface="幼圆" pitchFamily="49" charset="-122"/>
              </a:rPr>
              <a:t> </a:t>
            </a:r>
            <a:r>
              <a:rPr lang="zh-CN" altLang="en-US" sz="1200" b="0" dirty="0">
                <a:latin typeface="幼圆" pitchFamily="49" charset="-122"/>
                <a:ea typeface="幼圆" pitchFamily="49" charset="-122"/>
              </a:rPr>
              <a:t>之 2</a:t>
            </a:r>
          </a:p>
        </p:txBody>
      </p:sp>
    </p:spTree>
  </p:cSld>
  <p:clrMapOvr>
    <a:masterClrMapping/>
  </p:clrMapOvr>
  <p:transition spd="slow">
    <p:random/>
    <p:sndAc>
      <p:stSnd>
        <p:snd r:embed="rId3" name="projctor.wav"/>
      </p:stSnd>
    </p:sndAc>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pPr eaLnBrk="1" hangingPunct="1">
              <a:defRPr/>
            </a:pPr>
            <a:r>
              <a:rPr lang="zh-CN" altLang="en-US" smtClean="0"/>
              <a:t>举  例 — </a:t>
            </a:r>
            <a:r>
              <a:rPr lang="zh-CN" altLang="en-US" sz="4000" smtClean="0"/>
              <a:t>硬件</a:t>
            </a:r>
          </a:p>
        </p:txBody>
      </p:sp>
      <p:sp>
        <p:nvSpPr>
          <p:cNvPr id="10752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替换算法</a:t>
            </a:r>
            <a:endParaRPr lang="zh-CN" altLang="en-US" sz="1200" b="0">
              <a:latin typeface="Times New Roman" pitchFamily="18" charset="0"/>
              <a:ea typeface="幼圆" pitchFamily="49" charset="-122"/>
            </a:endParaRPr>
          </a:p>
        </p:txBody>
      </p:sp>
      <p:sp>
        <p:nvSpPr>
          <p:cNvPr id="107524" name="Rectangle 6"/>
          <p:cNvSpPr>
            <a:spLocks noChangeArrowheads="1"/>
          </p:cNvSpPr>
          <p:nvPr/>
        </p:nvSpPr>
        <p:spPr bwMode="auto">
          <a:xfrm>
            <a:off x="2481263" y="4076700"/>
            <a:ext cx="1676400" cy="9144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107525" name="Text Box 8"/>
          <p:cNvSpPr txBox="1">
            <a:spLocks noChangeArrowheads="1"/>
          </p:cNvSpPr>
          <p:nvPr/>
        </p:nvSpPr>
        <p:spPr bwMode="auto">
          <a:xfrm>
            <a:off x="2633663" y="40767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2000" b="0">
                <a:latin typeface="Comic Sans MS" pitchFamily="66" charset="0"/>
                <a:ea typeface="宋体" pitchFamily="2" charset="-122"/>
              </a:rPr>
              <a:t>0</a:t>
            </a:r>
          </a:p>
        </p:txBody>
      </p:sp>
      <p:sp>
        <p:nvSpPr>
          <p:cNvPr id="107526" name="Text Box 9"/>
          <p:cNvSpPr txBox="1">
            <a:spLocks noChangeArrowheads="1"/>
          </p:cNvSpPr>
          <p:nvPr/>
        </p:nvSpPr>
        <p:spPr bwMode="auto">
          <a:xfrm>
            <a:off x="3700463" y="40767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2000" b="0">
                <a:latin typeface="Comic Sans MS" pitchFamily="66" charset="0"/>
                <a:ea typeface="宋体" pitchFamily="2" charset="-122"/>
              </a:rPr>
              <a:t>1</a:t>
            </a:r>
          </a:p>
        </p:txBody>
      </p:sp>
      <p:sp>
        <p:nvSpPr>
          <p:cNvPr id="107527" name="Text Box 10"/>
          <p:cNvSpPr txBox="1">
            <a:spLocks noChangeArrowheads="1"/>
          </p:cNvSpPr>
          <p:nvPr/>
        </p:nvSpPr>
        <p:spPr bwMode="auto">
          <a:xfrm>
            <a:off x="3014663" y="43815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en-US" altLang="zh-CN" sz="2000" b="0">
                <a:latin typeface="Comic Sans MS" pitchFamily="66" charset="0"/>
                <a:ea typeface="宋体" pitchFamily="2" charset="-122"/>
              </a:rPr>
              <a:t>T</a:t>
            </a:r>
            <a:r>
              <a:rPr lang="en-US" altLang="zh-CN" sz="2000" b="0" baseline="-25000">
                <a:latin typeface="Comic Sans MS" pitchFamily="66" charset="0"/>
                <a:ea typeface="宋体" pitchFamily="2" charset="-122"/>
              </a:rPr>
              <a:t>AB</a:t>
            </a:r>
          </a:p>
        </p:txBody>
      </p:sp>
      <p:sp>
        <p:nvSpPr>
          <p:cNvPr id="107528" name="Text Box 11"/>
          <p:cNvSpPr txBox="1">
            <a:spLocks noChangeArrowheads="1"/>
          </p:cNvSpPr>
          <p:nvPr/>
        </p:nvSpPr>
        <p:spPr bwMode="auto">
          <a:xfrm>
            <a:off x="2633663" y="46101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en-US" altLang="zh-CN" sz="2000" b="0">
                <a:latin typeface="Comic Sans MS" pitchFamily="66" charset="0"/>
                <a:ea typeface="宋体" pitchFamily="2" charset="-122"/>
              </a:rPr>
              <a:t>R</a:t>
            </a:r>
          </a:p>
        </p:txBody>
      </p:sp>
      <p:sp>
        <p:nvSpPr>
          <p:cNvPr id="107529" name="Text Box 12"/>
          <p:cNvSpPr txBox="1">
            <a:spLocks noChangeArrowheads="1"/>
          </p:cNvSpPr>
          <p:nvPr/>
        </p:nvSpPr>
        <p:spPr bwMode="auto">
          <a:xfrm>
            <a:off x="3700463" y="46101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en-US" altLang="zh-CN" sz="2000" b="0">
                <a:latin typeface="Comic Sans MS" pitchFamily="66" charset="0"/>
                <a:ea typeface="宋体" pitchFamily="2" charset="-122"/>
              </a:rPr>
              <a:t>S</a:t>
            </a:r>
          </a:p>
        </p:txBody>
      </p:sp>
      <p:sp>
        <p:nvSpPr>
          <p:cNvPr id="107530" name="Rectangle 14"/>
          <p:cNvSpPr>
            <a:spLocks noChangeArrowheads="1"/>
          </p:cNvSpPr>
          <p:nvPr/>
        </p:nvSpPr>
        <p:spPr bwMode="auto">
          <a:xfrm>
            <a:off x="4462463" y="4076700"/>
            <a:ext cx="1676400" cy="9144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107531" name="Text Box 15"/>
          <p:cNvSpPr txBox="1">
            <a:spLocks noChangeArrowheads="1"/>
          </p:cNvSpPr>
          <p:nvPr/>
        </p:nvSpPr>
        <p:spPr bwMode="auto">
          <a:xfrm>
            <a:off x="4614863" y="40767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2000" b="0">
                <a:latin typeface="Comic Sans MS" pitchFamily="66" charset="0"/>
                <a:ea typeface="宋体" pitchFamily="2" charset="-122"/>
              </a:rPr>
              <a:t>0</a:t>
            </a:r>
          </a:p>
        </p:txBody>
      </p:sp>
      <p:sp>
        <p:nvSpPr>
          <p:cNvPr id="107532" name="Text Box 16"/>
          <p:cNvSpPr txBox="1">
            <a:spLocks noChangeArrowheads="1"/>
          </p:cNvSpPr>
          <p:nvPr/>
        </p:nvSpPr>
        <p:spPr bwMode="auto">
          <a:xfrm>
            <a:off x="5681663" y="40767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2000" b="0">
                <a:latin typeface="Comic Sans MS" pitchFamily="66" charset="0"/>
                <a:ea typeface="宋体" pitchFamily="2" charset="-122"/>
              </a:rPr>
              <a:t>1</a:t>
            </a:r>
          </a:p>
        </p:txBody>
      </p:sp>
      <p:sp>
        <p:nvSpPr>
          <p:cNvPr id="107533" name="Text Box 17"/>
          <p:cNvSpPr txBox="1">
            <a:spLocks noChangeArrowheads="1"/>
          </p:cNvSpPr>
          <p:nvPr/>
        </p:nvSpPr>
        <p:spPr bwMode="auto">
          <a:xfrm>
            <a:off x="4995863" y="43815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en-US" altLang="zh-CN" sz="2000" b="0">
                <a:latin typeface="Comic Sans MS" pitchFamily="66" charset="0"/>
                <a:ea typeface="宋体" pitchFamily="2" charset="-122"/>
              </a:rPr>
              <a:t>T</a:t>
            </a:r>
            <a:r>
              <a:rPr lang="en-US" altLang="zh-CN" sz="2000" b="0" baseline="-25000">
                <a:latin typeface="Comic Sans MS" pitchFamily="66" charset="0"/>
                <a:ea typeface="宋体" pitchFamily="2" charset="-122"/>
              </a:rPr>
              <a:t>AC</a:t>
            </a:r>
          </a:p>
        </p:txBody>
      </p:sp>
      <p:sp>
        <p:nvSpPr>
          <p:cNvPr id="107534" name="Text Box 18"/>
          <p:cNvSpPr txBox="1">
            <a:spLocks noChangeArrowheads="1"/>
          </p:cNvSpPr>
          <p:nvPr/>
        </p:nvSpPr>
        <p:spPr bwMode="auto">
          <a:xfrm>
            <a:off x="4614863" y="46101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en-US" altLang="zh-CN" sz="2000" b="0">
                <a:latin typeface="Comic Sans MS" pitchFamily="66" charset="0"/>
                <a:ea typeface="宋体" pitchFamily="2" charset="-122"/>
              </a:rPr>
              <a:t>R</a:t>
            </a:r>
          </a:p>
        </p:txBody>
      </p:sp>
      <p:sp>
        <p:nvSpPr>
          <p:cNvPr id="107535" name="Text Box 19"/>
          <p:cNvSpPr txBox="1">
            <a:spLocks noChangeArrowheads="1"/>
          </p:cNvSpPr>
          <p:nvPr/>
        </p:nvSpPr>
        <p:spPr bwMode="auto">
          <a:xfrm>
            <a:off x="5681663" y="46101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en-US" altLang="zh-CN" sz="2000" b="0">
                <a:latin typeface="Comic Sans MS" pitchFamily="66" charset="0"/>
                <a:ea typeface="宋体" pitchFamily="2" charset="-122"/>
              </a:rPr>
              <a:t>S</a:t>
            </a:r>
          </a:p>
        </p:txBody>
      </p:sp>
      <p:sp>
        <p:nvSpPr>
          <p:cNvPr id="107536" name="Rectangle 20"/>
          <p:cNvSpPr>
            <a:spLocks noChangeArrowheads="1"/>
          </p:cNvSpPr>
          <p:nvPr/>
        </p:nvSpPr>
        <p:spPr bwMode="auto">
          <a:xfrm>
            <a:off x="6443663" y="4076700"/>
            <a:ext cx="1676400" cy="9144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107537" name="Text Box 21"/>
          <p:cNvSpPr txBox="1">
            <a:spLocks noChangeArrowheads="1"/>
          </p:cNvSpPr>
          <p:nvPr/>
        </p:nvSpPr>
        <p:spPr bwMode="auto">
          <a:xfrm>
            <a:off x="6596063" y="40767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2000" b="0">
                <a:latin typeface="Comic Sans MS" pitchFamily="66" charset="0"/>
                <a:ea typeface="宋体" pitchFamily="2" charset="-122"/>
              </a:rPr>
              <a:t>0</a:t>
            </a:r>
          </a:p>
        </p:txBody>
      </p:sp>
      <p:sp>
        <p:nvSpPr>
          <p:cNvPr id="107538" name="Text Box 22"/>
          <p:cNvSpPr txBox="1">
            <a:spLocks noChangeArrowheads="1"/>
          </p:cNvSpPr>
          <p:nvPr/>
        </p:nvSpPr>
        <p:spPr bwMode="auto">
          <a:xfrm>
            <a:off x="7662863" y="40767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2000" b="0">
                <a:latin typeface="Comic Sans MS" pitchFamily="66" charset="0"/>
                <a:ea typeface="宋体" pitchFamily="2" charset="-122"/>
              </a:rPr>
              <a:t>1</a:t>
            </a:r>
          </a:p>
        </p:txBody>
      </p:sp>
      <p:sp>
        <p:nvSpPr>
          <p:cNvPr id="107539" name="Text Box 23"/>
          <p:cNvSpPr txBox="1">
            <a:spLocks noChangeArrowheads="1"/>
          </p:cNvSpPr>
          <p:nvPr/>
        </p:nvSpPr>
        <p:spPr bwMode="auto">
          <a:xfrm>
            <a:off x="6977063" y="43815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en-US" altLang="zh-CN" sz="2000" b="0">
                <a:latin typeface="Comic Sans MS" pitchFamily="66" charset="0"/>
                <a:ea typeface="宋体" pitchFamily="2" charset="-122"/>
              </a:rPr>
              <a:t>T</a:t>
            </a:r>
            <a:r>
              <a:rPr lang="en-US" altLang="zh-CN" sz="2000" b="0" baseline="-25000">
                <a:latin typeface="Comic Sans MS" pitchFamily="66" charset="0"/>
                <a:ea typeface="宋体" pitchFamily="2" charset="-122"/>
              </a:rPr>
              <a:t>BC</a:t>
            </a:r>
          </a:p>
        </p:txBody>
      </p:sp>
      <p:sp>
        <p:nvSpPr>
          <p:cNvPr id="107540" name="Text Box 24"/>
          <p:cNvSpPr txBox="1">
            <a:spLocks noChangeArrowheads="1"/>
          </p:cNvSpPr>
          <p:nvPr/>
        </p:nvSpPr>
        <p:spPr bwMode="auto">
          <a:xfrm>
            <a:off x="6596063" y="46101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en-US" altLang="zh-CN" sz="2000" b="0">
                <a:latin typeface="Comic Sans MS" pitchFamily="66" charset="0"/>
                <a:ea typeface="宋体" pitchFamily="2" charset="-122"/>
              </a:rPr>
              <a:t>R</a:t>
            </a:r>
          </a:p>
        </p:txBody>
      </p:sp>
      <p:sp>
        <p:nvSpPr>
          <p:cNvPr id="107541" name="Text Box 25"/>
          <p:cNvSpPr txBox="1">
            <a:spLocks noChangeArrowheads="1"/>
          </p:cNvSpPr>
          <p:nvPr/>
        </p:nvSpPr>
        <p:spPr bwMode="auto">
          <a:xfrm>
            <a:off x="7662863" y="46101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en-US" altLang="zh-CN" sz="2000" b="0">
                <a:latin typeface="Comic Sans MS" pitchFamily="66" charset="0"/>
                <a:ea typeface="宋体" pitchFamily="2" charset="-122"/>
              </a:rPr>
              <a:t>S</a:t>
            </a:r>
          </a:p>
        </p:txBody>
      </p:sp>
      <p:sp>
        <p:nvSpPr>
          <p:cNvPr id="107542" name="Line 26"/>
          <p:cNvSpPr>
            <a:spLocks noChangeShapeType="1"/>
          </p:cNvSpPr>
          <p:nvPr/>
        </p:nvSpPr>
        <p:spPr bwMode="auto">
          <a:xfrm>
            <a:off x="2786063" y="4991100"/>
            <a:ext cx="0" cy="685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7543" name="Line 27"/>
          <p:cNvSpPr>
            <a:spLocks noChangeShapeType="1"/>
          </p:cNvSpPr>
          <p:nvPr/>
        </p:nvSpPr>
        <p:spPr bwMode="auto">
          <a:xfrm>
            <a:off x="2100263" y="5372100"/>
            <a:ext cx="3733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7544" name="Line 28"/>
          <p:cNvSpPr>
            <a:spLocks noChangeShapeType="1"/>
          </p:cNvSpPr>
          <p:nvPr/>
        </p:nvSpPr>
        <p:spPr bwMode="auto">
          <a:xfrm>
            <a:off x="3852863" y="4991100"/>
            <a:ext cx="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7545" name="Line 29"/>
          <p:cNvSpPr>
            <a:spLocks noChangeShapeType="1"/>
          </p:cNvSpPr>
          <p:nvPr/>
        </p:nvSpPr>
        <p:spPr bwMode="auto">
          <a:xfrm>
            <a:off x="4767263" y="4991100"/>
            <a:ext cx="0" cy="990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7546" name="Line 30"/>
          <p:cNvSpPr>
            <a:spLocks noChangeShapeType="1"/>
          </p:cNvSpPr>
          <p:nvPr/>
        </p:nvSpPr>
        <p:spPr bwMode="auto">
          <a:xfrm>
            <a:off x="5834063" y="4991100"/>
            <a:ext cx="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7547" name="Line 31"/>
          <p:cNvSpPr>
            <a:spLocks noChangeShapeType="1"/>
          </p:cNvSpPr>
          <p:nvPr/>
        </p:nvSpPr>
        <p:spPr bwMode="auto">
          <a:xfrm>
            <a:off x="6748463" y="4991100"/>
            <a:ext cx="0" cy="990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7548" name="Line 32"/>
          <p:cNvSpPr>
            <a:spLocks noChangeShapeType="1"/>
          </p:cNvSpPr>
          <p:nvPr/>
        </p:nvSpPr>
        <p:spPr bwMode="auto">
          <a:xfrm>
            <a:off x="7815263" y="4991100"/>
            <a:ext cx="0" cy="685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7549" name="Line 33"/>
          <p:cNvSpPr>
            <a:spLocks noChangeShapeType="1"/>
          </p:cNvSpPr>
          <p:nvPr/>
        </p:nvSpPr>
        <p:spPr bwMode="auto">
          <a:xfrm>
            <a:off x="2100263" y="5676900"/>
            <a:ext cx="5715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7550" name="Line 34"/>
          <p:cNvSpPr>
            <a:spLocks noChangeShapeType="1"/>
          </p:cNvSpPr>
          <p:nvPr/>
        </p:nvSpPr>
        <p:spPr bwMode="auto">
          <a:xfrm>
            <a:off x="2100263" y="5981700"/>
            <a:ext cx="4648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7551" name="Text Box 35"/>
          <p:cNvSpPr txBox="1">
            <a:spLocks noChangeArrowheads="1"/>
          </p:cNvSpPr>
          <p:nvPr/>
        </p:nvSpPr>
        <p:spPr bwMode="auto">
          <a:xfrm>
            <a:off x="1109663" y="5143500"/>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2000">
                <a:latin typeface="Comic Sans MS" pitchFamily="66" charset="0"/>
              </a:rPr>
              <a:t>访问</a:t>
            </a:r>
            <a:r>
              <a:rPr lang="en-US" altLang="zh-CN" sz="2000">
                <a:latin typeface="Comic Sans MS" pitchFamily="66" charset="0"/>
              </a:rPr>
              <a:t>A</a:t>
            </a:r>
          </a:p>
        </p:txBody>
      </p:sp>
      <p:sp>
        <p:nvSpPr>
          <p:cNvPr id="107552" name="Text Box 36"/>
          <p:cNvSpPr txBox="1">
            <a:spLocks noChangeArrowheads="1"/>
          </p:cNvSpPr>
          <p:nvPr/>
        </p:nvSpPr>
        <p:spPr bwMode="auto">
          <a:xfrm>
            <a:off x="1109663" y="5448300"/>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2000">
                <a:latin typeface="Comic Sans MS" pitchFamily="66" charset="0"/>
              </a:rPr>
              <a:t>访问</a:t>
            </a:r>
            <a:r>
              <a:rPr lang="en-US" altLang="zh-CN" sz="2000">
                <a:latin typeface="Comic Sans MS" pitchFamily="66" charset="0"/>
              </a:rPr>
              <a:t>B</a:t>
            </a:r>
          </a:p>
        </p:txBody>
      </p:sp>
      <p:sp>
        <p:nvSpPr>
          <p:cNvPr id="107553" name="Text Box 37"/>
          <p:cNvSpPr txBox="1">
            <a:spLocks noChangeArrowheads="1"/>
          </p:cNvSpPr>
          <p:nvPr/>
        </p:nvSpPr>
        <p:spPr bwMode="auto">
          <a:xfrm>
            <a:off x="1109663" y="5753100"/>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2000">
                <a:latin typeface="Comic Sans MS" pitchFamily="66" charset="0"/>
              </a:rPr>
              <a:t>访问</a:t>
            </a:r>
            <a:r>
              <a:rPr lang="en-US" altLang="zh-CN" sz="2000">
                <a:latin typeface="Comic Sans MS" pitchFamily="66" charset="0"/>
              </a:rPr>
              <a:t>C</a:t>
            </a:r>
          </a:p>
        </p:txBody>
      </p:sp>
      <p:sp>
        <p:nvSpPr>
          <p:cNvPr id="107554" name="Rectangle 38"/>
          <p:cNvSpPr>
            <a:spLocks noChangeArrowheads="1"/>
          </p:cNvSpPr>
          <p:nvPr/>
        </p:nvSpPr>
        <p:spPr bwMode="auto">
          <a:xfrm>
            <a:off x="2481263" y="2857500"/>
            <a:ext cx="990600" cy="5334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107555" name="Text Box 39"/>
          <p:cNvSpPr txBox="1">
            <a:spLocks noChangeArrowheads="1"/>
          </p:cNvSpPr>
          <p:nvPr/>
        </p:nvSpPr>
        <p:spPr bwMode="auto">
          <a:xfrm>
            <a:off x="2481263" y="2933700"/>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2000">
                <a:latin typeface="Comic Sans MS" pitchFamily="66" charset="0"/>
              </a:rPr>
              <a:t>与门</a:t>
            </a:r>
          </a:p>
        </p:txBody>
      </p:sp>
      <p:sp>
        <p:nvSpPr>
          <p:cNvPr id="107556" name="Rectangle 40"/>
          <p:cNvSpPr>
            <a:spLocks noChangeArrowheads="1"/>
          </p:cNvSpPr>
          <p:nvPr/>
        </p:nvSpPr>
        <p:spPr bwMode="auto">
          <a:xfrm>
            <a:off x="4767263" y="2857500"/>
            <a:ext cx="990600" cy="5334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107557" name="Text Box 41"/>
          <p:cNvSpPr txBox="1">
            <a:spLocks noChangeArrowheads="1"/>
          </p:cNvSpPr>
          <p:nvPr/>
        </p:nvSpPr>
        <p:spPr bwMode="auto">
          <a:xfrm>
            <a:off x="4767263" y="2933700"/>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2000">
                <a:latin typeface="Comic Sans MS" pitchFamily="66" charset="0"/>
              </a:rPr>
              <a:t>与门</a:t>
            </a:r>
          </a:p>
        </p:txBody>
      </p:sp>
      <p:sp>
        <p:nvSpPr>
          <p:cNvPr id="107558" name="Rectangle 42"/>
          <p:cNvSpPr>
            <a:spLocks noChangeArrowheads="1"/>
          </p:cNvSpPr>
          <p:nvPr/>
        </p:nvSpPr>
        <p:spPr bwMode="auto">
          <a:xfrm>
            <a:off x="7129463" y="2857500"/>
            <a:ext cx="990600" cy="5334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107559" name="Text Box 43"/>
          <p:cNvSpPr txBox="1">
            <a:spLocks noChangeArrowheads="1"/>
          </p:cNvSpPr>
          <p:nvPr/>
        </p:nvSpPr>
        <p:spPr bwMode="auto">
          <a:xfrm>
            <a:off x="7129463" y="2933700"/>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2000">
                <a:latin typeface="Comic Sans MS" pitchFamily="66" charset="0"/>
              </a:rPr>
              <a:t>与门</a:t>
            </a:r>
          </a:p>
        </p:txBody>
      </p:sp>
      <p:sp>
        <p:nvSpPr>
          <p:cNvPr id="107560" name="Line 44"/>
          <p:cNvSpPr>
            <a:spLocks noChangeShapeType="1"/>
          </p:cNvSpPr>
          <p:nvPr/>
        </p:nvSpPr>
        <p:spPr bwMode="auto">
          <a:xfrm>
            <a:off x="2786063" y="3390900"/>
            <a:ext cx="0" cy="685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7561" name="Line 45"/>
          <p:cNvSpPr>
            <a:spLocks noChangeShapeType="1"/>
          </p:cNvSpPr>
          <p:nvPr/>
        </p:nvSpPr>
        <p:spPr bwMode="auto">
          <a:xfrm>
            <a:off x="3852863" y="3619500"/>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7562" name="Line 46"/>
          <p:cNvSpPr>
            <a:spLocks noChangeShapeType="1"/>
          </p:cNvSpPr>
          <p:nvPr/>
        </p:nvSpPr>
        <p:spPr bwMode="auto">
          <a:xfrm>
            <a:off x="4767263" y="3848100"/>
            <a:ext cx="0" cy="228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7563" name="Line 47"/>
          <p:cNvSpPr>
            <a:spLocks noChangeShapeType="1"/>
          </p:cNvSpPr>
          <p:nvPr/>
        </p:nvSpPr>
        <p:spPr bwMode="auto">
          <a:xfrm>
            <a:off x="5834063" y="3848100"/>
            <a:ext cx="0" cy="228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7564" name="Line 48"/>
          <p:cNvSpPr>
            <a:spLocks noChangeShapeType="1"/>
          </p:cNvSpPr>
          <p:nvPr/>
        </p:nvSpPr>
        <p:spPr bwMode="auto">
          <a:xfrm>
            <a:off x="6748463" y="3619500"/>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7565" name="Line 49"/>
          <p:cNvSpPr>
            <a:spLocks noChangeShapeType="1"/>
          </p:cNvSpPr>
          <p:nvPr/>
        </p:nvSpPr>
        <p:spPr bwMode="auto">
          <a:xfrm>
            <a:off x="7815263" y="3390900"/>
            <a:ext cx="0" cy="685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7566" name="Line 50"/>
          <p:cNvSpPr>
            <a:spLocks noChangeShapeType="1"/>
          </p:cNvSpPr>
          <p:nvPr/>
        </p:nvSpPr>
        <p:spPr bwMode="auto">
          <a:xfrm>
            <a:off x="3167063" y="3390900"/>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7567" name="Line 51"/>
          <p:cNvSpPr>
            <a:spLocks noChangeShapeType="1"/>
          </p:cNvSpPr>
          <p:nvPr/>
        </p:nvSpPr>
        <p:spPr bwMode="auto">
          <a:xfrm>
            <a:off x="3167063" y="3848100"/>
            <a:ext cx="1600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7568" name="Line 52"/>
          <p:cNvSpPr>
            <a:spLocks noChangeShapeType="1"/>
          </p:cNvSpPr>
          <p:nvPr/>
        </p:nvSpPr>
        <p:spPr bwMode="auto">
          <a:xfrm>
            <a:off x="3852863" y="3619500"/>
            <a:ext cx="1219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7569" name="Line 53"/>
          <p:cNvSpPr>
            <a:spLocks noChangeShapeType="1"/>
          </p:cNvSpPr>
          <p:nvPr/>
        </p:nvSpPr>
        <p:spPr bwMode="auto">
          <a:xfrm>
            <a:off x="5072063" y="3390900"/>
            <a:ext cx="0" cy="228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7570" name="Line 54"/>
          <p:cNvSpPr>
            <a:spLocks noChangeShapeType="1"/>
          </p:cNvSpPr>
          <p:nvPr/>
        </p:nvSpPr>
        <p:spPr bwMode="auto">
          <a:xfrm>
            <a:off x="5376863" y="3390900"/>
            <a:ext cx="0" cy="228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7571" name="Line 55"/>
          <p:cNvSpPr>
            <a:spLocks noChangeShapeType="1"/>
          </p:cNvSpPr>
          <p:nvPr/>
        </p:nvSpPr>
        <p:spPr bwMode="auto">
          <a:xfrm>
            <a:off x="5376863" y="3619500"/>
            <a:ext cx="1371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7572" name="Line 56"/>
          <p:cNvSpPr>
            <a:spLocks noChangeShapeType="1"/>
          </p:cNvSpPr>
          <p:nvPr/>
        </p:nvSpPr>
        <p:spPr bwMode="auto">
          <a:xfrm>
            <a:off x="5834063" y="3848100"/>
            <a:ext cx="1600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7573" name="Line 57"/>
          <p:cNvSpPr>
            <a:spLocks noChangeShapeType="1"/>
          </p:cNvSpPr>
          <p:nvPr/>
        </p:nvSpPr>
        <p:spPr bwMode="auto">
          <a:xfrm>
            <a:off x="7434263" y="3390900"/>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7574" name="Line 58"/>
          <p:cNvSpPr>
            <a:spLocks noChangeShapeType="1"/>
          </p:cNvSpPr>
          <p:nvPr/>
        </p:nvSpPr>
        <p:spPr bwMode="auto">
          <a:xfrm>
            <a:off x="2938463" y="2552700"/>
            <a:ext cx="0" cy="304800"/>
          </a:xfrm>
          <a:prstGeom prst="line">
            <a:avLst/>
          </a:prstGeom>
          <a:noFill/>
          <a:ln w="28575">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7575" name="Line 59"/>
          <p:cNvSpPr>
            <a:spLocks noChangeShapeType="1"/>
          </p:cNvSpPr>
          <p:nvPr/>
        </p:nvSpPr>
        <p:spPr bwMode="auto">
          <a:xfrm>
            <a:off x="5224463" y="2552700"/>
            <a:ext cx="0" cy="304800"/>
          </a:xfrm>
          <a:prstGeom prst="line">
            <a:avLst/>
          </a:prstGeom>
          <a:noFill/>
          <a:ln w="28575">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7576" name="Line 60"/>
          <p:cNvSpPr>
            <a:spLocks noChangeShapeType="1"/>
          </p:cNvSpPr>
          <p:nvPr/>
        </p:nvSpPr>
        <p:spPr bwMode="auto">
          <a:xfrm>
            <a:off x="7586663" y="2552700"/>
            <a:ext cx="0" cy="304800"/>
          </a:xfrm>
          <a:prstGeom prst="line">
            <a:avLst/>
          </a:prstGeom>
          <a:noFill/>
          <a:ln w="28575">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7577" name="Text Box 61"/>
          <p:cNvSpPr txBox="1">
            <a:spLocks noChangeArrowheads="1"/>
          </p:cNvSpPr>
          <p:nvPr/>
        </p:nvSpPr>
        <p:spPr bwMode="auto">
          <a:xfrm>
            <a:off x="2481263" y="2095500"/>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en-US" altLang="zh-CN" sz="2000">
                <a:latin typeface="Comic Sans MS" pitchFamily="66" charset="0"/>
              </a:rPr>
              <a:t>A</a:t>
            </a:r>
            <a:r>
              <a:rPr lang="en-US" altLang="zh-CN" sz="2000" baseline="-25000">
                <a:latin typeface="Comic Sans MS" pitchFamily="66" charset="0"/>
              </a:rPr>
              <a:t>LRU</a:t>
            </a:r>
          </a:p>
        </p:txBody>
      </p:sp>
      <p:sp>
        <p:nvSpPr>
          <p:cNvPr id="107578" name="Text Box 62"/>
          <p:cNvSpPr txBox="1">
            <a:spLocks noChangeArrowheads="1"/>
          </p:cNvSpPr>
          <p:nvPr/>
        </p:nvSpPr>
        <p:spPr bwMode="auto">
          <a:xfrm>
            <a:off x="4767263" y="2095500"/>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en-US" altLang="zh-CN" sz="2000">
                <a:latin typeface="Comic Sans MS" pitchFamily="66" charset="0"/>
              </a:rPr>
              <a:t>B</a:t>
            </a:r>
            <a:r>
              <a:rPr lang="en-US" altLang="zh-CN" sz="2000" baseline="-25000">
                <a:latin typeface="Comic Sans MS" pitchFamily="66" charset="0"/>
              </a:rPr>
              <a:t>LRU</a:t>
            </a:r>
          </a:p>
        </p:txBody>
      </p:sp>
      <p:sp>
        <p:nvSpPr>
          <p:cNvPr id="107579" name="Text Box 63"/>
          <p:cNvSpPr txBox="1">
            <a:spLocks noChangeArrowheads="1"/>
          </p:cNvSpPr>
          <p:nvPr/>
        </p:nvSpPr>
        <p:spPr bwMode="auto">
          <a:xfrm>
            <a:off x="7129463" y="2095500"/>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en-US" altLang="zh-CN" sz="2000">
                <a:latin typeface="Comic Sans MS" pitchFamily="66" charset="0"/>
              </a:rPr>
              <a:t>C</a:t>
            </a:r>
            <a:r>
              <a:rPr lang="en-US" altLang="zh-CN" sz="2000" baseline="-25000">
                <a:latin typeface="Comic Sans MS" pitchFamily="66" charset="0"/>
              </a:rPr>
              <a:t>LRU</a:t>
            </a:r>
          </a:p>
        </p:txBody>
      </p:sp>
      <p:sp>
        <p:nvSpPr>
          <p:cNvPr id="107580" name="Text Box 65"/>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en-US" altLang="zh-CN" sz="1200" b="0" dirty="0" smtClean="0">
                <a:latin typeface="幼圆" pitchFamily="49" charset="-122"/>
                <a:ea typeface="幼圆" pitchFamily="49" charset="-122"/>
              </a:rPr>
              <a:t>5</a:t>
            </a:r>
            <a:r>
              <a:rPr lang="zh-CN" altLang="en-US" sz="1200" b="0" dirty="0" smtClean="0">
                <a:latin typeface="幼圆" pitchFamily="49" charset="-122"/>
                <a:ea typeface="幼圆" pitchFamily="49" charset="-122"/>
              </a:rPr>
              <a:t> </a:t>
            </a:r>
            <a:r>
              <a:rPr lang="zh-CN" altLang="en-US" sz="1200" b="0" dirty="0">
                <a:latin typeface="幼圆" pitchFamily="49" charset="-122"/>
                <a:ea typeface="幼圆" pitchFamily="49" charset="-122"/>
              </a:rPr>
              <a:t>之 3</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p:txBody>
          <a:bodyPr/>
          <a:lstStyle/>
          <a:p>
            <a:pPr eaLnBrk="1" hangingPunct="1">
              <a:defRPr/>
            </a:pPr>
            <a:r>
              <a:rPr lang="zh-CN" altLang="en-US" smtClean="0"/>
              <a:t>举  例 — </a:t>
            </a:r>
            <a:r>
              <a:rPr lang="zh-CN" altLang="en-US" sz="4000" smtClean="0"/>
              <a:t>成本</a:t>
            </a:r>
            <a:endParaRPr lang="en-US" altLang="zh-CN" sz="4000" smtClean="0"/>
          </a:p>
        </p:txBody>
      </p:sp>
      <p:sp>
        <p:nvSpPr>
          <p:cNvPr id="108547"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4"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6" action="ppaction://hlinksldjump"/>
              </a:rPr>
              <a:t>Cache</a:t>
            </a:r>
            <a:r>
              <a:rPr lang="zh-CN" altLang="en-US" sz="1200" b="0">
                <a:latin typeface="Times New Roman" pitchFamily="18" charset="0"/>
                <a:ea typeface="幼圆" pitchFamily="49" charset="-122"/>
                <a:hlinkClick r:id="rId6" action="ppaction://hlinksldjump"/>
              </a:rPr>
              <a:t>替换算法</a:t>
            </a:r>
            <a:endParaRPr lang="zh-CN" altLang="en-US" sz="1200" b="0">
              <a:latin typeface="Times New Roman" pitchFamily="18" charset="0"/>
              <a:ea typeface="幼圆" pitchFamily="49" charset="-122"/>
            </a:endParaRPr>
          </a:p>
        </p:txBody>
      </p:sp>
      <p:sp>
        <p:nvSpPr>
          <p:cNvPr id="108548" name="Rectangle 8"/>
          <p:cNvSpPr>
            <a:spLocks noGrp="1" noChangeArrowheads="1"/>
          </p:cNvSpPr>
          <p:nvPr>
            <p:ph type="body" idx="1"/>
          </p:nvPr>
        </p:nvSpPr>
        <p:spPr>
          <a:xfrm>
            <a:off x="809625" y="1989138"/>
            <a:ext cx="7958138" cy="4487862"/>
          </a:xfrm>
        </p:spPr>
        <p:txBody>
          <a:bodyPr/>
          <a:lstStyle/>
          <a:p>
            <a:pPr marL="0" indent="0" eaLnBrk="1" hangingPunct="1">
              <a:lnSpc>
                <a:spcPct val="120000"/>
              </a:lnSpc>
              <a:buFont typeface="Wingdings" pitchFamily="2" charset="2"/>
              <a:buNone/>
            </a:pPr>
            <a:r>
              <a:rPr lang="zh-CN" altLang="en-US" sz="2800" dirty="0" smtClean="0"/>
              <a:t>       假设每组的块数为</a:t>
            </a:r>
            <a:r>
              <a:rPr lang="en-US" altLang="zh-CN" sz="2800" dirty="0" smtClean="0"/>
              <a:t>G</a:t>
            </a:r>
            <a:r>
              <a:rPr lang="en-US" altLang="zh-CN" sz="2800" baseline="-25000" dirty="0" smtClean="0"/>
              <a:t>b</a:t>
            </a:r>
            <a:r>
              <a:rPr lang="en-US" altLang="zh-CN" sz="2800" dirty="0" smtClean="0"/>
              <a:t>，</a:t>
            </a:r>
            <a:r>
              <a:rPr lang="zh-CN" altLang="en-US" sz="2800" dirty="0" smtClean="0"/>
              <a:t>则需要与门的个数为</a:t>
            </a:r>
            <a:r>
              <a:rPr lang="en-US" altLang="zh-CN" sz="2800" dirty="0" smtClean="0"/>
              <a:t>G</a:t>
            </a:r>
            <a:r>
              <a:rPr lang="en-US" altLang="zh-CN" sz="2800" baseline="-25000" dirty="0" smtClean="0"/>
              <a:t>b</a:t>
            </a:r>
            <a:r>
              <a:rPr lang="zh-CN" altLang="en-US" sz="2800" dirty="0" smtClean="0"/>
              <a:t>个，每个与门的输入端个数为</a:t>
            </a:r>
            <a:r>
              <a:rPr lang="en-US" altLang="zh-CN" sz="2800" dirty="0" smtClean="0"/>
              <a:t>G</a:t>
            </a:r>
            <a:r>
              <a:rPr lang="en-US" altLang="zh-CN" sz="2800" baseline="-25000" dirty="0" smtClean="0"/>
              <a:t>b</a:t>
            </a:r>
            <a:r>
              <a:rPr lang="zh-CN" altLang="en-US" sz="2800" dirty="0" smtClean="0"/>
              <a:t> –1个，需要触发器的个数为：</a:t>
            </a:r>
          </a:p>
          <a:p>
            <a:pPr marL="0" indent="0" eaLnBrk="1" hangingPunct="1">
              <a:lnSpc>
                <a:spcPct val="120000"/>
              </a:lnSpc>
              <a:buFont typeface="Wingdings" pitchFamily="2" charset="2"/>
              <a:buNone/>
            </a:pPr>
            <a:endParaRPr lang="zh-CN" altLang="en-US" sz="2800" dirty="0" smtClean="0"/>
          </a:p>
          <a:p>
            <a:pPr marL="0" indent="0" eaLnBrk="1" hangingPunct="1">
              <a:lnSpc>
                <a:spcPct val="120000"/>
              </a:lnSpc>
              <a:buFont typeface="Wingdings" pitchFamily="2" charset="2"/>
              <a:buNone/>
            </a:pPr>
            <a:endParaRPr lang="zh-CN" altLang="en-US" sz="2800" dirty="0" smtClean="0"/>
          </a:p>
          <a:p>
            <a:pPr marL="0" indent="0" eaLnBrk="1" hangingPunct="1">
              <a:lnSpc>
                <a:spcPct val="120000"/>
              </a:lnSpc>
              <a:buNone/>
            </a:pPr>
            <a:r>
              <a:rPr lang="zh-CN" altLang="en-US" sz="2800" dirty="0" smtClean="0"/>
              <a:t>       当每组的块数较多时，所要的触发器个数和与门输入端个数很多，硬件实现的成本很高，此时可以采用</a:t>
            </a:r>
            <a:r>
              <a:rPr lang="zh-CN" altLang="en-US" sz="2800" dirty="0">
                <a:solidFill>
                  <a:srgbClr val="FF0000"/>
                </a:solidFill>
              </a:rPr>
              <a:t>多级状态位技术</a:t>
            </a:r>
            <a:r>
              <a:rPr lang="zh-CN" altLang="en-US" sz="2800" dirty="0" smtClean="0"/>
              <a:t>的方法来实现。</a:t>
            </a:r>
          </a:p>
        </p:txBody>
      </p:sp>
      <p:graphicFrame>
        <p:nvGraphicFramePr>
          <p:cNvPr id="108549" name="Object 9"/>
          <p:cNvGraphicFramePr>
            <a:graphicFrameLocks noChangeAspect="1"/>
          </p:cNvGraphicFramePr>
          <p:nvPr>
            <p:extLst>
              <p:ext uri="{D42A27DB-BD31-4B8C-83A1-F6EECF244321}">
                <p14:modId xmlns:p14="http://schemas.microsoft.com/office/powerpoint/2010/main" val="3715394870"/>
              </p:ext>
            </p:extLst>
          </p:nvPr>
        </p:nvGraphicFramePr>
        <p:xfrm>
          <a:off x="3124200" y="3645024"/>
          <a:ext cx="2828925" cy="985838"/>
        </p:xfrm>
        <a:graphic>
          <a:graphicData uri="http://schemas.openxmlformats.org/presentationml/2006/ole">
            <mc:AlternateContent xmlns:mc="http://schemas.openxmlformats.org/markup-compatibility/2006">
              <mc:Choice xmlns:v="urn:schemas-microsoft-com:vml" Requires="v">
                <p:oleObj spid="_x0000_s108636" name="Equation" r:id="rId7" imgW="1129810" imgH="393529" progId="Equation.3">
                  <p:embed/>
                </p:oleObj>
              </mc:Choice>
              <mc:Fallback>
                <p:oleObj name="Equation" r:id="rId7" imgW="1129810" imgH="393529"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200" y="3645024"/>
                        <a:ext cx="2828925" cy="985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8550" name="Text Box 10"/>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en-US" altLang="zh-CN" sz="1200" b="0" dirty="0" smtClean="0">
                <a:latin typeface="幼圆" pitchFamily="49" charset="-122"/>
                <a:ea typeface="幼圆" pitchFamily="49" charset="-122"/>
              </a:rPr>
              <a:t>5</a:t>
            </a:r>
            <a:r>
              <a:rPr lang="zh-CN" altLang="en-US" sz="1200" b="0" dirty="0" smtClean="0">
                <a:latin typeface="幼圆" pitchFamily="49" charset="-122"/>
                <a:ea typeface="幼圆" pitchFamily="49" charset="-122"/>
              </a:rPr>
              <a:t> </a:t>
            </a:r>
            <a:r>
              <a:rPr lang="zh-CN" altLang="en-US" sz="1200" b="0" dirty="0">
                <a:latin typeface="幼圆" pitchFamily="49" charset="-122"/>
                <a:ea typeface="幼圆" pitchFamily="49" charset="-122"/>
              </a:rPr>
              <a:t>之 4</a:t>
            </a:r>
          </a:p>
        </p:txBody>
      </p:sp>
    </p:spTree>
  </p:cSld>
  <p:clrMapOvr>
    <a:masterClrMapping/>
  </p:clrMapOvr>
  <p:transition spd="slow">
    <p:random/>
    <p:sndAc>
      <p:stSnd>
        <p:snd r:embed="rId3" name="projctor.wav"/>
      </p:stSnd>
    </p:sndAc>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p:txBody>
          <a:bodyPr/>
          <a:lstStyle/>
          <a:p>
            <a:pPr eaLnBrk="1" hangingPunct="1">
              <a:defRPr/>
            </a:pPr>
            <a:r>
              <a:rPr lang="zh-CN" altLang="en-US" dirty="0"/>
              <a:t>多级状态位技术</a:t>
            </a:r>
            <a:endParaRPr lang="en-US" altLang="zh-CN" sz="4000" dirty="0" smtClean="0"/>
          </a:p>
        </p:txBody>
      </p:sp>
      <p:sp>
        <p:nvSpPr>
          <p:cNvPr id="108548" name="Rectangle 8"/>
          <p:cNvSpPr>
            <a:spLocks noGrp="1" noChangeArrowheads="1"/>
          </p:cNvSpPr>
          <p:nvPr>
            <p:ph idx="1"/>
          </p:nvPr>
        </p:nvSpPr>
        <p:spPr>
          <a:xfrm>
            <a:off x="809624" y="1989138"/>
            <a:ext cx="8226871" cy="4392612"/>
          </a:xfrm>
        </p:spPr>
        <p:txBody>
          <a:bodyPr/>
          <a:lstStyle/>
          <a:p>
            <a:pPr marL="0" indent="0" eaLnBrk="1" hangingPunct="1">
              <a:lnSpc>
                <a:spcPct val="125000"/>
              </a:lnSpc>
              <a:spcBef>
                <a:spcPts val="0"/>
              </a:spcBef>
              <a:buNone/>
            </a:pPr>
            <a:r>
              <a:rPr lang="zh-CN" altLang="en-US" sz="2200" dirty="0" smtClean="0"/>
              <a:t>例如：在</a:t>
            </a:r>
            <a:r>
              <a:rPr lang="en-US" altLang="zh-CN" sz="2200" dirty="0"/>
              <a:t>IBM 3033</a:t>
            </a:r>
            <a:r>
              <a:rPr lang="zh-CN" altLang="en-US" sz="2200" dirty="0" smtClean="0"/>
              <a:t>中，组</a:t>
            </a:r>
            <a:r>
              <a:rPr lang="zh-CN" altLang="en-US" sz="2200" dirty="0"/>
              <a:t>内块数为</a:t>
            </a:r>
            <a:r>
              <a:rPr lang="en-US" altLang="zh-CN" sz="2200" dirty="0"/>
              <a:t>16</a:t>
            </a:r>
            <a:r>
              <a:rPr lang="zh-CN" altLang="en-US" sz="2200" dirty="0"/>
              <a:t>，可分成群、对、行</a:t>
            </a:r>
            <a:r>
              <a:rPr lang="en-US" altLang="zh-CN" sz="2200" dirty="0"/>
              <a:t>3</a:t>
            </a:r>
            <a:r>
              <a:rPr lang="zh-CN" altLang="en-US" sz="2200" dirty="0"/>
              <a:t>级</a:t>
            </a:r>
            <a:r>
              <a:rPr lang="zh-CN" altLang="en-US" sz="2200" dirty="0" smtClean="0"/>
              <a:t>。先</a:t>
            </a:r>
            <a:r>
              <a:rPr lang="zh-CN" altLang="en-US" sz="2200" dirty="0"/>
              <a:t>分成</a:t>
            </a:r>
            <a:r>
              <a:rPr lang="en-US" altLang="zh-CN" sz="2200" dirty="0"/>
              <a:t>4</a:t>
            </a:r>
            <a:r>
              <a:rPr lang="zh-CN" altLang="en-US" sz="2200" dirty="0"/>
              <a:t>群，每</a:t>
            </a:r>
            <a:r>
              <a:rPr lang="zh-CN" altLang="en-US" sz="2200" dirty="0" smtClean="0"/>
              <a:t>群</a:t>
            </a:r>
            <a:r>
              <a:rPr lang="en-US" altLang="zh-CN" sz="2200" dirty="0" smtClean="0"/>
              <a:t>2</a:t>
            </a:r>
            <a:r>
              <a:rPr lang="zh-CN" altLang="en-US" sz="2200" dirty="0" smtClean="0"/>
              <a:t>对</a:t>
            </a:r>
            <a:r>
              <a:rPr lang="zh-CN" altLang="en-US" sz="2200" dirty="0"/>
              <a:t>，每</a:t>
            </a:r>
            <a:r>
              <a:rPr lang="zh-CN" altLang="en-US" sz="2200" dirty="0" smtClean="0"/>
              <a:t>对</a:t>
            </a:r>
            <a:r>
              <a:rPr lang="en-US" altLang="zh-CN" sz="2200" dirty="0" smtClean="0"/>
              <a:t>2</a:t>
            </a:r>
            <a:r>
              <a:rPr lang="zh-CN" altLang="en-US" sz="2200" dirty="0" smtClean="0"/>
              <a:t>行</a:t>
            </a:r>
            <a:r>
              <a:rPr lang="zh-CN" altLang="en-US" sz="2200" dirty="0"/>
              <a:t>。</a:t>
            </a:r>
          </a:p>
          <a:p>
            <a:pPr eaLnBrk="1" hangingPunct="1">
              <a:lnSpc>
                <a:spcPct val="125000"/>
              </a:lnSpc>
              <a:spcBef>
                <a:spcPts val="0"/>
              </a:spcBef>
            </a:pPr>
            <a:r>
              <a:rPr lang="zh-CN" altLang="en-US" sz="2200" dirty="0" smtClean="0"/>
              <a:t>计算</a:t>
            </a:r>
            <a:r>
              <a:rPr lang="zh-CN" altLang="en-US" sz="2200" dirty="0"/>
              <a:t>触发器</a:t>
            </a:r>
            <a:endParaRPr lang="en-US" altLang="zh-CN" sz="2200" dirty="0" smtClean="0"/>
          </a:p>
          <a:p>
            <a:pPr lvl="1" eaLnBrk="1" hangingPunct="1">
              <a:lnSpc>
                <a:spcPct val="125000"/>
              </a:lnSpc>
              <a:spcBef>
                <a:spcPts val="0"/>
              </a:spcBef>
            </a:pPr>
            <a:r>
              <a:rPr lang="zh-CN" altLang="en-US" sz="2200" dirty="0" smtClean="0"/>
              <a:t>选</a:t>
            </a:r>
            <a:r>
              <a:rPr lang="en-US" altLang="zh-CN" sz="2200" dirty="0"/>
              <a:t>LRU</a:t>
            </a:r>
            <a:r>
              <a:rPr lang="zh-CN" altLang="en-US" sz="2200" dirty="0"/>
              <a:t>群需</a:t>
            </a:r>
            <a:r>
              <a:rPr lang="en-US" altLang="zh-CN" sz="2200" dirty="0"/>
              <a:t>6</a:t>
            </a:r>
            <a:r>
              <a:rPr lang="zh-CN" altLang="en-US" sz="2200" dirty="0"/>
              <a:t>个触发器；</a:t>
            </a:r>
          </a:p>
          <a:p>
            <a:pPr lvl="1" eaLnBrk="1" hangingPunct="1">
              <a:lnSpc>
                <a:spcPct val="125000"/>
              </a:lnSpc>
              <a:spcBef>
                <a:spcPts val="0"/>
              </a:spcBef>
            </a:pPr>
            <a:r>
              <a:rPr lang="zh-CN" altLang="en-US" sz="2200" dirty="0" smtClean="0"/>
              <a:t>每</a:t>
            </a:r>
            <a:r>
              <a:rPr lang="zh-CN" altLang="en-US" sz="2200" dirty="0"/>
              <a:t>群中选</a:t>
            </a:r>
            <a:r>
              <a:rPr lang="en-US" altLang="zh-CN" sz="2200" dirty="0"/>
              <a:t>LRU</a:t>
            </a:r>
            <a:r>
              <a:rPr lang="zh-CN" altLang="en-US" sz="2200" dirty="0"/>
              <a:t>对</a:t>
            </a:r>
            <a:r>
              <a:rPr lang="zh-CN" altLang="en-US" sz="2200" dirty="0" smtClean="0"/>
              <a:t>需要</a:t>
            </a:r>
            <a:r>
              <a:rPr lang="en-US" altLang="zh-CN" sz="2200" dirty="0" smtClean="0"/>
              <a:t>1</a:t>
            </a:r>
            <a:r>
              <a:rPr lang="zh-CN" altLang="en-US" sz="2200" dirty="0" smtClean="0"/>
              <a:t>个</a:t>
            </a:r>
            <a:r>
              <a:rPr lang="zh-CN" altLang="en-US" sz="2200" dirty="0"/>
              <a:t>触法器，</a:t>
            </a:r>
            <a:r>
              <a:rPr lang="en-US" altLang="zh-CN" sz="2200" dirty="0"/>
              <a:t>4</a:t>
            </a:r>
            <a:r>
              <a:rPr lang="zh-CN" altLang="en-US" sz="2200" dirty="0"/>
              <a:t>个群共需要</a:t>
            </a:r>
            <a:r>
              <a:rPr lang="en-US" altLang="zh-CN" sz="2200" dirty="0"/>
              <a:t>4</a:t>
            </a:r>
            <a:r>
              <a:rPr lang="zh-CN" altLang="en-US" sz="2200" dirty="0"/>
              <a:t>个触发器</a:t>
            </a:r>
            <a:r>
              <a:rPr lang="zh-CN" altLang="en-US" sz="2200" dirty="0" smtClean="0"/>
              <a:t>；</a:t>
            </a:r>
            <a:endParaRPr lang="en-US" altLang="zh-CN" sz="2200" dirty="0" smtClean="0"/>
          </a:p>
          <a:p>
            <a:pPr lvl="1" eaLnBrk="1" hangingPunct="1">
              <a:lnSpc>
                <a:spcPct val="125000"/>
              </a:lnSpc>
              <a:spcBef>
                <a:spcPts val="0"/>
              </a:spcBef>
            </a:pPr>
            <a:r>
              <a:rPr lang="zh-CN" altLang="en-US" sz="2200" dirty="0" smtClean="0"/>
              <a:t>每对中选</a:t>
            </a:r>
            <a:r>
              <a:rPr lang="en-US" altLang="zh-CN" sz="2200" dirty="0" smtClean="0"/>
              <a:t>LRU</a:t>
            </a:r>
            <a:r>
              <a:rPr lang="zh-CN" altLang="en-US" sz="2200" smtClean="0"/>
              <a:t>行需要</a:t>
            </a:r>
            <a:r>
              <a:rPr lang="en-US" altLang="zh-CN" sz="2200" dirty="0" smtClean="0"/>
              <a:t>1</a:t>
            </a:r>
            <a:r>
              <a:rPr lang="zh-CN" altLang="en-US" sz="2200" dirty="0" smtClean="0"/>
              <a:t>个</a:t>
            </a:r>
            <a:r>
              <a:rPr lang="zh-CN" altLang="en-US" sz="2200" dirty="0"/>
              <a:t>触发器，</a:t>
            </a:r>
            <a:r>
              <a:rPr lang="en-US" altLang="zh-CN" sz="2200" dirty="0"/>
              <a:t>8</a:t>
            </a:r>
            <a:r>
              <a:rPr lang="zh-CN" altLang="en-US" sz="2200" dirty="0" smtClean="0"/>
              <a:t>个对共</a:t>
            </a:r>
            <a:r>
              <a:rPr lang="zh-CN" altLang="en-US" sz="2200" dirty="0"/>
              <a:t>需要</a:t>
            </a:r>
            <a:r>
              <a:rPr lang="en-US" altLang="zh-CN" sz="2200" dirty="0"/>
              <a:t>8</a:t>
            </a:r>
            <a:r>
              <a:rPr lang="zh-CN" altLang="en-US" sz="2200" dirty="0"/>
              <a:t>个触发器。</a:t>
            </a:r>
          </a:p>
          <a:p>
            <a:pPr marL="0" indent="0" eaLnBrk="1" hangingPunct="1">
              <a:lnSpc>
                <a:spcPct val="125000"/>
              </a:lnSpc>
              <a:spcBef>
                <a:spcPts val="0"/>
              </a:spcBef>
              <a:buNone/>
            </a:pPr>
            <a:r>
              <a:rPr lang="zh-CN" altLang="en-US" sz="2200" dirty="0" smtClean="0"/>
              <a:t>         所</a:t>
            </a:r>
            <a:r>
              <a:rPr lang="zh-CN" altLang="en-US" sz="2200" dirty="0"/>
              <a:t>需的触发器总个数为：      </a:t>
            </a:r>
          </a:p>
          <a:p>
            <a:pPr marL="0" indent="0" eaLnBrk="1" hangingPunct="1">
              <a:lnSpc>
                <a:spcPct val="125000"/>
              </a:lnSpc>
              <a:spcBef>
                <a:spcPts val="0"/>
              </a:spcBef>
              <a:buNone/>
            </a:pPr>
            <a:r>
              <a:rPr lang="zh-CN" altLang="en-US" sz="2200" dirty="0"/>
              <a:t>              </a:t>
            </a:r>
            <a:r>
              <a:rPr lang="en-US" altLang="zh-CN" sz="2200" dirty="0"/>
              <a:t>6</a:t>
            </a:r>
            <a:r>
              <a:rPr lang="zh-CN" altLang="en-US" sz="2200" dirty="0"/>
              <a:t>（选群）＋</a:t>
            </a:r>
            <a:r>
              <a:rPr lang="en-US" altLang="zh-CN" sz="2200" dirty="0"/>
              <a:t>4</a:t>
            </a:r>
            <a:r>
              <a:rPr lang="zh-CN" altLang="en-US" sz="2200" dirty="0"/>
              <a:t>（选对）＋</a:t>
            </a:r>
            <a:r>
              <a:rPr lang="en-US" altLang="zh-CN" sz="2200" dirty="0"/>
              <a:t>8</a:t>
            </a:r>
            <a:r>
              <a:rPr lang="zh-CN" altLang="en-US" sz="2200" dirty="0"/>
              <a:t>（选行）</a:t>
            </a:r>
            <a:r>
              <a:rPr lang="en-US" altLang="zh-CN" sz="2200" dirty="0"/>
              <a:t>= 18</a:t>
            </a:r>
            <a:r>
              <a:rPr lang="zh-CN" altLang="en-US" sz="2200" dirty="0"/>
              <a:t>（个）</a:t>
            </a:r>
          </a:p>
          <a:p>
            <a:pPr eaLnBrk="1" hangingPunct="1">
              <a:lnSpc>
                <a:spcPct val="125000"/>
              </a:lnSpc>
              <a:spcBef>
                <a:spcPts val="0"/>
              </a:spcBef>
            </a:pPr>
            <a:r>
              <a:rPr lang="zh-CN" altLang="en-US" sz="2200" dirty="0" smtClean="0"/>
              <a:t>单级所需触发器：</a:t>
            </a:r>
            <a:r>
              <a:rPr lang="en-US" altLang="zh-CN" sz="2200" dirty="0" smtClean="0"/>
              <a:t>120</a:t>
            </a:r>
            <a:r>
              <a:rPr lang="zh-CN" altLang="en-US" sz="2200" dirty="0" smtClean="0"/>
              <a:t>个</a:t>
            </a:r>
            <a:endParaRPr lang="en-US" altLang="zh-CN" sz="2200" dirty="0"/>
          </a:p>
          <a:p>
            <a:pPr eaLnBrk="1" hangingPunct="1">
              <a:lnSpc>
                <a:spcPct val="125000"/>
              </a:lnSpc>
              <a:spcBef>
                <a:spcPts val="0"/>
              </a:spcBef>
            </a:pPr>
            <a:r>
              <a:rPr lang="zh-CN" altLang="en-US" sz="2200" dirty="0" smtClean="0">
                <a:solidFill>
                  <a:srgbClr val="FF0000"/>
                </a:solidFill>
              </a:rPr>
              <a:t>提示：</a:t>
            </a:r>
            <a:r>
              <a:rPr lang="zh-CN" altLang="en-US" sz="2200" dirty="0" smtClean="0"/>
              <a:t>以</a:t>
            </a:r>
            <a:r>
              <a:rPr lang="zh-CN" altLang="en-US" sz="2200" dirty="0"/>
              <a:t>牺牲速度为代价的。</a:t>
            </a:r>
          </a:p>
          <a:p>
            <a:pPr marL="0" indent="0" eaLnBrk="1" hangingPunct="1">
              <a:lnSpc>
                <a:spcPct val="125000"/>
              </a:lnSpc>
              <a:spcBef>
                <a:spcPts val="0"/>
              </a:spcBef>
              <a:buNone/>
            </a:pPr>
            <a:endParaRPr lang="zh-CN" altLang="en-US" sz="2200" dirty="0" err="1"/>
          </a:p>
        </p:txBody>
      </p:sp>
      <p:sp>
        <p:nvSpPr>
          <p:cNvPr id="108547"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替换算法</a:t>
            </a:r>
            <a:endParaRPr lang="zh-CN" altLang="en-US" sz="1200" b="0">
              <a:latin typeface="Times New Roman" pitchFamily="18" charset="0"/>
              <a:ea typeface="幼圆" pitchFamily="49" charset="-122"/>
            </a:endParaRPr>
          </a:p>
        </p:txBody>
      </p:sp>
      <p:sp>
        <p:nvSpPr>
          <p:cNvPr id="108550" name="Text Box 10"/>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en-US" altLang="zh-CN" sz="1200" b="0" dirty="0" smtClean="0">
                <a:latin typeface="幼圆" pitchFamily="49" charset="-122"/>
                <a:ea typeface="幼圆" pitchFamily="49" charset="-122"/>
              </a:rPr>
              <a:t>5</a:t>
            </a:r>
            <a:r>
              <a:rPr lang="zh-CN" altLang="en-US" sz="1200" b="0" dirty="0" smtClean="0">
                <a:latin typeface="幼圆" pitchFamily="49" charset="-122"/>
                <a:ea typeface="幼圆" pitchFamily="49" charset="-122"/>
              </a:rPr>
              <a:t> </a:t>
            </a:r>
            <a:r>
              <a:rPr lang="zh-CN" altLang="en-US" sz="1200" b="0" dirty="0">
                <a:latin typeface="幼圆" pitchFamily="49" charset="-122"/>
                <a:ea typeface="幼圆" pitchFamily="49" charset="-122"/>
              </a:rPr>
              <a:t>之 </a:t>
            </a:r>
            <a:r>
              <a:rPr lang="en-US" altLang="zh-CN" sz="1200" b="0" dirty="0" smtClean="0">
                <a:latin typeface="幼圆" pitchFamily="49" charset="-122"/>
                <a:ea typeface="幼圆" pitchFamily="49" charset="-122"/>
              </a:rPr>
              <a:t>5</a:t>
            </a:r>
            <a:endParaRPr lang="zh-CN" altLang="en-US" sz="1200" b="0" dirty="0">
              <a:latin typeface="幼圆" pitchFamily="49" charset="-122"/>
              <a:ea typeface="幼圆" pitchFamily="49" charset="-122"/>
            </a:endParaRPr>
          </a:p>
        </p:txBody>
      </p:sp>
    </p:spTree>
    <p:extLst>
      <p:ext uri="{BB962C8B-B14F-4D97-AF65-F5344CB8AC3E}">
        <p14:creationId xmlns:p14="http://schemas.microsoft.com/office/powerpoint/2010/main" val="1621290772"/>
      </p:ext>
    </p:extLst>
  </p:cSld>
  <p:clrMapOvr>
    <a:masterClrMapping/>
  </p:clrMapOvr>
  <p:transition spd="slow">
    <p:random/>
    <p:sndAc>
      <p:stSnd>
        <p:snd r:embed="rId2" name="projctor.wav"/>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pPr eaLnBrk="1" hangingPunct="1">
              <a:defRPr/>
            </a:pPr>
            <a:r>
              <a:rPr lang="en-US" altLang="zh-CN" smtClean="0"/>
              <a:t>Cache</a:t>
            </a:r>
            <a:r>
              <a:rPr lang="zh-CN" altLang="en-US" smtClean="0"/>
              <a:t>存储系统</a:t>
            </a:r>
          </a:p>
        </p:txBody>
      </p:sp>
      <p:sp>
        <p:nvSpPr>
          <p:cNvPr id="1433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存储系统原理</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存储系统的基本概念</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常用存储系统</a:t>
            </a:r>
            <a:endParaRPr lang="zh-CN" altLang="en-US" sz="1200" b="0">
              <a:latin typeface="Times New Roman" pitchFamily="18" charset="0"/>
              <a:ea typeface="幼圆" pitchFamily="49" charset="-122"/>
            </a:endParaRPr>
          </a:p>
        </p:txBody>
      </p:sp>
      <p:sp>
        <p:nvSpPr>
          <p:cNvPr id="414724" name="Rectangle 4"/>
          <p:cNvSpPr>
            <a:spLocks noGrp="1" noChangeArrowheads="1"/>
          </p:cNvSpPr>
          <p:nvPr>
            <p:ph type="body" idx="1"/>
          </p:nvPr>
        </p:nvSpPr>
        <p:spPr>
          <a:xfrm>
            <a:off x="809625" y="2133600"/>
            <a:ext cx="3990975" cy="4191000"/>
          </a:xfrm>
          <a:solidFill>
            <a:srgbClr val="CC99FF"/>
          </a:solidFill>
          <a:ln w="57150" cmpd="thickThin">
            <a:solidFill>
              <a:schemeClr val="tx1"/>
            </a:solidFill>
            <a:miter lim="800000"/>
            <a:headEnd/>
            <a:tailEnd/>
          </a:ln>
          <a:effectLst>
            <a:outerShdw dist="35921" dir="2700000" algn="ctr" rotWithShape="0">
              <a:schemeClr val="bg2"/>
            </a:outerShdw>
          </a:effectLst>
        </p:spPr>
        <p:txBody>
          <a:bodyPr/>
          <a:lstStyle/>
          <a:p>
            <a:pPr marL="0" indent="0" eaLnBrk="1" hangingPunct="1">
              <a:lnSpc>
                <a:spcPct val="110000"/>
              </a:lnSpc>
              <a:buClr>
                <a:srgbClr val="FF0000"/>
              </a:buClr>
              <a:defRPr/>
            </a:pPr>
            <a:r>
              <a:rPr lang="zh-CN" altLang="en-US" sz="2400" smtClean="0">
                <a:solidFill>
                  <a:srgbClr val="FF0000"/>
                </a:solidFill>
                <a:effectLst>
                  <a:outerShdw blurRad="38100" dist="38100" dir="2700000" algn="tl">
                    <a:srgbClr val="000000"/>
                  </a:outerShdw>
                </a:effectLst>
              </a:rPr>
              <a:t>  原理</a:t>
            </a:r>
          </a:p>
          <a:p>
            <a:pPr marL="0" indent="0" eaLnBrk="1" hangingPunct="1">
              <a:lnSpc>
                <a:spcPct val="110000"/>
              </a:lnSpc>
              <a:buFont typeface="Wingdings" pitchFamily="2" charset="2"/>
              <a:buNone/>
              <a:defRPr/>
            </a:pPr>
            <a:r>
              <a:rPr lang="zh-CN" altLang="en-US" sz="2400" smtClean="0"/>
              <a:t>    由</a:t>
            </a:r>
            <a:r>
              <a:rPr lang="en-US" altLang="zh-CN" sz="2400" smtClean="0"/>
              <a:t>Cache</a:t>
            </a:r>
            <a:r>
              <a:rPr lang="zh-CN" altLang="en-US" sz="2400" smtClean="0"/>
              <a:t>和主存储器构成。</a:t>
            </a:r>
          </a:p>
          <a:p>
            <a:pPr marL="0" indent="0" eaLnBrk="1" hangingPunct="1">
              <a:lnSpc>
                <a:spcPct val="110000"/>
              </a:lnSpc>
              <a:buClr>
                <a:srgbClr val="FF0000"/>
              </a:buClr>
              <a:defRPr/>
            </a:pPr>
            <a:r>
              <a:rPr lang="zh-CN" altLang="en-US" sz="2400" smtClean="0">
                <a:solidFill>
                  <a:srgbClr val="FF0000"/>
                </a:solidFill>
                <a:effectLst>
                  <a:outerShdw blurRad="38100" dist="38100" dir="2700000" algn="tl">
                    <a:srgbClr val="000000"/>
                  </a:outerShdw>
                </a:effectLst>
              </a:rPr>
              <a:t>  目的</a:t>
            </a:r>
          </a:p>
          <a:p>
            <a:pPr marL="0" indent="0" eaLnBrk="1" hangingPunct="1">
              <a:lnSpc>
                <a:spcPct val="110000"/>
              </a:lnSpc>
              <a:buFont typeface="Wingdings" pitchFamily="2" charset="2"/>
              <a:buNone/>
              <a:defRPr/>
            </a:pPr>
            <a:r>
              <a:rPr lang="zh-CN" altLang="en-US" sz="2400" smtClean="0"/>
              <a:t>    提高存储器的速度。</a:t>
            </a:r>
          </a:p>
          <a:p>
            <a:pPr marL="0" indent="0" eaLnBrk="1" hangingPunct="1">
              <a:lnSpc>
                <a:spcPct val="110000"/>
              </a:lnSpc>
              <a:buClr>
                <a:srgbClr val="FF0000"/>
              </a:buClr>
              <a:defRPr/>
            </a:pPr>
            <a:r>
              <a:rPr lang="zh-CN" altLang="en-US" sz="2400" smtClean="0">
                <a:solidFill>
                  <a:srgbClr val="FF0000"/>
                </a:solidFill>
                <a:effectLst>
                  <a:outerShdw blurRad="38100" dist="38100" dir="2700000" algn="tl">
                    <a:srgbClr val="000000"/>
                  </a:outerShdw>
                </a:effectLst>
              </a:rPr>
              <a:t>  特点</a:t>
            </a:r>
          </a:p>
          <a:p>
            <a:pPr marL="0" indent="0" eaLnBrk="1" hangingPunct="1">
              <a:lnSpc>
                <a:spcPct val="110000"/>
              </a:lnSpc>
              <a:buFont typeface="Wingdings" pitchFamily="2" charset="2"/>
              <a:buNone/>
              <a:defRPr/>
            </a:pPr>
            <a:r>
              <a:rPr lang="zh-CN" altLang="en-US" sz="2400" smtClean="0"/>
              <a:t>    全部用硬件来调度，不仅对应用程序员还是系统程序员都是透明的。</a:t>
            </a:r>
          </a:p>
        </p:txBody>
      </p:sp>
      <p:grpSp>
        <p:nvGrpSpPr>
          <p:cNvPr id="14341" name="Group 5"/>
          <p:cNvGrpSpPr>
            <a:grpSpLocks/>
          </p:cNvGrpSpPr>
          <p:nvPr/>
        </p:nvGrpSpPr>
        <p:grpSpPr bwMode="auto">
          <a:xfrm>
            <a:off x="5029200" y="5181600"/>
            <a:ext cx="3824288" cy="993775"/>
            <a:chOff x="3168" y="1632"/>
            <a:chExt cx="2409" cy="626"/>
          </a:xfrm>
        </p:grpSpPr>
        <p:sp>
          <p:nvSpPr>
            <p:cNvPr id="14345" name="Rectangle 6"/>
            <p:cNvSpPr>
              <a:spLocks noChangeAspect="1" noChangeArrowheads="1"/>
            </p:cNvSpPr>
            <p:nvPr/>
          </p:nvSpPr>
          <p:spPr bwMode="auto">
            <a:xfrm>
              <a:off x="3168" y="1632"/>
              <a:ext cx="2409" cy="626"/>
            </a:xfrm>
            <a:prstGeom prst="rect">
              <a:avLst/>
            </a:prstGeom>
            <a:solidFill>
              <a:srgbClr val="FFFF00"/>
            </a:solidFill>
            <a:ln w="38100">
              <a:solidFill>
                <a:srgbClr val="000000"/>
              </a:solidFill>
              <a:prstDash val="sysDot"/>
              <a:miter lim="800000"/>
              <a:headEnd/>
              <a:tailEnd/>
            </a:ln>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14346" name="Rectangle 7"/>
            <p:cNvSpPr>
              <a:spLocks noChangeAspect="1" noChangeArrowheads="1"/>
            </p:cNvSpPr>
            <p:nvPr/>
          </p:nvSpPr>
          <p:spPr bwMode="auto">
            <a:xfrm>
              <a:off x="3264" y="1824"/>
              <a:ext cx="870" cy="280"/>
            </a:xfrm>
            <a:prstGeom prst="rect">
              <a:avLst/>
            </a:prstGeom>
            <a:solidFill>
              <a:srgbClr val="FFFFFF"/>
            </a:solidFill>
            <a:ln w="28575">
              <a:solidFill>
                <a:srgbClr val="000000"/>
              </a:solidFill>
              <a:miter lim="800000"/>
              <a:headEnd/>
              <a:tailEnd/>
            </a:ln>
          </p:spPr>
          <p:txBody>
            <a:bodyPr lIns="0" tIns="0" rIns="0" bIns="0"/>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en-US" altLang="zh-CN" sz="2400">
                  <a:latin typeface="Times New Roman" pitchFamily="18" charset="0"/>
                </a:rPr>
                <a:t>Cache</a:t>
              </a:r>
            </a:p>
          </p:txBody>
        </p:sp>
        <p:sp>
          <p:nvSpPr>
            <p:cNvPr id="14347" name="Rectangle 8"/>
            <p:cNvSpPr>
              <a:spLocks noChangeAspect="1" noChangeArrowheads="1"/>
            </p:cNvSpPr>
            <p:nvPr/>
          </p:nvSpPr>
          <p:spPr bwMode="auto">
            <a:xfrm>
              <a:off x="4464" y="1824"/>
              <a:ext cx="1014" cy="261"/>
            </a:xfrm>
            <a:prstGeom prst="rect">
              <a:avLst/>
            </a:prstGeom>
            <a:solidFill>
              <a:srgbClr val="FFFFFF"/>
            </a:solidFill>
            <a:ln w="28575">
              <a:solidFill>
                <a:srgbClr val="000000"/>
              </a:solidFill>
              <a:miter lim="800000"/>
              <a:headEnd/>
              <a:tailEnd/>
            </a:ln>
          </p:spPr>
          <p:txBody>
            <a:bodyPr lIns="0" tIns="0" rIns="0" bIns="0"/>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2400">
                  <a:latin typeface="Times New Roman" pitchFamily="18" charset="0"/>
                </a:rPr>
                <a:t>主存储器</a:t>
              </a:r>
            </a:p>
          </p:txBody>
        </p:sp>
        <p:sp>
          <p:nvSpPr>
            <p:cNvPr id="14348" name="Line 9"/>
            <p:cNvSpPr>
              <a:spLocks noChangeAspect="1" noChangeShapeType="1"/>
            </p:cNvSpPr>
            <p:nvPr/>
          </p:nvSpPr>
          <p:spPr bwMode="auto">
            <a:xfrm>
              <a:off x="4128" y="1882"/>
              <a:ext cx="293"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49" name="Line 10"/>
            <p:cNvSpPr>
              <a:spLocks noChangeAspect="1" noChangeShapeType="1"/>
            </p:cNvSpPr>
            <p:nvPr/>
          </p:nvSpPr>
          <p:spPr bwMode="auto">
            <a:xfrm>
              <a:off x="4128" y="2008"/>
              <a:ext cx="293" cy="0"/>
            </a:xfrm>
            <a:prstGeom prst="line">
              <a:avLst/>
            </a:prstGeom>
            <a:noFill/>
            <a:ln w="2857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sp>
        <p:nvSpPr>
          <p:cNvPr id="414731" name="Rectangle 11"/>
          <p:cNvSpPr>
            <a:spLocks noChangeArrowheads="1"/>
          </p:cNvSpPr>
          <p:nvPr/>
        </p:nvSpPr>
        <p:spPr bwMode="auto">
          <a:xfrm>
            <a:off x="5003800" y="2133600"/>
            <a:ext cx="3762375" cy="1828800"/>
          </a:xfrm>
          <a:prstGeom prst="rect">
            <a:avLst/>
          </a:prstGeom>
          <a:solidFill>
            <a:srgbClr val="CCFFFF"/>
          </a:solidFill>
          <a:ln w="57150" cmpd="thickThin">
            <a:solidFill>
              <a:schemeClr val="tx1"/>
            </a:solidFill>
            <a:miter lim="800000"/>
            <a:headEnd/>
            <a:tailEnd/>
          </a:ln>
          <a:effectLst>
            <a:outerShdw dist="35921" dir="2700000" algn="ctr" rotWithShape="0">
              <a:schemeClr val="bg2"/>
            </a:outerShdw>
          </a:effectLst>
        </p:spPr>
        <p:txBody>
          <a:bodyPr/>
          <a:lstStyle>
            <a:lvl1pPr algn="l">
              <a:spcBef>
                <a:spcPct val="0"/>
              </a:spcBef>
              <a:defRPr kumimoji="1" sz="2400">
                <a:solidFill>
                  <a:schemeClr val="tx1"/>
                </a:solidFill>
                <a:latin typeface="Times New Roman" pitchFamily="18" charset="0"/>
                <a:ea typeface="宋体" pitchFamily="2" charset="-122"/>
              </a:defRPr>
            </a:lvl1pPr>
            <a:lvl2pPr marL="765175" indent="-285750" algn="l">
              <a:spcBef>
                <a:spcPct val="0"/>
              </a:spcBef>
              <a:defRPr kumimoji="1" sz="2400">
                <a:solidFill>
                  <a:schemeClr val="tx1"/>
                </a:solidFill>
                <a:latin typeface="Times New Roman" pitchFamily="18" charset="0"/>
                <a:ea typeface="宋体" pitchFamily="2" charset="-122"/>
              </a:defRPr>
            </a:lvl2pPr>
            <a:lvl3pPr marL="1184275" indent="-228600" algn="l">
              <a:spcBef>
                <a:spcPct val="0"/>
              </a:spcBef>
              <a:defRPr kumimoji="1" sz="2400">
                <a:solidFill>
                  <a:schemeClr val="tx1"/>
                </a:solidFill>
                <a:latin typeface="Times New Roman" pitchFamily="18" charset="0"/>
                <a:ea typeface="宋体" pitchFamily="2" charset="-122"/>
              </a:defRPr>
            </a:lvl3pPr>
            <a:lvl4pPr marL="1603375" indent="-228600" algn="l">
              <a:spcBef>
                <a:spcPct val="0"/>
              </a:spcBef>
              <a:defRPr kumimoji="1" sz="2400">
                <a:solidFill>
                  <a:schemeClr val="tx1"/>
                </a:solidFill>
                <a:latin typeface="Times New Roman" pitchFamily="18" charset="0"/>
                <a:ea typeface="宋体" pitchFamily="2" charset="-122"/>
              </a:defRPr>
            </a:lvl4pPr>
            <a:lvl5pPr marL="2022475" indent="-228600" algn="l">
              <a:spcBef>
                <a:spcPct val="0"/>
              </a:spcBef>
              <a:defRPr kumimoji="1" sz="2400">
                <a:solidFill>
                  <a:schemeClr val="tx1"/>
                </a:solidFill>
                <a:latin typeface="Times New Roman" pitchFamily="18" charset="0"/>
                <a:ea typeface="宋体" pitchFamily="2" charset="-122"/>
              </a:defRPr>
            </a:lvl5pPr>
            <a:lvl6pPr marL="2479675" indent="-228600" fontAlgn="base">
              <a:spcBef>
                <a:spcPct val="0"/>
              </a:spcBef>
              <a:spcAft>
                <a:spcPct val="0"/>
              </a:spcAft>
              <a:defRPr kumimoji="1" sz="2400">
                <a:solidFill>
                  <a:schemeClr val="tx1"/>
                </a:solidFill>
                <a:latin typeface="Times New Roman" pitchFamily="18" charset="0"/>
                <a:ea typeface="宋体" pitchFamily="2" charset="-122"/>
              </a:defRPr>
            </a:lvl6pPr>
            <a:lvl7pPr marL="2936875" indent="-228600" fontAlgn="base">
              <a:spcBef>
                <a:spcPct val="0"/>
              </a:spcBef>
              <a:spcAft>
                <a:spcPct val="0"/>
              </a:spcAft>
              <a:defRPr kumimoji="1" sz="2400">
                <a:solidFill>
                  <a:schemeClr val="tx1"/>
                </a:solidFill>
                <a:latin typeface="Times New Roman" pitchFamily="18" charset="0"/>
                <a:ea typeface="宋体" pitchFamily="2" charset="-122"/>
              </a:defRPr>
            </a:lvl7pPr>
            <a:lvl8pPr marL="3394075" indent="-228600" fontAlgn="base">
              <a:spcBef>
                <a:spcPct val="0"/>
              </a:spcBef>
              <a:spcAft>
                <a:spcPct val="0"/>
              </a:spcAft>
              <a:defRPr kumimoji="1" sz="2400">
                <a:solidFill>
                  <a:schemeClr val="tx1"/>
                </a:solidFill>
                <a:latin typeface="Times New Roman" pitchFamily="18" charset="0"/>
                <a:ea typeface="宋体" pitchFamily="2" charset="-122"/>
              </a:defRPr>
            </a:lvl8pPr>
            <a:lvl9pPr marL="3851275"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90000"/>
              </a:lnSpc>
              <a:spcBef>
                <a:spcPct val="20000"/>
              </a:spcBef>
              <a:defRPr/>
            </a:pPr>
            <a:r>
              <a:rPr lang="zh-CN" altLang="en-US" b="1" smtClean="0">
                <a:latin typeface="楷体_GB2312" pitchFamily="49" charset="-122"/>
                <a:ea typeface="楷体_GB2312" pitchFamily="49" charset="-122"/>
              </a:rPr>
              <a:t>    这个存储系统从</a:t>
            </a:r>
            <a:r>
              <a:rPr lang="zh-CN" altLang="en-US" b="1" smtClean="0">
                <a:solidFill>
                  <a:srgbClr val="FF0000"/>
                </a:solidFill>
                <a:effectLst>
                  <a:outerShdw blurRad="38100" dist="38100" dir="2700000" algn="tl">
                    <a:srgbClr val="000000"/>
                  </a:outerShdw>
                </a:effectLst>
                <a:latin typeface="楷体_GB2312" pitchFamily="49" charset="-122"/>
                <a:ea typeface="楷体_GB2312" pitchFamily="49" charset="-122"/>
              </a:rPr>
              <a:t>系统/应用程序员</a:t>
            </a:r>
            <a:r>
              <a:rPr lang="zh-CN" altLang="en-US" b="1" smtClean="0">
                <a:latin typeface="楷体_GB2312" pitchFamily="49" charset="-122"/>
                <a:ea typeface="楷体_GB2312" pitchFamily="49" charset="-122"/>
              </a:rPr>
              <a:t>看：速度接近</a:t>
            </a:r>
            <a:r>
              <a:rPr lang="en-US" altLang="zh-CN" b="1" smtClean="0">
                <a:latin typeface="楷体_GB2312" pitchFamily="49" charset="-122"/>
                <a:ea typeface="楷体_GB2312" pitchFamily="49" charset="-122"/>
              </a:rPr>
              <a:t>Cache</a:t>
            </a:r>
            <a:r>
              <a:rPr lang="zh-CN" altLang="en-US" b="1" smtClean="0">
                <a:latin typeface="楷体_GB2312" pitchFamily="49" charset="-122"/>
                <a:ea typeface="楷体_GB2312" pitchFamily="49" charset="-122"/>
              </a:rPr>
              <a:t>的速度，容量是主存的容量，每位价格接近主存的价格。</a:t>
            </a:r>
          </a:p>
        </p:txBody>
      </p:sp>
      <p:sp>
        <p:nvSpPr>
          <p:cNvPr id="14343" name="AutoShape 12"/>
          <p:cNvSpPr>
            <a:spLocks noChangeArrowheads="1"/>
          </p:cNvSpPr>
          <p:nvPr/>
        </p:nvSpPr>
        <p:spPr bwMode="auto">
          <a:xfrm flipV="1">
            <a:off x="6156325" y="4149725"/>
            <a:ext cx="304800" cy="762000"/>
          </a:xfrm>
          <a:prstGeom prst="upArrow">
            <a:avLst>
              <a:gd name="adj1" fmla="val 21870"/>
              <a:gd name="adj2" fmla="val 83333"/>
            </a:avLst>
          </a:prstGeom>
          <a:solidFill>
            <a:srgbClr val="339966"/>
          </a:solidFill>
          <a:ln w="28575">
            <a:solidFill>
              <a:schemeClr val="tx1"/>
            </a:solidFill>
            <a:miter lim="800000"/>
            <a:headEnd/>
            <a:tailEnd/>
          </a:ln>
          <a:effectLst>
            <a:outerShdw dist="35921" dir="2700000" algn="ctr" rotWithShape="0">
              <a:schemeClr val="bg2"/>
            </a:outerShdw>
          </a:effectLst>
        </p:spPr>
        <p:txBody>
          <a:bodyPr lIns="90000" tIns="46800" rIns="90000" bIns="46800" anchor="ct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pic>
        <p:nvPicPr>
          <p:cNvPr id="14344"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32588" y="4292600"/>
            <a:ext cx="15240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pPr eaLnBrk="1" hangingPunct="1">
              <a:defRPr/>
            </a:pPr>
            <a:r>
              <a:rPr lang="en-US" altLang="zh-CN" smtClean="0"/>
              <a:t>Cache</a:t>
            </a:r>
            <a:r>
              <a:rPr lang="zh-CN" altLang="en-US" smtClean="0"/>
              <a:t>的一致性问题</a:t>
            </a:r>
          </a:p>
        </p:txBody>
      </p:sp>
      <p:sp>
        <p:nvSpPr>
          <p:cNvPr id="11059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endParaRPr lang="zh-CN" altLang="en-US" sz="1200" b="0">
              <a:latin typeface="Times New Roman" pitchFamily="18" charset="0"/>
              <a:ea typeface="幼圆" pitchFamily="49" charset="-122"/>
            </a:endParaRPr>
          </a:p>
        </p:txBody>
      </p:sp>
      <p:sp>
        <p:nvSpPr>
          <p:cNvPr id="536580" name="Rectangle 4"/>
          <p:cNvSpPr>
            <a:spLocks noGrp="1" noChangeArrowheads="1"/>
          </p:cNvSpPr>
          <p:nvPr>
            <p:ph type="body" idx="1"/>
          </p:nvPr>
        </p:nvSpPr>
        <p:spPr>
          <a:xfrm>
            <a:off x="809625" y="1989138"/>
            <a:ext cx="7958138" cy="942975"/>
          </a:xfrm>
        </p:spPr>
        <p:txBody>
          <a:bodyPr/>
          <a:lstStyle/>
          <a:p>
            <a:pPr marL="0" indent="0" eaLnBrk="1" hangingPunct="1">
              <a:lnSpc>
                <a:spcPct val="90000"/>
              </a:lnSpc>
              <a:buClr>
                <a:srgbClr val="FF0000"/>
              </a:buClr>
              <a:defRPr/>
            </a:pPr>
            <a:r>
              <a:rPr lang="zh-CN" altLang="en-US" sz="2400" smtClean="0">
                <a:solidFill>
                  <a:srgbClr val="FF0000"/>
                </a:solidFill>
                <a:effectLst>
                  <a:outerShdw blurRad="38100" dist="38100" dir="2700000" algn="tl">
                    <a:srgbClr val="C0C0C0"/>
                  </a:outerShdw>
                </a:effectLst>
              </a:rPr>
              <a:t>  问题</a:t>
            </a:r>
          </a:p>
          <a:p>
            <a:pPr marL="0" indent="0" eaLnBrk="1" hangingPunct="1">
              <a:lnSpc>
                <a:spcPct val="90000"/>
              </a:lnSpc>
              <a:buFont typeface="Wingdings" pitchFamily="2" charset="2"/>
              <a:buNone/>
              <a:defRPr/>
            </a:pPr>
            <a:r>
              <a:rPr lang="zh-CN" altLang="en-US" sz="2400" smtClean="0"/>
              <a:t>   在单处理机中会出现</a:t>
            </a:r>
            <a:r>
              <a:rPr lang="en-US" altLang="zh-CN" sz="2400" smtClean="0"/>
              <a:t>Cache</a:t>
            </a:r>
            <a:r>
              <a:rPr lang="zh-CN" altLang="en-US" sz="2400" smtClean="0"/>
              <a:t>与主存内容不一致问题。</a:t>
            </a:r>
          </a:p>
        </p:txBody>
      </p:sp>
      <p:sp>
        <p:nvSpPr>
          <p:cNvPr id="110597" name="Rectangle 8"/>
          <p:cNvSpPr>
            <a:spLocks noChangeArrowheads="1"/>
          </p:cNvSpPr>
          <p:nvPr/>
        </p:nvSpPr>
        <p:spPr bwMode="auto">
          <a:xfrm>
            <a:off x="1608138" y="3068638"/>
            <a:ext cx="1295400" cy="512762"/>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en-US" altLang="zh-CN" sz="2000">
                <a:solidFill>
                  <a:schemeClr val="tx2"/>
                </a:solidFill>
                <a:latin typeface="Comic Sans MS" pitchFamily="66" charset="0"/>
              </a:rPr>
              <a:t>CPU</a:t>
            </a:r>
            <a:endParaRPr lang="zh-CN" altLang="zh-CN" sz="2000">
              <a:solidFill>
                <a:schemeClr val="tx2"/>
              </a:solidFill>
              <a:latin typeface="Comic Sans MS" pitchFamily="66" charset="0"/>
            </a:endParaRPr>
          </a:p>
        </p:txBody>
      </p:sp>
      <p:sp>
        <p:nvSpPr>
          <p:cNvPr id="110598" name="Line 9"/>
          <p:cNvSpPr>
            <a:spLocks noChangeShapeType="1"/>
          </p:cNvSpPr>
          <p:nvPr/>
        </p:nvSpPr>
        <p:spPr bwMode="auto">
          <a:xfrm>
            <a:off x="1531938" y="4732338"/>
            <a:ext cx="2971800" cy="0"/>
          </a:xfrm>
          <a:prstGeom prst="line">
            <a:avLst/>
          </a:prstGeom>
          <a:noFill/>
          <a:ln w="76200">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599" name="Line 10"/>
          <p:cNvSpPr>
            <a:spLocks noChangeShapeType="1"/>
          </p:cNvSpPr>
          <p:nvPr/>
        </p:nvSpPr>
        <p:spPr bwMode="auto">
          <a:xfrm>
            <a:off x="2674938" y="3581400"/>
            <a:ext cx="0" cy="298450"/>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0" name="Rectangle 11"/>
          <p:cNvSpPr>
            <a:spLocks noChangeArrowheads="1"/>
          </p:cNvSpPr>
          <p:nvPr/>
        </p:nvSpPr>
        <p:spPr bwMode="auto">
          <a:xfrm>
            <a:off x="1608138" y="3879850"/>
            <a:ext cx="1295400" cy="2984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en-US" altLang="zh-CN" sz="2000">
                <a:solidFill>
                  <a:schemeClr val="tx2"/>
                </a:solidFill>
                <a:latin typeface="Comic Sans MS" pitchFamily="66" charset="0"/>
              </a:rPr>
              <a:t>X’</a:t>
            </a:r>
            <a:endParaRPr lang="zh-CN" altLang="zh-CN" sz="2000">
              <a:solidFill>
                <a:schemeClr val="tx2"/>
              </a:solidFill>
              <a:latin typeface="Comic Sans MS" pitchFamily="66" charset="0"/>
            </a:endParaRPr>
          </a:p>
        </p:txBody>
      </p:sp>
      <p:sp>
        <p:nvSpPr>
          <p:cNvPr id="110601" name="Rectangle 12"/>
          <p:cNvSpPr>
            <a:spLocks noChangeArrowheads="1"/>
          </p:cNvSpPr>
          <p:nvPr/>
        </p:nvSpPr>
        <p:spPr bwMode="auto">
          <a:xfrm>
            <a:off x="3132138" y="3068638"/>
            <a:ext cx="1295400" cy="512762"/>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en-US" altLang="zh-CN" sz="2000">
                <a:solidFill>
                  <a:schemeClr val="tx2"/>
                </a:solidFill>
                <a:latin typeface="Comic Sans MS" pitchFamily="66" charset="0"/>
              </a:rPr>
              <a:t>I/O</a:t>
            </a:r>
            <a:endParaRPr lang="zh-CN" altLang="zh-CN" sz="2000">
              <a:solidFill>
                <a:schemeClr val="tx2"/>
              </a:solidFill>
              <a:latin typeface="Comic Sans MS" pitchFamily="66" charset="0"/>
            </a:endParaRPr>
          </a:p>
        </p:txBody>
      </p:sp>
      <p:sp>
        <p:nvSpPr>
          <p:cNvPr id="110602" name="Line 13"/>
          <p:cNvSpPr>
            <a:spLocks noChangeShapeType="1"/>
          </p:cNvSpPr>
          <p:nvPr/>
        </p:nvSpPr>
        <p:spPr bwMode="auto">
          <a:xfrm>
            <a:off x="2293938" y="4178300"/>
            <a:ext cx="0" cy="554038"/>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3" name="Line 14"/>
          <p:cNvSpPr>
            <a:spLocks noChangeShapeType="1"/>
          </p:cNvSpPr>
          <p:nvPr/>
        </p:nvSpPr>
        <p:spPr bwMode="auto">
          <a:xfrm>
            <a:off x="3741738" y="3581400"/>
            <a:ext cx="0" cy="1150938"/>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4" name="Rectangle 15"/>
          <p:cNvSpPr>
            <a:spLocks noChangeArrowheads="1"/>
          </p:cNvSpPr>
          <p:nvPr/>
        </p:nvSpPr>
        <p:spPr bwMode="auto">
          <a:xfrm>
            <a:off x="2751138" y="4989513"/>
            <a:ext cx="1371600" cy="51752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en-US" altLang="zh-CN" sz="2000">
                <a:solidFill>
                  <a:schemeClr val="tx2"/>
                </a:solidFill>
                <a:latin typeface="Comic Sans MS" pitchFamily="66" charset="0"/>
              </a:rPr>
              <a:t>X</a:t>
            </a:r>
            <a:endParaRPr lang="zh-CN" altLang="zh-CN" sz="2000">
              <a:solidFill>
                <a:schemeClr val="tx2"/>
              </a:solidFill>
              <a:latin typeface="Comic Sans MS" pitchFamily="66" charset="0"/>
            </a:endParaRPr>
          </a:p>
        </p:txBody>
      </p:sp>
      <p:sp>
        <p:nvSpPr>
          <p:cNvPr id="110605" name="Rectangle 16"/>
          <p:cNvSpPr>
            <a:spLocks noChangeArrowheads="1"/>
          </p:cNvSpPr>
          <p:nvPr/>
        </p:nvSpPr>
        <p:spPr bwMode="auto">
          <a:xfrm>
            <a:off x="846138" y="4178300"/>
            <a:ext cx="1371600"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en-US" altLang="zh-CN" sz="2000">
                <a:solidFill>
                  <a:schemeClr val="tx2"/>
                </a:solidFill>
                <a:latin typeface="Comic Sans MS" pitchFamily="66" charset="0"/>
              </a:rPr>
              <a:t>Cache</a:t>
            </a:r>
            <a:endParaRPr lang="zh-CN" altLang="zh-CN" sz="2000">
              <a:solidFill>
                <a:schemeClr val="tx2"/>
              </a:solidFill>
              <a:latin typeface="Comic Sans MS" pitchFamily="66" charset="0"/>
            </a:endParaRPr>
          </a:p>
        </p:txBody>
      </p:sp>
      <p:sp>
        <p:nvSpPr>
          <p:cNvPr id="110606" name="Line 17"/>
          <p:cNvSpPr>
            <a:spLocks noChangeShapeType="1"/>
          </p:cNvSpPr>
          <p:nvPr/>
        </p:nvSpPr>
        <p:spPr bwMode="auto">
          <a:xfrm>
            <a:off x="3436938" y="4732338"/>
            <a:ext cx="0" cy="257175"/>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7" name="Rectangle 18"/>
          <p:cNvSpPr>
            <a:spLocks noChangeArrowheads="1"/>
          </p:cNvSpPr>
          <p:nvPr/>
        </p:nvSpPr>
        <p:spPr bwMode="auto">
          <a:xfrm>
            <a:off x="1074738" y="5116513"/>
            <a:ext cx="1600200"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000">
                <a:solidFill>
                  <a:schemeClr val="tx2"/>
                </a:solidFill>
                <a:latin typeface="Comic Sans MS" pitchFamily="66" charset="0"/>
              </a:rPr>
              <a:t>主存储器</a:t>
            </a:r>
            <a:endParaRPr lang="zh-CN" altLang="zh-CN" sz="2000">
              <a:solidFill>
                <a:schemeClr val="tx2"/>
              </a:solidFill>
              <a:latin typeface="Comic Sans MS" pitchFamily="66" charset="0"/>
            </a:endParaRPr>
          </a:p>
        </p:txBody>
      </p:sp>
      <p:sp>
        <p:nvSpPr>
          <p:cNvPr id="110608" name="Line 19"/>
          <p:cNvSpPr>
            <a:spLocks noChangeShapeType="1"/>
          </p:cNvSpPr>
          <p:nvPr/>
        </p:nvSpPr>
        <p:spPr bwMode="auto">
          <a:xfrm>
            <a:off x="1912938" y="3495675"/>
            <a:ext cx="0" cy="554038"/>
          </a:xfrm>
          <a:prstGeom prst="line">
            <a:avLst/>
          </a:prstGeom>
          <a:noFill/>
          <a:ln w="28575">
            <a:solidFill>
              <a:srgbClr val="FF0000"/>
            </a:solidFill>
            <a:prstDash val="sysDot"/>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9" name="Rectangle 20"/>
          <p:cNvSpPr>
            <a:spLocks noChangeArrowheads="1"/>
          </p:cNvSpPr>
          <p:nvPr/>
        </p:nvSpPr>
        <p:spPr bwMode="auto">
          <a:xfrm>
            <a:off x="5646738" y="3068638"/>
            <a:ext cx="1295400" cy="512762"/>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en-US" altLang="zh-CN" sz="2000">
                <a:solidFill>
                  <a:schemeClr val="tx2"/>
                </a:solidFill>
                <a:latin typeface="Comic Sans MS" pitchFamily="66" charset="0"/>
              </a:rPr>
              <a:t>CPU</a:t>
            </a:r>
            <a:endParaRPr lang="zh-CN" altLang="zh-CN" sz="2000">
              <a:solidFill>
                <a:schemeClr val="tx2"/>
              </a:solidFill>
              <a:latin typeface="Comic Sans MS" pitchFamily="66" charset="0"/>
            </a:endParaRPr>
          </a:p>
        </p:txBody>
      </p:sp>
      <p:sp>
        <p:nvSpPr>
          <p:cNvPr id="110610" name="Line 21"/>
          <p:cNvSpPr>
            <a:spLocks noChangeShapeType="1"/>
          </p:cNvSpPr>
          <p:nvPr/>
        </p:nvSpPr>
        <p:spPr bwMode="auto">
          <a:xfrm>
            <a:off x="5570538" y="4732338"/>
            <a:ext cx="2971800" cy="0"/>
          </a:xfrm>
          <a:prstGeom prst="line">
            <a:avLst/>
          </a:prstGeom>
          <a:noFill/>
          <a:ln w="76200">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11" name="Line 22"/>
          <p:cNvSpPr>
            <a:spLocks noChangeShapeType="1"/>
          </p:cNvSpPr>
          <p:nvPr/>
        </p:nvSpPr>
        <p:spPr bwMode="auto">
          <a:xfrm>
            <a:off x="6332538" y="3581400"/>
            <a:ext cx="0" cy="298450"/>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12" name="Rectangle 23"/>
          <p:cNvSpPr>
            <a:spLocks noChangeArrowheads="1"/>
          </p:cNvSpPr>
          <p:nvPr/>
        </p:nvSpPr>
        <p:spPr bwMode="auto">
          <a:xfrm>
            <a:off x="5646738" y="3879850"/>
            <a:ext cx="1295400" cy="2984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en-US" altLang="zh-CN" sz="2000">
                <a:solidFill>
                  <a:schemeClr val="tx2"/>
                </a:solidFill>
                <a:latin typeface="Comic Sans MS" pitchFamily="66" charset="0"/>
              </a:rPr>
              <a:t>X</a:t>
            </a:r>
            <a:endParaRPr lang="zh-CN" altLang="zh-CN" sz="2000">
              <a:solidFill>
                <a:schemeClr val="tx2"/>
              </a:solidFill>
              <a:latin typeface="Comic Sans MS" pitchFamily="66" charset="0"/>
            </a:endParaRPr>
          </a:p>
        </p:txBody>
      </p:sp>
      <p:sp>
        <p:nvSpPr>
          <p:cNvPr id="110613" name="Rectangle 24"/>
          <p:cNvSpPr>
            <a:spLocks noChangeArrowheads="1"/>
          </p:cNvSpPr>
          <p:nvPr/>
        </p:nvSpPr>
        <p:spPr bwMode="auto">
          <a:xfrm>
            <a:off x="7170738" y="3068638"/>
            <a:ext cx="1295400" cy="512762"/>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en-US" altLang="zh-CN" sz="2000">
                <a:solidFill>
                  <a:schemeClr val="tx2"/>
                </a:solidFill>
                <a:latin typeface="Comic Sans MS" pitchFamily="66" charset="0"/>
              </a:rPr>
              <a:t>I/O</a:t>
            </a:r>
            <a:endParaRPr lang="zh-CN" altLang="zh-CN" sz="2000">
              <a:solidFill>
                <a:schemeClr val="tx2"/>
              </a:solidFill>
              <a:latin typeface="Comic Sans MS" pitchFamily="66" charset="0"/>
            </a:endParaRPr>
          </a:p>
        </p:txBody>
      </p:sp>
      <p:sp>
        <p:nvSpPr>
          <p:cNvPr id="110614" name="Line 25"/>
          <p:cNvSpPr>
            <a:spLocks noChangeShapeType="1"/>
          </p:cNvSpPr>
          <p:nvPr/>
        </p:nvSpPr>
        <p:spPr bwMode="auto">
          <a:xfrm>
            <a:off x="6332538" y="4178300"/>
            <a:ext cx="0" cy="554038"/>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15" name="Line 26"/>
          <p:cNvSpPr>
            <a:spLocks noChangeShapeType="1"/>
          </p:cNvSpPr>
          <p:nvPr/>
        </p:nvSpPr>
        <p:spPr bwMode="auto">
          <a:xfrm>
            <a:off x="8161338" y="3581400"/>
            <a:ext cx="0" cy="1150938"/>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16" name="Rectangle 27"/>
          <p:cNvSpPr>
            <a:spLocks noChangeArrowheads="1"/>
          </p:cNvSpPr>
          <p:nvPr/>
        </p:nvSpPr>
        <p:spPr bwMode="auto">
          <a:xfrm>
            <a:off x="6561138" y="4989513"/>
            <a:ext cx="1371600" cy="51752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en-US" altLang="zh-CN" sz="2000">
                <a:solidFill>
                  <a:schemeClr val="tx2"/>
                </a:solidFill>
                <a:latin typeface="Comic Sans MS" pitchFamily="66" charset="0"/>
              </a:rPr>
              <a:t>X’</a:t>
            </a:r>
            <a:endParaRPr lang="zh-CN" altLang="zh-CN" sz="2000">
              <a:solidFill>
                <a:schemeClr val="tx2"/>
              </a:solidFill>
              <a:latin typeface="Comic Sans MS" pitchFamily="66" charset="0"/>
            </a:endParaRPr>
          </a:p>
        </p:txBody>
      </p:sp>
      <p:sp>
        <p:nvSpPr>
          <p:cNvPr id="110617" name="Rectangle 28"/>
          <p:cNvSpPr>
            <a:spLocks noChangeArrowheads="1"/>
          </p:cNvSpPr>
          <p:nvPr/>
        </p:nvSpPr>
        <p:spPr bwMode="auto">
          <a:xfrm>
            <a:off x="4884738" y="4178300"/>
            <a:ext cx="1371600"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en-US" altLang="zh-CN" sz="2000">
                <a:solidFill>
                  <a:schemeClr val="tx2"/>
                </a:solidFill>
                <a:latin typeface="Comic Sans MS" pitchFamily="66" charset="0"/>
              </a:rPr>
              <a:t>Cache</a:t>
            </a:r>
            <a:endParaRPr lang="zh-CN" altLang="zh-CN" sz="2000">
              <a:solidFill>
                <a:schemeClr val="tx2"/>
              </a:solidFill>
              <a:latin typeface="Comic Sans MS" pitchFamily="66" charset="0"/>
            </a:endParaRPr>
          </a:p>
        </p:txBody>
      </p:sp>
      <p:sp>
        <p:nvSpPr>
          <p:cNvPr id="110618" name="Line 29"/>
          <p:cNvSpPr>
            <a:spLocks noChangeShapeType="1"/>
          </p:cNvSpPr>
          <p:nvPr/>
        </p:nvSpPr>
        <p:spPr bwMode="auto">
          <a:xfrm>
            <a:off x="7246938" y="4732338"/>
            <a:ext cx="0" cy="257175"/>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19" name="Rectangle 30"/>
          <p:cNvSpPr>
            <a:spLocks noChangeArrowheads="1"/>
          </p:cNvSpPr>
          <p:nvPr/>
        </p:nvSpPr>
        <p:spPr bwMode="auto">
          <a:xfrm>
            <a:off x="4884738" y="5116513"/>
            <a:ext cx="1600200"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000">
                <a:solidFill>
                  <a:schemeClr val="tx2"/>
                </a:solidFill>
                <a:latin typeface="Comic Sans MS" pitchFamily="66" charset="0"/>
              </a:rPr>
              <a:t>主存储器</a:t>
            </a:r>
            <a:endParaRPr lang="zh-CN" altLang="zh-CN" sz="2000">
              <a:solidFill>
                <a:schemeClr val="tx2"/>
              </a:solidFill>
              <a:latin typeface="Comic Sans MS" pitchFamily="66" charset="0"/>
            </a:endParaRPr>
          </a:p>
        </p:txBody>
      </p:sp>
      <p:sp>
        <p:nvSpPr>
          <p:cNvPr id="110620" name="Line 31"/>
          <p:cNvSpPr>
            <a:spLocks noChangeShapeType="1"/>
          </p:cNvSpPr>
          <p:nvPr/>
        </p:nvSpPr>
        <p:spPr bwMode="auto">
          <a:xfrm>
            <a:off x="7551738" y="3495675"/>
            <a:ext cx="0" cy="1663700"/>
          </a:xfrm>
          <a:prstGeom prst="line">
            <a:avLst/>
          </a:prstGeom>
          <a:noFill/>
          <a:ln w="28575">
            <a:solidFill>
              <a:srgbClr val="FF0000"/>
            </a:solidFill>
            <a:prstDash val="sysDot"/>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1" name="Rectangle 32"/>
          <p:cNvSpPr>
            <a:spLocks noChangeArrowheads="1"/>
          </p:cNvSpPr>
          <p:nvPr/>
        </p:nvSpPr>
        <p:spPr bwMode="auto">
          <a:xfrm>
            <a:off x="1303338" y="5629275"/>
            <a:ext cx="3276600"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000">
                <a:solidFill>
                  <a:schemeClr val="tx2"/>
                </a:solidFill>
                <a:latin typeface="Comic Sans MS" pitchFamily="66" charset="0"/>
              </a:rPr>
              <a:t>(</a:t>
            </a:r>
            <a:r>
              <a:rPr lang="en-US" altLang="zh-CN" sz="2000">
                <a:solidFill>
                  <a:schemeClr val="tx2"/>
                </a:solidFill>
                <a:latin typeface="Comic Sans MS" pitchFamily="66" charset="0"/>
              </a:rPr>
              <a:t>a) CPU</a:t>
            </a:r>
            <a:r>
              <a:rPr lang="zh-CN" altLang="en-US" sz="2000">
                <a:solidFill>
                  <a:schemeClr val="tx2"/>
                </a:solidFill>
                <a:latin typeface="Comic Sans MS" pitchFamily="66" charset="0"/>
              </a:rPr>
              <a:t>写</a:t>
            </a:r>
            <a:r>
              <a:rPr lang="en-US" altLang="zh-CN" sz="2000">
                <a:solidFill>
                  <a:schemeClr val="tx2"/>
                </a:solidFill>
                <a:latin typeface="Comic Sans MS" pitchFamily="66" charset="0"/>
              </a:rPr>
              <a:t>Cache</a:t>
            </a:r>
            <a:endParaRPr lang="zh-CN" altLang="zh-CN" sz="2000">
              <a:solidFill>
                <a:schemeClr val="tx2"/>
              </a:solidFill>
              <a:latin typeface="Comic Sans MS" pitchFamily="66" charset="0"/>
            </a:endParaRPr>
          </a:p>
        </p:txBody>
      </p:sp>
      <p:sp>
        <p:nvSpPr>
          <p:cNvPr id="110622" name="Rectangle 33"/>
          <p:cNvSpPr>
            <a:spLocks noChangeArrowheads="1"/>
          </p:cNvSpPr>
          <p:nvPr/>
        </p:nvSpPr>
        <p:spPr bwMode="auto">
          <a:xfrm>
            <a:off x="5722938" y="5629275"/>
            <a:ext cx="2667000"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000">
                <a:solidFill>
                  <a:schemeClr val="tx2"/>
                </a:solidFill>
                <a:latin typeface="Comic Sans MS" pitchFamily="66" charset="0"/>
              </a:rPr>
              <a:t>(</a:t>
            </a:r>
            <a:r>
              <a:rPr lang="en-US" altLang="zh-CN" sz="2000">
                <a:solidFill>
                  <a:schemeClr val="tx2"/>
                </a:solidFill>
                <a:latin typeface="Comic Sans MS" pitchFamily="66" charset="0"/>
              </a:rPr>
              <a:t>b) I/O</a:t>
            </a:r>
            <a:r>
              <a:rPr lang="zh-CN" altLang="en-US" sz="2000">
                <a:solidFill>
                  <a:schemeClr val="tx2"/>
                </a:solidFill>
                <a:latin typeface="Comic Sans MS" pitchFamily="66" charset="0"/>
              </a:rPr>
              <a:t>写主存</a:t>
            </a:r>
            <a:endParaRPr lang="zh-CN" altLang="zh-CN" sz="2000">
              <a:solidFill>
                <a:schemeClr val="tx2"/>
              </a:solidFill>
              <a:latin typeface="Comic Sans MS" pitchFamily="66" charset="0"/>
            </a:endParaRPr>
          </a:p>
        </p:txBody>
      </p:sp>
      <p:sp>
        <p:nvSpPr>
          <p:cNvPr id="110623" name="Rectangle 34"/>
          <p:cNvSpPr>
            <a:spLocks noChangeArrowheads="1"/>
          </p:cNvSpPr>
          <p:nvPr/>
        </p:nvSpPr>
        <p:spPr bwMode="auto">
          <a:xfrm>
            <a:off x="1912938" y="5970588"/>
            <a:ext cx="5715000"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en-US" altLang="zh-CN" sz="2000">
                <a:solidFill>
                  <a:schemeClr val="tx2"/>
                </a:solidFill>
                <a:latin typeface="Comic Sans MS" pitchFamily="66" charset="0"/>
              </a:rPr>
              <a:t>Cache</a:t>
            </a:r>
            <a:r>
              <a:rPr lang="zh-CN" altLang="en-US" sz="2000">
                <a:solidFill>
                  <a:schemeClr val="tx2"/>
                </a:solidFill>
                <a:latin typeface="Comic Sans MS" pitchFamily="66" charset="0"/>
              </a:rPr>
              <a:t>与主存不一致的两种情况</a:t>
            </a:r>
            <a:endParaRPr lang="zh-CN" altLang="zh-CN" sz="2000">
              <a:solidFill>
                <a:schemeClr val="tx2"/>
              </a:solidFill>
              <a:latin typeface="Comic Sans MS" pitchFamily="66" charset="0"/>
            </a:endParaRPr>
          </a:p>
        </p:txBody>
      </p:sp>
      <p:sp>
        <p:nvSpPr>
          <p:cNvPr id="32"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2 之 1</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pPr eaLnBrk="1" hangingPunct="1">
              <a:defRPr/>
            </a:pPr>
            <a:r>
              <a:rPr lang="en-US" altLang="zh-CN" smtClean="0"/>
              <a:t>Cache</a:t>
            </a:r>
            <a:r>
              <a:rPr lang="zh-CN" altLang="en-US" smtClean="0"/>
              <a:t>的一致性问题</a:t>
            </a:r>
          </a:p>
        </p:txBody>
      </p:sp>
      <p:sp>
        <p:nvSpPr>
          <p:cNvPr id="11161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endParaRPr lang="zh-CN" altLang="en-US" sz="1200" b="0">
              <a:latin typeface="Times New Roman" pitchFamily="18" charset="0"/>
              <a:ea typeface="幼圆" pitchFamily="49" charset="-122"/>
            </a:endParaRPr>
          </a:p>
        </p:txBody>
      </p:sp>
      <p:sp>
        <p:nvSpPr>
          <p:cNvPr id="543748" name="Rectangle 4"/>
          <p:cNvSpPr>
            <a:spLocks noGrp="1" noChangeArrowheads="1"/>
          </p:cNvSpPr>
          <p:nvPr>
            <p:ph type="body" idx="1"/>
          </p:nvPr>
        </p:nvSpPr>
        <p:spPr>
          <a:xfrm>
            <a:off x="809625" y="2214563"/>
            <a:ext cx="7958138" cy="4262437"/>
          </a:xfrm>
        </p:spPr>
        <p:txBody>
          <a:bodyPr/>
          <a:lstStyle/>
          <a:p>
            <a:pPr marL="0" indent="0" eaLnBrk="1" hangingPunct="1">
              <a:lnSpc>
                <a:spcPct val="140000"/>
              </a:lnSpc>
              <a:buClr>
                <a:srgbClr val="FF0000"/>
              </a:buClr>
              <a:defRPr/>
            </a:pPr>
            <a:r>
              <a:rPr lang="zh-CN" altLang="en-US" dirty="0" smtClean="0">
                <a:solidFill>
                  <a:srgbClr val="FF0000"/>
                </a:solidFill>
                <a:effectLst>
                  <a:outerShdw blurRad="38100" dist="38100" dir="2700000" algn="tl">
                    <a:srgbClr val="C0C0C0"/>
                  </a:outerShdw>
                </a:effectLst>
                <a:latin typeface="宋体" pitchFamily="2" charset="-122"/>
              </a:rPr>
              <a:t>  解决</a:t>
            </a:r>
          </a:p>
          <a:p>
            <a:pPr marL="0" indent="0" eaLnBrk="1" hangingPunct="1">
              <a:lnSpc>
                <a:spcPct val="140000"/>
              </a:lnSpc>
              <a:buFont typeface="Wingdings" pitchFamily="2" charset="2"/>
              <a:buNone/>
              <a:defRPr/>
            </a:pPr>
            <a:r>
              <a:rPr lang="zh-CN" altLang="en-US" dirty="0" smtClean="0">
                <a:latin typeface="宋体" pitchFamily="2" charset="-122"/>
              </a:rPr>
              <a:t>   选择合适的</a:t>
            </a:r>
            <a:r>
              <a:rPr lang="en-US" altLang="zh-CN" dirty="0" smtClean="0">
                <a:latin typeface="宋体" pitchFamily="2" charset="-122"/>
              </a:rPr>
              <a:t>Cache</a:t>
            </a:r>
            <a:r>
              <a:rPr lang="zh-CN" altLang="en-US" dirty="0" smtClean="0">
                <a:latin typeface="宋体" pitchFamily="2" charset="-122"/>
              </a:rPr>
              <a:t>写策略。</a:t>
            </a:r>
          </a:p>
          <a:p>
            <a:pPr marL="765175" lvl="1" eaLnBrk="1" hangingPunct="1">
              <a:lnSpc>
                <a:spcPct val="140000"/>
              </a:lnSpc>
              <a:buClr>
                <a:schemeClr val="tx1"/>
              </a:buClr>
              <a:defRPr/>
            </a:pPr>
            <a:r>
              <a:rPr lang="zh-CN" altLang="en-US" sz="3200" dirty="0" smtClean="0">
                <a:latin typeface="宋体" pitchFamily="2" charset="-122"/>
              </a:rPr>
              <a:t> </a:t>
            </a:r>
            <a:r>
              <a:rPr lang="zh-CN" altLang="en-US" sz="3200" dirty="0" smtClean="0">
                <a:latin typeface="宋体" pitchFamily="2" charset="-122"/>
                <a:hlinkClick r:id="rId5" action="ppaction://hlinksldjump"/>
              </a:rPr>
              <a:t>写命中时的策略</a:t>
            </a:r>
            <a:endParaRPr lang="zh-CN" altLang="en-US" sz="3200" dirty="0" smtClean="0">
              <a:latin typeface="宋体" pitchFamily="2" charset="-122"/>
            </a:endParaRPr>
          </a:p>
          <a:p>
            <a:pPr marL="765175" lvl="1" eaLnBrk="1" hangingPunct="1">
              <a:lnSpc>
                <a:spcPct val="140000"/>
              </a:lnSpc>
              <a:defRPr/>
            </a:pPr>
            <a:r>
              <a:rPr lang="zh-CN" altLang="en-US" sz="3200" dirty="0" smtClean="0">
                <a:solidFill>
                  <a:srgbClr val="0000CC"/>
                </a:solidFill>
                <a:effectLst>
                  <a:outerShdw blurRad="38100" dist="38100" dir="2700000" algn="tl">
                    <a:srgbClr val="C0C0C0"/>
                  </a:outerShdw>
                </a:effectLst>
                <a:latin typeface="宋体" pitchFamily="2" charset="-122"/>
              </a:rPr>
              <a:t> </a:t>
            </a:r>
            <a:r>
              <a:rPr lang="zh-CN" altLang="en-US" sz="3200" dirty="0" smtClean="0">
                <a:latin typeface="宋体" pitchFamily="2" charset="-122"/>
                <a:hlinkClick r:id="rId6" action="ppaction://hlinksldjump"/>
              </a:rPr>
              <a:t>写缺失时的策略</a:t>
            </a:r>
            <a:endParaRPr lang="zh-CN" altLang="en-US" sz="3600" dirty="0" smtClean="0">
              <a:latin typeface="宋体" pitchFamily="2" charset="-122"/>
            </a:endParaRPr>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dirty="0">
                <a:latin typeface="幼圆" pitchFamily="49" charset="-122"/>
                <a:ea typeface="幼圆" pitchFamily="49" charset="-122"/>
              </a:rPr>
              <a:t>2 之 </a:t>
            </a:r>
            <a:r>
              <a:rPr lang="en-US" altLang="zh-CN" sz="1200" b="0" dirty="0" smtClean="0">
                <a:latin typeface="幼圆" pitchFamily="49" charset="-122"/>
                <a:ea typeface="幼圆" pitchFamily="49" charset="-122"/>
              </a:rPr>
              <a:t>2</a:t>
            </a:r>
            <a:endParaRPr lang="zh-CN" altLang="en-US" sz="1200" b="0" dirty="0">
              <a:latin typeface="幼圆" pitchFamily="49" charset="-122"/>
              <a:ea typeface="幼圆" pitchFamily="49" charset="-122"/>
            </a:endParaRP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pPr eaLnBrk="1" hangingPunct="1">
              <a:defRPr/>
            </a:pPr>
            <a:r>
              <a:rPr lang="zh-CN" altLang="en-US" sz="5400" smtClean="0">
                <a:latin typeface="宋体" pitchFamily="2" charset="-122"/>
              </a:rPr>
              <a:t>写命中时的策略</a:t>
            </a:r>
          </a:p>
        </p:txBody>
      </p:sp>
      <p:sp>
        <p:nvSpPr>
          <p:cNvPr id="11264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的一致性问题</a:t>
            </a:r>
            <a:endParaRPr lang="zh-CN" altLang="en-US" sz="1200" b="0">
              <a:latin typeface="Times New Roman" pitchFamily="18" charset="0"/>
              <a:ea typeface="幼圆" pitchFamily="49" charset="-122"/>
            </a:endParaRPr>
          </a:p>
        </p:txBody>
      </p:sp>
      <p:sp>
        <p:nvSpPr>
          <p:cNvPr id="544773" name="Rectangle 5"/>
          <p:cNvSpPr>
            <a:spLocks noGrp="1" noChangeArrowheads="1"/>
          </p:cNvSpPr>
          <p:nvPr>
            <p:ph type="body" idx="1"/>
          </p:nvPr>
        </p:nvSpPr>
        <p:spPr>
          <a:xfrm>
            <a:off x="809625" y="1989138"/>
            <a:ext cx="7958138" cy="4392190"/>
          </a:xfrm>
        </p:spPr>
        <p:txBody>
          <a:bodyPr/>
          <a:lstStyle/>
          <a:p>
            <a:pPr marL="0" indent="0" eaLnBrk="1" hangingPunct="1">
              <a:buClr>
                <a:srgbClr val="FF0000"/>
              </a:buClr>
              <a:defRPr/>
            </a:pPr>
            <a:r>
              <a:rPr lang="zh-CN" altLang="en-US" sz="2400" dirty="0" smtClean="0">
                <a:solidFill>
                  <a:srgbClr val="FF0000"/>
                </a:solidFill>
                <a:effectLst>
                  <a:outerShdw blurRad="38100" dist="38100" dir="2700000" algn="tl">
                    <a:srgbClr val="C0C0C0"/>
                  </a:outerShdw>
                </a:effectLst>
              </a:rPr>
              <a:t>  写直达法（写通过法： </a:t>
            </a:r>
            <a:r>
              <a:rPr lang="en-US" altLang="zh-CN" sz="2400" dirty="0" smtClean="0">
                <a:solidFill>
                  <a:srgbClr val="FF0000"/>
                </a:solidFill>
                <a:effectLst>
                  <a:outerShdw blurRad="38100" dist="38100" dir="2700000" algn="tl">
                    <a:srgbClr val="C0C0C0"/>
                  </a:outerShdw>
                </a:effectLst>
              </a:rPr>
              <a:t>Write-Through</a:t>
            </a:r>
            <a:r>
              <a:rPr lang="zh-CN" altLang="en-US" sz="2400" dirty="0" smtClean="0">
                <a:solidFill>
                  <a:srgbClr val="FF0000"/>
                </a:solidFill>
                <a:effectLst>
                  <a:outerShdw blurRad="38100" dist="38100" dir="2700000" algn="tl">
                    <a:srgbClr val="C0C0C0"/>
                  </a:outerShdw>
                </a:effectLst>
              </a:rPr>
              <a:t>）</a:t>
            </a:r>
          </a:p>
          <a:p>
            <a:pPr lvl="1" eaLnBrk="1" hangingPunct="1">
              <a:defRPr/>
            </a:pPr>
            <a:r>
              <a:rPr lang="en-US" altLang="zh-CN" sz="2400" dirty="0" smtClean="0"/>
              <a:t>CPU</a:t>
            </a:r>
            <a:r>
              <a:rPr lang="zh-CN" altLang="en-US" sz="2400" dirty="0" smtClean="0"/>
              <a:t>将数据同时写入</a:t>
            </a:r>
            <a:r>
              <a:rPr lang="en-US" altLang="zh-CN" sz="2400" dirty="0" smtClean="0"/>
              <a:t>Cache</a:t>
            </a:r>
            <a:r>
              <a:rPr lang="zh-CN" altLang="en-US" sz="2400" dirty="0" smtClean="0"/>
              <a:t>和主存；</a:t>
            </a:r>
            <a:endParaRPr lang="en-US" altLang="zh-CN" sz="2400" dirty="0" smtClean="0"/>
          </a:p>
          <a:p>
            <a:pPr lvl="1" eaLnBrk="1" hangingPunct="1">
              <a:defRPr/>
            </a:pPr>
            <a:r>
              <a:rPr lang="zh-CN" altLang="en-US" sz="2400" dirty="0" smtClean="0"/>
              <a:t>为减少</a:t>
            </a:r>
            <a:r>
              <a:rPr lang="en-US" altLang="zh-CN" sz="2400" dirty="0" smtClean="0"/>
              <a:t>CPU</a:t>
            </a:r>
            <a:r>
              <a:rPr lang="zh-CN" altLang="en-US" sz="2400" dirty="0" smtClean="0"/>
              <a:t>写等待可采用</a:t>
            </a:r>
            <a:r>
              <a:rPr lang="zh-CN" altLang="en-US" sz="2400" dirty="0" smtClean="0">
                <a:solidFill>
                  <a:srgbClr val="0000FF"/>
                </a:solidFill>
              </a:rPr>
              <a:t>写缓冲器</a:t>
            </a:r>
            <a:r>
              <a:rPr lang="zh-CN" altLang="en-US" sz="2400" dirty="0" smtClean="0"/>
              <a:t>；</a:t>
            </a:r>
            <a:endParaRPr lang="en-US" altLang="zh-CN" sz="2400" dirty="0" smtClean="0"/>
          </a:p>
          <a:p>
            <a:pPr lvl="1" eaLnBrk="1" hangingPunct="1">
              <a:defRPr/>
            </a:pPr>
            <a:r>
              <a:rPr lang="zh-CN" altLang="en-US" sz="2400" dirty="0" smtClean="0"/>
              <a:t>适用：</a:t>
            </a:r>
            <a:r>
              <a:rPr lang="en-US" altLang="zh-CN" sz="2400" dirty="0" smtClean="0"/>
              <a:t>I/O</a:t>
            </a:r>
            <a:r>
              <a:rPr lang="zh-CN" altLang="en-US" sz="2400" dirty="0" smtClean="0"/>
              <a:t>和多处理机。</a:t>
            </a:r>
          </a:p>
          <a:p>
            <a:pPr marL="0" indent="0" eaLnBrk="1" hangingPunct="1">
              <a:buClr>
                <a:srgbClr val="FF0000"/>
              </a:buClr>
              <a:defRPr/>
            </a:pPr>
            <a:r>
              <a:rPr lang="zh-CN" altLang="en-US" sz="2400" dirty="0" smtClean="0"/>
              <a:t>  </a:t>
            </a:r>
            <a:r>
              <a:rPr lang="zh-CN" altLang="en-US" sz="2400" dirty="0" smtClean="0">
                <a:solidFill>
                  <a:srgbClr val="FF0000"/>
                </a:solidFill>
                <a:effectLst>
                  <a:outerShdw blurRad="38100" dist="38100" dir="2700000" algn="tl">
                    <a:srgbClr val="C0C0C0"/>
                  </a:outerShdw>
                </a:effectLst>
              </a:rPr>
              <a:t>写回法 （抵触修改法： </a:t>
            </a:r>
            <a:r>
              <a:rPr lang="en-US" altLang="zh-CN" sz="2400" dirty="0" smtClean="0">
                <a:solidFill>
                  <a:srgbClr val="FF0000"/>
                </a:solidFill>
                <a:effectLst>
                  <a:outerShdw blurRad="38100" dist="38100" dir="2700000" algn="tl">
                    <a:srgbClr val="C0C0C0"/>
                  </a:outerShdw>
                </a:effectLst>
              </a:rPr>
              <a:t>Write-Back</a:t>
            </a:r>
            <a:r>
              <a:rPr lang="zh-CN" altLang="en-US" sz="2400" dirty="0" smtClean="0">
                <a:solidFill>
                  <a:srgbClr val="FF0000"/>
                </a:solidFill>
                <a:effectLst>
                  <a:outerShdw blurRad="38100" dist="38100" dir="2700000" algn="tl">
                    <a:srgbClr val="C0C0C0"/>
                  </a:outerShdw>
                </a:effectLst>
              </a:rPr>
              <a:t> ）</a:t>
            </a:r>
          </a:p>
          <a:p>
            <a:pPr lvl="1" eaLnBrk="1" hangingPunct="1">
              <a:defRPr/>
            </a:pPr>
            <a:r>
              <a:rPr lang="en-US" altLang="zh-CN" sz="2400" dirty="0" smtClean="0"/>
              <a:t>CPU</a:t>
            </a:r>
            <a:r>
              <a:rPr lang="zh-CN" altLang="en-US" sz="2400" dirty="0" smtClean="0"/>
              <a:t>数据只写入</a:t>
            </a:r>
            <a:r>
              <a:rPr lang="en-US" altLang="zh-CN" sz="2400" dirty="0" smtClean="0"/>
              <a:t>Cache，</a:t>
            </a:r>
            <a:r>
              <a:rPr lang="zh-CN" altLang="en-US" sz="2400" dirty="0" smtClean="0"/>
              <a:t>不写入主存；</a:t>
            </a:r>
            <a:endParaRPr lang="en-US" altLang="zh-CN" sz="2400" dirty="0" smtClean="0"/>
          </a:p>
          <a:p>
            <a:pPr lvl="1" eaLnBrk="1" hangingPunct="1">
              <a:defRPr/>
            </a:pPr>
            <a:r>
              <a:rPr lang="zh-CN" altLang="en-US" sz="2400" dirty="0" smtClean="0"/>
              <a:t>可多次写入同一存储单元，最后只需一次写入主存；</a:t>
            </a:r>
            <a:endParaRPr lang="en-US" altLang="zh-CN" sz="2400" dirty="0"/>
          </a:p>
          <a:p>
            <a:pPr lvl="1" eaLnBrk="1" hangingPunct="1">
              <a:defRPr/>
            </a:pPr>
            <a:r>
              <a:rPr lang="zh-CN" altLang="en-US" sz="2400" dirty="0" smtClean="0"/>
              <a:t>仅当替换时，才把修改过的</a:t>
            </a:r>
            <a:r>
              <a:rPr lang="en-US" altLang="zh-CN" sz="2400" dirty="0" smtClean="0"/>
              <a:t>Cache</a:t>
            </a:r>
            <a:r>
              <a:rPr lang="zh-CN" altLang="en-US" sz="2400" dirty="0" smtClean="0"/>
              <a:t>块写回到主存（设置</a:t>
            </a:r>
            <a:r>
              <a:rPr lang="zh-CN" altLang="en-US" sz="2400" dirty="0" smtClean="0">
                <a:solidFill>
                  <a:srgbClr val="0000FF"/>
                </a:solidFill>
              </a:rPr>
              <a:t>“修改位”</a:t>
            </a:r>
            <a:r>
              <a:rPr lang="zh-CN" altLang="en-US" sz="2400" dirty="0" smtClean="0"/>
              <a:t>）；</a:t>
            </a:r>
            <a:endParaRPr lang="en-US" altLang="zh-CN" sz="2400" dirty="0" smtClean="0"/>
          </a:p>
          <a:p>
            <a:pPr lvl="1" eaLnBrk="1" hangingPunct="1">
              <a:defRPr/>
            </a:pPr>
            <a:r>
              <a:rPr lang="zh-CN" altLang="en-US" sz="2400" dirty="0" smtClean="0"/>
              <a:t>适用：多处理机。</a:t>
            </a:r>
          </a:p>
        </p:txBody>
      </p:sp>
      <p:sp>
        <p:nvSpPr>
          <p:cNvPr id="112645"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2 之 1</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71" name="Rectangle 7"/>
          <p:cNvSpPr>
            <a:spLocks noGrp="1" noChangeArrowheads="1"/>
          </p:cNvSpPr>
          <p:nvPr>
            <p:ph type="title"/>
          </p:nvPr>
        </p:nvSpPr>
        <p:spPr/>
        <p:txBody>
          <a:bodyPr/>
          <a:lstStyle/>
          <a:p>
            <a:pPr eaLnBrk="1" hangingPunct="1">
              <a:defRPr/>
            </a:pPr>
            <a:r>
              <a:rPr lang="zh-CN" altLang="en-US" smtClean="0"/>
              <a:t>特点比较</a:t>
            </a:r>
          </a:p>
        </p:txBody>
      </p:sp>
      <p:sp>
        <p:nvSpPr>
          <p:cNvPr id="548872" name="Rectangle 8"/>
          <p:cNvSpPr>
            <a:spLocks noGrp="1" noChangeArrowheads="1"/>
          </p:cNvSpPr>
          <p:nvPr>
            <p:ph type="body" idx="1"/>
          </p:nvPr>
        </p:nvSpPr>
        <p:spPr>
          <a:xfrm>
            <a:off x="809625" y="1989138"/>
            <a:ext cx="7958138" cy="4411662"/>
          </a:xfrm>
        </p:spPr>
        <p:txBody>
          <a:bodyPr/>
          <a:lstStyle/>
          <a:p>
            <a:pPr eaLnBrk="1" hangingPunct="1">
              <a:lnSpc>
                <a:spcPct val="125000"/>
              </a:lnSpc>
              <a:spcBef>
                <a:spcPts val="0"/>
              </a:spcBef>
              <a:buClr>
                <a:srgbClr val="FF0000"/>
              </a:buClr>
              <a:defRPr/>
            </a:pPr>
            <a:r>
              <a:rPr lang="zh-CN" altLang="en-US" sz="2800" dirty="0" smtClean="0">
                <a:solidFill>
                  <a:srgbClr val="FF0000"/>
                </a:solidFill>
                <a:effectLst>
                  <a:outerShdw blurRad="38100" dist="38100" dir="2700000" algn="tl">
                    <a:srgbClr val="C0C0C0"/>
                  </a:outerShdw>
                </a:effectLst>
              </a:rPr>
              <a:t>可靠性</a:t>
            </a:r>
          </a:p>
          <a:p>
            <a:pPr eaLnBrk="1" hangingPunct="1">
              <a:lnSpc>
                <a:spcPct val="125000"/>
              </a:lnSpc>
              <a:spcBef>
                <a:spcPts val="0"/>
              </a:spcBef>
              <a:buFont typeface="Wingdings" pitchFamily="2" charset="2"/>
              <a:buNone/>
              <a:defRPr/>
            </a:pPr>
            <a:r>
              <a:rPr lang="zh-CN" altLang="en-US" sz="2800" dirty="0" smtClean="0"/>
              <a:t>   写直达法要优于写回法。</a:t>
            </a:r>
          </a:p>
          <a:p>
            <a:pPr eaLnBrk="1" hangingPunct="1">
              <a:lnSpc>
                <a:spcPct val="125000"/>
              </a:lnSpc>
              <a:spcBef>
                <a:spcPts val="0"/>
              </a:spcBef>
              <a:buClr>
                <a:srgbClr val="FF0000"/>
              </a:buClr>
              <a:defRPr/>
            </a:pPr>
            <a:r>
              <a:rPr lang="zh-CN" altLang="en-US" sz="2800" dirty="0" smtClean="0">
                <a:solidFill>
                  <a:srgbClr val="FF0000"/>
                </a:solidFill>
                <a:effectLst>
                  <a:outerShdw blurRad="38100" dist="38100" dir="2700000" algn="tl">
                    <a:srgbClr val="C0C0C0"/>
                  </a:outerShdw>
                </a:effectLst>
              </a:rPr>
              <a:t>与主存的通信量</a:t>
            </a:r>
          </a:p>
          <a:p>
            <a:pPr eaLnBrk="1" hangingPunct="1">
              <a:lnSpc>
                <a:spcPct val="125000"/>
              </a:lnSpc>
              <a:spcBef>
                <a:spcPts val="0"/>
              </a:spcBef>
              <a:buFont typeface="Wingdings" pitchFamily="2" charset="2"/>
              <a:buNone/>
              <a:defRPr/>
            </a:pPr>
            <a:r>
              <a:rPr lang="zh-CN" altLang="en-US" sz="2800" dirty="0" smtClean="0"/>
              <a:t>   一般情况下，写回法少于写直达法。</a:t>
            </a:r>
          </a:p>
          <a:p>
            <a:pPr eaLnBrk="1" hangingPunct="1">
              <a:lnSpc>
                <a:spcPct val="125000"/>
              </a:lnSpc>
              <a:spcBef>
                <a:spcPts val="0"/>
              </a:spcBef>
              <a:buClr>
                <a:srgbClr val="FF0000"/>
              </a:buClr>
              <a:defRPr/>
            </a:pPr>
            <a:r>
              <a:rPr lang="zh-CN" altLang="en-US" sz="2800" dirty="0" smtClean="0">
                <a:solidFill>
                  <a:srgbClr val="FF0000"/>
                </a:solidFill>
                <a:effectLst>
                  <a:outerShdw blurRad="38100" dist="38100" dir="2700000" algn="tl">
                    <a:srgbClr val="C0C0C0"/>
                  </a:outerShdw>
                </a:effectLst>
              </a:rPr>
              <a:t>控制的复杂性</a:t>
            </a:r>
          </a:p>
          <a:p>
            <a:pPr eaLnBrk="1" hangingPunct="1">
              <a:lnSpc>
                <a:spcPct val="125000"/>
              </a:lnSpc>
              <a:spcBef>
                <a:spcPts val="0"/>
              </a:spcBef>
              <a:buFont typeface="Wingdings" pitchFamily="2" charset="2"/>
              <a:buNone/>
              <a:defRPr/>
            </a:pPr>
            <a:r>
              <a:rPr lang="zh-CN" altLang="en-US" sz="2800" dirty="0" smtClean="0"/>
              <a:t>   写直达法比写回法简单。</a:t>
            </a:r>
          </a:p>
          <a:p>
            <a:pPr eaLnBrk="1" hangingPunct="1">
              <a:lnSpc>
                <a:spcPct val="125000"/>
              </a:lnSpc>
              <a:spcBef>
                <a:spcPts val="0"/>
              </a:spcBef>
              <a:buClr>
                <a:srgbClr val="FF0000"/>
              </a:buClr>
              <a:defRPr/>
            </a:pPr>
            <a:r>
              <a:rPr lang="zh-CN" altLang="en-US" sz="2800" dirty="0" smtClean="0">
                <a:solidFill>
                  <a:srgbClr val="FF0000"/>
                </a:solidFill>
                <a:effectLst>
                  <a:outerShdw blurRad="38100" dist="38100" dir="2700000" algn="tl">
                    <a:srgbClr val="C0C0C0"/>
                  </a:outerShdw>
                </a:effectLst>
              </a:rPr>
              <a:t>硬件实现的代价</a:t>
            </a:r>
          </a:p>
          <a:p>
            <a:pPr eaLnBrk="1" hangingPunct="1">
              <a:lnSpc>
                <a:spcPct val="125000"/>
              </a:lnSpc>
              <a:spcBef>
                <a:spcPts val="0"/>
              </a:spcBef>
              <a:buFont typeface="Wingdings" pitchFamily="2" charset="2"/>
              <a:buNone/>
              <a:defRPr/>
            </a:pPr>
            <a:r>
              <a:rPr lang="zh-CN" altLang="en-US" sz="2800" dirty="0" smtClean="0"/>
              <a:t>   写回法要比写直达法好。</a:t>
            </a:r>
          </a:p>
        </p:txBody>
      </p:sp>
      <p:sp>
        <p:nvSpPr>
          <p:cNvPr id="113668"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的一致性问题</a:t>
            </a:r>
            <a:endParaRPr lang="zh-CN" altLang="en-US" sz="1200" b="0">
              <a:latin typeface="Times New Roman" pitchFamily="18" charset="0"/>
              <a:ea typeface="幼圆" pitchFamily="49" charset="-122"/>
            </a:endParaRPr>
          </a:p>
        </p:txBody>
      </p:sp>
      <p:sp>
        <p:nvSpPr>
          <p:cNvPr id="113669"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2 之 2</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pPr eaLnBrk="1" hangingPunct="1">
              <a:defRPr/>
            </a:pPr>
            <a:r>
              <a:rPr lang="zh-CN" altLang="en-US" sz="5400" smtClean="0">
                <a:latin typeface="宋体" pitchFamily="2" charset="-122"/>
              </a:rPr>
              <a:t>写缺失时的策略</a:t>
            </a:r>
          </a:p>
        </p:txBody>
      </p:sp>
      <p:sp>
        <p:nvSpPr>
          <p:cNvPr id="11469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的一致性问题</a:t>
            </a:r>
            <a:endParaRPr lang="zh-CN" altLang="en-US" sz="1200" b="0">
              <a:latin typeface="Times New Roman" pitchFamily="18" charset="0"/>
              <a:ea typeface="幼圆" pitchFamily="49" charset="-122"/>
            </a:endParaRPr>
          </a:p>
        </p:txBody>
      </p:sp>
      <p:sp>
        <p:nvSpPr>
          <p:cNvPr id="545796" name="Rectangle 4"/>
          <p:cNvSpPr>
            <a:spLocks noGrp="1" noChangeArrowheads="1"/>
          </p:cNvSpPr>
          <p:nvPr>
            <p:ph type="body" idx="1"/>
          </p:nvPr>
        </p:nvSpPr>
        <p:spPr>
          <a:xfrm>
            <a:off x="809625" y="1989138"/>
            <a:ext cx="7958138" cy="4335462"/>
          </a:xfrm>
        </p:spPr>
        <p:txBody>
          <a:bodyPr/>
          <a:lstStyle/>
          <a:p>
            <a:pPr marL="0" indent="0" eaLnBrk="1" hangingPunct="1">
              <a:lnSpc>
                <a:spcPct val="110000"/>
              </a:lnSpc>
              <a:buClr>
                <a:srgbClr val="FF0000"/>
              </a:buClr>
              <a:defRPr/>
            </a:pPr>
            <a:r>
              <a:rPr lang="zh-CN" altLang="en-US" sz="2800" dirty="0" smtClean="0">
                <a:solidFill>
                  <a:srgbClr val="FF0000"/>
                </a:solidFill>
                <a:effectLst>
                  <a:outerShdw blurRad="38100" dist="38100" dir="2700000" algn="tl">
                    <a:srgbClr val="C0C0C0"/>
                  </a:outerShdw>
                </a:effectLst>
              </a:rPr>
              <a:t>  不按写分配法（绕写法）</a:t>
            </a:r>
          </a:p>
          <a:p>
            <a:pPr marL="0" indent="0" eaLnBrk="1" hangingPunct="1">
              <a:lnSpc>
                <a:spcPct val="110000"/>
              </a:lnSpc>
              <a:buFont typeface="Wingdings" pitchFamily="2" charset="2"/>
              <a:buNone/>
              <a:defRPr/>
            </a:pPr>
            <a:r>
              <a:rPr lang="zh-CN" altLang="en-US" sz="2800" dirty="0" smtClean="0"/>
              <a:t>    在写</a:t>
            </a:r>
            <a:r>
              <a:rPr lang="en-US" altLang="zh-CN" sz="2800" dirty="0" smtClean="0"/>
              <a:t>Cache</a:t>
            </a:r>
            <a:r>
              <a:rPr lang="zh-CN" altLang="en-US" sz="2800" dirty="0" smtClean="0"/>
              <a:t>不命中时，只把所要写的字写入主存，而包括所写字在内的一个块不从主存读入</a:t>
            </a:r>
            <a:r>
              <a:rPr lang="en-US" altLang="zh-CN" sz="2800" dirty="0" smtClean="0"/>
              <a:t>Cache。</a:t>
            </a:r>
          </a:p>
          <a:p>
            <a:pPr marL="0" indent="0" eaLnBrk="1" hangingPunct="1">
              <a:lnSpc>
                <a:spcPct val="110000"/>
              </a:lnSpc>
              <a:buClr>
                <a:srgbClr val="FF0000"/>
              </a:buClr>
              <a:defRPr/>
            </a:pPr>
            <a:r>
              <a:rPr lang="zh-CN" altLang="en-US" sz="2800" dirty="0" smtClean="0">
                <a:solidFill>
                  <a:srgbClr val="FF0000"/>
                </a:solidFill>
                <a:effectLst>
                  <a:outerShdw blurRad="38100" dist="38100" dir="2700000" algn="tl">
                    <a:srgbClr val="C0C0C0"/>
                  </a:outerShdw>
                </a:effectLst>
              </a:rPr>
              <a:t>  按写分配法（写时取）</a:t>
            </a:r>
          </a:p>
          <a:p>
            <a:pPr marL="0" indent="0" eaLnBrk="1" hangingPunct="1">
              <a:lnSpc>
                <a:spcPct val="110000"/>
              </a:lnSpc>
              <a:buFont typeface="Wingdings" pitchFamily="2" charset="2"/>
              <a:buNone/>
              <a:defRPr/>
            </a:pPr>
            <a:r>
              <a:rPr lang="zh-CN" altLang="en-US" sz="2800" dirty="0" smtClean="0"/>
              <a:t>    在写</a:t>
            </a:r>
            <a:r>
              <a:rPr lang="en-US" altLang="zh-CN" sz="2800" dirty="0" smtClean="0"/>
              <a:t>Cache</a:t>
            </a:r>
            <a:r>
              <a:rPr lang="zh-CN" altLang="en-US" sz="2800" dirty="0" smtClean="0"/>
              <a:t>不命中时，除了将所要写的字写入主存，还要将包括所写字在内的一个块从主存读入</a:t>
            </a:r>
            <a:r>
              <a:rPr lang="en-US" altLang="zh-CN" sz="2800" dirty="0" smtClean="0"/>
              <a:t>Cache。</a:t>
            </a:r>
            <a:endParaRPr lang="zh-CN" altLang="en-US" sz="2800" dirty="0" smtClean="0"/>
          </a:p>
        </p:txBody>
      </p:sp>
      <p:sp>
        <p:nvSpPr>
          <p:cNvPr id="114693"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1</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pPr eaLnBrk="1" hangingPunct="1">
              <a:defRPr/>
            </a:pPr>
            <a:r>
              <a:rPr lang="zh-CN" altLang="en-US" sz="5400" smtClean="0">
                <a:latin typeface="宋体" pitchFamily="2" charset="-122"/>
              </a:rPr>
              <a:t>例  子</a:t>
            </a:r>
          </a:p>
        </p:txBody>
      </p:sp>
      <p:sp>
        <p:nvSpPr>
          <p:cNvPr id="11571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的一致性问题</a:t>
            </a:r>
            <a:endParaRPr lang="zh-CN" altLang="en-US" sz="1200" b="0">
              <a:latin typeface="Times New Roman" pitchFamily="18" charset="0"/>
              <a:ea typeface="幼圆" pitchFamily="49" charset="-122"/>
            </a:endParaRPr>
          </a:p>
        </p:txBody>
      </p:sp>
      <p:sp>
        <p:nvSpPr>
          <p:cNvPr id="115716"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2</a:t>
            </a:r>
          </a:p>
        </p:txBody>
      </p:sp>
      <p:sp>
        <p:nvSpPr>
          <p:cNvPr id="564230" name="Rectangle 6"/>
          <p:cNvSpPr>
            <a:spLocks noGrp="1" noChangeArrowheads="1"/>
          </p:cNvSpPr>
          <p:nvPr>
            <p:ph type="body" idx="1"/>
          </p:nvPr>
        </p:nvSpPr>
        <p:spPr>
          <a:xfrm>
            <a:off x="809625" y="1989138"/>
            <a:ext cx="7958138" cy="4411662"/>
          </a:xfrm>
        </p:spPr>
        <p:txBody>
          <a:bodyPr/>
          <a:lstStyle/>
          <a:p>
            <a:pPr marL="722313" indent="-722313" eaLnBrk="1" hangingPunct="1">
              <a:buFont typeface="Wingdings" pitchFamily="2" charset="2"/>
              <a:buNone/>
              <a:defRPr/>
            </a:pPr>
            <a:r>
              <a:rPr lang="zh-CN" altLang="en-US" sz="2800" smtClean="0">
                <a:solidFill>
                  <a:srgbClr val="FF0000"/>
                </a:solidFill>
                <a:effectLst>
                  <a:outerShdw blurRad="38100" dist="38100" dir="2700000" algn="tl">
                    <a:srgbClr val="C0C0C0"/>
                  </a:outerShdw>
                </a:effectLst>
              </a:rPr>
              <a:t>问：</a:t>
            </a:r>
            <a:r>
              <a:rPr lang="zh-CN" altLang="en-US" sz="2800" smtClean="0"/>
              <a:t>有一个全相联映象的</a:t>
            </a:r>
            <a:r>
              <a:rPr lang="en-US" altLang="zh-CN" sz="2800" smtClean="0"/>
              <a:t>Cache，</a:t>
            </a:r>
            <a:r>
              <a:rPr lang="zh-CN" altLang="en-US" sz="2800" smtClean="0"/>
              <a:t>采用写回法，刚开始时</a:t>
            </a:r>
            <a:r>
              <a:rPr lang="en-US" altLang="zh-CN" sz="2800" smtClean="0"/>
              <a:t>Cache</a:t>
            </a:r>
            <a:r>
              <a:rPr lang="zh-CN" altLang="en-US" sz="2800" smtClean="0"/>
              <a:t>为空，有下面5个存储器操作：</a:t>
            </a:r>
            <a:r>
              <a:rPr lang="en-US" altLang="zh-CN" sz="2800" smtClean="0">
                <a:solidFill>
                  <a:srgbClr val="0000CC"/>
                </a:solidFill>
              </a:rPr>
              <a:t>Write Mem[100]， Write Mem[100]， Read Mem[200]， Write Mem[200]， Write Mem[100]；</a:t>
            </a:r>
            <a:r>
              <a:rPr lang="zh-CN" altLang="en-US" sz="2800" smtClean="0"/>
              <a:t>分别求在不按写分配法和按写分配法情况下命中次数、缺失次数是多少？</a:t>
            </a:r>
          </a:p>
          <a:p>
            <a:pPr marL="722313" indent="-722313" eaLnBrk="1" hangingPunct="1">
              <a:spcBef>
                <a:spcPct val="50000"/>
              </a:spcBef>
              <a:buFont typeface="Wingdings" pitchFamily="2" charset="2"/>
              <a:buNone/>
              <a:defRPr/>
            </a:pPr>
            <a:r>
              <a:rPr lang="zh-CN" altLang="en-US" sz="2800" smtClean="0">
                <a:solidFill>
                  <a:srgbClr val="FF0000"/>
                </a:solidFill>
                <a:effectLst>
                  <a:outerShdw blurRad="38100" dist="38100" dir="2700000" algn="tl">
                    <a:srgbClr val="C0C0C0"/>
                  </a:outerShdw>
                </a:effectLst>
              </a:rPr>
              <a:t>答：</a:t>
            </a:r>
            <a:r>
              <a:rPr lang="zh-CN" altLang="en-US" sz="2800" smtClean="0"/>
              <a:t>如采用不按写分配法：命中次数为1、缺失次数为4；如采用按写分配法：命中次数为3、缺失次数为2。</a:t>
            </a:r>
          </a:p>
        </p:txBody>
      </p:sp>
    </p:spTree>
  </p:cSld>
  <p:clrMapOvr>
    <a:masterClrMapping/>
  </p:clrMapOvr>
  <p:transition spd="slow">
    <p:rand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64230">
                                            <p:txEl>
                                              <p:pRg st="1" end="1"/>
                                            </p:txEl>
                                          </p:spTgt>
                                        </p:tgtEl>
                                        <p:attrNameLst>
                                          <p:attrName>style.visibility</p:attrName>
                                        </p:attrNameLst>
                                      </p:cBhvr>
                                      <p:to>
                                        <p:strVal val="visible"/>
                                      </p:to>
                                    </p:set>
                                    <p:animEffect transition="in" filter="wipe(up)">
                                      <p:cBhvr>
                                        <p:cTn id="7" dur="1000"/>
                                        <p:tgtEl>
                                          <p:spTgt spid="56423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8" name="Rectangle 10"/>
          <p:cNvSpPr>
            <a:spLocks noGrp="1" noChangeArrowheads="1"/>
          </p:cNvSpPr>
          <p:nvPr>
            <p:ph type="title"/>
          </p:nvPr>
        </p:nvSpPr>
        <p:spPr/>
        <p:txBody>
          <a:bodyPr/>
          <a:lstStyle/>
          <a:p>
            <a:pPr eaLnBrk="1" hangingPunct="1">
              <a:defRPr/>
            </a:pPr>
            <a:r>
              <a:rPr lang="zh-CN" altLang="en-US" smtClean="0"/>
              <a:t>提  示</a:t>
            </a:r>
          </a:p>
        </p:txBody>
      </p:sp>
      <p:sp>
        <p:nvSpPr>
          <p:cNvPr id="116739" name="Rectangle 11"/>
          <p:cNvSpPr>
            <a:spLocks noGrp="1" noChangeArrowheads="1"/>
          </p:cNvSpPr>
          <p:nvPr>
            <p:ph type="body" idx="1"/>
          </p:nvPr>
        </p:nvSpPr>
        <p:spPr>
          <a:xfrm>
            <a:off x="2268538" y="4508500"/>
            <a:ext cx="4953000" cy="1376363"/>
          </a:xfrm>
          <a:effectLst>
            <a:outerShdw dist="35921" dir="2700000" algn="ctr" rotWithShape="0">
              <a:schemeClr val="bg2"/>
            </a:outerShdw>
          </a:effectLst>
        </p:spPr>
        <p:txBody>
          <a:bodyPr/>
          <a:lstStyle/>
          <a:p>
            <a:pPr marL="0" indent="663575" eaLnBrk="1" hangingPunct="1">
              <a:buFont typeface="Wingdings" pitchFamily="2" charset="2"/>
              <a:buNone/>
            </a:pPr>
            <a:r>
              <a:rPr lang="zh-CN" altLang="en-US" sz="2800" smtClean="0">
                <a:solidFill>
                  <a:schemeClr val="tx2"/>
                </a:solidFill>
              </a:rPr>
              <a:t>目前，在写回法中一般采用按写分配法，在写直达法中一般采用不按写分配法。</a:t>
            </a:r>
          </a:p>
        </p:txBody>
      </p:sp>
      <p:sp>
        <p:nvSpPr>
          <p:cNvPr id="116740"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的一致性问题</a:t>
            </a:r>
            <a:endParaRPr lang="zh-CN" altLang="en-US" sz="1200" b="0">
              <a:latin typeface="Times New Roman" pitchFamily="18" charset="0"/>
              <a:ea typeface="幼圆" pitchFamily="49" charset="-122"/>
            </a:endParaRPr>
          </a:p>
        </p:txBody>
      </p:sp>
      <p:sp>
        <p:nvSpPr>
          <p:cNvPr id="116741"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3</a:t>
            </a:r>
          </a:p>
        </p:txBody>
      </p:sp>
      <p:pic>
        <p:nvPicPr>
          <p:cNvPr id="116742"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90600" y="1905000"/>
            <a:ext cx="2266950"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6743" name="AutoShape 12"/>
          <p:cNvSpPr>
            <a:spLocks noChangeArrowheads="1"/>
          </p:cNvSpPr>
          <p:nvPr/>
        </p:nvSpPr>
        <p:spPr bwMode="auto">
          <a:xfrm>
            <a:off x="1524000" y="4114800"/>
            <a:ext cx="6553200" cy="2209800"/>
          </a:xfrm>
          <a:prstGeom prst="cloudCallout">
            <a:avLst>
              <a:gd name="adj1" fmla="val -23278"/>
              <a:gd name="adj2" fmla="val -90949"/>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lIns="90000" tIns="46800" rIns="90000" bIns="46800"/>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854075"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044575"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42875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177165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2288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6860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1432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6004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buClr>
                <a:schemeClr val="accent2"/>
              </a:buClr>
              <a:buFont typeface="Wingdings" pitchFamily="2" charset="2"/>
              <a:buNone/>
            </a:pPr>
            <a:endParaRPr lang="zh-CN" altLang="en-US" sz="2800">
              <a:solidFill>
                <a:schemeClr val="tx2"/>
              </a:solidFill>
              <a:ea typeface="宋体" pitchFamily="2" charset="-122"/>
            </a:endParaRP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body" idx="1"/>
          </p:nvPr>
        </p:nvSpPr>
        <p:spPr>
          <a:xfrm>
            <a:off x="2667000" y="2932113"/>
            <a:ext cx="3581400" cy="2673350"/>
          </a:xfrm>
        </p:spPr>
        <p:txBody>
          <a:bodyPr/>
          <a:lstStyle/>
          <a:p>
            <a:pPr eaLnBrk="1" hangingPunct="1">
              <a:lnSpc>
                <a:spcPct val="110000"/>
              </a:lnSpc>
            </a:pPr>
            <a:r>
              <a:rPr lang="en-US" altLang="zh-CN" smtClean="0">
                <a:hlinkClick r:id="rId3" action="ppaction://hlinksldjump"/>
              </a:rPr>
              <a:t>Cache</a:t>
            </a:r>
            <a:r>
              <a:rPr lang="zh-CN" altLang="en-US" smtClean="0">
                <a:hlinkClick r:id="rId3" action="ppaction://hlinksldjump"/>
              </a:rPr>
              <a:t>性能评价</a:t>
            </a:r>
            <a:endParaRPr lang="zh-CN" altLang="en-US" smtClean="0"/>
          </a:p>
          <a:p>
            <a:pPr eaLnBrk="1" hangingPunct="1">
              <a:lnSpc>
                <a:spcPct val="110000"/>
              </a:lnSpc>
            </a:pPr>
            <a:endParaRPr lang="zh-CN" altLang="en-US" smtClean="0"/>
          </a:p>
          <a:p>
            <a:pPr eaLnBrk="1" hangingPunct="1">
              <a:lnSpc>
                <a:spcPct val="110000"/>
              </a:lnSpc>
            </a:pPr>
            <a:r>
              <a:rPr lang="zh-CN" altLang="en-US" smtClean="0">
                <a:hlinkClick r:id="rId4" action="ppaction://hlinksldjump"/>
              </a:rPr>
              <a:t>提高</a:t>
            </a:r>
            <a:r>
              <a:rPr lang="en-US" altLang="zh-CN" smtClean="0">
                <a:hlinkClick r:id="rId4" action="ppaction://hlinksldjump"/>
              </a:rPr>
              <a:t>Cache</a:t>
            </a:r>
            <a:r>
              <a:rPr lang="zh-CN" altLang="en-US" smtClean="0">
                <a:hlinkClick r:id="rId4" action="ppaction://hlinksldjump"/>
              </a:rPr>
              <a:t>性能</a:t>
            </a:r>
            <a:endParaRPr lang="zh-CN" altLang="en-US" smtClean="0"/>
          </a:p>
        </p:txBody>
      </p:sp>
      <p:sp>
        <p:nvSpPr>
          <p:cNvPr id="571394" name="Rectangle 2"/>
          <p:cNvSpPr>
            <a:spLocks noGrp="1" noChangeArrowheads="1"/>
          </p:cNvSpPr>
          <p:nvPr>
            <p:ph type="title"/>
          </p:nvPr>
        </p:nvSpPr>
        <p:spPr/>
        <p:txBody>
          <a:bodyPr/>
          <a:lstStyle/>
          <a:p>
            <a:pPr eaLnBrk="1" hangingPunct="1">
              <a:defRPr/>
            </a:pPr>
            <a:r>
              <a:rPr lang="en-US" altLang="zh-CN" smtClean="0"/>
              <a:t>Cache</a:t>
            </a:r>
            <a:r>
              <a:rPr lang="zh-CN" altLang="en-US" smtClean="0"/>
              <a:t>性能</a:t>
            </a:r>
          </a:p>
        </p:txBody>
      </p:sp>
      <p:sp>
        <p:nvSpPr>
          <p:cNvPr id="117764"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5"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6" action="ppaction://hlinksldjump"/>
              </a:rPr>
              <a:t>Cache</a:t>
            </a:r>
            <a:r>
              <a:rPr lang="zh-CN" altLang="en-US" sz="1200" b="0">
                <a:latin typeface="Times New Roman" pitchFamily="18" charset="0"/>
                <a:ea typeface="幼圆" pitchFamily="49" charset="-122"/>
                <a:hlinkClick r:id="rId6" action="ppaction://hlinksldjump"/>
              </a:rPr>
              <a:t>存储系统</a:t>
            </a:r>
            <a:endParaRPr lang="zh-CN" altLang="en-US" sz="1200" b="0">
              <a:latin typeface="Times New Roman" pitchFamily="18" charset="0"/>
              <a:ea typeface="幼圆" pitchFamily="49" charset="-122"/>
            </a:endParaRP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9" name="Rectangle 3"/>
          <p:cNvSpPr>
            <a:spLocks noGrp="1" noChangeArrowheads="1"/>
          </p:cNvSpPr>
          <p:nvPr>
            <p:ph type="title"/>
          </p:nvPr>
        </p:nvSpPr>
        <p:spPr/>
        <p:txBody>
          <a:bodyPr/>
          <a:lstStyle/>
          <a:p>
            <a:pPr eaLnBrk="1" hangingPunct="1">
              <a:defRPr/>
            </a:pPr>
            <a:r>
              <a:rPr lang="en-US" altLang="zh-CN" smtClean="0"/>
              <a:t>Cache</a:t>
            </a:r>
            <a:r>
              <a:rPr lang="zh-CN" altLang="en-US" smtClean="0"/>
              <a:t>性能评价</a:t>
            </a:r>
          </a:p>
        </p:txBody>
      </p:sp>
      <p:sp>
        <p:nvSpPr>
          <p:cNvPr id="118787"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性能</a:t>
            </a:r>
            <a:endParaRPr lang="zh-CN" altLang="en-US" sz="1200" b="0">
              <a:latin typeface="Times New Roman" pitchFamily="18" charset="0"/>
              <a:ea typeface="幼圆" pitchFamily="49" charset="-122"/>
            </a:endParaRPr>
          </a:p>
        </p:txBody>
      </p:sp>
      <p:sp>
        <p:nvSpPr>
          <p:cNvPr id="118788" name="Rectangle 5"/>
          <p:cNvSpPr>
            <a:spLocks noGrp="1" noChangeArrowheads="1"/>
          </p:cNvSpPr>
          <p:nvPr>
            <p:ph type="body" idx="1"/>
          </p:nvPr>
        </p:nvSpPr>
        <p:spPr>
          <a:xfrm>
            <a:off x="1692275" y="2852738"/>
            <a:ext cx="7015163" cy="2382837"/>
          </a:xfrm>
        </p:spPr>
        <p:txBody>
          <a:bodyPr/>
          <a:lstStyle/>
          <a:p>
            <a:pPr eaLnBrk="1" hangingPunct="1">
              <a:lnSpc>
                <a:spcPct val="110000"/>
              </a:lnSpc>
            </a:pPr>
            <a:r>
              <a:rPr lang="en-US" altLang="zh-CN" smtClean="0">
                <a:hlinkClick r:id="rId6" action="ppaction://hlinksldjump"/>
              </a:rPr>
              <a:t>CPU</a:t>
            </a:r>
            <a:r>
              <a:rPr lang="zh-CN" altLang="en-US" smtClean="0">
                <a:hlinkClick r:id="rId6" action="ppaction://hlinksldjump"/>
              </a:rPr>
              <a:t>执行时间</a:t>
            </a:r>
            <a:endParaRPr lang="zh-CN" altLang="en-US" smtClean="0"/>
          </a:p>
          <a:p>
            <a:pPr eaLnBrk="1" hangingPunct="1">
              <a:lnSpc>
                <a:spcPct val="110000"/>
              </a:lnSpc>
            </a:pPr>
            <a:endParaRPr lang="zh-CN" altLang="en-US" smtClean="0"/>
          </a:p>
          <a:p>
            <a:pPr eaLnBrk="1" hangingPunct="1">
              <a:lnSpc>
                <a:spcPct val="110000"/>
              </a:lnSpc>
            </a:pPr>
            <a:r>
              <a:rPr lang="zh-CN" altLang="en-US" smtClean="0">
                <a:hlinkClick r:id="rId7" action="ppaction://hlinksldjump"/>
              </a:rPr>
              <a:t>平均存储器访问时间（</a:t>
            </a:r>
            <a:r>
              <a:rPr lang="en-US" altLang="zh-CN" smtClean="0">
                <a:hlinkClick r:id="rId7" action="ppaction://hlinksldjump"/>
              </a:rPr>
              <a:t>AMAT）</a:t>
            </a:r>
            <a:endParaRPr lang="zh-CN" altLang="en-US" smtClean="0"/>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pPr eaLnBrk="1" hangingPunct="1">
              <a:defRPr/>
            </a:pPr>
            <a:r>
              <a:rPr lang="en-US" altLang="zh-CN" smtClean="0"/>
              <a:t>CPU</a:t>
            </a:r>
            <a:r>
              <a:rPr lang="zh-CN" altLang="en-US" smtClean="0"/>
              <a:t>执行时间</a:t>
            </a:r>
          </a:p>
        </p:txBody>
      </p:sp>
      <p:sp>
        <p:nvSpPr>
          <p:cNvPr id="11981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5"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6" action="ppaction://hlinksldjump"/>
              </a:rPr>
              <a:t>Cache</a:t>
            </a:r>
            <a:r>
              <a:rPr lang="zh-CN" altLang="en-US" sz="1200" b="0">
                <a:latin typeface="Times New Roman" pitchFamily="18" charset="0"/>
                <a:ea typeface="幼圆" pitchFamily="49" charset="-122"/>
                <a:hlinkClick r:id="rId6"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7" action="ppaction://hlinksldjump"/>
              </a:rPr>
              <a:t>Cache</a:t>
            </a:r>
            <a:r>
              <a:rPr lang="zh-CN" altLang="en-US" sz="1200" b="0">
                <a:latin typeface="Times New Roman" pitchFamily="18" charset="0"/>
                <a:ea typeface="幼圆" pitchFamily="49" charset="-122"/>
                <a:hlinkClick r:id="rId7" action="ppaction://hlinksldjump"/>
              </a:rPr>
              <a:t>性能</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8" action="ppaction://hlinksldjump"/>
              </a:rPr>
              <a:t>Cache</a:t>
            </a:r>
            <a:r>
              <a:rPr lang="zh-CN" altLang="en-US" sz="1200" b="0">
                <a:latin typeface="Times New Roman" pitchFamily="18" charset="0"/>
                <a:ea typeface="幼圆" pitchFamily="49" charset="-122"/>
                <a:hlinkClick r:id="rId8" action="ppaction://hlinksldjump"/>
              </a:rPr>
              <a:t>性能评价</a:t>
            </a:r>
            <a:endParaRPr lang="zh-CN" altLang="en-US" sz="1200" b="0">
              <a:latin typeface="Times New Roman" pitchFamily="18" charset="0"/>
              <a:ea typeface="幼圆" pitchFamily="49" charset="-122"/>
            </a:endParaRPr>
          </a:p>
        </p:txBody>
      </p:sp>
      <p:sp>
        <p:nvSpPr>
          <p:cNvPr id="566279" name="Rectangle 7"/>
          <p:cNvSpPr>
            <a:spLocks noGrp="1" noChangeArrowheads="1"/>
          </p:cNvSpPr>
          <p:nvPr>
            <p:ph type="body" idx="1"/>
          </p:nvPr>
        </p:nvSpPr>
        <p:spPr>
          <a:xfrm>
            <a:off x="809625" y="1989138"/>
            <a:ext cx="7958138" cy="4133850"/>
          </a:xfrm>
        </p:spPr>
        <p:txBody>
          <a:bodyPr/>
          <a:lstStyle/>
          <a:p>
            <a:pPr eaLnBrk="1" hangingPunct="1">
              <a:buClr>
                <a:srgbClr val="FF0000"/>
              </a:buClr>
              <a:buFont typeface="Wingdings" pitchFamily="2" charset="2"/>
              <a:buNone/>
              <a:defRPr/>
            </a:pPr>
            <a:endParaRPr lang="zh-CN" altLang="en-US" b="0" smtClean="0">
              <a:solidFill>
                <a:srgbClr val="FF0000"/>
              </a:solidFill>
              <a:effectLst>
                <a:outerShdw blurRad="38100" dist="38100" dir="2700000" algn="tl">
                  <a:srgbClr val="C0C0C0"/>
                </a:outerShdw>
              </a:effectLst>
            </a:endParaRPr>
          </a:p>
          <a:p>
            <a:pPr eaLnBrk="1" hangingPunct="1">
              <a:buClr>
                <a:srgbClr val="FF0000"/>
              </a:buClr>
              <a:buFont typeface="Wingdings" pitchFamily="2" charset="2"/>
              <a:buNone/>
              <a:defRPr/>
            </a:pPr>
            <a:endParaRPr lang="zh-CN" altLang="en-US" sz="2400" smtClean="0"/>
          </a:p>
          <a:p>
            <a:pPr eaLnBrk="1" hangingPunct="1">
              <a:buClr>
                <a:srgbClr val="FF0000"/>
              </a:buClr>
              <a:buFont typeface="Wingdings" pitchFamily="2" charset="2"/>
              <a:buNone/>
              <a:defRPr/>
            </a:pPr>
            <a:endParaRPr lang="zh-CN" altLang="en-US" sz="2400" smtClean="0"/>
          </a:p>
          <a:p>
            <a:pPr eaLnBrk="1" hangingPunct="1">
              <a:buClr>
                <a:srgbClr val="FF0000"/>
              </a:buClr>
              <a:buFont typeface="Wingdings" pitchFamily="2" charset="2"/>
              <a:buNone/>
              <a:defRPr/>
            </a:pPr>
            <a:r>
              <a:rPr lang="zh-CN" altLang="en-US" sz="2400" smtClean="0">
                <a:solidFill>
                  <a:srgbClr val="FF0000"/>
                </a:solidFill>
                <a:effectLst>
                  <a:outerShdw blurRad="38100" dist="38100" dir="2700000" algn="tl">
                    <a:srgbClr val="C0C0C0"/>
                  </a:outerShdw>
                </a:effectLst>
              </a:rPr>
              <a:t>其中：</a:t>
            </a:r>
          </a:p>
          <a:p>
            <a:pPr eaLnBrk="1" hangingPunct="1">
              <a:buFont typeface="Wingdings" pitchFamily="2" charset="2"/>
              <a:buNone/>
              <a:defRPr/>
            </a:pPr>
            <a:endParaRPr lang="zh-CN" altLang="en-US" b="0" smtClean="0">
              <a:solidFill>
                <a:srgbClr val="FF0000"/>
              </a:solidFill>
              <a:effectLst>
                <a:outerShdw blurRad="38100" dist="38100" dir="2700000" algn="tl">
                  <a:srgbClr val="C0C0C0"/>
                </a:outerShdw>
              </a:effectLst>
            </a:endParaRPr>
          </a:p>
        </p:txBody>
      </p:sp>
      <p:graphicFrame>
        <p:nvGraphicFramePr>
          <p:cNvPr id="119813" name="Object 8"/>
          <p:cNvGraphicFramePr>
            <a:graphicFrameLocks noChangeAspect="1"/>
          </p:cNvGraphicFramePr>
          <p:nvPr/>
        </p:nvGraphicFramePr>
        <p:xfrm>
          <a:off x="900113" y="2492375"/>
          <a:ext cx="7853362" cy="368300"/>
        </p:xfrm>
        <a:graphic>
          <a:graphicData uri="http://schemas.openxmlformats.org/presentationml/2006/ole">
            <mc:AlternateContent xmlns:mc="http://schemas.openxmlformats.org/markup-compatibility/2006">
              <mc:Choice xmlns:v="urn:schemas-microsoft-com:vml" Requires="v">
                <p:oleObj spid="_x0000_s119980" name="Equation" r:id="rId9" imgW="4622800" imgH="215900" progId="Equation.3">
                  <p:embed/>
                </p:oleObj>
              </mc:Choice>
              <mc:Fallback>
                <p:oleObj name="Equation" r:id="rId9" imgW="4622800" imgH="2159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0113" y="2492375"/>
                        <a:ext cx="7853362" cy="368300"/>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graphicFrame>
        <p:nvGraphicFramePr>
          <p:cNvPr id="566281" name="Object 9"/>
          <p:cNvGraphicFramePr>
            <a:graphicFrameLocks noChangeAspect="1"/>
          </p:cNvGraphicFramePr>
          <p:nvPr/>
        </p:nvGraphicFramePr>
        <p:xfrm>
          <a:off x="1042988" y="4149725"/>
          <a:ext cx="7437437" cy="1858963"/>
        </p:xfrm>
        <a:graphic>
          <a:graphicData uri="http://schemas.openxmlformats.org/presentationml/2006/ole">
            <mc:AlternateContent xmlns:mc="http://schemas.openxmlformats.org/markup-compatibility/2006">
              <mc:Choice xmlns:v="urn:schemas-microsoft-com:vml" Requires="v">
                <p:oleObj spid="_x0000_s119981" name="Equation" r:id="rId11" imgW="4368800" imgH="1092200" progId="Equation.3">
                  <p:embed/>
                </p:oleObj>
              </mc:Choice>
              <mc:Fallback>
                <p:oleObj name="Equation" r:id="rId11" imgW="4368800" imgH="10922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42988" y="4149725"/>
                        <a:ext cx="7437437" cy="1858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9815" name="Text Box 10"/>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1</a:t>
            </a:r>
          </a:p>
        </p:txBody>
      </p:sp>
    </p:spTree>
  </p:cSld>
  <p:clrMapOvr>
    <a:masterClrMapping/>
  </p:clrMapOvr>
  <p:transition spd="slow">
    <p:random/>
    <p:sndAc>
      <p:stSnd>
        <p:snd r:embed="rId3"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499"/>
                                          </p:stCondLst>
                                        </p:cTn>
                                        <p:tgtEl>
                                          <p:spTgt spid="566281"/>
                                        </p:tgtEl>
                                        <p:attrNameLst>
                                          <p:attrName>style.visibility</p:attrName>
                                        </p:attrNameLst>
                                      </p:cBhvr>
                                      <p:to>
                                        <p:strVal val="visible"/>
                                      </p:to>
                                    </p:set>
                                    <p:anim to="" calcmode="lin" valueType="num">
                                      <p:cBhvr>
                                        <p:cTn id="7" dur="1" fill="hold"/>
                                        <p:tgtEl>
                                          <p:spTgt spid="566281"/>
                                        </p:tgtEl>
                                        <p:attrNameLst>
                                          <p:attrName/>
                                        </p:attrNameLst>
                                      </p:cBhvr>
                                    </p:anim>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96200" y="3810000"/>
            <a:ext cx="11557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6770" name="Rectangle 2"/>
          <p:cNvSpPr>
            <a:spLocks noGrp="1" noChangeArrowheads="1"/>
          </p:cNvSpPr>
          <p:nvPr>
            <p:ph type="title"/>
          </p:nvPr>
        </p:nvSpPr>
        <p:spPr/>
        <p:txBody>
          <a:bodyPr/>
          <a:lstStyle/>
          <a:p>
            <a:pPr eaLnBrk="1" hangingPunct="1">
              <a:defRPr/>
            </a:pPr>
            <a:r>
              <a:rPr lang="zh-CN" altLang="en-US" smtClean="0"/>
              <a:t>存储系统的性能指标</a:t>
            </a:r>
          </a:p>
        </p:txBody>
      </p:sp>
      <p:sp>
        <p:nvSpPr>
          <p:cNvPr id="15364"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4"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存储系统原理</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存储系统的基本概念</a:t>
            </a:r>
            <a:endParaRPr lang="zh-CN" altLang="en-US" sz="1200" b="0">
              <a:latin typeface="Times New Roman" pitchFamily="18" charset="0"/>
              <a:ea typeface="幼圆" pitchFamily="49" charset="-122"/>
            </a:endParaRPr>
          </a:p>
        </p:txBody>
      </p:sp>
      <p:sp>
        <p:nvSpPr>
          <p:cNvPr id="15365" name="Rectangle 5"/>
          <p:cNvSpPr>
            <a:spLocks noGrp="1" noChangeArrowheads="1"/>
          </p:cNvSpPr>
          <p:nvPr>
            <p:ph type="body" idx="1"/>
          </p:nvPr>
        </p:nvSpPr>
        <p:spPr>
          <a:xfrm>
            <a:off x="900113" y="2205038"/>
            <a:ext cx="2514600" cy="3959225"/>
          </a:xfrm>
          <a:solidFill>
            <a:srgbClr val="CC99FF"/>
          </a:solidFill>
          <a:ln w="57150" cmpd="thickThin">
            <a:solidFill>
              <a:schemeClr val="tx1"/>
            </a:solidFill>
            <a:miter lim="800000"/>
            <a:headEnd/>
            <a:tailEnd/>
          </a:ln>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eaLnBrk="1" hangingPunct="1">
              <a:lnSpc>
                <a:spcPct val="220000"/>
              </a:lnSpc>
            </a:pPr>
            <a:r>
              <a:rPr lang="zh-CN" altLang="en-US" smtClean="0">
                <a:hlinkClick r:id="rId7" action="ppaction://hlinksldjump"/>
              </a:rPr>
              <a:t>存储容量</a:t>
            </a:r>
            <a:endParaRPr lang="zh-CN" altLang="en-US" smtClean="0"/>
          </a:p>
          <a:p>
            <a:pPr eaLnBrk="1" hangingPunct="1">
              <a:lnSpc>
                <a:spcPct val="220000"/>
              </a:lnSpc>
            </a:pPr>
            <a:r>
              <a:rPr lang="zh-CN" altLang="en-US" smtClean="0">
                <a:hlinkClick r:id="rId8" action="ppaction://hlinksldjump"/>
              </a:rPr>
              <a:t>存储价格</a:t>
            </a:r>
            <a:endParaRPr lang="zh-CN" altLang="en-US" smtClean="0"/>
          </a:p>
          <a:p>
            <a:pPr eaLnBrk="1" hangingPunct="1">
              <a:lnSpc>
                <a:spcPct val="220000"/>
              </a:lnSpc>
            </a:pPr>
            <a:r>
              <a:rPr lang="zh-CN" altLang="en-US" smtClean="0">
                <a:hlinkClick r:id="rId9" action="ppaction://hlinksldjump"/>
              </a:rPr>
              <a:t>存储速度</a:t>
            </a:r>
            <a:endParaRPr lang="zh-CN" altLang="en-US" smtClean="0"/>
          </a:p>
        </p:txBody>
      </p:sp>
      <p:grpSp>
        <p:nvGrpSpPr>
          <p:cNvPr id="15366" name="Group 18"/>
          <p:cNvGrpSpPr>
            <a:grpSpLocks/>
          </p:cNvGrpSpPr>
          <p:nvPr/>
        </p:nvGrpSpPr>
        <p:grpSpPr bwMode="auto">
          <a:xfrm>
            <a:off x="3635375" y="2205038"/>
            <a:ext cx="5105400" cy="1700212"/>
            <a:chOff x="2352" y="1488"/>
            <a:chExt cx="3216" cy="1071"/>
          </a:xfrm>
        </p:grpSpPr>
        <p:sp>
          <p:nvSpPr>
            <p:cNvPr id="15368" name="Rectangle 7"/>
            <p:cNvSpPr>
              <a:spLocks noChangeArrowheads="1"/>
            </p:cNvSpPr>
            <p:nvPr/>
          </p:nvSpPr>
          <p:spPr bwMode="auto">
            <a:xfrm>
              <a:off x="2352" y="1488"/>
              <a:ext cx="3216" cy="785"/>
            </a:xfrm>
            <a:prstGeom prst="rect">
              <a:avLst/>
            </a:prstGeom>
            <a:solidFill>
              <a:srgbClr val="FFFF00"/>
            </a:solidFill>
            <a:ln w="38100">
              <a:solidFill>
                <a:srgbClr val="000000"/>
              </a:solidFill>
              <a:prstDash val="sysDot"/>
              <a:miter lim="800000"/>
              <a:headEnd/>
              <a:tailEnd/>
            </a:ln>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15369" name="Rectangle 8"/>
            <p:cNvSpPr>
              <a:spLocks noChangeArrowheads="1"/>
            </p:cNvSpPr>
            <p:nvPr/>
          </p:nvSpPr>
          <p:spPr bwMode="auto">
            <a:xfrm>
              <a:off x="2467" y="1600"/>
              <a:ext cx="1181" cy="561"/>
            </a:xfrm>
            <a:prstGeom prst="rect">
              <a:avLst/>
            </a:prstGeom>
            <a:solidFill>
              <a:srgbClr val="FFFFFF"/>
            </a:solidFill>
            <a:ln w="28575">
              <a:solidFill>
                <a:srgbClr val="000000"/>
              </a:solidFill>
              <a:miter lim="800000"/>
              <a:headEnd/>
              <a:tailEnd/>
            </a:ln>
          </p:spPr>
          <p:txBody>
            <a:bodyPr lIns="0" tIns="0" rIns="0" bIns="0"/>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en-US" altLang="zh-CN" sz="2400" dirty="0">
                  <a:latin typeface="Times New Roman" pitchFamily="18" charset="0"/>
                  <a:ea typeface="宋体" pitchFamily="2" charset="-122"/>
                </a:rPr>
                <a:t>M</a:t>
              </a:r>
              <a:r>
                <a:rPr kumimoji="0" lang="en-US" altLang="zh-CN" sz="2400" baseline="-25000" dirty="0">
                  <a:latin typeface="Times New Roman" pitchFamily="18" charset="0"/>
                  <a:ea typeface="宋体" pitchFamily="2" charset="-122"/>
                </a:rPr>
                <a:t>1</a:t>
              </a:r>
            </a:p>
            <a:p>
              <a:pPr algn="ctr">
                <a:spcBef>
                  <a:spcPct val="0"/>
                </a:spcBef>
                <a:buClrTx/>
                <a:buFontTx/>
                <a:buNone/>
              </a:pPr>
              <a:r>
                <a:rPr kumimoji="0" lang="en-US" altLang="zh-CN" sz="2400" dirty="0">
                  <a:latin typeface="Times New Roman" pitchFamily="18" charset="0"/>
                  <a:ea typeface="宋体" pitchFamily="2" charset="-122"/>
                </a:rPr>
                <a:t>(S</a:t>
              </a:r>
              <a:r>
                <a:rPr kumimoji="0" lang="en-US" altLang="zh-CN" sz="2400" baseline="-25000" dirty="0">
                  <a:latin typeface="Times New Roman" pitchFamily="18" charset="0"/>
                  <a:ea typeface="宋体" pitchFamily="2" charset="-122"/>
                </a:rPr>
                <a:t>1</a:t>
              </a:r>
              <a:r>
                <a:rPr kumimoji="0" lang="en-US" altLang="zh-CN" sz="2400" dirty="0">
                  <a:latin typeface="Times New Roman" pitchFamily="18" charset="0"/>
                  <a:ea typeface="宋体" pitchFamily="2" charset="-122"/>
                </a:rPr>
                <a:t>,C</a:t>
              </a:r>
              <a:r>
                <a:rPr kumimoji="0" lang="en-US" altLang="zh-CN" sz="2400" baseline="-25000" dirty="0">
                  <a:latin typeface="Times New Roman" pitchFamily="18" charset="0"/>
                  <a:ea typeface="宋体" pitchFamily="2" charset="-122"/>
                </a:rPr>
                <a:t>1</a:t>
              </a:r>
              <a:r>
                <a:rPr kumimoji="0" lang="en-US" altLang="zh-CN" sz="2400" dirty="0">
                  <a:latin typeface="Times New Roman" pitchFamily="18" charset="0"/>
                  <a:ea typeface="宋体" pitchFamily="2" charset="-122"/>
                </a:rPr>
                <a:t>,T</a:t>
              </a:r>
              <a:r>
                <a:rPr kumimoji="0" lang="en-US" altLang="zh-CN" sz="2400" baseline="-25000" dirty="0">
                  <a:latin typeface="Times New Roman" pitchFamily="18" charset="0"/>
                  <a:ea typeface="宋体" pitchFamily="2" charset="-122"/>
                </a:rPr>
                <a:t>1</a:t>
              </a:r>
              <a:r>
                <a:rPr kumimoji="0" lang="en-US" altLang="zh-CN" sz="2400" dirty="0">
                  <a:latin typeface="Times New Roman" pitchFamily="18" charset="0"/>
                  <a:ea typeface="宋体" pitchFamily="2" charset="-122"/>
                </a:rPr>
                <a:t>)</a:t>
              </a:r>
            </a:p>
          </p:txBody>
        </p:sp>
        <p:sp>
          <p:nvSpPr>
            <p:cNvPr id="15370" name="Rectangle 9"/>
            <p:cNvSpPr>
              <a:spLocks noChangeArrowheads="1"/>
            </p:cNvSpPr>
            <p:nvPr/>
          </p:nvSpPr>
          <p:spPr bwMode="auto">
            <a:xfrm>
              <a:off x="4224" y="1600"/>
              <a:ext cx="1231" cy="561"/>
            </a:xfrm>
            <a:prstGeom prst="rect">
              <a:avLst/>
            </a:prstGeom>
            <a:solidFill>
              <a:srgbClr val="FFFFFF"/>
            </a:solidFill>
            <a:ln w="28575">
              <a:solidFill>
                <a:srgbClr val="000000"/>
              </a:solidFill>
              <a:miter lim="800000"/>
              <a:headEnd/>
              <a:tailEnd/>
            </a:ln>
          </p:spPr>
          <p:txBody>
            <a:bodyPr lIns="0" tIns="0" rIns="0" bIns="0"/>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None/>
              </a:pPr>
              <a:r>
                <a:rPr kumimoji="0" lang="en-US" altLang="zh-CN" sz="2400" dirty="0">
                  <a:latin typeface="Times New Roman" pitchFamily="18" charset="0"/>
                  <a:ea typeface="宋体" pitchFamily="2" charset="-122"/>
                </a:rPr>
                <a:t>M</a:t>
              </a:r>
              <a:r>
                <a:rPr kumimoji="0" lang="en-US" altLang="zh-CN" sz="2400" baseline="-25000" dirty="0">
                  <a:latin typeface="Times New Roman" pitchFamily="18" charset="0"/>
                  <a:ea typeface="宋体" pitchFamily="2" charset="-122"/>
                </a:rPr>
                <a:t>2</a:t>
              </a:r>
            </a:p>
            <a:p>
              <a:pPr algn="ctr">
                <a:spcBef>
                  <a:spcPct val="0"/>
                </a:spcBef>
                <a:buClrTx/>
                <a:buFontTx/>
                <a:buNone/>
              </a:pPr>
              <a:r>
                <a:rPr kumimoji="0" lang="en-US" altLang="zh-CN" sz="2400" dirty="0">
                  <a:latin typeface="Times New Roman" pitchFamily="18" charset="0"/>
                  <a:ea typeface="宋体" pitchFamily="2" charset="-122"/>
                </a:rPr>
                <a:t>(S</a:t>
              </a:r>
              <a:r>
                <a:rPr kumimoji="0" lang="en-US" altLang="zh-CN" sz="2400" baseline="-25000" dirty="0">
                  <a:latin typeface="Times New Roman" pitchFamily="18" charset="0"/>
                  <a:ea typeface="宋体" pitchFamily="2" charset="-122"/>
                </a:rPr>
                <a:t>2</a:t>
              </a:r>
              <a:r>
                <a:rPr kumimoji="0" lang="en-US" altLang="zh-CN" sz="2400" dirty="0">
                  <a:latin typeface="Times New Roman" pitchFamily="18" charset="0"/>
                  <a:ea typeface="宋体" pitchFamily="2" charset="-122"/>
                </a:rPr>
                <a:t>,C</a:t>
              </a:r>
              <a:r>
                <a:rPr kumimoji="0" lang="en-US" altLang="zh-CN" sz="2400" baseline="-25000" dirty="0">
                  <a:latin typeface="Times New Roman" pitchFamily="18" charset="0"/>
                  <a:ea typeface="宋体" pitchFamily="2" charset="-122"/>
                </a:rPr>
                <a:t>2</a:t>
              </a:r>
              <a:r>
                <a:rPr kumimoji="0" lang="en-US" altLang="zh-CN" sz="2400" dirty="0">
                  <a:latin typeface="Times New Roman" pitchFamily="18" charset="0"/>
                  <a:ea typeface="宋体" pitchFamily="2" charset="-122"/>
                </a:rPr>
                <a:t>,T</a:t>
              </a:r>
              <a:r>
                <a:rPr kumimoji="0" lang="en-US" altLang="zh-CN" sz="2400" baseline="-25000" dirty="0">
                  <a:latin typeface="Times New Roman" pitchFamily="18" charset="0"/>
                  <a:ea typeface="宋体" pitchFamily="2" charset="-122"/>
                </a:rPr>
                <a:t>2</a:t>
              </a:r>
              <a:r>
                <a:rPr kumimoji="0" lang="en-US" altLang="zh-CN" sz="2400" dirty="0">
                  <a:latin typeface="Times New Roman" pitchFamily="18" charset="0"/>
                  <a:ea typeface="宋体" pitchFamily="2" charset="-122"/>
                </a:rPr>
                <a:t>)</a:t>
              </a:r>
            </a:p>
          </p:txBody>
        </p:sp>
        <p:sp>
          <p:nvSpPr>
            <p:cNvPr id="15371" name="Line 10"/>
            <p:cNvSpPr>
              <a:spLocks noChangeShapeType="1"/>
            </p:cNvSpPr>
            <p:nvPr/>
          </p:nvSpPr>
          <p:spPr bwMode="auto">
            <a:xfrm>
              <a:off x="3696" y="1869"/>
              <a:ext cx="480" cy="0"/>
            </a:xfrm>
            <a:prstGeom prst="line">
              <a:avLst/>
            </a:prstGeom>
            <a:noFill/>
            <a:ln w="2857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72" name="Rectangle 11"/>
            <p:cNvSpPr>
              <a:spLocks noChangeArrowheads="1"/>
            </p:cNvSpPr>
            <p:nvPr/>
          </p:nvSpPr>
          <p:spPr bwMode="auto">
            <a:xfrm>
              <a:off x="3312" y="2334"/>
              <a:ext cx="1152" cy="225"/>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en-US" altLang="zh-CN" sz="2400">
                  <a:latin typeface="Times New Roman" pitchFamily="18" charset="0"/>
                  <a:ea typeface="宋体" pitchFamily="2" charset="-122"/>
                </a:rPr>
                <a:t>M(S,C,T)</a:t>
              </a:r>
            </a:p>
          </p:txBody>
        </p:sp>
      </p:grpSp>
      <p:sp>
        <p:nvSpPr>
          <p:cNvPr id="416780" name="AutoShape 12"/>
          <p:cNvSpPr>
            <a:spLocks noChangeArrowheads="1"/>
          </p:cNvSpPr>
          <p:nvPr/>
        </p:nvSpPr>
        <p:spPr bwMode="auto">
          <a:xfrm>
            <a:off x="3733800" y="4492625"/>
            <a:ext cx="4799013" cy="1801813"/>
          </a:xfrm>
          <a:prstGeom prst="cloudCallout">
            <a:avLst>
              <a:gd name="adj1" fmla="val 43218"/>
              <a:gd name="adj2" fmla="val -70616"/>
            </a:avLst>
          </a:prstGeom>
          <a:solidFill>
            <a:srgbClr val="FFFF00"/>
          </a:solidFill>
          <a:ln w="28575">
            <a:solidFill>
              <a:schemeClr val="tx1"/>
            </a:solidFill>
            <a:round/>
            <a:headEnd/>
            <a:tailEnd/>
          </a:ln>
          <a:effectLst>
            <a:outerShdw dist="107763" dir="2700000" algn="ctr" rotWithShape="0">
              <a:schemeClr val="bg2"/>
            </a:outerShdw>
          </a:effectLst>
        </p:spPr>
        <p:txBody>
          <a:bodyPr lIns="0" tIns="46800" rIns="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0"/>
              </a:spcBef>
              <a:buClrTx/>
              <a:buFontTx/>
              <a:buNone/>
            </a:pPr>
            <a:r>
              <a:rPr lang="zh-CN" altLang="en-US" sz="2400">
                <a:latin typeface="楷体_GB2312" pitchFamily="49" charset="-122"/>
              </a:rPr>
              <a:t>    为了分析方便，采用由两个存储器</a:t>
            </a:r>
            <a:r>
              <a:rPr lang="en-US" altLang="zh-CN" sz="2400">
                <a:latin typeface="楷体_GB2312" pitchFamily="49" charset="-122"/>
              </a:rPr>
              <a:t>M1</a:t>
            </a:r>
            <a:r>
              <a:rPr lang="zh-CN" altLang="en-US" sz="2400">
                <a:latin typeface="楷体_GB2312" pitchFamily="49" charset="-122"/>
              </a:rPr>
              <a:t>和</a:t>
            </a:r>
            <a:r>
              <a:rPr lang="en-US" altLang="zh-CN" sz="2400">
                <a:latin typeface="楷体_GB2312" pitchFamily="49" charset="-122"/>
              </a:rPr>
              <a:t>M2</a:t>
            </a:r>
            <a:r>
              <a:rPr lang="zh-CN" altLang="en-US" sz="2400">
                <a:latin typeface="楷体_GB2312" pitchFamily="49" charset="-122"/>
              </a:rPr>
              <a:t>组成的存储系统</a:t>
            </a:r>
            <a:r>
              <a:rPr lang="en-US" altLang="zh-CN" sz="2400">
                <a:latin typeface="楷体_GB2312" pitchFamily="49" charset="-122"/>
              </a:rPr>
              <a:t>M。</a:t>
            </a:r>
          </a:p>
        </p:txBody>
      </p:sp>
    </p:spTree>
  </p:cSld>
  <p:clrMapOvr>
    <a:masterClrMapping/>
  </p:clrMapOvr>
  <p:transition spd="slow">
    <p:rand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2" fill="hold" grpId="0" nodeType="clickEffect">
                                  <p:stCondLst>
                                    <p:cond delay="0"/>
                                  </p:stCondLst>
                                  <p:childTnLst>
                                    <p:set>
                                      <p:cBhvr>
                                        <p:cTn id="6" dur="1" fill="hold">
                                          <p:stCondLst>
                                            <p:cond delay="0"/>
                                          </p:stCondLst>
                                        </p:cTn>
                                        <p:tgtEl>
                                          <p:spTgt spid="416780"/>
                                        </p:tgtEl>
                                        <p:attrNameLst>
                                          <p:attrName>style.visibility</p:attrName>
                                        </p:attrNameLst>
                                      </p:cBhvr>
                                      <p:to>
                                        <p:strVal val="visible"/>
                                      </p:to>
                                    </p:set>
                                    <p:anim calcmode="lin" valueType="num">
                                      <p:cBhvr>
                                        <p:cTn id="7" dur="500" fill="hold"/>
                                        <p:tgtEl>
                                          <p:spTgt spid="416780"/>
                                        </p:tgtEl>
                                        <p:attrNameLst>
                                          <p:attrName>ppt_x</p:attrName>
                                        </p:attrNameLst>
                                      </p:cBhvr>
                                      <p:tavLst>
                                        <p:tav tm="0">
                                          <p:val>
                                            <p:strVal val="#ppt_x+#ppt_w/2"/>
                                          </p:val>
                                        </p:tav>
                                        <p:tav tm="100000">
                                          <p:val>
                                            <p:strVal val="#ppt_x"/>
                                          </p:val>
                                        </p:tav>
                                      </p:tavLst>
                                    </p:anim>
                                    <p:anim calcmode="lin" valueType="num">
                                      <p:cBhvr>
                                        <p:cTn id="8" dur="500" fill="hold"/>
                                        <p:tgtEl>
                                          <p:spTgt spid="416780"/>
                                        </p:tgtEl>
                                        <p:attrNameLst>
                                          <p:attrName>ppt_y</p:attrName>
                                        </p:attrNameLst>
                                      </p:cBhvr>
                                      <p:tavLst>
                                        <p:tav tm="0">
                                          <p:val>
                                            <p:strVal val="#ppt_y"/>
                                          </p:val>
                                        </p:tav>
                                        <p:tav tm="100000">
                                          <p:val>
                                            <p:strVal val="#ppt_y"/>
                                          </p:val>
                                        </p:tav>
                                      </p:tavLst>
                                    </p:anim>
                                    <p:anim calcmode="lin" valueType="num">
                                      <p:cBhvr>
                                        <p:cTn id="9" dur="500" fill="hold"/>
                                        <p:tgtEl>
                                          <p:spTgt spid="416780"/>
                                        </p:tgtEl>
                                        <p:attrNameLst>
                                          <p:attrName>ppt_w</p:attrName>
                                        </p:attrNameLst>
                                      </p:cBhvr>
                                      <p:tavLst>
                                        <p:tav tm="0">
                                          <p:val>
                                            <p:fltVal val="0"/>
                                          </p:val>
                                        </p:tav>
                                        <p:tav tm="100000">
                                          <p:val>
                                            <p:strVal val="#ppt_w"/>
                                          </p:val>
                                        </p:tav>
                                      </p:tavLst>
                                    </p:anim>
                                    <p:anim calcmode="lin" valueType="num">
                                      <p:cBhvr>
                                        <p:cTn id="10" dur="500" fill="hold"/>
                                        <p:tgtEl>
                                          <p:spTgt spid="41678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80" grpId="0" animBg="1"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p:txBody>
          <a:bodyPr/>
          <a:lstStyle/>
          <a:p>
            <a:pPr eaLnBrk="1" hangingPunct="1">
              <a:defRPr/>
            </a:pPr>
            <a:r>
              <a:rPr lang="zh-CN" altLang="en-US" smtClean="0"/>
              <a:t>例  子</a:t>
            </a:r>
          </a:p>
        </p:txBody>
      </p:sp>
      <p:sp>
        <p:nvSpPr>
          <p:cNvPr id="12083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5"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6" action="ppaction://hlinksldjump"/>
              </a:rPr>
              <a:t>Cache</a:t>
            </a:r>
            <a:r>
              <a:rPr lang="zh-CN" altLang="en-US" sz="1200" b="0">
                <a:latin typeface="Times New Roman" pitchFamily="18" charset="0"/>
                <a:ea typeface="幼圆" pitchFamily="49" charset="-122"/>
                <a:hlinkClick r:id="rId6"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7" action="ppaction://hlinksldjump"/>
              </a:rPr>
              <a:t>Cache</a:t>
            </a:r>
            <a:r>
              <a:rPr lang="zh-CN" altLang="en-US" sz="1200" b="0">
                <a:latin typeface="Times New Roman" pitchFamily="18" charset="0"/>
                <a:ea typeface="幼圆" pitchFamily="49" charset="-122"/>
                <a:hlinkClick r:id="rId7" action="ppaction://hlinksldjump"/>
              </a:rPr>
              <a:t>性能</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8" action="ppaction://hlinksldjump"/>
              </a:rPr>
              <a:t>Cache</a:t>
            </a:r>
            <a:r>
              <a:rPr lang="zh-CN" altLang="en-US" sz="1200" b="0">
                <a:latin typeface="Times New Roman" pitchFamily="18" charset="0"/>
                <a:ea typeface="幼圆" pitchFamily="49" charset="-122"/>
                <a:hlinkClick r:id="rId8" action="ppaction://hlinksldjump"/>
              </a:rPr>
              <a:t>性能评价</a:t>
            </a:r>
            <a:endParaRPr lang="zh-CN" altLang="en-US" sz="1200" b="0">
              <a:latin typeface="Times New Roman" pitchFamily="18" charset="0"/>
              <a:ea typeface="幼圆" pitchFamily="49" charset="-122"/>
            </a:endParaRPr>
          </a:p>
        </p:txBody>
      </p:sp>
      <p:sp>
        <p:nvSpPr>
          <p:cNvPr id="567304" name="Rectangle 8"/>
          <p:cNvSpPr>
            <a:spLocks noGrp="1" noChangeArrowheads="1"/>
          </p:cNvSpPr>
          <p:nvPr>
            <p:ph type="body" idx="1"/>
          </p:nvPr>
        </p:nvSpPr>
        <p:spPr>
          <a:xfrm>
            <a:off x="809625" y="1989138"/>
            <a:ext cx="7958138" cy="4335462"/>
          </a:xfrm>
        </p:spPr>
        <p:txBody>
          <a:bodyPr/>
          <a:lstStyle/>
          <a:p>
            <a:pPr marL="663575" indent="-663575" eaLnBrk="1" hangingPunct="1">
              <a:buFont typeface="Wingdings" pitchFamily="2" charset="2"/>
              <a:buNone/>
              <a:defRPr/>
            </a:pPr>
            <a:r>
              <a:rPr lang="zh-CN" altLang="en-US" sz="2400" smtClean="0">
                <a:solidFill>
                  <a:srgbClr val="FF0000"/>
                </a:solidFill>
                <a:effectLst>
                  <a:outerShdw blurRad="38100" dist="38100" dir="2700000" algn="tl">
                    <a:srgbClr val="C0C0C0"/>
                  </a:outerShdw>
                </a:effectLst>
              </a:rPr>
              <a:t>问：</a:t>
            </a:r>
            <a:r>
              <a:rPr lang="zh-CN" altLang="en-US" sz="2400" smtClean="0"/>
              <a:t>假定有一台计算机，当所有存储器访问操作都能在</a:t>
            </a:r>
            <a:r>
              <a:rPr lang="en-US" altLang="zh-CN" sz="2400" smtClean="0"/>
              <a:t>Cache</a:t>
            </a:r>
            <a:r>
              <a:rPr lang="zh-CN" altLang="en-US" sz="2400" smtClean="0"/>
              <a:t>中命中时，</a:t>
            </a:r>
            <a:r>
              <a:rPr lang="en-US" altLang="zh-CN" sz="2400" smtClean="0"/>
              <a:t>CPI</a:t>
            </a:r>
            <a:r>
              <a:rPr lang="zh-CN" altLang="en-US" sz="2400" smtClean="0"/>
              <a:t>为1.0；数据访问只有</a:t>
            </a:r>
            <a:r>
              <a:rPr lang="en-US" altLang="zh-CN" sz="2400" smtClean="0"/>
              <a:t>load</a:t>
            </a:r>
            <a:r>
              <a:rPr lang="zh-CN" altLang="en-US" sz="2400" smtClean="0"/>
              <a:t>和</a:t>
            </a:r>
            <a:r>
              <a:rPr lang="en-US" altLang="zh-CN" sz="2400" smtClean="0"/>
              <a:t>store</a:t>
            </a:r>
            <a:r>
              <a:rPr lang="zh-CN" altLang="en-US" sz="2400" smtClean="0"/>
              <a:t>指令，这些指令占全部指令的50%；缺失代价为25个时钟周期，缺失率为2%。问当所有指令都在</a:t>
            </a:r>
            <a:r>
              <a:rPr lang="en-US" altLang="zh-CN" sz="2400" smtClean="0"/>
              <a:t>Cache</a:t>
            </a:r>
            <a:r>
              <a:rPr lang="zh-CN" altLang="en-US" sz="2400" smtClean="0"/>
              <a:t>中命中时，计算机性能能提高多少？</a:t>
            </a:r>
          </a:p>
          <a:p>
            <a:pPr marL="663575" indent="-663575" eaLnBrk="1" hangingPunct="1">
              <a:buFont typeface="Wingdings" pitchFamily="2" charset="2"/>
              <a:buNone/>
              <a:defRPr/>
            </a:pPr>
            <a:endParaRPr lang="zh-CN" altLang="en-US" sz="2400" smtClean="0">
              <a:solidFill>
                <a:srgbClr val="FF0000"/>
              </a:solidFill>
              <a:effectLst>
                <a:outerShdw blurRad="38100" dist="38100" dir="2700000" algn="tl">
                  <a:srgbClr val="C0C0C0"/>
                </a:outerShdw>
              </a:effectLst>
            </a:endParaRPr>
          </a:p>
          <a:p>
            <a:pPr marL="663575" indent="-663575" eaLnBrk="1" hangingPunct="1">
              <a:buFont typeface="Wingdings" pitchFamily="2" charset="2"/>
              <a:buNone/>
              <a:defRPr/>
            </a:pPr>
            <a:r>
              <a:rPr lang="zh-CN" altLang="en-US" sz="2400" smtClean="0">
                <a:solidFill>
                  <a:srgbClr val="FF0000"/>
                </a:solidFill>
                <a:effectLst>
                  <a:outerShdw blurRad="38100" dist="38100" dir="2700000" algn="tl">
                    <a:srgbClr val="C0C0C0"/>
                  </a:outerShdw>
                </a:effectLst>
              </a:rPr>
              <a:t>答：</a:t>
            </a:r>
            <a:r>
              <a:rPr lang="en-US" altLang="zh-CN" sz="2400" smtClean="0"/>
              <a:t>Cache</a:t>
            </a:r>
            <a:r>
              <a:rPr lang="zh-CN" altLang="en-US" sz="2400" smtClean="0"/>
              <a:t>始终命中时的计算机性能为：</a:t>
            </a:r>
          </a:p>
        </p:txBody>
      </p:sp>
      <p:graphicFrame>
        <p:nvGraphicFramePr>
          <p:cNvPr id="567305" name="Object 9"/>
          <p:cNvGraphicFramePr>
            <a:graphicFrameLocks noChangeAspect="1"/>
          </p:cNvGraphicFramePr>
          <p:nvPr/>
        </p:nvGraphicFramePr>
        <p:xfrm>
          <a:off x="1042988" y="4941888"/>
          <a:ext cx="7680325" cy="1190625"/>
        </p:xfrm>
        <a:graphic>
          <a:graphicData uri="http://schemas.openxmlformats.org/presentationml/2006/ole">
            <mc:AlternateContent xmlns:mc="http://schemas.openxmlformats.org/markup-compatibility/2006">
              <mc:Choice xmlns:v="urn:schemas-microsoft-com:vml" Requires="v">
                <p:oleObj spid="_x0000_s120921" name="Equation" r:id="rId9" imgW="4521200" imgH="698500" progId="Equation.3">
                  <p:embed/>
                </p:oleObj>
              </mc:Choice>
              <mc:Fallback>
                <p:oleObj name="Equation" r:id="rId9" imgW="4521200" imgH="6985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2988" y="4941888"/>
                        <a:ext cx="7680325" cy="119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0838" name="Text Box 10"/>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2</a:t>
            </a:r>
          </a:p>
        </p:txBody>
      </p:sp>
    </p:spTree>
  </p:cSld>
  <p:clrMapOvr>
    <a:masterClrMapping/>
  </p:clrMapOvr>
  <p:transition spd="slow">
    <p:random/>
    <p:sndAc>
      <p:stSnd>
        <p:snd r:embed="rId3"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499"/>
                                          </p:stCondLst>
                                        </p:cTn>
                                        <p:tgtEl>
                                          <p:spTgt spid="567305"/>
                                        </p:tgtEl>
                                        <p:attrNameLst>
                                          <p:attrName>style.visibility</p:attrName>
                                        </p:attrNameLst>
                                      </p:cBhvr>
                                      <p:to>
                                        <p:strVal val="visible"/>
                                      </p:to>
                                    </p:set>
                                    <p:anim to="" calcmode="lin" valueType="num">
                                      <p:cBhvr>
                                        <p:cTn id="7" dur="1" fill="hold"/>
                                        <p:tgtEl>
                                          <p:spTgt spid="567305"/>
                                        </p:tgtEl>
                                        <p:attrNameLst>
                                          <p:attrName/>
                                        </p:attrNameLst>
                                      </p:cBhvr>
                                    </p:anim>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title"/>
          </p:nvPr>
        </p:nvSpPr>
        <p:spPr/>
        <p:txBody>
          <a:bodyPr/>
          <a:lstStyle/>
          <a:p>
            <a:pPr eaLnBrk="1" hangingPunct="1">
              <a:defRPr/>
            </a:pPr>
            <a:r>
              <a:rPr lang="zh-CN" altLang="en-US" smtClean="0"/>
              <a:t>例  子（续）</a:t>
            </a:r>
          </a:p>
        </p:txBody>
      </p:sp>
      <p:sp>
        <p:nvSpPr>
          <p:cNvPr id="12185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5"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6" action="ppaction://hlinksldjump"/>
              </a:rPr>
              <a:t>Cache</a:t>
            </a:r>
            <a:r>
              <a:rPr lang="zh-CN" altLang="en-US" sz="1200" b="0">
                <a:latin typeface="Times New Roman" pitchFamily="18" charset="0"/>
                <a:ea typeface="幼圆" pitchFamily="49" charset="-122"/>
                <a:hlinkClick r:id="rId6"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7" action="ppaction://hlinksldjump"/>
              </a:rPr>
              <a:t>Cache</a:t>
            </a:r>
            <a:r>
              <a:rPr lang="zh-CN" altLang="en-US" sz="1200" b="0">
                <a:latin typeface="Times New Roman" pitchFamily="18" charset="0"/>
                <a:ea typeface="幼圆" pitchFamily="49" charset="-122"/>
                <a:hlinkClick r:id="rId7" action="ppaction://hlinksldjump"/>
              </a:rPr>
              <a:t>性能</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8" action="ppaction://hlinksldjump"/>
              </a:rPr>
              <a:t>Cache</a:t>
            </a:r>
            <a:r>
              <a:rPr lang="zh-CN" altLang="en-US" sz="1200" b="0">
                <a:latin typeface="Times New Roman" pitchFamily="18" charset="0"/>
                <a:ea typeface="幼圆" pitchFamily="49" charset="-122"/>
                <a:hlinkClick r:id="rId8" action="ppaction://hlinksldjump"/>
              </a:rPr>
              <a:t>性能评价</a:t>
            </a:r>
            <a:endParaRPr lang="zh-CN" altLang="en-US" sz="1200" b="0">
              <a:latin typeface="Times New Roman" pitchFamily="18" charset="0"/>
              <a:ea typeface="幼圆" pitchFamily="49" charset="-122"/>
            </a:endParaRPr>
          </a:p>
        </p:txBody>
      </p:sp>
      <p:graphicFrame>
        <p:nvGraphicFramePr>
          <p:cNvPr id="568325" name="Object 5"/>
          <p:cNvGraphicFramePr>
            <a:graphicFrameLocks noChangeAspect="1"/>
          </p:cNvGraphicFramePr>
          <p:nvPr/>
        </p:nvGraphicFramePr>
        <p:xfrm>
          <a:off x="742950" y="2886075"/>
          <a:ext cx="8089900" cy="1190625"/>
        </p:xfrm>
        <a:graphic>
          <a:graphicData uri="http://schemas.openxmlformats.org/presentationml/2006/ole">
            <mc:AlternateContent xmlns:mc="http://schemas.openxmlformats.org/markup-compatibility/2006">
              <mc:Choice xmlns:v="urn:schemas-microsoft-com:vml" Requires="v">
                <p:oleObj spid="_x0000_s122028" name="Equation" r:id="rId9" imgW="4762500" imgH="698500" progId="Equation.3">
                  <p:embed/>
                </p:oleObj>
              </mc:Choice>
              <mc:Fallback>
                <p:oleObj name="Equation" r:id="rId9" imgW="4762500" imgH="6985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2950" y="2886075"/>
                        <a:ext cx="8089900" cy="119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8326" name="Rectangle 6"/>
          <p:cNvSpPr>
            <a:spLocks noGrp="1" noChangeArrowheads="1"/>
          </p:cNvSpPr>
          <p:nvPr>
            <p:ph type="body" idx="1"/>
          </p:nvPr>
        </p:nvSpPr>
        <p:spPr>
          <a:xfrm>
            <a:off x="809625" y="2214563"/>
            <a:ext cx="7958138" cy="4186237"/>
          </a:xfrm>
        </p:spPr>
        <p:txBody>
          <a:bodyPr/>
          <a:lstStyle/>
          <a:p>
            <a:pPr marL="0" indent="0" eaLnBrk="1" hangingPunct="1">
              <a:buFont typeface="Wingdings" pitchFamily="2" charset="2"/>
              <a:buNone/>
              <a:defRPr/>
            </a:pPr>
            <a:r>
              <a:rPr lang="zh-CN" altLang="en-US" sz="2400" dirty="0" smtClean="0"/>
              <a:t>实际</a:t>
            </a:r>
            <a:r>
              <a:rPr lang="en-US" altLang="zh-CN" sz="2400" dirty="0" smtClean="0"/>
              <a:t>Cache</a:t>
            </a:r>
            <a:r>
              <a:rPr lang="zh-CN" altLang="en-US" sz="2400" dirty="0" smtClean="0"/>
              <a:t>的计算机性能为：</a:t>
            </a:r>
          </a:p>
          <a:p>
            <a:pPr marL="0" indent="0" eaLnBrk="1" hangingPunct="1">
              <a:buFont typeface="Wingdings" pitchFamily="2" charset="2"/>
              <a:buNone/>
              <a:defRPr/>
            </a:pPr>
            <a:endParaRPr lang="zh-CN" altLang="en-US" sz="2400" dirty="0" smtClean="0"/>
          </a:p>
          <a:p>
            <a:pPr marL="0" indent="0" eaLnBrk="1" hangingPunct="1">
              <a:buFont typeface="Wingdings" pitchFamily="2" charset="2"/>
              <a:buNone/>
              <a:defRPr/>
            </a:pPr>
            <a:endParaRPr lang="zh-CN" altLang="en-US" sz="2400" dirty="0" smtClean="0"/>
          </a:p>
          <a:p>
            <a:pPr marL="0" indent="0" eaLnBrk="1" hangingPunct="1">
              <a:buFont typeface="Wingdings" pitchFamily="2" charset="2"/>
              <a:buNone/>
              <a:defRPr/>
            </a:pPr>
            <a:endParaRPr lang="zh-CN" altLang="en-US" sz="2400" dirty="0" smtClean="0"/>
          </a:p>
          <a:p>
            <a:pPr marL="0" indent="0" eaLnBrk="1" hangingPunct="1">
              <a:buFont typeface="Wingdings" pitchFamily="2" charset="2"/>
              <a:buNone/>
              <a:defRPr/>
            </a:pPr>
            <a:endParaRPr lang="zh-CN" altLang="en-US" sz="2400" dirty="0" smtClean="0"/>
          </a:p>
          <a:p>
            <a:pPr marL="0" indent="0" eaLnBrk="1" hangingPunct="1">
              <a:buFont typeface="Wingdings" pitchFamily="2" charset="2"/>
              <a:buNone/>
              <a:defRPr/>
            </a:pPr>
            <a:r>
              <a:rPr lang="zh-CN" altLang="en-US" sz="2400" dirty="0" smtClean="0"/>
              <a:t>两者的性能比为：</a:t>
            </a:r>
          </a:p>
          <a:p>
            <a:pPr marL="0" indent="0" eaLnBrk="1" hangingPunct="1">
              <a:buFont typeface="Wingdings" pitchFamily="2" charset="2"/>
              <a:buNone/>
              <a:defRPr/>
            </a:pPr>
            <a:endParaRPr lang="zh-CN" altLang="en-US" sz="2400" dirty="0" smtClean="0"/>
          </a:p>
          <a:p>
            <a:pPr marL="0" indent="0" eaLnBrk="1" hangingPunct="1">
              <a:buFont typeface="Wingdings" pitchFamily="2" charset="2"/>
              <a:buNone/>
              <a:defRPr/>
            </a:pPr>
            <a:endParaRPr lang="zh-CN" altLang="en-US" sz="2400" dirty="0" smtClean="0"/>
          </a:p>
          <a:p>
            <a:pPr marL="0" indent="0" eaLnBrk="1" hangingPunct="1">
              <a:spcBef>
                <a:spcPct val="50000"/>
              </a:spcBef>
              <a:buFont typeface="Wingdings" pitchFamily="2" charset="2"/>
              <a:buNone/>
              <a:defRPr/>
            </a:pPr>
            <a:r>
              <a:rPr lang="zh-CN" altLang="en-US" sz="2400" dirty="0" smtClean="0">
                <a:solidFill>
                  <a:srgbClr val="FF0000"/>
                </a:solidFill>
                <a:effectLst>
                  <a:outerShdw blurRad="38100" dist="38100" dir="2700000" algn="tl">
                    <a:srgbClr val="C0C0C0"/>
                  </a:outerShdw>
                </a:effectLst>
              </a:rPr>
              <a:t>结论：</a:t>
            </a:r>
            <a:r>
              <a:rPr lang="zh-CN" altLang="en-US" sz="2400" dirty="0" smtClean="0"/>
              <a:t>不发生</a:t>
            </a:r>
            <a:r>
              <a:rPr lang="en-US" altLang="zh-CN" sz="2400" dirty="0" smtClean="0"/>
              <a:t>Cache</a:t>
            </a:r>
            <a:r>
              <a:rPr lang="zh-CN" altLang="en-US" sz="2400" dirty="0" smtClean="0"/>
              <a:t>缺失时计算机性能是原来的1.75倍</a:t>
            </a:r>
          </a:p>
        </p:txBody>
      </p:sp>
      <p:graphicFrame>
        <p:nvGraphicFramePr>
          <p:cNvPr id="568327" name="Object 7"/>
          <p:cNvGraphicFramePr>
            <a:graphicFrameLocks noChangeAspect="1"/>
          </p:cNvGraphicFramePr>
          <p:nvPr/>
        </p:nvGraphicFramePr>
        <p:xfrm>
          <a:off x="1905000" y="4953000"/>
          <a:ext cx="5575300" cy="800100"/>
        </p:xfrm>
        <a:graphic>
          <a:graphicData uri="http://schemas.openxmlformats.org/presentationml/2006/ole">
            <mc:AlternateContent xmlns:mc="http://schemas.openxmlformats.org/markup-compatibility/2006">
              <mc:Choice xmlns:v="urn:schemas-microsoft-com:vml" Requires="v">
                <p:oleObj spid="_x0000_s122029" name="Equation" r:id="rId11" imgW="3276600" imgH="469900" progId="Equation.3">
                  <p:embed/>
                </p:oleObj>
              </mc:Choice>
              <mc:Fallback>
                <p:oleObj name="Equation" r:id="rId11" imgW="3276600" imgH="46990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5000" y="4953000"/>
                        <a:ext cx="5575300"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1863" name="Text Box 8"/>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3</a:t>
            </a:r>
          </a:p>
        </p:txBody>
      </p:sp>
    </p:spTree>
  </p:cSld>
  <p:clrMapOvr>
    <a:masterClrMapping/>
  </p:clrMapOvr>
  <p:transition spd="slow">
    <p:random/>
    <p:sndAc>
      <p:stSnd>
        <p:snd r:embed="rId3"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499"/>
                                          </p:stCondLst>
                                        </p:cTn>
                                        <p:tgtEl>
                                          <p:spTgt spid="568325"/>
                                        </p:tgtEl>
                                        <p:attrNameLst>
                                          <p:attrName>style.visibility</p:attrName>
                                        </p:attrNameLst>
                                      </p:cBhvr>
                                      <p:to>
                                        <p:strVal val="visible"/>
                                      </p:to>
                                    </p:set>
                                    <p:anim to="" calcmode="lin" valueType="num">
                                      <p:cBhvr>
                                        <p:cTn id="7" dur="1" fill="hold"/>
                                        <p:tgtEl>
                                          <p:spTgt spid="568325"/>
                                        </p:tgtEl>
                                        <p:attrNameLst>
                                          <p:attrName/>
                                        </p:attrNameLst>
                                      </p:cBhvr>
                                    </p:anim>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499"/>
                                          </p:stCondLst>
                                        </p:cTn>
                                        <p:tgtEl>
                                          <p:spTgt spid="568327"/>
                                        </p:tgtEl>
                                        <p:attrNameLst>
                                          <p:attrName>style.visibility</p:attrName>
                                        </p:attrNameLst>
                                      </p:cBhvr>
                                      <p:to>
                                        <p:strVal val="visible"/>
                                      </p:to>
                                    </p:set>
                                    <p:anim to="" calcmode="lin" valueType="num">
                                      <p:cBhvr>
                                        <p:cTn id="12" dur="1" fill="hold"/>
                                        <p:tgtEl>
                                          <p:spTgt spid="568327"/>
                                        </p:tgtEl>
                                        <p:attrNameLst>
                                          <p:attrName/>
                                        </p:attrNameLst>
                                      </p:cBhvr>
                                    </p:anim>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title"/>
          </p:nvPr>
        </p:nvSpPr>
        <p:spPr/>
        <p:txBody>
          <a:bodyPr/>
          <a:lstStyle/>
          <a:p>
            <a:pPr eaLnBrk="1" hangingPunct="1">
              <a:defRPr/>
            </a:pPr>
            <a:r>
              <a:rPr lang="zh-CN" altLang="en-US" smtClean="0"/>
              <a:t>平均存储器访问时间（</a:t>
            </a:r>
            <a:r>
              <a:rPr lang="en-US" altLang="zh-CN" smtClean="0"/>
              <a:t>AMAT）</a:t>
            </a:r>
            <a:endParaRPr lang="zh-CN" altLang="en-US" smtClean="0"/>
          </a:p>
        </p:txBody>
      </p:sp>
      <p:sp>
        <p:nvSpPr>
          <p:cNvPr id="12288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4"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6" action="ppaction://hlinksldjump"/>
              </a:rPr>
              <a:t>Cache</a:t>
            </a:r>
            <a:r>
              <a:rPr lang="zh-CN" altLang="en-US" sz="1200" b="0">
                <a:latin typeface="Times New Roman" pitchFamily="18" charset="0"/>
                <a:ea typeface="幼圆" pitchFamily="49" charset="-122"/>
                <a:hlinkClick r:id="rId6" action="ppaction://hlinksldjump"/>
              </a:rPr>
              <a:t>性能</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7" action="ppaction://hlinksldjump"/>
              </a:rPr>
              <a:t>Cache</a:t>
            </a:r>
            <a:r>
              <a:rPr lang="zh-CN" altLang="en-US" sz="1200" b="0">
                <a:latin typeface="Times New Roman" pitchFamily="18" charset="0"/>
                <a:ea typeface="幼圆" pitchFamily="49" charset="-122"/>
                <a:hlinkClick r:id="rId7" action="ppaction://hlinksldjump"/>
              </a:rPr>
              <a:t>性能评价</a:t>
            </a:r>
            <a:endParaRPr lang="zh-CN" altLang="en-US" sz="1200" b="0">
              <a:latin typeface="Times New Roman" pitchFamily="18" charset="0"/>
              <a:ea typeface="幼圆" pitchFamily="49" charset="-122"/>
            </a:endParaRPr>
          </a:p>
        </p:txBody>
      </p:sp>
      <p:sp>
        <p:nvSpPr>
          <p:cNvPr id="122884" name="Text Box 7"/>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1</a:t>
            </a:r>
          </a:p>
        </p:txBody>
      </p:sp>
      <p:graphicFrame>
        <p:nvGraphicFramePr>
          <p:cNvPr id="122885" name="Object 8"/>
          <p:cNvGraphicFramePr>
            <a:graphicFrameLocks noChangeAspect="1"/>
          </p:cNvGraphicFramePr>
          <p:nvPr/>
        </p:nvGraphicFramePr>
        <p:xfrm>
          <a:off x="1600200" y="3352800"/>
          <a:ext cx="6297613" cy="1144588"/>
        </p:xfrm>
        <a:graphic>
          <a:graphicData uri="http://schemas.openxmlformats.org/presentationml/2006/ole">
            <mc:AlternateContent xmlns:mc="http://schemas.openxmlformats.org/markup-compatibility/2006">
              <mc:Choice xmlns:v="urn:schemas-microsoft-com:vml" Requires="v">
                <p:oleObj spid="_x0000_s122969" name="Equation" r:id="rId8" imgW="2514600" imgH="457200" progId="Equation.3">
                  <p:embed/>
                </p:oleObj>
              </mc:Choice>
              <mc:Fallback>
                <p:oleObj name="Equation" r:id="rId8" imgW="2514600" imgH="4572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0200" y="3352800"/>
                        <a:ext cx="6297613" cy="1144588"/>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sp>
        <p:nvSpPr>
          <p:cNvPr id="6" name="椭圆形标注 5"/>
          <p:cNvSpPr/>
          <p:nvPr/>
        </p:nvSpPr>
        <p:spPr bwMode="auto">
          <a:xfrm>
            <a:off x="2051720" y="2780928"/>
            <a:ext cx="1512168" cy="652255"/>
          </a:xfrm>
          <a:prstGeom prst="wedgeEllipseCallout">
            <a:avLst>
              <a:gd name="adj1" fmla="val 51292"/>
              <a:gd name="adj2" fmla="val 151179"/>
            </a:avLst>
          </a:prstGeom>
          <a:solidFill>
            <a:srgbClr val="99FF66"/>
          </a:solidFill>
          <a:ln w="190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0000" tIns="46800" rIns="90000" bIns="46800" numCol="1" rtlCol="0" anchor="t" anchorCtr="0" compatLnSpc="1">
            <a:prstTxWarp prst="textNoShape">
              <a:avLst/>
            </a:prstTxWarp>
            <a:spAutoFit/>
          </a:bodyPr>
          <a:lstStyle/>
          <a:p>
            <a:pPr marL="342900" marR="0" indent="-342900" algn="ctr" defTabSz="914400" rtl="0" eaLnBrk="1" fontAlgn="base" latinLnBrk="0" hangingPunct="1">
              <a:lnSpc>
                <a:spcPct val="100000"/>
              </a:lnSpc>
              <a:spcBef>
                <a:spcPct val="50000"/>
              </a:spcBef>
              <a:spcAft>
                <a:spcPct val="0"/>
              </a:spcAft>
              <a:buClr>
                <a:schemeClr val="accent2"/>
              </a:buClr>
              <a:buSzTx/>
              <a:buFont typeface="Wingdings" pitchFamily="2" charset="2"/>
              <a:buNone/>
              <a:tabLst/>
            </a:pPr>
            <a:r>
              <a:rPr kumimoji="1" lang="en-US" altLang="zh-CN" sz="2400" b="1" i="0" u="none" strike="noStrike" cap="none" normalizeH="0" baseline="0" dirty="0" err="1" smtClean="0">
                <a:ln>
                  <a:noFill/>
                </a:ln>
                <a:solidFill>
                  <a:schemeClr val="tx1"/>
                </a:solidFill>
                <a:effectLst/>
                <a:latin typeface="Times New Roman" pitchFamily="18" charset="0"/>
                <a:ea typeface="宋体" pitchFamily="2" charset="-122"/>
              </a:rPr>
              <a:t>T</a:t>
            </a:r>
            <a:r>
              <a:rPr kumimoji="1" lang="en-US" altLang="zh-CN" sz="2400" b="1" i="0" u="none" strike="noStrike" cap="none" normalizeH="0" baseline="-25000" dirty="0" err="1" smtClean="0">
                <a:ln>
                  <a:noFill/>
                </a:ln>
                <a:solidFill>
                  <a:schemeClr val="tx1"/>
                </a:solidFill>
                <a:effectLst/>
                <a:latin typeface="Times New Roman" pitchFamily="18" charset="0"/>
                <a:ea typeface="宋体" pitchFamily="2" charset="-122"/>
              </a:rPr>
              <a:t>Cache</a:t>
            </a:r>
            <a:endParaRPr kumimoji="1" lang="zh-CN" altLang="en-US" sz="2400" b="1" i="0" u="none" strike="noStrike" cap="none" normalizeH="0" baseline="-25000" dirty="0" smtClean="0">
              <a:ln>
                <a:noFill/>
              </a:ln>
              <a:solidFill>
                <a:schemeClr val="tx1"/>
              </a:solidFill>
              <a:effectLst/>
              <a:latin typeface="Times New Roman" pitchFamily="18" charset="0"/>
              <a:ea typeface="宋体" pitchFamily="2" charset="-122"/>
            </a:endParaRPr>
          </a:p>
        </p:txBody>
      </p:sp>
      <p:sp>
        <p:nvSpPr>
          <p:cNvPr id="7" name="椭圆形标注 6"/>
          <p:cNvSpPr/>
          <p:nvPr/>
        </p:nvSpPr>
        <p:spPr bwMode="auto">
          <a:xfrm>
            <a:off x="6592625" y="2636912"/>
            <a:ext cx="2304256" cy="652255"/>
          </a:xfrm>
          <a:prstGeom prst="wedgeEllipseCallout">
            <a:avLst>
              <a:gd name="adj1" fmla="val -30342"/>
              <a:gd name="adj2" fmla="val 173609"/>
            </a:avLst>
          </a:prstGeom>
          <a:solidFill>
            <a:srgbClr val="FFC000"/>
          </a:solidFill>
          <a:ln w="190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0000" tIns="46800" rIns="90000" bIns="46800" numCol="1" rtlCol="0" anchor="t" anchorCtr="0" compatLnSpc="1">
            <a:prstTxWarp prst="textNoShape">
              <a:avLst/>
            </a:prstTxWarp>
            <a:spAutoFit/>
          </a:bodyPr>
          <a:lstStyle/>
          <a:p>
            <a:pPr marL="342900" indent="-342900"/>
            <a:r>
              <a:rPr lang="en-US" altLang="zh-CN" sz="2400" b="1" dirty="0" smtClean="0"/>
              <a:t>T</a:t>
            </a:r>
            <a:r>
              <a:rPr kumimoji="1" lang="zh-CN" altLang="en-US" sz="2400" b="1" i="0" u="none" strike="noStrike" cap="none" normalizeH="0" baseline="-25000" dirty="0" smtClean="0">
                <a:ln>
                  <a:noFill/>
                </a:ln>
                <a:solidFill>
                  <a:schemeClr val="tx1"/>
                </a:solidFill>
                <a:effectLst/>
                <a:latin typeface="Times New Roman" pitchFamily="18" charset="0"/>
                <a:ea typeface="宋体" pitchFamily="2" charset="-122"/>
              </a:rPr>
              <a:t>主存</a:t>
            </a:r>
            <a:r>
              <a:rPr lang="en-US" altLang="zh-CN" sz="2400" b="1" dirty="0"/>
              <a:t>-</a:t>
            </a:r>
            <a:r>
              <a:rPr lang="en-US" altLang="zh-CN" sz="2400" b="1" dirty="0" err="1" smtClean="0"/>
              <a:t>T</a:t>
            </a:r>
            <a:r>
              <a:rPr lang="en-US" altLang="zh-CN" sz="2400" b="1" baseline="-25000" dirty="0" err="1" smtClean="0"/>
              <a:t>cache</a:t>
            </a:r>
            <a:endParaRPr kumimoji="1" lang="zh-CN" altLang="en-US" sz="2400" b="1" i="0" u="none" strike="noStrike" cap="none" normalizeH="0" baseline="-25000" dirty="0" smtClean="0">
              <a:ln>
                <a:noFill/>
              </a:ln>
              <a:solidFill>
                <a:schemeClr val="tx1"/>
              </a:solidFill>
              <a:effectLst/>
              <a:latin typeface="Times New Roman" pitchFamily="18" charset="0"/>
              <a:ea typeface="宋体" pitchFamily="2" charset="-122"/>
            </a:endParaRPr>
          </a:p>
        </p:txBody>
      </p:sp>
    </p:spTree>
  </p:cSld>
  <p:clrMapOvr>
    <a:masterClrMapping/>
  </p:clrMapOvr>
  <p:transition spd="slow">
    <p:random/>
    <p:sndAc>
      <p:stSnd>
        <p:snd r:embed="rId3"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p:txBody>
          <a:bodyPr/>
          <a:lstStyle/>
          <a:p>
            <a:pPr eaLnBrk="1" hangingPunct="1">
              <a:defRPr/>
            </a:pPr>
            <a:r>
              <a:rPr lang="zh-CN" altLang="en-US" smtClean="0"/>
              <a:t>例  子</a:t>
            </a:r>
          </a:p>
        </p:txBody>
      </p:sp>
      <p:sp>
        <p:nvSpPr>
          <p:cNvPr id="12390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性能</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6" action="ppaction://hlinksldjump"/>
              </a:rPr>
              <a:t>Cache</a:t>
            </a:r>
            <a:r>
              <a:rPr lang="zh-CN" altLang="en-US" sz="1200" b="0">
                <a:latin typeface="Times New Roman" pitchFamily="18" charset="0"/>
                <a:ea typeface="幼圆" pitchFamily="49" charset="-122"/>
                <a:hlinkClick r:id="rId6" action="ppaction://hlinksldjump"/>
              </a:rPr>
              <a:t>性能评价</a:t>
            </a:r>
            <a:endParaRPr lang="zh-CN" altLang="en-US" sz="1200" b="0">
              <a:latin typeface="Times New Roman" pitchFamily="18" charset="0"/>
              <a:ea typeface="幼圆" pitchFamily="49" charset="-122"/>
            </a:endParaRPr>
          </a:p>
        </p:txBody>
      </p:sp>
      <p:sp>
        <p:nvSpPr>
          <p:cNvPr id="575492" name="Rectangle 4"/>
          <p:cNvSpPr>
            <a:spLocks noGrp="1" noChangeArrowheads="1"/>
          </p:cNvSpPr>
          <p:nvPr>
            <p:ph type="body" idx="1"/>
          </p:nvPr>
        </p:nvSpPr>
        <p:spPr>
          <a:xfrm>
            <a:off x="809625" y="1989138"/>
            <a:ext cx="7958138" cy="4335462"/>
          </a:xfrm>
        </p:spPr>
        <p:txBody>
          <a:bodyPr/>
          <a:lstStyle/>
          <a:p>
            <a:pPr marL="663575" indent="-663575" eaLnBrk="1" hangingPunct="1">
              <a:buFont typeface="Wingdings" pitchFamily="2" charset="2"/>
              <a:buNone/>
              <a:defRPr/>
            </a:pPr>
            <a:r>
              <a:rPr lang="zh-CN" altLang="en-US" sz="2400" smtClean="0">
                <a:solidFill>
                  <a:srgbClr val="FF0000"/>
                </a:solidFill>
                <a:effectLst>
                  <a:outerShdw blurRad="38100" dist="38100" dir="2700000" algn="tl">
                    <a:srgbClr val="C0C0C0"/>
                  </a:outerShdw>
                </a:effectLst>
              </a:rPr>
              <a:t>问：</a:t>
            </a:r>
            <a:r>
              <a:rPr lang="zh-CN" altLang="en-US" sz="2400" smtClean="0"/>
              <a:t>一个由8</a:t>
            </a:r>
            <a:r>
              <a:rPr lang="en-US" altLang="zh-CN" sz="2400" smtClean="0"/>
              <a:t>KB</a:t>
            </a:r>
            <a:r>
              <a:rPr lang="zh-CN" altLang="en-US" sz="2400" smtClean="0"/>
              <a:t>的</a:t>
            </a:r>
            <a:r>
              <a:rPr lang="en-US" altLang="zh-CN" sz="2400" smtClean="0"/>
              <a:t>I-Cache</a:t>
            </a:r>
            <a:r>
              <a:rPr lang="zh-CN" altLang="en-US" sz="2400" smtClean="0"/>
              <a:t>和8</a:t>
            </a:r>
            <a:r>
              <a:rPr lang="en-US" altLang="zh-CN" sz="2400" smtClean="0"/>
              <a:t>KB</a:t>
            </a:r>
            <a:r>
              <a:rPr lang="zh-CN" altLang="en-US" sz="2400" smtClean="0"/>
              <a:t>的</a:t>
            </a:r>
            <a:r>
              <a:rPr lang="en-US" altLang="zh-CN" sz="2400" smtClean="0"/>
              <a:t>D-Cache</a:t>
            </a:r>
            <a:r>
              <a:rPr lang="zh-CN" altLang="en-US" sz="2400" smtClean="0"/>
              <a:t>所构成的分立</a:t>
            </a:r>
            <a:r>
              <a:rPr lang="en-US" altLang="zh-CN" sz="2400" smtClean="0"/>
              <a:t>Cache（</a:t>
            </a:r>
            <a:r>
              <a:rPr lang="zh-CN" altLang="en-US" sz="2400" smtClean="0">
                <a:solidFill>
                  <a:srgbClr val="0000CC"/>
                </a:solidFill>
                <a:effectLst>
                  <a:outerShdw blurRad="38100" dist="38100" dir="2700000" algn="tl">
                    <a:srgbClr val="C0C0C0"/>
                  </a:outerShdw>
                </a:effectLst>
              </a:rPr>
              <a:t>哈佛结构</a:t>
            </a:r>
            <a:r>
              <a:rPr lang="zh-CN" altLang="en-US" sz="2400" smtClean="0"/>
              <a:t>）与一个16</a:t>
            </a:r>
            <a:r>
              <a:rPr lang="en-US" altLang="zh-CN" sz="2400" smtClean="0"/>
              <a:t>KB</a:t>
            </a:r>
            <a:r>
              <a:rPr lang="zh-CN" altLang="en-US" sz="2400" smtClean="0"/>
              <a:t>的统一</a:t>
            </a:r>
            <a:r>
              <a:rPr lang="en-US" altLang="zh-CN" sz="2400" smtClean="0"/>
              <a:t>Cache</a:t>
            </a:r>
            <a:r>
              <a:rPr lang="zh-CN" altLang="en-US" sz="2400" smtClean="0"/>
              <a:t>哪一个具有更低的缺失率</a:t>
            </a:r>
            <a:r>
              <a:rPr lang="en-US" altLang="zh-CN" sz="2400" smtClean="0"/>
              <a:t>？</a:t>
            </a:r>
            <a:r>
              <a:rPr lang="zh-CN" altLang="en-US" sz="2400" smtClean="0"/>
              <a:t>假设命中所需的开销为1个时钟周期，不命中的开销为50个时钟周期，统一</a:t>
            </a:r>
            <a:r>
              <a:rPr lang="en-US" altLang="zh-CN" sz="2400" smtClean="0"/>
              <a:t>Cache</a:t>
            </a:r>
            <a:r>
              <a:rPr lang="zh-CN" altLang="en-US" sz="2400" smtClean="0"/>
              <a:t>的</a:t>
            </a:r>
            <a:r>
              <a:rPr lang="en-US" altLang="zh-CN" sz="2400" smtClean="0"/>
              <a:t>load</a:t>
            </a:r>
            <a:r>
              <a:rPr lang="zh-CN" altLang="en-US" sz="2400" smtClean="0"/>
              <a:t>或</a:t>
            </a:r>
            <a:r>
              <a:rPr lang="en-US" altLang="zh-CN" sz="2400" smtClean="0"/>
              <a:t>store</a:t>
            </a:r>
            <a:r>
              <a:rPr lang="zh-CN" altLang="en-US" sz="2400" smtClean="0"/>
              <a:t>命中需花费1个时钟周期的额外开销。75%的存储器存取是指令访问。</a:t>
            </a:r>
          </a:p>
        </p:txBody>
      </p:sp>
      <p:graphicFrame>
        <p:nvGraphicFramePr>
          <p:cNvPr id="575611" name="Group 123"/>
          <p:cNvGraphicFramePr>
            <a:graphicFrameLocks noGrp="1"/>
          </p:cNvGraphicFramePr>
          <p:nvPr/>
        </p:nvGraphicFramePr>
        <p:xfrm>
          <a:off x="1619250" y="4292600"/>
          <a:ext cx="6934200" cy="2089152"/>
        </p:xfrm>
        <a:graphic>
          <a:graphicData uri="http://schemas.openxmlformats.org/drawingml/2006/table">
            <a:tbl>
              <a:tblPr/>
              <a:tblGrid>
                <a:gridCol w="1389063"/>
                <a:gridCol w="1735137"/>
                <a:gridCol w="1752600"/>
                <a:gridCol w="2057400"/>
              </a:tblGrid>
              <a:tr h="417513">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Cache</a:t>
                      </a: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大小</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I-Cache</a:t>
                      </a: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缺失率</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D-Cache</a:t>
                      </a: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缺失率</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统一</a:t>
                      </a: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Cache</a:t>
                      </a: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缺失率</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4</a:t>
                      </a: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KB</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1.78%</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15.94%</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7.24%</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8</a:t>
                      </a: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KB</a:t>
                      </a: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1.10%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10.19%</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4.57%</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16</a:t>
                      </a: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KB</a:t>
                      </a: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0.64%</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6.47%</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2.87%</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32</a:t>
                      </a: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KB</a:t>
                      </a: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0.39%</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4.82%</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1.99%</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3941" name="Text Box 124"/>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2</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9" name="Rectangle 7"/>
          <p:cNvSpPr>
            <a:spLocks noGrp="1" noChangeArrowheads="1"/>
          </p:cNvSpPr>
          <p:nvPr>
            <p:ph type="body" idx="1"/>
          </p:nvPr>
        </p:nvSpPr>
        <p:spPr>
          <a:xfrm>
            <a:off x="809625" y="1989138"/>
            <a:ext cx="7958138" cy="4411662"/>
          </a:xfrm>
        </p:spPr>
        <p:txBody>
          <a:bodyPr/>
          <a:lstStyle/>
          <a:p>
            <a:pPr marL="0" indent="0" eaLnBrk="1" hangingPunct="1">
              <a:lnSpc>
                <a:spcPct val="105000"/>
              </a:lnSpc>
              <a:buFont typeface="Wingdings" pitchFamily="2" charset="2"/>
              <a:buNone/>
              <a:defRPr/>
            </a:pPr>
            <a:r>
              <a:rPr lang="zh-CN" altLang="en-US" sz="2400" smtClean="0">
                <a:solidFill>
                  <a:srgbClr val="FF0000"/>
                </a:solidFill>
                <a:effectLst>
                  <a:outerShdw blurRad="38100" dist="38100" dir="2700000" algn="tl">
                    <a:srgbClr val="C0C0C0"/>
                  </a:outerShdw>
                </a:effectLst>
              </a:rPr>
              <a:t>答：</a:t>
            </a:r>
            <a:r>
              <a:rPr lang="zh-CN" altLang="en-US" sz="2400" smtClean="0"/>
              <a:t>分立</a:t>
            </a:r>
            <a:r>
              <a:rPr lang="en-US" altLang="zh-CN" sz="2400" smtClean="0"/>
              <a:t>Cache</a:t>
            </a:r>
            <a:r>
              <a:rPr lang="zh-CN" altLang="en-US" sz="2400" smtClean="0"/>
              <a:t>的整体缺失率为：</a:t>
            </a:r>
          </a:p>
          <a:p>
            <a:pPr marL="0" indent="0" eaLnBrk="1" hangingPunct="1">
              <a:lnSpc>
                <a:spcPct val="105000"/>
              </a:lnSpc>
              <a:buFont typeface="Wingdings" pitchFamily="2" charset="2"/>
              <a:buNone/>
              <a:defRPr/>
            </a:pPr>
            <a:endParaRPr lang="zh-CN" altLang="en-US" sz="2400" smtClean="0"/>
          </a:p>
          <a:p>
            <a:pPr marL="0" indent="0" eaLnBrk="1" hangingPunct="1">
              <a:lnSpc>
                <a:spcPct val="105000"/>
              </a:lnSpc>
              <a:buFont typeface="Wingdings" pitchFamily="2" charset="2"/>
              <a:buNone/>
              <a:defRPr/>
            </a:pPr>
            <a:r>
              <a:rPr lang="zh-CN" altLang="en-US" sz="2400" smtClean="0"/>
              <a:t>       由表中可知，16</a:t>
            </a:r>
            <a:r>
              <a:rPr lang="en-US" altLang="zh-CN" sz="2400" smtClean="0"/>
              <a:t>KB</a:t>
            </a:r>
            <a:r>
              <a:rPr lang="zh-CN" altLang="en-US" sz="2400" smtClean="0"/>
              <a:t>的统一</a:t>
            </a:r>
            <a:r>
              <a:rPr lang="en-US" altLang="zh-CN" sz="2400" smtClean="0"/>
              <a:t>Cache</a:t>
            </a:r>
            <a:r>
              <a:rPr lang="zh-CN" altLang="en-US" sz="2400" smtClean="0"/>
              <a:t>的缺失率为2.87%。因此，统一</a:t>
            </a:r>
            <a:r>
              <a:rPr lang="en-US" altLang="zh-CN" sz="2400" smtClean="0"/>
              <a:t>Cache</a:t>
            </a:r>
            <a:r>
              <a:rPr lang="zh-CN" altLang="en-US" sz="2400" smtClean="0"/>
              <a:t>结构具有较低的缺失率。</a:t>
            </a:r>
          </a:p>
          <a:p>
            <a:pPr marL="0" indent="0" eaLnBrk="1" hangingPunct="1">
              <a:lnSpc>
                <a:spcPct val="105000"/>
              </a:lnSpc>
              <a:buFont typeface="Wingdings" pitchFamily="2" charset="2"/>
              <a:buNone/>
              <a:defRPr/>
            </a:pPr>
            <a:endParaRPr lang="zh-CN" altLang="en-US" sz="2400" smtClean="0"/>
          </a:p>
          <a:p>
            <a:pPr marL="0" indent="0" eaLnBrk="1" hangingPunct="1">
              <a:lnSpc>
                <a:spcPct val="105000"/>
              </a:lnSpc>
              <a:buFont typeface="Wingdings" pitchFamily="2" charset="2"/>
              <a:buNone/>
              <a:defRPr/>
            </a:pPr>
            <a:endParaRPr lang="zh-CN" altLang="en-US" sz="2400" smtClean="0"/>
          </a:p>
          <a:p>
            <a:pPr marL="0" indent="0" eaLnBrk="1" hangingPunct="1">
              <a:lnSpc>
                <a:spcPct val="105000"/>
              </a:lnSpc>
              <a:buFont typeface="Wingdings" pitchFamily="2" charset="2"/>
              <a:buNone/>
              <a:defRPr/>
            </a:pPr>
            <a:endParaRPr lang="zh-CN" altLang="en-US" sz="2400" smtClean="0"/>
          </a:p>
          <a:p>
            <a:pPr marL="0" indent="0" eaLnBrk="1" hangingPunct="1">
              <a:lnSpc>
                <a:spcPct val="105000"/>
              </a:lnSpc>
              <a:buFont typeface="Wingdings" pitchFamily="2" charset="2"/>
              <a:buNone/>
              <a:defRPr/>
            </a:pPr>
            <a:r>
              <a:rPr lang="zh-CN" altLang="en-US" sz="2400" smtClean="0"/>
              <a:t>       尽管分立</a:t>
            </a:r>
            <a:r>
              <a:rPr lang="en-US" altLang="zh-CN" sz="2400" smtClean="0"/>
              <a:t>Cache</a:t>
            </a:r>
            <a:r>
              <a:rPr lang="zh-CN" altLang="en-US" sz="2400" smtClean="0"/>
              <a:t>具有较高的缺失率，但其</a:t>
            </a:r>
            <a:r>
              <a:rPr lang="en-US" altLang="zh-CN" sz="2400" smtClean="0"/>
              <a:t>AMAT</a:t>
            </a:r>
            <a:r>
              <a:rPr lang="zh-CN" altLang="en-US" sz="2400" smtClean="0"/>
              <a:t>与统一</a:t>
            </a:r>
            <a:r>
              <a:rPr lang="en-US" altLang="zh-CN" sz="2400" smtClean="0"/>
              <a:t>Cache</a:t>
            </a:r>
            <a:r>
              <a:rPr lang="zh-CN" altLang="en-US" sz="2400" smtClean="0"/>
              <a:t>的</a:t>
            </a:r>
            <a:r>
              <a:rPr lang="en-US" altLang="zh-CN" sz="2400" smtClean="0"/>
              <a:t>AMAT</a:t>
            </a:r>
            <a:r>
              <a:rPr lang="zh-CN" altLang="en-US" sz="2400" smtClean="0"/>
              <a:t>是基本相同的，可见哈佛结构有优势。大多数现代处理器都采用分立</a:t>
            </a:r>
            <a:r>
              <a:rPr lang="en-US" altLang="zh-CN" sz="2400" smtClean="0"/>
              <a:t>Cache</a:t>
            </a:r>
            <a:r>
              <a:rPr lang="zh-CN" altLang="en-US" sz="2400" smtClean="0"/>
              <a:t>技术。</a:t>
            </a:r>
          </a:p>
        </p:txBody>
      </p:sp>
      <p:sp>
        <p:nvSpPr>
          <p:cNvPr id="576514" name="Rectangle 2"/>
          <p:cNvSpPr>
            <a:spLocks noGrp="1" noChangeArrowheads="1"/>
          </p:cNvSpPr>
          <p:nvPr>
            <p:ph type="title"/>
          </p:nvPr>
        </p:nvSpPr>
        <p:spPr/>
        <p:txBody>
          <a:bodyPr/>
          <a:lstStyle/>
          <a:p>
            <a:pPr eaLnBrk="1" hangingPunct="1">
              <a:defRPr/>
            </a:pPr>
            <a:r>
              <a:rPr lang="zh-CN" altLang="en-US" smtClean="0"/>
              <a:t>例  子（续）</a:t>
            </a:r>
          </a:p>
        </p:txBody>
      </p:sp>
      <p:sp>
        <p:nvSpPr>
          <p:cNvPr id="124932"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5"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6" action="ppaction://hlinksldjump"/>
              </a:rPr>
              <a:t>Cache</a:t>
            </a:r>
            <a:r>
              <a:rPr lang="zh-CN" altLang="en-US" sz="1200" b="0">
                <a:latin typeface="Times New Roman" pitchFamily="18" charset="0"/>
                <a:ea typeface="幼圆" pitchFamily="49" charset="-122"/>
                <a:hlinkClick r:id="rId6"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7" action="ppaction://hlinksldjump"/>
              </a:rPr>
              <a:t>Cache</a:t>
            </a:r>
            <a:r>
              <a:rPr lang="zh-CN" altLang="en-US" sz="1200" b="0">
                <a:latin typeface="Times New Roman" pitchFamily="18" charset="0"/>
                <a:ea typeface="幼圆" pitchFamily="49" charset="-122"/>
                <a:hlinkClick r:id="rId7" action="ppaction://hlinksldjump"/>
              </a:rPr>
              <a:t>性能</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8" action="ppaction://hlinksldjump"/>
              </a:rPr>
              <a:t>Cache</a:t>
            </a:r>
            <a:r>
              <a:rPr lang="zh-CN" altLang="en-US" sz="1200" b="0">
                <a:latin typeface="Times New Roman" pitchFamily="18" charset="0"/>
                <a:ea typeface="幼圆" pitchFamily="49" charset="-122"/>
                <a:hlinkClick r:id="rId8" action="ppaction://hlinksldjump"/>
              </a:rPr>
              <a:t>性能评价</a:t>
            </a:r>
            <a:endParaRPr lang="zh-CN" altLang="en-US" sz="1200" b="0">
              <a:latin typeface="Times New Roman" pitchFamily="18" charset="0"/>
              <a:ea typeface="幼圆" pitchFamily="49" charset="-122"/>
            </a:endParaRPr>
          </a:p>
        </p:txBody>
      </p:sp>
      <p:graphicFrame>
        <p:nvGraphicFramePr>
          <p:cNvPr id="576520" name="Object 8"/>
          <p:cNvGraphicFramePr>
            <a:graphicFrameLocks noChangeAspect="1"/>
          </p:cNvGraphicFramePr>
          <p:nvPr/>
        </p:nvGraphicFramePr>
        <p:xfrm>
          <a:off x="2195513" y="2565400"/>
          <a:ext cx="4379912" cy="346075"/>
        </p:xfrm>
        <a:graphic>
          <a:graphicData uri="http://schemas.openxmlformats.org/presentationml/2006/ole">
            <mc:AlternateContent xmlns:mc="http://schemas.openxmlformats.org/markup-compatibility/2006">
              <mc:Choice xmlns:v="urn:schemas-microsoft-com:vml" Requires="v">
                <p:oleObj spid="_x0000_s125183" name="Equation" r:id="rId9" imgW="2578100" imgH="203200" progId="Equation.3">
                  <p:embed/>
                </p:oleObj>
              </mc:Choice>
              <mc:Fallback>
                <p:oleObj name="Equation" r:id="rId9" imgW="2578100" imgH="2032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95513" y="2565400"/>
                        <a:ext cx="4379912"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6521" name="Object 9"/>
          <p:cNvGraphicFramePr>
            <a:graphicFrameLocks noChangeAspect="1"/>
          </p:cNvGraphicFramePr>
          <p:nvPr/>
        </p:nvGraphicFramePr>
        <p:xfrm>
          <a:off x="1116013" y="3933825"/>
          <a:ext cx="7240587" cy="411163"/>
        </p:xfrm>
        <a:graphic>
          <a:graphicData uri="http://schemas.openxmlformats.org/presentationml/2006/ole">
            <mc:AlternateContent xmlns:mc="http://schemas.openxmlformats.org/markup-compatibility/2006">
              <mc:Choice xmlns:v="urn:schemas-microsoft-com:vml" Requires="v">
                <p:oleObj spid="_x0000_s125184" name="Equation" r:id="rId11" imgW="4254500" imgH="241300" progId="Equation.3">
                  <p:embed/>
                </p:oleObj>
              </mc:Choice>
              <mc:Fallback>
                <p:oleObj name="Equation" r:id="rId11" imgW="4254500" imgH="2413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16013" y="3933825"/>
                        <a:ext cx="7240587"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6522" name="Object 10"/>
          <p:cNvGraphicFramePr>
            <a:graphicFrameLocks noChangeAspect="1"/>
          </p:cNvGraphicFramePr>
          <p:nvPr/>
        </p:nvGraphicFramePr>
        <p:xfrm>
          <a:off x="900113" y="4508500"/>
          <a:ext cx="7629525" cy="388938"/>
        </p:xfrm>
        <a:graphic>
          <a:graphicData uri="http://schemas.openxmlformats.org/presentationml/2006/ole">
            <mc:AlternateContent xmlns:mc="http://schemas.openxmlformats.org/markup-compatibility/2006">
              <mc:Choice xmlns:v="urn:schemas-microsoft-com:vml" Requires="v">
                <p:oleObj spid="_x0000_s125185" name="Equation" r:id="rId13" imgW="4483100" imgH="228600" progId="Equation.3">
                  <p:embed/>
                </p:oleObj>
              </mc:Choice>
              <mc:Fallback>
                <p:oleObj name="Equation" r:id="rId13" imgW="4483100" imgH="228600"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00113" y="4508500"/>
                        <a:ext cx="7629525"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4936" name="Text Box 11"/>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3</a:t>
            </a:r>
          </a:p>
        </p:txBody>
      </p:sp>
    </p:spTree>
  </p:cSld>
  <p:clrMapOvr>
    <a:masterClrMapping/>
  </p:clrMapOvr>
  <p:transition spd="slow">
    <p:random/>
    <p:sndAc>
      <p:stSnd>
        <p:snd r:embed="rId3"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499"/>
                                          </p:stCondLst>
                                        </p:cTn>
                                        <p:tgtEl>
                                          <p:spTgt spid="576520"/>
                                        </p:tgtEl>
                                        <p:attrNameLst>
                                          <p:attrName>style.visibility</p:attrName>
                                        </p:attrNameLst>
                                      </p:cBhvr>
                                      <p:to>
                                        <p:strVal val="visible"/>
                                      </p:to>
                                    </p:set>
                                    <p:anim to="" calcmode="lin" valueType="num">
                                      <p:cBhvr>
                                        <p:cTn id="7" dur="1" fill="hold"/>
                                        <p:tgtEl>
                                          <p:spTgt spid="576520"/>
                                        </p:tgtEl>
                                        <p:attrNameLst>
                                          <p:attrName/>
                                        </p:attrNameLst>
                                      </p:cBhvr>
                                    </p:anim>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499"/>
                                          </p:stCondLst>
                                        </p:cTn>
                                        <p:tgtEl>
                                          <p:spTgt spid="576521"/>
                                        </p:tgtEl>
                                        <p:attrNameLst>
                                          <p:attrName>style.visibility</p:attrName>
                                        </p:attrNameLst>
                                      </p:cBhvr>
                                      <p:to>
                                        <p:strVal val="visible"/>
                                      </p:to>
                                    </p:set>
                                    <p:anim to="" calcmode="lin" valueType="num">
                                      <p:cBhvr>
                                        <p:cTn id="12" dur="1" fill="hold"/>
                                        <p:tgtEl>
                                          <p:spTgt spid="576521"/>
                                        </p:tgtEl>
                                        <p:attrNameLst>
                                          <p:attrName/>
                                        </p:attrNameLst>
                                      </p:cBhvr>
                                    </p:anim>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499"/>
                                          </p:stCondLst>
                                        </p:cTn>
                                        <p:tgtEl>
                                          <p:spTgt spid="576522"/>
                                        </p:tgtEl>
                                        <p:attrNameLst>
                                          <p:attrName>style.visibility</p:attrName>
                                        </p:attrNameLst>
                                      </p:cBhvr>
                                      <p:to>
                                        <p:strVal val="visible"/>
                                      </p:to>
                                    </p:set>
                                    <p:anim to="" calcmode="lin" valueType="num">
                                      <p:cBhvr>
                                        <p:cTn id="17" dur="1" fill="hold"/>
                                        <p:tgtEl>
                                          <p:spTgt spid="576522"/>
                                        </p:tgtEl>
                                        <p:attrNameLst>
                                          <p:attrName/>
                                        </p:attrNameLst>
                                      </p:cBhvr>
                                    </p:anim>
                                  </p:childTnLst>
                                  <p:subTnLst>
                                    <p:audio>
                                      <p:cMediaNode>
                                        <p:cTn display="0" masterRel="sameClick">
                                          <p:stCondLst>
                                            <p:cond evt="begin" delay="0">
                                              <p:tn val="15"/>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p:txBody>
          <a:bodyPr/>
          <a:lstStyle/>
          <a:p>
            <a:pPr eaLnBrk="1" hangingPunct="1">
              <a:defRPr/>
            </a:pPr>
            <a:r>
              <a:rPr lang="zh-CN" altLang="en-US" smtClean="0"/>
              <a:t>提高</a:t>
            </a:r>
            <a:r>
              <a:rPr lang="en-US" altLang="zh-CN" smtClean="0"/>
              <a:t>Cache</a:t>
            </a:r>
            <a:r>
              <a:rPr lang="zh-CN" altLang="en-US" smtClean="0"/>
              <a:t>性能</a:t>
            </a:r>
          </a:p>
        </p:txBody>
      </p:sp>
      <p:sp>
        <p:nvSpPr>
          <p:cNvPr id="12595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4"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6" action="ppaction://hlinksldjump"/>
              </a:rPr>
              <a:t>Cache</a:t>
            </a:r>
            <a:r>
              <a:rPr lang="zh-CN" altLang="en-US" sz="1200" b="0">
                <a:latin typeface="Times New Roman" pitchFamily="18" charset="0"/>
                <a:ea typeface="幼圆" pitchFamily="49" charset="-122"/>
                <a:hlinkClick r:id="rId6" action="ppaction://hlinksldjump"/>
              </a:rPr>
              <a:t>性能</a:t>
            </a:r>
            <a:endParaRPr lang="zh-CN" altLang="en-US" sz="1200" b="0">
              <a:latin typeface="Times New Roman" pitchFamily="18" charset="0"/>
              <a:ea typeface="幼圆" pitchFamily="49" charset="-122"/>
            </a:endParaRPr>
          </a:p>
        </p:txBody>
      </p:sp>
      <p:graphicFrame>
        <p:nvGraphicFramePr>
          <p:cNvPr id="125956" name="Object 5"/>
          <p:cNvGraphicFramePr>
            <a:graphicFrameLocks noChangeAspect="1"/>
          </p:cNvGraphicFramePr>
          <p:nvPr/>
        </p:nvGraphicFramePr>
        <p:xfrm>
          <a:off x="2362200" y="2286000"/>
          <a:ext cx="5030788" cy="914400"/>
        </p:xfrm>
        <a:graphic>
          <a:graphicData uri="http://schemas.openxmlformats.org/presentationml/2006/ole">
            <mc:AlternateContent xmlns:mc="http://schemas.openxmlformats.org/markup-compatibility/2006">
              <mc:Choice xmlns:v="urn:schemas-microsoft-com:vml" Requires="v">
                <p:oleObj spid="_x0000_s126041" name="Equation" r:id="rId7" imgW="2514600" imgH="457200" progId="Equation.3">
                  <p:embed/>
                </p:oleObj>
              </mc:Choice>
              <mc:Fallback>
                <p:oleObj name="Equation" r:id="rId7" imgW="2514600" imgH="4572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2200" y="2286000"/>
                        <a:ext cx="5030788" cy="914400"/>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sp>
        <p:nvSpPr>
          <p:cNvPr id="125957" name="Rectangle 8"/>
          <p:cNvSpPr>
            <a:spLocks noGrp="1" noChangeArrowheads="1"/>
          </p:cNvSpPr>
          <p:nvPr>
            <p:ph type="body" idx="1"/>
          </p:nvPr>
        </p:nvSpPr>
        <p:spPr>
          <a:xfrm>
            <a:off x="1600200" y="3429000"/>
            <a:ext cx="6705600" cy="2895600"/>
          </a:xfrm>
          <a:ln w="57150" cmpd="thickThin">
            <a:solidFill>
              <a:schemeClr val="tx1"/>
            </a:solidFill>
            <a:miter lim="800000"/>
            <a:headEnd/>
            <a:tailEnd/>
          </a:ln>
        </p:spPr>
        <p:txBody>
          <a:bodyPr/>
          <a:lstStyle/>
          <a:p>
            <a:pPr eaLnBrk="1" hangingPunct="1">
              <a:lnSpc>
                <a:spcPct val="110000"/>
              </a:lnSpc>
              <a:buFont typeface="Wingdings" pitchFamily="2" charset="2"/>
              <a:buNone/>
            </a:pPr>
            <a:r>
              <a:rPr lang="zh-CN" altLang="en-US" sz="2800" smtClean="0"/>
              <a:t>    可见主要途径有：</a:t>
            </a:r>
          </a:p>
          <a:p>
            <a:pPr eaLnBrk="1" hangingPunct="1">
              <a:lnSpc>
                <a:spcPct val="110000"/>
              </a:lnSpc>
            </a:pPr>
            <a:r>
              <a:rPr lang="zh-CN" altLang="en-US" sz="2800" smtClean="0"/>
              <a:t> </a:t>
            </a:r>
            <a:r>
              <a:rPr lang="zh-CN" altLang="en-US" sz="2800" smtClean="0">
                <a:hlinkClick r:id="rId9" action="ppaction://hlinksldjump"/>
              </a:rPr>
              <a:t>降低缺失代价</a:t>
            </a:r>
            <a:endParaRPr lang="zh-CN" altLang="en-US" sz="2800" smtClean="0"/>
          </a:p>
          <a:p>
            <a:pPr eaLnBrk="1" hangingPunct="1">
              <a:lnSpc>
                <a:spcPct val="110000"/>
              </a:lnSpc>
            </a:pPr>
            <a:r>
              <a:rPr lang="zh-CN" altLang="en-US" sz="2800" smtClean="0"/>
              <a:t> </a:t>
            </a:r>
            <a:r>
              <a:rPr lang="zh-CN" altLang="en-US" sz="2800" smtClean="0">
                <a:hlinkClick r:id="rId10" action="ppaction://hlinksldjump"/>
              </a:rPr>
              <a:t>降低缺失率</a:t>
            </a:r>
            <a:endParaRPr lang="zh-CN" altLang="en-US" sz="2800" smtClean="0"/>
          </a:p>
          <a:p>
            <a:pPr eaLnBrk="1" hangingPunct="1">
              <a:lnSpc>
                <a:spcPct val="110000"/>
              </a:lnSpc>
            </a:pPr>
            <a:r>
              <a:rPr lang="zh-CN" altLang="en-US" sz="2800" smtClean="0"/>
              <a:t> </a:t>
            </a:r>
            <a:r>
              <a:rPr lang="zh-CN" altLang="en-US" sz="2800" smtClean="0">
                <a:hlinkClick r:id="rId11" action="ppaction://hlinksldjump"/>
              </a:rPr>
              <a:t>通过并行性降低缺失代价/缺失率</a:t>
            </a:r>
            <a:endParaRPr lang="zh-CN" altLang="en-US" sz="2800" smtClean="0"/>
          </a:p>
          <a:p>
            <a:pPr eaLnBrk="1" hangingPunct="1">
              <a:lnSpc>
                <a:spcPct val="110000"/>
              </a:lnSpc>
            </a:pPr>
            <a:r>
              <a:rPr lang="zh-CN" altLang="en-US" sz="2800" smtClean="0"/>
              <a:t> </a:t>
            </a:r>
            <a:r>
              <a:rPr lang="zh-CN" altLang="en-US" sz="2800" smtClean="0">
                <a:hlinkClick r:id="rId12" action="ppaction://hlinksldjump"/>
              </a:rPr>
              <a:t>降低</a:t>
            </a:r>
            <a:r>
              <a:rPr lang="en-US" altLang="zh-CN" sz="2800" smtClean="0">
                <a:hlinkClick r:id="rId12" action="ppaction://hlinksldjump"/>
              </a:rPr>
              <a:t>Cache</a:t>
            </a:r>
            <a:r>
              <a:rPr lang="zh-CN" altLang="en-US" sz="2800" smtClean="0">
                <a:hlinkClick r:id="rId12" action="ppaction://hlinksldjump"/>
              </a:rPr>
              <a:t>命中时间 </a:t>
            </a:r>
            <a:endParaRPr lang="zh-CN" altLang="en-US" sz="2800" smtClean="0"/>
          </a:p>
        </p:txBody>
      </p:sp>
      <p:sp>
        <p:nvSpPr>
          <p:cNvPr id="7" name="椭圆形标注 6"/>
          <p:cNvSpPr/>
          <p:nvPr/>
        </p:nvSpPr>
        <p:spPr bwMode="auto">
          <a:xfrm>
            <a:off x="2411760" y="1556792"/>
            <a:ext cx="1512168" cy="652255"/>
          </a:xfrm>
          <a:prstGeom prst="wedgeEllipseCallout">
            <a:avLst>
              <a:gd name="adj1" fmla="val 51292"/>
              <a:gd name="adj2" fmla="val 151179"/>
            </a:avLst>
          </a:prstGeom>
          <a:solidFill>
            <a:srgbClr val="99FF66"/>
          </a:solidFill>
          <a:ln w="190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0000" tIns="46800" rIns="90000" bIns="46800" numCol="1" rtlCol="0" anchor="t" anchorCtr="0" compatLnSpc="1">
            <a:prstTxWarp prst="textNoShape">
              <a:avLst/>
            </a:prstTxWarp>
            <a:spAutoFit/>
          </a:bodyPr>
          <a:lstStyle/>
          <a:p>
            <a:pPr marL="342900" marR="0" indent="-342900" algn="ctr" defTabSz="914400" rtl="0" eaLnBrk="1" fontAlgn="base" latinLnBrk="0" hangingPunct="1">
              <a:lnSpc>
                <a:spcPct val="100000"/>
              </a:lnSpc>
              <a:spcBef>
                <a:spcPct val="50000"/>
              </a:spcBef>
              <a:spcAft>
                <a:spcPct val="0"/>
              </a:spcAft>
              <a:buClr>
                <a:schemeClr val="accent2"/>
              </a:buClr>
              <a:buSzTx/>
              <a:buFont typeface="Wingdings" pitchFamily="2" charset="2"/>
              <a:buNone/>
              <a:tabLst/>
            </a:pPr>
            <a:r>
              <a:rPr kumimoji="1" lang="en-US" altLang="zh-CN" sz="2400" b="1" i="0" u="none" strike="noStrike" cap="none" normalizeH="0" baseline="0" dirty="0" err="1" smtClean="0">
                <a:ln>
                  <a:noFill/>
                </a:ln>
                <a:solidFill>
                  <a:schemeClr val="tx1"/>
                </a:solidFill>
                <a:effectLst/>
                <a:latin typeface="Times New Roman" pitchFamily="18" charset="0"/>
                <a:ea typeface="宋体" pitchFamily="2" charset="-122"/>
              </a:rPr>
              <a:t>T</a:t>
            </a:r>
            <a:r>
              <a:rPr kumimoji="1" lang="en-US" altLang="zh-CN" sz="2400" b="1" i="0" u="none" strike="noStrike" cap="none" normalizeH="0" baseline="-25000" dirty="0" err="1" smtClean="0">
                <a:ln>
                  <a:noFill/>
                </a:ln>
                <a:solidFill>
                  <a:schemeClr val="tx1"/>
                </a:solidFill>
                <a:effectLst/>
                <a:latin typeface="Times New Roman" pitchFamily="18" charset="0"/>
                <a:ea typeface="宋体" pitchFamily="2" charset="-122"/>
              </a:rPr>
              <a:t>Cache</a:t>
            </a:r>
            <a:endParaRPr kumimoji="1" lang="zh-CN" altLang="en-US" sz="2400" b="1" i="0" u="none" strike="noStrike" cap="none" normalizeH="0" baseline="-25000" dirty="0" smtClean="0">
              <a:ln>
                <a:noFill/>
              </a:ln>
              <a:solidFill>
                <a:schemeClr val="tx1"/>
              </a:solidFill>
              <a:effectLst/>
              <a:latin typeface="Times New Roman" pitchFamily="18" charset="0"/>
              <a:ea typeface="宋体" pitchFamily="2" charset="-122"/>
            </a:endParaRPr>
          </a:p>
        </p:txBody>
      </p:sp>
      <p:sp>
        <p:nvSpPr>
          <p:cNvPr id="12" name="椭圆形标注 11"/>
          <p:cNvSpPr/>
          <p:nvPr/>
        </p:nvSpPr>
        <p:spPr bwMode="auto">
          <a:xfrm>
            <a:off x="6214424" y="1367831"/>
            <a:ext cx="2304256" cy="652255"/>
          </a:xfrm>
          <a:prstGeom prst="wedgeEllipseCallout">
            <a:avLst>
              <a:gd name="adj1" fmla="val -30342"/>
              <a:gd name="adj2" fmla="val 173609"/>
            </a:avLst>
          </a:prstGeom>
          <a:solidFill>
            <a:srgbClr val="FFC000"/>
          </a:solidFill>
          <a:ln w="190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0000" tIns="46800" rIns="90000" bIns="46800" numCol="1" rtlCol="0" anchor="t" anchorCtr="0" compatLnSpc="1">
            <a:prstTxWarp prst="textNoShape">
              <a:avLst/>
            </a:prstTxWarp>
            <a:spAutoFit/>
          </a:bodyPr>
          <a:lstStyle/>
          <a:p>
            <a:pPr marL="342900" indent="-342900"/>
            <a:r>
              <a:rPr lang="en-US" altLang="zh-CN" sz="2400" b="1" dirty="0" smtClean="0"/>
              <a:t>T</a:t>
            </a:r>
            <a:r>
              <a:rPr kumimoji="1" lang="zh-CN" altLang="en-US" sz="2400" b="1" i="0" u="none" strike="noStrike" cap="none" normalizeH="0" baseline="-25000" dirty="0" smtClean="0">
                <a:ln>
                  <a:noFill/>
                </a:ln>
                <a:solidFill>
                  <a:schemeClr val="tx1"/>
                </a:solidFill>
                <a:effectLst/>
                <a:latin typeface="Times New Roman" pitchFamily="18" charset="0"/>
                <a:ea typeface="宋体" pitchFamily="2" charset="-122"/>
              </a:rPr>
              <a:t>主存</a:t>
            </a:r>
            <a:r>
              <a:rPr lang="en-US" altLang="zh-CN" sz="2400" b="1" dirty="0"/>
              <a:t>-</a:t>
            </a:r>
            <a:r>
              <a:rPr lang="en-US" altLang="zh-CN" sz="2400" b="1" dirty="0" err="1" smtClean="0"/>
              <a:t>T</a:t>
            </a:r>
            <a:r>
              <a:rPr lang="en-US" altLang="zh-CN" sz="2400" b="1" baseline="-25000" dirty="0" err="1" smtClean="0"/>
              <a:t>cache</a:t>
            </a:r>
            <a:endParaRPr kumimoji="1" lang="zh-CN" altLang="en-US" sz="2400" b="1" i="0" u="none" strike="noStrike" cap="none" normalizeH="0" baseline="-25000" dirty="0" smtClean="0">
              <a:ln>
                <a:noFill/>
              </a:ln>
              <a:solidFill>
                <a:schemeClr val="tx1"/>
              </a:solidFill>
              <a:effectLst/>
              <a:latin typeface="Times New Roman" pitchFamily="18" charset="0"/>
              <a:ea typeface="宋体" pitchFamily="2" charset="-122"/>
            </a:endParaRPr>
          </a:p>
        </p:txBody>
      </p:sp>
    </p:spTree>
  </p:cSld>
  <p:clrMapOvr>
    <a:masterClrMapping/>
  </p:clrMapOvr>
  <p:transition spd="slow">
    <p:random/>
    <p:sndAc>
      <p:stSnd>
        <p:snd r:embed="rId3"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lstStyle/>
          <a:p>
            <a:pPr eaLnBrk="1" hangingPunct="1">
              <a:defRPr/>
            </a:pPr>
            <a:r>
              <a:rPr lang="zh-CN" altLang="en-US" smtClean="0"/>
              <a:t>降低缺失代价</a:t>
            </a:r>
          </a:p>
        </p:txBody>
      </p:sp>
      <p:sp>
        <p:nvSpPr>
          <p:cNvPr id="12697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提高</a:t>
            </a:r>
            <a:r>
              <a:rPr lang="en-US" altLang="zh-CN" sz="1200" b="0">
                <a:latin typeface="Times New Roman" pitchFamily="18" charset="0"/>
                <a:ea typeface="幼圆" pitchFamily="49" charset="-122"/>
                <a:hlinkClick r:id="rId6" action="ppaction://hlinksldjump"/>
              </a:rPr>
              <a:t>Cache</a:t>
            </a:r>
            <a:r>
              <a:rPr lang="zh-CN" altLang="en-US" sz="1200" b="0">
                <a:latin typeface="Times New Roman" pitchFamily="18" charset="0"/>
                <a:ea typeface="幼圆" pitchFamily="49" charset="-122"/>
                <a:hlinkClick r:id="rId6" action="ppaction://hlinksldjump"/>
              </a:rPr>
              <a:t>性能</a:t>
            </a:r>
            <a:endParaRPr lang="zh-CN" altLang="en-US" sz="1200" b="0">
              <a:latin typeface="Times New Roman" pitchFamily="18" charset="0"/>
              <a:ea typeface="幼圆" pitchFamily="49" charset="-122"/>
            </a:endParaRPr>
          </a:p>
        </p:txBody>
      </p:sp>
      <p:sp>
        <p:nvSpPr>
          <p:cNvPr id="126980" name="Rectangle 7"/>
          <p:cNvSpPr>
            <a:spLocks noGrp="1" noChangeArrowheads="1"/>
          </p:cNvSpPr>
          <p:nvPr>
            <p:ph type="body" idx="1"/>
          </p:nvPr>
        </p:nvSpPr>
        <p:spPr>
          <a:xfrm>
            <a:off x="1905000" y="2133600"/>
            <a:ext cx="5259388" cy="4248150"/>
          </a:xfrm>
        </p:spPr>
        <p:txBody>
          <a:bodyPr/>
          <a:lstStyle/>
          <a:p>
            <a:pPr eaLnBrk="1" hangingPunct="1">
              <a:lnSpc>
                <a:spcPct val="140000"/>
              </a:lnSpc>
            </a:pPr>
            <a:r>
              <a:rPr lang="zh-CN" altLang="en-US" dirty="0" smtClean="0">
                <a:hlinkClick r:id="rId7" action="ppaction://hlinksldjump"/>
              </a:rPr>
              <a:t>多级</a:t>
            </a:r>
            <a:r>
              <a:rPr lang="en-US" altLang="zh-CN" dirty="0" smtClean="0">
                <a:hlinkClick r:id="rId7" action="ppaction://hlinksldjump"/>
              </a:rPr>
              <a:t>Cache</a:t>
            </a:r>
            <a:endParaRPr lang="en-US" altLang="zh-CN" dirty="0" smtClean="0"/>
          </a:p>
          <a:p>
            <a:pPr eaLnBrk="1" hangingPunct="1">
              <a:lnSpc>
                <a:spcPct val="140000"/>
              </a:lnSpc>
            </a:pPr>
            <a:r>
              <a:rPr lang="zh-CN" altLang="en-US" dirty="0" smtClean="0">
                <a:hlinkClick r:id="rId8" action="ppaction://hlinksldjump"/>
              </a:rPr>
              <a:t>请求字处理技术</a:t>
            </a:r>
            <a:endParaRPr lang="zh-CN" altLang="en-US" dirty="0" smtClean="0"/>
          </a:p>
          <a:p>
            <a:pPr eaLnBrk="1" hangingPunct="1">
              <a:lnSpc>
                <a:spcPct val="140000"/>
              </a:lnSpc>
            </a:pPr>
            <a:r>
              <a:rPr lang="zh-CN" altLang="en-US" dirty="0" smtClean="0">
                <a:hlinkClick r:id="rId9" action="ppaction://hlinksldjump"/>
              </a:rPr>
              <a:t>让读缺失优先于写</a:t>
            </a:r>
            <a:endParaRPr lang="zh-CN" altLang="en-US" dirty="0" smtClean="0"/>
          </a:p>
          <a:p>
            <a:pPr eaLnBrk="1" hangingPunct="1">
              <a:lnSpc>
                <a:spcPct val="140000"/>
              </a:lnSpc>
            </a:pPr>
            <a:r>
              <a:rPr lang="zh-CN" altLang="en-US" dirty="0" smtClean="0">
                <a:hlinkClick r:id="rId10" action="ppaction://hlinksldjump"/>
              </a:rPr>
              <a:t>合并写缓冲区</a:t>
            </a:r>
            <a:endParaRPr lang="zh-CN" altLang="en-US" dirty="0" smtClean="0"/>
          </a:p>
          <a:p>
            <a:pPr eaLnBrk="1" hangingPunct="1">
              <a:lnSpc>
                <a:spcPct val="140000"/>
              </a:lnSpc>
            </a:pPr>
            <a:r>
              <a:rPr lang="zh-CN" altLang="en-US" dirty="0" smtClean="0">
                <a:hlinkClick r:id="rId11" action="ppaction://hlinksldjump"/>
              </a:rPr>
              <a:t>牺牲者</a:t>
            </a:r>
            <a:r>
              <a:rPr lang="en-US" altLang="zh-CN" dirty="0" smtClean="0">
                <a:hlinkClick r:id="rId11" action="ppaction://hlinksldjump"/>
              </a:rPr>
              <a:t>Cache</a:t>
            </a:r>
            <a:endParaRPr lang="zh-CN" altLang="en-US" dirty="0" smtClean="0"/>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pPr eaLnBrk="1" hangingPunct="1">
              <a:defRPr/>
            </a:pPr>
            <a:r>
              <a:rPr lang="zh-CN" altLang="en-US" smtClean="0"/>
              <a:t>多级</a:t>
            </a:r>
            <a:r>
              <a:rPr lang="en-US" altLang="zh-CN" smtClean="0"/>
              <a:t>Cache</a:t>
            </a:r>
            <a:endParaRPr lang="zh-CN" altLang="en-US" smtClean="0"/>
          </a:p>
        </p:txBody>
      </p:sp>
      <p:sp>
        <p:nvSpPr>
          <p:cNvPr id="12800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提高</a:t>
            </a:r>
            <a:r>
              <a:rPr lang="en-US" altLang="zh-CN" sz="1200" b="0">
                <a:latin typeface="Times New Roman" pitchFamily="18" charset="0"/>
                <a:ea typeface="幼圆" pitchFamily="49" charset="-122"/>
                <a:hlinkClick r:id="rId6" action="ppaction://hlinksldjump"/>
              </a:rPr>
              <a:t>Cache</a:t>
            </a:r>
            <a:r>
              <a:rPr lang="zh-CN" altLang="en-US" sz="1200" b="0">
                <a:latin typeface="Times New Roman" pitchFamily="18" charset="0"/>
                <a:ea typeface="幼圆" pitchFamily="49" charset="-122"/>
                <a:hlinkClick r:id="rId6"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降低缺失代价</a:t>
            </a:r>
            <a:endParaRPr lang="zh-CN" altLang="en-US" sz="1200" b="0">
              <a:latin typeface="Times New Roman" pitchFamily="18" charset="0"/>
              <a:ea typeface="幼圆" pitchFamily="49" charset="-122"/>
            </a:endParaRPr>
          </a:p>
        </p:txBody>
      </p:sp>
      <p:sp>
        <p:nvSpPr>
          <p:cNvPr id="128004" name="Rectangle 5"/>
          <p:cNvSpPr>
            <a:spLocks noGrp="1" noChangeArrowheads="1"/>
          </p:cNvSpPr>
          <p:nvPr>
            <p:ph type="body" idx="1"/>
          </p:nvPr>
        </p:nvSpPr>
        <p:spPr>
          <a:xfrm>
            <a:off x="3200400" y="2586038"/>
            <a:ext cx="2514600" cy="3074987"/>
          </a:xfrm>
        </p:spPr>
        <p:txBody>
          <a:bodyPr/>
          <a:lstStyle/>
          <a:p>
            <a:pPr eaLnBrk="1" hangingPunct="1">
              <a:lnSpc>
                <a:spcPct val="170000"/>
              </a:lnSpc>
            </a:pPr>
            <a:r>
              <a:rPr lang="zh-CN" altLang="en-US" dirty="0" smtClean="0">
                <a:hlinkClick r:id="rId8" action="ppaction://hlinksldjump"/>
              </a:rPr>
              <a:t>基本思想</a:t>
            </a:r>
            <a:endParaRPr lang="zh-CN" altLang="en-US" dirty="0" smtClean="0"/>
          </a:p>
          <a:p>
            <a:pPr eaLnBrk="1" hangingPunct="1">
              <a:lnSpc>
                <a:spcPct val="170000"/>
              </a:lnSpc>
            </a:pPr>
            <a:r>
              <a:rPr lang="zh-CN" altLang="en-US" dirty="0" smtClean="0">
                <a:hlinkClick r:id="rId9" action="ppaction://hlinksldjump"/>
              </a:rPr>
              <a:t>性能分析</a:t>
            </a:r>
            <a:endParaRPr lang="zh-CN" altLang="en-US" dirty="0" smtClean="0"/>
          </a:p>
          <a:p>
            <a:pPr eaLnBrk="1" hangingPunct="1">
              <a:lnSpc>
                <a:spcPct val="170000"/>
              </a:lnSpc>
            </a:pPr>
            <a:r>
              <a:rPr lang="zh-CN" altLang="en-US" dirty="0" smtClean="0">
                <a:hlinkClick r:id="rId10" action="ppaction://hlinksldjump"/>
              </a:rPr>
              <a:t>设计考虑</a:t>
            </a:r>
            <a:endParaRPr lang="zh-CN" altLang="en-US" dirty="0" smtClean="0"/>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p:txBody>
          <a:bodyPr/>
          <a:lstStyle/>
          <a:p>
            <a:pPr eaLnBrk="1" hangingPunct="1">
              <a:defRPr/>
            </a:pPr>
            <a:r>
              <a:rPr lang="zh-CN" altLang="en-US" smtClean="0"/>
              <a:t>基本思想</a:t>
            </a:r>
          </a:p>
        </p:txBody>
      </p:sp>
      <p:sp>
        <p:nvSpPr>
          <p:cNvPr id="12902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提高</a:t>
            </a:r>
            <a:r>
              <a:rPr lang="en-US" altLang="zh-CN" sz="1200" b="0">
                <a:latin typeface="Times New Roman" pitchFamily="18" charset="0"/>
                <a:ea typeface="幼圆" pitchFamily="49" charset="-122"/>
                <a:hlinkClick r:id="rId6" action="ppaction://hlinksldjump"/>
              </a:rPr>
              <a:t>Cache</a:t>
            </a:r>
            <a:r>
              <a:rPr lang="zh-CN" altLang="en-US" sz="1200" b="0">
                <a:latin typeface="Times New Roman" pitchFamily="18" charset="0"/>
                <a:ea typeface="幼圆" pitchFamily="49" charset="-122"/>
                <a:hlinkClick r:id="rId6"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降低缺失代价</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8" action="ppaction://hlinksldjump"/>
              </a:rPr>
              <a:t>多级</a:t>
            </a:r>
            <a:r>
              <a:rPr lang="en-US" altLang="zh-CN" sz="1200" b="0">
                <a:latin typeface="Times New Roman" pitchFamily="18" charset="0"/>
                <a:ea typeface="幼圆" pitchFamily="49" charset="-122"/>
                <a:hlinkClick r:id="rId8" action="ppaction://hlinksldjump"/>
              </a:rPr>
              <a:t>Cache</a:t>
            </a:r>
            <a:endParaRPr lang="zh-CN" altLang="en-US" sz="1200" b="0">
              <a:latin typeface="Times New Roman" pitchFamily="18" charset="0"/>
              <a:ea typeface="幼圆" pitchFamily="49" charset="-122"/>
            </a:endParaRPr>
          </a:p>
        </p:txBody>
      </p:sp>
      <p:sp>
        <p:nvSpPr>
          <p:cNvPr id="129028" name="Rectangle 5"/>
          <p:cNvSpPr>
            <a:spLocks noGrp="1" noChangeArrowheads="1"/>
          </p:cNvSpPr>
          <p:nvPr>
            <p:ph type="body" idx="1"/>
          </p:nvPr>
        </p:nvSpPr>
        <p:spPr/>
        <p:txBody>
          <a:bodyPr/>
          <a:lstStyle/>
          <a:p>
            <a:pPr marL="0" indent="0" eaLnBrk="1" hangingPunct="1">
              <a:lnSpc>
                <a:spcPct val="150000"/>
              </a:lnSpc>
              <a:buFont typeface="Wingdings" pitchFamily="2" charset="2"/>
              <a:buNone/>
            </a:pPr>
            <a:r>
              <a:rPr lang="zh-CN" altLang="en-US" dirty="0" smtClean="0"/>
              <a:t>        通过在原始</a:t>
            </a:r>
            <a:r>
              <a:rPr lang="en-US" altLang="zh-CN" dirty="0" smtClean="0"/>
              <a:t>Cache</a:t>
            </a:r>
            <a:r>
              <a:rPr lang="zh-CN" altLang="en-US" dirty="0" smtClean="0"/>
              <a:t>和存储器之间增加另一级</a:t>
            </a:r>
            <a:r>
              <a:rPr lang="en-US" altLang="zh-CN" dirty="0" smtClean="0"/>
              <a:t>Cache，</a:t>
            </a:r>
            <a:r>
              <a:rPr lang="zh-CN" altLang="en-US" dirty="0" smtClean="0"/>
              <a:t>第一级</a:t>
            </a:r>
            <a:r>
              <a:rPr lang="en-US" altLang="zh-CN" dirty="0" smtClean="0"/>
              <a:t>Cache</a:t>
            </a:r>
            <a:r>
              <a:rPr lang="zh-CN" altLang="en-US" dirty="0" smtClean="0"/>
              <a:t>可以小到足以跟上飞快的</a:t>
            </a:r>
            <a:r>
              <a:rPr lang="en-US" altLang="zh-CN" dirty="0" smtClean="0"/>
              <a:t>CPU，</a:t>
            </a:r>
            <a:r>
              <a:rPr lang="zh-CN" altLang="en-US" dirty="0" smtClean="0"/>
              <a:t>而第二级</a:t>
            </a:r>
            <a:r>
              <a:rPr lang="en-US" altLang="zh-CN" dirty="0" smtClean="0"/>
              <a:t>Cache</a:t>
            </a:r>
            <a:r>
              <a:rPr lang="zh-CN" altLang="en-US" dirty="0" smtClean="0"/>
              <a:t>能够大到足以捕捉到对主存进行的大多数访问，因而可以有效降低缺失代价。</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pPr eaLnBrk="1" hangingPunct="1">
              <a:defRPr/>
            </a:pPr>
            <a:r>
              <a:rPr lang="zh-CN" altLang="en-US" smtClean="0"/>
              <a:t>性能分析</a:t>
            </a:r>
          </a:p>
        </p:txBody>
      </p:sp>
      <p:sp>
        <p:nvSpPr>
          <p:cNvPr id="13005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4"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6" action="ppaction://hlinksldjump"/>
              </a:rPr>
              <a:t>Cache</a:t>
            </a:r>
            <a:r>
              <a:rPr lang="zh-CN" altLang="en-US" sz="1200" b="0">
                <a:latin typeface="Times New Roman" pitchFamily="18" charset="0"/>
                <a:ea typeface="幼圆" pitchFamily="49" charset="-122"/>
                <a:hlinkClick r:id="rId6"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提高</a:t>
            </a:r>
            <a:r>
              <a:rPr lang="en-US" altLang="zh-CN" sz="1200" b="0">
                <a:latin typeface="Times New Roman" pitchFamily="18" charset="0"/>
                <a:ea typeface="幼圆" pitchFamily="49" charset="-122"/>
                <a:hlinkClick r:id="rId7" action="ppaction://hlinksldjump"/>
              </a:rPr>
              <a:t>Cache</a:t>
            </a:r>
            <a:r>
              <a:rPr lang="zh-CN" altLang="en-US" sz="1200" b="0">
                <a:latin typeface="Times New Roman" pitchFamily="18" charset="0"/>
                <a:ea typeface="幼圆" pitchFamily="49" charset="-122"/>
                <a:hlinkClick r:id="rId7"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8" action="ppaction://hlinksldjump"/>
              </a:rPr>
              <a:t>降低缺失代价</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9" action="ppaction://hlinksldjump"/>
              </a:rPr>
              <a:t>多级</a:t>
            </a:r>
            <a:r>
              <a:rPr lang="en-US" altLang="zh-CN" sz="1200" b="0">
                <a:latin typeface="Times New Roman" pitchFamily="18" charset="0"/>
                <a:ea typeface="幼圆" pitchFamily="49" charset="-122"/>
                <a:hlinkClick r:id="rId9" action="ppaction://hlinksldjump"/>
              </a:rPr>
              <a:t>Cache</a:t>
            </a:r>
            <a:endParaRPr lang="zh-CN" altLang="en-US" sz="1200" b="0">
              <a:latin typeface="Times New Roman" pitchFamily="18" charset="0"/>
              <a:ea typeface="幼圆" pitchFamily="49" charset="-122"/>
            </a:endParaRPr>
          </a:p>
        </p:txBody>
      </p:sp>
      <p:sp>
        <p:nvSpPr>
          <p:cNvPr id="562180" name="Rectangle 4"/>
          <p:cNvSpPr>
            <a:spLocks noGrp="1" noChangeArrowheads="1"/>
          </p:cNvSpPr>
          <p:nvPr>
            <p:ph type="body" idx="1"/>
          </p:nvPr>
        </p:nvSpPr>
        <p:spPr>
          <a:xfrm>
            <a:off x="809625" y="3141663"/>
            <a:ext cx="7958138" cy="3259137"/>
          </a:xfrm>
        </p:spPr>
        <p:txBody>
          <a:bodyPr/>
          <a:lstStyle/>
          <a:p>
            <a:pPr marL="0" indent="0" eaLnBrk="1" hangingPunct="1">
              <a:buClr>
                <a:srgbClr val="FF0000"/>
              </a:buClr>
              <a:defRPr/>
            </a:pPr>
            <a:r>
              <a:rPr lang="zh-CN" altLang="en-US" sz="2400" dirty="0" smtClean="0">
                <a:solidFill>
                  <a:srgbClr val="FF0000"/>
                </a:solidFill>
                <a:effectLst>
                  <a:outerShdw blurRad="38100" dist="38100" dir="2700000" algn="tl">
                    <a:srgbClr val="C0C0C0"/>
                  </a:outerShdw>
                </a:effectLst>
              </a:rPr>
              <a:t>  局部缺失率</a:t>
            </a:r>
          </a:p>
          <a:p>
            <a:pPr marL="0" indent="0" eaLnBrk="1" hangingPunct="1">
              <a:buFont typeface="Wingdings" pitchFamily="2" charset="2"/>
              <a:buNone/>
              <a:defRPr/>
            </a:pPr>
            <a:r>
              <a:rPr lang="zh-CN" altLang="en-US" sz="2400" dirty="0" smtClean="0"/>
              <a:t>    本级</a:t>
            </a:r>
            <a:r>
              <a:rPr lang="en-US" altLang="zh-CN" sz="2400" dirty="0" smtClean="0"/>
              <a:t>Cache</a:t>
            </a:r>
            <a:r>
              <a:rPr lang="zh-CN" altLang="en-US" sz="2400" dirty="0" smtClean="0"/>
              <a:t>的缺失数除以对本级</a:t>
            </a:r>
            <a:r>
              <a:rPr lang="en-US" altLang="zh-CN" sz="2400" dirty="0" smtClean="0"/>
              <a:t>Cache</a:t>
            </a:r>
            <a:r>
              <a:rPr lang="zh-CN" altLang="en-US" sz="2400" dirty="0" smtClean="0"/>
              <a:t>的存储器访问总数。例如：第一级</a:t>
            </a:r>
            <a:r>
              <a:rPr lang="en-US" altLang="zh-CN" sz="2400" dirty="0" smtClean="0"/>
              <a:t>Cache</a:t>
            </a:r>
            <a:r>
              <a:rPr lang="zh-CN" altLang="en-US" sz="2400" dirty="0" smtClean="0"/>
              <a:t>的局部缺失率为</a:t>
            </a:r>
            <a:r>
              <a:rPr lang="zh-CN" altLang="en-US" sz="2400" dirty="0" smtClean="0">
                <a:solidFill>
                  <a:srgbClr val="0000CC"/>
                </a:solidFill>
                <a:effectLst>
                  <a:outerShdw blurRad="38100" dist="38100" dir="2700000" algn="tl">
                    <a:srgbClr val="C0C0C0"/>
                  </a:outerShdw>
                </a:effectLst>
              </a:rPr>
              <a:t>缺失率</a:t>
            </a:r>
            <a:r>
              <a:rPr lang="en-US" altLang="zh-CN" sz="2400" baseline="-25000" dirty="0" smtClean="0">
                <a:solidFill>
                  <a:srgbClr val="0000CC"/>
                </a:solidFill>
                <a:effectLst>
                  <a:outerShdw blurRad="38100" dist="38100" dir="2700000" algn="tl">
                    <a:srgbClr val="C0C0C0"/>
                  </a:outerShdw>
                </a:effectLst>
              </a:rPr>
              <a:t>L1</a:t>
            </a:r>
            <a:r>
              <a:rPr lang="en-US" altLang="zh-CN" sz="2400" dirty="0" smtClean="0"/>
              <a:t>，</a:t>
            </a:r>
            <a:r>
              <a:rPr lang="zh-CN" altLang="en-US" sz="2400" dirty="0" smtClean="0"/>
              <a:t>第二级</a:t>
            </a:r>
            <a:r>
              <a:rPr lang="en-US" altLang="zh-CN" sz="2400" dirty="0" smtClean="0"/>
              <a:t>Cache</a:t>
            </a:r>
            <a:r>
              <a:rPr lang="zh-CN" altLang="en-US" sz="2400" dirty="0" smtClean="0"/>
              <a:t>的局部缺失率为</a:t>
            </a:r>
            <a:r>
              <a:rPr lang="zh-CN" altLang="en-US" sz="2400" dirty="0" smtClean="0">
                <a:solidFill>
                  <a:srgbClr val="0000CC"/>
                </a:solidFill>
                <a:effectLst>
                  <a:outerShdw blurRad="38100" dist="38100" dir="2700000" algn="tl">
                    <a:srgbClr val="C0C0C0"/>
                  </a:outerShdw>
                </a:effectLst>
              </a:rPr>
              <a:t>缺失率</a:t>
            </a:r>
            <a:r>
              <a:rPr lang="en-US" altLang="zh-CN" sz="2400" baseline="-25000" dirty="0" smtClean="0">
                <a:solidFill>
                  <a:srgbClr val="0000CC"/>
                </a:solidFill>
                <a:effectLst>
                  <a:outerShdw blurRad="38100" dist="38100" dir="2700000" algn="tl">
                    <a:srgbClr val="C0C0C0"/>
                  </a:outerShdw>
                </a:effectLst>
              </a:rPr>
              <a:t>L2</a:t>
            </a:r>
          </a:p>
          <a:p>
            <a:pPr marL="0" indent="0" eaLnBrk="1" hangingPunct="1">
              <a:buClr>
                <a:srgbClr val="FF0000"/>
              </a:buClr>
              <a:defRPr/>
            </a:pPr>
            <a:r>
              <a:rPr lang="zh-CN" altLang="en-US" sz="2400" dirty="0" smtClean="0">
                <a:solidFill>
                  <a:srgbClr val="FF0000"/>
                </a:solidFill>
                <a:effectLst>
                  <a:outerShdw blurRad="38100" dist="38100" dir="2700000" algn="tl">
                    <a:srgbClr val="C0C0C0"/>
                  </a:outerShdw>
                </a:effectLst>
              </a:rPr>
              <a:t>  全局缺失率</a:t>
            </a:r>
          </a:p>
          <a:p>
            <a:pPr marL="0" indent="0" eaLnBrk="1" hangingPunct="1">
              <a:buFont typeface="Wingdings" pitchFamily="2" charset="2"/>
              <a:buNone/>
              <a:defRPr/>
            </a:pPr>
            <a:r>
              <a:rPr lang="zh-CN" altLang="en-US" sz="2400" dirty="0" smtClean="0"/>
              <a:t>    本级</a:t>
            </a:r>
            <a:r>
              <a:rPr lang="en-US" altLang="zh-CN" sz="2400" dirty="0" smtClean="0"/>
              <a:t>Cache</a:t>
            </a:r>
            <a:r>
              <a:rPr lang="zh-CN" altLang="en-US" sz="2400" dirty="0" smtClean="0"/>
              <a:t>的缺失数除以</a:t>
            </a:r>
            <a:r>
              <a:rPr lang="en-US" altLang="zh-CN" sz="2400" dirty="0" smtClean="0"/>
              <a:t>CPU</a:t>
            </a:r>
            <a:r>
              <a:rPr lang="zh-CN" altLang="en-US" sz="2400" dirty="0" smtClean="0"/>
              <a:t>产生的存储器访问总数。例如：第一级</a:t>
            </a:r>
            <a:r>
              <a:rPr lang="en-US" altLang="zh-CN" sz="2400" dirty="0" smtClean="0"/>
              <a:t>Cache</a:t>
            </a:r>
            <a:r>
              <a:rPr lang="zh-CN" altLang="en-US" sz="2400" dirty="0" smtClean="0"/>
              <a:t>的全局缺失率为</a:t>
            </a:r>
            <a:r>
              <a:rPr lang="zh-CN" altLang="en-US" sz="2400" dirty="0" smtClean="0">
                <a:solidFill>
                  <a:srgbClr val="0000CC"/>
                </a:solidFill>
                <a:effectLst>
                  <a:outerShdw blurRad="38100" dist="38100" dir="2700000" algn="tl">
                    <a:srgbClr val="C0C0C0"/>
                  </a:outerShdw>
                </a:effectLst>
              </a:rPr>
              <a:t>缺失率</a:t>
            </a:r>
            <a:r>
              <a:rPr lang="en-US" altLang="zh-CN" sz="2400" baseline="-25000" dirty="0" smtClean="0">
                <a:solidFill>
                  <a:srgbClr val="0000CC"/>
                </a:solidFill>
                <a:effectLst>
                  <a:outerShdw blurRad="38100" dist="38100" dir="2700000" algn="tl">
                    <a:srgbClr val="C0C0C0"/>
                  </a:outerShdw>
                </a:effectLst>
              </a:rPr>
              <a:t>L1</a:t>
            </a:r>
            <a:r>
              <a:rPr lang="en-US" altLang="zh-CN" sz="2400" dirty="0" smtClean="0"/>
              <a:t>，</a:t>
            </a:r>
            <a:r>
              <a:rPr lang="zh-CN" altLang="en-US" sz="2400" dirty="0" smtClean="0"/>
              <a:t>第二级</a:t>
            </a:r>
            <a:r>
              <a:rPr lang="en-US" altLang="zh-CN" sz="2400" dirty="0" smtClean="0"/>
              <a:t>Cache</a:t>
            </a:r>
            <a:r>
              <a:rPr lang="zh-CN" altLang="en-US" sz="2400" dirty="0" smtClean="0"/>
              <a:t>的全局缺失率为</a:t>
            </a:r>
            <a:r>
              <a:rPr lang="zh-CN" altLang="en-US" sz="2400" dirty="0" smtClean="0">
                <a:solidFill>
                  <a:srgbClr val="0000CC"/>
                </a:solidFill>
                <a:effectLst>
                  <a:outerShdw blurRad="38100" dist="38100" dir="2700000" algn="tl">
                    <a:srgbClr val="C0C0C0"/>
                  </a:outerShdw>
                </a:effectLst>
              </a:rPr>
              <a:t>缺失率</a:t>
            </a:r>
            <a:r>
              <a:rPr lang="en-US" altLang="zh-CN" sz="2400" baseline="-25000" dirty="0" smtClean="0">
                <a:solidFill>
                  <a:srgbClr val="0000CC"/>
                </a:solidFill>
                <a:effectLst>
                  <a:outerShdw blurRad="38100" dist="38100" dir="2700000" algn="tl">
                    <a:srgbClr val="C0C0C0"/>
                  </a:outerShdw>
                </a:effectLst>
              </a:rPr>
              <a:t>L1</a:t>
            </a:r>
            <a:r>
              <a:rPr lang="en-US" altLang="zh-CN" sz="2400" dirty="0" smtClean="0">
                <a:solidFill>
                  <a:srgbClr val="0000CC"/>
                </a:solidFill>
                <a:effectLst>
                  <a:outerShdw blurRad="38100" dist="38100" dir="2700000" algn="tl">
                    <a:srgbClr val="C0C0C0"/>
                  </a:outerShdw>
                </a:effectLst>
              </a:rPr>
              <a:t>×</a:t>
            </a:r>
            <a:r>
              <a:rPr lang="zh-CN" altLang="en-US" sz="2400" dirty="0" smtClean="0">
                <a:solidFill>
                  <a:srgbClr val="0000CC"/>
                </a:solidFill>
                <a:effectLst>
                  <a:outerShdw blurRad="38100" dist="38100" dir="2700000" algn="tl">
                    <a:srgbClr val="C0C0C0"/>
                  </a:outerShdw>
                </a:effectLst>
              </a:rPr>
              <a:t>缺失率</a:t>
            </a:r>
            <a:r>
              <a:rPr lang="en-US" altLang="zh-CN" sz="2400" baseline="-25000" dirty="0" smtClean="0">
                <a:solidFill>
                  <a:srgbClr val="0000CC"/>
                </a:solidFill>
                <a:effectLst>
                  <a:outerShdw blurRad="38100" dist="38100" dir="2700000" algn="tl">
                    <a:srgbClr val="C0C0C0"/>
                  </a:outerShdw>
                </a:effectLst>
              </a:rPr>
              <a:t>L2</a:t>
            </a:r>
            <a:r>
              <a:rPr lang="en-US" altLang="zh-CN" sz="2400" dirty="0" smtClean="0"/>
              <a:t>。</a:t>
            </a:r>
            <a:endParaRPr lang="zh-CN" altLang="en-US" sz="2400" dirty="0" smtClean="0"/>
          </a:p>
        </p:txBody>
      </p:sp>
      <p:graphicFrame>
        <p:nvGraphicFramePr>
          <p:cNvPr id="130053" name="Object 5"/>
          <p:cNvGraphicFramePr>
            <a:graphicFrameLocks noChangeAspect="1"/>
          </p:cNvGraphicFramePr>
          <p:nvPr/>
        </p:nvGraphicFramePr>
        <p:xfrm>
          <a:off x="900113" y="2133600"/>
          <a:ext cx="7799387" cy="777875"/>
        </p:xfrm>
        <a:graphic>
          <a:graphicData uri="http://schemas.openxmlformats.org/presentationml/2006/ole">
            <mc:AlternateContent xmlns:mc="http://schemas.openxmlformats.org/markup-compatibility/2006">
              <mc:Choice xmlns:v="urn:schemas-microsoft-com:vml" Requires="v">
                <p:oleObj spid="_x0000_s130138" name="Equation" r:id="rId10" imgW="4584700" imgH="457200" progId="Equation.3">
                  <p:embed/>
                </p:oleObj>
              </mc:Choice>
              <mc:Fallback>
                <p:oleObj name="Equation" r:id="rId10" imgW="4584700" imgH="457200"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00113" y="2133600"/>
                        <a:ext cx="7799387" cy="777875"/>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sp>
        <p:nvSpPr>
          <p:cNvPr id="130054" name="Text Box 5"/>
          <p:cNvSpPr txBox="1">
            <a:spLocks noChangeArrowheads="1"/>
          </p:cNvSpPr>
          <p:nvPr/>
        </p:nvSpPr>
        <p:spPr bwMode="auto">
          <a:xfrm>
            <a:off x="8305800" y="0"/>
            <a:ext cx="838200"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en-US" altLang="zh-CN" sz="1200" b="0" dirty="0" smtClean="0">
                <a:latin typeface="幼圆" pitchFamily="49" charset="-122"/>
                <a:ea typeface="幼圆" pitchFamily="49" charset="-122"/>
              </a:rPr>
              <a:t>3</a:t>
            </a:r>
            <a:r>
              <a:rPr lang="zh-CN" altLang="en-US" sz="1200" b="0" dirty="0" smtClean="0">
                <a:latin typeface="幼圆" pitchFamily="49" charset="-122"/>
                <a:ea typeface="幼圆" pitchFamily="49" charset="-122"/>
              </a:rPr>
              <a:t> </a:t>
            </a:r>
            <a:r>
              <a:rPr lang="zh-CN" altLang="en-US" sz="1200" b="0" dirty="0">
                <a:latin typeface="幼圆" pitchFamily="49" charset="-122"/>
                <a:ea typeface="幼圆" pitchFamily="49" charset="-122"/>
              </a:rPr>
              <a:t>之 1</a:t>
            </a:r>
          </a:p>
        </p:txBody>
      </p:sp>
    </p:spTree>
  </p:cSld>
  <p:clrMapOvr>
    <a:masterClrMapping/>
  </p:clrMapOvr>
  <p:transition spd="slow">
    <p:random/>
    <p:sndAc>
      <p:stSnd>
        <p:snd r:embed="rId3" name="projctor.wav"/>
      </p:stSnd>
    </p:sndAc>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pPr eaLnBrk="1" hangingPunct="1">
              <a:defRPr/>
            </a:pPr>
            <a:r>
              <a:rPr lang="zh-CN" altLang="en-US" smtClean="0"/>
              <a:t>存储容量</a:t>
            </a:r>
          </a:p>
        </p:txBody>
      </p:sp>
      <p:sp>
        <p:nvSpPr>
          <p:cNvPr id="1638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存储系统原理</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存储系统的基本概念</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存储系统的性能指标</a:t>
            </a:r>
            <a:endParaRPr lang="zh-CN" altLang="en-US" sz="1200" b="0">
              <a:latin typeface="Times New Roman" pitchFamily="18" charset="0"/>
              <a:ea typeface="幼圆" pitchFamily="49" charset="-122"/>
            </a:endParaRPr>
          </a:p>
        </p:txBody>
      </p:sp>
      <p:sp>
        <p:nvSpPr>
          <p:cNvPr id="417797" name="Rectangle 5"/>
          <p:cNvSpPr>
            <a:spLocks noGrp="1" noChangeArrowheads="1"/>
          </p:cNvSpPr>
          <p:nvPr>
            <p:ph type="body" idx="1"/>
          </p:nvPr>
        </p:nvSpPr>
        <p:spPr/>
        <p:txBody>
          <a:bodyPr/>
          <a:lstStyle/>
          <a:p>
            <a:pPr marL="374650" indent="-374650" eaLnBrk="1" hangingPunct="1">
              <a:buFont typeface="Wingdings" pitchFamily="2" charset="2"/>
              <a:buNone/>
              <a:defRPr/>
            </a:pPr>
            <a:r>
              <a:rPr lang="zh-CN" altLang="en-US" sz="2800" dirty="0" smtClean="0"/>
              <a:t>           存储容量接近于</a:t>
            </a:r>
            <a:r>
              <a:rPr lang="en-US" altLang="zh-CN" sz="2800" dirty="0" smtClean="0"/>
              <a:t>M</a:t>
            </a:r>
            <a:r>
              <a:rPr lang="en-US" altLang="zh-CN" sz="2800" baseline="-25000" dirty="0" smtClean="0"/>
              <a:t>2</a:t>
            </a:r>
            <a:r>
              <a:rPr lang="en-US" altLang="zh-CN" sz="2800" dirty="0" smtClean="0"/>
              <a:t>（</a:t>
            </a:r>
            <a:r>
              <a:rPr lang="zh-CN" altLang="en-US" sz="2800" dirty="0" smtClean="0"/>
              <a:t>即：</a:t>
            </a:r>
            <a:r>
              <a:rPr lang="en-US" altLang="zh-CN" sz="2800" dirty="0" smtClean="0"/>
              <a:t>S≈S</a:t>
            </a:r>
            <a:r>
              <a:rPr lang="en-US" altLang="zh-CN" sz="2800" baseline="-25000" dirty="0" smtClean="0"/>
              <a:t>2</a:t>
            </a:r>
            <a:r>
              <a:rPr lang="en-US" altLang="zh-CN" sz="2800" dirty="0" smtClean="0"/>
              <a:t>）。</a:t>
            </a:r>
            <a:r>
              <a:rPr lang="zh-CN" altLang="en-US" sz="2800" dirty="0" smtClean="0"/>
              <a:t>对存储系统进行编址的方法有：</a:t>
            </a:r>
          </a:p>
          <a:p>
            <a:pPr marL="374650" indent="-374650" eaLnBrk="1" hangingPunct="1">
              <a:buClr>
                <a:srgbClr val="FF0000"/>
              </a:buClr>
              <a:defRPr/>
            </a:pPr>
            <a:r>
              <a:rPr lang="zh-CN" altLang="en-US" sz="2800" dirty="0" smtClean="0">
                <a:solidFill>
                  <a:srgbClr val="FF0000"/>
                </a:solidFill>
                <a:effectLst>
                  <a:outerShdw blurRad="38100" dist="38100" dir="2700000" algn="tl">
                    <a:srgbClr val="C0C0C0"/>
                  </a:outerShdw>
                </a:effectLst>
              </a:rPr>
              <a:t>可以选择对</a:t>
            </a:r>
            <a:r>
              <a:rPr lang="en-US" altLang="zh-CN" sz="2800" dirty="0" smtClean="0">
                <a:solidFill>
                  <a:srgbClr val="FF0000"/>
                </a:solidFill>
                <a:effectLst>
                  <a:outerShdw blurRad="38100" dist="38100" dir="2700000" algn="tl">
                    <a:srgbClr val="C0C0C0"/>
                  </a:outerShdw>
                </a:effectLst>
              </a:rPr>
              <a:t>M</a:t>
            </a:r>
            <a:r>
              <a:rPr lang="en-US" altLang="zh-CN" sz="2800" baseline="-25000" dirty="0" smtClean="0">
                <a:solidFill>
                  <a:srgbClr val="FF0000"/>
                </a:solidFill>
                <a:effectLst>
                  <a:outerShdw blurRad="38100" dist="38100" dir="2700000" algn="tl">
                    <a:srgbClr val="C0C0C0"/>
                  </a:outerShdw>
                </a:effectLst>
              </a:rPr>
              <a:t>2</a:t>
            </a:r>
            <a:r>
              <a:rPr lang="zh-CN" altLang="en-US" sz="2800" dirty="0" smtClean="0">
                <a:solidFill>
                  <a:srgbClr val="FF0000"/>
                </a:solidFill>
                <a:effectLst>
                  <a:outerShdw blurRad="38100" dist="38100" dir="2700000" algn="tl">
                    <a:srgbClr val="C0C0C0"/>
                  </a:outerShdw>
                </a:effectLst>
              </a:rPr>
              <a:t>进行编址，</a:t>
            </a:r>
            <a:r>
              <a:rPr lang="en-US" altLang="zh-CN" sz="2800" dirty="0" smtClean="0">
                <a:solidFill>
                  <a:srgbClr val="FF0000"/>
                </a:solidFill>
                <a:effectLst>
                  <a:outerShdw blurRad="38100" dist="38100" dir="2700000" algn="tl">
                    <a:srgbClr val="C0C0C0"/>
                  </a:outerShdw>
                </a:effectLst>
              </a:rPr>
              <a:t>M</a:t>
            </a:r>
            <a:r>
              <a:rPr lang="en-US" altLang="zh-CN" sz="2800" baseline="-25000" dirty="0" smtClean="0">
                <a:solidFill>
                  <a:srgbClr val="FF0000"/>
                </a:solidFill>
                <a:effectLst>
                  <a:outerShdw blurRad="38100" dist="38100" dir="2700000" algn="tl">
                    <a:srgbClr val="C0C0C0"/>
                  </a:outerShdw>
                </a:effectLst>
              </a:rPr>
              <a:t>1</a:t>
            </a:r>
            <a:r>
              <a:rPr lang="zh-CN" altLang="en-US" sz="2800" dirty="0" smtClean="0">
                <a:solidFill>
                  <a:srgbClr val="FF0000"/>
                </a:solidFill>
                <a:effectLst>
                  <a:outerShdw blurRad="38100" dist="38100" dir="2700000" algn="tl">
                    <a:srgbClr val="C0C0C0"/>
                  </a:outerShdw>
                </a:effectLst>
              </a:rPr>
              <a:t>可以不编址或在系统内部编址</a:t>
            </a:r>
          </a:p>
          <a:p>
            <a:pPr marL="374650" indent="-374650" eaLnBrk="1" hangingPunct="1">
              <a:buFont typeface="Wingdings" pitchFamily="2" charset="2"/>
              <a:buNone/>
              <a:defRPr/>
            </a:pPr>
            <a:r>
              <a:rPr lang="zh-CN" altLang="en-US" sz="2800" dirty="0" smtClean="0"/>
              <a:t>    例如：</a:t>
            </a:r>
            <a:r>
              <a:rPr lang="en-US" altLang="zh-CN" sz="2800" dirty="0" smtClean="0"/>
              <a:t>Cache</a:t>
            </a:r>
            <a:r>
              <a:rPr lang="zh-CN" altLang="en-US" sz="2800" dirty="0" smtClean="0"/>
              <a:t>存储系统。</a:t>
            </a:r>
          </a:p>
          <a:p>
            <a:pPr marL="374650" indent="-374650" eaLnBrk="1" hangingPunct="1">
              <a:buClr>
                <a:srgbClr val="FF0000"/>
              </a:buClr>
              <a:defRPr/>
            </a:pPr>
            <a:r>
              <a:rPr lang="zh-CN" altLang="en-US" sz="2800" dirty="0" smtClean="0">
                <a:solidFill>
                  <a:srgbClr val="FF0000"/>
                </a:solidFill>
                <a:effectLst>
                  <a:outerShdw blurRad="38100" dist="38100" dir="2700000" algn="tl">
                    <a:srgbClr val="C0C0C0"/>
                  </a:outerShdw>
                </a:effectLst>
              </a:rPr>
              <a:t>为存储系统另外设计一个抽象的地址空间，在系统内部对</a:t>
            </a:r>
            <a:r>
              <a:rPr lang="en-US" altLang="zh-CN" sz="2800" dirty="0" smtClean="0">
                <a:solidFill>
                  <a:srgbClr val="FF0000"/>
                </a:solidFill>
                <a:effectLst>
                  <a:outerShdw blurRad="38100" dist="38100" dir="2700000" algn="tl">
                    <a:srgbClr val="C0C0C0"/>
                  </a:outerShdw>
                </a:effectLst>
              </a:rPr>
              <a:t>M</a:t>
            </a:r>
            <a:r>
              <a:rPr lang="en-US" altLang="zh-CN" sz="2800" baseline="-25000" dirty="0" smtClean="0">
                <a:solidFill>
                  <a:srgbClr val="FF0000"/>
                </a:solidFill>
                <a:effectLst>
                  <a:outerShdw blurRad="38100" dist="38100" dir="2700000" algn="tl">
                    <a:srgbClr val="C0C0C0"/>
                  </a:outerShdw>
                </a:effectLst>
              </a:rPr>
              <a:t>1</a:t>
            </a:r>
            <a:r>
              <a:rPr lang="en-US" altLang="zh-CN" sz="2800" dirty="0" smtClean="0">
                <a:solidFill>
                  <a:srgbClr val="FF0000"/>
                </a:solidFill>
                <a:effectLst>
                  <a:outerShdw blurRad="38100" dist="38100" dir="2700000" algn="tl">
                    <a:srgbClr val="C0C0C0"/>
                  </a:outerShdw>
                </a:effectLst>
              </a:rPr>
              <a:t>、M</a:t>
            </a:r>
            <a:r>
              <a:rPr lang="en-US" altLang="zh-CN" sz="2800" baseline="-25000" dirty="0" smtClean="0">
                <a:solidFill>
                  <a:srgbClr val="FF0000"/>
                </a:solidFill>
                <a:effectLst>
                  <a:outerShdw blurRad="38100" dist="38100" dir="2700000" algn="tl">
                    <a:srgbClr val="C0C0C0"/>
                  </a:outerShdw>
                </a:effectLst>
              </a:rPr>
              <a:t>2</a:t>
            </a:r>
            <a:r>
              <a:rPr lang="zh-CN" altLang="en-US" sz="2800" dirty="0" smtClean="0">
                <a:solidFill>
                  <a:srgbClr val="FF0000"/>
                </a:solidFill>
                <a:effectLst>
                  <a:outerShdw blurRad="38100" dist="38100" dir="2700000" algn="tl">
                    <a:srgbClr val="C0C0C0"/>
                  </a:outerShdw>
                </a:effectLst>
              </a:rPr>
              <a:t>分别编址并将地址映象到这个抽象的地址空间中</a:t>
            </a:r>
          </a:p>
          <a:p>
            <a:pPr marL="374650" indent="-374650" eaLnBrk="1" hangingPunct="1">
              <a:buFont typeface="Wingdings" pitchFamily="2" charset="2"/>
              <a:buNone/>
              <a:defRPr/>
            </a:pPr>
            <a:r>
              <a:rPr lang="zh-CN" altLang="en-US" sz="2800" dirty="0" smtClean="0"/>
              <a:t>     例如：虚拟存储系统。</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5"/>
          <p:cNvSpPr txBox="1">
            <a:spLocks noChangeArrowheads="1"/>
          </p:cNvSpPr>
          <p:nvPr/>
        </p:nvSpPr>
        <p:spPr bwMode="auto">
          <a:xfrm>
            <a:off x="8305800" y="0"/>
            <a:ext cx="838200"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en-US" altLang="zh-CN" sz="1200" b="0" dirty="0" smtClean="0">
                <a:latin typeface="幼圆" pitchFamily="49" charset="-122"/>
                <a:ea typeface="幼圆" pitchFamily="49" charset="-122"/>
              </a:rPr>
              <a:t>3</a:t>
            </a:r>
            <a:r>
              <a:rPr lang="zh-CN" altLang="en-US" sz="1200" b="0" dirty="0" smtClean="0">
                <a:latin typeface="幼圆" pitchFamily="49" charset="-122"/>
                <a:ea typeface="幼圆" pitchFamily="49" charset="-122"/>
              </a:rPr>
              <a:t> </a:t>
            </a:r>
            <a:r>
              <a:rPr lang="zh-CN" altLang="en-US" sz="1200" b="0" dirty="0">
                <a:latin typeface="幼圆" pitchFamily="49" charset="-122"/>
                <a:ea typeface="幼圆" pitchFamily="49" charset="-122"/>
              </a:rPr>
              <a:t>之 </a:t>
            </a:r>
            <a:r>
              <a:rPr lang="en-US" altLang="zh-CN" sz="1200" b="0" dirty="0">
                <a:latin typeface="幼圆" pitchFamily="49" charset="-122"/>
                <a:ea typeface="幼圆" pitchFamily="49" charset="-122"/>
              </a:rPr>
              <a:t>2</a:t>
            </a:r>
            <a:endParaRPr lang="zh-CN" altLang="en-US" sz="1200" b="0" dirty="0">
              <a:latin typeface="幼圆" pitchFamily="49" charset="-122"/>
              <a:ea typeface="幼圆" pitchFamily="49" charset="-122"/>
            </a:endParaRPr>
          </a:p>
        </p:txBody>
      </p:sp>
      <p:sp>
        <p:nvSpPr>
          <p:cNvPr id="2" name="标题 1"/>
          <p:cNvSpPr>
            <a:spLocks noGrp="1"/>
          </p:cNvSpPr>
          <p:nvPr>
            <p:ph type="title"/>
          </p:nvPr>
        </p:nvSpPr>
        <p:spPr/>
        <p:txBody>
          <a:bodyPr/>
          <a:lstStyle/>
          <a:p>
            <a:pPr>
              <a:defRPr/>
            </a:pPr>
            <a:r>
              <a:rPr lang="zh-CN" altLang="en-US" dirty="0" smtClean="0"/>
              <a:t>例  子</a:t>
            </a:r>
            <a:endParaRPr lang="zh-CN" altLang="en-US" dirty="0"/>
          </a:p>
        </p:txBody>
      </p:sp>
      <p:sp>
        <p:nvSpPr>
          <p:cNvPr id="131076" name="内容占位符 2"/>
          <p:cNvSpPr>
            <a:spLocks noGrp="1"/>
          </p:cNvSpPr>
          <p:nvPr>
            <p:ph idx="1"/>
          </p:nvPr>
        </p:nvSpPr>
        <p:spPr>
          <a:xfrm>
            <a:off x="809625" y="1989138"/>
            <a:ext cx="7958138" cy="2879476"/>
          </a:xfrm>
        </p:spPr>
        <p:txBody>
          <a:bodyPr/>
          <a:lstStyle/>
          <a:p>
            <a:pPr marL="534988" indent="-534988">
              <a:lnSpc>
                <a:spcPct val="125000"/>
              </a:lnSpc>
              <a:buNone/>
            </a:pPr>
            <a:r>
              <a:rPr lang="zh-CN" altLang="en-US" sz="2000" dirty="0" smtClean="0">
                <a:solidFill>
                  <a:srgbClr val="FF0000"/>
                </a:solidFill>
              </a:rPr>
              <a:t>例：</a:t>
            </a:r>
            <a:r>
              <a:rPr lang="zh-CN" altLang="en-US" sz="2000" dirty="0" smtClean="0"/>
              <a:t>在某两级</a:t>
            </a:r>
            <a:r>
              <a:rPr lang="en-US" altLang="zh-CN" sz="2000" dirty="0" smtClean="0"/>
              <a:t>Cache</a:t>
            </a:r>
            <a:r>
              <a:rPr lang="zh-CN" altLang="en-US" sz="2000" dirty="0" smtClean="0"/>
              <a:t>中：</a:t>
            </a:r>
            <a:endParaRPr lang="en-US" altLang="zh-CN" sz="2000" dirty="0" smtClean="0"/>
          </a:p>
          <a:p>
            <a:pPr marL="396875" indent="-396875">
              <a:lnSpc>
                <a:spcPct val="125000"/>
              </a:lnSpc>
              <a:buNone/>
            </a:pPr>
            <a:r>
              <a:rPr lang="en-US" altLang="zh-CN" sz="2000" dirty="0" smtClean="0"/>
              <a:t>⑴  </a:t>
            </a:r>
            <a:r>
              <a:rPr lang="zh-CN" altLang="en-US" sz="2000" dirty="0" smtClean="0"/>
              <a:t>假设在</a:t>
            </a:r>
            <a:r>
              <a:rPr lang="en-US" altLang="zh-CN" sz="2000" dirty="0" smtClean="0"/>
              <a:t>1000</a:t>
            </a:r>
            <a:r>
              <a:rPr lang="zh-CN" altLang="en-US" sz="2000" dirty="0" smtClean="0"/>
              <a:t>次访存中，</a:t>
            </a:r>
            <a:r>
              <a:rPr lang="en-US" altLang="zh-CN" sz="2000" dirty="0" smtClean="0"/>
              <a:t>L1</a:t>
            </a:r>
            <a:r>
              <a:rPr lang="zh-CN" altLang="en-US" sz="2000" dirty="0" smtClean="0"/>
              <a:t>级</a:t>
            </a:r>
            <a:r>
              <a:rPr lang="en-US" altLang="zh-CN" sz="2000" dirty="0" smtClean="0"/>
              <a:t>Cache</a:t>
            </a:r>
            <a:r>
              <a:rPr lang="zh-CN" altLang="en-US" sz="2000" dirty="0" smtClean="0"/>
              <a:t>失效</a:t>
            </a:r>
            <a:r>
              <a:rPr lang="en-US" altLang="zh-CN" sz="2000" dirty="0" smtClean="0"/>
              <a:t>40</a:t>
            </a:r>
            <a:r>
              <a:rPr lang="zh-CN" altLang="en-US" sz="2000" dirty="0" smtClean="0"/>
              <a:t>次， </a:t>
            </a:r>
            <a:r>
              <a:rPr lang="en-US" altLang="zh-CN" sz="2000" dirty="0" smtClean="0"/>
              <a:t>L2</a:t>
            </a:r>
            <a:r>
              <a:rPr lang="zh-CN" altLang="en-US" sz="2000" dirty="0" smtClean="0"/>
              <a:t>级</a:t>
            </a:r>
            <a:r>
              <a:rPr lang="en-US" altLang="zh-CN" sz="2000" dirty="0" smtClean="0"/>
              <a:t>Cache</a:t>
            </a:r>
            <a:r>
              <a:rPr lang="zh-CN" altLang="en-US" sz="2000" dirty="0" smtClean="0"/>
              <a:t>失效</a:t>
            </a:r>
            <a:r>
              <a:rPr lang="en-US" altLang="zh-CN" sz="2000" dirty="0" smtClean="0"/>
              <a:t>20</a:t>
            </a:r>
            <a:r>
              <a:rPr lang="zh-CN" altLang="en-US" sz="2000" dirty="0" smtClean="0"/>
              <a:t>次。试问：各级的局部缺失率和全局缺失率各是多少？</a:t>
            </a:r>
            <a:endParaRPr lang="en-US" altLang="zh-CN" sz="2000" dirty="0" smtClean="0"/>
          </a:p>
          <a:p>
            <a:pPr marL="388938" indent="-388938">
              <a:lnSpc>
                <a:spcPct val="125000"/>
              </a:lnSpc>
              <a:buNone/>
            </a:pPr>
            <a:r>
              <a:rPr lang="en-US" altLang="zh-CN" sz="2000" dirty="0" smtClean="0"/>
              <a:t>⑵  </a:t>
            </a:r>
            <a:r>
              <a:rPr lang="zh-CN" altLang="en-US" sz="2000" dirty="0" smtClean="0"/>
              <a:t>假设</a:t>
            </a:r>
            <a:r>
              <a:rPr lang="en-US" altLang="zh-CN" sz="2000" dirty="0"/>
              <a:t>L2</a:t>
            </a:r>
            <a:r>
              <a:rPr lang="zh-CN" altLang="en-US" sz="2000" dirty="0"/>
              <a:t>的命中时间是</a:t>
            </a:r>
            <a:r>
              <a:rPr lang="en-US" altLang="zh-CN" sz="2000" dirty="0"/>
              <a:t>10</a:t>
            </a:r>
            <a:r>
              <a:rPr lang="zh-CN" altLang="en-US" sz="2000" dirty="0"/>
              <a:t>个时钟</a:t>
            </a:r>
            <a:r>
              <a:rPr lang="zh-CN" altLang="en-US" sz="2000" dirty="0" smtClean="0"/>
              <a:t>周期，</a:t>
            </a:r>
            <a:r>
              <a:rPr lang="en-US" altLang="zh-CN" sz="2000" dirty="0" smtClean="0"/>
              <a:t>L2</a:t>
            </a:r>
            <a:r>
              <a:rPr lang="zh-CN" altLang="en-US" sz="2000" dirty="0" smtClean="0"/>
              <a:t>的缺失代价是</a:t>
            </a:r>
            <a:r>
              <a:rPr lang="en-US" altLang="zh-CN" sz="2000" dirty="0"/>
              <a:t>100</a:t>
            </a:r>
            <a:r>
              <a:rPr lang="zh-CN" altLang="en-US" sz="2000" dirty="0"/>
              <a:t>时钟</a:t>
            </a:r>
            <a:r>
              <a:rPr lang="zh-CN" altLang="en-US" sz="2000" dirty="0" smtClean="0"/>
              <a:t>周期；</a:t>
            </a:r>
            <a:r>
              <a:rPr lang="en-US" altLang="zh-CN" sz="2000" dirty="0" smtClean="0"/>
              <a:t>L1</a:t>
            </a:r>
            <a:r>
              <a:rPr lang="zh-CN" altLang="en-US" sz="2000" dirty="0"/>
              <a:t>的命中时间是</a:t>
            </a:r>
            <a:r>
              <a:rPr lang="en-US" altLang="zh-CN" sz="2000" dirty="0"/>
              <a:t>1</a:t>
            </a:r>
            <a:r>
              <a:rPr lang="zh-CN" altLang="en-US" sz="2000" dirty="0"/>
              <a:t>个时钟</a:t>
            </a:r>
            <a:r>
              <a:rPr lang="zh-CN" altLang="en-US" sz="2000" dirty="0" smtClean="0"/>
              <a:t>周期，平均每条指令访存</a:t>
            </a:r>
            <a:r>
              <a:rPr lang="en-US" altLang="zh-CN" sz="2000" dirty="0" smtClean="0"/>
              <a:t>1.5</a:t>
            </a:r>
            <a:r>
              <a:rPr lang="zh-CN" altLang="en-US" sz="2000" dirty="0" smtClean="0"/>
              <a:t>次，不考虑写操作的影响。问：平均</a:t>
            </a:r>
            <a:r>
              <a:rPr lang="zh-CN" altLang="en-US" sz="2000" dirty="0"/>
              <a:t>访存时间是</a:t>
            </a:r>
            <a:r>
              <a:rPr lang="zh-CN" altLang="en-US" sz="2000" dirty="0" smtClean="0"/>
              <a:t>多少？每</a:t>
            </a:r>
            <a:r>
              <a:rPr lang="zh-CN" altLang="en-US" sz="2000" dirty="0"/>
              <a:t>条指令的平均停顿时间是多少个时钟</a:t>
            </a:r>
            <a:r>
              <a:rPr lang="zh-CN" altLang="en-US" sz="2000" dirty="0" smtClean="0"/>
              <a:t>周期？</a:t>
            </a:r>
          </a:p>
        </p:txBody>
      </p:sp>
      <p:sp>
        <p:nvSpPr>
          <p:cNvPr id="4" name="内容占位符 2"/>
          <p:cNvSpPr txBox="1">
            <a:spLocks/>
          </p:cNvSpPr>
          <p:nvPr/>
        </p:nvSpPr>
        <p:spPr bwMode="auto">
          <a:xfrm>
            <a:off x="827088" y="4868614"/>
            <a:ext cx="7958137" cy="1656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tx1"/>
              </a:buClr>
              <a:buFont typeface="Wingdings"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itchFamily="2" charset="2"/>
              <a:buChar char="Ø"/>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mn-lt"/>
                <a:ea typeface="+mn-ea"/>
              </a:defRPr>
            </a:lvl5pPr>
            <a:lvl6pPr marL="2228850" indent="-228600" algn="l" rtl="0" fontAlgn="base">
              <a:spcBef>
                <a:spcPct val="20000"/>
              </a:spcBef>
              <a:spcAft>
                <a:spcPct val="0"/>
              </a:spcAft>
              <a:buClr>
                <a:schemeClr val="accent2"/>
              </a:buClr>
              <a:buSzPct val="80000"/>
              <a:buFont typeface="Wingdings" pitchFamily="2" charset="2"/>
              <a:buChar char="§"/>
              <a:defRPr kumimoji="1" b="1">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itchFamily="2" charset="2"/>
              <a:buChar char="§"/>
              <a:defRPr kumimoji="1" b="1">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itchFamily="2" charset="2"/>
              <a:buChar char="§"/>
              <a:defRPr kumimoji="1" b="1">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itchFamily="2" charset="2"/>
              <a:buChar char="§"/>
              <a:defRPr kumimoji="1" b="1">
                <a:solidFill>
                  <a:schemeClr val="tx1"/>
                </a:solidFill>
                <a:latin typeface="+mn-lt"/>
                <a:ea typeface="+mn-ea"/>
              </a:defRPr>
            </a:lvl9pPr>
          </a:lstStyle>
          <a:p>
            <a:pPr marL="0" indent="0">
              <a:lnSpc>
                <a:spcPct val="125000"/>
              </a:lnSpc>
              <a:spcBef>
                <a:spcPts val="0"/>
              </a:spcBef>
              <a:buNone/>
              <a:defRPr/>
            </a:pPr>
            <a:r>
              <a:rPr lang="zh-CN" altLang="en-US" sz="2000" kern="0" dirty="0" smtClean="0">
                <a:solidFill>
                  <a:srgbClr val="FF0000"/>
                </a:solidFill>
              </a:rPr>
              <a:t>答：</a:t>
            </a:r>
            <a:r>
              <a:rPr lang="en-US" altLang="zh-CN" sz="2000" dirty="0"/>
              <a:t>⑴ </a:t>
            </a:r>
            <a:endParaRPr lang="en-US" altLang="zh-CN" sz="2000" kern="0" dirty="0" smtClean="0">
              <a:solidFill>
                <a:srgbClr val="FF0000"/>
              </a:solidFill>
            </a:endParaRPr>
          </a:p>
          <a:p>
            <a:pPr marL="0" indent="0">
              <a:lnSpc>
                <a:spcPct val="125000"/>
              </a:lnSpc>
              <a:spcBef>
                <a:spcPts val="0"/>
              </a:spcBef>
              <a:buFont typeface="Wingdings" pitchFamily="2" charset="2"/>
              <a:buNone/>
              <a:defRPr/>
            </a:pPr>
            <a:r>
              <a:rPr lang="zh-CN" altLang="en-US" sz="2000" kern="0" dirty="0" smtClean="0"/>
              <a:t>       第一级</a:t>
            </a:r>
            <a:r>
              <a:rPr lang="en-US" altLang="zh-CN" sz="2000" kern="0" dirty="0" smtClean="0"/>
              <a:t>Cache</a:t>
            </a:r>
            <a:r>
              <a:rPr lang="zh-CN" altLang="en-US" sz="2000" kern="0" dirty="0" smtClean="0"/>
              <a:t>的</a:t>
            </a:r>
            <a:r>
              <a:rPr lang="zh-CN" altLang="en-US" sz="2000" dirty="0" smtClean="0"/>
              <a:t>缺失率</a:t>
            </a:r>
            <a:r>
              <a:rPr lang="zh-CN" altLang="en-US" sz="2000" kern="0" dirty="0" smtClean="0"/>
              <a:t>（全局和局部）是：</a:t>
            </a:r>
            <a:r>
              <a:rPr lang="en-US" altLang="zh-CN" sz="2000" kern="0" dirty="0" smtClean="0"/>
              <a:t>40/1000=4%</a:t>
            </a:r>
            <a:endParaRPr lang="zh-CN" altLang="en-US" sz="2000" kern="0" dirty="0" smtClean="0"/>
          </a:p>
          <a:p>
            <a:pPr marL="0" indent="0">
              <a:lnSpc>
                <a:spcPct val="125000"/>
              </a:lnSpc>
              <a:spcBef>
                <a:spcPts val="0"/>
              </a:spcBef>
              <a:buFont typeface="Wingdings" pitchFamily="2" charset="2"/>
              <a:buNone/>
              <a:defRPr/>
            </a:pPr>
            <a:r>
              <a:rPr lang="zh-CN" altLang="en-US" sz="2000" kern="0" dirty="0" smtClean="0"/>
              <a:t>       第二级</a:t>
            </a:r>
            <a:r>
              <a:rPr lang="en-US" altLang="zh-CN" sz="2000" kern="0" dirty="0" smtClean="0"/>
              <a:t>Cache</a:t>
            </a:r>
            <a:r>
              <a:rPr lang="zh-CN" altLang="en-US" sz="2000" kern="0" dirty="0" smtClean="0"/>
              <a:t>的局部</a:t>
            </a:r>
            <a:r>
              <a:rPr lang="zh-CN" altLang="en-US" sz="2000" dirty="0" smtClean="0"/>
              <a:t>缺失率</a:t>
            </a:r>
            <a:r>
              <a:rPr lang="zh-CN" altLang="en-US" sz="2000" kern="0" dirty="0" smtClean="0"/>
              <a:t>是：</a:t>
            </a:r>
            <a:r>
              <a:rPr lang="en-US" altLang="zh-CN" sz="2000" kern="0" dirty="0" smtClean="0"/>
              <a:t>20/40=50%</a:t>
            </a:r>
            <a:endParaRPr lang="zh-CN" altLang="en-US" sz="2000" kern="0" dirty="0" smtClean="0"/>
          </a:p>
          <a:p>
            <a:pPr marL="0" indent="0">
              <a:lnSpc>
                <a:spcPct val="125000"/>
              </a:lnSpc>
              <a:spcBef>
                <a:spcPts val="0"/>
              </a:spcBef>
              <a:buFont typeface="Wingdings" pitchFamily="2" charset="2"/>
              <a:buNone/>
              <a:defRPr/>
            </a:pPr>
            <a:r>
              <a:rPr lang="zh-CN" altLang="en-US" sz="2000" kern="0" dirty="0" smtClean="0"/>
              <a:t>       第二级</a:t>
            </a:r>
            <a:r>
              <a:rPr lang="en-US" altLang="zh-CN" sz="2000" kern="0" dirty="0" smtClean="0"/>
              <a:t>Cache</a:t>
            </a:r>
            <a:r>
              <a:rPr lang="zh-CN" altLang="en-US" sz="2000" kern="0" dirty="0" smtClean="0"/>
              <a:t>的全局</a:t>
            </a:r>
            <a:r>
              <a:rPr lang="zh-CN" altLang="en-US" sz="2000" dirty="0" smtClean="0"/>
              <a:t>缺失率</a:t>
            </a:r>
            <a:r>
              <a:rPr lang="zh-CN" altLang="en-US" sz="2000" kern="0" dirty="0" smtClean="0"/>
              <a:t>是：</a:t>
            </a:r>
            <a:r>
              <a:rPr lang="en-US" altLang="zh-CN" sz="2000" kern="0" dirty="0" smtClean="0"/>
              <a:t>20/1000=2%</a:t>
            </a:r>
            <a:endParaRPr lang="zh-CN" altLang="en-US" sz="2000" kern="0" dirty="0"/>
          </a:p>
        </p:txBody>
      </p:sp>
      <p:sp>
        <p:nvSpPr>
          <p:cNvPr id="131078" name="Text Box 3"/>
          <p:cNvSpPr txBox="1">
            <a:spLocks noChangeArrowheads="1"/>
          </p:cNvSpPr>
          <p:nvPr/>
        </p:nvSpPr>
        <p:spPr bwMode="auto">
          <a:xfrm>
            <a:off x="1346200" y="87313"/>
            <a:ext cx="71135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提高</a:t>
            </a:r>
            <a:r>
              <a:rPr lang="en-US" altLang="zh-CN" sz="1200" b="0">
                <a:latin typeface="Times New Roman" pitchFamily="18" charset="0"/>
                <a:ea typeface="幼圆" pitchFamily="49" charset="-122"/>
                <a:hlinkClick r:id="rId6" action="ppaction://hlinksldjump"/>
              </a:rPr>
              <a:t>Cache</a:t>
            </a:r>
            <a:r>
              <a:rPr lang="zh-CN" altLang="en-US" sz="1200" b="0">
                <a:latin typeface="Times New Roman" pitchFamily="18" charset="0"/>
                <a:ea typeface="幼圆" pitchFamily="49" charset="-122"/>
                <a:hlinkClick r:id="rId6"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降低缺失代价</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8" action="ppaction://hlinksldjump"/>
              </a:rPr>
              <a:t>多级</a:t>
            </a:r>
            <a:r>
              <a:rPr lang="en-US" altLang="zh-CN" sz="1200" b="0">
                <a:latin typeface="Times New Roman" pitchFamily="18" charset="0"/>
                <a:ea typeface="幼圆" pitchFamily="49" charset="-122"/>
                <a:hlinkClick r:id="rId8" action="ppaction://hlinksldjump"/>
              </a:rPr>
              <a:t>Cache</a:t>
            </a:r>
            <a:endParaRPr lang="zh-CN" altLang="en-US" sz="1200" b="0">
              <a:latin typeface="Times New Roman" pitchFamily="18" charset="0"/>
              <a:ea typeface="幼圆" pitchFamily="49" charset="-122"/>
            </a:endParaRPr>
          </a:p>
        </p:txBody>
      </p:sp>
    </p:spTree>
  </p:cSld>
  <p:clrMapOvr>
    <a:masterClrMapping/>
  </p:clrMapOvr>
  <p:transition spd="slow">
    <p:rand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5"/>
          <p:cNvSpPr txBox="1">
            <a:spLocks noChangeArrowheads="1"/>
          </p:cNvSpPr>
          <p:nvPr/>
        </p:nvSpPr>
        <p:spPr bwMode="auto">
          <a:xfrm>
            <a:off x="8305800" y="0"/>
            <a:ext cx="838200"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en-US" altLang="zh-CN" sz="1200" b="0" dirty="0" smtClean="0">
                <a:latin typeface="幼圆" pitchFamily="49" charset="-122"/>
                <a:ea typeface="幼圆" pitchFamily="49" charset="-122"/>
              </a:rPr>
              <a:t>3</a:t>
            </a:r>
            <a:r>
              <a:rPr lang="zh-CN" altLang="en-US" sz="1200" b="0" dirty="0" smtClean="0">
                <a:latin typeface="幼圆" pitchFamily="49" charset="-122"/>
                <a:ea typeface="幼圆" pitchFamily="49" charset="-122"/>
              </a:rPr>
              <a:t> </a:t>
            </a:r>
            <a:r>
              <a:rPr lang="zh-CN" altLang="en-US" sz="1200" b="0" dirty="0">
                <a:latin typeface="幼圆" pitchFamily="49" charset="-122"/>
                <a:ea typeface="幼圆" pitchFamily="49" charset="-122"/>
              </a:rPr>
              <a:t>之 </a:t>
            </a:r>
            <a:r>
              <a:rPr lang="en-US" altLang="zh-CN" sz="1200" b="0" dirty="0" smtClean="0">
                <a:latin typeface="幼圆" pitchFamily="49" charset="-122"/>
                <a:ea typeface="幼圆" pitchFamily="49" charset="-122"/>
              </a:rPr>
              <a:t>3</a:t>
            </a:r>
            <a:endParaRPr lang="zh-CN" altLang="en-US" sz="1200" b="0" dirty="0">
              <a:latin typeface="幼圆" pitchFamily="49" charset="-122"/>
              <a:ea typeface="幼圆" pitchFamily="49" charset="-122"/>
            </a:endParaRPr>
          </a:p>
        </p:txBody>
      </p:sp>
      <p:sp>
        <p:nvSpPr>
          <p:cNvPr id="2" name="标题 1"/>
          <p:cNvSpPr>
            <a:spLocks noGrp="1"/>
          </p:cNvSpPr>
          <p:nvPr>
            <p:ph type="title"/>
          </p:nvPr>
        </p:nvSpPr>
        <p:spPr/>
        <p:txBody>
          <a:bodyPr/>
          <a:lstStyle/>
          <a:p>
            <a:pPr>
              <a:defRPr/>
            </a:pPr>
            <a:r>
              <a:rPr lang="zh-CN" altLang="en-US" dirty="0" smtClean="0"/>
              <a:t>例  子</a:t>
            </a:r>
            <a:endParaRPr lang="zh-CN" altLang="en-US" dirty="0"/>
          </a:p>
        </p:txBody>
      </p:sp>
      <p:sp>
        <p:nvSpPr>
          <p:cNvPr id="4" name="内容占位符 2"/>
          <p:cNvSpPr txBox="1">
            <a:spLocks/>
          </p:cNvSpPr>
          <p:nvPr/>
        </p:nvSpPr>
        <p:spPr bwMode="auto">
          <a:xfrm>
            <a:off x="827088" y="1916832"/>
            <a:ext cx="7958137"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tx1"/>
              </a:buClr>
              <a:buFont typeface="Wingdings"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itchFamily="2" charset="2"/>
              <a:buChar char="Ø"/>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mn-lt"/>
                <a:ea typeface="+mn-ea"/>
              </a:defRPr>
            </a:lvl5pPr>
            <a:lvl6pPr marL="2228850" indent="-228600" algn="l" rtl="0" fontAlgn="base">
              <a:spcBef>
                <a:spcPct val="20000"/>
              </a:spcBef>
              <a:spcAft>
                <a:spcPct val="0"/>
              </a:spcAft>
              <a:buClr>
                <a:schemeClr val="accent2"/>
              </a:buClr>
              <a:buSzPct val="80000"/>
              <a:buFont typeface="Wingdings" pitchFamily="2" charset="2"/>
              <a:buChar char="§"/>
              <a:defRPr kumimoji="1" b="1">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itchFamily="2" charset="2"/>
              <a:buChar char="§"/>
              <a:defRPr kumimoji="1" b="1">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itchFamily="2" charset="2"/>
              <a:buChar char="§"/>
              <a:defRPr kumimoji="1" b="1">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itchFamily="2" charset="2"/>
              <a:buChar char="§"/>
              <a:defRPr kumimoji="1" b="1">
                <a:solidFill>
                  <a:schemeClr val="tx1"/>
                </a:solidFill>
                <a:latin typeface="+mn-lt"/>
                <a:ea typeface="+mn-ea"/>
              </a:defRPr>
            </a:lvl9pPr>
          </a:lstStyle>
          <a:p>
            <a:pPr marL="0" indent="0">
              <a:lnSpc>
                <a:spcPct val="125000"/>
              </a:lnSpc>
              <a:spcBef>
                <a:spcPts val="0"/>
              </a:spcBef>
              <a:buNone/>
              <a:defRPr/>
            </a:pPr>
            <a:r>
              <a:rPr lang="zh-CN" altLang="en-US" sz="2000" kern="0" dirty="0" smtClean="0">
                <a:solidFill>
                  <a:srgbClr val="FF0000"/>
                </a:solidFill>
              </a:rPr>
              <a:t>答：</a:t>
            </a:r>
            <a:r>
              <a:rPr lang="en-US" altLang="zh-CN" sz="2000" dirty="0"/>
              <a:t> ⑵</a:t>
            </a:r>
            <a:r>
              <a:rPr lang="en-US" altLang="zh-CN" sz="2000" dirty="0" smtClean="0"/>
              <a:t> </a:t>
            </a:r>
            <a:endParaRPr lang="en-US" altLang="zh-CN" sz="2000" kern="0" dirty="0" smtClean="0">
              <a:solidFill>
                <a:srgbClr val="FF0000"/>
              </a:solidFill>
            </a:endParaRPr>
          </a:p>
          <a:p>
            <a:pPr marL="0" indent="0">
              <a:lnSpc>
                <a:spcPct val="125000"/>
              </a:lnSpc>
              <a:spcBef>
                <a:spcPts val="0"/>
              </a:spcBef>
              <a:buNone/>
              <a:defRPr/>
            </a:pPr>
            <a:r>
              <a:rPr lang="en-US" altLang="zh-CN" sz="2000" kern="0" dirty="0" smtClean="0"/>
              <a:t>AMAT=</a:t>
            </a:r>
            <a:r>
              <a:rPr lang="zh-CN" altLang="en-US" sz="2000" kern="0" dirty="0" smtClean="0"/>
              <a:t>命中时间</a:t>
            </a:r>
            <a:r>
              <a:rPr lang="en-US" altLang="zh-CN" sz="2000" kern="0" baseline="-25000" dirty="0" smtClean="0"/>
              <a:t>L1</a:t>
            </a:r>
            <a:r>
              <a:rPr lang="en-US" altLang="zh-CN" sz="2000" kern="0" dirty="0" smtClean="0"/>
              <a:t>+</a:t>
            </a:r>
            <a:r>
              <a:rPr lang="zh-CN" altLang="en-US" sz="2000" kern="0" dirty="0" smtClean="0"/>
              <a:t>缺失率</a:t>
            </a:r>
            <a:r>
              <a:rPr lang="en-US" altLang="zh-CN" sz="2000" kern="0" baseline="-25000" dirty="0" smtClean="0"/>
              <a:t>L1</a:t>
            </a:r>
            <a:r>
              <a:rPr lang="en-US" altLang="zh-CN" sz="2000" kern="0" dirty="0" smtClean="0"/>
              <a:t>×(</a:t>
            </a:r>
            <a:r>
              <a:rPr lang="zh-CN" altLang="en-US" sz="2000" kern="0" dirty="0"/>
              <a:t>命中时间</a:t>
            </a:r>
            <a:r>
              <a:rPr lang="en-US" altLang="zh-CN" sz="2000" kern="0" baseline="-25000" dirty="0" smtClean="0"/>
              <a:t>L2</a:t>
            </a:r>
            <a:r>
              <a:rPr lang="en-US" altLang="zh-CN" sz="2000" kern="0" dirty="0" smtClean="0"/>
              <a:t>+</a:t>
            </a:r>
            <a:r>
              <a:rPr lang="zh-CN" altLang="en-US" sz="2000" kern="0" dirty="0"/>
              <a:t>缺失率</a:t>
            </a:r>
            <a:r>
              <a:rPr lang="en-US" altLang="zh-CN" sz="2000" kern="0" baseline="-25000" dirty="0" smtClean="0"/>
              <a:t>L2</a:t>
            </a:r>
            <a:r>
              <a:rPr lang="en-US" altLang="zh-CN" sz="2000" kern="0" dirty="0" smtClean="0"/>
              <a:t>×</a:t>
            </a:r>
            <a:r>
              <a:rPr lang="zh-CN" altLang="en-US" sz="2000" kern="0" dirty="0" smtClean="0"/>
              <a:t>缺失代价</a:t>
            </a:r>
            <a:r>
              <a:rPr lang="en-US" altLang="zh-CN" sz="2000" kern="0" baseline="-25000" dirty="0" smtClean="0"/>
              <a:t>L2</a:t>
            </a:r>
            <a:r>
              <a:rPr lang="en-US" altLang="zh-CN" sz="2000" kern="0" dirty="0" smtClean="0"/>
              <a:t>)</a:t>
            </a:r>
          </a:p>
          <a:p>
            <a:pPr marL="0" indent="0">
              <a:lnSpc>
                <a:spcPct val="125000"/>
              </a:lnSpc>
              <a:spcBef>
                <a:spcPts val="0"/>
              </a:spcBef>
              <a:buNone/>
              <a:defRPr/>
            </a:pPr>
            <a:r>
              <a:rPr lang="en-US" altLang="zh-CN" sz="2000" kern="0" dirty="0"/>
              <a:t> </a:t>
            </a:r>
            <a:r>
              <a:rPr lang="en-US" altLang="zh-CN" sz="2000" kern="0" dirty="0" smtClean="0"/>
              <a:t>         =</a:t>
            </a:r>
            <a:r>
              <a:rPr lang="en-US" altLang="zh-CN" sz="2000" kern="0" dirty="0"/>
              <a:t>1+4% </a:t>
            </a:r>
            <a:r>
              <a:rPr lang="en-US" altLang="zh-CN" sz="2000" kern="0" dirty="0" smtClean="0"/>
              <a:t>×(10+50%×100)</a:t>
            </a:r>
          </a:p>
          <a:p>
            <a:pPr marL="0" indent="0">
              <a:lnSpc>
                <a:spcPct val="125000"/>
              </a:lnSpc>
              <a:spcBef>
                <a:spcPts val="0"/>
              </a:spcBef>
              <a:buNone/>
              <a:defRPr/>
            </a:pPr>
            <a:r>
              <a:rPr lang="en-US" altLang="zh-CN" sz="2000" kern="0" dirty="0"/>
              <a:t> </a:t>
            </a:r>
            <a:r>
              <a:rPr lang="en-US" altLang="zh-CN" sz="2000" kern="0" dirty="0" smtClean="0"/>
              <a:t>         =3.4</a:t>
            </a:r>
            <a:r>
              <a:rPr lang="zh-CN" altLang="en-US" sz="2000" kern="0" dirty="0" smtClean="0"/>
              <a:t>个时钟周期</a:t>
            </a:r>
            <a:endParaRPr lang="en-US" altLang="zh-CN" sz="2000" kern="0" dirty="0"/>
          </a:p>
          <a:p>
            <a:pPr marL="0" indent="0">
              <a:lnSpc>
                <a:spcPct val="125000"/>
              </a:lnSpc>
              <a:spcBef>
                <a:spcPts val="0"/>
              </a:spcBef>
              <a:buNone/>
              <a:defRPr/>
            </a:pPr>
            <a:endParaRPr lang="en-US" altLang="zh-CN" sz="2000" kern="0" dirty="0" smtClean="0"/>
          </a:p>
          <a:p>
            <a:pPr marL="0" indent="0">
              <a:lnSpc>
                <a:spcPct val="125000"/>
              </a:lnSpc>
              <a:spcBef>
                <a:spcPts val="0"/>
              </a:spcBef>
              <a:buNone/>
              <a:defRPr/>
            </a:pPr>
            <a:r>
              <a:rPr lang="zh-CN" altLang="en-US" sz="2000" kern="0" dirty="0" smtClean="0"/>
              <a:t>每次访存的平均停顿时间</a:t>
            </a:r>
            <a:r>
              <a:rPr lang="en-US" altLang="zh-CN" sz="2000" kern="0" dirty="0" smtClean="0"/>
              <a:t>=</a:t>
            </a:r>
            <a:r>
              <a:rPr lang="zh-CN" altLang="en-US" sz="2000" kern="0" dirty="0" smtClean="0"/>
              <a:t>全局缺失</a:t>
            </a:r>
            <a:r>
              <a:rPr lang="zh-CN" altLang="en-US" sz="2000" kern="0" dirty="0"/>
              <a:t>率</a:t>
            </a:r>
            <a:r>
              <a:rPr lang="en-US" altLang="zh-CN" sz="2000" kern="0" baseline="-25000" dirty="0"/>
              <a:t>L1</a:t>
            </a:r>
            <a:r>
              <a:rPr lang="en-US" altLang="zh-CN" sz="2000" kern="0" dirty="0" smtClean="0"/>
              <a:t>×</a:t>
            </a:r>
            <a:r>
              <a:rPr lang="zh-CN" altLang="en-US" sz="2000" kern="0" dirty="0"/>
              <a:t>命中时间</a:t>
            </a:r>
            <a:r>
              <a:rPr lang="en-US" altLang="zh-CN" sz="2000" kern="0" baseline="-25000" dirty="0"/>
              <a:t>L2</a:t>
            </a:r>
            <a:r>
              <a:rPr lang="en-US" altLang="zh-CN" sz="2000" kern="0" dirty="0" smtClean="0"/>
              <a:t>+</a:t>
            </a:r>
          </a:p>
          <a:p>
            <a:pPr marL="0" indent="0">
              <a:lnSpc>
                <a:spcPct val="125000"/>
              </a:lnSpc>
              <a:spcBef>
                <a:spcPts val="0"/>
              </a:spcBef>
              <a:buNone/>
              <a:defRPr/>
            </a:pPr>
            <a:r>
              <a:rPr lang="en-US" altLang="zh-CN" sz="2000" kern="0" dirty="0"/>
              <a:t> </a:t>
            </a:r>
            <a:r>
              <a:rPr lang="en-US" altLang="zh-CN" sz="2000" kern="0" dirty="0" smtClean="0"/>
              <a:t>                                                               </a:t>
            </a:r>
            <a:r>
              <a:rPr lang="zh-CN" altLang="en-US" sz="2000" kern="0" dirty="0" smtClean="0"/>
              <a:t>全局</a:t>
            </a:r>
            <a:r>
              <a:rPr lang="zh-CN" altLang="en-US" sz="2000" kern="0" dirty="0"/>
              <a:t>缺失率</a:t>
            </a:r>
            <a:r>
              <a:rPr lang="en-US" altLang="zh-CN" sz="2000" kern="0" baseline="-25000" dirty="0" smtClean="0"/>
              <a:t>L2</a:t>
            </a:r>
            <a:r>
              <a:rPr lang="en-US" altLang="zh-CN" sz="2000" kern="0" dirty="0" smtClean="0"/>
              <a:t>×</a:t>
            </a:r>
            <a:r>
              <a:rPr lang="zh-CN" altLang="en-US" sz="2000" kern="0" dirty="0"/>
              <a:t>缺失代价</a:t>
            </a:r>
            <a:r>
              <a:rPr lang="en-US" altLang="zh-CN" sz="2000" kern="0" baseline="-25000" dirty="0" smtClean="0"/>
              <a:t>L2</a:t>
            </a:r>
          </a:p>
          <a:p>
            <a:pPr marL="0" indent="0">
              <a:lnSpc>
                <a:spcPct val="125000"/>
              </a:lnSpc>
              <a:spcBef>
                <a:spcPts val="0"/>
              </a:spcBef>
              <a:buNone/>
              <a:defRPr/>
            </a:pPr>
            <a:r>
              <a:rPr lang="en-US" altLang="zh-CN" sz="2000" kern="0" baseline="-25000" dirty="0"/>
              <a:t> </a:t>
            </a:r>
            <a:r>
              <a:rPr lang="en-US" altLang="zh-CN" sz="2000" kern="0" baseline="-25000" dirty="0" smtClean="0"/>
              <a:t>                                                           </a:t>
            </a:r>
            <a:r>
              <a:rPr lang="en-US" altLang="zh-CN" sz="2000" kern="0" dirty="0" smtClean="0"/>
              <a:t>=4%×10+2%×100</a:t>
            </a:r>
          </a:p>
          <a:p>
            <a:pPr marL="0" indent="0">
              <a:lnSpc>
                <a:spcPct val="125000"/>
              </a:lnSpc>
              <a:spcBef>
                <a:spcPts val="0"/>
              </a:spcBef>
              <a:buNone/>
              <a:defRPr/>
            </a:pPr>
            <a:r>
              <a:rPr lang="en-US" altLang="zh-CN" sz="2000" kern="0" dirty="0"/>
              <a:t> </a:t>
            </a:r>
            <a:r>
              <a:rPr lang="en-US" altLang="zh-CN" sz="2000" kern="0" dirty="0" smtClean="0"/>
              <a:t>                                        =2.4</a:t>
            </a:r>
            <a:r>
              <a:rPr lang="zh-CN" altLang="en-US" sz="2000" kern="0" dirty="0"/>
              <a:t>个时钟周期</a:t>
            </a:r>
            <a:endParaRPr lang="en-US" altLang="zh-CN" sz="2000" kern="0" dirty="0"/>
          </a:p>
          <a:p>
            <a:pPr marL="0" indent="0">
              <a:lnSpc>
                <a:spcPct val="125000"/>
              </a:lnSpc>
              <a:spcBef>
                <a:spcPts val="0"/>
              </a:spcBef>
              <a:buNone/>
              <a:defRPr/>
            </a:pPr>
            <a:r>
              <a:rPr lang="zh-CN" altLang="en-US" sz="2000" kern="0" dirty="0"/>
              <a:t>由于平均每条指令访存</a:t>
            </a:r>
            <a:r>
              <a:rPr lang="en-US" altLang="zh-CN" sz="2000" kern="0" dirty="0"/>
              <a:t>1.5</a:t>
            </a:r>
            <a:r>
              <a:rPr lang="zh-CN" altLang="en-US" sz="2000" kern="0" dirty="0" smtClean="0"/>
              <a:t>次，所以：</a:t>
            </a:r>
            <a:endParaRPr lang="en-US" altLang="zh-CN" sz="2000" kern="0" dirty="0" smtClean="0"/>
          </a:p>
          <a:p>
            <a:pPr marL="0" indent="0">
              <a:lnSpc>
                <a:spcPct val="125000"/>
              </a:lnSpc>
              <a:spcBef>
                <a:spcPts val="0"/>
              </a:spcBef>
              <a:buNone/>
              <a:defRPr/>
            </a:pPr>
            <a:r>
              <a:rPr lang="zh-CN" altLang="en-US" sz="2000" kern="0" dirty="0" smtClean="0"/>
              <a:t>每条指令的</a:t>
            </a:r>
            <a:r>
              <a:rPr lang="zh-CN" altLang="en-US" sz="2000" kern="0" dirty="0"/>
              <a:t>平均</a:t>
            </a:r>
            <a:r>
              <a:rPr lang="zh-CN" altLang="en-US" sz="2000" kern="0" dirty="0" smtClean="0"/>
              <a:t>访存停顿</a:t>
            </a:r>
            <a:r>
              <a:rPr lang="zh-CN" altLang="en-US" sz="2000" kern="0" dirty="0"/>
              <a:t>时间</a:t>
            </a:r>
            <a:r>
              <a:rPr lang="en-US" altLang="zh-CN" sz="2000" kern="0" dirty="0" smtClean="0"/>
              <a:t>=2.4×1.5</a:t>
            </a:r>
            <a:endParaRPr lang="zh-CN" altLang="en-US" sz="2000" kern="0" dirty="0"/>
          </a:p>
        </p:txBody>
      </p:sp>
      <p:sp>
        <p:nvSpPr>
          <p:cNvPr id="131078" name="Text Box 3"/>
          <p:cNvSpPr txBox="1">
            <a:spLocks noChangeArrowheads="1"/>
          </p:cNvSpPr>
          <p:nvPr/>
        </p:nvSpPr>
        <p:spPr bwMode="auto">
          <a:xfrm>
            <a:off x="1346200" y="87313"/>
            <a:ext cx="71135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提高</a:t>
            </a:r>
            <a:r>
              <a:rPr lang="en-US" altLang="zh-CN" sz="1200" b="0">
                <a:latin typeface="Times New Roman" pitchFamily="18" charset="0"/>
                <a:ea typeface="幼圆" pitchFamily="49" charset="-122"/>
                <a:hlinkClick r:id="rId6" action="ppaction://hlinksldjump"/>
              </a:rPr>
              <a:t>Cache</a:t>
            </a:r>
            <a:r>
              <a:rPr lang="zh-CN" altLang="en-US" sz="1200" b="0">
                <a:latin typeface="Times New Roman" pitchFamily="18" charset="0"/>
                <a:ea typeface="幼圆" pitchFamily="49" charset="-122"/>
                <a:hlinkClick r:id="rId6"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降低缺失代价</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8" action="ppaction://hlinksldjump"/>
              </a:rPr>
              <a:t>多级</a:t>
            </a:r>
            <a:r>
              <a:rPr lang="en-US" altLang="zh-CN" sz="1200" b="0">
                <a:latin typeface="Times New Roman" pitchFamily="18" charset="0"/>
                <a:ea typeface="幼圆" pitchFamily="49" charset="-122"/>
                <a:hlinkClick r:id="rId8" action="ppaction://hlinksldjump"/>
              </a:rPr>
              <a:t>Cache</a:t>
            </a:r>
            <a:endParaRPr lang="zh-CN" altLang="en-US" sz="1200" b="0">
              <a:latin typeface="Times New Roman" pitchFamily="18" charset="0"/>
              <a:ea typeface="幼圆" pitchFamily="49" charset="-122"/>
            </a:endParaRPr>
          </a:p>
        </p:txBody>
      </p:sp>
    </p:spTree>
    <p:extLst>
      <p:ext uri="{BB962C8B-B14F-4D97-AF65-F5344CB8AC3E}">
        <p14:creationId xmlns:p14="http://schemas.microsoft.com/office/powerpoint/2010/main" val="351001783"/>
      </p:ext>
    </p:extLst>
  </p:cSld>
  <p:clrMapOvr>
    <a:masterClrMapping/>
  </p:clrMapOvr>
  <p:transition spd="slow">
    <p:random/>
    <p:sndAc>
      <p:stSnd>
        <p:snd r:embed="rId2" name="projctor.wav"/>
      </p:stSnd>
    </p:sndAc>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第二级</a:t>
            </a:r>
            <a:r>
              <a:rPr lang="en-US" altLang="zh-CN" dirty="0" smtClean="0"/>
              <a:t>Cache</a:t>
            </a:r>
            <a:endParaRPr lang="zh-CN" altLang="en-US" dirty="0"/>
          </a:p>
        </p:txBody>
      </p:sp>
      <p:sp>
        <p:nvSpPr>
          <p:cNvPr id="132099" name="内容占位符 2"/>
          <p:cNvSpPr>
            <a:spLocks noGrp="1"/>
          </p:cNvSpPr>
          <p:nvPr>
            <p:ph idx="1"/>
          </p:nvPr>
        </p:nvSpPr>
        <p:spPr/>
        <p:txBody>
          <a:bodyPr/>
          <a:lstStyle/>
          <a:p>
            <a:pPr>
              <a:lnSpc>
                <a:spcPct val="110000"/>
              </a:lnSpc>
            </a:pPr>
            <a:r>
              <a:rPr lang="zh-CN" altLang="en-US" sz="2400" dirty="0" smtClean="0"/>
              <a:t>在第二级</a:t>
            </a:r>
            <a:r>
              <a:rPr lang="en-US" altLang="zh-CN" sz="2400" dirty="0" smtClean="0"/>
              <a:t>Cache</a:t>
            </a:r>
            <a:r>
              <a:rPr lang="zh-CN" altLang="en-US" sz="2400" dirty="0" smtClean="0"/>
              <a:t>比第一级 </a:t>
            </a:r>
            <a:r>
              <a:rPr lang="en-US" altLang="zh-CN" sz="2400" dirty="0" smtClean="0"/>
              <a:t>Cache</a:t>
            </a:r>
            <a:r>
              <a:rPr lang="zh-CN" altLang="en-US" sz="2400" dirty="0" smtClean="0"/>
              <a:t>大得多的情况下，两级</a:t>
            </a:r>
            <a:r>
              <a:rPr lang="en-US" altLang="zh-CN" sz="2400" dirty="0" smtClean="0"/>
              <a:t>Cache</a:t>
            </a:r>
            <a:r>
              <a:rPr lang="zh-CN" altLang="en-US" sz="2400" dirty="0" smtClean="0"/>
              <a:t>的全局缺失率和容量与第二级</a:t>
            </a:r>
            <a:r>
              <a:rPr lang="en-US" altLang="zh-CN" sz="2400" dirty="0" smtClean="0"/>
              <a:t>Cache</a:t>
            </a:r>
            <a:r>
              <a:rPr lang="zh-CN" altLang="en-US" sz="2400" dirty="0" smtClean="0"/>
              <a:t>相同的单级</a:t>
            </a:r>
            <a:r>
              <a:rPr lang="en-US" altLang="zh-CN" sz="2400" dirty="0" smtClean="0"/>
              <a:t>Cache</a:t>
            </a:r>
            <a:r>
              <a:rPr lang="zh-CN" altLang="en-US" sz="2400" dirty="0" smtClean="0"/>
              <a:t>的缺失率非常接近。故可以采用单级</a:t>
            </a:r>
            <a:r>
              <a:rPr lang="en-US" altLang="zh-CN" sz="2400" dirty="0" smtClean="0"/>
              <a:t>Cache</a:t>
            </a:r>
            <a:r>
              <a:rPr lang="zh-CN" altLang="en-US" sz="2400" dirty="0" smtClean="0"/>
              <a:t>的知识和结论来分析。</a:t>
            </a:r>
          </a:p>
          <a:p>
            <a:pPr>
              <a:lnSpc>
                <a:spcPct val="110000"/>
              </a:lnSpc>
            </a:pPr>
            <a:r>
              <a:rPr lang="zh-CN" altLang="en-US" sz="2400" dirty="0" smtClean="0">
                <a:solidFill>
                  <a:srgbClr val="0000FF"/>
                </a:solidFill>
              </a:rPr>
              <a:t>局部缺失率</a:t>
            </a:r>
            <a:r>
              <a:rPr lang="zh-CN" altLang="en-US" sz="2400" dirty="0" smtClean="0"/>
              <a:t>不是衡量第二级</a:t>
            </a:r>
            <a:r>
              <a:rPr lang="en-US" altLang="zh-CN" sz="2400" dirty="0" smtClean="0"/>
              <a:t>Cache</a:t>
            </a:r>
            <a:r>
              <a:rPr lang="zh-CN" altLang="en-US" sz="2400" dirty="0" smtClean="0"/>
              <a:t>的一个好指标，因为它会</a:t>
            </a:r>
            <a:r>
              <a:rPr lang="zh-CN" altLang="en-US" sz="2400" dirty="0"/>
              <a:t>依赖于</a:t>
            </a:r>
            <a:r>
              <a:rPr lang="zh-CN" altLang="en-US" sz="2400" dirty="0" smtClean="0"/>
              <a:t>第一级</a:t>
            </a:r>
            <a:r>
              <a:rPr lang="en-US" altLang="zh-CN" sz="2400" dirty="0" smtClean="0"/>
              <a:t>Cache</a:t>
            </a:r>
            <a:r>
              <a:rPr lang="zh-CN" altLang="en-US" sz="2400" dirty="0" smtClean="0"/>
              <a:t>，且不能全面反映两级</a:t>
            </a:r>
            <a:r>
              <a:rPr lang="en-US" altLang="zh-CN" sz="2400" dirty="0" smtClean="0"/>
              <a:t>Cache</a:t>
            </a:r>
            <a:r>
              <a:rPr lang="zh-CN" altLang="en-US" sz="2400" dirty="0" smtClean="0"/>
              <a:t>系统的性能。故在评价第二级</a:t>
            </a:r>
            <a:r>
              <a:rPr lang="en-US" altLang="zh-CN" sz="2400" dirty="0" smtClean="0"/>
              <a:t>Cache</a:t>
            </a:r>
            <a:r>
              <a:rPr lang="zh-CN" altLang="en-US" sz="2400" dirty="0" smtClean="0"/>
              <a:t>时，应用</a:t>
            </a:r>
            <a:r>
              <a:rPr lang="zh-CN" altLang="en-US" sz="2400" dirty="0" smtClean="0">
                <a:solidFill>
                  <a:srgbClr val="FF0000"/>
                </a:solidFill>
              </a:rPr>
              <a:t>全局缺失率</a:t>
            </a:r>
            <a:r>
              <a:rPr lang="zh-CN" altLang="en-US" sz="2400" dirty="0" smtClean="0"/>
              <a:t>这个指标。</a:t>
            </a:r>
            <a:endParaRPr lang="en-US" altLang="zh-CN" sz="2400" dirty="0" smtClean="0"/>
          </a:p>
          <a:p>
            <a:pPr>
              <a:lnSpc>
                <a:spcPct val="110000"/>
              </a:lnSpc>
            </a:pPr>
            <a:r>
              <a:rPr lang="zh-CN" altLang="en-US" sz="2400" dirty="0" smtClean="0">
                <a:latin typeface="黑体" pitchFamily="49" charset="-122"/>
              </a:rPr>
              <a:t>第二级</a:t>
            </a:r>
            <a:r>
              <a:rPr lang="en-US" altLang="zh-CN" sz="2400" dirty="0" smtClean="0"/>
              <a:t>Cache</a:t>
            </a:r>
            <a:r>
              <a:rPr lang="zh-CN" altLang="en-US" sz="2400" dirty="0" smtClean="0">
                <a:latin typeface="黑体" pitchFamily="49" charset="-122"/>
              </a:rPr>
              <a:t>不会影响</a:t>
            </a:r>
            <a:r>
              <a:rPr lang="en-US" altLang="zh-CN" sz="2400" dirty="0" smtClean="0"/>
              <a:t>CPU</a:t>
            </a:r>
            <a:r>
              <a:rPr lang="zh-CN" altLang="en-US" sz="2400" dirty="0" smtClean="0">
                <a:latin typeface="黑体" pitchFamily="49" charset="-122"/>
              </a:rPr>
              <a:t>的时钟频率，只影响第一级</a:t>
            </a:r>
            <a:r>
              <a:rPr lang="en-US" altLang="zh-CN" sz="2400" dirty="0" smtClean="0"/>
              <a:t>Cache</a:t>
            </a:r>
            <a:r>
              <a:rPr lang="zh-CN" altLang="en-US" sz="2400" dirty="0" smtClean="0"/>
              <a:t>的缺失代价，</a:t>
            </a:r>
            <a:r>
              <a:rPr lang="zh-CN" altLang="en-US" sz="2400" dirty="0" smtClean="0">
                <a:latin typeface="黑体" pitchFamily="49" charset="-122"/>
              </a:rPr>
              <a:t>因此其设计有更大的考虑空间。</a:t>
            </a:r>
          </a:p>
        </p:txBody>
      </p:sp>
      <p:sp>
        <p:nvSpPr>
          <p:cNvPr id="132100" name="Text Box 5"/>
          <p:cNvSpPr txBox="1">
            <a:spLocks noChangeArrowheads="1"/>
          </p:cNvSpPr>
          <p:nvPr/>
        </p:nvSpPr>
        <p:spPr bwMode="auto">
          <a:xfrm>
            <a:off x="8305800" y="0"/>
            <a:ext cx="838200"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en-US" altLang="zh-CN" sz="1200" b="0">
                <a:latin typeface="幼圆" pitchFamily="49" charset="-122"/>
                <a:ea typeface="幼圆" pitchFamily="49" charset="-122"/>
              </a:rPr>
              <a:t>5</a:t>
            </a:r>
            <a:r>
              <a:rPr lang="zh-CN" altLang="en-US" sz="1200" b="0">
                <a:latin typeface="幼圆" pitchFamily="49" charset="-122"/>
                <a:ea typeface="幼圆" pitchFamily="49" charset="-122"/>
              </a:rPr>
              <a:t> 之 </a:t>
            </a:r>
            <a:r>
              <a:rPr lang="en-US" altLang="zh-CN" sz="1200" b="0">
                <a:latin typeface="幼圆" pitchFamily="49" charset="-122"/>
                <a:ea typeface="幼圆" pitchFamily="49" charset="-122"/>
              </a:rPr>
              <a:t>1</a:t>
            </a:r>
            <a:endParaRPr lang="zh-CN" altLang="en-US" sz="1200" b="0">
              <a:latin typeface="幼圆" pitchFamily="49" charset="-122"/>
              <a:ea typeface="幼圆" pitchFamily="49" charset="-122"/>
            </a:endParaRPr>
          </a:p>
        </p:txBody>
      </p:sp>
      <p:sp>
        <p:nvSpPr>
          <p:cNvPr id="132101" name="Text Box 3"/>
          <p:cNvSpPr txBox="1">
            <a:spLocks noChangeArrowheads="1"/>
          </p:cNvSpPr>
          <p:nvPr/>
        </p:nvSpPr>
        <p:spPr bwMode="auto">
          <a:xfrm>
            <a:off x="1346200" y="87313"/>
            <a:ext cx="6959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dirty="0">
                <a:latin typeface="Times New Roman" pitchFamily="18" charset="0"/>
                <a:ea typeface="幼圆" pitchFamily="49" charset="-122"/>
                <a:hlinkClick r:id="rId3" action="ppaction://hlinksldjump"/>
              </a:rPr>
              <a:t>本章内容</a:t>
            </a:r>
            <a:r>
              <a:rPr lang="zh-CN" altLang="en-US" sz="1200" b="0" dirty="0">
                <a:latin typeface="Times New Roman" pitchFamily="18" charset="0"/>
                <a:ea typeface="幼圆" pitchFamily="49" charset="-122"/>
              </a:rPr>
              <a:t>&gt;&gt; </a:t>
            </a:r>
            <a:r>
              <a:rPr lang="en-US" altLang="zh-CN" sz="1200" b="0" dirty="0">
                <a:latin typeface="Times New Roman" pitchFamily="18" charset="0"/>
                <a:ea typeface="幼圆" pitchFamily="49" charset="-122"/>
                <a:hlinkClick r:id="rId4" action="ppaction://hlinksldjump"/>
              </a:rPr>
              <a:t>Cache</a:t>
            </a:r>
            <a:r>
              <a:rPr lang="zh-CN" altLang="en-US" sz="1200" b="0" dirty="0">
                <a:latin typeface="Times New Roman" pitchFamily="18" charset="0"/>
                <a:ea typeface="幼圆" pitchFamily="49" charset="-122"/>
                <a:hlinkClick r:id="rId4" action="ppaction://hlinksldjump"/>
              </a:rPr>
              <a:t>存储系统</a:t>
            </a:r>
            <a:r>
              <a:rPr lang="zh-CN" altLang="en-US" sz="1200" b="0" dirty="0">
                <a:latin typeface="Times New Roman" pitchFamily="18" charset="0"/>
                <a:ea typeface="幼圆" pitchFamily="49" charset="-122"/>
              </a:rPr>
              <a:t>&gt;&gt;</a:t>
            </a:r>
            <a:r>
              <a:rPr lang="en-US" altLang="zh-CN" sz="1200" b="0" dirty="0">
                <a:latin typeface="Times New Roman" pitchFamily="18" charset="0"/>
                <a:ea typeface="幼圆" pitchFamily="49" charset="-122"/>
                <a:hlinkClick r:id="rId5" action="ppaction://hlinksldjump"/>
              </a:rPr>
              <a:t>Cache</a:t>
            </a:r>
            <a:r>
              <a:rPr lang="zh-CN" altLang="en-US" sz="1200" b="0" dirty="0">
                <a:latin typeface="Times New Roman" pitchFamily="18" charset="0"/>
                <a:ea typeface="幼圆" pitchFamily="49" charset="-122"/>
                <a:hlinkClick r:id="rId5" action="ppaction://hlinksldjump"/>
              </a:rPr>
              <a:t>性能</a:t>
            </a:r>
            <a:r>
              <a:rPr lang="zh-CN" altLang="en-US" sz="1200" b="0" dirty="0">
                <a:latin typeface="Times New Roman" pitchFamily="18" charset="0"/>
                <a:ea typeface="幼圆" pitchFamily="49" charset="-122"/>
              </a:rPr>
              <a:t>&gt;&gt;</a:t>
            </a:r>
            <a:r>
              <a:rPr lang="zh-CN" altLang="en-US" sz="1200" b="0" dirty="0">
                <a:latin typeface="Times New Roman" pitchFamily="18" charset="0"/>
                <a:ea typeface="幼圆" pitchFamily="49" charset="-122"/>
                <a:hlinkClick r:id="rId6" action="ppaction://hlinksldjump"/>
              </a:rPr>
              <a:t>提高</a:t>
            </a:r>
            <a:r>
              <a:rPr lang="en-US" altLang="zh-CN" sz="1200" b="0" dirty="0">
                <a:latin typeface="Times New Roman" pitchFamily="18" charset="0"/>
                <a:ea typeface="幼圆" pitchFamily="49" charset="-122"/>
                <a:hlinkClick r:id="rId6" action="ppaction://hlinksldjump"/>
              </a:rPr>
              <a:t>Cache</a:t>
            </a:r>
            <a:r>
              <a:rPr lang="zh-CN" altLang="en-US" sz="1200" b="0" dirty="0">
                <a:latin typeface="Times New Roman" pitchFamily="18" charset="0"/>
                <a:ea typeface="幼圆" pitchFamily="49" charset="-122"/>
                <a:hlinkClick r:id="rId6" action="ppaction://hlinksldjump"/>
              </a:rPr>
              <a:t>性能</a:t>
            </a:r>
            <a:r>
              <a:rPr lang="zh-CN" altLang="en-US" sz="1200" b="0" dirty="0">
                <a:latin typeface="Times New Roman" pitchFamily="18" charset="0"/>
                <a:ea typeface="幼圆" pitchFamily="49" charset="-122"/>
              </a:rPr>
              <a:t>&gt;&gt;</a:t>
            </a:r>
            <a:r>
              <a:rPr lang="zh-CN" altLang="en-US" sz="1200" b="0" dirty="0">
                <a:latin typeface="Times New Roman" pitchFamily="18" charset="0"/>
                <a:ea typeface="幼圆" pitchFamily="49" charset="-122"/>
                <a:hlinkClick r:id="rId7" action="ppaction://hlinksldjump"/>
              </a:rPr>
              <a:t>降低缺失代价</a:t>
            </a:r>
            <a:r>
              <a:rPr lang="zh-CN" altLang="en-US" sz="1200" b="0" dirty="0">
                <a:latin typeface="Times New Roman" pitchFamily="18" charset="0"/>
                <a:ea typeface="幼圆" pitchFamily="49" charset="-122"/>
              </a:rPr>
              <a:t>&gt;&gt;</a:t>
            </a:r>
            <a:r>
              <a:rPr lang="zh-CN" altLang="en-US" sz="1200" b="0" dirty="0">
                <a:latin typeface="Times New Roman" pitchFamily="18" charset="0"/>
                <a:ea typeface="幼圆" pitchFamily="49" charset="-122"/>
                <a:hlinkClick r:id="rId8" action="ppaction://hlinksldjump"/>
              </a:rPr>
              <a:t>多级</a:t>
            </a:r>
            <a:r>
              <a:rPr lang="en-US" altLang="zh-CN" sz="1200" b="0" dirty="0">
                <a:latin typeface="Times New Roman" pitchFamily="18" charset="0"/>
                <a:ea typeface="幼圆" pitchFamily="49" charset="-122"/>
                <a:hlinkClick r:id="rId8" action="ppaction://hlinksldjump"/>
              </a:rPr>
              <a:t>Cache</a:t>
            </a:r>
            <a:endParaRPr lang="zh-CN" altLang="en-US" sz="1200" b="0" dirty="0">
              <a:latin typeface="Times New Roman" pitchFamily="18" charset="0"/>
              <a:ea typeface="幼圆" pitchFamily="49" charset="-122"/>
            </a:endParaRP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pPr eaLnBrk="1" hangingPunct="1">
              <a:defRPr/>
            </a:pPr>
            <a:r>
              <a:rPr lang="zh-CN" altLang="en-US" dirty="0" smtClean="0"/>
              <a:t>设计考虑</a:t>
            </a:r>
          </a:p>
        </p:txBody>
      </p:sp>
      <p:sp>
        <p:nvSpPr>
          <p:cNvPr id="13312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提高</a:t>
            </a:r>
            <a:r>
              <a:rPr lang="en-US" altLang="zh-CN" sz="1200" b="0">
                <a:latin typeface="Times New Roman" pitchFamily="18" charset="0"/>
                <a:ea typeface="幼圆" pitchFamily="49" charset="-122"/>
                <a:hlinkClick r:id="rId6" action="ppaction://hlinksldjump"/>
              </a:rPr>
              <a:t>Cache</a:t>
            </a:r>
            <a:r>
              <a:rPr lang="zh-CN" altLang="en-US" sz="1200" b="0">
                <a:latin typeface="Times New Roman" pitchFamily="18" charset="0"/>
                <a:ea typeface="幼圆" pitchFamily="49" charset="-122"/>
                <a:hlinkClick r:id="rId6"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降低缺失代价</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8" action="ppaction://hlinksldjump"/>
              </a:rPr>
              <a:t>多级</a:t>
            </a:r>
            <a:r>
              <a:rPr lang="en-US" altLang="zh-CN" sz="1200" b="0">
                <a:latin typeface="Times New Roman" pitchFamily="18" charset="0"/>
                <a:ea typeface="幼圆" pitchFamily="49" charset="-122"/>
                <a:hlinkClick r:id="rId8" action="ppaction://hlinksldjump"/>
              </a:rPr>
              <a:t>Cache</a:t>
            </a:r>
            <a:endParaRPr lang="zh-CN" altLang="en-US" sz="1200" b="0">
              <a:latin typeface="Times New Roman" pitchFamily="18" charset="0"/>
              <a:ea typeface="幼圆" pitchFamily="49" charset="-122"/>
            </a:endParaRPr>
          </a:p>
        </p:txBody>
      </p:sp>
      <p:sp>
        <p:nvSpPr>
          <p:cNvPr id="563204" name="Rectangle 4"/>
          <p:cNvSpPr>
            <a:spLocks noGrp="1" noChangeArrowheads="1"/>
          </p:cNvSpPr>
          <p:nvPr>
            <p:ph type="body" idx="1"/>
          </p:nvPr>
        </p:nvSpPr>
        <p:spPr>
          <a:xfrm>
            <a:off x="809625" y="1989138"/>
            <a:ext cx="7958138" cy="4411662"/>
          </a:xfrm>
        </p:spPr>
        <p:txBody>
          <a:bodyPr/>
          <a:lstStyle/>
          <a:p>
            <a:pPr marL="0" indent="0" eaLnBrk="1" hangingPunct="1">
              <a:lnSpc>
                <a:spcPct val="115000"/>
              </a:lnSpc>
              <a:buClr>
                <a:srgbClr val="FF0000"/>
              </a:buClr>
              <a:defRPr/>
            </a:pPr>
            <a:r>
              <a:rPr lang="zh-CN" altLang="en-US" sz="2400" dirty="0" smtClean="0">
                <a:solidFill>
                  <a:srgbClr val="FF0000"/>
                </a:solidFill>
                <a:effectLst>
                  <a:outerShdw blurRad="38100" dist="38100" dir="2700000" algn="tl">
                    <a:srgbClr val="C0C0C0"/>
                  </a:outerShdw>
                </a:effectLst>
              </a:rPr>
              <a:t>  第二级</a:t>
            </a:r>
            <a:r>
              <a:rPr lang="en-US" altLang="zh-CN" sz="2400" dirty="0" smtClean="0">
                <a:solidFill>
                  <a:srgbClr val="FF0000"/>
                </a:solidFill>
                <a:effectLst>
                  <a:outerShdw blurRad="38100" dist="38100" dir="2700000" algn="tl">
                    <a:srgbClr val="C0C0C0"/>
                  </a:outerShdw>
                </a:effectLst>
              </a:rPr>
              <a:t>Cache</a:t>
            </a:r>
            <a:r>
              <a:rPr lang="zh-CN" altLang="en-US" sz="2400" dirty="0" smtClean="0">
                <a:solidFill>
                  <a:srgbClr val="FF0000"/>
                </a:solidFill>
                <a:effectLst>
                  <a:outerShdw blurRad="38100" dist="38100" dir="2700000" algn="tl">
                    <a:srgbClr val="C0C0C0"/>
                  </a:outerShdw>
                </a:effectLst>
              </a:rPr>
              <a:t>的设计</a:t>
            </a:r>
          </a:p>
          <a:p>
            <a:pPr marL="0" indent="0" eaLnBrk="1" hangingPunct="1">
              <a:lnSpc>
                <a:spcPct val="115000"/>
              </a:lnSpc>
              <a:buFont typeface="Wingdings" pitchFamily="2" charset="2"/>
              <a:buNone/>
              <a:defRPr/>
            </a:pPr>
            <a:r>
              <a:rPr lang="zh-CN" altLang="en-US" sz="2400" dirty="0" smtClean="0"/>
              <a:t>    需考虑的问题有二：</a:t>
            </a:r>
            <a:endParaRPr lang="en-US" altLang="zh-CN" sz="2400" dirty="0" smtClean="0"/>
          </a:p>
          <a:p>
            <a:pPr lvl="1" eaLnBrk="1" hangingPunct="1">
              <a:lnSpc>
                <a:spcPct val="115000"/>
              </a:lnSpc>
              <a:defRPr/>
            </a:pPr>
            <a:r>
              <a:rPr lang="zh-CN" altLang="en-US" sz="2400" dirty="0"/>
              <a:t>它能否降低</a:t>
            </a:r>
            <a:r>
              <a:rPr lang="en-US" altLang="zh-CN" sz="2400" dirty="0"/>
              <a:t>CPI</a:t>
            </a:r>
            <a:r>
              <a:rPr lang="zh-CN" altLang="en-US" sz="2400" dirty="0"/>
              <a:t>中的平均访存时间部分？</a:t>
            </a:r>
          </a:p>
          <a:p>
            <a:pPr lvl="1" eaLnBrk="1" hangingPunct="1">
              <a:lnSpc>
                <a:spcPct val="115000"/>
              </a:lnSpc>
              <a:defRPr/>
            </a:pPr>
            <a:r>
              <a:rPr lang="zh-CN" altLang="en-US" sz="2400" dirty="0"/>
              <a:t>它的成本是多少？</a:t>
            </a:r>
          </a:p>
          <a:p>
            <a:pPr eaLnBrk="1" hangingPunct="1">
              <a:lnSpc>
                <a:spcPct val="115000"/>
              </a:lnSpc>
              <a:defRPr/>
            </a:pPr>
            <a:r>
              <a:rPr lang="zh-CN" altLang="en-US" sz="2400" dirty="0" smtClean="0">
                <a:solidFill>
                  <a:srgbClr val="FF0000"/>
                </a:solidFill>
                <a:effectLst>
                  <a:outerShdw blurRad="38100" dist="38100" dir="2700000" algn="tl">
                    <a:srgbClr val="C0C0C0"/>
                  </a:outerShdw>
                </a:effectLst>
              </a:rPr>
              <a:t>第二级</a:t>
            </a:r>
            <a:r>
              <a:rPr lang="en-US" altLang="zh-CN" sz="2400" dirty="0" smtClean="0">
                <a:solidFill>
                  <a:srgbClr val="FF0000"/>
                </a:solidFill>
                <a:effectLst>
                  <a:outerShdw blurRad="38100" dist="38100" dir="2700000" algn="tl">
                    <a:srgbClr val="C0C0C0"/>
                  </a:outerShdw>
                </a:effectLst>
              </a:rPr>
              <a:t>Cache</a:t>
            </a:r>
            <a:r>
              <a:rPr lang="zh-CN" altLang="en-US" sz="2400" dirty="0" smtClean="0">
                <a:solidFill>
                  <a:srgbClr val="FF0000"/>
                </a:solidFill>
                <a:effectLst>
                  <a:outerShdw blurRad="38100" dist="38100" dir="2700000" algn="tl">
                    <a:srgbClr val="C0C0C0"/>
                  </a:outerShdw>
                </a:effectLst>
              </a:rPr>
              <a:t>的参数</a:t>
            </a:r>
          </a:p>
          <a:p>
            <a:pPr lvl="1" eaLnBrk="1" hangingPunct="1">
              <a:lnSpc>
                <a:spcPct val="115000"/>
              </a:lnSpc>
              <a:defRPr/>
            </a:pPr>
            <a:r>
              <a:rPr lang="zh-CN" altLang="en-US" sz="2400" dirty="0" smtClean="0"/>
              <a:t>容量</a:t>
            </a:r>
            <a:endParaRPr lang="zh-CN" altLang="en-US" sz="2400" dirty="0"/>
          </a:p>
          <a:p>
            <a:pPr marL="0" indent="0" eaLnBrk="1" hangingPunct="1">
              <a:lnSpc>
                <a:spcPct val="115000"/>
              </a:lnSpc>
              <a:buFont typeface="Wingdings" pitchFamily="2" charset="2"/>
              <a:buNone/>
              <a:defRPr/>
            </a:pPr>
            <a:r>
              <a:rPr lang="zh-CN" altLang="en-US" sz="2400" dirty="0" smtClean="0"/>
              <a:t>     采用</a:t>
            </a:r>
            <a:r>
              <a:rPr lang="zh-CN" altLang="en-US" sz="2400" dirty="0"/>
              <a:t>大容量</a:t>
            </a:r>
            <a:r>
              <a:rPr lang="zh-CN" altLang="en-US" sz="2400" dirty="0" smtClean="0"/>
              <a:t>设计，如</a:t>
            </a:r>
            <a:r>
              <a:rPr lang="en-US" altLang="zh-CN" sz="2400" dirty="0"/>
              <a:t>512 KB</a:t>
            </a:r>
            <a:r>
              <a:rPr lang="zh-CN" altLang="en-US" sz="2400" dirty="0"/>
              <a:t>，</a:t>
            </a:r>
            <a:r>
              <a:rPr lang="en-US" altLang="zh-CN" sz="2400" dirty="0"/>
              <a:t>1024 </a:t>
            </a:r>
            <a:r>
              <a:rPr lang="en-US" altLang="zh-CN" sz="2400" dirty="0" smtClean="0"/>
              <a:t>KB</a:t>
            </a:r>
            <a:r>
              <a:rPr lang="zh-CN" altLang="en-US" sz="2400" dirty="0"/>
              <a:t>。因为第一级</a:t>
            </a:r>
            <a:r>
              <a:rPr lang="en-US" altLang="zh-CN" sz="2400" dirty="0"/>
              <a:t>Cache</a:t>
            </a:r>
            <a:r>
              <a:rPr lang="zh-CN" altLang="en-US" sz="2400" dirty="0"/>
              <a:t>中的所有信息都可能会出现在第二级</a:t>
            </a:r>
            <a:r>
              <a:rPr lang="en-US" altLang="zh-CN" sz="2400" dirty="0"/>
              <a:t>Cache</a:t>
            </a:r>
            <a:r>
              <a:rPr lang="zh-CN" altLang="en-US" sz="2400" dirty="0"/>
              <a:t>中，所以第二级</a:t>
            </a:r>
            <a:r>
              <a:rPr lang="en-US" altLang="zh-CN" sz="2400" dirty="0"/>
              <a:t>Cache</a:t>
            </a:r>
            <a:r>
              <a:rPr lang="zh-CN" altLang="en-US" sz="2400" dirty="0"/>
              <a:t>应该比第一级</a:t>
            </a:r>
            <a:r>
              <a:rPr lang="en-US" altLang="zh-CN" sz="2400" dirty="0"/>
              <a:t>Cache</a:t>
            </a:r>
            <a:r>
              <a:rPr lang="zh-CN" altLang="en-US" sz="2400" dirty="0"/>
              <a:t>大得多</a:t>
            </a:r>
            <a:r>
              <a:rPr lang="zh-CN" altLang="en-US" sz="2400" dirty="0" smtClean="0"/>
              <a:t>。</a:t>
            </a:r>
            <a:endParaRPr lang="zh-CN" altLang="en-US" sz="2400" dirty="0"/>
          </a:p>
        </p:txBody>
      </p:sp>
      <p:sp>
        <p:nvSpPr>
          <p:cNvPr id="133125" name="Text Box 5"/>
          <p:cNvSpPr txBox="1">
            <a:spLocks noChangeArrowheads="1"/>
          </p:cNvSpPr>
          <p:nvPr/>
        </p:nvSpPr>
        <p:spPr bwMode="auto">
          <a:xfrm>
            <a:off x="8305800" y="0"/>
            <a:ext cx="838200"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en-US" altLang="zh-CN" sz="1200" b="0">
                <a:latin typeface="幼圆" pitchFamily="49" charset="-122"/>
                <a:ea typeface="幼圆" pitchFamily="49" charset="-122"/>
              </a:rPr>
              <a:t>5</a:t>
            </a:r>
            <a:r>
              <a:rPr lang="zh-CN" altLang="en-US" sz="1200" b="0">
                <a:latin typeface="幼圆" pitchFamily="49" charset="-122"/>
                <a:ea typeface="幼圆" pitchFamily="49" charset="-122"/>
              </a:rPr>
              <a:t> 之 </a:t>
            </a:r>
            <a:r>
              <a:rPr lang="en-US" altLang="zh-CN" sz="1200" b="0">
                <a:latin typeface="幼圆" pitchFamily="49" charset="-122"/>
                <a:ea typeface="幼圆" pitchFamily="49" charset="-122"/>
              </a:rPr>
              <a:t>2</a:t>
            </a:r>
            <a:endParaRPr lang="zh-CN" altLang="en-US" sz="1200" b="0">
              <a:latin typeface="幼圆" pitchFamily="49" charset="-122"/>
              <a:ea typeface="幼圆" pitchFamily="49" charset="-122"/>
            </a:endParaRP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pPr eaLnBrk="1" hangingPunct="1">
              <a:defRPr/>
            </a:pPr>
            <a:r>
              <a:rPr lang="zh-CN" altLang="en-US" smtClean="0"/>
              <a:t>设计考虑</a:t>
            </a:r>
          </a:p>
        </p:txBody>
      </p:sp>
      <p:sp>
        <p:nvSpPr>
          <p:cNvPr id="13414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提高</a:t>
            </a:r>
            <a:r>
              <a:rPr lang="en-US" altLang="zh-CN" sz="1200" b="0">
                <a:latin typeface="Times New Roman" pitchFamily="18" charset="0"/>
                <a:ea typeface="幼圆" pitchFamily="49" charset="-122"/>
                <a:hlinkClick r:id="rId6" action="ppaction://hlinksldjump"/>
              </a:rPr>
              <a:t>Cache</a:t>
            </a:r>
            <a:r>
              <a:rPr lang="zh-CN" altLang="en-US" sz="1200" b="0">
                <a:latin typeface="Times New Roman" pitchFamily="18" charset="0"/>
                <a:ea typeface="幼圆" pitchFamily="49" charset="-122"/>
                <a:hlinkClick r:id="rId6"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降低缺失代价</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8" action="ppaction://hlinksldjump"/>
              </a:rPr>
              <a:t>多级</a:t>
            </a:r>
            <a:r>
              <a:rPr lang="en-US" altLang="zh-CN" sz="1200" b="0">
                <a:latin typeface="Times New Roman" pitchFamily="18" charset="0"/>
                <a:ea typeface="幼圆" pitchFamily="49" charset="-122"/>
                <a:hlinkClick r:id="rId8" action="ppaction://hlinksldjump"/>
              </a:rPr>
              <a:t>Cache</a:t>
            </a:r>
            <a:endParaRPr lang="zh-CN" altLang="en-US" sz="1200" b="0">
              <a:latin typeface="Times New Roman" pitchFamily="18" charset="0"/>
              <a:ea typeface="幼圆" pitchFamily="49" charset="-122"/>
            </a:endParaRPr>
          </a:p>
        </p:txBody>
      </p:sp>
      <p:sp>
        <p:nvSpPr>
          <p:cNvPr id="563204" name="Rectangle 4"/>
          <p:cNvSpPr>
            <a:spLocks noGrp="1" noChangeArrowheads="1"/>
          </p:cNvSpPr>
          <p:nvPr>
            <p:ph type="body" idx="1"/>
          </p:nvPr>
        </p:nvSpPr>
        <p:spPr>
          <a:xfrm>
            <a:off x="809625" y="1989138"/>
            <a:ext cx="7958138" cy="4608512"/>
          </a:xfrm>
        </p:spPr>
        <p:txBody>
          <a:bodyPr/>
          <a:lstStyle/>
          <a:p>
            <a:pPr marL="0" indent="0" eaLnBrk="1" hangingPunct="1">
              <a:lnSpc>
                <a:spcPct val="110000"/>
              </a:lnSpc>
              <a:buClr>
                <a:srgbClr val="FF0000"/>
              </a:buClr>
              <a:defRPr/>
            </a:pPr>
            <a:r>
              <a:rPr lang="zh-CN" altLang="en-US" sz="2400" dirty="0" smtClean="0">
                <a:solidFill>
                  <a:srgbClr val="FF0000"/>
                </a:solidFill>
                <a:effectLst>
                  <a:outerShdw blurRad="38100" dist="38100" dir="2700000" algn="tl">
                    <a:srgbClr val="C0C0C0"/>
                  </a:outerShdw>
                </a:effectLst>
              </a:rPr>
              <a:t>  第二</a:t>
            </a:r>
            <a:r>
              <a:rPr lang="zh-CN" altLang="en-US" sz="2400" dirty="0">
                <a:solidFill>
                  <a:srgbClr val="FF0000"/>
                </a:solidFill>
                <a:effectLst>
                  <a:outerShdw blurRad="38100" dist="38100" dir="2700000" algn="tl">
                    <a:srgbClr val="C0C0C0"/>
                  </a:outerShdw>
                </a:effectLst>
              </a:rPr>
              <a:t>级</a:t>
            </a:r>
            <a:r>
              <a:rPr lang="en-US" altLang="zh-CN" sz="2400" dirty="0">
                <a:solidFill>
                  <a:srgbClr val="FF0000"/>
                </a:solidFill>
                <a:effectLst>
                  <a:outerShdw blurRad="38100" dist="38100" dir="2700000" algn="tl">
                    <a:srgbClr val="C0C0C0"/>
                  </a:outerShdw>
                </a:effectLst>
              </a:rPr>
              <a:t>Cache</a:t>
            </a:r>
            <a:r>
              <a:rPr lang="zh-CN" altLang="en-US" sz="2400" dirty="0">
                <a:solidFill>
                  <a:srgbClr val="FF0000"/>
                </a:solidFill>
                <a:effectLst>
                  <a:outerShdw blurRad="38100" dist="38100" dir="2700000" algn="tl">
                    <a:srgbClr val="C0C0C0"/>
                  </a:outerShdw>
                </a:effectLst>
              </a:rPr>
              <a:t>的参数</a:t>
            </a:r>
          </a:p>
          <a:p>
            <a:pPr lvl="1" eaLnBrk="1" hangingPunct="1">
              <a:lnSpc>
                <a:spcPct val="110000"/>
              </a:lnSpc>
              <a:defRPr/>
            </a:pPr>
            <a:r>
              <a:rPr lang="zh-CN" altLang="en-US" sz="2400" dirty="0" smtClean="0"/>
              <a:t>相联度</a:t>
            </a:r>
          </a:p>
          <a:p>
            <a:pPr marL="712788" lvl="2" indent="0">
              <a:lnSpc>
                <a:spcPct val="110000"/>
              </a:lnSpc>
              <a:buFont typeface="Wingdings" pitchFamily="2" charset="2"/>
              <a:buNone/>
              <a:defRPr/>
            </a:pPr>
            <a:r>
              <a:rPr lang="zh-CN" altLang="en-US" dirty="0" smtClean="0">
                <a:latin typeface="黑体" pitchFamily="49" charset="-122"/>
              </a:rPr>
              <a:t>第二级</a:t>
            </a:r>
            <a:r>
              <a:rPr lang="en-US" altLang="zh-CN" dirty="0">
                <a:cs typeface="+mn-cs"/>
              </a:rPr>
              <a:t>Cache</a:t>
            </a:r>
            <a:r>
              <a:rPr lang="zh-CN" altLang="en-US" dirty="0" smtClean="0">
                <a:latin typeface="黑体" pitchFamily="49" charset="-122"/>
              </a:rPr>
              <a:t>可采用较高的相联度或伪相联方法。</a:t>
            </a:r>
          </a:p>
          <a:p>
            <a:pPr lvl="1" eaLnBrk="1" hangingPunct="1">
              <a:lnSpc>
                <a:spcPct val="110000"/>
              </a:lnSpc>
              <a:defRPr/>
            </a:pPr>
            <a:r>
              <a:rPr lang="zh-CN" altLang="en-US" sz="2400" dirty="0"/>
              <a:t>块大小</a:t>
            </a:r>
          </a:p>
          <a:p>
            <a:pPr marL="0" indent="0" eaLnBrk="1" hangingPunct="1">
              <a:lnSpc>
                <a:spcPct val="110000"/>
              </a:lnSpc>
              <a:buFont typeface="Wingdings" pitchFamily="2" charset="2"/>
              <a:buNone/>
              <a:defRPr/>
            </a:pPr>
            <a:r>
              <a:rPr lang="zh-CN" altLang="en-US" sz="2400" dirty="0" smtClean="0"/>
              <a:t>        为</a:t>
            </a:r>
            <a:r>
              <a:rPr lang="zh-CN" altLang="en-US" sz="2400" dirty="0"/>
              <a:t>减少平均访存时间，可以让容量较小的第一级</a:t>
            </a:r>
            <a:r>
              <a:rPr lang="en-US" altLang="zh-CN" sz="2400" dirty="0"/>
              <a:t>Cache</a:t>
            </a:r>
            <a:r>
              <a:rPr lang="zh-CN" altLang="en-US" sz="2400" dirty="0"/>
              <a:t>采用较小的块，而让容量较大的第二级</a:t>
            </a:r>
            <a:r>
              <a:rPr lang="en-US" altLang="zh-CN" sz="2400" dirty="0"/>
              <a:t>Cache</a:t>
            </a:r>
            <a:r>
              <a:rPr lang="zh-CN" altLang="en-US" sz="2400" dirty="0"/>
              <a:t>采用较大的块</a:t>
            </a:r>
            <a:r>
              <a:rPr lang="zh-CN" altLang="en-US" sz="2400" dirty="0" smtClean="0"/>
              <a:t>。</a:t>
            </a:r>
            <a:r>
              <a:rPr lang="zh-CN" altLang="en-US" sz="2400" dirty="0"/>
              <a:t>如 </a:t>
            </a:r>
            <a:r>
              <a:rPr lang="en-US" altLang="zh-CN" sz="2400" dirty="0"/>
              <a:t>64B</a:t>
            </a:r>
            <a:r>
              <a:rPr lang="zh-CN" altLang="en-US" sz="2400" dirty="0"/>
              <a:t>、</a:t>
            </a:r>
            <a:r>
              <a:rPr lang="en-US" altLang="zh-CN" sz="2400" dirty="0"/>
              <a:t>128B</a:t>
            </a:r>
            <a:r>
              <a:rPr lang="zh-CN" altLang="en-US" sz="2400" dirty="0"/>
              <a:t>、</a:t>
            </a:r>
            <a:r>
              <a:rPr lang="en-US" altLang="zh-CN" sz="2400" dirty="0"/>
              <a:t>256B</a:t>
            </a:r>
            <a:r>
              <a:rPr lang="zh-CN" altLang="en-US" sz="2400" dirty="0"/>
              <a:t>。</a:t>
            </a:r>
            <a:r>
              <a:rPr lang="en-US" altLang="zh-CN" sz="2400" dirty="0"/>
              <a:t> </a:t>
            </a:r>
          </a:p>
          <a:p>
            <a:pPr lvl="1" eaLnBrk="1" hangingPunct="1">
              <a:lnSpc>
                <a:spcPct val="110000"/>
              </a:lnSpc>
              <a:defRPr/>
            </a:pPr>
            <a:r>
              <a:rPr lang="zh-CN" altLang="en-US" sz="2400" dirty="0"/>
              <a:t>多级包容性 </a:t>
            </a:r>
          </a:p>
          <a:p>
            <a:pPr marL="0" indent="0" eaLnBrk="1" hangingPunct="1">
              <a:lnSpc>
                <a:spcPct val="110000"/>
              </a:lnSpc>
              <a:buFont typeface="Wingdings" pitchFamily="2" charset="2"/>
              <a:buNone/>
              <a:defRPr/>
            </a:pPr>
            <a:r>
              <a:rPr lang="zh-CN" altLang="en-US" sz="2400" dirty="0" smtClean="0"/>
              <a:t>         第</a:t>
            </a:r>
            <a:r>
              <a:rPr lang="zh-CN" altLang="en-US" sz="2400" dirty="0"/>
              <a:t>一级</a:t>
            </a:r>
            <a:r>
              <a:rPr lang="en-US" altLang="zh-CN" sz="2400" dirty="0"/>
              <a:t>Cache</a:t>
            </a:r>
            <a:r>
              <a:rPr lang="zh-CN" altLang="en-US" sz="2400" dirty="0"/>
              <a:t>中的数据是否总是同时存在于</a:t>
            </a:r>
            <a:r>
              <a:rPr lang="zh-CN" altLang="en-US" sz="2400" dirty="0" smtClean="0"/>
              <a:t>第二</a:t>
            </a:r>
            <a:r>
              <a:rPr lang="zh-CN" altLang="en-US" sz="2400" dirty="0"/>
              <a:t>级</a:t>
            </a:r>
            <a:r>
              <a:rPr lang="en-US" altLang="zh-CN" sz="2400" dirty="0"/>
              <a:t>Cache</a:t>
            </a:r>
            <a:r>
              <a:rPr lang="zh-CN" altLang="en-US" sz="2400" dirty="0"/>
              <a:t>中。 </a:t>
            </a:r>
          </a:p>
          <a:p>
            <a:pPr marL="0" indent="0" eaLnBrk="1" hangingPunct="1">
              <a:lnSpc>
                <a:spcPct val="110000"/>
              </a:lnSpc>
              <a:buFont typeface="Wingdings" pitchFamily="2" charset="2"/>
              <a:buNone/>
              <a:defRPr/>
            </a:pPr>
            <a:endParaRPr lang="zh-CN" altLang="en-US" sz="2400" dirty="0" smtClean="0"/>
          </a:p>
        </p:txBody>
      </p:sp>
      <p:sp>
        <p:nvSpPr>
          <p:cNvPr id="134149" name="Text Box 5"/>
          <p:cNvSpPr txBox="1">
            <a:spLocks noChangeArrowheads="1"/>
          </p:cNvSpPr>
          <p:nvPr/>
        </p:nvSpPr>
        <p:spPr bwMode="auto">
          <a:xfrm>
            <a:off x="8305800" y="0"/>
            <a:ext cx="838200"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en-US" altLang="zh-CN" sz="1200" b="0">
                <a:latin typeface="幼圆" pitchFamily="49" charset="-122"/>
                <a:ea typeface="幼圆" pitchFamily="49" charset="-122"/>
              </a:rPr>
              <a:t>5</a:t>
            </a:r>
            <a:r>
              <a:rPr lang="zh-CN" altLang="en-US" sz="1200" b="0">
                <a:latin typeface="幼圆" pitchFamily="49" charset="-122"/>
                <a:ea typeface="幼圆" pitchFamily="49" charset="-122"/>
              </a:rPr>
              <a:t> 之 </a:t>
            </a:r>
            <a:r>
              <a:rPr lang="en-US" altLang="zh-CN" sz="1200" b="0">
                <a:latin typeface="幼圆" pitchFamily="49" charset="-122"/>
                <a:ea typeface="幼圆" pitchFamily="49" charset="-122"/>
              </a:rPr>
              <a:t>3</a:t>
            </a:r>
            <a:endParaRPr lang="zh-CN" altLang="en-US" sz="1200" b="0">
              <a:latin typeface="幼圆" pitchFamily="49" charset="-122"/>
              <a:ea typeface="幼圆" pitchFamily="49" charset="-122"/>
            </a:endParaRP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p:txBody>
          <a:bodyPr/>
          <a:lstStyle/>
          <a:p>
            <a:pPr eaLnBrk="1" hangingPunct="1">
              <a:defRPr/>
            </a:pPr>
            <a:r>
              <a:rPr lang="zh-CN" altLang="en-US" dirty="0"/>
              <a:t>第二级</a:t>
            </a:r>
            <a:r>
              <a:rPr lang="en-US" altLang="zh-CN" dirty="0"/>
              <a:t>Cache</a:t>
            </a:r>
            <a:r>
              <a:rPr lang="zh-CN" altLang="en-US" dirty="0"/>
              <a:t>的相联度设计</a:t>
            </a:r>
            <a:r>
              <a:rPr lang="zh-CN" altLang="en-US" dirty="0" smtClean="0"/>
              <a:t>考虑</a:t>
            </a:r>
          </a:p>
        </p:txBody>
      </p:sp>
      <p:sp>
        <p:nvSpPr>
          <p:cNvPr id="13517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提高</a:t>
            </a:r>
            <a:r>
              <a:rPr lang="en-US" altLang="zh-CN" sz="1200" b="0">
                <a:latin typeface="Times New Roman" pitchFamily="18" charset="0"/>
                <a:ea typeface="幼圆" pitchFamily="49" charset="-122"/>
                <a:hlinkClick r:id="rId6" action="ppaction://hlinksldjump"/>
              </a:rPr>
              <a:t>Cache</a:t>
            </a:r>
            <a:r>
              <a:rPr lang="zh-CN" altLang="en-US" sz="1200" b="0">
                <a:latin typeface="Times New Roman" pitchFamily="18" charset="0"/>
                <a:ea typeface="幼圆" pitchFamily="49" charset="-122"/>
                <a:hlinkClick r:id="rId6"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降低缺失代价</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8" action="ppaction://hlinksldjump"/>
              </a:rPr>
              <a:t>多级</a:t>
            </a:r>
            <a:r>
              <a:rPr lang="en-US" altLang="zh-CN" sz="1200" b="0">
                <a:latin typeface="Times New Roman" pitchFamily="18" charset="0"/>
                <a:ea typeface="幼圆" pitchFamily="49" charset="-122"/>
                <a:hlinkClick r:id="rId8" action="ppaction://hlinksldjump"/>
              </a:rPr>
              <a:t>Cache</a:t>
            </a:r>
            <a:endParaRPr lang="zh-CN" altLang="en-US" sz="1200" b="0">
              <a:latin typeface="Times New Roman" pitchFamily="18" charset="0"/>
              <a:ea typeface="幼圆" pitchFamily="49" charset="-122"/>
            </a:endParaRPr>
          </a:p>
        </p:txBody>
      </p:sp>
      <p:sp>
        <p:nvSpPr>
          <p:cNvPr id="135172" name="Text Box 6"/>
          <p:cNvSpPr txBox="1">
            <a:spLocks noChangeArrowheads="1"/>
          </p:cNvSpPr>
          <p:nvPr/>
        </p:nvSpPr>
        <p:spPr bwMode="auto">
          <a:xfrm>
            <a:off x="8305800" y="0"/>
            <a:ext cx="838200"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en-US" altLang="zh-CN" sz="1200" b="0">
                <a:latin typeface="幼圆" pitchFamily="49" charset="-122"/>
                <a:ea typeface="幼圆" pitchFamily="49" charset="-122"/>
              </a:rPr>
              <a:t>5</a:t>
            </a:r>
            <a:r>
              <a:rPr lang="zh-CN" altLang="en-US" sz="1200" b="0">
                <a:latin typeface="幼圆" pitchFamily="49" charset="-122"/>
                <a:ea typeface="幼圆" pitchFamily="49" charset="-122"/>
              </a:rPr>
              <a:t> 之 </a:t>
            </a:r>
            <a:r>
              <a:rPr lang="en-US" altLang="zh-CN" sz="1200" b="0">
                <a:latin typeface="幼圆" pitchFamily="49" charset="-122"/>
                <a:ea typeface="幼圆" pitchFamily="49" charset="-122"/>
              </a:rPr>
              <a:t>4</a:t>
            </a:r>
            <a:endParaRPr lang="zh-CN" altLang="en-US" sz="1200" b="0">
              <a:latin typeface="幼圆" pitchFamily="49" charset="-122"/>
              <a:ea typeface="幼圆" pitchFamily="49" charset="-122"/>
            </a:endParaRPr>
          </a:p>
        </p:txBody>
      </p:sp>
      <p:sp>
        <p:nvSpPr>
          <p:cNvPr id="135173" name="内容占位符 1"/>
          <p:cNvSpPr>
            <a:spLocks noGrp="1"/>
          </p:cNvSpPr>
          <p:nvPr>
            <p:ph idx="1"/>
          </p:nvPr>
        </p:nvSpPr>
        <p:spPr>
          <a:xfrm>
            <a:off x="809625" y="1989138"/>
            <a:ext cx="7958138" cy="4103687"/>
          </a:xfrm>
        </p:spPr>
        <p:txBody>
          <a:bodyPr/>
          <a:lstStyle/>
          <a:p>
            <a:pPr marL="0" indent="0">
              <a:lnSpc>
                <a:spcPct val="125000"/>
              </a:lnSpc>
              <a:buFont typeface="Wingdings" pitchFamily="2" charset="2"/>
              <a:buNone/>
            </a:pPr>
            <a:r>
              <a:rPr lang="zh-CN" altLang="en-US" sz="2400" dirty="0" smtClean="0">
                <a:solidFill>
                  <a:srgbClr val="FF0000"/>
                </a:solidFill>
              </a:rPr>
              <a:t>问：</a:t>
            </a:r>
            <a:r>
              <a:rPr lang="zh-CN" altLang="en-US" sz="2400" dirty="0" smtClean="0"/>
              <a:t>给出有关第二级</a:t>
            </a:r>
            <a:r>
              <a:rPr lang="en-US" altLang="zh-CN" sz="2400" dirty="0" smtClean="0"/>
              <a:t>Cache</a:t>
            </a:r>
            <a:r>
              <a:rPr lang="zh-CN" altLang="en-US" sz="2400" dirty="0" smtClean="0"/>
              <a:t>的以下数据：</a:t>
            </a:r>
          </a:p>
          <a:p>
            <a:pPr marL="0" indent="0">
              <a:lnSpc>
                <a:spcPct val="125000"/>
              </a:lnSpc>
              <a:buFont typeface="Wingdings" pitchFamily="2" charset="2"/>
              <a:buNone/>
            </a:pPr>
            <a:r>
              <a:rPr lang="zh-CN" altLang="en-US" sz="2400" dirty="0" smtClean="0"/>
              <a:t>     （</a:t>
            </a:r>
            <a:r>
              <a:rPr lang="en-US" altLang="zh-CN" sz="2400" dirty="0" smtClean="0"/>
              <a:t>1</a:t>
            </a:r>
            <a:r>
              <a:rPr lang="zh-CN" altLang="en-US" sz="2400" dirty="0" smtClean="0"/>
              <a:t>） 对于直接映象，命中时间</a:t>
            </a:r>
            <a:r>
              <a:rPr lang="en-US" altLang="zh-CN" sz="2400" baseline="-25000" dirty="0" smtClean="0"/>
              <a:t>L2</a:t>
            </a:r>
            <a:r>
              <a:rPr lang="en-US" altLang="zh-CN" sz="2400" dirty="0" smtClean="0"/>
              <a:t> </a:t>
            </a:r>
            <a:r>
              <a:rPr lang="zh-CN" altLang="en-US" sz="2400" dirty="0" smtClean="0"/>
              <a:t>＝ </a:t>
            </a:r>
            <a:r>
              <a:rPr lang="en-US" altLang="zh-CN" sz="2400" dirty="0" smtClean="0"/>
              <a:t>10</a:t>
            </a:r>
            <a:r>
              <a:rPr lang="zh-CN" altLang="en-US" sz="2400" dirty="0" smtClean="0"/>
              <a:t>个时钟周期</a:t>
            </a:r>
            <a:endParaRPr lang="en-US" altLang="zh-CN" sz="2400" dirty="0" smtClean="0"/>
          </a:p>
          <a:p>
            <a:pPr marL="0" indent="0">
              <a:lnSpc>
                <a:spcPct val="125000"/>
              </a:lnSpc>
              <a:buFont typeface="Wingdings" pitchFamily="2" charset="2"/>
              <a:buNone/>
            </a:pPr>
            <a:r>
              <a:rPr lang="zh-CN" altLang="en-US" sz="2400" dirty="0" smtClean="0"/>
              <a:t>     （</a:t>
            </a:r>
            <a:r>
              <a:rPr lang="en-US" altLang="zh-CN" sz="2400" dirty="0" smtClean="0"/>
              <a:t>2</a:t>
            </a:r>
            <a:r>
              <a:rPr lang="zh-CN" altLang="en-US" sz="2400" dirty="0" smtClean="0"/>
              <a:t>） </a:t>
            </a:r>
            <a:r>
              <a:rPr lang="en-US" altLang="zh-CN" sz="2400" dirty="0" smtClean="0"/>
              <a:t>2</a:t>
            </a:r>
            <a:r>
              <a:rPr lang="zh-CN" altLang="en-US" sz="2400" dirty="0" smtClean="0"/>
              <a:t>路组相联使命中时间增加</a:t>
            </a:r>
            <a:r>
              <a:rPr lang="en-US" altLang="zh-CN" sz="2400" dirty="0" smtClean="0"/>
              <a:t>10%×</a:t>
            </a:r>
            <a:r>
              <a:rPr lang="zh-CN" altLang="en-US" sz="2400" dirty="0" smtClean="0"/>
              <a:t>时钟周期</a:t>
            </a:r>
          </a:p>
          <a:p>
            <a:pPr marL="0" indent="0">
              <a:lnSpc>
                <a:spcPct val="125000"/>
              </a:lnSpc>
              <a:buFont typeface="Wingdings" pitchFamily="2" charset="2"/>
              <a:buNone/>
            </a:pPr>
            <a:r>
              <a:rPr lang="zh-CN" altLang="en-US" sz="2400" dirty="0" smtClean="0"/>
              <a:t>     （</a:t>
            </a:r>
            <a:r>
              <a:rPr lang="en-US" altLang="zh-CN" sz="2400" dirty="0" smtClean="0"/>
              <a:t>3</a:t>
            </a:r>
            <a:r>
              <a:rPr lang="zh-CN" altLang="en-US" sz="2400" dirty="0" smtClean="0"/>
              <a:t>） 对于直接映象，局部缺失率</a:t>
            </a:r>
            <a:r>
              <a:rPr lang="en-US" altLang="zh-CN" sz="2400" baseline="-25000" dirty="0" smtClean="0"/>
              <a:t>L2</a:t>
            </a:r>
            <a:r>
              <a:rPr lang="en-US" altLang="zh-CN" sz="2400" dirty="0" smtClean="0"/>
              <a:t> </a:t>
            </a:r>
            <a:r>
              <a:rPr lang="zh-CN" altLang="en-US" sz="2400" dirty="0" smtClean="0"/>
              <a:t>＝ </a:t>
            </a:r>
            <a:r>
              <a:rPr lang="en-US" altLang="zh-CN" sz="2400" dirty="0" smtClean="0"/>
              <a:t>25%</a:t>
            </a:r>
          </a:p>
          <a:p>
            <a:pPr marL="0" indent="0">
              <a:lnSpc>
                <a:spcPct val="125000"/>
              </a:lnSpc>
              <a:buFont typeface="Wingdings" pitchFamily="2" charset="2"/>
              <a:buNone/>
            </a:pPr>
            <a:r>
              <a:rPr lang="en-US" altLang="zh-CN" sz="2400" dirty="0" smtClean="0"/>
              <a:t>     </a:t>
            </a:r>
            <a:r>
              <a:rPr lang="zh-CN" altLang="en-US" sz="2400" dirty="0" smtClean="0"/>
              <a:t>（</a:t>
            </a:r>
            <a:r>
              <a:rPr lang="en-US" altLang="zh-CN" sz="2400" dirty="0" smtClean="0"/>
              <a:t>4</a:t>
            </a:r>
            <a:r>
              <a:rPr lang="zh-CN" altLang="en-US" sz="2400" dirty="0" smtClean="0"/>
              <a:t>） 对于</a:t>
            </a:r>
            <a:r>
              <a:rPr lang="en-US" altLang="zh-CN" sz="2400" dirty="0" smtClean="0"/>
              <a:t>2</a:t>
            </a:r>
            <a:r>
              <a:rPr lang="zh-CN" altLang="en-US" sz="2400" dirty="0" smtClean="0"/>
              <a:t>路组相联，局部缺失率</a:t>
            </a:r>
            <a:r>
              <a:rPr lang="en-US" altLang="zh-CN" sz="2400" baseline="-25000" dirty="0" smtClean="0"/>
              <a:t>L2</a:t>
            </a:r>
            <a:r>
              <a:rPr lang="en-US" altLang="zh-CN" sz="2400" dirty="0" smtClean="0"/>
              <a:t> </a:t>
            </a:r>
            <a:r>
              <a:rPr lang="zh-CN" altLang="en-US" sz="2400" dirty="0" smtClean="0"/>
              <a:t>＝ </a:t>
            </a:r>
            <a:r>
              <a:rPr lang="en-US" altLang="zh-CN" sz="2400" dirty="0" smtClean="0"/>
              <a:t>20%</a:t>
            </a:r>
          </a:p>
          <a:p>
            <a:pPr marL="0" indent="0">
              <a:lnSpc>
                <a:spcPct val="125000"/>
              </a:lnSpc>
              <a:buFont typeface="Wingdings" pitchFamily="2" charset="2"/>
              <a:buNone/>
            </a:pPr>
            <a:r>
              <a:rPr lang="en-US" altLang="zh-CN" sz="2400" dirty="0" smtClean="0"/>
              <a:t>     </a:t>
            </a:r>
            <a:r>
              <a:rPr lang="zh-CN" altLang="en-US" sz="2400" dirty="0" smtClean="0"/>
              <a:t>（</a:t>
            </a:r>
            <a:r>
              <a:rPr lang="en-US" altLang="zh-CN" sz="2400" dirty="0" smtClean="0"/>
              <a:t>5</a:t>
            </a:r>
            <a:r>
              <a:rPr lang="zh-CN" altLang="en-US" sz="2400" dirty="0" smtClean="0"/>
              <a:t>） 缺失代价</a:t>
            </a:r>
            <a:r>
              <a:rPr lang="en-US" altLang="zh-CN" sz="2400" baseline="-25000" dirty="0" smtClean="0"/>
              <a:t>L2</a:t>
            </a:r>
            <a:r>
              <a:rPr lang="en-US" altLang="zh-CN" sz="2400" dirty="0" smtClean="0"/>
              <a:t> </a:t>
            </a:r>
            <a:r>
              <a:rPr lang="zh-CN" altLang="en-US" sz="2400" dirty="0" smtClean="0"/>
              <a:t>＝ </a:t>
            </a:r>
            <a:r>
              <a:rPr lang="en-US" altLang="zh-CN" sz="2400" dirty="0" smtClean="0"/>
              <a:t>50</a:t>
            </a:r>
            <a:r>
              <a:rPr lang="zh-CN" altLang="en-US" sz="2400" dirty="0" smtClean="0"/>
              <a:t>个时钟周期</a:t>
            </a:r>
          </a:p>
          <a:p>
            <a:pPr marL="0" indent="0">
              <a:lnSpc>
                <a:spcPct val="125000"/>
              </a:lnSpc>
              <a:buFont typeface="Wingdings" pitchFamily="2" charset="2"/>
              <a:buNone/>
            </a:pPr>
            <a:r>
              <a:rPr lang="zh-CN" altLang="en-US" sz="2400" dirty="0" smtClean="0"/>
              <a:t>       试问第二级</a:t>
            </a:r>
            <a:r>
              <a:rPr lang="en-US" altLang="zh-CN" sz="2400" dirty="0" smtClean="0"/>
              <a:t>Cache</a:t>
            </a:r>
            <a:r>
              <a:rPr lang="zh-CN" altLang="en-US" sz="2400" dirty="0" smtClean="0"/>
              <a:t>的相联度对缺失代价的影响如何？</a:t>
            </a:r>
          </a:p>
          <a:p>
            <a:pPr marL="0" indent="0">
              <a:lnSpc>
                <a:spcPct val="125000"/>
              </a:lnSpc>
              <a:buFont typeface="Wingdings" pitchFamily="2" charset="2"/>
              <a:buNone/>
            </a:pPr>
            <a:endParaRPr lang="zh-CN" altLang="en-US" sz="2400" dirty="0" smtClean="0"/>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p:txBody>
          <a:bodyPr/>
          <a:lstStyle/>
          <a:p>
            <a:pPr eaLnBrk="1" hangingPunct="1">
              <a:defRPr/>
            </a:pPr>
            <a:r>
              <a:rPr lang="zh-CN" altLang="en-US" dirty="0"/>
              <a:t>第二级</a:t>
            </a:r>
            <a:r>
              <a:rPr lang="en-US" altLang="zh-CN" dirty="0"/>
              <a:t>Cache</a:t>
            </a:r>
            <a:r>
              <a:rPr lang="zh-CN" altLang="en-US" dirty="0"/>
              <a:t>的相联度设计</a:t>
            </a:r>
            <a:r>
              <a:rPr lang="zh-CN" altLang="en-US" dirty="0" smtClean="0"/>
              <a:t>考虑</a:t>
            </a:r>
          </a:p>
        </p:txBody>
      </p:sp>
      <p:sp>
        <p:nvSpPr>
          <p:cNvPr id="13619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提高</a:t>
            </a:r>
            <a:r>
              <a:rPr lang="en-US" altLang="zh-CN" sz="1200" b="0">
                <a:latin typeface="Times New Roman" pitchFamily="18" charset="0"/>
                <a:ea typeface="幼圆" pitchFamily="49" charset="-122"/>
                <a:hlinkClick r:id="rId6" action="ppaction://hlinksldjump"/>
              </a:rPr>
              <a:t>Cache</a:t>
            </a:r>
            <a:r>
              <a:rPr lang="zh-CN" altLang="en-US" sz="1200" b="0">
                <a:latin typeface="Times New Roman" pitchFamily="18" charset="0"/>
                <a:ea typeface="幼圆" pitchFamily="49" charset="-122"/>
                <a:hlinkClick r:id="rId6"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降低缺失代价</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8" action="ppaction://hlinksldjump"/>
              </a:rPr>
              <a:t>多级</a:t>
            </a:r>
            <a:r>
              <a:rPr lang="en-US" altLang="zh-CN" sz="1200" b="0">
                <a:latin typeface="Times New Roman" pitchFamily="18" charset="0"/>
                <a:ea typeface="幼圆" pitchFamily="49" charset="-122"/>
                <a:hlinkClick r:id="rId8" action="ppaction://hlinksldjump"/>
              </a:rPr>
              <a:t>Cache</a:t>
            </a:r>
            <a:endParaRPr lang="zh-CN" altLang="en-US" sz="1200" b="0">
              <a:latin typeface="Times New Roman" pitchFamily="18" charset="0"/>
              <a:ea typeface="幼圆" pitchFamily="49" charset="-122"/>
            </a:endParaRPr>
          </a:p>
        </p:txBody>
      </p:sp>
      <p:sp>
        <p:nvSpPr>
          <p:cNvPr id="136196" name="Text Box 6"/>
          <p:cNvSpPr txBox="1">
            <a:spLocks noChangeArrowheads="1"/>
          </p:cNvSpPr>
          <p:nvPr/>
        </p:nvSpPr>
        <p:spPr bwMode="auto">
          <a:xfrm>
            <a:off x="8305800" y="0"/>
            <a:ext cx="838200"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en-US" altLang="zh-CN" sz="1200" b="0">
                <a:latin typeface="幼圆" pitchFamily="49" charset="-122"/>
                <a:ea typeface="幼圆" pitchFamily="49" charset="-122"/>
              </a:rPr>
              <a:t>5</a:t>
            </a:r>
            <a:r>
              <a:rPr lang="zh-CN" altLang="en-US" sz="1200" b="0">
                <a:latin typeface="幼圆" pitchFamily="49" charset="-122"/>
                <a:ea typeface="幼圆" pitchFamily="49" charset="-122"/>
              </a:rPr>
              <a:t> 之 </a:t>
            </a:r>
            <a:r>
              <a:rPr lang="en-US" altLang="zh-CN" sz="1200" b="0">
                <a:latin typeface="幼圆" pitchFamily="49" charset="-122"/>
                <a:ea typeface="幼圆" pitchFamily="49" charset="-122"/>
              </a:rPr>
              <a:t>5</a:t>
            </a:r>
            <a:endParaRPr lang="zh-CN" altLang="en-US" sz="1200" b="0">
              <a:latin typeface="幼圆" pitchFamily="49" charset="-122"/>
              <a:ea typeface="幼圆" pitchFamily="49" charset="-122"/>
            </a:endParaRPr>
          </a:p>
        </p:txBody>
      </p:sp>
      <p:sp>
        <p:nvSpPr>
          <p:cNvPr id="136197" name="内容占位符 2"/>
          <p:cNvSpPr>
            <a:spLocks noGrp="1"/>
          </p:cNvSpPr>
          <p:nvPr>
            <p:ph idx="1"/>
          </p:nvPr>
        </p:nvSpPr>
        <p:spPr>
          <a:xfrm>
            <a:off x="809625" y="1989138"/>
            <a:ext cx="8105775" cy="4392612"/>
          </a:xfrm>
        </p:spPr>
        <p:txBody>
          <a:bodyPr/>
          <a:lstStyle/>
          <a:p>
            <a:pPr marL="0" indent="0">
              <a:lnSpc>
                <a:spcPct val="125000"/>
              </a:lnSpc>
              <a:buFont typeface="Wingdings" pitchFamily="2" charset="2"/>
              <a:buNone/>
            </a:pPr>
            <a:r>
              <a:rPr lang="zh-CN" altLang="en-US" sz="2400" dirty="0" smtClean="0">
                <a:solidFill>
                  <a:srgbClr val="FF0000"/>
                </a:solidFill>
              </a:rPr>
              <a:t>答：</a:t>
            </a:r>
            <a:r>
              <a:rPr lang="zh-CN" altLang="en-US" sz="2400" dirty="0" smtClean="0"/>
              <a:t> 对一个直接映象的第二级</a:t>
            </a:r>
            <a:r>
              <a:rPr lang="en-US" altLang="zh-CN" sz="2400" dirty="0" smtClean="0"/>
              <a:t>Cache</a:t>
            </a:r>
            <a:r>
              <a:rPr lang="zh-CN" altLang="en-US" sz="2400" dirty="0" smtClean="0"/>
              <a:t>来说：</a:t>
            </a:r>
          </a:p>
          <a:p>
            <a:pPr marL="0" indent="0">
              <a:lnSpc>
                <a:spcPct val="125000"/>
              </a:lnSpc>
              <a:buFont typeface="Wingdings" pitchFamily="2" charset="2"/>
              <a:buNone/>
            </a:pPr>
            <a:r>
              <a:rPr lang="zh-CN" altLang="en-US" sz="2400" dirty="0" smtClean="0"/>
              <a:t>缺失代价</a:t>
            </a:r>
            <a:r>
              <a:rPr lang="zh-CN" altLang="en-US" sz="2400" baseline="-25000" dirty="0" smtClean="0"/>
              <a:t>直接映象，</a:t>
            </a:r>
            <a:r>
              <a:rPr lang="en-US" altLang="zh-CN" sz="2400" baseline="-25000" dirty="0" smtClean="0"/>
              <a:t>L2 </a:t>
            </a:r>
            <a:r>
              <a:rPr lang="zh-CN" altLang="en-US" sz="2400" dirty="0" smtClean="0"/>
              <a:t>＝ </a:t>
            </a:r>
            <a:r>
              <a:rPr lang="en-US" altLang="zh-CN" sz="2400" dirty="0" smtClean="0"/>
              <a:t>10</a:t>
            </a:r>
            <a:r>
              <a:rPr lang="zh-CN" altLang="en-US" sz="2400" dirty="0" smtClean="0"/>
              <a:t>＋</a:t>
            </a:r>
            <a:r>
              <a:rPr lang="en-US" altLang="zh-CN" sz="2400" dirty="0" smtClean="0"/>
              <a:t>25%×50 </a:t>
            </a:r>
            <a:r>
              <a:rPr lang="zh-CN" altLang="en-US" sz="2400" dirty="0" smtClean="0"/>
              <a:t>＝ </a:t>
            </a:r>
            <a:r>
              <a:rPr lang="en-US" altLang="zh-CN" sz="2400" dirty="0" smtClean="0"/>
              <a:t>22.5 </a:t>
            </a:r>
            <a:r>
              <a:rPr lang="zh-CN" altLang="en-US" sz="2400" dirty="0" smtClean="0"/>
              <a:t>个时钟周期</a:t>
            </a:r>
          </a:p>
          <a:p>
            <a:pPr marL="0" indent="0">
              <a:lnSpc>
                <a:spcPct val="125000"/>
              </a:lnSpc>
              <a:buFont typeface="Wingdings" pitchFamily="2" charset="2"/>
              <a:buNone/>
            </a:pPr>
            <a:r>
              <a:rPr lang="zh-CN" altLang="en-US" sz="2400" dirty="0" smtClean="0"/>
              <a:t>        对于</a:t>
            </a:r>
            <a:r>
              <a:rPr lang="en-US" altLang="zh-CN" sz="2400" dirty="0" smtClean="0"/>
              <a:t>2</a:t>
            </a:r>
            <a:r>
              <a:rPr lang="zh-CN" altLang="en-US" sz="2400" dirty="0" smtClean="0"/>
              <a:t>路组相联第二级</a:t>
            </a:r>
            <a:r>
              <a:rPr lang="en-US" altLang="zh-CN" sz="2400" dirty="0" smtClean="0"/>
              <a:t>Cache</a:t>
            </a:r>
            <a:r>
              <a:rPr lang="zh-CN" altLang="en-US" sz="2400" dirty="0" smtClean="0"/>
              <a:t>来说：</a:t>
            </a:r>
          </a:p>
          <a:p>
            <a:pPr marL="0" indent="0">
              <a:lnSpc>
                <a:spcPct val="125000"/>
              </a:lnSpc>
              <a:buFont typeface="Wingdings" pitchFamily="2" charset="2"/>
              <a:buNone/>
            </a:pPr>
            <a:r>
              <a:rPr lang="zh-CN" altLang="en-US" sz="2400" dirty="0" smtClean="0"/>
              <a:t>缺失代价</a:t>
            </a:r>
            <a:r>
              <a:rPr lang="en-US" altLang="zh-CN" sz="2400" baseline="-25000" dirty="0" smtClean="0"/>
              <a:t>2</a:t>
            </a:r>
            <a:r>
              <a:rPr lang="zh-CN" altLang="en-US" sz="2400" baseline="-25000" dirty="0" smtClean="0"/>
              <a:t>路组相联，</a:t>
            </a:r>
            <a:r>
              <a:rPr lang="en-US" altLang="zh-CN" sz="2400" baseline="-25000" dirty="0" smtClean="0"/>
              <a:t>L2</a:t>
            </a:r>
            <a:r>
              <a:rPr lang="en-US" altLang="zh-CN" sz="2400" dirty="0" smtClean="0"/>
              <a:t> </a:t>
            </a:r>
            <a:r>
              <a:rPr lang="zh-CN" altLang="en-US" sz="2400" dirty="0" smtClean="0"/>
              <a:t>＝ </a:t>
            </a:r>
            <a:r>
              <a:rPr lang="en-US" altLang="zh-CN" sz="2400" dirty="0" smtClean="0"/>
              <a:t>10.1</a:t>
            </a:r>
            <a:r>
              <a:rPr lang="zh-CN" altLang="en-US" sz="2400" dirty="0" smtClean="0"/>
              <a:t>＋</a:t>
            </a:r>
            <a:r>
              <a:rPr lang="en-US" altLang="zh-CN" sz="2400" dirty="0" smtClean="0"/>
              <a:t>20%×50 </a:t>
            </a:r>
            <a:r>
              <a:rPr lang="zh-CN" altLang="en-US" sz="2400" dirty="0" smtClean="0"/>
              <a:t>＝ </a:t>
            </a:r>
            <a:r>
              <a:rPr lang="en-US" altLang="zh-CN" sz="2400" dirty="0" smtClean="0"/>
              <a:t>20.1 </a:t>
            </a:r>
            <a:r>
              <a:rPr lang="zh-CN" altLang="en-US" sz="2400" dirty="0" smtClean="0"/>
              <a:t>个时钟周期</a:t>
            </a:r>
          </a:p>
          <a:p>
            <a:pPr marL="0" indent="0">
              <a:lnSpc>
                <a:spcPct val="125000"/>
              </a:lnSpc>
              <a:buFont typeface="Wingdings" pitchFamily="2" charset="2"/>
              <a:buNone/>
            </a:pPr>
            <a:r>
              <a:rPr lang="zh-CN" altLang="en-US" sz="2400" dirty="0" smtClean="0"/>
              <a:t>        如将第二级</a:t>
            </a:r>
            <a:r>
              <a:rPr lang="en-US" altLang="zh-CN" sz="2400" dirty="0" smtClean="0"/>
              <a:t>Cache</a:t>
            </a:r>
            <a:r>
              <a:rPr lang="zh-CN" altLang="en-US" sz="2400" dirty="0" smtClean="0"/>
              <a:t>的命中时间取整，得</a:t>
            </a:r>
            <a:r>
              <a:rPr lang="en-US" altLang="zh-CN" sz="2400" dirty="0" smtClean="0"/>
              <a:t>10/11</a:t>
            </a:r>
            <a:r>
              <a:rPr lang="zh-CN" altLang="en-US" sz="2400" dirty="0" smtClean="0"/>
              <a:t>，则：</a:t>
            </a:r>
          </a:p>
          <a:p>
            <a:pPr marL="0" indent="0">
              <a:lnSpc>
                <a:spcPct val="125000"/>
              </a:lnSpc>
              <a:buFont typeface="Wingdings" pitchFamily="2" charset="2"/>
              <a:buNone/>
            </a:pPr>
            <a:r>
              <a:rPr lang="zh-CN" altLang="en-US" sz="2400" dirty="0" smtClean="0"/>
              <a:t>缺失代价</a:t>
            </a:r>
            <a:r>
              <a:rPr lang="en-US" altLang="zh-CN" sz="2400" baseline="-25000" dirty="0" smtClean="0"/>
              <a:t>2</a:t>
            </a:r>
            <a:r>
              <a:rPr lang="zh-CN" altLang="en-US" sz="2400" baseline="-25000" dirty="0" smtClean="0"/>
              <a:t>路组相联，</a:t>
            </a:r>
            <a:r>
              <a:rPr lang="en-US" altLang="zh-CN" sz="2400" baseline="-25000" dirty="0" smtClean="0"/>
              <a:t>L2 </a:t>
            </a:r>
            <a:r>
              <a:rPr lang="zh-CN" altLang="en-US" sz="2400" dirty="0" smtClean="0"/>
              <a:t>＝ </a:t>
            </a:r>
            <a:r>
              <a:rPr lang="en-US" altLang="zh-CN" sz="2400" dirty="0" smtClean="0"/>
              <a:t>10</a:t>
            </a:r>
            <a:r>
              <a:rPr lang="zh-CN" altLang="en-US" sz="2400" dirty="0" smtClean="0"/>
              <a:t>＋</a:t>
            </a:r>
            <a:r>
              <a:rPr lang="en-US" altLang="zh-CN" sz="2400" dirty="0" smtClean="0"/>
              <a:t>20%×50 </a:t>
            </a:r>
            <a:r>
              <a:rPr lang="zh-CN" altLang="en-US" sz="2400" dirty="0" smtClean="0"/>
              <a:t>＝ </a:t>
            </a:r>
            <a:r>
              <a:rPr lang="en-US" altLang="zh-CN" sz="2400" dirty="0" smtClean="0"/>
              <a:t>20.0 </a:t>
            </a:r>
            <a:r>
              <a:rPr lang="zh-CN" altLang="en-US" sz="2400" dirty="0" smtClean="0"/>
              <a:t>个时钟周期</a:t>
            </a:r>
          </a:p>
          <a:p>
            <a:pPr marL="0" indent="0">
              <a:lnSpc>
                <a:spcPct val="125000"/>
              </a:lnSpc>
              <a:buFont typeface="Wingdings" pitchFamily="2" charset="2"/>
              <a:buNone/>
            </a:pPr>
            <a:r>
              <a:rPr lang="zh-CN" altLang="en-US" sz="2400" dirty="0" smtClean="0"/>
              <a:t>缺失代价</a:t>
            </a:r>
            <a:r>
              <a:rPr lang="en-US" altLang="zh-CN" sz="2400" baseline="-25000" dirty="0" smtClean="0"/>
              <a:t>2</a:t>
            </a:r>
            <a:r>
              <a:rPr lang="zh-CN" altLang="en-US" sz="2400" baseline="-25000" dirty="0" smtClean="0"/>
              <a:t>路组相联，</a:t>
            </a:r>
            <a:r>
              <a:rPr lang="en-US" altLang="zh-CN" sz="2400" baseline="-25000" dirty="0" smtClean="0"/>
              <a:t>L2 </a:t>
            </a:r>
            <a:r>
              <a:rPr lang="zh-CN" altLang="en-US" sz="2400" dirty="0" smtClean="0"/>
              <a:t>＝ </a:t>
            </a:r>
            <a:r>
              <a:rPr lang="en-US" altLang="zh-CN" sz="2400" dirty="0" smtClean="0"/>
              <a:t>11</a:t>
            </a:r>
            <a:r>
              <a:rPr lang="zh-CN" altLang="en-US" sz="2400" dirty="0" smtClean="0"/>
              <a:t>＋</a:t>
            </a:r>
            <a:r>
              <a:rPr lang="en-US" altLang="zh-CN" sz="2400" dirty="0" smtClean="0"/>
              <a:t>20%×50 </a:t>
            </a:r>
            <a:r>
              <a:rPr lang="zh-CN" altLang="en-US" sz="2400" dirty="0" smtClean="0"/>
              <a:t>＝ </a:t>
            </a:r>
            <a:r>
              <a:rPr lang="en-US" altLang="zh-CN" sz="2400" dirty="0" smtClean="0"/>
              <a:t>21.0 </a:t>
            </a:r>
            <a:r>
              <a:rPr lang="zh-CN" altLang="en-US" sz="2400" dirty="0" smtClean="0"/>
              <a:t>个时钟周期</a:t>
            </a:r>
          </a:p>
          <a:p>
            <a:pPr marL="0" indent="0">
              <a:lnSpc>
                <a:spcPct val="125000"/>
              </a:lnSpc>
              <a:buFont typeface="Wingdings" pitchFamily="2" charset="2"/>
              <a:buNone/>
            </a:pPr>
            <a:r>
              <a:rPr lang="zh-CN" altLang="en-US" sz="2400" dirty="0" smtClean="0">
                <a:solidFill>
                  <a:srgbClr val="FF0000"/>
                </a:solidFill>
              </a:rPr>
              <a:t>结论：</a:t>
            </a:r>
            <a:r>
              <a:rPr lang="zh-CN" altLang="en-US" sz="2400" dirty="0" smtClean="0"/>
              <a:t>对于第二级</a:t>
            </a:r>
            <a:r>
              <a:rPr lang="en-US" altLang="zh-CN" sz="2400" dirty="0" smtClean="0"/>
              <a:t>Cache</a:t>
            </a:r>
            <a:r>
              <a:rPr lang="zh-CN" altLang="en-US" sz="2400" dirty="0" smtClean="0"/>
              <a:t>来说，</a:t>
            </a:r>
            <a:r>
              <a:rPr lang="en-US" altLang="zh-CN" sz="2400" dirty="0" smtClean="0"/>
              <a:t>2</a:t>
            </a:r>
            <a:r>
              <a:rPr lang="zh-CN" altLang="en-US" sz="2400" dirty="0" smtClean="0"/>
              <a:t>路组相联优于直接映象</a:t>
            </a:r>
          </a:p>
          <a:p>
            <a:pPr marL="0" indent="0">
              <a:lnSpc>
                <a:spcPct val="125000"/>
              </a:lnSpc>
              <a:buFont typeface="Wingdings" pitchFamily="2" charset="2"/>
              <a:buNone/>
            </a:pPr>
            <a:endParaRPr lang="zh-CN" altLang="en-US" sz="2400" dirty="0" smtClean="0"/>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pPr eaLnBrk="1" hangingPunct="1">
              <a:defRPr/>
            </a:pPr>
            <a:r>
              <a:rPr lang="zh-CN" altLang="en-US" smtClean="0"/>
              <a:t>请求字处理技术</a:t>
            </a:r>
          </a:p>
        </p:txBody>
      </p:sp>
      <p:sp>
        <p:nvSpPr>
          <p:cNvPr id="580613" name="Rectangle 5"/>
          <p:cNvSpPr>
            <a:spLocks noGrp="1" noChangeArrowheads="1"/>
          </p:cNvSpPr>
          <p:nvPr>
            <p:ph type="body" sz="half" idx="1"/>
          </p:nvPr>
        </p:nvSpPr>
        <p:spPr>
          <a:xfrm>
            <a:off x="809625" y="1989138"/>
            <a:ext cx="8029575" cy="2016125"/>
          </a:xfrm>
        </p:spPr>
        <p:txBody>
          <a:bodyPr/>
          <a:lstStyle/>
          <a:p>
            <a:pPr marL="0" indent="0" eaLnBrk="1" hangingPunct="1">
              <a:lnSpc>
                <a:spcPct val="90000"/>
              </a:lnSpc>
              <a:buClr>
                <a:srgbClr val="FF0000"/>
              </a:buClr>
              <a:defRPr/>
            </a:pPr>
            <a:r>
              <a:rPr lang="zh-CN" altLang="en-US" sz="2400" dirty="0" smtClean="0">
                <a:solidFill>
                  <a:srgbClr val="FF0000"/>
                </a:solidFill>
                <a:effectLst>
                  <a:outerShdw blurRad="38100" dist="38100" dir="2700000" algn="tl">
                    <a:srgbClr val="C0C0C0"/>
                  </a:outerShdw>
                </a:effectLst>
              </a:rPr>
              <a:t>  思想</a:t>
            </a:r>
          </a:p>
          <a:p>
            <a:pPr marL="0" indent="0" eaLnBrk="1" hangingPunct="1">
              <a:lnSpc>
                <a:spcPct val="90000"/>
              </a:lnSpc>
              <a:buFont typeface="Wingdings" pitchFamily="2" charset="2"/>
              <a:buNone/>
              <a:defRPr/>
            </a:pPr>
            <a:r>
              <a:rPr lang="zh-CN" altLang="en-US" sz="2400" dirty="0" smtClean="0"/>
              <a:t>    因为</a:t>
            </a:r>
            <a:r>
              <a:rPr lang="en-US" altLang="zh-CN" sz="2400" dirty="0" smtClean="0"/>
              <a:t>CPU</a:t>
            </a:r>
            <a:r>
              <a:rPr lang="zh-CN" altLang="en-US" sz="2400" dirty="0" smtClean="0"/>
              <a:t>在同一时刻只需要块中的一个字（</a:t>
            </a:r>
            <a:r>
              <a:rPr lang="zh-CN" altLang="en-US" sz="2400" dirty="0" smtClean="0">
                <a:solidFill>
                  <a:srgbClr val="0000FF"/>
                </a:solidFill>
                <a:effectLst>
                  <a:outerShdw blurRad="38100" dist="38100" dir="2700000" algn="tl">
                    <a:srgbClr val="C0C0C0"/>
                  </a:outerShdw>
                </a:effectLst>
              </a:rPr>
              <a:t>请求字</a:t>
            </a:r>
            <a:r>
              <a:rPr lang="zh-CN" altLang="en-US" sz="2400" dirty="0" smtClean="0"/>
              <a:t>），所以本技术不必等到全部块装入就可以将所需字送出，然后重新启动</a:t>
            </a:r>
            <a:r>
              <a:rPr lang="en-US" altLang="zh-CN" sz="2400" dirty="0" smtClean="0"/>
              <a:t>CPU。</a:t>
            </a:r>
          </a:p>
          <a:p>
            <a:pPr marL="0" indent="0" eaLnBrk="1" hangingPunct="1">
              <a:lnSpc>
                <a:spcPct val="90000"/>
              </a:lnSpc>
              <a:buClr>
                <a:srgbClr val="FF0000"/>
              </a:buClr>
              <a:defRPr/>
            </a:pPr>
            <a:r>
              <a:rPr lang="zh-CN" altLang="en-US" sz="2400" dirty="0" smtClean="0">
                <a:solidFill>
                  <a:srgbClr val="FF0000"/>
                </a:solidFill>
                <a:effectLst>
                  <a:outerShdw blurRad="38100" dist="38100" dir="2700000" algn="tl">
                    <a:srgbClr val="C0C0C0"/>
                  </a:outerShdw>
                </a:effectLst>
              </a:rPr>
              <a:t>  方法</a:t>
            </a:r>
          </a:p>
        </p:txBody>
      </p:sp>
      <p:sp>
        <p:nvSpPr>
          <p:cNvPr id="580614" name="Rectangle 6"/>
          <p:cNvSpPr>
            <a:spLocks noGrp="1" noChangeArrowheads="1"/>
          </p:cNvSpPr>
          <p:nvPr>
            <p:ph type="body" sz="half" idx="2"/>
          </p:nvPr>
        </p:nvSpPr>
        <p:spPr>
          <a:xfrm>
            <a:off x="4932040" y="4005261"/>
            <a:ext cx="3733800" cy="2390775"/>
          </a:xfrm>
          <a:solidFill>
            <a:srgbClr val="FFFF99"/>
          </a:solidFill>
          <a:ln w="57150" cmpd="thickThin">
            <a:solidFill>
              <a:schemeClr val="tx1"/>
            </a:solidFill>
            <a:miter lim="800000"/>
            <a:headEnd/>
            <a:tailEnd/>
          </a:ln>
        </p:spPr>
        <p:txBody>
          <a:bodyPr/>
          <a:lstStyle/>
          <a:p>
            <a:pPr marL="0" indent="0" eaLnBrk="1" hangingPunct="1">
              <a:lnSpc>
                <a:spcPct val="110000"/>
              </a:lnSpc>
              <a:buFont typeface="Wingdings" pitchFamily="2" charset="2"/>
              <a:buChar char="Ø"/>
              <a:defRPr/>
            </a:pPr>
            <a:r>
              <a:rPr lang="zh-CN" altLang="en-US" sz="2400" dirty="0" smtClean="0">
                <a:solidFill>
                  <a:srgbClr val="FF0000"/>
                </a:solidFill>
                <a:effectLst>
                  <a:outerShdw blurRad="38100" dist="38100" dir="2700000" algn="tl">
                    <a:srgbClr val="000000"/>
                  </a:outerShdw>
                </a:effectLst>
              </a:rPr>
              <a:t>  请求字优先</a:t>
            </a:r>
          </a:p>
          <a:p>
            <a:pPr marL="0" indent="0" eaLnBrk="1" hangingPunct="1">
              <a:lnSpc>
                <a:spcPct val="90000"/>
              </a:lnSpc>
              <a:buFont typeface="Wingdings" pitchFamily="2" charset="2"/>
              <a:buNone/>
              <a:defRPr/>
            </a:pPr>
            <a:r>
              <a:rPr lang="zh-CN" altLang="en-US" sz="2400" dirty="0" smtClean="0"/>
              <a:t>     首先向存储器请求缺失的字，一旦它到了就将它发送到</a:t>
            </a:r>
            <a:r>
              <a:rPr lang="en-US" altLang="zh-CN" sz="2400" dirty="0" smtClean="0"/>
              <a:t>CPU</a:t>
            </a:r>
            <a:r>
              <a:rPr lang="zh-CN" altLang="en-US" sz="2400" dirty="0" smtClean="0"/>
              <a:t>中；让</a:t>
            </a:r>
            <a:r>
              <a:rPr lang="en-US" altLang="zh-CN" sz="2400" dirty="0" smtClean="0"/>
              <a:t>CPU</a:t>
            </a:r>
            <a:r>
              <a:rPr lang="zh-CN" altLang="en-US" sz="2400" dirty="0" smtClean="0"/>
              <a:t>继续执行，同时装入块中的其他字。</a:t>
            </a:r>
            <a:endParaRPr lang="zh-CN" altLang="en-US" dirty="0" smtClean="0"/>
          </a:p>
        </p:txBody>
      </p:sp>
      <p:sp>
        <p:nvSpPr>
          <p:cNvPr id="13722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提高</a:t>
            </a:r>
            <a:r>
              <a:rPr lang="en-US" altLang="zh-CN" sz="1200" b="0">
                <a:latin typeface="Times New Roman" pitchFamily="18" charset="0"/>
                <a:ea typeface="幼圆" pitchFamily="49" charset="-122"/>
                <a:hlinkClick r:id="rId6" action="ppaction://hlinksldjump"/>
              </a:rPr>
              <a:t>Cache</a:t>
            </a:r>
            <a:r>
              <a:rPr lang="zh-CN" altLang="en-US" sz="1200" b="0">
                <a:latin typeface="Times New Roman" pitchFamily="18" charset="0"/>
                <a:ea typeface="幼圆" pitchFamily="49" charset="-122"/>
                <a:hlinkClick r:id="rId6"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降低缺失代价</a:t>
            </a:r>
            <a:endParaRPr lang="zh-CN" altLang="en-US" sz="1200" b="0">
              <a:latin typeface="Times New Roman" pitchFamily="18" charset="0"/>
              <a:ea typeface="幼圆" pitchFamily="49" charset="-122"/>
            </a:endParaRPr>
          </a:p>
        </p:txBody>
      </p:sp>
      <p:sp>
        <p:nvSpPr>
          <p:cNvPr id="580615" name="Rectangle 7"/>
          <p:cNvSpPr>
            <a:spLocks noChangeArrowheads="1"/>
          </p:cNvSpPr>
          <p:nvPr/>
        </p:nvSpPr>
        <p:spPr bwMode="auto">
          <a:xfrm>
            <a:off x="1043608" y="4005262"/>
            <a:ext cx="3733800" cy="2390775"/>
          </a:xfrm>
          <a:prstGeom prst="rect">
            <a:avLst/>
          </a:prstGeom>
          <a:solidFill>
            <a:srgbClr val="CC99FF"/>
          </a:solidFill>
          <a:ln w="57150" cmpd="thickThin">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0"/>
              </a:spcBef>
              <a:defRPr kumimoji="1" sz="2400">
                <a:solidFill>
                  <a:schemeClr val="tx1"/>
                </a:solidFill>
                <a:latin typeface="Times New Roman" pitchFamily="18" charset="0"/>
                <a:ea typeface="宋体" pitchFamily="2" charset="-122"/>
              </a:defRPr>
            </a:lvl1pPr>
            <a:lvl2pPr marL="765175" indent="-285750" algn="l">
              <a:spcBef>
                <a:spcPct val="0"/>
              </a:spcBef>
              <a:defRPr kumimoji="1" sz="2400">
                <a:solidFill>
                  <a:schemeClr val="tx1"/>
                </a:solidFill>
                <a:latin typeface="Times New Roman" pitchFamily="18" charset="0"/>
                <a:ea typeface="宋体" pitchFamily="2" charset="-122"/>
              </a:defRPr>
            </a:lvl2pPr>
            <a:lvl3pPr marL="1184275" indent="-228600" algn="l">
              <a:spcBef>
                <a:spcPct val="0"/>
              </a:spcBef>
              <a:defRPr kumimoji="1" sz="2400">
                <a:solidFill>
                  <a:schemeClr val="tx1"/>
                </a:solidFill>
                <a:latin typeface="Times New Roman" pitchFamily="18" charset="0"/>
                <a:ea typeface="宋体" pitchFamily="2" charset="-122"/>
              </a:defRPr>
            </a:lvl3pPr>
            <a:lvl4pPr marL="1603375" indent="-228600" algn="l">
              <a:spcBef>
                <a:spcPct val="0"/>
              </a:spcBef>
              <a:defRPr kumimoji="1" sz="2400">
                <a:solidFill>
                  <a:schemeClr val="tx1"/>
                </a:solidFill>
                <a:latin typeface="Times New Roman" pitchFamily="18" charset="0"/>
                <a:ea typeface="宋体" pitchFamily="2" charset="-122"/>
              </a:defRPr>
            </a:lvl4pPr>
            <a:lvl5pPr marL="2022475" indent="-228600" algn="l">
              <a:spcBef>
                <a:spcPct val="0"/>
              </a:spcBef>
              <a:defRPr kumimoji="1" sz="2400">
                <a:solidFill>
                  <a:schemeClr val="tx1"/>
                </a:solidFill>
                <a:latin typeface="Times New Roman" pitchFamily="18" charset="0"/>
                <a:ea typeface="宋体" pitchFamily="2" charset="-122"/>
              </a:defRPr>
            </a:lvl5pPr>
            <a:lvl6pPr marL="2479675" indent="-228600" fontAlgn="base">
              <a:spcBef>
                <a:spcPct val="0"/>
              </a:spcBef>
              <a:spcAft>
                <a:spcPct val="0"/>
              </a:spcAft>
              <a:defRPr kumimoji="1" sz="2400">
                <a:solidFill>
                  <a:schemeClr val="tx1"/>
                </a:solidFill>
                <a:latin typeface="Times New Roman" pitchFamily="18" charset="0"/>
                <a:ea typeface="宋体" pitchFamily="2" charset="-122"/>
              </a:defRPr>
            </a:lvl6pPr>
            <a:lvl7pPr marL="2936875" indent="-228600" fontAlgn="base">
              <a:spcBef>
                <a:spcPct val="0"/>
              </a:spcBef>
              <a:spcAft>
                <a:spcPct val="0"/>
              </a:spcAft>
              <a:defRPr kumimoji="1" sz="2400">
                <a:solidFill>
                  <a:schemeClr val="tx1"/>
                </a:solidFill>
                <a:latin typeface="Times New Roman" pitchFamily="18" charset="0"/>
                <a:ea typeface="宋体" pitchFamily="2" charset="-122"/>
              </a:defRPr>
            </a:lvl7pPr>
            <a:lvl8pPr marL="3394075" indent="-228600" fontAlgn="base">
              <a:spcBef>
                <a:spcPct val="0"/>
              </a:spcBef>
              <a:spcAft>
                <a:spcPct val="0"/>
              </a:spcAft>
              <a:defRPr kumimoji="1" sz="2400">
                <a:solidFill>
                  <a:schemeClr val="tx1"/>
                </a:solidFill>
                <a:latin typeface="Times New Roman" pitchFamily="18" charset="0"/>
                <a:ea typeface="宋体" pitchFamily="2" charset="-122"/>
              </a:defRPr>
            </a:lvl8pPr>
            <a:lvl9pPr marL="3851275"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110000"/>
              </a:lnSpc>
              <a:spcBef>
                <a:spcPct val="20000"/>
              </a:spcBef>
              <a:buClr>
                <a:schemeClr val="tx1"/>
              </a:buClr>
              <a:buFont typeface="Wingdings" pitchFamily="2" charset="2"/>
              <a:buChar char="Ø"/>
              <a:defRPr/>
            </a:pPr>
            <a:r>
              <a:rPr lang="zh-CN" altLang="en-US" b="1" dirty="0" smtClean="0">
                <a:effectLst>
                  <a:outerShdw blurRad="38100" dist="38100" dir="2700000" algn="tl">
                    <a:srgbClr val="000000"/>
                  </a:outerShdw>
                </a:effectLst>
                <a:latin typeface="Arial" pitchFamily="34" charset="0"/>
                <a:ea typeface="楷体_GB2312" pitchFamily="49" charset="-122"/>
              </a:rPr>
              <a:t>  </a:t>
            </a:r>
            <a:r>
              <a:rPr lang="zh-CN" altLang="en-US" b="1" dirty="0" smtClean="0">
                <a:solidFill>
                  <a:srgbClr val="FF0000"/>
                </a:solidFill>
                <a:effectLst>
                  <a:outerShdw blurRad="38100" dist="38100" dir="2700000" algn="tl">
                    <a:srgbClr val="000000"/>
                  </a:outerShdw>
                </a:effectLst>
                <a:latin typeface="Arial" pitchFamily="34" charset="0"/>
                <a:ea typeface="楷体_GB2312" pitchFamily="49" charset="-122"/>
              </a:rPr>
              <a:t>尽早重启动</a:t>
            </a:r>
          </a:p>
          <a:p>
            <a:pPr>
              <a:lnSpc>
                <a:spcPct val="110000"/>
              </a:lnSpc>
              <a:spcBef>
                <a:spcPct val="20000"/>
              </a:spcBef>
              <a:buClr>
                <a:schemeClr val="tx1"/>
              </a:buClr>
              <a:defRPr/>
            </a:pPr>
            <a:r>
              <a:rPr lang="zh-CN" altLang="en-US" b="1" dirty="0" smtClean="0">
                <a:latin typeface="Arial" pitchFamily="34" charset="0"/>
                <a:ea typeface="楷体_GB2312" pitchFamily="49" charset="-122"/>
              </a:rPr>
              <a:t>     按正常次序获取字，只要被请求的字一到达就将它发送到</a:t>
            </a:r>
            <a:r>
              <a:rPr lang="en-US" altLang="zh-CN" b="1" dirty="0" smtClean="0">
                <a:latin typeface="Arial" pitchFamily="34" charset="0"/>
                <a:ea typeface="楷体_GB2312" pitchFamily="49" charset="-122"/>
              </a:rPr>
              <a:t>CPU</a:t>
            </a:r>
            <a:r>
              <a:rPr lang="zh-CN" altLang="en-US" b="1" dirty="0" smtClean="0">
                <a:latin typeface="Arial" pitchFamily="34" charset="0"/>
                <a:ea typeface="楷体_GB2312" pitchFamily="49" charset="-122"/>
              </a:rPr>
              <a:t>中，让</a:t>
            </a:r>
            <a:r>
              <a:rPr lang="en-US" altLang="zh-CN" b="1" dirty="0" smtClean="0">
                <a:latin typeface="Arial" pitchFamily="34" charset="0"/>
                <a:ea typeface="楷体_GB2312" pitchFamily="49" charset="-122"/>
              </a:rPr>
              <a:t>CPU</a:t>
            </a:r>
            <a:r>
              <a:rPr lang="zh-CN" altLang="en-US" b="1" dirty="0" smtClean="0">
                <a:latin typeface="Arial" pitchFamily="34" charset="0"/>
                <a:ea typeface="楷体_GB2312" pitchFamily="49" charset="-122"/>
              </a:rPr>
              <a:t>继续执行。</a:t>
            </a:r>
          </a:p>
        </p:txBody>
      </p:sp>
      <p:sp>
        <p:nvSpPr>
          <p:cNvPr id="137223" name="Text Box 8"/>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2 之 1</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ChangeArrowheads="1"/>
          </p:cNvSpPr>
          <p:nvPr>
            <p:ph type="title"/>
          </p:nvPr>
        </p:nvSpPr>
        <p:spPr/>
        <p:txBody>
          <a:bodyPr/>
          <a:lstStyle/>
          <a:p>
            <a:pPr eaLnBrk="1" hangingPunct="1">
              <a:defRPr/>
            </a:pPr>
            <a:r>
              <a:rPr lang="zh-CN" altLang="en-US" smtClean="0"/>
              <a:t>局限性</a:t>
            </a:r>
          </a:p>
        </p:txBody>
      </p:sp>
      <p:sp>
        <p:nvSpPr>
          <p:cNvPr id="138243" name="Rectangle 9"/>
          <p:cNvSpPr>
            <a:spLocks noGrp="1" noChangeArrowheads="1"/>
          </p:cNvSpPr>
          <p:nvPr>
            <p:ph type="body" idx="1"/>
          </p:nvPr>
        </p:nvSpPr>
        <p:spPr>
          <a:xfrm>
            <a:off x="809625" y="2060575"/>
            <a:ext cx="7958138" cy="4321175"/>
          </a:xfrm>
        </p:spPr>
        <p:txBody>
          <a:bodyPr/>
          <a:lstStyle/>
          <a:p>
            <a:pPr marL="0" indent="0" eaLnBrk="1" hangingPunct="1">
              <a:lnSpc>
                <a:spcPct val="150000"/>
              </a:lnSpc>
              <a:buFont typeface="Wingdings" pitchFamily="2" charset="2"/>
              <a:buNone/>
            </a:pPr>
            <a:r>
              <a:rPr lang="zh-CN" altLang="en-US" sz="2800" dirty="0" smtClean="0"/>
              <a:t>        本技术的收益取决于块的大小（块越大，收益越大）和对块中未装入部分的访问可能性。所以这种技术在以下情况下效果不大：</a:t>
            </a:r>
          </a:p>
          <a:p>
            <a:pPr lvl="1" eaLnBrk="1" hangingPunct="1">
              <a:lnSpc>
                <a:spcPct val="150000"/>
              </a:lnSpc>
            </a:pPr>
            <a:r>
              <a:rPr lang="en-US" altLang="zh-CN" dirty="0" smtClean="0"/>
              <a:t>Cache</a:t>
            </a:r>
            <a:r>
              <a:rPr lang="zh-CN" altLang="en-US" dirty="0" smtClean="0"/>
              <a:t>块较小</a:t>
            </a:r>
          </a:p>
          <a:p>
            <a:pPr lvl="1" eaLnBrk="1" hangingPunct="1">
              <a:lnSpc>
                <a:spcPct val="150000"/>
              </a:lnSpc>
            </a:pPr>
            <a:r>
              <a:rPr lang="zh-CN" altLang="en-US" dirty="0" smtClean="0"/>
              <a:t>下一条指令正好访问同一</a:t>
            </a:r>
            <a:r>
              <a:rPr lang="en-US" altLang="zh-CN" dirty="0" smtClean="0"/>
              <a:t>Cache</a:t>
            </a:r>
            <a:r>
              <a:rPr lang="zh-CN" altLang="en-US" dirty="0" smtClean="0"/>
              <a:t>块的另一部分</a:t>
            </a:r>
          </a:p>
          <a:p>
            <a:pPr marL="0" indent="0" eaLnBrk="1" hangingPunct="1">
              <a:lnSpc>
                <a:spcPct val="150000"/>
              </a:lnSpc>
              <a:buFont typeface="Wingdings" pitchFamily="2" charset="2"/>
              <a:buNone/>
            </a:pPr>
            <a:endParaRPr lang="zh-CN" altLang="en-US" sz="2800" dirty="0" smtClean="0"/>
          </a:p>
        </p:txBody>
      </p:sp>
      <p:sp>
        <p:nvSpPr>
          <p:cNvPr id="138244" name="Text Box 5"/>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提高</a:t>
            </a:r>
            <a:r>
              <a:rPr lang="en-US" altLang="zh-CN" sz="1200" b="0">
                <a:latin typeface="Times New Roman" pitchFamily="18" charset="0"/>
                <a:ea typeface="幼圆" pitchFamily="49" charset="-122"/>
                <a:hlinkClick r:id="rId6" action="ppaction://hlinksldjump"/>
              </a:rPr>
              <a:t>Cache</a:t>
            </a:r>
            <a:r>
              <a:rPr lang="zh-CN" altLang="en-US" sz="1200" b="0">
                <a:latin typeface="Times New Roman" pitchFamily="18" charset="0"/>
                <a:ea typeface="幼圆" pitchFamily="49" charset="-122"/>
                <a:hlinkClick r:id="rId6"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降低缺失代价</a:t>
            </a:r>
            <a:endParaRPr lang="zh-CN" altLang="en-US" sz="1200" b="0">
              <a:latin typeface="Times New Roman" pitchFamily="18" charset="0"/>
              <a:ea typeface="幼圆" pitchFamily="49" charset="-122"/>
            </a:endParaRPr>
          </a:p>
        </p:txBody>
      </p:sp>
      <p:sp>
        <p:nvSpPr>
          <p:cNvPr id="138245" name="Text Box 10"/>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2 之 2</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ChangeArrowheads="1"/>
          </p:cNvSpPr>
          <p:nvPr>
            <p:ph type="title"/>
          </p:nvPr>
        </p:nvSpPr>
        <p:spPr/>
        <p:txBody>
          <a:bodyPr/>
          <a:lstStyle/>
          <a:p>
            <a:pPr eaLnBrk="1" hangingPunct="1">
              <a:defRPr/>
            </a:pPr>
            <a:r>
              <a:rPr lang="zh-CN" altLang="en-US" dirty="0" smtClean="0"/>
              <a:t>让读缺失优先于写</a:t>
            </a:r>
          </a:p>
        </p:txBody>
      </p:sp>
      <p:sp>
        <p:nvSpPr>
          <p:cNvPr id="13926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4"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6" action="ppaction://hlinksldjump"/>
              </a:rPr>
              <a:t>Cache</a:t>
            </a:r>
            <a:r>
              <a:rPr lang="zh-CN" altLang="en-US" sz="1200" b="0">
                <a:latin typeface="Times New Roman" pitchFamily="18" charset="0"/>
                <a:ea typeface="幼圆" pitchFamily="49" charset="-122"/>
                <a:hlinkClick r:id="rId6"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提高</a:t>
            </a:r>
            <a:r>
              <a:rPr lang="en-US" altLang="zh-CN" sz="1200" b="0">
                <a:latin typeface="Times New Roman" pitchFamily="18" charset="0"/>
                <a:ea typeface="幼圆" pitchFamily="49" charset="-122"/>
                <a:hlinkClick r:id="rId7" action="ppaction://hlinksldjump"/>
              </a:rPr>
              <a:t>Cache</a:t>
            </a:r>
            <a:r>
              <a:rPr lang="zh-CN" altLang="en-US" sz="1200" b="0">
                <a:latin typeface="Times New Roman" pitchFamily="18" charset="0"/>
                <a:ea typeface="幼圆" pitchFamily="49" charset="-122"/>
                <a:hlinkClick r:id="rId7"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8" action="ppaction://hlinksldjump"/>
              </a:rPr>
              <a:t>降低缺失代价</a:t>
            </a:r>
            <a:endParaRPr lang="zh-CN" altLang="en-US" sz="1200" b="0">
              <a:latin typeface="Times New Roman" pitchFamily="18" charset="0"/>
              <a:ea typeface="幼圆" pitchFamily="49" charset="-122"/>
            </a:endParaRPr>
          </a:p>
        </p:txBody>
      </p:sp>
      <p:sp>
        <p:nvSpPr>
          <p:cNvPr id="581636" name="Rectangle 4"/>
          <p:cNvSpPr>
            <a:spLocks noGrp="1" noChangeArrowheads="1"/>
          </p:cNvSpPr>
          <p:nvPr>
            <p:ph type="body" idx="1"/>
          </p:nvPr>
        </p:nvSpPr>
        <p:spPr>
          <a:xfrm>
            <a:off x="809625" y="1989138"/>
            <a:ext cx="7958138" cy="4411662"/>
          </a:xfrm>
        </p:spPr>
        <p:txBody>
          <a:bodyPr/>
          <a:lstStyle/>
          <a:p>
            <a:pPr marL="0" indent="0" eaLnBrk="1" hangingPunct="1">
              <a:lnSpc>
                <a:spcPct val="120000"/>
              </a:lnSpc>
              <a:buClr>
                <a:srgbClr val="FF0000"/>
              </a:buClr>
              <a:defRPr/>
            </a:pPr>
            <a:r>
              <a:rPr lang="zh-CN" altLang="en-US" sz="2400" dirty="0" smtClean="0">
                <a:solidFill>
                  <a:srgbClr val="FF0000"/>
                </a:solidFill>
                <a:effectLst>
                  <a:outerShdw blurRad="38100" dist="38100" dir="2700000" algn="tl">
                    <a:srgbClr val="C0C0C0"/>
                  </a:outerShdw>
                </a:effectLst>
              </a:rPr>
              <a:t>  问题</a:t>
            </a:r>
          </a:p>
          <a:p>
            <a:pPr marL="0" indent="0" eaLnBrk="1" hangingPunct="1">
              <a:lnSpc>
                <a:spcPct val="120000"/>
              </a:lnSpc>
              <a:buFont typeface="Wingdings" pitchFamily="2" charset="2"/>
              <a:buNone/>
              <a:defRPr/>
            </a:pPr>
            <a:r>
              <a:rPr lang="zh-CN" altLang="en-US" sz="2400" dirty="0" smtClean="0"/>
              <a:t>    对于一个写直达的</a:t>
            </a:r>
            <a:r>
              <a:rPr lang="en-US" altLang="zh-CN" sz="2400" dirty="0" smtClean="0"/>
              <a:t>Cache，</a:t>
            </a:r>
            <a:r>
              <a:rPr lang="zh-CN" altLang="en-US" sz="2400" dirty="0" smtClean="0"/>
              <a:t>需要设置容量适中的写缓冲区（见后图）。然而写</a:t>
            </a:r>
            <a:r>
              <a:rPr lang="zh-CN" altLang="en-US" sz="2400" dirty="0"/>
              <a:t>缓冲区（滞后）使得</a:t>
            </a:r>
            <a:r>
              <a:rPr lang="zh-CN" altLang="en-US" sz="2400" dirty="0" smtClean="0"/>
              <a:t>存储器访问变的复杂，因为其中可能包含读缺失时所需要的更新数据。</a:t>
            </a:r>
          </a:p>
          <a:p>
            <a:pPr marL="0" indent="0" eaLnBrk="1" hangingPunct="1">
              <a:lnSpc>
                <a:spcPct val="120000"/>
              </a:lnSpc>
              <a:buFont typeface="Wingdings" pitchFamily="2" charset="2"/>
              <a:buNone/>
              <a:defRPr/>
            </a:pPr>
            <a:r>
              <a:rPr lang="en-US" altLang="zh-CN" sz="2400" dirty="0" smtClean="0">
                <a:solidFill>
                  <a:srgbClr val="0000CC"/>
                </a:solidFill>
                <a:latin typeface="Comic Sans MS" pitchFamily="66" charset="0"/>
              </a:rPr>
              <a:t>SW R3,512(R0)    ;M[512]←R3     (Cache Index 0)</a:t>
            </a:r>
          </a:p>
          <a:p>
            <a:pPr marL="0" indent="0" eaLnBrk="1" hangingPunct="1">
              <a:lnSpc>
                <a:spcPct val="120000"/>
              </a:lnSpc>
              <a:buFont typeface="Wingdings" pitchFamily="2" charset="2"/>
              <a:buNone/>
              <a:defRPr/>
            </a:pPr>
            <a:r>
              <a:rPr lang="en-US" altLang="zh-CN" sz="2400" dirty="0" smtClean="0">
                <a:solidFill>
                  <a:srgbClr val="0000CC"/>
                </a:solidFill>
                <a:latin typeface="Comic Sans MS" pitchFamily="66" charset="0"/>
              </a:rPr>
              <a:t>LW R1,1024(R0)   ;R1 ←M[1024]   (Cache Index 0)</a:t>
            </a:r>
          </a:p>
          <a:p>
            <a:pPr marL="0" indent="0" eaLnBrk="1" hangingPunct="1">
              <a:lnSpc>
                <a:spcPct val="120000"/>
              </a:lnSpc>
              <a:buFont typeface="Wingdings" pitchFamily="2" charset="2"/>
              <a:buNone/>
              <a:defRPr/>
            </a:pPr>
            <a:r>
              <a:rPr lang="en-US" altLang="zh-CN" sz="2400" dirty="0" smtClean="0">
                <a:solidFill>
                  <a:srgbClr val="0000CC"/>
                </a:solidFill>
                <a:latin typeface="Comic Sans MS" pitchFamily="66" charset="0"/>
              </a:rPr>
              <a:t>LW R2,512(R0)     ;R2 ←M[512]    (Cache Index 0)</a:t>
            </a:r>
            <a:endParaRPr lang="zh-CN" altLang="en-US" sz="2400" dirty="0" smtClean="0">
              <a:solidFill>
                <a:srgbClr val="0000CC"/>
              </a:solidFill>
              <a:latin typeface="Comic Sans MS" pitchFamily="66" charset="0"/>
            </a:endParaRPr>
          </a:p>
        </p:txBody>
      </p:sp>
      <p:sp>
        <p:nvSpPr>
          <p:cNvPr id="581637" name="WordArt 5"/>
          <p:cNvSpPr>
            <a:spLocks noChangeArrowheads="1" noChangeShapeType="1" noTextEdit="1"/>
          </p:cNvSpPr>
          <p:nvPr/>
        </p:nvSpPr>
        <p:spPr bwMode="auto">
          <a:xfrm>
            <a:off x="2411413" y="5661025"/>
            <a:ext cx="4800600" cy="457200"/>
          </a:xfrm>
          <a:prstGeom prst="rect">
            <a:avLst/>
          </a:prstGeom>
          <a:extLst>
            <a:ext uri="{AF507438-7753-43E0-B8FC-AC1667EBCBE1}">
              <a14:hiddenEffects xmlns:a14="http://schemas.microsoft.com/office/drawing/2010/main">
                <a:effectLst/>
              </a14:hiddenEffects>
            </a:ext>
          </a:extLst>
        </p:spPr>
        <p:txBody>
          <a:bodyPr wrap="none" fromWordArt="1">
            <a:prstTxWarp prst="textCascadeUp">
              <a:avLst>
                <a:gd name="adj" fmla="val 44444"/>
              </a:avLst>
            </a:prstTxWarp>
            <a:scene3d>
              <a:camera prst="legacyPerspectiveFront">
                <a:rot lat="20519999" lon="1080000" rev="0"/>
              </a:camera>
              <a:lightRig rig="legacyHarsh2" dir="b"/>
            </a:scene3d>
            <a:sp3d extrusionH="430200" prstMaterial="legacyMatte">
              <a:extrusionClr>
                <a:srgbClr val="FF6600"/>
              </a:extrusionClr>
            </a:sp3d>
          </a:bodyPr>
          <a:lstStyle/>
          <a:p>
            <a:pPr>
              <a:defRPr/>
            </a:pPr>
            <a:r>
              <a:rPr lang="en-US" altLang="zh-CN" sz="3600" kern="10">
                <a:ln w="9525">
                  <a:round/>
                  <a:headEnd/>
                  <a:tailEnd/>
                </a:ln>
                <a:gradFill rotWithShape="0">
                  <a:gsLst>
                    <a:gs pos="0">
                      <a:srgbClr val="FFE701"/>
                    </a:gs>
                    <a:gs pos="100000">
                      <a:srgbClr val="FE3E02"/>
                    </a:gs>
                  </a:gsLst>
                  <a:lin ang="5400000" scaled="1"/>
                </a:gradFill>
                <a:latin typeface="宋体"/>
                <a:ea typeface="宋体"/>
              </a:rPr>
              <a:t>R2≠R3</a:t>
            </a:r>
            <a:r>
              <a:rPr lang="zh-CN" altLang="en-US" sz="3600" kern="10">
                <a:ln w="9525">
                  <a:round/>
                  <a:headEnd/>
                  <a:tailEnd/>
                </a:ln>
                <a:gradFill rotWithShape="0">
                  <a:gsLst>
                    <a:gs pos="0">
                      <a:srgbClr val="FFE701"/>
                    </a:gs>
                    <a:gs pos="100000">
                      <a:srgbClr val="FE3E02"/>
                    </a:gs>
                  </a:gsLst>
                  <a:lin ang="5400000" scaled="1"/>
                </a:gradFill>
                <a:latin typeface="宋体"/>
                <a:ea typeface="宋体"/>
              </a:rPr>
              <a:t>？！</a:t>
            </a:r>
          </a:p>
        </p:txBody>
      </p:sp>
      <p:sp>
        <p:nvSpPr>
          <p:cNvPr id="139270"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1</a:t>
            </a:r>
          </a:p>
        </p:txBody>
      </p:sp>
    </p:spTree>
  </p:cSld>
  <p:clrMapOvr>
    <a:masterClrMapping/>
  </p:clrMapOvr>
  <p:transition spd="slow">
    <p:rand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499"/>
                                          </p:stCondLst>
                                        </p:cTn>
                                        <p:tgtEl>
                                          <p:spTgt spid="581637"/>
                                        </p:tgtEl>
                                        <p:attrNameLst>
                                          <p:attrName>style.visibility</p:attrName>
                                        </p:attrNameLst>
                                      </p:cBhvr>
                                      <p:to>
                                        <p:strVal val="visible"/>
                                      </p:to>
                                    </p:set>
                                    <p:anim to="" calcmode="lin" valueType="num">
                                      <p:cBhvr>
                                        <p:cTn id="7" dur="1" fill="hold"/>
                                        <p:tgtEl>
                                          <p:spTgt spid="581637"/>
                                        </p:tgtEl>
                                        <p:attrNameLst>
                                          <p:attrName/>
                                        </p:attrNameLst>
                                      </p:cBhvr>
                                    </p:anim>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pPr eaLnBrk="1" hangingPunct="1">
              <a:defRPr/>
            </a:pPr>
            <a:r>
              <a:rPr lang="zh-CN" altLang="en-US" smtClean="0"/>
              <a:t>存储价格</a:t>
            </a:r>
            <a:endParaRPr lang="en-US" altLang="zh-CN" smtClean="0"/>
          </a:p>
        </p:txBody>
      </p:sp>
      <p:sp>
        <p:nvSpPr>
          <p:cNvPr id="1741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4"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存储系统原理</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存储系统的基本概念</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存储系统的性能指标</a:t>
            </a:r>
            <a:endParaRPr lang="zh-CN" altLang="en-US" sz="1200" b="0">
              <a:latin typeface="Times New Roman" pitchFamily="18" charset="0"/>
              <a:ea typeface="幼圆" pitchFamily="49" charset="-122"/>
            </a:endParaRPr>
          </a:p>
        </p:txBody>
      </p:sp>
      <p:sp>
        <p:nvSpPr>
          <p:cNvPr id="17412" name="Rectangle 4"/>
          <p:cNvSpPr>
            <a:spLocks noGrp="1" noChangeArrowheads="1"/>
          </p:cNvSpPr>
          <p:nvPr>
            <p:ph type="body" idx="1"/>
          </p:nvPr>
        </p:nvSpPr>
        <p:spPr/>
        <p:txBody>
          <a:bodyPr/>
          <a:lstStyle/>
          <a:p>
            <a:pPr marL="0" indent="0" eaLnBrk="1" hangingPunct="1">
              <a:lnSpc>
                <a:spcPct val="110000"/>
              </a:lnSpc>
              <a:buFont typeface="Wingdings" pitchFamily="2" charset="2"/>
              <a:buNone/>
            </a:pPr>
            <a:r>
              <a:rPr lang="zh-CN" altLang="en-US" dirty="0" smtClean="0"/>
              <a:t>       整个存储系统的单位容量平均价格为：</a:t>
            </a:r>
          </a:p>
          <a:p>
            <a:pPr marL="0" indent="0" eaLnBrk="1" hangingPunct="1">
              <a:lnSpc>
                <a:spcPct val="110000"/>
              </a:lnSpc>
              <a:buFont typeface="Wingdings" pitchFamily="2" charset="2"/>
              <a:buNone/>
            </a:pPr>
            <a:endParaRPr lang="zh-CN" altLang="en-US" dirty="0" smtClean="0"/>
          </a:p>
          <a:p>
            <a:pPr marL="0" indent="0" eaLnBrk="1" hangingPunct="1">
              <a:lnSpc>
                <a:spcPct val="110000"/>
              </a:lnSpc>
              <a:buFont typeface="Wingdings" pitchFamily="2" charset="2"/>
              <a:buNone/>
            </a:pPr>
            <a:endParaRPr lang="zh-CN" altLang="en-US" dirty="0" smtClean="0"/>
          </a:p>
          <a:p>
            <a:pPr marL="0" indent="0" eaLnBrk="1" hangingPunct="1">
              <a:lnSpc>
                <a:spcPct val="110000"/>
              </a:lnSpc>
              <a:buFont typeface="Wingdings" pitchFamily="2" charset="2"/>
              <a:buNone/>
            </a:pPr>
            <a:endParaRPr lang="zh-CN" altLang="en-US" dirty="0" smtClean="0"/>
          </a:p>
          <a:p>
            <a:pPr marL="0" indent="0" eaLnBrk="1" hangingPunct="1">
              <a:lnSpc>
                <a:spcPct val="110000"/>
              </a:lnSpc>
              <a:buFont typeface="Wingdings" pitchFamily="2" charset="2"/>
              <a:buNone/>
            </a:pPr>
            <a:r>
              <a:rPr lang="zh-CN" altLang="en-US" dirty="0" smtClean="0"/>
              <a:t>       当</a:t>
            </a:r>
            <a:r>
              <a:rPr lang="en-US" altLang="zh-CN" dirty="0" smtClean="0"/>
              <a:t>S</a:t>
            </a:r>
            <a:r>
              <a:rPr lang="en-US" altLang="zh-CN" baseline="-25000" dirty="0" smtClean="0"/>
              <a:t>2</a:t>
            </a:r>
            <a:r>
              <a:rPr lang="en-US" altLang="zh-CN" dirty="0" smtClean="0"/>
              <a:t>&gt;&gt;S</a:t>
            </a:r>
            <a:r>
              <a:rPr lang="en-US" altLang="zh-CN" baseline="-25000" dirty="0" smtClean="0"/>
              <a:t>1</a:t>
            </a:r>
            <a:r>
              <a:rPr lang="zh-CN" altLang="en-US" dirty="0" smtClean="0"/>
              <a:t>时，</a:t>
            </a:r>
            <a:r>
              <a:rPr lang="en-US" altLang="zh-CN" dirty="0" smtClean="0"/>
              <a:t>c≈c</a:t>
            </a:r>
            <a:r>
              <a:rPr lang="en-US" altLang="zh-CN" baseline="-25000" dirty="0" smtClean="0"/>
              <a:t>2</a:t>
            </a:r>
            <a:r>
              <a:rPr lang="en-US" altLang="zh-CN" dirty="0" smtClean="0"/>
              <a:t>，</a:t>
            </a:r>
            <a:r>
              <a:rPr lang="zh-CN" altLang="en-US" dirty="0" smtClean="0"/>
              <a:t>但</a:t>
            </a:r>
            <a:r>
              <a:rPr lang="en-US" altLang="zh-CN" dirty="0" smtClean="0"/>
              <a:t>S</a:t>
            </a:r>
            <a:r>
              <a:rPr lang="en-US" altLang="zh-CN" baseline="-25000" dirty="0" smtClean="0"/>
              <a:t>1</a:t>
            </a:r>
            <a:r>
              <a:rPr lang="zh-CN" altLang="en-US" dirty="0" smtClean="0"/>
              <a:t>与</a:t>
            </a:r>
            <a:r>
              <a:rPr lang="en-US" altLang="zh-CN" dirty="0" smtClean="0"/>
              <a:t>S</a:t>
            </a:r>
            <a:r>
              <a:rPr lang="en-US" altLang="zh-CN" baseline="-25000" dirty="0" smtClean="0"/>
              <a:t>2</a:t>
            </a:r>
            <a:r>
              <a:rPr lang="zh-CN" altLang="en-US" dirty="0" smtClean="0"/>
              <a:t>不能相差太大，否则存储系统要达到比较高的性能，调度起来很困难。</a:t>
            </a:r>
          </a:p>
        </p:txBody>
      </p:sp>
      <p:sp>
        <p:nvSpPr>
          <p:cNvPr id="17413" name="Rectangle 6"/>
          <p:cNvSpPr>
            <a:spLocks noChangeArrowheads="1"/>
          </p:cNvSpPr>
          <p:nvPr/>
        </p:nvSpPr>
        <p:spPr bwMode="auto">
          <a:xfrm>
            <a:off x="3919538"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graphicFrame>
        <p:nvGraphicFramePr>
          <p:cNvPr id="17414" name="Object 5"/>
          <p:cNvGraphicFramePr>
            <a:graphicFrameLocks noChangeAspect="1"/>
          </p:cNvGraphicFramePr>
          <p:nvPr/>
        </p:nvGraphicFramePr>
        <p:xfrm>
          <a:off x="2819400" y="2971800"/>
          <a:ext cx="3487738" cy="1182688"/>
        </p:xfrm>
        <a:graphic>
          <a:graphicData uri="http://schemas.openxmlformats.org/presentationml/2006/ole">
            <mc:AlternateContent xmlns:mc="http://schemas.openxmlformats.org/markup-compatibility/2006">
              <mc:Choice xmlns:v="urn:schemas-microsoft-com:vml" Requires="v">
                <p:oleObj spid="_x0000_s17497" name="Equation" r:id="rId8" imgW="1155700" imgH="393700" progId="Equation.3">
                  <p:embed/>
                </p:oleObj>
              </mc:Choice>
              <mc:Fallback>
                <p:oleObj name="Equation" r:id="rId8" imgW="1155700" imgH="3937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19400" y="2971800"/>
                        <a:ext cx="3487738" cy="1182688"/>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spTree>
  </p:cSld>
  <p:clrMapOvr>
    <a:masterClrMapping/>
  </p:clrMapOvr>
  <p:transition spd="slow">
    <p:random/>
    <p:sndAc>
      <p:stSnd>
        <p:snd r:embed="rId3" name="projctor.wav"/>
      </p:stSnd>
    </p:sndAc>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1026"/>
          <p:cNvSpPr>
            <a:spLocks noGrp="1" noChangeArrowheads="1"/>
          </p:cNvSpPr>
          <p:nvPr>
            <p:ph type="title"/>
          </p:nvPr>
        </p:nvSpPr>
        <p:spPr/>
        <p:txBody>
          <a:bodyPr/>
          <a:lstStyle/>
          <a:p>
            <a:pPr eaLnBrk="1" hangingPunct="1">
              <a:defRPr/>
            </a:pPr>
            <a:r>
              <a:rPr lang="zh-CN" altLang="en-US" dirty="0"/>
              <a:t>写缓冲区</a:t>
            </a:r>
            <a:endParaRPr lang="zh-CN" altLang="en-US" dirty="0" smtClean="0"/>
          </a:p>
        </p:txBody>
      </p:sp>
      <p:sp>
        <p:nvSpPr>
          <p:cNvPr id="140291" name="Text Box 1027"/>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提高</a:t>
            </a:r>
            <a:r>
              <a:rPr lang="en-US" altLang="zh-CN" sz="1200" b="0">
                <a:latin typeface="Times New Roman" pitchFamily="18" charset="0"/>
                <a:ea typeface="幼圆" pitchFamily="49" charset="-122"/>
                <a:hlinkClick r:id="rId6" action="ppaction://hlinksldjump"/>
              </a:rPr>
              <a:t>Cache</a:t>
            </a:r>
            <a:r>
              <a:rPr lang="zh-CN" altLang="en-US" sz="1200" b="0">
                <a:latin typeface="Times New Roman" pitchFamily="18" charset="0"/>
                <a:ea typeface="幼圆" pitchFamily="49" charset="-122"/>
                <a:hlinkClick r:id="rId6"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降低缺失代价</a:t>
            </a:r>
            <a:endParaRPr lang="zh-CN" altLang="en-US" sz="1200" b="0">
              <a:latin typeface="Times New Roman" pitchFamily="18" charset="0"/>
              <a:ea typeface="幼圆" pitchFamily="49" charset="-122"/>
            </a:endParaRPr>
          </a:p>
        </p:txBody>
      </p:sp>
      <p:grpSp>
        <p:nvGrpSpPr>
          <p:cNvPr id="140292" name="Group 1036"/>
          <p:cNvGrpSpPr>
            <a:grpSpLocks/>
          </p:cNvGrpSpPr>
          <p:nvPr/>
        </p:nvGrpSpPr>
        <p:grpSpPr bwMode="auto">
          <a:xfrm>
            <a:off x="1828800" y="2209800"/>
            <a:ext cx="6019800" cy="4137025"/>
            <a:chOff x="960" y="1152"/>
            <a:chExt cx="4128" cy="2990"/>
          </a:xfrm>
        </p:grpSpPr>
        <p:pic>
          <p:nvPicPr>
            <p:cNvPr id="140299" name="Picture 10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0" y="1152"/>
              <a:ext cx="4128" cy="2990"/>
            </a:xfrm>
            <a:prstGeom prst="rect">
              <a:avLst/>
            </a:prstGeom>
            <a:solidFill>
              <a:srgbClr val="FFFF00"/>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0300" name="Text Box 1038"/>
            <p:cNvSpPr txBox="1">
              <a:spLocks noChangeArrowheads="1"/>
            </p:cNvSpPr>
            <p:nvPr/>
          </p:nvSpPr>
          <p:spPr bwMode="auto">
            <a:xfrm>
              <a:off x="3873" y="3112"/>
              <a:ext cx="636" cy="477"/>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en-US" altLang="zh-CN" sz="1800">
                  <a:latin typeface="Comic Sans MS" pitchFamily="66" charset="0"/>
                  <a:ea typeface="宋体" pitchFamily="2" charset="-122"/>
                </a:rPr>
                <a:t>write</a:t>
              </a:r>
            </a:p>
            <a:p>
              <a:pPr algn="ctr">
                <a:spcBef>
                  <a:spcPct val="0"/>
                </a:spcBef>
                <a:buClrTx/>
                <a:buFontTx/>
                <a:buNone/>
              </a:pPr>
              <a:r>
                <a:rPr kumimoji="0" lang="en-US" altLang="zh-CN" sz="1800">
                  <a:latin typeface="Comic Sans MS" pitchFamily="66" charset="0"/>
                  <a:ea typeface="宋体" pitchFamily="2" charset="-122"/>
                </a:rPr>
                <a:t>buffer</a:t>
              </a:r>
            </a:p>
          </p:txBody>
        </p:sp>
        <p:sp>
          <p:nvSpPr>
            <p:cNvPr id="140301" name="Text Box 1039"/>
            <p:cNvSpPr txBox="1">
              <a:spLocks noChangeArrowheads="1"/>
            </p:cNvSpPr>
            <p:nvPr/>
          </p:nvSpPr>
          <p:spPr bwMode="auto">
            <a:xfrm>
              <a:off x="3888" y="1206"/>
              <a:ext cx="541" cy="654"/>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en-US" altLang="zh-CN" sz="1800">
                  <a:latin typeface="Comic Sans MS" pitchFamily="66" charset="0"/>
                  <a:ea typeface="宋体" pitchFamily="2" charset="-122"/>
                </a:rPr>
                <a:t>CPU</a:t>
              </a:r>
            </a:p>
            <a:p>
              <a:pPr algn="ctr">
                <a:spcBef>
                  <a:spcPct val="0"/>
                </a:spcBef>
                <a:buClrTx/>
                <a:buFontTx/>
                <a:buNone/>
              </a:pPr>
              <a:endParaRPr kumimoji="0" lang="en-US" altLang="zh-CN" sz="1800">
                <a:latin typeface="Comic Sans MS" pitchFamily="66" charset="0"/>
                <a:ea typeface="宋体" pitchFamily="2" charset="-122"/>
              </a:endParaRPr>
            </a:p>
            <a:p>
              <a:pPr algn="ctr">
                <a:spcBef>
                  <a:spcPct val="0"/>
                </a:spcBef>
                <a:buClrTx/>
                <a:buFontTx/>
                <a:buNone/>
              </a:pPr>
              <a:r>
                <a:rPr kumimoji="0" lang="en-US" altLang="zh-CN" sz="1600">
                  <a:latin typeface="Comic Sans MS" pitchFamily="66" charset="0"/>
                  <a:ea typeface="宋体" pitchFamily="2" charset="-122"/>
                </a:rPr>
                <a:t>in out</a:t>
              </a:r>
              <a:endParaRPr kumimoji="0" lang="en-US" altLang="zh-CN" sz="1800">
                <a:latin typeface="Comic Sans MS" pitchFamily="66" charset="0"/>
                <a:ea typeface="宋体" pitchFamily="2" charset="-122"/>
              </a:endParaRPr>
            </a:p>
          </p:txBody>
        </p:sp>
        <p:sp>
          <p:nvSpPr>
            <p:cNvPr id="140302" name="Text Box 1040"/>
            <p:cNvSpPr txBox="1">
              <a:spLocks noChangeArrowheads="1"/>
            </p:cNvSpPr>
            <p:nvPr/>
          </p:nvSpPr>
          <p:spPr bwMode="auto">
            <a:xfrm>
              <a:off x="3425" y="3574"/>
              <a:ext cx="1275" cy="477"/>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latin typeface="Comic Sans MS" pitchFamily="66" charset="0"/>
                  <a:ea typeface="宋体" pitchFamily="2" charset="-122"/>
                </a:rPr>
                <a:t>   </a:t>
              </a:r>
              <a:r>
                <a:rPr kumimoji="0" lang="en-US" altLang="zh-CN" sz="1800">
                  <a:latin typeface="Comic Sans MS" pitchFamily="66" charset="0"/>
                  <a:ea typeface="宋体" pitchFamily="2" charset="-122"/>
                </a:rPr>
                <a:t>DRAM   </a:t>
              </a:r>
            </a:p>
            <a:p>
              <a:pPr algn="ctr">
                <a:spcBef>
                  <a:spcPct val="0"/>
                </a:spcBef>
                <a:buClrTx/>
                <a:buFontTx/>
                <a:buNone/>
              </a:pPr>
              <a:r>
                <a:rPr kumimoji="0" lang="en-US" altLang="zh-CN" sz="1800">
                  <a:latin typeface="Comic Sans MS" pitchFamily="66" charset="0"/>
                  <a:ea typeface="宋体" pitchFamily="2" charset="-122"/>
                </a:rPr>
                <a:t>(or lower mem)</a:t>
              </a:r>
            </a:p>
          </p:txBody>
        </p:sp>
      </p:grpSp>
      <p:grpSp>
        <p:nvGrpSpPr>
          <p:cNvPr id="588817" name="Group 1041"/>
          <p:cNvGrpSpPr>
            <a:grpSpLocks/>
          </p:cNvGrpSpPr>
          <p:nvPr/>
        </p:nvGrpSpPr>
        <p:grpSpPr bwMode="auto">
          <a:xfrm>
            <a:off x="6518275" y="3140075"/>
            <a:ext cx="0" cy="2522538"/>
            <a:chOff x="3504" y="1728"/>
            <a:chExt cx="0" cy="1824"/>
          </a:xfrm>
        </p:grpSpPr>
        <p:sp>
          <p:nvSpPr>
            <p:cNvPr id="140297" name="Line 1042"/>
            <p:cNvSpPr>
              <a:spLocks noChangeShapeType="1"/>
            </p:cNvSpPr>
            <p:nvPr/>
          </p:nvSpPr>
          <p:spPr bwMode="auto">
            <a:xfrm>
              <a:off x="3504" y="1728"/>
              <a:ext cx="0" cy="1296"/>
            </a:xfrm>
            <a:prstGeom prst="line">
              <a:avLst/>
            </a:prstGeom>
            <a:noFill/>
            <a:ln w="57150">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0298" name="Line 1043"/>
            <p:cNvSpPr>
              <a:spLocks noChangeShapeType="1"/>
            </p:cNvSpPr>
            <p:nvPr/>
          </p:nvSpPr>
          <p:spPr bwMode="auto">
            <a:xfrm>
              <a:off x="3504" y="3408"/>
              <a:ext cx="0" cy="144"/>
            </a:xfrm>
            <a:prstGeom prst="line">
              <a:avLst/>
            </a:prstGeom>
            <a:noFill/>
            <a:ln w="38100">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588820" name="Freeform 1044"/>
          <p:cNvSpPr>
            <a:spLocks/>
          </p:cNvSpPr>
          <p:nvPr/>
        </p:nvSpPr>
        <p:spPr bwMode="auto">
          <a:xfrm>
            <a:off x="6169025" y="3162300"/>
            <a:ext cx="1588" cy="2435225"/>
          </a:xfrm>
          <a:custGeom>
            <a:avLst/>
            <a:gdLst>
              <a:gd name="T0" fmla="*/ 0 w 1"/>
              <a:gd name="T1" fmla="*/ 2147483647 h 1760"/>
              <a:gd name="T2" fmla="*/ 0 w 1"/>
              <a:gd name="T3" fmla="*/ 0 h 1760"/>
              <a:gd name="T4" fmla="*/ 0 60000 65536"/>
              <a:gd name="T5" fmla="*/ 0 60000 65536"/>
            </a:gdLst>
            <a:ahLst/>
            <a:cxnLst>
              <a:cxn ang="T4">
                <a:pos x="T0" y="T1"/>
              </a:cxn>
              <a:cxn ang="T5">
                <a:pos x="T2" y="T3"/>
              </a:cxn>
            </a:cxnLst>
            <a:rect l="0" t="0" r="r" b="b"/>
            <a:pathLst>
              <a:path w="1" h="1760">
                <a:moveTo>
                  <a:pt x="0" y="1760"/>
                </a:moveTo>
                <a:lnTo>
                  <a:pt x="0" y="0"/>
                </a:lnTo>
              </a:path>
            </a:pathLst>
          </a:custGeom>
          <a:noFill/>
          <a:ln w="76200">
            <a:solidFill>
              <a:srgbClr val="FF00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88821" name="Oval 1045"/>
          <p:cNvSpPr>
            <a:spLocks noChangeArrowheads="1"/>
          </p:cNvSpPr>
          <p:nvPr/>
        </p:nvSpPr>
        <p:spPr bwMode="auto">
          <a:xfrm>
            <a:off x="5888038" y="4800600"/>
            <a:ext cx="1260475" cy="862013"/>
          </a:xfrm>
          <a:prstGeom prst="ellipse">
            <a:avLst/>
          </a:prstGeom>
          <a:noFill/>
          <a:ln w="38100">
            <a:solidFill>
              <a:srgbClr val="0000FF"/>
            </a:solidFill>
            <a:prstDash val="sysDot"/>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140296" name="Text Box 104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2</a:t>
            </a:r>
          </a:p>
        </p:txBody>
      </p:sp>
    </p:spTree>
  </p:cSld>
  <p:clrMapOvr>
    <a:masterClrMapping/>
  </p:clrMapOvr>
  <p:transition spd="slow">
    <p:rand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88817"/>
                                        </p:tgtEl>
                                        <p:attrNameLst>
                                          <p:attrName>style.visibility</p:attrName>
                                        </p:attrNameLst>
                                      </p:cBhvr>
                                      <p:to>
                                        <p:strVal val="visible"/>
                                      </p:to>
                                    </p:set>
                                    <p:animEffect transition="in" filter="wipe(up)">
                                      <p:cBhvr>
                                        <p:cTn id="7" dur="500"/>
                                        <p:tgtEl>
                                          <p:spTgt spid="5888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88821"/>
                                        </p:tgtEl>
                                        <p:attrNameLst>
                                          <p:attrName>style.visibility</p:attrName>
                                        </p:attrNameLst>
                                      </p:cBhvr>
                                      <p:to>
                                        <p:strVal val="visible"/>
                                      </p:to>
                                    </p:set>
                                    <p:animEffect transition="in" filter="dissolve">
                                      <p:cBhvr>
                                        <p:cTn id="12" dur="500"/>
                                        <p:tgtEl>
                                          <p:spTgt spid="5888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88820"/>
                                        </p:tgtEl>
                                        <p:attrNameLst>
                                          <p:attrName>style.visibility</p:attrName>
                                        </p:attrNameLst>
                                      </p:cBhvr>
                                      <p:to>
                                        <p:strVal val="visible"/>
                                      </p:to>
                                    </p:set>
                                    <p:animEffect transition="in" filter="wipe(down)">
                                      <p:cBhvr>
                                        <p:cTn id="17" dur="500"/>
                                        <p:tgtEl>
                                          <p:spTgt spid="588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20" grpId="0" animBg="1"/>
      <p:bldP spid="588821"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1026"/>
          <p:cNvSpPr>
            <a:spLocks noGrp="1" noChangeArrowheads="1"/>
          </p:cNvSpPr>
          <p:nvPr>
            <p:ph type="title"/>
          </p:nvPr>
        </p:nvSpPr>
        <p:spPr/>
        <p:txBody>
          <a:bodyPr/>
          <a:lstStyle/>
          <a:p>
            <a:pPr eaLnBrk="1" hangingPunct="1">
              <a:defRPr/>
            </a:pPr>
            <a:r>
              <a:rPr lang="zh-CN" altLang="en-US" dirty="0" smtClean="0"/>
              <a:t>让读缺失优先于写</a:t>
            </a:r>
          </a:p>
        </p:txBody>
      </p:sp>
      <p:sp>
        <p:nvSpPr>
          <p:cNvPr id="141315" name="Text Box 1027"/>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4"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6" action="ppaction://hlinksldjump"/>
              </a:rPr>
              <a:t>Cache</a:t>
            </a:r>
            <a:r>
              <a:rPr lang="zh-CN" altLang="en-US" sz="1200" b="0">
                <a:latin typeface="Times New Roman" pitchFamily="18" charset="0"/>
                <a:ea typeface="幼圆" pitchFamily="49" charset="-122"/>
                <a:hlinkClick r:id="rId6"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提高</a:t>
            </a:r>
            <a:r>
              <a:rPr lang="en-US" altLang="zh-CN" sz="1200" b="0">
                <a:latin typeface="Times New Roman" pitchFamily="18" charset="0"/>
                <a:ea typeface="幼圆" pitchFamily="49" charset="-122"/>
                <a:hlinkClick r:id="rId7" action="ppaction://hlinksldjump"/>
              </a:rPr>
              <a:t>Cache</a:t>
            </a:r>
            <a:r>
              <a:rPr lang="zh-CN" altLang="en-US" sz="1200" b="0">
                <a:latin typeface="Times New Roman" pitchFamily="18" charset="0"/>
                <a:ea typeface="幼圆" pitchFamily="49" charset="-122"/>
                <a:hlinkClick r:id="rId7"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8" action="ppaction://hlinksldjump"/>
              </a:rPr>
              <a:t>降低缺失代价</a:t>
            </a:r>
            <a:endParaRPr lang="zh-CN" altLang="en-US" sz="1200" b="0">
              <a:latin typeface="Times New Roman" pitchFamily="18" charset="0"/>
              <a:ea typeface="幼圆" pitchFamily="49" charset="-122"/>
            </a:endParaRPr>
          </a:p>
        </p:txBody>
      </p:sp>
      <p:sp>
        <p:nvSpPr>
          <p:cNvPr id="587780" name="Rectangle 1028"/>
          <p:cNvSpPr>
            <a:spLocks noGrp="1" noChangeArrowheads="1"/>
          </p:cNvSpPr>
          <p:nvPr>
            <p:ph type="body" idx="1"/>
          </p:nvPr>
        </p:nvSpPr>
        <p:spPr>
          <a:xfrm>
            <a:off x="809625" y="1989138"/>
            <a:ext cx="7958138" cy="4259262"/>
          </a:xfrm>
        </p:spPr>
        <p:txBody>
          <a:bodyPr/>
          <a:lstStyle/>
          <a:p>
            <a:pPr marL="0" indent="0" eaLnBrk="1" hangingPunct="1">
              <a:lnSpc>
                <a:spcPct val="110000"/>
              </a:lnSpc>
              <a:buClr>
                <a:srgbClr val="FF0000"/>
              </a:buClr>
              <a:defRPr/>
            </a:pPr>
            <a:r>
              <a:rPr lang="zh-CN" altLang="en-US" sz="2400" dirty="0" smtClean="0">
                <a:solidFill>
                  <a:srgbClr val="FF0000"/>
                </a:solidFill>
                <a:effectLst>
                  <a:outerShdw blurRad="38100" dist="38100" dir="2700000" algn="tl">
                    <a:srgbClr val="C0C0C0"/>
                  </a:outerShdw>
                </a:effectLst>
              </a:rPr>
              <a:t>  解决</a:t>
            </a:r>
            <a:endParaRPr lang="en-US" altLang="zh-CN" sz="2400" dirty="0" smtClean="0">
              <a:solidFill>
                <a:srgbClr val="FF0000"/>
              </a:solidFill>
              <a:effectLst>
                <a:outerShdw blurRad="38100" dist="38100" dir="2700000" algn="tl">
                  <a:srgbClr val="C0C0C0"/>
                </a:outerShdw>
              </a:effectLst>
            </a:endParaRPr>
          </a:p>
          <a:p>
            <a:pPr marL="0" indent="0" eaLnBrk="1" hangingPunct="1">
              <a:lnSpc>
                <a:spcPct val="110000"/>
              </a:lnSpc>
              <a:buFont typeface="Wingdings" pitchFamily="2" charset="2"/>
              <a:buNone/>
              <a:defRPr/>
            </a:pPr>
            <a:r>
              <a:rPr lang="zh-CN" altLang="en-US" sz="2400" dirty="0" smtClean="0"/>
              <a:t>    最简单的解决方法：读缺失等待，直到写缓冲区为空为止；但该方法会增加读缺失代价。另一种解决方法（</a:t>
            </a:r>
            <a:r>
              <a:rPr lang="zh-CN" altLang="en-US" sz="2400" dirty="0" smtClean="0">
                <a:solidFill>
                  <a:srgbClr val="0000FF"/>
                </a:solidFill>
              </a:rPr>
              <a:t>常用</a:t>
            </a:r>
            <a:r>
              <a:rPr lang="zh-CN" altLang="en-US" sz="2400" dirty="0" smtClean="0"/>
              <a:t>）：在读缺失时查看写缓冲区中的内容，如果没有冲突（即没有地址相同）而且存储器系统可以访问，就可继续处理读缺失。</a:t>
            </a:r>
            <a:endParaRPr lang="zh-CN" altLang="en-US" sz="2400" dirty="0" smtClean="0">
              <a:solidFill>
                <a:srgbClr val="0000CC"/>
              </a:solidFill>
              <a:latin typeface="Comic Sans MS" pitchFamily="66" charset="0"/>
            </a:endParaRPr>
          </a:p>
        </p:txBody>
      </p:sp>
      <p:sp>
        <p:nvSpPr>
          <p:cNvPr id="141317" name="Text Box 1030"/>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3</a:t>
            </a:r>
          </a:p>
        </p:txBody>
      </p:sp>
      <p:pic>
        <p:nvPicPr>
          <p:cNvPr id="141318" name="Picture 103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14400" y="4953000"/>
            <a:ext cx="1701800" cy="127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7784" name="AutoShape 1032"/>
          <p:cNvSpPr>
            <a:spLocks noChangeArrowheads="1"/>
          </p:cNvSpPr>
          <p:nvPr/>
        </p:nvSpPr>
        <p:spPr bwMode="auto">
          <a:xfrm>
            <a:off x="2895600" y="4648200"/>
            <a:ext cx="5791200" cy="1752600"/>
          </a:xfrm>
          <a:prstGeom prst="cloudCallout">
            <a:avLst>
              <a:gd name="adj1" fmla="val -65681"/>
              <a:gd name="adj2" fmla="val -11412"/>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lIns="90000" tIns="46800" rIns="90000" bIns="46800"/>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buClr>
                <a:schemeClr val="accent2"/>
              </a:buClr>
              <a:buFont typeface="Wingdings" pitchFamily="2" charset="2"/>
              <a:buNone/>
            </a:pPr>
            <a:r>
              <a:rPr lang="zh-CN" altLang="en-US" sz="2400"/>
              <a:t>在写回法的</a:t>
            </a:r>
            <a:r>
              <a:rPr lang="en-US" altLang="zh-CN" sz="2400"/>
              <a:t>Cache</a:t>
            </a:r>
            <a:r>
              <a:rPr lang="zh-CN" altLang="en-US" sz="2400"/>
              <a:t>中，在替换块时也要使用一个简单的写缓冲，同样处理。</a:t>
            </a:r>
          </a:p>
        </p:txBody>
      </p:sp>
    </p:spTree>
  </p:cSld>
  <p:clrMapOvr>
    <a:masterClrMapping/>
  </p:clrMapOvr>
  <p:transition spd="slow">
    <p:rand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587784"/>
                                        </p:tgtEl>
                                        <p:attrNameLst>
                                          <p:attrName>style.visibility</p:attrName>
                                        </p:attrNameLst>
                                      </p:cBhvr>
                                      <p:to>
                                        <p:strVal val="visible"/>
                                      </p:to>
                                    </p:set>
                                    <p:anim calcmode="lin" valueType="num">
                                      <p:cBhvr>
                                        <p:cTn id="7" dur="500" fill="hold"/>
                                        <p:tgtEl>
                                          <p:spTgt spid="587784"/>
                                        </p:tgtEl>
                                        <p:attrNameLst>
                                          <p:attrName>ppt_x</p:attrName>
                                        </p:attrNameLst>
                                      </p:cBhvr>
                                      <p:tavLst>
                                        <p:tav tm="0">
                                          <p:val>
                                            <p:strVal val="#ppt_x-#ppt_w/2"/>
                                          </p:val>
                                        </p:tav>
                                        <p:tav tm="100000">
                                          <p:val>
                                            <p:strVal val="#ppt_x"/>
                                          </p:val>
                                        </p:tav>
                                      </p:tavLst>
                                    </p:anim>
                                    <p:anim calcmode="lin" valueType="num">
                                      <p:cBhvr>
                                        <p:cTn id="8" dur="500" fill="hold"/>
                                        <p:tgtEl>
                                          <p:spTgt spid="587784"/>
                                        </p:tgtEl>
                                        <p:attrNameLst>
                                          <p:attrName>ppt_y</p:attrName>
                                        </p:attrNameLst>
                                      </p:cBhvr>
                                      <p:tavLst>
                                        <p:tav tm="0">
                                          <p:val>
                                            <p:strVal val="#ppt_y"/>
                                          </p:val>
                                        </p:tav>
                                        <p:tav tm="100000">
                                          <p:val>
                                            <p:strVal val="#ppt_y"/>
                                          </p:val>
                                        </p:tav>
                                      </p:tavLst>
                                    </p:anim>
                                    <p:anim calcmode="lin" valueType="num">
                                      <p:cBhvr>
                                        <p:cTn id="9" dur="500" fill="hold"/>
                                        <p:tgtEl>
                                          <p:spTgt spid="587784"/>
                                        </p:tgtEl>
                                        <p:attrNameLst>
                                          <p:attrName>ppt_w</p:attrName>
                                        </p:attrNameLst>
                                      </p:cBhvr>
                                      <p:tavLst>
                                        <p:tav tm="0">
                                          <p:val>
                                            <p:fltVal val="0"/>
                                          </p:val>
                                        </p:tav>
                                        <p:tav tm="100000">
                                          <p:val>
                                            <p:strVal val="#ppt_w"/>
                                          </p:val>
                                        </p:tav>
                                      </p:tavLst>
                                    </p:anim>
                                    <p:anim calcmode="lin" valueType="num">
                                      <p:cBhvr>
                                        <p:cTn id="10" dur="500" fill="hold"/>
                                        <p:tgtEl>
                                          <p:spTgt spid="587784"/>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784" grpId="0" animBg="1" autoUpdateAnimBg="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p:txBody>
          <a:bodyPr/>
          <a:lstStyle/>
          <a:p>
            <a:pPr eaLnBrk="1" hangingPunct="1">
              <a:defRPr/>
            </a:pPr>
            <a:r>
              <a:rPr lang="zh-CN" altLang="en-US" dirty="0" smtClean="0"/>
              <a:t>合并写缓冲区</a:t>
            </a:r>
          </a:p>
        </p:txBody>
      </p:sp>
      <p:sp>
        <p:nvSpPr>
          <p:cNvPr id="14233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提高</a:t>
            </a:r>
            <a:r>
              <a:rPr lang="en-US" altLang="zh-CN" sz="1200" b="0">
                <a:latin typeface="Times New Roman" pitchFamily="18" charset="0"/>
                <a:ea typeface="幼圆" pitchFamily="49" charset="-122"/>
                <a:hlinkClick r:id="rId6" action="ppaction://hlinksldjump"/>
              </a:rPr>
              <a:t>Cache</a:t>
            </a:r>
            <a:r>
              <a:rPr lang="zh-CN" altLang="en-US" sz="1200" b="0">
                <a:latin typeface="Times New Roman" pitchFamily="18" charset="0"/>
                <a:ea typeface="幼圆" pitchFamily="49" charset="-122"/>
                <a:hlinkClick r:id="rId6"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降低缺失代价</a:t>
            </a:r>
            <a:endParaRPr lang="zh-CN" altLang="en-US" sz="1200" b="0">
              <a:latin typeface="Times New Roman" pitchFamily="18" charset="0"/>
              <a:ea typeface="幼圆" pitchFamily="49" charset="-122"/>
            </a:endParaRPr>
          </a:p>
        </p:txBody>
      </p:sp>
      <p:sp>
        <p:nvSpPr>
          <p:cNvPr id="10"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2 之 1</a:t>
            </a:r>
          </a:p>
        </p:txBody>
      </p:sp>
      <p:sp>
        <p:nvSpPr>
          <p:cNvPr id="2" name="内容占位符 1"/>
          <p:cNvSpPr>
            <a:spLocks noGrp="1"/>
          </p:cNvSpPr>
          <p:nvPr>
            <p:ph idx="1"/>
          </p:nvPr>
        </p:nvSpPr>
        <p:spPr/>
        <p:txBody>
          <a:bodyPr/>
          <a:lstStyle/>
          <a:p>
            <a:r>
              <a:rPr lang="zh-CN" altLang="en-US" sz="2400" dirty="0">
                <a:solidFill>
                  <a:srgbClr val="FF0000"/>
                </a:solidFill>
              </a:rPr>
              <a:t>写直达</a:t>
            </a:r>
            <a:r>
              <a:rPr lang="en-US" altLang="zh-CN" sz="2400" dirty="0" smtClean="0">
                <a:solidFill>
                  <a:srgbClr val="FF0000"/>
                </a:solidFill>
              </a:rPr>
              <a:t>Cache</a:t>
            </a:r>
            <a:r>
              <a:rPr lang="zh-CN" altLang="en-US" sz="2400" dirty="0" smtClean="0">
                <a:solidFill>
                  <a:srgbClr val="FF0000"/>
                </a:solidFill>
              </a:rPr>
              <a:t>：</a:t>
            </a:r>
            <a:r>
              <a:rPr lang="zh-CN" altLang="en-US" sz="2400" dirty="0" smtClean="0"/>
              <a:t>依靠</a:t>
            </a:r>
            <a:r>
              <a:rPr lang="zh-CN" altLang="en-US" sz="2400" dirty="0">
                <a:solidFill>
                  <a:srgbClr val="0000FF"/>
                </a:solidFill>
              </a:rPr>
              <a:t>写缓冲</a:t>
            </a:r>
            <a:r>
              <a:rPr lang="zh-CN" altLang="en-US" sz="2400" dirty="0"/>
              <a:t>来减少对下一级存储器写操作的时间。 </a:t>
            </a:r>
          </a:p>
          <a:p>
            <a:pPr lvl="1"/>
            <a:r>
              <a:rPr lang="zh-CN" altLang="en-US" sz="2400" dirty="0" smtClean="0"/>
              <a:t>如果</a:t>
            </a:r>
            <a:r>
              <a:rPr lang="zh-CN" altLang="en-US" sz="2400" dirty="0"/>
              <a:t>写缓冲器为空，就把数据和相应地址写入该缓冲器</a:t>
            </a:r>
            <a:r>
              <a:rPr lang="zh-CN" altLang="en-US" sz="2400" dirty="0" smtClean="0"/>
              <a:t>。从</a:t>
            </a:r>
            <a:r>
              <a:rPr lang="en-US" altLang="zh-CN" sz="2400" dirty="0"/>
              <a:t>CPU</a:t>
            </a:r>
            <a:r>
              <a:rPr lang="zh-CN" altLang="en-US" sz="2400" dirty="0"/>
              <a:t>的角度来看，该写操作就算完成了。</a:t>
            </a:r>
          </a:p>
          <a:p>
            <a:pPr lvl="1"/>
            <a:r>
              <a:rPr lang="zh-CN" altLang="en-US" sz="2400" dirty="0"/>
              <a:t>如果写缓冲器中已经有了待写入的数据，就要把这次的写入地址与写缓冲器中已有的所有地址进行比较，看是否有匹配的项。如果有地址匹配而对应的位置又是空闲的，就把这次要写入的数据与该项合并。这就</a:t>
            </a:r>
            <a:r>
              <a:rPr lang="zh-CN" altLang="en-US" sz="2400" dirty="0" smtClean="0"/>
              <a:t>叫</a:t>
            </a:r>
            <a:r>
              <a:rPr lang="zh-CN" altLang="en-US" sz="2400" dirty="0">
                <a:solidFill>
                  <a:srgbClr val="0000FF"/>
                </a:solidFill>
              </a:rPr>
              <a:t>合并</a:t>
            </a:r>
            <a:r>
              <a:rPr lang="zh-CN" altLang="en-US" sz="2400" dirty="0" smtClean="0">
                <a:solidFill>
                  <a:srgbClr val="0000FF"/>
                </a:solidFill>
              </a:rPr>
              <a:t>写缓冲</a:t>
            </a:r>
            <a:r>
              <a:rPr lang="zh-CN" altLang="en-US" sz="2400" dirty="0" smtClean="0"/>
              <a:t>。</a:t>
            </a:r>
            <a:endParaRPr lang="zh-CN" altLang="en-US" sz="2400" dirty="0"/>
          </a:p>
          <a:p>
            <a:pPr lvl="1"/>
            <a:r>
              <a:rPr lang="zh-CN" altLang="en-US" sz="2400" dirty="0"/>
              <a:t>如果写缓冲器满且又没有能进行写合并的项，就必须等待。 </a:t>
            </a:r>
          </a:p>
          <a:p>
            <a:endParaRPr lang="zh-CN" altLang="en-US" sz="2400" dirty="0"/>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p:txBody>
          <a:bodyPr/>
          <a:lstStyle/>
          <a:p>
            <a:pPr eaLnBrk="1" hangingPunct="1">
              <a:defRPr/>
            </a:pPr>
            <a:r>
              <a:rPr lang="zh-CN" altLang="en-US" dirty="0" smtClean="0"/>
              <a:t>合并写缓冲区</a:t>
            </a:r>
          </a:p>
        </p:txBody>
      </p:sp>
      <p:sp>
        <p:nvSpPr>
          <p:cNvPr id="14233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提高</a:t>
            </a:r>
            <a:r>
              <a:rPr lang="en-US" altLang="zh-CN" sz="1200" b="0">
                <a:latin typeface="Times New Roman" pitchFamily="18" charset="0"/>
                <a:ea typeface="幼圆" pitchFamily="49" charset="-122"/>
                <a:hlinkClick r:id="rId6" action="ppaction://hlinksldjump"/>
              </a:rPr>
              <a:t>Cache</a:t>
            </a:r>
            <a:r>
              <a:rPr lang="zh-CN" altLang="en-US" sz="1200" b="0">
                <a:latin typeface="Times New Roman" pitchFamily="18" charset="0"/>
                <a:ea typeface="幼圆" pitchFamily="49" charset="-122"/>
                <a:hlinkClick r:id="rId6"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降低缺失代价</a:t>
            </a:r>
            <a:endParaRPr lang="zh-CN" altLang="en-US" sz="1200" b="0">
              <a:latin typeface="Times New Roman" pitchFamily="18" charset="0"/>
              <a:ea typeface="幼圆" pitchFamily="49" charset="-122"/>
            </a:endParaRPr>
          </a:p>
        </p:txBody>
      </p:sp>
      <p:sp>
        <p:nvSpPr>
          <p:cNvPr id="582660" name="Rectangle 4"/>
          <p:cNvSpPr>
            <a:spLocks noGrp="1" noChangeArrowheads="1"/>
          </p:cNvSpPr>
          <p:nvPr>
            <p:ph type="body" idx="1"/>
          </p:nvPr>
        </p:nvSpPr>
        <p:spPr>
          <a:xfrm>
            <a:off x="1042988" y="1916113"/>
            <a:ext cx="1944687" cy="4392612"/>
          </a:xfrm>
          <a:solidFill>
            <a:srgbClr val="FFFF00"/>
          </a:solidFill>
          <a:ln w="57150" cmpd="thickThin">
            <a:solidFill>
              <a:schemeClr val="tx1"/>
            </a:solidFill>
            <a:miter lim="800000"/>
            <a:headEnd/>
            <a:tailEnd/>
          </a:ln>
        </p:spPr>
        <p:txBody>
          <a:bodyPr/>
          <a:lstStyle/>
          <a:p>
            <a:pPr marL="0" indent="0" eaLnBrk="1" hangingPunct="1">
              <a:lnSpc>
                <a:spcPct val="120000"/>
              </a:lnSpc>
              <a:buClr>
                <a:srgbClr val="FF0000"/>
              </a:buClr>
              <a:defRPr/>
            </a:pPr>
            <a:r>
              <a:rPr lang="zh-CN" altLang="en-US" sz="2200" dirty="0" smtClean="0">
                <a:solidFill>
                  <a:srgbClr val="FF0000"/>
                </a:solidFill>
                <a:effectLst>
                  <a:outerShdw blurRad="38100" dist="38100" dir="2700000" algn="tl">
                    <a:srgbClr val="000000"/>
                  </a:outerShdw>
                </a:effectLst>
              </a:rPr>
              <a:t>  特点</a:t>
            </a:r>
          </a:p>
          <a:p>
            <a:pPr marL="0" indent="0" eaLnBrk="1" hangingPunct="1">
              <a:lnSpc>
                <a:spcPct val="120000"/>
              </a:lnSpc>
              <a:buFont typeface="Wingdings" pitchFamily="2" charset="2"/>
              <a:buNone/>
              <a:defRPr/>
            </a:pPr>
            <a:r>
              <a:rPr lang="zh-CN" altLang="en-US" sz="2200" dirty="0" smtClean="0"/>
              <a:t>    在写缓冲区中，将多个连续的数据组合起来，提高写缓冲区的空间利用率，减少因写缓冲区满而等待的时间。</a:t>
            </a:r>
          </a:p>
        </p:txBody>
      </p:sp>
      <p:pic>
        <p:nvPicPr>
          <p:cNvPr id="142341" name="Picture 5" descr="Ch5-fig12"/>
          <p:cNvPicPr>
            <a:picLocks noChangeAspect="1" noChangeArrowheads="1"/>
          </p:cNvPicPr>
          <p:nvPr/>
        </p:nvPicPr>
        <p:blipFill>
          <a:blip r:embed="rId8">
            <a:clrChange>
              <a:clrFrom>
                <a:srgbClr val="FFFFFF"/>
              </a:clrFrom>
              <a:clrTo>
                <a:srgbClr val="FFFFFF">
                  <a:alpha val="0"/>
                </a:srgbClr>
              </a:clrTo>
            </a:clrChange>
            <a:lum bright="-12000"/>
            <a:extLst>
              <a:ext uri="{28A0092B-C50C-407E-A947-70E740481C1C}">
                <a14:useLocalDpi xmlns:a14="http://schemas.microsoft.com/office/drawing/2010/main" val="0"/>
              </a:ext>
            </a:extLst>
          </a:blip>
          <a:srcRect b="16817"/>
          <a:stretch>
            <a:fillRect/>
          </a:stretch>
        </p:blipFill>
        <p:spPr bwMode="auto">
          <a:xfrm>
            <a:off x="3203575" y="2060575"/>
            <a:ext cx="5562600"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342" name="TextBox 1"/>
          <p:cNvSpPr txBox="1">
            <a:spLocks noChangeArrowheads="1"/>
          </p:cNvSpPr>
          <p:nvPr/>
        </p:nvSpPr>
        <p:spPr bwMode="auto">
          <a:xfrm>
            <a:off x="4643438" y="1916113"/>
            <a:ext cx="5762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en-US" altLang="zh-CN" sz="1400">
                <a:solidFill>
                  <a:srgbClr val="0000FF"/>
                </a:solidFill>
                <a:latin typeface="Times New Roman" pitchFamily="18" charset="0"/>
                <a:ea typeface="宋体" pitchFamily="2" charset="-122"/>
              </a:rPr>
              <a:t>64bit</a:t>
            </a:r>
            <a:endParaRPr lang="zh-CN" altLang="en-US" sz="1400">
              <a:solidFill>
                <a:srgbClr val="0000FF"/>
              </a:solidFill>
              <a:latin typeface="Times New Roman" pitchFamily="18" charset="0"/>
              <a:ea typeface="宋体" pitchFamily="2" charset="-122"/>
            </a:endParaRPr>
          </a:p>
        </p:txBody>
      </p:sp>
      <p:sp>
        <p:nvSpPr>
          <p:cNvPr id="142343" name="TextBox 6"/>
          <p:cNvSpPr txBox="1">
            <a:spLocks noChangeArrowheads="1"/>
          </p:cNvSpPr>
          <p:nvPr/>
        </p:nvSpPr>
        <p:spPr bwMode="auto">
          <a:xfrm>
            <a:off x="5708650" y="1928813"/>
            <a:ext cx="574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en-US" altLang="zh-CN" sz="1400">
                <a:solidFill>
                  <a:srgbClr val="0000FF"/>
                </a:solidFill>
                <a:latin typeface="Times New Roman" pitchFamily="18" charset="0"/>
                <a:ea typeface="宋体" pitchFamily="2" charset="-122"/>
              </a:rPr>
              <a:t>64bit</a:t>
            </a:r>
            <a:endParaRPr lang="zh-CN" altLang="en-US" sz="1400">
              <a:solidFill>
                <a:srgbClr val="0000FF"/>
              </a:solidFill>
              <a:latin typeface="Times New Roman" pitchFamily="18" charset="0"/>
              <a:ea typeface="宋体" pitchFamily="2" charset="-122"/>
            </a:endParaRPr>
          </a:p>
        </p:txBody>
      </p:sp>
      <p:sp>
        <p:nvSpPr>
          <p:cNvPr id="142344" name="TextBox 7"/>
          <p:cNvSpPr txBox="1">
            <a:spLocks noChangeArrowheads="1"/>
          </p:cNvSpPr>
          <p:nvPr/>
        </p:nvSpPr>
        <p:spPr bwMode="auto">
          <a:xfrm>
            <a:off x="6804025" y="1928813"/>
            <a:ext cx="5762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en-US" altLang="zh-CN" sz="1400">
                <a:solidFill>
                  <a:srgbClr val="0000FF"/>
                </a:solidFill>
                <a:latin typeface="Times New Roman" pitchFamily="18" charset="0"/>
                <a:ea typeface="宋体" pitchFamily="2" charset="-122"/>
              </a:rPr>
              <a:t>64bit</a:t>
            </a:r>
            <a:endParaRPr lang="zh-CN" altLang="en-US" sz="1400">
              <a:solidFill>
                <a:srgbClr val="0000FF"/>
              </a:solidFill>
              <a:latin typeface="Times New Roman" pitchFamily="18" charset="0"/>
              <a:ea typeface="宋体" pitchFamily="2" charset="-122"/>
            </a:endParaRPr>
          </a:p>
        </p:txBody>
      </p:sp>
      <p:sp>
        <p:nvSpPr>
          <p:cNvPr id="142345" name="TextBox 10"/>
          <p:cNvSpPr txBox="1">
            <a:spLocks noChangeArrowheads="1"/>
          </p:cNvSpPr>
          <p:nvPr/>
        </p:nvSpPr>
        <p:spPr bwMode="auto">
          <a:xfrm>
            <a:off x="7956550" y="1928813"/>
            <a:ext cx="5762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en-US" altLang="zh-CN" sz="1400">
                <a:solidFill>
                  <a:srgbClr val="0000FF"/>
                </a:solidFill>
                <a:latin typeface="Times New Roman" pitchFamily="18" charset="0"/>
                <a:ea typeface="宋体" pitchFamily="2" charset="-122"/>
              </a:rPr>
              <a:t>64bit</a:t>
            </a:r>
            <a:endParaRPr lang="zh-CN" altLang="en-US" sz="1400">
              <a:solidFill>
                <a:srgbClr val="0000FF"/>
              </a:solidFill>
              <a:latin typeface="Times New Roman" pitchFamily="18" charset="0"/>
              <a:ea typeface="宋体" pitchFamily="2" charset="-122"/>
            </a:endParaRPr>
          </a:p>
        </p:txBody>
      </p:sp>
      <p:sp>
        <p:nvSpPr>
          <p:cNvPr id="10" name="Text Box 5"/>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dirty="0">
                <a:latin typeface="幼圆" pitchFamily="49" charset="-122"/>
                <a:ea typeface="幼圆" pitchFamily="49" charset="-122"/>
              </a:rPr>
              <a:t>2 之 </a:t>
            </a:r>
            <a:r>
              <a:rPr lang="en-US" altLang="zh-CN" sz="1200" b="0" dirty="0" smtClean="0">
                <a:latin typeface="幼圆" pitchFamily="49" charset="-122"/>
                <a:ea typeface="幼圆" pitchFamily="49" charset="-122"/>
              </a:rPr>
              <a:t>2</a:t>
            </a:r>
            <a:endParaRPr lang="zh-CN" altLang="en-US" sz="1200" b="0" dirty="0">
              <a:latin typeface="幼圆" pitchFamily="49" charset="-122"/>
              <a:ea typeface="幼圆" pitchFamily="49" charset="-122"/>
            </a:endParaRPr>
          </a:p>
        </p:txBody>
      </p:sp>
    </p:spTree>
    <p:extLst>
      <p:ext uri="{BB962C8B-B14F-4D97-AF65-F5344CB8AC3E}">
        <p14:creationId xmlns:p14="http://schemas.microsoft.com/office/powerpoint/2010/main" val="2189674782"/>
      </p:ext>
    </p:extLst>
  </p:cSld>
  <p:clrMapOvr>
    <a:masterClrMapping/>
  </p:clrMapOvr>
  <p:transition spd="slow">
    <p:random/>
    <p:sndAc>
      <p:stSnd>
        <p:snd r:embed="rId2" name="projctor.wav"/>
      </p:stSnd>
    </p:sndAc>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ChangeArrowheads="1"/>
          </p:cNvSpPr>
          <p:nvPr>
            <p:ph type="title"/>
          </p:nvPr>
        </p:nvSpPr>
        <p:spPr/>
        <p:txBody>
          <a:bodyPr/>
          <a:lstStyle/>
          <a:p>
            <a:pPr eaLnBrk="1" hangingPunct="1">
              <a:defRPr/>
            </a:pPr>
            <a:r>
              <a:rPr lang="zh-CN" altLang="en-US" smtClean="0"/>
              <a:t>牺牲者</a:t>
            </a:r>
            <a:r>
              <a:rPr lang="en-US" altLang="zh-CN" smtClean="0"/>
              <a:t>Cache</a:t>
            </a:r>
            <a:endParaRPr lang="zh-CN" altLang="en-US" smtClean="0"/>
          </a:p>
        </p:txBody>
      </p:sp>
      <p:sp>
        <p:nvSpPr>
          <p:cNvPr id="14336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提高</a:t>
            </a:r>
            <a:r>
              <a:rPr lang="en-US" altLang="zh-CN" sz="1200" b="0">
                <a:latin typeface="Times New Roman" pitchFamily="18" charset="0"/>
                <a:ea typeface="幼圆" pitchFamily="49" charset="-122"/>
                <a:hlinkClick r:id="rId6" action="ppaction://hlinksldjump"/>
              </a:rPr>
              <a:t>Cache</a:t>
            </a:r>
            <a:r>
              <a:rPr lang="zh-CN" altLang="en-US" sz="1200" b="0">
                <a:latin typeface="Times New Roman" pitchFamily="18" charset="0"/>
                <a:ea typeface="幼圆" pitchFamily="49" charset="-122"/>
                <a:hlinkClick r:id="rId6"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降低缺失代价</a:t>
            </a:r>
            <a:endParaRPr lang="zh-CN" altLang="en-US" sz="1200" b="0">
              <a:latin typeface="Times New Roman" pitchFamily="18" charset="0"/>
              <a:ea typeface="幼圆" pitchFamily="49" charset="-122"/>
            </a:endParaRPr>
          </a:p>
        </p:txBody>
      </p:sp>
      <p:sp>
        <p:nvSpPr>
          <p:cNvPr id="583684" name="Rectangle 4"/>
          <p:cNvSpPr>
            <a:spLocks noGrp="1" noChangeArrowheads="1"/>
          </p:cNvSpPr>
          <p:nvPr>
            <p:ph type="body" idx="1"/>
          </p:nvPr>
        </p:nvSpPr>
        <p:spPr>
          <a:xfrm>
            <a:off x="809625" y="1989138"/>
            <a:ext cx="7958138" cy="4335462"/>
          </a:xfrm>
        </p:spPr>
        <p:txBody>
          <a:bodyPr/>
          <a:lstStyle/>
          <a:p>
            <a:pPr marL="0" indent="0" eaLnBrk="1" hangingPunct="1">
              <a:lnSpc>
                <a:spcPct val="110000"/>
              </a:lnSpc>
              <a:buClr>
                <a:srgbClr val="FF0000"/>
              </a:buClr>
              <a:defRPr/>
            </a:pPr>
            <a:r>
              <a:rPr lang="zh-CN" altLang="en-US" sz="2400" dirty="0" smtClean="0">
                <a:solidFill>
                  <a:srgbClr val="FF0000"/>
                </a:solidFill>
                <a:effectLst>
                  <a:outerShdw blurRad="38100" dist="38100" dir="2700000" algn="tl">
                    <a:srgbClr val="C0C0C0"/>
                  </a:outerShdw>
                </a:effectLst>
              </a:rPr>
              <a:t>  思想</a:t>
            </a:r>
          </a:p>
          <a:p>
            <a:pPr marL="0" indent="0" eaLnBrk="1" hangingPunct="1">
              <a:lnSpc>
                <a:spcPct val="110000"/>
              </a:lnSpc>
              <a:buFont typeface="Wingdings" pitchFamily="2" charset="2"/>
              <a:buNone/>
              <a:defRPr/>
            </a:pPr>
            <a:r>
              <a:rPr lang="zh-CN" altLang="en-US" sz="2400" dirty="0" smtClean="0"/>
              <a:t>    在</a:t>
            </a:r>
            <a:r>
              <a:rPr lang="en-US" altLang="zh-CN" sz="2400" dirty="0" smtClean="0"/>
              <a:t>Cache</a:t>
            </a:r>
            <a:r>
              <a:rPr lang="zh-CN" altLang="en-US" sz="2400" dirty="0" smtClean="0"/>
              <a:t>和它的替换路径之间增加一个小的、全相联的</a:t>
            </a:r>
            <a:r>
              <a:rPr lang="en-US" altLang="zh-CN" sz="2400" dirty="0" smtClean="0"/>
              <a:t>Cache（</a:t>
            </a:r>
            <a:r>
              <a:rPr lang="zh-CN" altLang="en-US" sz="2400" dirty="0" smtClean="0">
                <a:solidFill>
                  <a:srgbClr val="0000FF"/>
                </a:solidFill>
              </a:rPr>
              <a:t>牺牲者</a:t>
            </a:r>
            <a:r>
              <a:rPr lang="en-US" altLang="zh-CN" sz="2400" dirty="0" smtClean="0">
                <a:solidFill>
                  <a:srgbClr val="0000FF"/>
                </a:solidFill>
              </a:rPr>
              <a:t>Cache</a:t>
            </a:r>
            <a:r>
              <a:rPr lang="en-US" altLang="zh-CN" sz="2400" dirty="0" smtClean="0"/>
              <a:t>），</a:t>
            </a:r>
            <a:r>
              <a:rPr lang="zh-CN" altLang="en-US" sz="2400" dirty="0" smtClean="0"/>
              <a:t>这个牺牲者</a:t>
            </a:r>
            <a:r>
              <a:rPr lang="en-US" altLang="zh-CN" sz="2400" dirty="0" smtClean="0"/>
              <a:t>Cache</a:t>
            </a:r>
            <a:r>
              <a:rPr lang="zh-CN" altLang="en-US" sz="2400" dirty="0" smtClean="0"/>
              <a:t>中只包含</a:t>
            </a:r>
            <a:r>
              <a:rPr lang="en-US" altLang="zh-CN" sz="2400" dirty="0" smtClean="0"/>
              <a:t>Cache</a:t>
            </a:r>
            <a:r>
              <a:rPr lang="zh-CN" altLang="en-US" sz="2400" dirty="0" smtClean="0"/>
              <a:t>中因为</a:t>
            </a:r>
            <a:r>
              <a:rPr lang="zh-CN" altLang="en-US" sz="2400" dirty="0"/>
              <a:t>冲突</a:t>
            </a:r>
            <a:r>
              <a:rPr lang="zh-CN" altLang="en-US" sz="2400" dirty="0" smtClean="0"/>
              <a:t>而被替换出的块（牺牲者），然后在缺失发生时，在要访问下层存储器之前，先检查牺牲者</a:t>
            </a:r>
            <a:r>
              <a:rPr lang="en-US" altLang="zh-CN" sz="2400" dirty="0" smtClean="0"/>
              <a:t>Cache，</a:t>
            </a:r>
            <a:r>
              <a:rPr lang="zh-CN" altLang="en-US" sz="2400" dirty="0" smtClean="0"/>
              <a:t>看其中是否包含有期望的数据，如果有，则牺牲块与</a:t>
            </a:r>
            <a:r>
              <a:rPr lang="en-US" altLang="zh-CN" sz="2400" dirty="0" smtClean="0"/>
              <a:t>Cache</a:t>
            </a:r>
            <a:r>
              <a:rPr lang="zh-CN" altLang="en-US" sz="2400" dirty="0" smtClean="0"/>
              <a:t>块互换（见后图） 。</a:t>
            </a:r>
          </a:p>
          <a:p>
            <a:pPr marL="0" indent="0" eaLnBrk="1" hangingPunct="1">
              <a:lnSpc>
                <a:spcPct val="110000"/>
              </a:lnSpc>
              <a:buClr>
                <a:srgbClr val="FF0000"/>
              </a:buClr>
              <a:defRPr/>
            </a:pPr>
            <a:r>
              <a:rPr lang="zh-CN" altLang="en-US" sz="2400" dirty="0" smtClean="0">
                <a:solidFill>
                  <a:srgbClr val="FF0000"/>
                </a:solidFill>
                <a:effectLst>
                  <a:outerShdw blurRad="38100" dist="38100" dir="2700000" algn="tl">
                    <a:srgbClr val="C0C0C0"/>
                  </a:outerShdw>
                </a:effectLst>
              </a:rPr>
              <a:t>  性能</a:t>
            </a:r>
          </a:p>
          <a:p>
            <a:pPr marL="0" indent="0" eaLnBrk="1" hangingPunct="1">
              <a:lnSpc>
                <a:spcPct val="110000"/>
              </a:lnSpc>
              <a:buFont typeface="Wingdings" pitchFamily="2" charset="2"/>
              <a:buNone/>
              <a:defRPr/>
            </a:pPr>
            <a:r>
              <a:rPr lang="zh-CN" altLang="en-US" sz="2400" dirty="0" smtClean="0"/>
              <a:t>    依赖于特定的程序，一个包含4个存储字的牺牲者</a:t>
            </a:r>
            <a:r>
              <a:rPr lang="en-US" altLang="zh-CN" sz="2400" dirty="0" smtClean="0"/>
              <a:t>Cache</a:t>
            </a:r>
            <a:r>
              <a:rPr lang="zh-CN" altLang="en-US" sz="2400" dirty="0" smtClean="0"/>
              <a:t>能减少20%～90%的冲突缺失。</a:t>
            </a:r>
          </a:p>
        </p:txBody>
      </p:sp>
      <p:sp>
        <p:nvSpPr>
          <p:cNvPr id="143365"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2 之 1</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1026"/>
          <p:cNvSpPr>
            <a:spLocks noGrp="1" noChangeArrowheads="1"/>
          </p:cNvSpPr>
          <p:nvPr>
            <p:ph type="title"/>
          </p:nvPr>
        </p:nvSpPr>
        <p:spPr/>
        <p:txBody>
          <a:bodyPr/>
          <a:lstStyle/>
          <a:p>
            <a:pPr eaLnBrk="1" hangingPunct="1">
              <a:defRPr/>
            </a:pPr>
            <a:r>
              <a:rPr lang="zh-CN" altLang="en-US" smtClean="0"/>
              <a:t>牺牲者</a:t>
            </a:r>
            <a:r>
              <a:rPr lang="en-US" altLang="zh-CN" smtClean="0"/>
              <a:t>Cache</a:t>
            </a:r>
            <a:endParaRPr lang="zh-CN" altLang="en-US" smtClean="0"/>
          </a:p>
        </p:txBody>
      </p:sp>
      <p:sp>
        <p:nvSpPr>
          <p:cNvPr id="144387" name="Text Box 1027"/>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提高</a:t>
            </a:r>
            <a:r>
              <a:rPr lang="en-US" altLang="zh-CN" sz="1200" b="0">
                <a:latin typeface="Times New Roman" pitchFamily="18" charset="0"/>
                <a:ea typeface="幼圆" pitchFamily="49" charset="-122"/>
                <a:hlinkClick r:id="rId6" action="ppaction://hlinksldjump"/>
              </a:rPr>
              <a:t>Cache</a:t>
            </a:r>
            <a:r>
              <a:rPr lang="zh-CN" altLang="en-US" sz="1200" b="0">
                <a:latin typeface="Times New Roman" pitchFamily="18" charset="0"/>
                <a:ea typeface="幼圆" pitchFamily="49" charset="-122"/>
                <a:hlinkClick r:id="rId6"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降低缺失代价</a:t>
            </a:r>
            <a:endParaRPr lang="zh-CN" altLang="en-US" sz="1200" b="0">
              <a:latin typeface="Times New Roman" pitchFamily="18" charset="0"/>
              <a:ea typeface="幼圆" pitchFamily="49" charset="-122"/>
            </a:endParaRPr>
          </a:p>
        </p:txBody>
      </p:sp>
      <p:pic>
        <p:nvPicPr>
          <p:cNvPr id="144388" name="Picture 1030" descr="Ch5-fig13"/>
          <p:cNvPicPr>
            <a:picLocks noChangeAspect="1" noChangeArrowheads="1"/>
          </p:cNvPicPr>
          <p:nvPr/>
        </p:nvPicPr>
        <p:blipFill>
          <a:blip r:embed="rId8">
            <a:clrChange>
              <a:clrFrom>
                <a:srgbClr val="FFFFFF"/>
              </a:clrFrom>
              <a:clrTo>
                <a:srgbClr val="FFFFFF">
                  <a:alpha val="0"/>
                </a:srgbClr>
              </a:clrTo>
            </a:clrChange>
            <a:lum bright="-24000"/>
            <a:extLst>
              <a:ext uri="{28A0092B-C50C-407E-A947-70E740481C1C}">
                <a14:useLocalDpi xmlns:a14="http://schemas.microsoft.com/office/drawing/2010/main" val="0"/>
              </a:ext>
            </a:extLst>
          </a:blip>
          <a:srcRect b="15636"/>
          <a:stretch>
            <a:fillRect/>
          </a:stretch>
        </p:blipFill>
        <p:spPr bwMode="auto">
          <a:xfrm>
            <a:off x="1676400" y="2133600"/>
            <a:ext cx="5486400" cy="433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389" name="Text Box 1031"/>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2 之 2</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pPr eaLnBrk="1" hangingPunct="1">
              <a:defRPr/>
            </a:pPr>
            <a:r>
              <a:rPr lang="zh-CN" altLang="en-US" smtClean="0"/>
              <a:t>降低缺失率</a:t>
            </a:r>
          </a:p>
        </p:txBody>
      </p:sp>
      <p:sp>
        <p:nvSpPr>
          <p:cNvPr id="14541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提高</a:t>
            </a:r>
            <a:r>
              <a:rPr lang="en-US" altLang="zh-CN" sz="1200" b="0">
                <a:latin typeface="Times New Roman" pitchFamily="18" charset="0"/>
                <a:ea typeface="幼圆" pitchFamily="49" charset="-122"/>
                <a:hlinkClick r:id="rId6" action="ppaction://hlinksldjump"/>
              </a:rPr>
              <a:t>Cache</a:t>
            </a:r>
            <a:r>
              <a:rPr lang="zh-CN" altLang="en-US" sz="1200" b="0">
                <a:latin typeface="Times New Roman" pitchFamily="18" charset="0"/>
                <a:ea typeface="幼圆" pitchFamily="49" charset="-122"/>
                <a:hlinkClick r:id="rId6" action="ppaction://hlinksldjump"/>
              </a:rPr>
              <a:t>性能</a:t>
            </a:r>
            <a:endParaRPr lang="zh-CN" altLang="en-US" sz="1200" b="0">
              <a:latin typeface="Times New Roman" pitchFamily="18" charset="0"/>
              <a:ea typeface="幼圆" pitchFamily="49" charset="-122"/>
            </a:endParaRPr>
          </a:p>
        </p:txBody>
      </p:sp>
      <p:sp>
        <p:nvSpPr>
          <p:cNvPr id="145412" name="Rectangle 4"/>
          <p:cNvSpPr>
            <a:spLocks noGrp="1" noChangeArrowheads="1"/>
          </p:cNvSpPr>
          <p:nvPr>
            <p:ph type="body" idx="1"/>
          </p:nvPr>
        </p:nvSpPr>
        <p:spPr>
          <a:xfrm>
            <a:off x="2286000" y="1989138"/>
            <a:ext cx="6481763" cy="4392612"/>
          </a:xfrm>
        </p:spPr>
        <p:txBody>
          <a:bodyPr/>
          <a:lstStyle/>
          <a:p>
            <a:pPr eaLnBrk="1" hangingPunct="1">
              <a:lnSpc>
                <a:spcPct val="120000"/>
              </a:lnSpc>
            </a:pPr>
            <a:r>
              <a:rPr lang="zh-CN" altLang="en-US" smtClean="0">
                <a:hlinkClick r:id="rId7" action="ppaction://hlinksldjump"/>
              </a:rPr>
              <a:t>导致缺失的原因</a:t>
            </a:r>
            <a:endParaRPr lang="zh-CN" altLang="en-US" smtClean="0"/>
          </a:p>
          <a:p>
            <a:pPr eaLnBrk="1" hangingPunct="1">
              <a:lnSpc>
                <a:spcPct val="120000"/>
              </a:lnSpc>
            </a:pPr>
            <a:r>
              <a:rPr lang="zh-CN" altLang="en-US" smtClean="0"/>
              <a:t>降低缺失率的技术</a:t>
            </a:r>
          </a:p>
          <a:p>
            <a:pPr lvl="1" eaLnBrk="1" hangingPunct="1">
              <a:lnSpc>
                <a:spcPct val="120000"/>
              </a:lnSpc>
            </a:pPr>
            <a:r>
              <a:rPr lang="zh-CN" altLang="en-US" smtClean="0">
                <a:hlinkClick r:id="rId8" action="ppaction://hlinksldjump"/>
              </a:rPr>
              <a:t>增加</a:t>
            </a:r>
            <a:r>
              <a:rPr lang="en-US" altLang="zh-CN" smtClean="0">
                <a:hlinkClick r:id="rId8" action="ppaction://hlinksldjump"/>
              </a:rPr>
              <a:t>Cache</a:t>
            </a:r>
            <a:r>
              <a:rPr lang="zh-CN" altLang="en-US" smtClean="0">
                <a:hlinkClick r:id="rId8" action="ppaction://hlinksldjump"/>
              </a:rPr>
              <a:t>块大小</a:t>
            </a:r>
            <a:endParaRPr lang="zh-CN" altLang="en-US" smtClean="0"/>
          </a:p>
          <a:p>
            <a:pPr lvl="1" eaLnBrk="1" hangingPunct="1">
              <a:lnSpc>
                <a:spcPct val="120000"/>
              </a:lnSpc>
            </a:pPr>
            <a:r>
              <a:rPr lang="zh-CN" altLang="en-US" smtClean="0">
                <a:hlinkClick r:id="rId9" action="ppaction://hlinksldjump"/>
              </a:rPr>
              <a:t>增加</a:t>
            </a:r>
            <a:r>
              <a:rPr lang="en-US" altLang="zh-CN" smtClean="0">
                <a:hlinkClick r:id="rId9" action="ppaction://hlinksldjump"/>
              </a:rPr>
              <a:t>Cache</a:t>
            </a:r>
            <a:r>
              <a:rPr lang="zh-CN" altLang="en-US" smtClean="0">
                <a:hlinkClick r:id="rId9" action="ppaction://hlinksldjump"/>
              </a:rPr>
              <a:t>容量</a:t>
            </a:r>
            <a:endParaRPr lang="zh-CN" altLang="en-US" smtClean="0"/>
          </a:p>
          <a:p>
            <a:pPr lvl="1" eaLnBrk="1" hangingPunct="1">
              <a:lnSpc>
                <a:spcPct val="120000"/>
              </a:lnSpc>
            </a:pPr>
            <a:r>
              <a:rPr lang="zh-CN" altLang="en-US" smtClean="0">
                <a:hlinkClick r:id="rId10" action="ppaction://hlinksldjump"/>
              </a:rPr>
              <a:t>增加相联度</a:t>
            </a:r>
            <a:endParaRPr lang="zh-CN" altLang="en-US" smtClean="0"/>
          </a:p>
          <a:p>
            <a:pPr lvl="1" eaLnBrk="1" hangingPunct="1">
              <a:lnSpc>
                <a:spcPct val="120000"/>
              </a:lnSpc>
            </a:pPr>
            <a:r>
              <a:rPr lang="zh-CN" altLang="en-US" smtClean="0">
                <a:hlinkClick r:id="rId11" action="ppaction://hlinksldjump"/>
              </a:rPr>
              <a:t>路预测和伪相联</a:t>
            </a:r>
            <a:r>
              <a:rPr lang="en-US" altLang="zh-CN" smtClean="0">
                <a:hlinkClick r:id="rId11" action="ppaction://hlinksldjump"/>
              </a:rPr>
              <a:t>Cache</a:t>
            </a:r>
            <a:endParaRPr lang="en-US" altLang="zh-CN" smtClean="0"/>
          </a:p>
          <a:p>
            <a:pPr lvl="1" eaLnBrk="1" hangingPunct="1">
              <a:lnSpc>
                <a:spcPct val="120000"/>
              </a:lnSpc>
            </a:pPr>
            <a:r>
              <a:rPr lang="zh-CN" altLang="en-US" smtClean="0">
                <a:hlinkClick r:id="rId12" action="ppaction://hlinksldjump"/>
              </a:rPr>
              <a:t>编译优化</a:t>
            </a:r>
            <a:endParaRPr lang="zh-CN" altLang="en-US" smtClean="0"/>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ChangeArrowheads="1"/>
          </p:cNvSpPr>
          <p:nvPr>
            <p:ph type="title"/>
          </p:nvPr>
        </p:nvSpPr>
        <p:spPr/>
        <p:txBody>
          <a:bodyPr/>
          <a:lstStyle/>
          <a:p>
            <a:pPr eaLnBrk="1" hangingPunct="1">
              <a:defRPr/>
            </a:pPr>
            <a:r>
              <a:rPr lang="zh-CN" altLang="en-US" smtClean="0"/>
              <a:t>导致缺失的原因</a:t>
            </a:r>
          </a:p>
        </p:txBody>
      </p:sp>
      <p:sp>
        <p:nvSpPr>
          <p:cNvPr id="14643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提高</a:t>
            </a:r>
            <a:r>
              <a:rPr lang="en-US" altLang="zh-CN" sz="1200" b="0">
                <a:latin typeface="Times New Roman" pitchFamily="18" charset="0"/>
                <a:ea typeface="幼圆" pitchFamily="49" charset="-122"/>
                <a:hlinkClick r:id="rId6" action="ppaction://hlinksldjump"/>
              </a:rPr>
              <a:t>Cache</a:t>
            </a:r>
            <a:r>
              <a:rPr lang="zh-CN" altLang="en-US" sz="1200" b="0">
                <a:latin typeface="Times New Roman" pitchFamily="18" charset="0"/>
                <a:ea typeface="幼圆" pitchFamily="49" charset="-122"/>
                <a:hlinkClick r:id="rId6"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降低缺失率</a:t>
            </a:r>
            <a:endParaRPr lang="zh-CN" altLang="en-US" sz="1200" b="0">
              <a:latin typeface="Times New Roman" pitchFamily="18" charset="0"/>
              <a:ea typeface="幼圆" pitchFamily="49" charset="-122"/>
            </a:endParaRPr>
          </a:p>
        </p:txBody>
      </p:sp>
      <p:sp>
        <p:nvSpPr>
          <p:cNvPr id="590853" name="Rectangle 5"/>
          <p:cNvSpPr>
            <a:spLocks noGrp="1" noChangeArrowheads="1"/>
          </p:cNvSpPr>
          <p:nvPr>
            <p:ph type="body" idx="1"/>
          </p:nvPr>
        </p:nvSpPr>
        <p:spPr>
          <a:xfrm>
            <a:off x="809625" y="1989138"/>
            <a:ext cx="7958138" cy="4411662"/>
          </a:xfrm>
        </p:spPr>
        <p:txBody>
          <a:bodyPr/>
          <a:lstStyle/>
          <a:p>
            <a:pPr marL="0" indent="0" eaLnBrk="1" hangingPunct="1">
              <a:buClr>
                <a:srgbClr val="FF0000"/>
              </a:buClr>
              <a:defRPr/>
            </a:pPr>
            <a:r>
              <a:rPr lang="zh-CN" altLang="en-US" sz="2400" dirty="0" smtClean="0"/>
              <a:t>  </a:t>
            </a:r>
            <a:r>
              <a:rPr lang="zh-CN" altLang="en-US" sz="2400" dirty="0" smtClean="0">
                <a:solidFill>
                  <a:srgbClr val="FF0000"/>
                </a:solidFill>
                <a:effectLst>
                  <a:outerShdw blurRad="38100" dist="38100" dir="2700000" algn="tl">
                    <a:srgbClr val="C0C0C0"/>
                  </a:outerShdw>
                </a:effectLst>
              </a:rPr>
              <a:t>强制（</a:t>
            </a:r>
            <a:r>
              <a:rPr lang="en-US" altLang="zh-CN" sz="2400" dirty="0" smtClean="0">
                <a:solidFill>
                  <a:srgbClr val="FF0000"/>
                </a:solidFill>
                <a:effectLst>
                  <a:outerShdw blurRad="38100" dist="38100" dir="2700000" algn="tl">
                    <a:srgbClr val="C0C0C0"/>
                  </a:outerShdw>
                </a:effectLst>
              </a:rPr>
              <a:t>Compulsory）</a:t>
            </a:r>
            <a:r>
              <a:rPr lang="zh-CN" altLang="en-US" sz="2400" dirty="0" smtClean="0">
                <a:solidFill>
                  <a:srgbClr val="FF0000"/>
                </a:solidFill>
                <a:effectLst>
                  <a:outerShdw blurRad="38100" dist="38100" dir="2700000" algn="tl">
                    <a:srgbClr val="C0C0C0"/>
                  </a:outerShdw>
                </a:effectLst>
              </a:rPr>
              <a:t>缺失</a:t>
            </a:r>
          </a:p>
          <a:p>
            <a:pPr marL="0" indent="0" eaLnBrk="1" hangingPunct="1">
              <a:buFont typeface="Wingdings" pitchFamily="2" charset="2"/>
              <a:buNone/>
              <a:defRPr/>
            </a:pPr>
            <a:r>
              <a:rPr lang="zh-CN" altLang="en-US" sz="2400" dirty="0" smtClean="0"/>
              <a:t>    对一个块的第一次访问一定不在</a:t>
            </a:r>
            <a:r>
              <a:rPr lang="en-US" altLang="zh-CN" sz="2400" dirty="0" smtClean="0"/>
              <a:t>Cache</a:t>
            </a:r>
            <a:r>
              <a:rPr lang="zh-CN" altLang="en-US" sz="2400" dirty="0" smtClean="0"/>
              <a:t>中，所以该块必须被调入到</a:t>
            </a:r>
            <a:r>
              <a:rPr lang="en-US" altLang="zh-CN" sz="2400" dirty="0" smtClean="0"/>
              <a:t>Cache</a:t>
            </a:r>
            <a:r>
              <a:rPr lang="zh-CN" altLang="en-US" sz="2400" dirty="0" smtClean="0"/>
              <a:t>中（这也称为：冷启动缺失、首次访问缺失等）。</a:t>
            </a:r>
          </a:p>
          <a:p>
            <a:pPr marL="0" indent="0" eaLnBrk="1" hangingPunct="1">
              <a:buClr>
                <a:srgbClr val="FF0000"/>
              </a:buClr>
              <a:defRPr/>
            </a:pPr>
            <a:r>
              <a:rPr lang="zh-CN" altLang="en-US" sz="2400" dirty="0" smtClean="0"/>
              <a:t>  </a:t>
            </a:r>
            <a:r>
              <a:rPr lang="zh-CN" altLang="en-US" sz="2400" dirty="0" smtClean="0">
                <a:solidFill>
                  <a:srgbClr val="FF0000"/>
                </a:solidFill>
                <a:effectLst>
                  <a:outerShdw blurRad="38100" dist="38100" dir="2700000" algn="tl">
                    <a:srgbClr val="C0C0C0"/>
                  </a:outerShdw>
                </a:effectLst>
              </a:rPr>
              <a:t>容量（</a:t>
            </a:r>
            <a:r>
              <a:rPr lang="en-US" altLang="zh-CN" sz="2400" dirty="0" smtClean="0">
                <a:solidFill>
                  <a:srgbClr val="FF0000"/>
                </a:solidFill>
                <a:effectLst>
                  <a:outerShdw blurRad="38100" dist="38100" dir="2700000" algn="tl">
                    <a:srgbClr val="C0C0C0"/>
                  </a:outerShdw>
                </a:effectLst>
              </a:rPr>
              <a:t>Capacity）</a:t>
            </a:r>
            <a:r>
              <a:rPr lang="zh-CN" altLang="en-US" sz="2400" dirty="0" smtClean="0">
                <a:solidFill>
                  <a:srgbClr val="FF0000"/>
                </a:solidFill>
                <a:effectLst>
                  <a:outerShdw blurRad="38100" dist="38100" dir="2700000" algn="tl">
                    <a:srgbClr val="C0C0C0"/>
                  </a:outerShdw>
                </a:effectLst>
              </a:rPr>
              <a:t>缺失</a:t>
            </a:r>
          </a:p>
          <a:p>
            <a:pPr marL="0" indent="0" eaLnBrk="1" hangingPunct="1">
              <a:buFont typeface="Wingdings" pitchFamily="2" charset="2"/>
              <a:buNone/>
              <a:defRPr/>
            </a:pPr>
            <a:r>
              <a:rPr lang="zh-CN" altLang="en-US" sz="2400" dirty="0" smtClean="0"/>
              <a:t>    如果</a:t>
            </a:r>
            <a:r>
              <a:rPr lang="en-US" altLang="zh-CN" sz="2400" dirty="0" smtClean="0"/>
              <a:t>Cache</a:t>
            </a:r>
            <a:r>
              <a:rPr lang="zh-CN" altLang="en-US" sz="2400" dirty="0" smtClean="0"/>
              <a:t>容纳不了一个程序持续执行所需要的所有块，当某些块被替换后，若又重新被访问就会发生缺失。</a:t>
            </a:r>
          </a:p>
          <a:p>
            <a:pPr marL="0" indent="0" eaLnBrk="1" hangingPunct="1">
              <a:buClr>
                <a:srgbClr val="FF0000"/>
              </a:buClr>
              <a:defRPr/>
            </a:pPr>
            <a:r>
              <a:rPr lang="zh-CN" altLang="en-US" sz="2400" dirty="0" smtClean="0">
                <a:solidFill>
                  <a:srgbClr val="FF0000"/>
                </a:solidFill>
                <a:effectLst>
                  <a:outerShdw blurRad="38100" dist="38100" dir="2700000" algn="tl">
                    <a:srgbClr val="C0C0C0"/>
                  </a:outerShdw>
                </a:effectLst>
              </a:rPr>
              <a:t>  冲突（</a:t>
            </a:r>
            <a:r>
              <a:rPr lang="en-US" altLang="zh-CN" sz="2400" dirty="0" smtClean="0">
                <a:solidFill>
                  <a:srgbClr val="FF0000"/>
                </a:solidFill>
                <a:effectLst>
                  <a:outerShdw blurRad="38100" dist="38100" dir="2700000" algn="tl">
                    <a:srgbClr val="C0C0C0"/>
                  </a:outerShdw>
                </a:effectLst>
              </a:rPr>
              <a:t>Conflict）</a:t>
            </a:r>
            <a:r>
              <a:rPr lang="zh-CN" altLang="en-US" sz="2400" dirty="0" smtClean="0">
                <a:solidFill>
                  <a:srgbClr val="FF0000"/>
                </a:solidFill>
                <a:effectLst>
                  <a:outerShdw blurRad="38100" dist="38100" dir="2700000" algn="tl">
                    <a:srgbClr val="C0C0C0"/>
                  </a:outerShdw>
                </a:effectLst>
              </a:rPr>
              <a:t>缺失</a:t>
            </a:r>
          </a:p>
          <a:p>
            <a:pPr marL="0" indent="0" eaLnBrk="1" hangingPunct="1">
              <a:buFont typeface="Wingdings" pitchFamily="2" charset="2"/>
              <a:buNone/>
              <a:defRPr/>
            </a:pPr>
            <a:r>
              <a:rPr lang="zh-CN" altLang="en-US" sz="2400" dirty="0" smtClean="0"/>
              <a:t>    如果采用组相联/直接</a:t>
            </a:r>
            <a:r>
              <a:rPr lang="zh-CN" altLang="en-US" sz="2400" dirty="0"/>
              <a:t>映象</a:t>
            </a:r>
            <a:r>
              <a:rPr lang="zh-CN" altLang="en-US" sz="2400" dirty="0" smtClean="0"/>
              <a:t>，若太多的块映射到同一组（块）中，则会出现该组中某块被别的块替换后又被重新访问，这就发生冲突缺失。</a:t>
            </a:r>
          </a:p>
        </p:txBody>
      </p:sp>
      <p:sp>
        <p:nvSpPr>
          <p:cNvPr id="146437" name="Text Box 6"/>
          <p:cNvSpPr txBox="1">
            <a:spLocks noChangeArrowheads="1"/>
          </p:cNvSpPr>
          <p:nvPr/>
        </p:nvSpPr>
        <p:spPr bwMode="auto">
          <a:xfrm>
            <a:off x="8305800" y="0"/>
            <a:ext cx="838200"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en-US" altLang="zh-CN" sz="1200" b="0">
                <a:latin typeface="幼圆" pitchFamily="49" charset="-122"/>
                <a:ea typeface="幼圆" pitchFamily="49" charset="-122"/>
              </a:rPr>
              <a:t>5</a:t>
            </a:r>
            <a:r>
              <a:rPr lang="zh-CN" altLang="en-US" sz="1200" b="0">
                <a:latin typeface="幼圆" pitchFamily="49" charset="-122"/>
                <a:ea typeface="幼圆" pitchFamily="49" charset="-122"/>
              </a:rPr>
              <a:t> 之 1</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7067" name="Rectangle 75"/>
          <p:cNvSpPr>
            <a:spLocks noGrp="1" noChangeArrowheads="1"/>
          </p:cNvSpPr>
          <p:nvPr>
            <p:ph type="title"/>
          </p:nvPr>
        </p:nvSpPr>
        <p:spPr/>
        <p:txBody>
          <a:bodyPr/>
          <a:lstStyle/>
          <a:p>
            <a:pPr eaLnBrk="1" hangingPunct="1">
              <a:defRPr/>
            </a:pPr>
            <a:r>
              <a:rPr lang="en-US" altLang="zh-CN" smtClean="0"/>
              <a:t>3Cs</a:t>
            </a:r>
            <a:r>
              <a:rPr lang="zh-CN" altLang="en-US" smtClean="0"/>
              <a:t>总缺失率</a:t>
            </a:r>
          </a:p>
        </p:txBody>
      </p:sp>
      <p:sp>
        <p:nvSpPr>
          <p:cNvPr id="147459" name="Rectangle 76"/>
          <p:cNvSpPr>
            <a:spLocks noGrp="1" noChangeArrowheads="1"/>
          </p:cNvSpPr>
          <p:nvPr>
            <p:ph type="body" idx="1"/>
          </p:nvPr>
        </p:nvSpPr>
        <p:spPr>
          <a:xfrm>
            <a:off x="6011863" y="2276475"/>
            <a:ext cx="2732087" cy="1223963"/>
          </a:xfrm>
          <a:solidFill>
            <a:srgbClr val="FFFF99"/>
          </a:solidFill>
          <a:ln w="57150" cmpd="thickThin">
            <a:solidFill>
              <a:schemeClr val="tx1"/>
            </a:solidFill>
            <a:miter lim="800000"/>
            <a:headEnd/>
            <a:tailEnd/>
          </a:ln>
        </p:spPr>
        <p:txBody>
          <a:bodyPr/>
          <a:lstStyle/>
          <a:p>
            <a:pPr marL="0" indent="0" eaLnBrk="1" hangingPunct="1">
              <a:buFont typeface="Wingdings" pitchFamily="2" charset="2"/>
              <a:buNone/>
            </a:pPr>
            <a:r>
              <a:rPr lang="en-US" altLang="zh-CN" sz="2000" smtClean="0">
                <a:latin typeface="Comic Sans MS" pitchFamily="66" charset="0"/>
              </a:rPr>
              <a:t>32B blocks； LRU；</a:t>
            </a:r>
          </a:p>
          <a:p>
            <a:pPr marL="0" indent="0" eaLnBrk="1" hangingPunct="1">
              <a:buFont typeface="Wingdings" pitchFamily="2" charset="2"/>
              <a:buNone/>
            </a:pPr>
            <a:r>
              <a:rPr lang="en-US" altLang="zh-CN" sz="2000" smtClean="0">
                <a:latin typeface="Comic Sans MS" pitchFamily="66" charset="0"/>
              </a:rPr>
              <a:t>SPEC92；</a:t>
            </a:r>
          </a:p>
          <a:p>
            <a:pPr marL="0" indent="0" eaLnBrk="1" hangingPunct="1">
              <a:buFont typeface="Wingdings" pitchFamily="2" charset="2"/>
              <a:buNone/>
            </a:pPr>
            <a:r>
              <a:rPr lang="en-US" altLang="zh-CN" sz="2000" smtClean="0">
                <a:latin typeface="Comic Sans MS" pitchFamily="66" charset="0"/>
              </a:rPr>
              <a:t>DECstation 5000；</a:t>
            </a:r>
            <a:endParaRPr lang="zh-CN" altLang="en-US" sz="2000" smtClean="0">
              <a:latin typeface="Comic Sans MS" pitchFamily="66" charset="0"/>
            </a:endParaRPr>
          </a:p>
        </p:txBody>
      </p:sp>
      <p:sp>
        <p:nvSpPr>
          <p:cNvPr id="147460"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提高</a:t>
            </a:r>
            <a:r>
              <a:rPr lang="en-US" altLang="zh-CN" sz="1200" b="0">
                <a:latin typeface="Times New Roman" pitchFamily="18" charset="0"/>
                <a:ea typeface="幼圆" pitchFamily="49" charset="-122"/>
                <a:hlinkClick r:id="rId6" action="ppaction://hlinksldjump"/>
              </a:rPr>
              <a:t>Cache</a:t>
            </a:r>
            <a:r>
              <a:rPr lang="zh-CN" altLang="en-US" sz="1200" b="0">
                <a:latin typeface="Times New Roman" pitchFamily="18" charset="0"/>
                <a:ea typeface="幼圆" pitchFamily="49" charset="-122"/>
                <a:hlinkClick r:id="rId6"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降低缺失率</a:t>
            </a:r>
            <a:endParaRPr lang="zh-CN" altLang="en-US" sz="1200" b="0">
              <a:latin typeface="Times New Roman" pitchFamily="18" charset="0"/>
              <a:ea typeface="幼圆" pitchFamily="49" charset="-122"/>
            </a:endParaRPr>
          </a:p>
        </p:txBody>
      </p:sp>
      <p:sp>
        <p:nvSpPr>
          <p:cNvPr id="147461" name="Text Box 5"/>
          <p:cNvSpPr txBox="1">
            <a:spLocks noChangeArrowheads="1"/>
          </p:cNvSpPr>
          <p:nvPr/>
        </p:nvSpPr>
        <p:spPr bwMode="auto">
          <a:xfrm>
            <a:off x="8305800" y="0"/>
            <a:ext cx="838200"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en-US" altLang="zh-CN" sz="1200" b="0">
                <a:latin typeface="幼圆" pitchFamily="49" charset="-122"/>
                <a:ea typeface="幼圆" pitchFamily="49" charset="-122"/>
              </a:rPr>
              <a:t>5</a:t>
            </a:r>
            <a:r>
              <a:rPr lang="zh-CN" altLang="en-US" sz="1200" b="0">
                <a:latin typeface="幼圆" pitchFamily="49" charset="-122"/>
                <a:ea typeface="幼圆" pitchFamily="49" charset="-122"/>
              </a:rPr>
              <a:t> 之 2</a:t>
            </a:r>
          </a:p>
        </p:txBody>
      </p:sp>
      <p:sp>
        <p:nvSpPr>
          <p:cNvPr id="597001" name="Freeform 9"/>
          <p:cNvSpPr>
            <a:spLocks/>
          </p:cNvSpPr>
          <p:nvPr/>
        </p:nvSpPr>
        <p:spPr bwMode="auto">
          <a:xfrm>
            <a:off x="2014538" y="5514975"/>
            <a:ext cx="5364162" cy="25400"/>
          </a:xfrm>
          <a:custGeom>
            <a:avLst/>
            <a:gdLst>
              <a:gd name="T0" fmla="*/ 0 w 3379"/>
              <a:gd name="T1" fmla="*/ 0 h 16"/>
              <a:gd name="T2" fmla="*/ 2147483647 w 3379"/>
              <a:gd name="T3" fmla="*/ 0 h 16"/>
              <a:gd name="T4" fmla="*/ 2147483647 w 3379"/>
              <a:gd name="T5" fmla="*/ 0 h 16"/>
              <a:gd name="T6" fmla="*/ 2147483647 w 3379"/>
              <a:gd name="T7" fmla="*/ 0 h 16"/>
              <a:gd name="T8" fmla="*/ 2147483647 w 3379"/>
              <a:gd name="T9" fmla="*/ 0 h 16"/>
              <a:gd name="T10" fmla="*/ 2147483647 w 3379"/>
              <a:gd name="T11" fmla="*/ 0 h 16"/>
              <a:gd name="T12" fmla="*/ 2147483647 w 3379"/>
              <a:gd name="T13" fmla="*/ 0 h 16"/>
              <a:gd name="T14" fmla="*/ 2147483647 w 3379"/>
              <a:gd name="T15" fmla="*/ 0 h 16"/>
              <a:gd name="T16" fmla="*/ 2147483647 w 3379"/>
              <a:gd name="T17" fmla="*/ 2147483647 h 16"/>
              <a:gd name="T18" fmla="*/ 2147483647 w 3379"/>
              <a:gd name="T19" fmla="*/ 2147483647 h 16"/>
              <a:gd name="T20" fmla="*/ 2147483647 w 3379"/>
              <a:gd name="T21" fmla="*/ 2147483647 h 16"/>
              <a:gd name="T22" fmla="*/ 2147483647 w 3379"/>
              <a:gd name="T23" fmla="*/ 2147483647 h 16"/>
              <a:gd name="T24" fmla="*/ 2147483647 w 3379"/>
              <a:gd name="T25" fmla="*/ 2147483647 h 16"/>
              <a:gd name="T26" fmla="*/ 2147483647 w 3379"/>
              <a:gd name="T27" fmla="*/ 2147483647 h 16"/>
              <a:gd name="T28" fmla="*/ 2147483647 w 3379"/>
              <a:gd name="T29" fmla="*/ 2147483647 h 16"/>
              <a:gd name="T30" fmla="*/ 0 w 3379"/>
              <a:gd name="T31" fmla="*/ 2147483647 h 16"/>
              <a:gd name="T32" fmla="*/ 0 w 3379"/>
              <a:gd name="T33" fmla="*/ 0 h 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379" h="16">
                <a:moveTo>
                  <a:pt x="0" y="0"/>
                </a:moveTo>
                <a:lnTo>
                  <a:pt x="480" y="0"/>
                </a:lnTo>
                <a:lnTo>
                  <a:pt x="967" y="0"/>
                </a:lnTo>
                <a:lnTo>
                  <a:pt x="1446" y="0"/>
                </a:lnTo>
                <a:lnTo>
                  <a:pt x="1933" y="0"/>
                </a:lnTo>
                <a:lnTo>
                  <a:pt x="2412" y="0"/>
                </a:lnTo>
                <a:lnTo>
                  <a:pt x="2899" y="0"/>
                </a:lnTo>
                <a:lnTo>
                  <a:pt x="3379" y="0"/>
                </a:lnTo>
                <a:lnTo>
                  <a:pt x="3379" y="16"/>
                </a:lnTo>
                <a:lnTo>
                  <a:pt x="2899" y="16"/>
                </a:lnTo>
                <a:lnTo>
                  <a:pt x="2412" y="16"/>
                </a:lnTo>
                <a:lnTo>
                  <a:pt x="1933" y="16"/>
                </a:lnTo>
                <a:lnTo>
                  <a:pt x="1446" y="16"/>
                </a:lnTo>
                <a:lnTo>
                  <a:pt x="967" y="16"/>
                </a:lnTo>
                <a:lnTo>
                  <a:pt x="480" y="16"/>
                </a:lnTo>
                <a:lnTo>
                  <a:pt x="0" y="16"/>
                </a:lnTo>
                <a:lnTo>
                  <a:pt x="0" y="0"/>
                </a:lnTo>
                <a:close/>
              </a:path>
            </a:pathLst>
          </a:custGeom>
          <a:solidFill>
            <a:srgbClr val="DD0806"/>
          </a:solidFill>
          <a:ln w="12700">
            <a:solidFill>
              <a:srgbClr val="000000"/>
            </a:solidFill>
            <a:prstDash val="solid"/>
            <a:round/>
            <a:headEnd/>
            <a:tailEnd/>
          </a:ln>
        </p:spPr>
        <p:txBody>
          <a:bodyPr/>
          <a:lstStyle/>
          <a:p>
            <a:endParaRPr lang="zh-CN" altLang="en-US"/>
          </a:p>
        </p:txBody>
      </p:sp>
      <p:sp>
        <p:nvSpPr>
          <p:cNvPr id="597002" name="Freeform 10"/>
          <p:cNvSpPr>
            <a:spLocks/>
          </p:cNvSpPr>
          <p:nvPr/>
        </p:nvSpPr>
        <p:spPr bwMode="auto">
          <a:xfrm>
            <a:off x="2019300" y="3700463"/>
            <a:ext cx="5364163" cy="1811337"/>
          </a:xfrm>
          <a:custGeom>
            <a:avLst/>
            <a:gdLst>
              <a:gd name="T0" fmla="*/ 0 w 3379"/>
              <a:gd name="T1" fmla="*/ 0 h 1141"/>
              <a:gd name="T2" fmla="*/ 2147483647 w 3379"/>
              <a:gd name="T3" fmla="*/ 2147483647 h 1141"/>
              <a:gd name="T4" fmla="*/ 2147483647 w 3379"/>
              <a:gd name="T5" fmla="*/ 2147483647 h 1141"/>
              <a:gd name="T6" fmla="*/ 2147483647 w 3379"/>
              <a:gd name="T7" fmla="*/ 2147483647 h 1141"/>
              <a:gd name="T8" fmla="*/ 2147483647 w 3379"/>
              <a:gd name="T9" fmla="*/ 2147483647 h 1141"/>
              <a:gd name="T10" fmla="*/ 2147483647 w 3379"/>
              <a:gd name="T11" fmla="*/ 2147483647 h 1141"/>
              <a:gd name="T12" fmla="*/ 2147483647 w 3379"/>
              <a:gd name="T13" fmla="*/ 2147483647 h 1141"/>
              <a:gd name="T14" fmla="*/ 2147483647 w 3379"/>
              <a:gd name="T15" fmla="*/ 2147483647 h 1141"/>
              <a:gd name="T16" fmla="*/ 2147483647 w 3379"/>
              <a:gd name="T17" fmla="*/ 2147483647 h 1141"/>
              <a:gd name="T18" fmla="*/ 2147483647 w 3379"/>
              <a:gd name="T19" fmla="*/ 2147483647 h 1141"/>
              <a:gd name="T20" fmla="*/ 2147483647 w 3379"/>
              <a:gd name="T21" fmla="*/ 2147483647 h 1141"/>
              <a:gd name="T22" fmla="*/ 2147483647 w 3379"/>
              <a:gd name="T23" fmla="*/ 2147483647 h 1141"/>
              <a:gd name="T24" fmla="*/ 2147483647 w 3379"/>
              <a:gd name="T25" fmla="*/ 2147483647 h 1141"/>
              <a:gd name="T26" fmla="*/ 2147483647 w 3379"/>
              <a:gd name="T27" fmla="*/ 2147483647 h 1141"/>
              <a:gd name="T28" fmla="*/ 2147483647 w 3379"/>
              <a:gd name="T29" fmla="*/ 2147483647 h 1141"/>
              <a:gd name="T30" fmla="*/ 0 w 3379"/>
              <a:gd name="T31" fmla="*/ 2147483647 h 1141"/>
              <a:gd name="T32" fmla="*/ 0 w 3379"/>
              <a:gd name="T33" fmla="*/ 0 h 11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379" h="1141">
                <a:moveTo>
                  <a:pt x="0" y="0"/>
                </a:moveTo>
                <a:lnTo>
                  <a:pt x="480" y="503"/>
                </a:lnTo>
                <a:lnTo>
                  <a:pt x="967" y="694"/>
                </a:lnTo>
                <a:lnTo>
                  <a:pt x="1446" y="806"/>
                </a:lnTo>
                <a:lnTo>
                  <a:pt x="1933" y="926"/>
                </a:lnTo>
                <a:lnTo>
                  <a:pt x="2412" y="990"/>
                </a:lnTo>
                <a:lnTo>
                  <a:pt x="2899" y="1045"/>
                </a:lnTo>
                <a:lnTo>
                  <a:pt x="3379" y="1085"/>
                </a:lnTo>
                <a:lnTo>
                  <a:pt x="3379" y="1141"/>
                </a:lnTo>
                <a:lnTo>
                  <a:pt x="2899" y="1141"/>
                </a:lnTo>
                <a:lnTo>
                  <a:pt x="2412" y="1141"/>
                </a:lnTo>
                <a:lnTo>
                  <a:pt x="1933" y="1141"/>
                </a:lnTo>
                <a:lnTo>
                  <a:pt x="1446" y="1141"/>
                </a:lnTo>
                <a:lnTo>
                  <a:pt x="967" y="1141"/>
                </a:lnTo>
                <a:lnTo>
                  <a:pt x="480" y="1141"/>
                </a:lnTo>
                <a:lnTo>
                  <a:pt x="0" y="1141"/>
                </a:lnTo>
                <a:lnTo>
                  <a:pt x="0" y="0"/>
                </a:lnTo>
                <a:close/>
              </a:path>
            </a:pathLst>
          </a:custGeom>
          <a:solidFill>
            <a:srgbClr val="008011"/>
          </a:solidFill>
          <a:ln w="12700">
            <a:solidFill>
              <a:srgbClr val="000000"/>
            </a:solidFill>
            <a:prstDash val="solid"/>
            <a:round/>
            <a:headEnd/>
            <a:tailEnd/>
          </a:ln>
        </p:spPr>
        <p:txBody>
          <a:bodyPr/>
          <a:lstStyle/>
          <a:p>
            <a:endParaRPr lang="zh-CN" altLang="en-US"/>
          </a:p>
        </p:txBody>
      </p:sp>
      <p:sp>
        <p:nvSpPr>
          <p:cNvPr id="597003" name="Freeform 11"/>
          <p:cNvSpPr>
            <a:spLocks/>
          </p:cNvSpPr>
          <p:nvPr/>
        </p:nvSpPr>
        <p:spPr bwMode="auto">
          <a:xfrm>
            <a:off x="2006600" y="3576638"/>
            <a:ext cx="5364163" cy="1849437"/>
          </a:xfrm>
          <a:custGeom>
            <a:avLst/>
            <a:gdLst>
              <a:gd name="T0" fmla="*/ 0 w 3379"/>
              <a:gd name="T1" fmla="*/ 0 h 1165"/>
              <a:gd name="T2" fmla="*/ 2147483647 w 3379"/>
              <a:gd name="T3" fmla="*/ 2147483647 h 1165"/>
              <a:gd name="T4" fmla="*/ 2147483647 w 3379"/>
              <a:gd name="T5" fmla="*/ 2147483647 h 1165"/>
              <a:gd name="T6" fmla="*/ 2147483647 w 3379"/>
              <a:gd name="T7" fmla="*/ 2147483647 h 1165"/>
              <a:gd name="T8" fmla="*/ 2147483647 w 3379"/>
              <a:gd name="T9" fmla="*/ 2147483647 h 1165"/>
              <a:gd name="T10" fmla="*/ 2147483647 w 3379"/>
              <a:gd name="T11" fmla="*/ 2147483647 h 1165"/>
              <a:gd name="T12" fmla="*/ 2147483647 w 3379"/>
              <a:gd name="T13" fmla="*/ 2147483647 h 1165"/>
              <a:gd name="T14" fmla="*/ 2147483647 w 3379"/>
              <a:gd name="T15" fmla="*/ 2147483647 h 1165"/>
              <a:gd name="T16" fmla="*/ 2147483647 w 3379"/>
              <a:gd name="T17" fmla="*/ 2147483647 h 1165"/>
              <a:gd name="T18" fmla="*/ 2147483647 w 3379"/>
              <a:gd name="T19" fmla="*/ 2147483647 h 1165"/>
              <a:gd name="T20" fmla="*/ 2147483647 w 3379"/>
              <a:gd name="T21" fmla="*/ 2147483647 h 1165"/>
              <a:gd name="T22" fmla="*/ 2147483647 w 3379"/>
              <a:gd name="T23" fmla="*/ 2147483647 h 1165"/>
              <a:gd name="T24" fmla="*/ 2147483647 w 3379"/>
              <a:gd name="T25" fmla="*/ 2147483647 h 1165"/>
              <a:gd name="T26" fmla="*/ 2147483647 w 3379"/>
              <a:gd name="T27" fmla="*/ 2147483647 h 1165"/>
              <a:gd name="T28" fmla="*/ 2147483647 w 3379"/>
              <a:gd name="T29" fmla="*/ 2147483647 h 1165"/>
              <a:gd name="T30" fmla="*/ 0 w 3379"/>
              <a:gd name="T31" fmla="*/ 2147483647 h 1165"/>
              <a:gd name="T32" fmla="*/ 0 w 3379"/>
              <a:gd name="T33" fmla="*/ 0 h 1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379" h="1165">
                <a:moveTo>
                  <a:pt x="0" y="0"/>
                </a:moveTo>
                <a:lnTo>
                  <a:pt x="480" y="471"/>
                </a:lnTo>
                <a:lnTo>
                  <a:pt x="967" y="687"/>
                </a:lnTo>
                <a:lnTo>
                  <a:pt x="1446" y="830"/>
                </a:lnTo>
                <a:lnTo>
                  <a:pt x="1933" y="982"/>
                </a:lnTo>
                <a:lnTo>
                  <a:pt x="2412" y="1062"/>
                </a:lnTo>
                <a:lnTo>
                  <a:pt x="2899" y="1125"/>
                </a:lnTo>
                <a:lnTo>
                  <a:pt x="3379" y="1157"/>
                </a:lnTo>
                <a:lnTo>
                  <a:pt x="3379" y="1165"/>
                </a:lnTo>
                <a:lnTo>
                  <a:pt x="2899" y="1125"/>
                </a:lnTo>
                <a:lnTo>
                  <a:pt x="2412" y="1070"/>
                </a:lnTo>
                <a:lnTo>
                  <a:pt x="1933" y="1006"/>
                </a:lnTo>
                <a:lnTo>
                  <a:pt x="1446" y="886"/>
                </a:lnTo>
                <a:lnTo>
                  <a:pt x="967" y="774"/>
                </a:lnTo>
                <a:lnTo>
                  <a:pt x="480" y="583"/>
                </a:lnTo>
                <a:lnTo>
                  <a:pt x="0" y="80"/>
                </a:lnTo>
                <a:lnTo>
                  <a:pt x="0" y="0"/>
                </a:lnTo>
                <a:close/>
              </a:path>
            </a:pathLst>
          </a:custGeom>
          <a:solidFill>
            <a:srgbClr val="0000D4"/>
          </a:solidFill>
          <a:ln w="12700">
            <a:solidFill>
              <a:srgbClr val="000000"/>
            </a:solidFill>
            <a:prstDash val="solid"/>
            <a:round/>
            <a:headEnd/>
            <a:tailEnd/>
          </a:ln>
        </p:spPr>
        <p:txBody>
          <a:bodyPr/>
          <a:lstStyle/>
          <a:p>
            <a:endParaRPr lang="zh-CN" altLang="en-US"/>
          </a:p>
        </p:txBody>
      </p:sp>
      <p:sp>
        <p:nvSpPr>
          <p:cNvPr id="597004" name="Freeform 12"/>
          <p:cNvSpPr>
            <a:spLocks/>
          </p:cNvSpPr>
          <p:nvPr/>
        </p:nvSpPr>
        <p:spPr bwMode="auto">
          <a:xfrm>
            <a:off x="2006600" y="3400425"/>
            <a:ext cx="5364163" cy="2012950"/>
          </a:xfrm>
          <a:custGeom>
            <a:avLst/>
            <a:gdLst>
              <a:gd name="T0" fmla="*/ 0 w 3379"/>
              <a:gd name="T1" fmla="*/ 0 h 1268"/>
              <a:gd name="T2" fmla="*/ 2147483647 w 3379"/>
              <a:gd name="T3" fmla="*/ 2147483647 h 1268"/>
              <a:gd name="T4" fmla="*/ 2147483647 w 3379"/>
              <a:gd name="T5" fmla="*/ 2147483647 h 1268"/>
              <a:gd name="T6" fmla="*/ 2147483647 w 3379"/>
              <a:gd name="T7" fmla="*/ 2147483647 h 1268"/>
              <a:gd name="T8" fmla="*/ 2147483647 w 3379"/>
              <a:gd name="T9" fmla="*/ 2147483647 h 1268"/>
              <a:gd name="T10" fmla="*/ 2147483647 w 3379"/>
              <a:gd name="T11" fmla="*/ 2147483647 h 1268"/>
              <a:gd name="T12" fmla="*/ 2147483647 w 3379"/>
              <a:gd name="T13" fmla="*/ 2147483647 h 1268"/>
              <a:gd name="T14" fmla="*/ 2147483647 w 3379"/>
              <a:gd name="T15" fmla="*/ 2147483647 h 1268"/>
              <a:gd name="T16" fmla="*/ 2147483647 w 3379"/>
              <a:gd name="T17" fmla="*/ 2147483647 h 1268"/>
              <a:gd name="T18" fmla="*/ 2147483647 w 3379"/>
              <a:gd name="T19" fmla="*/ 2147483647 h 1268"/>
              <a:gd name="T20" fmla="*/ 2147483647 w 3379"/>
              <a:gd name="T21" fmla="*/ 2147483647 h 1268"/>
              <a:gd name="T22" fmla="*/ 2147483647 w 3379"/>
              <a:gd name="T23" fmla="*/ 2147483647 h 1268"/>
              <a:gd name="T24" fmla="*/ 2147483647 w 3379"/>
              <a:gd name="T25" fmla="*/ 2147483647 h 1268"/>
              <a:gd name="T26" fmla="*/ 2147483647 w 3379"/>
              <a:gd name="T27" fmla="*/ 2147483647 h 1268"/>
              <a:gd name="T28" fmla="*/ 2147483647 w 3379"/>
              <a:gd name="T29" fmla="*/ 2147483647 h 1268"/>
              <a:gd name="T30" fmla="*/ 0 w 3379"/>
              <a:gd name="T31" fmla="*/ 2147483647 h 1268"/>
              <a:gd name="T32" fmla="*/ 0 w 3379"/>
              <a:gd name="T33" fmla="*/ 0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379" h="1268">
                <a:moveTo>
                  <a:pt x="0" y="0"/>
                </a:moveTo>
                <a:lnTo>
                  <a:pt x="480" y="446"/>
                </a:lnTo>
                <a:lnTo>
                  <a:pt x="967" y="654"/>
                </a:lnTo>
                <a:lnTo>
                  <a:pt x="1446" y="861"/>
                </a:lnTo>
                <a:lnTo>
                  <a:pt x="1933" y="1069"/>
                </a:lnTo>
                <a:lnTo>
                  <a:pt x="2412" y="1173"/>
                </a:lnTo>
                <a:lnTo>
                  <a:pt x="2899" y="1228"/>
                </a:lnTo>
                <a:lnTo>
                  <a:pt x="3379" y="1268"/>
                </a:lnTo>
                <a:lnTo>
                  <a:pt x="2899" y="1236"/>
                </a:lnTo>
                <a:lnTo>
                  <a:pt x="2412" y="1173"/>
                </a:lnTo>
                <a:lnTo>
                  <a:pt x="1933" y="1093"/>
                </a:lnTo>
                <a:lnTo>
                  <a:pt x="1446" y="941"/>
                </a:lnTo>
                <a:lnTo>
                  <a:pt x="967" y="798"/>
                </a:lnTo>
                <a:lnTo>
                  <a:pt x="480" y="582"/>
                </a:lnTo>
                <a:lnTo>
                  <a:pt x="0" y="111"/>
                </a:lnTo>
                <a:lnTo>
                  <a:pt x="0" y="0"/>
                </a:lnTo>
                <a:close/>
              </a:path>
            </a:pathLst>
          </a:custGeom>
          <a:solidFill>
            <a:srgbClr val="FCF305"/>
          </a:solidFill>
          <a:ln w="12700">
            <a:solidFill>
              <a:srgbClr val="000000"/>
            </a:solidFill>
            <a:prstDash val="solid"/>
            <a:round/>
            <a:headEnd/>
            <a:tailEnd/>
          </a:ln>
        </p:spPr>
        <p:txBody>
          <a:bodyPr/>
          <a:lstStyle/>
          <a:p>
            <a:endParaRPr lang="zh-CN" altLang="en-US"/>
          </a:p>
        </p:txBody>
      </p:sp>
      <p:sp>
        <p:nvSpPr>
          <p:cNvPr id="597005" name="Freeform 13"/>
          <p:cNvSpPr>
            <a:spLocks/>
          </p:cNvSpPr>
          <p:nvPr/>
        </p:nvSpPr>
        <p:spPr bwMode="auto">
          <a:xfrm>
            <a:off x="2006600" y="3171825"/>
            <a:ext cx="5364163" cy="2241550"/>
          </a:xfrm>
          <a:custGeom>
            <a:avLst/>
            <a:gdLst>
              <a:gd name="T0" fmla="*/ 0 w 3379"/>
              <a:gd name="T1" fmla="*/ 0 h 1412"/>
              <a:gd name="T2" fmla="*/ 2147483647 w 3379"/>
              <a:gd name="T3" fmla="*/ 2147483647 h 1412"/>
              <a:gd name="T4" fmla="*/ 2147483647 w 3379"/>
              <a:gd name="T5" fmla="*/ 2147483647 h 1412"/>
              <a:gd name="T6" fmla="*/ 2147483647 w 3379"/>
              <a:gd name="T7" fmla="*/ 2147483647 h 1412"/>
              <a:gd name="T8" fmla="*/ 2147483647 w 3379"/>
              <a:gd name="T9" fmla="*/ 2147483647 h 1412"/>
              <a:gd name="T10" fmla="*/ 2147483647 w 3379"/>
              <a:gd name="T11" fmla="*/ 2147483647 h 1412"/>
              <a:gd name="T12" fmla="*/ 2147483647 w 3379"/>
              <a:gd name="T13" fmla="*/ 2147483647 h 1412"/>
              <a:gd name="T14" fmla="*/ 2147483647 w 3379"/>
              <a:gd name="T15" fmla="*/ 2147483647 h 1412"/>
              <a:gd name="T16" fmla="*/ 2147483647 w 3379"/>
              <a:gd name="T17" fmla="*/ 2147483647 h 1412"/>
              <a:gd name="T18" fmla="*/ 2147483647 w 3379"/>
              <a:gd name="T19" fmla="*/ 2147483647 h 1412"/>
              <a:gd name="T20" fmla="*/ 2147483647 w 3379"/>
              <a:gd name="T21" fmla="*/ 2147483647 h 1412"/>
              <a:gd name="T22" fmla="*/ 2147483647 w 3379"/>
              <a:gd name="T23" fmla="*/ 2147483647 h 1412"/>
              <a:gd name="T24" fmla="*/ 2147483647 w 3379"/>
              <a:gd name="T25" fmla="*/ 2147483647 h 1412"/>
              <a:gd name="T26" fmla="*/ 2147483647 w 3379"/>
              <a:gd name="T27" fmla="*/ 2147483647 h 1412"/>
              <a:gd name="T28" fmla="*/ 2147483647 w 3379"/>
              <a:gd name="T29" fmla="*/ 2147483647 h 1412"/>
              <a:gd name="T30" fmla="*/ 0 w 3379"/>
              <a:gd name="T31" fmla="*/ 2147483647 h 1412"/>
              <a:gd name="T32" fmla="*/ 0 w 3379"/>
              <a:gd name="T33" fmla="*/ 0 h 141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379" h="1412">
                <a:moveTo>
                  <a:pt x="0" y="0"/>
                </a:moveTo>
                <a:lnTo>
                  <a:pt x="480" y="407"/>
                </a:lnTo>
                <a:lnTo>
                  <a:pt x="967" y="686"/>
                </a:lnTo>
                <a:lnTo>
                  <a:pt x="1446" y="965"/>
                </a:lnTo>
                <a:lnTo>
                  <a:pt x="1933" y="1189"/>
                </a:lnTo>
                <a:lnTo>
                  <a:pt x="2412" y="1301"/>
                </a:lnTo>
                <a:lnTo>
                  <a:pt x="2899" y="1364"/>
                </a:lnTo>
                <a:lnTo>
                  <a:pt x="3379" y="1404"/>
                </a:lnTo>
                <a:lnTo>
                  <a:pt x="3379" y="1412"/>
                </a:lnTo>
                <a:lnTo>
                  <a:pt x="2899" y="1372"/>
                </a:lnTo>
                <a:lnTo>
                  <a:pt x="2412" y="1317"/>
                </a:lnTo>
                <a:lnTo>
                  <a:pt x="1933" y="1213"/>
                </a:lnTo>
                <a:lnTo>
                  <a:pt x="1446" y="1005"/>
                </a:lnTo>
                <a:lnTo>
                  <a:pt x="967" y="798"/>
                </a:lnTo>
                <a:lnTo>
                  <a:pt x="480" y="590"/>
                </a:lnTo>
                <a:lnTo>
                  <a:pt x="0" y="144"/>
                </a:lnTo>
                <a:lnTo>
                  <a:pt x="0" y="0"/>
                </a:lnTo>
                <a:close/>
              </a:path>
            </a:pathLst>
          </a:custGeom>
          <a:solidFill>
            <a:srgbClr val="F20884"/>
          </a:solidFill>
          <a:ln w="12700">
            <a:solidFill>
              <a:srgbClr val="000000"/>
            </a:solidFill>
            <a:prstDash val="solid"/>
            <a:round/>
            <a:headEnd/>
            <a:tailEnd/>
          </a:ln>
        </p:spPr>
        <p:txBody>
          <a:bodyPr/>
          <a:lstStyle/>
          <a:p>
            <a:endParaRPr lang="zh-CN" altLang="en-US"/>
          </a:p>
        </p:txBody>
      </p:sp>
      <p:sp>
        <p:nvSpPr>
          <p:cNvPr id="597006" name="Freeform 14"/>
          <p:cNvSpPr>
            <a:spLocks/>
          </p:cNvSpPr>
          <p:nvPr/>
        </p:nvSpPr>
        <p:spPr bwMode="auto">
          <a:xfrm>
            <a:off x="2006600" y="2525713"/>
            <a:ext cx="5364163" cy="2874962"/>
          </a:xfrm>
          <a:custGeom>
            <a:avLst/>
            <a:gdLst>
              <a:gd name="T0" fmla="*/ 0 w 3379"/>
              <a:gd name="T1" fmla="*/ 0 h 1811"/>
              <a:gd name="T2" fmla="*/ 2147483647 w 3379"/>
              <a:gd name="T3" fmla="*/ 2147483647 h 1811"/>
              <a:gd name="T4" fmla="*/ 2147483647 w 3379"/>
              <a:gd name="T5" fmla="*/ 2147483647 h 1811"/>
              <a:gd name="T6" fmla="*/ 2147483647 w 3379"/>
              <a:gd name="T7" fmla="*/ 2147483647 h 1811"/>
              <a:gd name="T8" fmla="*/ 2147483647 w 3379"/>
              <a:gd name="T9" fmla="*/ 2147483647 h 1811"/>
              <a:gd name="T10" fmla="*/ 2147483647 w 3379"/>
              <a:gd name="T11" fmla="*/ 2147483647 h 1811"/>
              <a:gd name="T12" fmla="*/ 2147483647 w 3379"/>
              <a:gd name="T13" fmla="*/ 2147483647 h 1811"/>
              <a:gd name="T14" fmla="*/ 2147483647 w 3379"/>
              <a:gd name="T15" fmla="*/ 2147483647 h 1811"/>
              <a:gd name="T16" fmla="*/ 2147483647 w 3379"/>
              <a:gd name="T17" fmla="*/ 2147483647 h 1811"/>
              <a:gd name="T18" fmla="*/ 2147483647 w 3379"/>
              <a:gd name="T19" fmla="*/ 2147483647 h 1811"/>
              <a:gd name="T20" fmla="*/ 2147483647 w 3379"/>
              <a:gd name="T21" fmla="*/ 2147483647 h 1811"/>
              <a:gd name="T22" fmla="*/ 2147483647 w 3379"/>
              <a:gd name="T23" fmla="*/ 2147483647 h 1811"/>
              <a:gd name="T24" fmla="*/ 2147483647 w 3379"/>
              <a:gd name="T25" fmla="*/ 2147483647 h 1811"/>
              <a:gd name="T26" fmla="*/ 2147483647 w 3379"/>
              <a:gd name="T27" fmla="*/ 2147483647 h 1811"/>
              <a:gd name="T28" fmla="*/ 2147483647 w 3379"/>
              <a:gd name="T29" fmla="*/ 2147483647 h 1811"/>
              <a:gd name="T30" fmla="*/ 0 w 3379"/>
              <a:gd name="T31" fmla="*/ 2147483647 h 1811"/>
              <a:gd name="T32" fmla="*/ 0 w 3379"/>
              <a:gd name="T33" fmla="*/ 0 h 181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379" h="1811">
                <a:moveTo>
                  <a:pt x="0" y="0"/>
                </a:moveTo>
                <a:lnTo>
                  <a:pt x="480" y="511"/>
                </a:lnTo>
                <a:lnTo>
                  <a:pt x="967" y="870"/>
                </a:lnTo>
                <a:lnTo>
                  <a:pt x="1446" y="1253"/>
                </a:lnTo>
                <a:lnTo>
                  <a:pt x="1933" y="1500"/>
                </a:lnTo>
                <a:lnTo>
                  <a:pt x="2412" y="1628"/>
                </a:lnTo>
                <a:lnTo>
                  <a:pt x="2899" y="1716"/>
                </a:lnTo>
                <a:lnTo>
                  <a:pt x="3379" y="1771"/>
                </a:lnTo>
                <a:lnTo>
                  <a:pt x="3379" y="1811"/>
                </a:lnTo>
                <a:lnTo>
                  <a:pt x="2899" y="1771"/>
                </a:lnTo>
                <a:lnTo>
                  <a:pt x="2412" y="1708"/>
                </a:lnTo>
                <a:lnTo>
                  <a:pt x="1933" y="1596"/>
                </a:lnTo>
                <a:lnTo>
                  <a:pt x="1446" y="1372"/>
                </a:lnTo>
                <a:lnTo>
                  <a:pt x="967" y="1093"/>
                </a:lnTo>
                <a:lnTo>
                  <a:pt x="480" y="814"/>
                </a:lnTo>
                <a:lnTo>
                  <a:pt x="0" y="407"/>
                </a:lnTo>
                <a:lnTo>
                  <a:pt x="0" y="0"/>
                </a:lnTo>
                <a:close/>
              </a:path>
            </a:pathLst>
          </a:custGeom>
          <a:solidFill>
            <a:srgbClr val="02ABEA"/>
          </a:solidFill>
          <a:ln w="12700">
            <a:solidFill>
              <a:srgbClr val="000000"/>
            </a:solidFill>
            <a:prstDash val="solid"/>
            <a:round/>
            <a:headEnd/>
            <a:tailEnd/>
          </a:ln>
        </p:spPr>
        <p:txBody>
          <a:bodyPr/>
          <a:lstStyle/>
          <a:p>
            <a:endParaRPr lang="zh-CN" altLang="en-US"/>
          </a:p>
        </p:txBody>
      </p:sp>
      <p:grpSp>
        <p:nvGrpSpPr>
          <p:cNvPr id="597007" name="Group 15"/>
          <p:cNvGrpSpPr>
            <a:grpSpLocks/>
          </p:cNvGrpSpPr>
          <p:nvPr/>
        </p:nvGrpSpPr>
        <p:grpSpPr bwMode="auto">
          <a:xfrm>
            <a:off x="838200" y="2246313"/>
            <a:ext cx="1220788" cy="3306762"/>
            <a:chOff x="741" y="1223"/>
            <a:chExt cx="769" cy="2083"/>
          </a:xfrm>
        </p:grpSpPr>
        <p:sp>
          <p:nvSpPr>
            <p:cNvPr id="147511" name="Line 16"/>
            <p:cNvSpPr>
              <a:spLocks noChangeShapeType="1"/>
            </p:cNvSpPr>
            <p:nvPr/>
          </p:nvSpPr>
          <p:spPr bwMode="auto">
            <a:xfrm flipV="1">
              <a:off x="1478" y="1303"/>
              <a:ext cx="1" cy="200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512" name="Line 17"/>
            <p:cNvSpPr>
              <a:spLocks noChangeShapeType="1"/>
            </p:cNvSpPr>
            <p:nvPr/>
          </p:nvSpPr>
          <p:spPr bwMode="auto">
            <a:xfrm>
              <a:off x="1446" y="3019"/>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513" name="Line 18"/>
            <p:cNvSpPr>
              <a:spLocks noChangeShapeType="1"/>
            </p:cNvSpPr>
            <p:nvPr/>
          </p:nvSpPr>
          <p:spPr bwMode="auto">
            <a:xfrm>
              <a:off x="1446" y="2732"/>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514" name="Line 19"/>
            <p:cNvSpPr>
              <a:spLocks noChangeShapeType="1"/>
            </p:cNvSpPr>
            <p:nvPr/>
          </p:nvSpPr>
          <p:spPr bwMode="auto">
            <a:xfrm>
              <a:off x="1446" y="2452"/>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515" name="Line 20"/>
            <p:cNvSpPr>
              <a:spLocks noChangeShapeType="1"/>
            </p:cNvSpPr>
            <p:nvPr/>
          </p:nvSpPr>
          <p:spPr bwMode="auto">
            <a:xfrm>
              <a:off x="1446" y="2165"/>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516" name="Line 21"/>
            <p:cNvSpPr>
              <a:spLocks noChangeShapeType="1"/>
            </p:cNvSpPr>
            <p:nvPr/>
          </p:nvSpPr>
          <p:spPr bwMode="auto">
            <a:xfrm>
              <a:off x="1446" y="1878"/>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517" name="Line 22"/>
            <p:cNvSpPr>
              <a:spLocks noChangeShapeType="1"/>
            </p:cNvSpPr>
            <p:nvPr/>
          </p:nvSpPr>
          <p:spPr bwMode="auto">
            <a:xfrm>
              <a:off x="1446" y="1590"/>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518" name="Line 23"/>
            <p:cNvSpPr>
              <a:spLocks noChangeShapeType="1"/>
            </p:cNvSpPr>
            <p:nvPr/>
          </p:nvSpPr>
          <p:spPr bwMode="auto">
            <a:xfrm>
              <a:off x="1446" y="130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519" name="Rectangle 24"/>
            <p:cNvSpPr>
              <a:spLocks noChangeArrowheads="1"/>
            </p:cNvSpPr>
            <p:nvPr/>
          </p:nvSpPr>
          <p:spPr bwMode="auto">
            <a:xfrm rot="-5400000">
              <a:off x="143" y="2270"/>
              <a:ext cx="137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en-US" altLang="zh-CN" sz="1800">
                  <a:solidFill>
                    <a:srgbClr val="FF0000"/>
                  </a:solidFill>
                  <a:latin typeface="Tahoma" pitchFamily="34" charset="0"/>
                  <a:ea typeface="宋体" pitchFamily="2" charset="-122"/>
                </a:rPr>
                <a:t>Miss Rate per Type</a:t>
              </a:r>
            </a:p>
          </p:txBody>
        </p:sp>
        <p:sp>
          <p:nvSpPr>
            <p:cNvPr id="147520" name="Rectangle 25"/>
            <p:cNvSpPr>
              <a:spLocks noChangeArrowheads="1"/>
            </p:cNvSpPr>
            <p:nvPr/>
          </p:nvSpPr>
          <p:spPr bwMode="auto">
            <a:xfrm>
              <a:off x="1034" y="2939"/>
              <a:ext cx="2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solidFill>
                    <a:srgbClr val="000000"/>
                  </a:solidFill>
                  <a:latin typeface="Geneva" charset="0"/>
                  <a:ea typeface="宋体" pitchFamily="2" charset="-122"/>
                </a:rPr>
                <a:t>0.02</a:t>
              </a:r>
              <a:endParaRPr kumimoji="0" lang="zh-CN" altLang="en-US" sz="1800">
                <a:latin typeface="Comic Sans MS" pitchFamily="66" charset="0"/>
                <a:ea typeface="宋体" pitchFamily="2" charset="-122"/>
              </a:endParaRPr>
            </a:p>
          </p:txBody>
        </p:sp>
        <p:sp>
          <p:nvSpPr>
            <p:cNvPr id="147521" name="Rectangle 26"/>
            <p:cNvSpPr>
              <a:spLocks noChangeArrowheads="1"/>
            </p:cNvSpPr>
            <p:nvPr/>
          </p:nvSpPr>
          <p:spPr bwMode="auto">
            <a:xfrm>
              <a:off x="1034" y="2651"/>
              <a:ext cx="2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solidFill>
                    <a:srgbClr val="000000"/>
                  </a:solidFill>
                  <a:latin typeface="Geneva" charset="0"/>
                  <a:ea typeface="宋体" pitchFamily="2" charset="-122"/>
                </a:rPr>
                <a:t>0.04</a:t>
              </a:r>
              <a:endParaRPr kumimoji="0" lang="zh-CN" altLang="en-US" sz="1800">
                <a:latin typeface="Comic Sans MS" pitchFamily="66" charset="0"/>
                <a:ea typeface="宋体" pitchFamily="2" charset="-122"/>
              </a:endParaRPr>
            </a:p>
          </p:txBody>
        </p:sp>
        <p:sp>
          <p:nvSpPr>
            <p:cNvPr id="147522" name="Rectangle 27"/>
            <p:cNvSpPr>
              <a:spLocks noChangeArrowheads="1"/>
            </p:cNvSpPr>
            <p:nvPr/>
          </p:nvSpPr>
          <p:spPr bwMode="auto">
            <a:xfrm>
              <a:off x="1034" y="2364"/>
              <a:ext cx="2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solidFill>
                    <a:srgbClr val="000000"/>
                  </a:solidFill>
                  <a:latin typeface="Geneva" charset="0"/>
                  <a:ea typeface="宋体" pitchFamily="2" charset="-122"/>
                </a:rPr>
                <a:t>0.06</a:t>
              </a:r>
              <a:endParaRPr kumimoji="0" lang="zh-CN" altLang="en-US" sz="1800">
                <a:latin typeface="Comic Sans MS" pitchFamily="66" charset="0"/>
                <a:ea typeface="宋体" pitchFamily="2" charset="-122"/>
              </a:endParaRPr>
            </a:p>
          </p:txBody>
        </p:sp>
        <p:sp>
          <p:nvSpPr>
            <p:cNvPr id="147523" name="Rectangle 28"/>
            <p:cNvSpPr>
              <a:spLocks noChangeArrowheads="1"/>
            </p:cNvSpPr>
            <p:nvPr/>
          </p:nvSpPr>
          <p:spPr bwMode="auto">
            <a:xfrm>
              <a:off x="1034" y="2077"/>
              <a:ext cx="2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solidFill>
                    <a:srgbClr val="000000"/>
                  </a:solidFill>
                  <a:latin typeface="Geneva" charset="0"/>
                  <a:ea typeface="宋体" pitchFamily="2" charset="-122"/>
                </a:rPr>
                <a:t>0.08</a:t>
              </a:r>
              <a:endParaRPr kumimoji="0" lang="zh-CN" altLang="en-US" sz="1800">
                <a:latin typeface="Comic Sans MS" pitchFamily="66" charset="0"/>
                <a:ea typeface="宋体" pitchFamily="2" charset="-122"/>
              </a:endParaRPr>
            </a:p>
          </p:txBody>
        </p:sp>
        <p:sp>
          <p:nvSpPr>
            <p:cNvPr id="147524" name="Rectangle 29"/>
            <p:cNvSpPr>
              <a:spLocks noChangeArrowheads="1"/>
            </p:cNvSpPr>
            <p:nvPr/>
          </p:nvSpPr>
          <p:spPr bwMode="auto">
            <a:xfrm>
              <a:off x="1139" y="1790"/>
              <a:ext cx="2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solidFill>
                    <a:srgbClr val="000000"/>
                  </a:solidFill>
                  <a:latin typeface="Geneva" charset="0"/>
                  <a:ea typeface="宋体" pitchFamily="2" charset="-122"/>
                </a:rPr>
                <a:t>0.1</a:t>
              </a:r>
              <a:endParaRPr kumimoji="0" lang="zh-CN" altLang="en-US" sz="1800">
                <a:latin typeface="Comic Sans MS" pitchFamily="66" charset="0"/>
                <a:ea typeface="宋体" pitchFamily="2" charset="-122"/>
              </a:endParaRPr>
            </a:p>
          </p:txBody>
        </p:sp>
        <p:sp>
          <p:nvSpPr>
            <p:cNvPr id="147525" name="Rectangle 30"/>
            <p:cNvSpPr>
              <a:spLocks noChangeArrowheads="1"/>
            </p:cNvSpPr>
            <p:nvPr/>
          </p:nvSpPr>
          <p:spPr bwMode="auto">
            <a:xfrm>
              <a:off x="1034" y="1510"/>
              <a:ext cx="2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solidFill>
                    <a:srgbClr val="000000"/>
                  </a:solidFill>
                  <a:latin typeface="Geneva" charset="0"/>
                  <a:ea typeface="宋体" pitchFamily="2" charset="-122"/>
                </a:rPr>
                <a:t>0.12</a:t>
              </a:r>
              <a:endParaRPr kumimoji="0" lang="zh-CN" altLang="en-US" sz="1800">
                <a:latin typeface="Comic Sans MS" pitchFamily="66" charset="0"/>
                <a:ea typeface="宋体" pitchFamily="2" charset="-122"/>
              </a:endParaRPr>
            </a:p>
          </p:txBody>
        </p:sp>
        <p:sp>
          <p:nvSpPr>
            <p:cNvPr id="147526" name="Rectangle 31"/>
            <p:cNvSpPr>
              <a:spLocks noChangeArrowheads="1"/>
            </p:cNvSpPr>
            <p:nvPr/>
          </p:nvSpPr>
          <p:spPr bwMode="auto">
            <a:xfrm>
              <a:off x="1034" y="1223"/>
              <a:ext cx="2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solidFill>
                    <a:srgbClr val="000000"/>
                  </a:solidFill>
                  <a:latin typeface="Geneva" charset="0"/>
                  <a:ea typeface="宋体" pitchFamily="2" charset="-122"/>
                </a:rPr>
                <a:t>0.14</a:t>
              </a:r>
              <a:endParaRPr kumimoji="0" lang="zh-CN" altLang="en-US" sz="1800">
                <a:latin typeface="Comic Sans MS" pitchFamily="66" charset="0"/>
                <a:ea typeface="宋体" pitchFamily="2" charset="-122"/>
              </a:endParaRPr>
            </a:p>
          </p:txBody>
        </p:sp>
      </p:grpSp>
      <p:grpSp>
        <p:nvGrpSpPr>
          <p:cNvPr id="597024" name="Group 32"/>
          <p:cNvGrpSpPr>
            <a:grpSpLocks/>
          </p:cNvGrpSpPr>
          <p:nvPr/>
        </p:nvGrpSpPr>
        <p:grpSpPr bwMode="auto">
          <a:xfrm>
            <a:off x="1746250" y="5410200"/>
            <a:ext cx="5781675" cy="881063"/>
            <a:chOff x="1299" y="3218"/>
            <a:chExt cx="3642" cy="555"/>
          </a:xfrm>
        </p:grpSpPr>
        <p:sp>
          <p:nvSpPr>
            <p:cNvPr id="147491" name="Rectangle 33"/>
            <p:cNvSpPr>
              <a:spLocks noChangeArrowheads="1"/>
            </p:cNvSpPr>
            <p:nvPr/>
          </p:nvSpPr>
          <p:spPr bwMode="auto">
            <a:xfrm>
              <a:off x="2519" y="3600"/>
              <a:ext cx="126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en-US" altLang="zh-CN" sz="1800">
                  <a:solidFill>
                    <a:srgbClr val="FF0000"/>
                  </a:solidFill>
                  <a:latin typeface="Tahoma" pitchFamily="34" charset="0"/>
                  <a:ea typeface="宋体" pitchFamily="2" charset="-122"/>
                </a:rPr>
                <a:t>Cache Size (KB)</a:t>
              </a:r>
              <a:r>
                <a:rPr kumimoji="0" lang="en-US" altLang="zh-CN" sz="1800">
                  <a:solidFill>
                    <a:srgbClr val="000000"/>
                  </a:solidFill>
                  <a:latin typeface="Geneva" charset="0"/>
                  <a:ea typeface="宋体" pitchFamily="2" charset="-122"/>
                </a:rPr>
                <a:t>   </a:t>
              </a:r>
              <a:endParaRPr kumimoji="0" lang="en-US" altLang="zh-CN" sz="1800">
                <a:latin typeface="Comic Sans MS" pitchFamily="66" charset="0"/>
                <a:ea typeface="宋体" pitchFamily="2" charset="-122"/>
              </a:endParaRPr>
            </a:p>
          </p:txBody>
        </p:sp>
        <p:sp>
          <p:nvSpPr>
            <p:cNvPr id="147492" name="Line 34"/>
            <p:cNvSpPr>
              <a:spLocks noChangeShapeType="1"/>
            </p:cNvSpPr>
            <p:nvPr/>
          </p:nvSpPr>
          <p:spPr bwMode="auto">
            <a:xfrm>
              <a:off x="1446" y="3306"/>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93" name="Line 35"/>
            <p:cNvSpPr>
              <a:spLocks noChangeShapeType="1"/>
            </p:cNvSpPr>
            <p:nvPr/>
          </p:nvSpPr>
          <p:spPr bwMode="auto">
            <a:xfrm>
              <a:off x="1478" y="3306"/>
              <a:ext cx="3379"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94" name="Line 36"/>
            <p:cNvSpPr>
              <a:spLocks noChangeShapeType="1"/>
            </p:cNvSpPr>
            <p:nvPr/>
          </p:nvSpPr>
          <p:spPr bwMode="auto">
            <a:xfrm flipV="1">
              <a:off x="1478" y="3274"/>
              <a:ext cx="1" cy="6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95" name="Line 37"/>
            <p:cNvSpPr>
              <a:spLocks noChangeShapeType="1"/>
            </p:cNvSpPr>
            <p:nvPr/>
          </p:nvSpPr>
          <p:spPr bwMode="auto">
            <a:xfrm flipV="1">
              <a:off x="1958" y="3274"/>
              <a:ext cx="1" cy="6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96" name="Line 38"/>
            <p:cNvSpPr>
              <a:spLocks noChangeShapeType="1"/>
            </p:cNvSpPr>
            <p:nvPr/>
          </p:nvSpPr>
          <p:spPr bwMode="auto">
            <a:xfrm flipV="1">
              <a:off x="2445" y="3274"/>
              <a:ext cx="1" cy="6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97" name="Line 39"/>
            <p:cNvSpPr>
              <a:spLocks noChangeShapeType="1"/>
            </p:cNvSpPr>
            <p:nvPr/>
          </p:nvSpPr>
          <p:spPr bwMode="auto">
            <a:xfrm flipV="1">
              <a:off x="2924" y="3274"/>
              <a:ext cx="1" cy="6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98" name="Line 40"/>
            <p:cNvSpPr>
              <a:spLocks noChangeShapeType="1"/>
            </p:cNvSpPr>
            <p:nvPr/>
          </p:nvSpPr>
          <p:spPr bwMode="auto">
            <a:xfrm flipV="1">
              <a:off x="3411" y="3274"/>
              <a:ext cx="1" cy="6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99" name="Line 41"/>
            <p:cNvSpPr>
              <a:spLocks noChangeShapeType="1"/>
            </p:cNvSpPr>
            <p:nvPr/>
          </p:nvSpPr>
          <p:spPr bwMode="auto">
            <a:xfrm flipV="1">
              <a:off x="3890" y="3274"/>
              <a:ext cx="1" cy="6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500" name="Line 42"/>
            <p:cNvSpPr>
              <a:spLocks noChangeShapeType="1"/>
            </p:cNvSpPr>
            <p:nvPr/>
          </p:nvSpPr>
          <p:spPr bwMode="auto">
            <a:xfrm flipV="1">
              <a:off x="4377" y="3274"/>
              <a:ext cx="1" cy="6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501" name="Line 43"/>
            <p:cNvSpPr>
              <a:spLocks noChangeShapeType="1"/>
            </p:cNvSpPr>
            <p:nvPr/>
          </p:nvSpPr>
          <p:spPr bwMode="auto">
            <a:xfrm flipV="1">
              <a:off x="4857" y="3274"/>
              <a:ext cx="1" cy="6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502" name="Rectangle 44"/>
            <p:cNvSpPr>
              <a:spLocks noChangeArrowheads="1"/>
            </p:cNvSpPr>
            <p:nvPr/>
          </p:nvSpPr>
          <p:spPr bwMode="auto">
            <a:xfrm>
              <a:off x="1299" y="3218"/>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solidFill>
                    <a:srgbClr val="000000"/>
                  </a:solidFill>
                  <a:latin typeface="Geneva" charset="0"/>
                  <a:ea typeface="宋体" pitchFamily="2" charset="-122"/>
                </a:rPr>
                <a:t>0</a:t>
              </a:r>
              <a:endParaRPr kumimoji="0" lang="zh-CN" altLang="en-US" sz="1800">
                <a:latin typeface="Comic Sans MS" pitchFamily="66" charset="0"/>
                <a:ea typeface="宋体" pitchFamily="2" charset="-122"/>
              </a:endParaRPr>
            </a:p>
          </p:txBody>
        </p:sp>
        <p:sp>
          <p:nvSpPr>
            <p:cNvPr id="147503" name="Rectangle 45"/>
            <p:cNvSpPr>
              <a:spLocks noChangeArrowheads="1"/>
            </p:cNvSpPr>
            <p:nvPr/>
          </p:nvSpPr>
          <p:spPr bwMode="auto">
            <a:xfrm rot="-5400000">
              <a:off x="1436" y="3357"/>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solidFill>
                    <a:srgbClr val="000000"/>
                  </a:solidFill>
                  <a:latin typeface="Geneva" charset="0"/>
                  <a:ea typeface="宋体" pitchFamily="2" charset="-122"/>
                </a:rPr>
                <a:t>1</a:t>
              </a:r>
              <a:endParaRPr kumimoji="0" lang="zh-CN" altLang="en-US" sz="1800">
                <a:latin typeface="Comic Sans MS" pitchFamily="66" charset="0"/>
                <a:ea typeface="宋体" pitchFamily="2" charset="-122"/>
              </a:endParaRPr>
            </a:p>
          </p:txBody>
        </p:sp>
        <p:sp>
          <p:nvSpPr>
            <p:cNvPr id="147504" name="Rectangle 46"/>
            <p:cNvSpPr>
              <a:spLocks noChangeArrowheads="1"/>
            </p:cNvSpPr>
            <p:nvPr/>
          </p:nvSpPr>
          <p:spPr bwMode="auto">
            <a:xfrm rot="-5400000">
              <a:off x="1916" y="3357"/>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solidFill>
                    <a:srgbClr val="000000"/>
                  </a:solidFill>
                  <a:latin typeface="Geneva" charset="0"/>
                  <a:ea typeface="宋体" pitchFamily="2" charset="-122"/>
                </a:rPr>
                <a:t>2</a:t>
              </a:r>
              <a:endParaRPr kumimoji="0" lang="zh-CN" altLang="en-US" sz="1800">
                <a:latin typeface="Comic Sans MS" pitchFamily="66" charset="0"/>
                <a:ea typeface="宋体" pitchFamily="2" charset="-122"/>
              </a:endParaRPr>
            </a:p>
          </p:txBody>
        </p:sp>
        <p:sp>
          <p:nvSpPr>
            <p:cNvPr id="147505" name="Rectangle 47"/>
            <p:cNvSpPr>
              <a:spLocks noChangeArrowheads="1"/>
            </p:cNvSpPr>
            <p:nvPr/>
          </p:nvSpPr>
          <p:spPr bwMode="auto">
            <a:xfrm rot="-5400000">
              <a:off x="2395" y="3356"/>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solidFill>
                    <a:srgbClr val="000000"/>
                  </a:solidFill>
                  <a:latin typeface="Geneva" charset="0"/>
                  <a:ea typeface="宋体" pitchFamily="2" charset="-122"/>
                </a:rPr>
                <a:t>4</a:t>
              </a:r>
              <a:endParaRPr kumimoji="0" lang="zh-CN" altLang="en-US" sz="1800">
                <a:latin typeface="Comic Sans MS" pitchFamily="66" charset="0"/>
                <a:ea typeface="宋体" pitchFamily="2" charset="-122"/>
              </a:endParaRPr>
            </a:p>
          </p:txBody>
        </p:sp>
        <p:sp>
          <p:nvSpPr>
            <p:cNvPr id="147506" name="Rectangle 48"/>
            <p:cNvSpPr>
              <a:spLocks noChangeArrowheads="1"/>
            </p:cNvSpPr>
            <p:nvPr/>
          </p:nvSpPr>
          <p:spPr bwMode="auto">
            <a:xfrm rot="-5400000">
              <a:off x="2882" y="3356"/>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solidFill>
                    <a:srgbClr val="000000"/>
                  </a:solidFill>
                  <a:latin typeface="Geneva" charset="0"/>
                  <a:ea typeface="宋体" pitchFamily="2" charset="-122"/>
                </a:rPr>
                <a:t>8</a:t>
              </a:r>
              <a:endParaRPr kumimoji="0" lang="zh-CN" altLang="en-US" sz="1800">
                <a:latin typeface="Comic Sans MS" pitchFamily="66" charset="0"/>
                <a:ea typeface="宋体" pitchFamily="2" charset="-122"/>
              </a:endParaRPr>
            </a:p>
          </p:txBody>
        </p:sp>
        <p:sp>
          <p:nvSpPr>
            <p:cNvPr id="147507" name="Rectangle 49"/>
            <p:cNvSpPr>
              <a:spLocks noChangeArrowheads="1"/>
            </p:cNvSpPr>
            <p:nvPr/>
          </p:nvSpPr>
          <p:spPr bwMode="auto">
            <a:xfrm rot="-5400000">
              <a:off x="3321" y="3419"/>
              <a:ext cx="1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solidFill>
                    <a:srgbClr val="000000"/>
                  </a:solidFill>
                  <a:latin typeface="Geneva" charset="0"/>
                  <a:ea typeface="宋体" pitchFamily="2" charset="-122"/>
                </a:rPr>
                <a:t>16</a:t>
              </a:r>
              <a:endParaRPr kumimoji="0" lang="zh-CN" altLang="en-US" sz="1800">
                <a:latin typeface="Comic Sans MS" pitchFamily="66" charset="0"/>
                <a:ea typeface="宋体" pitchFamily="2" charset="-122"/>
              </a:endParaRPr>
            </a:p>
          </p:txBody>
        </p:sp>
        <p:sp>
          <p:nvSpPr>
            <p:cNvPr id="147508" name="Rectangle 50"/>
            <p:cNvSpPr>
              <a:spLocks noChangeArrowheads="1"/>
            </p:cNvSpPr>
            <p:nvPr/>
          </p:nvSpPr>
          <p:spPr bwMode="auto">
            <a:xfrm rot="-5400000">
              <a:off x="3808" y="3419"/>
              <a:ext cx="1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solidFill>
                    <a:srgbClr val="000000"/>
                  </a:solidFill>
                  <a:latin typeface="Geneva" charset="0"/>
                  <a:ea typeface="宋体" pitchFamily="2" charset="-122"/>
                </a:rPr>
                <a:t>32</a:t>
              </a:r>
              <a:endParaRPr kumimoji="0" lang="zh-CN" altLang="en-US" sz="1800">
                <a:latin typeface="Comic Sans MS" pitchFamily="66" charset="0"/>
                <a:ea typeface="宋体" pitchFamily="2" charset="-122"/>
              </a:endParaRPr>
            </a:p>
          </p:txBody>
        </p:sp>
        <p:sp>
          <p:nvSpPr>
            <p:cNvPr id="147509" name="Rectangle 51"/>
            <p:cNvSpPr>
              <a:spLocks noChangeArrowheads="1"/>
            </p:cNvSpPr>
            <p:nvPr/>
          </p:nvSpPr>
          <p:spPr bwMode="auto">
            <a:xfrm rot="-5400000">
              <a:off x="4287" y="3420"/>
              <a:ext cx="1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solidFill>
                    <a:srgbClr val="000000"/>
                  </a:solidFill>
                  <a:latin typeface="Geneva" charset="0"/>
                  <a:ea typeface="宋体" pitchFamily="2" charset="-122"/>
                </a:rPr>
                <a:t>64</a:t>
              </a:r>
              <a:endParaRPr kumimoji="0" lang="zh-CN" altLang="en-US" sz="1800">
                <a:latin typeface="Comic Sans MS" pitchFamily="66" charset="0"/>
                <a:ea typeface="宋体" pitchFamily="2" charset="-122"/>
              </a:endParaRPr>
            </a:p>
          </p:txBody>
        </p:sp>
        <p:sp>
          <p:nvSpPr>
            <p:cNvPr id="147510" name="Rectangle 52"/>
            <p:cNvSpPr>
              <a:spLocks noChangeArrowheads="1"/>
            </p:cNvSpPr>
            <p:nvPr/>
          </p:nvSpPr>
          <p:spPr bwMode="auto">
            <a:xfrm rot="-5400000">
              <a:off x="4735" y="3483"/>
              <a:ext cx="2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solidFill>
                    <a:srgbClr val="000000"/>
                  </a:solidFill>
                  <a:latin typeface="Geneva" charset="0"/>
                  <a:ea typeface="宋体" pitchFamily="2" charset="-122"/>
                </a:rPr>
                <a:t>128</a:t>
              </a:r>
              <a:endParaRPr kumimoji="0" lang="zh-CN" altLang="en-US" sz="1800">
                <a:latin typeface="Comic Sans MS" pitchFamily="66" charset="0"/>
                <a:ea typeface="宋体" pitchFamily="2" charset="-122"/>
              </a:endParaRPr>
            </a:p>
          </p:txBody>
        </p:sp>
      </p:grpSp>
      <p:grpSp>
        <p:nvGrpSpPr>
          <p:cNvPr id="597070" name="Group 78"/>
          <p:cNvGrpSpPr>
            <a:grpSpLocks/>
          </p:cNvGrpSpPr>
          <p:nvPr/>
        </p:nvGrpSpPr>
        <p:grpSpPr bwMode="auto">
          <a:xfrm>
            <a:off x="7010400" y="5511800"/>
            <a:ext cx="1965325" cy="496888"/>
            <a:chOff x="4416" y="3472"/>
            <a:chExt cx="1238" cy="313"/>
          </a:xfrm>
        </p:grpSpPr>
        <p:sp>
          <p:nvSpPr>
            <p:cNvPr id="147489" name="Rectangle 54"/>
            <p:cNvSpPr>
              <a:spLocks noChangeArrowheads="1"/>
            </p:cNvSpPr>
            <p:nvPr/>
          </p:nvSpPr>
          <p:spPr bwMode="auto">
            <a:xfrm>
              <a:off x="4694" y="3612"/>
              <a:ext cx="9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en-US" altLang="zh-CN" sz="1800">
                  <a:solidFill>
                    <a:srgbClr val="FF0000"/>
                  </a:solidFill>
                  <a:latin typeface="Geneva" charset="0"/>
                  <a:ea typeface="宋体" pitchFamily="2" charset="-122"/>
                </a:rPr>
                <a:t>Compulsory  </a:t>
              </a:r>
              <a:r>
                <a:rPr kumimoji="0" lang="en-US" altLang="zh-CN" sz="1800">
                  <a:solidFill>
                    <a:srgbClr val="000000"/>
                  </a:solidFill>
                  <a:latin typeface="Geneva" charset="0"/>
                  <a:ea typeface="宋体" pitchFamily="2" charset="-122"/>
                </a:rPr>
                <a:t>  </a:t>
              </a:r>
              <a:endParaRPr kumimoji="0" lang="en-US" altLang="zh-CN" sz="1800">
                <a:latin typeface="Comic Sans MS" pitchFamily="66" charset="0"/>
                <a:ea typeface="宋体" pitchFamily="2" charset="-122"/>
              </a:endParaRPr>
            </a:p>
          </p:txBody>
        </p:sp>
        <p:sp>
          <p:nvSpPr>
            <p:cNvPr id="147490" name="Line 55"/>
            <p:cNvSpPr>
              <a:spLocks noChangeShapeType="1"/>
            </p:cNvSpPr>
            <p:nvPr/>
          </p:nvSpPr>
          <p:spPr bwMode="auto">
            <a:xfrm flipH="1" flipV="1">
              <a:off x="4416" y="3472"/>
              <a:ext cx="384" cy="144"/>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597048" name="Group 56"/>
          <p:cNvGrpSpPr>
            <a:grpSpLocks/>
          </p:cNvGrpSpPr>
          <p:nvPr/>
        </p:nvGrpSpPr>
        <p:grpSpPr bwMode="auto">
          <a:xfrm>
            <a:off x="4495800" y="4235450"/>
            <a:ext cx="2097088" cy="1022350"/>
            <a:chOff x="2832" y="2476"/>
            <a:chExt cx="1321" cy="644"/>
          </a:xfrm>
        </p:grpSpPr>
        <p:sp>
          <p:nvSpPr>
            <p:cNvPr id="147487" name="Rectangle 57"/>
            <p:cNvSpPr>
              <a:spLocks noChangeArrowheads="1"/>
            </p:cNvSpPr>
            <p:nvPr/>
          </p:nvSpPr>
          <p:spPr bwMode="auto">
            <a:xfrm>
              <a:off x="3364" y="2476"/>
              <a:ext cx="78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en-US" altLang="zh-CN" sz="1800">
                  <a:solidFill>
                    <a:srgbClr val="FF0000"/>
                  </a:solidFill>
                  <a:latin typeface="Tahoma" pitchFamily="34" charset="0"/>
                  <a:ea typeface="宋体" pitchFamily="2" charset="-122"/>
                </a:rPr>
                <a:t>Capacity  </a:t>
              </a:r>
              <a:r>
                <a:rPr kumimoji="0" lang="en-US" altLang="zh-CN" sz="1800">
                  <a:solidFill>
                    <a:srgbClr val="000000"/>
                  </a:solidFill>
                  <a:latin typeface="Tahoma" pitchFamily="34" charset="0"/>
                  <a:ea typeface="宋体" pitchFamily="2" charset="-122"/>
                </a:rPr>
                <a:t>  </a:t>
              </a:r>
              <a:endParaRPr kumimoji="0" lang="en-US" altLang="zh-CN" sz="1800">
                <a:latin typeface="Tahoma" pitchFamily="34" charset="0"/>
                <a:ea typeface="宋体" pitchFamily="2" charset="-122"/>
              </a:endParaRPr>
            </a:p>
          </p:txBody>
        </p:sp>
        <p:sp>
          <p:nvSpPr>
            <p:cNvPr id="147488" name="Line 58"/>
            <p:cNvSpPr>
              <a:spLocks noChangeShapeType="1"/>
            </p:cNvSpPr>
            <p:nvPr/>
          </p:nvSpPr>
          <p:spPr bwMode="auto">
            <a:xfrm flipH="1">
              <a:off x="2832" y="2640"/>
              <a:ext cx="576" cy="48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597051" name="Group 59"/>
          <p:cNvGrpSpPr>
            <a:grpSpLocks/>
          </p:cNvGrpSpPr>
          <p:nvPr/>
        </p:nvGrpSpPr>
        <p:grpSpPr bwMode="auto">
          <a:xfrm>
            <a:off x="3200400" y="3360738"/>
            <a:ext cx="1574800" cy="982662"/>
            <a:chOff x="2016" y="1925"/>
            <a:chExt cx="992" cy="619"/>
          </a:xfrm>
        </p:grpSpPr>
        <p:sp>
          <p:nvSpPr>
            <p:cNvPr id="147485" name="Rectangle 60"/>
            <p:cNvSpPr>
              <a:spLocks noChangeArrowheads="1"/>
            </p:cNvSpPr>
            <p:nvPr/>
          </p:nvSpPr>
          <p:spPr bwMode="auto">
            <a:xfrm>
              <a:off x="2608" y="1925"/>
              <a:ext cx="4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solidFill>
                    <a:srgbClr val="FF0066"/>
                  </a:solidFill>
                  <a:latin typeface="Geneva" charset="0"/>
                  <a:ea typeface="宋体" pitchFamily="2" charset="-122"/>
                </a:rPr>
                <a:t>4-</a:t>
              </a:r>
              <a:r>
                <a:rPr kumimoji="0" lang="en-US" altLang="zh-CN" sz="1800">
                  <a:solidFill>
                    <a:srgbClr val="FF0066"/>
                  </a:solidFill>
                  <a:latin typeface="Geneva" charset="0"/>
                  <a:ea typeface="宋体" pitchFamily="2" charset="-122"/>
                </a:rPr>
                <a:t>way</a:t>
              </a:r>
              <a:endParaRPr kumimoji="0" lang="en-US" altLang="zh-CN" sz="1800">
                <a:solidFill>
                  <a:srgbClr val="FF0066"/>
                </a:solidFill>
                <a:latin typeface="Comic Sans MS" pitchFamily="66" charset="0"/>
                <a:ea typeface="宋体" pitchFamily="2" charset="-122"/>
              </a:endParaRPr>
            </a:p>
          </p:txBody>
        </p:sp>
        <p:sp>
          <p:nvSpPr>
            <p:cNvPr id="147486" name="Line 61"/>
            <p:cNvSpPr>
              <a:spLocks noChangeShapeType="1"/>
            </p:cNvSpPr>
            <p:nvPr/>
          </p:nvSpPr>
          <p:spPr bwMode="auto">
            <a:xfrm flipH="1">
              <a:off x="2016" y="2064"/>
              <a:ext cx="576" cy="48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597054" name="Group 62"/>
          <p:cNvGrpSpPr>
            <a:grpSpLocks/>
          </p:cNvGrpSpPr>
          <p:nvPr/>
        </p:nvGrpSpPr>
        <p:grpSpPr bwMode="auto">
          <a:xfrm>
            <a:off x="2667000" y="2917825"/>
            <a:ext cx="1524000" cy="968375"/>
            <a:chOff x="1680" y="1646"/>
            <a:chExt cx="960" cy="610"/>
          </a:xfrm>
        </p:grpSpPr>
        <p:sp>
          <p:nvSpPr>
            <p:cNvPr id="147483" name="Rectangle 63"/>
            <p:cNvSpPr>
              <a:spLocks noChangeArrowheads="1"/>
            </p:cNvSpPr>
            <p:nvPr/>
          </p:nvSpPr>
          <p:spPr bwMode="auto">
            <a:xfrm>
              <a:off x="2240" y="1646"/>
              <a:ext cx="4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solidFill>
                    <a:srgbClr val="FF0066"/>
                  </a:solidFill>
                  <a:latin typeface="Geneva" charset="0"/>
                  <a:ea typeface="宋体" pitchFamily="2" charset="-122"/>
                </a:rPr>
                <a:t>2-</a:t>
              </a:r>
              <a:r>
                <a:rPr kumimoji="0" lang="en-US" altLang="zh-CN" sz="1800">
                  <a:solidFill>
                    <a:srgbClr val="FF0066"/>
                  </a:solidFill>
                  <a:latin typeface="Geneva" charset="0"/>
                  <a:ea typeface="宋体" pitchFamily="2" charset="-122"/>
                </a:rPr>
                <a:t>way</a:t>
              </a:r>
              <a:endParaRPr kumimoji="0" lang="en-US" altLang="zh-CN" sz="1800">
                <a:solidFill>
                  <a:srgbClr val="FF0066"/>
                </a:solidFill>
                <a:latin typeface="Comic Sans MS" pitchFamily="66" charset="0"/>
                <a:ea typeface="宋体" pitchFamily="2" charset="-122"/>
              </a:endParaRPr>
            </a:p>
          </p:txBody>
        </p:sp>
        <p:sp>
          <p:nvSpPr>
            <p:cNvPr id="147484" name="Line 64"/>
            <p:cNvSpPr>
              <a:spLocks noChangeShapeType="1"/>
            </p:cNvSpPr>
            <p:nvPr/>
          </p:nvSpPr>
          <p:spPr bwMode="auto">
            <a:xfrm flipH="1">
              <a:off x="1680" y="1776"/>
              <a:ext cx="528" cy="48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597057" name="Group 65"/>
          <p:cNvGrpSpPr>
            <a:grpSpLocks/>
          </p:cNvGrpSpPr>
          <p:nvPr/>
        </p:nvGrpSpPr>
        <p:grpSpPr bwMode="auto">
          <a:xfrm>
            <a:off x="2362200" y="2398713"/>
            <a:ext cx="1296988" cy="801687"/>
            <a:chOff x="1488" y="1319"/>
            <a:chExt cx="817" cy="505"/>
          </a:xfrm>
        </p:grpSpPr>
        <p:sp>
          <p:nvSpPr>
            <p:cNvPr id="147481" name="Rectangle 66"/>
            <p:cNvSpPr>
              <a:spLocks noChangeArrowheads="1"/>
            </p:cNvSpPr>
            <p:nvPr/>
          </p:nvSpPr>
          <p:spPr bwMode="auto">
            <a:xfrm>
              <a:off x="1905" y="1319"/>
              <a:ext cx="4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solidFill>
                    <a:srgbClr val="FF0066"/>
                  </a:solidFill>
                  <a:latin typeface="Geneva" charset="0"/>
                  <a:ea typeface="宋体" pitchFamily="2" charset="-122"/>
                </a:rPr>
                <a:t>1-</a:t>
              </a:r>
              <a:r>
                <a:rPr kumimoji="0" lang="en-US" altLang="zh-CN" sz="1800">
                  <a:solidFill>
                    <a:srgbClr val="FF0066"/>
                  </a:solidFill>
                  <a:latin typeface="Geneva" charset="0"/>
                  <a:ea typeface="宋体" pitchFamily="2" charset="-122"/>
                </a:rPr>
                <a:t>way</a:t>
              </a:r>
              <a:endParaRPr kumimoji="0" lang="en-US" altLang="zh-CN" sz="1800">
                <a:solidFill>
                  <a:srgbClr val="FF0066"/>
                </a:solidFill>
                <a:latin typeface="Comic Sans MS" pitchFamily="66" charset="0"/>
                <a:ea typeface="宋体" pitchFamily="2" charset="-122"/>
              </a:endParaRPr>
            </a:p>
          </p:txBody>
        </p:sp>
        <p:sp>
          <p:nvSpPr>
            <p:cNvPr id="147482" name="Line 67"/>
            <p:cNvSpPr>
              <a:spLocks noChangeShapeType="1"/>
            </p:cNvSpPr>
            <p:nvPr/>
          </p:nvSpPr>
          <p:spPr bwMode="auto">
            <a:xfrm flipH="1">
              <a:off x="1488" y="1440"/>
              <a:ext cx="384" cy="38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597060" name="Group 68"/>
          <p:cNvGrpSpPr>
            <a:grpSpLocks/>
          </p:cNvGrpSpPr>
          <p:nvPr/>
        </p:nvGrpSpPr>
        <p:grpSpPr bwMode="auto">
          <a:xfrm>
            <a:off x="3733800" y="3830638"/>
            <a:ext cx="1585913" cy="969962"/>
            <a:chOff x="2352" y="2221"/>
            <a:chExt cx="999" cy="611"/>
          </a:xfrm>
        </p:grpSpPr>
        <p:sp>
          <p:nvSpPr>
            <p:cNvPr id="147479" name="Rectangle 69"/>
            <p:cNvSpPr>
              <a:spLocks noChangeArrowheads="1"/>
            </p:cNvSpPr>
            <p:nvPr/>
          </p:nvSpPr>
          <p:spPr bwMode="auto">
            <a:xfrm>
              <a:off x="2951" y="2221"/>
              <a:ext cx="4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solidFill>
                    <a:srgbClr val="FF0066"/>
                  </a:solidFill>
                  <a:latin typeface="Geneva" charset="0"/>
                  <a:ea typeface="宋体" pitchFamily="2" charset="-122"/>
                </a:rPr>
                <a:t>8-</a:t>
              </a:r>
              <a:r>
                <a:rPr kumimoji="0" lang="en-US" altLang="zh-CN" sz="1800">
                  <a:solidFill>
                    <a:srgbClr val="FF0066"/>
                  </a:solidFill>
                  <a:latin typeface="Geneva" charset="0"/>
                  <a:ea typeface="宋体" pitchFamily="2" charset="-122"/>
                </a:rPr>
                <a:t>way</a:t>
              </a:r>
              <a:endParaRPr kumimoji="0" lang="en-US" altLang="zh-CN" sz="1800">
                <a:solidFill>
                  <a:srgbClr val="FF0066"/>
                </a:solidFill>
                <a:latin typeface="Comic Sans MS" pitchFamily="66" charset="0"/>
                <a:ea typeface="宋体" pitchFamily="2" charset="-122"/>
              </a:endParaRPr>
            </a:p>
          </p:txBody>
        </p:sp>
        <p:sp>
          <p:nvSpPr>
            <p:cNvPr id="147480" name="Line 70"/>
            <p:cNvSpPr>
              <a:spLocks noChangeShapeType="1"/>
            </p:cNvSpPr>
            <p:nvPr/>
          </p:nvSpPr>
          <p:spPr bwMode="auto">
            <a:xfrm flipH="1">
              <a:off x="2352" y="2352"/>
              <a:ext cx="576" cy="48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597063" name="Group 71"/>
          <p:cNvGrpSpPr>
            <a:grpSpLocks/>
          </p:cNvGrpSpPr>
          <p:nvPr/>
        </p:nvGrpSpPr>
        <p:grpSpPr bwMode="auto">
          <a:xfrm>
            <a:off x="3505200" y="2209800"/>
            <a:ext cx="2286000" cy="895350"/>
            <a:chOff x="2208" y="1200"/>
            <a:chExt cx="1440" cy="564"/>
          </a:xfrm>
        </p:grpSpPr>
        <p:sp>
          <p:nvSpPr>
            <p:cNvPr id="147477" name="Rectangle 72"/>
            <p:cNvSpPr>
              <a:spLocks noChangeArrowheads="1"/>
            </p:cNvSpPr>
            <p:nvPr/>
          </p:nvSpPr>
          <p:spPr bwMode="auto">
            <a:xfrm>
              <a:off x="2784" y="1200"/>
              <a:ext cx="8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spcBef>
                  <a:spcPct val="0"/>
                </a:spcBef>
                <a:buClrTx/>
                <a:buFontTx/>
                <a:buNone/>
              </a:pPr>
              <a:r>
                <a:rPr kumimoji="0" lang="en-US" altLang="zh-CN" sz="2400">
                  <a:solidFill>
                    <a:srgbClr val="FF0000"/>
                  </a:solidFill>
                  <a:ea typeface="宋体" pitchFamily="2" charset="-122"/>
                </a:rPr>
                <a:t>Conflict</a:t>
              </a:r>
            </a:p>
          </p:txBody>
        </p:sp>
        <p:sp>
          <p:nvSpPr>
            <p:cNvPr id="147478" name="AutoShape 73"/>
            <p:cNvSpPr>
              <a:spLocks/>
            </p:cNvSpPr>
            <p:nvPr/>
          </p:nvSpPr>
          <p:spPr bwMode="auto">
            <a:xfrm rot="-2780968">
              <a:off x="2781" y="897"/>
              <a:ext cx="294" cy="1440"/>
            </a:xfrm>
            <a:prstGeom prst="rightBrace">
              <a:avLst>
                <a:gd name="adj1" fmla="val 40816"/>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grpSp>
    </p:spTree>
  </p:cSld>
  <p:clrMapOvr>
    <a:masterClrMapping/>
  </p:clrMapOvr>
  <p:transition spd="slow">
    <p:rand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97024"/>
                                        </p:tgtEl>
                                        <p:attrNameLst>
                                          <p:attrName>style.visibility</p:attrName>
                                        </p:attrNameLst>
                                      </p:cBhvr>
                                      <p:to>
                                        <p:strVal val="visible"/>
                                      </p:to>
                                    </p:set>
                                    <p:animEffect transition="in" filter="wipe(left)">
                                      <p:cBhvr>
                                        <p:cTn id="7" dur="500"/>
                                        <p:tgtEl>
                                          <p:spTgt spid="5970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597007"/>
                                        </p:tgtEl>
                                        <p:attrNameLst>
                                          <p:attrName>style.visibility</p:attrName>
                                        </p:attrNameLst>
                                      </p:cBhvr>
                                      <p:to>
                                        <p:strVal val="visible"/>
                                      </p:to>
                                    </p:set>
                                    <p:animEffect transition="in" filter="wipe(down)">
                                      <p:cBhvr>
                                        <p:cTn id="12" dur="500"/>
                                        <p:tgtEl>
                                          <p:spTgt spid="5970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97001"/>
                                        </p:tgtEl>
                                        <p:attrNameLst>
                                          <p:attrName>style.visibility</p:attrName>
                                        </p:attrNameLst>
                                      </p:cBhvr>
                                      <p:to>
                                        <p:strVal val="visible"/>
                                      </p:to>
                                    </p:set>
                                    <p:animEffect transition="in" filter="dissolve">
                                      <p:cBhvr>
                                        <p:cTn id="17" dur="500"/>
                                        <p:tgtEl>
                                          <p:spTgt spid="5970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597070"/>
                                        </p:tgtEl>
                                        <p:attrNameLst>
                                          <p:attrName>style.visibility</p:attrName>
                                        </p:attrNameLst>
                                      </p:cBhvr>
                                      <p:to>
                                        <p:strVal val="visible"/>
                                      </p:to>
                                    </p:set>
                                    <p:animEffect transition="in" filter="wipe(right)">
                                      <p:cBhvr>
                                        <p:cTn id="22" dur="500"/>
                                        <p:tgtEl>
                                          <p:spTgt spid="59707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97002"/>
                                        </p:tgtEl>
                                        <p:attrNameLst>
                                          <p:attrName>style.visibility</p:attrName>
                                        </p:attrNameLst>
                                      </p:cBhvr>
                                      <p:to>
                                        <p:strVal val="visible"/>
                                      </p:to>
                                    </p:set>
                                    <p:animEffect transition="in" filter="dissolve">
                                      <p:cBhvr>
                                        <p:cTn id="27" dur="500"/>
                                        <p:tgtEl>
                                          <p:spTgt spid="59700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597048"/>
                                        </p:tgtEl>
                                        <p:attrNameLst>
                                          <p:attrName>style.visibility</p:attrName>
                                        </p:attrNameLst>
                                      </p:cBhvr>
                                      <p:to>
                                        <p:strVal val="visible"/>
                                      </p:to>
                                    </p:set>
                                    <p:animEffect transition="in" filter="wipe(right)">
                                      <p:cBhvr>
                                        <p:cTn id="32" dur="500"/>
                                        <p:tgtEl>
                                          <p:spTgt spid="59704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97003"/>
                                        </p:tgtEl>
                                        <p:attrNameLst>
                                          <p:attrName>style.visibility</p:attrName>
                                        </p:attrNameLst>
                                      </p:cBhvr>
                                      <p:to>
                                        <p:strVal val="visible"/>
                                      </p:to>
                                    </p:set>
                                    <p:animEffect transition="in" filter="dissolve">
                                      <p:cBhvr>
                                        <p:cTn id="37" dur="500"/>
                                        <p:tgtEl>
                                          <p:spTgt spid="59700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2" fill="hold" nodeType="clickEffect">
                                  <p:stCondLst>
                                    <p:cond delay="0"/>
                                  </p:stCondLst>
                                  <p:childTnLst>
                                    <p:set>
                                      <p:cBhvr>
                                        <p:cTn id="41" dur="1" fill="hold">
                                          <p:stCondLst>
                                            <p:cond delay="0"/>
                                          </p:stCondLst>
                                        </p:cTn>
                                        <p:tgtEl>
                                          <p:spTgt spid="597060"/>
                                        </p:tgtEl>
                                        <p:attrNameLst>
                                          <p:attrName>style.visibility</p:attrName>
                                        </p:attrNameLst>
                                      </p:cBhvr>
                                      <p:to>
                                        <p:strVal val="visible"/>
                                      </p:to>
                                    </p:set>
                                    <p:animEffect transition="in" filter="wipe(right)">
                                      <p:cBhvr>
                                        <p:cTn id="42" dur="500"/>
                                        <p:tgtEl>
                                          <p:spTgt spid="59706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97004"/>
                                        </p:tgtEl>
                                        <p:attrNameLst>
                                          <p:attrName>style.visibility</p:attrName>
                                        </p:attrNameLst>
                                      </p:cBhvr>
                                      <p:to>
                                        <p:strVal val="visible"/>
                                      </p:to>
                                    </p:set>
                                    <p:animEffect transition="in" filter="dissolve">
                                      <p:cBhvr>
                                        <p:cTn id="47" dur="500"/>
                                        <p:tgtEl>
                                          <p:spTgt spid="59700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2" fill="hold" nodeType="clickEffect">
                                  <p:stCondLst>
                                    <p:cond delay="0"/>
                                  </p:stCondLst>
                                  <p:childTnLst>
                                    <p:set>
                                      <p:cBhvr>
                                        <p:cTn id="51" dur="1" fill="hold">
                                          <p:stCondLst>
                                            <p:cond delay="0"/>
                                          </p:stCondLst>
                                        </p:cTn>
                                        <p:tgtEl>
                                          <p:spTgt spid="597051"/>
                                        </p:tgtEl>
                                        <p:attrNameLst>
                                          <p:attrName>style.visibility</p:attrName>
                                        </p:attrNameLst>
                                      </p:cBhvr>
                                      <p:to>
                                        <p:strVal val="visible"/>
                                      </p:to>
                                    </p:set>
                                    <p:animEffect transition="in" filter="wipe(right)">
                                      <p:cBhvr>
                                        <p:cTn id="52" dur="500"/>
                                        <p:tgtEl>
                                          <p:spTgt spid="59705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597005"/>
                                        </p:tgtEl>
                                        <p:attrNameLst>
                                          <p:attrName>style.visibility</p:attrName>
                                        </p:attrNameLst>
                                      </p:cBhvr>
                                      <p:to>
                                        <p:strVal val="visible"/>
                                      </p:to>
                                    </p:set>
                                    <p:animEffect transition="in" filter="dissolve">
                                      <p:cBhvr>
                                        <p:cTn id="57" dur="500"/>
                                        <p:tgtEl>
                                          <p:spTgt spid="59700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2" fill="hold" nodeType="clickEffect">
                                  <p:stCondLst>
                                    <p:cond delay="0"/>
                                  </p:stCondLst>
                                  <p:childTnLst>
                                    <p:set>
                                      <p:cBhvr>
                                        <p:cTn id="61" dur="1" fill="hold">
                                          <p:stCondLst>
                                            <p:cond delay="0"/>
                                          </p:stCondLst>
                                        </p:cTn>
                                        <p:tgtEl>
                                          <p:spTgt spid="597054"/>
                                        </p:tgtEl>
                                        <p:attrNameLst>
                                          <p:attrName>style.visibility</p:attrName>
                                        </p:attrNameLst>
                                      </p:cBhvr>
                                      <p:to>
                                        <p:strVal val="visible"/>
                                      </p:to>
                                    </p:set>
                                    <p:animEffect transition="in" filter="wipe(right)">
                                      <p:cBhvr>
                                        <p:cTn id="62" dur="500"/>
                                        <p:tgtEl>
                                          <p:spTgt spid="59705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597006"/>
                                        </p:tgtEl>
                                        <p:attrNameLst>
                                          <p:attrName>style.visibility</p:attrName>
                                        </p:attrNameLst>
                                      </p:cBhvr>
                                      <p:to>
                                        <p:strVal val="visible"/>
                                      </p:to>
                                    </p:set>
                                    <p:animEffect transition="in" filter="dissolve">
                                      <p:cBhvr>
                                        <p:cTn id="67" dur="500"/>
                                        <p:tgtEl>
                                          <p:spTgt spid="59700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2" fill="hold" nodeType="clickEffect">
                                  <p:stCondLst>
                                    <p:cond delay="0"/>
                                  </p:stCondLst>
                                  <p:childTnLst>
                                    <p:set>
                                      <p:cBhvr>
                                        <p:cTn id="71" dur="1" fill="hold">
                                          <p:stCondLst>
                                            <p:cond delay="0"/>
                                          </p:stCondLst>
                                        </p:cTn>
                                        <p:tgtEl>
                                          <p:spTgt spid="597057"/>
                                        </p:tgtEl>
                                        <p:attrNameLst>
                                          <p:attrName>style.visibility</p:attrName>
                                        </p:attrNameLst>
                                      </p:cBhvr>
                                      <p:to>
                                        <p:strVal val="visible"/>
                                      </p:to>
                                    </p:set>
                                    <p:animEffect transition="in" filter="wipe(right)">
                                      <p:cBhvr>
                                        <p:cTn id="72" dur="500"/>
                                        <p:tgtEl>
                                          <p:spTgt spid="59705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597063"/>
                                        </p:tgtEl>
                                        <p:attrNameLst>
                                          <p:attrName>style.visibility</p:attrName>
                                        </p:attrNameLst>
                                      </p:cBhvr>
                                      <p:to>
                                        <p:strVal val="visible"/>
                                      </p:to>
                                    </p:set>
                                    <p:animEffect transition="in" filter="wipe(left)">
                                      <p:cBhvr>
                                        <p:cTn id="77" dur="500"/>
                                        <p:tgtEl>
                                          <p:spTgt spid="597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7001" grpId="0" animBg="1"/>
      <p:bldP spid="597002" grpId="0" animBg="1"/>
      <p:bldP spid="597003" grpId="0" animBg="1"/>
      <p:bldP spid="597004" grpId="0" animBg="1"/>
      <p:bldP spid="597005" grpId="0" animBg="1"/>
      <p:bldP spid="597006" grpId="0"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103" name="Rectangle 87"/>
          <p:cNvSpPr>
            <a:spLocks noGrp="1" noChangeArrowheads="1"/>
          </p:cNvSpPr>
          <p:nvPr>
            <p:ph type="title"/>
          </p:nvPr>
        </p:nvSpPr>
        <p:spPr/>
        <p:txBody>
          <a:bodyPr/>
          <a:lstStyle/>
          <a:p>
            <a:pPr eaLnBrk="1" hangingPunct="1">
              <a:defRPr/>
            </a:pPr>
            <a:r>
              <a:rPr lang="en-US" altLang="zh-CN" smtClean="0"/>
              <a:t>2:1Cache</a:t>
            </a:r>
            <a:r>
              <a:rPr lang="zh-CN" altLang="en-US" smtClean="0"/>
              <a:t>经验规律</a:t>
            </a:r>
          </a:p>
        </p:txBody>
      </p:sp>
      <p:sp>
        <p:nvSpPr>
          <p:cNvPr id="148483" name="Rectangle 88"/>
          <p:cNvSpPr>
            <a:spLocks noGrp="1" noChangeArrowheads="1"/>
          </p:cNvSpPr>
          <p:nvPr>
            <p:ph type="body" idx="1"/>
          </p:nvPr>
        </p:nvSpPr>
        <p:spPr>
          <a:xfrm>
            <a:off x="5791200" y="2070100"/>
            <a:ext cx="2976563" cy="2500313"/>
          </a:xfrm>
          <a:solidFill>
            <a:srgbClr val="FFFF00"/>
          </a:solidFill>
          <a:ln w="57150" cmpd="thickThin">
            <a:solidFill>
              <a:schemeClr val="tx1"/>
            </a:solidFill>
            <a:miter lim="800000"/>
            <a:headEnd/>
            <a:tailEnd/>
          </a:ln>
        </p:spPr>
        <p:txBody>
          <a:bodyPr/>
          <a:lstStyle/>
          <a:p>
            <a:pPr marL="0" indent="0" eaLnBrk="1" hangingPunct="1">
              <a:lnSpc>
                <a:spcPct val="110000"/>
              </a:lnSpc>
              <a:buFont typeface="Wingdings" pitchFamily="2" charset="2"/>
              <a:buNone/>
            </a:pPr>
            <a:r>
              <a:rPr lang="zh-CN" altLang="en-US" sz="2400" dirty="0" smtClean="0">
                <a:latin typeface="宋体" pitchFamily="2" charset="-122"/>
              </a:rPr>
              <a:t>    一个容量为</a:t>
            </a:r>
            <a:r>
              <a:rPr lang="en-US" altLang="zh-CN" sz="2400" dirty="0" smtClean="0"/>
              <a:t>N</a:t>
            </a:r>
            <a:r>
              <a:rPr lang="zh-CN" altLang="en-US" sz="2400" dirty="0" smtClean="0">
                <a:latin typeface="宋体" pitchFamily="2" charset="-122"/>
              </a:rPr>
              <a:t>的直接映象</a:t>
            </a:r>
            <a:r>
              <a:rPr lang="en-US" altLang="zh-CN" sz="2400" dirty="0" smtClean="0"/>
              <a:t>Cache</a:t>
            </a:r>
            <a:r>
              <a:rPr lang="zh-CN" altLang="en-US" sz="2400" dirty="0" smtClean="0">
                <a:latin typeface="宋体" pitchFamily="2" charset="-122"/>
              </a:rPr>
              <a:t>同容量为</a:t>
            </a:r>
            <a:r>
              <a:rPr lang="en-US" altLang="zh-CN" sz="2400" dirty="0" smtClean="0"/>
              <a:t>N/2</a:t>
            </a:r>
            <a:r>
              <a:rPr lang="zh-CN" altLang="en-US" sz="2400" dirty="0" smtClean="0">
                <a:latin typeface="宋体" pitchFamily="2" charset="-122"/>
              </a:rPr>
              <a:t>的</a:t>
            </a:r>
            <a:r>
              <a:rPr lang="zh-CN" altLang="en-US" sz="2400" dirty="0" smtClean="0"/>
              <a:t>2-</a:t>
            </a:r>
            <a:r>
              <a:rPr lang="zh-CN" altLang="en-US" sz="2400" dirty="0" smtClean="0">
                <a:latin typeface="宋体" pitchFamily="2" charset="-122"/>
              </a:rPr>
              <a:t>路组相联</a:t>
            </a:r>
            <a:r>
              <a:rPr lang="en-US" altLang="zh-CN" sz="2400" dirty="0" smtClean="0"/>
              <a:t>Cache</a:t>
            </a:r>
            <a:r>
              <a:rPr lang="zh-CN" altLang="en-US" sz="2400" dirty="0" smtClean="0">
                <a:latin typeface="宋体" pitchFamily="2" charset="-122"/>
              </a:rPr>
              <a:t>有着大致相同的总缺失率。</a:t>
            </a:r>
            <a:r>
              <a:rPr lang="zh-CN" altLang="en-US" sz="2400" dirty="0" smtClean="0"/>
              <a:t> </a:t>
            </a:r>
          </a:p>
        </p:txBody>
      </p:sp>
      <p:sp>
        <p:nvSpPr>
          <p:cNvPr id="14848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提高</a:t>
            </a:r>
            <a:r>
              <a:rPr lang="en-US" altLang="zh-CN" sz="1200" b="0">
                <a:latin typeface="Times New Roman" pitchFamily="18" charset="0"/>
                <a:ea typeface="幼圆" pitchFamily="49" charset="-122"/>
                <a:hlinkClick r:id="rId6" action="ppaction://hlinksldjump"/>
              </a:rPr>
              <a:t>Cache</a:t>
            </a:r>
            <a:r>
              <a:rPr lang="zh-CN" altLang="en-US" sz="1200" b="0">
                <a:latin typeface="Times New Roman" pitchFamily="18" charset="0"/>
                <a:ea typeface="幼圆" pitchFamily="49" charset="-122"/>
                <a:hlinkClick r:id="rId6"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降低缺失率</a:t>
            </a:r>
            <a:endParaRPr lang="zh-CN" altLang="en-US" sz="1200" b="0">
              <a:latin typeface="Times New Roman" pitchFamily="18" charset="0"/>
              <a:ea typeface="幼圆" pitchFamily="49" charset="-122"/>
            </a:endParaRPr>
          </a:p>
        </p:txBody>
      </p:sp>
      <p:sp>
        <p:nvSpPr>
          <p:cNvPr id="148485" name="Text Box 5"/>
          <p:cNvSpPr txBox="1">
            <a:spLocks noChangeArrowheads="1"/>
          </p:cNvSpPr>
          <p:nvPr/>
        </p:nvSpPr>
        <p:spPr bwMode="auto">
          <a:xfrm>
            <a:off x="8305800" y="0"/>
            <a:ext cx="838200"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en-US" altLang="zh-CN" sz="1200" b="0">
                <a:latin typeface="幼圆" pitchFamily="49" charset="-122"/>
                <a:ea typeface="幼圆" pitchFamily="49" charset="-122"/>
              </a:rPr>
              <a:t>5</a:t>
            </a:r>
            <a:r>
              <a:rPr lang="zh-CN" altLang="en-US" sz="1200" b="0">
                <a:latin typeface="幼圆" pitchFamily="49" charset="-122"/>
                <a:ea typeface="幼圆" pitchFamily="49" charset="-122"/>
              </a:rPr>
              <a:t> 之 3</a:t>
            </a:r>
          </a:p>
        </p:txBody>
      </p:sp>
      <p:grpSp>
        <p:nvGrpSpPr>
          <p:cNvPr id="598094" name="Group 78"/>
          <p:cNvGrpSpPr>
            <a:grpSpLocks/>
          </p:cNvGrpSpPr>
          <p:nvPr/>
        </p:nvGrpSpPr>
        <p:grpSpPr bwMode="auto">
          <a:xfrm>
            <a:off x="304800" y="1600200"/>
            <a:ext cx="7442200" cy="5105400"/>
            <a:chOff x="568" y="1008"/>
            <a:chExt cx="4688" cy="3216"/>
          </a:xfrm>
        </p:grpSpPr>
        <p:pic>
          <p:nvPicPr>
            <p:cNvPr id="148491" name="Picture 79"/>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8" y="1008"/>
              <a:ext cx="4688" cy="32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8492" name="Rectangle 80"/>
            <p:cNvSpPr>
              <a:spLocks noChangeArrowheads="1"/>
            </p:cNvSpPr>
            <p:nvPr/>
          </p:nvSpPr>
          <p:spPr bwMode="auto">
            <a:xfrm>
              <a:off x="3164" y="1615"/>
              <a:ext cx="8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spcBef>
                  <a:spcPct val="0"/>
                </a:spcBef>
                <a:buClrTx/>
                <a:buFontTx/>
                <a:buNone/>
              </a:pPr>
              <a:r>
                <a:rPr kumimoji="0" lang="en-US" altLang="zh-CN" sz="2400">
                  <a:ea typeface="宋体" pitchFamily="2" charset="-122"/>
                </a:rPr>
                <a:t>Conflict</a:t>
              </a:r>
            </a:p>
          </p:txBody>
        </p:sp>
        <p:sp>
          <p:nvSpPr>
            <p:cNvPr id="148493" name="Line 81"/>
            <p:cNvSpPr>
              <a:spLocks noChangeShapeType="1"/>
            </p:cNvSpPr>
            <p:nvPr/>
          </p:nvSpPr>
          <p:spPr bwMode="auto">
            <a:xfrm>
              <a:off x="2485" y="1572"/>
              <a:ext cx="712" cy="1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494" name="Line 82"/>
            <p:cNvSpPr>
              <a:spLocks noChangeShapeType="1"/>
            </p:cNvSpPr>
            <p:nvPr/>
          </p:nvSpPr>
          <p:spPr bwMode="auto">
            <a:xfrm>
              <a:off x="3289" y="1848"/>
              <a:ext cx="196" cy="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98099" name="Freeform 83"/>
          <p:cNvSpPr>
            <a:spLocks/>
          </p:cNvSpPr>
          <p:nvPr/>
        </p:nvSpPr>
        <p:spPr bwMode="auto">
          <a:xfrm>
            <a:off x="1752600" y="3581400"/>
            <a:ext cx="1473200" cy="1588"/>
          </a:xfrm>
          <a:custGeom>
            <a:avLst/>
            <a:gdLst>
              <a:gd name="T0" fmla="*/ 2147483647 w 928"/>
              <a:gd name="T1" fmla="*/ 0 h 1"/>
              <a:gd name="T2" fmla="*/ 0 w 928"/>
              <a:gd name="T3" fmla="*/ 2147483647 h 1"/>
              <a:gd name="T4" fmla="*/ 0 60000 65536"/>
              <a:gd name="T5" fmla="*/ 0 60000 65536"/>
            </a:gdLst>
            <a:ahLst/>
            <a:cxnLst>
              <a:cxn ang="T4">
                <a:pos x="T0" y="T1"/>
              </a:cxn>
              <a:cxn ang="T5">
                <a:pos x="T2" y="T3"/>
              </a:cxn>
            </a:cxnLst>
            <a:rect l="0" t="0" r="r" b="b"/>
            <a:pathLst>
              <a:path w="928" h="1">
                <a:moveTo>
                  <a:pt x="928" y="0"/>
                </a:moveTo>
                <a:lnTo>
                  <a:pt x="0" y="1"/>
                </a:lnTo>
              </a:path>
            </a:pathLst>
          </a:custGeom>
          <a:noFill/>
          <a:ln w="50800" cap="flat">
            <a:solidFill>
              <a:srgbClr val="FF0000"/>
            </a:solidFill>
            <a:prstDash val="sysDot"/>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98100" name="Group 84"/>
          <p:cNvGrpSpPr>
            <a:grpSpLocks/>
          </p:cNvGrpSpPr>
          <p:nvPr/>
        </p:nvGrpSpPr>
        <p:grpSpPr bwMode="auto">
          <a:xfrm>
            <a:off x="2514600" y="3581400"/>
            <a:ext cx="788988" cy="1727200"/>
            <a:chOff x="1984" y="2272"/>
            <a:chExt cx="497" cy="1088"/>
          </a:xfrm>
        </p:grpSpPr>
        <p:sp>
          <p:nvSpPr>
            <p:cNvPr id="148489" name="Freeform 85"/>
            <p:cNvSpPr>
              <a:spLocks/>
            </p:cNvSpPr>
            <p:nvPr/>
          </p:nvSpPr>
          <p:spPr bwMode="auto">
            <a:xfrm>
              <a:off x="2480" y="2336"/>
              <a:ext cx="1" cy="1020"/>
            </a:xfrm>
            <a:custGeom>
              <a:avLst/>
              <a:gdLst>
                <a:gd name="T0" fmla="*/ 1 w 1"/>
                <a:gd name="T1" fmla="*/ 1020 h 1020"/>
                <a:gd name="T2" fmla="*/ 0 w 1"/>
                <a:gd name="T3" fmla="*/ 0 h 1020"/>
                <a:gd name="T4" fmla="*/ 0 60000 65536"/>
                <a:gd name="T5" fmla="*/ 0 60000 65536"/>
              </a:gdLst>
              <a:ahLst/>
              <a:cxnLst>
                <a:cxn ang="T4">
                  <a:pos x="T0" y="T1"/>
                </a:cxn>
                <a:cxn ang="T5">
                  <a:pos x="T2" y="T3"/>
                </a:cxn>
              </a:cxnLst>
              <a:rect l="0" t="0" r="r" b="b"/>
              <a:pathLst>
                <a:path w="1" h="1020">
                  <a:moveTo>
                    <a:pt x="1" y="1020"/>
                  </a:moveTo>
                  <a:lnTo>
                    <a:pt x="0" y="0"/>
                  </a:lnTo>
                </a:path>
              </a:pathLst>
            </a:custGeom>
            <a:noFill/>
            <a:ln w="5080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490" name="Freeform 86"/>
            <p:cNvSpPr>
              <a:spLocks/>
            </p:cNvSpPr>
            <p:nvPr/>
          </p:nvSpPr>
          <p:spPr bwMode="auto">
            <a:xfrm>
              <a:off x="1984" y="2272"/>
              <a:ext cx="1" cy="1088"/>
            </a:xfrm>
            <a:custGeom>
              <a:avLst/>
              <a:gdLst>
                <a:gd name="T0" fmla="*/ 0 w 1"/>
                <a:gd name="T1" fmla="*/ 1088 h 1088"/>
                <a:gd name="T2" fmla="*/ 0 w 1"/>
                <a:gd name="T3" fmla="*/ 0 h 1088"/>
                <a:gd name="T4" fmla="*/ 0 60000 65536"/>
                <a:gd name="T5" fmla="*/ 0 60000 65536"/>
              </a:gdLst>
              <a:ahLst/>
              <a:cxnLst>
                <a:cxn ang="T4">
                  <a:pos x="T0" y="T1"/>
                </a:cxn>
                <a:cxn ang="T5">
                  <a:pos x="T2" y="T3"/>
                </a:cxn>
              </a:cxnLst>
              <a:rect l="0" t="0" r="r" b="b"/>
              <a:pathLst>
                <a:path w="1" h="1088">
                  <a:moveTo>
                    <a:pt x="0" y="1088"/>
                  </a:moveTo>
                  <a:lnTo>
                    <a:pt x="0" y="0"/>
                  </a:lnTo>
                </a:path>
              </a:pathLst>
            </a:custGeom>
            <a:noFill/>
            <a:ln w="3810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Tree>
  </p:cSld>
  <p:clrMapOvr>
    <a:masterClrMapping/>
  </p:clrMapOvr>
  <p:transition spd="slow">
    <p:rand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598094"/>
                                        </p:tgtEl>
                                        <p:attrNameLst>
                                          <p:attrName>style.visibility</p:attrName>
                                        </p:attrNameLst>
                                      </p:cBhvr>
                                      <p:to>
                                        <p:strVal val="visible"/>
                                      </p:to>
                                    </p:set>
                                    <p:animEffect transition="in" filter="strips(downRight)">
                                      <p:cBhvr>
                                        <p:cTn id="7" dur="500"/>
                                        <p:tgtEl>
                                          <p:spTgt spid="5980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598100"/>
                                        </p:tgtEl>
                                        <p:attrNameLst>
                                          <p:attrName>style.visibility</p:attrName>
                                        </p:attrNameLst>
                                      </p:cBhvr>
                                      <p:to>
                                        <p:strVal val="visible"/>
                                      </p:to>
                                    </p:set>
                                    <p:animEffect transition="in" filter="wipe(down)">
                                      <p:cBhvr>
                                        <p:cTn id="12" dur="500"/>
                                        <p:tgtEl>
                                          <p:spTgt spid="5981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98099"/>
                                        </p:tgtEl>
                                        <p:attrNameLst>
                                          <p:attrName>style.visibility</p:attrName>
                                        </p:attrNameLst>
                                      </p:cBhvr>
                                      <p:to>
                                        <p:strVal val="visible"/>
                                      </p:to>
                                    </p:set>
                                    <p:animEffect transition="in" filter="dissolve">
                                      <p:cBhvr>
                                        <p:cTn id="17" dur="500"/>
                                        <p:tgtEl>
                                          <p:spTgt spid="598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9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pPr eaLnBrk="1" hangingPunct="1">
              <a:defRPr/>
            </a:pPr>
            <a:r>
              <a:rPr lang="zh-CN" altLang="en-US" smtClean="0"/>
              <a:t>存储速度</a:t>
            </a:r>
          </a:p>
        </p:txBody>
      </p:sp>
      <p:sp>
        <p:nvSpPr>
          <p:cNvPr id="1843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4"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存储系统原理</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存储系统的基本概念</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存储系统的性能指标</a:t>
            </a:r>
            <a:endParaRPr lang="zh-CN" altLang="en-US" sz="1200" b="0">
              <a:latin typeface="Times New Roman" pitchFamily="18" charset="0"/>
              <a:ea typeface="幼圆" pitchFamily="49" charset="-122"/>
            </a:endParaRPr>
          </a:p>
        </p:txBody>
      </p:sp>
      <p:sp>
        <p:nvSpPr>
          <p:cNvPr id="419844" name="Rectangle 4"/>
          <p:cNvSpPr>
            <a:spLocks noGrp="1" noChangeArrowheads="1"/>
          </p:cNvSpPr>
          <p:nvPr>
            <p:ph type="body" idx="1"/>
          </p:nvPr>
        </p:nvSpPr>
        <p:spPr/>
        <p:txBody>
          <a:bodyPr/>
          <a:lstStyle/>
          <a:p>
            <a:pPr eaLnBrk="1" hangingPunct="1">
              <a:buClr>
                <a:srgbClr val="FF0000"/>
              </a:buClr>
              <a:defRPr/>
            </a:pPr>
            <a:r>
              <a:rPr lang="zh-CN" altLang="en-US" dirty="0" smtClean="0">
                <a:solidFill>
                  <a:srgbClr val="FF0000"/>
                </a:solidFill>
                <a:effectLst>
                  <a:outerShdw blurRad="38100" dist="38100" dir="2700000" algn="tl">
                    <a:srgbClr val="C0C0C0"/>
                  </a:outerShdw>
                </a:effectLst>
              </a:rPr>
              <a:t>命中率</a:t>
            </a:r>
            <a:r>
              <a:rPr lang="en-US" altLang="zh-CN" dirty="0" smtClean="0">
                <a:solidFill>
                  <a:srgbClr val="FF0000"/>
                </a:solidFill>
                <a:effectLst>
                  <a:outerShdw blurRad="38100" dist="38100" dir="2700000" algn="tl">
                    <a:srgbClr val="C0C0C0"/>
                  </a:outerShdw>
                </a:effectLst>
              </a:rPr>
              <a:t>H</a:t>
            </a:r>
          </a:p>
          <a:p>
            <a:pPr eaLnBrk="1" hangingPunct="1">
              <a:buFont typeface="Wingdings" pitchFamily="2" charset="2"/>
              <a:buNone/>
              <a:defRPr/>
            </a:pPr>
            <a:r>
              <a:rPr lang="zh-CN" altLang="en-US" dirty="0" smtClean="0"/>
              <a:t>   在</a:t>
            </a:r>
            <a:r>
              <a:rPr lang="en-US" altLang="zh-CN" dirty="0" smtClean="0"/>
              <a:t>M</a:t>
            </a:r>
            <a:r>
              <a:rPr lang="en-US" altLang="zh-CN" baseline="-25000" dirty="0" smtClean="0"/>
              <a:t>1</a:t>
            </a:r>
            <a:r>
              <a:rPr lang="zh-CN" altLang="en-US" dirty="0" smtClean="0"/>
              <a:t>存储器中访问到的概率。</a:t>
            </a:r>
          </a:p>
          <a:p>
            <a:pPr eaLnBrk="1" hangingPunct="1">
              <a:buClr>
                <a:srgbClr val="FF0000"/>
              </a:buClr>
              <a:defRPr/>
            </a:pPr>
            <a:endParaRPr lang="zh-CN" altLang="en-US" dirty="0" smtClean="0">
              <a:solidFill>
                <a:srgbClr val="FF0000"/>
              </a:solidFill>
              <a:effectLst>
                <a:outerShdw blurRad="38100" dist="38100" dir="2700000" algn="tl">
                  <a:srgbClr val="C0C0C0"/>
                </a:outerShdw>
              </a:effectLst>
            </a:endParaRPr>
          </a:p>
          <a:p>
            <a:pPr eaLnBrk="1" hangingPunct="1">
              <a:buClr>
                <a:srgbClr val="FF0000"/>
              </a:buClr>
              <a:defRPr/>
            </a:pPr>
            <a:endParaRPr lang="zh-CN" altLang="en-US" dirty="0" smtClean="0">
              <a:solidFill>
                <a:srgbClr val="FF0000"/>
              </a:solidFill>
              <a:effectLst>
                <a:outerShdw blurRad="38100" dist="38100" dir="2700000" algn="tl">
                  <a:srgbClr val="C0C0C0"/>
                </a:outerShdw>
              </a:effectLst>
            </a:endParaRPr>
          </a:p>
          <a:p>
            <a:pPr eaLnBrk="1" hangingPunct="1">
              <a:spcBef>
                <a:spcPct val="90000"/>
              </a:spcBef>
              <a:buClr>
                <a:srgbClr val="FF0000"/>
              </a:buClr>
              <a:defRPr/>
            </a:pPr>
            <a:r>
              <a:rPr lang="zh-CN" altLang="en-US" dirty="0" smtClean="0">
                <a:solidFill>
                  <a:srgbClr val="FF0000"/>
                </a:solidFill>
                <a:effectLst>
                  <a:outerShdw blurRad="38100" dist="38100" dir="2700000" algn="tl">
                    <a:srgbClr val="C0C0C0"/>
                  </a:outerShdw>
                </a:effectLst>
              </a:rPr>
              <a:t>存储系统的访问时间</a:t>
            </a:r>
            <a:r>
              <a:rPr lang="en-US" altLang="zh-CN" dirty="0" smtClean="0">
                <a:solidFill>
                  <a:srgbClr val="FF0000"/>
                </a:solidFill>
                <a:effectLst>
                  <a:outerShdw blurRad="38100" dist="38100" dir="2700000" algn="tl">
                    <a:srgbClr val="C0C0C0"/>
                  </a:outerShdw>
                </a:effectLst>
              </a:rPr>
              <a:t>T</a:t>
            </a:r>
          </a:p>
          <a:p>
            <a:pPr eaLnBrk="1" hangingPunct="1">
              <a:defRPr/>
            </a:pPr>
            <a:endParaRPr lang="en-US" altLang="zh-CN" dirty="0" smtClean="0"/>
          </a:p>
          <a:p>
            <a:pPr eaLnBrk="1" hangingPunct="1">
              <a:buFont typeface="Wingdings" pitchFamily="2" charset="2"/>
              <a:buNone/>
              <a:defRPr/>
            </a:pPr>
            <a:endParaRPr lang="en-US" altLang="zh-CN" dirty="0" smtClean="0"/>
          </a:p>
        </p:txBody>
      </p:sp>
      <p:graphicFrame>
        <p:nvGraphicFramePr>
          <p:cNvPr id="18437" name="Object 5"/>
          <p:cNvGraphicFramePr>
            <a:graphicFrameLocks noChangeAspect="1"/>
          </p:cNvGraphicFramePr>
          <p:nvPr/>
        </p:nvGraphicFramePr>
        <p:xfrm>
          <a:off x="1295400" y="5486400"/>
          <a:ext cx="7107238" cy="539750"/>
        </p:xfrm>
        <a:graphic>
          <a:graphicData uri="http://schemas.openxmlformats.org/presentationml/2006/ole">
            <mc:AlternateContent xmlns:mc="http://schemas.openxmlformats.org/markup-compatibility/2006">
              <mc:Choice xmlns:v="urn:schemas-microsoft-com:vml" Requires="v">
                <p:oleObj spid="_x0000_s18605" name="Equation" r:id="rId8" imgW="2844800" imgH="215900" progId="Equation.3">
                  <p:embed/>
                </p:oleObj>
              </mc:Choice>
              <mc:Fallback>
                <p:oleObj name="Equation" r:id="rId8" imgW="2844800" imgH="2159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95400" y="5486400"/>
                        <a:ext cx="7107238" cy="539750"/>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graphicFrame>
        <p:nvGraphicFramePr>
          <p:cNvPr id="18438" name="Object 7"/>
          <p:cNvGraphicFramePr>
            <a:graphicFrameLocks/>
          </p:cNvGraphicFramePr>
          <p:nvPr/>
        </p:nvGraphicFramePr>
        <p:xfrm>
          <a:off x="1403350" y="3357563"/>
          <a:ext cx="1931988" cy="885825"/>
        </p:xfrm>
        <a:graphic>
          <a:graphicData uri="http://schemas.openxmlformats.org/presentationml/2006/ole">
            <mc:AlternateContent xmlns:mc="http://schemas.openxmlformats.org/markup-compatibility/2006">
              <mc:Choice xmlns:v="urn:schemas-microsoft-com:vml" Requires="v">
                <p:oleObj spid="_x0000_s18606" name="公式" r:id="rId10" imgW="965200" imgH="444500" progId="Equation.3">
                  <p:embed/>
                </p:oleObj>
              </mc:Choice>
              <mc:Fallback>
                <p:oleObj name="公式" r:id="rId10" imgW="965200" imgH="444500" progId="Equation.3">
                  <p:embed/>
                  <p:pic>
                    <p:nvPicPr>
                      <p:cNvPr id="0" name="Object 7"/>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03350" y="3357563"/>
                        <a:ext cx="1931988" cy="885825"/>
                      </a:xfrm>
                      <a:prstGeom prst="rect">
                        <a:avLst/>
                      </a:prstGeom>
                      <a:solidFill>
                        <a:srgbClr val="FFFF00"/>
                      </a:solidFill>
                      <a:ln w="28575">
                        <a:solidFill>
                          <a:schemeClr val="tx1"/>
                        </a:solidFill>
                        <a:miter lim="800000"/>
                        <a:headEnd/>
                        <a:tailEnd/>
                      </a:ln>
                      <a:effectLst>
                        <a:outerShdw dist="107763" dir="2700000" algn="ctr" rotWithShape="0">
                          <a:schemeClr val="bg2"/>
                        </a:outerShdw>
                      </a:effectLst>
                    </p:spPr>
                  </p:pic>
                </p:oleObj>
              </mc:Fallback>
            </mc:AlternateContent>
          </a:graphicData>
        </a:graphic>
      </p:graphicFrame>
      <p:sp>
        <p:nvSpPr>
          <p:cNvPr id="419848" name="Rectangle 8"/>
          <p:cNvSpPr>
            <a:spLocks noChangeArrowheads="1"/>
          </p:cNvSpPr>
          <p:nvPr/>
        </p:nvSpPr>
        <p:spPr bwMode="auto">
          <a:xfrm>
            <a:off x="3995738" y="3284538"/>
            <a:ext cx="3044825" cy="1089025"/>
          </a:xfrm>
          <a:prstGeom prst="rect">
            <a:avLst/>
          </a:prstGeom>
          <a:solidFill>
            <a:srgbClr val="CCFFCC"/>
          </a:solidFill>
          <a:ln w="57150" cmpd="thickThin">
            <a:solidFill>
              <a:schemeClr val="tx1"/>
            </a:solidFill>
            <a:miter lim="800000"/>
            <a:headEnd/>
            <a:tailEnd/>
          </a:ln>
          <a:effectLst>
            <a:outerShdw dist="107763" dir="2700000" algn="ctr" rotWithShape="0">
              <a:schemeClr val="bg2"/>
            </a:outerShdw>
          </a:effectLst>
        </p:spPr>
        <p:txBody>
          <a:bodyPr wrap="none" lIns="90000" tIns="46800" rIns="90000" bIns="46800">
            <a:spAutoFit/>
          </a:bodyPr>
          <a:lstStyle/>
          <a:p>
            <a:pPr algn="l">
              <a:spcBef>
                <a:spcPct val="20000"/>
              </a:spcBef>
              <a:defRPr/>
            </a:pPr>
            <a:r>
              <a:rPr kumimoji="0" lang="en-US" altLang="zh-CN">
                <a:solidFill>
                  <a:srgbClr val="FF0000"/>
                </a:solidFill>
                <a:effectLst>
                  <a:outerShdw blurRad="38100" dist="38100" dir="2700000" algn="tl">
                    <a:srgbClr val="000000"/>
                  </a:outerShdw>
                </a:effectLst>
                <a:ea typeface="楷体_GB2312" pitchFamily="49" charset="-122"/>
              </a:rPr>
              <a:t>N</a:t>
            </a:r>
            <a:r>
              <a:rPr kumimoji="0" lang="en-US" altLang="zh-CN" baseline="-25000">
                <a:solidFill>
                  <a:srgbClr val="FF0000"/>
                </a:solidFill>
                <a:effectLst>
                  <a:outerShdw blurRad="38100" dist="38100" dir="2700000" algn="tl">
                    <a:srgbClr val="000000"/>
                  </a:outerShdw>
                </a:effectLst>
                <a:ea typeface="楷体_GB2312" pitchFamily="49" charset="-122"/>
              </a:rPr>
              <a:t>1</a:t>
            </a:r>
            <a:r>
              <a:rPr kumimoji="0" lang="en-US" altLang="zh-CN">
                <a:solidFill>
                  <a:srgbClr val="FF0000"/>
                </a:solidFill>
                <a:effectLst>
                  <a:outerShdw blurRad="38100" dist="38100" dir="2700000" algn="tl">
                    <a:srgbClr val="000000"/>
                  </a:outerShdw>
                </a:effectLst>
                <a:ea typeface="楷体_GB2312" pitchFamily="49" charset="-122"/>
              </a:rPr>
              <a:t>:</a:t>
            </a:r>
            <a:r>
              <a:rPr kumimoji="0" lang="en-US" altLang="zh-CN">
                <a:ea typeface="楷体_GB2312" pitchFamily="49" charset="-122"/>
              </a:rPr>
              <a:t> </a:t>
            </a:r>
            <a:r>
              <a:rPr kumimoji="0" lang="en-US" altLang="zh-CN" b="1">
                <a:ea typeface="楷体_GB2312" pitchFamily="49" charset="-122"/>
              </a:rPr>
              <a:t>M</a:t>
            </a:r>
            <a:r>
              <a:rPr kumimoji="0" lang="en-US" altLang="zh-CN" b="1" baseline="-25000">
                <a:ea typeface="楷体_GB2312" pitchFamily="49" charset="-122"/>
              </a:rPr>
              <a:t>1</a:t>
            </a:r>
            <a:r>
              <a:rPr kumimoji="0" lang="zh-CN" altLang="en-US" b="1">
                <a:ea typeface="楷体_GB2312" pitchFamily="49" charset="-122"/>
              </a:rPr>
              <a:t>的访问次数</a:t>
            </a:r>
          </a:p>
          <a:p>
            <a:pPr algn="l">
              <a:spcBef>
                <a:spcPct val="20000"/>
              </a:spcBef>
              <a:defRPr/>
            </a:pPr>
            <a:r>
              <a:rPr kumimoji="0" lang="en-US" altLang="zh-CN">
                <a:solidFill>
                  <a:srgbClr val="FF0000"/>
                </a:solidFill>
                <a:effectLst>
                  <a:outerShdw blurRad="38100" dist="38100" dir="2700000" algn="tl">
                    <a:srgbClr val="000000"/>
                  </a:outerShdw>
                </a:effectLst>
                <a:ea typeface="楷体_GB2312" pitchFamily="49" charset="-122"/>
              </a:rPr>
              <a:t>N</a:t>
            </a:r>
            <a:r>
              <a:rPr kumimoji="0" lang="en-US" altLang="zh-CN" baseline="-25000">
                <a:solidFill>
                  <a:srgbClr val="FF0000"/>
                </a:solidFill>
                <a:effectLst>
                  <a:outerShdw blurRad="38100" dist="38100" dir="2700000" algn="tl">
                    <a:srgbClr val="000000"/>
                  </a:outerShdw>
                </a:effectLst>
                <a:ea typeface="楷体_GB2312" pitchFamily="49" charset="-122"/>
              </a:rPr>
              <a:t>2</a:t>
            </a:r>
            <a:r>
              <a:rPr kumimoji="0" lang="en-US" altLang="zh-CN">
                <a:solidFill>
                  <a:srgbClr val="FF0000"/>
                </a:solidFill>
                <a:effectLst>
                  <a:outerShdw blurRad="38100" dist="38100" dir="2700000" algn="tl">
                    <a:srgbClr val="000000"/>
                  </a:outerShdw>
                </a:effectLst>
                <a:ea typeface="楷体_GB2312" pitchFamily="49" charset="-122"/>
              </a:rPr>
              <a:t>:</a:t>
            </a:r>
            <a:r>
              <a:rPr kumimoji="0" lang="en-US" altLang="zh-CN">
                <a:ea typeface="楷体_GB2312" pitchFamily="49" charset="-122"/>
              </a:rPr>
              <a:t> </a:t>
            </a:r>
            <a:r>
              <a:rPr kumimoji="0" lang="en-US" altLang="zh-CN" b="1">
                <a:ea typeface="楷体_GB2312" pitchFamily="49" charset="-122"/>
              </a:rPr>
              <a:t>M</a:t>
            </a:r>
            <a:r>
              <a:rPr kumimoji="0" lang="en-US" altLang="zh-CN" b="1" baseline="-25000">
                <a:ea typeface="楷体_GB2312" pitchFamily="49" charset="-122"/>
              </a:rPr>
              <a:t>2</a:t>
            </a:r>
            <a:r>
              <a:rPr kumimoji="0" lang="zh-CN" altLang="en-US" b="1">
                <a:ea typeface="楷体_GB2312" pitchFamily="49" charset="-122"/>
              </a:rPr>
              <a:t>的访问次数</a:t>
            </a:r>
          </a:p>
        </p:txBody>
      </p:sp>
      <p:sp>
        <p:nvSpPr>
          <p:cNvPr id="18440" name="Text Box 9"/>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6 之 1</a:t>
            </a:r>
          </a:p>
        </p:txBody>
      </p:sp>
    </p:spTree>
  </p:cSld>
  <p:clrMapOvr>
    <a:masterClrMapping/>
  </p:clrMapOvr>
  <p:transition spd="slow">
    <p:random/>
    <p:sndAc>
      <p:stSnd>
        <p:snd r:embed="rId3" name="projctor.wav"/>
      </p:stSnd>
    </p:sndAc>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p:txBody>
          <a:bodyPr/>
          <a:lstStyle/>
          <a:p>
            <a:pPr eaLnBrk="1" hangingPunct="1">
              <a:defRPr/>
            </a:pPr>
            <a:r>
              <a:rPr lang="en-US" altLang="zh-CN" dirty="0" smtClean="0"/>
              <a:t>3Cs</a:t>
            </a:r>
            <a:r>
              <a:rPr lang="zh-CN" altLang="en-US" dirty="0" smtClean="0"/>
              <a:t>缺失率分布</a:t>
            </a:r>
            <a:r>
              <a:rPr lang="en-US" altLang="zh-CN" dirty="0" smtClean="0"/>
              <a:t/>
            </a:r>
            <a:br>
              <a:rPr lang="en-US" altLang="zh-CN" dirty="0" smtClean="0"/>
            </a:br>
            <a:r>
              <a:rPr lang="zh-CN" altLang="en-US" sz="3200" dirty="0" smtClean="0"/>
              <a:t>（相对值）</a:t>
            </a:r>
          </a:p>
        </p:txBody>
      </p:sp>
      <p:sp>
        <p:nvSpPr>
          <p:cNvPr id="149507"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提高</a:t>
            </a:r>
            <a:r>
              <a:rPr lang="en-US" altLang="zh-CN" sz="1200" b="0">
                <a:latin typeface="Times New Roman" pitchFamily="18" charset="0"/>
                <a:ea typeface="幼圆" pitchFamily="49" charset="-122"/>
                <a:hlinkClick r:id="rId6" action="ppaction://hlinksldjump"/>
              </a:rPr>
              <a:t>Cache</a:t>
            </a:r>
            <a:r>
              <a:rPr lang="zh-CN" altLang="en-US" sz="1200" b="0">
                <a:latin typeface="Times New Roman" pitchFamily="18" charset="0"/>
                <a:ea typeface="幼圆" pitchFamily="49" charset="-122"/>
                <a:hlinkClick r:id="rId6"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降低缺失率</a:t>
            </a:r>
            <a:endParaRPr lang="zh-CN" altLang="en-US" sz="1200" b="0">
              <a:latin typeface="Times New Roman" pitchFamily="18" charset="0"/>
              <a:ea typeface="幼圆" pitchFamily="49" charset="-122"/>
            </a:endParaRPr>
          </a:p>
        </p:txBody>
      </p:sp>
      <p:sp>
        <p:nvSpPr>
          <p:cNvPr id="149508" name="Text Box 5"/>
          <p:cNvSpPr txBox="1">
            <a:spLocks noChangeArrowheads="1"/>
          </p:cNvSpPr>
          <p:nvPr/>
        </p:nvSpPr>
        <p:spPr bwMode="auto">
          <a:xfrm>
            <a:off x="8305800" y="0"/>
            <a:ext cx="838200"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en-US" altLang="zh-CN" sz="1200" b="0">
                <a:latin typeface="幼圆" pitchFamily="49" charset="-122"/>
                <a:ea typeface="幼圆" pitchFamily="49" charset="-122"/>
              </a:rPr>
              <a:t>5</a:t>
            </a:r>
            <a:r>
              <a:rPr lang="zh-CN" altLang="en-US" sz="1200" b="0">
                <a:latin typeface="幼圆" pitchFamily="49" charset="-122"/>
                <a:ea typeface="幼圆" pitchFamily="49" charset="-122"/>
              </a:rPr>
              <a:t> 之 4</a:t>
            </a:r>
          </a:p>
        </p:txBody>
      </p:sp>
      <p:pic>
        <p:nvPicPr>
          <p:cNvPr id="149509" name="Picture 1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1905000"/>
            <a:ext cx="8145463" cy="4681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9510" name="Rectangle 17"/>
          <p:cNvSpPr>
            <a:spLocks noChangeArrowheads="1"/>
          </p:cNvSpPr>
          <p:nvPr/>
        </p:nvSpPr>
        <p:spPr bwMode="auto">
          <a:xfrm>
            <a:off x="6248400" y="2667000"/>
            <a:ext cx="131445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spcBef>
                <a:spcPct val="0"/>
              </a:spcBef>
              <a:buClrTx/>
              <a:buFontTx/>
              <a:buNone/>
            </a:pPr>
            <a:r>
              <a:rPr kumimoji="0" lang="en-US" altLang="zh-CN" sz="2400">
                <a:ea typeface="宋体" pitchFamily="2" charset="-122"/>
              </a:rPr>
              <a:t>Conflict</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总  结</a:t>
            </a:r>
            <a:endParaRPr lang="zh-CN" altLang="en-US" dirty="0"/>
          </a:p>
        </p:txBody>
      </p:sp>
      <p:sp>
        <p:nvSpPr>
          <p:cNvPr id="150531" name="内容占位符 2"/>
          <p:cNvSpPr>
            <a:spLocks noGrp="1"/>
          </p:cNvSpPr>
          <p:nvPr>
            <p:ph idx="1"/>
          </p:nvPr>
        </p:nvSpPr>
        <p:spPr/>
        <p:txBody>
          <a:bodyPr/>
          <a:lstStyle/>
          <a:p>
            <a:r>
              <a:rPr lang="zh-CN" altLang="en-US" sz="2400" dirty="0" smtClean="0">
                <a:solidFill>
                  <a:srgbClr val="FF0000"/>
                </a:solidFill>
              </a:rPr>
              <a:t>规律</a:t>
            </a:r>
            <a:endParaRPr lang="en-US" altLang="zh-CN" sz="2400" dirty="0" smtClean="0">
              <a:solidFill>
                <a:srgbClr val="FF0000"/>
              </a:solidFill>
            </a:endParaRPr>
          </a:p>
          <a:p>
            <a:pPr lvl="1"/>
            <a:r>
              <a:rPr lang="zh-CN" altLang="en-US" sz="2400" dirty="0" smtClean="0"/>
              <a:t>相联度越高，冲突缺失就越少</a:t>
            </a:r>
          </a:p>
          <a:p>
            <a:pPr lvl="1"/>
            <a:r>
              <a:rPr lang="zh-CN" altLang="en-US" sz="2400" dirty="0" smtClean="0"/>
              <a:t>强制缺失和容量缺失不受相联度的影响</a:t>
            </a:r>
          </a:p>
          <a:p>
            <a:pPr lvl="1"/>
            <a:r>
              <a:rPr lang="zh-CN" altLang="en-US" sz="2400" dirty="0" smtClean="0"/>
              <a:t>强制缺失不受</a:t>
            </a:r>
            <a:r>
              <a:rPr lang="en-US" altLang="zh-CN" sz="2400" dirty="0" smtClean="0"/>
              <a:t>Cache</a:t>
            </a:r>
            <a:r>
              <a:rPr lang="zh-CN" altLang="en-US" sz="2400" dirty="0" smtClean="0"/>
              <a:t>容量的影响，但容量缺失却随着容量的增加而减少</a:t>
            </a:r>
          </a:p>
          <a:p>
            <a:r>
              <a:rPr lang="zh-CN" altLang="en-US" sz="2400" dirty="0" smtClean="0">
                <a:solidFill>
                  <a:srgbClr val="FF0000"/>
                </a:solidFill>
              </a:rPr>
              <a:t>减少三种缺失的方法</a:t>
            </a:r>
          </a:p>
          <a:p>
            <a:pPr lvl="1"/>
            <a:r>
              <a:rPr lang="zh-CN" altLang="en-US" sz="2400" dirty="0" smtClean="0"/>
              <a:t>强制缺失（本身很少）：增加块大小，预取</a:t>
            </a:r>
          </a:p>
          <a:p>
            <a:pPr lvl="1"/>
            <a:r>
              <a:rPr lang="zh-CN" altLang="en-US" sz="2400" dirty="0" smtClean="0"/>
              <a:t>容量缺失：增加容量</a:t>
            </a:r>
          </a:p>
          <a:p>
            <a:pPr lvl="1"/>
            <a:r>
              <a:rPr lang="zh-CN" altLang="en-US" sz="2400" dirty="0" smtClean="0"/>
              <a:t>冲突缺失：提高相联度（理想情况：全相联）</a:t>
            </a:r>
          </a:p>
          <a:p>
            <a:r>
              <a:rPr lang="zh-CN" altLang="en-US" sz="2400" dirty="0" smtClean="0"/>
              <a:t>许多降低缺失率的方法会增加命中时间或缺失代价</a:t>
            </a:r>
          </a:p>
        </p:txBody>
      </p:sp>
      <p:sp>
        <p:nvSpPr>
          <p:cNvPr id="150532" name="Text Box 5"/>
          <p:cNvSpPr txBox="1">
            <a:spLocks noChangeArrowheads="1"/>
          </p:cNvSpPr>
          <p:nvPr/>
        </p:nvSpPr>
        <p:spPr bwMode="auto">
          <a:xfrm>
            <a:off x="8305800" y="0"/>
            <a:ext cx="838200"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en-US" altLang="zh-CN" sz="1200" b="0">
                <a:latin typeface="幼圆" pitchFamily="49" charset="-122"/>
                <a:ea typeface="幼圆" pitchFamily="49" charset="-122"/>
              </a:rPr>
              <a:t>5</a:t>
            </a:r>
            <a:r>
              <a:rPr lang="zh-CN" altLang="en-US" sz="1200" b="0">
                <a:latin typeface="幼圆" pitchFamily="49" charset="-122"/>
                <a:ea typeface="幼圆" pitchFamily="49" charset="-122"/>
              </a:rPr>
              <a:t> 之 </a:t>
            </a:r>
            <a:r>
              <a:rPr lang="en-US" altLang="zh-CN" sz="1200" b="0">
                <a:latin typeface="幼圆" pitchFamily="49" charset="-122"/>
                <a:ea typeface="幼圆" pitchFamily="49" charset="-122"/>
              </a:rPr>
              <a:t>5</a:t>
            </a:r>
            <a:endParaRPr lang="zh-CN" altLang="en-US" sz="1200" b="0">
              <a:latin typeface="幼圆" pitchFamily="49" charset="-122"/>
              <a:ea typeface="幼圆" pitchFamily="49" charset="-122"/>
            </a:endParaRPr>
          </a:p>
        </p:txBody>
      </p:sp>
      <p:sp>
        <p:nvSpPr>
          <p:cNvPr id="150533"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提高</a:t>
            </a:r>
            <a:r>
              <a:rPr lang="en-US" altLang="zh-CN" sz="1200" b="0">
                <a:latin typeface="Times New Roman" pitchFamily="18" charset="0"/>
                <a:ea typeface="幼圆" pitchFamily="49" charset="-122"/>
                <a:hlinkClick r:id="rId6" action="ppaction://hlinksldjump"/>
              </a:rPr>
              <a:t>Cache</a:t>
            </a:r>
            <a:r>
              <a:rPr lang="zh-CN" altLang="en-US" sz="1200" b="0">
                <a:latin typeface="Times New Roman" pitchFamily="18" charset="0"/>
                <a:ea typeface="幼圆" pitchFamily="49" charset="-122"/>
                <a:hlinkClick r:id="rId6"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降低缺失率</a:t>
            </a:r>
            <a:endParaRPr lang="zh-CN" altLang="en-US" sz="1200" b="0">
              <a:latin typeface="Times New Roman" pitchFamily="18" charset="0"/>
              <a:ea typeface="幼圆" pitchFamily="49" charset="-122"/>
            </a:endParaRP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444" name="Rectangle 380"/>
          <p:cNvSpPr>
            <a:spLocks noGrp="1" noChangeArrowheads="1"/>
          </p:cNvSpPr>
          <p:nvPr>
            <p:ph type="title"/>
          </p:nvPr>
        </p:nvSpPr>
        <p:spPr/>
        <p:txBody>
          <a:bodyPr/>
          <a:lstStyle/>
          <a:p>
            <a:pPr eaLnBrk="1" hangingPunct="1">
              <a:defRPr/>
            </a:pPr>
            <a:r>
              <a:rPr lang="zh-CN" altLang="en-US" smtClean="0"/>
              <a:t>增加</a:t>
            </a:r>
            <a:r>
              <a:rPr lang="en-US" altLang="zh-CN" smtClean="0"/>
              <a:t>Cache</a:t>
            </a:r>
            <a:r>
              <a:rPr lang="zh-CN" altLang="en-US" smtClean="0"/>
              <a:t>块大小</a:t>
            </a:r>
          </a:p>
        </p:txBody>
      </p:sp>
      <p:sp>
        <p:nvSpPr>
          <p:cNvPr id="151555" name="Rectangle 381"/>
          <p:cNvSpPr>
            <a:spLocks noGrp="1" noChangeArrowheads="1"/>
          </p:cNvSpPr>
          <p:nvPr>
            <p:ph type="body" idx="1"/>
          </p:nvPr>
        </p:nvSpPr>
        <p:spPr>
          <a:xfrm>
            <a:off x="900113" y="2205038"/>
            <a:ext cx="7848600" cy="598487"/>
          </a:xfrm>
        </p:spPr>
        <p:txBody>
          <a:bodyPr/>
          <a:lstStyle/>
          <a:p>
            <a:pPr marL="0" indent="0" algn="ctr" eaLnBrk="1" hangingPunct="1">
              <a:buFont typeface="Wingdings" pitchFamily="2" charset="2"/>
              <a:buNone/>
            </a:pPr>
            <a:r>
              <a:rPr lang="zh-CN" altLang="en-US" sz="2400" smtClean="0">
                <a:latin typeface="Comic Sans MS" pitchFamily="66" charset="0"/>
              </a:rPr>
              <a:t>五种不同容量</a:t>
            </a:r>
            <a:r>
              <a:rPr lang="en-US" altLang="zh-CN" sz="2400" smtClean="0">
                <a:latin typeface="Comic Sans MS" pitchFamily="66" charset="0"/>
              </a:rPr>
              <a:t>Cache</a:t>
            </a:r>
            <a:r>
              <a:rPr lang="zh-CN" altLang="en-US" sz="2400" smtClean="0">
                <a:latin typeface="Comic Sans MS" pitchFamily="66" charset="0"/>
              </a:rPr>
              <a:t>的缺失率与块大小的关系</a:t>
            </a:r>
          </a:p>
        </p:txBody>
      </p:sp>
      <p:sp>
        <p:nvSpPr>
          <p:cNvPr id="151556"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提高</a:t>
            </a:r>
            <a:r>
              <a:rPr lang="en-US" altLang="zh-CN" sz="1200" b="0">
                <a:latin typeface="Times New Roman" pitchFamily="18" charset="0"/>
                <a:ea typeface="幼圆" pitchFamily="49" charset="-122"/>
                <a:hlinkClick r:id="rId6" action="ppaction://hlinksldjump"/>
              </a:rPr>
              <a:t>Cache</a:t>
            </a:r>
            <a:r>
              <a:rPr lang="zh-CN" altLang="en-US" sz="1200" b="0">
                <a:latin typeface="Times New Roman" pitchFamily="18" charset="0"/>
                <a:ea typeface="幼圆" pitchFamily="49" charset="-122"/>
                <a:hlinkClick r:id="rId6"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降低缺失率</a:t>
            </a:r>
            <a:endParaRPr lang="zh-CN" altLang="en-US" sz="1200" b="0">
              <a:latin typeface="Times New Roman" pitchFamily="18" charset="0"/>
              <a:ea typeface="幼圆" pitchFamily="49" charset="-122"/>
            </a:endParaRPr>
          </a:p>
        </p:txBody>
      </p:sp>
      <p:grpSp>
        <p:nvGrpSpPr>
          <p:cNvPr id="151557" name="Group 382"/>
          <p:cNvGrpSpPr>
            <a:grpSpLocks/>
          </p:cNvGrpSpPr>
          <p:nvPr/>
        </p:nvGrpSpPr>
        <p:grpSpPr bwMode="auto">
          <a:xfrm>
            <a:off x="827088" y="3068638"/>
            <a:ext cx="7862887" cy="2725737"/>
            <a:chOff x="528" y="2208"/>
            <a:chExt cx="4953" cy="1717"/>
          </a:xfrm>
        </p:grpSpPr>
        <p:sp>
          <p:nvSpPr>
            <p:cNvPr id="151559" name="Rectangle 328"/>
            <p:cNvSpPr>
              <a:spLocks noChangeArrowheads="1"/>
            </p:cNvSpPr>
            <p:nvPr/>
          </p:nvSpPr>
          <p:spPr bwMode="auto">
            <a:xfrm>
              <a:off x="4765" y="3680"/>
              <a:ext cx="707" cy="245"/>
            </a:xfrm>
            <a:prstGeom prst="rect">
              <a:avLst/>
            </a:prstGeom>
            <a:solidFill>
              <a:srgbClr val="FFFF00"/>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r">
                <a:spcBef>
                  <a:spcPct val="0"/>
                </a:spcBef>
                <a:buClrTx/>
                <a:buFontTx/>
                <a:buNone/>
              </a:pPr>
              <a:r>
                <a:rPr kumimoji="0" lang="zh-CN" altLang="en-US" sz="1800">
                  <a:latin typeface="Comic Sans MS" pitchFamily="66" charset="0"/>
                  <a:ea typeface="宋体" pitchFamily="2" charset="-122"/>
                </a:rPr>
                <a:t>0.49%</a:t>
              </a:r>
            </a:p>
          </p:txBody>
        </p:sp>
        <p:sp>
          <p:nvSpPr>
            <p:cNvPr id="151560" name="Rectangle 329"/>
            <p:cNvSpPr>
              <a:spLocks noChangeArrowheads="1"/>
            </p:cNvSpPr>
            <p:nvPr/>
          </p:nvSpPr>
          <p:spPr bwMode="auto">
            <a:xfrm>
              <a:off x="4060" y="3680"/>
              <a:ext cx="705"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r">
                <a:spcBef>
                  <a:spcPct val="0"/>
                </a:spcBef>
                <a:buClrTx/>
                <a:buFontTx/>
                <a:buNone/>
              </a:pPr>
              <a:r>
                <a:rPr kumimoji="0" lang="zh-CN" altLang="en-US" sz="1800">
                  <a:latin typeface="Comic Sans MS" pitchFamily="66" charset="0"/>
                  <a:ea typeface="宋体" pitchFamily="2" charset="-122"/>
                </a:rPr>
                <a:t>1.15%</a:t>
              </a:r>
            </a:p>
          </p:txBody>
        </p:sp>
        <p:sp>
          <p:nvSpPr>
            <p:cNvPr id="151561" name="Rectangle 330"/>
            <p:cNvSpPr>
              <a:spLocks noChangeArrowheads="1"/>
            </p:cNvSpPr>
            <p:nvPr/>
          </p:nvSpPr>
          <p:spPr bwMode="auto">
            <a:xfrm>
              <a:off x="3353" y="3680"/>
              <a:ext cx="707"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r">
                <a:spcBef>
                  <a:spcPct val="0"/>
                </a:spcBef>
                <a:buClrTx/>
                <a:buFontTx/>
                <a:buNone/>
              </a:pPr>
              <a:r>
                <a:rPr kumimoji="0" lang="zh-CN" altLang="en-US" sz="1800">
                  <a:latin typeface="Comic Sans MS" pitchFamily="66" charset="0"/>
                  <a:ea typeface="宋体" pitchFamily="2" charset="-122"/>
                </a:rPr>
                <a:t>3.29%</a:t>
              </a:r>
            </a:p>
          </p:txBody>
        </p:sp>
        <p:sp>
          <p:nvSpPr>
            <p:cNvPr id="151562" name="Rectangle 331"/>
            <p:cNvSpPr>
              <a:spLocks noChangeArrowheads="1"/>
            </p:cNvSpPr>
            <p:nvPr/>
          </p:nvSpPr>
          <p:spPr bwMode="auto">
            <a:xfrm>
              <a:off x="2647" y="3680"/>
              <a:ext cx="706"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r">
                <a:spcBef>
                  <a:spcPct val="0"/>
                </a:spcBef>
                <a:buClrTx/>
                <a:buFontTx/>
                <a:buNone/>
              </a:pPr>
              <a:r>
                <a:rPr kumimoji="0" lang="zh-CN" altLang="en-US" sz="1800">
                  <a:latin typeface="Comic Sans MS" pitchFamily="66" charset="0"/>
                  <a:ea typeface="宋体" pitchFamily="2" charset="-122"/>
                </a:rPr>
                <a:t>9.51%</a:t>
              </a:r>
            </a:p>
          </p:txBody>
        </p:sp>
        <p:sp>
          <p:nvSpPr>
            <p:cNvPr id="151563" name="Rectangle 332"/>
            <p:cNvSpPr>
              <a:spLocks noChangeArrowheads="1"/>
            </p:cNvSpPr>
            <p:nvPr/>
          </p:nvSpPr>
          <p:spPr bwMode="auto">
            <a:xfrm>
              <a:off x="1940" y="3680"/>
              <a:ext cx="707"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r">
                <a:spcBef>
                  <a:spcPct val="0"/>
                </a:spcBef>
                <a:buClrTx/>
                <a:buFontTx/>
                <a:buNone/>
              </a:pPr>
              <a:r>
                <a:rPr kumimoji="0" lang="zh-CN" altLang="en-US" sz="1800">
                  <a:latin typeface="Comic Sans MS" pitchFamily="66" charset="0"/>
                  <a:ea typeface="宋体" pitchFamily="2" charset="-122"/>
                </a:rPr>
                <a:t>22.01%</a:t>
              </a:r>
            </a:p>
          </p:txBody>
        </p:sp>
        <p:sp>
          <p:nvSpPr>
            <p:cNvPr id="151564" name="Rectangle 333"/>
            <p:cNvSpPr>
              <a:spLocks noChangeArrowheads="1"/>
            </p:cNvSpPr>
            <p:nvPr/>
          </p:nvSpPr>
          <p:spPr bwMode="auto">
            <a:xfrm>
              <a:off x="816" y="3680"/>
              <a:ext cx="707"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latin typeface="Comic Sans MS" pitchFamily="66" charset="0"/>
                  <a:ea typeface="宋体" pitchFamily="2" charset="-122"/>
                </a:rPr>
                <a:t>256</a:t>
              </a:r>
            </a:p>
          </p:txBody>
        </p:sp>
        <p:sp>
          <p:nvSpPr>
            <p:cNvPr id="151565" name="Rectangle 334"/>
            <p:cNvSpPr>
              <a:spLocks noChangeArrowheads="1"/>
            </p:cNvSpPr>
            <p:nvPr/>
          </p:nvSpPr>
          <p:spPr bwMode="auto">
            <a:xfrm>
              <a:off x="4765" y="3436"/>
              <a:ext cx="707" cy="244"/>
            </a:xfrm>
            <a:prstGeom prst="rect">
              <a:avLst/>
            </a:prstGeom>
            <a:solidFill>
              <a:srgbClr val="FFFF00"/>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r">
                <a:spcBef>
                  <a:spcPct val="0"/>
                </a:spcBef>
                <a:buClrTx/>
                <a:buFontTx/>
                <a:buNone/>
              </a:pPr>
              <a:r>
                <a:rPr kumimoji="0" lang="zh-CN" altLang="en-US" sz="1800">
                  <a:latin typeface="Comic Sans MS" pitchFamily="66" charset="0"/>
                  <a:ea typeface="宋体" pitchFamily="2" charset="-122"/>
                </a:rPr>
                <a:t>0.49%</a:t>
              </a:r>
            </a:p>
          </p:txBody>
        </p:sp>
        <p:sp>
          <p:nvSpPr>
            <p:cNvPr id="151566" name="Rectangle 335"/>
            <p:cNvSpPr>
              <a:spLocks noChangeArrowheads="1"/>
            </p:cNvSpPr>
            <p:nvPr/>
          </p:nvSpPr>
          <p:spPr bwMode="auto">
            <a:xfrm>
              <a:off x="4060" y="3436"/>
              <a:ext cx="705" cy="244"/>
            </a:xfrm>
            <a:prstGeom prst="rect">
              <a:avLst/>
            </a:prstGeom>
            <a:solidFill>
              <a:srgbClr val="FFFF00"/>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r">
                <a:spcBef>
                  <a:spcPct val="0"/>
                </a:spcBef>
                <a:buClrTx/>
                <a:buFontTx/>
                <a:buNone/>
              </a:pPr>
              <a:r>
                <a:rPr kumimoji="0" lang="zh-CN" altLang="en-US" sz="1800">
                  <a:latin typeface="Comic Sans MS" pitchFamily="66" charset="0"/>
                  <a:ea typeface="宋体" pitchFamily="2" charset="-122"/>
                </a:rPr>
                <a:t>1.02%</a:t>
              </a:r>
            </a:p>
          </p:txBody>
        </p:sp>
        <p:sp>
          <p:nvSpPr>
            <p:cNvPr id="151567" name="Rectangle 336"/>
            <p:cNvSpPr>
              <a:spLocks noChangeArrowheads="1"/>
            </p:cNvSpPr>
            <p:nvPr/>
          </p:nvSpPr>
          <p:spPr bwMode="auto">
            <a:xfrm>
              <a:off x="3353" y="3436"/>
              <a:ext cx="707" cy="2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r">
                <a:spcBef>
                  <a:spcPct val="0"/>
                </a:spcBef>
                <a:buClrTx/>
                <a:buFontTx/>
                <a:buNone/>
              </a:pPr>
              <a:r>
                <a:rPr kumimoji="0" lang="zh-CN" altLang="en-US" sz="1800">
                  <a:latin typeface="Comic Sans MS" pitchFamily="66" charset="0"/>
                  <a:ea typeface="宋体" pitchFamily="2" charset="-122"/>
                </a:rPr>
                <a:t>2.77%</a:t>
              </a:r>
            </a:p>
          </p:txBody>
        </p:sp>
        <p:sp>
          <p:nvSpPr>
            <p:cNvPr id="151568" name="Rectangle 337"/>
            <p:cNvSpPr>
              <a:spLocks noChangeArrowheads="1"/>
            </p:cNvSpPr>
            <p:nvPr/>
          </p:nvSpPr>
          <p:spPr bwMode="auto">
            <a:xfrm>
              <a:off x="2647" y="3436"/>
              <a:ext cx="706" cy="2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r">
                <a:spcBef>
                  <a:spcPct val="0"/>
                </a:spcBef>
                <a:buClrTx/>
                <a:buFontTx/>
                <a:buNone/>
              </a:pPr>
              <a:r>
                <a:rPr kumimoji="0" lang="zh-CN" altLang="en-US" sz="1800">
                  <a:latin typeface="Comic Sans MS" pitchFamily="66" charset="0"/>
                  <a:ea typeface="宋体" pitchFamily="2" charset="-122"/>
                </a:rPr>
                <a:t>7.78%</a:t>
              </a:r>
            </a:p>
          </p:txBody>
        </p:sp>
        <p:sp>
          <p:nvSpPr>
            <p:cNvPr id="151569" name="Rectangle 338"/>
            <p:cNvSpPr>
              <a:spLocks noChangeArrowheads="1"/>
            </p:cNvSpPr>
            <p:nvPr/>
          </p:nvSpPr>
          <p:spPr bwMode="auto">
            <a:xfrm>
              <a:off x="1940" y="3436"/>
              <a:ext cx="707" cy="2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r">
                <a:spcBef>
                  <a:spcPct val="0"/>
                </a:spcBef>
                <a:buClrTx/>
                <a:buFontTx/>
                <a:buNone/>
              </a:pPr>
              <a:r>
                <a:rPr kumimoji="0" lang="zh-CN" altLang="en-US" sz="1800">
                  <a:latin typeface="Comic Sans MS" pitchFamily="66" charset="0"/>
                  <a:ea typeface="宋体" pitchFamily="2" charset="-122"/>
                </a:rPr>
                <a:t>16.64%</a:t>
              </a:r>
            </a:p>
          </p:txBody>
        </p:sp>
        <p:sp>
          <p:nvSpPr>
            <p:cNvPr id="151570" name="Rectangle 339"/>
            <p:cNvSpPr>
              <a:spLocks noChangeArrowheads="1"/>
            </p:cNvSpPr>
            <p:nvPr/>
          </p:nvSpPr>
          <p:spPr bwMode="auto">
            <a:xfrm>
              <a:off x="816" y="3436"/>
              <a:ext cx="707" cy="2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latin typeface="Comic Sans MS" pitchFamily="66" charset="0"/>
                  <a:ea typeface="宋体" pitchFamily="2" charset="-122"/>
                </a:rPr>
                <a:t>128</a:t>
              </a:r>
            </a:p>
          </p:txBody>
        </p:sp>
        <p:sp>
          <p:nvSpPr>
            <p:cNvPr id="151571" name="Rectangle 340"/>
            <p:cNvSpPr>
              <a:spLocks noChangeArrowheads="1"/>
            </p:cNvSpPr>
            <p:nvPr/>
          </p:nvSpPr>
          <p:spPr bwMode="auto">
            <a:xfrm>
              <a:off x="4765" y="3191"/>
              <a:ext cx="707"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r">
                <a:spcBef>
                  <a:spcPct val="0"/>
                </a:spcBef>
                <a:buClrTx/>
                <a:buFontTx/>
                <a:buNone/>
              </a:pPr>
              <a:r>
                <a:rPr kumimoji="0" lang="zh-CN" altLang="en-US" sz="1800">
                  <a:latin typeface="Comic Sans MS" pitchFamily="66" charset="0"/>
                  <a:ea typeface="宋体" pitchFamily="2" charset="-122"/>
                </a:rPr>
                <a:t>0.51%</a:t>
              </a:r>
            </a:p>
          </p:txBody>
        </p:sp>
        <p:sp>
          <p:nvSpPr>
            <p:cNvPr id="151572" name="Rectangle 341"/>
            <p:cNvSpPr>
              <a:spLocks noChangeArrowheads="1"/>
            </p:cNvSpPr>
            <p:nvPr/>
          </p:nvSpPr>
          <p:spPr bwMode="auto">
            <a:xfrm>
              <a:off x="4060" y="3191"/>
              <a:ext cx="705"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r">
                <a:spcBef>
                  <a:spcPct val="0"/>
                </a:spcBef>
                <a:buClrTx/>
                <a:buFontTx/>
                <a:buNone/>
              </a:pPr>
              <a:r>
                <a:rPr kumimoji="0" lang="zh-CN" altLang="en-US" sz="1800">
                  <a:latin typeface="Comic Sans MS" pitchFamily="66" charset="0"/>
                  <a:ea typeface="宋体" pitchFamily="2" charset="-122"/>
                </a:rPr>
                <a:t>1.06%</a:t>
              </a:r>
            </a:p>
          </p:txBody>
        </p:sp>
        <p:sp>
          <p:nvSpPr>
            <p:cNvPr id="151573" name="Rectangle 342"/>
            <p:cNvSpPr>
              <a:spLocks noChangeArrowheads="1"/>
            </p:cNvSpPr>
            <p:nvPr/>
          </p:nvSpPr>
          <p:spPr bwMode="auto">
            <a:xfrm>
              <a:off x="3353" y="3191"/>
              <a:ext cx="707" cy="245"/>
            </a:xfrm>
            <a:prstGeom prst="rect">
              <a:avLst/>
            </a:prstGeom>
            <a:solidFill>
              <a:srgbClr val="FFFF00"/>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r">
                <a:spcBef>
                  <a:spcPct val="0"/>
                </a:spcBef>
                <a:buClrTx/>
                <a:buFontTx/>
                <a:buNone/>
              </a:pPr>
              <a:r>
                <a:rPr kumimoji="0" lang="zh-CN" altLang="en-US" sz="1800">
                  <a:latin typeface="Comic Sans MS" pitchFamily="66" charset="0"/>
                  <a:ea typeface="宋体" pitchFamily="2" charset="-122"/>
                </a:rPr>
                <a:t>2.64%</a:t>
              </a:r>
            </a:p>
          </p:txBody>
        </p:sp>
        <p:sp>
          <p:nvSpPr>
            <p:cNvPr id="151574" name="Rectangle 343"/>
            <p:cNvSpPr>
              <a:spLocks noChangeArrowheads="1"/>
            </p:cNvSpPr>
            <p:nvPr/>
          </p:nvSpPr>
          <p:spPr bwMode="auto">
            <a:xfrm>
              <a:off x="2647" y="3191"/>
              <a:ext cx="706" cy="245"/>
            </a:xfrm>
            <a:prstGeom prst="rect">
              <a:avLst/>
            </a:prstGeom>
            <a:solidFill>
              <a:srgbClr val="FFFF00"/>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r">
                <a:spcBef>
                  <a:spcPct val="0"/>
                </a:spcBef>
                <a:buClrTx/>
                <a:buFontTx/>
                <a:buNone/>
              </a:pPr>
              <a:r>
                <a:rPr kumimoji="0" lang="zh-CN" altLang="en-US" sz="1800">
                  <a:latin typeface="Comic Sans MS" pitchFamily="66" charset="0"/>
                  <a:ea typeface="宋体" pitchFamily="2" charset="-122"/>
                </a:rPr>
                <a:t>7.00%</a:t>
              </a:r>
            </a:p>
          </p:txBody>
        </p:sp>
        <p:sp>
          <p:nvSpPr>
            <p:cNvPr id="151575" name="Rectangle 344"/>
            <p:cNvSpPr>
              <a:spLocks noChangeArrowheads="1"/>
            </p:cNvSpPr>
            <p:nvPr/>
          </p:nvSpPr>
          <p:spPr bwMode="auto">
            <a:xfrm>
              <a:off x="1940" y="3191"/>
              <a:ext cx="707"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r">
                <a:spcBef>
                  <a:spcPct val="0"/>
                </a:spcBef>
                <a:buClrTx/>
                <a:buFontTx/>
                <a:buNone/>
              </a:pPr>
              <a:r>
                <a:rPr kumimoji="0" lang="zh-CN" altLang="en-US" sz="1800">
                  <a:latin typeface="Comic Sans MS" pitchFamily="66" charset="0"/>
                  <a:ea typeface="宋体" pitchFamily="2" charset="-122"/>
                </a:rPr>
                <a:t>13.76%</a:t>
              </a:r>
            </a:p>
          </p:txBody>
        </p:sp>
        <p:sp>
          <p:nvSpPr>
            <p:cNvPr id="151576" name="Rectangle 345"/>
            <p:cNvSpPr>
              <a:spLocks noChangeArrowheads="1"/>
            </p:cNvSpPr>
            <p:nvPr/>
          </p:nvSpPr>
          <p:spPr bwMode="auto">
            <a:xfrm>
              <a:off x="829" y="3191"/>
              <a:ext cx="707"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latin typeface="Comic Sans MS" pitchFamily="66" charset="0"/>
                  <a:ea typeface="宋体" pitchFamily="2" charset="-122"/>
                </a:rPr>
                <a:t>64</a:t>
              </a:r>
            </a:p>
          </p:txBody>
        </p:sp>
        <p:sp>
          <p:nvSpPr>
            <p:cNvPr id="151577" name="Rectangle 346"/>
            <p:cNvSpPr>
              <a:spLocks noChangeArrowheads="1"/>
            </p:cNvSpPr>
            <p:nvPr/>
          </p:nvSpPr>
          <p:spPr bwMode="auto">
            <a:xfrm>
              <a:off x="4765" y="2946"/>
              <a:ext cx="707"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r">
                <a:spcBef>
                  <a:spcPct val="0"/>
                </a:spcBef>
                <a:buClrTx/>
                <a:buFontTx/>
                <a:buNone/>
              </a:pPr>
              <a:r>
                <a:rPr kumimoji="0" lang="zh-CN" altLang="en-US" sz="1800">
                  <a:latin typeface="Comic Sans MS" pitchFamily="66" charset="0"/>
                  <a:ea typeface="宋体" pitchFamily="2" charset="-122"/>
                </a:rPr>
                <a:t>0.70%</a:t>
              </a:r>
            </a:p>
          </p:txBody>
        </p:sp>
        <p:sp>
          <p:nvSpPr>
            <p:cNvPr id="151578" name="Rectangle 347"/>
            <p:cNvSpPr>
              <a:spLocks noChangeArrowheads="1"/>
            </p:cNvSpPr>
            <p:nvPr/>
          </p:nvSpPr>
          <p:spPr bwMode="auto">
            <a:xfrm>
              <a:off x="4060" y="2946"/>
              <a:ext cx="705"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r">
                <a:spcBef>
                  <a:spcPct val="0"/>
                </a:spcBef>
                <a:buClrTx/>
                <a:buFontTx/>
                <a:buNone/>
              </a:pPr>
              <a:r>
                <a:rPr kumimoji="0" lang="zh-CN" altLang="en-US" sz="1800">
                  <a:latin typeface="Comic Sans MS" pitchFamily="66" charset="0"/>
                  <a:ea typeface="宋体" pitchFamily="2" charset="-122"/>
                </a:rPr>
                <a:t>1.35%</a:t>
              </a:r>
            </a:p>
          </p:txBody>
        </p:sp>
        <p:sp>
          <p:nvSpPr>
            <p:cNvPr id="151579" name="Rectangle 348"/>
            <p:cNvSpPr>
              <a:spLocks noChangeArrowheads="1"/>
            </p:cNvSpPr>
            <p:nvPr/>
          </p:nvSpPr>
          <p:spPr bwMode="auto">
            <a:xfrm>
              <a:off x="3353" y="2946"/>
              <a:ext cx="707"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r">
                <a:spcBef>
                  <a:spcPct val="0"/>
                </a:spcBef>
                <a:buClrTx/>
                <a:buFontTx/>
                <a:buNone/>
              </a:pPr>
              <a:r>
                <a:rPr kumimoji="0" lang="zh-CN" altLang="en-US" sz="1800">
                  <a:latin typeface="Comic Sans MS" pitchFamily="66" charset="0"/>
                  <a:ea typeface="宋体" pitchFamily="2" charset="-122"/>
                </a:rPr>
                <a:t>2.87%</a:t>
              </a:r>
            </a:p>
          </p:txBody>
        </p:sp>
        <p:sp>
          <p:nvSpPr>
            <p:cNvPr id="151580" name="Rectangle 349"/>
            <p:cNvSpPr>
              <a:spLocks noChangeArrowheads="1"/>
            </p:cNvSpPr>
            <p:nvPr/>
          </p:nvSpPr>
          <p:spPr bwMode="auto">
            <a:xfrm>
              <a:off x="2647" y="2946"/>
              <a:ext cx="706"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r">
                <a:spcBef>
                  <a:spcPct val="0"/>
                </a:spcBef>
                <a:buClrTx/>
                <a:buFontTx/>
                <a:buNone/>
              </a:pPr>
              <a:r>
                <a:rPr kumimoji="0" lang="zh-CN" altLang="en-US" sz="1800">
                  <a:latin typeface="Comic Sans MS" pitchFamily="66" charset="0"/>
                  <a:ea typeface="宋体" pitchFamily="2" charset="-122"/>
                </a:rPr>
                <a:t>7.24%</a:t>
              </a:r>
            </a:p>
          </p:txBody>
        </p:sp>
        <p:sp>
          <p:nvSpPr>
            <p:cNvPr id="151581" name="Rectangle 350"/>
            <p:cNvSpPr>
              <a:spLocks noChangeArrowheads="1"/>
            </p:cNvSpPr>
            <p:nvPr/>
          </p:nvSpPr>
          <p:spPr bwMode="auto">
            <a:xfrm>
              <a:off x="1940" y="2946"/>
              <a:ext cx="707" cy="245"/>
            </a:xfrm>
            <a:prstGeom prst="rect">
              <a:avLst/>
            </a:prstGeom>
            <a:solidFill>
              <a:srgbClr val="FFFF00"/>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r">
                <a:spcBef>
                  <a:spcPct val="0"/>
                </a:spcBef>
                <a:buClrTx/>
                <a:buFontTx/>
                <a:buNone/>
              </a:pPr>
              <a:r>
                <a:rPr kumimoji="0" lang="zh-CN" altLang="en-US" sz="1800">
                  <a:latin typeface="Comic Sans MS" pitchFamily="66" charset="0"/>
                  <a:ea typeface="宋体" pitchFamily="2" charset="-122"/>
                </a:rPr>
                <a:t>13.34%</a:t>
              </a:r>
            </a:p>
          </p:txBody>
        </p:sp>
        <p:sp>
          <p:nvSpPr>
            <p:cNvPr id="151582" name="Rectangle 351"/>
            <p:cNvSpPr>
              <a:spLocks noChangeArrowheads="1"/>
            </p:cNvSpPr>
            <p:nvPr/>
          </p:nvSpPr>
          <p:spPr bwMode="auto">
            <a:xfrm>
              <a:off x="829" y="2946"/>
              <a:ext cx="707"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latin typeface="Comic Sans MS" pitchFamily="66" charset="0"/>
                  <a:ea typeface="宋体" pitchFamily="2" charset="-122"/>
                </a:rPr>
                <a:t>32</a:t>
              </a:r>
            </a:p>
          </p:txBody>
        </p:sp>
        <p:sp>
          <p:nvSpPr>
            <p:cNvPr id="151583" name="Rectangle 352"/>
            <p:cNvSpPr>
              <a:spLocks noChangeArrowheads="1"/>
            </p:cNvSpPr>
            <p:nvPr/>
          </p:nvSpPr>
          <p:spPr bwMode="auto">
            <a:xfrm>
              <a:off x="4765" y="2701"/>
              <a:ext cx="707"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r">
                <a:spcBef>
                  <a:spcPct val="0"/>
                </a:spcBef>
                <a:buClrTx/>
                <a:buFontTx/>
                <a:buNone/>
              </a:pPr>
              <a:r>
                <a:rPr kumimoji="0" lang="zh-CN" altLang="en-US" sz="1800">
                  <a:latin typeface="Comic Sans MS" pitchFamily="66" charset="0"/>
                  <a:ea typeface="宋体" pitchFamily="2" charset="-122"/>
                </a:rPr>
                <a:t>1.09%</a:t>
              </a:r>
            </a:p>
          </p:txBody>
        </p:sp>
        <p:sp>
          <p:nvSpPr>
            <p:cNvPr id="151584" name="Rectangle 353"/>
            <p:cNvSpPr>
              <a:spLocks noChangeArrowheads="1"/>
            </p:cNvSpPr>
            <p:nvPr/>
          </p:nvSpPr>
          <p:spPr bwMode="auto">
            <a:xfrm>
              <a:off x="4060" y="2701"/>
              <a:ext cx="705"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r">
                <a:spcBef>
                  <a:spcPct val="0"/>
                </a:spcBef>
                <a:buClrTx/>
                <a:buFontTx/>
                <a:buNone/>
              </a:pPr>
              <a:r>
                <a:rPr kumimoji="0" lang="zh-CN" altLang="en-US" sz="1800">
                  <a:latin typeface="Comic Sans MS" pitchFamily="66" charset="0"/>
                  <a:ea typeface="宋体" pitchFamily="2" charset="-122"/>
                </a:rPr>
                <a:t>2.04%</a:t>
              </a:r>
            </a:p>
          </p:txBody>
        </p:sp>
        <p:sp>
          <p:nvSpPr>
            <p:cNvPr id="151585" name="Rectangle 354"/>
            <p:cNvSpPr>
              <a:spLocks noChangeArrowheads="1"/>
            </p:cNvSpPr>
            <p:nvPr/>
          </p:nvSpPr>
          <p:spPr bwMode="auto">
            <a:xfrm>
              <a:off x="3353" y="2701"/>
              <a:ext cx="707"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r">
                <a:spcBef>
                  <a:spcPct val="0"/>
                </a:spcBef>
                <a:buClrTx/>
                <a:buFontTx/>
                <a:buNone/>
              </a:pPr>
              <a:r>
                <a:rPr kumimoji="0" lang="zh-CN" altLang="en-US" sz="1800">
                  <a:latin typeface="Comic Sans MS" pitchFamily="66" charset="0"/>
                  <a:ea typeface="宋体" pitchFamily="2" charset="-122"/>
                </a:rPr>
                <a:t>3.94%</a:t>
              </a:r>
            </a:p>
          </p:txBody>
        </p:sp>
        <p:sp>
          <p:nvSpPr>
            <p:cNvPr id="151586" name="Rectangle 355"/>
            <p:cNvSpPr>
              <a:spLocks noChangeArrowheads="1"/>
            </p:cNvSpPr>
            <p:nvPr/>
          </p:nvSpPr>
          <p:spPr bwMode="auto">
            <a:xfrm>
              <a:off x="2647" y="2701"/>
              <a:ext cx="706"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r">
                <a:spcBef>
                  <a:spcPct val="0"/>
                </a:spcBef>
                <a:buClrTx/>
                <a:buFontTx/>
                <a:buNone/>
              </a:pPr>
              <a:r>
                <a:rPr kumimoji="0" lang="zh-CN" altLang="en-US" sz="1800">
                  <a:latin typeface="Comic Sans MS" pitchFamily="66" charset="0"/>
                  <a:ea typeface="宋体" pitchFamily="2" charset="-122"/>
                </a:rPr>
                <a:t>8.57%</a:t>
              </a:r>
              <a:endParaRPr kumimoji="0" lang="en-US" altLang="zh-CN" sz="1800">
                <a:latin typeface="Comic Sans MS" pitchFamily="66" charset="0"/>
                <a:ea typeface="宋体" pitchFamily="2" charset="-122"/>
              </a:endParaRPr>
            </a:p>
          </p:txBody>
        </p:sp>
        <p:sp>
          <p:nvSpPr>
            <p:cNvPr id="151587" name="Rectangle 356"/>
            <p:cNvSpPr>
              <a:spLocks noChangeArrowheads="1"/>
            </p:cNvSpPr>
            <p:nvPr/>
          </p:nvSpPr>
          <p:spPr bwMode="auto">
            <a:xfrm>
              <a:off x="1940" y="2701"/>
              <a:ext cx="707"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r">
                <a:spcBef>
                  <a:spcPct val="0"/>
                </a:spcBef>
                <a:buClrTx/>
                <a:buFontTx/>
                <a:buNone/>
              </a:pPr>
              <a:r>
                <a:rPr kumimoji="0" lang="zh-CN" altLang="en-US" sz="1800">
                  <a:latin typeface="Comic Sans MS" pitchFamily="66" charset="0"/>
                  <a:ea typeface="宋体" pitchFamily="2" charset="-122"/>
                </a:rPr>
                <a:t>15.05%</a:t>
              </a:r>
            </a:p>
          </p:txBody>
        </p:sp>
        <p:sp>
          <p:nvSpPr>
            <p:cNvPr id="151588" name="Rectangle 357"/>
            <p:cNvSpPr>
              <a:spLocks noChangeArrowheads="1"/>
            </p:cNvSpPr>
            <p:nvPr/>
          </p:nvSpPr>
          <p:spPr bwMode="auto">
            <a:xfrm>
              <a:off x="829" y="2701"/>
              <a:ext cx="707"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latin typeface="Comic Sans MS" pitchFamily="66" charset="0"/>
                  <a:ea typeface="宋体" pitchFamily="2" charset="-122"/>
                </a:rPr>
                <a:t>16</a:t>
              </a:r>
            </a:p>
          </p:txBody>
        </p:sp>
        <p:sp>
          <p:nvSpPr>
            <p:cNvPr id="151589" name="Rectangle 358"/>
            <p:cNvSpPr>
              <a:spLocks noChangeArrowheads="1"/>
            </p:cNvSpPr>
            <p:nvPr/>
          </p:nvSpPr>
          <p:spPr bwMode="auto">
            <a:xfrm>
              <a:off x="4765" y="2453"/>
              <a:ext cx="707" cy="2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solidFill>
                    <a:schemeClr val="accent2"/>
                  </a:solidFill>
                  <a:latin typeface="Comic Sans MS" pitchFamily="66" charset="0"/>
                  <a:ea typeface="宋体" pitchFamily="2" charset="-122"/>
                </a:rPr>
                <a:t>256</a:t>
              </a:r>
              <a:endParaRPr kumimoji="0" lang="en-US" altLang="zh-CN" sz="1800">
                <a:solidFill>
                  <a:schemeClr val="accent2"/>
                </a:solidFill>
                <a:latin typeface="Comic Sans MS" pitchFamily="66" charset="0"/>
                <a:ea typeface="宋体" pitchFamily="2" charset="-122"/>
              </a:endParaRPr>
            </a:p>
          </p:txBody>
        </p:sp>
        <p:sp>
          <p:nvSpPr>
            <p:cNvPr id="151590" name="Rectangle 359"/>
            <p:cNvSpPr>
              <a:spLocks noChangeArrowheads="1"/>
            </p:cNvSpPr>
            <p:nvPr/>
          </p:nvSpPr>
          <p:spPr bwMode="auto">
            <a:xfrm>
              <a:off x="4060" y="2453"/>
              <a:ext cx="705" cy="2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solidFill>
                    <a:schemeClr val="accent2"/>
                  </a:solidFill>
                  <a:latin typeface="Comic Sans MS" pitchFamily="66" charset="0"/>
                  <a:ea typeface="宋体" pitchFamily="2" charset="-122"/>
                </a:rPr>
                <a:t>64</a:t>
              </a:r>
              <a:endParaRPr kumimoji="0" lang="en-US" altLang="zh-CN" sz="1800">
                <a:solidFill>
                  <a:schemeClr val="accent2"/>
                </a:solidFill>
                <a:latin typeface="Comic Sans MS" pitchFamily="66" charset="0"/>
                <a:ea typeface="宋体" pitchFamily="2" charset="-122"/>
              </a:endParaRPr>
            </a:p>
          </p:txBody>
        </p:sp>
        <p:sp>
          <p:nvSpPr>
            <p:cNvPr id="151591" name="Rectangle 360"/>
            <p:cNvSpPr>
              <a:spLocks noChangeArrowheads="1"/>
            </p:cNvSpPr>
            <p:nvPr/>
          </p:nvSpPr>
          <p:spPr bwMode="auto">
            <a:xfrm>
              <a:off x="3353" y="2453"/>
              <a:ext cx="707" cy="2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solidFill>
                    <a:schemeClr val="accent2"/>
                  </a:solidFill>
                  <a:latin typeface="Comic Sans MS" pitchFamily="66" charset="0"/>
                  <a:ea typeface="宋体" pitchFamily="2" charset="-122"/>
                </a:rPr>
                <a:t>16</a:t>
              </a:r>
              <a:endParaRPr kumimoji="0" lang="en-US" altLang="zh-CN" sz="1800">
                <a:solidFill>
                  <a:schemeClr val="accent2"/>
                </a:solidFill>
                <a:latin typeface="Comic Sans MS" pitchFamily="66" charset="0"/>
                <a:ea typeface="宋体" pitchFamily="2" charset="-122"/>
              </a:endParaRPr>
            </a:p>
          </p:txBody>
        </p:sp>
        <p:sp>
          <p:nvSpPr>
            <p:cNvPr id="151592" name="Rectangle 361"/>
            <p:cNvSpPr>
              <a:spLocks noChangeArrowheads="1"/>
            </p:cNvSpPr>
            <p:nvPr/>
          </p:nvSpPr>
          <p:spPr bwMode="auto">
            <a:xfrm>
              <a:off x="2647" y="2453"/>
              <a:ext cx="706" cy="2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solidFill>
                    <a:schemeClr val="accent2"/>
                  </a:solidFill>
                  <a:latin typeface="Comic Sans MS" pitchFamily="66" charset="0"/>
                  <a:ea typeface="宋体" pitchFamily="2" charset="-122"/>
                </a:rPr>
                <a:t>4</a:t>
              </a:r>
              <a:endParaRPr kumimoji="0" lang="en-US" altLang="zh-CN" sz="1800">
                <a:solidFill>
                  <a:schemeClr val="accent2"/>
                </a:solidFill>
                <a:latin typeface="Comic Sans MS" pitchFamily="66" charset="0"/>
                <a:ea typeface="宋体" pitchFamily="2" charset="-122"/>
              </a:endParaRPr>
            </a:p>
          </p:txBody>
        </p:sp>
        <p:sp>
          <p:nvSpPr>
            <p:cNvPr id="151593" name="Rectangle 362"/>
            <p:cNvSpPr>
              <a:spLocks noChangeArrowheads="1"/>
            </p:cNvSpPr>
            <p:nvPr/>
          </p:nvSpPr>
          <p:spPr bwMode="auto">
            <a:xfrm>
              <a:off x="1940" y="2453"/>
              <a:ext cx="707" cy="2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solidFill>
                    <a:schemeClr val="accent2"/>
                  </a:solidFill>
                  <a:latin typeface="Comic Sans MS" pitchFamily="66" charset="0"/>
                  <a:ea typeface="宋体" pitchFamily="2" charset="-122"/>
                </a:rPr>
                <a:t>1</a:t>
              </a:r>
              <a:endParaRPr kumimoji="0" lang="en-US" altLang="zh-CN" sz="1800">
                <a:solidFill>
                  <a:schemeClr val="accent2"/>
                </a:solidFill>
                <a:latin typeface="Comic Sans MS" pitchFamily="66" charset="0"/>
                <a:ea typeface="宋体" pitchFamily="2" charset="-122"/>
              </a:endParaRPr>
            </a:p>
          </p:txBody>
        </p:sp>
        <p:sp>
          <p:nvSpPr>
            <p:cNvPr id="151594" name="Rectangle 363"/>
            <p:cNvSpPr>
              <a:spLocks noChangeArrowheads="1"/>
            </p:cNvSpPr>
            <p:nvPr/>
          </p:nvSpPr>
          <p:spPr bwMode="auto">
            <a:xfrm>
              <a:off x="1940" y="2208"/>
              <a:ext cx="3532"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en-US" altLang="zh-CN" sz="1800">
                  <a:solidFill>
                    <a:srgbClr val="0033CC"/>
                  </a:solidFill>
                  <a:latin typeface="Comic Sans MS" pitchFamily="66" charset="0"/>
                  <a:ea typeface="宋体" pitchFamily="2" charset="-122"/>
                </a:rPr>
                <a:t>Cache size (KB)</a:t>
              </a:r>
            </a:p>
          </p:txBody>
        </p:sp>
        <p:sp>
          <p:nvSpPr>
            <p:cNvPr id="151595" name="Rectangle 364"/>
            <p:cNvSpPr>
              <a:spLocks noChangeArrowheads="1"/>
            </p:cNvSpPr>
            <p:nvPr/>
          </p:nvSpPr>
          <p:spPr bwMode="auto">
            <a:xfrm>
              <a:off x="829" y="2208"/>
              <a:ext cx="707" cy="49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en-US" altLang="zh-CN" sz="1800">
                  <a:solidFill>
                    <a:srgbClr val="0033CC"/>
                  </a:solidFill>
                  <a:latin typeface="Comic Sans MS" pitchFamily="66" charset="0"/>
                  <a:ea typeface="宋体" pitchFamily="2" charset="-122"/>
                </a:rPr>
                <a:t>Block size (B)</a:t>
              </a:r>
            </a:p>
          </p:txBody>
        </p:sp>
        <p:sp>
          <p:nvSpPr>
            <p:cNvPr id="151596" name="Line 365"/>
            <p:cNvSpPr>
              <a:spLocks noChangeShapeType="1"/>
            </p:cNvSpPr>
            <p:nvPr/>
          </p:nvSpPr>
          <p:spPr bwMode="auto">
            <a:xfrm>
              <a:off x="528" y="2208"/>
              <a:ext cx="494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1597" name="Line 366"/>
            <p:cNvSpPr>
              <a:spLocks noChangeShapeType="1"/>
            </p:cNvSpPr>
            <p:nvPr/>
          </p:nvSpPr>
          <p:spPr bwMode="auto">
            <a:xfrm>
              <a:off x="528" y="2701"/>
              <a:ext cx="49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1598" name="Line 367"/>
            <p:cNvSpPr>
              <a:spLocks noChangeShapeType="1"/>
            </p:cNvSpPr>
            <p:nvPr/>
          </p:nvSpPr>
          <p:spPr bwMode="auto">
            <a:xfrm>
              <a:off x="528" y="2946"/>
              <a:ext cx="49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1599" name="Line 368"/>
            <p:cNvSpPr>
              <a:spLocks noChangeShapeType="1"/>
            </p:cNvSpPr>
            <p:nvPr/>
          </p:nvSpPr>
          <p:spPr bwMode="auto">
            <a:xfrm>
              <a:off x="528" y="3191"/>
              <a:ext cx="49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1600" name="Line 369"/>
            <p:cNvSpPr>
              <a:spLocks noChangeShapeType="1"/>
            </p:cNvSpPr>
            <p:nvPr/>
          </p:nvSpPr>
          <p:spPr bwMode="auto">
            <a:xfrm>
              <a:off x="528" y="3436"/>
              <a:ext cx="49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1601" name="Line 370"/>
            <p:cNvSpPr>
              <a:spLocks noChangeShapeType="1"/>
            </p:cNvSpPr>
            <p:nvPr/>
          </p:nvSpPr>
          <p:spPr bwMode="auto">
            <a:xfrm>
              <a:off x="528" y="3680"/>
              <a:ext cx="49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1602" name="Line 371"/>
            <p:cNvSpPr>
              <a:spLocks noChangeShapeType="1"/>
            </p:cNvSpPr>
            <p:nvPr/>
          </p:nvSpPr>
          <p:spPr bwMode="auto">
            <a:xfrm>
              <a:off x="528" y="3925"/>
              <a:ext cx="494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1603" name="Line 372"/>
            <p:cNvSpPr>
              <a:spLocks noChangeShapeType="1"/>
            </p:cNvSpPr>
            <p:nvPr/>
          </p:nvSpPr>
          <p:spPr bwMode="auto">
            <a:xfrm>
              <a:off x="528" y="2208"/>
              <a:ext cx="0" cy="171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1604" name="Line 373"/>
            <p:cNvSpPr>
              <a:spLocks noChangeShapeType="1"/>
            </p:cNvSpPr>
            <p:nvPr/>
          </p:nvSpPr>
          <p:spPr bwMode="auto">
            <a:xfrm>
              <a:off x="5472" y="2208"/>
              <a:ext cx="0" cy="171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1605" name="Line 374"/>
            <p:cNvSpPr>
              <a:spLocks noChangeShapeType="1"/>
            </p:cNvSpPr>
            <p:nvPr/>
          </p:nvSpPr>
          <p:spPr bwMode="auto">
            <a:xfrm>
              <a:off x="2647" y="2453"/>
              <a:ext cx="0" cy="14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1606" name="Line 375"/>
            <p:cNvSpPr>
              <a:spLocks noChangeShapeType="1"/>
            </p:cNvSpPr>
            <p:nvPr/>
          </p:nvSpPr>
          <p:spPr bwMode="auto">
            <a:xfrm>
              <a:off x="3353" y="2453"/>
              <a:ext cx="0" cy="14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1607" name="Line 376"/>
            <p:cNvSpPr>
              <a:spLocks noChangeShapeType="1"/>
            </p:cNvSpPr>
            <p:nvPr/>
          </p:nvSpPr>
          <p:spPr bwMode="auto">
            <a:xfrm>
              <a:off x="4060" y="2453"/>
              <a:ext cx="0" cy="14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1608" name="Line 377"/>
            <p:cNvSpPr>
              <a:spLocks noChangeShapeType="1"/>
            </p:cNvSpPr>
            <p:nvPr/>
          </p:nvSpPr>
          <p:spPr bwMode="auto">
            <a:xfrm>
              <a:off x="4765" y="2453"/>
              <a:ext cx="0" cy="14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1609" name="Line 378"/>
            <p:cNvSpPr>
              <a:spLocks noChangeShapeType="1"/>
            </p:cNvSpPr>
            <p:nvPr/>
          </p:nvSpPr>
          <p:spPr bwMode="auto">
            <a:xfrm>
              <a:off x="1949" y="2457"/>
              <a:ext cx="35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1610" name="Freeform 379"/>
            <p:cNvSpPr>
              <a:spLocks/>
            </p:cNvSpPr>
            <p:nvPr/>
          </p:nvSpPr>
          <p:spPr bwMode="auto">
            <a:xfrm>
              <a:off x="1944" y="2208"/>
              <a:ext cx="1" cy="1712"/>
            </a:xfrm>
            <a:custGeom>
              <a:avLst/>
              <a:gdLst>
                <a:gd name="T0" fmla="*/ 0 w 1"/>
                <a:gd name="T1" fmla="*/ 0 h 1712"/>
                <a:gd name="T2" fmla="*/ 1 w 1"/>
                <a:gd name="T3" fmla="*/ 1712 h 1712"/>
                <a:gd name="T4" fmla="*/ 0 60000 65536"/>
                <a:gd name="T5" fmla="*/ 0 60000 65536"/>
              </a:gdLst>
              <a:ahLst/>
              <a:cxnLst>
                <a:cxn ang="T4">
                  <a:pos x="T0" y="T1"/>
                </a:cxn>
                <a:cxn ang="T5">
                  <a:pos x="T2" y="T3"/>
                </a:cxn>
              </a:cxnLst>
              <a:rect l="0" t="0" r="r" b="b"/>
              <a:pathLst>
                <a:path w="1" h="1712">
                  <a:moveTo>
                    <a:pt x="0" y="0"/>
                  </a:moveTo>
                  <a:lnTo>
                    <a:pt x="1" y="1712"/>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151558" name="Text Box 383"/>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en-US" altLang="zh-CN" sz="1200" b="0">
                <a:latin typeface="幼圆" pitchFamily="49" charset="-122"/>
                <a:ea typeface="幼圆" pitchFamily="49" charset="-122"/>
              </a:rPr>
              <a:t>5 </a:t>
            </a:r>
            <a:r>
              <a:rPr lang="zh-CN" altLang="en-US" sz="1200" b="0">
                <a:latin typeface="幼圆" pitchFamily="49" charset="-122"/>
                <a:ea typeface="幼圆" pitchFamily="49" charset="-122"/>
              </a:rPr>
              <a:t>之 1</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p:txBody>
          <a:bodyPr/>
          <a:lstStyle/>
          <a:p>
            <a:pPr eaLnBrk="1" hangingPunct="1">
              <a:defRPr/>
            </a:pPr>
            <a:r>
              <a:rPr lang="zh-CN" altLang="en-US" smtClean="0"/>
              <a:t>图  示</a:t>
            </a:r>
          </a:p>
        </p:txBody>
      </p:sp>
      <p:sp>
        <p:nvSpPr>
          <p:cNvPr id="15257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提高</a:t>
            </a:r>
            <a:r>
              <a:rPr lang="en-US" altLang="zh-CN" sz="1200" b="0">
                <a:latin typeface="Times New Roman" pitchFamily="18" charset="0"/>
                <a:ea typeface="幼圆" pitchFamily="49" charset="-122"/>
                <a:hlinkClick r:id="rId6" action="ppaction://hlinksldjump"/>
              </a:rPr>
              <a:t>Cache</a:t>
            </a:r>
            <a:r>
              <a:rPr lang="zh-CN" altLang="en-US" sz="1200" b="0">
                <a:latin typeface="Times New Roman" pitchFamily="18" charset="0"/>
                <a:ea typeface="幼圆" pitchFamily="49" charset="-122"/>
                <a:hlinkClick r:id="rId6"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降低缺失率</a:t>
            </a:r>
            <a:endParaRPr lang="zh-CN" altLang="en-US" sz="1200" b="0">
              <a:latin typeface="Times New Roman" pitchFamily="18" charset="0"/>
              <a:ea typeface="幼圆" pitchFamily="49" charset="-122"/>
            </a:endParaRPr>
          </a:p>
        </p:txBody>
      </p:sp>
      <p:grpSp>
        <p:nvGrpSpPr>
          <p:cNvPr id="152580" name="Group 4"/>
          <p:cNvGrpSpPr>
            <a:grpSpLocks/>
          </p:cNvGrpSpPr>
          <p:nvPr/>
        </p:nvGrpSpPr>
        <p:grpSpPr bwMode="auto">
          <a:xfrm>
            <a:off x="1219200" y="2209800"/>
            <a:ext cx="7167563" cy="4160838"/>
            <a:chOff x="768" y="1392"/>
            <a:chExt cx="4515" cy="2621"/>
          </a:xfrm>
        </p:grpSpPr>
        <p:grpSp>
          <p:nvGrpSpPr>
            <p:cNvPr id="152582" name="Group 5"/>
            <p:cNvGrpSpPr>
              <a:grpSpLocks/>
            </p:cNvGrpSpPr>
            <p:nvPr/>
          </p:nvGrpSpPr>
          <p:grpSpPr bwMode="auto">
            <a:xfrm>
              <a:off x="4272" y="1590"/>
              <a:ext cx="1011" cy="1885"/>
              <a:chOff x="4066" y="1226"/>
              <a:chExt cx="1011" cy="1885"/>
            </a:xfrm>
          </p:grpSpPr>
          <p:sp>
            <p:nvSpPr>
              <p:cNvPr id="152888" name="Rectangle 6"/>
              <p:cNvSpPr>
                <a:spLocks noChangeArrowheads="1"/>
              </p:cNvSpPr>
              <p:nvPr/>
            </p:nvSpPr>
            <p:spPr bwMode="auto">
              <a:xfrm>
                <a:off x="4066" y="1436"/>
                <a:ext cx="1011" cy="1675"/>
              </a:xfrm>
              <a:prstGeom prst="rect">
                <a:avLst/>
              </a:prstGeom>
              <a:solidFill>
                <a:srgbClr val="FFFFFF"/>
              </a:solidFill>
              <a:ln w="12700">
                <a:solidFill>
                  <a:srgbClr val="000000"/>
                </a:solidFill>
                <a:miter lim="800000"/>
                <a:headEnd/>
                <a:tailEnd/>
              </a:ln>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152889" name="Line 7"/>
              <p:cNvSpPr>
                <a:spLocks noChangeShapeType="1"/>
              </p:cNvSpPr>
              <p:nvPr/>
            </p:nvSpPr>
            <p:spPr bwMode="auto">
              <a:xfrm>
                <a:off x="4142" y="1591"/>
                <a:ext cx="38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90" name="Rectangle 8"/>
              <p:cNvSpPr>
                <a:spLocks noChangeArrowheads="1"/>
              </p:cNvSpPr>
              <p:nvPr/>
            </p:nvSpPr>
            <p:spPr bwMode="auto">
              <a:xfrm>
                <a:off x="4313" y="1571"/>
                <a:ext cx="40" cy="40"/>
              </a:xfrm>
              <a:prstGeom prst="rect">
                <a:avLst/>
              </a:prstGeom>
              <a:solidFill>
                <a:srgbClr val="DD0806"/>
              </a:solidFill>
              <a:ln w="12700">
                <a:solidFill>
                  <a:srgbClr val="000000"/>
                </a:solidFill>
                <a:miter lim="800000"/>
                <a:headEnd/>
                <a:tailEnd/>
              </a:ln>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152891" name="Rectangle 9"/>
              <p:cNvSpPr>
                <a:spLocks noChangeArrowheads="1"/>
              </p:cNvSpPr>
              <p:nvPr/>
            </p:nvSpPr>
            <p:spPr bwMode="auto">
              <a:xfrm>
                <a:off x="4634" y="1535"/>
                <a:ext cx="17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solidFill>
                      <a:srgbClr val="000000"/>
                    </a:solidFill>
                    <a:latin typeface="Comic Sans MS" pitchFamily="66" charset="0"/>
                    <a:ea typeface="宋体" pitchFamily="2" charset="-122"/>
                  </a:rPr>
                  <a:t>1</a:t>
                </a:r>
                <a:r>
                  <a:rPr kumimoji="0" lang="en-US" altLang="zh-CN" sz="1800">
                    <a:solidFill>
                      <a:srgbClr val="000000"/>
                    </a:solidFill>
                    <a:latin typeface="Comic Sans MS" pitchFamily="66" charset="0"/>
                    <a:ea typeface="宋体" pitchFamily="2" charset="-122"/>
                  </a:rPr>
                  <a:t>K</a:t>
                </a:r>
                <a:endParaRPr kumimoji="0" lang="en-US" altLang="zh-CN" sz="1800">
                  <a:latin typeface="Comic Sans MS" pitchFamily="66" charset="0"/>
                  <a:ea typeface="宋体" pitchFamily="2" charset="-122"/>
                </a:endParaRPr>
              </a:p>
            </p:txBody>
          </p:sp>
          <p:sp>
            <p:nvSpPr>
              <p:cNvPr id="152892" name="Line 10"/>
              <p:cNvSpPr>
                <a:spLocks noChangeShapeType="1"/>
              </p:cNvSpPr>
              <p:nvPr/>
            </p:nvSpPr>
            <p:spPr bwMode="auto">
              <a:xfrm>
                <a:off x="4142" y="1917"/>
                <a:ext cx="38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93" name="Rectangle 11"/>
              <p:cNvSpPr>
                <a:spLocks noChangeArrowheads="1"/>
              </p:cNvSpPr>
              <p:nvPr/>
            </p:nvSpPr>
            <p:spPr bwMode="auto">
              <a:xfrm>
                <a:off x="4313" y="1897"/>
                <a:ext cx="40" cy="39"/>
              </a:xfrm>
              <a:prstGeom prst="rect">
                <a:avLst/>
              </a:prstGeom>
              <a:solidFill>
                <a:srgbClr val="008011"/>
              </a:solidFill>
              <a:ln w="12700">
                <a:solidFill>
                  <a:srgbClr val="000000"/>
                </a:solidFill>
                <a:miter lim="800000"/>
                <a:headEnd/>
                <a:tailEnd/>
              </a:ln>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152894" name="Rectangle 12"/>
              <p:cNvSpPr>
                <a:spLocks noChangeArrowheads="1"/>
              </p:cNvSpPr>
              <p:nvPr/>
            </p:nvSpPr>
            <p:spPr bwMode="auto">
              <a:xfrm>
                <a:off x="4634" y="1861"/>
                <a:ext cx="17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solidFill>
                      <a:srgbClr val="000000"/>
                    </a:solidFill>
                    <a:latin typeface="Comic Sans MS" pitchFamily="66" charset="0"/>
                    <a:ea typeface="宋体" pitchFamily="2" charset="-122"/>
                  </a:rPr>
                  <a:t>4</a:t>
                </a:r>
                <a:r>
                  <a:rPr kumimoji="0" lang="en-US" altLang="zh-CN" sz="1800">
                    <a:solidFill>
                      <a:srgbClr val="000000"/>
                    </a:solidFill>
                    <a:latin typeface="Comic Sans MS" pitchFamily="66" charset="0"/>
                    <a:ea typeface="宋体" pitchFamily="2" charset="-122"/>
                  </a:rPr>
                  <a:t>K</a:t>
                </a:r>
                <a:endParaRPr kumimoji="0" lang="en-US" altLang="zh-CN" sz="1800">
                  <a:latin typeface="Comic Sans MS" pitchFamily="66" charset="0"/>
                  <a:ea typeface="宋体" pitchFamily="2" charset="-122"/>
                </a:endParaRPr>
              </a:p>
            </p:txBody>
          </p:sp>
          <p:sp>
            <p:nvSpPr>
              <p:cNvPr id="152895" name="Line 13"/>
              <p:cNvSpPr>
                <a:spLocks noChangeShapeType="1"/>
              </p:cNvSpPr>
              <p:nvPr/>
            </p:nvSpPr>
            <p:spPr bwMode="auto">
              <a:xfrm>
                <a:off x="4142" y="2242"/>
                <a:ext cx="38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96" name="Rectangle 14"/>
              <p:cNvSpPr>
                <a:spLocks noChangeArrowheads="1"/>
              </p:cNvSpPr>
              <p:nvPr/>
            </p:nvSpPr>
            <p:spPr bwMode="auto">
              <a:xfrm>
                <a:off x="4313" y="2222"/>
                <a:ext cx="40" cy="40"/>
              </a:xfrm>
              <a:prstGeom prst="rect">
                <a:avLst/>
              </a:prstGeom>
              <a:solidFill>
                <a:srgbClr val="0000D4"/>
              </a:solidFill>
              <a:ln w="12700">
                <a:solidFill>
                  <a:srgbClr val="000000"/>
                </a:solidFill>
                <a:miter lim="800000"/>
                <a:headEnd/>
                <a:tailEnd/>
              </a:ln>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152897" name="Rectangle 15"/>
              <p:cNvSpPr>
                <a:spLocks noChangeArrowheads="1"/>
              </p:cNvSpPr>
              <p:nvPr/>
            </p:nvSpPr>
            <p:spPr bwMode="auto">
              <a:xfrm>
                <a:off x="4630" y="2187"/>
                <a:ext cx="2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solidFill>
                      <a:srgbClr val="000000"/>
                    </a:solidFill>
                    <a:latin typeface="Comic Sans MS" pitchFamily="66" charset="0"/>
                    <a:ea typeface="宋体" pitchFamily="2" charset="-122"/>
                  </a:rPr>
                  <a:t>16</a:t>
                </a:r>
                <a:r>
                  <a:rPr kumimoji="0" lang="en-US" altLang="zh-CN" sz="1800">
                    <a:solidFill>
                      <a:srgbClr val="000000"/>
                    </a:solidFill>
                    <a:latin typeface="Comic Sans MS" pitchFamily="66" charset="0"/>
                    <a:ea typeface="宋体" pitchFamily="2" charset="-122"/>
                  </a:rPr>
                  <a:t>K</a:t>
                </a:r>
                <a:endParaRPr kumimoji="0" lang="en-US" altLang="zh-CN" sz="1800">
                  <a:latin typeface="Comic Sans MS" pitchFamily="66" charset="0"/>
                  <a:ea typeface="宋体" pitchFamily="2" charset="-122"/>
                </a:endParaRPr>
              </a:p>
            </p:txBody>
          </p:sp>
          <p:sp>
            <p:nvSpPr>
              <p:cNvPr id="152898" name="Line 16"/>
              <p:cNvSpPr>
                <a:spLocks noChangeShapeType="1"/>
              </p:cNvSpPr>
              <p:nvPr/>
            </p:nvSpPr>
            <p:spPr bwMode="auto">
              <a:xfrm>
                <a:off x="4142" y="2568"/>
                <a:ext cx="38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99" name="Rectangle 17"/>
              <p:cNvSpPr>
                <a:spLocks noChangeArrowheads="1"/>
              </p:cNvSpPr>
              <p:nvPr/>
            </p:nvSpPr>
            <p:spPr bwMode="auto">
              <a:xfrm>
                <a:off x="4313" y="2548"/>
                <a:ext cx="40" cy="39"/>
              </a:xfrm>
              <a:prstGeom prst="rect">
                <a:avLst/>
              </a:prstGeom>
              <a:solidFill>
                <a:srgbClr val="FCF305"/>
              </a:solidFill>
              <a:ln w="12700">
                <a:solidFill>
                  <a:srgbClr val="000000"/>
                </a:solidFill>
                <a:miter lim="800000"/>
                <a:headEnd/>
                <a:tailEnd/>
              </a:ln>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152900" name="Rectangle 18"/>
              <p:cNvSpPr>
                <a:spLocks noChangeArrowheads="1"/>
              </p:cNvSpPr>
              <p:nvPr/>
            </p:nvSpPr>
            <p:spPr bwMode="auto">
              <a:xfrm>
                <a:off x="4630" y="2512"/>
                <a:ext cx="2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solidFill>
                      <a:srgbClr val="000000"/>
                    </a:solidFill>
                    <a:latin typeface="Comic Sans MS" pitchFamily="66" charset="0"/>
                    <a:ea typeface="宋体" pitchFamily="2" charset="-122"/>
                  </a:rPr>
                  <a:t>64</a:t>
                </a:r>
                <a:r>
                  <a:rPr kumimoji="0" lang="en-US" altLang="zh-CN" sz="1800">
                    <a:solidFill>
                      <a:srgbClr val="000000"/>
                    </a:solidFill>
                    <a:latin typeface="Comic Sans MS" pitchFamily="66" charset="0"/>
                    <a:ea typeface="宋体" pitchFamily="2" charset="-122"/>
                  </a:rPr>
                  <a:t>K</a:t>
                </a:r>
                <a:endParaRPr kumimoji="0" lang="en-US" altLang="zh-CN" sz="1800">
                  <a:latin typeface="Comic Sans MS" pitchFamily="66" charset="0"/>
                  <a:ea typeface="宋体" pitchFamily="2" charset="-122"/>
                </a:endParaRPr>
              </a:p>
            </p:txBody>
          </p:sp>
          <p:sp>
            <p:nvSpPr>
              <p:cNvPr id="152901" name="Line 19"/>
              <p:cNvSpPr>
                <a:spLocks noChangeShapeType="1"/>
              </p:cNvSpPr>
              <p:nvPr/>
            </p:nvSpPr>
            <p:spPr bwMode="auto">
              <a:xfrm>
                <a:off x="4142" y="2893"/>
                <a:ext cx="38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902" name="Rectangle 20"/>
              <p:cNvSpPr>
                <a:spLocks noChangeArrowheads="1"/>
              </p:cNvSpPr>
              <p:nvPr/>
            </p:nvSpPr>
            <p:spPr bwMode="auto">
              <a:xfrm>
                <a:off x="4313" y="2873"/>
                <a:ext cx="40" cy="40"/>
              </a:xfrm>
              <a:prstGeom prst="rect">
                <a:avLst/>
              </a:prstGeom>
              <a:solidFill>
                <a:srgbClr val="F20884"/>
              </a:solidFill>
              <a:ln w="12700">
                <a:solidFill>
                  <a:srgbClr val="000000"/>
                </a:solidFill>
                <a:miter lim="800000"/>
                <a:headEnd/>
                <a:tailEnd/>
              </a:ln>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152903" name="Rectangle 21"/>
              <p:cNvSpPr>
                <a:spLocks noChangeArrowheads="1"/>
              </p:cNvSpPr>
              <p:nvPr/>
            </p:nvSpPr>
            <p:spPr bwMode="auto">
              <a:xfrm>
                <a:off x="4626" y="2838"/>
                <a:ext cx="35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solidFill>
                      <a:srgbClr val="000000"/>
                    </a:solidFill>
                    <a:latin typeface="Comic Sans MS" pitchFamily="66" charset="0"/>
                    <a:ea typeface="宋体" pitchFamily="2" charset="-122"/>
                  </a:rPr>
                  <a:t>256</a:t>
                </a:r>
                <a:r>
                  <a:rPr kumimoji="0" lang="en-US" altLang="zh-CN" sz="1800">
                    <a:solidFill>
                      <a:srgbClr val="000000"/>
                    </a:solidFill>
                    <a:latin typeface="Comic Sans MS" pitchFamily="66" charset="0"/>
                    <a:ea typeface="宋体" pitchFamily="2" charset="-122"/>
                  </a:rPr>
                  <a:t>K</a:t>
                </a:r>
                <a:endParaRPr kumimoji="0" lang="en-US" altLang="zh-CN" sz="1800">
                  <a:latin typeface="Comic Sans MS" pitchFamily="66" charset="0"/>
                  <a:ea typeface="宋体" pitchFamily="2" charset="-122"/>
                </a:endParaRPr>
              </a:p>
            </p:txBody>
          </p:sp>
          <p:sp>
            <p:nvSpPr>
              <p:cNvPr id="152904" name="Text Box 22"/>
              <p:cNvSpPr txBox="1">
                <a:spLocks noChangeArrowheads="1"/>
              </p:cNvSpPr>
              <p:nvPr/>
            </p:nvSpPr>
            <p:spPr bwMode="auto">
              <a:xfrm>
                <a:off x="4109" y="1226"/>
                <a:ext cx="883"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just">
                  <a:spcBef>
                    <a:spcPct val="0"/>
                  </a:spcBef>
                  <a:buClrTx/>
                  <a:buFontTx/>
                  <a:buNone/>
                </a:pPr>
                <a:r>
                  <a:rPr kumimoji="0" lang="en-US" altLang="zh-CN" sz="1800">
                    <a:solidFill>
                      <a:srgbClr val="FF0000"/>
                    </a:solidFill>
                    <a:latin typeface="Comic Sans MS" pitchFamily="66" charset="0"/>
                    <a:ea typeface="宋体" pitchFamily="2" charset="-122"/>
                  </a:rPr>
                  <a:t>Cache Size</a:t>
                </a:r>
              </a:p>
            </p:txBody>
          </p:sp>
        </p:grpSp>
        <p:grpSp>
          <p:nvGrpSpPr>
            <p:cNvPr id="152583" name="Group 23"/>
            <p:cNvGrpSpPr>
              <a:grpSpLocks/>
            </p:cNvGrpSpPr>
            <p:nvPr/>
          </p:nvGrpSpPr>
          <p:grpSpPr bwMode="auto">
            <a:xfrm>
              <a:off x="768" y="1392"/>
              <a:ext cx="3108" cy="2621"/>
              <a:chOff x="763" y="1296"/>
              <a:chExt cx="3108" cy="2621"/>
            </a:xfrm>
          </p:grpSpPr>
          <p:grpSp>
            <p:nvGrpSpPr>
              <p:cNvPr id="152584" name="Group 24"/>
              <p:cNvGrpSpPr>
                <a:grpSpLocks/>
              </p:cNvGrpSpPr>
              <p:nvPr/>
            </p:nvGrpSpPr>
            <p:grpSpPr bwMode="auto">
              <a:xfrm>
                <a:off x="1631" y="1383"/>
                <a:ext cx="2156" cy="1557"/>
                <a:chOff x="1619" y="1297"/>
                <a:chExt cx="2156" cy="1557"/>
              </a:xfrm>
            </p:grpSpPr>
            <p:sp>
              <p:nvSpPr>
                <p:cNvPr id="152688" name="Line 25"/>
                <p:cNvSpPr>
                  <a:spLocks noChangeShapeType="1"/>
                </p:cNvSpPr>
                <p:nvPr/>
              </p:nvSpPr>
              <p:spPr bwMode="auto">
                <a:xfrm>
                  <a:off x="1619" y="2853"/>
                  <a:ext cx="1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89" name="Line 26"/>
                <p:cNvSpPr>
                  <a:spLocks noChangeShapeType="1"/>
                </p:cNvSpPr>
                <p:nvPr/>
              </p:nvSpPr>
              <p:spPr bwMode="auto">
                <a:xfrm>
                  <a:off x="1666"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90" name="Line 27"/>
                <p:cNvSpPr>
                  <a:spLocks noChangeShapeType="1"/>
                </p:cNvSpPr>
                <p:nvPr/>
              </p:nvSpPr>
              <p:spPr bwMode="auto">
                <a:xfrm>
                  <a:off x="1714"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91" name="Line 28"/>
                <p:cNvSpPr>
                  <a:spLocks noChangeShapeType="1"/>
                </p:cNvSpPr>
                <p:nvPr/>
              </p:nvSpPr>
              <p:spPr bwMode="auto">
                <a:xfrm>
                  <a:off x="1762"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92" name="Line 29"/>
                <p:cNvSpPr>
                  <a:spLocks noChangeShapeType="1"/>
                </p:cNvSpPr>
                <p:nvPr/>
              </p:nvSpPr>
              <p:spPr bwMode="auto">
                <a:xfrm>
                  <a:off x="1810" y="2853"/>
                  <a:ext cx="1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93" name="Line 30"/>
                <p:cNvSpPr>
                  <a:spLocks noChangeShapeType="1"/>
                </p:cNvSpPr>
                <p:nvPr/>
              </p:nvSpPr>
              <p:spPr bwMode="auto">
                <a:xfrm>
                  <a:off x="1857"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94" name="Line 31"/>
                <p:cNvSpPr>
                  <a:spLocks noChangeShapeType="1"/>
                </p:cNvSpPr>
                <p:nvPr/>
              </p:nvSpPr>
              <p:spPr bwMode="auto">
                <a:xfrm>
                  <a:off x="1905"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95" name="Line 32"/>
                <p:cNvSpPr>
                  <a:spLocks noChangeShapeType="1"/>
                </p:cNvSpPr>
                <p:nvPr/>
              </p:nvSpPr>
              <p:spPr bwMode="auto">
                <a:xfrm>
                  <a:off x="1953"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96" name="Line 33"/>
                <p:cNvSpPr>
                  <a:spLocks noChangeShapeType="1"/>
                </p:cNvSpPr>
                <p:nvPr/>
              </p:nvSpPr>
              <p:spPr bwMode="auto">
                <a:xfrm>
                  <a:off x="2001"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97" name="Line 34"/>
                <p:cNvSpPr>
                  <a:spLocks noChangeShapeType="1"/>
                </p:cNvSpPr>
                <p:nvPr/>
              </p:nvSpPr>
              <p:spPr bwMode="auto">
                <a:xfrm>
                  <a:off x="2048"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98" name="Line 35"/>
                <p:cNvSpPr>
                  <a:spLocks noChangeShapeType="1"/>
                </p:cNvSpPr>
                <p:nvPr/>
              </p:nvSpPr>
              <p:spPr bwMode="auto">
                <a:xfrm>
                  <a:off x="2096"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99" name="Line 36"/>
                <p:cNvSpPr>
                  <a:spLocks noChangeShapeType="1"/>
                </p:cNvSpPr>
                <p:nvPr/>
              </p:nvSpPr>
              <p:spPr bwMode="auto">
                <a:xfrm>
                  <a:off x="2144"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00" name="Line 37"/>
                <p:cNvSpPr>
                  <a:spLocks noChangeShapeType="1"/>
                </p:cNvSpPr>
                <p:nvPr/>
              </p:nvSpPr>
              <p:spPr bwMode="auto">
                <a:xfrm>
                  <a:off x="2192"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01" name="Line 38"/>
                <p:cNvSpPr>
                  <a:spLocks noChangeShapeType="1"/>
                </p:cNvSpPr>
                <p:nvPr/>
              </p:nvSpPr>
              <p:spPr bwMode="auto">
                <a:xfrm>
                  <a:off x="2239"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02" name="Line 39"/>
                <p:cNvSpPr>
                  <a:spLocks noChangeShapeType="1"/>
                </p:cNvSpPr>
                <p:nvPr/>
              </p:nvSpPr>
              <p:spPr bwMode="auto">
                <a:xfrm>
                  <a:off x="2287"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03" name="Line 40"/>
                <p:cNvSpPr>
                  <a:spLocks noChangeShapeType="1"/>
                </p:cNvSpPr>
                <p:nvPr/>
              </p:nvSpPr>
              <p:spPr bwMode="auto">
                <a:xfrm>
                  <a:off x="2335"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04" name="Line 41"/>
                <p:cNvSpPr>
                  <a:spLocks noChangeShapeType="1"/>
                </p:cNvSpPr>
                <p:nvPr/>
              </p:nvSpPr>
              <p:spPr bwMode="auto">
                <a:xfrm>
                  <a:off x="2383"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05" name="Line 42"/>
                <p:cNvSpPr>
                  <a:spLocks noChangeShapeType="1"/>
                </p:cNvSpPr>
                <p:nvPr/>
              </p:nvSpPr>
              <p:spPr bwMode="auto">
                <a:xfrm>
                  <a:off x="2430"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06" name="Line 43"/>
                <p:cNvSpPr>
                  <a:spLocks noChangeShapeType="1"/>
                </p:cNvSpPr>
                <p:nvPr/>
              </p:nvSpPr>
              <p:spPr bwMode="auto">
                <a:xfrm>
                  <a:off x="2478"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07" name="Line 44"/>
                <p:cNvSpPr>
                  <a:spLocks noChangeShapeType="1"/>
                </p:cNvSpPr>
                <p:nvPr/>
              </p:nvSpPr>
              <p:spPr bwMode="auto">
                <a:xfrm>
                  <a:off x="2526"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08" name="Line 45"/>
                <p:cNvSpPr>
                  <a:spLocks noChangeShapeType="1"/>
                </p:cNvSpPr>
                <p:nvPr/>
              </p:nvSpPr>
              <p:spPr bwMode="auto">
                <a:xfrm>
                  <a:off x="2574"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09" name="Line 46"/>
                <p:cNvSpPr>
                  <a:spLocks noChangeShapeType="1"/>
                </p:cNvSpPr>
                <p:nvPr/>
              </p:nvSpPr>
              <p:spPr bwMode="auto">
                <a:xfrm>
                  <a:off x="2621"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10" name="Line 47"/>
                <p:cNvSpPr>
                  <a:spLocks noChangeShapeType="1"/>
                </p:cNvSpPr>
                <p:nvPr/>
              </p:nvSpPr>
              <p:spPr bwMode="auto">
                <a:xfrm>
                  <a:off x="2669"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11" name="Line 48"/>
                <p:cNvSpPr>
                  <a:spLocks noChangeShapeType="1"/>
                </p:cNvSpPr>
                <p:nvPr/>
              </p:nvSpPr>
              <p:spPr bwMode="auto">
                <a:xfrm>
                  <a:off x="2717"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12" name="Line 49"/>
                <p:cNvSpPr>
                  <a:spLocks noChangeShapeType="1"/>
                </p:cNvSpPr>
                <p:nvPr/>
              </p:nvSpPr>
              <p:spPr bwMode="auto">
                <a:xfrm>
                  <a:off x="2765"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13" name="Line 50"/>
                <p:cNvSpPr>
                  <a:spLocks noChangeShapeType="1"/>
                </p:cNvSpPr>
                <p:nvPr/>
              </p:nvSpPr>
              <p:spPr bwMode="auto">
                <a:xfrm>
                  <a:off x="2812"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14" name="Line 51"/>
                <p:cNvSpPr>
                  <a:spLocks noChangeShapeType="1"/>
                </p:cNvSpPr>
                <p:nvPr/>
              </p:nvSpPr>
              <p:spPr bwMode="auto">
                <a:xfrm>
                  <a:off x="2860"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15" name="Line 52"/>
                <p:cNvSpPr>
                  <a:spLocks noChangeShapeType="1"/>
                </p:cNvSpPr>
                <p:nvPr/>
              </p:nvSpPr>
              <p:spPr bwMode="auto">
                <a:xfrm>
                  <a:off x="2908"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16" name="Line 53"/>
                <p:cNvSpPr>
                  <a:spLocks noChangeShapeType="1"/>
                </p:cNvSpPr>
                <p:nvPr/>
              </p:nvSpPr>
              <p:spPr bwMode="auto">
                <a:xfrm>
                  <a:off x="2956"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17" name="Line 54"/>
                <p:cNvSpPr>
                  <a:spLocks noChangeShapeType="1"/>
                </p:cNvSpPr>
                <p:nvPr/>
              </p:nvSpPr>
              <p:spPr bwMode="auto">
                <a:xfrm>
                  <a:off x="3003"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18" name="Line 55"/>
                <p:cNvSpPr>
                  <a:spLocks noChangeShapeType="1"/>
                </p:cNvSpPr>
                <p:nvPr/>
              </p:nvSpPr>
              <p:spPr bwMode="auto">
                <a:xfrm>
                  <a:off x="3051"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19" name="Line 56"/>
                <p:cNvSpPr>
                  <a:spLocks noChangeShapeType="1"/>
                </p:cNvSpPr>
                <p:nvPr/>
              </p:nvSpPr>
              <p:spPr bwMode="auto">
                <a:xfrm>
                  <a:off x="3099"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20" name="Line 57"/>
                <p:cNvSpPr>
                  <a:spLocks noChangeShapeType="1"/>
                </p:cNvSpPr>
                <p:nvPr/>
              </p:nvSpPr>
              <p:spPr bwMode="auto">
                <a:xfrm>
                  <a:off x="3147"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21" name="Line 58"/>
                <p:cNvSpPr>
                  <a:spLocks noChangeShapeType="1"/>
                </p:cNvSpPr>
                <p:nvPr/>
              </p:nvSpPr>
              <p:spPr bwMode="auto">
                <a:xfrm>
                  <a:off x="3194"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22" name="Line 59"/>
                <p:cNvSpPr>
                  <a:spLocks noChangeShapeType="1"/>
                </p:cNvSpPr>
                <p:nvPr/>
              </p:nvSpPr>
              <p:spPr bwMode="auto">
                <a:xfrm>
                  <a:off x="3242"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23" name="Line 60"/>
                <p:cNvSpPr>
                  <a:spLocks noChangeShapeType="1"/>
                </p:cNvSpPr>
                <p:nvPr/>
              </p:nvSpPr>
              <p:spPr bwMode="auto">
                <a:xfrm>
                  <a:off x="3290"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24" name="Line 61"/>
                <p:cNvSpPr>
                  <a:spLocks noChangeShapeType="1"/>
                </p:cNvSpPr>
                <p:nvPr/>
              </p:nvSpPr>
              <p:spPr bwMode="auto">
                <a:xfrm>
                  <a:off x="3338"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25" name="Line 62"/>
                <p:cNvSpPr>
                  <a:spLocks noChangeShapeType="1"/>
                </p:cNvSpPr>
                <p:nvPr/>
              </p:nvSpPr>
              <p:spPr bwMode="auto">
                <a:xfrm>
                  <a:off x="3385"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26" name="Line 63"/>
                <p:cNvSpPr>
                  <a:spLocks noChangeShapeType="1"/>
                </p:cNvSpPr>
                <p:nvPr/>
              </p:nvSpPr>
              <p:spPr bwMode="auto">
                <a:xfrm>
                  <a:off x="3433"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27" name="Line 64"/>
                <p:cNvSpPr>
                  <a:spLocks noChangeShapeType="1"/>
                </p:cNvSpPr>
                <p:nvPr/>
              </p:nvSpPr>
              <p:spPr bwMode="auto">
                <a:xfrm>
                  <a:off x="3481"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28" name="Line 65"/>
                <p:cNvSpPr>
                  <a:spLocks noChangeShapeType="1"/>
                </p:cNvSpPr>
                <p:nvPr/>
              </p:nvSpPr>
              <p:spPr bwMode="auto">
                <a:xfrm>
                  <a:off x="3529"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29" name="Line 66"/>
                <p:cNvSpPr>
                  <a:spLocks noChangeShapeType="1"/>
                </p:cNvSpPr>
                <p:nvPr/>
              </p:nvSpPr>
              <p:spPr bwMode="auto">
                <a:xfrm>
                  <a:off x="3577" y="2853"/>
                  <a:ext cx="1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30" name="Line 67"/>
                <p:cNvSpPr>
                  <a:spLocks noChangeShapeType="1"/>
                </p:cNvSpPr>
                <p:nvPr/>
              </p:nvSpPr>
              <p:spPr bwMode="auto">
                <a:xfrm>
                  <a:off x="3624"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31" name="Line 68"/>
                <p:cNvSpPr>
                  <a:spLocks noChangeShapeType="1"/>
                </p:cNvSpPr>
                <p:nvPr/>
              </p:nvSpPr>
              <p:spPr bwMode="auto">
                <a:xfrm>
                  <a:off x="3672"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32" name="Line 69"/>
                <p:cNvSpPr>
                  <a:spLocks noChangeShapeType="1"/>
                </p:cNvSpPr>
                <p:nvPr/>
              </p:nvSpPr>
              <p:spPr bwMode="auto">
                <a:xfrm>
                  <a:off x="3720"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33" name="Line 70"/>
                <p:cNvSpPr>
                  <a:spLocks noChangeShapeType="1"/>
                </p:cNvSpPr>
                <p:nvPr/>
              </p:nvSpPr>
              <p:spPr bwMode="auto">
                <a:xfrm>
                  <a:off x="3768" y="2853"/>
                  <a:ext cx="7"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34" name="Line 71"/>
                <p:cNvSpPr>
                  <a:spLocks noChangeShapeType="1"/>
                </p:cNvSpPr>
                <p:nvPr/>
              </p:nvSpPr>
              <p:spPr bwMode="auto">
                <a:xfrm>
                  <a:off x="1619" y="2464"/>
                  <a:ext cx="1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35" name="Line 72"/>
                <p:cNvSpPr>
                  <a:spLocks noChangeShapeType="1"/>
                </p:cNvSpPr>
                <p:nvPr/>
              </p:nvSpPr>
              <p:spPr bwMode="auto">
                <a:xfrm>
                  <a:off x="1666"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36" name="Line 73"/>
                <p:cNvSpPr>
                  <a:spLocks noChangeShapeType="1"/>
                </p:cNvSpPr>
                <p:nvPr/>
              </p:nvSpPr>
              <p:spPr bwMode="auto">
                <a:xfrm>
                  <a:off x="1714"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37" name="Line 74"/>
                <p:cNvSpPr>
                  <a:spLocks noChangeShapeType="1"/>
                </p:cNvSpPr>
                <p:nvPr/>
              </p:nvSpPr>
              <p:spPr bwMode="auto">
                <a:xfrm>
                  <a:off x="1762"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38" name="Line 75"/>
                <p:cNvSpPr>
                  <a:spLocks noChangeShapeType="1"/>
                </p:cNvSpPr>
                <p:nvPr/>
              </p:nvSpPr>
              <p:spPr bwMode="auto">
                <a:xfrm>
                  <a:off x="1810" y="2464"/>
                  <a:ext cx="1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39" name="Line 76"/>
                <p:cNvSpPr>
                  <a:spLocks noChangeShapeType="1"/>
                </p:cNvSpPr>
                <p:nvPr/>
              </p:nvSpPr>
              <p:spPr bwMode="auto">
                <a:xfrm>
                  <a:off x="1857"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40" name="Line 77"/>
                <p:cNvSpPr>
                  <a:spLocks noChangeShapeType="1"/>
                </p:cNvSpPr>
                <p:nvPr/>
              </p:nvSpPr>
              <p:spPr bwMode="auto">
                <a:xfrm>
                  <a:off x="1905"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41" name="Line 78"/>
                <p:cNvSpPr>
                  <a:spLocks noChangeShapeType="1"/>
                </p:cNvSpPr>
                <p:nvPr/>
              </p:nvSpPr>
              <p:spPr bwMode="auto">
                <a:xfrm>
                  <a:off x="1953"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42" name="Line 79"/>
                <p:cNvSpPr>
                  <a:spLocks noChangeShapeType="1"/>
                </p:cNvSpPr>
                <p:nvPr/>
              </p:nvSpPr>
              <p:spPr bwMode="auto">
                <a:xfrm>
                  <a:off x="2001"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43" name="Line 80"/>
                <p:cNvSpPr>
                  <a:spLocks noChangeShapeType="1"/>
                </p:cNvSpPr>
                <p:nvPr/>
              </p:nvSpPr>
              <p:spPr bwMode="auto">
                <a:xfrm>
                  <a:off x="2048"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44" name="Line 81"/>
                <p:cNvSpPr>
                  <a:spLocks noChangeShapeType="1"/>
                </p:cNvSpPr>
                <p:nvPr/>
              </p:nvSpPr>
              <p:spPr bwMode="auto">
                <a:xfrm>
                  <a:off x="2096"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45" name="Line 82"/>
                <p:cNvSpPr>
                  <a:spLocks noChangeShapeType="1"/>
                </p:cNvSpPr>
                <p:nvPr/>
              </p:nvSpPr>
              <p:spPr bwMode="auto">
                <a:xfrm>
                  <a:off x="2144"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46" name="Line 83"/>
                <p:cNvSpPr>
                  <a:spLocks noChangeShapeType="1"/>
                </p:cNvSpPr>
                <p:nvPr/>
              </p:nvSpPr>
              <p:spPr bwMode="auto">
                <a:xfrm>
                  <a:off x="2192"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47" name="Line 84"/>
                <p:cNvSpPr>
                  <a:spLocks noChangeShapeType="1"/>
                </p:cNvSpPr>
                <p:nvPr/>
              </p:nvSpPr>
              <p:spPr bwMode="auto">
                <a:xfrm>
                  <a:off x="2239"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48" name="Line 85"/>
                <p:cNvSpPr>
                  <a:spLocks noChangeShapeType="1"/>
                </p:cNvSpPr>
                <p:nvPr/>
              </p:nvSpPr>
              <p:spPr bwMode="auto">
                <a:xfrm>
                  <a:off x="2287"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49" name="Line 86"/>
                <p:cNvSpPr>
                  <a:spLocks noChangeShapeType="1"/>
                </p:cNvSpPr>
                <p:nvPr/>
              </p:nvSpPr>
              <p:spPr bwMode="auto">
                <a:xfrm>
                  <a:off x="2335"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50" name="Line 87"/>
                <p:cNvSpPr>
                  <a:spLocks noChangeShapeType="1"/>
                </p:cNvSpPr>
                <p:nvPr/>
              </p:nvSpPr>
              <p:spPr bwMode="auto">
                <a:xfrm>
                  <a:off x="2383"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51" name="Line 88"/>
                <p:cNvSpPr>
                  <a:spLocks noChangeShapeType="1"/>
                </p:cNvSpPr>
                <p:nvPr/>
              </p:nvSpPr>
              <p:spPr bwMode="auto">
                <a:xfrm>
                  <a:off x="2430"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52" name="Line 89"/>
                <p:cNvSpPr>
                  <a:spLocks noChangeShapeType="1"/>
                </p:cNvSpPr>
                <p:nvPr/>
              </p:nvSpPr>
              <p:spPr bwMode="auto">
                <a:xfrm>
                  <a:off x="2478"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53" name="Line 90"/>
                <p:cNvSpPr>
                  <a:spLocks noChangeShapeType="1"/>
                </p:cNvSpPr>
                <p:nvPr/>
              </p:nvSpPr>
              <p:spPr bwMode="auto">
                <a:xfrm>
                  <a:off x="2526"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54" name="Line 91"/>
                <p:cNvSpPr>
                  <a:spLocks noChangeShapeType="1"/>
                </p:cNvSpPr>
                <p:nvPr/>
              </p:nvSpPr>
              <p:spPr bwMode="auto">
                <a:xfrm>
                  <a:off x="2574"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55" name="Line 92"/>
                <p:cNvSpPr>
                  <a:spLocks noChangeShapeType="1"/>
                </p:cNvSpPr>
                <p:nvPr/>
              </p:nvSpPr>
              <p:spPr bwMode="auto">
                <a:xfrm>
                  <a:off x="2621"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56" name="Line 93"/>
                <p:cNvSpPr>
                  <a:spLocks noChangeShapeType="1"/>
                </p:cNvSpPr>
                <p:nvPr/>
              </p:nvSpPr>
              <p:spPr bwMode="auto">
                <a:xfrm>
                  <a:off x="2669"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57" name="Line 94"/>
                <p:cNvSpPr>
                  <a:spLocks noChangeShapeType="1"/>
                </p:cNvSpPr>
                <p:nvPr/>
              </p:nvSpPr>
              <p:spPr bwMode="auto">
                <a:xfrm>
                  <a:off x="2717"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58" name="Line 95"/>
                <p:cNvSpPr>
                  <a:spLocks noChangeShapeType="1"/>
                </p:cNvSpPr>
                <p:nvPr/>
              </p:nvSpPr>
              <p:spPr bwMode="auto">
                <a:xfrm>
                  <a:off x="2765"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59" name="Line 96"/>
                <p:cNvSpPr>
                  <a:spLocks noChangeShapeType="1"/>
                </p:cNvSpPr>
                <p:nvPr/>
              </p:nvSpPr>
              <p:spPr bwMode="auto">
                <a:xfrm>
                  <a:off x="2812"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60" name="Line 97"/>
                <p:cNvSpPr>
                  <a:spLocks noChangeShapeType="1"/>
                </p:cNvSpPr>
                <p:nvPr/>
              </p:nvSpPr>
              <p:spPr bwMode="auto">
                <a:xfrm>
                  <a:off x="2860"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61" name="Line 98"/>
                <p:cNvSpPr>
                  <a:spLocks noChangeShapeType="1"/>
                </p:cNvSpPr>
                <p:nvPr/>
              </p:nvSpPr>
              <p:spPr bwMode="auto">
                <a:xfrm>
                  <a:off x="2908"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62" name="Line 99"/>
                <p:cNvSpPr>
                  <a:spLocks noChangeShapeType="1"/>
                </p:cNvSpPr>
                <p:nvPr/>
              </p:nvSpPr>
              <p:spPr bwMode="auto">
                <a:xfrm>
                  <a:off x="2956"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63" name="Line 100"/>
                <p:cNvSpPr>
                  <a:spLocks noChangeShapeType="1"/>
                </p:cNvSpPr>
                <p:nvPr/>
              </p:nvSpPr>
              <p:spPr bwMode="auto">
                <a:xfrm>
                  <a:off x="3003"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64" name="Line 101"/>
                <p:cNvSpPr>
                  <a:spLocks noChangeShapeType="1"/>
                </p:cNvSpPr>
                <p:nvPr/>
              </p:nvSpPr>
              <p:spPr bwMode="auto">
                <a:xfrm>
                  <a:off x="3051"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65" name="Line 102"/>
                <p:cNvSpPr>
                  <a:spLocks noChangeShapeType="1"/>
                </p:cNvSpPr>
                <p:nvPr/>
              </p:nvSpPr>
              <p:spPr bwMode="auto">
                <a:xfrm>
                  <a:off x="3099"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66" name="Line 103"/>
                <p:cNvSpPr>
                  <a:spLocks noChangeShapeType="1"/>
                </p:cNvSpPr>
                <p:nvPr/>
              </p:nvSpPr>
              <p:spPr bwMode="auto">
                <a:xfrm>
                  <a:off x="3147"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67" name="Line 104"/>
                <p:cNvSpPr>
                  <a:spLocks noChangeShapeType="1"/>
                </p:cNvSpPr>
                <p:nvPr/>
              </p:nvSpPr>
              <p:spPr bwMode="auto">
                <a:xfrm>
                  <a:off x="3194"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68" name="Line 105"/>
                <p:cNvSpPr>
                  <a:spLocks noChangeShapeType="1"/>
                </p:cNvSpPr>
                <p:nvPr/>
              </p:nvSpPr>
              <p:spPr bwMode="auto">
                <a:xfrm>
                  <a:off x="3242"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69" name="Line 106"/>
                <p:cNvSpPr>
                  <a:spLocks noChangeShapeType="1"/>
                </p:cNvSpPr>
                <p:nvPr/>
              </p:nvSpPr>
              <p:spPr bwMode="auto">
                <a:xfrm>
                  <a:off x="3290"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70" name="Line 107"/>
                <p:cNvSpPr>
                  <a:spLocks noChangeShapeType="1"/>
                </p:cNvSpPr>
                <p:nvPr/>
              </p:nvSpPr>
              <p:spPr bwMode="auto">
                <a:xfrm>
                  <a:off x="3338"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71" name="Line 108"/>
                <p:cNvSpPr>
                  <a:spLocks noChangeShapeType="1"/>
                </p:cNvSpPr>
                <p:nvPr/>
              </p:nvSpPr>
              <p:spPr bwMode="auto">
                <a:xfrm>
                  <a:off x="3385"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72" name="Line 109"/>
                <p:cNvSpPr>
                  <a:spLocks noChangeShapeType="1"/>
                </p:cNvSpPr>
                <p:nvPr/>
              </p:nvSpPr>
              <p:spPr bwMode="auto">
                <a:xfrm>
                  <a:off x="3433"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73" name="Line 110"/>
                <p:cNvSpPr>
                  <a:spLocks noChangeShapeType="1"/>
                </p:cNvSpPr>
                <p:nvPr/>
              </p:nvSpPr>
              <p:spPr bwMode="auto">
                <a:xfrm>
                  <a:off x="3481"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74" name="Line 111"/>
                <p:cNvSpPr>
                  <a:spLocks noChangeShapeType="1"/>
                </p:cNvSpPr>
                <p:nvPr/>
              </p:nvSpPr>
              <p:spPr bwMode="auto">
                <a:xfrm>
                  <a:off x="3529"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75" name="Line 112"/>
                <p:cNvSpPr>
                  <a:spLocks noChangeShapeType="1"/>
                </p:cNvSpPr>
                <p:nvPr/>
              </p:nvSpPr>
              <p:spPr bwMode="auto">
                <a:xfrm>
                  <a:off x="3577" y="2464"/>
                  <a:ext cx="1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76" name="Line 113"/>
                <p:cNvSpPr>
                  <a:spLocks noChangeShapeType="1"/>
                </p:cNvSpPr>
                <p:nvPr/>
              </p:nvSpPr>
              <p:spPr bwMode="auto">
                <a:xfrm>
                  <a:off x="3624"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77" name="Line 114"/>
                <p:cNvSpPr>
                  <a:spLocks noChangeShapeType="1"/>
                </p:cNvSpPr>
                <p:nvPr/>
              </p:nvSpPr>
              <p:spPr bwMode="auto">
                <a:xfrm>
                  <a:off x="3672"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78" name="Line 115"/>
                <p:cNvSpPr>
                  <a:spLocks noChangeShapeType="1"/>
                </p:cNvSpPr>
                <p:nvPr/>
              </p:nvSpPr>
              <p:spPr bwMode="auto">
                <a:xfrm>
                  <a:off x="3720"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79" name="Line 116"/>
                <p:cNvSpPr>
                  <a:spLocks noChangeShapeType="1"/>
                </p:cNvSpPr>
                <p:nvPr/>
              </p:nvSpPr>
              <p:spPr bwMode="auto">
                <a:xfrm>
                  <a:off x="3768" y="2464"/>
                  <a:ext cx="7"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80" name="Line 117"/>
                <p:cNvSpPr>
                  <a:spLocks noChangeShapeType="1"/>
                </p:cNvSpPr>
                <p:nvPr/>
              </p:nvSpPr>
              <p:spPr bwMode="auto">
                <a:xfrm>
                  <a:off x="1619" y="2075"/>
                  <a:ext cx="1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81" name="Line 118"/>
                <p:cNvSpPr>
                  <a:spLocks noChangeShapeType="1"/>
                </p:cNvSpPr>
                <p:nvPr/>
              </p:nvSpPr>
              <p:spPr bwMode="auto">
                <a:xfrm>
                  <a:off x="1666"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82" name="Line 119"/>
                <p:cNvSpPr>
                  <a:spLocks noChangeShapeType="1"/>
                </p:cNvSpPr>
                <p:nvPr/>
              </p:nvSpPr>
              <p:spPr bwMode="auto">
                <a:xfrm>
                  <a:off x="1714"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83" name="Line 120"/>
                <p:cNvSpPr>
                  <a:spLocks noChangeShapeType="1"/>
                </p:cNvSpPr>
                <p:nvPr/>
              </p:nvSpPr>
              <p:spPr bwMode="auto">
                <a:xfrm>
                  <a:off x="1762"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84" name="Line 121"/>
                <p:cNvSpPr>
                  <a:spLocks noChangeShapeType="1"/>
                </p:cNvSpPr>
                <p:nvPr/>
              </p:nvSpPr>
              <p:spPr bwMode="auto">
                <a:xfrm>
                  <a:off x="1810" y="2075"/>
                  <a:ext cx="1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85" name="Line 122"/>
                <p:cNvSpPr>
                  <a:spLocks noChangeShapeType="1"/>
                </p:cNvSpPr>
                <p:nvPr/>
              </p:nvSpPr>
              <p:spPr bwMode="auto">
                <a:xfrm>
                  <a:off x="1857"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86" name="Line 123"/>
                <p:cNvSpPr>
                  <a:spLocks noChangeShapeType="1"/>
                </p:cNvSpPr>
                <p:nvPr/>
              </p:nvSpPr>
              <p:spPr bwMode="auto">
                <a:xfrm>
                  <a:off x="1905"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87" name="Line 124"/>
                <p:cNvSpPr>
                  <a:spLocks noChangeShapeType="1"/>
                </p:cNvSpPr>
                <p:nvPr/>
              </p:nvSpPr>
              <p:spPr bwMode="auto">
                <a:xfrm>
                  <a:off x="1953"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88" name="Line 125"/>
                <p:cNvSpPr>
                  <a:spLocks noChangeShapeType="1"/>
                </p:cNvSpPr>
                <p:nvPr/>
              </p:nvSpPr>
              <p:spPr bwMode="auto">
                <a:xfrm>
                  <a:off x="2001"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89" name="Line 126"/>
                <p:cNvSpPr>
                  <a:spLocks noChangeShapeType="1"/>
                </p:cNvSpPr>
                <p:nvPr/>
              </p:nvSpPr>
              <p:spPr bwMode="auto">
                <a:xfrm>
                  <a:off x="2048"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90" name="Line 127"/>
                <p:cNvSpPr>
                  <a:spLocks noChangeShapeType="1"/>
                </p:cNvSpPr>
                <p:nvPr/>
              </p:nvSpPr>
              <p:spPr bwMode="auto">
                <a:xfrm>
                  <a:off x="2096"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91" name="Line 128"/>
                <p:cNvSpPr>
                  <a:spLocks noChangeShapeType="1"/>
                </p:cNvSpPr>
                <p:nvPr/>
              </p:nvSpPr>
              <p:spPr bwMode="auto">
                <a:xfrm>
                  <a:off x="2144"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92" name="Line 129"/>
                <p:cNvSpPr>
                  <a:spLocks noChangeShapeType="1"/>
                </p:cNvSpPr>
                <p:nvPr/>
              </p:nvSpPr>
              <p:spPr bwMode="auto">
                <a:xfrm>
                  <a:off x="2192"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93" name="Line 130"/>
                <p:cNvSpPr>
                  <a:spLocks noChangeShapeType="1"/>
                </p:cNvSpPr>
                <p:nvPr/>
              </p:nvSpPr>
              <p:spPr bwMode="auto">
                <a:xfrm>
                  <a:off x="2239"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94" name="Line 131"/>
                <p:cNvSpPr>
                  <a:spLocks noChangeShapeType="1"/>
                </p:cNvSpPr>
                <p:nvPr/>
              </p:nvSpPr>
              <p:spPr bwMode="auto">
                <a:xfrm>
                  <a:off x="2287"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95" name="Line 132"/>
                <p:cNvSpPr>
                  <a:spLocks noChangeShapeType="1"/>
                </p:cNvSpPr>
                <p:nvPr/>
              </p:nvSpPr>
              <p:spPr bwMode="auto">
                <a:xfrm>
                  <a:off x="2335"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96" name="Line 133"/>
                <p:cNvSpPr>
                  <a:spLocks noChangeShapeType="1"/>
                </p:cNvSpPr>
                <p:nvPr/>
              </p:nvSpPr>
              <p:spPr bwMode="auto">
                <a:xfrm>
                  <a:off x="2383"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97" name="Line 134"/>
                <p:cNvSpPr>
                  <a:spLocks noChangeShapeType="1"/>
                </p:cNvSpPr>
                <p:nvPr/>
              </p:nvSpPr>
              <p:spPr bwMode="auto">
                <a:xfrm>
                  <a:off x="2430"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98" name="Line 135"/>
                <p:cNvSpPr>
                  <a:spLocks noChangeShapeType="1"/>
                </p:cNvSpPr>
                <p:nvPr/>
              </p:nvSpPr>
              <p:spPr bwMode="auto">
                <a:xfrm>
                  <a:off x="2478"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799" name="Line 136"/>
                <p:cNvSpPr>
                  <a:spLocks noChangeShapeType="1"/>
                </p:cNvSpPr>
                <p:nvPr/>
              </p:nvSpPr>
              <p:spPr bwMode="auto">
                <a:xfrm>
                  <a:off x="2526"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00" name="Line 137"/>
                <p:cNvSpPr>
                  <a:spLocks noChangeShapeType="1"/>
                </p:cNvSpPr>
                <p:nvPr/>
              </p:nvSpPr>
              <p:spPr bwMode="auto">
                <a:xfrm>
                  <a:off x="2574"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01" name="Line 138"/>
                <p:cNvSpPr>
                  <a:spLocks noChangeShapeType="1"/>
                </p:cNvSpPr>
                <p:nvPr/>
              </p:nvSpPr>
              <p:spPr bwMode="auto">
                <a:xfrm>
                  <a:off x="2621"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02" name="Line 139"/>
                <p:cNvSpPr>
                  <a:spLocks noChangeShapeType="1"/>
                </p:cNvSpPr>
                <p:nvPr/>
              </p:nvSpPr>
              <p:spPr bwMode="auto">
                <a:xfrm>
                  <a:off x="2669"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03" name="Line 140"/>
                <p:cNvSpPr>
                  <a:spLocks noChangeShapeType="1"/>
                </p:cNvSpPr>
                <p:nvPr/>
              </p:nvSpPr>
              <p:spPr bwMode="auto">
                <a:xfrm>
                  <a:off x="2717"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04" name="Line 141"/>
                <p:cNvSpPr>
                  <a:spLocks noChangeShapeType="1"/>
                </p:cNvSpPr>
                <p:nvPr/>
              </p:nvSpPr>
              <p:spPr bwMode="auto">
                <a:xfrm>
                  <a:off x="2765"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05" name="Line 142"/>
                <p:cNvSpPr>
                  <a:spLocks noChangeShapeType="1"/>
                </p:cNvSpPr>
                <p:nvPr/>
              </p:nvSpPr>
              <p:spPr bwMode="auto">
                <a:xfrm>
                  <a:off x="2812"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06" name="Line 143"/>
                <p:cNvSpPr>
                  <a:spLocks noChangeShapeType="1"/>
                </p:cNvSpPr>
                <p:nvPr/>
              </p:nvSpPr>
              <p:spPr bwMode="auto">
                <a:xfrm>
                  <a:off x="2860"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07" name="Line 144"/>
                <p:cNvSpPr>
                  <a:spLocks noChangeShapeType="1"/>
                </p:cNvSpPr>
                <p:nvPr/>
              </p:nvSpPr>
              <p:spPr bwMode="auto">
                <a:xfrm>
                  <a:off x="2908"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08" name="Line 145"/>
                <p:cNvSpPr>
                  <a:spLocks noChangeShapeType="1"/>
                </p:cNvSpPr>
                <p:nvPr/>
              </p:nvSpPr>
              <p:spPr bwMode="auto">
                <a:xfrm>
                  <a:off x="2956"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09" name="Line 146"/>
                <p:cNvSpPr>
                  <a:spLocks noChangeShapeType="1"/>
                </p:cNvSpPr>
                <p:nvPr/>
              </p:nvSpPr>
              <p:spPr bwMode="auto">
                <a:xfrm>
                  <a:off x="3003"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10" name="Line 147"/>
                <p:cNvSpPr>
                  <a:spLocks noChangeShapeType="1"/>
                </p:cNvSpPr>
                <p:nvPr/>
              </p:nvSpPr>
              <p:spPr bwMode="auto">
                <a:xfrm>
                  <a:off x="3051"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11" name="Line 148"/>
                <p:cNvSpPr>
                  <a:spLocks noChangeShapeType="1"/>
                </p:cNvSpPr>
                <p:nvPr/>
              </p:nvSpPr>
              <p:spPr bwMode="auto">
                <a:xfrm>
                  <a:off x="3099"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12" name="Line 149"/>
                <p:cNvSpPr>
                  <a:spLocks noChangeShapeType="1"/>
                </p:cNvSpPr>
                <p:nvPr/>
              </p:nvSpPr>
              <p:spPr bwMode="auto">
                <a:xfrm>
                  <a:off x="3147"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13" name="Line 150"/>
                <p:cNvSpPr>
                  <a:spLocks noChangeShapeType="1"/>
                </p:cNvSpPr>
                <p:nvPr/>
              </p:nvSpPr>
              <p:spPr bwMode="auto">
                <a:xfrm>
                  <a:off x="3194"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14" name="Line 151"/>
                <p:cNvSpPr>
                  <a:spLocks noChangeShapeType="1"/>
                </p:cNvSpPr>
                <p:nvPr/>
              </p:nvSpPr>
              <p:spPr bwMode="auto">
                <a:xfrm>
                  <a:off x="3242"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15" name="Line 152"/>
                <p:cNvSpPr>
                  <a:spLocks noChangeShapeType="1"/>
                </p:cNvSpPr>
                <p:nvPr/>
              </p:nvSpPr>
              <p:spPr bwMode="auto">
                <a:xfrm>
                  <a:off x="3290"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16" name="Line 153"/>
                <p:cNvSpPr>
                  <a:spLocks noChangeShapeType="1"/>
                </p:cNvSpPr>
                <p:nvPr/>
              </p:nvSpPr>
              <p:spPr bwMode="auto">
                <a:xfrm>
                  <a:off x="3338"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17" name="Line 154"/>
                <p:cNvSpPr>
                  <a:spLocks noChangeShapeType="1"/>
                </p:cNvSpPr>
                <p:nvPr/>
              </p:nvSpPr>
              <p:spPr bwMode="auto">
                <a:xfrm>
                  <a:off x="3385"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18" name="Line 155"/>
                <p:cNvSpPr>
                  <a:spLocks noChangeShapeType="1"/>
                </p:cNvSpPr>
                <p:nvPr/>
              </p:nvSpPr>
              <p:spPr bwMode="auto">
                <a:xfrm>
                  <a:off x="3433"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19" name="Line 156"/>
                <p:cNvSpPr>
                  <a:spLocks noChangeShapeType="1"/>
                </p:cNvSpPr>
                <p:nvPr/>
              </p:nvSpPr>
              <p:spPr bwMode="auto">
                <a:xfrm>
                  <a:off x="3481"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20" name="Line 157"/>
                <p:cNvSpPr>
                  <a:spLocks noChangeShapeType="1"/>
                </p:cNvSpPr>
                <p:nvPr/>
              </p:nvSpPr>
              <p:spPr bwMode="auto">
                <a:xfrm>
                  <a:off x="3529"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21" name="Line 158"/>
                <p:cNvSpPr>
                  <a:spLocks noChangeShapeType="1"/>
                </p:cNvSpPr>
                <p:nvPr/>
              </p:nvSpPr>
              <p:spPr bwMode="auto">
                <a:xfrm>
                  <a:off x="3577" y="2075"/>
                  <a:ext cx="1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22" name="Line 159"/>
                <p:cNvSpPr>
                  <a:spLocks noChangeShapeType="1"/>
                </p:cNvSpPr>
                <p:nvPr/>
              </p:nvSpPr>
              <p:spPr bwMode="auto">
                <a:xfrm>
                  <a:off x="3624"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23" name="Line 160"/>
                <p:cNvSpPr>
                  <a:spLocks noChangeShapeType="1"/>
                </p:cNvSpPr>
                <p:nvPr/>
              </p:nvSpPr>
              <p:spPr bwMode="auto">
                <a:xfrm>
                  <a:off x="3672"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24" name="Line 161"/>
                <p:cNvSpPr>
                  <a:spLocks noChangeShapeType="1"/>
                </p:cNvSpPr>
                <p:nvPr/>
              </p:nvSpPr>
              <p:spPr bwMode="auto">
                <a:xfrm>
                  <a:off x="3720"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25" name="Line 162"/>
                <p:cNvSpPr>
                  <a:spLocks noChangeShapeType="1"/>
                </p:cNvSpPr>
                <p:nvPr/>
              </p:nvSpPr>
              <p:spPr bwMode="auto">
                <a:xfrm>
                  <a:off x="3768" y="2075"/>
                  <a:ext cx="7"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26" name="Line 163"/>
                <p:cNvSpPr>
                  <a:spLocks noChangeShapeType="1"/>
                </p:cNvSpPr>
                <p:nvPr/>
              </p:nvSpPr>
              <p:spPr bwMode="auto">
                <a:xfrm>
                  <a:off x="1619" y="1686"/>
                  <a:ext cx="1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27" name="Line 164"/>
                <p:cNvSpPr>
                  <a:spLocks noChangeShapeType="1"/>
                </p:cNvSpPr>
                <p:nvPr/>
              </p:nvSpPr>
              <p:spPr bwMode="auto">
                <a:xfrm>
                  <a:off x="1666"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28" name="Line 165"/>
                <p:cNvSpPr>
                  <a:spLocks noChangeShapeType="1"/>
                </p:cNvSpPr>
                <p:nvPr/>
              </p:nvSpPr>
              <p:spPr bwMode="auto">
                <a:xfrm>
                  <a:off x="1714"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29" name="Line 166"/>
                <p:cNvSpPr>
                  <a:spLocks noChangeShapeType="1"/>
                </p:cNvSpPr>
                <p:nvPr/>
              </p:nvSpPr>
              <p:spPr bwMode="auto">
                <a:xfrm>
                  <a:off x="1762"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30" name="Line 167"/>
                <p:cNvSpPr>
                  <a:spLocks noChangeShapeType="1"/>
                </p:cNvSpPr>
                <p:nvPr/>
              </p:nvSpPr>
              <p:spPr bwMode="auto">
                <a:xfrm>
                  <a:off x="1810" y="1686"/>
                  <a:ext cx="1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31" name="Line 168"/>
                <p:cNvSpPr>
                  <a:spLocks noChangeShapeType="1"/>
                </p:cNvSpPr>
                <p:nvPr/>
              </p:nvSpPr>
              <p:spPr bwMode="auto">
                <a:xfrm>
                  <a:off x="1857"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32" name="Line 169"/>
                <p:cNvSpPr>
                  <a:spLocks noChangeShapeType="1"/>
                </p:cNvSpPr>
                <p:nvPr/>
              </p:nvSpPr>
              <p:spPr bwMode="auto">
                <a:xfrm>
                  <a:off x="1905"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33" name="Line 170"/>
                <p:cNvSpPr>
                  <a:spLocks noChangeShapeType="1"/>
                </p:cNvSpPr>
                <p:nvPr/>
              </p:nvSpPr>
              <p:spPr bwMode="auto">
                <a:xfrm>
                  <a:off x="1953"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34" name="Line 171"/>
                <p:cNvSpPr>
                  <a:spLocks noChangeShapeType="1"/>
                </p:cNvSpPr>
                <p:nvPr/>
              </p:nvSpPr>
              <p:spPr bwMode="auto">
                <a:xfrm>
                  <a:off x="2001"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35" name="Line 172"/>
                <p:cNvSpPr>
                  <a:spLocks noChangeShapeType="1"/>
                </p:cNvSpPr>
                <p:nvPr/>
              </p:nvSpPr>
              <p:spPr bwMode="auto">
                <a:xfrm>
                  <a:off x="2048"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36" name="Line 173"/>
                <p:cNvSpPr>
                  <a:spLocks noChangeShapeType="1"/>
                </p:cNvSpPr>
                <p:nvPr/>
              </p:nvSpPr>
              <p:spPr bwMode="auto">
                <a:xfrm>
                  <a:off x="2096"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37" name="Line 174"/>
                <p:cNvSpPr>
                  <a:spLocks noChangeShapeType="1"/>
                </p:cNvSpPr>
                <p:nvPr/>
              </p:nvSpPr>
              <p:spPr bwMode="auto">
                <a:xfrm>
                  <a:off x="2144"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38" name="Line 175"/>
                <p:cNvSpPr>
                  <a:spLocks noChangeShapeType="1"/>
                </p:cNvSpPr>
                <p:nvPr/>
              </p:nvSpPr>
              <p:spPr bwMode="auto">
                <a:xfrm>
                  <a:off x="2192"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39" name="Line 176"/>
                <p:cNvSpPr>
                  <a:spLocks noChangeShapeType="1"/>
                </p:cNvSpPr>
                <p:nvPr/>
              </p:nvSpPr>
              <p:spPr bwMode="auto">
                <a:xfrm>
                  <a:off x="2239"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40" name="Line 177"/>
                <p:cNvSpPr>
                  <a:spLocks noChangeShapeType="1"/>
                </p:cNvSpPr>
                <p:nvPr/>
              </p:nvSpPr>
              <p:spPr bwMode="auto">
                <a:xfrm>
                  <a:off x="2287"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41" name="Line 178"/>
                <p:cNvSpPr>
                  <a:spLocks noChangeShapeType="1"/>
                </p:cNvSpPr>
                <p:nvPr/>
              </p:nvSpPr>
              <p:spPr bwMode="auto">
                <a:xfrm>
                  <a:off x="2335"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42" name="Line 179"/>
                <p:cNvSpPr>
                  <a:spLocks noChangeShapeType="1"/>
                </p:cNvSpPr>
                <p:nvPr/>
              </p:nvSpPr>
              <p:spPr bwMode="auto">
                <a:xfrm>
                  <a:off x="2383"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43" name="Line 180"/>
                <p:cNvSpPr>
                  <a:spLocks noChangeShapeType="1"/>
                </p:cNvSpPr>
                <p:nvPr/>
              </p:nvSpPr>
              <p:spPr bwMode="auto">
                <a:xfrm>
                  <a:off x="2430"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44" name="Line 181"/>
                <p:cNvSpPr>
                  <a:spLocks noChangeShapeType="1"/>
                </p:cNvSpPr>
                <p:nvPr/>
              </p:nvSpPr>
              <p:spPr bwMode="auto">
                <a:xfrm>
                  <a:off x="2478"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45" name="Line 182"/>
                <p:cNvSpPr>
                  <a:spLocks noChangeShapeType="1"/>
                </p:cNvSpPr>
                <p:nvPr/>
              </p:nvSpPr>
              <p:spPr bwMode="auto">
                <a:xfrm>
                  <a:off x="2526"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46" name="Line 183"/>
                <p:cNvSpPr>
                  <a:spLocks noChangeShapeType="1"/>
                </p:cNvSpPr>
                <p:nvPr/>
              </p:nvSpPr>
              <p:spPr bwMode="auto">
                <a:xfrm>
                  <a:off x="2574"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47" name="Line 184"/>
                <p:cNvSpPr>
                  <a:spLocks noChangeShapeType="1"/>
                </p:cNvSpPr>
                <p:nvPr/>
              </p:nvSpPr>
              <p:spPr bwMode="auto">
                <a:xfrm>
                  <a:off x="2621"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48" name="Line 185"/>
                <p:cNvSpPr>
                  <a:spLocks noChangeShapeType="1"/>
                </p:cNvSpPr>
                <p:nvPr/>
              </p:nvSpPr>
              <p:spPr bwMode="auto">
                <a:xfrm>
                  <a:off x="2669"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49" name="Line 186"/>
                <p:cNvSpPr>
                  <a:spLocks noChangeShapeType="1"/>
                </p:cNvSpPr>
                <p:nvPr/>
              </p:nvSpPr>
              <p:spPr bwMode="auto">
                <a:xfrm>
                  <a:off x="2717"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50" name="Line 187"/>
                <p:cNvSpPr>
                  <a:spLocks noChangeShapeType="1"/>
                </p:cNvSpPr>
                <p:nvPr/>
              </p:nvSpPr>
              <p:spPr bwMode="auto">
                <a:xfrm>
                  <a:off x="2765"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51" name="Line 188"/>
                <p:cNvSpPr>
                  <a:spLocks noChangeShapeType="1"/>
                </p:cNvSpPr>
                <p:nvPr/>
              </p:nvSpPr>
              <p:spPr bwMode="auto">
                <a:xfrm>
                  <a:off x="2812"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52" name="Line 189"/>
                <p:cNvSpPr>
                  <a:spLocks noChangeShapeType="1"/>
                </p:cNvSpPr>
                <p:nvPr/>
              </p:nvSpPr>
              <p:spPr bwMode="auto">
                <a:xfrm>
                  <a:off x="2860"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53" name="Line 190"/>
                <p:cNvSpPr>
                  <a:spLocks noChangeShapeType="1"/>
                </p:cNvSpPr>
                <p:nvPr/>
              </p:nvSpPr>
              <p:spPr bwMode="auto">
                <a:xfrm>
                  <a:off x="2908"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54" name="Line 191"/>
                <p:cNvSpPr>
                  <a:spLocks noChangeShapeType="1"/>
                </p:cNvSpPr>
                <p:nvPr/>
              </p:nvSpPr>
              <p:spPr bwMode="auto">
                <a:xfrm>
                  <a:off x="2956"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55" name="Line 192"/>
                <p:cNvSpPr>
                  <a:spLocks noChangeShapeType="1"/>
                </p:cNvSpPr>
                <p:nvPr/>
              </p:nvSpPr>
              <p:spPr bwMode="auto">
                <a:xfrm>
                  <a:off x="3003"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56" name="Line 193"/>
                <p:cNvSpPr>
                  <a:spLocks noChangeShapeType="1"/>
                </p:cNvSpPr>
                <p:nvPr/>
              </p:nvSpPr>
              <p:spPr bwMode="auto">
                <a:xfrm>
                  <a:off x="3051"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57" name="Line 194"/>
                <p:cNvSpPr>
                  <a:spLocks noChangeShapeType="1"/>
                </p:cNvSpPr>
                <p:nvPr/>
              </p:nvSpPr>
              <p:spPr bwMode="auto">
                <a:xfrm>
                  <a:off x="3099"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58" name="Line 195"/>
                <p:cNvSpPr>
                  <a:spLocks noChangeShapeType="1"/>
                </p:cNvSpPr>
                <p:nvPr/>
              </p:nvSpPr>
              <p:spPr bwMode="auto">
                <a:xfrm>
                  <a:off x="3147"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59" name="Line 196"/>
                <p:cNvSpPr>
                  <a:spLocks noChangeShapeType="1"/>
                </p:cNvSpPr>
                <p:nvPr/>
              </p:nvSpPr>
              <p:spPr bwMode="auto">
                <a:xfrm>
                  <a:off x="3194"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60" name="Line 197"/>
                <p:cNvSpPr>
                  <a:spLocks noChangeShapeType="1"/>
                </p:cNvSpPr>
                <p:nvPr/>
              </p:nvSpPr>
              <p:spPr bwMode="auto">
                <a:xfrm>
                  <a:off x="3242"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61" name="Line 198"/>
                <p:cNvSpPr>
                  <a:spLocks noChangeShapeType="1"/>
                </p:cNvSpPr>
                <p:nvPr/>
              </p:nvSpPr>
              <p:spPr bwMode="auto">
                <a:xfrm>
                  <a:off x="3290"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62" name="Line 199"/>
                <p:cNvSpPr>
                  <a:spLocks noChangeShapeType="1"/>
                </p:cNvSpPr>
                <p:nvPr/>
              </p:nvSpPr>
              <p:spPr bwMode="auto">
                <a:xfrm>
                  <a:off x="3338"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63" name="Line 200"/>
                <p:cNvSpPr>
                  <a:spLocks noChangeShapeType="1"/>
                </p:cNvSpPr>
                <p:nvPr/>
              </p:nvSpPr>
              <p:spPr bwMode="auto">
                <a:xfrm>
                  <a:off x="3385"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64" name="Line 201"/>
                <p:cNvSpPr>
                  <a:spLocks noChangeShapeType="1"/>
                </p:cNvSpPr>
                <p:nvPr/>
              </p:nvSpPr>
              <p:spPr bwMode="auto">
                <a:xfrm>
                  <a:off x="3433"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65" name="Line 202"/>
                <p:cNvSpPr>
                  <a:spLocks noChangeShapeType="1"/>
                </p:cNvSpPr>
                <p:nvPr/>
              </p:nvSpPr>
              <p:spPr bwMode="auto">
                <a:xfrm>
                  <a:off x="3481"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66" name="Line 203"/>
                <p:cNvSpPr>
                  <a:spLocks noChangeShapeType="1"/>
                </p:cNvSpPr>
                <p:nvPr/>
              </p:nvSpPr>
              <p:spPr bwMode="auto">
                <a:xfrm>
                  <a:off x="3529"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67" name="Line 204"/>
                <p:cNvSpPr>
                  <a:spLocks noChangeShapeType="1"/>
                </p:cNvSpPr>
                <p:nvPr/>
              </p:nvSpPr>
              <p:spPr bwMode="auto">
                <a:xfrm>
                  <a:off x="3577" y="1686"/>
                  <a:ext cx="1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68" name="Line 205"/>
                <p:cNvSpPr>
                  <a:spLocks noChangeShapeType="1"/>
                </p:cNvSpPr>
                <p:nvPr/>
              </p:nvSpPr>
              <p:spPr bwMode="auto">
                <a:xfrm>
                  <a:off x="3624"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69" name="Line 206"/>
                <p:cNvSpPr>
                  <a:spLocks noChangeShapeType="1"/>
                </p:cNvSpPr>
                <p:nvPr/>
              </p:nvSpPr>
              <p:spPr bwMode="auto">
                <a:xfrm>
                  <a:off x="3672"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70" name="Line 207"/>
                <p:cNvSpPr>
                  <a:spLocks noChangeShapeType="1"/>
                </p:cNvSpPr>
                <p:nvPr/>
              </p:nvSpPr>
              <p:spPr bwMode="auto">
                <a:xfrm>
                  <a:off x="3720"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71" name="Line 208"/>
                <p:cNvSpPr>
                  <a:spLocks noChangeShapeType="1"/>
                </p:cNvSpPr>
                <p:nvPr/>
              </p:nvSpPr>
              <p:spPr bwMode="auto">
                <a:xfrm>
                  <a:off x="3768" y="1686"/>
                  <a:ext cx="7"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72" name="Line 209"/>
                <p:cNvSpPr>
                  <a:spLocks noChangeShapeType="1"/>
                </p:cNvSpPr>
                <p:nvPr/>
              </p:nvSpPr>
              <p:spPr bwMode="auto">
                <a:xfrm>
                  <a:off x="1619" y="1297"/>
                  <a:ext cx="1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73" name="Line 210"/>
                <p:cNvSpPr>
                  <a:spLocks noChangeShapeType="1"/>
                </p:cNvSpPr>
                <p:nvPr/>
              </p:nvSpPr>
              <p:spPr bwMode="auto">
                <a:xfrm>
                  <a:off x="1666" y="129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74" name="Line 211"/>
                <p:cNvSpPr>
                  <a:spLocks noChangeShapeType="1"/>
                </p:cNvSpPr>
                <p:nvPr/>
              </p:nvSpPr>
              <p:spPr bwMode="auto">
                <a:xfrm>
                  <a:off x="1714" y="129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75" name="Line 212"/>
                <p:cNvSpPr>
                  <a:spLocks noChangeShapeType="1"/>
                </p:cNvSpPr>
                <p:nvPr/>
              </p:nvSpPr>
              <p:spPr bwMode="auto">
                <a:xfrm>
                  <a:off x="1762" y="129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76" name="Line 213"/>
                <p:cNvSpPr>
                  <a:spLocks noChangeShapeType="1"/>
                </p:cNvSpPr>
                <p:nvPr/>
              </p:nvSpPr>
              <p:spPr bwMode="auto">
                <a:xfrm>
                  <a:off x="1810" y="1297"/>
                  <a:ext cx="1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77" name="Line 214"/>
                <p:cNvSpPr>
                  <a:spLocks noChangeShapeType="1"/>
                </p:cNvSpPr>
                <p:nvPr/>
              </p:nvSpPr>
              <p:spPr bwMode="auto">
                <a:xfrm>
                  <a:off x="1857" y="129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78" name="Line 215"/>
                <p:cNvSpPr>
                  <a:spLocks noChangeShapeType="1"/>
                </p:cNvSpPr>
                <p:nvPr/>
              </p:nvSpPr>
              <p:spPr bwMode="auto">
                <a:xfrm>
                  <a:off x="1905" y="129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79" name="Line 216"/>
                <p:cNvSpPr>
                  <a:spLocks noChangeShapeType="1"/>
                </p:cNvSpPr>
                <p:nvPr/>
              </p:nvSpPr>
              <p:spPr bwMode="auto">
                <a:xfrm>
                  <a:off x="1953" y="129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80" name="Line 217"/>
                <p:cNvSpPr>
                  <a:spLocks noChangeShapeType="1"/>
                </p:cNvSpPr>
                <p:nvPr/>
              </p:nvSpPr>
              <p:spPr bwMode="auto">
                <a:xfrm>
                  <a:off x="2001" y="129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81" name="Line 218"/>
                <p:cNvSpPr>
                  <a:spLocks noChangeShapeType="1"/>
                </p:cNvSpPr>
                <p:nvPr/>
              </p:nvSpPr>
              <p:spPr bwMode="auto">
                <a:xfrm>
                  <a:off x="2048" y="129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82" name="Line 219"/>
                <p:cNvSpPr>
                  <a:spLocks noChangeShapeType="1"/>
                </p:cNvSpPr>
                <p:nvPr/>
              </p:nvSpPr>
              <p:spPr bwMode="auto">
                <a:xfrm>
                  <a:off x="2096" y="129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83" name="Line 220"/>
                <p:cNvSpPr>
                  <a:spLocks noChangeShapeType="1"/>
                </p:cNvSpPr>
                <p:nvPr/>
              </p:nvSpPr>
              <p:spPr bwMode="auto">
                <a:xfrm>
                  <a:off x="2144" y="129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84" name="Line 221"/>
                <p:cNvSpPr>
                  <a:spLocks noChangeShapeType="1"/>
                </p:cNvSpPr>
                <p:nvPr/>
              </p:nvSpPr>
              <p:spPr bwMode="auto">
                <a:xfrm>
                  <a:off x="2192" y="129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85" name="Line 222"/>
                <p:cNvSpPr>
                  <a:spLocks noChangeShapeType="1"/>
                </p:cNvSpPr>
                <p:nvPr/>
              </p:nvSpPr>
              <p:spPr bwMode="auto">
                <a:xfrm>
                  <a:off x="2239" y="129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86" name="Line 223"/>
                <p:cNvSpPr>
                  <a:spLocks noChangeShapeType="1"/>
                </p:cNvSpPr>
                <p:nvPr/>
              </p:nvSpPr>
              <p:spPr bwMode="auto">
                <a:xfrm>
                  <a:off x="2287" y="129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887" name="Line 224"/>
                <p:cNvSpPr>
                  <a:spLocks noChangeShapeType="1"/>
                </p:cNvSpPr>
                <p:nvPr/>
              </p:nvSpPr>
              <p:spPr bwMode="auto">
                <a:xfrm>
                  <a:off x="2335" y="129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2585" name="Line 225"/>
              <p:cNvSpPr>
                <a:spLocks noChangeShapeType="1"/>
              </p:cNvSpPr>
              <p:nvPr/>
            </p:nvSpPr>
            <p:spPr bwMode="auto">
              <a:xfrm>
                <a:off x="2395" y="13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586" name="Line 226"/>
              <p:cNvSpPr>
                <a:spLocks noChangeShapeType="1"/>
              </p:cNvSpPr>
              <p:nvPr/>
            </p:nvSpPr>
            <p:spPr bwMode="auto">
              <a:xfrm>
                <a:off x="2442" y="13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587" name="Line 227"/>
              <p:cNvSpPr>
                <a:spLocks noChangeShapeType="1"/>
              </p:cNvSpPr>
              <p:nvPr/>
            </p:nvSpPr>
            <p:spPr bwMode="auto">
              <a:xfrm>
                <a:off x="2490" y="13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588" name="Line 228"/>
              <p:cNvSpPr>
                <a:spLocks noChangeShapeType="1"/>
              </p:cNvSpPr>
              <p:nvPr/>
            </p:nvSpPr>
            <p:spPr bwMode="auto">
              <a:xfrm>
                <a:off x="2538" y="13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589" name="Line 229"/>
              <p:cNvSpPr>
                <a:spLocks noChangeShapeType="1"/>
              </p:cNvSpPr>
              <p:nvPr/>
            </p:nvSpPr>
            <p:spPr bwMode="auto">
              <a:xfrm>
                <a:off x="2586" y="13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590" name="Line 230"/>
              <p:cNvSpPr>
                <a:spLocks noChangeShapeType="1"/>
              </p:cNvSpPr>
              <p:nvPr/>
            </p:nvSpPr>
            <p:spPr bwMode="auto">
              <a:xfrm>
                <a:off x="2633" y="13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591" name="Line 231"/>
              <p:cNvSpPr>
                <a:spLocks noChangeShapeType="1"/>
              </p:cNvSpPr>
              <p:nvPr/>
            </p:nvSpPr>
            <p:spPr bwMode="auto">
              <a:xfrm>
                <a:off x="2681" y="13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592" name="Line 232"/>
              <p:cNvSpPr>
                <a:spLocks noChangeShapeType="1"/>
              </p:cNvSpPr>
              <p:nvPr/>
            </p:nvSpPr>
            <p:spPr bwMode="auto">
              <a:xfrm>
                <a:off x="2729" y="13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593" name="Line 233"/>
              <p:cNvSpPr>
                <a:spLocks noChangeShapeType="1"/>
              </p:cNvSpPr>
              <p:nvPr/>
            </p:nvSpPr>
            <p:spPr bwMode="auto">
              <a:xfrm>
                <a:off x="2777" y="13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594" name="Line 234"/>
              <p:cNvSpPr>
                <a:spLocks noChangeShapeType="1"/>
              </p:cNvSpPr>
              <p:nvPr/>
            </p:nvSpPr>
            <p:spPr bwMode="auto">
              <a:xfrm>
                <a:off x="2824" y="13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595" name="Line 235"/>
              <p:cNvSpPr>
                <a:spLocks noChangeShapeType="1"/>
              </p:cNvSpPr>
              <p:nvPr/>
            </p:nvSpPr>
            <p:spPr bwMode="auto">
              <a:xfrm>
                <a:off x="2872" y="13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596" name="Line 236"/>
              <p:cNvSpPr>
                <a:spLocks noChangeShapeType="1"/>
              </p:cNvSpPr>
              <p:nvPr/>
            </p:nvSpPr>
            <p:spPr bwMode="auto">
              <a:xfrm>
                <a:off x="2920" y="13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597" name="Line 237"/>
              <p:cNvSpPr>
                <a:spLocks noChangeShapeType="1"/>
              </p:cNvSpPr>
              <p:nvPr/>
            </p:nvSpPr>
            <p:spPr bwMode="auto">
              <a:xfrm>
                <a:off x="2968" y="13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598" name="Line 238"/>
              <p:cNvSpPr>
                <a:spLocks noChangeShapeType="1"/>
              </p:cNvSpPr>
              <p:nvPr/>
            </p:nvSpPr>
            <p:spPr bwMode="auto">
              <a:xfrm>
                <a:off x="3015" y="13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599" name="Line 239"/>
              <p:cNvSpPr>
                <a:spLocks noChangeShapeType="1"/>
              </p:cNvSpPr>
              <p:nvPr/>
            </p:nvSpPr>
            <p:spPr bwMode="auto">
              <a:xfrm>
                <a:off x="3063" y="13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00" name="Line 240"/>
              <p:cNvSpPr>
                <a:spLocks noChangeShapeType="1"/>
              </p:cNvSpPr>
              <p:nvPr/>
            </p:nvSpPr>
            <p:spPr bwMode="auto">
              <a:xfrm>
                <a:off x="3111" y="13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01" name="Line 241"/>
              <p:cNvSpPr>
                <a:spLocks noChangeShapeType="1"/>
              </p:cNvSpPr>
              <p:nvPr/>
            </p:nvSpPr>
            <p:spPr bwMode="auto">
              <a:xfrm>
                <a:off x="3159" y="13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02" name="Line 242"/>
              <p:cNvSpPr>
                <a:spLocks noChangeShapeType="1"/>
              </p:cNvSpPr>
              <p:nvPr/>
            </p:nvSpPr>
            <p:spPr bwMode="auto">
              <a:xfrm>
                <a:off x="3206" y="13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03" name="Line 243"/>
              <p:cNvSpPr>
                <a:spLocks noChangeShapeType="1"/>
              </p:cNvSpPr>
              <p:nvPr/>
            </p:nvSpPr>
            <p:spPr bwMode="auto">
              <a:xfrm>
                <a:off x="3254" y="13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04" name="Line 244"/>
              <p:cNvSpPr>
                <a:spLocks noChangeShapeType="1"/>
              </p:cNvSpPr>
              <p:nvPr/>
            </p:nvSpPr>
            <p:spPr bwMode="auto">
              <a:xfrm>
                <a:off x="3302" y="13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05" name="Line 245"/>
              <p:cNvSpPr>
                <a:spLocks noChangeShapeType="1"/>
              </p:cNvSpPr>
              <p:nvPr/>
            </p:nvSpPr>
            <p:spPr bwMode="auto">
              <a:xfrm>
                <a:off x="3350" y="13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06" name="Line 246"/>
              <p:cNvSpPr>
                <a:spLocks noChangeShapeType="1"/>
              </p:cNvSpPr>
              <p:nvPr/>
            </p:nvSpPr>
            <p:spPr bwMode="auto">
              <a:xfrm>
                <a:off x="3397" y="13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07" name="Line 247"/>
              <p:cNvSpPr>
                <a:spLocks noChangeShapeType="1"/>
              </p:cNvSpPr>
              <p:nvPr/>
            </p:nvSpPr>
            <p:spPr bwMode="auto">
              <a:xfrm>
                <a:off x="3445" y="13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08" name="Line 248"/>
              <p:cNvSpPr>
                <a:spLocks noChangeShapeType="1"/>
              </p:cNvSpPr>
              <p:nvPr/>
            </p:nvSpPr>
            <p:spPr bwMode="auto">
              <a:xfrm>
                <a:off x="3493" y="13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09" name="Line 249"/>
              <p:cNvSpPr>
                <a:spLocks noChangeShapeType="1"/>
              </p:cNvSpPr>
              <p:nvPr/>
            </p:nvSpPr>
            <p:spPr bwMode="auto">
              <a:xfrm>
                <a:off x="3541" y="13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10" name="Line 250"/>
              <p:cNvSpPr>
                <a:spLocks noChangeShapeType="1"/>
              </p:cNvSpPr>
              <p:nvPr/>
            </p:nvSpPr>
            <p:spPr bwMode="auto">
              <a:xfrm>
                <a:off x="3589" y="1383"/>
                <a:ext cx="1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11" name="Line 251"/>
              <p:cNvSpPr>
                <a:spLocks noChangeShapeType="1"/>
              </p:cNvSpPr>
              <p:nvPr/>
            </p:nvSpPr>
            <p:spPr bwMode="auto">
              <a:xfrm>
                <a:off x="3636" y="13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12" name="Line 252"/>
              <p:cNvSpPr>
                <a:spLocks noChangeShapeType="1"/>
              </p:cNvSpPr>
              <p:nvPr/>
            </p:nvSpPr>
            <p:spPr bwMode="auto">
              <a:xfrm>
                <a:off x="3684" y="13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13" name="Line 253"/>
              <p:cNvSpPr>
                <a:spLocks noChangeShapeType="1"/>
              </p:cNvSpPr>
              <p:nvPr/>
            </p:nvSpPr>
            <p:spPr bwMode="auto">
              <a:xfrm>
                <a:off x="3732" y="13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14" name="Line 254"/>
              <p:cNvSpPr>
                <a:spLocks noChangeShapeType="1"/>
              </p:cNvSpPr>
              <p:nvPr/>
            </p:nvSpPr>
            <p:spPr bwMode="auto">
              <a:xfrm>
                <a:off x="3780" y="1383"/>
                <a:ext cx="7"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15" name="Line 255"/>
              <p:cNvSpPr>
                <a:spLocks noChangeShapeType="1"/>
              </p:cNvSpPr>
              <p:nvPr/>
            </p:nvSpPr>
            <p:spPr bwMode="auto">
              <a:xfrm flipV="1">
                <a:off x="1631" y="1383"/>
                <a:ext cx="1" cy="194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16" name="Line 256"/>
              <p:cNvSpPr>
                <a:spLocks noChangeShapeType="1"/>
              </p:cNvSpPr>
              <p:nvPr/>
            </p:nvSpPr>
            <p:spPr bwMode="auto">
              <a:xfrm>
                <a:off x="1607" y="3329"/>
                <a:ext cx="5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17" name="Line 257"/>
              <p:cNvSpPr>
                <a:spLocks noChangeShapeType="1"/>
              </p:cNvSpPr>
              <p:nvPr/>
            </p:nvSpPr>
            <p:spPr bwMode="auto">
              <a:xfrm>
                <a:off x="1607" y="2939"/>
                <a:ext cx="5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18" name="Line 258"/>
              <p:cNvSpPr>
                <a:spLocks noChangeShapeType="1"/>
              </p:cNvSpPr>
              <p:nvPr/>
            </p:nvSpPr>
            <p:spPr bwMode="auto">
              <a:xfrm>
                <a:off x="1607" y="2550"/>
                <a:ext cx="5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19" name="Line 259"/>
              <p:cNvSpPr>
                <a:spLocks noChangeShapeType="1"/>
              </p:cNvSpPr>
              <p:nvPr/>
            </p:nvSpPr>
            <p:spPr bwMode="auto">
              <a:xfrm>
                <a:off x="1607" y="2161"/>
                <a:ext cx="5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20" name="Line 260"/>
              <p:cNvSpPr>
                <a:spLocks noChangeShapeType="1"/>
              </p:cNvSpPr>
              <p:nvPr/>
            </p:nvSpPr>
            <p:spPr bwMode="auto">
              <a:xfrm>
                <a:off x="1607" y="1772"/>
                <a:ext cx="5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21" name="Line 261"/>
              <p:cNvSpPr>
                <a:spLocks noChangeShapeType="1"/>
              </p:cNvSpPr>
              <p:nvPr/>
            </p:nvSpPr>
            <p:spPr bwMode="auto">
              <a:xfrm>
                <a:off x="1607" y="1383"/>
                <a:ext cx="5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22" name="Line 262"/>
              <p:cNvSpPr>
                <a:spLocks noChangeShapeType="1"/>
              </p:cNvSpPr>
              <p:nvPr/>
            </p:nvSpPr>
            <p:spPr bwMode="auto">
              <a:xfrm>
                <a:off x="1631" y="3329"/>
                <a:ext cx="215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23" name="Line 263"/>
              <p:cNvSpPr>
                <a:spLocks noChangeShapeType="1"/>
              </p:cNvSpPr>
              <p:nvPr/>
            </p:nvSpPr>
            <p:spPr bwMode="auto">
              <a:xfrm flipV="1">
                <a:off x="1631" y="3305"/>
                <a:ext cx="1" cy="5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24" name="Line 264"/>
              <p:cNvSpPr>
                <a:spLocks noChangeShapeType="1"/>
              </p:cNvSpPr>
              <p:nvPr/>
            </p:nvSpPr>
            <p:spPr bwMode="auto">
              <a:xfrm flipV="1">
                <a:off x="2172" y="3305"/>
                <a:ext cx="1" cy="5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25" name="Line 265"/>
              <p:cNvSpPr>
                <a:spLocks noChangeShapeType="1"/>
              </p:cNvSpPr>
              <p:nvPr/>
            </p:nvSpPr>
            <p:spPr bwMode="auto">
              <a:xfrm flipV="1">
                <a:off x="2713" y="3305"/>
                <a:ext cx="1" cy="5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26" name="Line 266"/>
              <p:cNvSpPr>
                <a:spLocks noChangeShapeType="1"/>
              </p:cNvSpPr>
              <p:nvPr/>
            </p:nvSpPr>
            <p:spPr bwMode="auto">
              <a:xfrm flipV="1">
                <a:off x="3246" y="3305"/>
                <a:ext cx="1" cy="5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27" name="Line 267"/>
              <p:cNvSpPr>
                <a:spLocks noChangeShapeType="1"/>
              </p:cNvSpPr>
              <p:nvPr/>
            </p:nvSpPr>
            <p:spPr bwMode="auto">
              <a:xfrm flipV="1">
                <a:off x="3787" y="3305"/>
                <a:ext cx="1" cy="5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28" name="Line 268"/>
              <p:cNvSpPr>
                <a:spLocks noChangeShapeType="1"/>
              </p:cNvSpPr>
              <p:nvPr/>
            </p:nvSpPr>
            <p:spPr bwMode="auto">
              <a:xfrm>
                <a:off x="1631" y="2153"/>
                <a:ext cx="541" cy="13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29" name="Line 269"/>
              <p:cNvSpPr>
                <a:spLocks noChangeShapeType="1"/>
              </p:cNvSpPr>
              <p:nvPr/>
            </p:nvSpPr>
            <p:spPr bwMode="auto">
              <a:xfrm flipV="1">
                <a:off x="2172" y="2257"/>
                <a:ext cx="541" cy="3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30" name="Line 270"/>
              <p:cNvSpPr>
                <a:spLocks noChangeShapeType="1"/>
              </p:cNvSpPr>
              <p:nvPr/>
            </p:nvSpPr>
            <p:spPr bwMode="auto">
              <a:xfrm flipV="1">
                <a:off x="2713" y="2034"/>
                <a:ext cx="533" cy="22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31" name="Line 271"/>
              <p:cNvSpPr>
                <a:spLocks noChangeShapeType="1"/>
              </p:cNvSpPr>
              <p:nvPr/>
            </p:nvSpPr>
            <p:spPr bwMode="auto">
              <a:xfrm flipV="1">
                <a:off x="3246" y="1614"/>
                <a:ext cx="541" cy="42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32" name="Line 272"/>
              <p:cNvSpPr>
                <a:spLocks noChangeShapeType="1"/>
              </p:cNvSpPr>
              <p:nvPr/>
            </p:nvSpPr>
            <p:spPr bwMode="auto">
              <a:xfrm>
                <a:off x="1631" y="2662"/>
                <a:ext cx="541" cy="10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33" name="Line 273"/>
              <p:cNvSpPr>
                <a:spLocks noChangeShapeType="1"/>
              </p:cNvSpPr>
              <p:nvPr/>
            </p:nvSpPr>
            <p:spPr bwMode="auto">
              <a:xfrm>
                <a:off x="2172" y="2765"/>
                <a:ext cx="541" cy="1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34" name="Line 274"/>
              <p:cNvSpPr>
                <a:spLocks noChangeShapeType="1"/>
              </p:cNvSpPr>
              <p:nvPr/>
            </p:nvSpPr>
            <p:spPr bwMode="auto">
              <a:xfrm flipV="1">
                <a:off x="2713" y="2725"/>
                <a:ext cx="533" cy="5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35" name="Line 275"/>
              <p:cNvSpPr>
                <a:spLocks noChangeShapeType="1"/>
              </p:cNvSpPr>
              <p:nvPr/>
            </p:nvSpPr>
            <p:spPr bwMode="auto">
              <a:xfrm flipV="1">
                <a:off x="3246" y="2590"/>
                <a:ext cx="541" cy="13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36" name="Line 276"/>
              <p:cNvSpPr>
                <a:spLocks noChangeShapeType="1"/>
              </p:cNvSpPr>
              <p:nvPr/>
            </p:nvSpPr>
            <p:spPr bwMode="auto">
              <a:xfrm>
                <a:off x="1631" y="3019"/>
                <a:ext cx="541" cy="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37" name="Line 277"/>
              <p:cNvSpPr>
                <a:spLocks noChangeShapeType="1"/>
              </p:cNvSpPr>
              <p:nvPr/>
            </p:nvSpPr>
            <p:spPr bwMode="auto">
              <a:xfrm>
                <a:off x="2172" y="3106"/>
                <a:ext cx="541" cy="1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38" name="Line 278"/>
              <p:cNvSpPr>
                <a:spLocks noChangeShapeType="1"/>
              </p:cNvSpPr>
              <p:nvPr/>
            </p:nvSpPr>
            <p:spPr bwMode="auto">
              <a:xfrm flipV="1">
                <a:off x="2713" y="3114"/>
                <a:ext cx="533" cy="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39" name="Line 279"/>
              <p:cNvSpPr>
                <a:spLocks noChangeShapeType="1"/>
              </p:cNvSpPr>
              <p:nvPr/>
            </p:nvSpPr>
            <p:spPr bwMode="auto">
              <a:xfrm flipV="1">
                <a:off x="3246" y="3074"/>
                <a:ext cx="541" cy="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40" name="Line 280"/>
              <p:cNvSpPr>
                <a:spLocks noChangeShapeType="1"/>
              </p:cNvSpPr>
              <p:nvPr/>
            </p:nvSpPr>
            <p:spPr bwMode="auto">
              <a:xfrm>
                <a:off x="1631" y="3170"/>
                <a:ext cx="541" cy="5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41" name="Line 281"/>
              <p:cNvSpPr>
                <a:spLocks noChangeShapeType="1"/>
              </p:cNvSpPr>
              <p:nvPr/>
            </p:nvSpPr>
            <p:spPr bwMode="auto">
              <a:xfrm>
                <a:off x="2172" y="3225"/>
                <a:ext cx="541" cy="2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42" name="Line 282"/>
              <p:cNvSpPr>
                <a:spLocks noChangeShapeType="1"/>
              </p:cNvSpPr>
              <p:nvPr/>
            </p:nvSpPr>
            <p:spPr bwMode="auto">
              <a:xfrm>
                <a:off x="2713" y="3249"/>
                <a:ext cx="533"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43" name="Line 283"/>
              <p:cNvSpPr>
                <a:spLocks noChangeShapeType="1"/>
              </p:cNvSpPr>
              <p:nvPr/>
            </p:nvSpPr>
            <p:spPr bwMode="auto">
              <a:xfrm flipV="1">
                <a:off x="3246" y="3241"/>
                <a:ext cx="541" cy="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44" name="Line 284"/>
              <p:cNvSpPr>
                <a:spLocks noChangeShapeType="1"/>
              </p:cNvSpPr>
              <p:nvPr/>
            </p:nvSpPr>
            <p:spPr bwMode="auto">
              <a:xfrm>
                <a:off x="1631" y="3241"/>
                <a:ext cx="541" cy="3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45" name="Line 285"/>
              <p:cNvSpPr>
                <a:spLocks noChangeShapeType="1"/>
              </p:cNvSpPr>
              <p:nvPr/>
            </p:nvSpPr>
            <p:spPr bwMode="auto">
              <a:xfrm>
                <a:off x="2172" y="3273"/>
                <a:ext cx="541" cy="1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46" name="Line 286"/>
              <p:cNvSpPr>
                <a:spLocks noChangeShapeType="1"/>
              </p:cNvSpPr>
              <p:nvPr/>
            </p:nvSpPr>
            <p:spPr bwMode="auto">
              <a:xfrm>
                <a:off x="2713" y="3289"/>
                <a:ext cx="533"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47" name="Line 287"/>
              <p:cNvSpPr>
                <a:spLocks noChangeShapeType="1"/>
              </p:cNvSpPr>
              <p:nvPr/>
            </p:nvSpPr>
            <p:spPr bwMode="auto">
              <a:xfrm>
                <a:off x="3246" y="3289"/>
                <a:ext cx="54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48" name="Rectangle 288"/>
              <p:cNvSpPr>
                <a:spLocks noChangeArrowheads="1"/>
              </p:cNvSpPr>
              <p:nvPr/>
            </p:nvSpPr>
            <p:spPr bwMode="auto">
              <a:xfrm>
                <a:off x="1611" y="2134"/>
                <a:ext cx="39" cy="39"/>
              </a:xfrm>
              <a:prstGeom prst="rect">
                <a:avLst/>
              </a:prstGeom>
              <a:solidFill>
                <a:srgbClr val="DD0806"/>
              </a:solidFill>
              <a:ln w="12700">
                <a:solidFill>
                  <a:srgbClr val="000000"/>
                </a:solidFill>
                <a:miter lim="800000"/>
                <a:headEnd/>
                <a:tailEnd/>
              </a:ln>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152649" name="Rectangle 289"/>
              <p:cNvSpPr>
                <a:spLocks noChangeArrowheads="1"/>
              </p:cNvSpPr>
              <p:nvPr/>
            </p:nvSpPr>
            <p:spPr bwMode="auto">
              <a:xfrm>
                <a:off x="2152" y="2269"/>
                <a:ext cx="40" cy="39"/>
              </a:xfrm>
              <a:prstGeom prst="rect">
                <a:avLst/>
              </a:prstGeom>
              <a:solidFill>
                <a:srgbClr val="DD0806"/>
              </a:solidFill>
              <a:ln w="12700">
                <a:solidFill>
                  <a:srgbClr val="000000"/>
                </a:solidFill>
                <a:miter lim="800000"/>
                <a:headEnd/>
                <a:tailEnd/>
              </a:ln>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152650" name="Rectangle 290"/>
              <p:cNvSpPr>
                <a:spLocks noChangeArrowheads="1"/>
              </p:cNvSpPr>
              <p:nvPr/>
            </p:nvSpPr>
            <p:spPr bwMode="auto">
              <a:xfrm>
                <a:off x="2693" y="2237"/>
                <a:ext cx="40" cy="40"/>
              </a:xfrm>
              <a:prstGeom prst="rect">
                <a:avLst/>
              </a:prstGeom>
              <a:solidFill>
                <a:srgbClr val="DD0806"/>
              </a:solidFill>
              <a:ln w="12700">
                <a:solidFill>
                  <a:srgbClr val="000000"/>
                </a:solidFill>
                <a:miter lim="800000"/>
                <a:headEnd/>
                <a:tailEnd/>
              </a:ln>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152651" name="Rectangle 291"/>
              <p:cNvSpPr>
                <a:spLocks noChangeArrowheads="1"/>
              </p:cNvSpPr>
              <p:nvPr/>
            </p:nvSpPr>
            <p:spPr bwMode="auto">
              <a:xfrm>
                <a:off x="3226" y="2015"/>
                <a:ext cx="40" cy="39"/>
              </a:xfrm>
              <a:prstGeom prst="rect">
                <a:avLst/>
              </a:prstGeom>
              <a:solidFill>
                <a:srgbClr val="DD0806"/>
              </a:solidFill>
              <a:ln w="12700">
                <a:solidFill>
                  <a:srgbClr val="000000"/>
                </a:solidFill>
                <a:miter lim="800000"/>
                <a:headEnd/>
                <a:tailEnd/>
              </a:ln>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152652" name="Rectangle 292"/>
              <p:cNvSpPr>
                <a:spLocks noChangeArrowheads="1"/>
              </p:cNvSpPr>
              <p:nvPr/>
            </p:nvSpPr>
            <p:spPr bwMode="auto">
              <a:xfrm>
                <a:off x="3768" y="1594"/>
                <a:ext cx="39" cy="39"/>
              </a:xfrm>
              <a:prstGeom prst="rect">
                <a:avLst/>
              </a:prstGeom>
              <a:solidFill>
                <a:srgbClr val="DD0806"/>
              </a:solidFill>
              <a:ln w="12700">
                <a:solidFill>
                  <a:srgbClr val="000000"/>
                </a:solidFill>
                <a:miter lim="800000"/>
                <a:headEnd/>
                <a:tailEnd/>
              </a:ln>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152653" name="Rectangle 293"/>
              <p:cNvSpPr>
                <a:spLocks noChangeArrowheads="1"/>
              </p:cNvSpPr>
              <p:nvPr/>
            </p:nvSpPr>
            <p:spPr bwMode="auto">
              <a:xfrm>
                <a:off x="1611" y="2642"/>
                <a:ext cx="39" cy="39"/>
              </a:xfrm>
              <a:prstGeom prst="rect">
                <a:avLst/>
              </a:prstGeom>
              <a:solidFill>
                <a:srgbClr val="008011"/>
              </a:solidFill>
              <a:ln w="12700">
                <a:solidFill>
                  <a:srgbClr val="000000"/>
                </a:solidFill>
                <a:miter lim="800000"/>
                <a:headEnd/>
                <a:tailEnd/>
              </a:ln>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152654" name="Rectangle 294"/>
              <p:cNvSpPr>
                <a:spLocks noChangeArrowheads="1"/>
              </p:cNvSpPr>
              <p:nvPr/>
            </p:nvSpPr>
            <p:spPr bwMode="auto">
              <a:xfrm>
                <a:off x="2152" y="2745"/>
                <a:ext cx="40" cy="40"/>
              </a:xfrm>
              <a:prstGeom prst="rect">
                <a:avLst/>
              </a:prstGeom>
              <a:solidFill>
                <a:srgbClr val="008011"/>
              </a:solidFill>
              <a:ln w="12700">
                <a:solidFill>
                  <a:srgbClr val="000000"/>
                </a:solidFill>
                <a:miter lim="800000"/>
                <a:headEnd/>
                <a:tailEnd/>
              </a:ln>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152655" name="Rectangle 295"/>
              <p:cNvSpPr>
                <a:spLocks noChangeArrowheads="1"/>
              </p:cNvSpPr>
              <p:nvPr/>
            </p:nvSpPr>
            <p:spPr bwMode="auto">
              <a:xfrm>
                <a:off x="2693" y="2761"/>
                <a:ext cx="40" cy="40"/>
              </a:xfrm>
              <a:prstGeom prst="rect">
                <a:avLst/>
              </a:prstGeom>
              <a:solidFill>
                <a:srgbClr val="008011"/>
              </a:solidFill>
              <a:ln w="12700">
                <a:solidFill>
                  <a:srgbClr val="000000"/>
                </a:solidFill>
                <a:miter lim="800000"/>
                <a:headEnd/>
                <a:tailEnd/>
              </a:ln>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152656" name="Rectangle 296"/>
              <p:cNvSpPr>
                <a:spLocks noChangeArrowheads="1"/>
              </p:cNvSpPr>
              <p:nvPr/>
            </p:nvSpPr>
            <p:spPr bwMode="auto">
              <a:xfrm>
                <a:off x="3226" y="2705"/>
                <a:ext cx="40" cy="40"/>
              </a:xfrm>
              <a:prstGeom prst="rect">
                <a:avLst/>
              </a:prstGeom>
              <a:solidFill>
                <a:srgbClr val="008011"/>
              </a:solidFill>
              <a:ln w="12700">
                <a:solidFill>
                  <a:srgbClr val="000000"/>
                </a:solidFill>
                <a:miter lim="800000"/>
                <a:headEnd/>
                <a:tailEnd/>
              </a:ln>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152657" name="Rectangle 297"/>
              <p:cNvSpPr>
                <a:spLocks noChangeArrowheads="1"/>
              </p:cNvSpPr>
              <p:nvPr/>
            </p:nvSpPr>
            <p:spPr bwMode="auto">
              <a:xfrm>
                <a:off x="3768" y="2570"/>
                <a:ext cx="39" cy="40"/>
              </a:xfrm>
              <a:prstGeom prst="rect">
                <a:avLst/>
              </a:prstGeom>
              <a:solidFill>
                <a:srgbClr val="008011"/>
              </a:solidFill>
              <a:ln w="12700">
                <a:solidFill>
                  <a:srgbClr val="000000"/>
                </a:solidFill>
                <a:miter lim="800000"/>
                <a:headEnd/>
                <a:tailEnd/>
              </a:ln>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152658" name="Rectangle 298"/>
              <p:cNvSpPr>
                <a:spLocks noChangeArrowheads="1"/>
              </p:cNvSpPr>
              <p:nvPr/>
            </p:nvSpPr>
            <p:spPr bwMode="auto">
              <a:xfrm>
                <a:off x="1611" y="2999"/>
                <a:ext cx="39" cy="40"/>
              </a:xfrm>
              <a:prstGeom prst="rect">
                <a:avLst/>
              </a:prstGeom>
              <a:solidFill>
                <a:srgbClr val="0000D4"/>
              </a:solidFill>
              <a:ln w="12700">
                <a:solidFill>
                  <a:srgbClr val="000000"/>
                </a:solidFill>
                <a:miter lim="800000"/>
                <a:headEnd/>
                <a:tailEnd/>
              </a:ln>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152659" name="Rectangle 299"/>
              <p:cNvSpPr>
                <a:spLocks noChangeArrowheads="1"/>
              </p:cNvSpPr>
              <p:nvPr/>
            </p:nvSpPr>
            <p:spPr bwMode="auto">
              <a:xfrm>
                <a:off x="2152" y="3086"/>
                <a:ext cx="40" cy="40"/>
              </a:xfrm>
              <a:prstGeom prst="rect">
                <a:avLst/>
              </a:prstGeom>
              <a:solidFill>
                <a:srgbClr val="0000D4"/>
              </a:solidFill>
              <a:ln w="12700">
                <a:solidFill>
                  <a:srgbClr val="000000"/>
                </a:solidFill>
                <a:miter lim="800000"/>
                <a:headEnd/>
                <a:tailEnd/>
              </a:ln>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152660" name="Rectangle 300"/>
              <p:cNvSpPr>
                <a:spLocks noChangeArrowheads="1"/>
              </p:cNvSpPr>
              <p:nvPr/>
            </p:nvSpPr>
            <p:spPr bwMode="auto">
              <a:xfrm>
                <a:off x="2693" y="3102"/>
                <a:ext cx="40" cy="40"/>
              </a:xfrm>
              <a:prstGeom prst="rect">
                <a:avLst/>
              </a:prstGeom>
              <a:solidFill>
                <a:srgbClr val="0000D4"/>
              </a:solidFill>
              <a:ln w="12700">
                <a:solidFill>
                  <a:srgbClr val="000000"/>
                </a:solidFill>
                <a:miter lim="800000"/>
                <a:headEnd/>
                <a:tailEnd/>
              </a:ln>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152661" name="Rectangle 301"/>
              <p:cNvSpPr>
                <a:spLocks noChangeArrowheads="1"/>
              </p:cNvSpPr>
              <p:nvPr/>
            </p:nvSpPr>
            <p:spPr bwMode="auto">
              <a:xfrm>
                <a:off x="3226" y="3094"/>
                <a:ext cx="40" cy="40"/>
              </a:xfrm>
              <a:prstGeom prst="rect">
                <a:avLst/>
              </a:prstGeom>
              <a:solidFill>
                <a:srgbClr val="0000D4"/>
              </a:solidFill>
              <a:ln w="12700">
                <a:solidFill>
                  <a:srgbClr val="000000"/>
                </a:solidFill>
                <a:miter lim="800000"/>
                <a:headEnd/>
                <a:tailEnd/>
              </a:ln>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152662" name="Rectangle 302"/>
              <p:cNvSpPr>
                <a:spLocks noChangeArrowheads="1"/>
              </p:cNvSpPr>
              <p:nvPr/>
            </p:nvSpPr>
            <p:spPr bwMode="auto">
              <a:xfrm>
                <a:off x="3768" y="3055"/>
                <a:ext cx="39" cy="39"/>
              </a:xfrm>
              <a:prstGeom prst="rect">
                <a:avLst/>
              </a:prstGeom>
              <a:solidFill>
                <a:srgbClr val="0000D4"/>
              </a:solidFill>
              <a:ln w="12700">
                <a:solidFill>
                  <a:srgbClr val="000000"/>
                </a:solidFill>
                <a:miter lim="800000"/>
                <a:headEnd/>
                <a:tailEnd/>
              </a:ln>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152663" name="Rectangle 303"/>
              <p:cNvSpPr>
                <a:spLocks noChangeArrowheads="1"/>
              </p:cNvSpPr>
              <p:nvPr/>
            </p:nvSpPr>
            <p:spPr bwMode="auto">
              <a:xfrm>
                <a:off x="1611" y="3150"/>
                <a:ext cx="39" cy="40"/>
              </a:xfrm>
              <a:prstGeom prst="rect">
                <a:avLst/>
              </a:prstGeom>
              <a:solidFill>
                <a:srgbClr val="FCF305"/>
              </a:solidFill>
              <a:ln w="12700">
                <a:solidFill>
                  <a:srgbClr val="000000"/>
                </a:solidFill>
                <a:miter lim="800000"/>
                <a:headEnd/>
                <a:tailEnd/>
              </a:ln>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152664" name="Rectangle 304"/>
              <p:cNvSpPr>
                <a:spLocks noChangeArrowheads="1"/>
              </p:cNvSpPr>
              <p:nvPr/>
            </p:nvSpPr>
            <p:spPr bwMode="auto">
              <a:xfrm>
                <a:off x="2152" y="3205"/>
                <a:ext cx="40" cy="40"/>
              </a:xfrm>
              <a:prstGeom prst="rect">
                <a:avLst/>
              </a:prstGeom>
              <a:solidFill>
                <a:srgbClr val="FCF305"/>
              </a:solidFill>
              <a:ln w="12700">
                <a:solidFill>
                  <a:srgbClr val="000000"/>
                </a:solidFill>
                <a:miter lim="800000"/>
                <a:headEnd/>
                <a:tailEnd/>
              </a:ln>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152665" name="Rectangle 305"/>
              <p:cNvSpPr>
                <a:spLocks noChangeArrowheads="1"/>
              </p:cNvSpPr>
              <p:nvPr/>
            </p:nvSpPr>
            <p:spPr bwMode="auto">
              <a:xfrm>
                <a:off x="2693" y="3229"/>
                <a:ext cx="40" cy="40"/>
              </a:xfrm>
              <a:prstGeom prst="rect">
                <a:avLst/>
              </a:prstGeom>
              <a:solidFill>
                <a:srgbClr val="FCF305"/>
              </a:solidFill>
              <a:ln w="12700">
                <a:solidFill>
                  <a:srgbClr val="000000"/>
                </a:solidFill>
                <a:miter lim="800000"/>
                <a:headEnd/>
                <a:tailEnd/>
              </a:ln>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152666" name="Rectangle 306"/>
              <p:cNvSpPr>
                <a:spLocks noChangeArrowheads="1"/>
              </p:cNvSpPr>
              <p:nvPr/>
            </p:nvSpPr>
            <p:spPr bwMode="auto">
              <a:xfrm>
                <a:off x="3226" y="3229"/>
                <a:ext cx="40" cy="40"/>
              </a:xfrm>
              <a:prstGeom prst="rect">
                <a:avLst/>
              </a:prstGeom>
              <a:solidFill>
                <a:srgbClr val="FCF305"/>
              </a:solidFill>
              <a:ln w="12700">
                <a:solidFill>
                  <a:srgbClr val="000000"/>
                </a:solidFill>
                <a:miter lim="800000"/>
                <a:headEnd/>
                <a:tailEnd/>
              </a:ln>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152667" name="Rectangle 307"/>
              <p:cNvSpPr>
                <a:spLocks noChangeArrowheads="1"/>
              </p:cNvSpPr>
              <p:nvPr/>
            </p:nvSpPr>
            <p:spPr bwMode="auto">
              <a:xfrm>
                <a:off x="3768" y="3221"/>
                <a:ext cx="39" cy="40"/>
              </a:xfrm>
              <a:prstGeom prst="rect">
                <a:avLst/>
              </a:prstGeom>
              <a:solidFill>
                <a:srgbClr val="FCF305"/>
              </a:solidFill>
              <a:ln w="12700">
                <a:solidFill>
                  <a:srgbClr val="000000"/>
                </a:solidFill>
                <a:miter lim="800000"/>
                <a:headEnd/>
                <a:tailEnd/>
              </a:ln>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152668" name="Rectangle 308"/>
              <p:cNvSpPr>
                <a:spLocks noChangeArrowheads="1"/>
              </p:cNvSpPr>
              <p:nvPr/>
            </p:nvSpPr>
            <p:spPr bwMode="auto">
              <a:xfrm>
                <a:off x="1611" y="3221"/>
                <a:ext cx="39" cy="40"/>
              </a:xfrm>
              <a:prstGeom prst="rect">
                <a:avLst/>
              </a:prstGeom>
              <a:solidFill>
                <a:srgbClr val="F20884"/>
              </a:solidFill>
              <a:ln w="12700">
                <a:solidFill>
                  <a:srgbClr val="000000"/>
                </a:solidFill>
                <a:miter lim="800000"/>
                <a:headEnd/>
                <a:tailEnd/>
              </a:ln>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152669" name="Rectangle 309"/>
              <p:cNvSpPr>
                <a:spLocks noChangeArrowheads="1"/>
              </p:cNvSpPr>
              <p:nvPr/>
            </p:nvSpPr>
            <p:spPr bwMode="auto">
              <a:xfrm>
                <a:off x="2152" y="3253"/>
                <a:ext cx="40" cy="40"/>
              </a:xfrm>
              <a:prstGeom prst="rect">
                <a:avLst/>
              </a:prstGeom>
              <a:solidFill>
                <a:srgbClr val="F20884"/>
              </a:solidFill>
              <a:ln w="12700">
                <a:solidFill>
                  <a:srgbClr val="000000"/>
                </a:solidFill>
                <a:miter lim="800000"/>
                <a:headEnd/>
                <a:tailEnd/>
              </a:ln>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152670" name="Rectangle 310"/>
              <p:cNvSpPr>
                <a:spLocks noChangeArrowheads="1"/>
              </p:cNvSpPr>
              <p:nvPr/>
            </p:nvSpPr>
            <p:spPr bwMode="auto">
              <a:xfrm>
                <a:off x="2693" y="3269"/>
                <a:ext cx="40" cy="40"/>
              </a:xfrm>
              <a:prstGeom prst="rect">
                <a:avLst/>
              </a:prstGeom>
              <a:solidFill>
                <a:srgbClr val="F20884"/>
              </a:solidFill>
              <a:ln w="12700">
                <a:solidFill>
                  <a:srgbClr val="000000"/>
                </a:solidFill>
                <a:miter lim="800000"/>
                <a:headEnd/>
                <a:tailEnd/>
              </a:ln>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152671" name="Rectangle 311"/>
              <p:cNvSpPr>
                <a:spLocks noChangeArrowheads="1"/>
              </p:cNvSpPr>
              <p:nvPr/>
            </p:nvSpPr>
            <p:spPr bwMode="auto">
              <a:xfrm>
                <a:off x="3226" y="3269"/>
                <a:ext cx="40" cy="40"/>
              </a:xfrm>
              <a:prstGeom prst="rect">
                <a:avLst/>
              </a:prstGeom>
              <a:solidFill>
                <a:srgbClr val="F20884"/>
              </a:solidFill>
              <a:ln w="12700">
                <a:solidFill>
                  <a:srgbClr val="000000"/>
                </a:solidFill>
                <a:miter lim="800000"/>
                <a:headEnd/>
                <a:tailEnd/>
              </a:ln>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152672" name="Rectangle 312"/>
              <p:cNvSpPr>
                <a:spLocks noChangeArrowheads="1"/>
              </p:cNvSpPr>
              <p:nvPr/>
            </p:nvSpPr>
            <p:spPr bwMode="auto">
              <a:xfrm>
                <a:off x="3768" y="3269"/>
                <a:ext cx="39" cy="40"/>
              </a:xfrm>
              <a:prstGeom prst="rect">
                <a:avLst/>
              </a:prstGeom>
              <a:solidFill>
                <a:srgbClr val="F20884"/>
              </a:solidFill>
              <a:ln w="12700">
                <a:solidFill>
                  <a:srgbClr val="000000"/>
                </a:solidFill>
                <a:miter lim="800000"/>
                <a:headEnd/>
                <a:tailEnd/>
              </a:ln>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152673" name="Rectangle 313"/>
              <p:cNvSpPr>
                <a:spLocks noChangeArrowheads="1"/>
              </p:cNvSpPr>
              <p:nvPr/>
            </p:nvSpPr>
            <p:spPr bwMode="auto">
              <a:xfrm>
                <a:off x="1920" y="3744"/>
                <a:ext cx="14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en-US" altLang="zh-CN" sz="1800">
                    <a:solidFill>
                      <a:srgbClr val="FF0000"/>
                    </a:solidFill>
                    <a:latin typeface="Comic Sans MS" pitchFamily="66" charset="0"/>
                    <a:ea typeface="宋体" pitchFamily="2" charset="-122"/>
                  </a:rPr>
                  <a:t>Block Size</a:t>
                </a:r>
                <a:r>
                  <a:rPr kumimoji="0" lang="en-US" altLang="zh-CN" sz="1800">
                    <a:solidFill>
                      <a:srgbClr val="000000"/>
                    </a:solidFill>
                    <a:latin typeface="Comic Sans MS" pitchFamily="66" charset="0"/>
                    <a:ea typeface="宋体" pitchFamily="2" charset="-122"/>
                  </a:rPr>
                  <a:t> (bytes)   </a:t>
                </a:r>
                <a:endParaRPr kumimoji="0" lang="en-US" altLang="zh-CN" sz="1800">
                  <a:latin typeface="Comic Sans MS" pitchFamily="66" charset="0"/>
                  <a:ea typeface="宋体" pitchFamily="2" charset="-122"/>
                </a:endParaRPr>
              </a:p>
            </p:txBody>
          </p:sp>
          <p:sp>
            <p:nvSpPr>
              <p:cNvPr id="152674" name="Rectangle 314"/>
              <p:cNvSpPr>
                <a:spLocks noChangeArrowheads="1"/>
              </p:cNvSpPr>
              <p:nvPr/>
            </p:nvSpPr>
            <p:spPr bwMode="auto">
              <a:xfrm>
                <a:off x="770" y="2169"/>
                <a:ext cx="36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en-US" altLang="zh-CN" sz="1800">
                    <a:solidFill>
                      <a:srgbClr val="FF0000"/>
                    </a:solidFill>
                    <a:latin typeface="Comic Sans MS" pitchFamily="66" charset="0"/>
                    <a:ea typeface="宋体" pitchFamily="2" charset="-122"/>
                  </a:rPr>
                  <a:t>Miss </a:t>
                </a:r>
              </a:p>
            </p:txBody>
          </p:sp>
          <p:sp>
            <p:nvSpPr>
              <p:cNvPr id="152675" name="Rectangle 315"/>
              <p:cNvSpPr>
                <a:spLocks noChangeArrowheads="1"/>
              </p:cNvSpPr>
              <p:nvPr/>
            </p:nvSpPr>
            <p:spPr bwMode="auto">
              <a:xfrm>
                <a:off x="763" y="2368"/>
                <a:ext cx="38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en-US" altLang="zh-CN" sz="1800">
                    <a:solidFill>
                      <a:srgbClr val="FF0000"/>
                    </a:solidFill>
                    <a:latin typeface="Comic Sans MS" pitchFamily="66" charset="0"/>
                    <a:ea typeface="宋体" pitchFamily="2" charset="-122"/>
                  </a:rPr>
                  <a:t>Rate</a:t>
                </a:r>
                <a:r>
                  <a:rPr kumimoji="0" lang="en-US" altLang="zh-CN" sz="1800">
                    <a:solidFill>
                      <a:srgbClr val="000000"/>
                    </a:solidFill>
                    <a:latin typeface="Comic Sans MS" pitchFamily="66" charset="0"/>
                    <a:ea typeface="宋体" pitchFamily="2" charset="-122"/>
                  </a:rPr>
                  <a:t> </a:t>
                </a:r>
                <a:endParaRPr kumimoji="0" lang="en-US" altLang="zh-CN" sz="1800">
                  <a:latin typeface="Comic Sans MS" pitchFamily="66" charset="0"/>
                  <a:ea typeface="宋体" pitchFamily="2" charset="-122"/>
                </a:endParaRPr>
              </a:p>
            </p:txBody>
          </p:sp>
          <p:sp>
            <p:nvSpPr>
              <p:cNvPr id="152676" name="Rectangle 316"/>
              <p:cNvSpPr>
                <a:spLocks noChangeArrowheads="1"/>
              </p:cNvSpPr>
              <p:nvPr/>
            </p:nvSpPr>
            <p:spPr bwMode="auto">
              <a:xfrm>
                <a:off x="1344" y="3249"/>
                <a:ext cx="20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solidFill>
                      <a:srgbClr val="000000"/>
                    </a:solidFill>
                    <a:latin typeface="Comic Sans MS" pitchFamily="66" charset="0"/>
                    <a:ea typeface="宋体" pitchFamily="2" charset="-122"/>
                  </a:rPr>
                  <a:t>0%</a:t>
                </a:r>
                <a:endParaRPr kumimoji="0" lang="zh-CN" altLang="en-US" sz="1800">
                  <a:latin typeface="Comic Sans MS" pitchFamily="66" charset="0"/>
                  <a:ea typeface="宋体" pitchFamily="2" charset="-122"/>
                </a:endParaRPr>
              </a:p>
            </p:txBody>
          </p:sp>
          <p:sp>
            <p:nvSpPr>
              <p:cNvPr id="152677" name="Rectangle 317"/>
              <p:cNvSpPr>
                <a:spLocks noChangeArrowheads="1"/>
              </p:cNvSpPr>
              <p:nvPr/>
            </p:nvSpPr>
            <p:spPr bwMode="auto">
              <a:xfrm>
                <a:off x="1344" y="2860"/>
                <a:ext cx="20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solidFill>
                      <a:srgbClr val="000000"/>
                    </a:solidFill>
                    <a:latin typeface="Comic Sans MS" pitchFamily="66" charset="0"/>
                    <a:ea typeface="宋体" pitchFamily="2" charset="-122"/>
                  </a:rPr>
                  <a:t>5%</a:t>
                </a:r>
                <a:endParaRPr kumimoji="0" lang="zh-CN" altLang="en-US" sz="1800">
                  <a:latin typeface="Comic Sans MS" pitchFamily="66" charset="0"/>
                  <a:ea typeface="宋体" pitchFamily="2" charset="-122"/>
                </a:endParaRPr>
              </a:p>
            </p:txBody>
          </p:sp>
          <p:sp>
            <p:nvSpPr>
              <p:cNvPr id="152678" name="Rectangle 318"/>
              <p:cNvSpPr>
                <a:spLocks noChangeArrowheads="1"/>
              </p:cNvSpPr>
              <p:nvPr/>
            </p:nvSpPr>
            <p:spPr bwMode="auto">
              <a:xfrm>
                <a:off x="1237" y="2463"/>
                <a:ext cx="29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solidFill>
                      <a:srgbClr val="000000"/>
                    </a:solidFill>
                    <a:latin typeface="Comic Sans MS" pitchFamily="66" charset="0"/>
                    <a:ea typeface="宋体" pitchFamily="2" charset="-122"/>
                  </a:rPr>
                  <a:t>10%</a:t>
                </a:r>
                <a:endParaRPr kumimoji="0" lang="zh-CN" altLang="en-US" sz="1800">
                  <a:latin typeface="Comic Sans MS" pitchFamily="66" charset="0"/>
                  <a:ea typeface="宋体" pitchFamily="2" charset="-122"/>
                </a:endParaRPr>
              </a:p>
            </p:txBody>
          </p:sp>
          <p:sp>
            <p:nvSpPr>
              <p:cNvPr id="152679" name="Rectangle 319"/>
              <p:cNvSpPr>
                <a:spLocks noChangeArrowheads="1"/>
              </p:cNvSpPr>
              <p:nvPr/>
            </p:nvSpPr>
            <p:spPr bwMode="auto">
              <a:xfrm>
                <a:off x="1237" y="2074"/>
                <a:ext cx="29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solidFill>
                      <a:srgbClr val="000000"/>
                    </a:solidFill>
                    <a:latin typeface="Comic Sans MS" pitchFamily="66" charset="0"/>
                    <a:ea typeface="宋体" pitchFamily="2" charset="-122"/>
                  </a:rPr>
                  <a:t>15%</a:t>
                </a:r>
                <a:endParaRPr kumimoji="0" lang="zh-CN" altLang="en-US" sz="1800">
                  <a:latin typeface="Comic Sans MS" pitchFamily="66" charset="0"/>
                  <a:ea typeface="宋体" pitchFamily="2" charset="-122"/>
                </a:endParaRPr>
              </a:p>
            </p:txBody>
          </p:sp>
          <p:sp>
            <p:nvSpPr>
              <p:cNvPr id="152680" name="Rectangle 320"/>
              <p:cNvSpPr>
                <a:spLocks noChangeArrowheads="1"/>
              </p:cNvSpPr>
              <p:nvPr/>
            </p:nvSpPr>
            <p:spPr bwMode="auto">
              <a:xfrm>
                <a:off x="1237" y="1685"/>
                <a:ext cx="29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solidFill>
                      <a:srgbClr val="000000"/>
                    </a:solidFill>
                    <a:latin typeface="Comic Sans MS" pitchFamily="66" charset="0"/>
                    <a:ea typeface="宋体" pitchFamily="2" charset="-122"/>
                  </a:rPr>
                  <a:t>20%</a:t>
                </a:r>
                <a:endParaRPr kumimoji="0" lang="zh-CN" altLang="en-US" sz="1800">
                  <a:latin typeface="Comic Sans MS" pitchFamily="66" charset="0"/>
                  <a:ea typeface="宋体" pitchFamily="2" charset="-122"/>
                </a:endParaRPr>
              </a:p>
            </p:txBody>
          </p:sp>
          <p:sp>
            <p:nvSpPr>
              <p:cNvPr id="152681" name="Rectangle 321"/>
              <p:cNvSpPr>
                <a:spLocks noChangeArrowheads="1"/>
              </p:cNvSpPr>
              <p:nvPr/>
            </p:nvSpPr>
            <p:spPr bwMode="auto">
              <a:xfrm>
                <a:off x="1237" y="1296"/>
                <a:ext cx="29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solidFill>
                      <a:srgbClr val="000000"/>
                    </a:solidFill>
                    <a:latin typeface="Comic Sans MS" pitchFamily="66" charset="0"/>
                    <a:ea typeface="宋体" pitchFamily="2" charset="-122"/>
                  </a:rPr>
                  <a:t>25%</a:t>
                </a:r>
                <a:endParaRPr kumimoji="0" lang="zh-CN" altLang="en-US" sz="1800">
                  <a:latin typeface="Comic Sans MS" pitchFamily="66" charset="0"/>
                  <a:ea typeface="宋体" pitchFamily="2" charset="-122"/>
                </a:endParaRPr>
              </a:p>
            </p:txBody>
          </p:sp>
          <p:sp>
            <p:nvSpPr>
              <p:cNvPr id="152682" name="Rectangle 322"/>
              <p:cNvSpPr>
                <a:spLocks noChangeArrowheads="1"/>
              </p:cNvSpPr>
              <p:nvPr/>
            </p:nvSpPr>
            <p:spPr bwMode="auto">
              <a:xfrm rot="-5400000">
                <a:off x="1540" y="3440"/>
                <a:ext cx="17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solidFill>
                      <a:srgbClr val="000000"/>
                    </a:solidFill>
                    <a:latin typeface="Comic Sans MS" pitchFamily="66" charset="0"/>
                    <a:ea typeface="宋体" pitchFamily="2" charset="-122"/>
                  </a:rPr>
                  <a:t>16</a:t>
                </a:r>
                <a:endParaRPr kumimoji="0" lang="zh-CN" altLang="en-US" sz="1800">
                  <a:latin typeface="Comic Sans MS" pitchFamily="66" charset="0"/>
                  <a:ea typeface="宋体" pitchFamily="2" charset="-122"/>
                </a:endParaRPr>
              </a:p>
            </p:txBody>
          </p:sp>
          <p:sp>
            <p:nvSpPr>
              <p:cNvPr id="152683" name="Rectangle 323"/>
              <p:cNvSpPr>
                <a:spLocks noChangeArrowheads="1"/>
              </p:cNvSpPr>
              <p:nvPr/>
            </p:nvSpPr>
            <p:spPr bwMode="auto">
              <a:xfrm rot="-5400000">
                <a:off x="2082" y="3440"/>
                <a:ext cx="17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solidFill>
                      <a:srgbClr val="000000"/>
                    </a:solidFill>
                    <a:latin typeface="Comic Sans MS" pitchFamily="66" charset="0"/>
                    <a:ea typeface="宋体" pitchFamily="2" charset="-122"/>
                  </a:rPr>
                  <a:t>32</a:t>
                </a:r>
                <a:endParaRPr kumimoji="0" lang="zh-CN" altLang="en-US" sz="1800">
                  <a:latin typeface="Comic Sans MS" pitchFamily="66" charset="0"/>
                  <a:ea typeface="宋体" pitchFamily="2" charset="-122"/>
                </a:endParaRPr>
              </a:p>
            </p:txBody>
          </p:sp>
          <p:sp>
            <p:nvSpPr>
              <p:cNvPr id="152684" name="Rectangle 324"/>
              <p:cNvSpPr>
                <a:spLocks noChangeArrowheads="1"/>
              </p:cNvSpPr>
              <p:nvPr/>
            </p:nvSpPr>
            <p:spPr bwMode="auto">
              <a:xfrm rot="-5400000">
                <a:off x="2615" y="3440"/>
                <a:ext cx="17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solidFill>
                      <a:srgbClr val="000000"/>
                    </a:solidFill>
                    <a:latin typeface="Comic Sans MS" pitchFamily="66" charset="0"/>
                    <a:ea typeface="宋体" pitchFamily="2" charset="-122"/>
                  </a:rPr>
                  <a:t>64</a:t>
                </a:r>
                <a:endParaRPr kumimoji="0" lang="zh-CN" altLang="en-US" sz="1800">
                  <a:latin typeface="Comic Sans MS" pitchFamily="66" charset="0"/>
                  <a:ea typeface="宋体" pitchFamily="2" charset="-122"/>
                </a:endParaRPr>
              </a:p>
            </p:txBody>
          </p:sp>
          <p:sp>
            <p:nvSpPr>
              <p:cNvPr id="152685" name="Rectangle 325"/>
              <p:cNvSpPr>
                <a:spLocks noChangeArrowheads="1"/>
              </p:cNvSpPr>
              <p:nvPr/>
            </p:nvSpPr>
            <p:spPr bwMode="auto">
              <a:xfrm rot="-5400000">
                <a:off x="3112" y="3504"/>
                <a:ext cx="2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solidFill>
                      <a:srgbClr val="000000"/>
                    </a:solidFill>
                    <a:latin typeface="Comic Sans MS" pitchFamily="66" charset="0"/>
                    <a:ea typeface="宋体" pitchFamily="2" charset="-122"/>
                  </a:rPr>
                  <a:t>128</a:t>
                </a:r>
                <a:endParaRPr kumimoji="0" lang="zh-CN" altLang="en-US" sz="1800">
                  <a:latin typeface="Comic Sans MS" pitchFamily="66" charset="0"/>
                  <a:ea typeface="宋体" pitchFamily="2" charset="-122"/>
                </a:endParaRPr>
              </a:p>
            </p:txBody>
          </p:sp>
          <p:sp>
            <p:nvSpPr>
              <p:cNvPr id="152686" name="Rectangle 326"/>
              <p:cNvSpPr>
                <a:spLocks noChangeArrowheads="1"/>
              </p:cNvSpPr>
              <p:nvPr/>
            </p:nvSpPr>
            <p:spPr bwMode="auto">
              <a:xfrm rot="-5400000">
                <a:off x="3653" y="3504"/>
                <a:ext cx="2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solidFill>
                      <a:srgbClr val="000000"/>
                    </a:solidFill>
                    <a:latin typeface="Comic Sans MS" pitchFamily="66" charset="0"/>
                    <a:ea typeface="宋体" pitchFamily="2" charset="-122"/>
                  </a:rPr>
                  <a:t>256</a:t>
                </a:r>
                <a:endParaRPr kumimoji="0" lang="zh-CN" altLang="en-US" sz="1800">
                  <a:latin typeface="Comic Sans MS" pitchFamily="66" charset="0"/>
                  <a:ea typeface="宋体" pitchFamily="2" charset="-122"/>
                </a:endParaRPr>
              </a:p>
            </p:txBody>
          </p:sp>
          <p:sp>
            <p:nvSpPr>
              <p:cNvPr id="152687" name="Oval 327"/>
              <p:cNvSpPr>
                <a:spLocks noChangeArrowheads="1"/>
              </p:cNvSpPr>
              <p:nvPr/>
            </p:nvSpPr>
            <p:spPr bwMode="auto">
              <a:xfrm>
                <a:off x="2016" y="3104"/>
                <a:ext cx="288" cy="288"/>
              </a:xfrm>
              <a:prstGeom prst="ellipse">
                <a:avLst/>
              </a:prstGeom>
              <a:noFill/>
              <a:ln w="57150">
                <a:solidFill>
                  <a:srgbClr val="FF0000"/>
                </a:solidFill>
                <a:prstDash val="sysDot"/>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grpSp>
      </p:grpSp>
      <p:sp>
        <p:nvSpPr>
          <p:cNvPr id="152581" name="Text Box 328"/>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en-US" altLang="zh-CN" sz="1200" b="0">
                <a:latin typeface="幼圆" pitchFamily="49" charset="-122"/>
                <a:ea typeface="幼圆" pitchFamily="49" charset="-122"/>
              </a:rPr>
              <a:t>5 </a:t>
            </a:r>
            <a:r>
              <a:rPr lang="zh-CN" altLang="en-US" sz="1200" b="0">
                <a:latin typeface="幼圆" pitchFamily="49" charset="-122"/>
                <a:ea typeface="幼圆" pitchFamily="49" charset="-122"/>
              </a:rPr>
              <a:t>之 2</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02" name="Picture 33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7000" y="4572000"/>
            <a:ext cx="2295525"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2440" name="Rectangle 328"/>
          <p:cNvSpPr>
            <a:spLocks noGrp="1" noChangeArrowheads="1"/>
          </p:cNvSpPr>
          <p:nvPr>
            <p:ph type="title"/>
          </p:nvPr>
        </p:nvSpPr>
        <p:spPr/>
        <p:txBody>
          <a:bodyPr/>
          <a:lstStyle/>
          <a:p>
            <a:pPr eaLnBrk="1" hangingPunct="1">
              <a:defRPr/>
            </a:pPr>
            <a:r>
              <a:rPr lang="zh-CN" altLang="en-US" smtClean="0"/>
              <a:t>分  析</a:t>
            </a:r>
          </a:p>
        </p:txBody>
      </p:sp>
      <p:sp>
        <p:nvSpPr>
          <p:cNvPr id="602441" name="Rectangle 329"/>
          <p:cNvSpPr>
            <a:spLocks noGrp="1" noChangeArrowheads="1"/>
          </p:cNvSpPr>
          <p:nvPr>
            <p:ph type="body" idx="1"/>
          </p:nvPr>
        </p:nvSpPr>
        <p:spPr/>
        <p:txBody>
          <a:bodyPr/>
          <a:lstStyle/>
          <a:p>
            <a:pPr marL="0" indent="0" eaLnBrk="1" hangingPunct="1">
              <a:lnSpc>
                <a:spcPct val="130000"/>
              </a:lnSpc>
              <a:buClr>
                <a:srgbClr val="FF0000"/>
              </a:buClr>
              <a:defRPr/>
            </a:pPr>
            <a:r>
              <a:rPr lang="zh-CN" altLang="en-US" sz="2400" dirty="0" smtClean="0">
                <a:solidFill>
                  <a:srgbClr val="FF0000"/>
                </a:solidFill>
                <a:effectLst>
                  <a:outerShdw blurRad="38100" dist="38100" dir="2700000" algn="tl">
                    <a:srgbClr val="C0C0C0"/>
                  </a:outerShdw>
                </a:effectLst>
              </a:rPr>
              <a:t>  增加块大小会先降低后增加缺失率</a:t>
            </a:r>
          </a:p>
          <a:p>
            <a:pPr marL="0" indent="0" eaLnBrk="1" hangingPunct="1">
              <a:lnSpc>
                <a:spcPct val="130000"/>
              </a:lnSpc>
              <a:buFont typeface="Wingdings" pitchFamily="2" charset="2"/>
              <a:buNone/>
              <a:defRPr/>
            </a:pPr>
            <a:r>
              <a:rPr lang="zh-CN" altLang="en-US" sz="2400" dirty="0" smtClean="0"/>
              <a:t>    增加块大小会降低强制缺失率，这是利用了空间局部性原理。但因为它减少了</a:t>
            </a:r>
            <a:r>
              <a:rPr lang="en-US" altLang="zh-CN" sz="2400" dirty="0" smtClean="0"/>
              <a:t>Cache</a:t>
            </a:r>
            <a:r>
              <a:rPr lang="zh-CN" altLang="en-US" sz="2400" dirty="0" smtClean="0"/>
              <a:t>中的块数，加重了冲突缺失，如果</a:t>
            </a:r>
            <a:r>
              <a:rPr lang="en-US" altLang="zh-CN" sz="2400" dirty="0" smtClean="0"/>
              <a:t>Cache</a:t>
            </a:r>
            <a:r>
              <a:rPr lang="zh-CN" altLang="en-US" sz="2400" dirty="0" smtClean="0"/>
              <a:t>容量较小时，甚至会有容量缺失。</a:t>
            </a:r>
          </a:p>
          <a:p>
            <a:pPr marL="0" indent="0" eaLnBrk="1" hangingPunct="1">
              <a:lnSpc>
                <a:spcPct val="130000"/>
              </a:lnSpc>
              <a:buClr>
                <a:srgbClr val="FF0000"/>
              </a:buClr>
              <a:defRPr/>
            </a:pPr>
            <a:r>
              <a:rPr lang="zh-CN" altLang="en-US" sz="2400" dirty="0" smtClean="0">
                <a:solidFill>
                  <a:srgbClr val="FF0000"/>
                </a:solidFill>
                <a:effectLst>
                  <a:outerShdw blurRad="38100" dist="38100" dir="2700000" algn="tl">
                    <a:srgbClr val="C0C0C0"/>
                  </a:outerShdw>
                </a:effectLst>
              </a:rPr>
              <a:t>  增加块大小会增加缺失代价</a:t>
            </a:r>
          </a:p>
        </p:txBody>
      </p:sp>
      <p:sp>
        <p:nvSpPr>
          <p:cNvPr id="15360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4"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6" action="ppaction://hlinksldjump"/>
              </a:rPr>
              <a:t>Cache</a:t>
            </a:r>
            <a:r>
              <a:rPr lang="zh-CN" altLang="en-US" sz="1200" b="0">
                <a:latin typeface="Times New Roman" pitchFamily="18" charset="0"/>
                <a:ea typeface="幼圆" pitchFamily="49" charset="-122"/>
                <a:hlinkClick r:id="rId6"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提高</a:t>
            </a:r>
            <a:r>
              <a:rPr lang="en-US" altLang="zh-CN" sz="1200" b="0">
                <a:latin typeface="Times New Roman" pitchFamily="18" charset="0"/>
                <a:ea typeface="幼圆" pitchFamily="49" charset="-122"/>
                <a:hlinkClick r:id="rId7" action="ppaction://hlinksldjump"/>
              </a:rPr>
              <a:t>Cache</a:t>
            </a:r>
            <a:r>
              <a:rPr lang="zh-CN" altLang="en-US" sz="1200" b="0">
                <a:latin typeface="Times New Roman" pitchFamily="18" charset="0"/>
                <a:ea typeface="幼圆" pitchFamily="49" charset="-122"/>
                <a:hlinkClick r:id="rId7"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8" action="ppaction://hlinksldjump"/>
              </a:rPr>
              <a:t>降低缺失率</a:t>
            </a:r>
            <a:endParaRPr lang="zh-CN" altLang="en-US" sz="1200" b="0">
              <a:latin typeface="Times New Roman" pitchFamily="18" charset="0"/>
              <a:ea typeface="幼圆" pitchFamily="49" charset="-122"/>
            </a:endParaRPr>
          </a:p>
        </p:txBody>
      </p:sp>
      <p:sp>
        <p:nvSpPr>
          <p:cNvPr id="153606" name="AutoShape 330"/>
          <p:cNvSpPr>
            <a:spLocks noChangeArrowheads="1"/>
          </p:cNvSpPr>
          <p:nvPr/>
        </p:nvSpPr>
        <p:spPr bwMode="auto">
          <a:xfrm>
            <a:off x="1219200" y="5029200"/>
            <a:ext cx="3581400" cy="1295400"/>
          </a:xfrm>
          <a:prstGeom prst="cloudCallout">
            <a:avLst>
              <a:gd name="adj1" fmla="val 113829"/>
              <a:gd name="adj2" fmla="val -28310"/>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lIns="90000" tIns="46800" rIns="90000" bIns="46800"/>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buClr>
                <a:schemeClr val="accent2"/>
              </a:buClr>
              <a:buFont typeface="Wingdings" pitchFamily="2" charset="2"/>
              <a:buNone/>
            </a:pPr>
            <a:r>
              <a:rPr lang="zh-CN" altLang="en-US" sz="2400">
                <a:latin typeface="Comic Sans MS" pitchFamily="66" charset="0"/>
              </a:rPr>
              <a:t>块大小应为多大</a:t>
            </a:r>
            <a:r>
              <a:rPr lang="en-US" altLang="zh-CN" sz="2400">
                <a:latin typeface="Comic Sans MS" pitchFamily="66" charset="0"/>
              </a:rPr>
              <a:t>AMAT</a:t>
            </a:r>
            <a:r>
              <a:rPr lang="zh-CN" altLang="en-US" sz="2400">
                <a:latin typeface="Comic Sans MS" pitchFamily="66" charset="0"/>
              </a:rPr>
              <a:t>最小？</a:t>
            </a:r>
          </a:p>
        </p:txBody>
      </p:sp>
      <p:sp>
        <p:nvSpPr>
          <p:cNvPr id="153607" name="Text Box 332"/>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en-US" altLang="zh-CN" sz="1200" b="0">
                <a:latin typeface="幼圆" pitchFamily="49" charset="-122"/>
                <a:ea typeface="幼圆" pitchFamily="49" charset="-122"/>
              </a:rPr>
              <a:t>5 </a:t>
            </a:r>
            <a:r>
              <a:rPr lang="zh-CN" altLang="en-US" sz="1200" b="0">
                <a:latin typeface="幼圆" pitchFamily="49" charset="-122"/>
                <a:ea typeface="幼圆" pitchFamily="49" charset="-122"/>
              </a:rPr>
              <a:t>之 3</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1026"/>
          <p:cNvSpPr>
            <a:spLocks noGrp="1" noChangeArrowheads="1"/>
          </p:cNvSpPr>
          <p:nvPr>
            <p:ph type="title"/>
          </p:nvPr>
        </p:nvSpPr>
        <p:spPr/>
        <p:txBody>
          <a:bodyPr/>
          <a:lstStyle/>
          <a:p>
            <a:pPr eaLnBrk="1" hangingPunct="1">
              <a:defRPr/>
            </a:pPr>
            <a:r>
              <a:rPr lang="en-US" altLang="zh-CN" smtClean="0"/>
              <a:t>AMAT</a:t>
            </a:r>
            <a:r>
              <a:rPr lang="zh-CN" altLang="en-US" smtClean="0"/>
              <a:t>与块大小</a:t>
            </a:r>
          </a:p>
        </p:txBody>
      </p:sp>
      <p:sp>
        <p:nvSpPr>
          <p:cNvPr id="154627" name="Text Box 1028"/>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提高</a:t>
            </a:r>
            <a:r>
              <a:rPr lang="en-US" altLang="zh-CN" sz="1200" b="0">
                <a:latin typeface="Times New Roman" pitchFamily="18" charset="0"/>
                <a:ea typeface="幼圆" pitchFamily="49" charset="-122"/>
                <a:hlinkClick r:id="rId6" action="ppaction://hlinksldjump"/>
              </a:rPr>
              <a:t>Cache</a:t>
            </a:r>
            <a:r>
              <a:rPr lang="zh-CN" altLang="en-US" sz="1200" b="0">
                <a:latin typeface="Times New Roman" pitchFamily="18" charset="0"/>
                <a:ea typeface="幼圆" pitchFamily="49" charset="-122"/>
                <a:hlinkClick r:id="rId6"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降低缺失率</a:t>
            </a:r>
            <a:endParaRPr lang="zh-CN" altLang="en-US" sz="1200" b="0">
              <a:latin typeface="Times New Roman" pitchFamily="18" charset="0"/>
              <a:ea typeface="幼圆" pitchFamily="49" charset="-122"/>
            </a:endParaRPr>
          </a:p>
        </p:txBody>
      </p:sp>
      <p:sp>
        <p:nvSpPr>
          <p:cNvPr id="603141" name="Rectangle 1029"/>
          <p:cNvSpPr>
            <a:spLocks noGrp="1" noChangeArrowheads="1"/>
          </p:cNvSpPr>
          <p:nvPr>
            <p:ph type="body" idx="1"/>
          </p:nvPr>
        </p:nvSpPr>
        <p:spPr>
          <a:xfrm>
            <a:off x="809625" y="1989138"/>
            <a:ext cx="7958138" cy="1460500"/>
          </a:xfrm>
        </p:spPr>
        <p:txBody>
          <a:bodyPr/>
          <a:lstStyle/>
          <a:p>
            <a:pPr marL="0" indent="0" eaLnBrk="1" hangingPunct="1">
              <a:buFont typeface="Wingdings" pitchFamily="2" charset="2"/>
              <a:buNone/>
              <a:defRPr/>
            </a:pPr>
            <a:r>
              <a:rPr lang="zh-CN" altLang="en-US" sz="2400" dirty="0" smtClean="0">
                <a:latin typeface="Comic Sans MS" pitchFamily="66" charset="0"/>
              </a:rPr>
              <a:t>     假设命中时间为1个时钟周期，缺失时系统开销为80个时钟周期，以后每2个时钟周期传送16</a:t>
            </a:r>
            <a:r>
              <a:rPr lang="en-US" altLang="zh-CN" sz="2400" dirty="0" smtClean="0">
                <a:latin typeface="Comic Sans MS" pitchFamily="66" charset="0"/>
              </a:rPr>
              <a:t>B，</a:t>
            </a:r>
            <a:r>
              <a:rPr lang="zh-CN" altLang="en-US" sz="2400" dirty="0" smtClean="0">
                <a:latin typeface="Comic Sans MS" pitchFamily="66" charset="0"/>
              </a:rPr>
              <a:t>缺失率参见前表。结果显示：</a:t>
            </a:r>
            <a:r>
              <a:rPr lang="zh-CN" altLang="en-US" sz="2400" dirty="0" smtClean="0">
                <a:solidFill>
                  <a:srgbClr val="FF0000"/>
                </a:solidFill>
                <a:effectLst>
                  <a:outerShdw blurRad="38100" dist="38100" dir="2700000" algn="tl">
                    <a:srgbClr val="C0C0C0"/>
                  </a:outerShdw>
                </a:effectLst>
                <a:latin typeface="Comic Sans MS" pitchFamily="66" charset="0"/>
              </a:rPr>
              <a:t>32/64</a:t>
            </a:r>
            <a:r>
              <a:rPr lang="en-US" altLang="zh-CN" sz="2400" dirty="0" smtClean="0">
                <a:solidFill>
                  <a:srgbClr val="FF0000"/>
                </a:solidFill>
                <a:effectLst>
                  <a:outerShdw blurRad="38100" dist="38100" dir="2700000" algn="tl">
                    <a:srgbClr val="C0C0C0"/>
                  </a:outerShdw>
                </a:effectLst>
                <a:latin typeface="Comic Sans MS" pitchFamily="66" charset="0"/>
              </a:rPr>
              <a:t>B</a:t>
            </a:r>
            <a:r>
              <a:rPr lang="zh-CN" altLang="en-US" sz="2400" dirty="0" smtClean="0">
                <a:solidFill>
                  <a:srgbClr val="FF0000"/>
                </a:solidFill>
                <a:effectLst>
                  <a:outerShdw blurRad="38100" dist="38100" dir="2700000" algn="tl">
                    <a:srgbClr val="C0C0C0"/>
                  </a:outerShdw>
                </a:effectLst>
                <a:latin typeface="Comic Sans MS" pitchFamily="66" charset="0"/>
              </a:rPr>
              <a:t>是目前</a:t>
            </a:r>
            <a:r>
              <a:rPr lang="en-US" altLang="zh-CN" sz="2400" dirty="0" smtClean="0">
                <a:solidFill>
                  <a:srgbClr val="FF0000"/>
                </a:solidFill>
                <a:effectLst>
                  <a:outerShdw blurRad="38100" dist="38100" dir="2700000" algn="tl">
                    <a:srgbClr val="C0C0C0"/>
                  </a:outerShdw>
                </a:effectLst>
                <a:latin typeface="Comic Sans MS" pitchFamily="66" charset="0"/>
              </a:rPr>
              <a:t>Cache</a:t>
            </a:r>
            <a:r>
              <a:rPr lang="zh-CN" altLang="en-US" sz="2400" dirty="0" smtClean="0">
                <a:solidFill>
                  <a:srgbClr val="FF0000"/>
                </a:solidFill>
                <a:effectLst>
                  <a:outerShdw blurRad="38100" dist="38100" dir="2700000" algn="tl">
                    <a:srgbClr val="C0C0C0"/>
                  </a:outerShdw>
                </a:effectLst>
                <a:latin typeface="Comic Sans MS" pitchFamily="66" charset="0"/>
              </a:rPr>
              <a:t>所通用的块大小</a:t>
            </a:r>
            <a:r>
              <a:rPr lang="zh-CN" altLang="en-US" sz="2400" dirty="0" smtClean="0">
                <a:latin typeface="Comic Sans MS" pitchFamily="66" charset="0"/>
              </a:rPr>
              <a:t>。</a:t>
            </a:r>
          </a:p>
        </p:txBody>
      </p:sp>
      <p:sp>
        <p:nvSpPr>
          <p:cNvPr id="154629" name="Text Box 1144"/>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en-US" altLang="zh-CN" sz="1200" b="0">
                <a:latin typeface="幼圆" pitchFamily="49" charset="-122"/>
                <a:ea typeface="幼圆" pitchFamily="49" charset="-122"/>
              </a:rPr>
              <a:t>5 </a:t>
            </a:r>
            <a:r>
              <a:rPr lang="zh-CN" altLang="en-US" sz="1200" b="0">
                <a:latin typeface="幼圆" pitchFamily="49" charset="-122"/>
                <a:ea typeface="幼圆" pitchFamily="49" charset="-122"/>
              </a:rPr>
              <a:t>之 4</a:t>
            </a:r>
          </a:p>
        </p:txBody>
      </p:sp>
      <p:pic>
        <p:nvPicPr>
          <p:cNvPr id="154630" name="Picture 1148"/>
          <p:cNvPicPr>
            <a:picLocks noChangeAspect="1" noChangeArrowheads="1"/>
          </p:cNvPicPr>
          <p:nvPr/>
        </p:nvPicPr>
        <p:blipFill>
          <a:blip r:embed="rId8">
            <a:clrChange>
              <a:clrFrom>
                <a:srgbClr val="FFFFFF"/>
              </a:clrFrom>
              <a:clrTo>
                <a:srgbClr val="FFFFFF">
                  <a:alpha val="0"/>
                </a:srgbClr>
              </a:clrTo>
            </a:clrChange>
            <a:lum bright="-48000"/>
            <a:extLst>
              <a:ext uri="{28A0092B-C50C-407E-A947-70E740481C1C}">
                <a14:useLocalDpi xmlns:a14="http://schemas.microsoft.com/office/drawing/2010/main" val="0"/>
              </a:ext>
            </a:extLst>
          </a:blip>
          <a:srcRect/>
          <a:stretch>
            <a:fillRect/>
          </a:stretch>
        </p:blipFill>
        <p:spPr bwMode="auto">
          <a:xfrm>
            <a:off x="838200" y="3505200"/>
            <a:ext cx="7886700"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sp>
        <p:nvSpPr>
          <p:cNvPr id="154631" name="Rectangle 1150"/>
          <p:cNvSpPr>
            <a:spLocks noChangeArrowheads="1"/>
          </p:cNvSpPr>
          <p:nvPr/>
        </p:nvSpPr>
        <p:spPr bwMode="auto">
          <a:xfrm>
            <a:off x="3810000" y="4800600"/>
            <a:ext cx="685800" cy="381000"/>
          </a:xfrm>
          <a:prstGeom prst="rect">
            <a:avLst/>
          </a:prstGeom>
          <a:solidFill>
            <a:srgbClr val="FF00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154632" name="Rectangle 1151"/>
          <p:cNvSpPr>
            <a:spLocks noChangeArrowheads="1"/>
          </p:cNvSpPr>
          <p:nvPr/>
        </p:nvSpPr>
        <p:spPr bwMode="auto">
          <a:xfrm>
            <a:off x="4800600" y="4800600"/>
            <a:ext cx="685800" cy="381000"/>
          </a:xfrm>
          <a:prstGeom prst="rect">
            <a:avLst/>
          </a:prstGeom>
          <a:solidFill>
            <a:srgbClr val="FF00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154633" name="Rectangle 1152"/>
          <p:cNvSpPr>
            <a:spLocks noChangeArrowheads="1"/>
          </p:cNvSpPr>
          <p:nvPr/>
        </p:nvSpPr>
        <p:spPr bwMode="auto">
          <a:xfrm>
            <a:off x="5867400" y="5105400"/>
            <a:ext cx="685800" cy="381000"/>
          </a:xfrm>
          <a:prstGeom prst="rect">
            <a:avLst/>
          </a:prstGeom>
          <a:solidFill>
            <a:srgbClr val="FF00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154634" name="Rectangle 1153"/>
          <p:cNvSpPr>
            <a:spLocks noChangeArrowheads="1"/>
          </p:cNvSpPr>
          <p:nvPr/>
        </p:nvSpPr>
        <p:spPr bwMode="auto">
          <a:xfrm>
            <a:off x="6858000" y="5105400"/>
            <a:ext cx="685800" cy="381000"/>
          </a:xfrm>
          <a:prstGeom prst="rect">
            <a:avLst/>
          </a:prstGeom>
          <a:solidFill>
            <a:srgbClr val="FF00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154635" name="Rectangle 1154"/>
          <p:cNvSpPr>
            <a:spLocks noChangeArrowheads="1"/>
          </p:cNvSpPr>
          <p:nvPr/>
        </p:nvSpPr>
        <p:spPr bwMode="auto">
          <a:xfrm>
            <a:off x="7848600" y="5105400"/>
            <a:ext cx="685800" cy="381000"/>
          </a:xfrm>
          <a:prstGeom prst="rect">
            <a:avLst/>
          </a:prstGeom>
          <a:solidFill>
            <a:srgbClr val="FF00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1" name="Rectangle 3"/>
          <p:cNvSpPr>
            <a:spLocks noGrp="1" noChangeArrowheads="1"/>
          </p:cNvSpPr>
          <p:nvPr>
            <p:ph type="title"/>
          </p:nvPr>
        </p:nvSpPr>
        <p:spPr/>
        <p:txBody>
          <a:bodyPr/>
          <a:lstStyle/>
          <a:p>
            <a:pPr eaLnBrk="1" hangingPunct="1">
              <a:defRPr/>
            </a:pPr>
            <a:r>
              <a:rPr lang="zh-CN" altLang="en-US" smtClean="0"/>
              <a:t>块大小的选择</a:t>
            </a:r>
          </a:p>
        </p:txBody>
      </p:sp>
      <p:sp>
        <p:nvSpPr>
          <p:cNvPr id="155651" name="Text Box 5"/>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提高</a:t>
            </a:r>
            <a:r>
              <a:rPr lang="en-US" altLang="zh-CN" sz="1200" b="0">
                <a:latin typeface="Times New Roman" pitchFamily="18" charset="0"/>
                <a:ea typeface="幼圆" pitchFamily="49" charset="-122"/>
                <a:hlinkClick r:id="rId6" action="ppaction://hlinksldjump"/>
              </a:rPr>
              <a:t>Cache</a:t>
            </a:r>
            <a:r>
              <a:rPr lang="zh-CN" altLang="en-US" sz="1200" b="0">
                <a:latin typeface="Times New Roman" pitchFamily="18" charset="0"/>
                <a:ea typeface="幼圆" pitchFamily="49" charset="-122"/>
                <a:hlinkClick r:id="rId6"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降低缺失率</a:t>
            </a:r>
            <a:endParaRPr lang="zh-CN" altLang="en-US" sz="1200" b="0">
              <a:latin typeface="Times New Roman" pitchFamily="18" charset="0"/>
              <a:ea typeface="幼圆" pitchFamily="49" charset="-122"/>
            </a:endParaRPr>
          </a:p>
        </p:txBody>
      </p:sp>
      <p:sp>
        <p:nvSpPr>
          <p:cNvPr id="155652" name="Text Box 7"/>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en-US" altLang="zh-CN" sz="1200" b="0">
                <a:latin typeface="幼圆" pitchFamily="49" charset="-122"/>
                <a:ea typeface="幼圆" pitchFamily="49" charset="-122"/>
              </a:rPr>
              <a:t>5 </a:t>
            </a:r>
            <a:r>
              <a:rPr lang="zh-CN" altLang="en-US" sz="1200" b="0">
                <a:latin typeface="幼圆" pitchFamily="49" charset="-122"/>
                <a:ea typeface="幼圆" pitchFamily="49" charset="-122"/>
              </a:rPr>
              <a:t>之 </a:t>
            </a:r>
            <a:r>
              <a:rPr lang="en-US" altLang="zh-CN" sz="1200" b="0">
                <a:latin typeface="幼圆" pitchFamily="49" charset="-122"/>
                <a:ea typeface="幼圆" pitchFamily="49" charset="-122"/>
              </a:rPr>
              <a:t>5</a:t>
            </a:r>
          </a:p>
        </p:txBody>
      </p:sp>
      <p:sp>
        <p:nvSpPr>
          <p:cNvPr id="631816" name="Rectangle 8"/>
          <p:cNvSpPr>
            <a:spLocks noGrp="1" noChangeArrowheads="1"/>
          </p:cNvSpPr>
          <p:nvPr>
            <p:ph type="body" idx="1"/>
          </p:nvPr>
        </p:nvSpPr>
        <p:spPr/>
        <p:txBody>
          <a:bodyPr/>
          <a:lstStyle/>
          <a:p>
            <a:pPr marL="0" indent="0" eaLnBrk="1" hangingPunct="1">
              <a:lnSpc>
                <a:spcPct val="120000"/>
              </a:lnSpc>
              <a:buFont typeface="Wingdings" pitchFamily="2" charset="2"/>
              <a:buNone/>
              <a:defRPr/>
            </a:pPr>
            <a:r>
              <a:rPr lang="zh-CN" altLang="en-US" dirty="0" smtClean="0"/>
              <a:t>       </a:t>
            </a:r>
            <a:r>
              <a:rPr lang="zh-CN" altLang="en-US" dirty="0" smtClean="0">
                <a:solidFill>
                  <a:srgbClr val="FF0000"/>
                </a:solidFill>
                <a:effectLst>
                  <a:outerShdw blurRad="38100" dist="38100" dir="2700000" algn="tl">
                    <a:srgbClr val="C0C0C0"/>
                  </a:outerShdw>
                </a:effectLst>
              </a:rPr>
              <a:t>块大小的选择取决于较低层存储器的延迟和带宽</a:t>
            </a:r>
            <a:r>
              <a:rPr lang="zh-CN" altLang="en-US" dirty="0" smtClean="0"/>
              <a:t>：低延迟和高带宽存储器使得块大小要大些，因为这样在每次缺失时</a:t>
            </a:r>
            <a:r>
              <a:rPr lang="en-US" altLang="zh-CN" dirty="0" smtClean="0"/>
              <a:t>Cache</a:t>
            </a:r>
            <a:r>
              <a:rPr lang="zh-CN" altLang="en-US" dirty="0" smtClean="0"/>
              <a:t>可以获得更多的字节，而缺失代价只有少量的增加；相反，高延迟和低带宽存储器希望块大小要小些，因为较大的块并不能节省多少时间。</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050"/>
          <p:cNvSpPr>
            <a:spLocks noGrp="1" noChangeArrowheads="1"/>
          </p:cNvSpPr>
          <p:nvPr>
            <p:ph type="title"/>
          </p:nvPr>
        </p:nvSpPr>
        <p:spPr/>
        <p:txBody>
          <a:bodyPr/>
          <a:lstStyle/>
          <a:p>
            <a:pPr eaLnBrk="1" hangingPunct="1">
              <a:defRPr/>
            </a:pPr>
            <a:r>
              <a:rPr lang="zh-CN" altLang="en-US" smtClean="0"/>
              <a:t>增加</a:t>
            </a:r>
            <a:r>
              <a:rPr lang="en-US" altLang="zh-CN" smtClean="0"/>
              <a:t>Cache</a:t>
            </a:r>
            <a:r>
              <a:rPr lang="zh-CN" altLang="en-US" smtClean="0"/>
              <a:t>容量</a:t>
            </a:r>
          </a:p>
        </p:txBody>
      </p:sp>
      <p:sp>
        <p:nvSpPr>
          <p:cNvPr id="156675" name="Text Box 2051"/>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提高</a:t>
            </a:r>
            <a:r>
              <a:rPr lang="en-US" altLang="zh-CN" sz="1200" b="0">
                <a:latin typeface="Times New Roman" pitchFamily="18" charset="0"/>
                <a:ea typeface="幼圆" pitchFamily="49" charset="-122"/>
                <a:hlinkClick r:id="rId6" action="ppaction://hlinksldjump"/>
              </a:rPr>
              <a:t>Cache</a:t>
            </a:r>
            <a:r>
              <a:rPr lang="zh-CN" altLang="en-US" sz="1200" b="0">
                <a:latin typeface="Times New Roman" pitchFamily="18" charset="0"/>
                <a:ea typeface="幼圆" pitchFamily="49" charset="-122"/>
                <a:hlinkClick r:id="rId6"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降低缺失率</a:t>
            </a:r>
            <a:endParaRPr lang="zh-CN" altLang="en-US" sz="1200" b="0">
              <a:latin typeface="Times New Roman" pitchFamily="18" charset="0"/>
              <a:ea typeface="幼圆" pitchFamily="49" charset="-122"/>
            </a:endParaRPr>
          </a:p>
        </p:txBody>
      </p:sp>
      <p:sp>
        <p:nvSpPr>
          <p:cNvPr id="156676" name="Rectangle 2052"/>
          <p:cNvSpPr>
            <a:spLocks noGrp="1" noChangeArrowheads="1"/>
          </p:cNvSpPr>
          <p:nvPr>
            <p:ph type="body" idx="1"/>
          </p:nvPr>
        </p:nvSpPr>
        <p:spPr>
          <a:xfrm>
            <a:off x="827088" y="2852738"/>
            <a:ext cx="7958137" cy="3363912"/>
          </a:xfrm>
        </p:spPr>
        <p:txBody>
          <a:bodyPr/>
          <a:lstStyle/>
          <a:p>
            <a:pPr marL="0" indent="0" eaLnBrk="1" hangingPunct="1">
              <a:lnSpc>
                <a:spcPct val="150000"/>
              </a:lnSpc>
              <a:buFont typeface="Wingdings" pitchFamily="2" charset="2"/>
              <a:buNone/>
            </a:pPr>
            <a:r>
              <a:rPr lang="zh-CN" altLang="en-US" smtClean="0"/>
              <a:t>       增加</a:t>
            </a:r>
            <a:r>
              <a:rPr lang="en-US" altLang="zh-CN" smtClean="0"/>
              <a:t>Cache</a:t>
            </a:r>
            <a:r>
              <a:rPr lang="zh-CN" altLang="en-US" smtClean="0"/>
              <a:t>容量可以降低容量缺失，但增加了命中时间和成本。这种技术在片外</a:t>
            </a:r>
            <a:r>
              <a:rPr lang="en-US" altLang="zh-CN" smtClean="0"/>
              <a:t>Cache</a:t>
            </a:r>
            <a:r>
              <a:rPr lang="zh-CN" altLang="en-US" smtClean="0"/>
              <a:t>中很通用。</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p:txBody>
          <a:bodyPr/>
          <a:lstStyle/>
          <a:p>
            <a:pPr eaLnBrk="1" hangingPunct="1">
              <a:defRPr/>
            </a:pPr>
            <a:r>
              <a:rPr lang="zh-CN" altLang="en-US" smtClean="0"/>
              <a:t>增加相联度</a:t>
            </a:r>
          </a:p>
        </p:txBody>
      </p:sp>
      <p:sp>
        <p:nvSpPr>
          <p:cNvPr id="15769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提高</a:t>
            </a:r>
            <a:r>
              <a:rPr lang="en-US" altLang="zh-CN" sz="1200" b="0">
                <a:latin typeface="Times New Roman" pitchFamily="18" charset="0"/>
                <a:ea typeface="幼圆" pitchFamily="49" charset="-122"/>
                <a:hlinkClick r:id="rId6" action="ppaction://hlinksldjump"/>
              </a:rPr>
              <a:t>Cache</a:t>
            </a:r>
            <a:r>
              <a:rPr lang="zh-CN" altLang="en-US" sz="1200" b="0">
                <a:latin typeface="Times New Roman" pitchFamily="18" charset="0"/>
                <a:ea typeface="幼圆" pitchFamily="49" charset="-122"/>
                <a:hlinkClick r:id="rId6"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降低缺失率</a:t>
            </a:r>
            <a:endParaRPr lang="zh-CN" altLang="en-US" sz="1200" b="0">
              <a:latin typeface="Times New Roman" pitchFamily="18" charset="0"/>
              <a:ea typeface="幼圆" pitchFamily="49" charset="-122"/>
            </a:endParaRPr>
          </a:p>
        </p:txBody>
      </p:sp>
      <p:sp>
        <p:nvSpPr>
          <p:cNvPr id="593924" name="Rectangle 4"/>
          <p:cNvSpPr>
            <a:spLocks noGrp="1" noChangeArrowheads="1"/>
          </p:cNvSpPr>
          <p:nvPr>
            <p:ph type="body" idx="1"/>
          </p:nvPr>
        </p:nvSpPr>
        <p:spPr>
          <a:xfrm>
            <a:off x="809625" y="1989138"/>
            <a:ext cx="7958138" cy="771525"/>
          </a:xfrm>
        </p:spPr>
        <p:txBody>
          <a:bodyPr/>
          <a:lstStyle/>
          <a:p>
            <a:pPr eaLnBrk="1" hangingPunct="1">
              <a:buClr>
                <a:srgbClr val="FF0000"/>
              </a:buClr>
              <a:defRPr/>
            </a:pPr>
            <a:r>
              <a:rPr lang="zh-CN" altLang="en-US" sz="2400" dirty="0" smtClean="0">
                <a:solidFill>
                  <a:srgbClr val="FF0000"/>
                </a:solidFill>
                <a:effectLst>
                  <a:outerShdw blurRad="38100" dist="38100" dir="2700000" algn="tl">
                    <a:srgbClr val="C0C0C0"/>
                  </a:outerShdw>
                </a:effectLst>
              </a:rPr>
              <a:t>增加相联度会降低缺失率</a:t>
            </a:r>
          </a:p>
        </p:txBody>
      </p:sp>
      <p:sp>
        <p:nvSpPr>
          <p:cNvPr id="157701" name="Freeform 6"/>
          <p:cNvSpPr>
            <a:spLocks/>
          </p:cNvSpPr>
          <p:nvPr/>
        </p:nvSpPr>
        <p:spPr bwMode="auto">
          <a:xfrm>
            <a:off x="2109788" y="5651500"/>
            <a:ext cx="5111750" cy="23813"/>
          </a:xfrm>
          <a:custGeom>
            <a:avLst/>
            <a:gdLst>
              <a:gd name="T0" fmla="*/ 0 w 3379"/>
              <a:gd name="T1" fmla="*/ 0 h 16"/>
              <a:gd name="T2" fmla="*/ 2147483647 w 3379"/>
              <a:gd name="T3" fmla="*/ 0 h 16"/>
              <a:gd name="T4" fmla="*/ 2147483647 w 3379"/>
              <a:gd name="T5" fmla="*/ 0 h 16"/>
              <a:gd name="T6" fmla="*/ 2147483647 w 3379"/>
              <a:gd name="T7" fmla="*/ 0 h 16"/>
              <a:gd name="T8" fmla="*/ 2147483647 w 3379"/>
              <a:gd name="T9" fmla="*/ 0 h 16"/>
              <a:gd name="T10" fmla="*/ 2147483647 w 3379"/>
              <a:gd name="T11" fmla="*/ 0 h 16"/>
              <a:gd name="T12" fmla="*/ 2147483647 w 3379"/>
              <a:gd name="T13" fmla="*/ 0 h 16"/>
              <a:gd name="T14" fmla="*/ 2147483647 w 3379"/>
              <a:gd name="T15" fmla="*/ 0 h 16"/>
              <a:gd name="T16" fmla="*/ 2147483647 w 3379"/>
              <a:gd name="T17" fmla="*/ 2147483647 h 16"/>
              <a:gd name="T18" fmla="*/ 2147483647 w 3379"/>
              <a:gd name="T19" fmla="*/ 2147483647 h 16"/>
              <a:gd name="T20" fmla="*/ 2147483647 w 3379"/>
              <a:gd name="T21" fmla="*/ 2147483647 h 16"/>
              <a:gd name="T22" fmla="*/ 2147483647 w 3379"/>
              <a:gd name="T23" fmla="*/ 2147483647 h 16"/>
              <a:gd name="T24" fmla="*/ 2147483647 w 3379"/>
              <a:gd name="T25" fmla="*/ 2147483647 h 16"/>
              <a:gd name="T26" fmla="*/ 2147483647 w 3379"/>
              <a:gd name="T27" fmla="*/ 2147483647 h 16"/>
              <a:gd name="T28" fmla="*/ 2147483647 w 3379"/>
              <a:gd name="T29" fmla="*/ 2147483647 h 16"/>
              <a:gd name="T30" fmla="*/ 0 w 3379"/>
              <a:gd name="T31" fmla="*/ 2147483647 h 16"/>
              <a:gd name="T32" fmla="*/ 0 w 3379"/>
              <a:gd name="T33" fmla="*/ 0 h 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379" h="16">
                <a:moveTo>
                  <a:pt x="0" y="0"/>
                </a:moveTo>
                <a:lnTo>
                  <a:pt x="480" y="0"/>
                </a:lnTo>
                <a:lnTo>
                  <a:pt x="967" y="0"/>
                </a:lnTo>
                <a:lnTo>
                  <a:pt x="1446" y="0"/>
                </a:lnTo>
                <a:lnTo>
                  <a:pt x="1933" y="0"/>
                </a:lnTo>
                <a:lnTo>
                  <a:pt x="2412" y="0"/>
                </a:lnTo>
                <a:lnTo>
                  <a:pt x="2899" y="0"/>
                </a:lnTo>
                <a:lnTo>
                  <a:pt x="3379" y="0"/>
                </a:lnTo>
                <a:lnTo>
                  <a:pt x="3379" y="16"/>
                </a:lnTo>
                <a:lnTo>
                  <a:pt x="2899" y="16"/>
                </a:lnTo>
                <a:lnTo>
                  <a:pt x="2412" y="16"/>
                </a:lnTo>
                <a:lnTo>
                  <a:pt x="1933" y="16"/>
                </a:lnTo>
                <a:lnTo>
                  <a:pt x="1446" y="16"/>
                </a:lnTo>
                <a:lnTo>
                  <a:pt x="967" y="16"/>
                </a:lnTo>
                <a:lnTo>
                  <a:pt x="480" y="16"/>
                </a:lnTo>
                <a:lnTo>
                  <a:pt x="0" y="16"/>
                </a:lnTo>
                <a:lnTo>
                  <a:pt x="0" y="0"/>
                </a:lnTo>
                <a:close/>
              </a:path>
            </a:pathLst>
          </a:custGeom>
          <a:solidFill>
            <a:srgbClr val="DD0806"/>
          </a:solidFill>
          <a:ln w="12700">
            <a:solidFill>
              <a:srgbClr val="000000"/>
            </a:solidFill>
            <a:prstDash val="solid"/>
            <a:round/>
            <a:headEnd/>
            <a:tailEnd/>
          </a:ln>
        </p:spPr>
        <p:txBody>
          <a:bodyPr/>
          <a:lstStyle/>
          <a:p>
            <a:endParaRPr lang="zh-CN" altLang="en-US"/>
          </a:p>
        </p:txBody>
      </p:sp>
      <p:sp>
        <p:nvSpPr>
          <p:cNvPr id="157702" name="Freeform 7"/>
          <p:cNvSpPr>
            <a:spLocks/>
          </p:cNvSpPr>
          <p:nvPr/>
        </p:nvSpPr>
        <p:spPr bwMode="auto">
          <a:xfrm>
            <a:off x="2114550" y="4006850"/>
            <a:ext cx="5111750" cy="1643063"/>
          </a:xfrm>
          <a:custGeom>
            <a:avLst/>
            <a:gdLst>
              <a:gd name="T0" fmla="*/ 0 w 3379"/>
              <a:gd name="T1" fmla="*/ 0 h 1141"/>
              <a:gd name="T2" fmla="*/ 2147483647 w 3379"/>
              <a:gd name="T3" fmla="*/ 2147483647 h 1141"/>
              <a:gd name="T4" fmla="*/ 2147483647 w 3379"/>
              <a:gd name="T5" fmla="*/ 2147483647 h 1141"/>
              <a:gd name="T6" fmla="*/ 2147483647 w 3379"/>
              <a:gd name="T7" fmla="*/ 2147483647 h 1141"/>
              <a:gd name="T8" fmla="*/ 2147483647 w 3379"/>
              <a:gd name="T9" fmla="*/ 2147483647 h 1141"/>
              <a:gd name="T10" fmla="*/ 2147483647 w 3379"/>
              <a:gd name="T11" fmla="*/ 2147483647 h 1141"/>
              <a:gd name="T12" fmla="*/ 2147483647 w 3379"/>
              <a:gd name="T13" fmla="*/ 2147483647 h 1141"/>
              <a:gd name="T14" fmla="*/ 2147483647 w 3379"/>
              <a:gd name="T15" fmla="*/ 2147483647 h 1141"/>
              <a:gd name="T16" fmla="*/ 2147483647 w 3379"/>
              <a:gd name="T17" fmla="*/ 2147483647 h 1141"/>
              <a:gd name="T18" fmla="*/ 2147483647 w 3379"/>
              <a:gd name="T19" fmla="*/ 2147483647 h 1141"/>
              <a:gd name="T20" fmla="*/ 2147483647 w 3379"/>
              <a:gd name="T21" fmla="*/ 2147483647 h 1141"/>
              <a:gd name="T22" fmla="*/ 2147483647 w 3379"/>
              <a:gd name="T23" fmla="*/ 2147483647 h 1141"/>
              <a:gd name="T24" fmla="*/ 2147483647 w 3379"/>
              <a:gd name="T25" fmla="*/ 2147483647 h 1141"/>
              <a:gd name="T26" fmla="*/ 2147483647 w 3379"/>
              <a:gd name="T27" fmla="*/ 2147483647 h 1141"/>
              <a:gd name="T28" fmla="*/ 2147483647 w 3379"/>
              <a:gd name="T29" fmla="*/ 2147483647 h 1141"/>
              <a:gd name="T30" fmla="*/ 0 w 3379"/>
              <a:gd name="T31" fmla="*/ 2147483647 h 1141"/>
              <a:gd name="T32" fmla="*/ 0 w 3379"/>
              <a:gd name="T33" fmla="*/ 0 h 11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379" h="1141">
                <a:moveTo>
                  <a:pt x="0" y="0"/>
                </a:moveTo>
                <a:lnTo>
                  <a:pt x="480" y="503"/>
                </a:lnTo>
                <a:lnTo>
                  <a:pt x="967" y="694"/>
                </a:lnTo>
                <a:lnTo>
                  <a:pt x="1446" y="806"/>
                </a:lnTo>
                <a:lnTo>
                  <a:pt x="1933" y="926"/>
                </a:lnTo>
                <a:lnTo>
                  <a:pt x="2412" y="990"/>
                </a:lnTo>
                <a:lnTo>
                  <a:pt x="2899" y="1045"/>
                </a:lnTo>
                <a:lnTo>
                  <a:pt x="3379" y="1085"/>
                </a:lnTo>
                <a:lnTo>
                  <a:pt x="3379" y="1141"/>
                </a:lnTo>
                <a:lnTo>
                  <a:pt x="2899" y="1141"/>
                </a:lnTo>
                <a:lnTo>
                  <a:pt x="2412" y="1141"/>
                </a:lnTo>
                <a:lnTo>
                  <a:pt x="1933" y="1141"/>
                </a:lnTo>
                <a:lnTo>
                  <a:pt x="1446" y="1141"/>
                </a:lnTo>
                <a:lnTo>
                  <a:pt x="967" y="1141"/>
                </a:lnTo>
                <a:lnTo>
                  <a:pt x="480" y="1141"/>
                </a:lnTo>
                <a:lnTo>
                  <a:pt x="0" y="1141"/>
                </a:lnTo>
                <a:lnTo>
                  <a:pt x="0" y="0"/>
                </a:lnTo>
                <a:close/>
              </a:path>
            </a:pathLst>
          </a:custGeom>
          <a:solidFill>
            <a:srgbClr val="008011"/>
          </a:solidFill>
          <a:ln w="12700">
            <a:solidFill>
              <a:srgbClr val="000000"/>
            </a:solidFill>
            <a:prstDash val="solid"/>
            <a:round/>
            <a:headEnd/>
            <a:tailEnd/>
          </a:ln>
        </p:spPr>
        <p:txBody>
          <a:bodyPr/>
          <a:lstStyle/>
          <a:p>
            <a:endParaRPr lang="zh-CN" altLang="en-US"/>
          </a:p>
        </p:txBody>
      </p:sp>
      <p:sp>
        <p:nvSpPr>
          <p:cNvPr id="157703" name="Freeform 8"/>
          <p:cNvSpPr>
            <a:spLocks/>
          </p:cNvSpPr>
          <p:nvPr/>
        </p:nvSpPr>
        <p:spPr bwMode="auto">
          <a:xfrm>
            <a:off x="2101850" y="3895725"/>
            <a:ext cx="5113338" cy="1676400"/>
          </a:xfrm>
          <a:custGeom>
            <a:avLst/>
            <a:gdLst>
              <a:gd name="T0" fmla="*/ 0 w 3379"/>
              <a:gd name="T1" fmla="*/ 0 h 1165"/>
              <a:gd name="T2" fmla="*/ 2147483647 w 3379"/>
              <a:gd name="T3" fmla="*/ 2147483647 h 1165"/>
              <a:gd name="T4" fmla="*/ 2147483647 w 3379"/>
              <a:gd name="T5" fmla="*/ 2147483647 h 1165"/>
              <a:gd name="T6" fmla="*/ 2147483647 w 3379"/>
              <a:gd name="T7" fmla="*/ 2147483647 h 1165"/>
              <a:gd name="T8" fmla="*/ 2147483647 w 3379"/>
              <a:gd name="T9" fmla="*/ 2147483647 h 1165"/>
              <a:gd name="T10" fmla="*/ 2147483647 w 3379"/>
              <a:gd name="T11" fmla="*/ 2147483647 h 1165"/>
              <a:gd name="T12" fmla="*/ 2147483647 w 3379"/>
              <a:gd name="T13" fmla="*/ 2147483647 h 1165"/>
              <a:gd name="T14" fmla="*/ 2147483647 w 3379"/>
              <a:gd name="T15" fmla="*/ 2147483647 h 1165"/>
              <a:gd name="T16" fmla="*/ 2147483647 w 3379"/>
              <a:gd name="T17" fmla="*/ 2147483647 h 1165"/>
              <a:gd name="T18" fmla="*/ 2147483647 w 3379"/>
              <a:gd name="T19" fmla="*/ 2147483647 h 1165"/>
              <a:gd name="T20" fmla="*/ 2147483647 w 3379"/>
              <a:gd name="T21" fmla="*/ 2147483647 h 1165"/>
              <a:gd name="T22" fmla="*/ 2147483647 w 3379"/>
              <a:gd name="T23" fmla="*/ 2147483647 h 1165"/>
              <a:gd name="T24" fmla="*/ 2147483647 w 3379"/>
              <a:gd name="T25" fmla="*/ 2147483647 h 1165"/>
              <a:gd name="T26" fmla="*/ 2147483647 w 3379"/>
              <a:gd name="T27" fmla="*/ 2147483647 h 1165"/>
              <a:gd name="T28" fmla="*/ 2147483647 w 3379"/>
              <a:gd name="T29" fmla="*/ 2147483647 h 1165"/>
              <a:gd name="T30" fmla="*/ 0 w 3379"/>
              <a:gd name="T31" fmla="*/ 2147483647 h 1165"/>
              <a:gd name="T32" fmla="*/ 0 w 3379"/>
              <a:gd name="T33" fmla="*/ 0 h 1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379" h="1165">
                <a:moveTo>
                  <a:pt x="0" y="0"/>
                </a:moveTo>
                <a:lnTo>
                  <a:pt x="480" y="471"/>
                </a:lnTo>
                <a:lnTo>
                  <a:pt x="967" y="687"/>
                </a:lnTo>
                <a:lnTo>
                  <a:pt x="1446" y="830"/>
                </a:lnTo>
                <a:lnTo>
                  <a:pt x="1933" y="982"/>
                </a:lnTo>
                <a:lnTo>
                  <a:pt x="2412" y="1062"/>
                </a:lnTo>
                <a:lnTo>
                  <a:pt x="2899" y="1125"/>
                </a:lnTo>
                <a:lnTo>
                  <a:pt x="3379" y="1157"/>
                </a:lnTo>
                <a:lnTo>
                  <a:pt x="3379" y="1165"/>
                </a:lnTo>
                <a:lnTo>
                  <a:pt x="2899" y="1125"/>
                </a:lnTo>
                <a:lnTo>
                  <a:pt x="2412" y="1070"/>
                </a:lnTo>
                <a:lnTo>
                  <a:pt x="1933" y="1006"/>
                </a:lnTo>
                <a:lnTo>
                  <a:pt x="1446" y="886"/>
                </a:lnTo>
                <a:lnTo>
                  <a:pt x="967" y="774"/>
                </a:lnTo>
                <a:lnTo>
                  <a:pt x="480" y="583"/>
                </a:lnTo>
                <a:lnTo>
                  <a:pt x="0" y="80"/>
                </a:lnTo>
                <a:lnTo>
                  <a:pt x="0" y="0"/>
                </a:lnTo>
                <a:close/>
              </a:path>
            </a:pathLst>
          </a:custGeom>
          <a:solidFill>
            <a:srgbClr val="0000D4"/>
          </a:solidFill>
          <a:ln w="12700">
            <a:solidFill>
              <a:srgbClr val="000000"/>
            </a:solidFill>
            <a:prstDash val="solid"/>
            <a:round/>
            <a:headEnd/>
            <a:tailEnd/>
          </a:ln>
        </p:spPr>
        <p:txBody>
          <a:bodyPr/>
          <a:lstStyle/>
          <a:p>
            <a:endParaRPr lang="zh-CN" altLang="en-US"/>
          </a:p>
        </p:txBody>
      </p:sp>
      <p:sp>
        <p:nvSpPr>
          <p:cNvPr id="157704" name="Freeform 9"/>
          <p:cNvSpPr>
            <a:spLocks/>
          </p:cNvSpPr>
          <p:nvPr/>
        </p:nvSpPr>
        <p:spPr bwMode="auto">
          <a:xfrm>
            <a:off x="2101850" y="3735388"/>
            <a:ext cx="5113338" cy="1824037"/>
          </a:xfrm>
          <a:custGeom>
            <a:avLst/>
            <a:gdLst>
              <a:gd name="T0" fmla="*/ 0 w 3379"/>
              <a:gd name="T1" fmla="*/ 0 h 1268"/>
              <a:gd name="T2" fmla="*/ 2147483647 w 3379"/>
              <a:gd name="T3" fmla="*/ 2147483647 h 1268"/>
              <a:gd name="T4" fmla="*/ 2147483647 w 3379"/>
              <a:gd name="T5" fmla="*/ 2147483647 h 1268"/>
              <a:gd name="T6" fmla="*/ 2147483647 w 3379"/>
              <a:gd name="T7" fmla="*/ 2147483647 h 1268"/>
              <a:gd name="T8" fmla="*/ 2147483647 w 3379"/>
              <a:gd name="T9" fmla="*/ 2147483647 h 1268"/>
              <a:gd name="T10" fmla="*/ 2147483647 w 3379"/>
              <a:gd name="T11" fmla="*/ 2147483647 h 1268"/>
              <a:gd name="T12" fmla="*/ 2147483647 w 3379"/>
              <a:gd name="T13" fmla="*/ 2147483647 h 1268"/>
              <a:gd name="T14" fmla="*/ 2147483647 w 3379"/>
              <a:gd name="T15" fmla="*/ 2147483647 h 1268"/>
              <a:gd name="T16" fmla="*/ 2147483647 w 3379"/>
              <a:gd name="T17" fmla="*/ 2147483647 h 1268"/>
              <a:gd name="T18" fmla="*/ 2147483647 w 3379"/>
              <a:gd name="T19" fmla="*/ 2147483647 h 1268"/>
              <a:gd name="T20" fmla="*/ 2147483647 w 3379"/>
              <a:gd name="T21" fmla="*/ 2147483647 h 1268"/>
              <a:gd name="T22" fmla="*/ 2147483647 w 3379"/>
              <a:gd name="T23" fmla="*/ 2147483647 h 1268"/>
              <a:gd name="T24" fmla="*/ 2147483647 w 3379"/>
              <a:gd name="T25" fmla="*/ 2147483647 h 1268"/>
              <a:gd name="T26" fmla="*/ 2147483647 w 3379"/>
              <a:gd name="T27" fmla="*/ 2147483647 h 1268"/>
              <a:gd name="T28" fmla="*/ 2147483647 w 3379"/>
              <a:gd name="T29" fmla="*/ 2147483647 h 1268"/>
              <a:gd name="T30" fmla="*/ 0 w 3379"/>
              <a:gd name="T31" fmla="*/ 2147483647 h 1268"/>
              <a:gd name="T32" fmla="*/ 0 w 3379"/>
              <a:gd name="T33" fmla="*/ 0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379" h="1268">
                <a:moveTo>
                  <a:pt x="0" y="0"/>
                </a:moveTo>
                <a:lnTo>
                  <a:pt x="480" y="446"/>
                </a:lnTo>
                <a:lnTo>
                  <a:pt x="967" y="654"/>
                </a:lnTo>
                <a:lnTo>
                  <a:pt x="1446" y="861"/>
                </a:lnTo>
                <a:lnTo>
                  <a:pt x="1933" y="1069"/>
                </a:lnTo>
                <a:lnTo>
                  <a:pt x="2412" y="1173"/>
                </a:lnTo>
                <a:lnTo>
                  <a:pt x="2899" y="1228"/>
                </a:lnTo>
                <a:lnTo>
                  <a:pt x="3379" y="1268"/>
                </a:lnTo>
                <a:lnTo>
                  <a:pt x="2899" y="1236"/>
                </a:lnTo>
                <a:lnTo>
                  <a:pt x="2412" y="1173"/>
                </a:lnTo>
                <a:lnTo>
                  <a:pt x="1933" y="1093"/>
                </a:lnTo>
                <a:lnTo>
                  <a:pt x="1446" y="941"/>
                </a:lnTo>
                <a:lnTo>
                  <a:pt x="967" y="798"/>
                </a:lnTo>
                <a:lnTo>
                  <a:pt x="480" y="582"/>
                </a:lnTo>
                <a:lnTo>
                  <a:pt x="0" y="111"/>
                </a:lnTo>
                <a:lnTo>
                  <a:pt x="0" y="0"/>
                </a:lnTo>
                <a:close/>
              </a:path>
            </a:pathLst>
          </a:custGeom>
          <a:solidFill>
            <a:srgbClr val="FCF305"/>
          </a:solidFill>
          <a:ln w="12700">
            <a:solidFill>
              <a:srgbClr val="000000"/>
            </a:solidFill>
            <a:prstDash val="solid"/>
            <a:round/>
            <a:headEnd/>
            <a:tailEnd/>
          </a:ln>
        </p:spPr>
        <p:txBody>
          <a:bodyPr/>
          <a:lstStyle/>
          <a:p>
            <a:endParaRPr lang="zh-CN" altLang="en-US"/>
          </a:p>
        </p:txBody>
      </p:sp>
      <p:sp>
        <p:nvSpPr>
          <p:cNvPr id="157705" name="Freeform 10"/>
          <p:cNvSpPr>
            <a:spLocks/>
          </p:cNvSpPr>
          <p:nvPr/>
        </p:nvSpPr>
        <p:spPr bwMode="auto">
          <a:xfrm>
            <a:off x="2101850" y="3527425"/>
            <a:ext cx="5113338" cy="2032000"/>
          </a:xfrm>
          <a:custGeom>
            <a:avLst/>
            <a:gdLst>
              <a:gd name="T0" fmla="*/ 0 w 3379"/>
              <a:gd name="T1" fmla="*/ 0 h 1412"/>
              <a:gd name="T2" fmla="*/ 2147483647 w 3379"/>
              <a:gd name="T3" fmla="*/ 2147483647 h 1412"/>
              <a:gd name="T4" fmla="*/ 2147483647 w 3379"/>
              <a:gd name="T5" fmla="*/ 2147483647 h 1412"/>
              <a:gd name="T6" fmla="*/ 2147483647 w 3379"/>
              <a:gd name="T7" fmla="*/ 2147483647 h 1412"/>
              <a:gd name="T8" fmla="*/ 2147483647 w 3379"/>
              <a:gd name="T9" fmla="*/ 2147483647 h 1412"/>
              <a:gd name="T10" fmla="*/ 2147483647 w 3379"/>
              <a:gd name="T11" fmla="*/ 2147483647 h 1412"/>
              <a:gd name="T12" fmla="*/ 2147483647 w 3379"/>
              <a:gd name="T13" fmla="*/ 2147483647 h 1412"/>
              <a:gd name="T14" fmla="*/ 2147483647 w 3379"/>
              <a:gd name="T15" fmla="*/ 2147483647 h 1412"/>
              <a:gd name="T16" fmla="*/ 2147483647 w 3379"/>
              <a:gd name="T17" fmla="*/ 2147483647 h 1412"/>
              <a:gd name="T18" fmla="*/ 2147483647 w 3379"/>
              <a:gd name="T19" fmla="*/ 2147483647 h 1412"/>
              <a:gd name="T20" fmla="*/ 2147483647 w 3379"/>
              <a:gd name="T21" fmla="*/ 2147483647 h 1412"/>
              <a:gd name="T22" fmla="*/ 2147483647 w 3379"/>
              <a:gd name="T23" fmla="*/ 2147483647 h 1412"/>
              <a:gd name="T24" fmla="*/ 2147483647 w 3379"/>
              <a:gd name="T25" fmla="*/ 2147483647 h 1412"/>
              <a:gd name="T26" fmla="*/ 2147483647 w 3379"/>
              <a:gd name="T27" fmla="*/ 2147483647 h 1412"/>
              <a:gd name="T28" fmla="*/ 2147483647 w 3379"/>
              <a:gd name="T29" fmla="*/ 2147483647 h 1412"/>
              <a:gd name="T30" fmla="*/ 0 w 3379"/>
              <a:gd name="T31" fmla="*/ 2147483647 h 1412"/>
              <a:gd name="T32" fmla="*/ 0 w 3379"/>
              <a:gd name="T33" fmla="*/ 0 h 141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379" h="1412">
                <a:moveTo>
                  <a:pt x="0" y="0"/>
                </a:moveTo>
                <a:lnTo>
                  <a:pt x="480" y="407"/>
                </a:lnTo>
                <a:lnTo>
                  <a:pt x="967" y="686"/>
                </a:lnTo>
                <a:lnTo>
                  <a:pt x="1446" y="965"/>
                </a:lnTo>
                <a:lnTo>
                  <a:pt x="1933" y="1189"/>
                </a:lnTo>
                <a:lnTo>
                  <a:pt x="2412" y="1301"/>
                </a:lnTo>
                <a:lnTo>
                  <a:pt x="2899" y="1364"/>
                </a:lnTo>
                <a:lnTo>
                  <a:pt x="3379" y="1404"/>
                </a:lnTo>
                <a:lnTo>
                  <a:pt x="3379" y="1412"/>
                </a:lnTo>
                <a:lnTo>
                  <a:pt x="2899" y="1372"/>
                </a:lnTo>
                <a:lnTo>
                  <a:pt x="2412" y="1317"/>
                </a:lnTo>
                <a:lnTo>
                  <a:pt x="1933" y="1213"/>
                </a:lnTo>
                <a:lnTo>
                  <a:pt x="1446" y="1005"/>
                </a:lnTo>
                <a:lnTo>
                  <a:pt x="967" y="798"/>
                </a:lnTo>
                <a:lnTo>
                  <a:pt x="480" y="590"/>
                </a:lnTo>
                <a:lnTo>
                  <a:pt x="0" y="144"/>
                </a:lnTo>
                <a:lnTo>
                  <a:pt x="0" y="0"/>
                </a:lnTo>
                <a:close/>
              </a:path>
            </a:pathLst>
          </a:custGeom>
          <a:solidFill>
            <a:srgbClr val="F20884"/>
          </a:solidFill>
          <a:ln w="12700">
            <a:solidFill>
              <a:srgbClr val="000000"/>
            </a:solidFill>
            <a:prstDash val="solid"/>
            <a:round/>
            <a:headEnd/>
            <a:tailEnd/>
          </a:ln>
        </p:spPr>
        <p:txBody>
          <a:bodyPr/>
          <a:lstStyle/>
          <a:p>
            <a:endParaRPr lang="zh-CN" altLang="en-US"/>
          </a:p>
        </p:txBody>
      </p:sp>
      <p:sp>
        <p:nvSpPr>
          <p:cNvPr id="157706" name="Freeform 11"/>
          <p:cNvSpPr>
            <a:spLocks/>
          </p:cNvSpPr>
          <p:nvPr/>
        </p:nvSpPr>
        <p:spPr bwMode="auto">
          <a:xfrm>
            <a:off x="2101850" y="2941638"/>
            <a:ext cx="5113338" cy="2606675"/>
          </a:xfrm>
          <a:custGeom>
            <a:avLst/>
            <a:gdLst>
              <a:gd name="T0" fmla="*/ 0 w 3379"/>
              <a:gd name="T1" fmla="*/ 0 h 1811"/>
              <a:gd name="T2" fmla="*/ 2147483647 w 3379"/>
              <a:gd name="T3" fmla="*/ 2147483647 h 1811"/>
              <a:gd name="T4" fmla="*/ 2147483647 w 3379"/>
              <a:gd name="T5" fmla="*/ 2147483647 h 1811"/>
              <a:gd name="T6" fmla="*/ 2147483647 w 3379"/>
              <a:gd name="T7" fmla="*/ 2147483647 h 1811"/>
              <a:gd name="T8" fmla="*/ 2147483647 w 3379"/>
              <a:gd name="T9" fmla="*/ 2147483647 h 1811"/>
              <a:gd name="T10" fmla="*/ 2147483647 w 3379"/>
              <a:gd name="T11" fmla="*/ 2147483647 h 1811"/>
              <a:gd name="T12" fmla="*/ 2147483647 w 3379"/>
              <a:gd name="T13" fmla="*/ 2147483647 h 1811"/>
              <a:gd name="T14" fmla="*/ 2147483647 w 3379"/>
              <a:gd name="T15" fmla="*/ 2147483647 h 1811"/>
              <a:gd name="T16" fmla="*/ 2147483647 w 3379"/>
              <a:gd name="T17" fmla="*/ 2147483647 h 1811"/>
              <a:gd name="T18" fmla="*/ 2147483647 w 3379"/>
              <a:gd name="T19" fmla="*/ 2147483647 h 1811"/>
              <a:gd name="T20" fmla="*/ 2147483647 w 3379"/>
              <a:gd name="T21" fmla="*/ 2147483647 h 1811"/>
              <a:gd name="T22" fmla="*/ 2147483647 w 3379"/>
              <a:gd name="T23" fmla="*/ 2147483647 h 1811"/>
              <a:gd name="T24" fmla="*/ 2147483647 w 3379"/>
              <a:gd name="T25" fmla="*/ 2147483647 h 1811"/>
              <a:gd name="T26" fmla="*/ 2147483647 w 3379"/>
              <a:gd name="T27" fmla="*/ 2147483647 h 1811"/>
              <a:gd name="T28" fmla="*/ 2147483647 w 3379"/>
              <a:gd name="T29" fmla="*/ 2147483647 h 1811"/>
              <a:gd name="T30" fmla="*/ 0 w 3379"/>
              <a:gd name="T31" fmla="*/ 2147483647 h 1811"/>
              <a:gd name="T32" fmla="*/ 0 w 3379"/>
              <a:gd name="T33" fmla="*/ 0 h 181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379" h="1811">
                <a:moveTo>
                  <a:pt x="0" y="0"/>
                </a:moveTo>
                <a:lnTo>
                  <a:pt x="480" y="511"/>
                </a:lnTo>
                <a:lnTo>
                  <a:pt x="967" y="870"/>
                </a:lnTo>
                <a:lnTo>
                  <a:pt x="1446" y="1253"/>
                </a:lnTo>
                <a:lnTo>
                  <a:pt x="1933" y="1500"/>
                </a:lnTo>
                <a:lnTo>
                  <a:pt x="2412" y="1628"/>
                </a:lnTo>
                <a:lnTo>
                  <a:pt x="2899" y="1716"/>
                </a:lnTo>
                <a:lnTo>
                  <a:pt x="3379" y="1771"/>
                </a:lnTo>
                <a:lnTo>
                  <a:pt x="3379" y="1811"/>
                </a:lnTo>
                <a:lnTo>
                  <a:pt x="2899" y="1771"/>
                </a:lnTo>
                <a:lnTo>
                  <a:pt x="2412" y="1708"/>
                </a:lnTo>
                <a:lnTo>
                  <a:pt x="1933" y="1596"/>
                </a:lnTo>
                <a:lnTo>
                  <a:pt x="1446" y="1372"/>
                </a:lnTo>
                <a:lnTo>
                  <a:pt x="967" y="1093"/>
                </a:lnTo>
                <a:lnTo>
                  <a:pt x="480" y="814"/>
                </a:lnTo>
                <a:lnTo>
                  <a:pt x="0" y="407"/>
                </a:lnTo>
                <a:lnTo>
                  <a:pt x="0" y="0"/>
                </a:lnTo>
                <a:close/>
              </a:path>
            </a:pathLst>
          </a:custGeom>
          <a:solidFill>
            <a:srgbClr val="02ABEA"/>
          </a:solidFill>
          <a:ln w="12700">
            <a:solidFill>
              <a:srgbClr val="000000"/>
            </a:solidFill>
            <a:prstDash val="solid"/>
            <a:round/>
            <a:headEnd/>
            <a:tailEnd/>
          </a:ln>
        </p:spPr>
        <p:txBody>
          <a:bodyPr/>
          <a:lstStyle/>
          <a:p>
            <a:endParaRPr lang="zh-CN" altLang="en-US"/>
          </a:p>
        </p:txBody>
      </p:sp>
      <p:grpSp>
        <p:nvGrpSpPr>
          <p:cNvPr id="157707" name="Group 12"/>
          <p:cNvGrpSpPr>
            <a:grpSpLocks/>
          </p:cNvGrpSpPr>
          <p:nvPr/>
        </p:nvGrpSpPr>
        <p:grpSpPr bwMode="auto">
          <a:xfrm>
            <a:off x="989013" y="2689225"/>
            <a:ext cx="1163637" cy="2997200"/>
            <a:chOff x="741" y="1223"/>
            <a:chExt cx="769" cy="2083"/>
          </a:xfrm>
        </p:grpSpPr>
        <p:sp>
          <p:nvSpPr>
            <p:cNvPr id="157751" name="Line 13"/>
            <p:cNvSpPr>
              <a:spLocks noChangeShapeType="1"/>
            </p:cNvSpPr>
            <p:nvPr/>
          </p:nvSpPr>
          <p:spPr bwMode="auto">
            <a:xfrm flipV="1">
              <a:off x="1478" y="1303"/>
              <a:ext cx="1" cy="200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52" name="Line 14"/>
            <p:cNvSpPr>
              <a:spLocks noChangeShapeType="1"/>
            </p:cNvSpPr>
            <p:nvPr/>
          </p:nvSpPr>
          <p:spPr bwMode="auto">
            <a:xfrm>
              <a:off x="1446" y="3019"/>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53" name="Line 15"/>
            <p:cNvSpPr>
              <a:spLocks noChangeShapeType="1"/>
            </p:cNvSpPr>
            <p:nvPr/>
          </p:nvSpPr>
          <p:spPr bwMode="auto">
            <a:xfrm>
              <a:off x="1446" y="2732"/>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54" name="Line 16"/>
            <p:cNvSpPr>
              <a:spLocks noChangeShapeType="1"/>
            </p:cNvSpPr>
            <p:nvPr/>
          </p:nvSpPr>
          <p:spPr bwMode="auto">
            <a:xfrm>
              <a:off x="1446" y="2452"/>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55" name="Line 17"/>
            <p:cNvSpPr>
              <a:spLocks noChangeShapeType="1"/>
            </p:cNvSpPr>
            <p:nvPr/>
          </p:nvSpPr>
          <p:spPr bwMode="auto">
            <a:xfrm>
              <a:off x="1446" y="2165"/>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56" name="Line 18"/>
            <p:cNvSpPr>
              <a:spLocks noChangeShapeType="1"/>
            </p:cNvSpPr>
            <p:nvPr/>
          </p:nvSpPr>
          <p:spPr bwMode="auto">
            <a:xfrm>
              <a:off x="1446" y="1878"/>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57" name="Line 19"/>
            <p:cNvSpPr>
              <a:spLocks noChangeShapeType="1"/>
            </p:cNvSpPr>
            <p:nvPr/>
          </p:nvSpPr>
          <p:spPr bwMode="auto">
            <a:xfrm>
              <a:off x="1446" y="1590"/>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58" name="Line 20"/>
            <p:cNvSpPr>
              <a:spLocks noChangeShapeType="1"/>
            </p:cNvSpPr>
            <p:nvPr/>
          </p:nvSpPr>
          <p:spPr bwMode="auto">
            <a:xfrm>
              <a:off x="1446" y="130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59" name="Rectangle 21"/>
            <p:cNvSpPr>
              <a:spLocks noChangeArrowheads="1"/>
            </p:cNvSpPr>
            <p:nvPr/>
          </p:nvSpPr>
          <p:spPr bwMode="auto">
            <a:xfrm rot="-5400000">
              <a:off x="76" y="2263"/>
              <a:ext cx="151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en-US" altLang="zh-CN" sz="1800">
                  <a:solidFill>
                    <a:srgbClr val="FF0000"/>
                  </a:solidFill>
                  <a:latin typeface="Tahoma" pitchFamily="34" charset="0"/>
                  <a:ea typeface="宋体" pitchFamily="2" charset="-122"/>
                </a:rPr>
                <a:t>Miss Rate per Type</a:t>
              </a:r>
            </a:p>
          </p:txBody>
        </p:sp>
        <p:sp>
          <p:nvSpPr>
            <p:cNvPr id="157760" name="Rectangle 22"/>
            <p:cNvSpPr>
              <a:spLocks noChangeArrowheads="1"/>
            </p:cNvSpPr>
            <p:nvPr/>
          </p:nvSpPr>
          <p:spPr bwMode="auto">
            <a:xfrm>
              <a:off x="1028" y="2939"/>
              <a:ext cx="29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solidFill>
                    <a:srgbClr val="000000"/>
                  </a:solidFill>
                  <a:latin typeface="Geneva" charset="0"/>
                  <a:ea typeface="宋体" pitchFamily="2" charset="-122"/>
                </a:rPr>
                <a:t>0.02</a:t>
              </a:r>
              <a:endParaRPr kumimoji="0" lang="zh-CN" altLang="en-US" sz="1800">
                <a:latin typeface="Comic Sans MS" pitchFamily="66" charset="0"/>
                <a:ea typeface="宋体" pitchFamily="2" charset="-122"/>
              </a:endParaRPr>
            </a:p>
          </p:txBody>
        </p:sp>
        <p:sp>
          <p:nvSpPr>
            <p:cNvPr id="157761" name="Rectangle 23"/>
            <p:cNvSpPr>
              <a:spLocks noChangeArrowheads="1"/>
            </p:cNvSpPr>
            <p:nvPr/>
          </p:nvSpPr>
          <p:spPr bwMode="auto">
            <a:xfrm>
              <a:off x="1028" y="2651"/>
              <a:ext cx="29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solidFill>
                    <a:srgbClr val="000000"/>
                  </a:solidFill>
                  <a:latin typeface="Geneva" charset="0"/>
                  <a:ea typeface="宋体" pitchFamily="2" charset="-122"/>
                </a:rPr>
                <a:t>0.04</a:t>
              </a:r>
              <a:endParaRPr kumimoji="0" lang="zh-CN" altLang="en-US" sz="1800">
                <a:latin typeface="Comic Sans MS" pitchFamily="66" charset="0"/>
                <a:ea typeface="宋体" pitchFamily="2" charset="-122"/>
              </a:endParaRPr>
            </a:p>
          </p:txBody>
        </p:sp>
        <p:sp>
          <p:nvSpPr>
            <p:cNvPr id="157762" name="Rectangle 24"/>
            <p:cNvSpPr>
              <a:spLocks noChangeArrowheads="1"/>
            </p:cNvSpPr>
            <p:nvPr/>
          </p:nvSpPr>
          <p:spPr bwMode="auto">
            <a:xfrm>
              <a:off x="1028" y="2364"/>
              <a:ext cx="29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solidFill>
                    <a:srgbClr val="000000"/>
                  </a:solidFill>
                  <a:latin typeface="Geneva" charset="0"/>
                  <a:ea typeface="宋体" pitchFamily="2" charset="-122"/>
                </a:rPr>
                <a:t>0.06</a:t>
              </a:r>
              <a:endParaRPr kumimoji="0" lang="zh-CN" altLang="en-US" sz="1800">
                <a:latin typeface="Comic Sans MS" pitchFamily="66" charset="0"/>
                <a:ea typeface="宋体" pitchFamily="2" charset="-122"/>
              </a:endParaRPr>
            </a:p>
          </p:txBody>
        </p:sp>
        <p:sp>
          <p:nvSpPr>
            <p:cNvPr id="157763" name="Rectangle 25"/>
            <p:cNvSpPr>
              <a:spLocks noChangeArrowheads="1"/>
            </p:cNvSpPr>
            <p:nvPr/>
          </p:nvSpPr>
          <p:spPr bwMode="auto">
            <a:xfrm>
              <a:off x="1028" y="2077"/>
              <a:ext cx="29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solidFill>
                    <a:srgbClr val="000000"/>
                  </a:solidFill>
                  <a:latin typeface="Geneva" charset="0"/>
                  <a:ea typeface="宋体" pitchFamily="2" charset="-122"/>
                </a:rPr>
                <a:t>0.08</a:t>
              </a:r>
              <a:endParaRPr kumimoji="0" lang="zh-CN" altLang="en-US" sz="1800">
                <a:latin typeface="Comic Sans MS" pitchFamily="66" charset="0"/>
                <a:ea typeface="宋体" pitchFamily="2" charset="-122"/>
              </a:endParaRPr>
            </a:p>
          </p:txBody>
        </p:sp>
        <p:sp>
          <p:nvSpPr>
            <p:cNvPr id="157764" name="Rectangle 26"/>
            <p:cNvSpPr>
              <a:spLocks noChangeArrowheads="1"/>
            </p:cNvSpPr>
            <p:nvPr/>
          </p:nvSpPr>
          <p:spPr bwMode="auto">
            <a:xfrm>
              <a:off x="1133" y="1790"/>
              <a:ext cx="21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solidFill>
                    <a:srgbClr val="000000"/>
                  </a:solidFill>
                  <a:latin typeface="Geneva" charset="0"/>
                  <a:ea typeface="宋体" pitchFamily="2" charset="-122"/>
                </a:rPr>
                <a:t>0.1</a:t>
              </a:r>
              <a:endParaRPr kumimoji="0" lang="zh-CN" altLang="en-US" sz="1800">
                <a:latin typeface="Comic Sans MS" pitchFamily="66" charset="0"/>
                <a:ea typeface="宋体" pitchFamily="2" charset="-122"/>
              </a:endParaRPr>
            </a:p>
          </p:txBody>
        </p:sp>
        <p:sp>
          <p:nvSpPr>
            <p:cNvPr id="157765" name="Rectangle 27"/>
            <p:cNvSpPr>
              <a:spLocks noChangeArrowheads="1"/>
            </p:cNvSpPr>
            <p:nvPr/>
          </p:nvSpPr>
          <p:spPr bwMode="auto">
            <a:xfrm>
              <a:off x="1028" y="1510"/>
              <a:ext cx="29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solidFill>
                    <a:srgbClr val="000000"/>
                  </a:solidFill>
                  <a:latin typeface="Geneva" charset="0"/>
                  <a:ea typeface="宋体" pitchFamily="2" charset="-122"/>
                </a:rPr>
                <a:t>0.12</a:t>
              </a:r>
              <a:endParaRPr kumimoji="0" lang="zh-CN" altLang="en-US" sz="1800">
                <a:latin typeface="Comic Sans MS" pitchFamily="66" charset="0"/>
                <a:ea typeface="宋体" pitchFamily="2" charset="-122"/>
              </a:endParaRPr>
            </a:p>
          </p:txBody>
        </p:sp>
        <p:sp>
          <p:nvSpPr>
            <p:cNvPr id="157766" name="Rectangle 28"/>
            <p:cNvSpPr>
              <a:spLocks noChangeArrowheads="1"/>
            </p:cNvSpPr>
            <p:nvPr/>
          </p:nvSpPr>
          <p:spPr bwMode="auto">
            <a:xfrm>
              <a:off x="1028" y="1223"/>
              <a:ext cx="29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solidFill>
                    <a:srgbClr val="000000"/>
                  </a:solidFill>
                  <a:latin typeface="Geneva" charset="0"/>
                  <a:ea typeface="宋体" pitchFamily="2" charset="-122"/>
                </a:rPr>
                <a:t>0.14</a:t>
              </a:r>
              <a:endParaRPr kumimoji="0" lang="zh-CN" altLang="en-US" sz="1800">
                <a:latin typeface="Comic Sans MS" pitchFamily="66" charset="0"/>
                <a:ea typeface="宋体" pitchFamily="2" charset="-122"/>
              </a:endParaRPr>
            </a:p>
          </p:txBody>
        </p:sp>
      </p:grpSp>
      <p:grpSp>
        <p:nvGrpSpPr>
          <p:cNvPr id="157708" name="Group 29"/>
          <p:cNvGrpSpPr>
            <a:grpSpLocks/>
          </p:cNvGrpSpPr>
          <p:nvPr/>
        </p:nvGrpSpPr>
        <p:grpSpPr bwMode="auto">
          <a:xfrm>
            <a:off x="1849438" y="5557838"/>
            <a:ext cx="5524500" cy="823912"/>
            <a:chOff x="1296" y="3218"/>
            <a:chExt cx="3651" cy="573"/>
          </a:xfrm>
        </p:grpSpPr>
        <p:sp>
          <p:nvSpPr>
            <p:cNvPr id="157731" name="Rectangle 30"/>
            <p:cNvSpPr>
              <a:spLocks noChangeArrowheads="1"/>
            </p:cNvSpPr>
            <p:nvPr/>
          </p:nvSpPr>
          <p:spPr bwMode="auto">
            <a:xfrm>
              <a:off x="2488" y="3600"/>
              <a:ext cx="1327"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en-US" altLang="zh-CN" sz="1800">
                  <a:solidFill>
                    <a:srgbClr val="FF0000"/>
                  </a:solidFill>
                  <a:latin typeface="Tahoma" pitchFamily="34" charset="0"/>
                  <a:ea typeface="宋体" pitchFamily="2" charset="-122"/>
                </a:rPr>
                <a:t>Cache Size (KB)</a:t>
              </a:r>
              <a:r>
                <a:rPr kumimoji="0" lang="en-US" altLang="zh-CN" sz="1800">
                  <a:solidFill>
                    <a:srgbClr val="000000"/>
                  </a:solidFill>
                  <a:latin typeface="Geneva" charset="0"/>
                  <a:ea typeface="宋体" pitchFamily="2" charset="-122"/>
                </a:rPr>
                <a:t>   </a:t>
              </a:r>
              <a:endParaRPr kumimoji="0" lang="en-US" altLang="zh-CN" sz="1800">
                <a:latin typeface="Comic Sans MS" pitchFamily="66" charset="0"/>
                <a:ea typeface="宋体" pitchFamily="2" charset="-122"/>
              </a:endParaRPr>
            </a:p>
          </p:txBody>
        </p:sp>
        <p:sp>
          <p:nvSpPr>
            <p:cNvPr id="157732" name="Line 31"/>
            <p:cNvSpPr>
              <a:spLocks noChangeShapeType="1"/>
            </p:cNvSpPr>
            <p:nvPr/>
          </p:nvSpPr>
          <p:spPr bwMode="auto">
            <a:xfrm>
              <a:off x="1446" y="3306"/>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33" name="Line 32"/>
            <p:cNvSpPr>
              <a:spLocks noChangeShapeType="1"/>
            </p:cNvSpPr>
            <p:nvPr/>
          </p:nvSpPr>
          <p:spPr bwMode="auto">
            <a:xfrm>
              <a:off x="1478" y="3306"/>
              <a:ext cx="3379"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34" name="Line 33"/>
            <p:cNvSpPr>
              <a:spLocks noChangeShapeType="1"/>
            </p:cNvSpPr>
            <p:nvPr/>
          </p:nvSpPr>
          <p:spPr bwMode="auto">
            <a:xfrm flipV="1">
              <a:off x="1478" y="3274"/>
              <a:ext cx="1" cy="6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35" name="Line 34"/>
            <p:cNvSpPr>
              <a:spLocks noChangeShapeType="1"/>
            </p:cNvSpPr>
            <p:nvPr/>
          </p:nvSpPr>
          <p:spPr bwMode="auto">
            <a:xfrm flipV="1">
              <a:off x="1958" y="3274"/>
              <a:ext cx="1" cy="6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36" name="Line 35"/>
            <p:cNvSpPr>
              <a:spLocks noChangeShapeType="1"/>
            </p:cNvSpPr>
            <p:nvPr/>
          </p:nvSpPr>
          <p:spPr bwMode="auto">
            <a:xfrm flipV="1">
              <a:off x="2445" y="3274"/>
              <a:ext cx="1" cy="6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37" name="Line 36"/>
            <p:cNvSpPr>
              <a:spLocks noChangeShapeType="1"/>
            </p:cNvSpPr>
            <p:nvPr/>
          </p:nvSpPr>
          <p:spPr bwMode="auto">
            <a:xfrm flipV="1">
              <a:off x="2924" y="3274"/>
              <a:ext cx="1" cy="6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38" name="Line 37"/>
            <p:cNvSpPr>
              <a:spLocks noChangeShapeType="1"/>
            </p:cNvSpPr>
            <p:nvPr/>
          </p:nvSpPr>
          <p:spPr bwMode="auto">
            <a:xfrm flipV="1">
              <a:off x="3411" y="3274"/>
              <a:ext cx="1" cy="6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39" name="Line 38"/>
            <p:cNvSpPr>
              <a:spLocks noChangeShapeType="1"/>
            </p:cNvSpPr>
            <p:nvPr/>
          </p:nvSpPr>
          <p:spPr bwMode="auto">
            <a:xfrm flipV="1">
              <a:off x="3890" y="3274"/>
              <a:ext cx="1" cy="6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40" name="Line 39"/>
            <p:cNvSpPr>
              <a:spLocks noChangeShapeType="1"/>
            </p:cNvSpPr>
            <p:nvPr/>
          </p:nvSpPr>
          <p:spPr bwMode="auto">
            <a:xfrm flipV="1">
              <a:off x="4377" y="3274"/>
              <a:ext cx="1" cy="6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41" name="Line 40"/>
            <p:cNvSpPr>
              <a:spLocks noChangeShapeType="1"/>
            </p:cNvSpPr>
            <p:nvPr/>
          </p:nvSpPr>
          <p:spPr bwMode="auto">
            <a:xfrm flipV="1">
              <a:off x="4857" y="3274"/>
              <a:ext cx="1" cy="6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42" name="Rectangle 41"/>
            <p:cNvSpPr>
              <a:spLocks noChangeArrowheads="1"/>
            </p:cNvSpPr>
            <p:nvPr/>
          </p:nvSpPr>
          <p:spPr bwMode="auto">
            <a:xfrm>
              <a:off x="1296" y="3218"/>
              <a:ext cx="8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solidFill>
                    <a:srgbClr val="000000"/>
                  </a:solidFill>
                  <a:latin typeface="Geneva" charset="0"/>
                  <a:ea typeface="宋体" pitchFamily="2" charset="-122"/>
                </a:rPr>
                <a:t>0</a:t>
              </a:r>
              <a:endParaRPr kumimoji="0" lang="zh-CN" altLang="en-US" sz="1800">
                <a:latin typeface="Comic Sans MS" pitchFamily="66" charset="0"/>
                <a:ea typeface="宋体" pitchFamily="2" charset="-122"/>
              </a:endParaRPr>
            </a:p>
          </p:txBody>
        </p:sp>
        <p:sp>
          <p:nvSpPr>
            <p:cNvPr id="157743" name="Rectangle 42"/>
            <p:cNvSpPr>
              <a:spLocks noChangeArrowheads="1"/>
            </p:cNvSpPr>
            <p:nvPr/>
          </p:nvSpPr>
          <p:spPr bwMode="auto">
            <a:xfrm rot="-5400000">
              <a:off x="1433" y="3349"/>
              <a:ext cx="8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solidFill>
                    <a:srgbClr val="000000"/>
                  </a:solidFill>
                  <a:latin typeface="Geneva" charset="0"/>
                  <a:ea typeface="宋体" pitchFamily="2" charset="-122"/>
                </a:rPr>
                <a:t>1</a:t>
              </a:r>
              <a:endParaRPr kumimoji="0" lang="zh-CN" altLang="en-US" sz="1800">
                <a:latin typeface="Comic Sans MS" pitchFamily="66" charset="0"/>
                <a:ea typeface="宋体" pitchFamily="2" charset="-122"/>
              </a:endParaRPr>
            </a:p>
          </p:txBody>
        </p:sp>
        <p:sp>
          <p:nvSpPr>
            <p:cNvPr id="157744" name="Rectangle 43"/>
            <p:cNvSpPr>
              <a:spLocks noChangeArrowheads="1"/>
            </p:cNvSpPr>
            <p:nvPr/>
          </p:nvSpPr>
          <p:spPr bwMode="auto">
            <a:xfrm rot="-5400000">
              <a:off x="1913" y="3349"/>
              <a:ext cx="88"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solidFill>
                    <a:srgbClr val="000000"/>
                  </a:solidFill>
                  <a:latin typeface="Geneva" charset="0"/>
                  <a:ea typeface="宋体" pitchFamily="2" charset="-122"/>
                </a:rPr>
                <a:t>2</a:t>
              </a:r>
              <a:endParaRPr kumimoji="0" lang="zh-CN" altLang="en-US" sz="1800">
                <a:latin typeface="Comic Sans MS" pitchFamily="66" charset="0"/>
                <a:ea typeface="宋体" pitchFamily="2" charset="-122"/>
              </a:endParaRPr>
            </a:p>
          </p:txBody>
        </p:sp>
        <p:sp>
          <p:nvSpPr>
            <p:cNvPr id="157745" name="Rectangle 44"/>
            <p:cNvSpPr>
              <a:spLocks noChangeArrowheads="1"/>
            </p:cNvSpPr>
            <p:nvPr/>
          </p:nvSpPr>
          <p:spPr bwMode="auto">
            <a:xfrm rot="-5400000">
              <a:off x="2393" y="3349"/>
              <a:ext cx="8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solidFill>
                    <a:srgbClr val="000000"/>
                  </a:solidFill>
                  <a:latin typeface="Geneva" charset="0"/>
                  <a:ea typeface="宋体" pitchFamily="2" charset="-122"/>
                </a:rPr>
                <a:t>4</a:t>
              </a:r>
              <a:endParaRPr kumimoji="0" lang="zh-CN" altLang="en-US" sz="1800">
                <a:latin typeface="Comic Sans MS" pitchFamily="66" charset="0"/>
                <a:ea typeface="宋体" pitchFamily="2" charset="-122"/>
              </a:endParaRPr>
            </a:p>
          </p:txBody>
        </p:sp>
        <p:sp>
          <p:nvSpPr>
            <p:cNvPr id="157746" name="Rectangle 45"/>
            <p:cNvSpPr>
              <a:spLocks noChangeArrowheads="1"/>
            </p:cNvSpPr>
            <p:nvPr/>
          </p:nvSpPr>
          <p:spPr bwMode="auto">
            <a:xfrm rot="-5400000">
              <a:off x="2880" y="3349"/>
              <a:ext cx="88"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solidFill>
                    <a:srgbClr val="000000"/>
                  </a:solidFill>
                  <a:latin typeface="Geneva" charset="0"/>
                  <a:ea typeface="宋体" pitchFamily="2" charset="-122"/>
                </a:rPr>
                <a:t>8</a:t>
              </a:r>
              <a:endParaRPr kumimoji="0" lang="zh-CN" altLang="en-US" sz="1800">
                <a:latin typeface="Comic Sans MS" pitchFamily="66" charset="0"/>
                <a:ea typeface="宋体" pitchFamily="2" charset="-122"/>
              </a:endParaRPr>
            </a:p>
          </p:txBody>
        </p:sp>
        <p:sp>
          <p:nvSpPr>
            <p:cNvPr id="157747" name="Rectangle 46"/>
            <p:cNvSpPr>
              <a:spLocks noChangeArrowheads="1"/>
            </p:cNvSpPr>
            <p:nvPr/>
          </p:nvSpPr>
          <p:spPr bwMode="auto">
            <a:xfrm rot="-5400000">
              <a:off x="3315" y="3413"/>
              <a:ext cx="1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solidFill>
                    <a:srgbClr val="000000"/>
                  </a:solidFill>
                  <a:latin typeface="Geneva" charset="0"/>
                  <a:ea typeface="宋体" pitchFamily="2" charset="-122"/>
                </a:rPr>
                <a:t>16</a:t>
              </a:r>
              <a:endParaRPr kumimoji="0" lang="zh-CN" altLang="en-US" sz="1800">
                <a:latin typeface="Comic Sans MS" pitchFamily="66" charset="0"/>
                <a:ea typeface="宋体" pitchFamily="2" charset="-122"/>
              </a:endParaRPr>
            </a:p>
          </p:txBody>
        </p:sp>
        <p:sp>
          <p:nvSpPr>
            <p:cNvPr id="157748" name="Rectangle 47"/>
            <p:cNvSpPr>
              <a:spLocks noChangeArrowheads="1"/>
            </p:cNvSpPr>
            <p:nvPr/>
          </p:nvSpPr>
          <p:spPr bwMode="auto">
            <a:xfrm rot="-5400000">
              <a:off x="3802" y="3413"/>
              <a:ext cx="1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solidFill>
                    <a:srgbClr val="000000"/>
                  </a:solidFill>
                  <a:latin typeface="Geneva" charset="0"/>
                  <a:ea typeface="宋体" pitchFamily="2" charset="-122"/>
                </a:rPr>
                <a:t>32</a:t>
              </a:r>
              <a:endParaRPr kumimoji="0" lang="zh-CN" altLang="en-US" sz="1800">
                <a:latin typeface="Comic Sans MS" pitchFamily="66" charset="0"/>
                <a:ea typeface="宋体" pitchFamily="2" charset="-122"/>
              </a:endParaRPr>
            </a:p>
          </p:txBody>
        </p:sp>
        <p:sp>
          <p:nvSpPr>
            <p:cNvPr id="157749" name="Rectangle 48"/>
            <p:cNvSpPr>
              <a:spLocks noChangeArrowheads="1"/>
            </p:cNvSpPr>
            <p:nvPr/>
          </p:nvSpPr>
          <p:spPr bwMode="auto">
            <a:xfrm rot="-5400000">
              <a:off x="4282" y="3413"/>
              <a:ext cx="176"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solidFill>
                    <a:srgbClr val="000000"/>
                  </a:solidFill>
                  <a:latin typeface="Geneva" charset="0"/>
                  <a:ea typeface="宋体" pitchFamily="2" charset="-122"/>
                </a:rPr>
                <a:t>64</a:t>
              </a:r>
              <a:endParaRPr kumimoji="0" lang="zh-CN" altLang="en-US" sz="1800">
                <a:latin typeface="Comic Sans MS" pitchFamily="66" charset="0"/>
                <a:ea typeface="宋体" pitchFamily="2" charset="-122"/>
              </a:endParaRPr>
            </a:p>
          </p:txBody>
        </p:sp>
        <p:sp>
          <p:nvSpPr>
            <p:cNvPr id="157750" name="Rectangle 49"/>
            <p:cNvSpPr>
              <a:spLocks noChangeArrowheads="1"/>
            </p:cNvSpPr>
            <p:nvPr/>
          </p:nvSpPr>
          <p:spPr bwMode="auto">
            <a:xfrm rot="-5400000">
              <a:off x="4724" y="3476"/>
              <a:ext cx="265"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solidFill>
                    <a:srgbClr val="000000"/>
                  </a:solidFill>
                  <a:latin typeface="Geneva" charset="0"/>
                  <a:ea typeface="宋体" pitchFamily="2" charset="-122"/>
                </a:rPr>
                <a:t>128</a:t>
              </a:r>
              <a:endParaRPr kumimoji="0" lang="zh-CN" altLang="en-US" sz="1800">
                <a:latin typeface="Comic Sans MS" pitchFamily="66" charset="0"/>
                <a:ea typeface="宋体" pitchFamily="2" charset="-122"/>
              </a:endParaRPr>
            </a:p>
          </p:txBody>
        </p:sp>
      </p:grpSp>
      <p:grpSp>
        <p:nvGrpSpPr>
          <p:cNvPr id="157709" name="Group 72"/>
          <p:cNvGrpSpPr>
            <a:grpSpLocks/>
          </p:cNvGrpSpPr>
          <p:nvPr/>
        </p:nvGrpSpPr>
        <p:grpSpPr bwMode="auto">
          <a:xfrm>
            <a:off x="6870700" y="5649913"/>
            <a:ext cx="2093913" cy="358775"/>
            <a:chOff x="4328" y="3559"/>
            <a:chExt cx="1319" cy="226"/>
          </a:xfrm>
        </p:grpSpPr>
        <p:sp>
          <p:nvSpPr>
            <p:cNvPr id="157729" name="Rectangle 51"/>
            <p:cNvSpPr>
              <a:spLocks noChangeArrowheads="1"/>
            </p:cNvSpPr>
            <p:nvPr/>
          </p:nvSpPr>
          <p:spPr bwMode="auto">
            <a:xfrm>
              <a:off x="4739" y="3612"/>
              <a:ext cx="9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en-US" altLang="zh-CN" sz="1800">
                  <a:solidFill>
                    <a:srgbClr val="FF0000"/>
                  </a:solidFill>
                  <a:latin typeface="Geneva" charset="0"/>
                  <a:ea typeface="宋体" pitchFamily="2" charset="-122"/>
                </a:rPr>
                <a:t>Compulsory  </a:t>
              </a:r>
              <a:r>
                <a:rPr kumimoji="0" lang="en-US" altLang="zh-CN" sz="1800">
                  <a:solidFill>
                    <a:srgbClr val="000000"/>
                  </a:solidFill>
                  <a:latin typeface="Geneva" charset="0"/>
                  <a:ea typeface="宋体" pitchFamily="2" charset="-122"/>
                </a:rPr>
                <a:t>  </a:t>
              </a:r>
              <a:endParaRPr kumimoji="0" lang="en-US" altLang="zh-CN" sz="1800">
                <a:latin typeface="Comic Sans MS" pitchFamily="66" charset="0"/>
                <a:ea typeface="宋体" pitchFamily="2" charset="-122"/>
              </a:endParaRPr>
            </a:p>
          </p:txBody>
        </p:sp>
        <p:sp>
          <p:nvSpPr>
            <p:cNvPr id="157730" name="Line 52"/>
            <p:cNvSpPr>
              <a:spLocks noChangeShapeType="1"/>
            </p:cNvSpPr>
            <p:nvPr/>
          </p:nvSpPr>
          <p:spPr bwMode="auto">
            <a:xfrm flipH="1" flipV="1">
              <a:off x="4328" y="3559"/>
              <a:ext cx="427" cy="13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grpSp>
        <p:nvGrpSpPr>
          <p:cNvPr id="157710" name="Group 53"/>
          <p:cNvGrpSpPr>
            <a:grpSpLocks/>
          </p:cNvGrpSpPr>
          <p:nvPr/>
        </p:nvGrpSpPr>
        <p:grpSpPr bwMode="auto">
          <a:xfrm>
            <a:off x="4475163" y="4492625"/>
            <a:ext cx="2028825" cy="927100"/>
            <a:chOff x="2832" y="2476"/>
            <a:chExt cx="1341" cy="644"/>
          </a:xfrm>
        </p:grpSpPr>
        <p:sp>
          <p:nvSpPr>
            <p:cNvPr id="157727" name="Rectangle 54"/>
            <p:cNvSpPr>
              <a:spLocks noChangeArrowheads="1"/>
            </p:cNvSpPr>
            <p:nvPr/>
          </p:nvSpPr>
          <p:spPr bwMode="auto">
            <a:xfrm>
              <a:off x="3345" y="2476"/>
              <a:ext cx="828"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en-US" altLang="zh-CN" sz="1800">
                  <a:solidFill>
                    <a:srgbClr val="FF0000"/>
                  </a:solidFill>
                  <a:latin typeface="Tahoma" pitchFamily="34" charset="0"/>
                  <a:ea typeface="宋体" pitchFamily="2" charset="-122"/>
                </a:rPr>
                <a:t>Capacity  </a:t>
              </a:r>
              <a:r>
                <a:rPr kumimoji="0" lang="en-US" altLang="zh-CN" sz="1800">
                  <a:solidFill>
                    <a:srgbClr val="000000"/>
                  </a:solidFill>
                  <a:latin typeface="Tahoma" pitchFamily="34" charset="0"/>
                  <a:ea typeface="宋体" pitchFamily="2" charset="-122"/>
                </a:rPr>
                <a:t>  </a:t>
              </a:r>
              <a:endParaRPr kumimoji="0" lang="en-US" altLang="zh-CN" sz="1800">
                <a:latin typeface="Tahoma" pitchFamily="34" charset="0"/>
                <a:ea typeface="宋体" pitchFamily="2" charset="-122"/>
              </a:endParaRPr>
            </a:p>
          </p:txBody>
        </p:sp>
        <p:sp>
          <p:nvSpPr>
            <p:cNvPr id="157728" name="Line 55"/>
            <p:cNvSpPr>
              <a:spLocks noChangeShapeType="1"/>
            </p:cNvSpPr>
            <p:nvPr/>
          </p:nvSpPr>
          <p:spPr bwMode="auto">
            <a:xfrm flipH="1">
              <a:off x="2832" y="2640"/>
              <a:ext cx="576" cy="48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157711" name="Group 56"/>
          <p:cNvGrpSpPr>
            <a:grpSpLocks/>
          </p:cNvGrpSpPr>
          <p:nvPr/>
        </p:nvGrpSpPr>
        <p:grpSpPr bwMode="auto">
          <a:xfrm>
            <a:off x="3240088" y="3698875"/>
            <a:ext cx="1514475" cy="890588"/>
            <a:chOff x="2016" y="1925"/>
            <a:chExt cx="1001" cy="619"/>
          </a:xfrm>
        </p:grpSpPr>
        <p:sp>
          <p:nvSpPr>
            <p:cNvPr id="157725" name="Rectangle 57"/>
            <p:cNvSpPr>
              <a:spLocks noChangeArrowheads="1"/>
            </p:cNvSpPr>
            <p:nvPr/>
          </p:nvSpPr>
          <p:spPr bwMode="auto">
            <a:xfrm>
              <a:off x="2597" y="1925"/>
              <a:ext cx="42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solidFill>
                    <a:srgbClr val="FF0066"/>
                  </a:solidFill>
                  <a:latin typeface="Geneva" charset="0"/>
                  <a:ea typeface="宋体" pitchFamily="2" charset="-122"/>
                </a:rPr>
                <a:t>4-</a:t>
              </a:r>
              <a:r>
                <a:rPr kumimoji="0" lang="en-US" altLang="zh-CN" sz="1800">
                  <a:solidFill>
                    <a:srgbClr val="FF0066"/>
                  </a:solidFill>
                  <a:latin typeface="Geneva" charset="0"/>
                  <a:ea typeface="宋体" pitchFamily="2" charset="-122"/>
                </a:rPr>
                <a:t>way</a:t>
              </a:r>
              <a:endParaRPr kumimoji="0" lang="en-US" altLang="zh-CN" sz="1800">
                <a:solidFill>
                  <a:srgbClr val="FF0066"/>
                </a:solidFill>
                <a:latin typeface="Comic Sans MS" pitchFamily="66" charset="0"/>
                <a:ea typeface="宋体" pitchFamily="2" charset="-122"/>
              </a:endParaRPr>
            </a:p>
          </p:txBody>
        </p:sp>
        <p:sp>
          <p:nvSpPr>
            <p:cNvPr id="157726" name="Line 58"/>
            <p:cNvSpPr>
              <a:spLocks noChangeShapeType="1"/>
            </p:cNvSpPr>
            <p:nvPr/>
          </p:nvSpPr>
          <p:spPr bwMode="auto">
            <a:xfrm flipH="1">
              <a:off x="2016" y="2064"/>
              <a:ext cx="576" cy="48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157712" name="Group 59"/>
          <p:cNvGrpSpPr>
            <a:grpSpLocks/>
          </p:cNvGrpSpPr>
          <p:nvPr/>
        </p:nvGrpSpPr>
        <p:grpSpPr bwMode="auto">
          <a:xfrm>
            <a:off x="2732088" y="3297238"/>
            <a:ext cx="1466850" cy="877887"/>
            <a:chOff x="1680" y="1646"/>
            <a:chExt cx="970" cy="610"/>
          </a:xfrm>
        </p:grpSpPr>
        <p:sp>
          <p:nvSpPr>
            <p:cNvPr id="157723" name="Rectangle 60"/>
            <p:cNvSpPr>
              <a:spLocks noChangeArrowheads="1"/>
            </p:cNvSpPr>
            <p:nvPr/>
          </p:nvSpPr>
          <p:spPr bwMode="auto">
            <a:xfrm>
              <a:off x="2230" y="1646"/>
              <a:ext cx="42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solidFill>
                    <a:srgbClr val="FF0066"/>
                  </a:solidFill>
                  <a:latin typeface="Geneva" charset="0"/>
                  <a:ea typeface="宋体" pitchFamily="2" charset="-122"/>
                </a:rPr>
                <a:t>2-</a:t>
              </a:r>
              <a:r>
                <a:rPr kumimoji="0" lang="en-US" altLang="zh-CN" sz="1800">
                  <a:solidFill>
                    <a:srgbClr val="FF0066"/>
                  </a:solidFill>
                  <a:latin typeface="Geneva" charset="0"/>
                  <a:ea typeface="宋体" pitchFamily="2" charset="-122"/>
                </a:rPr>
                <a:t>way</a:t>
              </a:r>
              <a:endParaRPr kumimoji="0" lang="en-US" altLang="zh-CN" sz="1800">
                <a:solidFill>
                  <a:srgbClr val="FF0066"/>
                </a:solidFill>
                <a:latin typeface="Comic Sans MS" pitchFamily="66" charset="0"/>
                <a:ea typeface="宋体" pitchFamily="2" charset="-122"/>
              </a:endParaRPr>
            </a:p>
          </p:txBody>
        </p:sp>
        <p:sp>
          <p:nvSpPr>
            <p:cNvPr id="157724" name="Line 61"/>
            <p:cNvSpPr>
              <a:spLocks noChangeShapeType="1"/>
            </p:cNvSpPr>
            <p:nvPr/>
          </p:nvSpPr>
          <p:spPr bwMode="auto">
            <a:xfrm flipH="1">
              <a:off x="1680" y="1776"/>
              <a:ext cx="528" cy="48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157713" name="Group 62"/>
          <p:cNvGrpSpPr>
            <a:grpSpLocks/>
          </p:cNvGrpSpPr>
          <p:nvPr/>
        </p:nvGrpSpPr>
        <p:grpSpPr bwMode="auto">
          <a:xfrm>
            <a:off x="2441575" y="2827338"/>
            <a:ext cx="1250950" cy="727075"/>
            <a:chOff x="1488" y="1319"/>
            <a:chExt cx="827" cy="505"/>
          </a:xfrm>
        </p:grpSpPr>
        <p:sp>
          <p:nvSpPr>
            <p:cNvPr id="157721" name="Rectangle 63"/>
            <p:cNvSpPr>
              <a:spLocks noChangeArrowheads="1"/>
            </p:cNvSpPr>
            <p:nvPr/>
          </p:nvSpPr>
          <p:spPr bwMode="auto">
            <a:xfrm>
              <a:off x="1895" y="1319"/>
              <a:ext cx="42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solidFill>
                    <a:srgbClr val="FF0066"/>
                  </a:solidFill>
                  <a:latin typeface="Geneva" charset="0"/>
                  <a:ea typeface="宋体" pitchFamily="2" charset="-122"/>
                </a:rPr>
                <a:t>1-</a:t>
              </a:r>
              <a:r>
                <a:rPr kumimoji="0" lang="en-US" altLang="zh-CN" sz="1800">
                  <a:solidFill>
                    <a:srgbClr val="FF0066"/>
                  </a:solidFill>
                  <a:latin typeface="Geneva" charset="0"/>
                  <a:ea typeface="宋体" pitchFamily="2" charset="-122"/>
                </a:rPr>
                <a:t>way</a:t>
              </a:r>
              <a:endParaRPr kumimoji="0" lang="en-US" altLang="zh-CN" sz="1800">
                <a:solidFill>
                  <a:srgbClr val="FF0066"/>
                </a:solidFill>
                <a:latin typeface="Comic Sans MS" pitchFamily="66" charset="0"/>
                <a:ea typeface="宋体" pitchFamily="2" charset="-122"/>
              </a:endParaRPr>
            </a:p>
          </p:txBody>
        </p:sp>
        <p:sp>
          <p:nvSpPr>
            <p:cNvPr id="157722" name="Line 64"/>
            <p:cNvSpPr>
              <a:spLocks noChangeShapeType="1"/>
            </p:cNvSpPr>
            <p:nvPr/>
          </p:nvSpPr>
          <p:spPr bwMode="auto">
            <a:xfrm flipH="1">
              <a:off x="1488" y="1440"/>
              <a:ext cx="384" cy="38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157714" name="Group 65"/>
          <p:cNvGrpSpPr>
            <a:grpSpLocks/>
          </p:cNvGrpSpPr>
          <p:nvPr/>
        </p:nvGrpSpPr>
        <p:grpSpPr bwMode="auto">
          <a:xfrm>
            <a:off x="3748088" y="4125913"/>
            <a:ext cx="1525587" cy="877887"/>
            <a:chOff x="2352" y="2221"/>
            <a:chExt cx="1008" cy="611"/>
          </a:xfrm>
        </p:grpSpPr>
        <p:sp>
          <p:nvSpPr>
            <p:cNvPr id="157719" name="Rectangle 66"/>
            <p:cNvSpPr>
              <a:spLocks noChangeArrowheads="1"/>
            </p:cNvSpPr>
            <p:nvPr/>
          </p:nvSpPr>
          <p:spPr bwMode="auto">
            <a:xfrm>
              <a:off x="2940" y="2221"/>
              <a:ext cx="42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800">
                  <a:solidFill>
                    <a:srgbClr val="FF0066"/>
                  </a:solidFill>
                  <a:latin typeface="Geneva" charset="0"/>
                  <a:ea typeface="宋体" pitchFamily="2" charset="-122"/>
                </a:rPr>
                <a:t>8-</a:t>
              </a:r>
              <a:r>
                <a:rPr kumimoji="0" lang="en-US" altLang="zh-CN" sz="1800">
                  <a:solidFill>
                    <a:srgbClr val="FF0066"/>
                  </a:solidFill>
                  <a:latin typeface="Geneva" charset="0"/>
                  <a:ea typeface="宋体" pitchFamily="2" charset="-122"/>
                </a:rPr>
                <a:t>way</a:t>
              </a:r>
              <a:endParaRPr kumimoji="0" lang="en-US" altLang="zh-CN" sz="1800">
                <a:solidFill>
                  <a:srgbClr val="FF0066"/>
                </a:solidFill>
                <a:latin typeface="Comic Sans MS" pitchFamily="66" charset="0"/>
                <a:ea typeface="宋体" pitchFamily="2" charset="-122"/>
              </a:endParaRPr>
            </a:p>
          </p:txBody>
        </p:sp>
        <p:sp>
          <p:nvSpPr>
            <p:cNvPr id="157720" name="Line 67"/>
            <p:cNvSpPr>
              <a:spLocks noChangeShapeType="1"/>
            </p:cNvSpPr>
            <p:nvPr/>
          </p:nvSpPr>
          <p:spPr bwMode="auto">
            <a:xfrm flipH="1">
              <a:off x="2352" y="2352"/>
              <a:ext cx="576" cy="48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157715" name="Group 68"/>
          <p:cNvGrpSpPr>
            <a:grpSpLocks/>
          </p:cNvGrpSpPr>
          <p:nvPr/>
        </p:nvGrpSpPr>
        <p:grpSpPr bwMode="auto">
          <a:xfrm>
            <a:off x="3530600" y="2655888"/>
            <a:ext cx="2185988" cy="811212"/>
            <a:chOff x="2208" y="1200"/>
            <a:chExt cx="1445" cy="564"/>
          </a:xfrm>
        </p:grpSpPr>
        <p:sp>
          <p:nvSpPr>
            <p:cNvPr id="157717" name="Rectangle 69"/>
            <p:cNvSpPr>
              <a:spLocks noChangeArrowheads="1"/>
            </p:cNvSpPr>
            <p:nvPr/>
          </p:nvSpPr>
          <p:spPr bwMode="auto">
            <a:xfrm>
              <a:off x="2784" y="1200"/>
              <a:ext cx="869" cy="31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spcBef>
                  <a:spcPct val="0"/>
                </a:spcBef>
                <a:buClrTx/>
                <a:buFontTx/>
                <a:buNone/>
              </a:pPr>
              <a:r>
                <a:rPr kumimoji="0" lang="en-US" altLang="zh-CN" sz="2400">
                  <a:solidFill>
                    <a:srgbClr val="FF0000"/>
                  </a:solidFill>
                  <a:ea typeface="宋体" pitchFamily="2" charset="-122"/>
                </a:rPr>
                <a:t>Conflict</a:t>
              </a:r>
            </a:p>
          </p:txBody>
        </p:sp>
        <p:sp>
          <p:nvSpPr>
            <p:cNvPr id="157718" name="AutoShape 70"/>
            <p:cNvSpPr>
              <a:spLocks/>
            </p:cNvSpPr>
            <p:nvPr/>
          </p:nvSpPr>
          <p:spPr bwMode="auto">
            <a:xfrm rot="-2780968">
              <a:off x="2781" y="897"/>
              <a:ext cx="294" cy="1440"/>
            </a:xfrm>
            <a:prstGeom prst="rightBrace">
              <a:avLst>
                <a:gd name="adj1" fmla="val 40816"/>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grpSp>
      <p:sp>
        <p:nvSpPr>
          <p:cNvPr id="157716" name="Text Box 71"/>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1</a:t>
            </a:r>
          </a:p>
        </p:txBody>
      </p:sp>
      <p:sp>
        <p:nvSpPr>
          <p:cNvPr id="2" name="矩形 1"/>
          <p:cNvSpPr/>
          <p:nvPr/>
        </p:nvSpPr>
        <p:spPr>
          <a:xfrm>
            <a:off x="5521549" y="3425957"/>
            <a:ext cx="3432411" cy="707886"/>
          </a:xfrm>
          <a:prstGeom prst="rect">
            <a:avLst/>
          </a:prstGeom>
          <a:solidFill>
            <a:srgbClr val="FFFF00"/>
          </a:solidFill>
          <a:ln>
            <a:noFill/>
          </a:ln>
          <a:effectLst>
            <a:outerShdw blurRad="50800" dist="76200" dir="2700000" algn="tl" rotWithShape="0">
              <a:prstClr val="black">
                <a:alpha val="40000"/>
              </a:prstClr>
            </a:outerShdw>
          </a:effectLst>
        </p:spPr>
        <p:txBody>
          <a:bodyPr wrap="square">
            <a:spAutoFit/>
          </a:bodyPr>
          <a:lstStyle/>
          <a:p>
            <a:pPr algn="l"/>
            <a:r>
              <a:rPr lang="zh-CN" altLang="en-US" sz="2000" b="1" dirty="0" smtClean="0">
                <a:latin typeface="+mn-ea"/>
                <a:ea typeface="+mn-ea"/>
              </a:rPr>
              <a:t>  采用</a:t>
            </a:r>
            <a:r>
              <a:rPr lang="zh-CN" altLang="en-US" sz="2000" b="1" dirty="0">
                <a:latin typeface="+mn-ea"/>
                <a:ea typeface="+mn-ea"/>
              </a:rPr>
              <a:t>相联度超过</a:t>
            </a:r>
            <a:r>
              <a:rPr lang="en-US" altLang="zh-CN" sz="2000" b="1" dirty="0">
                <a:latin typeface="+mn-ea"/>
                <a:ea typeface="+mn-ea"/>
              </a:rPr>
              <a:t>8</a:t>
            </a:r>
            <a:r>
              <a:rPr lang="zh-CN" altLang="en-US" sz="2000" b="1" dirty="0">
                <a:latin typeface="+mn-ea"/>
                <a:ea typeface="+mn-ea"/>
              </a:rPr>
              <a:t>的方案的实际意义不大。</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8722" name="Picture 71" descr="Ch5-fig24"/>
          <p:cNvPicPr>
            <a:picLocks noChangeAspect="1" noChangeArrowheads="1"/>
          </p:cNvPicPr>
          <p:nvPr/>
        </p:nvPicPr>
        <p:blipFill>
          <a:blip r:embed="rId3">
            <a:clrChange>
              <a:clrFrom>
                <a:srgbClr val="FFFFFF"/>
              </a:clrFrom>
              <a:clrTo>
                <a:srgbClr val="FFFFFF">
                  <a:alpha val="0"/>
                </a:srgbClr>
              </a:clrTo>
            </a:clrChange>
            <a:lum bright="-12000"/>
            <a:extLst>
              <a:ext uri="{28A0092B-C50C-407E-A947-70E740481C1C}">
                <a14:useLocalDpi xmlns:a14="http://schemas.microsoft.com/office/drawing/2010/main" val="0"/>
              </a:ext>
            </a:extLst>
          </a:blip>
          <a:srcRect b="18872"/>
          <a:stretch>
            <a:fillRect/>
          </a:stretch>
        </p:blipFill>
        <p:spPr bwMode="auto">
          <a:xfrm>
            <a:off x="1258888" y="2636838"/>
            <a:ext cx="6781800"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162" name="Rectangle 2"/>
          <p:cNvSpPr>
            <a:spLocks noGrp="1" noChangeArrowheads="1"/>
          </p:cNvSpPr>
          <p:nvPr>
            <p:ph type="title"/>
          </p:nvPr>
        </p:nvSpPr>
        <p:spPr/>
        <p:txBody>
          <a:bodyPr/>
          <a:lstStyle/>
          <a:p>
            <a:pPr eaLnBrk="1" hangingPunct="1">
              <a:defRPr/>
            </a:pPr>
            <a:r>
              <a:rPr lang="zh-CN" altLang="en-US" smtClean="0"/>
              <a:t>增加相联度</a:t>
            </a:r>
          </a:p>
        </p:txBody>
      </p:sp>
      <p:sp>
        <p:nvSpPr>
          <p:cNvPr id="158724"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4"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6" action="ppaction://hlinksldjump"/>
              </a:rPr>
              <a:t>Cache</a:t>
            </a:r>
            <a:r>
              <a:rPr lang="zh-CN" altLang="en-US" sz="1200" b="0">
                <a:latin typeface="Times New Roman" pitchFamily="18" charset="0"/>
                <a:ea typeface="幼圆" pitchFamily="49" charset="-122"/>
                <a:hlinkClick r:id="rId6"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提高</a:t>
            </a:r>
            <a:r>
              <a:rPr lang="en-US" altLang="zh-CN" sz="1200" b="0">
                <a:latin typeface="Times New Roman" pitchFamily="18" charset="0"/>
                <a:ea typeface="幼圆" pitchFamily="49" charset="-122"/>
                <a:hlinkClick r:id="rId7" action="ppaction://hlinksldjump"/>
              </a:rPr>
              <a:t>Cache</a:t>
            </a:r>
            <a:r>
              <a:rPr lang="zh-CN" altLang="en-US" sz="1200" b="0">
                <a:latin typeface="Times New Roman" pitchFamily="18" charset="0"/>
                <a:ea typeface="幼圆" pitchFamily="49" charset="-122"/>
                <a:hlinkClick r:id="rId7"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8" action="ppaction://hlinksldjump"/>
              </a:rPr>
              <a:t>降低缺失率</a:t>
            </a:r>
            <a:endParaRPr lang="zh-CN" altLang="en-US" sz="1200" b="0">
              <a:latin typeface="Times New Roman" pitchFamily="18" charset="0"/>
              <a:ea typeface="幼圆" pitchFamily="49" charset="-122"/>
            </a:endParaRPr>
          </a:p>
        </p:txBody>
      </p:sp>
      <p:sp>
        <p:nvSpPr>
          <p:cNvPr id="604164" name="Rectangle 4"/>
          <p:cNvSpPr>
            <a:spLocks noGrp="1" noChangeArrowheads="1"/>
          </p:cNvSpPr>
          <p:nvPr>
            <p:ph type="body" idx="1"/>
          </p:nvPr>
        </p:nvSpPr>
        <p:spPr>
          <a:xfrm>
            <a:off x="809625" y="1989138"/>
            <a:ext cx="7958138" cy="771525"/>
          </a:xfrm>
        </p:spPr>
        <p:txBody>
          <a:bodyPr/>
          <a:lstStyle/>
          <a:p>
            <a:pPr eaLnBrk="1" hangingPunct="1">
              <a:buClr>
                <a:srgbClr val="FF0000"/>
              </a:buClr>
              <a:defRPr/>
            </a:pPr>
            <a:r>
              <a:rPr lang="zh-CN" altLang="en-US" sz="2400" smtClean="0">
                <a:solidFill>
                  <a:srgbClr val="FF0000"/>
                </a:solidFill>
                <a:effectLst>
                  <a:outerShdw blurRad="38100" dist="38100" dir="2700000" algn="tl">
                    <a:srgbClr val="C0C0C0"/>
                  </a:outerShdw>
                </a:effectLst>
              </a:rPr>
              <a:t>增加相联度会增加命中时间</a:t>
            </a:r>
          </a:p>
        </p:txBody>
      </p:sp>
      <p:sp>
        <p:nvSpPr>
          <p:cNvPr id="158726" name="Text Box 72"/>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2</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pPr eaLnBrk="1" hangingPunct="1">
              <a:defRPr/>
            </a:pPr>
            <a:r>
              <a:rPr lang="zh-CN" altLang="en-US" smtClean="0"/>
              <a:t>存储系统的访问效率</a:t>
            </a:r>
          </a:p>
        </p:txBody>
      </p:sp>
      <p:sp>
        <p:nvSpPr>
          <p:cNvPr id="1945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4"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存储系统原理</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存储系统的基本概念</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存储系统的性能指标</a:t>
            </a:r>
            <a:endParaRPr lang="zh-CN" altLang="en-US" sz="1200" b="0">
              <a:latin typeface="Times New Roman" pitchFamily="18" charset="0"/>
              <a:ea typeface="幼圆" pitchFamily="49" charset="-122"/>
            </a:endParaRPr>
          </a:p>
        </p:txBody>
      </p:sp>
      <p:sp>
        <p:nvSpPr>
          <p:cNvPr id="19460" name="Rectangle 4"/>
          <p:cNvSpPr>
            <a:spLocks noGrp="1" noChangeArrowheads="1"/>
          </p:cNvSpPr>
          <p:nvPr>
            <p:ph type="body" idx="1"/>
          </p:nvPr>
        </p:nvSpPr>
        <p:spPr>
          <a:xfrm>
            <a:off x="809625" y="3860800"/>
            <a:ext cx="8010525" cy="2520950"/>
          </a:xfrm>
        </p:spPr>
        <p:txBody>
          <a:bodyPr/>
          <a:lstStyle/>
          <a:p>
            <a:pPr marL="374650" indent="-374650" eaLnBrk="1" hangingPunct="1">
              <a:lnSpc>
                <a:spcPct val="110000"/>
              </a:lnSpc>
              <a:buFont typeface="Wingdings" pitchFamily="2" charset="2"/>
              <a:buNone/>
            </a:pPr>
            <a:r>
              <a:rPr lang="zh-CN" altLang="en-US" smtClean="0"/>
              <a:t>   提高存储系统速度的两条途径：</a:t>
            </a:r>
          </a:p>
          <a:p>
            <a:pPr marL="374650" indent="-374650" eaLnBrk="1" hangingPunct="1">
              <a:lnSpc>
                <a:spcPct val="110000"/>
              </a:lnSpc>
            </a:pPr>
            <a:r>
              <a:rPr lang="zh-CN" altLang="en-US" smtClean="0"/>
              <a:t>提高命中率</a:t>
            </a:r>
            <a:r>
              <a:rPr lang="en-US" altLang="zh-CN" smtClean="0"/>
              <a:t>H（</a:t>
            </a:r>
            <a:r>
              <a:rPr lang="zh-CN" altLang="en-US" smtClean="0"/>
              <a:t>见</a:t>
            </a:r>
            <a:r>
              <a:rPr lang="zh-CN" altLang="en-US" smtClean="0">
                <a:hlinkClick r:id="rId8" action="ppaction://hlinksldjump"/>
              </a:rPr>
              <a:t>例</a:t>
            </a:r>
            <a:r>
              <a:rPr lang="en-US" altLang="zh-CN" smtClean="0">
                <a:hlinkClick r:id="rId8" action="ppaction://hlinksldjump"/>
              </a:rPr>
              <a:t>1</a:t>
            </a:r>
            <a:r>
              <a:rPr lang="zh-CN" altLang="en-US" smtClean="0"/>
              <a:t>）</a:t>
            </a:r>
          </a:p>
          <a:p>
            <a:pPr marL="374650" indent="-374650" eaLnBrk="1" hangingPunct="1">
              <a:lnSpc>
                <a:spcPct val="110000"/>
              </a:lnSpc>
            </a:pPr>
            <a:r>
              <a:rPr lang="zh-CN" altLang="en-US" smtClean="0"/>
              <a:t>两个存储器的速度不要相差太大</a:t>
            </a:r>
            <a:r>
              <a:rPr lang="en-US" altLang="zh-CN" smtClean="0"/>
              <a:t>（</a:t>
            </a:r>
            <a:r>
              <a:rPr lang="zh-CN" altLang="en-US" smtClean="0"/>
              <a:t>见</a:t>
            </a:r>
            <a:r>
              <a:rPr lang="zh-CN" altLang="en-US" smtClean="0">
                <a:hlinkClick r:id="rId9" action="ppaction://hlinksldjump"/>
              </a:rPr>
              <a:t>例</a:t>
            </a:r>
            <a:r>
              <a:rPr lang="en-US" altLang="zh-CN" smtClean="0">
                <a:hlinkClick r:id="rId9" action="ppaction://hlinksldjump"/>
              </a:rPr>
              <a:t>3</a:t>
            </a:r>
            <a:r>
              <a:rPr lang="zh-CN" altLang="en-US" smtClean="0"/>
              <a:t>）</a:t>
            </a:r>
            <a:endParaRPr lang="en-US" altLang="zh-CN" smtClean="0"/>
          </a:p>
        </p:txBody>
      </p:sp>
      <p:graphicFrame>
        <p:nvGraphicFramePr>
          <p:cNvPr id="19461" name="Object 6"/>
          <p:cNvGraphicFramePr>
            <a:graphicFrameLocks noChangeAspect="1"/>
          </p:cNvGraphicFramePr>
          <p:nvPr/>
        </p:nvGraphicFramePr>
        <p:xfrm>
          <a:off x="971550" y="2205038"/>
          <a:ext cx="7834313" cy="1401762"/>
        </p:xfrm>
        <a:graphic>
          <a:graphicData uri="http://schemas.openxmlformats.org/presentationml/2006/ole">
            <mc:AlternateContent xmlns:mc="http://schemas.openxmlformats.org/markup-compatibility/2006">
              <mc:Choice xmlns:v="urn:schemas-microsoft-com:vml" Requires="v">
                <p:oleObj spid="_x0000_s19545" name="Equation" r:id="rId10" imgW="3581400" imgH="584200" progId="Equation.3">
                  <p:embed/>
                </p:oleObj>
              </mc:Choice>
              <mc:Fallback>
                <p:oleObj name="Equation" r:id="rId10" imgW="3581400" imgH="584200"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71550" y="2205038"/>
                        <a:ext cx="7834313" cy="1401762"/>
                      </a:xfrm>
                      <a:prstGeom prst="rect">
                        <a:avLst/>
                      </a:prstGeom>
                      <a:solidFill>
                        <a:srgbClr val="FFFF00"/>
                      </a:solidFill>
                      <a:ln w="28575">
                        <a:solidFill>
                          <a:schemeClr val="tx1"/>
                        </a:solidFill>
                        <a:miter lim="800000"/>
                        <a:headEnd/>
                        <a:tailEnd/>
                      </a:ln>
                      <a:effectLst>
                        <a:outerShdw dist="107763" dir="2700000" algn="ctr" rotWithShape="0">
                          <a:schemeClr val="bg2"/>
                        </a:outerShdw>
                      </a:effectLst>
                    </p:spPr>
                  </p:pic>
                </p:oleObj>
              </mc:Fallback>
            </mc:AlternateContent>
          </a:graphicData>
        </a:graphic>
      </p:graphicFrame>
      <p:sp>
        <p:nvSpPr>
          <p:cNvPr id="19462" name="Text Box 7"/>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6 之 2</a:t>
            </a:r>
          </a:p>
        </p:txBody>
      </p:sp>
    </p:spTree>
  </p:cSld>
  <p:clrMapOvr>
    <a:masterClrMapping/>
  </p:clrMapOvr>
  <p:transition spd="slow">
    <p:random/>
    <p:sndAc>
      <p:stSnd>
        <p:snd r:embed="rId3" name="projctor.wav"/>
      </p:stSnd>
    </p:sndAc>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pPr eaLnBrk="1" hangingPunct="1">
              <a:defRPr/>
            </a:pPr>
            <a:r>
              <a:rPr lang="en-US" altLang="zh-CN" smtClean="0"/>
              <a:t>AMAT</a:t>
            </a:r>
            <a:r>
              <a:rPr lang="zh-CN" altLang="en-US" smtClean="0"/>
              <a:t>与相联度</a:t>
            </a:r>
          </a:p>
        </p:txBody>
      </p:sp>
      <p:sp>
        <p:nvSpPr>
          <p:cNvPr id="15974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提高</a:t>
            </a:r>
            <a:r>
              <a:rPr lang="en-US" altLang="zh-CN" sz="1200" b="0">
                <a:latin typeface="Times New Roman" pitchFamily="18" charset="0"/>
                <a:ea typeface="幼圆" pitchFamily="49" charset="-122"/>
                <a:hlinkClick r:id="rId6" action="ppaction://hlinksldjump"/>
              </a:rPr>
              <a:t>Cache</a:t>
            </a:r>
            <a:r>
              <a:rPr lang="zh-CN" altLang="en-US" sz="1200" b="0">
                <a:latin typeface="Times New Roman" pitchFamily="18" charset="0"/>
                <a:ea typeface="幼圆" pitchFamily="49" charset="-122"/>
                <a:hlinkClick r:id="rId6"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降低缺失率</a:t>
            </a:r>
            <a:endParaRPr lang="zh-CN" altLang="en-US" sz="1200" b="0">
              <a:latin typeface="Times New Roman" pitchFamily="18" charset="0"/>
              <a:ea typeface="幼圆" pitchFamily="49" charset="-122"/>
            </a:endParaRPr>
          </a:p>
        </p:txBody>
      </p:sp>
      <p:sp>
        <p:nvSpPr>
          <p:cNvPr id="605188" name="Rectangle 4"/>
          <p:cNvSpPr>
            <a:spLocks noGrp="1" noChangeArrowheads="1"/>
          </p:cNvSpPr>
          <p:nvPr>
            <p:ph type="body" idx="1"/>
          </p:nvPr>
        </p:nvSpPr>
        <p:spPr>
          <a:xfrm>
            <a:off x="809625" y="1989138"/>
            <a:ext cx="7958138" cy="596900"/>
          </a:xfrm>
        </p:spPr>
        <p:txBody>
          <a:bodyPr/>
          <a:lstStyle/>
          <a:p>
            <a:pPr marL="0" indent="0" algn="ctr" eaLnBrk="1" hangingPunct="1">
              <a:buFont typeface="Wingdings" pitchFamily="2" charset="2"/>
              <a:buNone/>
              <a:defRPr/>
            </a:pPr>
            <a:r>
              <a:rPr lang="zh-CN" altLang="en-US" sz="2400" dirty="0" smtClean="0">
                <a:latin typeface="Comic Sans MS" pitchFamily="66" charset="0"/>
              </a:rPr>
              <a:t>实验结果显示：</a:t>
            </a:r>
            <a:r>
              <a:rPr lang="zh-CN" altLang="en-US" sz="2400" dirty="0" smtClean="0">
                <a:solidFill>
                  <a:srgbClr val="FF0000"/>
                </a:solidFill>
                <a:effectLst>
                  <a:outerShdw blurRad="38100" dist="38100" dir="2700000" algn="tl">
                    <a:srgbClr val="C0C0C0"/>
                  </a:outerShdw>
                </a:effectLst>
                <a:latin typeface="Comic Sans MS" pitchFamily="66" charset="0"/>
              </a:rPr>
              <a:t>较高的相联度增加了</a:t>
            </a:r>
            <a:r>
              <a:rPr lang="en-US" altLang="zh-CN" sz="2400" dirty="0" smtClean="0">
                <a:solidFill>
                  <a:srgbClr val="FF0000"/>
                </a:solidFill>
                <a:effectLst>
                  <a:outerShdw blurRad="38100" dist="38100" dir="2700000" algn="tl">
                    <a:srgbClr val="C0C0C0"/>
                  </a:outerShdw>
                </a:effectLst>
                <a:latin typeface="Comic Sans MS" pitchFamily="66" charset="0"/>
              </a:rPr>
              <a:t>AMAT</a:t>
            </a:r>
            <a:r>
              <a:rPr lang="en-US" altLang="zh-CN" sz="2400" dirty="0" smtClean="0">
                <a:latin typeface="Comic Sans MS" pitchFamily="66" charset="0"/>
              </a:rPr>
              <a:t>。</a:t>
            </a:r>
          </a:p>
        </p:txBody>
      </p:sp>
      <p:sp>
        <p:nvSpPr>
          <p:cNvPr id="159749" name="Text Box 6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3</a:t>
            </a:r>
          </a:p>
        </p:txBody>
      </p:sp>
      <p:pic>
        <p:nvPicPr>
          <p:cNvPr id="159750" name="Picture 66"/>
          <p:cNvPicPr>
            <a:picLocks noChangeAspect="1" noChangeArrowheads="1"/>
          </p:cNvPicPr>
          <p:nvPr/>
        </p:nvPicPr>
        <p:blipFill>
          <a:blip r:embed="rId8">
            <a:clrChange>
              <a:clrFrom>
                <a:srgbClr val="FFFFFF"/>
              </a:clrFrom>
              <a:clrTo>
                <a:srgbClr val="FFFFFF">
                  <a:alpha val="0"/>
                </a:srgbClr>
              </a:clrTo>
            </a:clrChange>
            <a:lum bright="-48000"/>
            <a:extLst>
              <a:ext uri="{28A0092B-C50C-407E-A947-70E740481C1C}">
                <a14:useLocalDpi xmlns:a14="http://schemas.microsoft.com/office/drawing/2010/main" val="0"/>
              </a:ext>
            </a:extLst>
          </a:blip>
          <a:srcRect/>
          <a:stretch>
            <a:fillRect/>
          </a:stretch>
        </p:blipFill>
        <p:spPr bwMode="auto">
          <a:xfrm>
            <a:off x="1600200" y="2667000"/>
            <a:ext cx="6219825" cy="366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sp>
        <p:nvSpPr>
          <p:cNvPr id="159751" name="Rectangle 69"/>
          <p:cNvSpPr>
            <a:spLocks noChangeArrowheads="1"/>
          </p:cNvSpPr>
          <p:nvPr/>
        </p:nvSpPr>
        <p:spPr bwMode="auto">
          <a:xfrm>
            <a:off x="4724400" y="4114800"/>
            <a:ext cx="533400" cy="2209800"/>
          </a:xfrm>
          <a:prstGeom prst="rect">
            <a:avLst/>
          </a:prstGeom>
          <a:solidFill>
            <a:srgbClr val="FF00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159752" name="Rectangle 70"/>
          <p:cNvSpPr>
            <a:spLocks noChangeArrowheads="1"/>
          </p:cNvSpPr>
          <p:nvPr/>
        </p:nvSpPr>
        <p:spPr bwMode="auto">
          <a:xfrm>
            <a:off x="5867400" y="4114800"/>
            <a:ext cx="533400" cy="2209800"/>
          </a:xfrm>
          <a:prstGeom prst="rect">
            <a:avLst/>
          </a:prstGeom>
          <a:solidFill>
            <a:srgbClr val="FF00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159753" name="Rectangle 71"/>
          <p:cNvSpPr>
            <a:spLocks noChangeArrowheads="1"/>
          </p:cNvSpPr>
          <p:nvPr/>
        </p:nvSpPr>
        <p:spPr bwMode="auto">
          <a:xfrm>
            <a:off x="7010400" y="3429000"/>
            <a:ext cx="533400" cy="2895600"/>
          </a:xfrm>
          <a:prstGeom prst="rect">
            <a:avLst/>
          </a:prstGeom>
          <a:solidFill>
            <a:srgbClr val="FF00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pPr eaLnBrk="1" hangingPunct="1">
              <a:defRPr/>
            </a:pPr>
            <a:r>
              <a:rPr lang="zh-CN" altLang="en-US" smtClean="0"/>
              <a:t>路预测</a:t>
            </a:r>
          </a:p>
        </p:txBody>
      </p:sp>
      <p:sp>
        <p:nvSpPr>
          <p:cNvPr id="16077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提高</a:t>
            </a:r>
            <a:r>
              <a:rPr lang="en-US" altLang="zh-CN" sz="1200" b="0">
                <a:latin typeface="Times New Roman" pitchFamily="18" charset="0"/>
                <a:ea typeface="幼圆" pitchFamily="49" charset="-122"/>
                <a:hlinkClick r:id="rId6" action="ppaction://hlinksldjump"/>
              </a:rPr>
              <a:t>Cache</a:t>
            </a:r>
            <a:r>
              <a:rPr lang="zh-CN" altLang="en-US" sz="1200" b="0">
                <a:latin typeface="Times New Roman" pitchFamily="18" charset="0"/>
                <a:ea typeface="幼圆" pitchFamily="49" charset="-122"/>
                <a:hlinkClick r:id="rId6"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降低缺失率</a:t>
            </a:r>
            <a:endParaRPr lang="zh-CN" altLang="en-US" sz="1200" b="0">
              <a:latin typeface="Times New Roman" pitchFamily="18" charset="0"/>
              <a:ea typeface="幼圆" pitchFamily="49" charset="-122"/>
            </a:endParaRPr>
          </a:p>
        </p:txBody>
      </p:sp>
      <p:sp>
        <p:nvSpPr>
          <p:cNvPr id="594948" name="Rectangle 4"/>
          <p:cNvSpPr>
            <a:spLocks noGrp="1" noChangeArrowheads="1"/>
          </p:cNvSpPr>
          <p:nvPr>
            <p:ph type="body" idx="1"/>
          </p:nvPr>
        </p:nvSpPr>
        <p:spPr>
          <a:xfrm>
            <a:off x="809625" y="1989138"/>
            <a:ext cx="7958138" cy="4335462"/>
          </a:xfrm>
        </p:spPr>
        <p:txBody>
          <a:bodyPr/>
          <a:lstStyle/>
          <a:p>
            <a:pPr marL="0" indent="0" eaLnBrk="1" hangingPunct="1">
              <a:lnSpc>
                <a:spcPct val="110000"/>
              </a:lnSpc>
              <a:buClr>
                <a:srgbClr val="FF0000"/>
              </a:buClr>
              <a:defRPr/>
            </a:pPr>
            <a:r>
              <a:rPr lang="zh-CN" altLang="en-US" sz="2400" dirty="0" smtClean="0">
                <a:solidFill>
                  <a:srgbClr val="FF0000"/>
                </a:solidFill>
                <a:effectLst>
                  <a:outerShdw blurRad="38100" dist="38100" dir="2700000" algn="tl">
                    <a:srgbClr val="C0C0C0"/>
                  </a:outerShdw>
                </a:effectLst>
              </a:rPr>
              <a:t>  思想</a:t>
            </a:r>
          </a:p>
          <a:p>
            <a:pPr marL="0" indent="0" eaLnBrk="1" hangingPunct="1">
              <a:lnSpc>
                <a:spcPct val="110000"/>
              </a:lnSpc>
              <a:buFont typeface="Wingdings" pitchFamily="2" charset="2"/>
              <a:buNone/>
              <a:defRPr/>
            </a:pPr>
            <a:r>
              <a:rPr lang="zh-CN" altLang="en-US" sz="2400" dirty="0" smtClean="0"/>
              <a:t>    在</a:t>
            </a:r>
            <a:r>
              <a:rPr lang="en-US" altLang="zh-CN" sz="2400" dirty="0" smtClean="0"/>
              <a:t>Cache</a:t>
            </a:r>
            <a:r>
              <a:rPr lang="zh-CN" altLang="en-US" sz="2400" dirty="0" smtClean="0"/>
              <a:t>中设置一些特殊位来预测下次</a:t>
            </a:r>
            <a:r>
              <a:rPr lang="en-US" altLang="zh-CN" sz="2400" dirty="0" smtClean="0"/>
              <a:t>Cache</a:t>
            </a:r>
            <a:r>
              <a:rPr lang="zh-CN" altLang="en-US" sz="2400" dirty="0" smtClean="0"/>
              <a:t>访问中可能会在组中用到的路/块。</a:t>
            </a:r>
          </a:p>
          <a:p>
            <a:pPr marL="0" indent="0" eaLnBrk="1" hangingPunct="1">
              <a:lnSpc>
                <a:spcPct val="110000"/>
              </a:lnSpc>
              <a:buClr>
                <a:srgbClr val="FF0000"/>
              </a:buClr>
              <a:defRPr/>
            </a:pPr>
            <a:r>
              <a:rPr lang="zh-CN" altLang="en-US" sz="2400" dirty="0" smtClean="0">
                <a:solidFill>
                  <a:srgbClr val="FF0000"/>
                </a:solidFill>
                <a:effectLst>
                  <a:outerShdw blurRad="38100" dist="38100" dir="2700000" algn="tl">
                    <a:srgbClr val="C0C0C0"/>
                  </a:outerShdw>
                </a:effectLst>
              </a:rPr>
              <a:t>  特点</a:t>
            </a:r>
          </a:p>
          <a:p>
            <a:pPr marL="0" indent="0" eaLnBrk="1" hangingPunct="1">
              <a:lnSpc>
                <a:spcPct val="110000"/>
              </a:lnSpc>
              <a:buFont typeface="Wingdings" pitchFamily="2" charset="2"/>
              <a:buNone/>
              <a:defRPr/>
            </a:pPr>
            <a:r>
              <a:rPr lang="zh-CN" altLang="en-US" sz="2400" dirty="0" smtClean="0"/>
              <a:t>    在降低冲突缺失的同时，保持直接映象</a:t>
            </a:r>
            <a:r>
              <a:rPr lang="en-US" altLang="zh-CN" sz="2400" dirty="0" smtClean="0"/>
              <a:t>Cache</a:t>
            </a:r>
            <a:r>
              <a:rPr lang="zh-CN" altLang="en-US" sz="2400" dirty="0" smtClean="0"/>
              <a:t>的命中速度。</a:t>
            </a:r>
          </a:p>
          <a:p>
            <a:pPr marL="0" indent="0" eaLnBrk="1" hangingPunct="1">
              <a:lnSpc>
                <a:spcPct val="110000"/>
              </a:lnSpc>
              <a:buClr>
                <a:srgbClr val="FF0000"/>
              </a:buClr>
              <a:defRPr/>
            </a:pPr>
            <a:r>
              <a:rPr lang="zh-CN" altLang="en-US" sz="2400" dirty="0" smtClean="0">
                <a:solidFill>
                  <a:srgbClr val="FF0000"/>
                </a:solidFill>
                <a:effectLst>
                  <a:outerShdw blurRad="38100" dist="38100" dir="2700000" algn="tl">
                    <a:srgbClr val="C0C0C0"/>
                  </a:outerShdw>
                </a:effectLst>
              </a:rPr>
              <a:t>  例子</a:t>
            </a:r>
          </a:p>
          <a:p>
            <a:pPr marL="0" indent="0" eaLnBrk="1" hangingPunct="1">
              <a:lnSpc>
                <a:spcPct val="110000"/>
              </a:lnSpc>
              <a:buFont typeface="Wingdings" pitchFamily="2" charset="2"/>
              <a:buNone/>
              <a:defRPr/>
            </a:pPr>
            <a:r>
              <a:rPr lang="en-US" altLang="zh-CN" sz="2400" dirty="0" smtClean="0"/>
              <a:t>    Alpha 21264</a:t>
            </a:r>
            <a:r>
              <a:rPr lang="zh-CN" altLang="en-US" sz="2400" dirty="0" smtClean="0"/>
              <a:t>在2-路组相联指令</a:t>
            </a:r>
            <a:r>
              <a:rPr lang="en-US" altLang="zh-CN" sz="2400" dirty="0" smtClean="0"/>
              <a:t>Cache</a:t>
            </a:r>
            <a:r>
              <a:rPr lang="zh-CN" altLang="en-US" sz="2400" dirty="0" smtClean="0"/>
              <a:t>使用路预测，</a:t>
            </a:r>
            <a:r>
              <a:rPr lang="en-US" altLang="zh-CN" sz="2400" dirty="0" smtClean="0"/>
              <a:t>SPEC95</a:t>
            </a:r>
            <a:r>
              <a:rPr lang="zh-CN" altLang="en-US" sz="2400" dirty="0" smtClean="0"/>
              <a:t>仿真结果显示：预测正确率超过85%。</a:t>
            </a:r>
          </a:p>
        </p:txBody>
      </p:sp>
      <p:sp>
        <p:nvSpPr>
          <p:cNvPr id="160773"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1</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p:txBody>
          <a:bodyPr/>
          <a:lstStyle/>
          <a:p>
            <a:pPr eaLnBrk="1" hangingPunct="1">
              <a:defRPr/>
            </a:pPr>
            <a:r>
              <a:rPr lang="zh-CN" altLang="en-US" smtClean="0"/>
              <a:t>伪相联</a:t>
            </a:r>
            <a:r>
              <a:rPr lang="en-US" altLang="zh-CN" smtClean="0"/>
              <a:t>Cache</a:t>
            </a:r>
            <a:endParaRPr lang="zh-CN" altLang="en-US" smtClean="0"/>
          </a:p>
        </p:txBody>
      </p:sp>
      <p:sp>
        <p:nvSpPr>
          <p:cNvPr id="16179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4"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6" action="ppaction://hlinksldjump"/>
              </a:rPr>
              <a:t>Cache</a:t>
            </a:r>
            <a:r>
              <a:rPr lang="zh-CN" altLang="en-US" sz="1200" b="0">
                <a:latin typeface="Times New Roman" pitchFamily="18" charset="0"/>
                <a:ea typeface="幼圆" pitchFamily="49" charset="-122"/>
                <a:hlinkClick r:id="rId6"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提高</a:t>
            </a:r>
            <a:r>
              <a:rPr lang="en-US" altLang="zh-CN" sz="1200" b="0">
                <a:latin typeface="Times New Roman" pitchFamily="18" charset="0"/>
                <a:ea typeface="幼圆" pitchFamily="49" charset="-122"/>
                <a:hlinkClick r:id="rId7" action="ppaction://hlinksldjump"/>
              </a:rPr>
              <a:t>Cache</a:t>
            </a:r>
            <a:r>
              <a:rPr lang="zh-CN" altLang="en-US" sz="1200" b="0">
                <a:latin typeface="Times New Roman" pitchFamily="18" charset="0"/>
                <a:ea typeface="幼圆" pitchFamily="49" charset="-122"/>
                <a:hlinkClick r:id="rId7"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8" action="ppaction://hlinksldjump"/>
              </a:rPr>
              <a:t>降低缺失率</a:t>
            </a:r>
            <a:endParaRPr lang="zh-CN" altLang="en-US" sz="1200" b="0">
              <a:latin typeface="Times New Roman" pitchFamily="18" charset="0"/>
              <a:ea typeface="幼圆" pitchFamily="49" charset="-122"/>
            </a:endParaRPr>
          </a:p>
        </p:txBody>
      </p:sp>
      <p:sp>
        <p:nvSpPr>
          <p:cNvPr id="606212" name="Rectangle 4"/>
          <p:cNvSpPr>
            <a:spLocks noGrp="1" noChangeArrowheads="1"/>
          </p:cNvSpPr>
          <p:nvPr>
            <p:ph type="body" idx="1"/>
          </p:nvPr>
        </p:nvSpPr>
        <p:spPr>
          <a:xfrm>
            <a:off x="683568" y="1844824"/>
            <a:ext cx="4321175" cy="4536206"/>
          </a:xfrm>
        </p:spPr>
        <p:txBody>
          <a:bodyPr/>
          <a:lstStyle/>
          <a:p>
            <a:pPr marL="0" indent="0" eaLnBrk="1" hangingPunct="1">
              <a:lnSpc>
                <a:spcPct val="110000"/>
              </a:lnSpc>
              <a:buClr>
                <a:srgbClr val="FF0000"/>
              </a:buClr>
              <a:defRPr/>
            </a:pPr>
            <a:r>
              <a:rPr lang="zh-CN" altLang="en-US" sz="2200" dirty="0" smtClean="0">
                <a:solidFill>
                  <a:srgbClr val="FF0000"/>
                </a:solidFill>
                <a:effectLst>
                  <a:outerShdw blurRad="38100" dist="38100" dir="2700000" algn="tl">
                    <a:srgbClr val="C0C0C0"/>
                  </a:outerShdw>
                </a:effectLst>
              </a:rPr>
              <a:t>  思想</a:t>
            </a:r>
          </a:p>
          <a:p>
            <a:pPr marL="0" indent="0" eaLnBrk="1" hangingPunct="1">
              <a:lnSpc>
                <a:spcPct val="110000"/>
              </a:lnSpc>
              <a:buFont typeface="Wingdings" pitchFamily="2" charset="2"/>
              <a:buNone/>
              <a:defRPr/>
            </a:pPr>
            <a:r>
              <a:rPr lang="zh-CN" altLang="en-US" sz="2200" dirty="0" smtClean="0"/>
              <a:t>    在</a:t>
            </a:r>
            <a:r>
              <a:rPr lang="zh-CN" altLang="en-US" sz="2200" dirty="0"/>
              <a:t>逻辑上把直接映象</a:t>
            </a:r>
            <a:r>
              <a:rPr lang="en-US" altLang="zh-CN" sz="2200" dirty="0"/>
              <a:t>Cache</a:t>
            </a:r>
            <a:r>
              <a:rPr lang="zh-CN" altLang="en-US" sz="2200" dirty="0"/>
              <a:t>的空间上下平分为两个区。对于任何一次访问，伪相联</a:t>
            </a:r>
            <a:r>
              <a:rPr lang="en-US" altLang="zh-CN" sz="2200" dirty="0"/>
              <a:t>Cache</a:t>
            </a:r>
            <a:r>
              <a:rPr lang="zh-CN" altLang="en-US" sz="2200" dirty="0"/>
              <a:t>先按直接映象</a:t>
            </a:r>
            <a:r>
              <a:rPr lang="en-US" altLang="zh-CN" sz="2200" dirty="0"/>
              <a:t>Cache</a:t>
            </a:r>
            <a:r>
              <a:rPr lang="zh-CN" altLang="en-US" sz="2200" dirty="0"/>
              <a:t>的方式去处理。若命中，则其访问过程与直接映象</a:t>
            </a:r>
            <a:r>
              <a:rPr lang="en-US" altLang="zh-CN" sz="2200" dirty="0"/>
              <a:t>Cache</a:t>
            </a:r>
            <a:r>
              <a:rPr lang="zh-CN" altLang="en-US" sz="2200" dirty="0"/>
              <a:t>的情况</a:t>
            </a:r>
            <a:r>
              <a:rPr lang="zh-CN" altLang="en-US" sz="2200" dirty="0" smtClean="0"/>
              <a:t>一样（</a:t>
            </a:r>
            <a:r>
              <a:rPr lang="zh-CN" altLang="en-US" sz="2200" dirty="0" smtClean="0">
                <a:solidFill>
                  <a:srgbClr val="0000CC"/>
                </a:solidFill>
                <a:effectLst>
                  <a:outerShdw blurRad="38100" dist="38100" dir="2700000" algn="tl">
                    <a:srgbClr val="C0C0C0"/>
                  </a:outerShdw>
                </a:effectLst>
              </a:rPr>
              <a:t>命中</a:t>
            </a:r>
            <a:r>
              <a:rPr lang="zh-CN" altLang="en-US" sz="2200" dirty="0">
                <a:solidFill>
                  <a:srgbClr val="0000CC"/>
                </a:solidFill>
                <a:effectLst>
                  <a:outerShdw blurRad="38100" dist="38100" dir="2700000" algn="tl">
                    <a:srgbClr val="C0C0C0"/>
                  </a:outerShdw>
                </a:effectLst>
              </a:rPr>
              <a:t>时间</a:t>
            </a:r>
            <a:r>
              <a:rPr lang="zh-CN" altLang="en-US" sz="2200" dirty="0"/>
              <a:t>） </a:t>
            </a:r>
            <a:r>
              <a:rPr lang="zh-CN" altLang="en-US" sz="2200" dirty="0" smtClean="0"/>
              <a:t>。</a:t>
            </a:r>
            <a:r>
              <a:rPr lang="zh-CN" altLang="en-US" sz="2200" dirty="0"/>
              <a:t>若不命中，则再到另一区相应的位置去</a:t>
            </a:r>
            <a:r>
              <a:rPr lang="zh-CN" altLang="en-US" sz="2200" dirty="0" smtClean="0"/>
              <a:t>查找。</a:t>
            </a:r>
            <a:r>
              <a:rPr lang="zh-CN" altLang="en-US" sz="2200" dirty="0"/>
              <a:t>若找到，则发生了伪</a:t>
            </a:r>
            <a:r>
              <a:rPr lang="zh-CN" altLang="en-US" sz="2200" dirty="0" smtClean="0"/>
              <a:t>命中</a:t>
            </a:r>
            <a:r>
              <a:rPr lang="zh-CN" altLang="en-US" sz="2200" dirty="0"/>
              <a:t>（</a:t>
            </a:r>
            <a:r>
              <a:rPr lang="zh-CN" altLang="en-US" sz="2200" dirty="0">
                <a:solidFill>
                  <a:srgbClr val="0000CC"/>
                </a:solidFill>
                <a:effectLst>
                  <a:outerShdw blurRad="38100" dist="38100" dir="2700000" algn="tl">
                    <a:srgbClr val="C0C0C0"/>
                  </a:outerShdw>
                </a:effectLst>
              </a:rPr>
              <a:t>伪命中时间</a:t>
            </a:r>
            <a:r>
              <a:rPr lang="zh-CN" altLang="en-US" sz="2200" dirty="0"/>
              <a:t>）</a:t>
            </a:r>
            <a:r>
              <a:rPr lang="zh-CN" altLang="en-US" sz="2200" dirty="0" smtClean="0"/>
              <a:t>，</a:t>
            </a:r>
            <a:r>
              <a:rPr lang="zh-CN" altLang="en-US" sz="2200" dirty="0"/>
              <a:t>否则就只好访问下一级</a:t>
            </a:r>
            <a:r>
              <a:rPr lang="zh-CN" altLang="en-US" sz="2200" dirty="0" smtClean="0"/>
              <a:t>存储器（</a:t>
            </a:r>
            <a:r>
              <a:rPr lang="zh-CN" altLang="en-US" sz="2200" dirty="0">
                <a:solidFill>
                  <a:srgbClr val="0000CC"/>
                </a:solidFill>
                <a:effectLst>
                  <a:outerShdw blurRad="38100" dist="38100" dir="2700000" algn="tl">
                    <a:srgbClr val="C0C0C0"/>
                  </a:outerShdw>
                </a:effectLst>
              </a:rPr>
              <a:t>缺失代价</a:t>
            </a:r>
            <a:r>
              <a:rPr lang="zh-CN" altLang="en-US" sz="2200" dirty="0" smtClean="0"/>
              <a:t>） 。</a:t>
            </a:r>
          </a:p>
        </p:txBody>
      </p:sp>
      <p:sp>
        <p:nvSpPr>
          <p:cNvPr id="161798"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2</a:t>
            </a:r>
          </a:p>
        </p:txBody>
      </p:sp>
      <p:graphicFrame>
        <p:nvGraphicFramePr>
          <p:cNvPr id="2" name="对象 1"/>
          <p:cNvGraphicFramePr>
            <a:graphicFrameLocks noChangeAspect="1"/>
          </p:cNvGraphicFramePr>
          <p:nvPr>
            <p:extLst>
              <p:ext uri="{D42A27DB-BD31-4B8C-83A1-F6EECF244321}">
                <p14:modId xmlns:p14="http://schemas.microsoft.com/office/powerpoint/2010/main" val="1409727170"/>
              </p:ext>
            </p:extLst>
          </p:nvPr>
        </p:nvGraphicFramePr>
        <p:xfrm>
          <a:off x="4838700" y="2204864"/>
          <a:ext cx="4305300" cy="2957512"/>
        </p:xfrm>
        <a:graphic>
          <a:graphicData uri="http://schemas.openxmlformats.org/presentationml/2006/ole">
            <mc:AlternateContent xmlns:mc="http://schemas.openxmlformats.org/markup-compatibility/2006">
              <mc:Choice xmlns:v="urn:schemas-microsoft-com:vml" Requires="v">
                <p:oleObj spid="_x0000_s132117" name="图片" r:id="rId9" imgW="2782824" imgH="1911096" progId="Word.Picture.8">
                  <p:embed/>
                </p:oleObj>
              </mc:Choice>
              <mc:Fallback>
                <p:oleObj name="图片" r:id="rId9" imgW="2782824" imgH="1911096" progId="Word.Picture.8">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38700" y="2204864"/>
                        <a:ext cx="4305300" cy="2957512"/>
                      </a:xfrm>
                      <a:prstGeom prst="rect">
                        <a:avLst/>
                      </a:prstGeom>
                      <a:noFill/>
                      <a:ln>
                        <a:noFill/>
                      </a:ln>
                      <a:effectLst/>
                    </p:spPr>
                  </p:pic>
                </p:oleObj>
              </mc:Fallback>
            </mc:AlternateContent>
          </a:graphicData>
        </a:graphic>
      </p:graphicFrame>
      <p:pic>
        <p:nvPicPr>
          <p:cNvPr id="8" name="Picture 5" descr="Ch5-fig20"/>
          <p:cNvPicPr>
            <a:picLocks noChangeAspect="1" noChangeArrowheads="1"/>
          </p:cNvPicPr>
          <p:nvPr/>
        </p:nvPicPr>
        <p:blipFill>
          <a:blip r:embed="rId11">
            <a:clrChange>
              <a:clrFrom>
                <a:srgbClr val="FFFFFF"/>
              </a:clrFrom>
              <a:clrTo>
                <a:srgbClr val="FFFFFF">
                  <a:alpha val="0"/>
                </a:srgbClr>
              </a:clrTo>
            </a:clrChange>
            <a:lum bright="-24000"/>
            <a:extLst>
              <a:ext uri="{28A0092B-C50C-407E-A947-70E740481C1C}">
                <a14:useLocalDpi xmlns:a14="http://schemas.microsoft.com/office/drawing/2010/main" val="0"/>
              </a:ext>
            </a:extLst>
          </a:blip>
          <a:srcRect b="42838"/>
          <a:stretch>
            <a:fillRect/>
          </a:stretch>
        </p:blipFill>
        <p:spPr bwMode="auto">
          <a:xfrm>
            <a:off x="5004048" y="5373216"/>
            <a:ext cx="4017640" cy="910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
    <p:sndAc>
      <p:stSnd>
        <p:snd r:embed="rId3" name="projctor.wav"/>
      </p:stSnd>
    </p:sndAc>
  </p:transition>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p:txBody>
          <a:bodyPr/>
          <a:lstStyle/>
          <a:p>
            <a:pPr eaLnBrk="1" hangingPunct="1">
              <a:defRPr/>
            </a:pPr>
            <a:r>
              <a:rPr lang="zh-CN" altLang="en-US" smtClean="0"/>
              <a:t>伪相联</a:t>
            </a:r>
            <a:r>
              <a:rPr lang="en-US" altLang="zh-CN" smtClean="0"/>
              <a:t>Cache</a:t>
            </a:r>
            <a:endParaRPr lang="zh-CN" altLang="en-US" smtClean="0"/>
          </a:p>
        </p:txBody>
      </p:sp>
      <p:sp>
        <p:nvSpPr>
          <p:cNvPr id="16281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提高</a:t>
            </a:r>
            <a:r>
              <a:rPr lang="en-US" altLang="zh-CN" sz="1200" b="0">
                <a:latin typeface="Times New Roman" pitchFamily="18" charset="0"/>
                <a:ea typeface="幼圆" pitchFamily="49" charset="-122"/>
                <a:hlinkClick r:id="rId6" action="ppaction://hlinksldjump"/>
              </a:rPr>
              <a:t>Cache</a:t>
            </a:r>
            <a:r>
              <a:rPr lang="zh-CN" altLang="en-US" sz="1200" b="0">
                <a:latin typeface="Times New Roman" pitchFamily="18" charset="0"/>
                <a:ea typeface="幼圆" pitchFamily="49" charset="-122"/>
                <a:hlinkClick r:id="rId6"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降低缺失率</a:t>
            </a:r>
            <a:endParaRPr lang="zh-CN" altLang="en-US" sz="1200" b="0">
              <a:latin typeface="Times New Roman" pitchFamily="18" charset="0"/>
              <a:ea typeface="幼圆" pitchFamily="49" charset="-122"/>
            </a:endParaRPr>
          </a:p>
        </p:txBody>
      </p:sp>
      <p:sp>
        <p:nvSpPr>
          <p:cNvPr id="607236" name="Rectangle 4"/>
          <p:cNvSpPr>
            <a:spLocks noGrp="1" noChangeArrowheads="1"/>
          </p:cNvSpPr>
          <p:nvPr>
            <p:ph type="body" idx="1"/>
          </p:nvPr>
        </p:nvSpPr>
        <p:spPr>
          <a:xfrm>
            <a:off x="809625" y="1988840"/>
            <a:ext cx="7958138" cy="2016224"/>
          </a:xfrm>
        </p:spPr>
        <p:txBody>
          <a:bodyPr/>
          <a:lstStyle/>
          <a:p>
            <a:pPr marL="0" indent="0" eaLnBrk="1" hangingPunct="1">
              <a:lnSpc>
                <a:spcPct val="120000"/>
              </a:lnSpc>
              <a:buClr>
                <a:srgbClr val="FF0000"/>
              </a:buClr>
              <a:defRPr/>
            </a:pPr>
            <a:r>
              <a:rPr lang="zh-CN" altLang="en-US" sz="2400" dirty="0" smtClean="0">
                <a:solidFill>
                  <a:srgbClr val="FF0000"/>
                </a:solidFill>
                <a:effectLst>
                  <a:outerShdw blurRad="38100" dist="38100" dir="2700000" algn="tl">
                    <a:srgbClr val="C0C0C0"/>
                  </a:outerShdw>
                </a:effectLst>
              </a:rPr>
              <a:t>  特点</a:t>
            </a:r>
          </a:p>
          <a:p>
            <a:pPr marL="0" indent="0" eaLnBrk="1" hangingPunct="1">
              <a:lnSpc>
                <a:spcPct val="120000"/>
              </a:lnSpc>
              <a:buFont typeface="Wingdings" pitchFamily="2" charset="2"/>
              <a:buNone/>
              <a:defRPr/>
            </a:pPr>
            <a:r>
              <a:rPr lang="zh-CN" altLang="en-US" sz="2400" dirty="0" smtClean="0"/>
              <a:t>    伪相联</a:t>
            </a:r>
            <a:r>
              <a:rPr lang="en-US" altLang="zh-CN" sz="2400" dirty="0" smtClean="0"/>
              <a:t>Cache</a:t>
            </a:r>
            <a:r>
              <a:rPr lang="zh-CN" altLang="en-US" sz="2400" dirty="0" smtClean="0"/>
              <a:t>的</a:t>
            </a:r>
            <a:r>
              <a:rPr lang="en-US" altLang="zh-CN" sz="2400" dirty="0" smtClean="0"/>
              <a:t>AMAT</a:t>
            </a:r>
            <a:r>
              <a:rPr lang="zh-CN" altLang="en-US" sz="2400" dirty="0" smtClean="0"/>
              <a:t>短，但变化的命中时间会使流水线</a:t>
            </a:r>
            <a:r>
              <a:rPr lang="en-US" altLang="zh-CN" sz="2400" dirty="0" smtClean="0"/>
              <a:t>CPU</a:t>
            </a:r>
            <a:r>
              <a:rPr lang="zh-CN" altLang="en-US" sz="2400" dirty="0" smtClean="0"/>
              <a:t>设计复杂度增加，因此较适合用于离</a:t>
            </a:r>
            <a:r>
              <a:rPr lang="en-US" altLang="zh-CN" sz="2400" dirty="0" smtClean="0"/>
              <a:t>CPU</a:t>
            </a:r>
            <a:r>
              <a:rPr lang="zh-CN" altLang="en-US" sz="2400" dirty="0" smtClean="0"/>
              <a:t>较远的</a:t>
            </a:r>
            <a:r>
              <a:rPr lang="en-US" altLang="zh-CN" sz="2400" dirty="0" smtClean="0"/>
              <a:t>Cache</a:t>
            </a:r>
            <a:r>
              <a:rPr lang="zh-CN" altLang="en-US" sz="2400" dirty="0" smtClean="0"/>
              <a:t>中，例如：</a:t>
            </a:r>
            <a:r>
              <a:rPr lang="en-US" altLang="zh-CN" sz="2400" dirty="0" smtClean="0"/>
              <a:t>L2 Caches。</a:t>
            </a:r>
            <a:endParaRPr lang="zh-CN" altLang="en-US" sz="2400" dirty="0" smtClean="0"/>
          </a:p>
        </p:txBody>
      </p:sp>
      <p:pic>
        <p:nvPicPr>
          <p:cNvPr id="162821" name="Picture 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66800" y="4495800"/>
            <a:ext cx="2209800"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2822" name="Rectangle 11"/>
          <p:cNvSpPr>
            <a:spLocks noChangeArrowheads="1"/>
          </p:cNvSpPr>
          <p:nvPr/>
        </p:nvSpPr>
        <p:spPr bwMode="auto">
          <a:xfrm>
            <a:off x="4495800" y="4267200"/>
            <a:ext cx="3962400" cy="2052638"/>
          </a:xfrm>
          <a:prstGeom prst="rect">
            <a:avLst/>
          </a:prstGeom>
          <a:solidFill>
            <a:srgbClr val="FFFF00"/>
          </a:solidFill>
          <a:ln w="57150" cmpd="thickThin">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65175"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84275"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3375"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22475"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479675"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36875"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394075"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51275"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lnSpc>
                <a:spcPct val="120000"/>
              </a:lnSpc>
              <a:buClr>
                <a:srgbClr val="FF0000"/>
              </a:buClr>
              <a:buFont typeface="Wingdings" pitchFamily="2" charset="2"/>
              <a:buNone/>
            </a:pPr>
            <a:r>
              <a:rPr lang="zh-CN" altLang="en-US" sz="2400" dirty="0"/>
              <a:t>       这两个技术都综合了1-路组相联</a:t>
            </a:r>
            <a:r>
              <a:rPr lang="zh-CN" altLang="en-US" sz="2400"/>
              <a:t>（</a:t>
            </a:r>
            <a:r>
              <a:rPr lang="zh-CN" altLang="en-US" sz="2400" smtClean="0"/>
              <a:t>直接映象）</a:t>
            </a:r>
            <a:r>
              <a:rPr lang="zh-CN" altLang="en-US" sz="2400" dirty="0"/>
              <a:t>的命中时间短和2-路组相联的冲突低。 </a:t>
            </a:r>
          </a:p>
        </p:txBody>
      </p:sp>
      <p:sp>
        <p:nvSpPr>
          <p:cNvPr id="162823" name="AutoShape 12"/>
          <p:cNvSpPr>
            <a:spLocks noChangeArrowheads="1"/>
          </p:cNvSpPr>
          <p:nvPr/>
        </p:nvSpPr>
        <p:spPr bwMode="auto">
          <a:xfrm>
            <a:off x="3429000" y="4572000"/>
            <a:ext cx="990600" cy="3810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99FF66"/>
          </a:solidFill>
          <a:ln w="28575">
            <a:solidFill>
              <a:schemeClr val="tx1"/>
            </a:solidFill>
            <a:miter lim="800000"/>
            <a:headEnd/>
            <a:tailEnd/>
          </a:ln>
          <a:effectLst>
            <a:outerShdw dist="107763" dir="8100000" algn="ctr" rotWithShape="0">
              <a:schemeClr val="bg2"/>
            </a:outerShdw>
          </a:effectLst>
        </p:spPr>
        <p:txBody>
          <a:bodyPr wrap="none" lIns="90000" tIns="46800" rIns="90000" bIns="46800" anchor="ctr">
            <a:spAutoFit/>
          </a:bodyPr>
          <a:lstStyle/>
          <a:p>
            <a:endParaRPr lang="zh-CN" altLang="en-US"/>
          </a:p>
        </p:txBody>
      </p:sp>
      <p:sp>
        <p:nvSpPr>
          <p:cNvPr id="162824" name="Text Box 13"/>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3</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ChangeArrowheads="1"/>
          </p:cNvSpPr>
          <p:nvPr>
            <p:ph type="title"/>
          </p:nvPr>
        </p:nvSpPr>
        <p:spPr/>
        <p:txBody>
          <a:bodyPr/>
          <a:lstStyle/>
          <a:p>
            <a:pPr eaLnBrk="1" hangingPunct="1">
              <a:defRPr/>
            </a:pPr>
            <a:r>
              <a:rPr lang="zh-CN" altLang="en-US" smtClean="0"/>
              <a:t>编译优化</a:t>
            </a:r>
          </a:p>
        </p:txBody>
      </p:sp>
      <p:sp>
        <p:nvSpPr>
          <p:cNvPr id="16384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提高</a:t>
            </a:r>
            <a:r>
              <a:rPr lang="en-US" altLang="zh-CN" sz="1200" b="0">
                <a:latin typeface="Times New Roman" pitchFamily="18" charset="0"/>
                <a:ea typeface="幼圆" pitchFamily="49" charset="-122"/>
                <a:hlinkClick r:id="rId6" action="ppaction://hlinksldjump"/>
              </a:rPr>
              <a:t>Cache</a:t>
            </a:r>
            <a:r>
              <a:rPr lang="zh-CN" altLang="en-US" sz="1200" b="0">
                <a:latin typeface="Times New Roman" pitchFamily="18" charset="0"/>
                <a:ea typeface="幼圆" pitchFamily="49" charset="-122"/>
                <a:hlinkClick r:id="rId6"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降低缺失率</a:t>
            </a:r>
            <a:endParaRPr lang="zh-CN" altLang="en-US" sz="1200" b="0">
              <a:latin typeface="Times New Roman" pitchFamily="18" charset="0"/>
              <a:ea typeface="幼圆" pitchFamily="49" charset="-122"/>
            </a:endParaRPr>
          </a:p>
        </p:txBody>
      </p:sp>
      <p:sp>
        <p:nvSpPr>
          <p:cNvPr id="595972" name="Rectangle 4"/>
          <p:cNvSpPr>
            <a:spLocks noGrp="1" noChangeArrowheads="1"/>
          </p:cNvSpPr>
          <p:nvPr>
            <p:ph type="body" idx="1"/>
          </p:nvPr>
        </p:nvSpPr>
        <p:spPr>
          <a:xfrm>
            <a:off x="809625" y="1989138"/>
            <a:ext cx="7958138" cy="4259262"/>
          </a:xfrm>
        </p:spPr>
        <p:txBody>
          <a:bodyPr/>
          <a:lstStyle/>
          <a:p>
            <a:pPr marL="0" indent="0" eaLnBrk="1" hangingPunct="1">
              <a:lnSpc>
                <a:spcPct val="125000"/>
              </a:lnSpc>
              <a:buClr>
                <a:srgbClr val="FF0000"/>
              </a:buClr>
              <a:defRPr/>
            </a:pPr>
            <a:r>
              <a:rPr lang="zh-CN" altLang="en-US" sz="2800" dirty="0" smtClean="0">
                <a:solidFill>
                  <a:srgbClr val="FF0000"/>
                </a:solidFill>
                <a:effectLst>
                  <a:outerShdw blurRad="38100" dist="38100" dir="2700000" algn="tl">
                    <a:srgbClr val="C0C0C0"/>
                  </a:outerShdw>
                </a:effectLst>
              </a:rPr>
              <a:t>  指令缺失性能改善</a:t>
            </a:r>
          </a:p>
          <a:p>
            <a:pPr marL="0" indent="0" eaLnBrk="1" hangingPunct="1">
              <a:lnSpc>
                <a:spcPct val="125000"/>
              </a:lnSpc>
              <a:buFont typeface="Wingdings" pitchFamily="2" charset="2"/>
              <a:buNone/>
              <a:defRPr/>
            </a:pPr>
            <a:r>
              <a:rPr lang="zh-CN" altLang="en-US" sz="2800" dirty="0" smtClean="0"/>
              <a:t>    在不影响正确性的前提下重新安排程序代码，可能会降低冲突缺失，从而降低指令缺失率。例如：</a:t>
            </a:r>
            <a:r>
              <a:rPr lang="en-US" altLang="zh-CN" sz="2800" dirty="0" err="1" smtClean="0"/>
              <a:t>McFarling</a:t>
            </a:r>
            <a:r>
              <a:rPr lang="en-US" altLang="zh-CN" sz="2800" dirty="0" smtClean="0"/>
              <a:t>[1989]</a:t>
            </a:r>
            <a:r>
              <a:rPr lang="zh-CN" altLang="en-US" sz="2800" dirty="0" smtClean="0"/>
              <a:t>在容量2</a:t>
            </a:r>
            <a:r>
              <a:rPr lang="en-US" altLang="zh-CN" sz="2800" dirty="0" smtClean="0"/>
              <a:t>KB、</a:t>
            </a:r>
            <a:r>
              <a:rPr lang="zh-CN" altLang="en-US" sz="2800" dirty="0" smtClean="0"/>
              <a:t>块大小4</a:t>
            </a:r>
            <a:r>
              <a:rPr lang="en-US" altLang="zh-CN" sz="2800" dirty="0" smtClean="0"/>
              <a:t>B</a:t>
            </a:r>
            <a:r>
              <a:rPr lang="zh-CN" altLang="en-US" sz="2800" dirty="0" smtClean="0"/>
              <a:t>的直接映象</a:t>
            </a:r>
            <a:r>
              <a:rPr lang="en-US" altLang="zh-CN" sz="2800" dirty="0" smtClean="0"/>
              <a:t>Cache</a:t>
            </a:r>
            <a:r>
              <a:rPr lang="zh-CN" altLang="en-US" sz="2800" dirty="0" smtClean="0"/>
              <a:t>中使用本方法将</a:t>
            </a:r>
            <a:r>
              <a:rPr lang="en-US" altLang="zh-CN" sz="2800" dirty="0" smtClean="0"/>
              <a:t>Cache</a:t>
            </a:r>
            <a:r>
              <a:rPr lang="zh-CN" altLang="en-US" sz="2800" dirty="0" smtClean="0"/>
              <a:t>的缺失率降低50%，若</a:t>
            </a:r>
            <a:r>
              <a:rPr lang="en-US" altLang="zh-CN" sz="2800" dirty="0" smtClean="0"/>
              <a:t>Cache</a:t>
            </a:r>
            <a:r>
              <a:rPr lang="zh-CN" altLang="en-US" sz="2800" dirty="0" smtClean="0"/>
              <a:t>容量为8</a:t>
            </a:r>
            <a:r>
              <a:rPr lang="en-US" altLang="zh-CN" sz="2800" dirty="0" smtClean="0"/>
              <a:t>KB，</a:t>
            </a:r>
            <a:r>
              <a:rPr lang="zh-CN" altLang="en-US" sz="2800" dirty="0" smtClean="0"/>
              <a:t>则缺失率降低75%。</a:t>
            </a:r>
          </a:p>
        </p:txBody>
      </p:sp>
      <p:sp>
        <p:nvSpPr>
          <p:cNvPr id="163845"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2 之 1</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p:txBody>
          <a:bodyPr/>
          <a:lstStyle/>
          <a:p>
            <a:pPr eaLnBrk="1" hangingPunct="1">
              <a:defRPr/>
            </a:pPr>
            <a:r>
              <a:rPr lang="zh-CN" altLang="en-US" smtClean="0"/>
              <a:t>编译优化</a:t>
            </a:r>
          </a:p>
        </p:txBody>
      </p:sp>
      <p:sp>
        <p:nvSpPr>
          <p:cNvPr id="16486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提高</a:t>
            </a:r>
            <a:r>
              <a:rPr lang="en-US" altLang="zh-CN" sz="1200" b="0">
                <a:latin typeface="Times New Roman" pitchFamily="18" charset="0"/>
                <a:ea typeface="幼圆" pitchFamily="49" charset="-122"/>
                <a:hlinkClick r:id="rId6" action="ppaction://hlinksldjump"/>
              </a:rPr>
              <a:t>Cache</a:t>
            </a:r>
            <a:r>
              <a:rPr lang="zh-CN" altLang="en-US" sz="1200" b="0">
                <a:latin typeface="Times New Roman" pitchFamily="18" charset="0"/>
                <a:ea typeface="幼圆" pitchFamily="49" charset="-122"/>
                <a:hlinkClick r:id="rId6"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降低缺失率</a:t>
            </a:r>
            <a:endParaRPr lang="zh-CN" altLang="en-US" sz="1200" b="0">
              <a:latin typeface="Times New Roman" pitchFamily="18" charset="0"/>
              <a:ea typeface="幼圆" pitchFamily="49" charset="-122"/>
            </a:endParaRPr>
          </a:p>
        </p:txBody>
      </p:sp>
      <p:sp>
        <p:nvSpPr>
          <p:cNvPr id="608260" name="Rectangle 4"/>
          <p:cNvSpPr>
            <a:spLocks noGrp="1" noChangeArrowheads="1"/>
          </p:cNvSpPr>
          <p:nvPr>
            <p:ph type="body" idx="1"/>
          </p:nvPr>
        </p:nvSpPr>
        <p:spPr>
          <a:xfrm>
            <a:off x="809625" y="1989138"/>
            <a:ext cx="7958138" cy="3443287"/>
          </a:xfrm>
        </p:spPr>
        <p:txBody>
          <a:bodyPr/>
          <a:lstStyle/>
          <a:p>
            <a:pPr marL="0" indent="0" eaLnBrk="1" hangingPunct="1">
              <a:lnSpc>
                <a:spcPct val="130000"/>
              </a:lnSpc>
              <a:buClr>
                <a:srgbClr val="FF0000"/>
              </a:buClr>
              <a:defRPr/>
            </a:pPr>
            <a:r>
              <a:rPr lang="zh-CN" altLang="en-US" sz="2800" dirty="0" smtClean="0">
                <a:solidFill>
                  <a:srgbClr val="FF0000"/>
                </a:solidFill>
                <a:effectLst>
                  <a:outerShdw blurRad="38100" dist="38100" dir="2700000" algn="tl">
                    <a:srgbClr val="C0C0C0"/>
                  </a:outerShdw>
                </a:effectLst>
              </a:rPr>
              <a:t>  数据缺失性能改善</a:t>
            </a:r>
          </a:p>
          <a:p>
            <a:pPr marL="0" indent="0" eaLnBrk="1" hangingPunct="1">
              <a:lnSpc>
                <a:spcPct val="130000"/>
              </a:lnSpc>
              <a:buFont typeface="Wingdings" pitchFamily="2" charset="2"/>
              <a:buNone/>
              <a:defRPr/>
            </a:pPr>
            <a:r>
              <a:rPr lang="zh-CN" altLang="en-US" sz="2800" dirty="0" smtClean="0"/>
              <a:t>    数据比指令代码在位置上的限制甚至更少，这些变换的目标是尽力提高数据的空间和时间局部性。</a:t>
            </a:r>
          </a:p>
          <a:p>
            <a:pPr marL="0" indent="0" eaLnBrk="1" hangingPunct="1">
              <a:lnSpc>
                <a:spcPct val="130000"/>
              </a:lnSpc>
              <a:buFont typeface="Wingdings" pitchFamily="2" charset="2"/>
              <a:buNone/>
              <a:defRPr/>
            </a:pPr>
            <a:r>
              <a:rPr lang="zh-CN" altLang="en-US" sz="2800" dirty="0" smtClean="0"/>
              <a:t>   下面通过3个例子进行介绍：</a:t>
            </a:r>
          </a:p>
        </p:txBody>
      </p:sp>
      <p:sp>
        <p:nvSpPr>
          <p:cNvPr id="164869" name="Text Box 5"/>
          <p:cNvSpPr txBox="1">
            <a:spLocks noChangeArrowheads="1"/>
          </p:cNvSpPr>
          <p:nvPr/>
        </p:nvSpPr>
        <p:spPr bwMode="auto">
          <a:xfrm>
            <a:off x="1219200" y="5410200"/>
            <a:ext cx="2133600" cy="547688"/>
          </a:xfrm>
          <a:prstGeom prst="rect">
            <a:avLst/>
          </a:prstGeom>
          <a:solidFill>
            <a:srgbClr val="FFFF00"/>
          </a:solidFill>
          <a:ln w="9525">
            <a:miter lim="800000"/>
            <a:headEnd/>
            <a:tailEnd/>
          </a:ln>
          <a:effectLst/>
          <a:scene3d>
            <a:camera prst="legacyPerspectiveTop"/>
            <a:lightRig rig="legacyFlat3" dir="b"/>
          </a:scene3d>
          <a:sp3d extrusionH="887400" prstMaterial="legacyMatte">
            <a:bevelT w="13500" h="13500" prst="angle"/>
            <a:bevelB w="13500" h="13500" prst="angle"/>
            <a:extrusionClr>
              <a:srgbClr val="FFFF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flatTx/>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2800">
                <a:solidFill>
                  <a:srgbClr val="FF0000"/>
                </a:solidFill>
                <a:latin typeface="Times New Roman" pitchFamily="18" charset="0"/>
                <a:ea typeface="宋体" pitchFamily="2" charset="-122"/>
                <a:hlinkClick r:id="rId8" action="ppaction://hlinksldjump"/>
              </a:rPr>
              <a:t>循环交换</a:t>
            </a:r>
            <a:endParaRPr lang="zh-CN" altLang="en-US" sz="2800">
              <a:solidFill>
                <a:srgbClr val="FF0000"/>
              </a:solidFill>
              <a:latin typeface="Times New Roman" pitchFamily="18" charset="0"/>
              <a:ea typeface="宋体" pitchFamily="2" charset="-122"/>
            </a:endParaRPr>
          </a:p>
        </p:txBody>
      </p:sp>
      <p:sp>
        <p:nvSpPr>
          <p:cNvPr id="164870" name="Text Box 6"/>
          <p:cNvSpPr txBox="1">
            <a:spLocks noChangeArrowheads="1"/>
          </p:cNvSpPr>
          <p:nvPr/>
        </p:nvSpPr>
        <p:spPr bwMode="auto">
          <a:xfrm>
            <a:off x="3810000" y="5410200"/>
            <a:ext cx="2133600" cy="519113"/>
          </a:xfrm>
          <a:prstGeom prst="rect">
            <a:avLst/>
          </a:prstGeom>
          <a:solidFill>
            <a:srgbClr val="FFFF00"/>
          </a:solidFill>
          <a:ln w="9525">
            <a:miter lim="800000"/>
            <a:headEnd/>
            <a:tailEnd/>
          </a:ln>
          <a:effectLst/>
          <a:scene3d>
            <a:camera prst="legacyPerspectiveTop"/>
            <a:lightRig rig="legacyFlat3" dir="b"/>
          </a:scene3d>
          <a:sp3d extrusionH="887400" prstMaterial="legacyMatte">
            <a:bevelT w="13500" h="13500" prst="angle"/>
            <a:bevelB w="13500" h="13500" prst="angle"/>
            <a:extrusionClr>
              <a:srgbClr val="FFFF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flatTx/>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2800">
                <a:solidFill>
                  <a:srgbClr val="FF0000"/>
                </a:solidFill>
                <a:latin typeface="Times New Roman" pitchFamily="18" charset="0"/>
                <a:ea typeface="宋体" pitchFamily="2" charset="-122"/>
                <a:hlinkClick r:id="rId9" action="ppaction://hlinksldjump"/>
              </a:rPr>
              <a:t>循环融合</a:t>
            </a:r>
            <a:endParaRPr lang="zh-CN" altLang="en-US" sz="2800">
              <a:solidFill>
                <a:srgbClr val="FF0000"/>
              </a:solidFill>
              <a:latin typeface="Times New Roman" pitchFamily="18" charset="0"/>
              <a:ea typeface="宋体" pitchFamily="2" charset="-122"/>
            </a:endParaRPr>
          </a:p>
        </p:txBody>
      </p:sp>
      <p:sp>
        <p:nvSpPr>
          <p:cNvPr id="164871" name="Text Box 7"/>
          <p:cNvSpPr txBox="1">
            <a:spLocks noChangeArrowheads="1"/>
          </p:cNvSpPr>
          <p:nvPr/>
        </p:nvSpPr>
        <p:spPr bwMode="auto">
          <a:xfrm>
            <a:off x="6400800" y="5410200"/>
            <a:ext cx="2133600" cy="525463"/>
          </a:xfrm>
          <a:prstGeom prst="rect">
            <a:avLst/>
          </a:prstGeom>
          <a:solidFill>
            <a:srgbClr val="FFFF00"/>
          </a:solidFill>
          <a:ln w="9525">
            <a:miter lim="800000"/>
            <a:headEnd/>
            <a:tailEnd/>
          </a:ln>
          <a:effectLst/>
          <a:scene3d>
            <a:camera prst="legacyPerspectiveTop"/>
            <a:lightRig rig="legacyFlat3" dir="b"/>
          </a:scene3d>
          <a:sp3d extrusionH="887400" prstMaterial="legacyMatte">
            <a:bevelT w="13500" h="13500" prst="angle"/>
            <a:bevelB w="13500" h="13500" prst="angle"/>
            <a:extrusionClr>
              <a:srgbClr val="FFFF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flatTx/>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2800">
                <a:solidFill>
                  <a:srgbClr val="FF0000"/>
                </a:solidFill>
                <a:latin typeface="Times New Roman" pitchFamily="18" charset="0"/>
                <a:ea typeface="宋体" pitchFamily="2" charset="-122"/>
                <a:hlinkClick r:id="rId10" action="ppaction://hlinksldjump"/>
              </a:rPr>
              <a:t>分  块</a:t>
            </a:r>
            <a:endParaRPr lang="zh-CN" altLang="en-US" sz="2800">
              <a:solidFill>
                <a:srgbClr val="FF0000"/>
              </a:solidFill>
              <a:latin typeface="Times New Roman" pitchFamily="18" charset="0"/>
              <a:ea typeface="宋体" pitchFamily="2" charset="-122"/>
            </a:endParaRPr>
          </a:p>
        </p:txBody>
      </p:sp>
      <p:sp>
        <p:nvSpPr>
          <p:cNvPr id="164872" name="Text Box 8"/>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2 之 </a:t>
            </a:r>
            <a:r>
              <a:rPr lang="en-US" altLang="zh-CN" sz="1200" b="0">
                <a:latin typeface="幼圆" pitchFamily="49" charset="-122"/>
                <a:ea typeface="幼圆" pitchFamily="49" charset="-122"/>
              </a:rPr>
              <a:t>2</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p:txBody>
          <a:bodyPr/>
          <a:lstStyle/>
          <a:p>
            <a:pPr eaLnBrk="1" hangingPunct="1">
              <a:defRPr/>
            </a:pPr>
            <a:r>
              <a:rPr lang="zh-CN" altLang="en-US" dirty="0" smtClean="0"/>
              <a:t>内外循环交换</a:t>
            </a:r>
          </a:p>
        </p:txBody>
      </p:sp>
      <p:sp>
        <p:nvSpPr>
          <p:cNvPr id="165891" name="Rectangle 8"/>
          <p:cNvSpPr>
            <a:spLocks noGrp="1" noChangeArrowheads="1"/>
          </p:cNvSpPr>
          <p:nvPr>
            <p:ph type="body" sz="half" idx="1"/>
          </p:nvPr>
        </p:nvSpPr>
        <p:spPr>
          <a:xfrm>
            <a:off x="827088" y="1989138"/>
            <a:ext cx="2970212" cy="3024187"/>
          </a:xfrm>
          <a:solidFill>
            <a:srgbClr val="FFFF99"/>
          </a:solidFill>
          <a:ln w="12700" cap="flat" cmpd="thickThin">
            <a:solidFill>
              <a:schemeClr val="tx1"/>
            </a:solidFill>
            <a:prstDash val="solid"/>
            <a:miter lim="800000"/>
            <a:headEnd/>
            <a:tailEnd/>
          </a:ln>
          <a:effectLst>
            <a:outerShdw blurRad="50800" dist="38100" dir="2700000" algn="tl" rotWithShape="0">
              <a:prstClr val="black">
                <a:alpha val="40000"/>
              </a:prstClr>
            </a:outerShdw>
          </a:effectLst>
        </p:spPr>
        <p:txBody>
          <a:bodyPr/>
          <a:lstStyle/>
          <a:p>
            <a:pPr marL="0" indent="0" eaLnBrk="1" hangingPunct="1">
              <a:lnSpc>
                <a:spcPct val="110000"/>
              </a:lnSpc>
              <a:buFont typeface="Wingdings" pitchFamily="2" charset="2"/>
              <a:buNone/>
            </a:pPr>
            <a:r>
              <a:rPr lang="zh-CN" altLang="en-US" sz="2400" smtClean="0"/>
              <a:t>    一些程序带有嵌套循环，它们访问存储器中的数据是非顺序的，简单的交换嵌套循环可以使得代码按照存储顺序来访问数据。</a:t>
            </a:r>
          </a:p>
        </p:txBody>
      </p:sp>
      <p:sp>
        <p:nvSpPr>
          <p:cNvPr id="609290" name="Rectangle 10"/>
          <p:cNvSpPr>
            <a:spLocks noGrp="1" noChangeArrowheads="1"/>
          </p:cNvSpPr>
          <p:nvPr>
            <p:ph type="body" sz="half" idx="2"/>
          </p:nvPr>
        </p:nvSpPr>
        <p:spPr>
          <a:xfrm>
            <a:off x="4140200" y="2060575"/>
            <a:ext cx="4652963" cy="4110038"/>
          </a:xfrm>
        </p:spPr>
        <p:txBody>
          <a:bodyPr/>
          <a:lstStyle/>
          <a:p>
            <a:pPr eaLnBrk="1" hangingPunct="1">
              <a:lnSpc>
                <a:spcPct val="90000"/>
              </a:lnSpc>
              <a:buFont typeface="Wingdings" pitchFamily="2" charset="2"/>
              <a:buNone/>
              <a:defRPr/>
            </a:pPr>
            <a:r>
              <a:rPr lang="zh-CN" altLang="en-US" sz="2400" b="0" dirty="0" smtClean="0">
                <a:solidFill>
                  <a:srgbClr val="FF0000"/>
                </a:solidFill>
                <a:effectLst>
                  <a:outerShdw blurRad="38100" dist="38100" dir="2700000" algn="tl">
                    <a:srgbClr val="C0C0C0"/>
                  </a:outerShdw>
                </a:effectLst>
              </a:rPr>
              <a:t>/* </a:t>
            </a:r>
            <a:r>
              <a:rPr lang="en-US" altLang="zh-CN" sz="2400" b="0" dirty="0" smtClean="0">
                <a:solidFill>
                  <a:srgbClr val="FF0000"/>
                </a:solidFill>
                <a:effectLst>
                  <a:outerShdw blurRad="38100" dist="38100" dir="2700000" algn="tl">
                    <a:srgbClr val="C0C0C0"/>
                  </a:outerShdw>
                </a:effectLst>
              </a:rPr>
              <a:t>Before */</a:t>
            </a:r>
          </a:p>
          <a:p>
            <a:pPr eaLnBrk="1" hangingPunct="1">
              <a:lnSpc>
                <a:spcPct val="90000"/>
              </a:lnSpc>
              <a:buFont typeface="Wingdings" pitchFamily="2" charset="2"/>
              <a:buNone/>
              <a:defRPr/>
            </a:pPr>
            <a:r>
              <a:rPr lang="en-US" altLang="zh-CN" sz="2400" dirty="0" smtClean="0"/>
              <a:t>for (k = 0; k &lt; 100; k = k+1)</a:t>
            </a:r>
          </a:p>
          <a:p>
            <a:pPr eaLnBrk="1" hangingPunct="1">
              <a:lnSpc>
                <a:spcPct val="90000"/>
              </a:lnSpc>
              <a:buFont typeface="Wingdings" pitchFamily="2" charset="2"/>
              <a:buNone/>
              <a:defRPr/>
            </a:pPr>
            <a:r>
              <a:rPr lang="en-US" altLang="zh-CN" sz="2400" dirty="0" smtClean="0"/>
              <a:t>	</a:t>
            </a:r>
            <a:r>
              <a:rPr lang="en-US" altLang="zh-CN" sz="2400" b="0" dirty="0" smtClean="0">
                <a:solidFill>
                  <a:srgbClr val="0000CC"/>
                </a:solidFill>
                <a:effectLst>
                  <a:outerShdw blurRad="38100" dist="38100" dir="2700000" algn="tl">
                    <a:srgbClr val="C0C0C0"/>
                  </a:outerShdw>
                </a:effectLst>
              </a:rPr>
              <a:t>for (j = 0; j &lt; 100; j = j+1)</a:t>
            </a:r>
          </a:p>
          <a:p>
            <a:pPr eaLnBrk="1" hangingPunct="1">
              <a:lnSpc>
                <a:spcPct val="90000"/>
              </a:lnSpc>
              <a:buFont typeface="Wingdings" pitchFamily="2" charset="2"/>
              <a:buNone/>
              <a:defRPr/>
            </a:pPr>
            <a:r>
              <a:rPr lang="en-US" altLang="zh-CN" sz="2400" b="0" dirty="0" smtClean="0">
                <a:solidFill>
                  <a:srgbClr val="0000CC"/>
                </a:solidFill>
                <a:effectLst>
                  <a:outerShdw blurRad="38100" dist="38100" dir="2700000" algn="tl">
                    <a:srgbClr val="C0C0C0"/>
                  </a:outerShdw>
                </a:effectLst>
              </a:rPr>
              <a:t>		for (</a:t>
            </a:r>
            <a:r>
              <a:rPr lang="en-US" altLang="zh-CN" sz="2400" b="0" dirty="0" err="1" smtClean="0">
                <a:solidFill>
                  <a:srgbClr val="0000CC"/>
                </a:solidFill>
                <a:effectLst>
                  <a:outerShdw blurRad="38100" dist="38100" dir="2700000" algn="tl">
                    <a:srgbClr val="C0C0C0"/>
                  </a:outerShdw>
                </a:effectLst>
              </a:rPr>
              <a:t>i</a:t>
            </a:r>
            <a:r>
              <a:rPr lang="en-US" altLang="zh-CN" sz="2400" b="0" dirty="0" smtClean="0">
                <a:solidFill>
                  <a:srgbClr val="0000CC"/>
                </a:solidFill>
                <a:effectLst>
                  <a:outerShdw blurRad="38100" dist="38100" dir="2700000" algn="tl">
                    <a:srgbClr val="C0C0C0"/>
                  </a:outerShdw>
                </a:effectLst>
              </a:rPr>
              <a:t> = 0; </a:t>
            </a:r>
            <a:r>
              <a:rPr lang="en-US" altLang="zh-CN" sz="2400" b="0" dirty="0" err="1" smtClean="0">
                <a:solidFill>
                  <a:srgbClr val="0000CC"/>
                </a:solidFill>
                <a:effectLst>
                  <a:outerShdw blurRad="38100" dist="38100" dir="2700000" algn="tl">
                    <a:srgbClr val="C0C0C0"/>
                  </a:outerShdw>
                </a:effectLst>
              </a:rPr>
              <a:t>i</a:t>
            </a:r>
            <a:r>
              <a:rPr lang="en-US" altLang="zh-CN" sz="2400" b="0" dirty="0" smtClean="0">
                <a:solidFill>
                  <a:srgbClr val="0000CC"/>
                </a:solidFill>
                <a:effectLst>
                  <a:outerShdw blurRad="38100" dist="38100" dir="2700000" algn="tl">
                    <a:srgbClr val="C0C0C0"/>
                  </a:outerShdw>
                </a:effectLst>
              </a:rPr>
              <a:t> &lt; 5000; </a:t>
            </a:r>
            <a:r>
              <a:rPr lang="en-US" altLang="zh-CN" sz="2400" b="0" dirty="0" err="1" smtClean="0">
                <a:solidFill>
                  <a:srgbClr val="0000CC"/>
                </a:solidFill>
                <a:effectLst>
                  <a:outerShdw blurRad="38100" dist="38100" dir="2700000" algn="tl">
                    <a:srgbClr val="C0C0C0"/>
                  </a:outerShdw>
                </a:effectLst>
              </a:rPr>
              <a:t>i</a:t>
            </a:r>
            <a:r>
              <a:rPr lang="en-US" altLang="zh-CN" sz="2400" b="0" dirty="0" smtClean="0">
                <a:solidFill>
                  <a:srgbClr val="0000CC"/>
                </a:solidFill>
                <a:effectLst>
                  <a:outerShdw blurRad="38100" dist="38100" dir="2700000" algn="tl">
                    <a:srgbClr val="C0C0C0"/>
                  </a:outerShdw>
                </a:effectLst>
              </a:rPr>
              <a:t> = i+1)</a:t>
            </a:r>
          </a:p>
          <a:p>
            <a:pPr eaLnBrk="1" hangingPunct="1">
              <a:lnSpc>
                <a:spcPct val="90000"/>
              </a:lnSpc>
              <a:buFont typeface="Wingdings" pitchFamily="2" charset="2"/>
              <a:buNone/>
              <a:defRPr/>
            </a:pPr>
            <a:r>
              <a:rPr lang="en-US" altLang="zh-CN" sz="2400" dirty="0" smtClean="0"/>
              <a:t>			x[</a:t>
            </a:r>
            <a:r>
              <a:rPr lang="en-US" altLang="zh-CN" sz="2400" dirty="0" err="1" smtClean="0"/>
              <a:t>i</a:t>
            </a:r>
            <a:r>
              <a:rPr lang="en-US" altLang="zh-CN" sz="2400" dirty="0" smtClean="0"/>
              <a:t>][j] = 2 * x[</a:t>
            </a:r>
            <a:r>
              <a:rPr lang="en-US" altLang="zh-CN" sz="2400" dirty="0" err="1" smtClean="0"/>
              <a:t>i</a:t>
            </a:r>
            <a:r>
              <a:rPr lang="en-US" altLang="zh-CN" sz="2400" dirty="0" smtClean="0"/>
              <a:t>][j];</a:t>
            </a:r>
          </a:p>
          <a:p>
            <a:pPr eaLnBrk="1" hangingPunct="1">
              <a:lnSpc>
                <a:spcPct val="90000"/>
              </a:lnSpc>
              <a:buFont typeface="Wingdings" pitchFamily="2" charset="2"/>
              <a:buNone/>
              <a:defRPr/>
            </a:pPr>
            <a:r>
              <a:rPr lang="en-US" altLang="zh-CN" sz="2400" b="0" dirty="0" smtClean="0">
                <a:solidFill>
                  <a:srgbClr val="FF0000"/>
                </a:solidFill>
                <a:effectLst>
                  <a:outerShdw blurRad="38100" dist="38100" dir="2700000" algn="tl">
                    <a:srgbClr val="C0C0C0"/>
                  </a:outerShdw>
                </a:effectLst>
              </a:rPr>
              <a:t>/* After */</a:t>
            </a:r>
          </a:p>
          <a:p>
            <a:pPr eaLnBrk="1" hangingPunct="1">
              <a:lnSpc>
                <a:spcPct val="90000"/>
              </a:lnSpc>
              <a:buFont typeface="Wingdings" pitchFamily="2" charset="2"/>
              <a:buNone/>
              <a:defRPr/>
            </a:pPr>
            <a:r>
              <a:rPr lang="en-US" altLang="zh-CN" sz="2400" dirty="0" smtClean="0"/>
              <a:t>for (k = 0; k &lt; 100; k = k+1)</a:t>
            </a:r>
          </a:p>
          <a:p>
            <a:pPr eaLnBrk="1" hangingPunct="1">
              <a:lnSpc>
                <a:spcPct val="90000"/>
              </a:lnSpc>
              <a:buFont typeface="Wingdings" pitchFamily="2" charset="2"/>
              <a:buNone/>
              <a:defRPr/>
            </a:pPr>
            <a:r>
              <a:rPr lang="en-US" altLang="zh-CN" sz="2400" dirty="0" smtClean="0"/>
              <a:t>	</a:t>
            </a:r>
            <a:r>
              <a:rPr lang="en-US" altLang="zh-CN" sz="2400" b="0" dirty="0" smtClean="0">
                <a:solidFill>
                  <a:srgbClr val="0000CC"/>
                </a:solidFill>
                <a:effectLst>
                  <a:outerShdw blurRad="38100" dist="38100" dir="2700000" algn="tl">
                    <a:srgbClr val="C0C0C0"/>
                  </a:outerShdw>
                </a:effectLst>
              </a:rPr>
              <a:t>for (</a:t>
            </a:r>
            <a:r>
              <a:rPr lang="en-US" altLang="zh-CN" sz="2400" b="0" dirty="0" err="1" smtClean="0">
                <a:solidFill>
                  <a:srgbClr val="0000CC"/>
                </a:solidFill>
                <a:effectLst>
                  <a:outerShdw blurRad="38100" dist="38100" dir="2700000" algn="tl">
                    <a:srgbClr val="C0C0C0"/>
                  </a:outerShdw>
                </a:effectLst>
              </a:rPr>
              <a:t>i</a:t>
            </a:r>
            <a:r>
              <a:rPr lang="en-US" altLang="zh-CN" sz="2400" b="0" dirty="0" smtClean="0">
                <a:solidFill>
                  <a:srgbClr val="0000CC"/>
                </a:solidFill>
                <a:effectLst>
                  <a:outerShdw blurRad="38100" dist="38100" dir="2700000" algn="tl">
                    <a:srgbClr val="C0C0C0"/>
                  </a:outerShdw>
                </a:effectLst>
              </a:rPr>
              <a:t> = 0; </a:t>
            </a:r>
            <a:r>
              <a:rPr lang="en-US" altLang="zh-CN" sz="2400" b="0" dirty="0" err="1" smtClean="0">
                <a:solidFill>
                  <a:srgbClr val="0000CC"/>
                </a:solidFill>
                <a:effectLst>
                  <a:outerShdw blurRad="38100" dist="38100" dir="2700000" algn="tl">
                    <a:srgbClr val="C0C0C0"/>
                  </a:outerShdw>
                </a:effectLst>
              </a:rPr>
              <a:t>i</a:t>
            </a:r>
            <a:r>
              <a:rPr lang="en-US" altLang="zh-CN" sz="2400" b="0" dirty="0" smtClean="0">
                <a:solidFill>
                  <a:srgbClr val="0000CC"/>
                </a:solidFill>
                <a:effectLst>
                  <a:outerShdw blurRad="38100" dist="38100" dir="2700000" algn="tl">
                    <a:srgbClr val="C0C0C0"/>
                  </a:outerShdw>
                </a:effectLst>
              </a:rPr>
              <a:t> &lt; 5000; </a:t>
            </a:r>
            <a:r>
              <a:rPr lang="en-US" altLang="zh-CN" sz="2400" b="0" dirty="0" err="1" smtClean="0">
                <a:solidFill>
                  <a:srgbClr val="0000CC"/>
                </a:solidFill>
                <a:effectLst>
                  <a:outerShdw blurRad="38100" dist="38100" dir="2700000" algn="tl">
                    <a:srgbClr val="C0C0C0"/>
                  </a:outerShdw>
                </a:effectLst>
              </a:rPr>
              <a:t>i</a:t>
            </a:r>
            <a:r>
              <a:rPr lang="en-US" altLang="zh-CN" sz="2400" b="0" dirty="0" smtClean="0">
                <a:solidFill>
                  <a:srgbClr val="0000CC"/>
                </a:solidFill>
                <a:effectLst>
                  <a:outerShdw blurRad="38100" dist="38100" dir="2700000" algn="tl">
                    <a:srgbClr val="C0C0C0"/>
                  </a:outerShdw>
                </a:effectLst>
              </a:rPr>
              <a:t> = i+1)</a:t>
            </a:r>
          </a:p>
          <a:p>
            <a:pPr eaLnBrk="1" hangingPunct="1">
              <a:lnSpc>
                <a:spcPct val="90000"/>
              </a:lnSpc>
              <a:buFont typeface="Wingdings" pitchFamily="2" charset="2"/>
              <a:buNone/>
              <a:defRPr/>
            </a:pPr>
            <a:r>
              <a:rPr lang="en-US" altLang="zh-CN" sz="2400" b="0" dirty="0" smtClean="0">
                <a:solidFill>
                  <a:srgbClr val="0000CC"/>
                </a:solidFill>
                <a:effectLst>
                  <a:outerShdw blurRad="38100" dist="38100" dir="2700000" algn="tl">
                    <a:srgbClr val="C0C0C0"/>
                  </a:outerShdw>
                </a:effectLst>
              </a:rPr>
              <a:t>		for (j = 0; j &lt; 100; j = j+1)</a:t>
            </a:r>
          </a:p>
          <a:p>
            <a:pPr eaLnBrk="1" hangingPunct="1">
              <a:lnSpc>
                <a:spcPct val="90000"/>
              </a:lnSpc>
              <a:buFont typeface="Wingdings" pitchFamily="2" charset="2"/>
              <a:buNone/>
              <a:defRPr/>
            </a:pPr>
            <a:r>
              <a:rPr lang="en-US" altLang="zh-CN" sz="2400" dirty="0" smtClean="0"/>
              <a:t>			x[</a:t>
            </a:r>
            <a:r>
              <a:rPr lang="en-US" altLang="zh-CN" sz="2400" dirty="0" err="1" smtClean="0"/>
              <a:t>i</a:t>
            </a:r>
            <a:r>
              <a:rPr lang="en-US" altLang="zh-CN" sz="2400" dirty="0" smtClean="0"/>
              <a:t>][j] = 2 * x[</a:t>
            </a:r>
            <a:r>
              <a:rPr lang="en-US" altLang="zh-CN" sz="2400" dirty="0" err="1" smtClean="0"/>
              <a:t>i</a:t>
            </a:r>
            <a:r>
              <a:rPr lang="en-US" altLang="zh-CN" sz="2400" dirty="0" smtClean="0"/>
              <a:t>][j];</a:t>
            </a:r>
            <a:endParaRPr lang="zh-CN" altLang="en-US" sz="2400" dirty="0" smtClean="0"/>
          </a:p>
        </p:txBody>
      </p:sp>
      <p:sp>
        <p:nvSpPr>
          <p:cNvPr id="16589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提高</a:t>
            </a:r>
            <a:r>
              <a:rPr lang="en-US" altLang="zh-CN" sz="1200" b="0">
                <a:latin typeface="Times New Roman" pitchFamily="18" charset="0"/>
                <a:ea typeface="幼圆" pitchFamily="49" charset="-122"/>
                <a:hlinkClick r:id="rId6" action="ppaction://hlinksldjump"/>
              </a:rPr>
              <a:t>Cache</a:t>
            </a:r>
            <a:r>
              <a:rPr lang="zh-CN" altLang="en-US" sz="1200" b="0">
                <a:latin typeface="Times New Roman" pitchFamily="18" charset="0"/>
                <a:ea typeface="幼圆" pitchFamily="49" charset="-122"/>
                <a:hlinkClick r:id="rId6"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降低缺失率</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8" action="ppaction://hlinksldjump"/>
              </a:rPr>
              <a:t>编译优化</a:t>
            </a:r>
            <a:endParaRPr lang="zh-CN" altLang="en-US" sz="1200" b="0">
              <a:latin typeface="Times New Roman" pitchFamily="18" charset="0"/>
              <a:ea typeface="幼圆" pitchFamily="49" charset="-122"/>
            </a:endParaRPr>
          </a:p>
        </p:txBody>
      </p:sp>
      <p:sp>
        <p:nvSpPr>
          <p:cNvPr id="165894" name="Rectangle 11"/>
          <p:cNvSpPr>
            <a:spLocks noChangeArrowheads="1"/>
          </p:cNvSpPr>
          <p:nvPr/>
        </p:nvSpPr>
        <p:spPr bwMode="auto">
          <a:xfrm>
            <a:off x="827088" y="5229225"/>
            <a:ext cx="2941637" cy="976313"/>
          </a:xfrm>
          <a:prstGeom prst="rect">
            <a:avLst/>
          </a:prstGeom>
          <a:solidFill>
            <a:srgbClr val="CC99FF"/>
          </a:solidFill>
          <a:ln w="12700" cmpd="thickThin">
            <a:solidFill>
              <a:schemeClr val="tx1"/>
            </a:solidFill>
            <a:prstDash val="solid"/>
            <a:miter lim="800000"/>
            <a:headEnd/>
            <a:tailEnd/>
          </a:ln>
          <a:effectLst>
            <a:outerShdw blurRad="50800" dist="38100" dir="2700000" algn="tl" rotWithShape="0">
              <a:prstClr val="black">
                <a:alpha val="40000"/>
              </a:prstClr>
            </a:outerShdw>
          </a:effec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85090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270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891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1082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654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3022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79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937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lnSpc>
                <a:spcPct val="105000"/>
              </a:lnSpc>
              <a:buFont typeface="Wingdings" pitchFamily="2" charset="2"/>
              <a:buNone/>
            </a:pPr>
            <a:r>
              <a:rPr lang="zh-CN" altLang="en-US" sz="2400">
                <a:solidFill>
                  <a:srgbClr val="0000CC"/>
                </a:solidFill>
                <a:latin typeface="楷体_GB2312" pitchFamily="49" charset="-122"/>
              </a:rPr>
              <a:t>  通过提高空间局部性来减少缺失。        </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ChangeArrowheads="1"/>
          </p:cNvSpPr>
          <p:nvPr>
            <p:ph type="title"/>
          </p:nvPr>
        </p:nvSpPr>
        <p:spPr/>
        <p:txBody>
          <a:bodyPr/>
          <a:lstStyle/>
          <a:p>
            <a:pPr eaLnBrk="1" hangingPunct="1">
              <a:defRPr/>
            </a:pPr>
            <a:r>
              <a:rPr lang="zh-CN" altLang="en-US" smtClean="0"/>
              <a:t>循环融合</a:t>
            </a:r>
          </a:p>
        </p:txBody>
      </p:sp>
      <p:sp>
        <p:nvSpPr>
          <p:cNvPr id="16691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提高</a:t>
            </a:r>
            <a:r>
              <a:rPr lang="en-US" altLang="zh-CN" sz="1200" b="0">
                <a:latin typeface="Times New Roman" pitchFamily="18" charset="0"/>
                <a:ea typeface="幼圆" pitchFamily="49" charset="-122"/>
                <a:hlinkClick r:id="rId6" action="ppaction://hlinksldjump"/>
              </a:rPr>
              <a:t>Cache</a:t>
            </a:r>
            <a:r>
              <a:rPr lang="zh-CN" altLang="en-US" sz="1200" b="0">
                <a:latin typeface="Times New Roman" pitchFamily="18" charset="0"/>
                <a:ea typeface="幼圆" pitchFamily="49" charset="-122"/>
                <a:hlinkClick r:id="rId6"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降低缺失率</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8" action="ppaction://hlinksldjump"/>
              </a:rPr>
              <a:t>编译优化</a:t>
            </a:r>
            <a:endParaRPr lang="zh-CN" altLang="en-US" sz="1200" b="0">
              <a:latin typeface="Times New Roman" pitchFamily="18" charset="0"/>
              <a:ea typeface="幼圆" pitchFamily="49" charset="-122"/>
            </a:endParaRPr>
          </a:p>
        </p:txBody>
      </p:sp>
      <p:sp>
        <p:nvSpPr>
          <p:cNvPr id="166916" name="Rectangle 4"/>
          <p:cNvSpPr>
            <a:spLocks noGrp="1" noChangeArrowheads="1"/>
          </p:cNvSpPr>
          <p:nvPr>
            <p:ph type="body" idx="1"/>
          </p:nvPr>
        </p:nvSpPr>
        <p:spPr>
          <a:xfrm>
            <a:off x="755650" y="2205038"/>
            <a:ext cx="7958138" cy="3967162"/>
          </a:xfrm>
        </p:spPr>
        <p:txBody>
          <a:bodyPr/>
          <a:lstStyle/>
          <a:p>
            <a:pPr marL="0" indent="0" eaLnBrk="1" hangingPunct="1">
              <a:lnSpc>
                <a:spcPct val="140000"/>
              </a:lnSpc>
              <a:buFont typeface="Wingdings" pitchFamily="2" charset="2"/>
              <a:buNone/>
            </a:pPr>
            <a:r>
              <a:rPr lang="zh-CN" altLang="en-US" smtClean="0"/>
              <a:t>       一些程序有分立的代码段，这些代码按照相同的循环访问相同的数组，对相同的数据进行不同的计算。通过“融合”这些代码到一个循环中，使得装入到</a:t>
            </a:r>
            <a:r>
              <a:rPr lang="en-US" altLang="zh-CN" smtClean="0"/>
              <a:t>Cache</a:t>
            </a:r>
            <a:r>
              <a:rPr lang="zh-CN" altLang="en-US" smtClean="0"/>
              <a:t>中的数据在被替换出来之前可以被重复地利用。</a:t>
            </a:r>
          </a:p>
        </p:txBody>
      </p:sp>
      <p:sp>
        <p:nvSpPr>
          <p:cNvPr id="166917"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2 之 1</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p:cNvSpPr>
            <a:spLocks noGrp="1" noChangeArrowheads="1"/>
          </p:cNvSpPr>
          <p:nvPr>
            <p:ph type="title"/>
          </p:nvPr>
        </p:nvSpPr>
        <p:spPr/>
        <p:txBody>
          <a:bodyPr/>
          <a:lstStyle/>
          <a:p>
            <a:pPr eaLnBrk="1" hangingPunct="1">
              <a:defRPr/>
            </a:pPr>
            <a:r>
              <a:rPr lang="zh-CN" altLang="en-US" smtClean="0"/>
              <a:t>循环融合</a:t>
            </a:r>
          </a:p>
        </p:txBody>
      </p:sp>
      <p:sp>
        <p:nvSpPr>
          <p:cNvPr id="615429" name="Rectangle 5"/>
          <p:cNvSpPr>
            <a:spLocks noGrp="1" noChangeArrowheads="1"/>
          </p:cNvSpPr>
          <p:nvPr>
            <p:ph type="body" sz="half" idx="1"/>
          </p:nvPr>
        </p:nvSpPr>
        <p:spPr>
          <a:xfrm>
            <a:off x="809625" y="1989138"/>
            <a:ext cx="3902075" cy="3787775"/>
          </a:xfrm>
          <a:solidFill>
            <a:srgbClr val="FFFF00"/>
          </a:solidFill>
          <a:ln w="12700" cmpd="thickThin">
            <a:solidFill>
              <a:schemeClr val="tx1"/>
            </a:solidFill>
            <a:miter lim="800000"/>
            <a:headEnd/>
            <a:tailEnd/>
          </a:ln>
          <a:effectLst>
            <a:outerShdw blurRad="50800" dist="38100" dir="2700000" algn="tl" rotWithShape="0">
              <a:prstClr val="black">
                <a:alpha val="40000"/>
              </a:prstClr>
            </a:outerShdw>
          </a:effectLst>
        </p:spPr>
        <p:txBody>
          <a:bodyPr/>
          <a:lstStyle/>
          <a:p>
            <a:pPr eaLnBrk="1" hangingPunct="1">
              <a:lnSpc>
                <a:spcPct val="120000"/>
              </a:lnSpc>
              <a:buFont typeface="Wingdings" pitchFamily="2" charset="2"/>
              <a:buNone/>
              <a:defRPr/>
            </a:pPr>
            <a:r>
              <a:rPr lang="zh-CN" altLang="en-US" sz="2400" b="0" smtClean="0">
                <a:solidFill>
                  <a:srgbClr val="FF0000"/>
                </a:solidFill>
                <a:effectLst>
                  <a:outerShdw blurRad="38100" dist="38100" dir="2700000" algn="tl">
                    <a:srgbClr val="000000"/>
                  </a:outerShdw>
                </a:effectLst>
              </a:rPr>
              <a:t>/* </a:t>
            </a:r>
            <a:r>
              <a:rPr lang="en-US" altLang="zh-CN" sz="2400" b="0" smtClean="0">
                <a:solidFill>
                  <a:srgbClr val="FF0000"/>
                </a:solidFill>
                <a:effectLst>
                  <a:outerShdw blurRad="38100" dist="38100" dir="2700000" algn="tl">
                    <a:srgbClr val="000000"/>
                  </a:outerShdw>
                </a:effectLst>
              </a:rPr>
              <a:t>Before */</a:t>
            </a:r>
          </a:p>
          <a:p>
            <a:pPr eaLnBrk="1" hangingPunct="1">
              <a:lnSpc>
                <a:spcPct val="120000"/>
              </a:lnSpc>
              <a:buFont typeface="Wingdings" pitchFamily="2" charset="2"/>
              <a:buNone/>
              <a:defRPr/>
            </a:pPr>
            <a:r>
              <a:rPr lang="en-US" altLang="zh-CN" sz="2400" smtClean="0"/>
              <a:t>for (i = 0; i &lt; N; i = i+1)</a:t>
            </a:r>
          </a:p>
          <a:p>
            <a:pPr eaLnBrk="1" hangingPunct="1">
              <a:lnSpc>
                <a:spcPct val="120000"/>
              </a:lnSpc>
              <a:buFont typeface="Wingdings" pitchFamily="2" charset="2"/>
              <a:buNone/>
              <a:defRPr/>
            </a:pPr>
            <a:r>
              <a:rPr lang="en-US" altLang="zh-CN" sz="2400" smtClean="0"/>
              <a:t>    for (j = 0; j &lt; N; j = j+1)</a:t>
            </a:r>
          </a:p>
          <a:p>
            <a:pPr eaLnBrk="1" hangingPunct="1">
              <a:lnSpc>
                <a:spcPct val="120000"/>
              </a:lnSpc>
              <a:buFont typeface="Wingdings" pitchFamily="2" charset="2"/>
              <a:buNone/>
              <a:defRPr/>
            </a:pPr>
            <a:r>
              <a:rPr lang="en-US" altLang="zh-CN" sz="2400" smtClean="0"/>
              <a:t>	   </a:t>
            </a:r>
            <a:r>
              <a:rPr lang="en-US" altLang="zh-CN" sz="2400" b="0" smtClean="0">
                <a:solidFill>
                  <a:srgbClr val="33CC33"/>
                </a:solidFill>
                <a:effectLst>
                  <a:outerShdw blurRad="38100" dist="38100" dir="2700000" algn="tl">
                    <a:srgbClr val="000000"/>
                  </a:outerShdw>
                </a:effectLst>
              </a:rPr>
              <a:t>a[i][j]</a:t>
            </a:r>
            <a:r>
              <a:rPr lang="en-US" altLang="zh-CN" sz="2400" smtClean="0"/>
              <a:t> = 1/b[i][j] * </a:t>
            </a:r>
            <a:r>
              <a:rPr lang="en-US" altLang="zh-CN" sz="2400" b="0" smtClean="0">
                <a:solidFill>
                  <a:srgbClr val="33CC33"/>
                </a:solidFill>
                <a:effectLst>
                  <a:outerShdw blurRad="38100" dist="38100" dir="2700000" algn="tl">
                    <a:srgbClr val="000000"/>
                  </a:outerShdw>
                </a:effectLst>
              </a:rPr>
              <a:t>c[i][j]</a:t>
            </a:r>
            <a:r>
              <a:rPr lang="en-US" altLang="zh-CN" sz="2400" smtClean="0"/>
              <a:t>;</a:t>
            </a:r>
          </a:p>
          <a:p>
            <a:pPr eaLnBrk="1" hangingPunct="1">
              <a:lnSpc>
                <a:spcPct val="120000"/>
              </a:lnSpc>
              <a:buFont typeface="Wingdings" pitchFamily="2" charset="2"/>
              <a:buNone/>
              <a:defRPr/>
            </a:pPr>
            <a:r>
              <a:rPr lang="en-US" altLang="zh-CN" sz="2400" smtClean="0"/>
              <a:t>for (i = 0; i &lt; N; i = i+1)</a:t>
            </a:r>
          </a:p>
          <a:p>
            <a:pPr eaLnBrk="1" hangingPunct="1">
              <a:lnSpc>
                <a:spcPct val="120000"/>
              </a:lnSpc>
              <a:buFont typeface="Wingdings" pitchFamily="2" charset="2"/>
              <a:buNone/>
              <a:defRPr/>
            </a:pPr>
            <a:r>
              <a:rPr lang="en-US" altLang="zh-CN" sz="2400" smtClean="0"/>
              <a:t>    for (j = 0; j &lt; N; j = j+1)</a:t>
            </a:r>
          </a:p>
          <a:p>
            <a:pPr eaLnBrk="1" hangingPunct="1">
              <a:lnSpc>
                <a:spcPct val="120000"/>
              </a:lnSpc>
              <a:buFont typeface="Wingdings" pitchFamily="2" charset="2"/>
              <a:buNone/>
              <a:defRPr/>
            </a:pPr>
            <a:r>
              <a:rPr lang="en-US" altLang="zh-CN" sz="2400" smtClean="0"/>
              <a:t>	   d[i][j] = </a:t>
            </a:r>
            <a:r>
              <a:rPr lang="en-US" altLang="zh-CN" sz="2400" b="0" smtClean="0">
                <a:solidFill>
                  <a:srgbClr val="33CC33"/>
                </a:solidFill>
                <a:effectLst>
                  <a:outerShdw blurRad="38100" dist="38100" dir="2700000" algn="tl">
                    <a:srgbClr val="000000"/>
                  </a:outerShdw>
                </a:effectLst>
              </a:rPr>
              <a:t>a[i][j]</a:t>
            </a:r>
            <a:r>
              <a:rPr lang="en-US" altLang="zh-CN" sz="2400" smtClean="0"/>
              <a:t> + </a:t>
            </a:r>
            <a:r>
              <a:rPr lang="en-US" altLang="zh-CN" sz="2400" b="0" smtClean="0">
                <a:solidFill>
                  <a:srgbClr val="33CC33"/>
                </a:solidFill>
                <a:effectLst>
                  <a:outerShdw blurRad="38100" dist="38100" dir="2700000" algn="tl">
                    <a:srgbClr val="000000"/>
                  </a:outerShdw>
                </a:effectLst>
              </a:rPr>
              <a:t>c[i][j]</a:t>
            </a:r>
            <a:r>
              <a:rPr lang="en-US" altLang="zh-CN" sz="2400" smtClean="0"/>
              <a:t>;</a:t>
            </a:r>
            <a:endParaRPr lang="zh-CN" altLang="en-US" sz="2400" smtClean="0"/>
          </a:p>
        </p:txBody>
      </p:sp>
      <p:sp>
        <p:nvSpPr>
          <p:cNvPr id="615430" name="Rectangle 6"/>
          <p:cNvSpPr>
            <a:spLocks noGrp="1" noChangeArrowheads="1"/>
          </p:cNvSpPr>
          <p:nvPr>
            <p:ph type="body" sz="half" idx="2"/>
          </p:nvPr>
        </p:nvSpPr>
        <p:spPr>
          <a:xfrm>
            <a:off x="4864100" y="1989138"/>
            <a:ext cx="3903663" cy="3787775"/>
          </a:xfrm>
          <a:solidFill>
            <a:srgbClr val="CC99FF"/>
          </a:solidFill>
          <a:ln w="12700" cmpd="thickThin">
            <a:solidFill>
              <a:schemeClr val="tx1"/>
            </a:solidFill>
            <a:miter lim="800000"/>
            <a:headEnd/>
            <a:tailEnd/>
          </a:ln>
          <a:effectLst>
            <a:outerShdw blurRad="50800" dist="38100" dir="2700000" algn="tl" rotWithShape="0">
              <a:prstClr val="black">
                <a:alpha val="40000"/>
              </a:prstClr>
            </a:outerShdw>
          </a:effectLst>
        </p:spPr>
        <p:txBody>
          <a:bodyPr/>
          <a:lstStyle/>
          <a:p>
            <a:pPr eaLnBrk="1" hangingPunct="1">
              <a:lnSpc>
                <a:spcPct val="120000"/>
              </a:lnSpc>
              <a:buFont typeface="Wingdings" pitchFamily="2" charset="2"/>
              <a:buNone/>
              <a:defRPr/>
            </a:pPr>
            <a:r>
              <a:rPr lang="en-US" altLang="zh-CN" sz="2400" b="0" smtClean="0">
                <a:solidFill>
                  <a:srgbClr val="FF0000"/>
                </a:solidFill>
                <a:effectLst>
                  <a:outerShdw blurRad="38100" dist="38100" dir="2700000" algn="tl">
                    <a:srgbClr val="000000"/>
                  </a:outerShdw>
                </a:effectLst>
              </a:rPr>
              <a:t>/* After */</a:t>
            </a:r>
          </a:p>
          <a:p>
            <a:pPr eaLnBrk="1" hangingPunct="1">
              <a:lnSpc>
                <a:spcPct val="120000"/>
              </a:lnSpc>
              <a:buFont typeface="Wingdings" pitchFamily="2" charset="2"/>
              <a:buNone/>
              <a:defRPr/>
            </a:pPr>
            <a:r>
              <a:rPr lang="en-US" altLang="zh-CN" sz="2400" smtClean="0"/>
              <a:t>for (i = 0; i &lt; N; i = i+1)</a:t>
            </a:r>
          </a:p>
          <a:p>
            <a:pPr eaLnBrk="1" hangingPunct="1">
              <a:lnSpc>
                <a:spcPct val="120000"/>
              </a:lnSpc>
              <a:buFont typeface="Wingdings" pitchFamily="2" charset="2"/>
              <a:buNone/>
              <a:defRPr/>
            </a:pPr>
            <a:r>
              <a:rPr lang="en-US" altLang="zh-CN" sz="2400" smtClean="0"/>
              <a:t>   for (j = 0; j &lt; N; j = j+1)</a:t>
            </a:r>
          </a:p>
          <a:p>
            <a:pPr eaLnBrk="1" hangingPunct="1">
              <a:lnSpc>
                <a:spcPct val="120000"/>
              </a:lnSpc>
              <a:buFont typeface="Wingdings" pitchFamily="2" charset="2"/>
              <a:buNone/>
              <a:defRPr/>
            </a:pPr>
            <a:r>
              <a:rPr lang="en-US" altLang="zh-CN" sz="2400" smtClean="0"/>
              <a:t>	{</a:t>
            </a:r>
          </a:p>
          <a:p>
            <a:pPr eaLnBrk="1" hangingPunct="1">
              <a:lnSpc>
                <a:spcPct val="120000"/>
              </a:lnSpc>
              <a:buFont typeface="Wingdings" pitchFamily="2" charset="2"/>
              <a:buNone/>
              <a:defRPr/>
            </a:pPr>
            <a:r>
              <a:rPr lang="en-US" altLang="zh-CN" sz="2400" smtClean="0"/>
              <a:t>      </a:t>
            </a:r>
            <a:r>
              <a:rPr lang="en-US" altLang="zh-CN" sz="2400" b="0" smtClean="0">
                <a:solidFill>
                  <a:srgbClr val="33CC33"/>
                </a:solidFill>
                <a:effectLst>
                  <a:outerShdw blurRad="38100" dist="38100" dir="2700000" algn="tl">
                    <a:srgbClr val="000000"/>
                  </a:outerShdw>
                </a:effectLst>
              </a:rPr>
              <a:t>a[i][j]</a:t>
            </a:r>
            <a:r>
              <a:rPr lang="en-US" altLang="zh-CN" sz="2400" smtClean="0"/>
              <a:t> = 1/b[i][j] * </a:t>
            </a:r>
            <a:r>
              <a:rPr lang="en-US" altLang="zh-CN" sz="2400" b="0" smtClean="0">
                <a:solidFill>
                  <a:srgbClr val="33CC33"/>
                </a:solidFill>
                <a:effectLst>
                  <a:outerShdw blurRad="38100" dist="38100" dir="2700000" algn="tl">
                    <a:srgbClr val="000000"/>
                  </a:outerShdw>
                </a:effectLst>
              </a:rPr>
              <a:t>c[i][j]</a:t>
            </a:r>
            <a:r>
              <a:rPr lang="en-US" altLang="zh-CN" sz="2400" smtClean="0"/>
              <a:t>;</a:t>
            </a:r>
          </a:p>
          <a:p>
            <a:pPr eaLnBrk="1" hangingPunct="1">
              <a:lnSpc>
                <a:spcPct val="120000"/>
              </a:lnSpc>
              <a:buFont typeface="Wingdings" pitchFamily="2" charset="2"/>
              <a:buNone/>
              <a:defRPr/>
            </a:pPr>
            <a:r>
              <a:rPr lang="en-US" altLang="zh-CN" sz="2400" smtClean="0"/>
              <a:t>	  d[i][j] = </a:t>
            </a:r>
            <a:r>
              <a:rPr lang="en-US" altLang="zh-CN" sz="2400" b="0" smtClean="0">
                <a:solidFill>
                  <a:srgbClr val="33CC33"/>
                </a:solidFill>
                <a:effectLst>
                  <a:outerShdw blurRad="38100" dist="38100" dir="2700000" algn="tl">
                    <a:srgbClr val="000000"/>
                  </a:outerShdw>
                </a:effectLst>
              </a:rPr>
              <a:t>a[i][j]</a:t>
            </a:r>
            <a:r>
              <a:rPr lang="en-US" altLang="zh-CN" sz="2400" smtClean="0"/>
              <a:t> + </a:t>
            </a:r>
            <a:r>
              <a:rPr lang="en-US" altLang="zh-CN" sz="2400" b="0" smtClean="0">
                <a:solidFill>
                  <a:srgbClr val="33CC33"/>
                </a:solidFill>
                <a:effectLst>
                  <a:outerShdw blurRad="38100" dist="38100" dir="2700000" algn="tl">
                    <a:srgbClr val="000000"/>
                  </a:outerShdw>
                </a:effectLst>
              </a:rPr>
              <a:t>c[i][j]</a:t>
            </a:r>
            <a:r>
              <a:rPr lang="en-US" altLang="zh-CN" sz="2400" smtClean="0"/>
              <a:t>;</a:t>
            </a:r>
          </a:p>
          <a:p>
            <a:pPr eaLnBrk="1" hangingPunct="1">
              <a:lnSpc>
                <a:spcPct val="120000"/>
              </a:lnSpc>
              <a:buFont typeface="Wingdings" pitchFamily="2" charset="2"/>
              <a:buNone/>
              <a:defRPr/>
            </a:pPr>
            <a:r>
              <a:rPr lang="en-US" altLang="zh-CN" sz="2400" smtClean="0"/>
              <a:t>      }</a:t>
            </a:r>
            <a:endParaRPr lang="zh-CN" altLang="en-US" smtClean="0"/>
          </a:p>
        </p:txBody>
      </p:sp>
      <p:sp>
        <p:nvSpPr>
          <p:cNvPr id="16794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提高</a:t>
            </a:r>
            <a:r>
              <a:rPr lang="en-US" altLang="zh-CN" sz="1200" b="0">
                <a:latin typeface="Times New Roman" pitchFamily="18" charset="0"/>
                <a:ea typeface="幼圆" pitchFamily="49" charset="-122"/>
                <a:hlinkClick r:id="rId6" action="ppaction://hlinksldjump"/>
              </a:rPr>
              <a:t>Cache</a:t>
            </a:r>
            <a:r>
              <a:rPr lang="zh-CN" altLang="en-US" sz="1200" b="0">
                <a:latin typeface="Times New Roman" pitchFamily="18" charset="0"/>
                <a:ea typeface="幼圆" pitchFamily="49" charset="-122"/>
                <a:hlinkClick r:id="rId6"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降低缺失率</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8" action="ppaction://hlinksldjump"/>
              </a:rPr>
              <a:t>编译优化</a:t>
            </a:r>
            <a:endParaRPr lang="zh-CN" altLang="en-US" sz="1200" b="0">
              <a:latin typeface="Times New Roman" pitchFamily="18" charset="0"/>
              <a:ea typeface="幼圆" pitchFamily="49" charset="-122"/>
            </a:endParaRPr>
          </a:p>
        </p:txBody>
      </p:sp>
      <p:sp>
        <p:nvSpPr>
          <p:cNvPr id="167942" name="Rectangle 7"/>
          <p:cNvSpPr>
            <a:spLocks noChangeArrowheads="1"/>
          </p:cNvSpPr>
          <p:nvPr/>
        </p:nvSpPr>
        <p:spPr bwMode="auto">
          <a:xfrm>
            <a:off x="2124075" y="5805488"/>
            <a:ext cx="5181600" cy="6096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hickThin">
                <a:solidFill>
                  <a:schemeClr val="tx1"/>
                </a:solidFill>
                <a:prstDash val="sysDot"/>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85090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270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891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1082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654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3022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79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937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105000"/>
              </a:lnSpc>
              <a:buFont typeface="Wingdings" pitchFamily="2" charset="2"/>
              <a:buNone/>
            </a:pPr>
            <a:r>
              <a:rPr lang="zh-CN" altLang="en-US" sz="2400">
                <a:solidFill>
                  <a:srgbClr val="0000FF"/>
                </a:solidFill>
                <a:latin typeface="楷体_GB2312" pitchFamily="49" charset="-122"/>
              </a:rPr>
              <a:t>通过提高时间局部性来减少缺失。</a:t>
            </a:r>
          </a:p>
        </p:txBody>
      </p:sp>
      <p:sp>
        <p:nvSpPr>
          <p:cNvPr id="167943" name="Text Box 8"/>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2 之 2</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Grp="1" noChangeArrowheads="1"/>
          </p:cNvSpPr>
          <p:nvPr>
            <p:ph type="title"/>
          </p:nvPr>
        </p:nvSpPr>
        <p:spPr/>
        <p:txBody>
          <a:bodyPr/>
          <a:lstStyle/>
          <a:p>
            <a:pPr eaLnBrk="1" hangingPunct="1">
              <a:defRPr/>
            </a:pPr>
            <a:r>
              <a:rPr lang="zh-CN" altLang="en-US" smtClean="0"/>
              <a:t>分  块</a:t>
            </a:r>
          </a:p>
        </p:txBody>
      </p:sp>
      <p:sp>
        <p:nvSpPr>
          <p:cNvPr id="16896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提高</a:t>
            </a:r>
            <a:r>
              <a:rPr lang="en-US" altLang="zh-CN" sz="1200" b="0">
                <a:latin typeface="Times New Roman" pitchFamily="18" charset="0"/>
                <a:ea typeface="幼圆" pitchFamily="49" charset="-122"/>
                <a:hlinkClick r:id="rId6" action="ppaction://hlinksldjump"/>
              </a:rPr>
              <a:t>Cache</a:t>
            </a:r>
            <a:r>
              <a:rPr lang="zh-CN" altLang="en-US" sz="1200" b="0">
                <a:latin typeface="Times New Roman" pitchFamily="18" charset="0"/>
                <a:ea typeface="幼圆" pitchFamily="49" charset="-122"/>
                <a:hlinkClick r:id="rId6"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降低缺失率</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8" action="ppaction://hlinksldjump"/>
              </a:rPr>
              <a:t>编译优化</a:t>
            </a:r>
            <a:endParaRPr lang="zh-CN" altLang="en-US" sz="1200" b="0">
              <a:latin typeface="Times New Roman" pitchFamily="18" charset="0"/>
              <a:ea typeface="幼圆" pitchFamily="49" charset="-122"/>
            </a:endParaRPr>
          </a:p>
        </p:txBody>
      </p:sp>
      <p:sp>
        <p:nvSpPr>
          <p:cNvPr id="168964" name="Rectangle 4"/>
          <p:cNvSpPr>
            <a:spLocks noGrp="1" noChangeArrowheads="1"/>
          </p:cNvSpPr>
          <p:nvPr>
            <p:ph type="body" sz="half" idx="1"/>
          </p:nvPr>
        </p:nvSpPr>
        <p:spPr>
          <a:xfrm>
            <a:off x="755650" y="2492375"/>
            <a:ext cx="7958138" cy="3097213"/>
          </a:xfrm>
        </p:spPr>
        <p:txBody>
          <a:bodyPr/>
          <a:lstStyle/>
          <a:p>
            <a:pPr marL="0" indent="0" eaLnBrk="1" hangingPunct="1">
              <a:lnSpc>
                <a:spcPct val="140000"/>
              </a:lnSpc>
              <a:buFont typeface="Wingdings" pitchFamily="2" charset="2"/>
              <a:buNone/>
            </a:pPr>
            <a:r>
              <a:rPr lang="zh-CN" altLang="en-US" smtClean="0"/>
              <a:t>        分块不是对矩阵中的整行/列进行操作，而是对子矩阵或矩阵块进行操作，目标是在调入到</a:t>
            </a:r>
            <a:r>
              <a:rPr lang="en-US" altLang="zh-CN" smtClean="0"/>
              <a:t>Cache</a:t>
            </a:r>
            <a:r>
              <a:rPr lang="zh-CN" altLang="en-US" smtClean="0"/>
              <a:t>中的块被替换之前最大限度地利用它。</a:t>
            </a:r>
          </a:p>
        </p:txBody>
      </p:sp>
      <p:sp>
        <p:nvSpPr>
          <p:cNvPr id="168965"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1</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p:txBody>
          <a:bodyPr/>
          <a:lstStyle/>
          <a:p>
            <a:pPr eaLnBrk="1" hangingPunct="1">
              <a:defRPr/>
            </a:pPr>
            <a:r>
              <a:rPr lang="zh-CN" altLang="en-US" smtClean="0"/>
              <a:t>例1：不同命中率</a:t>
            </a:r>
          </a:p>
        </p:txBody>
      </p:sp>
      <p:sp>
        <p:nvSpPr>
          <p:cNvPr id="2048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5"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存储系统原理</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存储系统的基本概念</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8" action="ppaction://hlinksldjump"/>
              </a:rPr>
              <a:t>存储系统的性能指标</a:t>
            </a:r>
            <a:endParaRPr lang="zh-CN" altLang="en-US" sz="1200" b="0">
              <a:latin typeface="Times New Roman" pitchFamily="18" charset="0"/>
              <a:ea typeface="幼圆" pitchFamily="49" charset="-122"/>
            </a:endParaRPr>
          </a:p>
        </p:txBody>
      </p:sp>
      <p:sp>
        <p:nvSpPr>
          <p:cNvPr id="422919" name="Rectangle 7"/>
          <p:cNvSpPr>
            <a:spLocks noGrp="1" noChangeArrowheads="1"/>
          </p:cNvSpPr>
          <p:nvPr>
            <p:ph type="body" idx="1"/>
          </p:nvPr>
        </p:nvSpPr>
        <p:spPr>
          <a:xfrm>
            <a:off x="809625" y="1989138"/>
            <a:ext cx="7958138" cy="4411662"/>
          </a:xfrm>
        </p:spPr>
        <p:txBody>
          <a:bodyPr/>
          <a:lstStyle/>
          <a:p>
            <a:pPr marL="850900" indent="-850900" eaLnBrk="1" hangingPunct="1">
              <a:buFont typeface="Wingdings" pitchFamily="2" charset="2"/>
              <a:buNone/>
              <a:defRPr/>
            </a:pPr>
            <a:r>
              <a:rPr lang="zh-CN" altLang="en-US" dirty="0" smtClean="0">
                <a:solidFill>
                  <a:srgbClr val="FF0000"/>
                </a:solidFill>
                <a:effectLst>
                  <a:outerShdw blurRad="38100" dist="38100" dir="2700000" algn="tl">
                    <a:srgbClr val="C0C0C0"/>
                  </a:outerShdw>
                </a:effectLst>
              </a:rPr>
              <a:t>问：</a:t>
            </a:r>
            <a:r>
              <a:rPr lang="zh-CN" altLang="en-US" dirty="0" smtClean="0"/>
              <a:t>假设</a:t>
            </a:r>
            <a:r>
              <a:rPr lang="en-US" altLang="zh-CN" dirty="0" smtClean="0"/>
              <a:t>T</a:t>
            </a:r>
            <a:r>
              <a:rPr lang="en-US" altLang="zh-CN" baseline="-25000" dirty="0" smtClean="0"/>
              <a:t>2</a:t>
            </a:r>
            <a:r>
              <a:rPr lang="en-US" altLang="zh-CN" dirty="0" smtClean="0"/>
              <a:t>=5T</a:t>
            </a:r>
            <a:r>
              <a:rPr lang="en-US" altLang="zh-CN" baseline="-25000" dirty="0" smtClean="0"/>
              <a:t>1</a:t>
            </a:r>
            <a:r>
              <a:rPr lang="en-US" altLang="zh-CN" dirty="0" smtClean="0"/>
              <a:t>，</a:t>
            </a:r>
            <a:r>
              <a:rPr lang="zh-CN" altLang="en-US" dirty="0" smtClean="0"/>
              <a:t>在命中率</a:t>
            </a:r>
            <a:r>
              <a:rPr lang="en-US" altLang="zh-CN" dirty="0" smtClean="0"/>
              <a:t>H</a:t>
            </a:r>
            <a:r>
              <a:rPr lang="zh-CN" altLang="en-US" dirty="0" smtClean="0"/>
              <a:t>为0.9和0.99两种情况下，分别计算存储系统的访问效率。</a:t>
            </a:r>
          </a:p>
          <a:p>
            <a:pPr marL="850900" indent="-850900" eaLnBrk="1" hangingPunct="1">
              <a:buFont typeface="Wingdings" pitchFamily="2" charset="2"/>
              <a:buNone/>
              <a:defRPr/>
            </a:pPr>
            <a:r>
              <a:rPr lang="zh-CN" altLang="en-US" dirty="0" smtClean="0">
                <a:solidFill>
                  <a:srgbClr val="FF0000"/>
                </a:solidFill>
                <a:effectLst>
                  <a:outerShdw blurRad="38100" dist="38100" dir="2700000" algn="tl">
                    <a:srgbClr val="C0C0C0"/>
                  </a:outerShdw>
                </a:effectLst>
              </a:rPr>
              <a:t>答：</a:t>
            </a:r>
            <a:r>
              <a:rPr lang="zh-CN" altLang="en-US" dirty="0" smtClean="0"/>
              <a:t>当</a:t>
            </a:r>
            <a:r>
              <a:rPr lang="en-US" altLang="zh-CN" dirty="0" smtClean="0"/>
              <a:t>H=0.9</a:t>
            </a:r>
            <a:r>
              <a:rPr lang="zh-CN" altLang="en-US" dirty="0" smtClean="0"/>
              <a:t>时：</a:t>
            </a:r>
          </a:p>
          <a:p>
            <a:pPr marL="850900" indent="-850900" eaLnBrk="1" hangingPunct="1">
              <a:buFont typeface="Wingdings" pitchFamily="2" charset="2"/>
              <a:buNone/>
              <a:defRPr/>
            </a:pPr>
            <a:endParaRPr lang="zh-CN" altLang="en-US" dirty="0" smtClean="0"/>
          </a:p>
          <a:p>
            <a:pPr marL="850900" indent="-850900" eaLnBrk="1" hangingPunct="1">
              <a:buFont typeface="Wingdings" pitchFamily="2" charset="2"/>
              <a:buNone/>
              <a:defRPr/>
            </a:pPr>
            <a:r>
              <a:rPr lang="zh-CN" altLang="en-US" dirty="0" smtClean="0"/>
              <a:t>       当</a:t>
            </a:r>
            <a:r>
              <a:rPr lang="en-US" altLang="zh-CN" dirty="0" smtClean="0"/>
              <a:t>H=0.99</a:t>
            </a:r>
            <a:r>
              <a:rPr lang="zh-CN" altLang="en-US" dirty="0" smtClean="0"/>
              <a:t>时：</a:t>
            </a:r>
          </a:p>
        </p:txBody>
      </p:sp>
      <p:graphicFrame>
        <p:nvGraphicFramePr>
          <p:cNvPr id="422920" name="Object 8"/>
          <p:cNvGraphicFramePr>
            <a:graphicFrameLocks noChangeAspect="1"/>
          </p:cNvGraphicFramePr>
          <p:nvPr/>
        </p:nvGraphicFramePr>
        <p:xfrm>
          <a:off x="4267200" y="5105400"/>
          <a:ext cx="3944938" cy="1004888"/>
        </p:xfrm>
        <a:graphic>
          <a:graphicData uri="http://schemas.openxmlformats.org/presentationml/2006/ole">
            <mc:AlternateContent xmlns:mc="http://schemas.openxmlformats.org/markup-compatibility/2006">
              <mc:Choice xmlns:v="urn:schemas-microsoft-com:vml" Requires="v">
                <p:oleObj spid="_x0000_s20652" name="Equation" r:id="rId9" imgW="1803400" imgH="419100" progId="Equation.3">
                  <p:embed/>
                </p:oleObj>
              </mc:Choice>
              <mc:Fallback>
                <p:oleObj name="Equation" r:id="rId9" imgW="1803400" imgH="4191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67200" y="5105400"/>
                        <a:ext cx="3944938" cy="1004888"/>
                      </a:xfrm>
                      <a:prstGeom prst="rect">
                        <a:avLst/>
                      </a:prstGeom>
                      <a:solidFill>
                        <a:srgbClr val="FFFF00"/>
                      </a:solidFill>
                      <a:ln w="28575">
                        <a:solidFill>
                          <a:schemeClr val="tx1"/>
                        </a:solidFill>
                        <a:miter lim="800000"/>
                        <a:headEnd/>
                        <a:tailEnd/>
                      </a:ln>
                      <a:effectLst>
                        <a:outerShdw dist="107763" dir="2700000" algn="ctr" rotWithShape="0">
                          <a:schemeClr val="bg2"/>
                        </a:outerShdw>
                      </a:effectLst>
                    </p:spPr>
                  </p:pic>
                </p:oleObj>
              </mc:Fallback>
            </mc:AlternateContent>
          </a:graphicData>
        </a:graphic>
      </p:graphicFrame>
      <p:graphicFrame>
        <p:nvGraphicFramePr>
          <p:cNvPr id="422921" name="Object 9"/>
          <p:cNvGraphicFramePr>
            <a:graphicFrameLocks noChangeAspect="1"/>
          </p:cNvGraphicFramePr>
          <p:nvPr/>
        </p:nvGraphicFramePr>
        <p:xfrm>
          <a:off x="4284663" y="3716338"/>
          <a:ext cx="3611562" cy="1004887"/>
        </p:xfrm>
        <a:graphic>
          <a:graphicData uri="http://schemas.openxmlformats.org/presentationml/2006/ole">
            <mc:AlternateContent xmlns:mc="http://schemas.openxmlformats.org/markup-compatibility/2006">
              <mc:Choice xmlns:v="urn:schemas-microsoft-com:vml" Requires="v">
                <p:oleObj spid="_x0000_s20653" name="Equation" r:id="rId11" imgW="1651000" imgH="419100" progId="Equation.3">
                  <p:embed/>
                </p:oleObj>
              </mc:Choice>
              <mc:Fallback>
                <p:oleObj name="Equation" r:id="rId11" imgW="1651000" imgH="4191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84663" y="3716338"/>
                        <a:ext cx="3611562" cy="1004887"/>
                      </a:xfrm>
                      <a:prstGeom prst="rect">
                        <a:avLst/>
                      </a:prstGeom>
                      <a:solidFill>
                        <a:srgbClr val="FFFF00"/>
                      </a:solidFill>
                      <a:ln w="28575">
                        <a:solidFill>
                          <a:schemeClr val="tx1"/>
                        </a:solidFill>
                        <a:miter lim="800000"/>
                        <a:headEnd/>
                        <a:tailEnd/>
                      </a:ln>
                      <a:effectLst>
                        <a:outerShdw dist="107763" dir="2700000" algn="ctr" rotWithShape="0">
                          <a:schemeClr val="bg2"/>
                        </a:outerShdw>
                      </a:effectLst>
                    </p:spPr>
                  </p:pic>
                </p:oleObj>
              </mc:Fallback>
            </mc:AlternateContent>
          </a:graphicData>
        </a:graphic>
      </p:graphicFrame>
      <p:sp>
        <p:nvSpPr>
          <p:cNvPr id="20487" name="Text Box 10"/>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6 之 </a:t>
            </a:r>
            <a:r>
              <a:rPr lang="en-US" altLang="zh-CN" sz="1200" b="0">
                <a:latin typeface="幼圆" pitchFamily="49" charset="-122"/>
                <a:ea typeface="幼圆" pitchFamily="49" charset="-122"/>
              </a:rPr>
              <a:t>3</a:t>
            </a:r>
          </a:p>
        </p:txBody>
      </p:sp>
    </p:spTree>
  </p:cSld>
  <p:clrMapOvr>
    <a:masterClrMapping/>
  </p:clrMapOvr>
  <p:transition spd="slow">
    <p:random/>
    <p:sndAc>
      <p:stSnd>
        <p:snd r:embed="rId3"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422921"/>
                                        </p:tgtEl>
                                        <p:attrNameLst>
                                          <p:attrName>style.visibility</p:attrName>
                                        </p:attrNameLst>
                                      </p:cBhvr>
                                      <p:to>
                                        <p:strVal val="visible"/>
                                      </p:to>
                                    </p:set>
                                    <p:anim calcmode="lin" valueType="num">
                                      <p:cBhvr additive="base">
                                        <p:cTn id="7" dur="500" fill="hold"/>
                                        <p:tgtEl>
                                          <p:spTgt spid="422921"/>
                                        </p:tgtEl>
                                        <p:attrNameLst>
                                          <p:attrName>ppt_x</p:attrName>
                                        </p:attrNameLst>
                                      </p:cBhvr>
                                      <p:tavLst>
                                        <p:tav tm="0">
                                          <p:val>
                                            <p:strVal val="1+#ppt_w/2"/>
                                          </p:val>
                                        </p:tav>
                                        <p:tav tm="100000">
                                          <p:val>
                                            <p:strVal val="#ppt_x"/>
                                          </p:val>
                                        </p:tav>
                                      </p:tavLst>
                                    </p:anim>
                                    <p:anim calcmode="lin" valueType="num">
                                      <p:cBhvr additive="base">
                                        <p:cTn id="8" dur="500" fill="hold"/>
                                        <p:tgtEl>
                                          <p:spTgt spid="42292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422920"/>
                                        </p:tgtEl>
                                        <p:attrNameLst>
                                          <p:attrName>style.visibility</p:attrName>
                                        </p:attrNameLst>
                                      </p:cBhvr>
                                      <p:to>
                                        <p:strVal val="visible"/>
                                      </p:to>
                                    </p:set>
                                    <p:anim calcmode="lin" valueType="num">
                                      <p:cBhvr additive="base">
                                        <p:cTn id="13" dur="500" fill="hold"/>
                                        <p:tgtEl>
                                          <p:spTgt spid="422920"/>
                                        </p:tgtEl>
                                        <p:attrNameLst>
                                          <p:attrName>ppt_x</p:attrName>
                                        </p:attrNameLst>
                                      </p:cBhvr>
                                      <p:tavLst>
                                        <p:tav tm="0">
                                          <p:val>
                                            <p:strVal val="1+#ppt_w/2"/>
                                          </p:val>
                                        </p:tav>
                                        <p:tav tm="100000">
                                          <p:val>
                                            <p:strVal val="#ppt_x"/>
                                          </p:val>
                                        </p:tav>
                                      </p:tavLst>
                                    </p:anim>
                                    <p:anim calcmode="lin" valueType="num">
                                      <p:cBhvr additive="base">
                                        <p:cTn id="14" dur="500" fill="hold"/>
                                        <p:tgtEl>
                                          <p:spTgt spid="42292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p:txBody>
          <a:bodyPr/>
          <a:lstStyle/>
          <a:p>
            <a:pPr eaLnBrk="1" hangingPunct="1">
              <a:defRPr/>
            </a:pPr>
            <a:r>
              <a:rPr lang="zh-CN" altLang="en-US" smtClean="0"/>
              <a:t>分  块</a:t>
            </a:r>
          </a:p>
        </p:txBody>
      </p:sp>
      <p:sp>
        <p:nvSpPr>
          <p:cNvPr id="16998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提高</a:t>
            </a:r>
            <a:r>
              <a:rPr lang="en-US" altLang="zh-CN" sz="1200" b="0">
                <a:latin typeface="Times New Roman" pitchFamily="18" charset="0"/>
                <a:ea typeface="幼圆" pitchFamily="49" charset="-122"/>
                <a:hlinkClick r:id="rId6" action="ppaction://hlinksldjump"/>
              </a:rPr>
              <a:t>Cache</a:t>
            </a:r>
            <a:r>
              <a:rPr lang="zh-CN" altLang="en-US" sz="1200" b="0">
                <a:latin typeface="Times New Roman" pitchFamily="18" charset="0"/>
                <a:ea typeface="幼圆" pitchFamily="49" charset="-122"/>
                <a:hlinkClick r:id="rId6"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降低缺失率</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8" action="ppaction://hlinksldjump"/>
              </a:rPr>
              <a:t>编译优化</a:t>
            </a:r>
            <a:endParaRPr lang="zh-CN" altLang="en-US" sz="1200" b="0">
              <a:latin typeface="Times New Roman" pitchFamily="18" charset="0"/>
              <a:ea typeface="幼圆" pitchFamily="49" charset="-122"/>
            </a:endParaRPr>
          </a:p>
        </p:txBody>
      </p:sp>
      <p:sp>
        <p:nvSpPr>
          <p:cNvPr id="617476" name="Rectangle 4"/>
          <p:cNvSpPr>
            <a:spLocks noGrp="1" noChangeArrowheads="1"/>
          </p:cNvSpPr>
          <p:nvPr>
            <p:ph type="body" sz="half" idx="1"/>
          </p:nvPr>
        </p:nvSpPr>
        <p:spPr>
          <a:xfrm>
            <a:off x="971550" y="1916113"/>
            <a:ext cx="4648200" cy="2852737"/>
          </a:xfrm>
        </p:spPr>
        <p:txBody>
          <a:bodyPr/>
          <a:lstStyle/>
          <a:p>
            <a:pPr eaLnBrk="1" hangingPunct="1">
              <a:spcBef>
                <a:spcPct val="0"/>
              </a:spcBef>
              <a:buFont typeface="Wingdings" pitchFamily="2" charset="2"/>
              <a:buNone/>
              <a:defRPr/>
            </a:pPr>
            <a:r>
              <a:rPr lang="zh-CN" altLang="en-US" sz="2400" b="0" dirty="0" smtClean="0">
                <a:solidFill>
                  <a:srgbClr val="FF0000"/>
                </a:solidFill>
                <a:effectLst>
                  <a:outerShdw blurRad="38100" dist="38100" dir="2700000" algn="tl">
                    <a:srgbClr val="C0C0C0"/>
                  </a:outerShdw>
                </a:effectLst>
              </a:rPr>
              <a:t>/* </a:t>
            </a:r>
            <a:r>
              <a:rPr lang="en-US" altLang="zh-CN" sz="2400" b="0" dirty="0" smtClean="0">
                <a:solidFill>
                  <a:srgbClr val="FF0000"/>
                </a:solidFill>
                <a:effectLst>
                  <a:outerShdw blurRad="38100" dist="38100" dir="2700000" algn="tl">
                    <a:srgbClr val="C0C0C0"/>
                  </a:outerShdw>
                </a:effectLst>
              </a:rPr>
              <a:t>Before */</a:t>
            </a:r>
          </a:p>
          <a:p>
            <a:pPr eaLnBrk="1" hangingPunct="1">
              <a:spcBef>
                <a:spcPct val="0"/>
              </a:spcBef>
              <a:buFont typeface="Wingdings" pitchFamily="2" charset="2"/>
              <a:buNone/>
              <a:defRPr/>
            </a:pPr>
            <a:r>
              <a:rPr lang="en-US" altLang="zh-CN" sz="2400" dirty="0" smtClean="0"/>
              <a:t>for (</a:t>
            </a:r>
            <a:r>
              <a:rPr lang="en-US" altLang="zh-CN" sz="2400" dirty="0" err="1" smtClean="0">
                <a:solidFill>
                  <a:srgbClr val="0000CC"/>
                </a:solidFill>
              </a:rPr>
              <a:t>i</a:t>
            </a:r>
            <a:r>
              <a:rPr lang="en-US" altLang="zh-CN" sz="2400" dirty="0" smtClean="0"/>
              <a:t> = 0; </a:t>
            </a:r>
            <a:r>
              <a:rPr lang="en-US" altLang="zh-CN" sz="2400" dirty="0" err="1" smtClean="0"/>
              <a:t>i</a:t>
            </a:r>
            <a:r>
              <a:rPr lang="en-US" altLang="zh-CN" sz="2400" dirty="0" smtClean="0"/>
              <a:t> &lt; N; </a:t>
            </a:r>
            <a:r>
              <a:rPr lang="en-US" altLang="zh-CN" sz="2400" dirty="0" err="1" smtClean="0"/>
              <a:t>i</a:t>
            </a:r>
            <a:r>
              <a:rPr lang="en-US" altLang="zh-CN" sz="2400" dirty="0" smtClean="0"/>
              <a:t> = i+1)</a:t>
            </a:r>
          </a:p>
          <a:p>
            <a:pPr eaLnBrk="1" hangingPunct="1">
              <a:spcBef>
                <a:spcPct val="0"/>
              </a:spcBef>
              <a:buFont typeface="Wingdings" pitchFamily="2" charset="2"/>
              <a:buNone/>
              <a:defRPr/>
            </a:pPr>
            <a:r>
              <a:rPr lang="en-US" altLang="zh-CN" sz="2400" dirty="0" smtClean="0"/>
              <a:t>	for (</a:t>
            </a:r>
            <a:r>
              <a:rPr lang="en-US" altLang="zh-CN" sz="2400" dirty="0" smtClean="0">
                <a:solidFill>
                  <a:srgbClr val="FF0000"/>
                </a:solidFill>
              </a:rPr>
              <a:t>j</a:t>
            </a:r>
            <a:r>
              <a:rPr lang="en-US" altLang="zh-CN" sz="2400" dirty="0" smtClean="0"/>
              <a:t> = 0; j &lt; N; j = j+1)</a:t>
            </a:r>
          </a:p>
          <a:p>
            <a:pPr eaLnBrk="1" hangingPunct="1">
              <a:spcBef>
                <a:spcPct val="0"/>
              </a:spcBef>
              <a:buFont typeface="Wingdings" pitchFamily="2" charset="2"/>
              <a:buNone/>
              <a:defRPr/>
            </a:pPr>
            <a:r>
              <a:rPr lang="en-US" altLang="zh-CN" sz="2400" dirty="0" smtClean="0"/>
              <a:t>	{      r = 0;</a:t>
            </a:r>
          </a:p>
          <a:p>
            <a:pPr eaLnBrk="1" hangingPunct="1">
              <a:spcBef>
                <a:spcPct val="0"/>
              </a:spcBef>
              <a:buFont typeface="Wingdings" pitchFamily="2" charset="2"/>
              <a:buNone/>
              <a:defRPr/>
            </a:pPr>
            <a:r>
              <a:rPr lang="en-US" altLang="zh-CN" sz="2400" dirty="0" smtClean="0"/>
              <a:t>		 for (</a:t>
            </a:r>
            <a:r>
              <a:rPr lang="en-US" altLang="zh-CN" sz="2400" dirty="0" smtClean="0">
                <a:solidFill>
                  <a:srgbClr val="33CC33"/>
                </a:solidFill>
              </a:rPr>
              <a:t>k</a:t>
            </a:r>
            <a:r>
              <a:rPr lang="en-US" altLang="zh-CN" sz="2400" dirty="0" smtClean="0"/>
              <a:t> = 0; k &lt; N; k = k+1)</a:t>
            </a:r>
          </a:p>
          <a:p>
            <a:pPr eaLnBrk="1" hangingPunct="1">
              <a:spcBef>
                <a:spcPct val="0"/>
              </a:spcBef>
              <a:buFont typeface="Wingdings" pitchFamily="2" charset="2"/>
              <a:buNone/>
              <a:defRPr/>
            </a:pPr>
            <a:r>
              <a:rPr lang="en-US" altLang="zh-CN" sz="2400" dirty="0" smtClean="0"/>
              <a:t>                r = r + y[</a:t>
            </a:r>
            <a:r>
              <a:rPr lang="en-US" altLang="zh-CN" sz="2400" dirty="0" err="1" smtClean="0">
                <a:solidFill>
                  <a:srgbClr val="0000CC"/>
                </a:solidFill>
              </a:rPr>
              <a:t>i</a:t>
            </a:r>
            <a:r>
              <a:rPr lang="en-US" altLang="zh-CN" sz="2400" dirty="0" smtClean="0"/>
              <a:t>][</a:t>
            </a:r>
            <a:r>
              <a:rPr lang="en-US" altLang="zh-CN" sz="2400" dirty="0" smtClean="0">
                <a:solidFill>
                  <a:srgbClr val="33CC33"/>
                </a:solidFill>
              </a:rPr>
              <a:t>k</a:t>
            </a:r>
            <a:r>
              <a:rPr lang="en-US" altLang="zh-CN" sz="2400" dirty="0" smtClean="0"/>
              <a:t>]*z[</a:t>
            </a:r>
            <a:r>
              <a:rPr lang="en-US" altLang="zh-CN" sz="2400" dirty="0" smtClean="0">
                <a:solidFill>
                  <a:srgbClr val="33CC33"/>
                </a:solidFill>
              </a:rPr>
              <a:t>k</a:t>
            </a:r>
            <a:r>
              <a:rPr lang="en-US" altLang="zh-CN" sz="2400" dirty="0" smtClean="0"/>
              <a:t>][</a:t>
            </a:r>
            <a:r>
              <a:rPr lang="en-US" altLang="zh-CN" sz="2400" dirty="0" smtClean="0">
                <a:solidFill>
                  <a:srgbClr val="FF0000"/>
                </a:solidFill>
              </a:rPr>
              <a:t>j</a:t>
            </a:r>
            <a:r>
              <a:rPr lang="en-US" altLang="zh-CN" sz="2400" dirty="0" smtClean="0"/>
              <a:t>];</a:t>
            </a:r>
          </a:p>
          <a:p>
            <a:pPr eaLnBrk="1" hangingPunct="1">
              <a:spcBef>
                <a:spcPct val="0"/>
              </a:spcBef>
              <a:buFont typeface="Wingdings" pitchFamily="2" charset="2"/>
              <a:buNone/>
              <a:defRPr/>
            </a:pPr>
            <a:r>
              <a:rPr lang="en-US" altLang="zh-CN" sz="2400" dirty="0" smtClean="0"/>
              <a:t>           x[</a:t>
            </a:r>
            <a:r>
              <a:rPr lang="en-US" altLang="zh-CN" sz="2400" dirty="0" err="1" smtClean="0">
                <a:solidFill>
                  <a:srgbClr val="0000CC"/>
                </a:solidFill>
              </a:rPr>
              <a:t>i</a:t>
            </a:r>
            <a:r>
              <a:rPr lang="en-US" altLang="zh-CN" sz="2400" dirty="0" smtClean="0"/>
              <a:t>][</a:t>
            </a:r>
            <a:r>
              <a:rPr lang="en-US" altLang="zh-CN" sz="2400" dirty="0" smtClean="0">
                <a:solidFill>
                  <a:srgbClr val="FF0000"/>
                </a:solidFill>
              </a:rPr>
              <a:t>j</a:t>
            </a:r>
            <a:r>
              <a:rPr lang="en-US" altLang="zh-CN" sz="2400" dirty="0" smtClean="0"/>
              <a:t>] = r;    }</a:t>
            </a:r>
            <a:endParaRPr lang="zh-CN" altLang="en-US" sz="2400" dirty="0" smtClean="0"/>
          </a:p>
        </p:txBody>
      </p:sp>
      <p:sp>
        <p:nvSpPr>
          <p:cNvPr id="169989" name="Rectangle 7"/>
          <p:cNvSpPr>
            <a:spLocks noChangeArrowheads="1"/>
          </p:cNvSpPr>
          <p:nvPr/>
        </p:nvSpPr>
        <p:spPr bwMode="auto">
          <a:xfrm>
            <a:off x="6296025" y="5197475"/>
            <a:ext cx="620713" cy="1095375"/>
          </a:xfrm>
          <a:prstGeom prst="rect">
            <a:avLst/>
          </a:prstGeom>
          <a:solidFill>
            <a:srgbClr val="00C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169990" name="Rectangle 8"/>
          <p:cNvSpPr>
            <a:spLocks noChangeArrowheads="1"/>
          </p:cNvSpPr>
          <p:nvPr/>
        </p:nvSpPr>
        <p:spPr bwMode="auto">
          <a:xfrm>
            <a:off x="6296025" y="2428875"/>
            <a:ext cx="1173163" cy="10953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169991" name="Rectangle 9"/>
          <p:cNvSpPr>
            <a:spLocks noChangeArrowheads="1"/>
          </p:cNvSpPr>
          <p:nvPr/>
        </p:nvSpPr>
        <p:spPr bwMode="auto">
          <a:xfrm>
            <a:off x="6296025" y="5197475"/>
            <a:ext cx="1173163" cy="10953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169992" name="Rectangle 10"/>
          <p:cNvSpPr>
            <a:spLocks noChangeArrowheads="1"/>
          </p:cNvSpPr>
          <p:nvPr/>
        </p:nvSpPr>
        <p:spPr bwMode="auto">
          <a:xfrm>
            <a:off x="6296025" y="3781425"/>
            <a:ext cx="1173163" cy="10953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169993" name="Text Box 11"/>
          <p:cNvSpPr txBox="1">
            <a:spLocks noChangeArrowheads="1"/>
          </p:cNvSpPr>
          <p:nvPr/>
        </p:nvSpPr>
        <p:spPr bwMode="auto">
          <a:xfrm>
            <a:off x="6303963" y="3081338"/>
            <a:ext cx="59372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en-US" altLang="zh-CN" sz="1800">
                <a:solidFill>
                  <a:srgbClr val="FF0000"/>
                </a:solidFill>
                <a:latin typeface="Letter Gothic" pitchFamily="49" charset="0"/>
                <a:ea typeface="宋体" pitchFamily="2" charset="-122"/>
              </a:rPr>
              <a:t>X[]</a:t>
            </a:r>
          </a:p>
        </p:txBody>
      </p:sp>
      <p:sp>
        <p:nvSpPr>
          <p:cNvPr id="169994" name="Text Box 12"/>
          <p:cNvSpPr txBox="1">
            <a:spLocks noChangeArrowheads="1"/>
          </p:cNvSpPr>
          <p:nvPr/>
        </p:nvSpPr>
        <p:spPr bwMode="auto">
          <a:xfrm>
            <a:off x="5826125" y="2778125"/>
            <a:ext cx="2524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en-US" altLang="zh-CN" sz="1800">
                <a:solidFill>
                  <a:srgbClr val="0000CC"/>
                </a:solidFill>
                <a:latin typeface="Tahoma" pitchFamily="34" charset="0"/>
                <a:ea typeface="宋体" pitchFamily="2" charset="-122"/>
              </a:rPr>
              <a:t>i</a:t>
            </a:r>
          </a:p>
        </p:txBody>
      </p:sp>
      <p:sp>
        <p:nvSpPr>
          <p:cNvPr id="169995" name="Text Box 13"/>
          <p:cNvSpPr txBox="1">
            <a:spLocks noChangeArrowheads="1"/>
          </p:cNvSpPr>
          <p:nvPr/>
        </p:nvSpPr>
        <p:spPr bwMode="auto">
          <a:xfrm>
            <a:off x="6553200" y="2057400"/>
            <a:ext cx="2667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en-US" altLang="zh-CN" sz="1800">
                <a:solidFill>
                  <a:srgbClr val="FF0000"/>
                </a:solidFill>
                <a:latin typeface="Tahoma" pitchFamily="34" charset="0"/>
                <a:ea typeface="宋体" pitchFamily="2" charset="-122"/>
              </a:rPr>
              <a:t>j</a:t>
            </a:r>
          </a:p>
        </p:txBody>
      </p:sp>
      <p:sp>
        <p:nvSpPr>
          <p:cNvPr id="169996" name="Text Box 14"/>
          <p:cNvSpPr txBox="1">
            <a:spLocks noChangeArrowheads="1"/>
          </p:cNvSpPr>
          <p:nvPr/>
        </p:nvSpPr>
        <p:spPr bwMode="auto">
          <a:xfrm>
            <a:off x="6294438" y="4433888"/>
            <a:ext cx="59372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en-US" altLang="zh-CN" sz="1800">
                <a:solidFill>
                  <a:srgbClr val="FF0000"/>
                </a:solidFill>
                <a:latin typeface="Letter Gothic" pitchFamily="49" charset="0"/>
                <a:ea typeface="宋体" pitchFamily="2" charset="-122"/>
              </a:rPr>
              <a:t>Y[]</a:t>
            </a:r>
          </a:p>
        </p:txBody>
      </p:sp>
      <p:sp>
        <p:nvSpPr>
          <p:cNvPr id="169997" name="Text Box 15"/>
          <p:cNvSpPr txBox="1">
            <a:spLocks noChangeArrowheads="1"/>
          </p:cNvSpPr>
          <p:nvPr/>
        </p:nvSpPr>
        <p:spPr bwMode="auto">
          <a:xfrm>
            <a:off x="5826125" y="4194175"/>
            <a:ext cx="2524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en-US" altLang="zh-CN" sz="1800">
                <a:solidFill>
                  <a:srgbClr val="0000CC"/>
                </a:solidFill>
                <a:latin typeface="Tahoma" pitchFamily="34" charset="0"/>
                <a:ea typeface="宋体" pitchFamily="2" charset="-122"/>
              </a:rPr>
              <a:t>i</a:t>
            </a:r>
          </a:p>
        </p:txBody>
      </p:sp>
      <p:sp>
        <p:nvSpPr>
          <p:cNvPr id="169998" name="Text Box 16"/>
          <p:cNvSpPr txBox="1">
            <a:spLocks noChangeArrowheads="1"/>
          </p:cNvSpPr>
          <p:nvPr/>
        </p:nvSpPr>
        <p:spPr bwMode="auto">
          <a:xfrm>
            <a:off x="6619875" y="3486150"/>
            <a:ext cx="32226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en-US" altLang="zh-CN" sz="1800">
                <a:solidFill>
                  <a:srgbClr val="00FF00"/>
                </a:solidFill>
                <a:latin typeface="Tahoma" pitchFamily="34" charset="0"/>
                <a:ea typeface="宋体" pitchFamily="2" charset="-122"/>
              </a:rPr>
              <a:t>k</a:t>
            </a:r>
          </a:p>
        </p:txBody>
      </p:sp>
      <p:sp>
        <p:nvSpPr>
          <p:cNvPr id="169999" name="Text Box 17"/>
          <p:cNvSpPr txBox="1">
            <a:spLocks noChangeArrowheads="1"/>
          </p:cNvSpPr>
          <p:nvPr/>
        </p:nvSpPr>
        <p:spPr bwMode="auto">
          <a:xfrm>
            <a:off x="6302375" y="5849938"/>
            <a:ext cx="59372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en-US" altLang="zh-CN" sz="1800">
                <a:solidFill>
                  <a:srgbClr val="FF0000"/>
                </a:solidFill>
                <a:latin typeface="Letter Gothic" pitchFamily="49" charset="0"/>
                <a:ea typeface="宋体" pitchFamily="2" charset="-122"/>
              </a:rPr>
              <a:t>Z[]</a:t>
            </a:r>
          </a:p>
        </p:txBody>
      </p:sp>
      <p:sp>
        <p:nvSpPr>
          <p:cNvPr id="170000" name="Text Box 18"/>
          <p:cNvSpPr txBox="1">
            <a:spLocks noChangeArrowheads="1"/>
          </p:cNvSpPr>
          <p:nvPr/>
        </p:nvSpPr>
        <p:spPr bwMode="auto">
          <a:xfrm>
            <a:off x="5791200" y="5546725"/>
            <a:ext cx="32226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en-US" altLang="zh-CN" sz="1800">
                <a:solidFill>
                  <a:srgbClr val="00FF00"/>
                </a:solidFill>
                <a:latin typeface="Tahoma" pitchFamily="34" charset="0"/>
                <a:ea typeface="宋体" pitchFamily="2" charset="-122"/>
              </a:rPr>
              <a:t>k</a:t>
            </a:r>
          </a:p>
        </p:txBody>
      </p:sp>
      <p:sp>
        <p:nvSpPr>
          <p:cNvPr id="170001" name="Text Box 19"/>
          <p:cNvSpPr txBox="1">
            <a:spLocks noChangeArrowheads="1"/>
          </p:cNvSpPr>
          <p:nvPr/>
        </p:nvSpPr>
        <p:spPr bwMode="auto">
          <a:xfrm>
            <a:off x="6577013" y="4838700"/>
            <a:ext cx="2667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en-US" altLang="zh-CN" sz="1800">
                <a:solidFill>
                  <a:srgbClr val="FF0000"/>
                </a:solidFill>
                <a:latin typeface="Tahoma" pitchFamily="34" charset="0"/>
                <a:ea typeface="宋体" pitchFamily="2" charset="-122"/>
              </a:rPr>
              <a:t>j</a:t>
            </a:r>
          </a:p>
        </p:txBody>
      </p:sp>
      <p:sp>
        <p:nvSpPr>
          <p:cNvPr id="170002" name="Rectangle 20"/>
          <p:cNvSpPr>
            <a:spLocks noChangeArrowheads="1"/>
          </p:cNvSpPr>
          <p:nvPr/>
        </p:nvSpPr>
        <p:spPr bwMode="auto">
          <a:xfrm>
            <a:off x="6296025" y="2428875"/>
            <a:ext cx="1173163" cy="193675"/>
          </a:xfrm>
          <a:prstGeom prst="rect">
            <a:avLst/>
          </a:prstGeom>
          <a:solidFill>
            <a:srgbClr val="00C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170003" name="Rectangle 21"/>
          <p:cNvSpPr>
            <a:spLocks noChangeArrowheads="1"/>
          </p:cNvSpPr>
          <p:nvPr/>
        </p:nvSpPr>
        <p:spPr bwMode="auto">
          <a:xfrm>
            <a:off x="6296025" y="3781425"/>
            <a:ext cx="1173163" cy="193675"/>
          </a:xfrm>
          <a:prstGeom prst="rect">
            <a:avLst/>
          </a:prstGeom>
          <a:solidFill>
            <a:srgbClr val="00C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170004" name="Rectangle 22"/>
          <p:cNvSpPr>
            <a:spLocks noChangeArrowheads="1"/>
          </p:cNvSpPr>
          <p:nvPr/>
        </p:nvSpPr>
        <p:spPr bwMode="auto">
          <a:xfrm>
            <a:off x="6296025" y="3975100"/>
            <a:ext cx="1173163" cy="192088"/>
          </a:xfrm>
          <a:prstGeom prst="rect">
            <a:avLst/>
          </a:prstGeom>
          <a:solidFill>
            <a:srgbClr val="0033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170005" name="Rectangle 23"/>
          <p:cNvSpPr>
            <a:spLocks noChangeArrowheads="1"/>
          </p:cNvSpPr>
          <p:nvPr/>
        </p:nvSpPr>
        <p:spPr bwMode="auto">
          <a:xfrm>
            <a:off x="6848475" y="2622550"/>
            <a:ext cx="620713" cy="192088"/>
          </a:xfrm>
          <a:prstGeom prst="rect">
            <a:avLst/>
          </a:prstGeom>
          <a:solidFill>
            <a:srgbClr val="0033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170006" name="Rectangle 24"/>
          <p:cNvSpPr>
            <a:spLocks noChangeArrowheads="1"/>
          </p:cNvSpPr>
          <p:nvPr/>
        </p:nvSpPr>
        <p:spPr bwMode="auto">
          <a:xfrm>
            <a:off x="6296025" y="2622550"/>
            <a:ext cx="620713" cy="192088"/>
          </a:xfrm>
          <a:prstGeom prst="rect">
            <a:avLst/>
          </a:prstGeom>
          <a:solidFill>
            <a:srgbClr val="00C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170007" name="Rectangle 25"/>
          <p:cNvSpPr>
            <a:spLocks noChangeArrowheads="1"/>
          </p:cNvSpPr>
          <p:nvPr/>
        </p:nvSpPr>
        <p:spPr bwMode="auto">
          <a:xfrm>
            <a:off x="6848475" y="5197475"/>
            <a:ext cx="620713" cy="1095375"/>
          </a:xfrm>
          <a:prstGeom prst="rect">
            <a:avLst/>
          </a:prstGeom>
          <a:solidFill>
            <a:srgbClr val="0033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170008" name="Rectangle 26"/>
          <p:cNvSpPr>
            <a:spLocks noChangeArrowheads="1"/>
          </p:cNvSpPr>
          <p:nvPr/>
        </p:nvSpPr>
        <p:spPr bwMode="auto">
          <a:xfrm>
            <a:off x="7743825" y="2943225"/>
            <a:ext cx="622300" cy="193675"/>
          </a:xfrm>
          <a:prstGeom prst="rect">
            <a:avLst/>
          </a:prstGeom>
          <a:solidFill>
            <a:srgbClr val="0033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170009" name="Rectangle 27"/>
          <p:cNvSpPr>
            <a:spLocks noChangeArrowheads="1"/>
          </p:cNvSpPr>
          <p:nvPr/>
        </p:nvSpPr>
        <p:spPr bwMode="auto">
          <a:xfrm>
            <a:off x="7743825" y="4170363"/>
            <a:ext cx="622300" cy="193675"/>
          </a:xfrm>
          <a:prstGeom prst="rect">
            <a:avLst/>
          </a:prstGeom>
          <a:solidFill>
            <a:srgbClr val="00C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170010" name="Text Box 28"/>
          <p:cNvSpPr txBox="1">
            <a:spLocks noChangeArrowheads="1"/>
          </p:cNvSpPr>
          <p:nvPr/>
        </p:nvSpPr>
        <p:spPr bwMode="auto">
          <a:xfrm>
            <a:off x="7661275" y="3163888"/>
            <a:ext cx="11874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just">
              <a:spcBef>
                <a:spcPct val="0"/>
              </a:spcBef>
              <a:buClrTx/>
              <a:buFontTx/>
              <a:buNone/>
            </a:pPr>
            <a:r>
              <a:rPr kumimoji="0" lang="en-US" altLang="zh-CN" sz="1800">
                <a:latin typeface="Tahoma" pitchFamily="34" charset="0"/>
                <a:ea typeface="宋体" pitchFamily="2" charset="-122"/>
              </a:rPr>
              <a:t>Newer</a:t>
            </a:r>
          </a:p>
          <a:p>
            <a:pPr algn="just">
              <a:spcBef>
                <a:spcPct val="0"/>
              </a:spcBef>
              <a:buClrTx/>
              <a:buFontTx/>
              <a:buNone/>
            </a:pPr>
            <a:r>
              <a:rPr kumimoji="0" lang="en-US" altLang="zh-CN" sz="1800">
                <a:latin typeface="Tahoma" pitchFamily="34" charset="0"/>
                <a:ea typeface="宋体" pitchFamily="2" charset="-122"/>
              </a:rPr>
              <a:t>accesses</a:t>
            </a:r>
          </a:p>
        </p:txBody>
      </p:sp>
      <p:sp>
        <p:nvSpPr>
          <p:cNvPr id="170011" name="Text Box 29"/>
          <p:cNvSpPr txBox="1">
            <a:spLocks noChangeArrowheads="1"/>
          </p:cNvSpPr>
          <p:nvPr/>
        </p:nvSpPr>
        <p:spPr bwMode="auto">
          <a:xfrm>
            <a:off x="7659688" y="4454525"/>
            <a:ext cx="11874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just">
              <a:spcBef>
                <a:spcPct val="0"/>
              </a:spcBef>
              <a:buClrTx/>
              <a:buFontTx/>
              <a:buNone/>
            </a:pPr>
            <a:r>
              <a:rPr kumimoji="0" lang="en-US" altLang="zh-CN" sz="1800">
                <a:latin typeface="Tahoma" pitchFamily="34" charset="0"/>
                <a:ea typeface="宋体" pitchFamily="2" charset="-122"/>
              </a:rPr>
              <a:t>Older</a:t>
            </a:r>
          </a:p>
          <a:p>
            <a:pPr algn="just">
              <a:spcBef>
                <a:spcPct val="0"/>
              </a:spcBef>
              <a:buClrTx/>
              <a:buFontTx/>
              <a:buNone/>
            </a:pPr>
            <a:r>
              <a:rPr kumimoji="0" lang="en-US" altLang="zh-CN" sz="1800">
                <a:latin typeface="Tahoma" pitchFamily="34" charset="0"/>
                <a:ea typeface="宋体" pitchFamily="2" charset="-122"/>
              </a:rPr>
              <a:t>accesses</a:t>
            </a:r>
          </a:p>
        </p:txBody>
      </p:sp>
      <p:sp>
        <p:nvSpPr>
          <p:cNvPr id="170012" name="Rectangle 30"/>
          <p:cNvSpPr>
            <a:spLocks noChangeArrowheads="1"/>
          </p:cNvSpPr>
          <p:nvPr/>
        </p:nvSpPr>
        <p:spPr bwMode="auto">
          <a:xfrm>
            <a:off x="827088" y="4652963"/>
            <a:ext cx="4876800" cy="1676400"/>
          </a:xfrm>
          <a:prstGeom prst="rect">
            <a:avLst/>
          </a:prstGeom>
          <a:solidFill>
            <a:srgbClr val="FFFF99"/>
          </a:solidFill>
          <a:ln w="12700" cmpd="thickThin">
            <a:solidFill>
              <a:schemeClr val="tx1"/>
            </a:solidFill>
            <a:miter lim="800000"/>
            <a:headEnd/>
            <a:tailEnd/>
          </a:ln>
          <a:effectLst>
            <a:outerShdw blurRad="50800" dist="38100" dir="2700000" algn="tl" rotWithShape="0">
              <a:prstClr val="black">
                <a:alpha val="40000"/>
              </a:prstClr>
            </a:outerShdw>
          </a:effectLs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65175"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84275"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3375"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22475"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479675"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36875"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394075"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51275"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0"/>
              </a:spcBef>
              <a:buFont typeface="Wingdings" pitchFamily="2" charset="2"/>
              <a:buNone/>
            </a:pPr>
            <a:r>
              <a:rPr lang="en-US" altLang="zh-CN" sz="2400" dirty="0">
                <a:latin typeface="楷体_GB2312" pitchFamily="49" charset="-122"/>
              </a:rPr>
              <a:t>  </a:t>
            </a:r>
            <a:r>
              <a:rPr lang="en-US" altLang="zh-CN" sz="2400" dirty="0" err="1">
                <a:latin typeface="楷体_GB2312" pitchFamily="49" charset="-122"/>
              </a:rPr>
              <a:t>i</a:t>
            </a:r>
            <a:r>
              <a:rPr lang="zh-CN" altLang="en-US" sz="2400" dirty="0">
                <a:latin typeface="楷体_GB2312" pitchFamily="49" charset="-122"/>
              </a:rPr>
              <a:t>循环一次，要读取矩阵</a:t>
            </a:r>
            <a:r>
              <a:rPr lang="en-US" altLang="zh-CN" sz="2400" dirty="0">
                <a:latin typeface="楷体_GB2312" pitchFamily="49" charset="-122"/>
              </a:rPr>
              <a:t>z</a:t>
            </a:r>
            <a:r>
              <a:rPr lang="zh-CN" altLang="en-US" sz="2400" dirty="0">
                <a:latin typeface="楷体_GB2312" pitchFamily="49" charset="-122"/>
              </a:rPr>
              <a:t>的所有</a:t>
            </a:r>
            <a:r>
              <a:rPr lang="en-US" altLang="zh-CN" sz="2400" dirty="0">
                <a:latin typeface="楷体_GB2312" pitchFamily="49" charset="-122"/>
              </a:rPr>
              <a:t>N×N</a:t>
            </a:r>
            <a:r>
              <a:rPr lang="zh-CN" altLang="en-US" sz="2400" dirty="0">
                <a:latin typeface="楷体_GB2312" pitchFamily="49" charset="-122"/>
              </a:rPr>
              <a:t>个元素，对矩阵</a:t>
            </a:r>
            <a:r>
              <a:rPr lang="en-US" altLang="zh-CN" sz="2400" dirty="0">
                <a:latin typeface="楷体_GB2312" pitchFamily="49" charset="-122"/>
              </a:rPr>
              <a:t>y</a:t>
            </a:r>
            <a:r>
              <a:rPr lang="zh-CN" altLang="en-US" sz="2400" dirty="0">
                <a:latin typeface="楷体_GB2312" pitchFamily="49" charset="-122"/>
              </a:rPr>
              <a:t>一行中的</a:t>
            </a:r>
            <a:r>
              <a:rPr lang="en-US" altLang="zh-CN" sz="2400" dirty="0">
                <a:latin typeface="楷体_GB2312" pitchFamily="49" charset="-122"/>
              </a:rPr>
              <a:t>N</a:t>
            </a:r>
            <a:r>
              <a:rPr lang="zh-CN" altLang="en-US" sz="2400" dirty="0">
                <a:latin typeface="楷体_GB2312" pitchFamily="49" charset="-122"/>
              </a:rPr>
              <a:t>个元素进行重复访问，对矩阵</a:t>
            </a:r>
            <a:r>
              <a:rPr lang="en-US" altLang="zh-CN" sz="2400" dirty="0">
                <a:latin typeface="楷体_GB2312" pitchFamily="49" charset="-122"/>
              </a:rPr>
              <a:t>x</a:t>
            </a:r>
            <a:r>
              <a:rPr lang="zh-CN" altLang="en-US" sz="2400" dirty="0">
                <a:latin typeface="楷体_GB2312" pitchFamily="49" charset="-122"/>
              </a:rPr>
              <a:t>一行中的</a:t>
            </a:r>
            <a:r>
              <a:rPr lang="en-US" altLang="zh-CN" sz="2400" dirty="0">
                <a:latin typeface="楷体_GB2312" pitchFamily="49" charset="-122"/>
              </a:rPr>
              <a:t>N</a:t>
            </a:r>
            <a:r>
              <a:rPr lang="zh-CN" altLang="en-US" sz="2400" dirty="0">
                <a:latin typeface="楷体_GB2312" pitchFamily="49" charset="-122"/>
              </a:rPr>
              <a:t>个元素进行写操作。</a:t>
            </a:r>
          </a:p>
        </p:txBody>
      </p:sp>
      <p:sp>
        <p:nvSpPr>
          <p:cNvPr id="170013" name="Text Box 31"/>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2</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Grp="1" noChangeArrowheads="1"/>
          </p:cNvSpPr>
          <p:nvPr>
            <p:ph type="title"/>
          </p:nvPr>
        </p:nvSpPr>
        <p:spPr/>
        <p:txBody>
          <a:bodyPr/>
          <a:lstStyle/>
          <a:p>
            <a:pPr eaLnBrk="1" hangingPunct="1">
              <a:defRPr/>
            </a:pPr>
            <a:r>
              <a:rPr lang="zh-CN" altLang="en-US" smtClean="0"/>
              <a:t>分  块</a:t>
            </a:r>
          </a:p>
        </p:txBody>
      </p:sp>
      <p:sp>
        <p:nvSpPr>
          <p:cNvPr id="611332" name="Rectangle 4"/>
          <p:cNvSpPr>
            <a:spLocks noGrp="1" noChangeArrowheads="1"/>
          </p:cNvSpPr>
          <p:nvPr>
            <p:ph type="body" sz="half" idx="1"/>
          </p:nvPr>
        </p:nvSpPr>
        <p:spPr>
          <a:xfrm>
            <a:off x="809625" y="1989138"/>
            <a:ext cx="8083550" cy="3311525"/>
          </a:xfrm>
        </p:spPr>
        <p:txBody>
          <a:bodyPr/>
          <a:lstStyle/>
          <a:p>
            <a:pPr eaLnBrk="1" hangingPunct="1">
              <a:buFont typeface="Wingdings" pitchFamily="2" charset="2"/>
              <a:buNone/>
              <a:defRPr/>
            </a:pPr>
            <a:r>
              <a:rPr lang="zh-CN" altLang="en-US" sz="2000" b="0" dirty="0" smtClean="0">
                <a:solidFill>
                  <a:srgbClr val="FF0000"/>
                </a:solidFill>
                <a:effectLst>
                  <a:outerShdw blurRad="38100" dist="38100" dir="2700000" algn="tl">
                    <a:srgbClr val="C0C0C0"/>
                  </a:outerShdw>
                </a:effectLst>
              </a:rPr>
              <a:t>/* </a:t>
            </a:r>
            <a:r>
              <a:rPr lang="en-US" altLang="zh-CN" sz="2000" b="0" dirty="0" smtClean="0">
                <a:solidFill>
                  <a:srgbClr val="FF0000"/>
                </a:solidFill>
                <a:effectLst>
                  <a:outerShdw blurRad="38100" dist="38100" dir="2700000" algn="tl">
                    <a:srgbClr val="C0C0C0"/>
                  </a:outerShdw>
                </a:effectLst>
              </a:rPr>
              <a:t>After */</a:t>
            </a:r>
          </a:p>
          <a:p>
            <a:pPr eaLnBrk="1" hangingPunct="1">
              <a:buFont typeface="Wingdings" pitchFamily="2" charset="2"/>
              <a:buNone/>
              <a:defRPr/>
            </a:pPr>
            <a:r>
              <a:rPr lang="en-US" altLang="zh-CN" sz="2000" dirty="0" smtClean="0"/>
              <a:t>for (</a:t>
            </a:r>
            <a:r>
              <a:rPr lang="en-US" altLang="zh-CN" sz="2000" dirty="0" err="1" smtClean="0"/>
              <a:t>jj</a:t>
            </a:r>
            <a:r>
              <a:rPr lang="en-US" altLang="zh-CN" sz="2000" dirty="0" smtClean="0"/>
              <a:t> = 0; </a:t>
            </a:r>
            <a:r>
              <a:rPr lang="en-US" altLang="zh-CN" sz="2000" dirty="0" err="1" smtClean="0"/>
              <a:t>jj</a:t>
            </a:r>
            <a:r>
              <a:rPr lang="en-US" altLang="zh-CN" sz="2000" dirty="0" smtClean="0"/>
              <a:t> &lt; N; </a:t>
            </a:r>
            <a:r>
              <a:rPr lang="en-US" altLang="zh-CN" sz="2000" dirty="0" err="1" smtClean="0"/>
              <a:t>jj</a:t>
            </a:r>
            <a:r>
              <a:rPr lang="en-US" altLang="zh-CN" sz="2000" dirty="0" smtClean="0"/>
              <a:t> = </a:t>
            </a:r>
            <a:r>
              <a:rPr lang="en-US" altLang="zh-CN" sz="2000" dirty="0" err="1" smtClean="0"/>
              <a:t>jj+B</a:t>
            </a:r>
            <a:r>
              <a:rPr lang="en-US" altLang="zh-CN" sz="2000" dirty="0" smtClean="0"/>
              <a:t>)</a:t>
            </a:r>
          </a:p>
          <a:p>
            <a:pPr eaLnBrk="1" hangingPunct="1">
              <a:buFont typeface="Wingdings" pitchFamily="2" charset="2"/>
              <a:buNone/>
              <a:defRPr/>
            </a:pPr>
            <a:r>
              <a:rPr lang="en-US" altLang="zh-CN" sz="2000" dirty="0" smtClean="0"/>
              <a:t>	for (</a:t>
            </a:r>
            <a:r>
              <a:rPr lang="en-US" altLang="zh-CN" sz="2000" dirty="0" err="1" smtClean="0"/>
              <a:t>kk</a:t>
            </a:r>
            <a:r>
              <a:rPr lang="en-US" altLang="zh-CN" sz="2000" dirty="0" smtClean="0"/>
              <a:t> = 0; </a:t>
            </a:r>
            <a:r>
              <a:rPr lang="en-US" altLang="zh-CN" sz="2000" dirty="0" err="1" smtClean="0"/>
              <a:t>kk</a:t>
            </a:r>
            <a:r>
              <a:rPr lang="en-US" altLang="zh-CN" sz="2000" dirty="0" smtClean="0"/>
              <a:t> &lt; N; </a:t>
            </a:r>
            <a:r>
              <a:rPr lang="en-US" altLang="zh-CN" sz="2000" dirty="0" err="1" smtClean="0"/>
              <a:t>kk</a:t>
            </a:r>
            <a:r>
              <a:rPr lang="en-US" altLang="zh-CN" sz="2000" dirty="0" smtClean="0"/>
              <a:t> = </a:t>
            </a:r>
            <a:r>
              <a:rPr lang="en-US" altLang="zh-CN" sz="2000" dirty="0" err="1" smtClean="0"/>
              <a:t>kk+B</a:t>
            </a:r>
            <a:r>
              <a:rPr lang="en-US" altLang="zh-CN" sz="2000" dirty="0" smtClean="0"/>
              <a:t>)</a:t>
            </a:r>
          </a:p>
          <a:p>
            <a:pPr eaLnBrk="1" hangingPunct="1">
              <a:buFont typeface="Wingdings" pitchFamily="2" charset="2"/>
              <a:buNone/>
              <a:defRPr/>
            </a:pPr>
            <a:r>
              <a:rPr lang="en-US" altLang="zh-CN" sz="2000" dirty="0" smtClean="0"/>
              <a:t>	    for (</a:t>
            </a:r>
            <a:r>
              <a:rPr lang="en-US" altLang="zh-CN" sz="2000" dirty="0" err="1" smtClean="0"/>
              <a:t>i</a:t>
            </a:r>
            <a:r>
              <a:rPr lang="en-US" altLang="zh-CN" sz="2000" dirty="0" smtClean="0"/>
              <a:t> = 0; </a:t>
            </a:r>
            <a:r>
              <a:rPr lang="en-US" altLang="zh-CN" sz="2000" dirty="0" err="1" smtClean="0"/>
              <a:t>i</a:t>
            </a:r>
            <a:r>
              <a:rPr lang="en-US" altLang="zh-CN" sz="2000" dirty="0" smtClean="0"/>
              <a:t> &lt; N; </a:t>
            </a:r>
            <a:r>
              <a:rPr lang="en-US" altLang="zh-CN" sz="2000" dirty="0" err="1" smtClean="0"/>
              <a:t>i</a:t>
            </a:r>
            <a:r>
              <a:rPr lang="en-US" altLang="zh-CN" sz="2000" dirty="0" smtClean="0"/>
              <a:t> = i+1)</a:t>
            </a:r>
          </a:p>
          <a:p>
            <a:pPr eaLnBrk="1" hangingPunct="1">
              <a:buFont typeface="Wingdings" pitchFamily="2" charset="2"/>
              <a:buNone/>
              <a:defRPr/>
            </a:pPr>
            <a:r>
              <a:rPr lang="en-US" altLang="zh-CN" sz="2000" dirty="0" smtClean="0"/>
              <a:t>	        for (j = </a:t>
            </a:r>
            <a:r>
              <a:rPr lang="en-US" altLang="zh-CN" sz="2000" dirty="0" err="1" smtClean="0"/>
              <a:t>jj</a:t>
            </a:r>
            <a:r>
              <a:rPr lang="en-US" altLang="zh-CN" sz="2000" dirty="0" smtClean="0"/>
              <a:t>; j &lt; min(jj+B-1,N); j = j+1)</a:t>
            </a:r>
          </a:p>
          <a:p>
            <a:pPr eaLnBrk="1" hangingPunct="1">
              <a:buFont typeface="Wingdings" pitchFamily="2" charset="2"/>
              <a:buNone/>
              <a:defRPr/>
            </a:pPr>
            <a:r>
              <a:rPr lang="en-US" altLang="zh-CN" sz="2000" dirty="0" smtClean="0"/>
              <a:t>	        {    r = 0;</a:t>
            </a:r>
          </a:p>
          <a:p>
            <a:pPr eaLnBrk="1" hangingPunct="1">
              <a:buFont typeface="Wingdings" pitchFamily="2" charset="2"/>
              <a:buNone/>
              <a:defRPr/>
            </a:pPr>
            <a:r>
              <a:rPr lang="en-US" altLang="zh-CN" sz="2000" dirty="0" smtClean="0"/>
              <a:t>	             for (k = </a:t>
            </a:r>
            <a:r>
              <a:rPr lang="en-US" altLang="zh-CN" sz="2000" dirty="0" err="1" smtClean="0"/>
              <a:t>kk</a:t>
            </a:r>
            <a:r>
              <a:rPr lang="en-US" altLang="zh-CN" sz="2000" dirty="0" smtClean="0"/>
              <a:t>; k &lt; min(kk+B-1,N); k = k+1) </a:t>
            </a:r>
          </a:p>
          <a:p>
            <a:pPr eaLnBrk="1" hangingPunct="1">
              <a:buFont typeface="Wingdings" pitchFamily="2" charset="2"/>
              <a:buNone/>
              <a:defRPr/>
            </a:pPr>
            <a:r>
              <a:rPr lang="en-US" altLang="zh-CN" sz="2000" dirty="0" smtClean="0"/>
              <a:t>                      r = r + y[</a:t>
            </a:r>
            <a:r>
              <a:rPr lang="en-US" altLang="zh-CN" sz="2000" dirty="0" err="1" smtClean="0"/>
              <a:t>i</a:t>
            </a:r>
            <a:r>
              <a:rPr lang="en-US" altLang="zh-CN" sz="2000" dirty="0" smtClean="0"/>
              <a:t>][k]*z[k][j];</a:t>
            </a:r>
          </a:p>
          <a:p>
            <a:pPr eaLnBrk="1" hangingPunct="1">
              <a:buFont typeface="Wingdings" pitchFamily="2" charset="2"/>
              <a:buNone/>
              <a:defRPr/>
            </a:pPr>
            <a:r>
              <a:rPr lang="en-US" altLang="zh-CN" sz="2000" dirty="0" smtClean="0"/>
              <a:t>	             x[</a:t>
            </a:r>
            <a:r>
              <a:rPr lang="en-US" altLang="zh-CN" sz="2000" dirty="0" err="1" smtClean="0"/>
              <a:t>i</a:t>
            </a:r>
            <a:r>
              <a:rPr lang="en-US" altLang="zh-CN" sz="2000" dirty="0" smtClean="0"/>
              <a:t>][j] = x[</a:t>
            </a:r>
            <a:r>
              <a:rPr lang="en-US" altLang="zh-CN" sz="2000" dirty="0" err="1" smtClean="0"/>
              <a:t>i</a:t>
            </a:r>
            <a:r>
              <a:rPr lang="en-US" altLang="zh-CN" sz="2000" dirty="0" smtClean="0"/>
              <a:t>][j] + r;   }</a:t>
            </a:r>
            <a:endParaRPr lang="zh-CN" altLang="en-US" sz="2000" dirty="0" smtClean="0"/>
          </a:p>
        </p:txBody>
      </p:sp>
      <p:sp>
        <p:nvSpPr>
          <p:cNvPr id="171012" name="Rectangle 5"/>
          <p:cNvSpPr>
            <a:spLocks noGrp="1" noChangeArrowheads="1"/>
          </p:cNvSpPr>
          <p:nvPr>
            <p:ph type="body" sz="half" idx="2"/>
          </p:nvPr>
        </p:nvSpPr>
        <p:spPr>
          <a:xfrm>
            <a:off x="827088" y="5445125"/>
            <a:ext cx="7921625" cy="938213"/>
          </a:xfrm>
          <a:solidFill>
            <a:srgbClr val="FFFF00"/>
          </a:solidFill>
          <a:ln w="12700" cmpd="thickThin">
            <a:solidFill>
              <a:schemeClr val="tx1"/>
            </a:solidFill>
            <a:miter lim="800000"/>
            <a:headEnd/>
            <a:tailEnd/>
          </a:ln>
          <a:effectLst>
            <a:outerShdw blurRad="50800" dist="38100" dir="2700000" algn="tl" rotWithShape="0">
              <a:prstClr val="black">
                <a:alpha val="40000"/>
              </a:prstClr>
            </a:outerShdw>
          </a:effectLst>
        </p:spPr>
        <p:txBody>
          <a:bodyPr/>
          <a:lstStyle/>
          <a:p>
            <a:pPr marL="0" indent="0" eaLnBrk="1" hangingPunct="1">
              <a:lnSpc>
                <a:spcPct val="110000"/>
              </a:lnSpc>
              <a:buFont typeface="Wingdings" pitchFamily="2" charset="2"/>
              <a:buNone/>
            </a:pPr>
            <a:r>
              <a:rPr lang="en-US" altLang="zh-CN" sz="2000" smtClean="0">
                <a:latin typeface="楷体_GB2312" pitchFamily="49" charset="-122"/>
              </a:rPr>
              <a:t>  B</a:t>
            </a:r>
            <a:r>
              <a:rPr lang="zh-CN" altLang="en-US" sz="2000" smtClean="0">
                <a:latin typeface="楷体_GB2312" pitchFamily="49" charset="-122"/>
              </a:rPr>
              <a:t>为分块因子，</a:t>
            </a:r>
            <a:r>
              <a:rPr lang="en-US" altLang="zh-CN" sz="2000" smtClean="0">
                <a:latin typeface="楷体_GB2312" pitchFamily="49" charset="-122"/>
              </a:rPr>
              <a:t>B×B</a:t>
            </a:r>
            <a:r>
              <a:rPr lang="zh-CN" altLang="en-US" sz="2000" smtClean="0">
                <a:latin typeface="楷体_GB2312" pitchFamily="49" charset="-122"/>
              </a:rPr>
              <a:t>子矩阵都在</a:t>
            </a:r>
            <a:r>
              <a:rPr lang="en-US" altLang="zh-CN" sz="2000" smtClean="0">
                <a:latin typeface="楷体_GB2312" pitchFamily="49" charset="-122"/>
              </a:rPr>
              <a:t>Cache</a:t>
            </a:r>
            <a:r>
              <a:rPr lang="zh-CN" altLang="en-US" sz="2000" smtClean="0">
                <a:latin typeface="楷体_GB2312" pitchFamily="49" charset="-122"/>
              </a:rPr>
              <a:t>中。本技术是通过提高空间和时间局部性来减少缺失。</a:t>
            </a:r>
          </a:p>
        </p:txBody>
      </p:sp>
      <p:sp>
        <p:nvSpPr>
          <p:cNvPr id="17101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提高</a:t>
            </a:r>
            <a:r>
              <a:rPr lang="en-US" altLang="zh-CN" sz="1200" b="0">
                <a:latin typeface="Times New Roman" pitchFamily="18" charset="0"/>
                <a:ea typeface="幼圆" pitchFamily="49" charset="-122"/>
                <a:hlinkClick r:id="rId6" action="ppaction://hlinksldjump"/>
              </a:rPr>
              <a:t>Cache</a:t>
            </a:r>
            <a:r>
              <a:rPr lang="zh-CN" altLang="en-US" sz="1200" b="0">
                <a:latin typeface="Times New Roman" pitchFamily="18" charset="0"/>
                <a:ea typeface="幼圆" pitchFamily="49" charset="-122"/>
                <a:hlinkClick r:id="rId6"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降低缺失率</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8" action="ppaction://hlinksldjump"/>
              </a:rPr>
              <a:t>编译优化</a:t>
            </a:r>
            <a:endParaRPr lang="zh-CN" altLang="en-US" sz="1200" b="0">
              <a:latin typeface="Times New Roman" pitchFamily="18" charset="0"/>
              <a:ea typeface="幼圆" pitchFamily="49" charset="-122"/>
            </a:endParaRPr>
          </a:p>
        </p:txBody>
      </p:sp>
      <p:sp>
        <p:nvSpPr>
          <p:cNvPr id="171014"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3</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p:txBody>
          <a:bodyPr/>
          <a:lstStyle/>
          <a:p>
            <a:pPr eaLnBrk="1" hangingPunct="1">
              <a:defRPr/>
            </a:pPr>
            <a:r>
              <a:rPr lang="zh-CN" altLang="en-US" smtClean="0">
                <a:latin typeface="宋体" pitchFamily="2" charset="-122"/>
              </a:rPr>
              <a:t>通过并行性降低缺失代价</a:t>
            </a:r>
            <a:r>
              <a:rPr lang="zh-CN" altLang="en-US" smtClean="0"/>
              <a:t>/</a:t>
            </a:r>
            <a:r>
              <a:rPr lang="zh-CN" altLang="en-US" smtClean="0">
                <a:latin typeface="宋体" pitchFamily="2" charset="-122"/>
              </a:rPr>
              <a:t>缺失率</a:t>
            </a:r>
            <a:r>
              <a:rPr lang="zh-CN" altLang="en-US" smtClean="0"/>
              <a:t> </a:t>
            </a:r>
          </a:p>
        </p:txBody>
      </p:sp>
      <p:sp>
        <p:nvSpPr>
          <p:cNvPr id="17203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提高</a:t>
            </a:r>
            <a:r>
              <a:rPr lang="en-US" altLang="zh-CN" sz="1200" b="0">
                <a:latin typeface="Times New Roman" pitchFamily="18" charset="0"/>
                <a:ea typeface="幼圆" pitchFamily="49" charset="-122"/>
                <a:hlinkClick r:id="rId6" action="ppaction://hlinksldjump"/>
              </a:rPr>
              <a:t>Cache</a:t>
            </a:r>
            <a:r>
              <a:rPr lang="zh-CN" altLang="en-US" sz="1200" b="0">
                <a:latin typeface="Times New Roman" pitchFamily="18" charset="0"/>
                <a:ea typeface="幼圆" pitchFamily="49" charset="-122"/>
                <a:hlinkClick r:id="rId6" action="ppaction://hlinksldjump"/>
              </a:rPr>
              <a:t>性能</a:t>
            </a:r>
            <a:endParaRPr lang="zh-CN" altLang="en-US" sz="1200" b="0">
              <a:latin typeface="Times New Roman" pitchFamily="18" charset="0"/>
              <a:ea typeface="幼圆" pitchFamily="49" charset="-122"/>
            </a:endParaRPr>
          </a:p>
        </p:txBody>
      </p:sp>
      <p:sp>
        <p:nvSpPr>
          <p:cNvPr id="172036" name="Rectangle 4"/>
          <p:cNvSpPr>
            <a:spLocks noGrp="1" noChangeArrowheads="1"/>
          </p:cNvSpPr>
          <p:nvPr>
            <p:ph type="body" idx="1"/>
          </p:nvPr>
        </p:nvSpPr>
        <p:spPr>
          <a:xfrm>
            <a:off x="2267744" y="2708275"/>
            <a:ext cx="4681140" cy="2987675"/>
          </a:xfrm>
        </p:spPr>
        <p:txBody>
          <a:bodyPr/>
          <a:lstStyle/>
          <a:p>
            <a:pPr eaLnBrk="1" hangingPunct="1">
              <a:lnSpc>
                <a:spcPct val="160000"/>
              </a:lnSpc>
            </a:pPr>
            <a:r>
              <a:rPr lang="zh-CN" altLang="en-US" dirty="0" smtClean="0">
                <a:hlinkClick r:id="rId7" action="ppaction://hlinksldjump"/>
              </a:rPr>
              <a:t>非阻塞</a:t>
            </a:r>
            <a:r>
              <a:rPr lang="en-US" altLang="zh-CN" dirty="0" smtClean="0">
                <a:hlinkClick r:id="rId7" action="ppaction://hlinksldjump"/>
              </a:rPr>
              <a:t>Cache</a:t>
            </a:r>
            <a:r>
              <a:rPr lang="zh-CN" altLang="en-US" dirty="0" smtClean="0">
                <a:hlinkClick r:id="rId7" action="ppaction://hlinksldjump"/>
              </a:rPr>
              <a:t>技术</a:t>
            </a:r>
            <a:endParaRPr lang="zh-CN" altLang="en-US" dirty="0" smtClean="0"/>
          </a:p>
          <a:p>
            <a:pPr eaLnBrk="1" hangingPunct="1">
              <a:lnSpc>
                <a:spcPct val="160000"/>
              </a:lnSpc>
            </a:pPr>
            <a:r>
              <a:rPr lang="zh-CN" altLang="en-US" dirty="0" smtClean="0">
                <a:hlinkClick r:id="rId8" action="ppaction://hlinksldjump"/>
              </a:rPr>
              <a:t>指令和数据硬件预取</a:t>
            </a:r>
            <a:endParaRPr lang="zh-CN" altLang="en-US" dirty="0" smtClean="0"/>
          </a:p>
          <a:p>
            <a:pPr eaLnBrk="1" hangingPunct="1">
              <a:lnSpc>
                <a:spcPct val="160000"/>
              </a:lnSpc>
            </a:pPr>
            <a:r>
              <a:rPr lang="zh-CN" altLang="en-US" dirty="0" smtClean="0">
                <a:hlinkClick r:id="rId9" action="ppaction://hlinksldjump"/>
              </a:rPr>
              <a:t>编译控制的预取</a:t>
            </a:r>
            <a:endParaRPr lang="zh-CN" altLang="en-US" dirty="0" smtClean="0"/>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nvPr>
        </p:nvSpPr>
        <p:spPr/>
        <p:txBody>
          <a:bodyPr/>
          <a:lstStyle/>
          <a:p>
            <a:pPr eaLnBrk="1" hangingPunct="1">
              <a:defRPr/>
            </a:pPr>
            <a:r>
              <a:rPr lang="zh-CN" altLang="en-US" dirty="0"/>
              <a:t>非阻塞</a:t>
            </a:r>
            <a:r>
              <a:rPr lang="en-US" altLang="zh-CN" dirty="0"/>
              <a:t>Cache</a:t>
            </a:r>
            <a:r>
              <a:rPr lang="zh-CN" altLang="en-US" dirty="0"/>
              <a:t>技术</a:t>
            </a:r>
          </a:p>
        </p:txBody>
      </p:sp>
      <p:sp>
        <p:nvSpPr>
          <p:cNvPr id="17305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提高</a:t>
            </a:r>
            <a:r>
              <a:rPr lang="en-US" altLang="zh-CN" sz="1200" b="0">
                <a:latin typeface="Times New Roman" pitchFamily="18" charset="0"/>
                <a:ea typeface="幼圆" pitchFamily="49" charset="-122"/>
                <a:hlinkClick r:id="rId6" action="ppaction://hlinksldjump"/>
              </a:rPr>
              <a:t>Cache</a:t>
            </a:r>
            <a:r>
              <a:rPr lang="zh-CN" altLang="en-US" sz="1200" b="0">
                <a:latin typeface="Times New Roman" pitchFamily="18" charset="0"/>
                <a:ea typeface="幼圆" pitchFamily="49" charset="-122"/>
                <a:hlinkClick r:id="rId6"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通过并行性降低缺失代价/缺失率 </a:t>
            </a:r>
            <a:endParaRPr lang="zh-CN" altLang="en-US" sz="1200" b="0">
              <a:latin typeface="Times New Roman" pitchFamily="18" charset="0"/>
              <a:ea typeface="幼圆" pitchFamily="49" charset="-122"/>
            </a:endParaRPr>
          </a:p>
        </p:txBody>
      </p:sp>
      <p:sp>
        <p:nvSpPr>
          <p:cNvPr id="622597" name="Rectangle 5"/>
          <p:cNvSpPr>
            <a:spLocks noGrp="1" noChangeArrowheads="1"/>
          </p:cNvSpPr>
          <p:nvPr>
            <p:ph type="body" idx="1"/>
          </p:nvPr>
        </p:nvSpPr>
        <p:spPr/>
        <p:txBody>
          <a:bodyPr/>
          <a:lstStyle/>
          <a:p>
            <a:pPr marL="0" indent="0" eaLnBrk="1" hangingPunct="1">
              <a:lnSpc>
                <a:spcPct val="110000"/>
              </a:lnSpc>
              <a:spcBef>
                <a:spcPts val="0"/>
              </a:spcBef>
              <a:buClr>
                <a:srgbClr val="FF0000"/>
              </a:buClr>
              <a:defRPr/>
            </a:pPr>
            <a:r>
              <a:rPr lang="zh-CN" altLang="en-US" sz="2400" dirty="0" smtClean="0">
                <a:solidFill>
                  <a:srgbClr val="FF0000"/>
                </a:solidFill>
                <a:effectLst>
                  <a:outerShdw blurRad="38100" dist="38100" dir="2700000" algn="tl">
                    <a:srgbClr val="C0C0C0"/>
                  </a:outerShdw>
                </a:effectLst>
                <a:latin typeface="+mj-lt"/>
              </a:rPr>
              <a:t>  问题</a:t>
            </a:r>
          </a:p>
          <a:p>
            <a:pPr marL="0" indent="0" eaLnBrk="1" hangingPunct="1">
              <a:lnSpc>
                <a:spcPct val="110000"/>
              </a:lnSpc>
              <a:spcBef>
                <a:spcPts val="0"/>
              </a:spcBef>
              <a:buFont typeface="Wingdings" pitchFamily="2" charset="2"/>
              <a:buNone/>
              <a:defRPr/>
            </a:pPr>
            <a:r>
              <a:rPr lang="zh-CN" altLang="en-US" sz="2400" dirty="0" smtClean="0">
                <a:latin typeface="+mj-lt"/>
              </a:rPr>
              <a:t>    当</a:t>
            </a:r>
            <a:r>
              <a:rPr lang="en-US" altLang="zh-CN" sz="2400" dirty="0" smtClean="0">
                <a:latin typeface="+mj-lt"/>
              </a:rPr>
              <a:t>Cache</a:t>
            </a:r>
            <a:r>
              <a:rPr lang="zh-CN" altLang="en-US" sz="2400" dirty="0" smtClean="0">
                <a:latin typeface="+mj-lt"/>
              </a:rPr>
              <a:t>失效时，在请求字到达之前，</a:t>
            </a:r>
            <a:r>
              <a:rPr lang="en-US" altLang="zh-CN" sz="2400" dirty="0" smtClean="0">
                <a:latin typeface="+mj-lt"/>
              </a:rPr>
              <a:t>CPU</a:t>
            </a:r>
            <a:r>
              <a:rPr lang="zh-CN" altLang="en-US" sz="2400" dirty="0" smtClean="0">
                <a:latin typeface="+mj-lt"/>
              </a:rPr>
              <a:t>处于等待状态，如何降低</a:t>
            </a:r>
            <a:r>
              <a:rPr lang="en-US" altLang="zh-CN" sz="2400" dirty="0" smtClean="0">
                <a:latin typeface="+mj-lt"/>
              </a:rPr>
              <a:t>CPU</a:t>
            </a:r>
            <a:r>
              <a:rPr lang="zh-CN" altLang="en-US" sz="2400" dirty="0" smtClean="0">
                <a:latin typeface="+mj-lt"/>
              </a:rPr>
              <a:t>的等待时间（缺失代价）？</a:t>
            </a:r>
          </a:p>
          <a:p>
            <a:pPr marL="0" indent="0" eaLnBrk="1" hangingPunct="1">
              <a:lnSpc>
                <a:spcPct val="110000"/>
              </a:lnSpc>
              <a:spcBef>
                <a:spcPts val="0"/>
              </a:spcBef>
              <a:buClr>
                <a:srgbClr val="FF0000"/>
              </a:buClr>
              <a:defRPr/>
            </a:pPr>
            <a:r>
              <a:rPr lang="zh-CN" altLang="en-US" sz="2400" dirty="0" smtClean="0">
                <a:solidFill>
                  <a:srgbClr val="FF0000"/>
                </a:solidFill>
                <a:effectLst>
                  <a:outerShdw blurRad="38100" dist="38100" dir="2700000" algn="tl">
                    <a:srgbClr val="C0C0C0"/>
                  </a:outerShdw>
                </a:effectLst>
                <a:latin typeface="+mj-lt"/>
              </a:rPr>
              <a:t>  解决</a:t>
            </a:r>
          </a:p>
          <a:p>
            <a:pPr marL="0" indent="0" eaLnBrk="1" hangingPunct="1">
              <a:lnSpc>
                <a:spcPct val="110000"/>
              </a:lnSpc>
              <a:spcBef>
                <a:spcPts val="0"/>
              </a:spcBef>
              <a:buNone/>
              <a:defRPr/>
            </a:pPr>
            <a:r>
              <a:rPr lang="zh-CN" altLang="en-US" sz="2400" dirty="0" smtClean="0">
                <a:latin typeface="+mj-lt"/>
              </a:rPr>
              <a:t>    </a:t>
            </a:r>
            <a:r>
              <a:rPr lang="zh-CN" altLang="en-US" sz="2400" dirty="0" smtClean="0">
                <a:solidFill>
                  <a:srgbClr val="0000FF"/>
                </a:solidFill>
                <a:latin typeface="+mj-lt"/>
              </a:rPr>
              <a:t>非</a:t>
            </a:r>
            <a:r>
              <a:rPr lang="zh-CN" altLang="en-US" sz="2400" dirty="0">
                <a:solidFill>
                  <a:srgbClr val="0000FF"/>
                </a:solidFill>
                <a:latin typeface="+mj-lt"/>
              </a:rPr>
              <a:t>阻塞</a:t>
            </a:r>
            <a:r>
              <a:rPr lang="en-US" altLang="zh-CN" sz="2400" dirty="0">
                <a:solidFill>
                  <a:srgbClr val="0000FF"/>
                </a:solidFill>
                <a:latin typeface="+mj-lt"/>
              </a:rPr>
              <a:t>Cache</a:t>
            </a:r>
            <a:r>
              <a:rPr lang="zh-CN" altLang="en-US" sz="2400" dirty="0" smtClean="0">
                <a:solidFill>
                  <a:srgbClr val="0000FF"/>
                </a:solidFill>
                <a:latin typeface="+mj-lt"/>
              </a:rPr>
              <a:t>技术</a:t>
            </a:r>
            <a:r>
              <a:rPr lang="zh-CN" altLang="en-US" sz="2400" dirty="0" smtClean="0">
                <a:latin typeface="+mj-lt"/>
              </a:rPr>
              <a:t>：在</a:t>
            </a:r>
            <a:r>
              <a:rPr lang="en-US" altLang="zh-CN" sz="2400" dirty="0" smtClean="0">
                <a:latin typeface="+mj-lt"/>
              </a:rPr>
              <a:t>Cache</a:t>
            </a:r>
            <a:r>
              <a:rPr lang="zh-CN" altLang="en-US" sz="2400" dirty="0">
                <a:latin typeface="+mj-lt"/>
              </a:rPr>
              <a:t>失效时仍允许</a:t>
            </a:r>
            <a:r>
              <a:rPr lang="en-US" altLang="zh-CN" sz="2400" dirty="0">
                <a:latin typeface="+mj-lt"/>
              </a:rPr>
              <a:t>CPU</a:t>
            </a:r>
            <a:r>
              <a:rPr lang="zh-CN" altLang="en-US" sz="2400" dirty="0">
                <a:latin typeface="+mj-lt"/>
              </a:rPr>
              <a:t>进行其他的命中</a:t>
            </a:r>
            <a:r>
              <a:rPr lang="zh-CN" altLang="en-US" sz="2400" dirty="0" smtClean="0">
                <a:latin typeface="+mj-lt"/>
              </a:rPr>
              <a:t>访问（</a:t>
            </a:r>
            <a:r>
              <a:rPr lang="zh-CN" altLang="en-US" sz="2400" dirty="0" smtClean="0">
                <a:solidFill>
                  <a:srgbClr val="0000FF"/>
                </a:solidFill>
                <a:latin typeface="+mj-lt"/>
              </a:rPr>
              <a:t>允许指令乱序执行</a:t>
            </a:r>
            <a:r>
              <a:rPr lang="zh-CN" altLang="en-US" sz="2400" dirty="0" smtClean="0">
                <a:latin typeface="+mj-lt"/>
              </a:rPr>
              <a:t>：在</a:t>
            </a:r>
            <a:r>
              <a:rPr lang="en-US" altLang="zh-CN" sz="2400" dirty="0" smtClean="0">
                <a:latin typeface="+mj-lt"/>
              </a:rPr>
              <a:t>CPU</a:t>
            </a:r>
            <a:r>
              <a:rPr lang="zh-CN" altLang="en-US" sz="2400" dirty="0" smtClean="0">
                <a:latin typeface="+mj-lt"/>
              </a:rPr>
              <a:t>等待时有可能执行后面的指令）。</a:t>
            </a:r>
            <a:r>
              <a:rPr lang="zh-CN" altLang="en-US" sz="2400" dirty="0">
                <a:latin typeface="+mj-lt"/>
              </a:rPr>
              <a:t>即允许“</a:t>
            </a:r>
            <a:r>
              <a:rPr lang="zh-CN" altLang="en-US" sz="2400" dirty="0">
                <a:solidFill>
                  <a:srgbClr val="0000FF"/>
                </a:solidFill>
                <a:latin typeface="+mj-lt"/>
              </a:rPr>
              <a:t>失效下命中</a:t>
            </a:r>
            <a:r>
              <a:rPr lang="zh-CN" altLang="en-US" sz="2400" dirty="0">
                <a:latin typeface="+mj-lt"/>
              </a:rPr>
              <a:t>”</a:t>
            </a:r>
            <a:r>
              <a:rPr lang="zh-CN" altLang="en-US" sz="2400" dirty="0" smtClean="0">
                <a:latin typeface="+mj-lt"/>
              </a:rPr>
              <a:t>。</a:t>
            </a:r>
            <a:endParaRPr lang="en-US" altLang="zh-CN" sz="2400" dirty="0" smtClean="0">
              <a:latin typeface="+mj-lt"/>
            </a:endParaRPr>
          </a:p>
          <a:p>
            <a:pPr marL="0" indent="0" eaLnBrk="1" hangingPunct="1">
              <a:lnSpc>
                <a:spcPct val="110000"/>
              </a:lnSpc>
              <a:spcBef>
                <a:spcPts val="0"/>
              </a:spcBef>
              <a:buClr>
                <a:srgbClr val="FF0000"/>
              </a:buClr>
              <a:defRPr/>
            </a:pPr>
            <a:r>
              <a:rPr lang="zh-CN" altLang="en-US" sz="2400" dirty="0">
                <a:solidFill>
                  <a:srgbClr val="FF0000"/>
                </a:solidFill>
                <a:effectLst>
                  <a:outerShdw blurRad="38100" dist="38100" dir="2700000" algn="tl">
                    <a:srgbClr val="C0C0C0"/>
                  </a:outerShdw>
                </a:effectLst>
                <a:latin typeface="+mj-lt"/>
              </a:rPr>
              <a:t> </a:t>
            </a:r>
            <a:r>
              <a:rPr lang="zh-CN" altLang="en-US" sz="2400" dirty="0" smtClean="0">
                <a:solidFill>
                  <a:srgbClr val="FF0000"/>
                </a:solidFill>
                <a:effectLst>
                  <a:outerShdw blurRad="38100" dist="38100" dir="2700000" algn="tl">
                    <a:srgbClr val="C0C0C0"/>
                  </a:outerShdw>
                </a:effectLst>
                <a:latin typeface="+mj-lt"/>
              </a:rPr>
              <a:t> 优化</a:t>
            </a:r>
            <a:endParaRPr lang="en-US" altLang="zh-CN" sz="2400" dirty="0" smtClean="0">
              <a:solidFill>
                <a:srgbClr val="FF0000"/>
              </a:solidFill>
              <a:effectLst>
                <a:outerShdw blurRad="38100" dist="38100" dir="2700000" algn="tl">
                  <a:srgbClr val="C0C0C0"/>
                </a:outerShdw>
              </a:effectLst>
              <a:latin typeface="+mj-lt"/>
            </a:endParaRPr>
          </a:p>
          <a:p>
            <a:pPr lvl="1" eaLnBrk="1" hangingPunct="1">
              <a:lnSpc>
                <a:spcPct val="110000"/>
              </a:lnSpc>
              <a:spcBef>
                <a:spcPts val="0"/>
              </a:spcBef>
              <a:buClrTx/>
              <a:defRPr/>
            </a:pPr>
            <a:r>
              <a:rPr lang="zh-CN" altLang="en-US" sz="2000" dirty="0">
                <a:latin typeface="+mj-lt"/>
              </a:rPr>
              <a:t>“多重失效下命中”</a:t>
            </a:r>
          </a:p>
          <a:p>
            <a:pPr lvl="1" eaLnBrk="1" hangingPunct="1">
              <a:lnSpc>
                <a:spcPct val="110000"/>
              </a:lnSpc>
              <a:spcBef>
                <a:spcPts val="0"/>
              </a:spcBef>
              <a:buClrTx/>
              <a:defRPr/>
            </a:pPr>
            <a:r>
              <a:rPr lang="zh-CN" altLang="en-US" sz="2000" dirty="0">
                <a:latin typeface="+mj-lt"/>
              </a:rPr>
              <a:t> “失效下失效”</a:t>
            </a:r>
          </a:p>
          <a:p>
            <a:pPr marL="457200" lvl="1" indent="0" eaLnBrk="1" hangingPunct="1">
              <a:lnSpc>
                <a:spcPct val="110000"/>
              </a:lnSpc>
              <a:spcBef>
                <a:spcPts val="0"/>
              </a:spcBef>
              <a:buClrTx/>
              <a:buNone/>
              <a:defRPr/>
            </a:pPr>
            <a:r>
              <a:rPr lang="zh-CN" altLang="en-US" sz="2000" dirty="0">
                <a:latin typeface="+mj-lt"/>
              </a:rPr>
              <a:t> </a:t>
            </a:r>
            <a:r>
              <a:rPr lang="zh-CN" altLang="en-US" sz="2000" dirty="0" smtClean="0">
                <a:latin typeface="+mj-lt"/>
              </a:rPr>
              <a:t>    前提：存储器</a:t>
            </a:r>
            <a:r>
              <a:rPr lang="zh-CN" altLang="en-US" sz="2000" dirty="0">
                <a:latin typeface="+mj-lt"/>
              </a:rPr>
              <a:t>必须能够处理多个</a:t>
            </a:r>
            <a:r>
              <a:rPr lang="zh-CN" altLang="en-US" sz="2000" dirty="0" smtClean="0">
                <a:latin typeface="+mj-lt"/>
              </a:rPr>
              <a:t>失效</a:t>
            </a:r>
            <a:endParaRPr lang="zh-CN" altLang="en-US" sz="2000" dirty="0">
              <a:latin typeface="+mj-lt"/>
            </a:endParaRPr>
          </a:p>
        </p:txBody>
      </p:sp>
      <p:sp>
        <p:nvSpPr>
          <p:cNvPr id="173061"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2 之 1</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3" name="Text Box 181"/>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rgbClr val="003366"/>
              </a:buClr>
              <a:buFont typeface="Wingdings" pitchFamily="2" charset="2"/>
              <a:buNone/>
            </a:pPr>
            <a:r>
              <a:rPr lang="zh-CN" altLang="en-US" sz="1200" b="0">
                <a:solidFill>
                  <a:srgbClr val="003366"/>
                </a:solidFill>
                <a:latin typeface="幼圆" pitchFamily="49" charset="-122"/>
                <a:ea typeface="幼圆" pitchFamily="49" charset="-122"/>
              </a:rPr>
              <a:t>2 之 2</a:t>
            </a:r>
          </a:p>
        </p:txBody>
      </p:sp>
      <p:pic>
        <p:nvPicPr>
          <p:cNvPr id="5" name="Picture 4" descr="5-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395536" y="548680"/>
            <a:ext cx="6335713" cy="5997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Text Box 3"/>
          <p:cNvSpPr txBox="1">
            <a:spLocks noChangeArrowheads="1"/>
          </p:cNvSpPr>
          <p:nvPr/>
        </p:nvSpPr>
        <p:spPr bwMode="auto">
          <a:xfrm>
            <a:off x="0" y="1"/>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5"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6" action="ppaction://hlinksldjump"/>
              </a:rPr>
              <a:t>Cache</a:t>
            </a:r>
            <a:r>
              <a:rPr lang="zh-CN" altLang="en-US" sz="1200" b="0">
                <a:latin typeface="Times New Roman" pitchFamily="18" charset="0"/>
                <a:ea typeface="幼圆" pitchFamily="49" charset="-122"/>
                <a:hlinkClick r:id="rId6"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7" action="ppaction://hlinksldjump"/>
              </a:rPr>
              <a:t>Cache</a:t>
            </a:r>
            <a:r>
              <a:rPr lang="zh-CN" altLang="en-US" sz="1200" b="0">
                <a:latin typeface="Times New Roman" pitchFamily="18" charset="0"/>
                <a:ea typeface="幼圆" pitchFamily="49" charset="-122"/>
                <a:hlinkClick r:id="rId7"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8" action="ppaction://hlinksldjump"/>
              </a:rPr>
              <a:t>提高</a:t>
            </a:r>
            <a:r>
              <a:rPr lang="en-US" altLang="zh-CN" sz="1200" b="0">
                <a:latin typeface="Times New Roman" pitchFamily="18" charset="0"/>
                <a:ea typeface="幼圆" pitchFamily="49" charset="-122"/>
                <a:hlinkClick r:id="rId8" action="ppaction://hlinksldjump"/>
              </a:rPr>
              <a:t>Cache</a:t>
            </a:r>
            <a:r>
              <a:rPr lang="zh-CN" altLang="en-US" sz="1200" b="0">
                <a:latin typeface="Times New Roman" pitchFamily="18" charset="0"/>
                <a:ea typeface="幼圆" pitchFamily="49" charset="-122"/>
                <a:hlinkClick r:id="rId8"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9" action="ppaction://hlinksldjump"/>
              </a:rPr>
              <a:t>通过并行性降低缺失代价/缺失率 </a:t>
            </a:r>
            <a:endParaRPr lang="zh-CN" altLang="en-US" sz="1200" b="0">
              <a:latin typeface="Times New Roman" pitchFamily="18" charset="0"/>
              <a:ea typeface="幼圆" pitchFamily="49" charset="-122"/>
            </a:endParaRPr>
          </a:p>
        </p:txBody>
      </p:sp>
      <p:sp>
        <p:nvSpPr>
          <p:cNvPr id="2" name="线形标注 2(无边框) 1"/>
          <p:cNvSpPr/>
          <p:nvPr/>
        </p:nvSpPr>
        <p:spPr bwMode="auto">
          <a:xfrm>
            <a:off x="7069841" y="692696"/>
            <a:ext cx="1810816" cy="3326168"/>
          </a:xfrm>
          <a:prstGeom prst="callout2">
            <a:avLst>
              <a:gd name="adj1" fmla="val 45463"/>
              <a:gd name="adj2" fmla="val -1806"/>
              <a:gd name="adj3" fmla="val 45462"/>
              <a:gd name="adj4" fmla="val -17392"/>
              <a:gd name="adj5" fmla="val 77262"/>
              <a:gd name="adj6" fmla="val -63135"/>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0000" tIns="46800" rIns="90000" bIns="4680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50000"/>
              </a:spcBef>
              <a:spcAft>
                <a:spcPct val="0"/>
              </a:spcAft>
              <a:buClr>
                <a:schemeClr val="accent2"/>
              </a:buClr>
              <a:buSzTx/>
              <a:buFont typeface="Arial" panose="020B0604020202020204" pitchFamily="34" charset="0"/>
              <a:buChar char="•"/>
              <a:tabLst/>
            </a:pPr>
            <a:r>
              <a:rPr kumimoji="1" lang="zh-CN" altLang="en-US" sz="2000" b="1" i="0" u="none" strike="noStrike" cap="none" normalizeH="0" baseline="0" dirty="0" smtClean="0">
                <a:ln>
                  <a:noFill/>
                </a:ln>
                <a:solidFill>
                  <a:srgbClr val="0000FF"/>
                </a:solidFill>
                <a:effectLst/>
                <a:latin typeface="Times New Roman" pitchFamily="18" charset="0"/>
                <a:ea typeface="宋体" pitchFamily="2" charset="-122"/>
              </a:rPr>
              <a:t>测试环境：</a:t>
            </a: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8KB</a:t>
            </a: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直接映象</a:t>
            </a: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Cache</a:t>
            </a: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，块大小为</a:t>
            </a: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32B</a:t>
            </a:r>
          </a:p>
          <a:p>
            <a:pPr marL="342900" marR="0" indent="-342900" algn="l" defTabSz="914400" rtl="0" eaLnBrk="1" fontAlgn="base" latinLnBrk="0" hangingPunct="1">
              <a:lnSpc>
                <a:spcPct val="100000"/>
              </a:lnSpc>
              <a:spcBef>
                <a:spcPct val="50000"/>
              </a:spcBef>
              <a:spcAft>
                <a:spcPct val="0"/>
              </a:spcAft>
              <a:buClr>
                <a:schemeClr val="accent2"/>
              </a:buClr>
              <a:buSzTx/>
              <a:buFont typeface="Arial" panose="020B0604020202020204" pitchFamily="34" charset="0"/>
              <a:buChar char="•"/>
              <a:tabLst/>
            </a:pPr>
            <a:r>
              <a:rPr lang="zh-CN" altLang="en-US" sz="2000" b="1" dirty="0" smtClean="0">
                <a:solidFill>
                  <a:srgbClr val="0000FF"/>
                </a:solidFill>
              </a:rPr>
              <a:t>测试程序：</a:t>
            </a:r>
            <a:r>
              <a:rPr lang="en-US" altLang="zh-CN" sz="2000" dirty="0" smtClean="0"/>
              <a:t>SPEC92</a:t>
            </a:r>
            <a:r>
              <a:rPr lang="zh-CN" altLang="en-US" sz="2000" dirty="0" smtClean="0"/>
              <a:t>（</a:t>
            </a:r>
            <a:r>
              <a:rPr lang="en-US" altLang="zh-CN" sz="2000" dirty="0" smtClean="0"/>
              <a:t>14</a:t>
            </a:r>
            <a:r>
              <a:rPr lang="zh-CN" altLang="en-US" sz="2000" dirty="0" smtClean="0"/>
              <a:t>个浮点程序、</a:t>
            </a:r>
            <a:r>
              <a:rPr lang="en-US" altLang="zh-CN" sz="2000" dirty="0" smtClean="0"/>
              <a:t>4</a:t>
            </a:r>
            <a:r>
              <a:rPr lang="zh-CN" altLang="en-US" sz="2000" dirty="0" smtClean="0"/>
              <a:t>个整数程序）</a:t>
            </a:r>
            <a:endPar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8" name="线形标注 2(无边框) 7"/>
          <p:cNvSpPr/>
          <p:nvPr/>
        </p:nvSpPr>
        <p:spPr bwMode="auto">
          <a:xfrm>
            <a:off x="7069841" y="4297305"/>
            <a:ext cx="1810816" cy="2248950"/>
          </a:xfrm>
          <a:prstGeom prst="callout2">
            <a:avLst>
              <a:gd name="adj1" fmla="val 45463"/>
              <a:gd name="adj2" fmla="val -1806"/>
              <a:gd name="adj3" fmla="val 45462"/>
              <a:gd name="adj4" fmla="val -17392"/>
              <a:gd name="adj5" fmla="val 71341"/>
              <a:gd name="adj6" fmla="val -75882"/>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0000" tIns="46800" rIns="90000" bIns="46800" numCol="1" rtlCol="0" anchor="t" anchorCtr="0" compatLnSpc="1">
            <a:prstTxWarp prst="textNoShape">
              <a:avLst/>
            </a:prstTxWarp>
            <a:spAutoFit/>
          </a:bodyPr>
          <a:lstStyle/>
          <a:p>
            <a:pPr algn="l"/>
            <a:r>
              <a:rPr lang="zh-CN" altLang="en-US" sz="2000" dirty="0" smtClean="0"/>
              <a:t>对整数程序来说，重叠次数对性能提高影响不大，</a:t>
            </a:r>
            <a:r>
              <a:rPr lang="zh-CN" altLang="en-US" sz="2000" dirty="0"/>
              <a:t>简单</a:t>
            </a:r>
            <a:r>
              <a:rPr lang="zh-CN" altLang="en-US" sz="2000" dirty="0" smtClean="0"/>
              <a:t>的 “</a:t>
            </a:r>
            <a:r>
              <a:rPr lang="zh-CN" altLang="en-US" sz="2000" dirty="0"/>
              <a:t>一次</a:t>
            </a:r>
            <a:r>
              <a:rPr lang="zh-CN" altLang="en-US" sz="2000" dirty="0" smtClean="0"/>
              <a:t>失效下命中”就可以了</a:t>
            </a:r>
            <a:endPar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1325821517"/>
      </p:ext>
    </p:extLst>
  </p:cSld>
  <p:clrMapOvr>
    <a:masterClrMapping/>
  </p:clrMapOvr>
  <p:transition spd="slow">
    <p:random/>
    <p:sndAc>
      <p:stSnd>
        <p:snd r:embed="rId3" name="projctor.wav"/>
      </p:stSnd>
    </p:sndAc>
  </p:transition>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nvPr>
        </p:nvSpPr>
        <p:spPr/>
        <p:txBody>
          <a:bodyPr/>
          <a:lstStyle/>
          <a:p>
            <a:pPr eaLnBrk="1" hangingPunct="1">
              <a:defRPr/>
            </a:pPr>
            <a:r>
              <a:rPr lang="zh-CN" altLang="en-US" dirty="0" smtClean="0"/>
              <a:t>指令和数据硬件预取</a:t>
            </a:r>
          </a:p>
        </p:txBody>
      </p:sp>
      <p:sp>
        <p:nvSpPr>
          <p:cNvPr id="17305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提高</a:t>
            </a:r>
            <a:r>
              <a:rPr lang="en-US" altLang="zh-CN" sz="1200" b="0">
                <a:latin typeface="Times New Roman" pitchFamily="18" charset="0"/>
                <a:ea typeface="幼圆" pitchFamily="49" charset="-122"/>
                <a:hlinkClick r:id="rId6" action="ppaction://hlinksldjump"/>
              </a:rPr>
              <a:t>Cache</a:t>
            </a:r>
            <a:r>
              <a:rPr lang="zh-CN" altLang="en-US" sz="1200" b="0">
                <a:latin typeface="Times New Roman" pitchFamily="18" charset="0"/>
                <a:ea typeface="幼圆" pitchFamily="49" charset="-122"/>
                <a:hlinkClick r:id="rId6"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通过并行性降低缺失代价/缺失率 </a:t>
            </a:r>
            <a:endParaRPr lang="zh-CN" altLang="en-US" sz="1200" b="0">
              <a:latin typeface="Times New Roman" pitchFamily="18" charset="0"/>
              <a:ea typeface="幼圆" pitchFamily="49" charset="-122"/>
            </a:endParaRPr>
          </a:p>
        </p:txBody>
      </p:sp>
      <p:sp>
        <p:nvSpPr>
          <p:cNvPr id="622597" name="Rectangle 5"/>
          <p:cNvSpPr>
            <a:spLocks noGrp="1" noChangeArrowheads="1"/>
          </p:cNvSpPr>
          <p:nvPr>
            <p:ph type="body" idx="1"/>
          </p:nvPr>
        </p:nvSpPr>
        <p:spPr>
          <a:xfrm>
            <a:off x="809624" y="1989138"/>
            <a:ext cx="8105775" cy="4392612"/>
          </a:xfrm>
        </p:spPr>
        <p:txBody>
          <a:bodyPr/>
          <a:lstStyle/>
          <a:p>
            <a:pPr marL="0" indent="0" eaLnBrk="1" hangingPunct="1">
              <a:lnSpc>
                <a:spcPct val="110000"/>
              </a:lnSpc>
              <a:buClr>
                <a:srgbClr val="FF0000"/>
              </a:buClr>
              <a:defRPr/>
            </a:pPr>
            <a:r>
              <a:rPr lang="zh-CN" altLang="en-US" sz="2400" dirty="0" smtClean="0">
                <a:solidFill>
                  <a:srgbClr val="FF0000"/>
                </a:solidFill>
                <a:effectLst>
                  <a:outerShdw blurRad="38100" dist="38100" dir="2700000" algn="tl">
                    <a:srgbClr val="C0C0C0"/>
                  </a:outerShdw>
                </a:effectLst>
                <a:latin typeface="+mj-lt"/>
              </a:rPr>
              <a:t>  思想：</a:t>
            </a:r>
            <a:r>
              <a:rPr lang="zh-CN" altLang="en-US" sz="2400" dirty="0" smtClean="0">
                <a:latin typeface="+mj-lt"/>
              </a:rPr>
              <a:t>在</a:t>
            </a:r>
            <a:r>
              <a:rPr lang="en-US" altLang="zh-CN" sz="2400" dirty="0" smtClean="0">
                <a:latin typeface="+mj-lt"/>
              </a:rPr>
              <a:t>CPU</a:t>
            </a:r>
            <a:r>
              <a:rPr lang="zh-CN" altLang="en-US" sz="2400" dirty="0" smtClean="0">
                <a:latin typeface="+mj-lt"/>
              </a:rPr>
              <a:t>访问指令和数据之前就将它们预取到</a:t>
            </a:r>
            <a:r>
              <a:rPr lang="en-US" altLang="zh-CN" sz="2400" dirty="0" smtClean="0">
                <a:latin typeface="+mj-lt"/>
              </a:rPr>
              <a:t>Cache</a:t>
            </a:r>
            <a:r>
              <a:rPr lang="zh-CN" altLang="en-US" sz="2400" dirty="0" smtClean="0">
                <a:latin typeface="+mj-lt"/>
              </a:rPr>
              <a:t>或预取到可以比主存访问速度更快的外部缓冲区中。</a:t>
            </a:r>
          </a:p>
          <a:p>
            <a:pPr lvl="1" eaLnBrk="1" hangingPunct="1">
              <a:lnSpc>
                <a:spcPct val="110000"/>
              </a:lnSpc>
              <a:defRPr/>
            </a:pPr>
            <a:r>
              <a:rPr lang="zh-CN" altLang="en-US" sz="2400" dirty="0" smtClean="0">
                <a:latin typeface="+mj-lt"/>
              </a:rPr>
              <a:t>预</a:t>
            </a:r>
            <a:r>
              <a:rPr lang="zh-CN" altLang="en-US" sz="2400" dirty="0">
                <a:latin typeface="+mj-lt"/>
              </a:rPr>
              <a:t>取通常由</a:t>
            </a:r>
            <a:r>
              <a:rPr lang="en-US" altLang="zh-CN" sz="2400" dirty="0">
                <a:latin typeface="+mj-lt"/>
              </a:rPr>
              <a:t>Cache</a:t>
            </a:r>
            <a:r>
              <a:rPr lang="zh-CN" altLang="en-US" sz="2400" dirty="0">
                <a:latin typeface="+mj-lt"/>
              </a:rPr>
              <a:t>之外的硬件完成</a:t>
            </a:r>
          </a:p>
          <a:p>
            <a:pPr lvl="1" eaLnBrk="1" hangingPunct="1">
              <a:lnSpc>
                <a:spcPct val="110000"/>
              </a:lnSpc>
              <a:defRPr/>
            </a:pPr>
            <a:r>
              <a:rPr lang="zh-CN" altLang="en-US" sz="2400" dirty="0" smtClean="0">
                <a:latin typeface="+mj-lt"/>
              </a:rPr>
              <a:t>预取技术建立在利用存储器空闲带宽的基础上，编译器可以帮助减少不必要的预取。</a:t>
            </a:r>
            <a:endParaRPr lang="en-US" altLang="zh-CN" sz="2400" dirty="0" smtClean="0">
              <a:latin typeface="+mj-lt"/>
            </a:endParaRPr>
          </a:p>
          <a:p>
            <a:pPr marL="0" indent="0" eaLnBrk="1" hangingPunct="1">
              <a:lnSpc>
                <a:spcPct val="95000"/>
              </a:lnSpc>
              <a:buClr>
                <a:srgbClr val="FF0000"/>
              </a:buClr>
              <a:defRPr/>
            </a:pPr>
            <a:r>
              <a:rPr lang="zh-CN" altLang="en-US" sz="2400" dirty="0" smtClean="0">
                <a:solidFill>
                  <a:srgbClr val="FF0000"/>
                </a:solidFill>
                <a:effectLst>
                  <a:outerShdw blurRad="38100" dist="38100" dir="2700000" algn="tl">
                    <a:srgbClr val="C0C0C0"/>
                  </a:outerShdw>
                </a:effectLst>
              </a:rPr>
              <a:t>  例子</a:t>
            </a:r>
            <a:endParaRPr lang="zh-CN" altLang="en-US" sz="2400" dirty="0">
              <a:solidFill>
                <a:srgbClr val="FF0000"/>
              </a:solidFill>
              <a:effectLst>
                <a:outerShdw blurRad="38100" dist="38100" dir="2700000" algn="tl">
                  <a:srgbClr val="C0C0C0"/>
                </a:outerShdw>
              </a:effectLst>
            </a:endParaRPr>
          </a:p>
          <a:p>
            <a:pPr marL="0" indent="0" eaLnBrk="1" hangingPunct="1">
              <a:lnSpc>
                <a:spcPct val="95000"/>
              </a:lnSpc>
              <a:buNone/>
              <a:defRPr/>
            </a:pPr>
            <a:r>
              <a:rPr lang="zh-CN" altLang="en-US" sz="2400" dirty="0"/>
              <a:t>   </a:t>
            </a:r>
            <a:r>
              <a:rPr lang="zh-CN" altLang="en-US" sz="2400" dirty="0" smtClean="0"/>
              <a:t> </a:t>
            </a:r>
            <a:r>
              <a:rPr lang="en-US" altLang="zh-CN" sz="2400" dirty="0" smtClean="0"/>
              <a:t>AXP21064</a:t>
            </a:r>
            <a:r>
              <a:rPr lang="zh-CN" altLang="en-US" sz="2400" dirty="0"/>
              <a:t>微处理器在缺失时取两个块：被请求的块和其后紧挨着的块。被请求的块装入到指令</a:t>
            </a:r>
            <a:r>
              <a:rPr lang="en-US" altLang="zh-CN" sz="2400" dirty="0"/>
              <a:t>Cache</a:t>
            </a:r>
            <a:r>
              <a:rPr lang="zh-CN" altLang="en-US" sz="2400" dirty="0"/>
              <a:t>中，而预取的块被装入到</a:t>
            </a:r>
            <a:r>
              <a:rPr lang="zh-CN" altLang="en-US" sz="2400" dirty="0" smtClean="0"/>
              <a:t>指令流缓冲区</a:t>
            </a:r>
            <a:r>
              <a:rPr lang="zh-CN" altLang="en-US" sz="2400" dirty="0"/>
              <a:t>中。如果某次被请求块在</a:t>
            </a:r>
            <a:r>
              <a:rPr lang="zh-CN" altLang="en-US" sz="2400" dirty="0" smtClean="0"/>
              <a:t>指令流缓冲区</a:t>
            </a:r>
            <a:r>
              <a:rPr lang="zh-CN" altLang="en-US" sz="2400" dirty="0"/>
              <a:t>中找到，则原</a:t>
            </a:r>
            <a:r>
              <a:rPr lang="en-US" altLang="zh-CN" sz="2400" dirty="0"/>
              <a:t>Cache</a:t>
            </a:r>
            <a:r>
              <a:rPr lang="zh-CN" altLang="en-US" sz="2400" dirty="0"/>
              <a:t>请求被取消，块被</a:t>
            </a:r>
            <a:r>
              <a:rPr lang="zh-CN" altLang="en-US" sz="2400" dirty="0" smtClean="0"/>
              <a:t>从流缓冲区</a:t>
            </a:r>
            <a:r>
              <a:rPr lang="zh-CN" altLang="en-US" sz="2400" dirty="0"/>
              <a:t>中读入，然后下一个预取请求被发出</a:t>
            </a:r>
            <a:r>
              <a:rPr lang="zh-CN" altLang="en-US" sz="2400" dirty="0" smtClean="0"/>
              <a:t>。</a:t>
            </a:r>
            <a:endParaRPr lang="zh-CN" altLang="en-US" sz="2400" dirty="0"/>
          </a:p>
        </p:txBody>
      </p:sp>
      <p:sp>
        <p:nvSpPr>
          <p:cNvPr id="173061"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2 之 1</a:t>
            </a:r>
          </a:p>
        </p:txBody>
      </p:sp>
    </p:spTree>
    <p:extLst>
      <p:ext uri="{BB962C8B-B14F-4D97-AF65-F5344CB8AC3E}">
        <p14:creationId xmlns:p14="http://schemas.microsoft.com/office/powerpoint/2010/main" val="3537476525"/>
      </p:ext>
    </p:extLst>
  </p:cSld>
  <p:clrMapOvr>
    <a:masterClrMapping/>
  </p:clrMapOvr>
  <p:transition spd="slow">
    <p:random/>
    <p:sndAc>
      <p:stSnd>
        <p:snd r:embed="rId2" name="projctor.wav"/>
      </p:stSnd>
    </p:sndAc>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p:nvPr>
        </p:nvSpPr>
        <p:spPr/>
        <p:txBody>
          <a:bodyPr/>
          <a:lstStyle/>
          <a:p>
            <a:pPr eaLnBrk="1" hangingPunct="1">
              <a:defRPr/>
            </a:pPr>
            <a:r>
              <a:rPr lang="zh-CN" altLang="en-US" dirty="0" smtClean="0"/>
              <a:t>硬件预取效果</a:t>
            </a:r>
          </a:p>
        </p:txBody>
      </p:sp>
      <p:sp>
        <p:nvSpPr>
          <p:cNvPr id="17408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提高</a:t>
            </a:r>
            <a:r>
              <a:rPr lang="en-US" altLang="zh-CN" sz="1200" b="0">
                <a:latin typeface="Times New Roman" pitchFamily="18" charset="0"/>
                <a:ea typeface="幼圆" pitchFamily="49" charset="-122"/>
                <a:hlinkClick r:id="rId6" action="ppaction://hlinksldjump"/>
              </a:rPr>
              <a:t>Cache</a:t>
            </a:r>
            <a:r>
              <a:rPr lang="zh-CN" altLang="en-US" sz="1200" b="0">
                <a:latin typeface="Times New Roman" pitchFamily="18" charset="0"/>
                <a:ea typeface="幼圆" pitchFamily="49" charset="-122"/>
                <a:hlinkClick r:id="rId6"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通过并行性降低缺失代价/缺失率 </a:t>
            </a:r>
            <a:endParaRPr lang="zh-CN" altLang="en-US" sz="1200" b="0">
              <a:latin typeface="Times New Roman" pitchFamily="18" charset="0"/>
              <a:ea typeface="幼圆" pitchFamily="49" charset="-122"/>
            </a:endParaRPr>
          </a:p>
        </p:txBody>
      </p:sp>
      <p:sp>
        <p:nvSpPr>
          <p:cNvPr id="624644" name="Rectangle 4"/>
          <p:cNvSpPr>
            <a:spLocks noGrp="1" noChangeArrowheads="1"/>
          </p:cNvSpPr>
          <p:nvPr>
            <p:ph type="body" idx="1"/>
          </p:nvPr>
        </p:nvSpPr>
        <p:spPr>
          <a:xfrm>
            <a:off x="809625" y="1989138"/>
            <a:ext cx="7958138" cy="4411662"/>
          </a:xfrm>
        </p:spPr>
        <p:txBody>
          <a:bodyPr/>
          <a:lstStyle/>
          <a:p>
            <a:pPr marL="0" indent="0" eaLnBrk="1" hangingPunct="1">
              <a:buClr>
                <a:srgbClr val="FF0000"/>
              </a:buClr>
              <a:defRPr/>
            </a:pPr>
            <a:r>
              <a:rPr lang="zh-CN" altLang="en-US" sz="2000" dirty="0" smtClean="0">
                <a:solidFill>
                  <a:srgbClr val="FF0000"/>
                </a:solidFill>
                <a:effectLst>
                  <a:outerShdw blurRad="38100" dist="38100" dir="2700000" algn="tl">
                    <a:srgbClr val="C0C0C0"/>
                  </a:outerShdw>
                </a:effectLst>
                <a:latin typeface="+mj-lt"/>
              </a:rPr>
              <a:t>  </a:t>
            </a:r>
            <a:r>
              <a:rPr lang="en-US" altLang="zh-CN" sz="2000" dirty="0" err="1">
                <a:solidFill>
                  <a:srgbClr val="FF0000"/>
                </a:solidFill>
                <a:effectLst>
                  <a:outerShdw blurRad="38100" dist="38100" dir="2700000" algn="tl">
                    <a:srgbClr val="C0C0C0"/>
                  </a:outerShdw>
                </a:effectLst>
                <a:latin typeface="+mj-lt"/>
              </a:rPr>
              <a:t>Joppi</a:t>
            </a:r>
            <a:r>
              <a:rPr lang="zh-CN" altLang="en-US" sz="2000" dirty="0">
                <a:solidFill>
                  <a:srgbClr val="FF0000"/>
                </a:solidFill>
                <a:effectLst>
                  <a:outerShdw blurRad="38100" dist="38100" dir="2700000" algn="tl">
                    <a:srgbClr val="C0C0C0"/>
                  </a:outerShdw>
                </a:effectLst>
                <a:latin typeface="+mj-lt"/>
              </a:rPr>
              <a:t>的研究结果</a:t>
            </a:r>
          </a:p>
          <a:p>
            <a:pPr lvl="1"/>
            <a:r>
              <a:rPr lang="zh-CN" altLang="en-US" sz="2000" dirty="0" smtClean="0">
                <a:solidFill>
                  <a:srgbClr val="0000FF"/>
                </a:solidFill>
                <a:latin typeface="+mj-lt"/>
              </a:rPr>
              <a:t>指令预取</a:t>
            </a:r>
            <a:r>
              <a:rPr lang="zh-CN" altLang="en-US" sz="2000" dirty="0" smtClean="0">
                <a:solidFill>
                  <a:srgbClr val="D60093"/>
                </a:solidFill>
                <a:latin typeface="+mj-lt"/>
              </a:rPr>
              <a:t> </a:t>
            </a:r>
            <a:r>
              <a:rPr lang="en-US" altLang="zh-CN" sz="2000" dirty="0">
                <a:latin typeface="+mj-lt"/>
              </a:rPr>
              <a:t>(4 KB</a:t>
            </a:r>
            <a:r>
              <a:rPr lang="zh-CN" altLang="en-US" sz="2000" dirty="0">
                <a:latin typeface="+mj-lt"/>
              </a:rPr>
              <a:t>，直接映象</a:t>
            </a:r>
            <a:r>
              <a:rPr lang="en-US" altLang="zh-CN" sz="2000" dirty="0">
                <a:latin typeface="+mj-lt"/>
              </a:rPr>
              <a:t>Cache</a:t>
            </a:r>
            <a:r>
              <a:rPr lang="zh-CN" altLang="en-US" sz="2000" dirty="0">
                <a:latin typeface="+mj-lt"/>
              </a:rPr>
              <a:t>，块</a:t>
            </a:r>
            <a:r>
              <a:rPr lang="zh-CN" altLang="en-US" sz="2000" dirty="0" smtClean="0">
                <a:latin typeface="+mj-lt"/>
              </a:rPr>
              <a:t>大小为</a:t>
            </a:r>
            <a:r>
              <a:rPr lang="en-US" altLang="zh-CN" sz="2000" dirty="0" smtClean="0">
                <a:latin typeface="+mj-lt"/>
              </a:rPr>
              <a:t>16 </a:t>
            </a:r>
            <a:r>
              <a:rPr lang="en-US" altLang="zh-CN" sz="2000" dirty="0">
                <a:latin typeface="+mj-lt"/>
              </a:rPr>
              <a:t>B)</a:t>
            </a:r>
          </a:p>
          <a:p>
            <a:pPr lvl="2"/>
            <a:r>
              <a:rPr lang="en-US" altLang="zh-CN" sz="2000" dirty="0">
                <a:solidFill>
                  <a:srgbClr val="9933FF"/>
                </a:solidFill>
                <a:latin typeface="+mj-lt"/>
              </a:rPr>
              <a:t>1</a:t>
            </a:r>
            <a:r>
              <a:rPr lang="zh-CN" altLang="en-US" sz="2000" dirty="0">
                <a:latin typeface="+mj-lt"/>
              </a:rPr>
              <a:t>个块的指令流缓冲器： 捕获</a:t>
            </a:r>
            <a:r>
              <a:rPr lang="en-US" altLang="zh-CN" sz="2000" dirty="0">
                <a:solidFill>
                  <a:srgbClr val="9933FF"/>
                </a:solidFill>
                <a:latin typeface="+mj-lt"/>
              </a:rPr>
              <a:t>15</a:t>
            </a:r>
            <a:r>
              <a:rPr lang="zh-CN" altLang="en-US" sz="2000" dirty="0">
                <a:solidFill>
                  <a:srgbClr val="9933FF"/>
                </a:solidFill>
                <a:latin typeface="+mj-lt"/>
              </a:rPr>
              <a:t>％～</a:t>
            </a:r>
            <a:r>
              <a:rPr lang="en-US" altLang="zh-CN" sz="2000" dirty="0">
                <a:solidFill>
                  <a:srgbClr val="9933FF"/>
                </a:solidFill>
                <a:latin typeface="+mj-lt"/>
              </a:rPr>
              <a:t>25</a:t>
            </a:r>
            <a:r>
              <a:rPr lang="zh-CN" altLang="en-US" sz="2000" dirty="0">
                <a:solidFill>
                  <a:srgbClr val="9933FF"/>
                </a:solidFill>
                <a:latin typeface="+mj-lt"/>
              </a:rPr>
              <a:t>％</a:t>
            </a:r>
            <a:r>
              <a:rPr lang="zh-CN" altLang="en-US" sz="2000" dirty="0">
                <a:latin typeface="+mj-lt"/>
              </a:rPr>
              <a:t>的失效</a:t>
            </a:r>
          </a:p>
          <a:p>
            <a:pPr lvl="2"/>
            <a:r>
              <a:rPr lang="en-US" altLang="zh-CN" sz="2000" dirty="0">
                <a:solidFill>
                  <a:srgbClr val="9933FF"/>
                </a:solidFill>
                <a:latin typeface="+mj-lt"/>
              </a:rPr>
              <a:t>4</a:t>
            </a:r>
            <a:r>
              <a:rPr lang="zh-CN" altLang="en-US" sz="2000" dirty="0">
                <a:latin typeface="+mj-lt"/>
              </a:rPr>
              <a:t>个块的指令流缓冲器： 捕获</a:t>
            </a:r>
            <a:r>
              <a:rPr lang="en-US" altLang="zh-CN" sz="2000" dirty="0">
                <a:solidFill>
                  <a:srgbClr val="9933FF"/>
                </a:solidFill>
                <a:latin typeface="+mj-lt"/>
              </a:rPr>
              <a:t>50</a:t>
            </a:r>
            <a:r>
              <a:rPr lang="zh-CN" altLang="en-US" sz="2000" dirty="0">
                <a:solidFill>
                  <a:srgbClr val="9933FF"/>
                </a:solidFill>
                <a:latin typeface="+mj-lt"/>
              </a:rPr>
              <a:t>％</a:t>
            </a:r>
          </a:p>
          <a:p>
            <a:pPr lvl="2"/>
            <a:r>
              <a:rPr lang="en-US" altLang="zh-CN" sz="2000" dirty="0">
                <a:solidFill>
                  <a:srgbClr val="9933FF"/>
                </a:solidFill>
                <a:latin typeface="+mj-lt"/>
              </a:rPr>
              <a:t>16</a:t>
            </a:r>
            <a:r>
              <a:rPr lang="zh-CN" altLang="en-US" sz="2000" dirty="0">
                <a:latin typeface="+mj-lt"/>
              </a:rPr>
              <a:t>个块的指令流缓冲器：捕获</a:t>
            </a:r>
            <a:r>
              <a:rPr lang="en-US" altLang="zh-CN" sz="2000" dirty="0">
                <a:solidFill>
                  <a:srgbClr val="9933FF"/>
                </a:solidFill>
                <a:latin typeface="+mj-lt"/>
              </a:rPr>
              <a:t>72</a:t>
            </a:r>
            <a:r>
              <a:rPr lang="zh-CN" altLang="en-US" sz="2000" dirty="0" smtClean="0">
                <a:solidFill>
                  <a:srgbClr val="9933FF"/>
                </a:solidFill>
                <a:latin typeface="+mj-lt"/>
              </a:rPr>
              <a:t>％</a:t>
            </a:r>
            <a:endParaRPr lang="en-US" altLang="zh-CN" sz="2000" dirty="0" smtClean="0">
              <a:solidFill>
                <a:srgbClr val="9933FF"/>
              </a:solidFill>
              <a:latin typeface="+mj-lt"/>
            </a:endParaRPr>
          </a:p>
          <a:p>
            <a:pPr lvl="1"/>
            <a:r>
              <a:rPr lang="zh-CN" altLang="en-US" sz="2000" dirty="0">
                <a:solidFill>
                  <a:srgbClr val="0000FF"/>
                </a:solidFill>
                <a:latin typeface="+mj-lt"/>
              </a:rPr>
              <a:t>数据预取</a:t>
            </a:r>
            <a:r>
              <a:rPr lang="zh-CN" altLang="en-US" sz="2000" dirty="0">
                <a:latin typeface="+mj-lt"/>
              </a:rPr>
              <a:t> </a:t>
            </a:r>
            <a:r>
              <a:rPr lang="en-US" altLang="zh-CN" sz="2000" dirty="0">
                <a:latin typeface="+mj-lt"/>
              </a:rPr>
              <a:t>(4 </a:t>
            </a:r>
            <a:r>
              <a:rPr lang="en-US" altLang="zh-CN" sz="2000" dirty="0" smtClean="0">
                <a:latin typeface="+mj-lt"/>
              </a:rPr>
              <a:t>KB</a:t>
            </a:r>
            <a:r>
              <a:rPr lang="zh-CN" altLang="en-US" sz="2000" dirty="0" smtClean="0">
                <a:latin typeface="+mj-lt"/>
              </a:rPr>
              <a:t>，直接</a:t>
            </a:r>
            <a:r>
              <a:rPr lang="zh-CN" altLang="en-US" sz="2000" dirty="0">
                <a:latin typeface="+mj-lt"/>
              </a:rPr>
              <a:t>映象</a:t>
            </a:r>
            <a:r>
              <a:rPr lang="en-US" altLang="zh-CN" sz="2000" dirty="0">
                <a:latin typeface="+mj-lt"/>
              </a:rPr>
              <a:t>Cache)</a:t>
            </a:r>
          </a:p>
          <a:p>
            <a:pPr lvl="2"/>
            <a:r>
              <a:rPr lang="en-US" altLang="zh-CN" sz="2000" dirty="0">
                <a:solidFill>
                  <a:srgbClr val="9933FF"/>
                </a:solidFill>
                <a:latin typeface="+mj-lt"/>
              </a:rPr>
              <a:t>1</a:t>
            </a:r>
            <a:r>
              <a:rPr lang="zh-CN" altLang="en-US" sz="2000" dirty="0">
                <a:latin typeface="+mj-lt"/>
              </a:rPr>
              <a:t>个数据流缓冲器：捕获</a:t>
            </a:r>
            <a:r>
              <a:rPr lang="en-US" altLang="zh-CN" sz="2000" dirty="0">
                <a:solidFill>
                  <a:srgbClr val="9933FF"/>
                </a:solidFill>
                <a:latin typeface="+mj-lt"/>
              </a:rPr>
              <a:t>25</a:t>
            </a:r>
            <a:r>
              <a:rPr lang="zh-CN" altLang="en-US" sz="2000" dirty="0">
                <a:solidFill>
                  <a:srgbClr val="9933FF"/>
                </a:solidFill>
                <a:latin typeface="+mj-lt"/>
              </a:rPr>
              <a:t>％</a:t>
            </a:r>
            <a:r>
              <a:rPr lang="zh-CN" altLang="en-US" sz="2000" dirty="0">
                <a:latin typeface="+mj-lt"/>
              </a:rPr>
              <a:t>的失效</a:t>
            </a:r>
          </a:p>
          <a:p>
            <a:pPr lvl="2"/>
            <a:r>
              <a:rPr lang="zh-CN" altLang="en-US" sz="2000" dirty="0">
                <a:latin typeface="+mj-lt"/>
              </a:rPr>
              <a:t>还可以采用多个数据流缓冲器</a:t>
            </a:r>
          </a:p>
          <a:p>
            <a:pPr marL="0" indent="0" eaLnBrk="1" hangingPunct="1">
              <a:buClr>
                <a:srgbClr val="FF0000"/>
              </a:buClr>
              <a:defRPr/>
            </a:pPr>
            <a:r>
              <a:rPr lang="en-US" altLang="zh-CN" sz="2000" dirty="0" err="1">
                <a:solidFill>
                  <a:srgbClr val="FF0000"/>
                </a:solidFill>
                <a:effectLst>
                  <a:outerShdw blurRad="38100" dist="38100" dir="2700000" algn="tl">
                    <a:srgbClr val="C0C0C0"/>
                  </a:outerShdw>
                </a:effectLst>
                <a:latin typeface="+mj-lt"/>
              </a:rPr>
              <a:t>Palacharla</a:t>
            </a:r>
            <a:r>
              <a:rPr lang="zh-CN" altLang="en-US" sz="2000" dirty="0">
                <a:solidFill>
                  <a:srgbClr val="FF0000"/>
                </a:solidFill>
                <a:effectLst>
                  <a:outerShdw blurRad="38100" dist="38100" dir="2700000" algn="tl">
                    <a:srgbClr val="C0C0C0"/>
                  </a:outerShdw>
                </a:effectLst>
                <a:latin typeface="+mj-lt"/>
              </a:rPr>
              <a:t>和</a:t>
            </a:r>
            <a:r>
              <a:rPr lang="en-US" altLang="zh-CN" sz="2000" dirty="0">
                <a:solidFill>
                  <a:srgbClr val="FF0000"/>
                </a:solidFill>
                <a:effectLst>
                  <a:outerShdw blurRad="38100" dist="38100" dir="2700000" algn="tl">
                    <a:srgbClr val="C0C0C0"/>
                  </a:outerShdw>
                </a:effectLst>
                <a:latin typeface="+mj-lt"/>
              </a:rPr>
              <a:t>Kessler</a:t>
            </a:r>
            <a:r>
              <a:rPr lang="zh-CN" altLang="en-US" sz="2000" dirty="0">
                <a:solidFill>
                  <a:srgbClr val="FF0000"/>
                </a:solidFill>
                <a:effectLst>
                  <a:outerShdw blurRad="38100" dist="38100" dir="2700000" algn="tl">
                    <a:srgbClr val="C0C0C0"/>
                  </a:outerShdw>
                </a:effectLst>
                <a:latin typeface="+mj-lt"/>
              </a:rPr>
              <a:t>的研究结果</a:t>
            </a:r>
          </a:p>
          <a:p>
            <a:pPr lvl="2"/>
            <a:r>
              <a:rPr lang="zh-CN" altLang="en-US" sz="2000" dirty="0">
                <a:solidFill>
                  <a:srgbClr val="0000FF"/>
                </a:solidFill>
                <a:latin typeface="+mj-lt"/>
              </a:rPr>
              <a:t>流缓冲器</a:t>
            </a:r>
            <a:r>
              <a:rPr lang="zh-CN" altLang="en-US" sz="2000" dirty="0">
                <a:latin typeface="+mj-lt"/>
              </a:rPr>
              <a:t>：既能预取指令又能预取数据</a:t>
            </a:r>
          </a:p>
          <a:p>
            <a:pPr lvl="2"/>
            <a:r>
              <a:rPr lang="zh-CN" altLang="en-US" sz="2000" dirty="0">
                <a:latin typeface="+mj-lt"/>
              </a:rPr>
              <a:t>对于两个</a:t>
            </a:r>
            <a:r>
              <a:rPr lang="en-US" altLang="zh-CN" sz="2000" dirty="0">
                <a:solidFill>
                  <a:srgbClr val="9933FF"/>
                </a:solidFill>
                <a:latin typeface="+mj-lt"/>
              </a:rPr>
              <a:t>64 KB</a:t>
            </a:r>
            <a:r>
              <a:rPr lang="zh-CN" altLang="en-US" sz="2000" dirty="0">
                <a:latin typeface="+mj-lt"/>
              </a:rPr>
              <a:t>四路组相联</a:t>
            </a:r>
            <a:r>
              <a:rPr lang="en-US" altLang="zh-CN" sz="2000" dirty="0">
                <a:latin typeface="+mj-lt"/>
              </a:rPr>
              <a:t>Cache</a:t>
            </a:r>
            <a:r>
              <a:rPr lang="zh-CN" altLang="en-US" sz="2000" dirty="0">
                <a:latin typeface="+mj-lt"/>
              </a:rPr>
              <a:t>来说</a:t>
            </a:r>
            <a:r>
              <a:rPr lang="zh-CN" altLang="en-US" sz="2000" dirty="0" smtClean="0">
                <a:latin typeface="+mj-lt"/>
              </a:rPr>
              <a:t>：</a:t>
            </a:r>
            <a:r>
              <a:rPr lang="en-US" altLang="zh-CN" sz="2000" dirty="0" smtClean="0">
                <a:solidFill>
                  <a:srgbClr val="9933FF"/>
                </a:solidFill>
                <a:latin typeface="+mj-lt"/>
              </a:rPr>
              <a:t>8</a:t>
            </a:r>
            <a:r>
              <a:rPr lang="zh-CN" altLang="en-US" sz="2000" dirty="0">
                <a:latin typeface="+mj-lt"/>
              </a:rPr>
              <a:t>个流缓冲器能捕获</a:t>
            </a:r>
            <a:r>
              <a:rPr lang="en-US" altLang="zh-CN" sz="2000" dirty="0">
                <a:solidFill>
                  <a:srgbClr val="9933FF"/>
                </a:solidFill>
                <a:latin typeface="+mj-lt"/>
              </a:rPr>
              <a:t>50</a:t>
            </a:r>
            <a:r>
              <a:rPr lang="zh-CN" altLang="en-US" sz="2000" dirty="0">
                <a:solidFill>
                  <a:srgbClr val="9933FF"/>
                </a:solidFill>
                <a:latin typeface="+mj-lt"/>
              </a:rPr>
              <a:t>％～</a:t>
            </a:r>
            <a:r>
              <a:rPr lang="en-US" altLang="zh-CN" sz="2000" dirty="0">
                <a:solidFill>
                  <a:srgbClr val="9933FF"/>
                </a:solidFill>
                <a:latin typeface="+mj-lt"/>
              </a:rPr>
              <a:t>70</a:t>
            </a:r>
            <a:r>
              <a:rPr lang="zh-CN" altLang="en-US" sz="2000" dirty="0">
                <a:solidFill>
                  <a:srgbClr val="9933FF"/>
                </a:solidFill>
                <a:latin typeface="+mj-lt"/>
              </a:rPr>
              <a:t>％</a:t>
            </a:r>
            <a:r>
              <a:rPr lang="zh-CN" altLang="en-US" sz="2000" dirty="0">
                <a:latin typeface="+mj-lt"/>
              </a:rPr>
              <a:t>的</a:t>
            </a:r>
            <a:r>
              <a:rPr lang="zh-CN" altLang="en-US" sz="2000" dirty="0" smtClean="0">
                <a:latin typeface="+mj-lt"/>
              </a:rPr>
              <a:t>失效</a:t>
            </a:r>
            <a:endParaRPr lang="zh-CN" altLang="en-US" sz="2000" dirty="0">
              <a:latin typeface="+mj-lt"/>
            </a:endParaRPr>
          </a:p>
        </p:txBody>
      </p:sp>
      <p:sp>
        <p:nvSpPr>
          <p:cNvPr id="174085"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2 之 2</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p:txBody>
          <a:bodyPr/>
          <a:lstStyle/>
          <a:p>
            <a:pPr eaLnBrk="1" hangingPunct="1">
              <a:defRPr/>
            </a:pPr>
            <a:r>
              <a:rPr lang="zh-CN" altLang="en-US" smtClean="0"/>
              <a:t>编译控制的预取</a:t>
            </a:r>
          </a:p>
        </p:txBody>
      </p:sp>
      <p:sp>
        <p:nvSpPr>
          <p:cNvPr id="17510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提高</a:t>
            </a:r>
            <a:r>
              <a:rPr lang="en-US" altLang="zh-CN" sz="1200" b="0">
                <a:latin typeface="Times New Roman" pitchFamily="18" charset="0"/>
                <a:ea typeface="幼圆" pitchFamily="49" charset="-122"/>
                <a:hlinkClick r:id="rId6" action="ppaction://hlinksldjump"/>
              </a:rPr>
              <a:t>Cache</a:t>
            </a:r>
            <a:r>
              <a:rPr lang="zh-CN" altLang="en-US" sz="1200" b="0">
                <a:latin typeface="Times New Roman" pitchFamily="18" charset="0"/>
                <a:ea typeface="幼圆" pitchFamily="49" charset="-122"/>
                <a:hlinkClick r:id="rId6"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通过并行性降低缺失代价/缺失率 </a:t>
            </a:r>
            <a:endParaRPr lang="zh-CN" altLang="en-US" sz="1200" b="0">
              <a:latin typeface="Times New Roman" pitchFamily="18" charset="0"/>
              <a:ea typeface="幼圆" pitchFamily="49" charset="-122"/>
            </a:endParaRPr>
          </a:p>
        </p:txBody>
      </p:sp>
      <p:sp>
        <p:nvSpPr>
          <p:cNvPr id="623621" name="Rectangle 5"/>
          <p:cNvSpPr>
            <a:spLocks noGrp="1" noChangeArrowheads="1"/>
          </p:cNvSpPr>
          <p:nvPr>
            <p:ph type="body" idx="1"/>
          </p:nvPr>
        </p:nvSpPr>
        <p:spPr/>
        <p:txBody>
          <a:bodyPr/>
          <a:lstStyle/>
          <a:p>
            <a:pPr marL="0" indent="0" eaLnBrk="1" hangingPunct="1">
              <a:buClr>
                <a:srgbClr val="FF0000"/>
              </a:buClr>
              <a:defRPr/>
            </a:pPr>
            <a:r>
              <a:rPr lang="zh-CN" altLang="en-US" sz="2300" dirty="0" smtClean="0">
                <a:solidFill>
                  <a:srgbClr val="FF0000"/>
                </a:solidFill>
                <a:effectLst>
                  <a:outerShdw blurRad="38100" dist="38100" dir="2700000" algn="tl">
                    <a:srgbClr val="C0C0C0"/>
                  </a:outerShdw>
                </a:effectLst>
              </a:rPr>
              <a:t>  思想</a:t>
            </a:r>
          </a:p>
          <a:p>
            <a:pPr marL="0" indent="0" eaLnBrk="1" hangingPunct="1">
              <a:buFont typeface="Wingdings" pitchFamily="2" charset="2"/>
              <a:buNone/>
              <a:defRPr/>
            </a:pPr>
            <a:r>
              <a:rPr lang="zh-CN" altLang="en-US" sz="2300" dirty="0" smtClean="0"/>
              <a:t>    利用编译器来插入预取指令，提前发出数据请求，可以将数据预取到寄存器（</a:t>
            </a:r>
            <a:r>
              <a:rPr lang="zh-CN" altLang="en-US" sz="2300" dirty="0" smtClean="0">
                <a:solidFill>
                  <a:srgbClr val="FF0000"/>
                </a:solidFill>
                <a:effectLst>
                  <a:outerShdw blurRad="38100" dist="38100" dir="2700000" algn="tl">
                    <a:srgbClr val="C0C0C0"/>
                  </a:outerShdw>
                </a:effectLst>
              </a:rPr>
              <a:t>寄存器预取</a:t>
            </a:r>
            <a:r>
              <a:rPr lang="zh-CN" altLang="en-US" sz="2300" dirty="0" smtClean="0"/>
              <a:t>，例如：</a:t>
            </a:r>
            <a:r>
              <a:rPr lang="en-US" altLang="zh-CN" sz="2300" dirty="0" smtClean="0"/>
              <a:t>HP PA-RISC）</a:t>
            </a:r>
            <a:r>
              <a:rPr lang="zh-CN" altLang="en-US" sz="2300" dirty="0" smtClean="0"/>
              <a:t>或将数据预取到</a:t>
            </a:r>
            <a:r>
              <a:rPr lang="en-US" altLang="zh-CN" sz="2300" dirty="0" err="1" smtClean="0"/>
              <a:t>Cache（</a:t>
            </a:r>
            <a:r>
              <a:rPr lang="en-US" altLang="zh-CN" sz="2300" dirty="0" err="1" smtClean="0">
                <a:solidFill>
                  <a:srgbClr val="FF0000"/>
                </a:solidFill>
                <a:effectLst>
                  <a:outerShdw blurRad="38100" dist="38100" dir="2700000" algn="tl">
                    <a:srgbClr val="C0C0C0"/>
                  </a:outerShdw>
                </a:effectLst>
              </a:rPr>
              <a:t>Cache</a:t>
            </a:r>
            <a:r>
              <a:rPr lang="zh-CN" altLang="en-US" sz="2300" dirty="0" smtClean="0">
                <a:solidFill>
                  <a:srgbClr val="FF0000"/>
                </a:solidFill>
                <a:effectLst>
                  <a:outerShdw blurRad="38100" dist="38100" dir="2700000" algn="tl">
                    <a:srgbClr val="C0C0C0"/>
                  </a:outerShdw>
                </a:effectLst>
              </a:rPr>
              <a:t>预取</a:t>
            </a:r>
            <a:r>
              <a:rPr lang="zh-CN" altLang="en-US" sz="2300" dirty="0" smtClean="0"/>
              <a:t>，例如：</a:t>
            </a:r>
            <a:r>
              <a:rPr lang="en-US" altLang="zh-CN" sz="2300" dirty="0" smtClean="0"/>
              <a:t>MIPS </a:t>
            </a:r>
            <a:r>
              <a:rPr lang="en-US" altLang="zh-CN" sz="2300" dirty="0" err="1" smtClean="0"/>
              <a:t>IV、PowerPC、SPARC</a:t>
            </a:r>
            <a:r>
              <a:rPr lang="en-US" altLang="zh-CN" sz="2300" dirty="0" smtClean="0"/>
              <a:t> v.9）。</a:t>
            </a:r>
          </a:p>
          <a:p>
            <a:pPr marL="0" indent="0" eaLnBrk="1" hangingPunct="1">
              <a:buClr>
                <a:srgbClr val="FF0000"/>
              </a:buClr>
              <a:defRPr/>
            </a:pPr>
            <a:r>
              <a:rPr lang="zh-CN" altLang="en-US" sz="2300" dirty="0" smtClean="0">
                <a:solidFill>
                  <a:srgbClr val="FF0000"/>
                </a:solidFill>
                <a:effectLst>
                  <a:outerShdw blurRad="38100" dist="38100" dir="2700000" algn="tl">
                    <a:srgbClr val="C0C0C0"/>
                  </a:outerShdw>
                </a:effectLst>
              </a:rPr>
              <a:t>  提示</a:t>
            </a:r>
          </a:p>
          <a:p>
            <a:pPr lvl="1" eaLnBrk="1" hangingPunct="1">
              <a:defRPr/>
            </a:pPr>
            <a:r>
              <a:rPr lang="zh-CN" altLang="en-US" sz="2300" dirty="0"/>
              <a:t>在预取数据的同时，处理器应能继续</a:t>
            </a:r>
            <a:r>
              <a:rPr lang="zh-CN" altLang="en-US" sz="2300" dirty="0" smtClean="0"/>
              <a:t>执行（即：执行指令</a:t>
            </a:r>
            <a:r>
              <a:rPr lang="zh-CN" altLang="en-US" sz="2300" dirty="0"/>
              <a:t>和读取</a:t>
            </a:r>
            <a:r>
              <a:rPr lang="zh-CN" altLang="en-US" sz="2300" dirty="0" smtClean="0"/>
              <a:t>数据重叠执行）</a:t>
            </a:r>
            <a:endParaRPr lang="zh-CN" altLang="en-US" sz="2300" dirty="0"/>
          </a:p>
          <a:p>
            <a:pPr lvl="1" eaLnBrk="1" hangingPunct="1">
              <a:defRPr/>
            </a:pPr>
            <a:r>
              <a:rPr lang="zh-CN" altLang="en-US" sz="2300" dirty="0" smtClean="0"/>
              <a:t>循环</a:t>
            </a:r>
            <a:r>
              <a:rPr lang="zh-CN" altLang="en-US" sz="2300" dirty="0"/>
              <a:t>是预取优化的主要对象</a:t>
            </a:r>
          </a:p>
          <a:p>
            <a:pPr lvl="2" eaLnBrk="1" hangingPunct="1">
              <a:defRPr/>
            </a:pPr>
            <a:r>
              <a:rPr lang="zh-CN" altLang="en-US" sz="2300" dirty="0"/>
              <a:t>失效开销小时：循环体展开</a:t>
            </a:r>
            <a:r>
              <a:rPr lang="en-US" altLang="zh-CN" sz="2300" dirty="0"/>
              <a:t>1</a:t>
            </a:r>
            <a:r>
              <a:rPr lang="zh-CN" altLang="en-US" sz="2300" dirty="0"/>
              <a:t>～</a:t>
            </a:r>
            <a:r>
              <a:rPr lang="en-US" altLang="zh-CN" sz="2300" dirty="0"/>
              <a:t>2</a:t>
            </a:r>
            <a:r>
              <a:rPr lang="zh-CN" altLang="en-US" sz="2300" dirty="0"/>
              <a:t>次</a:t>
            </a:r>
          </a:p>
          <a:p>
            <a:pPr lvl="2" eaLnBrk="1" hangingPunct="1">
              <a:defRPr/>
            </a:pPr>
            <a:r>
              <a:rPr lang="zh-CN" altLang="en-US" sz="2300" dirty="0"/>
              <a:t>失效开销大时：循环体展开许多</a:t>
            </a:r>
            <a:r>
              <a:rPr lang="zh-CN" altLang="en-US" sz="2300" dirty="0" smtClean="0"/>
              <a:t>次</a:t>
            </a:r>
            <a:endParaRPr lang="zh-CN" altLang="en-US" sz="2300" dirty="0"/>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pPr eaLnBrk="1" hangingPunct="1">
              <a:defRPr/>
            </a:pPr>
            <a:r>
              <a:rPr lang="zh-CN" altLang="en-US" dirty="0" smtClean="0">
                <a:latin typeface="宋体" pitchFamily="2" charset="-122"/>
              </a:rPr>
              <a:t>降低</a:t>
            </a:r>
            <a:r>
              <a:rPr lang="en-US" altLang="zh-CN" dirty="0" smtClean="0"/>
              <a:t>Cache</a:t>
            </a:r>
            <a:r>
              <a:rPr lang="zh-CN" altLang="en-US" dirty="0" smtClean="0">
                <a:latin typeface="宋体" pitchFamily="2" charset="-122"/>
              </a:rPr>
              <a:t>命中时间</a:t>
            </a:r>
            <a:r>
              <a:rPr lang="zh-CN" altLang="en-US" dirty="0" smtClean="0"/>
              <a:t> </a:t>
            </a:r>
          </a:p>
        </p:txBody>
      </p:sp>
      <p:sp>
        <p:nvSpPr>
          <p:cNvPr id="17613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提高</a:t>
            </a:r>
            <a:r>
              <a:rPr lang="en-US" altLang="zh-CN" sz="1200" b="0">
                <a:latin typeface="Times New Roman" pitchFamily="18" charset="0"/>
                <a:ea typeface="幼圆" pitchFamily="49" charset="-122"/>
                <a:hlinkClick r:id="rId6" action="ppaction://hlinksldjump"/>
              </a:rPr>
              <a:t>Cache</a:t>
            </a:r>
            <a:r>
              <a:rPr lang="zh-CN" altLang="en-US" sz="1200" b="0">
                <a:latin typeface="Times New Roman" pitchFamily="18" charset="0"/>
                <a:ea typeface="幼圆" pitchFamily="49" charset="-122"/>
                <a:hlinkClick r:id="rId6" action="ppaction://hlinksldjump"/>
              </a:rPr>
              <a:t>性能</a:t>
            </a:r>
            <a:endParaRPr lang="zh-CN" altLang="en-US" sz="1200" b="0">
              <a:latin typeface="Times New Roman" pitchFamily="18" charset="0"/>
              <a:ea typeface="幼圆" pitchFamily="49" charset="-122"/>
            </a:endParaRPr>
          </a:p>
        </p:txBody>
      </p:sp>
      <p:sp>
        <p:nvSpPr>
          <p:cNvPr id="176132" name="Rectangle 4"/>
          <p:cNvSpPr>
            <a:spLocks noGrp="1" noChangeArrowheads="1"/>
          </p:cNvSpPr>
          <p:nvPr>
            <p:ph type="body" idx="1"/>
          </p:nvPr>
        </p:nvSpPr>
        <p:spPr>
          <a:xfrm>
            <a:off x="2483768" y="2276475"/>
            <a:ext cx="4393108" cy="3563938"/>
          </a:xfrm>
        </p:spPr>
        <p:txBody>
          <a:bodyPr/>
          <a:lstStyle/>
          <a:p>
            <a:pPr eaLnBrk="1" hangingPunct="1">
              <a:lnSpc>
                <a:spcPct val="150000"/>
              </a:lnSpc>
            </a:pPr>
            <a:r>
              <a:rPr lang="zh-CN" altLang="en-US" dirty="0" smtClean="0">
                <a:latin typeface="宋体" pitchFamily="2" charset="-122"/>
                <a:hlinkClick r:id="rId7" action="ppaction://hlinksldjump"/>
              </a:rPr>
              <a:t>小而简单的</a:t>
            </a:r>
            <a:r>
              <a:rPr lang="en-US" altLang="zh-CN" dirty="0" smtClean="0">
                <a:hlinkClick r:id="rId7" action="ppaction://hlinksldjump"/>
              </a:rPr>
              <a:t>Cache </a:t>
            </a:r>
            <a:endParaRPr lang="en-US" altLang="zh-CN" dirty="0" smtClean="0"/>
          </a:p>
          <a:p>
            <a:pPr eaLnBrk="1" hangingPunct="1">
              <a:lnSpc>
                <a:spcPct val="150000"/>
              </a:lnSpc>
            </a:pPr>
            <a:r>
              <a:rPr lang="zh-CN" altLang="en-US" dirty="0" smtClean="0">
                <a:hlinkClick r:id="rId8" action="ppaction://hlinksldjump"/>
              </a:rPr>
              <a:t>虚拟</a:t>
            </a:r>
            <a:r>
              <a:rPr lang="en-US" altLang="zh-CN" dirty="0" smtClean="0">
                <a:hlinkClick r:id="rId8" action="ppaction://hlinksldjump"/>
              </a:rPr>
              <a:t>Cache</a:t>
            </a:r>
            <a:r>
              <a:rPr lang="zh-CN" altLang="en-US" dirty="0" smtClean="0">
                <a:hlinkClick r:id="rId8" action="ppaction://hlinksldjump"/>
              </a:rPr>
              <a:t> </a:t>
            </a:r>
            <a:endParaRPr lang="zh-CN" altLang="en-US" dirty="0" smtClean="0"/>
          </a:p>
          <a:p>
            <a:pPr eaLnBrk="1" hangingPunct="1">
              <a:lnSpc>
                <a:spcPct val="150000"/>
              </a:lnSpc>
            </a:pPr>
            <a:r>
              <a:rPr lang="zh-CN" altLang="en-US" dirty="0" smtClean="0">
                <a:latin typeface="宋体" pitchFamily="2" charset="-122"/>
              </a:rPr>
              <a:t>流水</a:t>
            </a:r>
            <a:r>
              <a:rPr lang="en-US" altLang="zh-CN" dirty="0" smtClean="0"/>
              <a:t>Cache</a:t>
            </a:r>
            <a:r>
              <a:rPr lang="zh-CN" altLang="en-US" dirty="0" smtClean="0">
                <a:latin typeface="宋体" pitchFamily="2" charset="-122"/>
              </a:rPr>
              <a:t>存取</a:t>
            </a:r>
            <a:r>
              <a:rPr lang="zh-CN" altLang="en-US" dirty="0" smtClean="0"/>
              <a:t> </a:t>
            </a:r>
          </a:p>
          <a:p>
            <a:pPr eaLnBrk="1" hangingPunct="1">
              <a:lnSpc>
                <a:spcPct val="150000"/>
              </a:lnSpc>
            </a:pPr>
            <a:r>
              <a:rPr lang="zh-CN" altLang="en-US" dirty="0" smtClean="0">
                <a:latin typeface="宋体" pitchFamily="2" charset="-122"/>
              </a:rPr>
              <a:t>跟踪</a:t>
            </a:r>
            <a:r>
              <a:rPr lang="en-US" altLang="zh-CN" dirty="0" smtClean="0"/>
              <a:t>Cache </a:t>
            </a:r>
            <a:endParaRPr lang="zh-CN" altLang="en-US" dirty="0" smtClean="0"/>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pPr eaLnBrk="1" hangingPunct="1">
              <a:defRPr/>
            </a:pPr>
            <a:r>
              <a:rPr lang="zh-CN" altLang="en-US" dirty="0"/>
              <a:t>小而简单的</a:t>
            </a:r>
            <a:r>
              <a:rPr lang="en-US" altLang="zh-CN" dirty="0"/>
              <a:t>Cache </a:t>
            </a:r>
          </a:p>
        </p:txBody>
      </p:sp>
      <p:sp>
        <p:nvSpPr>
          <p:cNvPr id="17613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None/>
            </a:pPr>
            <a:r>
              <a:rPr lang="zh-CN" altLang="en-US" sz="1200" b="0" dirty="0">
                <a:latin typeface="Times New Roman" pitchFamily="18" charset="0"/>
                <a:ea typeface="幼圆" pitchFamily="49" charset="-122"/>
                <a:hlinkClick r:id="rId3" action="ppaction://hlinksldjump"/>
              </a:rPr>
              <a:t>本章内容</a:t>
            </a:r>
            <a:r>
              <a:rPr lang="zh-CN" altLang="en-US" sz="1200" b="0" dirty="0">
                <a:latin typeface="Times New Roman" pitchFamily="18" charset="0"/>
                <a:ea typeface="幼圆" pitchFamily="49" charset="-122"/>
              </a:rPr>
              <a:t>&gt;&gt; </a:t>
            </a:r>
            <a:r>
              <a:rPr lang="en-US" altLang="zh-CN" sz="1200" b="0" dirty="0">
                <a:latin typeface="Times New Roman" pitchFamily="18" charset="0"/>
                <a:ea typeface="幼圆" pitchFamily="49" charset="-122"/>
                <a:hlinkClick r:id="rId4" action="ppaction://hlinksldjump"/>
              </a:rPr>
              <a:t>Cache</a:t>
            </a:r>
            <a:r>
              <a:rPr lang="zh-CN" altLang="en-US" sz="1200" b="0" dirty="0">
                <a:latin typeface="Times New Roman" pitchFamily="18" charset="0"/>
                <a:ea typeface="幼圆" pitchFamily="49" charset="-122"/>
                <a:hlinkClick r:id="rId4" action="ppaction://hlinksldjump"/>
              </a:rPr>
              <a:t>存储系统</a:t>
            </a:r>
            <a:r>
              <a:rPr lang="zh-CN" altLang="en-US" sz="1200" b="0" dirty="0">
                <a:latin typeface="Times New Roman" pitchFamily="18" charset="0"/>
                <a:ea typeface="幼圆" pitchFamily="49" charset="-122"/>
              </a:rPr>
              <a:t>&gt;&gt;</a:t>
            </a:r>
            <a:r>
              <a:rPr lang="en-US" altLang="zh-CN" sz="1200" b="0" dirty="0">
                <a:latin typeface="Times New Roman" pitchFamily="18" charset="0"/>
                <a:ea typeface="幼圆" pitchFamily="49" charset="-122"/>
                <a:hlinkClick r:id="rId5" action="ppaction://hlinksldjump"/>
              </a:rPr>
              <a:t>Cache</a:t>
            </a:r>
            <a:r>
              <a:rPr lang="zh-CN" altLang="en-US" sz="1200" b="0" dirty="0">
                <a:latin typeface="Times New Roman" pitchFamily="18" charset="0"/>
                <a:ea typeface="幼圆" pitchFamily="49" charset="-122"/>
                <a:hlinkClick r:id="rId5" action="ppaction://hlinksldjump"/>
              </a:rPr>
              <a:t>性能</a:t>
            </a:r>
            <a:r>
              <a:rPr lang="zh-CN" altLang="en-US" sz="1200" b="0" dirty="0">
                <a:latin typeface="Times New Roman" pitchFamily="18" charset="0"/>
                <a:ea typeface="幼圆" pitchFamily="49" charset="-122"/>
              </a:rPr>
              <a:t>&gt;&gt;</a:t>
            </a:r>
            <a:r>
              <a:rPr lang="zh-CN" altLang="en-US" sz="1200" b="0" dirty="0">
                <a:latin typeface="Times New Roman" pitchFamily="18" charset="0"/>
                <a:ea typeface="幼圆" pitchFamily="49" charset="-122"/>
                <a:hlinkClick r:id="rId6" action="ppaction://hlinksldjump"/>
              </a:rPr>
              <a:t>提高</a:t>
            </a:r>
            <a:r>
              <a:rPr lang="en-US" altLang="zh-CN" sz="1200" b="0" dirty="0">
                <a:latin typeface="Times New Roman" pitchFamily="18" charset="0"/>
                <a:ea typeface="幼圆" pitchFamily="49" charset="-122"/>
                <a:hlinkClick r:id="rId6" action="ppaction://hlinksldjump"/>
              </a:rPr>
              <a:t>Cache</a:t>
            </a:r>
            <a:r>
              <a:rPr lang="zh-CN" altLang="en-US" sz="1200" b="0" dirty="0" smtClean="0">
                <a:latin typeface="Times New Roman" pitchFamily="18" charset="0"/>
                <a:ea typeface="幼圆" pitchFamily="49" charset="-122"/>
                <a:hlinkClick r:id="rId6" action="ppaction://hlinksldjump"/>
              </a:rPr>
              <a:t>性能</a:t>
            </a:r>
            <a:r>
              <a:rPr lang="en-US" altLang="zh-CN" sz="1200" b="0" dirty="0" smtClean="0">
                <a:latin typeface="Times New Roman" pitchFamily="18" charset="0"/>
                <a:ea typeface="幼圆" pitchFamily="49" charset="-122"/>
              </a:rPr>
              <a:t>&gt;&gt;</a:t>
            </a:r>
            <a:r>
              <a:rPr lang="zh-CN" altLang="en-US" sz="1200" b="0" dirty="0">
                <a:latin typeface="Times New Roman" pitchFamily="18" charset="0"/>
                <a:ea typeface="幼圆" pitchFamily="49" charset="-122"/>
                <a:hlinkClick r:id="rId7" action="ppaction://hlinksldjump"/>
              </a:rPr>
              <a:t>降低</a:t>
            </a:r>
            <a:r>
              <a:rPr lang="en-US" altLang="zh-CN" sz="1200" b="0" dirty="0">
                <a:latin typeface="Times New Roman" pitchFamily="18" charset="0"/>
                <a:ea typeface="幼圆" pitchFamily="49" charset="-122"/>
                <a:hlinkClick r:id="rId7" action="ppaction://hlinksldjump"/>
              </a:rPr>
              <a:t>Cache</a:t>
            </a:r>
            <a:r>
              <a:rPr lang="zh-CN" altLang="en-US" sz="1200" b="0" dirty="0">
                <a:latin typeface="Times New Roman" pitchFamily="18" charset="0"/>
                <a:ea typeface="幼圆" pitchFamily="49" charset="-122"/>
                <a:hlinkClick r:id="rId7" action="ppaction://hlinksldjump"/>
              </a:rPr>
              <a:t>命中时间 </a:t>
            </a:r>
            <a:endParaRPr lang="zh-CN" altLang="en-US" sz="1200" b="0" dirty="0">
              <a:latin typeface="Times New Roman" pitchFamily="18" charset="0"/>
              <a:ea typeface="幼圆" pitchFamily="49" charset="-122"/>
            </a:endParaRPr>
          </a:p>
        </p:txBody>
      </p:sp>
      <p:sp>
        <p:nvSpPr>
          <p:cNvPr id="2" name="内容占位符 1"/>
          <p:cNvSpPr>
            <a:spLocks noGrp="1"/>
          </p:cNvSpPr>
          <p:nvPr>
            <p:ph idx="1"/>
          </p:nvPr>
        </p:nvSpPr>
        <p:spPr/>
        <p:txBody>
          <a:bodyPr/>
          <a:lstStyle/>
          <a:p>
            <a:r>
              <a:rPr lang="zh-CN" altLang="en-US" sz="2400" dirty="0" smtClean="0">
                <a:solidFill>
                  <a:srgbClr val="FF0000"/>
                </a:solidFill>
              </a:rPr>
              <a:t>思想：</a:t>
            </a:r>
            <a:r>
              <a:rPr lang="zh-CN" altLang="en-US" sz="2400" dirty="0" smtClean="0"/>
              <a:t>采用容量小、结构简单的</a:t>
            </a:r>
            <a:r>
              <a:rPr lang="en-US" altLang="zh-CN" sz="2400" dirty="0" smtClean="0"/>
              <a:t>Cache</a:t>
            </a:r>
            <a:r>
              <a:rPr lang="zh-CN" altLang="en-US" sz="2400" dirty="0" smtClean="0"/>
              <a:t>来有效降低</a:t>
            </a:r>
            <a:r>
              <a:rPr lang="en-US" altLang="zh-CN" sz="2400" dirty="0" smtClean="0"/>
              <a:t>Cache</a:t>
            </a:r>
            <a:r>
              <a:rPr lang="zh-CN" altLang="en-US" sz="2400" dirty="0" smtClean="0"/>
              <a:t>命中时间</a:t>
            </a:r>
            <a:endParaRPr lang="en-US" altLang="zh-CN" sz="2400" dirty="0" smtClean="0"/>
          </a:p>
          <a:p>
            <a:pPr lvl="1"/>
            <a:r>
              <a:rPr lang="zh-CN" altLang="en-US" sz="2400" dirty="0" smtClean="0"/>
              <a:t>硬件</a:t>
            </a:r>
            <a:r>
              <a:rPr lang="zh-CN" altLang="en-US" sz="2400" dirty="0"/>
              <a:t>越简单，速度就越</a:t>
            </a:r>
            <a:r>
              <a:rPr lang="zh-CN" altLang="en-US" sz="2400" dirty="0" smtClean="0"/>
              <a:t>快；</a:t>
            </a:r>
            <a:endParaRPr lang="en-US" altLang="zh-CN" sz="2400" dirty="0" smtClean="0"/>
          </a:p>
          <a:p>
            <a:pPr lvl="1"/>
            <a:r>
              <a:rPr lang="zh-CN" altLang="en-US" sz="2400" dirty="0"/>
              <a:t>小</a:t>
            </a:r>
            <a:r>
              <a:rPr lang="zh-CN" altLang="en-US" sz="2400" dirty="0" smtClean="0"/>
              <a:t>容量</a:t>
            </a:r>
            <a:r>
              <a:rPr lang="en-US" altLang="zh-CN" sz="2400" dirty="0" smtClean="0"/>
              <a:t>Cache</a:t>
            </a:r>
            <a:r>
              <a:rPr lang="zh-CN" altLang="en-US" sz="2400" dirty="0" smtClean="0"/>
              <a:t>有利于</a:t>
            </a:r>
            <a:r>
              <a:rPr lang="zh-CN" altLang="en-US" sz="2400" dirty="0"/>
              <a:t>降低</a:t>
            </a:r>
            <a:r>
              <a:rPr lang="en-US" altLang="zh-CN" sz="2400" dirty="0"/>
              <a:t>Cache</a:t>
            </a:r>
            <a:r>
              <a:rPr lang="zh-CN" altLang="en-US" sz="2400" dirty="0"/>
              <a:t>命中</a:t>
            </a:r>
            <a:r>
              <a:rPr lang="zh-CN" altLang="en-US" sz="2400" dirty="0" smtClean="0"/>
              <a:t>时间，而且应</a:t>
            </a:r>
            <a:r>
              <a:rPr lang="zh-CN" altLang="en-US" sz="2400" dirty="0"/>
              <a:t>使</a:t>
            </a:r>
            <a:r>
              <a:rPr lang="en-US" altLang="zh-CN" sz="2400" dirty="0"/>
              <a:t>Cache</a:t>
            </a:r>
            <a:r>
              <a:rPr lang="zh-CN" altLang="en-US" sz="2400" dirty="0"/>
              <a:t>足够小，以便可以与</a:t>
            </a:r>
            <a:r>
              <a:rPr lang="en-US" altLang="zh-CN" sz="2400" dirty="0"/>
              <a:t>CPU</a:t>
            </a:r>
            <a:r>
              <a:rPr lang="zh-CN" altLang="en-US" sz="2400" dirty="0"/>
              <a:t>一起放在同一块芯片上</a:t>
            </a:r>
            <a:r>
              <a:rPr lang="zh-CN" altLang="en-US" sz="2400" dirty="0" smtClean="0"/>
              <a:t>。</a:t>
            </a:r>
            <a:endParaRPr lang="en-US" altLang="zh-CN" sz="2400" dirty="0" smtClean="0"/>
          </a:p>
          <a:p>
            <a:pPr lvl="1"/>
            <a:r>
              <a:rPr lang="zh-CN" altLang="en-US" sz="2400" dirty="0" smtClean="0"/>
              <a:t>一</a:t>
            </a:r>
            <a:r>
              <a:rPr lang="zh-CN" altLang="en-US" sz="2400" dirty="0"/>
              <a:t>种</a:t>
            </a:r>
            <a:r>
              <a:rPr lang="zh-CN" altLang="en-US" sz="2400" dirty="0" smtClean="0"/>
              <a:t>折中设计方案</a:t>
            </a:r>
            <a:r>
              <a:rPr lang="zh-CN" altLang="en-US" sz="2400" dirty="0"/>
              <a:t>：</a:t>
            </a:r>
          </a:p>
          <a:p>
            <a:pPr marL="457200" lvl="1" indent="0">
              <a:buNone/>
            </a:pPr>
            <a:r>
              <a:rPr lang="zh-CN" altLang="en-US" sz="2400" dirty="0"/>
              <a:t> </a:t>
            </a:r>
            <a:r>
              <a:rPr lang="zh-CN" altLang="en-US" sz="2400" dirty="0" smtClean="0"/>
              <a:t>   把</a:t>
            </a:r>
            <a:r>
              <a:rPr lang="en-US" altLang="zh-CN" sz="2400" dirty="0"/>
              <a:t>Cache</a:t>
            </a:r>
            <a:r>
              <a:rPr lang="zh-CN" altLang="en-US" sz="2400" dirty="0"/>
              <a:t>的</a:t>
            </a:r>
            <a:r>
              <a:rPr lang="zh-CN" altLang="en-US" sz="2400" dirty="0" smtClean="0"/>
              <a:t>标识放</a:t>
            </a:r>
            <a:r>
              <a:rPr lang="zh-CN" altLang="en-US" sz="2400" dirty="0"/>
              <a:t>在片内，而把</a:t>
            </a:r>
            <a:r>
              <a:rPr lang="en-US" altLang="zh-CN" sz="2400" dirty="0"/>
              <a:t>Cache</a:t>
            </a:r>
            <a:r>
              <a:rPr lang="zh-CN" altLang="en-US" sz="2400" dirty="0"/>
              <a:t>的数据存储器放在片外</a:t>
            </a:r>
            <a:r>
              <a:rPr lang="zh-CN" altLang="en-US" sz="2400" dirty="0" smtClean="0"/>
              <a:t>。这样既可以实现快速标识检测，又能利用独立的存储芯片来提供更大的容量。</a:t>
            </a:r>
            <a:endParaRPr lang="zh-CN" altLang="en-US" sz="2400" dirty="0"/>
          </a:p>
          <a:p>
            <a:endParaRPr lang="zh-CN" altLang="en-US" sz="2400" dirty="0"/>
          </a:p>
        </p:txBody>
      </p:sp>
    </p:spTree>
    <p:extLst>
      <p:ext uri="{BB962C8B-B14F-4D97-AF65-F5344CB8AC3E}">
        <p14:creationId xmlns:p14="http://schemas.microsoft.com/office/powerpoint/2010/main" val="1249122897"/>
      </p:ext>
    </p:extLst>
  </p:cSld>
  <p:clrMapOvr>
    <a:masterClrMapping/>
  </p:clrMapOvr>
  <p:transition spd="slow">
    <p:random/>
    <p:sndAc>
      <p:stSnd>
        <p:snd r:embed="rId2" name="projctor.wav"/>
      </p:stSnd>
    </p:sndAc>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pPr eaLnBrk="1" hangingPunct="1">
              <a:defRPr/>
            </a:pPr>
            <a:r>
              <a:rPr lang="zh-CN" altLang="en-US" smtClean="0"/>
              <a:t>采用预取技术提高</a:t>
            </a:r>
            <a:br>
              <a:rPr lang="zh-CN" altLang="en-US" smtClean="0"/>
            </a:br>
            <a:r>
              <a:rPr lang="zh-CN" altLang="en-US" smtClean="0"/>
              <a:t>命中率</a:t>
            </a:r>
          </a:p>
        </p:txBody>
      </p:sp>
      <p:sp>
        <p:nvSpPr>
          <p:cNvPr id="2150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4"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存储系统原理</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存储系统的基本概念</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存储系统的性能指标</a:t>
            </a:r>
            <a:endParaRPr lang="zh-CN" altLang="en-US" sz="1200" b="0">
              <a:latin typeface="Times New Roman" pitchFamily="18" charset="0"/>
              <a:ea typeface="幼圆" pitchFamily="49" charset="-122"/>
            </a:endParaRPr>
          </a:p>
        </p:txBody>
      </p:sp>
      <p:sp>
        <p:nvSpPr>
          <p:cNvPr id="421894" name="Rectangle 6"/>
          <p:cNvSpPr>
            <a:spLocks noGrp="1" noChangeArrowheads="1"/>
          </p:cNvSpPr>
          <p:nvPr>
            <p:ph type="body" idx="1"/>
          </p:nvPr>
        </p:nvSpPr>
        <p:spPr>
          <a:xfrm>
            <a:off x="809625" y="1989138"/>
            <a:ext cx="7939088" cy="4411662"/>
          </a:xfrm>
        </p:spPr>
        <p:txBody>
          <a:bodyPr/>
          <a:lstStyle/>
          <a:p>
            <a:pPr marL="0" indent="0" eaLnBrk="1" hangingPunct="1">
              <a:lnSpc>
                <a:spcPct val="90000"/>
              </a:lnSpc>
              <a:buClr>
                <a:srgbClr val="FF0000"/>
              </a:buClr>
              <a:defRPr/>
            </a:pPr>
            <a:r>
              <a:rPr lang="zh-CN" altLang="en-US" sz="2800" dirty="0" smtClean="0">
                <a:solidFill>
                  <a:srgbClr val="FF0000"/>
                </a:solidFill>
                <a:effectLst>
                  <a:outerShdw blurRad="38100" dist="38100" dir="2700000" algn="tl">
                    <a:srgbClr val="C0C0C0"/>
                  </a:outerShdw>
                </a:effectLst>
              </a:rPr>
              <a:t>  思想</a:t>
            </a:r>
          </a:p>
          <a:p>
            <a:pPr marL="0" indent="0" eaLnBrk="1" hangingPunct="1">
              <a:lnSpc>
                <a:spcPct val="90000"/>
              </a:lnSpc>
              <a:buFont typeface="Wingdings" pitchFamily="2" charset="2"/>
              <a:buNone/>
              <a:defRPr/>
            </a:pPr>
            <a:r>
              <a:rPr lang="zh-CN" altLang="en-US" sz="2800" dirty="0" smtClean="0"/>
              <a:t>    不命中时，把</a:t>
            </a:r>
            <a:r>
              <a:rPr lang="en-US" altLang="zh-CN" sz="2800" dirty="0" smtClean="0"/>
              <a:t>M</a:t>
            </a:r>
            <a:r>
              <a:rPr lang="en-US" altLang="zh-CN" sz="2800" baseline="-25000" dirty="0" smtClean="0"/>
              <a:t>2</a:t>
            </a:r>
            <a:r>
              <a:rPr lang="zh-CN" altLang="en-US" sz="2800" dirty="0" smtClean="0"/>
              <a:t>存储器中相邻几个单元组成的一个数据块都取出来送入</a:t>
            </a:r>
            <a:r>
              <a:rPr lang="en-US" altLang="zh-CN" sz="2800" dirty="0" smtClean="0"/>
              <a:t>M</a:t>
            </a:r>
            <a:r>
              <a:rPr lang="en-US" altLang="zh-CN" sz="2800" baseline="-25000" dirty="0" smtClean="0"/>
              <a:t>1</a:t>
            </a:r>
            <a:r>
              <a:rPr lang="zh-CN" altLang="en-US" sz="2800" dirty="0" smtClean="0"/>
              <a:t>存储器中。</a:t>
            </a:r>
          </a:p>
          <a:p>
            <a:pPr marL="0" indent="0" eaLnBrk="1" hangingPunct="1">
              <a:lnSpc>
                <a:spcPct val="90000"/>
              </a:lnSpc>
              <a:buClr>
                <a:srgbClr val="FF0000"/>
              </a:buClr>
              <a:defRPr/>
            </a:pPr>
            <a:r>
              <a:rPr lang="zh-CN" altLang="en-US" sz="2800" dirty="0" smtClean="0">
                <a:solidFill>
                  <a:srgbClr val="FF0000"/>
                </a:solidFill>
                <a:effectLst>
                  <a:outerShdw blurRad="38100" dist="38100" dir="2700000" algn="tl">
                    <a:srgbClr val="C0C0C0"/>
                  </a:outerShdw>
                </a:effectLst>
              </a:rPr>
              <a:t>  命中率</a:t>
            </a:r>
          </a:p>
          <a:p>
            <a:pPr marL="0" indent="0" eaLnBrk="1" hangingPunct="1">
              <a:lnSpc>
                <a:spcPct val="90000"/>
              </a:lnSpc>
              <a:defRPr/>
            </a:pPr>
            <a:endParaRPr lang="zh-CN" altLang="en-US" sz="2800" dirty="0" smtClean="0"/>
          </a:p>
          <a:p>
            <a:pPr marL="0" indent="0" eaLnBrk="1" hangingPunct="1">
              <a:lnSpc>
                <a:spcPct val="90000"/>
              </a:lnSpc>
              <a:buFont typeface="Wingdings" pitchFamily="2" charset="2"/>
              <a:buNone/>
              <a:defRPr/>
            </a:pPr>
            <a:r>
              <a:rPr lang="zh-CN" altLang="en-US" sz="2800" dirty="0" smtClean="0"/>
              <a:t>                                                           （见</a:t>
            </a:r>
            <a:r>
              <a:rPr lang="zh-CN" altLang="en-US" sz="2800" dirty="0" smtClean="0">
                <a:hlinkClick r:id="rId8" action="ppaction://hlinksldjump"/>
              </a:rPr>
              <a:t>例</a:t>
            </a:r>
            <a:r>
              <a:rPr lang="en-US" altLang="zh-CN" sz="2800" dirty="0" smtClean="0">
                <a:hlinkClick r:id="rId8" action="ppaction://hlinksldjump"/>
              </a:rPr>
              <a:t>2</a:t>
            </a:r>
            <a:r>
              <a:rPr lang="zh-CN" altLang="en-US" sz="2800" dirty="0" smtClean="0"/>
              <a:t>）</a:t>
            </a:r>
          </a:p>
          <a:p>
            <a:pPr marL="0" indent="0" eaLnBrk="1" hangingPunct="1">
              <a:lnSpc>
                <a:spcPct val="90000"/>
              </a:lnSpc>
              <a:buFont typeface="Wingdings" pitchFamily="2" charset="2"/>
              <a:buNone/>
              <a:defRPr/>
            </a:pPr>
            <a:r>
              <a:rPr lang="zh-CN" altLang="en-US" sz="2800" dirty="0" smtClean="0"/>
              <a:t>其中：</a:t>
            </a:r>
            <a:r>
              <a:rPr lang="en-US" altLang="zh-CN" sz="2800" dirty="0" smtClean="0">
                <a:solidFill>
                  <a:srgbClr val="FF0000"/>
                </a:solidFill>
                <a:effectLst>
                  <a:outerShdw blurRad="38100" dist="38100" dir="2700000" algn="tl">
                    <a:srgbClr val="C0C0C0"/>
                  </a:outerShdw>
                </a:effectLst>
              </a:rPr>
              <a:t>H’</a:t>
            </a:r>
            <a:r>
              <a:rPr lang="zh-CN" altLang="en-US" sz="2800" dirty="0" smtClean="0"/>
              <a:t>是采用预取技术后的命中率；</a:t>
            </a:r>
          </a:p>
          <a:p>
            <a:pPr marL="0" indent="0" eaLnBrk="1" hangingPunct="1">
              <a:lnSpc>
                <a:spcPct val="90000"/>
              </a:lnSpc>
              <a:buFont typeface="Wingdings" pitchFamily="2" charset="2"/>
              <a:buNone/>
              <a:defRPr/>
            </a:pPr>
            <a:r>
              <a:rPr lang="en-US" altLang="zh-CN" sz="2800" dirty="0" smtClean="0">
                <a:solidFill>
                  <a:srgbClr val="FF0000"/>
                </a:solidFill>
                <a:effectLst>
                  <a:outerShdw blurRad="38100" dist="38100" dir="2700000" algn="tl">
                    <a:srgbClr val="C0C0C0"/>
                  </a:outerShdw>
                </a:effectLst>
              </a:rPr>
              <a:t>           H</a:t>
            </a:r>
            <a:r>
              <a:rPr lang="zh-CN" altLang="en-US" sz="2800" dirty="0" smtClean="0"/>
              <a:t>是原来的命中率；</a:t>
            </a:r>
          </a:p>
          <a:p>
            <a:pPr marL="0" indent="0" eaLnBrk="1" hangingPunct="1">
              <a:lnSpc>
                <a:spcPct val="90000"/>
              </a:lnSpc>
              <a:buFont typeface="Wingdings" pitchFamily="2" charset="2"/>
              <a:buNone/>
              <a:defRPr/>
            </a:pPr>
            <a:r>
              <a:rPr lang="zh-CN" altLang="en-US" sz="2800" dirty="0" smtClean="0"/>
              <a:t>           </a:t>
            </a:r>
            <a:r>
              <a:rPr lang="en-US" altLang="zh-CN" sz="2800" dirty="0" smtClean="0">
                <a:solidFill>
                  <a:srgbClr val="FF0000"/>
                </a:solidFill>
                <a:effectLst>
                  <a:outerShdw blurRad="38100" dist="38100" dir="2700000" algn="tl">
                    <a:srgbClr val="C0C0C0"/>
                  </a:outerShdw>
                </a:effectLst>
              </a:rPr>
              <a:t>n</a:t>
            </a:r>
            <a:r>
              <a:rPr lang="zh-CN" altLang="en-US" sz="2800" dirty="0" smtClean="0"/>
              <a:t>为数据块大小与数据重复使用次数的乘积。</a:t>
            </a:r>
          </a:p>
        </p:txBody>
      </p:sp>
      <p:graphicFrame>
        <p:nvGraphicFramePr>
          <p:cNvPr id="21509" name="Object 8"/>
          <p:cNvGraphicFramePr>
            <a:graphicFrameLocks/>
          </p:cNvGraphicFramePr>
          <p:nvPr/>
        </p:nvGraphicFramePr>
        <p:xfrm>
          <a:off x="2627313" y="3789363"/>
          <a:ext cx="3282950" cy="857250"/>
        </p:xfrm>
        <a:graphic>
          <a:graphicData uri="http://schemas.openxmlformats.org/presentationml/2006/ole">
            <mc:AlternateContent xmlns:mc="http://schemas.openxmlformats.org/markup-compatibility/2006">
              <mc:Choice xmlns:v="urn:schemas-microsoft-com:vml" Requires="v">
                <p:oleObj spid="_x0000_s21593" name="公式" r:id="rId9" imgW="1371600" imgH="355600" progId="Equation.3">
                  <p:embed/>
                </p:oleObj>
              </mc:Choice>
              <mc:Fallback>
                <p:oleObj name="公式" r:id="rId9" imgW="1371600" imgH="355600" progId="Equation.3">
                  <p:embed/>
                  <p:pic>
                    <p:nvPicPr>
                      <p:cNvPr id="0" name="Object 8"/>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27313" y="3789363"/>
                        <a:ext cx="3282950" cy="857250"/>
                      </a:xfrm>
                      <a:prstGeom prst="rect">
                        <a:avLst/>
                      </a:prstGeom>
                      <a:solidFill>
                        <a:srgbClr val="FFFF00"/>
                      </a:solidFill>
                      <a:ln w="28575">
                        <a:solidFill>
                          <a:schemeClr val="tx1"/>
                        </a:solidFill>
                        <a:miter lim="800000"/>
                        <a:headEnd/>
                        <a:tailEnd/>
                      </a:ln>
                      <a:effectLst>
                        <a:outerShdw dist="107763" dir="2700000" algn="ctr" rotWithShape="0">
                          <a:schemeClr val="bg2"/>
                        </a:outerShdw>
                      </a:effectLst>
                    </p:spPr>
                  </p:pic>
                </p:oleObj>
              </mc:Fallback>
            </mc:AlternateContent>
          </a:graphicData>
        </a:graphic>
      </p:graphicFrame>
      <p:sp>
        <p:nvSpPr>
          <p:cNvPr id="21510" name="Text Box 9"/>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6 之 </a:t>
            </a:r>
            <a:r>
              <a:rPr lang="en-US" altLang="zh-CN" sz="1200" b="0">
                <a:latin typeface="幼圆" pitchFamily="49" charset="-122"/>
                <a:ea typeface="幼圆" pitchFamily="49" charset="-122"/>
              </a:rPr>
              <a:t>4</a:t>
            </a:r>
          </a:p>
        </p:txBody>
      </p:sp>
    </p:spTree>
  </p:cSld>
  <p:clrMapOvr>
    <a:masterClrMapping/>
  </p:clrMapOvr>
  <p:transition spd="slow">
    <p:random/>
    <p:sndAc>
      <p:stSnd>
        <p:snd r:embed="rId3" name="projctor.wav"/>
      </p:stSnd>
    </p:sndAc>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pPr eaLnBrk="1" hangingPunct="1">
              <a:defRPr/>
            </a:pPr>
            <a:r>
              <a:rPr lang="zh-CN" altLang="en-US" dirty="0"/>
              <a:t>虚拟</a:t>
            </a:r>
            <a:r>
              <a:rPr lang="en-US" altLang="zh-CN" dirty="0"/>
              <a:t>Cache </a:t>
            </a:r>
          </a:p>
        </p:txBody>
      </p:sp>
      <p:sp>
        <p:nvSpPr>
          <p:cNvPr id="17613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None/>
            </a:pPr>
            <a:r>
              <a:rPr lang="zh-CN" altLang="en-US" sz="1200" b="0" dirty="0">
                <a:latin typeface="Times New Roman" pitchFamily="18" charset="0"/>
                <a:ea typeface="幼圆" pitchFamily="49" charset="-122"/>
                <a:hlinkClick r:id="rId3" action="ppaction://hlinksldjump"/>
              </a:rPr>
              <a:t>本章内容</a:t>
            </a:r>
            <a:r>
              <a:rPr lang="zh-CN" altLang="en-US" sz="1200" b="0" dirty="0">
                <a:latin typeface="Times New Roman" pitchFamily="18" charset="0"/>
                <a:ea typeface="幼圆" pitchFamily="49" charset="-122"/>
              </a:rPr>
              <a:t>&gt;&gt; </a:t>
            </a:r>
            <a:r>
              <a:rPr lang="en-US" altLang="zh-CN" sz="1200" b="0" dirty="0">
                <a:latin typeface="Times New Roman" pitchFamily="18" charset="0"/>
                <a:ea typeface="幼圆" pitchFamily="49" charset="-122"/>
                <a:hlinkClick r:id="rId4" action="ppaction://hlinksldjump"/>
              </a:rPr>
              <a:t>Cache</a:t>
            </a:r>
            <a:r>
              <a:rPr lang="zh-CN" altLang="en-US" sz="1200" b="0" dirty="0">
                <a:latin typeface="Times New Roman" pitchFamily="18" charset="0"/>
                <a:ea typeface="幼圆" pitchFamily="49" charset="-122"/>
                <a:hlinkClick r:id="rId4" action="ppaction://hlinksldjump"/>
              </a:rPr>
              <a:t>存储系统</a:t>
            </a:r>
            <a:r>
              <a:rPr lang="zh-CN" altLang="en-US" sz="1200" b="0" dirty="0">
                <a:latin typeface="Times New Roman" pitchFamily="18" charset="0"/>
                <a:ea typeface="幼圆" pitchFamily="49" charset="-122"/>
              </a:rPr>
              <a:t>&gt;&gt;</a:t>
            </a:r>
            <a:r>
              <a:rPr lang="en-US" altLang="zh-CN" sz="1200" b="0" dirty="0">
                <a:latin typeface="Times New Roman" pitchFamily="18" charset="0"/>
                <a:ea typeface="幼圆" pitchFamily="49" charset="-122"/>
                <a:hlinkClick r:id="rId5" action="ppaction://hlinksldjump"/>
              </a:rPr>
              <a:t>Cache</a:t>
            </a:r>
            <a:r>
              <a:rPr lang="zh-CN" altLang="en-US" sz="1200" b="0" dirty="0">
                <a:latin typeface="Times New Roman" pitchFamily="18" charset="0"/>
                <a:ea typeface="幼圆" pitchFamily="49" charset="-122"/>
                <a:hlinkClick r:id="rId5" action="ppaction://hlinksldjump"/>
              </a:rPr>
              <a:t>性能</a:t>
            </a:r>
            <a:r>
              <a:rPr lang="zh-CN" altLang="en-US" sz="1200" b="0" dirty="0">
                <a:latin typeface="Times New Roman" pitchFamily="18" charset="0"/>
                <a:ea typeface="幼圆" pitchFamily="49" charset="-122"/>
              </a:rPr>
              <a:t>&gt;&gt;</a:t>
            </a:r>
            <a:r>
              <a:rPr lang="zh-CN" altLang="en-US" sz="1200" b="0" dirty="0">
                <a:latin typeface="Times New Roman" pitchFamily="18" charset="0"/>
                <a:ea typeface="幼圆" pitchFamily="49" charset="-122"/>
                <a:hlinkClick r:id="rId6" action="ppaction://hlinksldjump"/>
              </a:rPr>
              <a:t>提高</a:t>
            </a:r>
            <a:r>
              <a:rPr lang="en-US" altLang="zh-CN" sz="1200" b="0" dirty="0">
                <a:latin typeface="Times New Roman" pitchFamily="18" charset="0"/>
                <a:ea typeface="幼圆" pitchFamily="49" charset="-122"/>
                <a:hlinkClick r:id="rId6" action="ppaction://hlinksldjump"/>
              </a:rPr>
              <a:t>Cache</a:t>
            </a:r>
            <a:r>
              <a:rPr lang="zh-CN" altLang="en-US" sz="1200" b="0" dirty="0" smtClean="0">
                <a:latin typeface="Times New Roman" pitchFamily="18" charset="0"/>
                <a:ea typeface="幼圆" pitchFamily="49" charset="-122"/>
                <a:hlinkClick r:id="rId6" action="ppaction://hlinksldjump"/>
              </a:rPr>
              <a:t>性能</a:t>
            </a:r>
            <a:r>
              <a:rPr lang="en-US" altLang="zh-CN" sz="1200" b="0" dirty="0" smtClean="0">
                <a:latin typeface="Times New Roman" pitchFamily="18" charset="0"/>
                <a:ea typeface="幼圆" pitchFamily="49" charset="-122"/>
              </a:rPr>
              <a:t>&gt;&gt;</a:t>
            </a:r>
            <a:r>
              <a:rPr lang="zh-CN" altLang="en-US" sz="1200" b="0" dirty="0">
                <a:latin typeface="Times New Roman" pitchFamily="18" charset="0"/>
                <a:ea typeface="幼圆" pitchFamily="49" charset="-122"/>
                <a:hlinkClick r:id="rId7" action="ppaction://hlinksldjump"/>
              </a:rPr>
              <a:t>降低</a:t>
            </a:r>
            <a:r>
              <a:rPr lang="en-US" altLang="zh-CN" sz="1200" b="0" dirty="0">
                <a:latin typeface="Times New Roman" pitchFamily="18" charset="0"/>
                <a:ea typeface="幼圆" pitchFamily="49" charset="-122"/>
                <a:hlinkClick r:id="rId7" action="ppaction://hlinksldjump"/>
              </a:rPr>
              <a:t>Cache</a:t>
            </a:r>
            <a:r>
              <a:rPr lang="zh-CN" altLang="en-US" sz="1200" b="0" dirty="0">
                <a:latin typeface="Times New Roman" pitchFamily="18" charset="0"/>
                <a:ea typeface="幼圆" pitchFamily="49" charset="-122"/>
                <a:hlinkClick r:id="rId7" action="ppaction://hlinksldjump"/>
              </a:rPr>
              <a:t>命中时间 </a:t>
            </a:r>
            <a:endParaRPr lang="zh-CN" altLang="en-US" sz="1200" b="0" dirty="0">
              <a:latin typeface="Times New Roman" pitchFamily="18" charset="0"/>
              <a:ea typeface="幼圆" pitchFamily="49" charset="-122"/>
            </a:endParaRPr>
          </a:p>
        </p:txBody>
      </p:sp>
      <p:sp>
        <p:nvSpPr>
          <p:cNvPr id="2" name="内容占位符 1"/>
          <p:cNvSpPr>
            <a:spLocks noGrp="1"/>
          </p:cNvSpPr>
          <p:nvPr>
            <p:ph idx="1"/>
          </p:nvPr>
        </p:nvSpPr>
        <p:spPr>
          <a:xfrm>
            <a:off x="809625" y="1989138"/>
            <a:ext cx="7958138" cy="2303958"/>
          </a:xfrm>
        </p:spPr>
        <p:txBody>
          <a:bodyPr/>
          <a:lstStyle/>
          <a:p>
            <a:pPr marL="0" indent="0">
              <a:buNone/>
            </a:pPr>
            <a:r>
              <a:rPr lang="zh-CN" altLang="en-US" sz="2400" dirty="0" smtClean="0"/>
              <a:t>    按照访问</a:t>
            </a:r>
            <a:r>
              <a:rPr lang="en-US" altLang="zh-CN" sz="2400" dirty="0" smtClean="0"/>
              <a:t>Cache</a:t>
            </a:r>
            <a:r>
              <a:rPr lang="zh-CN" altLang="en-US" sz="2400" dirty="0" smtClean="0"/>
              <a:t>的地址是物理</a:t>
            </a:r>
            <a:r>
              <a:rPr lang="en-US" altLang="zh-CN" sz="2400" dirty="0" smtClean="0"/>
              <a:t>/</a:t>
            </a:r>
            <a:r>
              <a:rPr lang="zh-CN" altLang="en-US" sz="2400" dirty="0" smtClean="0"/>
              <a:t>虚拟地址，可以分为：</a:t>
            </a:r>
            <a:endParaRPr lang="en-US" altLang="zh-CN" sz="2400" dirty="0" smtClean="0"/>
          </a:p>
          <a:p>
            <a:pPr>
              <a:buClr>
                <a:srgbClr val="FF0000"/>
              </a:buClr>
            </a:pPr>
            <a:r>
              <a:rPr lang="zh-CN" altLang="en-US" sz="2400" dirty="0" smtClean="0">
                <a:solidFill>
                  <a:srgbClr val="FF0000"/>
                </a:solidFill>
              </a:rPr>
              <a:t>物理</a:t>
            </a:r>
            <a:r>
              <a:rPr lang="en-US" altLang="zh-CN" sz="2400" dirty="0" smtClean="0">
                <a:solidFill>
                  <a:srgbClr val="FF0000"/>
                </a:solidFill>
              </a:rPr>
              <a:t>Cache</a:t>
            </a:r>
          </a:p>
          <a:p>
            <a:pPr marL="0" indent="0">
              <a:buNone/>
            </a:pPr>
            <a:r>
              <a:rPr lang="zh-CN" altLang="en-US" sz="2400" dirty="0" smtClean="0"/>
              <a:t>    使用</a:t>
            </a:r>
            <a:r>
              <a:rPr lang="zh-CN" altLang="en-US" sz="2400" dirty="0" smtClean="0">
                <a:solidFill>
                  <a:srgbClr val="0000FF"/>
                </a:solidFill>
              </a:rPr>
              <a:t>物理地址</a:t>
            </a:r>
            <a:r>
              <a:rPr lang="zh-CN" altLang="en-US" sz="2400" dirty="0" smtClean="0"/>
              <a:t>进行访问的传统</a:t>
            </a:r>
            <a:r>
              <a:rPr lang="en-US" altLang="zh-CN" sz="2400" dirty="0" smtClean="0"/>
              <a:t>Cache</a:t>
            </a:r>
            <a:r>
              <a:rPr lang="zh-CN" altLang="en-US" sz="2400" dirty="0" smtClean="0"/>
              <a:t>，其标识存储器中存放的是物理地址，进行地址检测也是用物理地址。</a:t>
            </a:r>
            <a:endParaRPr lang="en-US" altLang="zh-CN" sz="2400" dirty="0" smtClean="0"/>
          </a:p>
          <a:p>
            <a:pPr marL="0" indent="0">
              <a:buNone/>
            </a:pPr>
            <a:r>
              <a:rPr lang="zh-CN" altLang="en-US" sz="2400" dirty="0" smtClean="0">
                <a:solidFill>
                  <a:srgbClr val="0000FF"/>
                </a:solidFill>
              </a:rPr>
              <a:t>缺点：</a:t>
            </a:r>
            <a:r>
              <a:rPr lang="zh-CN" altLang="en-US" sz="2400" dirty="0" smtClean="0"/>
              <a:t>访问速度很慢（地址转换和访问</a:t>
            </a:r>
            <a:r>
              <a:rPr lang="en-US" altLang="zh-CN" sz="2400" dirty="0" smtClean="0"/>
              <a:t>Cache</a:t>
            </a:r>
            <a:r>
              <a:rPr lang="zh-CN" altLang="en-US" sz="2400" dirty="0" smtClean="0"/>
              <a:t>串行进行）</a:t>
            </a:r>
            <a:endParaRPr lang="zh-CN" altLang="en-US" sz="2400" dirty="0"/>
          </a:p>
        </p:txBody>
      </p:sp>
      <p:grpSp>
        <p:nvGrpSpPr>
          <p:cNvPr id="5" name="组合 4"/>
          <p:cNvGrpSpPr/>
          <p:nvPr/>
        </p:nvGrpSpPr>
        <p:grpSpPr>
          <a:xfrm>
            <a:off x="1143000" y="4408636"/>
            <a:ext cx="7605713" cy="2044700"/>
            <a:chOff x="1143000" y="4051300"/>
            <a:chExt cx="7605713" cy="2044700"/>
          </a:xfrm>
        </p:grpSpPr>
        <p:sp>
          <p:nvSpPr>
            <p:cNvPr id="6" name="Line 8"/>
            <p:cNvSpPr>
              <a:spLocks noChangeShapeType="1"/>
            </p:cNvSpPr>
            <p:nvPr/>
          </p:nvSpPr>
          <p:spPr bwMode="auto">
            <a:xfrm>
              <a:off x="2286000" y="4489450"/>
              <a:ext cx="1066800" cy="0"/>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7" name="Rectangle 9"/>
            <p:cNvSpPr>
              <a:spLocks noChangeArrowheads="1"/>
            </p:cNvSpPr>
            <p:nvPr/>
          </p:nvSpPr>
          <p:spPr bwMode="auto">
            <a:xfrm>
              <a:off x="1143000" y="4103688"/>
              <a:ext cx="1143000" cy="128587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en-US" altLang="zh-CN" sz="2000">
                  <a:solidFill>
                    <a:schemeClr val="tx2"/>
                  </a:solidFill>
                  <a:latin typeface="Comic Sans MS" pitchFamily="66" charset="0"/>
                </a:rPr>
                <a:t>CPU</a:t>
              </a:r>
              <a:endParaRPr lang="zh-CN" altLang="zh-CN" sz="2000">
                <a:solidFill>
                  <a:schemeClr val="tx2"/>
                </a:solidFill>
                <a:latin typeface="Comic Sans MS" pitchFamily="66" charset="0"/>
              </a:endParaRPr>
            </a:p>
          </p:txBody>
        </p:sp>
        <p:sp>
          <p:nvSpPr>
            <p:cNvPr id="8" name="Rectangle 10"/>
            <p:cNvSpPr>
              <a:spLocks noChangeArrowheads="1"/>
            </p:cNvSpPr>
            <p:nvPr/>
          </p:nvSpPr>
          <p:spPr bwMode="auto">
            <a:xfrm>
              <a:off x="2286000" y="4081463"/>
              <a:ext cx="9906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zh-CN" altLang="en-US" sz="2000">
                  <a:solidFill>
                    <a:schemeClr val="tx2"/>
                  </a:solidFill>
                  <a:latin typeface="Comic Sans MS" pitchFamily="66" charset="0"/>
                  <a:sym typeface="Symbol" pitchFamily="18" charset="2"/>
                </a:rPr>
                <a:t>虚拟</a:t>
              </a:r>
              <a:br>
                <a:rPr lang="zh-CN" altLang="en-US" sz="2000">
                  <a:solidFill>
                    <a:schemeClr val="tx2"/>
                  </a:solidFill>
                  <a:latin typeface="Comic Sans MS" pitchFamily="66" charset="0"/>
                  <a:sym typeface="Symbol" pitchFamily="18" charset="2"/>
                </a:rPr>
              </a:br>
              <a:r>
                <a:rPr lang="zh-CN" altLang="en-US" sz="2000">
                  <a:solidFill>
                    <a:schemeClr val="tx2"/>
                  </a:solidFill>
                  <a:latin typeface="Comic Sans MS" pitchFamily="66" charset="0"/>
                  <a:sym typeface="Symbol" pitchFamily="18" charset="2"/>
                </a:rPr>
                <a:t>地址</a:t>
              </a:r>
              <a:endParaRPr lang="zh-CN" altLang="zh-CN" sz="2000">
                <a:solidFill>
                  <a:schemeClr val="tx2"/>
                </a:solidFill>
                <a:latin typeface="Comic Sans MS" pitchFamily="66" charset="0"/>
              </a:endParaRPr>
            </a:p>
          </p:txBody>
        </p:sp>
        <p:sp>
          <p:nvSpPr>
            <p:cNvPr id="9" name="Line 11"/>
            <p:cNvSpPr>
              <a:spLocks noChangeShapeType="1"/>
            </p:cNvSpPr>
            <p:nvPr/>
          </p:nvSpPr>
          <p:spPr bwMode="auto">
            <a:xfrm flipH="1" flipV="1">
              <a:off x="1676400" y="5389563"/>
              <a:ext cx="0" cy="320675"/>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10" name="Rectangle 12"/>
            <p:cNvSpPr>
              <a:spLocks noChangeArrowheads="1"/>
            </p:cNvSpPr>
            <p:nvPr/>
          </p:nvSpPr>
          <p:spPr bwMode="auto">
            <a:xfrm>
              <a:off x="3352800" y="4232275"/>
              <a:ext cx="1295400" cy="449263"/>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en-US" altLang="zh-CN" sz="2000">
                  <a:solidFill>
                    <a:schemeClr val="tx2"/>
                  </a:solidFill>
                  <a:latin typeface="Comic Sans MS" pitchFamily="66" charset="0"/>
                </a:rPr>
                <a:t>MMU</a:t>
              </a:r>
              <a:endParaRPr lang="zh-CN" altLang="zh-CN" sz="2000">
                <a:solidFill>
                  <a:schemeClr val="tx2"/>
                </a:solidFill>
                <a:latin typeface="Comic Sans MS" pitchFamily="66" charset="0"/>
              </a:endParaRPr>
            </a:p>
          </p:txBody>
        </p:sp>
        <p:sp>
          <p:nvSpPr>
            <p:cNvPr id="11" name="Rectangle 13"/>
            <p:cNvSpPr>
              <a:spLocks noChangeArrowheads="1"/>
            </p:cNvSpPr>
            <p:nvPr/>
          </p:nvSpPr>
          <p:spPr bwMode="auto">
            <a:xfrm>
              <a:off x="5638800" y="4232275"/>
              <a:ext cx="1295400" cy="83502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en-US" altLang="zh-CN" sz="2000">
                  <a:solidFill>
                    <a:schemeClr val="tx2"/>
                  </a:solidFill>
                  <a:latin typeface="Comic Sans MS" pitchFamily="66" charset="0"/>
                </a:rPr>
                <a:t>Cache</a:t>
              </a:r>
              <a:endParaRPr lang="zh-CN" altLang="zh-CN" sz="2000">
                <a:solidFill>
                  <a:schemeClr val="tx2"/>
                </a:solidFill>
                <a:latin typeface="Comic Sans MS" pitchFamily="66" charset="0"/>
              </a:endParaRPr>
            </a:p>
          </p:txBody>
        </p:sp>
        <p:sp>
          <p:nvSpPr>
            <p:cNvPr id="12" name="Rectangle 14"/>
            <p:cNvSpPr>
              <a:spLocks noChangeArrowheads="1"/>
            </p:cNvSpPr>
            <p:nvPr/>
          </p:nvSpPr>
          <p:spPr bwMode="auto">
            <a:xfrm>
              <a:off x="7315200" y="5195888"/>
              <a:ext cx="1295400" cy="836612"/>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000">
                  <a:solidFill>
                    <a:schemeClr val="tx2"/>
                  </a:solidFill>
                  <a:latin typeface="Comic Sans MS" pitchFamily="66" charset="0"/>
                </a:rPr>
                <a:t>主存</a:t>
              </a:r>
              <a:br>
                <a:rPr lang="zh-CN" altLang="en-US" sz="2000">
                  <a:solidFill>
                    <a:schemeClr val="tx2"/>
                  </a:solidFill>
                  <a:latin typeface="Comic Sans MS" pitchFamily="66" charset="0"/>
                </a:rPr>
              </a:br>
              <a:r>
                <a:rPr lang="zh-CN" altLang="en-US" sz="2000">
                  <a:solidFill>
                    <a:schemeClr val="tx2"/>
                  </a:solidFill>
                  <a:latin typeface="Comic Sans MS" pitchFamily="66" charset="0"/>
                </a:rPr>
                <a:t>储器</a:t>
              </a:r>
              <a:endParaRPr lang="zh-CN" altLang="zh-CN" sz="2000">
                <a:solidFill>
                  <a:schemeClr val="tx2"/>
                </a:solidFill>
                <a:latin typeface="Comic Sans MS" pitchFamily="66" charset="0"/>
              </a:endParaRPr>
            </a:p>
          </p:txBody>
        </p:sp>
        <p:sp>
          <p:nvSpPr>
            <p:cNvPr id="13" name="Line 15"/>
            <p:cNvSpPr>
              <a:spLocks noChangeShapeType="1"/>
            </p:cNvSpPr>
            <p:nvPr/>
          </p:nvSpPr>
          <p:spPr bwMode="auto">
            <a:xfrm>
              <a:off x="4648200" y="4489450"/>
              <a:ext cx="990600" cy="0"/>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14" name="Rectangle 16"/>
            <p:cNvSpPr>
              <a:spLocks noChangeArrowheads="1"/>
            </p:cNvSpPr>
            <p:nvPr/>
          </p:nvSpPr>
          <p:spPr bwMode="auto">
            <a:xfrm>
              <a:off x="4589463" y="4081463"/>
              <a:ext cx="9906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zh-CN" altLang="en-US" sz="2000">
                  <a:solidFill>
                    <a:schemeClr val="tx2"/>
                  </a:solidFill>
                  <a:latin typeface="Comic Sans MS" pitchFamily="66" charset="0"/>
                  <a:sym typeface="Symbol" pitchFamily="18" charset="2"/>
                </a:rPr>
                <a:t>主存物</a:t>
              </a:r>
            </a:p>
            <a:p>
              <a:pPr algn="ctr" eaLnBrk="1" hangingPunct="1">
                <a:spcBef>
                  <a:spcPct val="0"/>
                </a:spcBef>
                <a:buClrTx/>
                <a:buFontTx/>
                <a:buNone/>
              </a:pPr>
              <a:r>
                <a:rPr lang="zh-CN" altLang="en-US" sz="2000">
                  <a:solidFill>
                    <a:schemeClr val="tx2"/>
                  </a:solidFill>
                  <a:latin typeface="Comic Sans MS" pitchFamily="66" charset="0"/>
                  <a:sym typeface="Symbol" pitchFamily="18" charset="2"/>
                </a:rPr>
                <a:t>理地址</a:t>
              </a:r>
              <a:endParaRPr lang="zh-CN" altLang="zh-CN" sz="2000">
                <a:solidFill>
                  <a:schemeClr val="tx2"/>
                </a:solidFill>
                <a:latin typeface="Comic Sans MS" pitchFamily="66" charset="0"/>
              </a:endParaRPr>
            </a:p>
          </p:txBody>
        </p:sp>
        <p:sp>
          <p:nvSpPr>
            <p:cNvPr id="15" name="Line 17"/>
            <p:cNvSpPr>
              <a:spLocks noChangeShapeType="1"/>
            </p:cNvSpPr>
            <p:nvPr/>
          </p:nvSpPr>
          <p:spPr bwMode="auto">
            <a:xfrm flipH="1" flipV="1">
              <a:off x="6019800" y="5067300"/>
              <a:ext cx="0" cy="642938"/>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16" name="Line 18"/>
            <p:cNvSpPr>
              <a:spLocks noChangeShapeType="1"/>
            </p:cNvSpPr>
            <p:nvPr/>
          </p:nvSpPr>
          <p:spPr bwMode="auto">
            <a:xfrm flipH="1" flipV="1">
              <a:off x="1676400" y="5710238"/>
              <a:ext cx="4343400"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17" name="Line 19"/>
            <p:cNvSpPr>
              <a:spLocks noChangeShapeType="1"/>
            </p:cNvSpPr>
            <p:nvPr/>
          </p:nvSpPr>
          <p:spPr bwMode="auto">
            <a:xfrm flipH="1" flipV="1">
              <a:off x="6553200" y="5067300"/>
              <a:ext cx="0" cy="642938"/>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18" name="Line 20"/>
            <p:cNvSpPr>
              <a:spLocks noChangeShapeType="1"/>
            </p:cNvSpPr>
            <p:nvPr/>
          </p:nvSpPr>
          <p:spPr bwMode="auto">
            <a:xfrm flipV="1">
              <a:off x="6553200" y="5710238"/>
              <a:ext cx="762000" cy="0"/>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19" name="Rectangle 21"/>
            <p:cNvSpPr>
              <a:spLocks noChangeArrowheads="1"/>
            </p:cNvSpPr>
            <p:nvPr/>
          </p:nvSpPr>
          <p:spPr bwMode="auto">
            <a:xfrm>
              <a:off x="5181600" y="5646738"/>
              <a:ext cx="2133600"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zh-CN" altLang="en-US" sz="2000">
                  <a:solidFill>
                    <a:schemeClr val="tx2"/>
                  </a:solidFill>
                  <a:latin typeface="Comic Sans MS" pitchFamily="66" charset="0"/>
                  <a:sym typeface="Symbol" pitchFamily="18" charset="2"/>
                </a:rPr>
                <a:t>数据或指令</a:t>
              </a:r>
              <a:endParaRPr lang="zh-CN" altLang="zh-CN" sz="2000">
                <a:solidFill>
                  <a:schemeClr val="tx2"/>
                </a:solidFill>
                <a:latin typeface="Comic Sans MS" pitchFamily="66" charset="0"/>
              </a:endParaRPr>
            </a:p>
          </p:txBody>
        </p:sp>
        <p:sp>
          <p:nvSpPr>
            <p:cNvPr id="20" name="Line 22"/>
            <p:cNvSpPr>
              <a:spLocks noChangeShapeType="1"/>
            </p:cNvSpPr>
            <p:nvPr/>
          </p:nvSpPr>
          <p:spPr bwMode="auto">
            <a:xfrm flipH="1" flipV="1">
              <a:off x="6934200" y="4489450"/>
              <a:ext cx="990600"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21" name="Line 24"/>
            <p:cNvSpPr>
              <a:spLocks noChangeShapeType="1"/>
            </p:cNvSpPr>
            <p:nvPr/>
          </p:nvSpPr>
          <p:spPr bwMode="auto">
            <a:xfrm flipH="1">
              <a:off x="7924800" y="4489450"/>
              <a:ext cx="0" cy="706438"/>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22" name="Line 26"/>
            <p:cNvSpPr>
              <a:spLocks noChangeShapeType="1"/>
            </p:cNvSpPr>
            <p:nvPr/>
          </p:nvSpPr>
          <p:spPr bwMode="auto">
            <a:xfrm>
              <a:off x="2286000" y="4489450"/>
              <a:ext cx="1066800" cy="0"/>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23" name="Rectangle 27"/>
            <p:cNvSpPr>
              <a:spLocks noChangeArrowheads="1"/>
            </p:cNvSpPr>
            <p:nvPr/>
          </p:nvSpPr>
          <p:spPr bwMode="auto">
            <a:xfrm>
              <a:off x="1143000" y="4103688"/>
              <a:ext cx="1143000" cy="128587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en-US" altLang="zh-CN" sz="2000">
                  <a:solidFill>
                    <a:schemeClr val="tx2"/>
                  </a:solidFill>
                  <a:latin typeface="Comic Sans MS" pitchFamily="66" charset="0"/>
                </a:rPr>
                <a:t>CPU</a:t>
              </a:r>
              <a:endParaRPr lang="zh-CN" altLang="zh-CN" sz="2000">
                <a:solidFill>
                  <a:schemeClr val="tx2"/>
                </a:solidFill>
                <a:latin typeface="Comic Sans MS" pitchFamily="66" charset="0"/>
              </a:endParaRPr>
            </a:p>
          </p:txBody>
        </p:sp>
        <p:sp>
          <p:nvSpPr>
            <p:cNvPr id="24" name="Rectangle 28"/>
            <p:cNvSpPr>
              <a:spLocks noChangeArrowheads="1"/>
            </p:cNvSpPr>
            <p:nvPr/>
          </p:nvSpPr>
          <p:spPr bwMode="auto">
            <a:xfrm>
              <a:off x="2286000" y="4081463"/>
              <a:ext cx="9906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zh-CN" altLang="en-US" sz="2000">
                  <a:solidFill>
                    <a:schemeClr val="tx2"/>
                  </a:solidFill>
                  <a:latin typeface="Comic Sans MS" pitchFamily="66" charset="0"/>
                  <a:sym typeface="Symbol" pitchFamily="18" charset="2"/>
                </a:rPr>
                <a:t>虚拟</a:t>
              </a:r>
              <a:br>
                <a:rPr lang="zh-CN" altLang="en-US" sz="2000">
                  <a:solidFill>
                    <a:schemeClr val="tx2"/>
                  </a:solidFill>
                  <a:latin typeface="Comic Sans MS" pitchFamily="66" charset="0"/>
                  <a:sym typeface="Symbol" pitchFamily="18" charset="2"/>
                </a:rPr>
              </a:br>
              <a:r>
                <a:rPr lang="zh-CN" altLang="en-US" sz="2000">
                  <a:solidFill>
                    <a:schemeClr val="tx2"/>
                  </a:solidFill>
                  <a:latin typeface="Comic Sans MS" pitchFamily="66" charset="0"/>
                  <a:sym typeface="Symbol" pitchFamily="18" charset="2"/>
                </a:rPr>
                <a:t>地址</a:t>
              </a:r>
              <a:endParaRPr lang="zh-CN" altLang="zh-CN" sz="2000">
                <a:solidFill>
                  <a:schemeClr val="tx2"/>
                </a:solidFill>
                <a:latin typeface="Comic Sans MS" pitchFamily="66" charset="0"/>
              </a:endParaRPr>
            </a:p>
          </p:txBody>
        </p:sp>
        <p:sp>
          <p:nvSpPr>
            <p:cNvPr id="25" name="Line 29"/>
            <p:cNvSpPr>
              <a:spLocks noChangeShapeType="1"/>
            </p:cNvSpPr>
            <p:nvPr/>
          </p:nvSpPr>
          <p:spPr bwMode="auto">
            <a:xfrm flipH="1" flipV="1">
              <a:off x="1676400" y="5389563"/>
              <a:ext cx="0" cy="320675"/>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26" name="Rectangle 30"/>
            <p:cNvSpPr>
              <a:spLocks noChangeArrowheads="1"/>
            </p:cNvSpPr>
            <p:nvPr/>
          </p:nvSpPr>
          <p:spPr bwMode="auto">
            <a:xfrm>
              <a:off x="3352800" y="4232275"/>
              <a:ext cx="1295400" cy="449263"/>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en-US" altLang="zh-CN" sz="2000">
                  <a:solidFill>
                    <a:schemeClr val="tx2"/>
                  </a:solidFill>
                  <a:latin typeface="Comic Sans MS" pitchFamily="66" charset="0"/>
                </a:rPr>
                <a:t>MMU</a:t>
              </a:r>
              <a:endParaRPr lang="zh-CN" altLang="zh-CN" sz="2000">
                <a:solidFill>
                  <a:schemeClr val="tx2"/>
                </a:solidFill>
                <a:latin typeface="Comic Sans MS" pitchFamily="66" charset="0"/>
              </a:endParaRPr>
            </a:p>
          </p:txBody>
        </p:sp>
        <p:sp>
          <p:nvSpPr>
            <p:cNvPr id="27" name="Rectangle 31"/>
            <p:cNvSpPr>
              <a:spLocks noChangeArrowheads="1"/>
            </p:cNvSpPr>
            <p:nvPr/>
          </p:nvSpPr>
          <p:spPr bwMode="auto">
            <a:xfrm>
              <a:off x="5638800" y="4232275"/>
              <a:ext cx="1295400" cy="83502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en-US" altLang="zh-CN" sz="2000">
                  <a:solidFill>
                    <a:schemeClr val="tx2"/>
                  </a:solidFill>
                  <a:latin typeface="Comic Sans MS" pitchFamily="66" charset="0"/>
                </a:rPr>
                <a:t>Cache</a:t>
              </a:r>
              <a:endParaRPr lang="zh-CN" altLang="zh-CN" sz="2000">
                <a:solidFill>
                  <a:schemeClr val="tx2"/>
                </a:solidFill>
                <a:latin typeface="Comic Sans MS" pitchFamily="66" charset="0"/>
              </a:endParaRPr>
            </a:p>
          </p:txBody>
        </p:sp>
        <p:sp>
          <p:nvSpPr>
            <p:cNvPr id="28" name="Rectangle 32"/>
            <p:cNvSpPr>
              <a:spLocks noChangeArrowheads="1"/>
            </p:cNvSpPr>
            <p:nvPr/>
          </p:nvSpPr>
          <p:spPr bwMode="auto">
            <a:xfrm>
              <a:off x="7315200" y="5195888"/>
              <a:ext cx="1295400" cy="836612"/>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000">
                  <a:solidFill>
                    <a:schemeClr val="tx2"/>
                  </a:solidFill>
                  <a:latin typeface="Comic Sans MS" pitchFamily="66" charset="0"/>
                </a:rPr>
                <a:t>主存</a:t>
              </a:r>
              <a:br>
                <a:rPr lang="zh-CN" altLang="en-US" sz="2000">
                  <a:solidFill>
                    <a:schemeClr val="tx2"/>
                  </a:solidFill>
                  <a:latin typeface="Comic Sans MS" pitchFamily="66" charset="0"/>
                </a:rPr>
              </a:br>
              <a:r>
                <a:rPr lang="zh-CN" altLang="en-US" sz="2000">
                  <a:solidFill>
                    <a:schemeClr val="tx2"/>
                  </a:solidFill>
                  <a:latin typeface="Comic Sans MS" pitchFamily="66" charset="0"/>
                </a:rPr>
                <a:t>储器</a:t>
              </a:r>
              <a:endParaRPr lang="zh-CN" altLang="zh-CN" sz="2000">
                <a:solidFill>
                  <a:schemeClr val="tx2"/>
                </a:solidFill>
                <a:latin typeface="Comic Sans MS" pitchFamily="66" charset="0"/>
              </a:endParaRPr>
            </a:p>
          </p:txBody>
        </p:sp>
        <p:sp>
          <p:nvSpPr>
            <p:cNvPr id="29" name="Line 33"/>
            <p:cNvSpPr>
              <a:spLocks noChangeShapeType="1"/>
            </p:cNvSpPr>
            <p:nvPr/>
          </p:nvSpPr>
          <p:spPr bwMode="auto">
            <a:xfrm>
              <a:off x="4648200" y="4489450"/>
              <a:ext cx="990600" cy="0"/>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30" name="Line 35"/>
            <p:cNvSpPr>
              <a:spLocks noChangeShapeType="1"/>
            </p:cNvSpPr>
            <p:nvPr/>
          </p:nvSpPr>
          <p:spPr bwMode="auto">
            <a:xfrm flipH="1" flipV="1">
              <a:off x="6019800" y="5067300"/>
              <a:ext cx="0" cy="642938"/>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31" name="Line 36"/>
            <p:cNvSpPr>
              <a:spLocks noChangeShapeType="1"/>
            </p:cNvSpPr>
            <p:nvPr/>
          </p:nvSpPr>
          <p:spPr bwMode="auto">
            <a:xfrm flipH="1" flipV="1">
              <a:off x="1676400" y="5710238"/>
              <a:ext cx="4343400"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32" name="Line 37"/>
            <p:cNvSpPr>
              <a:spLocks noChangeShapeType="1"/>
            </p:cNvSpPr>
            <p:nvPr/>
          </p:nvSpPr>
          <p:spPr bwMode="auto">
            <a:xfrm flipH="1" flipV="1">
              <a:off x="6553200" y="5067300"/>
              <a:ext cx="0" cy="642938"/>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33" name="Line 38"/>
            <p:cNvSpPr>
              <a:spLocks noChangeShapeType="1"/>
            </p:cNvSpPr>
            <p:nvPr/>
          </p:nvSpPr>
          <p:spPr bwMode="auto">
            <a:xfrm flipV="1">
              <a:off x="6553200" y="5710238"/>
              <a:ext cx="762000" cy="0"/>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34" name="Rectangle 39"/>
            <p:cNvSpPr>
              <a:spLocks noChangeArrowheads="1"/>
            </p:cNvSpPr>
            <p:nvPr/>
          </p:nvSpPr>
          <p:spPr bwMode="auto">
            <a:xfrm>
              <a:off x="5181600" y="5646738"/>
              <a:ext cx="2133600"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zh-CN" altLang="en-US" sz="2000">
                  <a:solidFill>
                    <a:schemeClr val="tx2"/>
                  </a:solidFill>
                  <a:latin typeface="Comic Sans MS" pitchFamily="66" charset="0"/>
                  <a:sym typeface="Symbol" pitchFamily="18" charset="2"/>
                </a:rPr>
                <a:t>数据或指令</a:t>
              </a:r>
              <a:endParaRPr lang="zh-CN" altLang="zh-CN" sz="2000">
                <a:solidFill>
                  <a:schemeClr val="tx2"/>
                </a:solidFill>
                <a:latin typeface="Comic Sans MS" pitchFamily="66" charset="0"/>
              </a:endParaRPr>
            </a:p>
          </p:txBody>
        </p:sp>
        <p:sp>
          <p:nvSpPr>
            <p:cNvPr id="35" name="Line 40"/>
            <p:cNvSpPr>
              <a:spLocks noChangeShapeType="1"/>
            </p:cNvSpPr>
            <p:nvPr/>
          </p:nvSpPr>
          <p:spPr bwMode="auto">
            <a:xfrm flipH="1" flipV="1">
              <a:off x="6934200" y="4489450"/>
              <a:ext cx="990600"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36" name="Rectangle 41"/>
            <p:cNvSpPr>
              <a:spLocks noChangeArrowheads="1"/>
            </p:cNvSpPr>
            <p:nvPr/>
          </p:nvSpPr>
          <p:spPr bwMode="auto">
            <a:xfrm>
              <a:off x="6919913" y="4051300"/>
              <a:ext cx="1828800" cy="38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zh-CN" altLang="en-US" sz="2000">
                  <a:solidFill>
                    <a:schemeClr val="tx2"/>
                  </a:solidFill>
                  <a:latin typeface="Comic Sans MS" pitchFamily="66" charset="0"/>
                  <a:sym typeface="Symbol" pitchFamily="18" charset="2"/>
                </a:rPr>
                <a:t>主存物理地址</a:t>
              </a:r>
              <a:endParaRPr lang="zh-CN" altLang="zh-CN" sz="2000">
                <a:solidFill>
                  <a:schemeClr val="tx2"/>
                </a:solidFill>
                <a:latin typeface="Comic Sans MS" pitchFamily="66" charset="0"/>
              </a:endParaRPr>
            </a:p>
          </p:txBody>
        </p:sp>
        <p:sp>
          <p:nvSpPr>
            <p:cNvPr id="37" name="Line 42"/>
            <p:cNvSpPr>
              <a:spLocks noChangeShapeType="1"/>
            </p:cNvSpPr>
            <p:nvPr/>
          </p:nvSpPr>
          <p:spPr bwMode="auto">
            <a:xfrm flipH="1">
              <a:off x="7924800" y="4489450"/>
              <a:ext cx="0" cy="706438"/>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38" name="Rectangle 43"/>
            <p:cNvSpPr>
              <a:spLocks noChangeArrowheads="1"/>
            </p:cNvSpPr>
            <p:nvPr/>
          </p:nvSpPr>
          <p:spPr bwMode="auto">
            <a:xfrm>
              <a:off x="3124200" y="4876800"/>
              <a:ext cx="1828800" cy="38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zh-CN" altLang="en-US" sz="2000">
                  <a:solidFill>
                    <a:schemeClr val="tx2"/>
                  </a:solidFill>
                  <a:latin typeface="Comic Sans MS" pitchFamily="66" charset="0"/>
                  <a:sym typeface="Symbol" pitchFamily="18" charset="2"/>
                </a:rPr>
                <a:t>存储管理部件</a:t>
              </a:r>
              <a:endParaRPr lang="zh-CN" altLang="zh-CN" sz="2000">
                <a:solidFill>
                  <a:schemeClr val="tx2"/>
                </a:solidFill>
                <a:latin typeface="Comic Sans MS" pitchFamily="66" charset="0"/>
              </a:endParaRPr>
            </a:p>
          </p:txBody>
        </p:sp>
      </p:grpSp>
      <p:sp>
        <p:nvSpPr>
          <p:cNvPr id="39"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en-US" altLang="zh-CN" sz="1200" b="0" dirty="0" smtClean="0">
                <a:latin typeface="幼圆" pitchFamily="49" charset="-122"/>
                <a:ea typeface="幼圆" pitchFamily="49" charset="-122"/>
              </a:rPr>
              <a:t>5</a:t>
            </a:r>
            <a:r>
              <a:rPr lang="zh-CN" altLang="en-US" sz="1200" b="0" dirty="0" smtClean="0">
                <a:latin typeface="幼圆" pitchFamily="49" charset="-122"/>
                <a:ea typeface="幼圆" pitchFamily="49" charset="-122"/>
              </a:rPr>
              <a:t> </a:t>
            </a:r>
            <a:r>
              <a:rPr lang="zh-CN" altLang="en-US" sz="1200" b="0" dirty="0">
                <a:latin typeface="幼圆" pitchFamily="49" charset="-122"/>
                <a:ea typeface="幼圆" pitchFamily="49" charset="-122"/>
              </a:rPr>
              <a:t>之 1</a:t>
            </a:r>
          </a:p>
        </p:txBody>
      </p:sp>
    </p:spTree>
    <p:extLst>
      <p:ext uri="{BB962C8B-B14F-4D97-AF65-F5344CB8AC3E}">
        <p14:creationId xmlns:p14="http://schemas.microsoft.com/office/powerpoint/2010/main" val="4005685859"/>
      </p:ext>
    </p:extLst>
  </p:cSld>
  <p:clrMapOvr>
    <a:masterClrMapping/>
  </p:clrMapOvr>
  <p:transition spd="slow">
    <p:random/>
    <p:sndAc>
      <p:stSnd>
        <p:snd r:embed="rId2" name="projctor.wav"/>
      </p:stSnd>
    </p:sndAc>
  </p:transition>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pPr eaLnBrk="1" hangingPunct="1">
              <a:defRPr/>
            </a:pPr>
            <a:r>
              <a:rPr lang="zh-CN" altLang="en-US" dirty="0"/>
              <a:t>虚拟</a:t>
            </a:r>
            <a:r>
              <a:rPr lang="en-US" altLang="zh-CN" dirty="0"/>
              <a:t>Cache </a:t>
            </a:r>
          </a:p>
        </p:txBody>
      </p:sp>
      <p:sp>
        <p:nvSpPr>
          <p:cNvPr id="17613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None/>
            </a:pPr>
            <a:r>
              <a:rPr lang="zh-CN" altLang="en-US" sz="1200" b="0" dirty="0">
                <a:latin typeface="Times New Roman" pitchFamily="18" charset="0"/>
                <a:ea typeface="幼圆" pitchFamily="49" charset="-122"/>
                <a:hlinkClick r:id="rId3" action="ppaction://hlinksldjump"/>
              </a:rPr>
              <a:t>本章内容</a:t>
            </a:r>
            <a:r>
              <a:rPr lang="zh-CN" altLang="en-US" sz="1200" b="0" dirty="0">
                <a:latin typeface="Times New Roman" pitchFamily="18" charset="0"/>
                <a:ea typeface="幼圆" pitchFamily="49" charset="-122"/>
              </a:rPr>
              <a:t>&gt;&gt; </a:t>
            </a:r>
            <a:r>
              <a:rPr lang="en-US" altLang="zh-CN" sz="1200" b="0" dirty="0">
                <a:latin typeface="Times New Roman" pitchFamily="18" charset="0"/>
                <a:ea typeface="幼圆" pitchFamily="49" charset="-122"/>
                <a:hlinkClick r:id="rId4" action="ppaction://hlinksldjump"/>
              </a:rPr>
              <a:t>Cache</a:t>
            </a:r>
            <a:r>
              <a:rPr lang="zh-CN" altLang="en-US" sz="1200" b="0" dirty="0">
                <a:latin typeface="Times New Roman" pitchFamily="18" charset="0"/>
                <a:ea typeface="幼圆" pitchFamily="49" charset="-122"/>
                <a:hlinkClick r:id="rId4" action="ppaction://hlinksldjump"/>
              </a:rPr>
              <a:t>存储系统</a:t>
            </a:r>
            <a:r>
              <a:rPr lang="zh-CN" altLang="en-US" sz="1200" b="0" dirty="0">
                <a:latin typeface="Times New Roman" pitchFamily="18" charset="0"/>
                <a:ea typeface="幼圆" pitchFamily="49" charset="-122"/>
              </a:rPr>
              <a:t>&gt;&gt;</a:t>
            </a:r>
            <a:r>
              <a:rPr lang="en-US" altLang="zh-CN" sz="1200" b="0" dirty="0">
                <a:latin typeface="Times New Roman" pitchFamily="18" charset="0"/>
                <a:ea typeface="幼圆" pitchFamily="49" charset="-122"/>
                <a:hlinkClick r:id="rId5" action="ppaction://hlinksldjump"/>
              </a:rPr>
              <a:t>Cache</a:t>
            </a:r>
            <a:r>
              <a:rPr lang="zh-CN" altLang="en-US" sz="1200" b="0" dirty="0">
                <a:latin typeface="Times New Roman" pitchFamily="18" charset="0"/>
                <a:ea typeface="幼圆" pitchFamily="49" charset="-122"/>
                <a:hlinkClick r:id="rId5" action="ppaction://hlinksldjump"/>
              </a:rPr>
              <a:t>性能</a:t>
            </a:r>
            <a:r>
              <a:rPr lang="zh-CN" altLang="en-US" sz="1200" b="0" dirty="0">
                <a:latin typeface="Times New Roman" pitchFamily="18" charset="0"/>
                <a:ea typeface="幼圆" pitchFamily="49" charset="-122"/>
              </a:rPr>
              <a:t>&gt;&gt;</a:t>
            </a:r>
            <a:r>
              <a:rPr lang="zh-CN" altLang="en-US" sz="1200" b="0" dirty="0">
                <a:latin typeface="Times New Roman" pitchFamily="18" charset="0"/>
                <a:ea typeface="幼圆" pitchFamily="49" charset="-122"/>
                <a:hlinkClick r:id="rId6" action="ppaction://hlinksldjump"/>
              </a:rPr>
              <a:t>提高</a:t>
            </a:r>
            <a:r>
              <a:rPr lang="en-US" altLang="zh-CN" sz="1200" b="0" dirty="0">
                <a:latin typeface="Times New Roman" pitchFamily="18" charset="0"/>
                <a:ea typeface="幼圆" pitchFamily="49" charset="-122"/>
                <a:hlinkClick r:id="rId6" action="ppaction://hlinksldjump"/>
              </a:rPr>
              <a:t>Cache</a:t>
            </a:r>
            <a:r>
              <a:rPr lang="zh-CN" altLang="en-US" sz="1200" b="0" dirty="0" smtClean="0">
                <a:latin typeface="Times New Roman" pitchFamily="18" charset="0"/>
                <a:ea typeface="幼圆" pitchFamily="49" charset="-122"/>
                <a:hlinkClick r:id="rId6" action="ppaction://hlinksldjump"/>
              </a:rPr>
              <a:t>性能</a:t>
            </a:r>
            <a:r>
              <a:rPr lang="en-US" altLang="zh-CN" sz="1200" b="0" dirty="0" smtClean="0">
                <a:latin typeface="Times New Roman" pitchFamily="18" charset="0"/>
                <a:ea typeface="幼圆" pitchFamily="49" charset="-122"/>
              </a:rPr>
              <a:t>&gt;&gt;</a:t>
            </a:r>
            <a:r>
              <a:rPr lang="zh-CN" altLang="en-US" sz="1200" b="0" dirty="0">
                <a:latin typeface="Times New Roman" pitchFamily="18" charset="0"/>
                <a:ea typeface="幼圆" pitchFamily="49" charset="-122"/>
                <a:hlinkClick r:id="rId7" action="ppaction://hlinksldjump"/>
              </a:rPr>
              <a:t>降低</a:t>
            </a:r>
            <a:r>
              <a:rPr lang="en-US" altLang="zh-CN" sz="1200" b="0" dirty="0">
                <a:latin typeface="Times New Roman" pitchFamily="18" charset="0"/>
                <a:ea typeface="幼圆" pitchFamily="49" charset="-122"/>
                <a:hlinkClick r:id="rId7" action="ppaction://hlinksldjump"/>
              </a:rPr>
              <a:t>Cache</a:t>
            </a:r>
            <a:r>
              <a:rPr lang="zh-CN" altLang="en-US" sz="1200" b="0" dirty="0">
                <a:latin typeface="Times New Roman" pitchFamily="18" charset="0"/>
                <a:ea typeface="幼圆" pitchFamily="49" charset="-122"/>
                <a:hlinkClick r:id="rId7" action="ppaction://hlinksldjump"/>
              </a:rPr>
              <a:t>命中时间 </a:t>
            </a:r>
            <a:endParaRPr lang="zh-CN" altLang="en-US" sz="1200" b="0" dirty="0">
              <a:latin typeface="Times New Roman" pitchFamily="18" charset="0"/>
              <a:ea typeface="幼圆" pitchFamily="49" charset="-122"/>
            </a:endParaRPr>
          </a:p>
        </p:txBody>
      </p:sp>
      <p:sp>
        <p:nvSpPr>
          <p:cNvPr id="2" name="内容占位符 1"/>
          <p:cNvSpPr>
            <a:spLocks noGrp="1"/>
          </p:cNvSpPr>
          <p:nvPr>
            <p:ph idx="1"/>
          </p:nvPr>
        </p:nvSpPr>
        <p:spPr>
          <a:xfrm>
            <a:off x="809625" y="1989138"/>
            <a:ext cx="7958138" cy="2303958"/>
          </a:xfrm>
        </p:spPr>
        <p:txBody>
          <a:bodyPr/>
          <a:lstStyle/>
          <a:p>
            <a:pPr>
              <a:lnSpc>
                <a:spcPct val="125000"/>
              </a:lnSpc>
              <a:spcBef>
                <a:spcPts val="0"/>
              </a:spcBef>
              <a:buClr>
                <a:srgbClr val="FF0000"/>
              </a:buClr>
            </a:pPr>
            <a:r>
              <a:rPr lang="zh-CN" altLang="en-US" sz="2400" dirty="0" smtClean="0">
                <a:solidFill>
                  <a:srgbClr val="FF0000"/>
                </a:solidFill>
              </a:rPr>
              <a:t>虚拟</a:t>
            </a:r>
            <a:r>
              <a:rPr lang="en-US" altLang="zh-CN" sz="2400" dirty="0" smtClean="0">
                <a:solidFill>
                  <a:srgbClr val="FF0000"/>
                </a:solidFill>
              </a:rPr>
              <a:t>Cache</a:t>
            </a:r>
          </a:p>
          <a:p>
            <a:pPr marL="0" indent="0">
              <a:lnSpc>
                <a:spcPct val="125000"/>
              </a:lnSpc>
              <a:spcBef>
                <a:spcPts val="0"/>
              </a:spcBef>
              <a:buNone/>
            </a:pPr>
            <a:r>
              <a:rPr lang="zh-CN" altLang="en-US" sz="2400" dirty="0" smtClean="0"/>
              <a:t>    使用虚拟</a:t>
            </a:r>
            <a:r>
              <a:rPr lang="zh-CN" altLang="en-US" sz="2400" dirty="0" smtClean="0">
                <a:solidFill>
                  <a:srgbClr val="0000FF"/>
                </a:solidFill>
              </a:rPr>
              <a:t>地址</a:t>
            </a:r>
            <a:r>
              <a:rPr lang="zh-CN" altLang="en-US" sz="2400" dirty="0" smtClean="0"/>
              <a:t>进行访问的</a:t>
            </a:r>
            <a:r>
              <a:rPr lang="en-US" altLang="zh-CN" sz="2400" dirty="0" smtClean="0"/>
              <a:t>Cache</a:t>
            </a:r>
            <a:r>
              <a:rPr lang="zh-CN" altLang="en-US" sz="2400" dirty="0" smtClean="0"/>
              <a:t>，其标识存储器中存放的是虚拟地址，进行地址检测也是用虚拟地址。</a:t>
            </a:r>
            <a:endParaRPr lang="en-US" altLang="zh-CN" sz="2400" dirty="0" smtClean="0"/>
          </a:p>
          <a:p>
            <a:pPr marL="0" indent="0">
              <a:lnSpc>
                <a:spcPct val="125000"/>
              </a:lnSpc>
              <a:spcBef>
                <a:spcPts val="0"/>
              </a:spcBef>
              <a:buNone/>
            </a:pPr>
            <a:r>
              <a:rPr lang="zh-CN" altLang="en-US" sz="2400" dirty="0">
                <a:solidFill>
                  <a:srgbClr val="0000FF"/>
                </a:solidFill>
              </a:rPr>
              <a:t>优点</a:t>
            </a:r>
            <a:r>
              <a:rPr lang="zh-CN" altLang="en-US" sz="2400" dirty="0" smtClean="0">
                <a:solidFill>
                  <a:srgbClr val="0000FF"/>
                </a:solidFill>
              </a:rPr>
              <a:t>：</a:t>
            </a:r>
            <a:r>
              <a:rPr lang="zh-CN" altLang="en-US" sz="2400" dirty="0" smtClean="0"/>
              <a:t>访问速度快（地址转换和访问</a:t>
            </a:r>
            <a:r>
              <a:rPr lang="en-US" altLang="zh-CN" sz="2400" dirty="0" smtClean="0"/>
              <a:t>Cache</a:t>
            </a:r>
            <a:r>
              <a:rPr lang="zh-CN" altLang="en-US" sz="2400" dirty="0" smtClean="0"/>
              <a:t>并行进行）</a:t>
            </a:r>
            <a:endParaRPr lang="zh-CN" altLang="en-US" sz="2400" dirty="0"/>
          </a:p>
        </p:txBody>
      </p:sp>
      <p:sp>
        <p:nvSpPr>
          <p:cNvPr id="39"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en-US" altLang="zh-CN" sz="1200" b="0" dirty="0" smtClean="0">
                <a:latin typeface="幼圆" pitchFamily="49" charset="-122"/>
                <a:ea typeface="幼圆" pitchFamily="49" charset="-122"/>
              </a:rPr>
              <a:t>5</a:t>
            </a:r>
            <a:r>
              <a:rPr lang="zh-CN" altLang="en-US" sz="1200" b="0" dirty="0" smtClean="0">
                <a:latin typeface="幼圆" pitchFamily="49" charset="-122"/>
                <a:ea typeface="幼圆" pitchFamily="49" charset="-122"/>
              </a:rPr>
              <a:t> </a:t>
            </a:r>
            <a:r>
              <a:rPr lang="zh-CN" altLang="en-US" sz="1200" b="0" dirty="0">
                <a:latin typeface="幼圆" pitchFamily="49" charset="-122"/>
                <a:ea typeface="幼圆" pitchFamily="49" charset="-122"/>
              </a:rPr>
              <a:t>之 </a:t>
            </a:r>
            <a:r>
              <a:rPr lang="en-US" altLang="zh-CN" sz="1200" b="0" dirty="0" smtClean="0">
                <a:latin typeface="幼圆" pitchFamily="49" charset="-122"/>
                <a:ea typeface="幼圆" pitchFamily="49" charset="-122"/>
              </a:rPr>
              <a:t>2</a:t>
            </a:r>
            <a:endParaRPr lang="zh-CN" altLang="en-US" sz="1200" b="0" dirty="0">
              <a:latin typeface="幼圆" pitchFamily="49" charset="-122"/>
              <a:ea typeface="幼圆" pitchFamily="49" charset="-122"/>
            </a:endParaRPr>
          </a:p>
        </p:txBody>
      </p:sp>
      <p:grpSp>
        <p:nvGrpSpPr>
          <p:cNvPr id="40" name="组合 39"/>
          <p:cNvGrpSpPr/>
          <p:nvPr/>
        </p:nvGrpSpPr>
        <p:grpSpPr>
          <a:xfrm>
            <a:off x="990600" y="4476328"/>
            <a:ext cx="7391400" cy="1905000"/>
            <a:chOff x="990600" y="4267200"/>
            <a:chExt cx="7391400" cy="1905000"/>
          </a:xfrm>
        </p:grpSpPr>
        <p:sp>
          <p:nvSpPr>
            <p:cNvPr id="41" name="Line 7"/>
            <p:cNvSpPr>
              <a:spLocks noChangeShapeType="1"/>
            </p:cNvSpPr>
            <p:nvPr/>
          </p:nvSpPr>
          <p:spPr bwMode="auto">
            <a:xfrm>
              <a:off x="4038600" y="4660900"/>
              <a:ext cx="381000" cy="0"/>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42" name="Rectangle 8"/>
            <p:cNvSpPr>
              <a:spLocks noChangeArrowheads="1"/>
            </p:cNvSpPr>
            <p:nvPr/>
          </p:nvSpPr>
          <p:spPr bwMode="auto">
            <a:xfrm>
              <a:off x="990600" y="4332288"/>
              <a:ext cx="1143000" cy="15113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en-US" altLang="zh-CN" sz="2000">
                  <a:solidFill>
                    <a:schemeClr val="tx2"/>
                  </a:solidFill>
                  <a:latin typeface="Comic Sans MS" pitchFamily="66" charset="0"/>
                </a:rPr>
                <a:t>CPU</a:t>
              </a:r>
              <a:endParaRPr lang="zh-CN" altLang="zh-CN" sz="2000">
                <a:solidFill>
                  <a:schemeClr val="tx2"/>
                </a:solidFill>
                <a:latin typeface="Comic Sans MS" pitchFamily="66" charset="0"/>
              </a:endParaRPr>
            </a:p>
          </p:txBody>
        </p:sp>
        <p:sp>
          <p:nvSpPr>
            <p:cNvPr id="43" name="Rectangle 9"/>
            <p:cNvSpPr>
              <a:spLocks noChangeArrowheads="1"/>
            </p:cNvSpPr>
            <p:nvPr/>
          </p:nvSpPr>
          <p:spPr bwMode="auto">
            <a:xfrm>
              <a:off x="2209800" y="4332288"/>
              <a:ext cx="1752600"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zh-CN" altLang="en-US" sz="2000">
                  <a:solidFill>
                    <a:schemeClr val="tx2"/>
                  </a:solidFill>
                  <a:latin typeface="Comic Sans MS" pitchFamily="66" charset="0"/>
                  <a:sym typeface="Symbol" pitchFamily="18" charset="2"/>
                </a:rPr>
                <a:t>虚拟地址</a:t>
              </a:r>
              <a:endParaRPr lang="zh-CN" altLang="zh-CN" sz="2000">
                <a:solidFill>
                  <a:schemeClr val="tx2"/>
                </a:solidFill>
                <a:latin typeface="Comic Sans MS" pitchFamily="66" charset="0"/>
              </a:endParaRPr>
            </a:p>
          </p:txBody>
        </p:sp>
        <p:sp>
          <p:nvSpPr>
            <p:cNvPr id="44" name="Line 10"/>
            <p:cNvSpPr>
              <a:spLocks noChangeShapeType="1"/>
            </p:cNvSpPr>
            <p:nvPr/>
          </p:nvSpPr>
          <p:spPr bwMode="auto">
            <a:xfrm flipH="1" flipV="1">
              <a:off x="2133600" y="5711825"/>
              <a:ext cx="2286000" cy="0"/>
            </a:xfrm>
            <a:prstGeom prst="line">
              <a:avLst/>
            </a:prstGeom>
            <a:noFill/>
            <a:ln w="28575">
              <a:solidFill>
                <a:schemeClr val="tx2"/>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45" name="Rectangle 11"/>
            <p:cNvSpPr>
              <a:spLocks noChangeArrowheads="1"/>
            </p:cNvSpPr>
            <p:nvPr/>
          </p:nvSpPr>
          <p:spPr bwMode="auto">
            <a:xfrm>
              <a:off x="4419600" y="4464050"/>
              <a:ext cx="1295400" cy="46037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en-US" altLang="zh-CN" sz="2000">
                  <a:solidFill>
                    <a:schemeClr val="tx2"/>
                  </a:solidFill>
                  <a:latin typeface="Comic Sans MS" pitchFamily="66" charset="0"/>
                </a:rPr>
                <a:t>MMU</a:t>
              </a:r>
              <a:endParaRPr lang="zh-CN" altLang="zh-CN" sz="2000">
                <a:solidFill>
                  <a:schemeClr val="tx2"/>
                </a:solidFill>
                <a:latin typeface="Comic Sans MS" pitchFamily="66" charset="0"/>
              </a:endParaRPr>
            </a:p>
          </p:txBody>
        </p:sp>
        <p:sp>
          <p:nvSpPr>
            <p:cNvPr id="46" name="Rectangle 12"/>
            <p:cNvSpPr>
              <a:spLocks noChangeArrowheads="1"/>
            </p:cNvSpPr>
            <p:nvPr/>
          </p:nvSpPr>
          <p:spPr bwMode="auto">
            <a:xfrm>
              <a:off x="4419600" y="5383213"/>
              <a:ext cx="1295400" cy="46037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en-US" altLang="zh-CN" sz="2000">
                  <a:solidFill>
                    <a:schemeClr val="tx2"/>
                  </a:solidFill>
                  <a:latin typeface="Comic Sans MS" pitchFamily="66" charset="0"/>
                </a:rPr>
                <a:t>Cache</a:t>
              </a:r>
              <a:endParaRPr lang="zh-CN" altLang="zh-CN" sz="2000">
                <a:solidFill>
                  <a:schemeClr val="tx2"/>
                </a:solidFill>
                <a:latin typeface="Comic Sans MS" pitchFamily="66" charset="0"/>
              </a:endParaRPr>
            </a:p>
          </p:txBody>
        </p:sp>
        <p:sp>
          <p:nvSpPr>
            <p:cNvPr id="47" name="Rectangle 13"/>
            <p:cNvSpPr>
              <a:spLocks noChangeArrowheads="1"/>
            </p:cNvSpPr>
            <p:nvPr/>
          </p:nvSpPr>
          <p:spPr bwMode="auto">
            <a:xfrm>
              <a:off x="7086600" y="4464050"/>
              <a:ext cx="1295400" cy="1379538"/>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000">
                  <a:solidFill>
                    <a:schemeClr val="tx2"/>
                  </a:solidFill>
                  <a:latin typeface="Comic Sans MS" pitchFamily="66" charset="0"/>
                </a:rPr>
                <a:t>主存</a:t>
              </a:r>
              <a:br>
                <a:rPr lang="zh-CN" altLang="en-US" sz="2000">
                  <a:solidFill>
                    <a:schemeClr val="tx2"/>
                  </a:solidFill>
                  <a:latin typeface="Comic Sans MS" pitchFamily="66" charset="0"/>
                </a:rPr>
              </a:br>
              <a:r>
                <a:rPr lang="zh-CN" altLang="en-US" sz="2000">
                  <a:solidFill>
                    <a:schemeClr val="tx2"/>
                  </a:solidFill>
                  <a:latin typeface="Comic Sans MS" pitchFamily="66" charset="0"/>
                </a:rPr>
                <a:t>储器</a:t>
              </a:r>
              <a:endParaRPr lang="zh-CN" altLang="zh-CN" sz="2000">
                <a:solidFill>
                  <a:schemeClr val="tx2"/>
                </a:solidFill>
                <a:latin typeface="Comic Sans MS" pitchFamily="66" charset="0"/>
              </a:endParaRPr>
            </a:p>
          </p:txBody>
        </p:sp>
        <p:sp>
          <p:nvSpPr>
            <p:cNvPr id="48" name="Rectangle 14"/>
            <p:cNvSpPr>
              <a:spLocks noChangeArrowheads="1"/>
            </p:cNvSpPr>
            <p:nvPr/>
          </p:nvSpPr>
          <p:spPr bwMode="auto">
            <a:xfrm>
              <a:off x="2209800" y="5711825"/>
              <a:ext cx="21336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zh-CN" altLang="en-US" sz="2000">
                  <a:solidFill>
                    <a:schemeClr val="tx2"/>
                  </a:solidFill>
                  <a:latin typeface="Comic Sans MS" pitchFamily="66" charset="0"/>
                  <a:sym typeface="Symbol" pitchFamily="18" charset="2"/>
                </a:rPr>
                <a:t>数据或指令</a:t>
              </a:r>
              <a:endParaRPr lang="zh-CN" altLang="zh-CN" sz="2000">
                <a:solidFill>
                  <a:schemeClr val="tx2"/>
                </a:solidFill>
                <a:latin typeface="Comic Sans MS" pitchFamily="66" charset="0"/>
              </a:endParaRPr>
            </a:p>
          </p:txBody>
        </p:sp>
        <p:sp>
          <p:nvSpPr>
            <p:cNvPr id="49" name="Rectangle 15"/>
            <p:cNvSpPr>
              <a:spLocks noChangeArrowheads="1"/>
            </p:cNvSpPr>
            <p:nvPr/>
          </p:nvSpPr>
          <p:spPr bwMode="auto">
            <a:xfrm>
              <a:off x="5943600" y="4267200"/>
              <a:ext cx="914400" cy="788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zh-CN" altLang="en-US" sz="2000">
                  <a:solidFill>
                    <a:schemeClr val="tx2"/>
                  </a:solidFill>
                  <a:latin typeface="Comic Sans MS" pitchFamily="66" charset="0"/>
                  <a:sym typeface="Symbol" pitchFamily="18" charset="2"/>
                </a:rPr>
                <a:t>主存物理</a:t>
              </a:r>
              <a:br>
                <a:rPr lang="zh-CN" altLang="en-US" sz="2000">
                  <a:solidFill>
                    <a:schemeClr val="tx2"/>
                  </a:solidFill>
                  <a:latin typeface="Comic Sans MS" pitchFamily="66" charset="0"/>
                  <a:sym typeface="Symbol" pitchFamily="18" charset="2"/>
                </a:rPr>
              </a:br>
              <a:r>
                <a:rPr lang="zh-CN" altLang="en-US" sz="2000">
                  <a:solidFill>
                    <a:schemeClr val="tx2"/>
                  </a:solidFill>
                  <a:latin typeface="Comic Sans MS" pitchFamily="66" charset="0"/>
                  <a:sym typeface="Symbol" pitchFamily="18" charset="2"/>
                </a:rPr>
                <a:t>地址</a:t>
              </a:r>
              <a:endParaRPr lang="zh-CN" altLang="zh-CN" sz="2000">
                <a:solidFill>
                  <a:schemeClr val="tx2"/>
                </a:solidFill>
                <a:latin typeface="Comic Sans MS" pitchFamily="66" charset="0"/>
              </a:endParaRPr>
            </a:p>
          </p:txBody>
        </p:sp>
        <p:sp>
          <p:nvSpPr>
            <p:cNvPr id="50" name="Line 16"/>
            <p:cNvSpPr>
              <a:spLocks noChangeShapeType="1"/>
            </p:cNvSpPr>
            <p:nvPr/>
          </p:nvSpPr>
          <p:spPr bwMode="auto">
            <a:xfrm>
              <a:off x="4038600" y="5514975"/>
              <a:ext cx="381000" cy="0"/>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51" name="Line 17"/>
            <p:cNvSpPr>
              <a:spLocks noChangeShapeType="1"/>
            </p:cNvSpPr>
            <p:nvPr/>
          </p:nvSpPr>
          <p:spPr bwMode="auto">
            <a:xfrm flipV="1">
              <a:off x="4038600" y="4660900"/>
              <a:ext cx="0" cy="854075"/>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52" name="Line 18"/>
            <p:cNvSpPr>
              <a:spLocks noChangeShapeType="1"/>
            </p:cNvSpPr>
            <p:nvPr/>
          </p:nvSpPr>
          <p:spPr bwMode="auto">
            <a:xfrm flipH="1" flipV="1">
              <a:off x="2133600" y="4792663"/>
              <a:ext cx="1905000"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53" name="Line 19"/>
            <p:cNvSpPr>
              <a:spLocks noChangeShapeType="1"/>
            </p:cNvSpPr>
            <p:nvPr/>
          </p:nvSpPr>
          <p:spPr bwMode="auto">
            <a:xfrm>
              <a:off x="5715000" y="4727575"/>
              <a:ext cx="1371600" cy="0"/>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54" name="Line 20"/>
            <p:cNvSpPr>
              <a:spLocks noChangeShapeType="1"/>
            </p:cNvSpPr>
            <p:nvPr/>
          </p:nvSpPr>
          <p:spPr bwMode="auto">
            <a:xfrm flipH="1" flipV="1">
              <a:off x="5715000" y="5711825"/>
              <a:ext cx="1371600" cy="0"/>
            </a:xfrm>
            <a:prstGeom prst="line">
              <a:avLst/>
            </a:prstGeom>
            <a:noFill/>
            <a:ln w="28575">
              <a:solidFill>
                <a:schemeClr val="tx2"/>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55" name="Rectangle 21"/>
            <p:cNvSpPr>
              <a:spLocks noChangeArrowheads="1"/>
            </p:cNvSpPr>
            <p:nvPr/>
          </p:nvSpPr>
          <p:spPr bwMode="auto">
            <a:xfrm>
              <a:off x="5715000" y="5253038"/>
              <a:ext cx="13716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zh-CN" altLang="en-US" sz="2000">
                  <a:solidFill>
                    <a:schemeClr val="tx2"/>
                  </a:solidFill>
                  <a:latin typeface="Comic Sans MS" pitchFamily="66" charset="0"/>
                  <a:sym typeface="Symbol" pitchFamily="18" charset="2"/>
                </a:rPr>
                <a:t>数据</a:t>
              </a:r>
              <a:br>
                <a:rPr lang="zh-CN" altLang="en-US" sz="2000">
                  <a:solidFill>
                    <a:schemeClr val="tx2"/>
                  </a:solidFill>
                  <a:latin typeface="Comic Sans MS" pitchFamily="66" charset="0"/>
                  <a:sym typeface="Symbol" pitchFamily="18" charset="2"/>
                </a:rPr>
              </a:br>
              <a:r>
                <a:rPr lang="zh-CN" altLang="en-US" sz="2000">
                  <a:solidFill>
                    <a:schemeClr val="tx2"/>
                  </a:solidFill>
                  <a:latin typeface="Comic Sans MS" pitchFamily="66" charset="0"/>
                  <a:sym typeface="Symbol" pitchFamily="18" charset="2"/>
                </a:rPr>
                <a:t>或指令</a:t>
              </a:r>
              <a:endParaRPr lang="zh-CN" altLang="zh-CN" sz="2000">
                <a:solidFill>
                  <a:schemeClr val="tx2"/>
                </a:solidFill>
                <a:latin typeface="Comic Sans MS" pitchFamily="66" charset="0"/>
              </a:endParaRPr>
            </a:p>
          </p:txBody>
        </p:sp>
      </p:grpSp>
    </p:spTree>
    <p:extLst>
      <p:ext uri="{BB962C8B-B14F-4D97-AF65-F5344CB8AC3E}">
        <p14:creationId xmlns:p14="http://schemas.microsoft.com/office/powerpoint/2010/main" val="2404145839"/>
      </p:ext>
    </p:extLst>
  </p:cSld>
  <p:clrMapOvr>
    <a:masterClrMapping/>
  </p:clrMapOvr>
  <p:transition spd="slow">
    <p:random/>
    <p:sndAc>
      <p:stSnd>
        <p:snd r:embed="rId2" name="projctor.wav"/>
      </p:stSnd>
    </p:sndAc>
  </p:transition>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pPr eaLnBrk="1" hangingPunct="1">
              <a:defRPr/>
            </a:pPr>
            <a:r>
              <a:rPr lang="zh-CN" altLang="en-US" dirty="0"/>
              <a:t>并非都采用虚拟</a:t>
            </a:r>
            <a:r>
              <a:rPr lang="en-US" altLang="zh-CN" dirty="0"/>
              <a:t>Cache</a:t>
            </a:r>
          </a:p>
        </p:txBody>
      </p:sp>
      <p:sp>
        <p:nvSpPr>
          <p:cNvPr id="17613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None/>
            </a:pPr>
            <a:r>
              <a:rPr lang="zh-CN" altLang="en-US" sz="1200" b="0" dirty="0">
                <a:latin typeface="Times New Roman" pitchFamily="18" charset="0"/>
                <a:ea typeface="幼圆" pitchFamily="49" charset="-122"/>
                <a:hlinkClick r:id="rId3" action="ppaction://hlinksldjump"/>
              </a:rPr>
              <a:t>本章内容</a:t>
            </a:r>
            <a:r>
              <a:rPr lang="zh-CN" altLang="en-US" sz="1200" b="0" dirty="0">
                <a:latin typeface="Times New Roman" pitchFamily="18" charset="0"/>
                <a:ea typeface="幼圆" pitchFamily="49" charset="-122"/>
              </a:rPr>
              <a:t>&gt;&gt; </a:t>
            </a:r>
            <a:r>
              <a:rPr lang="en-US" altLang="zh-CN" sz="1200" b="0" dirty="0">
                <a:latin typeface="Times New Roman" pitchFamily="18" charset="0"/>
                <a:ea typeface="幼圆" pitchFamily="49" charset="-122"/>
                <a:hlinkClick r:id="rId4" action="ppaction://hlinksldjump"/>
              </a:rPr>
              <a:t>Cache</a:t>
            </a:r>
            <a:r>
              <a:rPr lang="zh-CN" altLang="en-US" sz="1200" b="0" dirty="0">
                <a:latin typeface="Times New Roman" pitchFamily="18" charset="0"/>
                <a:ea typeface="幼圆" pitchFamily="49" charset="-122"/>
                <a:hlinkClick r:id="rId4" action="ppaction://hlinksldjump"/>
              </a:rPr>
              <a:t>存储系统</a:t>
            </a:r>
            <a:r>
              <a:rPr lang="zh-CN" altLang="en-US" sz="1200" b="0" dirty="0">
                <a:latin typeface="Times New Roman" pitchFamily="18" charset="0"/>
                <a:ea typeface="幼圆" pitchFamily="49" charset="-122"/>
              </a:rPr>
              <a:t>&gt;&gt;</a:t>
            </a:r>
            <a:r>
              <a:rPr lang="en-US" altLang="zh-CN" sz="1200" b="0" dirty="0">
                <a:latin typeface="Times New Roman" pitchFamily="18" charset="0"/>
                <a:ea typeface="幼圆" pitchFamily="49" charset="-122"/>
                <a:hlinkClick r:id="rId5" action="ppaction://hlinksldjump"/>
              </a:rPr>
              <a:t>Cache</a:t>
            </a:r>
            <a:r>
              <a:rPr lang="zh-CN" altLang="en-US" sz="1200" b="0" dirty="0">
                <a:latin typeface="Times New Roman" pitchFamily="18" charset="0"/>
                <a:ea typeface="幼圆" pitchFamily="49" charset="-122"/>
                <a:hlinkClick r:id="rId5" action="ppaction://hlinksldjump"/>
              </a:rPr>
              <a:t>性能</a:t>
            </a:r>
            <a:r>
              <a:rPr lang="zh-CN" altLang="en-US" sz="1200" b="0" dirty="0">
                <a:latin typeface="Times New Roman" pitchFamily="18" charset="0"/>
                <a:ea typeface="幼圆" pitchFamily="49" charset="-122"/>
              </a:rPr>
              <a:t>&gt;&gt;</a:t>
            </a:r>
            <a:r>
              <a:rPr lang="zh-CN" altLang="en-US" sz="1200" b="0" dirty="0">
                <a:latin typeface="Times New Roman" pitchFamily="18" charset="0"/>
                <a:ea typeface="幼圆" pitchFamily="49" charset="-122"/>
                <a:hlinkClick r:id="rId6" action="ppaction://hlinksldjump"/>
              </a:rPr>
              <a:t>提高</a:t>
            </a:r>
            <a:r>
              <a:rPr lang="en-US" altLang="zh-CN" sz="1200" b="0" dirty="0">
                <a:latin typeface="Times New Roman" pitchFamily="18" charset="0"/>
                <a:ea typeface="幼圆" pitchFamily="49" charset="-122"/>
                <a:hlinkClick r:id="rId6" action="ppaction://hlinksldjump"/>
              </a:rPr>
              <a:t>Cache</a:t>
            </a:r>
            <a:r>
              <a:rPr lang="zh-CN" altLang="en-US" sz="1200" b="0" dirty="0" smtClean="0">
                <a:latin typeface="Times New Roman" pitchFamily="18" charset="0"/>
                <a:ea typeface="幼圆" pitchFamily="49" charset="-122"/>
                <a:hlinkClick r:id="rId6" action="ppaction://hlinksldjump"/>
              </a:rPr>
              <a:t>性能</a:t>
            </a:r>
            <a:r>
              <a:rPr lang="en-US" altLang="zh-CN" sz="1200" b="0" dirty="0" smtClean="0">
                <a:latin typeface="Times New Roman" pitchFamily="18" charset="0"/>
                <a:ea typeface="幼圆" pitchFamily="49" charset="-122"/>
              </a:rPr>
              <a:t>&gt;&gt;</a:t>
            </a:r>
            <a:r>
              <a:rPr lang="zh-CN" altLang="en-US" sz="1200" b="0" dirty="0">
                <a:latin typeface="Times New Roman" pitchFamily="18" charset="0"/>
                <a:ea typeface="幼圆" pitchFamily="49" charset="-122"/>
                <a:hlinkClick r:id="rId7" action="ppaction://hlinksldjump"/>
              </a:rPr>
              <a:t>降低</a:t>
            </a:r>
            <a:r>
              <a:rPr lang="en-US" altLang="zh-CN" sz="1200" b="0" dirty="0">
                <a:latin typeface="Times New Roman" pitchFamily="18" charset="0"/>
                <a:ea typeface="幼圆" pitchFamily="49" charset="-122"/>
                <a:hlinkClick r:id="rId7" action="ppaction://hlinksldjump"/>
              </a:rPr>
              <a:t>Cache</a:t>
            </a:r>
            <a:r>
              <a:rPr lang="zh-CN" altLang="en-US" sz="1200" b="0" dirty="0">
                <a:latin typeface="Times New Roman" pitchFamily="18" charset="0"/>
                <a:ea typeface="幼圆" pitchFamily="49" charset="-122"/>
                <a:hlinkClick r:id="rId7" action="ppaction://hlinksldjump"/>
              </a:rPr>
              <a:t>命中时间 </a:t>
            </a:r>
            <a:endParaRPr lang="zh-CN" altLang="en-US" sz="1200" b="0" dirty="0">
              <a:latin typeface="Times New Roman" pitchFamily="18" charset="0"/>
              <a:ea typeface="幼圆" pitchFamily="49" charset="-122"/>
            </a:endParaRPr>
          </a:p>
        </p:txBody>
      </p:sp>
      <p:sp>
        <p:nvSpPr>
          <p:cNvPr id="2" name="内容占位符 1"/>
          <p:cNvSpPr>
            <a:spLocks noGrp="1"/>
          </p:cNvSpPr>
          <p:nvPr>
            <p:ph idx="1"/>
          </p:nvPr>
        </p:nvSpPr>
        <p:spPr>
          <a:xfrm>
            <a:off x="809625" y="1989138"/>
            <a:ext cx="7958138" cy="2303958"/>
          </a:xfrm>
        </p:spPr>
        <p:txBody>
          <a:bodyPr/>
          <a:lstStyle/>
          <a:p>
            <a:pPr>
              <a:lnSpc>
                <a:spcPct val="125000"/>
              </a:lnSpc>
              <a:spcBef>
                <a:spcPts val="0"/>
              </a:spcBef>
              <a:buClr>
                <a:srgbClr val="FF0000"/>
              </a:buClr>
            </a:pPr>
            <a:r>
              <a:rPr lang="zh-CN" altLang="en-US" sz="2000" dirty="0" smtClean="0">
                <a:solidFill>
                  <a:srgbClr val="FF0000"/>
                </a:solidFill>
              </a:rPr>
              <a:t>进程切换时需清空</a:t>
            </a:r>
            <a:r>
              <a:rPr lang="en-US" altLang="zh-CN" sz="2000" dirty="0" smtClean="0">
                <a:solidFill>
                  <a:srgbClr val="FF0000"/>
                </a:solidFill>
              </a:rPr>
              <a:t>Cache</a:t>
            </a:r>
            <a:r>
              <a:rPr lang="zh-CN" altLang="en-US" sz="2000" dirty="0" smtClean="0">
                <a:solidFill>
                  <a:srgbClr val="FF0000"/>
                </a:solidFill>
              </a:rPr>
              <a:t>：</a:t>
            </a:r>
            <a:r>
              <a:rPr lang="zh-CN" altLang="en-US" sz="2000" dirty="0" smtClean="0"/>
              <a:t>因新进程的虚拟地址可能与原进程相同，但它们所指向的物理空间却是不同的</a:t>
            </a:r>
            <a:endParaRPr lang="en-US" altLang="zh-CN" sz="2000" dirty="0" smtClean="0"/>
          </a:p>
          <a:p>
            <a:pPr lvl="1">
              <a:lnSpc>
                <a:spcPct val="125000"/>
              </a:lnSpc>
              <a:spcBef>
                <a:spcPts val="0"/>
              </a:spcBef>
              <a:buClrTx/>
            </a:pPr>
            <a:r>
              <a:rPr lang="zh-CN" altLang="en-US" sz="2000" dirty="0">
                <a:solidFill>
                  <a:srgbClr val="0000FF"/>
                </a:solidFill>
              </a:rPr>
              <a:t>解决</a:t>
            </a:r>
            <a:r>
              <a:rPr lang="zh-CN" altLang="en-US" sz="2000" dirty="0"/>
              <a:t>：在</a:t>
            </a:r>
            <a:r>
              <a:rPr lang="zh-CN" altLang="en-US" sz="2000" dirty="0" smtClean="0"/>
              <a:t>地址标识中</a:t>
            </a:r>
            <a:r>
              <a:rPr lang="zh-CN" altLang="en-US" sz="2000" dirty="0"/>
              <a:t>增加</a:t>
            </a:r>
            <a:r>
              <a:rPr lang="en-US" altLang="zh-CN" sz="2000" dirty="0">
                <a:solidFill>
                  <a:srgbClr val="0000FF"/>
                </a:solidFill>
              </a:rPr>
              <a:t>PID</a:t>
            </a:r>
            <a:r>
              <a:rPr lang="zh-CN" altLang="en-US" sz="2000" dirty="0" smtClean="0">
                <a:solidFill>
                  <a:srgbClr val="0000FF"/>
                </a:solidFill>
              </a:rPr>
              <a:t>字段 </a:t>
            </a:r>
            <a:r>
              <a:rPr lang="en-US" altLang="zh-CN" sz="2000" dirty="0"/>
              <a:t>(</a:t>
            </a:r>
            <a:r>
              <a:rPr lang="zh-CN" altLang="en-US" sz="2000" dirty="0"/>
              <a:t>进程标识符</a:t>
            </a:r>
            <a:r>
              <a:rPr lang="en-US" altLang="zh-CN" sz="2000" dirty="0"/>
              <a:t>)</a:t>
            </a:r>
          </a:p>
          <a:p>
            <a:pPr lvl="1">
              <a:lnSpc>
                <a:spcPct val="125000"/>
              </a:lnSpc>
              <a:spcBef>
                <a:spcPts val="0"/>
              </a:spcBef>
              <a:buClrTx/>
            </a:pPr>
            <a:r>
              <a:rPr lang="zh-CN" altLang="en-US" sz="2000" dirty="0" smtClean="0"/>
              <a:t>下图：采用</a:t>
            </a:r>
            <a:r>
              <a:rPr lang="en-US" altLang="zh-CN" sz="2000" dirty="0" smtClean="0"/>
              <a:t>PID</a:t>
            </a:r>
            <a:r>
              <a:rPr lang="zh-CN" altLang="en-US" sz="2000" dirty="0" smtClean="0"/>
              <a:t>所带来的失效率上的改进</a:t>
            </a:r>
            <a:endParaRPr lang="en-US" altLang="zh-CN" sz="2000" dirty="0" smtClean="0"/>
          </a:p>
        </p:txBody>
      </p:sp>
      <p:sp>
        <p:nvSpPr>
          <p:cNvPr id="39"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en-US" altLang="zh-CN" sz="1200" b="0" dirty="0" smtClean="0">
                <a:latin typeface="幼圆" pitchFamily="49" charset="-122"/>
                <a:ea typeface="幼圆" pitchFamily="49" charset="-122"/>
              </a:rPr>
              <a:t>5</a:t>
            </a:r>
            <a:r>
              <a:rPr lang="zh-CN" altLang="en-US" sz="1200" b="0" dirty="0" smtClean="0">
                <a:latin typeface="幼圆" pitchFamily="49" charset="-122"/>
                <a:ea typeface="幼圆" pitchFamily="49" charset="-122"/>
              </a:rPr>
              <a:t> </a:t>
            </a:r>
            <a:r>
              <a:rPr lang="zh-CN" altLang="en-US" sz="1200" b="0" dirty="0">
                <a:latin typeface="幼圆" pitchFamily="49" charset="-122"/>
                <a:ea typeface="幼圆" pitchFamily="49" charset="-122"/>
              </a:rPr>
              <a:t>之 </a:t>
            </a:r>
            <a:r>
              <a:rPr lang="en-US" altLang="zh-CN" sz="1200" b="0" dirty="0" smtClean="0">
                <a:latin typeface="幼圆" pitchFamily="49" charset="-122"/>
                <a:ea typeface="幼圆" pitchFamily="49" charset="-122"/>
              </a:rPr>
              <a:t>3</a:t>
            </a:r>
            <a:endParaRPr lang="zh-CN" altLang="en-US" sz="1200" b="0" dirty="0">
              <a:latin typeface="幼圆" pitchFamily="49" charset="-122"/>
              <a:ea typeface="幼圆" pitchFamily="49" charset="-122"/>
            </a:endParaRPr>
          </a:p>
        </p:txBody>
      </p:sp>
      <p:pic>
        <p:nvPicPr>
          <p:cNvPr id="22" name="Picture 4" descr="5-17"/>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91680" y="3564699"/>
            <a:ext cx="6264821" cy="29606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矩形 2"/>
          <p:cNvSpPr/>
          <p:nvPr/>
        </p:nvSpPr>
        <p:spPr>
          <a:xfrm>
            <a:off x="4711026" y="4437112"/>
            <a:ext cx="3997537" cy="707886"/>
          </a:xfrm>
          <a:prstGeom prst="rect">
            <a:avLst/>
          </a:prstGeom>
          <a:solidFill>
            <a:srgbClr val="FFFF00"/>
          </a:solidFill>
          <a:effectLst>
            <a:outerShdw blurRad="50800" dist="38100" dir="2700000" algn="tl" rotWithShape="0">
              <a:prstClr val="black">
                <a:alpha val="40000"/>
              </a:prstClr>
            </a:outerShdw>
          </a:effectLst>
        </p:spPr>
        <p:txBody>
          <a:bodyPr wrap="square">
            <a:spAutoFit/>
          </a:bodyPr>
          <a:lstStyle/>
          <a:p>
            <a:pPr marL="266700" lvl="3" indent="-266700" algn="l">
              <a:buFont typeface="Arial" panose="020B0604020202020204" pitchFamily="34" charset="0"/>
              <a:buChar char="•"/>
            </a:pPr>
            <a:r>
              <a:rPr lang="en-US" altLang="zh-CN" sz="1600" b="1" dirty="0">
                <a:latin typeface="+mj-lt"/>
              </a:rPr>
              <a:t>PIDs</a:t>
            </a:r>
            <a:r>
              <a:rPr lang="zh-CN" altLang="en-US" sz="1600" b="1" dirty="0">
                <a:latin typeface="+mj-lt"/>
              </a:rPr>
              <a:t>与单进程相比：＋</a:t>
            </a:r>
            <a:r>
              <a:rPr lang="en-US" altLang="zh-CN" sz="1600" b="1" dirty="0">
                <a:latin typeface="+mj-lt"/>
              </a:rPr>
              <a:t>0.3</a:t>
            </a:r>
            <a:r>
              <a:rPr lang="zh-CN" altLang="en-US" sz="1600" b="1" dirty="0">
                <a:latin typeface="+mj-lt"/>
              </a:rPr>
              <a:t>％～＋</a:t>
            </a:r>
            <a:r>
              <a:rPr lang="en-US" altLang="zh-CN" sz="1600" b="1" dirty="0">
                <a:latin typeface="+mj-lt"/>
              </a:rPr>
              <a:t>0.6</a:t>
            </a:r>
            <a:r>
              <a:rPr lang="zh-CN" altLang="en-US" sz="1600" b="1" dirty="0">
                <a:latin typeface="+mj-lt"/>
              </a:rPr>
              <a:t>％</a:t>
            </a:r>
          </a:p>
          <a:p>
            <a:pPr marL="266700" lvl="3" indent="-266700" algn="l">
              <a:buFont typeface="Arial" panose="020B0604020202020204" pitchFamily="34" charset="0"/>
              <a:buChar char="•"/>
            </a:pPr>
            <a:r>
              <a:rPr lang="en-US" altLang="zh-CN" sz="1600" b="1" dirty="0">
                <a:latin typeface="+mj-lt"/>
              </a:rPr>
              <a:t>PIDs</a:t>
            </a:r>
            <a:r>
              <a:rPr lang="zh-CN" altLang="en-US" sz="1600" b="1" dirty="0">
                <a:latin typeface="+mj-lt"/>
              </a:rPr>
              <a:t>与清空相比：  －</a:t>
            </a:r>
            <a:r>
              <a:rPr lang="en-US" altLang="zh-CN" sz="1600" b="1" dirty="0">
                <a:latin typeface="+mj-lt"/>
              </a:rPr>
              <a:t>0.6</a:t>
            </a:r>
            <a:r>
              <a:rPr lang="zh-CN" altLang="en-US" sz="1600" b="1" dirty="0">
                <a:latin typeface="+mj-lt"/>
              </a:rPr>
              <a:t>％～－</a:t>
            </a:r>
            <a:r>
              <a:rPr lang="en-US" altLang="zh-CN" sz="1600" b="1" dirty="0">
                <a:latin typeface="+mj-lt"/>
              </a:rPr>
              <a:t>4.3%</a:t>
            </a:r>
          </a:p>
        </p:txBody>
      </p:sp>
    </p:spTree>
    <p:extLst>
      <p:ext uri="{BB962C8B-B14F-4D97-AF65-F5344CB8AC3E}">
        <p14:creationId xmlns:p14="http://schemas.microsoft.com/office/powerpoint/2010/main" val="3549038449"/>
      </p:ext>
    </p:extLst>
  </p:cSld>
  <p:clrMapOvr>
    <a:masterClrMapping/>
  </p:clrMapOvr>
  <p:transition spd="slow">
    <p:random/>
    <p:sndAc>
      <p:stSnd>
        <p:snd r:embed="rId2" name="projctor.wav"/>
      </p:stSnd>
    </p:sndAc>
  </p:transition>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pPr eaLnBrk="1" hangingPunct="1">
              <a:defRPr/>
            </a:pPr>
            <a:r>
              <a:rPr lang="zh-CN" altLang="en-US" dirty="0"/>
              <a:t>并非都采用虚拟</a:t>
            </a:r>
            <a:r>
              <a:rPr lang="en-US" altLang="zh-CN" dirty="0"/>
              <a:t>Cache</a:t>
            </a:r>
          </a:p>
        </p:txBody>
      </p:sp>
      <p:sp>
        <p:nvSpPr>
          <p:cNvPr id="17613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None/>
            </a:pPr>
            <a:r>
              <a:rPr lang="zh-CN" altLang="en-US" sz="1200" b="0" dirty="0">
                <a:latin typeface="Times New Roman" pitchFamily="18" charset="0"/>
                <a:ea typeface="幼圆" pitchFamily="49" charset="-122"/>
                <a:hlinkClick r:id="rId3" action="ppaction://hlinksldjump"/>
              </a:rPr>
              <a:t>本章内容</a:t>
            </a:r>
            <a:r>
              <a:rPr lang="zh-CN" altLang="en-US" sz="1200" b="0" dirty="0">
                <a:latin typeface="Times New Roman" pitchFamily="18" charset="0"/>
                <a:ea typeface="幼圆" pitchFamily="49" charset="-122"/>
              </a:rPr>
              <a:t>&gt;&gt; </a:t>
            </a:r>
            <a:r>
              <a:rPr lang="en-US" altLang="zh-CN" sz="1200" b="0" dirty="0">
                <a:latin typeface="Times New Roman" pitchFamily="18" charset="0"/>
                <a:ea typeface="幼圆" pitchFamily="49" charset="-122"/>
                <a:hlinkClick r:id="rId4" action="ppaction://hlinksldjump"/>
              </a:rPr>
              <a:t>Cache</a:t>
            </a:r>
            <a:r>
              <a:rPr lang="zh-CN" altLang="en-US" sz="1200" b="0" dirty="0">
                <a:latin typeface="Times New Roman" pitchFamily="18" charset="0"/>
                <a:ea typeface="幼圆" pitchFamily="49" charset="-122"/>
                <a:hlinkClick r:id="rId4" action="ppaction://hlinksldjump"/>
              </a:rPr>
              <a:t>存储系统</a:t>
            </a:r>
            <a:r>
              <a:rPr lang="zh-CN" altLang="en-US" sz="1200" b="0" dirty="0">
                <a:latin typeface="Times New Roman" pitchFamily="18" charset="0"/>
                <a:ea typeface="幼圆" pitchFamily="49" charset="-122"/>
              </a:rPr>
              <a:t>&gt;&gt;</a:t>
            </a:r>
            <a:r>
              <a:rPr lang="en-US" altLang="zh-CN" sz="1200" b="0" dirty="0">
                <a:latin typeface="Times New Roman" pitchFamily="18" charset="0"/>
                <a:ea typeface="幼圆" pitchFamily="49" charset="-122"/>
                <a:hlinkClick r:id="rId5" action="ppaction://hlinksldjump"/>
              </a:rPr>
              <a:t>Cache</a:t>
            </a:r>
            <a:r>
              <a:rPr lang="zh-CN" altLang="en-US" sz="1200" b="0" dirty="0">
                <a:latin typeface="Times New Roman" pitchFamily="18" charset="0"/>
                <a:ea typeface="幼圆" pitchFamily="49" charset="-122"/>
                <a:hlinkClick r:id="rId5" action="ppaction://hlinksldjump"/>
              </a:rPr>
              <a:t>性能</a:t>
            </a:r>
            <a:r>
              <a:rPr lang="zh-CN" altLang="en-US" sz="1200" b="0" dirty="0">
                <a:latin typeface="Times New Roman" pitchFamily="18" charset="0"/>
                <a:ea typeface="幼圆" pitchFamily="49" charset="-122"/>
              </a:rPr>
              <a:t>&gt;&gt;</a:t>
            </a:r>
            <a:r>
              <a:rPr lang="zh-CN" altLang="en-US" sz="1200" b="0" dirty="0">
                <a:latin typeface="Times New Roman" pitchFamily="18" charset="0"/>
                <a:ea typeface="幼圆" pitchFamily="49" charset="-122"/>
                <a:hlinkClick r:id="rId6" action="ppaction://hlinksldjump"/>
              </a:rPr>
              <a:t>提高</a:t>
            </a:r>
            <a:r>
              <a:rPr lang="en-US" altLang="zh-CN" sz="1200" b="0" dirty="0">
                <a:latin typeface="Times New Roman" pitchFamily="18" charset="0"/>
                <a:ea typeface="幼圆" pitchFamily="49" charset="-122"/>
                <a:hlinkClick r:id="rId6" action="ppaction://hlinksldjump"/>
              </a:rPr>
              <a:t>Cache</a:t>
            </a:r>
            <a:r>
              <a:rPr lang="zh-CN" altLang="en-US" sz="1200" b="0" dirty="0" smtClean="0">
                <a:latin typeface="Times New Roman" pitchFamily="18" charset="0"/>
                <a:ea typeface="幼圆" pitchFamily="49" charset="-122"/>
                <a:hlinkClick r:id="rId6" action="ppaction://hlinksldjump"/>
              </a:rPr>
              <a:t>性能</a:t>
            </a:r>
            <a:r>
              <a:rPr lang="en-US" altLang="zh-CN" sz="1200" b="0" dirty="0" smtClean="0">
                <a:latin typeface="Times New Roman" pitchFamily="18" charset="0"/>
                <a:ea typeface="幼圆" pitchFamily="49" charset="-122"/>
              </a:rPr>
              <a:t>&gt;&gt;</a:t>
            </a:r>
            <a:r>
              <a:rPr lang="zh-CN" altLang="en-US" sz="1200" b="0" dirty="0">
                <a:latin typeface="Times New Roman" pitchFamily="18" charset="0"/>
                <a:ea typeface="幼圆" pitchFamily="49" charset="-122"/>
                <a:hlinkClick r:id="rId7" action="ppaction://hlinksldjump"/>
              </a:rPr>
              <a:t>降低</a:t>
            </a:r>
            <a:r>
              <a:rPr lang="en-US" altLang="zh-CN" sz="1200" b="0" dirty="0">
                <a:latin typeface="Times New Roman" pitchFamily="18" charset="0"/>
                <a:ea typeface="幼圆" pitchFamily="49" charset="-122"/>
                <a:hlinkClick r:id="rId7" action="ppaction://hlinksldjump"/>
              </a:rPr>
              <a:t>Cache</a:t>
            </a:r>
            <a:r>
              <a:rPr lang="zh-CN" altLang="en-US" sz="1200" b="0" dirty="0">
                <a:latin typeface="Times New Roman" pitchFamily="18" charset="0"/>
                <a:ea typeface="幼圆" pitchFamily="49" charset="-122"/>
                <a:hlinkClick r:id="rId7" action="ppaction://hlinksldjump"/>
              </a:rPr>
              <a:t>命中时间 </a:t>
            </a:r>
            <a:endParaRPr lang="zh-CN" altLang="en-US" sz="1200" b="0" dirty="0">
              <a:latin typeface="Times New Roman" pitchFamily="18" charset="0"/>
              <a:ea typeface="幼圆" pitchFamily="49" charset="-122"/>
            </a:endParaRPr>
          </a:p>
        </p:txBody>
      </p:sp>
      <p:sp>
        <p:nvSpPr>
          <p:cNvPr id="2" name="内容占位符 1"/>
          <p:cNvSpPr>
            <a:spLocks noGrp="1"/>
          </p:cNvSpPr>
          <p:nvPr>
            <p:ph idx="1"/>
          </p:nvPr>
        </p:nvSpPr>
        <p:spPr>
          <a:xfrm>
            <a:off x="809625" y="1989138"/>
            <a:ext cx="7958138" cy="2303958"/>
          </a:xfrm>
        </p:spPr>
        <p:txBody>
          <a:bodyPr/>
          <a:lstStyle/>
          <a:p>
            <a:pPr>
              <a:lnSpc>
                <a:spcPct val="125000"/>
              </a:lnSpc>
              <a:spcBef>
                <a:spcPts val="0"/>
              </a:spcBef>
              <a:buClr>
                <a:srgbClr val="FF0000"/>
              </a:buClr>
            </a:pPr>
            <a:r>
              <a:rPr lang="zh-CN" altLang="en-US" sz="2400" dirty="0">
                <a:solidFill>
                  <a:srgbClr val="FF0000"/>
                </a:solidFill>
              </a:rPr>
              <a:t>同义和</a:t>
            </a:r>
            <a:r>
              <a:rPr lang="zh-CN" altLang="en-US" sz="2400" dirty="0" smtClean="0">
                <a:solidFill>
                  <a:srgbClr val="FF0000"/>
                </a:solidFill>
              </a:rPr>
              <a:t>别名：</a:t>
            </a:r>
            <a:r>
              <a:rPr lang="zh-CN" altLang="en-US" sz="2400" dirty="0" smtClean="0"/>
              <a:t>同一个物理地址可能采用两种以上不同形式的虚拟地址来访问，这会导致同一个数据在虚拟</a:t>
            </a:r>
            <a:r>
              <a:rPr lang="en-US" altLang="zh-CN" sz="2400" dirty="0" smtClean="0"/>
              <a:t>Cache</a:t>
            </a:r>
            <a:r>
              <a:rPr lang="zh-CN" altLang="en-US" sz="2400" dirty="0" smtClean="0"/>
              <a:t>中存在两个副本</a:t>
            </a:r>
            <a:endParaRPr lang="en-US" altLang="zh-CN" sz="2400" dirty="0" smtClean="0"/>
          </a:p>
          <a:p>
            <a:pPr lvl="1">
              <a:lnSpc>
                <a:spcPct val="125000"/>
              </a:lnSpc>
              <a:spcBef>
                <a:spcPts val="0"/>
              </a:spcBef>
              <a:buClrTx/>
            </a:pPr>
            <a:r>
              <a:rPr lang="zh-CN" altLang="en-US" sz="2400" dirty="0" smtClean="0">
                <a:solidFill>
                  <a:srgbClr val="0000FF"/>
                </a:solidFill>
              </a:rPr>
              <a:t>解决</a:t>
            </a:r>
            <a:r>
              <a:rPr lang="zh-CN" altLang="en-US" sz="2400" dirty="0"/>
              <a:t>：反别名法、页</a:t>
            </a:r>
            <a:r>
              <a:rPr lang="zh-CN" altLang="en-US" sz="2400" dirty="0" smtClean="0"/>
              <a:t>着色</a:t>
            </a:r>
            <a:endParaRPr lang="zh-CN" altLang="en-US" sz="2400" dirty="0"/>
          </a:p>
        </p:txBody>
      </p:sp>
      <p:sp>
        <p:nvSpPr>
          <p:cNvPr id="39"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en-US" altLang="zh-CN" sz="1200" b="0" dirty="0" smtClean="0">
                <a:latin typeface="幼圆" pitchFamily="49" charset="-122"/>
                <a:ea typeface="幼圆" pitchFamily="49" charset="-122"/>
              </a:rPr>
              <a:t>5</a:t>
            </a:r>
            <a:r>
              <a:rPr lang="zh-CN" altLang="en-US" sz="1200" b="0" dirty="0" smtClean="0">
                <a:latin typeface="幼圆" pitchFamily="49" charset="-122"/>
                <a:ea typeface="幼圆" pitchFamily="49" charset="-122"/>
              </a:rPr>
              <a:t> </a:t>
            </a:r>
            <a:r>
              <a:rPr lang="zh-CN" altLang="en-US" sz="1200" b="0" dirty="0">
                <a:latin typeface="幼圆" pitchFamily="49" charset="-122"/>
                <a:ea typeface="幼圆" pitchFamily="49" charset="-122"/>
              </a:rPr>
              <a:t>之 </a:t>
            </a:r>
            <a:r>
              <a:rPr lang="en-US" altLang="zh-CN" sz="1200" b="0" dirty="0" smtClean="0">
                <a:latin typeface="幼圆" pitchFamily="49" charset="-122"/>
                <a:ea typeface="幼圆" pitchFamily="49" charset="-122"/>
              </a:rPr>
              <a:t>4</a:t>
            </a:r>
            <a:endParaRPr lang="zh-CN" altLang="en-US" sz="1200" b="0" dirty="0">
              <a:latin typeface="幼圆" pitchFamily="49" charset="-122"/>
              <a:ea typeface="幼圆" pitchFamily="49" charset="-122"/>
            </a:endParaRPr>
          </a:p>
        </p:txBody>
      </p:sp>
    </p:spTree>
    <p:extLst>
      <p:ext uri="{BB962C8B-B14F-4D97-AF65-F5344CB8AC3E}">
        <p14:creationId xmlns:p14="http://schemas.microsoft.com/office/powerpoint/2010/main" val="3492907133"/>
      </p:ext>
    </p:extLst>
  </p:cSld>
  <p:clrMapOvr>
    <a:masterClrMapping/>
  </p:clrMapOvr>
  <p:transition spd="slow">
    <p:random/>
    <p:sndAc>
      <p:stSnd>
        <p:snd r:embed="rId2" name="projctor.wav"/>
      </p:stSnd>
    </p:sndAc>
  </p:transition>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pPr eaLnBrk="1" hangingPunct="1">
              <a:defRPr/>
            </a:pPr>
            <a:r>
              <a:rPr lang="zh-CN" altLang="en-US" dirty="0"/>
              <a:t>虚拟索引＋</a:t>
            </a:r>
            <a:r>
              <a:rPr lang="zh-CN" altLang="en-US" dirty="0" smtClean="0"/>
              <a:t>物理标识</a:t>
            </a:r>
            <a:endParaRPr lang="zh-CN" altLang="en-US" dirty="0"/>
          </a:p>
        </p:txBody>
      </p:sp>
      <p:sp>
        <p:nvSpPr>
          <p:cNvPr id="17613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None/>
            </a:pPr>
            <a:r>
              <a:rPr lang="zh-CN" altLang="en-US" sz="1200" b="0" dirty="0">
                <a:latin typeface="Times New Roman" pitchFamily="18" charset="0"/>
                <a:ea typeface="幼圆" pitchFamily="49" charset="-122"/>
                <a:hlinkClick r:id="rId3" action="ppaction://hlinksldjump"/>
              </a:rPr>
              <a:t>本章内容</a:t>
            </a:r>
            <a:r>
              <a:rPr lang="zh-CN" altLang="en-US" sz="1200" b="0" dirty="0">
                <a:latin typeface="Times New Roman" pitchFamily="18" charset="0"/>
                <a:ea typeface="幼圆" pitchFamily="49" charset="-122"/>
              </a:rPr>
              <a:t>&gt;&gt; </a:t>
            </a:r>
            <a:r>
              <a:rPr lang="en-US" altLang="zh-CN" sz="1200" b="0" dirty="0">
                <a:latin typeface="Times New Roman" pitchFamily="18" charset="0"/>
                <a:ea typeface="幼圆" pitchFamily="49" charset="-122"/>
                <a:hlinkClick r:id="rId4" action="ppaction://hlinksldjump"/>
              </a:rPr>
              <a:t>Cache</a:t>
            </a:r>
            <a:r>
              <a:rPr lang="zh-CN" altLang="en-US" sz="1200" b="0" dirty="0">
                <a:latin typeface="Times New Roman" pitchFamily="18" charset="0"/>
                <a:ea typeface="幼圆" pitchFamily="49" charset="-122"/>
                <a:hlinkClick r:id="rId4" action="ppaction://hlinksldjump"/>
              </a:rPr>
              <a:t>存储系统</a:t>
            </a:r>
            <a:r>
              <a:rPr lang="zh-CN" altLang="en-US" sz="1200" b="0" dirty="0">
                <a:latin typeface="Times New Roman" pitchFamily="18" charset="0"/>
                <a:ea typeface="幼圆" pitchFamily="49" charset="-122"/>
              </a:rPr>
              <a:t>&gt;&gt;</a:t>
            </a:r>
            <a:r>
              <a:rPr lang="en-US" altLang="zh-CN" sz="1200" b="0" dirty="0">
                <a:latin typeface="Times New Roman" pitchFamily="18" charset="0"/>
                <a:ea typeface="幼圆" pitchFamily="49" charset="-122"/>
                <a:hlinkClick r:id="rId5" action="ppaction://hlinksldjump"/>
              </a:rPr>
              <a:t>Cache</a:t>
            </a:r>
            <a:r>
              <a:rPr lang="zh-CN" altLang="en-US" sz="1200" b="0" dirty="0">
                <a:latin typeface="Times New Roman" pitchFamily="18" charset="0"/>
                <a:ea typeface="幼圆" pitchFamily="49" charset="-122"/>
                <a:hlinkClick r:id="rId5" action="ppaction://hlinksldjump"/>
              </a:rPr>
              <a:t>性能</a:t>
            </a:r>
            <a:r>
              <a:rPr lang="zh-CN" altLang="en-US" sz="1200" b="0" dirty="0">
                <a:latin typeface="Times New Roman" pitchFamily="18" charset="0"/>
                <a:ea typeface="幼圆" pitchFamily="49" charset="-122"/>
              </a:rPr>
              <a:t>&gt;&gt;</a:t>
            </a:r>
            <a:r>
              <a:rPr lang="zh-CN" altLang="en-US" sz="1200" b="0" dirty="0">
                <a:latin typeface="Times New Roman" pitchFamily="18" charset="0"/>
                <a:ea typeface="幼圆" pitchFamily="49" charset="-122"/>
                <a:hlinkClick r:id="rId6" action="ppaction://hlinksldjump"/>
              </a:rPr>
              <a:t>提高</a:t>
            </a:r>
            <a:r>
              <a:rPr lang="en-US" altLang="zh-CN" sz="1200" b="0" dirty="0">
                <a:latin typeface="Times New Roman" pitchFamily="18" charset="0"/>
                <a:ea typeface="幼圆" pitchFamily="49" charset="-122"/>
                <a:hlinkClick r:id="rId6" action="ppaction://hlinksldjump"/>
              </a:rPr>
              <a:t>Cache</a:t>
            </a:r>
            <a:r>
              <a:rPr lang="zh-CN" altLang="en-US" sz="1200" b="0" dirty="0" smtClean="0">
                <a:latin typeface="Times New Roman" pitchFamily="18" charset="0"/>
                <a:ea typeface="幼圆" pitchFamily="49" charset="-122"/>
                <a:hlinkClick r:id="rId6" action="ppaction://hlinksldjump"/>
              </a:rPr>
              <a:t>性能</a:t>
            </a:r>
            <a:r>
              <a:rPr lang="en-US" altLang="zh-CN" sz="1200" b="0" dirty="0" smtClean="0">
                <a:latin typeface="Times New Roman" pitchFamily="18" charset="0"/>
                <a:ea typeface="幼圆" pitchFamily="49" charset="-122"/>
              </a:rPr>
              <a:t>&gt;&gt;</a:t>
            </a:r>
            <a:r>
              <a:rPr lang="zh-CN" altLang="en-US" sz="1200" b="0" dirty="0">
                <a:latin typeface="Times New Roman" pitchFamily="18" charset="0"/>
                <a:ea typeface="幼圆" pitchFamily="49" charset="-122"/>
                <a:hlinkClick r:id="rId7" action="ppaction://hlinksldjump"/>
              </a:rPr>
              <a:t>降低</a:t>
            </a:r>
            <a:r>
              <a:rPr lang="en-US" altLang="zh-CN" sz="1200" b="0" dirty="0">
                <a:latin typeface="Times New Roman" pitchFamily="18" charset="0"/>
                <a:ea typeface="幼圆" pitchFamily="49" charset="-122"/>
                <a:hlinkClick r:id="rId7" action="ppaction://hlinksldjump"/>
              </a:rPr>
              <a:t>Cache</a:t>
            </a:r>
            <a:r>
              <a:rPr lang="zh-CN" altLang="en-US" sz="1200" b="0" dirty="0">
                <a:latin typeface="Times New Roman" pitchFamily="18" charset="0"/>
                <a:ea typeface="幼圆" pitchFamily="49" charset="-122"/>
                <a:hlinkClick r:id="rId7" action="ppaction://hlinksldjump"/>
              </a:rPr>
              <a:t>命中时间 </a:t>
            </a:r>
            <a:endParaRPr lang="zh-CN" altLang="en-US" sz="1200" b="0" dirty="0">
              <a:latin typeface="Times New Roman" pitchFamily="18" charset="0"/>
              <a:ea typeface="幼圆" pitchFamily="49" charset="-122"/>
            </a:endParaRPr>
          </a:p>
        </p:txBody>
      </p:sp>
      <p:sp>
        <p:nvSpPr>
          <p:cNvPr id="2" name="内容占位符 1"/>
          <p:cNvSpPr>
            <a:spLocks noGrp="1"/>
          </p:cNvSpPr>
          <p:nvPr>
            <p:ph idx="1"/>
          </p:nvPr>
        </p:nvSpPr>
        <p:spPr>
          <a:xfrm>
            <a:off x="809625" y="1989138"/>
            <a:ext cx="7958138" cy="3888134"/>
          </a:xfrm>
        </p:spPr>
        <p:txBody>
          <a:bodyPr/>
          <a:lstStyle/>
          <a:p>
            <a:pPr>
              <a:lnSpc>
                <a:spcPct val="125000"/>
              </a:lnSpc>
              <a:spcBef>
                <a:spcPts val="0"/>
              </a:spcBef>
              <a:buClr>
                <a:srgbClr val="FF0000"/>
              </a:buClr>
            </a:pPr>
            <a:r>
              <a:rPr lang="zh-CN" altLang="en-US" sz="2400" dirty="0" smtClean="0">
                <a:solidFill>
                  <a:srgbClr val="FF0000"/>
                </a:solidFill>
              </a:rPr>
              <a:t>思想</a:t>
            </a:r>
            <a:endParaRPr lang="en-US" altLang="zh-CN" sz="2400" dirty="0" smtClean="0">
              <a:solidFill>
                <a:srgbClr val="FF0000"/>
              </a:solidFill>
            </a:endParaRPr>
          </a:p>
          <a:p>
            <a:pPr marL="0" indent="0">
              <a:lnSpc>
                <a:spcPct val="125000"/>
              </a:lnSpc>
              <a:spcBef>
                <a:spcPts val="0"/>
              </a:spcBef>
              <a:buClr>
                <a:srgbClr val="FF0000"/>
              </a:buClr>
              <a:buNone/>
            </a:pPr>
            <a:r>
              <a:rPr lang="zh-CN" altLang="en-US" sz="2400" dirty="0" smtClean="0"/>
              <a:t>    直接用虚地址中的页内位移作为访问</a:t>
            </a:r>
            <a:r>
              <a:rPr lang="en-US" altLang="zh-CN" sz="2400" dirty="0" smtClean="0"/>
              <a:t>Cache</a:t>
            </a:r>
            <a:r>
              <a:rPr lang="zh-CN" altLang="en-US" sz="2400" dirty="0" smtClean="0"/>
              <a:t>的索引，但标识却是物理地址。</a:t>
            </a:r>
            <a:r>
              <a:rPr lang="en-US" altLang="zh-CN" sz="2400" dirty="0" smtClean="0"/>
              <a:t>CPU</a:t>
            </a:r>
            <a:r>
              <a:rPr lang="zh-CN" altLang="en-US" sz="2400" dirty="0" smtClean="0"/>
              <a:t>发出访存请求后，在进行虚</a:t>
            </a:r>
            <a:r>
              <a:rPr lang="en-US" altLang="zh-CN" sz="2400" dirty="0" smtClean="0"/>
              <a:t>-</a:t>
            </a:r>
            <a:r>
              <a:rPr lang="zh-CN" altLang="en-US" sz="2400" dirty="0" smtClean="0"/>
              <a:t>实地址转换的同时，可必须进行标识的读取；在完成地址转换后，再将得到的物理地址与标识进行比较。</a:t>
            </a:r>
            <a:endParaRPr lang="en-US" altLang="zh-CN" sz="2400" dirty="0" smtClean="0"/>
          </a:p>
          <a:p>
            <a:pPr>
              <a:lnSpc>
                <a:spcPct val="125000"/>
              </a:lnSpc>
              <a:spcBef>
                <a:spcPts val="0"/>
              </a:spcBef>
              <a:buClr>
                <a:srgbClr val="FF0000"/>
              </a:buClr>
            </a:pPr>
            <a:r>
              <a:rPr lang="zh-CN" altLang="en-US" sz="2400" dirty="0">
                <a:solidFill>
                  <a:srgbClr val="FF0000"/>
                </a:solidFill>
              </a:rPr>
              <a:t>优点</a:t>
            </a:r>
            <a:r>
              <a:rPr lang="zh-CN" altLang="en-US" sz="2400" dirty="0"/>
              <a:t>：兼得虚拟</a:t>
            </a:r>
            <a:r>
              <a:rPr lang="en-US" altLang="zh-CN" sz="2400" dirty="0"/>
              <a:t>Cache</a:t>
            </a:r>
            <a:r>
              <a:rPr lang="zh-CN" altLang="en-US" sz="2400" dirty="0"/>
              <a:t>和物理</a:t>
            </a:r>
            <a:r>
              <a:rPr lang="en-US" altLang="zh-CN" sz="2400" dirty="0"/>
              <a:t>Cache</a:t>
            </a:r>
            <a:r>
              <a:rPr lang="zh-CN" altLang="en-US" sz="2400" dirty="0"/>
              <a:t>的好处</a:t>
            </a:r>
          </a:p>
          <a:p>
            <a:pPr>
              <a:lnSpc>
                <a:spcPct val="125000"/>
              </a:lnSpc>
              <a:spcBef>
                <a:spcPts val="0"/>
              </a:spcBef>
              <a:buClr>
                <a:srgbClr val="FF0000"/>
              </a:buClr>
            </a:pPr>
            <a:r>
              <a:rPr lang="zh-CN" altLang="en-US" sz="2400" dirty="0">
                <a:solidFill>
                  <a:srgbClr val="FF0000"/>
                </a:solidFill>
              </a:rPr>
              <a:t>局限性</a:t>
            </a:r>
            <a:r>
              <a:rPr lang="zh-CN" altLang="en-US" sz="2400" dirty="0"/>
              <a:t>：</a:t>
            </a:r>
            <a:r>
              <a:rPr lang="en-US" altLang="zh-CN" sz="2400" dirty="0"/>
              <a:t>Cache</a:t>
            </a:r>
            <a:r>
              <a:rPr lang="zh-CN" altLang="en-US" sz="2400" dirty="0"/>
              <a:t>容量受到限制</a:t>
            </a:r>
          </a:p>
          <a:p>
            <a:pPr marL="0" indent="0">
              <a:lnSpc>
                <a:spcPct val="125000"/>
              </a:lnSpc>
              <a:spcBef>
                <a:spcPts val="0"/>
              </a:spcBef>
              <a:buClr>
                <a:srgbClr val="FF0000"/>
              </a:buClr>
              <a:buNone/>
            </a:pPr>
            <a:r>
              <a:rPr lang="en-US" altLang="zh-CN" sz="2400" dirty="0" smtClean="0"/>
              <a:t>    Cache</a:t>
            </a:r>
            <a:r>
              <a:rPr lang="zh-CN" altLang="en-US" sz="2400" dirty="0"/>
              <a:t>容量≤页大小</a:t>
            </a:r>
            <a:r>
              <a:rPr lang="en-US" altLang="zh-CN" sz="2400" dirty="0"/>
              <a:t>×</a:t>
            </a:r>
            <a:r>
              <a:rPr lang="zh-CN" altLang="en-US" sz="2400" dirty="0"/>
              <a:t>相联</a:t>
            </a:r>
            <a:r>
              <a:rPr lang="zh-CN" altLang="en-US" sz="2400" dirty="0" smtClean="0"/>
              <a:t>度</a:t>
            </a:r>
            <a:r>
              <a:rPr lang="en-US" altLang="zh-CN" sz="2400" dirty="0"/>
              <a:t>=2</a:t>
            </a:r>
            <a:r>
              <a:rPr lang="en-US" altLang="zh-CN" sz="2400" baseline="30000" dirty="0"/>
              <a:t>index</a:t>
            </a:r>
            <a:r>
              <a:rPr lang="en-US" altLang="zh-CN" sz="2400" dirty="0"/>
              <a:t> </a:t>
            </a:r>
            <a:r>
              <a:rPr lang="en-US" altLang="zh-CN" sz="2400" dirty="0" smtClean="0"/>
              <a:t>×</a:t>
            </a:r>
            <a:r>
              <a:rPr lang="zh-CN" altLang="en-US" sz="2400" dirty="0" smtClean="0"/>
              <a:t>块大小</a:t>
            </a:r>
            <a:r>
              <a:rPr lang="en-US" altLang="zh-CN" sz="2400" dirty="0"/>
              <a:t>×</a:t>
            </a:r>
            <a:r>
              <a:rPr lang="zh-CN" altLang="en-US" sz="2400" dirty="0" smtClean="0"/>
              <a:t>相</a:t>
            </a:r>
            <a:r>
              <a:rPr lang="zh-CN" altLang="en-US" sz="2400" dirty="0"/>
              <a:t>联度</a:t>
            </a:r>
          </a:p>
        </p:txBody>
      </p:sp>
      <p:sp>
        <p:nvSpPr>
          <p:cNvPr id="39"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en-US" altLang="zh-CN" sz="1200" b="0" dirty="0" smtClean="0">
                <a:latin typeface="幼圆" pitchFamily="49" charset="-122"/>
                <a:ea typeface="幼圆" pitchFamily="49" charset="-122"/>
              </a:rPr>
              <a:t>5</a:t>
            </a:r>
            <a:r>
              <a:rPr lang="zh-CN" altLang="en-US" sz="1200" b="0" dirty="0" smtClean="0">
                <a:latin typeface="幼圆" pitchFamily="49" charset="-122"/>
                <a:ea typeface="幼圆" pitchFamily="49" charset="-122"/>
              </a:rPr>
              <a:t> </a:t>
            </a:r>
            <a:r>
              <a:rPr lang="zh-CN" altLang="en-US" sz="1200" b="0" dirty="0">
                <a:latin typeface="幼圆" pitchFamily="49" charset="-122"/>
                <a:ea typeface="幼圆" pitchFamily="49" charset="-122"/>
              </a:rPr>
              <a:t>之 </a:t>
            </a:r>
            <a:r>
              <a:rPr lang="en-US" altLang="zh-CN" sz="1200" b="0" dirty="0" smtClean="0">
                <a:latin typeface="幼圆" pitchFamily="49" charset="-122"/>
                <a:ea typeface="幼圆" pitchFamily="49" charset="-122"/>
              </a:rPr>
              <a:t>5</a:t>
            </a:r>
            <a:endParaRPr lang="zh-CN" altLang="en-US" sz="1200" b="0" dirty="0">
              <a:latin typeface="幼圆" pitchFamily="49" charset="-122"/>
              <a:ea typeface="幼圆" pitchFamily="49" charset="-122"/>
            </a:endParaRPr>
          </a:p>
        </p:txBody>
      </p:sp>
      <p:sp>
        <p:nvSpPr>
          <p:cNvPr id="6" name="Rectangle 4"/>
          <p:cNvSpPr>
            <a:spLocks noChangeArrowheads="1"/>
          </p:cNvSpPr>
          <p:nvPr/>
        </p:nvSpPr>
        <p:spPr bwMode="auto">
          <a:xfrm>
            <a:off x="2081213" y="5688161"/>
            <a:ext cx="2667000" cy="762000"/>
          </a:xfrm>
          <a:prstGeom prst="rect">
            <a:avLst/>
          </a:prstGeom>
          <a:solidFill>
            <a:srgbClr val="FCFDCD"/>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5"/>
          <p:cNvSpPr>
            <a:spLocks noChangeArrowheads="1"/>
          </p:cNvSpPr>
          <p:nvPr/>
        </p:nvSpPr>
        <p:spPr bwMode="auto">
          <a:xfrm>
            <a:off x="4748213" y="5688161"/>
            <a:ext cx="2667000" cy="762000"/>
          </a:xfrm>
          <a:prstGeom prst="rect">
            <a:avLst/>
          </a:prstGeom>
          <a:solidFill>
            <a:srgbClr val="FCFDCD"/>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6"/>
          <p:cNvSpPr>
            <a:spLocks noChangeShapeType="1"/>
          </p:cNvSpPr>
          <p:nvPr/>
        </p:nvSpPr>
        <p:spPr bwMode="auto">
          <a:xfrm>
            <a:off x="6254750" y="6069161"/>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Text Box 7"/>
          <p:cNvSpPr txBox="1">
            <a:spLocks noChangeArrowheads="1"/>
          </p:cNvSpPr>
          <p:nvPr/>
        </p:nvSpPr>
        <p:spPr bwMode="auto">
          <a:xfrm>
            <a:off x="2708275" y="5751661"/>
            <a:ext cx="1676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solidFill>
                  <a:srgbClr val="000000"/>
                </a:solidFill>
                <a:latin typeface="Times New Roman" pitchFamily="18" charset="0"/>
                <a:ea typeface="宋体" charset="-122"/>
              </a:rPr>
              <a:t>  </a:t>
            </a:r>
            <a:r>
              <a:rPr lang="zh-CN" altLang="en-US" sz="2000" dirty="0">
                <a:solidFill>
                  <a:srgbClr val="000000"/>
                </a:solidFill>
                <a:latin typeface="Times New Roman" pitchFamily="18" charset="0"/>
                <a:ea typeface="宋体" charset="-122"/>
              </a:rPr>
              <a:t>页地址</a:t>
            </a:r>
            <a:br>
              <a:rPr lang="zh-CN" altLang="en-US" sz="2000" dirty="0">
                <a:solidFill>
                  <a:srgbClr val="000000"/>
                </a:solidFill>
                <a:latin typeface="Times New Roman" pitchFamily="18" charset="0"/>
                <a:ea typeface="宋体" charset="-122"/>
              </a:rPr>
            </a:br>
            <a:r>
              <a:rPr lang="zh-CN" altLang="en-US" sz="2000" dirty="0">
                <a:solidFill>
                  <a:srgbClr val="000000"/>
                </a:solidFill>
                <a:latin typeface="Times New Roman" pitchFamily="18" charset="0"/>
                <a:ea typeface="宋体" charset="-122"/>
              </a:rPr>
              <a:t>地址标识</a:t>
            </a:r>
          </a:p>
        </p:txBody>
      </p:sp>
      <p:sp>
        <p:nvSpPr>
          <p:cNvPr id="10" name="Text Box 8"/>
          <p:cNvSpPr txBox="1">
            <a:spLocks noChangeArrowheads="1"/>
          </p:cNvSpPr>
          <p:nvPr/>
        </p:nvSpPr>
        <p:spPr bwMode="auto">
          <a:xfrm>
            <a:off x="5416550" y="5756423"/>
            <a:ext cx="1628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0000"/>
              </a:lnSpc>
              <a:spcBef>
                <a:spcPct val="50000"/>
              </a:spcBef>
            </a:pPr>
            <a:r>
              <a:rPr lang="zh-CN" altLang="en-US" sz="2000" dirty="0">
                <a:solidFill>
                  <a:srgbClr val="000000"/>
                </a:solidFill>
                <a:latin typeface="宋体" charset="-122"/>
                <a:ea typeface="宋体" charset="-122"/>
              </a:rPr>
              <a:t>页内位移</a:t>
            </a:r>
          </a:p>
        </p:txBody>
      </p:sp>
      <p:sp>
        <p:nvSpPr>
          <p:cNvPr id="11" name="Text Box 9"/>
          <p:cNvSpPr txBox="1">
            <a:spLocks noChangeArrowheads="1"/>
          </p:cNvSpPr>
          <p:nvPr/>
        </p:nvSpPr>
        <p:spPr bwMode="auto">
          <a:xfrm>
            <a:off x="5035550" y="6086623"/>
            <a:ext cx="1066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lang="zh-CN" altLang="en-US" sz="2000" dirty="0">
                <a:solidFill>
                  <a:srgbClr val="000000"/>
                </a:solidFill>
                <a:latin typeface="宋体" charset="-122"/>
                <a:ea typeface="宋体" charset="-122"/>
              </a:rPr>
              <a:t>索  引</a:t>
            </a:r>
          </a:p>
        </p:txBody>
      </p:sp>
      <p:sp>
        <p:nvSpPr>
          <p:cNvPr id="12" name="Text Box 10"/>
          <p:cNvSpPr txBox="1">
            <a:spLocks noChangeArrowheads="1"/>
          </p:cNvSpPr>
          <p:nvPr/>
        </p:nvSpPr>
        <p:spPr bwMode="auto">
          <a:xfrm>
            <a:off x="6182742" y="6119961"/>
            <a:ext cx="126957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70000"/>
              </a:lnSpc>
              <a:spcBef>
                <a:spcPct val="50000"/>
              </a:spcBef>
            </a:pPr>
            <a:r>
              <a:rPr lang="zh-CN" altLang="en-US" sz="2000" dirty="0">
                <a:solidFill>
                  <a:srgbClr val="000000"/>
                </a:solidFill>
                <a:latin typeface="宋体" charset="-122"/>
                <a:ea typeface="宋体" charset="-122"/>
              </a:rPr>
              <a:t>块内位移</a:t>
            </a:r>
          </a:p>
        </p:txBody>
      </p:sp>
      <p:cxnSp>
        <p:nvCxnSpPr>
          <p:cNvPr id="4" name="直接连接符 3"/>
          <p:cNvCxnSpPr>
            <a:stCxn id="6" idx="3"/>
            <a:endCxn id="7" idx="3"/>
          </p:cNvCxnSpPr>
          <p:nvPr/>
        </p:nvCxnSpPr>
        <p:spPr bwMode="auto">
          <a:xfrm>
            <a:off x="4748213" y="6069161"/>
            <a:ext cx="2667000"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191463064"/>
      </p:ext>
    </p:extLst>
  </p:cSld>
  <p:clrMapOvr>
    <a:masterClrMapping/>
  </p:clrMapOvr>
  <p:transition spd="slow">
    <p:random/>
    <p:sndAc>
      <p:stSnd>
        <p:snd r:embed="rId2" name="projctor.wav"/>
      </p:stSnd>
    </p:sndAc>
  </p:transition>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pPr eaLnBrk="1" hangingPunct="1">
              <a:defRPr/>
            </a:pPr>
            <a:r>
              <a:rPr lang="zh-CN" altLang="en-US" smtClean="0"/>
              <a:t>三级存储系统</a:t>
            </a:r>
          </a:p>
        </p:txBody>
      </p:sp>
      <p:sp>
        <p:nvSpPr>
          <p:cNvPr id="17715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endParaRPr lang="zh-CN" altLang="en-US" sz="1200" b="0">
              <a:latin typeface="Times New Roman" pitchFamily="18" charset="0"/>
              <a:ea typeface="幼圆" pitchFamily="49" charset="-122"/>
            </a:endParaRPr>
          </a:p>
        </p:txBody>
      </p:sp>
      <p:sp>
        <p:nvSpPr>
          <p:cNvPr id="177156" name="Rectangle 5"/>
          <p:cNvSpPr>
            <a:spLocks noGrp="1" noChangeArrowheads="1"/>
          </p:cNvSpPr>
          <p:nvPr>
            <p:ph type="body" idx="1"/>
          </p:nvPr>
        </p:nvSpPr>
        <p:spPr>
          <a:xfrm>
            <a:off x="809625" y="1989138"/>
            <a:ext cx="7958138" cy="3816350"/>
          </a:xfrm>
        </p:spPr>
        <p:txBody>
          <a:bodyPr/>
          <a:lstStyle/>
          <a:p>
            <a:pPr eaLnBrk="1" hangingPunct="1">
              <a:lnSpc>
                <a:spcPct val="160000"/>
              </a:lnSpc>
              <a:buFont typeface="Wingdings" pitchFamily="2" charset="2"/>
              <a:buNone/>
            </a:pPr>
            <a:r>
              <a:rPr lang="zh-CN" altLang="en-US" dirty="0" smtClean="0"/>
              <a:t>        存储系统的组织方式：</a:t>
            </a:r>
          </a:p>
          <a:p>
            <a:pPr eaLnBrk="1" hangingPunct="1">
              <a:lnSpc>
                <a:spcPct val="160000"/>
              </a:lnSpc>
            </a:pPr>
            <a:r>
              <a:rPr lang="zh-CN" altLang="en-US" dirty="0" smtClean="0">
                <a:hlinkClick r:id="rId4" action="ppaction://hlinksldjump"/>
              </a:rPr>
              <a:t>两个存储系统的组织方式</a:t>
            </a:r>
            <a:endParaRPr lang="zh-CN" altLang="en-US" dirty="0" smtClean="0"/>
          </a:p>
          <a:p>
            <a:pPr eaLnBrk="1" hangingPunct="1">
              <a:lnSpc>
                <a:spcPct val="160000"/>
              </a:lnSpc>
            </a:pPr>
            <a:r>
              <a:rPr lang="zh-CN" altLang="en-US" dirty="0" smtClean="0">
                <a:hlinkClick r:id="rId5" action="ppaction://hlinksldjump"/>
              </a:rPr>
              <a:t>一个存储系统的组织方式</a:t>
            </a:r>
            <a:endParaRPr lang="zh-CN" altLang="en-US" dirty="0" smtClean="0"/>
          </a:p>
          <a:p>
            <a:pPr eaLnBrk="1" hangingPunct="1">
              <a:lnSpc>
                <a:spcPct val="160000"/>
              </a:lnSpc>
            </a:pPr>
            <a:r>
              <a:rPr lang="zh-CN" altLang="en-US" dirty="0" smtClean="0">
                <a:hlinkClick r:id="rId6" action="ppaction://hlinksldjump"/>
              </a:rPr>
              <a:t>全</a:t>
            </a:r>
            <a:r>
              <a:rPr lang="en-US" altLang="zh-CN" dirty="0" smtClean="0">
                <a:hlinkClick r:id="rId6" action="ppaction://hlinksldjump"/>
              </a:rPr>
              <a:t>Cache</a:t>
            </a:r>
            <a:r>
              <a:rPr lang="zh-CN" altLang="en-US" dirty="0" smtClean="0">
                <a:hlinkClick r:id="rId6" action="ppaction://hlinksldjump"/>
              </a:rPr>
              <a:t>存储系统</a:t>
            </a:r>
            <a:endParaRPr lang="zh-CN" altLang="en-US" dirty="0" smtClean="0"/>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p:txBody>
          <a:bodyPr/>
          <a:lstStyle/>
          <a:p>
            <a:pPr eaLnBrk="1" hangingPunct="1">
              <a:defRPr/>
            </a:pPr>
            <a:r>
              <a:rPr lang="zh-CN" altLang="en-US" smtClean="0"/>
              <a:t>两个存储系统的</a:t>
            </a:r>
            <a:br>
              <a:rPr lang="zh-CN" altLang="en-US" smtClean="0"/>
            </a:br>
            <a:r>
              <a:rPr lang="zh-CN" altLang="en-US" smtClean="0"/>
              <a:t>组织方式</a:t>
            </a:r>
          </a:p>
        </p:txBody>
      </p:sp>
      <p:sp>
        <p:nvSpPr>
          <p:cNvPr id="17817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三级存储系统</a:t>
            </a:r>
            <a:endParaRPr lang="zh-CN" altLang="en-US" sz="1200" b="0">
              <a:latin typeface="Times New Roman" pitchFamily="18" charset="0"/>
              <a:ea typeface="幼圆" pitchFamily="49" charset="-122"/>
            </a:endParaRPr>
          </a:p>
        </p:txBody>
      </p:sp>
      <p:sp>
        <p:nvSpPr>
          <p:cNvPr id="551942" name="Rectangle 6"/>
          <p:cNvSpPr>
            <a:spLocks noGrp="1" noChangeArrowheads="1"/>
          </p:cNvSpPr>
          <p:nvPr>
            <p:ph type="body" idx="1"/>
          </p:nvPr>
        </p:nvSpPr>
        <p:spPr>
          <a:xfrm>
            <a:off x="809625" y="1989138"/>
            <a:ext cx="7958138" cy="1804987"/>
          </a:xfrm>
        </p:spPr>
        <p:txBody>
          <a:bodyPr/>
          <a:lstStyle/>
          <a:p>
            <a:pPr marL="0" indent="0" eaLnBrk="1" hangingPunct="1">
              <a:lnSpc>
                <a:spcPct val="110000"/>
              </a:lnSpc>
              <a:buFont typeface="Wingdings" pitchFamily="2" charset="2"/>
              <a:buNone/>
              <a:defRPr/>
            </a:pPr>
            <a:r>
              <a:rPr lang="zh-CN" altLang="en-US" sz="2800" smtClean="0"/>
              <a:t>       有“</a:t>
            </a:r>
            <a:r>
              <a:rPr lang="en-US" altLang="zh-CN" sz="2800" smtClean="0"/>
              <a:t>Cache-</a:t>
            </a:r>
            <a:r>
              <a:rPr lang="zh-CN" altLang="en-US" sz="2800" smtClean="0"/>
              <a:t>主存”和“主存-磁盘”两个独立的存储系统，这种结构也称为</a:t>
            </a:r>
            <a:r>
              <a:rPr lang="zh-CN" altLang="en-US" sz="2800" smtClean="0">
                <a:solidFill>
                  <a:srgbClr val="FF0000"/>
                </a:solidFill>
                <a:effectLst>
                  <a:outerShdw blurRad="38100" dist="38100" dir="2700000" algn="tl">
                    <a:srgbClr val="C0C0C0"/>
                  </a:outerShdw>
                </a:effectLst>
              </a:rPr>
              <a:t>物理地址</a:t>
            </a:r>
            <a:r>
              <a:rPr lang="en-US" altLang="zh-CN" sz="2800" smtClean="0">
                <a:solidFill>
                  <a:srgbClr val="FF0000"/>
                </a:solidFill>
                <a:effectLst>
                  <a:outerShdw blurRad="38100" dist="38100" dir="2700000" algn="tl">
                    <a:srgbClr val="C0C0C0"/>
                  </a:outerShdw>
                </a:effectLst>
              </a:rPr>
              <a:t>Cache</a:t>
            </a:r>
            <a:r>
              <a:rPr lang="zh-CN" altLang="en-US" sz="2800" smtClean="0">
                <a:solidFill>
                  <a:srgbClr val="FF0000"/>
                </a:solidFill>
                <a:effectLst>
                  <a:outerShdw blurRad="38100" dist="38100" dir="2700000" algn="tl">
                    <a:srgbClr val="C0C0C0"/>
                  </a:outerShdw>
                </a:effectLst>
              </a:rPr>
              <a:t>存储系统</a:t>
            </a:r>
            <a:r>
              <a:rPr lang="zh-CN" altLang="en-US" sz="2800" smtClean="0"/>
              <a:t>。目前的大部分处理机均采用这种两级存储系统。</a:t>
            </a:r>
          </a:p>
        </p:txBody>
      </p:sp>
      <p:grpSp>
        <p:nvGrpSpPr>
          <p:cNvPr id="2" name="组合 1"/>
          <p:cNvGrpSpPr/>
          <p:nvPr/>
        </p:nvGrpSpPr>
        <p:grpSpPr>
          <a:xfrm>
            <a:off x="1143000" y="4051300"/>
            <a:ext cx="7605713" cy="2044700"/>
            <a:chOff x="1143000" y="4051300"/>
            <a:chExt cx="7605713" cy="2044700"/>
          </a:xfrm>
        </p:grpSpPr>
        <p:sp>
          <p:nvSpPr>
            <p:cNvPr id="178181" name="Line 8"/>
            <p:cNvSpPr>
              <a:spLocks noChangeShapeType="1"/>
            </p:cNvSpPr>
            <p:nvPr/>
          </p:nvSpPr>
          <p:spPr bwMode="auto">
            <a:xfrm>
              <a:off x="2286000" y="4489450"/>
              <a:ext cx="1066800" cy="0"/>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178182" name="Rectangle 9"/>
            <p:cNvSpPr>
              <a:spLocks noChangeArrowheads="1"/>
            </p:cNvSpPr>
            <p:nvPr/>
          </p:nvSpPr>
          <p:spPr bwMode="auto">
            <a:xfrm>
              <a:off x="1143000" y="4103688"/>
              <a:ext cx="1143000" cy="128587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en-US" altLang="zh-CN" sz="2000">
                  <a:solidFill>
                    <a:schemeClr val="tx2"/>
                  </a:solidFill>
                  <a:latin typeface="Comic Sans MS" pitchFamily="66" charset="0"/>
                </a:rPr>
                <a:t>CPU</a:t>
              </a:r>
              <a:endParaRPr lang="zh-CN" altLang="zh-CN" sz="2000">
                <a:solidFill>
                  <a:schemeClr val="tx2"/>
                </a:solidFill>
                <a:latin typeface="Comic Sans MS" pitchFamily="66" charset="0"/>
              </a:endParaRPr>
            </a:p>
          </p:txBody>
        </p:sp>
        <p:sp>
          <p:nvSpPr>
            <p:cNvPr id="178183" name="Rectangle 10"/>
            <p:cNvSpPr>
              <a:spLocks noChangeArrowheads="1"/>
            </p:cNvSpPr>
            <p:nvPr/>
          </p:nvSpPr>
          <p:spPr bwMode="auto">
            <a:xfrm>
              <a:off x="2286000" y="4081463"/>
              <a:ext cx="9906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zh-CN" altLang="en-US" sz="2000">
                  <a:solidFill>
                    <a:schemeClr val="tx2"/>
                  </a:solidFill>
                  <a:latin typeface="Comic Sans MS" pitchFamily="66" charset="0"/>
                  <a:sym typeface="Symbol" pitchFamily="18" charset="2"/>
                </a:rPr>
                <a:t>虚拟</a:t>
              </a:r>
              <a:br>
                <a:rPr lang="zh-CN" altLang="en-US" sz="2000">
                  <a:solidFill>
                    <a:schemeClr val="tx2"/>
                  </a:solidFill>
                  <a:latin typeface="Comic Sans MS" pitchFamily="66" charset="0"/>
                  <a:sym typeface="Symbol" pitchFamily="18" charset="2"/>
                </a:rPr>
              </a:br>
              <a:r>
                <a:rPr lang="zh-CN" altLang="en-US" sz="2000">
                  <a:solidFill>
                    <a:schemeClr val="tx2"/>
                  </a:solidFill>
                  <a:latin typeface="Comic Sans MS" pitchFamily="66" charset="0"/>
                  <a:sym typeface="Symbol" pitchFamily="18" charset="2"/>
                </a:rPr>
                <a:t>地址</a:t>
              </a:r>
              <a:endParaRPr lang="zh-CN" altLang="zh-CN" sz="2000">
                <a:solidFill>
                  <a:schemeClr val="tx2"/>
                </a:solidFill>
                <a:latin typeface="Comic Sans MS" pitchFamily="66" charset="0"/>
              </a:endParaRPr>
            </a:p>
          </p:txBody>
        </p:sp>
        <p:sp>
          <p:nvSpPr>
            <p:cNvPr id="178184" name="Line 11"/>
            <p:cNvSpPr>
              <a:spLocks noChangeShapeType="1"/>
            </p:cNvSpPr>
            <p:nvPr/>
          </p:nvSpPr>
          <p:spPr bwMode="auto">
            <a:xfrm flipH="1" flipV="1">
              <a:off x="1676400" y="5389563"/>
              <a:ext cx="0" cy="320675"/>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178185" name="Rectangle 12"/>
            <p:cNvSpPr>
              <a:spLocks noChangeArrowheads="1"/>
            </p:cNvSpPr>
            <p:nvPr/>
          </p:nvSpPr>
          <p:spPr bwMode="auto">
            <a:xfrm>
              <a:off x="3352800" y="4232275"/>
              <a:ext cx="1295400" cy="449263"/>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en-US" altLang="zh-CN" sz="2000">
                  <a:solidFill>
                    <a:schemeClr val="tx2"/>
                  </a:solidFill>
                  <a:latin typeface="Comic Sans MS" pitchFamily="66" charset="0"/>
                </a:rPr>
                <a:t>MMU</a:t>
              </a:r>
              <a:endParaRPr lang="zh-CN" altLang="zh-CN" sz="2000">
                <a:solidFill>
                  <a:schemeClr val="tx2"/>
                </a:solidFill>
                <a:latin typeface="Comic Sans MS" pitchFamily="66" charset="0"/>
              </a:endParaRPr>
            </a:p>
          </p:txBody>
        </p:sp>
        <p:sp>
          <p:nvSpPr>
            <p:cNvPr id="178186" name="Rectangle 13"/>
            <p:cNvSpPr>
              <a:spLocks noChangeArrowheads="1"/>
            </p:cNvSpPr>
            <p:nvPr/>
          </p:nvSpPr>
          <p:spPr bwMode="auto">
            <a:xfrm>
              <a:off x="5638800" y="4232275"/>
              <a:ext cx="1295400" cy="83502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en-US" altLang="zh-CN" sz="2000">
                  <a:solidFill>
                    <a:schemeClr val="tx2"/>
                  </a:solidFill>
                  <a:latin typeface="Comic Sans MS" pitchFamily="66" charset="0"/>
                </a:rPr>
                <a:t>Cache</a:t>
              </a:r>
              <a:endParaRPr lang="zh-CN" altLang="zh-CN" sz="2000">
                <a:solidFill>
                  <a:schemeClr val="tx2"/>
                </a:solidFill>
                <a:latin typeface="Comic Sans MS" pitchFamily="66" charset="0"/>
              </a:endParaRPr>
            </a:p>
          </p:txBody>
        </p:sp>
        <p:sp>
          <p:nvSpPr>
            <p:cNvPr id="178187" name="Rectangle 14"/>
            <p:cNvSpPr>
              <a:spLocks noChangeArrowheads="1"/>
            </p:cNvSpPr>
            <p:nvPr/>
          </p:nvSpPr>
          <p:spPr bwMode="auto">
            <a:xfrm>
              <a:off x="7315200" y="5195888"/>
              <a:ext cx="1295400" cy="836612"/>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000">
                  <a:solidFill>
                    <a:schemeClr val="tx2"/>
                  </a:solidFill>
                  <a:latin typeface="Comic Sans MS" pitchFamily="66" charset="0"/>
                </a:rPr>
                <a:t>主存</a:t>
              </a:r>
              <a:br>
                <a:rPr lang="zh-CN" altLang="en-US" sz="2000">
                  <a:solidFill>
                    <a:schemeClr val="tx2"/>
                  </a:solidFill>
                  <a:latin typeface="Comic Sans MS" pitchFamily="66" charset="0"/>
                </a:rPr>
              </a:br>
              <a:r>
                <a:rPr lang="zh-CN" altLang="en-US" sz="2000">
                  <a:solidFill>
                    <a:schemeClr val="tx2"/>
                  </a:solidFill>
                  <a:latin typeface="Comic Sans MS" pitchFamily="66" charset="0"/>
                </a:rPr>
                <a:t>储器</a:t>
              </a:r>
              <a:endParaRPr lang="zh-CN" altLang="zh-CN" sz="2000">
                <a:solidFill>
                  <a:schemeClr val="tx2"/>
                </a:solidFill>
                <a:latin typeface="Comic Sans MS" pitchFamily="66" charset="0"/>
              </a:endParaRPr>
            </a:p>
          </p:txBody>
        </p:sp>
        <p:sp>
          <p:nvSpPr>
            <p:cNvPr id="178188" name="Line 15"/>
            <p:cNvSpPr>
              <a:spLocks noChangeShapeType="1"/>
            </p:cNvSpPr>
            <p:nvPr/>
          </p:nvSpPr>
          <p:spPr bwMode="auto">
            <a:xfrm>
              <a:off x="4648200" y="4489450"/>
              <a:ext cx="990600" cy="0"/>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178189" name="Rectangle 16"/>
            <p:cNvSpPr>
              <a:spLocks noChangeArrowheads="1"/>
            </p:cNvSpPr>
            <p:nvPr/>
          </p:nvSpPr>
          <p:spPr bwMode="auto">
            <a:xfrm>
              <a:off x="4589463" y="4081463"/>
              <a:ext cx="9906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zh-CN" altLang="en-US" sz="2000">
                  <a:solidFill>
                    <a:schemeClr val="tx2"/>
                  </a:solidFill>
                  <a:latin typeface="Comic Sans MS" pitchFamily="66" charset="0"/>
                  <a:sym typeface="Symbol" pitchFamily="18" charset="2"/>
                </a:rPr>
                <a:t>主存物</a:t>
              </a:r>
            </a:p>
            <a:p>
              <a:pPr algn="ctr" eaLnBrk="1" hangingPunct="1">
                <a:spcBef>
                  <a:spcPct val="0"/>
                </a:spcBef>
                <a:buClrTx/>
                <a:buFontTx/>
                <a:buNone/>
              </a:pPr>
              <a:r>
                <a:rPr lang="zh-CN" altLang="en-US" sz="2000">
                  <a:solidFill>
                    <a:schemeClr val="tx2"/>
                  </a:solidFill>
                  <a:latin typeface="Comic Sans MS" pitchFamily="66" charset="0"/>
                  <a:sym typeface="Symbol" pitchFamily="18" charset="2"/>
                </a:rPr>
                <a:t>理地址</a:t>
              </a:r>
              <a:endParaRPr lang="zh-CN" altLang="zh-CN" sz="2000">
                <a:solidFill>
                  <a:schemeClr val="tx2"/>
                </a:solidFill>
                <a:latin typeface="Comic Sans MS" pitchFamily="66" charset="0"/>
              </a:endParaRPr>
            </a:p>
          </p:txBody>
        </p:sp>
        <p:sp>
          <p:nvSpPr>
            <p:cNvPr id="178190" name="Line 17"/>
            <p:cNvSpPr>
              <a:spLocks noChangeShapeType="1"/>
            </p:cNvSpPr>
            <p:nvPr/>
          </p:nvSpPr>
          <p:spPr bwMode="auto">
            <a:xfrm flipH="1" flipV="1">
              <a:off x="6019800" y="5067300"/>
              <a:ext cx="0" cy="642938"/>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178191" name="Line 18"/>
            <p:cNvSpPr>
              <a:spLocks noChangeShapeType="1"/>
            </p:cNvSpPr>
            <p:nvPr/>
          </p:nvSpPr>
          <p:spPr bwMode="auto">
            <a:xfrm flipH="1" flipV="1">
              <a:off x="1676400" y="5710238"/>
              <a:ext cx="4343400"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178192" name="Line 19"/>
            <p:cNvSpPr>
              <a:spLocks noChangeShapeType="1"/>
            </p:cNvSpPr>
            <p:nvPr/>
          </p:nvSpPr>
          <p:spPr bwMode="auto">
            <a:xfrm flipH="1" flipV="1">
              <a:off x="6553200" y="5067300"/>
              <a:ext cx="0" cy="642938"/>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178193" name="Line 20"/>
            <p:cNvSpPr>
              <a:spLocks noChangeShapeType="1"/>
            </p:cNvSpPr>
            <p:nvPr/>
          </p:nvSpPr>
          <p:spPr bwMode="auto">
            <a:xfrm flipV="1">
              <a:off x="6553200" y="5710238"/>
              <a:ext cx="762000" cy="0"/>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178194" name="Rectangle 21"/>
            <p:cNvSpPr>
              <a:spLocks noChangeArrowheads="1"/>
            </p:cNvSpPr>
            <p:nvPr/>
          </p:nvSpPr>
          <p:spPr bwMode="auto">
            <a:xfrm>
              <a:off x="5181600" y="5646738"/>
              <a:ext cx="2133600"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zh-CN" altLang="en-US" sz="2000">
                  <a:solidFill>
                    <a:schemeClr val="tx2"/>
                  </a:solidFill>
                  <a:latin typeface="Comic Sans MS" pitchFamily="66" charset="0"/>
                  <a:sym typeface="Symbol" pitchFamily="18" charset="2"/>
                </a:rPr>
                <a:t>数据或指令</a:t>
              </a:r>
              <a:endParaRPr lang="zh-CN" altLang="zh-CN" sz="2000">
                <a:solidFill>
                  <a:schemeClr val="tx2"/>
                </a:solidFill>
                <a:latin typeface="Comic Sans MS" pitchFamily="66" charset="0"/>
              </a:endParaRPr>
            </a:p>
          </p:txBody>
        </p:sp>
        <p:sp>
          <p:nvSpPr>
            <p:cNvPr id="178195" name="Line 22"/>
            <p:cNvSpPr>
              <a:spLocks noChangeShapeType="1"/>
            </p:cNvSpPr>
            <p:nvPr/>
          </p:nvSpPr>
          <p:spPr bwMode="auto">
            <a:xfrm flipH="1" flipV="1">
              <a:off x="6934200" y="4489450"/>
              <a:ext cx="990600"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178196" name="Line 24"/>
            <p:cNvSpPr>
              <a:spLocks noChangeShapeType="1"/>
            </p:cNvSpPr>
            <p:nvPr/>
          </p:nvSpPr>
          <p:spPr bwMode="auto">
            <a:xfrm flipH="1">
              <a:off x="7924800" y="4489450"/>
              <a:ext cx="0" cy="706438"/>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178197" name="Line 26"/>
            <p:cNvSpPr>
              <a:spLocks noChangeShapeType="1"/>
            </p:cNvSpPr>
            <p:nvPr/>
          </p:nvSpPr>
          <p:spPr bwMode="auto">
            <a:xfrm>
              <a:off x="2286000" y="4489450"/>
              <a:ext cx="1066800" cy="0"/>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178198" name="Rectangle 27"/>
            <p:cNvSpPr>
              <a:spLocks noChangeArrowheads="1"/>
            </p:cNvSpPr>
            <p:nvPr/>
          </p:nvSpPr>
          <p:spPr bwMode="auto">
            <a:xfrm>
              <a:off x="1143000" y="4103688"/>
              <a:ext cx="1143000" cy="128587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en-US" altLang="zh-CN" sz="2000">
                  <a:solidFill>
                    <a:schemeClr val="tx2"/>
                  </a:solidFill>
                  <a:latin typeface="Comic Sans MS" pitchFamily="66" charset="0"/>
                </a:rPr>
                <a:t>CPU</a:t>
              </a:r>
              <a:endParaRPr lang="zh-CN" altLang="zh-CN" sz="2000">
                <a:solidFill>
                  <a:schemeClr val="tx2"/>
                </a:solidFill>
                <a:latin typeface="Comic Sans MS" pitchFamily="66" charset="0"/>
              </a:endParaRPr>
            </a:p>
          </p:txBody>
        </p:sp>
        <p:sp>
          <p:nvSpPr>
            <p:cNvPr id="178199" name="Rectangle 28"/>
            <p:cNvSpPr>
              <a:spLocks noChangeArrowheads="1"/>
            </p:cNvSpPr>
            <p:nvPr/>
          </p:nvSpPr>
          <p:spPr bwMode="auto">
            <a:xfrm>
              <a:off x="2286000" y="4081463"/>
              <a:ext cx="9906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zh-CN" altLang="en-US" sz="2000">
                  <a:solidFill>
                    <a:schemeClr val="tx2"/>
                  </a:solidFill>
                  <a:latin typeface="Comic Sans MS" pitchFamily="66" charset="0"/>
                  <a:sym typeface="Symbol" pitchFamily="18" charset="2"/>
                </a:rPr>
                <a:t>虚拟</a:t>
              </a:r>
              <a:br>
                <a:rPr lang="zh-CN" altLang="en-US" sz="2000">
                  <a:solidFill>
                    <a:schemeClr val="tx2"/>
                  </a:solidFill>
                  <a:latin typeface="Comic Sans MS" pitchFamily="66" charset="0"/>
                  <a:sym typeface="Symbol" pitchFamily="18" charset="2"/>
                </a:rPr>
              </a:br>
              <a:r>
                <a:rPr lang="zh-CN" altLang="en-US" sz="2000">
                  <a:solidFill>
                    <a:schemeClr val="tx2"/>
                  </a:solidFill>
                  <a:latin typeface="Comic Sans MS" pitchFamily="66" charset="0"/>
                  <a:sym typeface="Symbol" pitchFamily="18" charset="2"/>
                </a:rPr>
                <a:t>地址</a:t>
              </a:r>
              <a:endParaRPr lang="zh-CN" altLang="zh-CN" sz="2000">
                <a:solidFill>
                  <a:schemeClr val="tx2"/>
                </a:solidFill>
                <a:latin typeface="Comic Sans MS" pitchFamily="66" charset="0"/>
              </a:endParaRPr>
            </a:p>
          </p:txBody>
        </p:sp>
        <p:sp>
          <p:nvSpPr>
            <p:cNvPr id="178200" name="Line 29"/>
            <p:cNvSpPr>
              <a:spLocks noChangeShapeType="1"/>
            </p:cNvSpPr>
            <p:nvPr/>
          </p:nvSpPr>
          <p:spPr bwMode="auto">
            <a:xfrm flipH="1" flipV="1">
              <a:off x="1676400" y="5389563"/>
              <a:ext cx="0" cy="320675"/>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178201" name="Rectangle 30"/>
            <p:cNvSpPr>
              <a:spLocks noChangeArrowheads="1"/>
            </p:cNvSpPr>
            <p:nvPr/>
          </p:nvSpPr>
          <p:spPr bwMode="auto">
            <a:xfrm>
              <a:off x="3352800" y="4232275"/>
              <a:ext cx="1295400" cy="449263"/>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en-US" altLang="zh-CN" sz="2000">
                  <a:solidFill>
                    <a:schemeClr val="tx2"/>
                  </a:solidFill>
                  <a:latin typeface="Comic Sans MS" pitchFamily="66" charset="0"/>
                </a:rPr>
                <a:t>MMU</a:t>
              </a:r>
              <a:endParaRPr lang="zh-CN" altLang="zh-CN" sz="2000">
                <a:solidFill>
                  <a:schemeClr val="tx2"/>
                </a:solidFill>
                <a:latin typeface="Comic Sans MS" pitchFamily="66" charset="0"/>
              </a:endParaRPr>
            </a:p>
          </p:txBody>
        </p:sp>
        <p:sp>
          <p:nvSpPr>
            <p:cNvPr id="178202" name="Rectangle 31"/>
            <p:cNvSpPr>
              <a:spLocks noChangeArrowheads="1"/>
            </p:cNvSpPr>
            <p:nvPr/>
          </p:nvSpPr>
          <p:spPr bwMode="auto">
            <a:xfrm>
              <a:off x="5638800" y="4232275"/>
              <a:ext cx="1295400" cy="83502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en-US" altLang="zh-CN" sz="2000">
                  <a:solidFill>
                    <a:schemeClr val="tx2"/>
                  </a:solidFill>
                  <a:latin typeface="Comic Sans MS" pitchFamily="66" charset="0"/>
                </a:rPr>
                <a:t>Cache</a:t>
              </a:r>
              <a:endParaRPr lang="zh-CN" altLang="zh-CN" sz="2000">
                <a:solidFill>
                  <a:schemeClr val="tx2"/>
                </a:solidFill>
                <a:latin typeface="Comic Sans MS" pitchFamily="66" charset="0"/>
              </a:endParaRPr>
            </a:p>
          </p:txBody>
        </p:sp>
        <p:sp>
          <p:nvSpPr>
            <p:cNvPr id="178203" name="Rectangle 32"/>
            <p:cNvSpPr>
              <a:spLocks noChangeArrowheads="1"/>
            </p:cNvSpPr>
            <p:nvPr/>
          </p:nvSpPr>
          <p:spPr bwMode="auto">
            <a:xfrm>
              <a:off x="7315200" y="5195888"/>
              <a:ext cx="1295400" cy="836612"/>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000">
                  <a:solidFill>
                    <a:schemeClr val="tx2"/>
                  </a:solidFill>
                  <a:latin typeface="Comic Sans MS" pitchFamily="66" charset="0"/>
                </a:rPr>
                <a:t>主存</a:t>
              </a:r>
              <a:br>
                <a:rPr lang="zh-CN" altLang="en-US" sz="2000">
                  <a:solidFill>
                    <a:schemeClr val="tx2"/>
                  </a:solidFill>
                  <a:latin typeface="Comic Sans MS" pitchFamily="66" charset="0"/>
                </a:rPr>
              </a:br>
              <a:r>
                <a:rPr lang="zh-CN" altLang="en-US" sz="2000">
                  <a:solidFill>
                    <a:schemeClr val="tx2"/>
                  </a:solidFill>
                  <a:latin typeface="Comic Sans MS" pitchFamily="66" charset="0"/>
                </a:rPr>
                <a:t>储器</a:t>
              </a:r>
              <a:endParaRPr lang="zh-CN" altLang="zh-CN" sz="2000">
                <a:solidFill>
                  <a:schemeClr val="tx2"/>
                </a:solidFill>
                <a:latin typeface="Comic Sans MS" pitchFamily="66" charset="0"/>
              </a:endParaRPr>
            </a:p>
          </p:txBody>
        </p:sp>
        <p:sp>
          <p:nvSpPr>
            <p:cNvPr id="178204" name="Line 33"/>
            <p:cNvSpPr>
              <a:spLocks noChangeShapeType="1"/>
            </p:cNvSpPr>
            <p:nvPr/>
          </p:nvSpPr>
          <p:spPr bwMode="auto">
            <a:xfrm>
              <a:off x="4648200" y="4489450"/>
              <a:ext cx="990600" cy="0"/>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178205" name="Line 35"/>
            <p:cNvSpPr>
              <a:spLocks noChangeShapeType="1"/>
            </p:cNvSpPr>
            <p:nvPr/>
          </p:nvSpPr>
          <p:spPr bwMode="auto">
            <a:xfrm flipH="1" flipV="1">
              <a:off x="6019800" y="5067300"/>
              <a:ext cx="0" cy="642938"/>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178206" name="Line 36"/>
            <p:cNvSpPr>
              <a:spLocks noChangeShapeType="1"/>
            </p:cNvSpPr>
            <p:nvPr/>
          </p:nvSpPr>
          <p:spPr bwMode="auto">
            <a:xfrm flipH="1" flipV="1">
              <a:off x="1676400" y="5710238"/>
              <a:ext cx="4343400"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178207" name="Line 37"/>
            <p:cNvSpPr>
              <a:spLocks noChangeShapeType="1"/>
            </p:cNvSpPr>
            <p:nvPr/>
          </p:nvSpPr>
          <p:spPr bwMode="auto">
            <a:xfrm flipH="1" flipV="1">
              <a:off x="6553200" y="5067300"/>
              <a:ext cx="0" cy="642938"/>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178208" name="Line 38"/>
            <p:cNvSpPr>
              <a:spLocks noChangeShapeType="1"/>
            </p:cNvSpPr>
            <p:nvPr/>
          </p:nvSpPr>
          <p:spPr bwMode="auto">
            <a:xfrm flipV="1">
              <a:off x="6553200" y="5710238"/>
              <a:ext cx="762000" cy="0"/>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178209" name="Rectangle 39"/>
            <p:cNvSpPr>
              <a:spLocks noChangeArrowheads="1"/>
            </p:cNvSpPr>
            <p:nvPr/>
          </p:nvSpPr>
          <p:spPr bwMode="auto">
            <a:xfrm>
              <a:off x="5181600" y="5646738"/>
              <a:ext cx="2133600"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zh-CN" altLang="en-US" sz="2000">
                  <a:solidFill>
                    <a:schemeClr val="tx2"/>
                  </a:solidFill>
                  <a:latin typeface="Comic Sans MS" pitchFamily="66" charset="0"/>
                  <a:sym typeface="Symbol" pitchFamily="18" charset="2"/>
                </a:rPr>
                <a:t>数据或指令</a:t>
              </a:r>
              <a:endParaRPr lang="zh-CN" altLang="zh-CN" sz="2000">
                <a:solidFill>
                  <a:schemeClr val="tx2"/>
                </a:solidFill>
                <a:latin typeface="Comic Sans MS" pitchFamily="66" charset="0"/>
              </a:endParaRPr>
            </a:p>
          </p:txBody>
        </p:sp>
        <p:sp>
          <p:nvSpPr>
            <p:cNvPr id="178210" name="Line 40"/>
            <p:cNvSpPr>
              <a:spLocks noChangeShapeType="1"/>
            </p:cNvSpPr>
            <p:nvPr/>
          </p:nvSpPr>
          <p:spPr bwMode="auto">
            <a:xfrm flipH="1" flipV="1">
              <a:off x="6934200" y="4489450"/>
              <a:ext cx="990600"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178211" name="Rectangle 41"/>
            <p:cNvSpPr>
              <a:spLocks noChangeArrowheads="1"/>
            </p:cNvSpPr>
            <p:nvPr/>
          </p:nvSpPr>
          <p:spPr bwMode="auto">
            <a:xfrm>
              <a:off x="6919913" y="4051300"/>
              <a:ext cx="1828800" cy="38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zh-CN" altLang="en-US" sz="2000">
                  <a:solidFill>
                    <a:schemeClr val="tx2"/>
                  </a:solidFill>
                  <a:latin typeface="Comic Sans MS" pitchFamily="66" charset="0"/>
                  <a:sym typeface="Symbol" pitchFamily="18" charset="2"/>
                </a:rPr>
                <a:t>主存物理地址</a:t>
              </a:r>
              <a:endParaRPr lang="zh-CN" altLang="zh-CN" sz="2000">
                <a:solidFill>
                  <a:schemeClr val="tx2"/>
                </a:solidFill>
                <a:latin typeface="Comic Sans MS" pitchFamily="66" charset="0"/>
              </a:endParaRPr>
            </a:p>
          </p:txBody>
        </p:sp>
        <p:sp>
          <p:nvSpPr>
            <p:cNvPr id="178212" name="Line 42"/>
            <p:cNvSpPr>
              <a:spLocks noChangeShapeType="1"/>
            </p:cNvSpPr>
            <p:nvPr/>
          </p:nvSpPr>
          <p:spPr bwMode="auto">
            <a:xfrm flipH="1">
              <a:off x="7924800" y="4489450"/>
              <a:ext cx="0" cy="706438"/>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178213" name="Rectangle 43"/>
            <p:cNvSpPr>
              <a:spLocks noChangeArrowheads="1"/>
            </p:cNvSpPr>
            <p:nvPr/>
          </p:nvSpPr>
          <p:spPr bwMode="auto">
            <a:xfrm>
              <a:off x="3124200" y="4876800"/>
              <a:ext cx="1828800" cy="38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zh-CN" altLang="en-US" sz="2000">
                  <a:solidFill>
                    <a:schemeClr val="tx2"/>
                  </a:solidFill>
                  <a:latin typeface="Comic Sans MS" pitchFamily="66" charset="0"/>
                  <a:sym typeface="Symbol" pitchFamily="18" charset="2"/>
                </a:rPr>
                <a:t>存储管理部件</a:t>
              </a:r>
              <a:endParaRPr lang="zh-CN" altLang="zh-CN" sz="2000">
                <a:solidFill>
                  <a:schemeClr val="tx2"/>
                </a:solidFill>
                <a:latin typeface="Comic Sans MS" pitchFamily="66" charset="0"/>
              </a:endParaRPr>
            </a:p>
          </p:txBody>
        </p:sp>
      </p:gr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lstStyle/>
          <a:p>
            <a:pPr eaLnBrk="1" hangingPunct="1">
              <a:defRPr/>
            </a:pPr>
            <a:r>
              <a:rPr lang="zh-CN" altLang="en-US" smtClean="0"/>
              <a:t>一个存储系统的</a:t>
            </a:r>
            <a:r>
              <a:rPr lang="en-US" altLang="zh-CN" smtClean="0"/>
              <a:t/>
            </a:r>
            <a:br>
              <a:rPr lang="en-US" altLang="zh-CN" smtClean="0"/>
            </a:br>
            <a:r>
              <a:rPr lang="zh-CN" altLang="en-US" smtClean="0"/>
              <a:t>组织方式</a:t>
            </a:r>
          </a:p>
        </p:txBody>
      </p:sp>
      <p:sp>
        <p:nvSpPr>
          <p:cNvPr id="17920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三级存储系统</a:t>
            </a:r>
            <a:endParaRPr lang="zh-CN" altLang="en-US" sz="1200" b="0">
              <a:latin typeface="Times New Roman" pitchFamily="18" charset="0"/>
              <a:ea typeface="幼圆" pitchFamily="49" charset="-122"/>
            </a:endParaRPr>
          </a:p>
        </p:txBody>
      </p:sp>
      <p:sp>
        <p:nvSpPr>
          <p:cNvPr id="552965" name="Rectangle 5"/>
          <p:cNvSpPr>
            <a:spLocks noGrp="1" noChangeArrowheads="1"/>
          </p:cNvSpPr>
          <p:nvPr>
            <p:ph type="body" idx="1"/>
          </p:nvPr>
        </p:nvSpPr>
        <p:spPr>
          <a:xfrm>
            <a:off x="809625" y="1989138"/>
            <a:ext cx="7958138" cy="2236787"/>
          </a:xfrm>
        </p:spPr>
        <p:txBody>
          <a:bodyPr/>
          <a:lstStyle/>
          <a:p>
            <a:pPr marL="0" indent="0" eaLnBrk="1" hangingPunct="1">
              <a:lnSpc>
                <a:spcPct val="110000"/>
              </a:lnSpc>
              <a:buFont typeface="Wingdings" pitchFamily="2" charset="2"/>
              <a:buNone/>
              <a:defRPr/>
            </a:pPr>
            <a:r>
              <a:rPr lang="zh-CN" altLang="en-US" sz="2800" smtClean="0"/>
              <a:t>        将</a:t>
            </a:r>
            <a:r>
              <a:rPr lang="en-US" altLang="zh-CN" sz="2800" smtClean="0"/>
              <a:t>Cache、</a:t>
            </a:r>
            <a:r>
              <a:rPr lang="zh-CN" altLang="en-US" sz="2800" smtClean="0"/>
              <a:t>主存和磁盘组织在一起构成一个“</a:t>
            </a:r>
            <a:r>
              <a:rPr lang="en-US" altLang="zh-CN" sz="2800" smtClean="0"/>
              <a:t>Cache-</a:t>
            </a:r>
            <a:r>
              <a:rPr lang="zh-CN" altLang="en-US" sz="2800" smtClean="0"/>
              <a:t>主存-磁盘”存储系统，这种结构也称为</a:t>
            </a:r>
            <a:r>
              <a:rPr lang="zh-CN" altLang="en-US" sz="2800" smtClean="0">
                <a:solidFill>
                  <a:srgbClr val="FF0000"/>
                </a:solidFill>
                <a:effectLst>
                  <a:outerShdw blurRad="38100" dist="38100" dir="2700000" algn="tl">
                    <a:srgbClr val="C0C0C0"/>
                  </a:outerShdw>
                </a:effectLst>
              </a:rPr>
              <a:t>虚拟地址</a:t>
            </a:r>
            <a:r>
              <a:rPr lang="en-US" altLang="zh-CN" sz="2800" smtClean="0">
                <a:solidFill>
                  <a:srgbClr val="FF0000"/>
                </a:solidFill>
                <a:effectLst>
                  <a:outerShdw blurRad="38100" dist="38100" dir="2700000" algn="tl">
                    <a:srgbClr val="C0C0C0"/>
                  </a:outerShdw>
                </a:effectLst>
              </a:rPr>
              <a:t>Cache</a:t>
            </a:r>
            <a:r>
              <a:rPr lang="zh-CN" altLang="en-US" sz="2800" smtClean="0">
                <a:solidFill>
                  <a:srgbClr val="FF0000"/>
                </a:solidFill>
                <a:effectLst>
                  <a:outerShdw blurRad="38100" dist="38100" dir="2700000" algn="tl">
                    <a:srgbClr val="C0C0C0"/>
                  </a:outerShdw>
                </a:effectLst>
              </a:rPr>
              <a:t>存储系统</a:t>
            </a:r>
            <a:r>
              <a:rPr lang="zh-CN" altLang="en-US" sz="2800" smtClean="0"/>
              <a:t>。如</a:t>
            </a:r>
            <a:r>
              <a:rPr lang="en-US" altLang="zh-CN" sz="2800" smtClean="0"/>
              <a:t>Intel</a:t>
            </a:r>
            <a:r>
              <a:rPr lang="zh-CN" altLang="en-US" sz="2800" smtClean="0"/>
              <a:t>公司的</a:t>
            </a:r>
            <a:r>
              <a:rPr lang="en-US" altLang="zh-CN" sz="2800" smtClean="0"/>
              <a:t>i860</a:t>
            </a:r>
            <a:r>
              <a:rPr lang="zh-CN" altLang="en-US" sz="2800" smtClean="0"/>
              <a:t>等处理机采用这种组织方式。</a:t>
            </a:r>
          </a:p>
        </p:txBody>
      </p:sp>
      <p:grpSp>
        <p:nvGrpSpPr>
          <p:cNvPr id="2" name="组合 1"/>
          <p:cNvGrpSpPr/>
          <p:nvPr/>
        </p:nvGrpSpPr>
        <p:grpSpPr>
          <a:xfrm>
            <a:off x="990600" y="4267200"/>
            <a:ext cx="7391400" cy="1905000"/>
            <a:chOff x="990600" y="4267200"/>
            <a:chExt cx="7391400" cy="1905000"/>
          </a:xfrm>
        </p:grpSpPr>
        <p:sp>
          <p:nvSpPr>
            <p:cNvPr id="179205" name="Line 7"/>
            <p:cNvSpPr>
              <a:spLocks noChangeShapeType="1"/>
            </p:cNvSpPr>
            <p:nvPr/>
          </p:nvSpPr>
          <p:spPr bwMode="auto">
            <a:xfrm>
              <a:off x="4038600" y="4660900"/>
              <a:ext cx="381000" cy="0"/>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179206" name="Rectangle 8"/>
            <p:cNvSpPr>
              <a:spLocks noChangeArrowheads="1"/>
            </p:cNvSpPr>
            <p:nvPr/>
          </p:nvSpPr>
          <p:spPr bwMode="auto">
            <a:xfrm>
              <a:off x="990600" y="4332288"/>
              <a:ext cx="1143000" cy="15113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en-US" altLang="zh-CN" sz="2000">
                  <a:solidFill>
                    <a:schemeClr val="tx2"/>
                  </a:solidFill>
                  <a:latin typeface="Comic Sans MS" pitchFamily="66" charset="0"/>
                </a:rPr>
                <a:t>CPU</a:t>
              </a:r>
              <a:endParaRPr lang="zh-CN" altLang="zh-CN" sz="2000">
                <a:solidFill>
                  <a:schemeClr val="tx2"/>
                </a:solidFill>
                <a:latin typeface="Comic Sans MS" pitchFamily="66" charset="0"/>
              </a:endParaRPr>
            </a:p>
          </p:txBody>
        </p:sp>
        <p:sp>
          <p:nvSpPr>
            <p:cNvPr id="179207" name="Rectangle 9"/>
            <p:cNvSpPr>
              <a:spLocks noChangeArrowheads="1"/>
            </p:cNvSpPr>
            <p:nvPr/>
          </p:nvSpPr>
          <p:spPr bwMode="auto">
            <a:xfrm>
              <a:off x="2209800" y="4332288"/>
              <a:ext cx="1752600"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zh-CN" altLang="en-US" sz="2000">
                  <a:solidFill>
                    <a:schemeClr val="tx2"/>
                  </a:solidFill>
                  <a:latin typeface="Comic Sans MS" pitchFamily="66" charset="0"/>
                  <a:sym typeface="Symbol" pitchFamily="18" charset="2"/>
                </a:rPr>
                <a:t>虚拟地址</a:t>
              </a:r>
              <a:endParaRPr lang="zh-CN" altLang="zh-CN" sz="2000">
                <a:solidFill>
                  <a:schemeClr val="tx2"/>
                </a:solidFill>
                <a:latin typeface="Comic Sans MS" pitchFamily="66" charset="0"/>
              </a:endParaRPr>
            </a:p>
          </p:txBody>
        </p:sp>
        <p:sp>
          <p:nvSpPr>
            <p:cNvPr id="179208" name="Line 10"/>
            <p:cNvSpPr>
              <a:spLocks noChangeShapeType="1"/>
            </p:cNvSpPr>
            <p:nvPr/>
          </p:nvSpPr>
          <p:spPr bwMode="auto">
            <a:xfrm flipH="1" flipV="1">
              <a:off x="2133600" y="5711825"/>
              <a:ext cx="2286000" cy="0"/>
            </a:xfrm>
            <a:prstGeom prst="line">
              <a:avLst/>
            </a:prstGeom>
            <a:noFill/>
            <a:ln w="28575">
              <a:solidFill>
                <a:schemeClr val="tx2"/>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179209" name="Rectangle 11"/>
            <p:cNvSpPr>
              <a:spLocks noChangeArrowheads="1"/>
            </p:cNvSpPr>
            <p:nvPr/>
          </p:nvSpPr>
          <p:spPr bwMode="auto">
            <a:xfrm>
              <a:off x="4419600" y="4464050"/>
              <a:ext cx="1295400" cy="46037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en-US" altLang="zh-CN" sz="2000">
                  <a:solidFill>
                    <a:schemeClr val="tx2"/>
                  </a:solidFill>
                  <a:latin typeface="Comic Sans MS" pitchFamily="66" charset="0"/>
                </a:rPr>
                <a:t>MMU</a:t>
              </a:r>
              <a:endParaRPr lang="zh-CN" altLang="zh-CN" sz="2000">
                <a:solidFill>
                  <a:schemeClr val="tx2"/>
                </a:solidFill>
                <a:latin typeface="Comic Sans MS" pitchFamily="66" charset="0"/>
              </a:endParaRPr>
            </a:p>
          </p:txBody>
        </p:sp>
        <p:sp>
          <p:nvSpPr>
            <p:cNvPr id="179210" name="Rectangle 12"/>
            <p:cNvSpPr>
              <a:spLocks noChangeArrowheads="1"/>
            </p:cNvSpPr>
            <p:nvPr/>
          </p:nvSpPr>
          <p:spPr bwMode="auto">
            <a:xfrm>
              <a:off x="4419600" y="5383213"/>
              <a:ext cx="1295400" cy="46037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en-US" altLang="zh-CN" sz="2000">
                  <a:solidFill>
                    <a:schemeClr val="tx2"/>
                  </a:solidFill>
                  <a:latin typeface="Comic Sans MS" pitchFamily="66" charset="0"/>
                </a:rPr>
                <a:t>Cache</a:t>
              </a:r>
              <a:endParaRPr lang="zh-CN" altLang="zh-CN" sz="2000">
                <a:solidFill>
                  <a:schemeClr val="tx2"/>
                </a:solidFill>
                <a:latin typeface="Comic Sans MS" pitchFamily="66" charset="0"/>
              </a:endParaRPr>
            </a:p>
          </p:txBody>
        </p:sp>
        <p:sp>
          <p:nvSpPr>
            <p:cNvPr id="179211" name="Rectangle 13"/>
            <p:cNvSpPr>
              <a:spLocks noChangeArrowheads="1"/>
            </p:cNvSpPr>
            <p:nvPr/>
          </p:nvSpPr>
          <p:spPr bwMode="auto">
            <a:xfrm>
              <a:off x="7086600" y="4464050"/>
              <a:ext cx="1295400" cy="1379538"/>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000">
                  <a:solidFill>
                    <a:schemeClr val="tx2"/>
                  </a:solidFill>
                  <a:latin typeface="Comic Sans MS" pitchFamily="66" charset="0"/>
                </a:rPr>
                <a:t>主存</a:t>
              </a:r>
              <a:br>
                <a:rPr lang="zh-CN" altLang="en-US" sz="2000">
                  <a:solidFill>
                    <a:schemeClr val="tx2"/>
                  </a:solidFill>
                  <a:latin typeface="Comic Sans MS" pitchFamily="66" charset="0"/>
                </a:rPr>
              </a:br>
              <a:r>
                <a:rPr lang="zh-CN" altLang="en-US" sz="2000">
                  <a:solidFill>
                    <a:schemeClr val="tx2"/>
                  </a:solidFill>
                  <a:latin typeface="Comic Sans MS" pitchFamily="66" charset="0"/>
                </a:rPr>
                <a:t>储器</a:t>
              </a:r>
              <a:endParaRPr lang="zh-CN" altLang="zh-CN" sz="2000">
                <a:solidFill>
                  <a:schemeClr val="tx2"/>
                </a:solidFill>
                <a:latin typeface="Comic Sans MS" pitchFamily="66" charset="0"/>
              </a:endParaRPr>
            </a:p>
          </p:txBody>
        </p:sp>
        <p:sp>
          <p:nvSpPr>
            <p:cNvPr id="179212" name="Rectangle 14"/>
            <p:cNvSpPr>
              <a:spLocks noChangeArrowheads="1"/>
            </p:cNvSpPr>
            <p:nvPr/>
          </p:nvSpPr>
          <p:spPr bwMode="auto">
            <a:xfrm>
              <a:off x="2209800" y="5711825"/>
              <a:ext cx="21336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zh-CN" altLang="en-US" sz="2000">
                  <a:solidFill>
                    <a:schemeClr val="tx2"/>
                  </a:solidFill>
                  <a:latin typeface="Comic Sans MS" pitchFamily="66" charset="0"/>
                  <a:sym typeface="Symbol" pitchFamily="18" charset="2"/>
                </a:rPr>
                <a:t>数据或指令</a:t>
              </a:r>
              <a:endParaRPr lang="zh-CN" altLang="zh-CN" sz="2000">
                <a:solidFill>
                  <a:schemeClr val="tx2"/>
                </a:solidFill>
                <a:latin typeface="Comic Sans MS" pitchFamily="66" charset="0"/>
              </a:endParaRPr>
            </a:p>
          </p:txBody>
        </p:sp>
        <p:sp>
          <p:nvSpPr>
            <p:cNvPr id="179213" name="Rectangle 15"/>
            <p:cNvSpPr>
              <a:spLocks noChangeArrowheads="1"/>
            </p:cNvSpPr>
            <p:nvPr/>
          </p:nvSpPr>
          <p:spPr bwMode="auto">
            <a:xfrm>
              <a:off x="5943600" y="4267200"/>
              <a:ext cx="914400" cy="788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zh-CN" altLang="en-US" sz="2000">
                  <a:solidFill>
                    <a:schemeClr val="tx2"/>
                  </a:solidFill>
                  <a:latin typeface="Comic Sans MS" pitchFamily="66" charset="0"/>
                  <a:sym typeface="Symbol" pitchFamily="18" charset="2"/>
                </a:rPr>
                <a:t>主存物理</a:t>
              </a:r>
              <a:br>
                <a:rPr lang="zh-CN" altLang="en-US" sz="2000">
                  <a:solidFill>
                    <a:schemeClr val="tx2"/>
                  </a:solidFill>
                  <a:latin typeface="Comic Sans MS" pitchFamily="66" charset="0"/>
                  <a:sym typeface="Symbol" pitchFamily="18" charset="2"/>
                </a:rPr>
              </a:br>
              <a:r>
                <a:rPr lang="zh-CN" altLang="en-US" sz="2000">
                  <a:solidFill>
                    <a:schemeClr val="tx2"/>
                  </a:solidFill>
                  <a:latin typeface="Comic Sans MS" pitchFamily="66" charset="0"/>
                  <a:sym typeface="Symbol" pitchFamily="18" charset="2"/>
                </a:rPr>
                <a:t>地址</a:t>
              </a:r>
              <a:endParaRPr lang="zh-CN" altLang="zh-CN" sz="2000">
                <a:solidFill>
                  <a:schemeClr val="tx2"/>
                </a:solidFill>
                <a:latin typeface="Comic Sans MS" pitchFamily="66" charset="0"/>
              </a:endParaRPr>
            </a:p>
          </p:txBody>
        </p:sp>
        <p:sp>
          <p:nvSpPr>
            <p:cNvPr id="179214" name="Line 16"/>
            <p:cNvSpPr>
              <a:spLocks noChangeShapeType="1"/>
            </p:cNvSpPr>
            <p:nvPr/>
          </p:nvSpPr>
          <p:spPr bwMode="auto">
            <a:xfrm>
              <a:off x="4038600" y="5514975"/>
              <a:ext cx="381000" cy="0"/>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179215" name="Line 17"/>
            <p:cNvSpPr>
              <a:spLocks noChangeShapeType="1"/>
            </p:cNvSpPr>
            <p:nvPr/>
          </p:nvSpPr>
          <p:spPr bwMode="auto">
            <a:xfrm flipV="1">
              <a:off x="4038600" y="4660900"/>
              <a:ext cx="0" cy="854075"/>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179216" name="Line 18"/>
            <p:cNvSpPr>
              <a:spLocks noChangeShapeType="1"/>
            </p:cNvSpPr>
            <p:nvPr/>
          </p:nvSpPr>
          <p:spPr bwMode="auto">
            <a:xfrm flipH="1" flipV="1">
              <a:off x="2133600" y="4792663"/>
              <a:ext cx="1905000"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179217" name="Line 19"/>
            <p:cNvSpPr>
              <a:spLocks noChangeShapeType="1"/>
            </p:cNvSpPr>
            <p:nvPr/>
          </p:nvSpPr>
          <p:spPr bwMode="auto">
            <a:xfrm>
              <a:off x="5715000" y="4727575"/>
              <a:ext cx="1371600" cy="0"/>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179218" name="Line 20"/>
            <p:cNvSpPr>
              <a:spLocks noChangeShapeType="1"/>
            </p:cNvSpPr>
            <p:nvPr/>
          </p:nvSpPr>
          <p:spPr bwMode="auto">
            <a:xfrm flipH="1" flipV="1">
              <a:off x="5715000" y="5711825"/>
              <a:ext cx="1371600" cy="0"/>
            </a:xfrm>
            <a:prstGeom prst="line">
              <a:avLst/>
            </a:prstGeom>
            <a:noFill/>
            <a:ln w="28575">
              <a:solidFill>
                <a:schemeClr val="tx2"/>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179219" name="Rectangle 21"/>
            <p:cNvSpPr>
              <a:spLocks noChangeArrowheads="1"/>
            </p:cNvSpPr>
            <p:nvPr/>
          </p:nvSpPr>
          <p:spPr bwMode="auto">
            <a:xfrm>
              <a:off x="5715000" y="5253038"/>
              <a:ext cx="13716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zh-CN" altLang="en-US" sz="2000">
                  <a:solidFill>
                    <a:schemeClr val="tx2"/>
                  </a:solidFill>
                  <a:latin typeface="Comic Sans MS" pitchFamily="66" charset="0"/>
                  <a:sym typeface="Symbol" pitchFamily="18" charset="2"/>
                </a:rPr>
                <a:t>数据</a:t>
              </a:r>
              <a:br>
                <a:rPr lang="zh-CN" altLang="en-US" sz="2000">
                  <a:solidFill>
                    <a:schemeClr val="tx2"/>
                  </a:solidFill>
                  <a:latin typeface="Comic Sans MS" pitchFamily="66" charset="0"/>
                  <a:sym typeface="Symbol" pitchFamily="18" charset="2"/>
                </a:rPr>
              </a:br>
              <a:r>
                <a:rPr lang="zh-CN" altLang="en-US" sz="2000">
                  <a:solidFill>
                    <a:schemeClr val="tx2"/>
                  </a:solidFill>
                  <a:latin typeface="Comic Sans MS" pitchFamily="66" charset="0"/>
                  <a:sym typeface="Symbol" pitchFamily="18" charset="2"/>
                </a:rPr>
                <a:t>或指令</a:t>
              </a:r>
              <a:endParaRPr lang="zh-CN" altLang="zh-CN" sz="2000">
                <a:solidFill>
                  <a:schemeClr val="tx2"/>
                </a:solidFill>
                <a:latin typeface="Comic Sans MS" pitchFamily="66" charset="0"/>
              </a:endParaRPr>
            </a:p>
          </p:txBody>
        </p:sp>
      </p:gr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pPr eaLnBrk="1" hangingPunct="1">
              <a:defRPr/>
            </a:pPr>
            <a:r>
              <a:rPr lang="zh-CN" altLang="en-US" smtClean="0"/>
              <a:t>全</a:t>
            </a:r>
            <a:r>
              <a:rPr lang="en-US" altLang="zh-CN" smtClean="0"/>
              <a:t>Cache</a:t>
            </a:r>
            <a:r>
              <a:rPr lang="zh-CN" altLang="en-US" smtClean="0"/>
              <a:t>存储系统</a:t>
            </a:r>
          </a:p>
        </p:txBody>
      </p:sp>
      <p:sp>
        <p:nvSpPr>
          <p:cNvPr id="18022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三级存储系统</a:t>
            </a:r>
            <a:endParaRPr lang="zh-CN" altLang="en-US" sz="1200" b="0">
              <a:latin typeface="Times New Roman" pitchFamily="18" charset="0"/>
              <a:ea typeface="幼圆" pitchFamily="49" charset="-122"/>
            </a:endParaRPr>
          </a:p>
        </p:txBody>
      </p:sp>
      <p:sp>
        <p:nvSpPr>
          <p:cNvPr id="180228" name="Rectangle 5"/>
          <p:cNvSpPr>
            <a:spLocks noGrp="1" noChangeArrowheads="1"/>
          </p:cNvSpPr>
          <p:nvPr>
            <p:ph type="body" idx="1"/>
          </p:nvPr>
        </p:nvSpPr>
        <p:spPr>
          <a:xfrm>
            <a:off x="809625" y="2501900"/>
            <a:ext cx="7958138" cy="2798763"/>
          </a:xfrm>
        </p:spPr>
        <p:txBody>
          <a:bodyPr/>
          <a:lstStyle/>
          <a:p>
            <a:pPr marL="0" indent="0" eaLnBrk="1" hangingPunct="1">
              <a:lnSpc>
                <a:spcPct val="160000"/>
              </a:lnSpc>
              <a:buFont typeface="Wingdings" pitchFamily="2" charset="2"/>
              <a:buNone/>
            </a:pPr>
            <a:r>
              <a:rPr lang="zh-CN" altLang="en-US" dirty="0" smtClean="0"/>
              <a:t>        没有主存储器，只用</a:t>
            </a:r>
            <a:r>
              <a:rPr lang="en-US" altLang="zh-CN" dirty="0" smtClean="0"/>
              <a:t>Cache</a:t>
            </a:r>
            <a:r>
              <a:rPr lang="zh-CN" altLang="en-US" dirty="0" smtClean="0"/>
              <a:t>和磁盘构成“</a:t>
            </a:r>
            <a:r>
              <a:rPr lang="en-US" altLang="zh-CN" dirty="0" smtClean="0"/>
              <a:t>Cache－</a:t>
            </a:r>
            <a:r>
              <a:rPr lang="zh-CN" altLang="en-US" dirty="0" smtClean="0"/>
              <a:t>磁盘”存储系统。例如：多处理机中的全</a:t>
            </a:r>
            <a:r>
              <a:rPr lang="en-US" altLang="zh-CN" dirty="0" smtClean="0"/>
              <a:t>Cache</a:t>
            </a:r>
            <a:r>
              <a:rPr lang="zh-CN" altLang="en-US" dirty="0" smtClean="0"/>
              <a:t>存储系统。</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p:txBody>
          <a:bodyPr/>
          <a:lstStyle/>
          <a:p>
            <a:pPr eaLnBrk="1" hangingPunct="1">
              <a:defRPr/>
            </a:pPr>
            <a:r>
              <a:rPr lang="zh-CN" altLang="en-US" smtClean="0"/>
              <a:t>例</a:t>
            </a:r>
            <a:r>
              <a:rPr lang="en-US" altLang="zh-CN" smtClean="0"/>
              <a:t>2</a:t>
            </a:r>
            <a:r>
              <a:rPr lang="zh-CN" altLang="en-US" smtClean="0"/>
              <a:t>：预取技术</a:t>
            </a:r>
          </a:p>
        </p:txBody>
      </p:sp>
      <p:sp>
        <p:nvSpPr>
          <p:cNvPr id="2253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4"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存储系统原理</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存储系统的基本概念</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存储系统的性能指标</a:t>
            </a:r>
            <a:endParaRPr lang="zh-CN" altLang="en-US" sz="1200" b="0">
              <a:latin typeface="Times New Roman" pitchFamily="18" charset="0"/>
              <a:ea typeface="幼圆" pitchFamily="49" charset="-122"/>
            </a:endParaRPr>
          </a:p>
        </p:txBody>
      </p:sp>
      <p:sp>
        <p:nvSpPr>
          <p:cNvPr id="424964" name="Rectangle 4"/>
          <p:cNvSpPr>
            <a:spLocks noGrp="1" noChangeArrowheads="1"/>
          </p:cNvSpPr>
          <p:nvPr>
            <p:ph type="body" idx="1"/>
          </p:nvPr>
        </p:nvSpPr>
        <p:spPr>
          <a:xfrm>
            <a:off x="809625" y="1989138"/>
            <a:ext cx="7958138" cy="4411662"/>
          </a:xfrm>
        </p:spPr>
        <p:txBody>
          <a:bodyPr/>
          <a:lstStyle/>
          <a:p>
            <a:pPr marL="765175" indent="-765175" eaLnBrk="1" hangingPunct="1">
              <a:lnSpc>
                <a:spcPct val="90000"/>
              </a:lnSpc>
              <a:buFont typeface="Wingdings" pitchFamily="2" charset="2"/>
              <a:buNone/>
              <a:defRPr/>
            </a:pPr>
            <a:r>
              <a:rPr lang="zh-CN" altLang="en-US" sz="2800" dirty="0" smtClean="0">
                <a:solidFill>
                  <a:srgbClr val="FF0000"/>
                </a:solidFill>
                <a:effectLst>
                  <a:outerShdw blurRad="38100" dist="38100" dir="2700000" algn="tl">
                    <a:srgbClr val="C0C0C0"/>
                  </a:outerShdw>
                </a:effectLst>
              </a:rPr>
              <a:t>问：</a:t>
            </a:r>
            <a:r>
              <a:rPr lang="zh-CN" altLang="en-US" sz="2800" dirty="0" smtClean="0"/>
              <a:t>在一个虚拟存储系统中，</a:t>
            </a:r>
            <a:r>
              <a:rPr lang="en-US" altLang="zh-CN" sz="2800" dirty="0" smtClean="0"/>
              <a:t>T</a:t>
            </a:r>
            <a:r>
              <a:rPr lang="en-US" altLang="zh-CN" sz="2800" baseline="-25000" dirty="0" smtClean="0"/>
              <a:t>2</a:t>
            </a:r>
            <a:r>
              <a:rPr lang="en-US" altLang="zh-CN" sz="2800" dirty="0" smtClean="0"/>
              <a:t>＝10</a:t>
            </a:r>
            <a:r>
              <a:rPr lang="en-US" altLang="zh-CN" sz="2800" baseline="30000" dirty="0" smtClean="0"/>
              <a:t>5</a:t>
            </a:r>
            <a:r>
              <a:rPr lang="en-US" altLang="zh-CN" sz="2800" dirty="0" smtClean="0"/>
              <a:t> T</a:t>
            </a:r>
            <a:r>
              <a:rPr lang="en-US" altLang="zh-CN" sz="2800" baseline="-25000" dirty="0" smtClean="0"/>
              <a:t>1</a:t>
            </a:r>
            <a:r>
              <a:rPr lang="en-US" altLang="zh-CN" sz="2800" dirty="0" smtClean="0"/>
              <a:t>，</a:t>
            </a:r>
            <a:r>
              <a:rPr lang="zh-CN" altLang="en-US" sz="2800" dirty="0" smtClean="0"/>
              <a:t>原来的命中率只有0.8，如果访问磁盘存储器的数据块大小为4</a:t>
            </a:r>
            <a:r>
              <a:rPr lang="en-US" altLang="zh-CN" sz="2800" dirty="0" smtClean="0"/>
              <a:t>K</a:t>
            </a:r>
            <a:r>
              <a:rPr lang="zh-CN" altLang="en-US" sz="2800" dirty="0" smtClean="0"/>
              <a:t>字，并要求访问效率不低于0.9，计算数据在主存储器中的重复利用率至少为多少？</a:t>
            </a:r>
          </a:p>
          <a:p>
            <a:pPr marL="765175" indent="-765175" eaLnBrk="1" hangingPunct="1">
              <a:lnSpc>
                <a:spcPct val="90000"/>
              </a:lnSpc>
              <a:buFont typeface="Wingdings" pitchFamily="2" charset="2"/>
              <a:buNone/>
              <a:defRPr/>
            </a:pPr>
            <a:r>
              <a:rPr lang="zh-CN" altLang="en-US" sz="2800" dirty="0" smtClean="0">
                <a:solidFill>
                  <a:srgbClr val="FF0000"/>
                </a:solidFill>
                <a:effectLst>
                  <a:outerShdw blurRad="38100" dist="38100" dir="2700000" algn="tl">
                    <a:srgbClr val="C0C0C0"/>
                  </a:outerShdw>
                </a:effectLst>
              </a:rPr>
              <a:t>答：</a:t>
            </a:r>
            <a:r>
              <a:rPr lang="zh-CN" altLang="en-US" sz="2800" dirty="0" smtClean="0"/>
              <a:t>假设数据在主存储器中的重复利用率为</a:t>
            </a:r>
            <a:r>
              <a:rPr lang="en-US" altLang="zh-CN" sz="2800" dirty="0" smtClean="0"/>
              <a:t>m，</a:t>
            </a:r>
            <a:r>
              <a:rPr lang="zh-CN" altLang="en-US" sz="2800" dirty="0" smtClean="0"/>
              <a:t>根据前面的给出关系：</a:t>
            </a:r>
          </a:p>
          <a:p>
            <a:pPr marL="765175" indent="-765175" eaLnBrk="1" hangingPunct="1">
              <a:lnSpc>
                <a:spcPct val="90000"/>
              </a:lnSpc>
              <a:buFont typeface="Wingdings" pitchFamily="2" charset="2"/>
              <a:buNone/>
              <a:defRPr/>
            </a:pPr>
            <a:endParaRPr lang="zh-CN" altLang="en-US" sz="2800" dirty="0" smtClean="0"/>
          </a:p>
          <a:p>
            <a:pPr marL="765175" indent="-765175" eaLnBrk="1" hangingPunct="1">
              <a:lnSpc>
                <a:spcPct val="90000"/>
              </a:lnSpc>
              <a:buFont typeface="Wingdings" pitchFamily="2" charset="2"/>
              <a:buNone/>
              <a:defRPr/>
            </a:pPr>
            <a:r>
              <a:rPr lang="zh-CN" altLang="en-US" sz="2800" dirty="0" smtClean="0"/>
              <a:t>         </a:t>
            </a:r>
          </a:p>
          <a:p>
            <a:pPr marL="765175" indent="-765175" eaLnBrk="1" hangingPunct="1">
              <a:lnSpc>
                <a:spcPct val="90000"/>
              </a:lnSpc>
              <a:buFont typeface="Wingdings" pitchFamily="2" charset="2"/>
              <a:buNone/>
              <a:defRPr/>
            </a:pPr>
            <a:r>
              <a:rPr lang="zh-CN" altLang="en-US" sz="2800" dirty="0" smtClean="0"/>
              <a:t>        解之得：</a:t>
            </a:r>
            <a:r>
              <a:rPr lang="en-US" altLang="zh-CN" sz="2800" dirty="0" smtClean="0"/>
              <a:t>m=44</a:t>
            </a:r>
          </a:p>
        </p:txBody>
      </p:sp>
      <p:graphicFrame>
        <p:nvGraphicFramePr>
          <p:cNvPr id="22533" name="Object 6"/>
          <p:cNvGraphicFramePr>
            <a:graphicFrameLocks/>
          </p:cNvGraphicFramePr>
          <p:nvPr/>
        </p:nvGraphicFramePr>
        <p:xfrm>
          <a:off x="1908175" y="4797425"/>
          <a:ext cx="6149975" cy="942975"/>
        </p:xfrm>
        <a:graphic>
          <a:graphicData uri="http://schemas.openxmlformats.org/presentationml/2006/ole">
            <mc:AlternateContent xmlns:mc="http://schemas.openxmlformats.org/markup-compatibility/2006">
              <mc:Choice xmlns:v="urn:schemas-microsoft-com:vml" Requires="v">
                <p:oleObj spid="_x0000_s22617" name="公式" r:id="rId8" imgW="2565400" imgH="393700" progId="Equation.3">
                  <p:embed/>
                </p:oleObj>
              </mc:Choice>
              <mc:Fallback>
                <p:oleObj name="公式" r:id="rId8" imgW="2565400" imgH="393700" progId="Equation.3">
                  <p:embed/>
                  <p:pic>
                    <p:nvPicPr>
                      <p:cNvPr id="0" name="Object 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8175" y="4797425"/>
                        <a:ext cx="6149975" cy="9429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4" name="Text Box 7"/>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6 之 </a:t>
            </a:r>
            <a:r>
              <a:rPr lang="en-US" altLang="zh-CN" sz="1200" b="0">
                <a:latin typeface="幼圆" pitchFamily="49" charset="-122"/>
                <a:ea typeface="幼圆" pitchFamily="49" charset="-122"/>
              </a:rPr>
              <a:t>5</a:t>
            </a:r>
          </a:p>
        </p:txBody>
      </p:sp>
    </p:spTree>
  </p:cSld>
  <p:clrMapOvr>
    <a:masterClrMapping/>
  </p:clrMapOvr>
  <p:transition spd="slow">
    <p:random/>
    <p:sndAc>
      <p:stSnd>
        <p:snd r:embed="rId3" name="projctor.wav"/>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pPr eaLnBrk="1" hangingPunct="1">
              <a:defRPr/>
            </a:pPr>
            <a:r>
              <a:rPr lang="zh-CN" altLang="en-US" smtClean="0"/>
              <a:t>存储系统原理</a:t>
            </a:r>
          </a:p>
        </p:txBody>
      </p:sp>
      <p:sp>
        <p:nvSpPr>
          <p:cNvPr id="409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endParaRPr lang="zh-CN" altLang="en-US" sz="1200" b="0">
              <a:latin typeface="Times New Roman" pitchFamily="18" charset="0"/>
              <a:ea typeface="幼圆" pitchFamily="49" charset="-122"/>
            </a:endParaRPr>
          </a:p>
        </p:txBody>
      </p:sp>
      <p:sp>
        <p:nvSpPr>
          <p:cNvPr id="4100" name="Rectangle 7"/>
          <p:cNvSpPr>
            <a:spLocks noGrp="1" noChangeArrowheads="1"/>
          </p:cNvSpPr>
          <p:nvPr>
            <p:ph type="body" idx="1"/>
          </p:nvPr>
        </p:nvSpPr>
        <p:spPr>
          <a:xfrm>
            <a:off x="2195513" y="2133600"/>
            <a:ext cx="4733925" cy="3816350"/>
          </a:xfrm>
        </p:spPr>
        <p:txBody>
          <a:bodyPr/>
          <a:lstStyle/>
          <a:p>
            <a:pPr eaLnBrk="1" hangingPunct="1">
              <a:lnSpc>
                <a:spcPct val="160000"/>
              </a:lnSpc>
            </a:pPr>
            <a:r>
              <a:rPr lang="zh-CN" altLang="en-US" smtClean="0">
                <a:hlinkClick r:id="rId4" action="ppaction://hlinksldjump"/>
              </a:rPr>
              <a:t>引入</a:t>
            </a:r>
            <a:endParaRPr lang="zh-CN" altLang="en-US" smtClean="0"/>
          </a:p>
          <a:p>
            <a:pPr eaLnBrk="1" hangingPunct="1">
              <a:lnSpc>
                <a:spcPct val="160000"/>
              </a:lnSpc>
            </a:pPr>
            <a:r>
              <a:rPr lang="zh-CN" altLang="en-US" smtClean="0">
                <a:hlinkClick r:id="rId5" action="ppaction://hlinksldjump"/>
              </a:rPr>
              <a:t>存储系统的基本概念</a:t>
            </a:r>
            <a:endParaRPr lang="zh-CN" altLang="en-US" smtClean="0"/>
          </a:p>
          <a:p>
            <a:pPr eaLnBrk="1" hangingPunct="1">
              <a:lnSpc>
                <a:spcPct val="160000"/>
              </a:lnSpc>
            </a:pPr>
            <a:r>
              <a:rPr lang="zh-CN" altLang="en-US" smtClean="0">
                <a:hlinkClick r:id="rId6" action="ppaction://hlinksldjump"/>
              </a:rPr>
              <a:t>存储器的层次结构</a:t>
            </a:r>
            <a:endParaRPr lang="zh-CN" altLang="en-US" smtClean="0"/>
          </a:p>
          <a:p>
            <a:pPr eaLnBrk="1" hangingPunct="1">
              <a:lnSpc>
                <a:spcPct val="160000"/>
              </a:lnSpc>
            </a:pPr>
            <a:r>
              <a:rPr lang="zh-CN" altLang="en-US" smtClean="0">
                <a:hlinkClick r:id="rId7" action="ppaction://hlinksldjump"/>
              </a:rPr>
              <a:t>存储器的频带平衡</a:t>
            </a:r>
            <a:endParaRPr lang="zh-CN" altLang="en-US" smtClean="0"/>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pPr eaLnBrk="1" hangingPunct="1">
              <a:defRPr/>
            </a:pPr>
            <a:r>
              <a:rPr lang="zh-CN" altLang="en-US" smtClean="0"/>
              <a:t>例</a:t>
            </a:r>
            <a:r>
              <a:rPr lang="en-US" altLang="zh-CN" smtClean="0"/>
              <a:t>3</a:t>
            </a:r>
            <a:r>
              <a:rPr lang="zh-CN" altLang="en-US" smtClean="0"/>
              <a:t>：两个存储器的速度相差太大</a:t>
            </a:r>
          </a:p>
        </p:txBody>
      </p:sp>
      <p:sp>
        <p:nvSpPr>
          <p:cNvPr id="2355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4"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存储系统原理</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存储系统的基本概念</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存储系统的性能指标</a:t>
            </a:r>
            <a:endParaRPr lang="zh-CN" altLang="en-US" sz="1200" b="0">
              <a:latin typeface="Times New Roman" pitchFamily="18" charset="0"/>
              <a:ea typeface="幼圆" pitchFamily="49" charset="-122"/>
            </a:endParaRPr>
          </a:p>
        </p:txBody>
      </p:sp>
      <p:sp>
        <p:nvSpPr>
          <p:cNvPr id="423940" name="Rectangle 4"/>
          <p:cNvSpPr>
            <a:spLocks noGrp="1" noChangeArrowheads="1"/>
          </p:cNvSpPr>
          <p:nvPr>
            <p:ph type="body" idx="1"/>
          </p:nvPr>
        </p:nvSpPr>
        <p:spPr>
          <a:xfrm>
            <a:off x="809625" y="1989138"/>
            <a:ext cx="7958138" cy="4411662"/>
          </a:xfrm>
        </p:spPr>
        <p:txBody>
          <a:bodyPr/>
          <a:lstStyle/>
          <a:p>
            <a:pPr marL="850900" indent="-850900" eaLnBrk="1" hangingPunct="1">
              <a:lnSpc>
                <a:spcPct val="90000"/>
              </a:lnSpc>
              <a:buFont typeface="Wingdings" pitchFamily="2" charset="2"/>
              <a:buNone/>
              <a:defRPr/>
            </a:pPr>
            <a:r>
              <a:rPr lang="zh-CN" altLang="en-US" dirty="0" smtClean="0">
                <a:solidFill>
                  <a:srgbClr val="FF0000"/>
                </a:solidFill>
                <a:effectLst>
                  <a:outerShdw blurRad="38100" dist="38100" dir="2700000" algn="tl">
                    <a:srgbClr val="C0C0C0"/>
                  </a:outerShdw>
                </a:effectLst>
              </a:rPr>
              <a:t>问：</a:t>
            </a:r>
            <a:r>
              <a:rPr lang="zh-CN" altLang="en-US" dirty="0" smtClean="0"/>
              <a:t>在虚拟存储系统中，两级存储器的速度相差特别悬殊</a:t>
            </a:r>
            <a:r>
              <a:rPr lang="en-US" altLang="zh-CN" dirty="0" smtClean="0"/>
              <a:t>T</a:t>
            </a:r>
            <a:r>
              <a:rPr lang="en-US" altLang="zh-CN" baseline="-25000" dirty="0" smtClean="0"/>
              <a:t>2</a:t>
            </a:r>
            <a:r>
              <a:rPr lang="en-US" altLang="zh-CN" dirty="0" smtClean="0"/>
              <a:t>=10</a:t>
            </a:r>
            <a:r>
              <a:rPr lang="en-US" altLang="zh-CN" baseline="30000" dirty="0" smtClean="0"/>
              <a:t>5</a:t>
            </a:r>
            <a:r>
              <a:rPr lang="en-US" altLang="zh-CN" dirty="0" smtClean="0"/>
              <a:t>T</a:t>
            </a:r>
            <a:r>
              <a:rPr lang="en-US" altLang="zh-CN" baseline="-25000" dirty="0" smtClean="0"/>
              <a:t>1</a:t>
            </a:r>
            <a:r>
              <a:rPr lang="en-US" altLang="zh-CN" dirty="0" smtClean="0"/>
              <a:t>。</a:t>
            </a:r>
            <a:r>
              <a:rPr lang="zh-CN" altLang="en-US" dirty="0" smtClean="0"/>
              <a:t>如果要使访问效率</a:t>
            </a:r>
            <a:r>
              <a:rPr lang="en-US" altLang="zh-CN" dirty="0" smtClean="0"/>
              <a:t>e=0.9，</a:t>
            </a:r>
            <a:r>
              <a:rPr lang="zh-CN" altLang="en-US" dirty="0" smtClean="0"/>
              <a:t>问需要有多高的命中率？</a:t>
            </a:r>
          </a:p>
          <a:p>
            <a:pPr marL="850900" indent="-850900" eaLnBrk="1" hangingPunct="1">
              <a:lnSpc>
                <a:spcPct val="90000"/>
              </a:lnSpc>
              <a:buFont typeface="Wingdings" pitchFamily="2" charset="2"/>
              <a:buNone/>
              <a:defRPr/>
            </a:pPr>
            <a:r>
              <a:rPr lang="zh-CN" altLang="en-US" dirty="0" smtClean="0">
                <a:solidFill>
                  <a:srgbClr val="FF0000"/>
                </a:solidFill>
                <a:effectLst>
                  <a:outerShdw blurRad="38100" dist="38100" dir="2700000" algn="tl">
                    <a:srgbClr val="C0C0C0"/>
                  </a:outerShdw>
                </a:effectLst>
              </a:rPr>
              <a:t>答：</a:t>
            </a:r>
          </a:p>
          <a:p>
            <a:pPr marL="850900" indent="-850900" eaLnBrk="1" hangingPunct="1">
              <a:lnSpc>
                <a:spcPct val="90000"/>
              </a:lnSpc>
              <a:buFont typeface="Wingdings" pitchFamily="2" charset="2"/>
              <a:buNone/>
              <a:defRPr/>
            </a:pPr>
            <a:endParaRPr lang="zh-CN" altLang="en-US" dirty="0" smtClean="0">
              <a:solidFill>
                <a:srgbClr val="FF0000"/>
              </a:solidFill>
              <a:effectLst>
                <a:outerShdw blurRad="38100" dist="38100" dir="2700000" algn="tl">
                  <a:srgbClr val="C0C0C0"/>
                </a:outerShdw>
              </a:effectLst>
            </a:endParaRPr>
          </a:p>
          <a:p>
            <a:pPr marL="850900" indent="-850900" eaLnBrk="1" hangingPunct="1">
              <a:lnSpc>
                <a:spcPct val="90000"/>
              </a:lnSpc>
              <a:buFont typeface="Wingdings" pitchFamily="2" charset="2"/>
              <a:buNone/>
              <a:defRPr/>
            </a:pPr>
            <a:r>
              <a:rPr lang="zh-CN" altLang="en-US" dirty="0" smtClean="0"/>
              <a:t>        </a:t>
            </a:r>
          </a:p>
          <a:p>
            <a:pPr marL="850900" indent="-850900" eaLnBrk="1" hangingPunct="1">
              <a:lnSpc>
                <a:spcPct val="90000"/>
              </a:lnSpc>
              <a:buFont typeface="Wingdings" pitchFamily="2" charset="2"/>
              <a:buNone/>
              <a:defRPr/>
            </a:pPr>
            <a:r>
              <a:rPr lang="zh-CN" altLang="en-US" dirty="0" smtClean="0"/>
              <a:t>        解之得：</a:t>
            </a:r>
            <a:r>
              <a:rPr lang="en-US" altLang="zh-CN" dirty="0" smtClean="0"/>
              <a:t>            H=0.999998888877777...≈0.999999</a:t>
            </a:r>
            <a:endParaRPr lang="zh-CN" altLang="en-US" dirty="0" smtClean="0"/>
          </a:p>
        </p:txBody>
      </p:sp>
      <p:graphicFrame>
        <p:nvGraphicFramePr>
          <p:cNvPr id="23557" name="Object 7"/>
          <p:cNvGraphicFramePr>
            <a:graphicFrameLocks/>
          </p:cNvGraphicFramePr>
          <p:nvPr/>
        </p:nvGraphicFramePr>
        <p:xfrm>
          <a:off x="3352800" y="4114800"/>
          <a:ext cx="2828925" cy="946150"/>
        </p:xfrm>
        <a:graphic>
          <a:graphicData uri="http://schemas.openxmlformats.org/presentationml/2006/ole">
            <mc:AlternateContent xmlns:mc="http://schemas.openxmlformats.org/markup-compatibility/2006">
              <mc:Choice xmlns:v="urn:schemas-microsoft-com:vml" Requires="v">
                <p:oleObj spid="_x0000_s23641" name="公式" r:id="rId8" imgW="1180588" imgH="393529" progId="Equation.3">
                  <p:embed/>
                </p:oleObj>
              </mc:Choice>
              <mc:Fallback>
                <p:oleObj name="公式" r:id="rId8" imgW="1180588" imgH="393529" progId="Equation.3">
                  <p:embed/>
                  <p:pic>
                    <p:nvPicPr>
                      <p:cNvPr id="0" name="Object 7"/>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52800" y="4114800"/>
                        <a:ext cx="2828925" cy="946150"/>
                      </a:xfrm>
                      <a:prstGeom prst="rect">
                        <a:avLst/>
                      </a:prstGeom>
                      <a:solidFill>
                        <a:srgbClr val="FFFF00"/>
                      </a:solidFill>
                      <a:ln w="28575">
                        <a:solidFill>
                          <a:schemeClr val="tx1"/>
                        </a:solidFill>
                        <a:miter lim="800000"/>
                        <a:headEnd/>
                        <a:tailEnd/>
                      </a:ln>
                      <a:effectLst>
                        <a:outerShdw dist="107763" dir="2700000" algn="ctr" rotWithShape="0">
                          <a:schemeClr val="bg2"/>
                        </a:outerShdw>
                      </a:effectLst>
                    </p:spPr>
                  </p:pic>
                </p:oleObj>
              </mc:Fallback>
            </mc:AlternateContent>
          </a:graphicData>
        </a:graphic>
      </p:graphicFrame>
      <p:sp>
        <p:nvSpPr>
          <p:cNvPr id="23558" name="Text Box 8"/>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6 之 </a:t>
            </a:r>
            <a:r>
              <a:rPr lang="en-US" altLang="zh-CN" sz="1200" b="0">
                <a:latin typeface="幼圆" pitchFamily="49" charset="-122"/>
                <a:ea typeface="幼圆" pitchFamily="49" charset="-122"/>
              </a:rPr>
              <a:t>6</a:t>
            </a:r>
          </a:p>
        </p:txBody>
      </p:sp>
    </p:spTree>
  </p:cSld>
  <p:clrMapOvr>
    <a:masterClrMapping/>
  </p:clrMapOvr>
  <p:transition spd="slow">
    <p:random/>
    <p:sndAc>
      <p:stSnd>
        <p:snd r:embed="rId3" name="projctor.wav"/>
      </p:stSnd>
    </p:sndAc>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p:txBody>
          <a:bodyPr/>
          <a:lstStyle/>
          <a:p>
            <a:pPr eaLnBrk="1" hangingPunct="1">
              <a:defRPr/>
            </a:pPr>
            <a:r>
              <a:rPr lang="zh-CN" altLang="en-US" smtClean="0"/>
              <a:t>存储系统的设计</a:t>
            </a:r>
          </a:p>
        </p:txBody>
      </p:sp>
      <p:sp>
        <p:nvSpPr>
          <p:cNvPr id="2457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存储系统原理</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存储系统的基本概念</a:t>
            </a:r>
            <a:endParaRPr lang="zh-CN" altLang="en-US" sz="1200" b="0">
              <a:latin typeface="Times New Roman" pitchFamily="18" charset="0"/>
              <a:ea typeface="幼圆" pitchFamily="49" charset="-122"/>
            </a:endParaRPr>
          </a:p>
        </p:txBody>
      </p:sp>
      <p:sp>
        <p:nvSpPr>
          <p:cNvPr id="445446" name="Rectangle 6"/>
          <p:cNvSpPr>
            <a:spLocks noGrp="1" noChangeArrowheads="1"/>
          </p:cNvSpPr>
          <p:nvPr>
            <p:ph type="body" idx="1"/>
          </p:nvPr>
        </p:nvSpPr>
        <p:spPr>
          <a:xfrm>
            <a:off x="809625" y="1989138"/>
            <a:ext cx="7958138" cy="4335462"/>
          </a:xfrm>
        </p:spPr>
        <p:txBody>
          <a:bodyPr/>
          <a:lstStyle/>
          <a:p>
            <a:pPr eaLnBrk="1" hangingPunct="1">
              <a:buClr>
                <a:srgbClr val="FF0000"/>
              </a:buClr>
              <a:defRPr/>
            </a:pPr>
            <a:r>
              <a:rPr lang="zh-CN" altLang="en-US" sz="2800" smtClean="0">
                <a:solidFill>
                  <a:srgbClr val="FF0000"/>
                </a:solidFill>
                <a:effectLst>
                  <a:outerShdw blurRad="38100" dist="38100" dir="2700000" algn="tl">
                    <a:srgbClr val="C0C0C0"/>
                  </a:outerShdw>
                </a:effectLst>
              </a:rPr>
              <a:t>设计原则</a:t>
            </a:r>
          </a:p>
          <a:p>
            <a:pPr lvl="1" eaLnBrk="1" hangingPunct="1">
              <a:defRPr/>
            </a:pPr>
            <a:r>
              <a:rPr lang="zh-CN" altLang="en-US" sz="2400" smtClean="0"/>
              <a:t>相邻级的容量差、速度差较大；</a:t>
            </a:r>
            <a:r>
              <a:rPr lang="zh-CN" altLang="en-US" sz="2400" smtClean="0">
                <a:solidFill>
                  <a:srgbClr val="FFFF00"/>
                </a:solidFill>
              </a:rPr>
              <a:t>(减少</a:t>
            </a:r>
            <a:r>
              <a:rPr lang="en-US" altLang="zh-CN" sz="2400" smtClean="0">
                <a:solidFill>
                  <a:srgbClr val="FFFF00"/>
                </a:solidFill>
              </a:rPr>
              <a:t>C)</a:t>
            </a:r>
          </a:p>
          <a:p>
            <a:pPr lvl="1" eaLnBrk="1" hangingPunct="1">
              <a:defRPr/>
            </a:pPr>
            <a:r>
              <a:rPr lang="zh-CN" altLang="en-US" sz="2400" smtClean="0"/>
              <a:t>存储层次具有较高的命中率；</a:t>
            </a:r>
            <a:r>
              <a:rPr lang="zh-CN" altLang="en-US" sz="2400" smtClean="0">
                <a:solidFill>
                  <a:srgbClr val="FFFF00"/>
                </a:solidFill>
              </a:rPr>
              <a:t>(减少</a:t>
            </a:r>
            <a:r>
              <a:rPr lang="en-US" altLang="zh-CN" sz="2400" smtClean="0">
                <a:solidFill>
                  <a:srgbClr val="FFFF00"/>
                </a:solidFill>
              </a:rPr>
              <a:t>T)</a:t>
            </a:r>
          </a:p>
          <a:p>
            <a:pPr lvl="1" eaLnBrk="1" hangingPunct="1">
              <a:defRPr/>
            </a:pPr>
            <a:r>
              <a:rPr lang="zh-CN" altLang="en-US" sz="2400" smtClean="0"/>
              <a:t>存储层次的辅助软、硬件开销较小。</a:t>
            </a:r>
          </a:p>
          <a:p>
            <a:pPr eaLnBrk="1" hangingPunct="1">
              <a:buClr>
                <a:srgbClr val="FF0000"/>
              </a:buClr>
              <a:defRPr/>
            </a:pPr>
            <a:r>
              <a:rPr lang="zh-CN" altLang="en-US" sz="2800" smtClean="0">
                <a:solidFill>
                  <a:srgbClr val="FF0000"/>
                </a:solidFill>
                <a:effectLst>
                  <a:outerShdw blurRad="38100" dist="38100" dir="2700000" algn="tl">
                    <a:srgbClr val="C0C0C0"/>
                  </a:outerShdw>
                </a:effectLst>
              </a:rPr>
              <a:t>涉及问题</a:t>
            </a:r>
          </a:p>
          <a:p>
            <a:pPr lvl="1" eaLnBrk="1" hangingPunct="1">
              <a:defRPr/>
            </a:pPr>
            <a:r>
              <a:rPr lang="zh-CN" altLang="en-US" sz="2400" smtClean="0">
                <a:effectLst>
                  <a:outerShdw blurRad="38100" dist="38100" dir="2700000" algn="tl">
                    <a:srgbClr val="C0C0C0"/>
                  </a:outerShdw>
                </a:effectLst>
              </a:rPr>
              <a:t>映象规则：</a:t>
            </a:r>
            <a:r>
              <a:rPr lang="zh-CN" altLang="en-US" sz="2400" smtClean="0"/>
              <a:t>块从低层调入高层时放在何位置；</a:t>
            </a:r>
          </a:p>
          <a:p>
            <a:pPr lvl="1" eaLnBrk="1" hangingPunct="1">
              <a:defRPr/>
            </a:pPr>
            <a:r>
              <a:rPr lang="zh-CN" altLang="en-US" sz="2400" smtClean="0">
                <a:effectLst>
                  <a:outerShdw blurRad="38100" dist="38100" dir="2700000" algn="tl">
                    <a:srgbClr val="C0C0C0"/>
                  </a:outerShdw>
                </a:effectLst>
              </a:rPr>
              <a:t>查找算法：</a:t>
            </a:r>
            <a:r>
              <a:rPr lang="zh-CN" altLang="en-US" sz="2400" smtClean="0"/>
              <a:t>如何在本层次中查找需访问的块；</a:t>
            </a:r>
          </a:p>
          <a:p>
            <a:pPr lvl="1" eaLnBrk="1" hangingPunct="1">
              <a:defRPr/>
            </a:pPr>
            <a:r>
              <a:rPr lang="zh-CN" altLang="en-US" sz="2400" smtClean="0">
                <a:effectLst>
                  <a:outerShdw blurRad="38100" dist="38100" dir="2700000" algn="tl">
                    <a:srgbClr val="C0C0C0"/>
                  </a:outerShdw>
                </a:effectLst>
              </a:rPr>
              <a:t>替换算法：</a:t>
            </a:r>
            <a:r>
              <a:rPr lang="zh-CN" altLang="en-US" sz="2400" smtClean="0"/>
              <a:t>发生失效时，替换哪个块；</a:t>
            </a:r>
          </a:p>
          <a:p>
            <a:pPr lvl="1" eaLnBrk="1" hangingPunct="1">
              <a:defRPr/>
            </a:pPr>
            <a:r>
              <a:rPr lang="zh-CN" altLang="en-US" sz="2400" smtClean="0">
                <a:effectLst>
                  <a:outerShdw blurRad="38100" dist="38100" dir="2700000" algn="tl">
                    <a:srgbClr val="C0C0C0"/>
                  </a:outerShdw>
                </a:effectLst>
              </a:rPr>
              <a:t>写  策  略：</a:t>
            </a:r>
            <a:r>
              <a:rPr lang="zh-CN" altLang="en-US" sz="2400" smtClean="0"/>
              <a:t>进行写访问时，应进行那些操作。</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pPr eaLnBrk="1" hangingPunct="1">
              <a:defRPr/>
            </a:pPr>
            <a:r>
              <a:rPr lang="zh-CN" altLang="en-US" smtClean="0"/>
              <a:t>存储器的层次结构</a:t>
            </a:r>
          </a:p>
        </p:txBody>
      </p:sp>
      <p:sp>
        <p:nvSpPr>
          <p:cNvPr id="2560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存储系统原理</a:t>
            </a:r>
            <a:endParaRPr lang="zh-CN" altLang="en-US" sz="1200" b="0">
              <a:latin typeface="Times New Roman" pitchFamily="18" charset="0"/>
              <a:ea typeface="幼圆" pitchFamily="49" charset="-122"/>
            </a:endParaRPr>
          </a:p>
        </p:txBody>
      </p:sp>
      <p:grpSp>
        <p:nvGrpSpPr>
          <p:cNvPr id="25604" name="Group 39"/>
          <p:cNvGrpSpPr>
            <a:grpSpLocks/>
          </p:cNvGrpSpPr>
          <p:nvPr/>
        </p:nvGrpSpPr>
        <p:grpSpPr bwMode="auto">
          <a:xfrm>
            <a:off x="900113" y="2205038"/>
            <a:ext cx="7620000" cy="3962400"/>
            <a:chOff x="576" y="1440"/>
            <a:chExt cx="4800" cy="2496"/>
          </a:xfrm>
        </p:grpSpPr>
        <p:sp>
          <p:nvSpPr>
            <p:cNvPr id="25605" name="Rectangle 6"/>
            <p:cNvSpPr>
              <a:spLocks noChangeArrowheads="1"/>
            </p:cNvSpPr>
            <p:nvPr/>
          </p:nvSpPr>
          <p:spPr bwMode="auto">
            <a:xfrm>
              <a:off x="5040" y="1972"/>
              <a:ext cx="336" cy="1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lnSpc>
                  <a:spcPct val="80000"/>
                </a:lnSpc>
                <a:spcBef>
                  <a:spcPct val="0"/>
                </a:spcBef>
                <a:buClrTx/>
                <a:buFontTx/>
                <a:buNone/>
              </a:pPr>
              <a:r>
                <a:rPr lang="zh-CN" altLang="en-US" sz="2400" b="0">
                  <a:solidFill>
                    <a:schemeClr val="tx2"/>
                  </a:solidFill>
                  <a:latin typeface="Book Antiqua" pitchFamily="18" charset="0"/>
                </a:rPr>
                <a:t>访问速度越来越快</a:t>
              </a:r>
            </a:p>
          </p:txBody>
        </p:sp>
        <p:sp>
          <p:nvSpPr>
            <p:cNvPr id="25606" name="Rectangle 8"/>
            <p:cNvSpPr>
              <a:spLocks noChangeArrowheads="1"/>
            </p:cNvSpPr>
            <p:nvPr/>
          </p:nvSpPr>
          <p:spPr bwMode="auto">
            <a:xfrm>
              <a:off x="2304" y="1540"/>
              <a:ext cx="1584" cy="233"/>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b="0">
                  <a:solidFill>
                    <a:schemeClr val="tx2"/>
                  </a:solidFill>
                  <a:latin typeface="Book Antiqua" pitchFamily="18" charset="0"/>
                </a:rPr>
                <a:t>通用寄存器堆</a:t>
              </a:r>
            </a:p>
          </p:txBody>
        </p:sp>
        <p:sp>
          <p:nvSpPr>
            <p:cNvPr id="25607" name="Rectangle 9"/>
            <p:cNvSpPr>
              <a:spLocks noChangeArrowheads="1"/>
            </p:cNvSpPr>
            <p:nvPr/>
          </p:nvSpPr>
          <p:spPr bwMode="auto">
            <a:xfrm>
              <a:off x="2160" y="1972"/>
              <a:ext cx="1872" cy="233"/>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b="0">
                  <a:solidFill>
                    <a:schemeClr val="tx2"/>
                  </a:solidFill>
                  <a:latin typeface="Book Antiqua" pitchFamily="18" charset="0"/>
                </a:rPr>
                <a:t>指令和数据缓冲</a:t>
              </a:r>
            </a:p>
          </p:txBody>
        </p:sp>
        <p:sp>
          <p:nvSpPr>
            <p:cNvPr id="25608" name="Rectangle 10"/>
            <p:cNvSpPr>
              <a:spLocks noChangeArrowheads="1"/>
            </p:cNvSpPr>
            <p:nvPr/>
          </p:nvSpPr>
          <p:spPr bwMode="auto">
            <a:xfrm>
              <a:off x="2064" y="2405"/>
              <a:ext cx="2064" cy="233"/>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en-US" altLang="zh-CN" sz="2400" b="0">
                  <a:solidFill>
                    <a:schemeClr val="tx2"/>
                  </a:solidFill>
                  <a:latin typeface="Book Antiqua" pitchFamily="18" charset="0"/>
                </a:rPr>
                <a:t>Cache (SRAM)</a:t>
              </a:r>
            </a:p>
          </p:txBody>
        </p:sp>
        <p:sp>
          <p:nvSpPr>
            <p:cNvPr id="25609" name="Rectangle 11"/>
            <p:cNvSpPr>
              <a:spLocks noChangeArrowheads="1"/>
            </p:cNvSpPr>
            <p:nvPr/>
          </p:nvSpPr>
          <p:spPr bwMode="auto">
            <a:xfrm>
              <a:off x="1872" y="2838"/>
              <a:ext cx="2448" cy="233"/>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b="0">
                  <a:solidFill>
                    <a:schemeClr val="tx2"/>
                  </a:solidFill>
                  <a:latin typeface="Book Antiqua" pitchFamily="18" charset="0"/>
                </a:rPr>
                <a:t>主存储器（</a:t>
              </a:r>
              <a:r>
                <a:rPr lang="en-US" altLang="zh-CN" sz="2400" b="0">
                  <a:solidFill>
                    <a:schemeClr val="tx2"/>
                  </a:solidFill>
                  <a:latin typeface="Book Antiqua" pitchFamily="18" charset="0"/>
                </a:rPr>
                <a:t>DRAM）</a:t>
              </a:r>
            </a:p>
          </p:txBody>
        </p:sp>
        <p:sp>
          <p:nvSpPr>
            <p:cNvPr id="25610" name="Rectangle 12"/>
            <p:cNvSpPr>
              <a:spLocks noChangeArrowheads="1"/>
            </p:cNvSpPr>
            <p:nvPr/>
          </p:nvSpPr>
          <p:spPr bwMode="auto">
            <a:xfrm>
              <a:off x="1728" y="3270"/>
              <a:ext cx="2736" cy="233"/>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b="0">
                  <a:solidFill>
                    <a:schemeClr val="tx2"/>
                  </a:solidFill>
                  <a:latin typeface="Book Antiqua" pitchFamily="18" charset="0"/>
                </a:rPr>
                <a:t>联机外部存储器（磁盘等）</a:t>
              </a:r>
              <a:endParaRPr lang="zh-CN" altLang="zh-CN" sz="2400" b="0">
                <a:solidFill>
                  <a:schemeClr val="tx2"/>
                </a:solidFill>
                <a:latin typeface="Book Antiqua" pitchFamily="18" charset="0"/>
              </a:endParaRPr>
            </a:p>
          </p:txBody>
        </p:sp>
        <p:sp>
          <p:nvSpPr>
            <p:cNvPr id="25611" name="Rectangle 13"/>
            <p:cNvSpPr>
              <a:spLocks noChangeArrowheads="1"/>
            </p:cNvSpPr>
            <p:nvPr/>
          </p:nvSpPr>
          <p:spPr bwMode="auto">
            <a:xfrm>
              <a:off x="1584" y="3703"/>
              <a:ext cx="3024" cy="233"/>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b="0">
                  <a:solidFill>
                    <a:schemeClr val="tx2"/>
                  </a:solidFill>
                  <a:latin typeface="Book Antiqua" pitchFamily="18" charset="0"/>
                </a:rPr>
                <a:t>脱机外部存储器（磁带、光盘等）</a:t>
              </a:r>
              <a:endParaRPr lang="zh-CN" altLang="zh-CN" sz="2400" b="0">
                <a:solidFill>
                  <a:schemeClr val="tx2"/>
                </a:solidFill>
                <a:latin typeface="Book Antiqua" pitchFamily="18" charset="0"/>
              </a:endParaRPr>
            </a:p>
          </p:txBody>
        </p:sp>
        <p:grpSp>
          <p:nvGrpSpPr>
            <p:cNvPr id="25612" name="Group 14"/>
            <p:cNvGrpSpPr>
              <a:grpSpLocks/>
            </p:cNvGrpSpPr>
            <p:nvPr/>
          </p:nvGrpSpPr>
          <p:grpSpPr bwMode="auto">
            <a:xfrm>
              <a:off x="2952" y="1773"/>
              <a:ext cx="288" cy="199"/>
              <a:chOff x="2688" y="624"/>
              <a:chExt cx="288" cy="288"/>
            </a:xfrm>
          </p:grpSpPr>
          <p:sp>
            <p:nvSpPr>
              <p:cNvPr id="25635" name="Line 15"/>
              <p:cNvSpPr>
                <a:spLocks noChangeShapeType="1"/>
              </p:cNvSpPr>
              <p:nvPr/>
            </p:nvSpPr>
            <p:spPr bwMode="auto">
              <a:xfrm flipV="1">
                <a:off x="2688" y="624"/>
                <a:ext cx="0" cy="288"/>
              </a:xfrm>
              <a:prstGeom prst="line">
                <a:avLst/>
              </a:prstGeom>
              <a:noFill/>
              <a:ln w="28575">
                <a:solidFill>
                  <a:schemeClr val="tx2"/>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6" name="Line 16"/>
              <p:cNvSpPr>
                <a:spLocks noChangeShapeType="1"/>
              </p:cNvSpPr>
              <p:nvPr/>
            </p:nvSpPr>
            <p:spPr bwMode="auto">
              <a:xfrm flipV="1">
                <a:off x="2976" y="624"/>
                <a:ext cx="0" cy="288"/>
              </a:xfrm>
              <a:prstGeom prst="line">
                <a:avLst/>
              </a:prstGeom>
              <a:noFill/>
              <a:ln w="28575">
                <a:solidFill>
                  <a:schemeClr val="tx2"/>
                </a:solidFill>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613" name="Group 17"/>
            <p:cNvGrpSpPr>
              <a:grpSpLocks/>
            </p:cNvGrpSpPr>
            <p:nvPr/>
          </p:nvGrpSpPr>
          <p:grpSpPr bwMode="auto">
            <a:xfrm>
              <a:off x="2952" y="2205"/>
              <a:ext cx="288" cy="200"/>
              <a:chOff x="2688" y="624"/>
              <a:chExt cx="288" cy="288"/>
            </a:xfrm>
          </p:grpSpPr>
          <p:sp>
            <p:nvSpPr>
              <p:cNvPr id="25633" name="Line 18"/>
              <p:cNvSpPr>
                <a:spLocks noChangeShapeType="1"/>
              </p:cNvSpPr>
              <p:nvPr/>
            </p:nvSpPr>
            <p:spPr bwMode="auto">
              <a:xfrm flipV="1">
                <a:off x="2688" y="624"/>
                <a:ext cx="0" cy="288"/>
              </a:xfrm>
              <a:prstGeom prst="line">
                <a:avLst/>
              </a:prstGeom>
              <a:noFill/>
              <a:ln w="28575">
                <a:solidFill>
                  <a:schemeClr val="tx2"/>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4" name="Line 19"/>
              <p:cNvSpPr>
                <a:spLocks noChangeShapeType="1"/>
              </p:cNvSpPr>
              <p:nvPr/>
            </p:nvSpPr>
            <p:spPr bwMode="auto">
              <a:xfrm flipV="1">
                <a:off x="2976" y="624"/>
                <a:ext cx="0" cy="288"/>
              </a:xfrm>
              <a:prstGeom prst="line">
                <a:avLst/>
              </a:prstGeom>
              <a:noFill/>
              <a:ln w="28575">
                <a:solidFill>
                  <a:schemeClr val="tx2"/>
                </a:solidFill>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614" name="Group 20"/>
            <p:cNvGrpSpPr>
              <a:grpSpLocks/>
            </p:cNvGrpSpPr>
            <p:nvPr/>
          </p:nvGrpSpPr>
          <p:grpSpPr bwMode="auto">
            <a:xfrm>
              <a:off x="2952" y="2638"/>
              <a:ext cx="288" cy="200"/>
              <a:chOff x="2688" y="624"/>
              <a:chExt cx="288" cy="288"/>
            </a:xfrm>
          </p:grpSpPr>
          <p:sp>
            <p:nvSpPr>
              <p:cNvPr id="25631" name="Line 21"/>
              <p:cNvSpPr>
                <a:spLocks noChangeShapeType="1"/>
              </p:cNvSpPr>
              <p:nvPr/>
            </p:nvSpPr>
            <p:spPr bwMode="auto">
              <a:xfrm flipV="1">
                <a:off x="2688" y="624"/>
                <a:ext cx="0" cy="288"/>
              </a:xfrm>
              <a:prstGeom prst="line">
                <a:avLst/>
              </a:prstGeom>
              <a:noFill/>
              <a:ln w="28575">
                <a:solidFill>
                  <a:schemeClr val="tx2"/>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2" name="Line 22"/>
              <p:cNvSpPr>
                <a:spLocks noChangeShapeType="1"/>
              </p:cNvSpPr>
              <p:nvPr/>
            </p:nvSpPr>
            <p:spPr bwMode="auto">
              <a:xfrm flipV="1">
                <a:off x="2976" y="624"/>
                <a:ext cx="0" cy="288"/>
              </a:xfrm>
              <a:prstGeom prst="line">
                <a:avLst/>
              </a:prstGeom>
              <a:noFill/>
              <a:ln w="28575">
                <a:solidFill>
                  <a:schemeClr val="tx2"/>
                </a:solidFill>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615" name="Group 23"/>
            <p:cNvGrpSpPr>
              <a:grpSpLocks/>
            </p:cNvGrpSpPr>
            <p:nvPr/>
          </p:nvGrpSpPr>
          <p:grpSpPr bwMode="auto">
            <a:xfrm>
              <a:off x="2952" y="3071"/>
              <a:ext cx="288" cy="199"/>
              <a:chOff x="2688" y="624"/>
              <a:chExt cx="288" cy="288"/>
            </a:xfrm>
          </p:grpSpPr>
          <p:sp>
            <p:nvSpPr>
              <p:cNvPr id="25629" name="Line 24"/>
              <p:cNvSpPr>
                <a:spLocks noChangeShapeType="1"/>
              </p:cNvSpPr>
              <p:nvPr/>
            </p:nvSpPr>
            <p:spPr bwMode="auto">
              <a:xfrm flipV="1">
                <a:off x="2688" y="624"/>
                <a:ext cx="0" cy="288"/>
              </a:xfrm>
              <a:prstGeom prst="line">
                <a:avLst/>
              </a:prstGeom>
              <a:noFill/>
              <a:ln w="28575">
                <a:solidFill>
                  <a:schemeClr val="tx2"/>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0" name="Line 25"/>
              <p:cNvSpPr>
                <a:spLocks noChangeShapeType="1"/>
              </p:cNvSpPr>
              <p:nvPr/>
            </p:nvSpPr>
            <p:spPr bwMode="auto">
              <a:xfrm flipV="1">
                <a:off x="2976" y="624"/>
                <a:ext cx="0" cy="288"/>
              </a:xfrm>
              <a:prstGeom prst="line">
                <a:avLst/>
              </a:prstGeom>
              <a:noFill/>
              <a:ln w="28575">
                <a:solidFill>
                  <a:schemeClr val="tx2"/>
                </a:solidFill>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616" name="Group 26"/>
            <p:cNvGrpSpPr>
              <a:grpSpLocks/>
            </p:cNvGrpSpPr>
            <p:nvPr/>
          </p:nvGrpSpPr>
          <p:grpSpPr bwMode="auto">
            <a:xfrm>
              <a:off x="2952" y="3503"/>
              <a:ext cx="288" cy="200"/>
              <a:chOff x="2688" y="624"/>
              <a:chExt cx="288" cy="288"/>
            </a:xfrm>
          </p:grpSpPr>
          <p:sp>
            <p:nvSpPr>
              <p:cNvPr id="25627" name="Line 27"/>
              <p:cNvSpPr>
                <a:spLocks noChangeShapeType="1"/>
              </p:cNvSpPr>
              <p:nvPr/>
            </p:nvSpPr>
            <p:spPr bwMode="auto">
              <a:xfrm flipV="1">
                <a:off x="2688" y="624"/>
                <a:ext cx="0" cy="288"/>
              </a:xfrm>
              <a:prstGeom prst="line">
                <a:avLst/>
              </a:prstGeom>
              <a:noFill/>
              <a:ln w="28575">
                <a:solidFill>
                  <a:schemeClr val="tx2"/>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8" name="Line 28"/>
              <p:cNvSpPr>
                <a:spLocks noChangeShapeType="1"/>
              </p:cNvSpPr>
              <p:nvPr/>
            </p:nvSpPr>
            <p:spPr bwMode="auto">
              <a:xfrm flipV="1">
                <a:off x="2976" y="624"/>
                <a:ext cx="0" cy="288"/>
              </a:xfrm>
              <a:prstGeom prst="line">
                <a:avLst/>
              </a:prstGeom>
              <a:noFill/>
              <a:ln w="28575">
                <a:solidFill>
                  <a:schemeClr val="tx2"/>
                </a:solidFill>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5617" name="Line 35"/>
            <p:cNvSpPr>
              <a:spLocks noChangeShapeType="1"/>
            </p:cNvSpPr>
            <p:nvPr/>
          </p:nvSpPr>
          <p:spPr bwMode="auto">
            <a:xfrm flipV="1">
              <a:off x="1152" y="1573"/>
              <a:ext cx="0" cy="2296"/>
            </a:xfrm>
            <a:prstGeom prst="line">
              <a:avLst/>
            </a:prstGeom>
            <a:noFill/>
            <a:ln w="28575">
              <a:solidFill>
                <a:schemeClr val="tx2"/>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8" name="Line 36"/>
            <p:cNvSpPr>
              <a:spLocks noChangeShapeType="1"/>
            </p:cNvSpPr>
            <p:nvPr/>
          </p:nvSpPr>
          <p:spPr bwMode="auto">
            <a:xfrm flipV="1">
              <a:off x="5040" y="1573"/>
              <a:ext cx="0" cy="2296"/>
            </a:xfrm>
            <a:prstGeom prst="line">
              <a:avLst/>
            </a:prstGeom>
            <a:noFill/>
            <a:ln w="28575">
              <a:solidFill>
                <a:schemeClr val="tx2"/>
              </a:solidFill>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9" name="Rectangle 37"/>
            <p:cNvSpPr>
              <a:spLocks noChangeArrowheads="1"/>
            </p:cNvSpPr>
            <p:nvPr/>
          </p:nvSpPr>
          <p:spPr bwMode="auto">
            <a:xfrm>
              <a:off x="576" y="1806"/>
              <a:ext cx="528" cy="1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lnSpc>
                  <a:spcPct val="80000"/>
                </a:lnSpc>
                <a:spcBef>
                  <a:spcPct val="0"/>
                </a:spcBef>
                <a:buClrTx/>
                <a:buFontTx/>
                <a:buNone/>
              </a:pPr>
              <a:r>
                <a:rPr lang="zh-CN" altLang="en-US" sz="2400" b="0">
                  <a:solidFill>
                    <a:schemeClr val="tx2"/>
                  </a:solidFill>
                  <a:latin typeface="Book Antiqua" pitchFamily="18" charset="0"/>
                </a:rPr>
                <a:t>每位的价格越来越便宜</a:t>
              </a:r>
            </a:p>
            <a:p>
              <a:pPr eaLnBrk="1" hangingPunct="1">
                <a:lnSpc>
                  <a:spcPct val="80000"/>
                </a:lnSpc>
                <a:spcBef>
                  <a:spcPct val="0"/>
                </a:spcBef>
                <a:buClrTx/>
                <a:buFontTx/>
                <a:buNone/>
              </a:pPr>
              <a:r>
                <a:rPr lang="zh-CN" altLang="en-US" sz="2400" b="0">
                  <a:solidFill>
                    <a:schemeClr val="tx2"/>
                  </a:solidFill>
                  <a:latin typeface="Book Antiqua" pitchFamily="18" charset="0"/>
                </a:rPr>
                <a:t>存储容量越来越大</a:t>
              </a:r>
            </a:p>
          </p:txBody>
        </p:sp>
        <p:sp>
          <p:nvSpPr>
            <p:cNvPr id="25620" name="Rectangle 38"/>
            <p:cNvSpPr>
              <a:spLocks noChangeArrowheads="1"/>
            </p:cNvSpPr>
            <p:nvPr/>
          </p:nvSpPr>
          <p:spPr bwMode="auto">
            <a:xfrm>
              <a:off x="1488" y="1473"/>
              <a:ext cx="672"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lnSpc>
                  <a:spcPct val="80000"/>
                </a:lnSpc>
                <a:spcBef>
                  <a:spcPct val="0"/>
                </a:spcBef>
                <a:buClrTx/>
                <a:buFontTx/>
                <a:buNone/>
              </a:pPr>
              <a:r>
                <a:rPr lang="en-US" altLang="zh-CN" sz="2400" b="0">
                  <a:solidFill>
                    <a:schemeClr val="tx2"/>
                  </a:solidFill>
                  <a:latin typeface="Book Antiqua" pitchFamily="18" charset="0"/>
                </a:rPr>
                <a:t>CPU</a:t>
              </a:r>
              <a:br>
                <a:rPr lang="en-US" altLang="zh-CN" sz="2400" b="0">
                  <a:solidFill>
                    <a:schemeClr val="tx2"/>
                  </a:solidFill>
                  <a:latin typeface="Book Antiqua" pitchFamily="18" charset="0"/>
                </a:rPr>
              </a:br>
              <a:r>
                <a:rPr lang="zh-CN" altLang="en-US" sz="2400" b="0">
                  <a:solidFill>
                    <a:schemeClr val="tx2"/>
                  </a:solidFill>
                  <a:latin typeface="Book Antiqua" pitchFamily="18" charset="0"/>
                </a:rPr>
                <a:t>内部</a:t>
              </a:r>
            </a:p>
          </p:txBody>
        </p:sp>
        <p:grpSp>
          <p:nvGrpSpPr>
            <p:cNvPr id="25621" name="Group 29"/>
            <p:cNvGrpSpPr>
              <a:grpSpLocks/>
            </p:cNvGrpSpPr>
            <p:nvPr/>
          </p:nvGrpSpPr>
          <p:grpSpPr bwMode="auto">
            <a:xfrm>
              <a:off x="1440" y="1440"/>
              <a:ext cx="3312" cy="1132"/>
              <a:chOff x="1200" y="144"/>
              <a:chExt cx="3312" cy="1632"/>
            </a:xfrm>
          </p:grpSpPr>
          <p:sp>
            <p:nvSpPr>
              <p:cNvPr id="25622" name="Line 30"/>
              <p:cNvSpPr>
                <a:spLocks noChangeShapeType="1"/>
              </p:cNvSpPr>
              <p:nvPr/>
            </p:nvSpPr>
            <p:spPr bwMode="auto">
              <a:xfrm>
                <a:off x="1200" y="144"/>
                <a:ext cx="3312" cy="0"/>
              </a:xfrm>
              <a:prstGeom prst="line">
                <a:avLst/>
              </a:prstGeom>
              <a:noFill/>
              <a:ln w="28575">
                <a:solidFill>
                  <a:schemeClr val="tx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3" name="Line 31"/>
              <p:cNvSpPr>
                <a:spLocks noChangeShapeType="1"/>
              </p:cNvSpPr>
              <p:nvPr/>
            </p:nvSpPr>
            <p:spPr bwMode="auto">
              <a:xfrm>
                <a:off x="3888" y="1728"/>
                <a:ext cx="624" cy="0"/>
              </a:xfrm>
              <a:prstGeom prst="line">
                <a:avLst/>
              </a:prstGeom>
              <a:noFill/>
              <a:ln w="28575">
                <a:solidFill>
                  <a:schemeClr val="tx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4" name="Line 32"/>
              <p:cNvSpPr>
                <a:spLocks noChangeShapeType="1"/>
              </p:cNvSpPr>
              <p:nvPr/>
            </p:nvSpPr>
            <p:spPr bwMode="auto">
              <a:xfrm>
                <a:off x="1200" y="1776"/>
                <a:ext cx="624" cy="0"/>
              </a:xfrm>
              <a:prstGeom prst="line">
                <a:avLst/>
              </a:prstGeom>
              <a:noFill/>
              <a:ln w="28575">
                <a:solidFill>
                  <a:schemeClr val="tx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5" name="Line 33"/>
              <p:cNvSpPr>
                <a:spLocks noChangeShapeType="1"/>
              </p:cNvSpPr>
              <p:nvPr/>
            </p:nvSpPr>
            <p:spPr bwMode="auto">
              <a:xfrm flipV="1">
                <a:off x="1200" y="144"/>
                <a:ext cx="0" cy="1584"/>
              </a:xfrm>
              <a:prstGeom prst="line">
                <a:avLst/>
              </a:prstGeom>
              <a:noFill/>
              <a:ln w="28575">
                <a:solidFill>
                  <a:schemeClr val="tx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6" name="Line 34"/>
              <p:cNvSpPr>
                <a:spLocks noChangeShapeType="1"/>
              </p:cNvSpPr>
              <p:nvPr/>
            </p:nvSpPr>
            <p:spPr bwMode="auto">
              <a:xfrm flipV="1">
                <a:off x="4512" y="144"/>
                <a:ext cx="0" cy="1584"/>
              </a:xfrm>
              <a:prstGeom prst="line">
                <a:avLst/>
              </a:prstGeom>
              <a:noFill/>
              <a:ln w="28575">
                <a:solidFill>
                  <a:schemeClr val="tx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pPr eaLnBrk="1" hangingPunct="1">
              <a:defRPr/>
            </a:pPr>
            <a:r>
              <a:rPr lang="zh-CN" altLang="en-US" smtClean="0"/>
              <a:t>存储器的频带平衡</a:t>
            </a:r>
          </a:p>
        </p:txBody>
      </p:sp>
      <p:sp>
        <p:nvSpPr>
          <p:cNvPr id="2662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存储系统原理</a:t>
            </a:r>
            <a:endParaRPr lang="zh-CN" altLang="en-US" sz="1200" b="0">
              <a:latin typeface="Times New Roman" pitchFamily="18" charset="0"/>
              <a:ea typeface="幼圆" pitchFamily="49" charset="-122"/>
            </a:endParaRPr>
          </a:p>
        </p:txBody>
      </p:sp>
      <p:sp>
        <p:nvSpPr>
          <p:cNvPr id="405508" name="Rectangle 4"/>
          <p:cNvSpPr>
            <a:spLocks noGrp="1" noChangeArrowheads="1"/>
          </p:cNvSpPr>
          <p:nvPr>
            <p:ph type="body" idx="1"/>
          </p:nvPr>
        </p:nvSpPr>
        <p:spPr>
          <a:xfrm>
            <a:off x="809625" y="1989138"/>
            <a:ext cx="7958138" cy="4411662"/>
          </a:xfrm>
        </p:spPr>
        <p:txBody>
          <a:bodyPr/>
          <a:lstStyle/>
          <a:p>
            <a:pPr marL="0" indent="0" eaLnBrk="1" hangingPunct="1">
              <a:lnSpc>
                <a:spcPct val="110000"/>
              </a:lnSpc>
              <a:buClr>
                <a:srgbClr val="FF0000"/>
              </a:buClr>
              <a:defRPr/>
            </a:pPr>
            <a:r>
              <a:rPr lang="zh-CN" altLang="en-US" dirty="0" smtClean="0">
                <a:solidFill>
                  <a:srgbClr val="FF0000"/>
                </a:solidFill>
                <a:effectLst>
                  <a:outerShdw blurRad="38100" dist="38100" dir="2700000" algn="tl">
                    <a:srgbClr val="C0C0C0"/>
                  </a:outerShdw>
                </a:effectLst>
              </a:rPr>
              <a:t>  问题</a:t>
            </a:r>
          </a:p>
          <a:p>
            <a:pPr marL="0" indent="0" eaLnBrk="1" hangingPunct="1">
              <a:lnSpc>
                <a:spcPct val="110000"/>
              </a:lnSpc>
              <a:buFont typeface="Wingdings" pitchFamily="2" charset="2"/>
              <a:buNone/>
              <a:defRPr/>
            </a:pPr>
            <a:r>
              <a:rPr lang="zh-CN" altLang="en-US" sz="2800" dirty="0" smtClean="0"/>
              <a:t>     计算机中各级存储器频带应该达到平衡，即：存储器的速度应能跟得上系统的需要。</a:t>
            </a:r>
          </a:p>
          <a:p>
            <a:pPr marL="0" indent="0" eaLnBrk="1" hangingPunct="1">
              <a:lnSpc>
                <a:spcPct val="110000"/>
              </a:lnSpc>
              <a:buClr>
                <a:srgbClr val="FF0000"/>
              </a:buClr>
              <a:defRPr/>
            </a:pPr>
            <a:r>
              <a:rPr lang="zh-CN" altLang="en-US" dirty="0" smtClean="0">
                <a:solidFill>
                  <a:srgbClr val="FF0000"/>
                </a:solidFill>
                <a:effectLst>
                  <a:outerShdw blurRad="38100" dist="38100" dir="2700000" algn="tl">
                    <a:srgbClr val="C0C0C0"/>
                  </a:outerShdw>
                </a:effectLst>
              </a:rPr>
              <a:t>  方法</a:t>
            </a:r>
          </a:p>
          <a:p>
            <a:pPr marL="765175" lvl="1" eaLnBrk="1" hangingPunct="1">
              <a:lnSpc>
                <a:spcPct val="110000"/>
              </a:lnSpc>
              <a:defRPr/>
            </a:pPr>
            <a:r>
              <a:rPr lang="zh-CN" altLang="en-US" dirty="0" smtClean="0"/>
              <a:t>多个存储器并行，采用并行</a:t>
            </a:r>
            <a:r>
              <a:rPr lang="en-US" altLang="zh-CN" dirty="0" smtClean="0"/>
              <a:t>/</a:t>
            </a:r>
            <a:r>
              <a:rPr lang="zh-CN" altLang="en-US" dirty="0" smtClean="0"/>
              <a:t>交叉访问等方法提高存储器的访问速度（并行存储器）；</a:t>
            </a:r>
          </a:p>
          <a:p>
            <a:pPr marL="765175" lvl="1" eaLnBrk="1" hangingPunct="1">
              <a:lnSpc>
                <a:spcPct val="110000"/>
              </a:lnSpc>
              <a:defRPr/>
            </a:pPr>
            <a:r>
              <a:rPr lang="zh-CN" altLang="en-US" dirty="0" smtClean="0"/>
              <a:t>设置各种缓冲存储器；</a:t>
            </a:r>
          </a:p>
          <a:p>
            <a:pPr marL="765175" lvl="1" eaLnBrk="1" hangingPunct="1">
              <a:lnSpc>
                <a:spcPct val="110000"/>
              </a:lnSpc>
              <a:defRPr/>
            </a:pPr>
            <a:r>
              <a:rPr lang="zh-CN" altLang="en-US" dirty="0" smtClean="0"/>
              <a:t>采用存储体系，特别是</a:t>
            </a:r>
            <a:r>
              <a:rPr lang="en-US" altLang="zh-CN" dirty="0" smtClean="0"/>
              <a:t>Cache</a:t>
            </a:r>
            <a:r>
              <a:rPr lang="zh-CN" altLang="en-US" dirty="0" smtClean="0"/>
              <a:t>存储体系。</a:t>
            </a:r>
          </a:p>
        </p:txBody>
      </p:sp>
      <p:sp>
        <p:nvSpPr>
          <p:cNvPr id="26629"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en-US" altLang="zh-CN" sz="1200" b="0">
                <a:latin typeface="幼圆" pitchFamily="49" charset="-122"/>
                <a:ea typeface="幼圆" pitchFamily="49" charset="-122"/>
              </a:rPr>
              <a:t>2 </a:t>
            </a:r>
            <a:r>
              <a:rPr lang="zh-CN" altLang="en-US" sz="1200" b="0">
                <a:latin typeface="幼圆" pitchFamily="49" charset="-122"/>
                <a:ea typeface="幼圆" pitchFamily="49" charset="-122"/>
              </a:rPr>
              <a:t>之 1</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pPr eaLnBrk="1" hangingPunct="1">
              <a:defRPr/>
            </a:pPr>
            <a:r>
              <a:rPr lang="zh-CN" altLang="en-US" smtClean="0"/>
              <a:t>并行存储器</a:t>
            </a:r>
          </a:p>
        </p:txBody>
      </p:sp>
      <p:sp>
        <p:nvSpPr>
          <p:cNvPr id="2765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存储系统原理</a:t>
            </a:r>
            <a:endParaRPr lang="zh-CN" altLang="en-US" sz="1200" b="0">
              <a:latin typeface="Times New Roman" pitchFamily="18" charset="0"/>
              <a:ea typeface="幼圆" pitchFamily="49" charset="-122"/>
            </a:endParaRPr>
          </a:p>
        </p:txBody>
      </p:sp>
      <p:sp>
        <p:nvSpPr>
          <p:cNvPr id="27652" name="Rectangle 4"/>
          <p:cNvSpPr>
            <a:spLocks noGrp="1" noChangeArrowheads="1"/>
          </p:cNvSpPr>
          <p:nvPr>
            <p:ph type="body" idx="1"/>
          </p:nvPr>
        </p:nvSpPr>
        <p:spPr>
          <a:xfrm>
            <a:off x="2514600" y="2932113"/>
            <a:ext cx="3786188" cy="2441575"/>
          </a:xfrm>
        </p:spPr>
        <p:txBody>
          <a:bodyPr/>
          <a:lstStyle/>
          <a:p>
            <a:pPr eaLnBrk="1" hangingPunct="1">
              <a:lnSpc>
                <a:spcPct val="120000"/>
              </a:lnSpc>
            </a:pPr>
            <a:r>
              <a:rPr lang="zh-CN" altLang="en-US" smtClean="0">
                <a:hlinkClick r:id="rId5" action="ppaction://hlinksldjump"/>
              </a:rPr>
              <a:t>并行访问存储器</a:t>
            </a:r>
            <a:endParaRPr lang="zh-CN" altLang="en-US" smtClean="0"/>
          </a:p>
          <a:p>
            <a:pPr eaLnBrk="1" hangingPunct="1">
              <a:lnSpc>
                <a:spcPct val="120000"/>
              </a:lnSpc>
            </a:pPr>
            <a:endParaRPr lang="zh-CN" altLang="en-US" smtClean="0"/>
          </a:p>
          <a:p>
            <a:pPr eaLnBrk="1" hangingPunct="1">
              <a:lnSpc>
                <a:spcPct val="120000"/>
              </a:lnSpc>
            </a:pPr>
            <a:r>
              <a:rPr lang="zh-CN" altLang="en-US" smtClean="0">
                <a:hlinkClick r:id="rId6" action="ppaction://hlinksldjump"/>
              </a:rPr>
              <a:t>交叉访问存储器</a:t>
            </a:r>
            <a:endParaRPr lang="zh-CN" altLang="en-US" smtClean="0"/>
          </a:p>
        </p:txBody>
      </p:sp>
      <p:sp>
        <p:nvSpPr>
          <p:cNvPr id="27653"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en-US" altLang="zh-CN" sz="1200" b="0">
                <a:latin typeface="幼圆" pitchFamily="49" charset="-122"/>
                <a:ea typeface="幼圆" pitchFamily="49" charset="-122"/>
              </a:rPr>
              <a:t>2 </a:t>
            </a:r>
            <a:r>
              <a:rPr lang="zh-CN" altLang="en-US" sz="1200" b="0">
                <a:latin typeface="幼圆" pitchFamily="49" charset="-122"/>
                <a:ea typeface="幼圆" pitchFamily="49" charset="-122"/>
              </a:rPr>
              <a:t>之 </a:t>
            </a:r>
            <a:r>
              <a:rPr lang="en-US" altLang="zh-CN" sz="1200" b="0">
                <a:latin typeface="幼圆" pitchFamily="49" charset="-122"/>
                <a:ea typeface="幼圆" pitchFamily="49" charset="-122"/>
              </a:rPr>
              <a:t>2</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90" name="Rectangle 34"/>
          <p:cNvSpPr>
            <a:spLocks noGrp="1" noChangeArrowheads="1"/>
          </p:cNvSpPr>
          <p:nvPr>
            <p:ph type="title"/>
          </p:nvPr>
        </p:nvSpPr>
        <p:spPr/>
        <p:txBody>
          <a:bodyPr/>
          <a:lstStyle/>
          <a:p>
            <a:pPr eaLnBrk="1" hangingPunct="1">
              <a:defRPr/>
            </a:pPr>
            <a:r>
              <a:rPr lang="zh-CN" altLang="en-US" smtClean="0"/>
              <a:t>并行访问存储器</a:t>
            </a:r>
          </a:p>
        </p:txBody>
      </p:sp>
      <p:sp>
        <p:nvSpPr>
          <p:cNvPr id="429091" name="Rectangle 35"/>
          <p:cNvSpPr>
            <a:spLocks noGrp="1" noChangeArrowheads="1"/>
          </p:cNvSpPr>
          <p:nvPr>
            <p:ph type="body" idx="1"/>
          </p:nvPr>
        </p:nvSpPr>
        <p:spPr>
          <a:xfrm>
            <a:off x="809625" y="1989138"/>
            <a:ext cx="7958138" cy="4411662"/>
          </a:xfrm>
        </p:spPr>
        <p:txBody>
          <a:bodyPr/>
          <a:lstStyle/>
          <a:p>
            <a:pPr marL="0" indent="0" eaLnBrk="1" hangingPunct="1">
              <a:lnSpc>
                <a:spcPct val="110000"/>
              </a:lnSpc>
              <a:buClr>
                <a:srgbClr val="FF0000"/>
              </a:buClr>
              <a:defRPr/>
            </a:pPr>
            <a:r>
              <a:rPr lang="zh-CN" altLang="en-US" sz="2800" smtClean="0">
                <a:solidFill>
                  <a:srgbClr val="FF0000"/>
                </a:solidFill>
                <a:effectLst>
                  <a:outerShdw blurRad="38100" dist="38100" dir="2700000" algn="tl">
                    <a:srgbClr val="C0C0C0"/>
                  </a:outerShdw>
                </a:effectLst>
              </a:rPr>
              <a:t>  思想</a:t>
            </a:r>
          </a:p>
          <a:p>
            <a:pPr marL="0" indent="0" eaLnBrk="1" hangingPunct="1">
              <a:lnSpc>
                <a:spcPct val="110000"/>
              </a:lnSpc>
              <a:buFont typeface="Wingdings" pitchFamily="2" charset="2"/>
              <a:buNone/>
              <a:defRPr/>
            </a:pPr>
            <a:r>
              <a:rPr lang="zh-CN" altLang="en-US" sz="2800" smtClean="0"/>
              <a:t>    增加存储器的字长，例如：把</a:t>
            </a:r>
            <a:r>
              <a:rPr lang="en-US" altLang="zh-CN" sz="2800" smtClean="0"/>
              <a:t>m</a:t>
            </a:r>
            <a:r>
              <a:rPr lang="zh-CN" altLang="en-US" sz="2800" smtClean="0"/>
              <a:t>字</a:t>
            </a:r>
            <a:r>
              <a:rPr lang="en-US" altLang="zh-CN" sz="2800" smtClean="0"/>
              <a:t>w</a:t>
            </a:r>
            <a:r>
              <a:rPr lang="zh-CN" altLang="en-US" sz="2800" smtClean="0"/>
              <a:t>位的存储器（</a:t>
            </a:r>
            <a:r>
              <a:rPr lang="zh-CN" altLang="en-US" sz="2800" smtClean="0">
                <a:latin typeface="宋体" pitchFamily="2" charset="-122"/>
              </a:rPr>
              <a:t>单体单字存储器</a:t>
            </a:r>
            <a:r>
              <a:rPr lang="zh-CN" altLang="en-US" sz="2800" smtClean="0"/>
              <a:t>）改变成为</a:t>
            </a:r>
            <a:r>
              <a:rPr lang="en-US" altLang="zh-CN" sz="2800" smtClean="0"/>
              <a:t>m/n</a:t>
            </a:r>
            <a:r>
              <a:rPr lang="zh-CN" altLang="en-US" sz="2800" smtClean="0"/>
              <a:t>字</a:t>
            </a:r>
            <a:r>
              <a:rPr lang="en-US" altLang="zh-CN" sz="2800" smtClean="0"/>
              <a:t>n×w</a:t>
            </a:r>
            <a:r>
              <a:rPr lang="zh-CN" altLang="en-US" sz="2800" smtClean="0"/>
              <a:t>位的存储器（</a:t>
            </a:r>
            <a:r>
              <a:rPr lang="zh-CN" altLang="en-US" sz="2800" smtClean="0">
                <a:latin typeface="宋体" pitchFamily="2" charset="-122"/>
              </a:rPr>
              <a:t>单体多字存储器），</a:t>
            </a:r>
            <a:r>
              <a:rPr lang="zh-CN" altLang="en-US" sz="2800" smtClean="0"/>
              <a:t>见</a:t>
            </a:r>
            <a:r>
              <a:rPr lang="zh-CN" altLang="en-US" sz="2800" smtClean="0">
                <a:hlinkClick r:id="rId3" action="ppaction://hlinksldjump"/>
              </a:rPr>
              <a:t>后图</a:t>
            </a:r>
            <a:r>
              <a:rPr lang="zh-CN" altLang="en-US" sz="2800" smtClean="0"/>
              <a:t>。</a:t>
            </a:r>
          </a:p>
          <a:p>
            <a:pPr marL="0" indent="0" eaLnBrk="1" hangingPunct="1">
              <a:lnSpc>
                <a:spcPct val="110000"/>
              </a:lnSpc>
              <a:buClr>
                <a:srgbClr val="FF0000"/>
              </a:buClr>
              <a:defRPr/>
            </a:pPr>
            <a:r>
              <a:rPr lang="zh-CN" altLang="en-US" sz="2800" smtClean="0">
                <a:solidFill>
                  <a:srgbClr val="FF0000"/>
                </a:solidFill>
                <a:effectLst>
                  <a:outerShdw blurRad="38100" dist="38100" dir="2700000" algn="tl">
                    <a:srgbClr val="C0C0C0"/>
                  </a:outerShdw>
                </a:effectLst>
              </a:rPr>
              <a:t>  特点</a:t>
            </a:r>
          </a:p>
          <a:p>
            <a:pPr marL="0" indent="0" eaLnBrk="1" hangingPunct="1">
              <a:lnSpc>
                <a:spcPct val="110000"/>
              </a:lnSpc>
              <a:buFont typeface="Wingdings" pitchFamily="2" charset="2"/>
              <a:buNone/>
              <a:defRPr/>
            </a:pPr>
            <a:r>
              <a:rPr lang="zh-CN" altLang="en-US" sz="2800" smtClean="0">
                <a:solidFill>
                  <a:srgbClr val="FF0000"/>
                </a:solidFill>
                <a:effectLst>
                  <a:outerShdw blurRad="38100" dist="38100" dir="2700000" algn="tl">
                    <a:srgbClr val="C0C0C0"/>
                  </a:outerShdw>
                </a:effectLst>
              </a:rPr>
              <a:t>优点：</a:t>
            </a:r>
            <a:r>
              <a:rPr lang="zh-CN" altLang="en-US" sz="2800" smtClean="0"/>
              <a:t>实现简单、容易。</a:t>
            </a:r>
          </a:p>
          <a:p>
            <a:pPr marL="0" indent="0" eaLnBrk="1" hangingPunct="1">
              <a:lnSpc>
                <a:spcPct val="110000"/>
              </a:lnSpc>
              <a:buFont typeface="Wingdings" pitchFamily="2" charset="2"/>
              <a:buNone/>
              <a:defRPr/>
            </a:pPr>
            <a:r>
              <a:rPr lang="zh-CN" altLang="en-US" sz="2800" smtClean="0">
                <a:solidFill>
                  <a:srgbClr val="FF0000"/>
                </a:solidFill>
                <a:effectLst>
                  <a:outerShdw blurRad="38100" dist="38100" dir="2700000" algn="tl">
                    <a:srgbClr val="C0C0C0"/>
                  </a:outerShdw>
                </a:effectLst>
              </a:rPr>
              <a:t>缺点：</a:t>
            </a:r>
            <a:r>
              <a:rPr lang="zh-CN" altLang="en-US" sz="2800" smtClean="0"/>
              <a:t>访问的冲突大（取指令冲突、读操作数冲突、写数据冲突和读写冲突）。</a:t>
            </a:r>
          </a:p>
        </p:txBody>
      </p:sp>
      <p:sp>
        <p:nvSpPr>
          <p:cNvPr id="28676"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4"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存储系统原理</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并行存储器</a:t>
            </a:r>
            <a:endParaRPr lang="zh-CN" altLang="en-US" sz="1200" b="0">
              <a:latin typeface="Times New Roman" pitchFamily="18" charset="0"/>
              <a:ea typeface="幼圆" pitchFamily="49" charset="-122"/>
            </a:endParaRPr>
          </a:p>
        </p:txBody>
      </p:sp>
      <p:sp>
        <p:nvSpPr>
          <p:cNvPr id="28677" name="Text Box 3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en-US" altLang="zh-CN" sz="1200" b="0">
                <a:latin typeface="幼圆" pitchFamily="49" charset="-122"/>
                <a:ea typeface="幼圆" pitchFamily="49" charset="-122"/>
              </a:rPr>
              <a:t>2 </a:t>
            </a:r>
            <a:r>
              <a:rPr lang="zh-CN" altLang="en-US" sz="1200" b="0">
                <a:latin typeface="幼圆" pitchFamily="49" charset="-122"/>
                <a:ea typeface="幼圆" pitchFamily="49" charset="-122"/>
              </a:rPr>
              <a:t>之 1</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pPr eaLnBrk="1" hangingPunct="1">
              <a:defRPr/>
            </a:pPr>
            <a:r>
              <a:rPr lang="zh-CN" altLang="en-US" smtClean="0"/>
              <a:t>图示并行访问存储器</a:t>
            </a:r>
          </a:p>
        </p:txBody>
      </p:sp>
      <p:sp>
        <p:nvSpPr>
          <p:cNvPr id="2969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存储系统原理</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并行存储器</a:t>
            </a:r>
            <a:endParaRPr lang="zh-CN" altLang="en-US" sz="1200" b="0">
              <a:latin typeface="Times New Roman" pitchFamily="18" charset="0"/>
              <a:ea typeface="幼圆" pitchFamily="49" charset="-122"/>
            </a:endParaRPr>
          </a:p>
        </p:txBody>
      </p:sp>
      <p:grpSp>
        <p:nvGrpSpPr>
          <p:cNvPr id="29700" name="Group 6"/>
          <p:cNvGrpSpPr>
            <a:grpSpLocks/>
          </p:cNvGrpSpPr>
          <p:nvPr/>
        </p:nvGrpSpPr>
        <p:grpSpPr bwMode="auto">
          <a:xfrm>
            <a:off x="827088" y="2205038"/>
            <a:ext cx="8077200" cy="4038600"/>
            <a:chOff x="432" y="624"/>
            <a:chExt cx="4896" cy="3216"/>
          </a:xfrm>
        </p:grpSpPr>
        <p:sp>
          <p:nvSpPr>
            <p:cNvPr id="29702" name="Rectangle 7"/>
            <p:cNvSpPr>
              <a:spLocks noChangeArrowheads="1"/>
            </p:cNvSpPr>
            <p:nvPr/>
          </p:nvSpPr>
          <p:spPr bwMode="auto">
            <a:xfrm>
              <a:off x="624" y="720"/>
              <a:ext cx="1344" cy="576"/>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latin typeface="Book Antiqua" pitchFamily="18" charset="0"/>
                </a:rPr>
                <a:t>数据寄存器</a:t>
              </a:r>
              <a:br>
                <a:rPr lang="zh-CN" altLang="en-US" sz="2400">
                  <a:solidFill>
                    <a:schemeClr val="tx2"/>
                  </a:solidFill>
                  <a:latin typeface="Book Antiqua" pitchFamily="18" charset="0"/>
                </a:rPr>
              </a:br>
              <a:r>
                <a:rPr lang="en-US" altLang="zh-CN" sz="2400">
                  <a:solidFill>
                    <a:schemeClr val="tx2"/>
                  </a:solidFill>
                  <a:latin typeface="Book Antiqua" pitchFamily="18" charset="0"/>
                </a:rPr>
                <a:t>MDR</a:t>
              </a:r>
            </a:p>
          </p:txBody>
        </p:sp>
        <p:sp>
          <p:nvSpPr>
            <p:cNvPr id="29703" name="Rectangle 8"/>
            <p:cNvSpPr>
              <a:spLocks noChangeArrowheads="1"/>
            </p:cNvSpPr>
            <p:nvPr/>
          </p:nvSpPr>
          <p:spPr bwMode="auto">
            <a:xfrm>
              <a:off x="624" y="1680"/>
              <a:ext cx="1344" cy="576"/>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latin typeface="Book Antiqua" pitchFamily="18" charset="0"/>
                </a:rPr>
                <a:t>存储体</a:t>
              </a:r>
            </a:p>
            <a:p>
              <a:pPr algn="ctr" eaLnBrk="1" hangingPunct="1">
                <a:lnSpc>
                  <a:spcPct val="80000"/>
                </a:lnSpc>
                <a:spcBef>
                  <a:spcPct val="0"/>
                </a:spcBef>
                <a:buClrTx/>
                <a:buFontTx/>
                <a:buNone/>
              </a:pPr>
              <a:r>
                <a:rPr lang="zh-CN" altLang="en-US" sz="2400">
                  <a:solidFill>
                    <a:schemeClr val="tx2"/>
                  </a:solidFill>
                  <a:latin typeface="Book Antiqua" pitchFamily="18" charset="0"/>
                </a:rPr>
                <a:t>(</a:t>
              </a:r>
              <a:r>
                <a:rPr lang="en-US" altLang="zh-CN" sz="2400">
                  <a:solidFill>
                    <a:schemeClr val="tx2"/>
                  </a:solidFill>
                  <a:latin typeface="Book Antiqua" pitchFamily="18" charset="0"/>
                </a:rPr>
                <a:t>m</a:t>
              </a:r>
              <a:r>
                <a:rPr lang="zh-CN" altLang="en-US" sz="2400">
                  <a:solidFill>
                    <a:schemeClr val="tx2"/>
                  </a:solidFill>
                  <a:latin typeface="Book Antiqua" pitchFamily="18" charset="0"/>
                </a:rPr>
                <a:t>字</a:t>
              </a:r>
              <a:r>
                <a:rPr lang="zh-CN" altLang="en-US" sz="2400">
                  <a:solidFill>
                    <a:schemeClr val="tx2"/>
                  </a:solidFill>
                  <a:latin typeface="Book Antiqua" pitchFamily="18" charset="0"/>
                  <a:sym typeface="Symbol" pitchFamily="18" charset="2"/>
                </a:rPr>
                <a:t></a:t>
              </a:r>
              <a:r>
                <a:rPr lang="en-US" altLang="zh-CN" sz="2400">
                  <a:solidFill>
                    <a:schemeClr val="tx2"/>
                  </a:solidFill>
                  <a:latin typeface="Book Antiqua" pitchFamily="18" charset="0"/>
                  <a:sym typeface="Symbol" pitchFamily="18" charset="2"/>
                </a:rPr>
                <a:t>w</a:t>
              </a:r>
              <a:r>
                <a:rPr lang="zh-CN" altLang="en-US" sz="2400">
                  <a:solidFill>
                    <a:schemeClr val="tx2"/>
                  </a:solidFill>
                  <a:latin typeface="Book Antiqua" pitchFamily="18" charset="0"/>
                  <a:sym typeface="Symbol" pitchFamily="18" charset="2"/>
                </a:rPr>
                <a:t>位</a:t>
              </a:r>
              <a:r>
                <a:rPr lang="zh-CN" altLang="en-US" sz="2400">
                  <a:solidFill>
                    <a:schemeClr val="tx2"/>
                  </a:solidFill>
                  <a:latin typeface="Book Antiqua" pitchFamily="18" charset="0"/>
                </a:rPr>
                <a:t>)</a:t>
              </a:r>
            </a:p>
          </p:txBody>
        </p:sp>
        <p:sp>
          <p:nvSpPr>
            <p:cNvPr id="29704" name="Line 9"/>
            <p:cNvSpPr>
              <a:spLocks noChangeShapeType="1"/>
            </p:cNvSpPr>
            <p:nvPr/>
          </p:nvSpPr>
          <p:spPr bwMode="auto">
            <a:xfrm flipV="1">
              <a:off x="1296" y="1296"/>
              <a:ext cx="0" cy="384"/>
            </a:xfrm>
            <a:prstGeom prst="line">
              <a:avLst/>
            </a:prstGeom>
            <a:noFill/>
            <a:ln w="28575">
              <a:solidFill>
                <a:schemeClr val="tx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05" name="Rectangle 10"/>
            <p:cNvSpPr>
              <a:spLocks noChangeArrowheads="1"/>
            </p:cNvSpPr>
            <p:nvPr/>
          </p:nvSpPr>
          <p:spPr bwMode="auto">
            <a:xfrm>
              <a:off x="624" y="2640"/>
              <a:ext cx="1344" cy="576"/>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latin typeface="Book Antiqua" pitchFamily="18" charset="0"/>
                </a:rPr>
                <a:t>地址寄存器</a:t>
              </a:r>
              <a:br>
                <a:rPr lang="zh-CN" altLang="en-US" sz="2400">
                  <a:solidFill>
                    <a:schemeClr val="tx2"/>
                  </a:solidFill>
                  <a:latin typeface="Book Antiqua" pitchFamily="18" charset="0"/>
                </a:rPr>
              </a:br>
              <a:r>
                <a:rPr lang="en-US" altLang="zh-CN" sz="2400">
                  <a:solidFill>
                    <a:schemeClr val="tx2"/>
                  </a:solidFill>
                  <a:latin typeface="Book Antiqua" pitchFamily="18" charset="0"/>
                </a:rPr>
                <a:t>MAR</a:t>
              </a:r>
            </a:p>
          </p:txBody>
        </p:sp>
        <p:sp>
          <p:nvSpPr>
            <p:cNvPr id="29706" name="Rectangle 11"/>
            <p:cNvSpPr>
              <a:spLocks noChangeArrowheads="1"/>
            </p:cNvSpPr>
            <p:nvPr/>
          </p:nvSpPr>
          <p:spPr bwMode="auto">
            <a:xfrm>
              <a:off x="3120" y="624"/>
              <a:ext cx="1344" cy="336"/>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latin typeface="Book Antiqua" pitchFamily="18" charset="0"/>
                </a:rPr>
                <a:t>多路选择器</a:t>
              </a:r>
              <a:endParaRPr lang="zh-CN" altLang="zh-CN" sz="2400">
                <a:solidFill>
                  <a:schemeClr val="tx2"/>
                </a:solidFill>
                <a:latin typeface="Book Antiqua" pitchFamily="18" charset="0"/>
              </a:endParaRPr>
            </a:p>
          </p:txBody>
        </p:sp>
        <p:grpSp>
          <p:nvGrpSpPr>
            <p:cNvPr id="29707" name="Group 12"/>
            <p:cNvGrpSpPr>
              <a:grpSpLocks/>
            </p:cNvGrpSpPr>
            <p:nvPr/>
          </p:nvGrpSpPr>
          <p:grpSpPr bwMode="auto">
            <a:xfrm>
              <a:off x="2448" y="1344"/>
              <a:ext cx="2688" cy="336"/>
              <a:chOff x="2496" y="1344"/>
              <a:chExt cx="2688" cy="336"/>
            </a:xfrm>
          </p:grpSpPr>
          <p:sp>
            <p:nvSpPr>
              <p:cNvPr id="29727" name="Rectangle 13"/>
              <p:cNvSpPr>
                <a:spLocks noChangeArrowheads="1"/>
              </p:cNvSpPr>
              <p:nvPr/>
            </p:nvSpPr>
            <p:spPr bwMode="auto">
              <a:xfrm>
                <a:off x="2496" y="1344"/>
                <a:ext cx="672" cy="336"/>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en-US" altLang="zh-CN" sz="2400">
                    <a:solidFill>
                      <a:schemeClr val="tx2"/>
                    </a:solidFill>
                    <a:latin typeface="Book Antiqua" pitchFamily="18" charset="0"/>
                  </a:rPr>
                  <a:t>MDR</a:t>
                </a:r>
              </a:p>
            </p:txBody>
          </p:sp>
          <p:sp>
            <p:nvSpPr>
              <p:cNvPr id="29728" name="Rectangle 14"/>
              <p:cNvSpPr>
                <a:spLocks noChangeArrowheads="1"/>
              </p:cNvSpPr>
              <p:nvPr/>
            </p:nvSpPr>
            <p:spPr bwMode="auto">
              <a:xfrm>
                <a:off x="3168" y="1344"/>
                <a:ext cx="672" cy="336"/>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latin typeface="Book Antiqua" pitchFamily="18" charset="0"/>
                </a:endParaRPr>
              </a:p>
            </p:txBody>
          </p:sp>
          <p:sp>
            <p:nvSpPr>
              <p:cNvPr id="29729" name="Rectangle 15"/>
              <p:cNvSpPr>
                <a:spLocks noChangeArrowheads="1"/>
              </p:cNvSpPr>
              <p:nvPr/>
            </p:nvSpPr>
            <p:spPr bwMode="auto">
              <a:xfrm>
                <a:off x="3840" y="1344"/>
                <a:ext cx="672" cy="336"/>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Book Antiqua" pitchFamily="18" charset="0"/>
                  </a:rPr>
                  <a:t>……</a:t>
                </a:r>
              </a:p>
            </p:txBody>
          </p:sp>
          <p:sp>
            <p:nvSpPr>
              <p:cNvPr id="29730" name="Rectangle 16"/>
              <p:cNvSpPr>
                <a:spLocks noChangeArrowheads="1"/>
              </p:cNvSpPr>
              <p:nvPr/>
            </p:nvSpPr>
            <p:spPr bwMode="auto">
              <a:xfrm>
                <a:off x="4512" y="1344"/>
                <a:ext cx="672" cy="336"/>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latin typeface="Book Antiqua" pitchFamily="18" charset="0"/>
                </a:endParaRPr>
              </a:p>
            </p:txBody>
          </p:sp>
        </p:grpSp>
        <p:sp>
          <p:nvSpPr>
            <p:cNvPr id="29708" name="Rectangle 17"/>
            <p:cNvSpPr>
              <a:spLocks noChangeArrowheads="1"/>
            </p:cNvSpPr>
            <p:nvPr/>
          </p:nvSpPr>
          <p:spPr bwMode="auto">
            <a:xfrm>
              <a:off x="2448" y="2016"/>
              <a:ext cx="2688" cy="576"/>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latin typeface="Book Antiqua" pitchFamily="18" charset="0"/>
                </a:rPr>
                <a:t>存储体(</a:t>
              </a:r>
              <a:r>
                <a:rPr lang="en-US" altLang="zh-CN" sz="2400">
                  <a:solidFill>
                    <a:schemeClr val="tx2"/>
                  </a:solidFill>
                  <a:latin typeface="Book Antiqua" pitchFamily="18" charset="0"/>
                </a:rPr>
                <a:t>m/n</a:t>
              </a:r>
              <a:r>
                <a:rPr lang="zh-CN" altLang="en-US" sz="2400">
                  <a:solidFill>
                    <a:schemeClr val="tx2"/>
                  </a:solidFill>
                  <a:latin typeface="Book Antiqua" pitchFamily="18" charset="0"/>
                </a:rPr>
                <a:t>字</a:t>
              </a:r>
              <a:r>
                <a:rPr lang="zh-CN" altLang="en-US" sz="2400">
                  <a:solidFill>
                    <a:schemeClr val="tx2"/>
                  </a:solidFill>
                  <a:latin typeface="Book Antiqua" pitchFamily="18" charset="0"/>
                  <a:sym typeface="Symbol" pitchFamily="18" charset="2"/>
                </a:rPr>
                <a:t></a:t>
              </a:r>
              <a:r>
                <a:rPr lang="en-US" altLang="zh-CN" sz="2400">
                  <a:solidFill>
                    <a:schemeClr val="tx2"/>
                  </a:solidFill>
                  <a:latin typeface="Book Antiqua" pitchFamily="18" charset="0"/>
                  <a:sym typeface="Symbol" pitchFamily="18" charset="2"/>
                </a:rPr>
                <a:t>nw</a:t>
              </a:r>
              <a:r>
                <a:rPr lang="zh-CN" altLang="en-US" sz="2400">
                  <a:solidFill>
                    <a:schemeClr val="tx2"/>
                  </a:solidFill>
                  <a:latin typeface="Book Antiqua" pitchFamily="18" charset="0"/>
                  <a:sym typeface="Symbol" pitchFamily="18" charset="2"/>
                </a:rPr>
                <a:t>位</a:t>
              </a:r>
              <a:r>
                <a:rPr lang="zh-CN" altLang="en-US" sz="2400">
                  <a:solidFill>
                    <a:schemeClr val="tx2"/>
                  </a:solidFill>
                  <a:latin typeface="Book Antiqua" pitchFamily="18" charset="0"/>
                </a:rPr>
                <a:t>)</a:t>
              </a:r>
            </a:p>
          </p:txBody>
        </p:sp>
        <p:sp>
          <p:nvSpPr>
            <p:cNvPr id="29709" name="Rectangle 18"/>
            <p:cNvSpPr>
              <a:spLocks noChangeArrowheads="1"/>
            </p:cNvSpPr>
            <p:nvPr/>
          </p:nvSpPr>
          <p:spPr bwMode="auto">
            <a:xfrm>
              <a:off x="3216" y="2928"/>
              <a:ext cx="960" cy="336"/>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en-US" altLang="zh-CN" sz="2400">
                  <a:solidFill>
                    <a:schemeClr val="tx2"/>
                  </a:solidFill>
                  <a:latin typeface="Book Antiqua" pitchFamily="18" charset="0"/>
                </a:rPr>
                <a:t>MAR</a:t>
              </a:r>
            </a:p>
          </p:txBody>
        </p:sp>
        <p:sp>
          <p:nvSpPr>
            <p:cNvPr id="29710" name="Rectangle 19"/>
            <p:cNvSpPr>
              <a:spLocks noChangeArrowheads="1"/>
            </p:cNvSpPr>
            <p:nvPr/>
          </p:nvSpPr>
          <p:spPr bwMode="auto">
            <a:xfrm>
              <a:off x="4176" y="2928"/>
              <a:ext cx="432" cy="336"/>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latin typeface="Book Antiqua" pitchFamily="18" charset="0"/>
              </a:endParaRPr>
            </a:p>
          </p:txBody>
        </p:sp>
        <p:sp>
          <p:nvSpPr>
            <p:cNvPr id="29711" name="Line 20"/>
            <p:cNvSpPr>
              <a:spLocks noChangeShapeType="1"/>
            </p:cNvSpPr>
            <p:nvPr/>
          </p:nvSpPr>
          <p:spPr bwMode="auto">
            <a:xfrm flipV="1">
              <a:off x="2784" y="960"/>
              <a:ext cx="576" cy="384"/>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12" name="Line 21"/>
            <p:cNvSpPr>
              <a:spLocks noChangeShapeType="1"/>
            </p:cNvSpPr>
            <p:nvPr/>
          </p:nvSpPr>
          <p:spPr bwMode="auto">
            <a:xfrm flipV="1">
              <a:off x="3456" y="960"/>
              <a:ext cx="144" cy="384"/>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13" name="Line 22"/>
            <p:cNvSpPr>
              <a:spLocks noChangeShapeType="1"/>
            </p:cNvSpPr>
            <p:nvPr/>
          </p:nvSpPr>
          <p:spPr bwMode="auto">
            <a:xfrm flipH="1" flipV="1">
              <a:off x="4224" y="960"/>
              <a:ext cx="576" cy="384"/>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14" name="Rectangle 23"/>
            <p:cNvSpPr>
              <a:spLocks noChangeArrowheads="1"/>
            </p:cNvSpPr>
            <p:nvPr/>
          </p:nvSpPr>
          <p:spPr bwMode="auto">
            <a:xfrm>
              <a:off x="3696" y="960"/>
              <a:ext cx="62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Book Antiqua" pitchFamily="18" charset="0"/>
                </a:rPr>
                <a:t>……</a:t>
              </a:r>
              <a:endParaRPr lang="zh-CN" altLang="en-US" sz="2400">
                <a:solidFill>
                  <a:schemeClr val="tx2"/>
                </a:solidFill>
                <a:latin typeface="Book Antiqua" pitchFamily="18" charset="0"/>
              </a:endParaRPr>
            </a:p>
          </p:txBody>
        </p:sp>
        <p:sp>
          <p:nvSpPr>
            <p:cNvPr id="29715" name="Line 24"/>
            <p:cNvSpPr>
              <a:spLocks noChangeShapeType="1"/>
            </p:cNvSpPr>
            <p:nvPr/>
          </p:nvSpPr>
          <p:spPr bwMode="auto">
            <a:xfrm flipV="1">
              <a:off x="2784" y="1680"/>
              <a:ext cx="0" cy="336"/>
            </a:xfrm>
            <a:prstGeom prst="line">
              <a:avLst/>
            </a:prstGeom>
            <a:noFill/>
            <a:ln w="28575">
              <a:solidFill>
                <a:schemeClr val="tx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16" name="Line 25"/>
            <p:cNvSpPr>
              <a:spLocks noChangeShapeType="1"/>
            </p:cNvSpPr>
            <p:nvPr/>
          </p:nvSpPr>
          <p:spPr bwMode="auto">
            <a:xfrm flipV="1">
              <a:off x="3456" y="1680"/>
              <a:ext cx="0" cy="336"/>
            </a:xfrm>
            <a:prstGeom prst="line">
              <a:avLst/>
            </a:prstGeom>
            <a:noFill/>
            <a:ln w="28575">
              <a:solidFill>
                <a:schemeClr val="tx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17" name="Line 26"/>
            <p:cNvSpPr>
              <a:spLocks noChangeShapeType="1"/>
            </p:cNvSpPr>
            <p:nvPr/>
          </p:nvSpPr>
          <p:spPr bwMode="auto">
            <a:xfrm flipV="1">
              <a:off x="4128" y="1680"/>
              <a:ext cx="0" cy="336"/>
            </a:xfrm>
            <a:prstGeom prst="line">
              <a:avLst/>
            </a:prstGeom>
            <a:noFill/>
            <a:ln w="28575">
              <a:solidFill>
                <a:schemeClr val="tx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18" name="Line 27"/>
            <p:cNvSpPr>
              <a:spLocks noChangeShapeType="1"/>
            </p:cNvSpPr>
            <p:nvPr/>
          </p:nvSpPr>
          <p:spPr bwMode="auto">
            <a:xfrm flipV="1">
              <a:off x="4800" y="1680"/>
              <a:ext cx="0" cy="336"/>
            </a:xfrm>
            <a:prstGeom prst="line">
              <a:avLst/>
            </a:prstGeom>
            <a:noFill/>
            <a:ln w="28575">
              <a:solidFill>
                <a:schemeClr val="tx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19" name="Line 28"/>
            <p:cNvSpPr>
              <a:spLocks noChangeShapeType="1"/>
            </p:cNvSpPr>
            <p:nvPr/>
          </p:nvSpPr>
          <p:spPr bwMode="auto">
            <a:xfrm flipV="1">
              <a:off x="3696" y="2592"/>
              <a:ext cx="0" cy="336"/>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20" name="Line 29"/>
            <p:cNvSpPr>
              <a:spLocks noChangeShapeType="1"/>
            </p:cNvSpPr>
            <p:nvPr/>
          </p:nvSpPr>
          <p:spPr bwMode="auto">
            <a:xfrm flipH="1" flipV="1">
              <a:off x="4464" y="768"/>
              <a:ext cx="864"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21" name="Line 30"/>
            <p:cNvSpPr>
              <a:spLocks noChangeShapeType="1"/>
            </p:cNvSpPr>
            <p:nvPr/>
          </p:nvSpPr>
          <p:spPr bwMode="auto">
            <a:xfrm flipH="1">
              <a:off x="5328" y="768"/>
              <a:ext cx="0" cy="1968"/>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22" name="Line 31"/>
            <p:cNvSpPr>
              <a:spLocks noChangeShapeType="1"/>
            </p:cNvSpPr>
            <p:nvPr/>
          </p:nvSpPr>
          <p:spPr bwMode="auto">
            <a:xfrm flipH="1">
              <a:off x="4368" y="2736"/>
              <a:ext cx="960"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23" name="Line 32"/>
            <p:cNvSpPr>
              <a:spLocks noChangeShapeType="1"/>
            </p:cNvSpPr>
            <p:nvPr/>
          </p:nvSpPr>
          <p:spPr bwMode="auto">
            <a:xfrm flipH="1">
              <a:off x="4368" y="2736"/>
              <a:ext cx="0" cy="192"/>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24" name="Line 33"/>
            <p:cNvSpPr>
              <a:spLocks noChangeShapeType="1"/>
            </p:cNvSpPr>
            <p:nvPr/>
          </p:nvSpPr>
          <p:spPr bwMode="auto">
            <a:xfrm flipV="1">
              <a:off x="1296" y="2256"/>
              <a:ext cx="0" cy="384"/>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25" name="Rectangle 34"/>
            <p:cNvSpPr>
              <a:spLocks noChangeArrowheads="1"/>
            </p:cNvSpPr>
            <p:nvPr/>
          </p:nvSpPr>
          <p:spPr bwMode="auto">
            <a:xfrm>
              <a:off x="432" y="3504"/>
              <a:ext cx="172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latin typeface="Book Antiqua" pitchFamily="18" charset="0"/>
                </a:rPr>
                <a:t>一般存储器</a:t>
              </a:r>
            </a:p>
          </p:txBody>
        </p:sp>
        <p:sp>
          <p:nvSpPr>
            <p:cNvPr id="29726" name="Rectangle 35"/>
            <p:cNvSpPr>
              <a:spLocks noChangeArrowheads="1"/>
            </p:cNvSpPr>
            <p:nvPr/>
          </p:nvSpPr>
          <p:spPr bwMode="auto">
            <a:xfrm>
              <a:off x="2928" y="3504"/>
              <a:ext cx="192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latin typeface="Book Antiqua" pitchFamily="18" charset="0"/>
                </a:rPr>
                <a:t>并行访问存储器</a:t>
              </a:r>
            </a:p>
          </p:txBody>
        </p:sp>
      </p:grpSp>
      <p:sp>
        <p:nvSpPr>
          <p:cNvPr id="29701" name="Text Box 3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en-US" altLang="zh-CN" sz="1200" b="0">
                <a:latin typeface="幼圆" pitchFamily="49" charset="-122"/>
                <a:ea typeface="幼圆" pitchFamily="49" charset="-122"/>
              </a:rPr>
              <a:t>2 </a:t>
            </a:r>
            <a:r>
              <a:rPr lang="zh-CN" altLang="en-US" sz="1200" b="0">
                <a:latin typeface="幼圆" pitchFamily="49" charset="-122"/>
                <a:ea typeface="幼圆" pitchFamily="49" charset="-122"/>
              </a:rPr>
              <a:t>之 </a:t>
            </a:r>
            <a:r>
              <a:rPr lang="en-US" altLang="zh-CN" sz="1200" b="0">
                <a:latin typeface="幼圆" pitchFamily="49" charset="-122"/>
                <a:ea typeface="幼圆" pitchFamily="49" charset="-122"/>
              </a:rPr>
              <a:t>2</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pPr eaLnBrk="1" hangingPunct="1">
              <a:defRPr/>
            </a:pPr>
            <a:r>
              <a:rPr lang="zh-CN" altLang="en-US" smtClean="0"/>
              <a:t>交叉访问存储器</a:t>
            </a:r>
          </a:p>
        </p:txBody>
      </p:sp>
      <p:sp>
        <p:nvSpPr>
          <p:cNvPr id="3072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存储系统原理</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并行存储器</a:t>
            </a:r>
            <a:endParaRPr lang="zh-CN" altLang="en-US" sz="1200" b="0">
              <a:latin typeface="Times New Roman" pitchFamily="18" charset="0"/>
              <a:ea typeface="幼圆" pitchFamily="49" charset="-122"/>
            </a:endParaRPr>
          </a:p>
        </p:txBody>
      </p:sp>
      <p:sp>
        <p:nvSpPr>
          <p:cNvPr id="30724" name="Rectangle 4"/>
          <p:cNvSpPr>
            <a:spLocks noGrp="1" noChangeArrowheads="1"/>
          </p:cNvSpPr>
          <p:nvPr>
            <p:ph type="body" idx="1"/>
          </p:nvPr>
        </p:nvSpPr>
        <p:spPr>
          <a:xfrm>
            <a:off x="2667000" y="2760663"/>
            <a:ext cx="3921125" cy="2755900"/>
          </a:xfrm>
        </p:spPr>
        <p:txBody>
          <a:bodyPr/>
          <a:lstStyle/>
          <a:p>
            <a:pPr eaLnBrk="1" hangingPunct="1">
              <a:lnSpc>
                <a:spcPct val="120000"/>
              </a:lnSpc>
            </a:pPr>
            <a:r>
              <a:rPr lang="zh-CN" altLang="en-US" smtClean="0">
                <a:hlinkClick r:id="rId6" action="ppaction://hlinksldjump"/>
              </a:rPr>
              <a:t>地址码高位交叉</a:t>
            </a:r>
            <a:endParaRPr lang="zh-CN" altLang="en-US" smtClean="0"/>
          </a:p>
          <a:p>
            <a:pPr eaLnBrk="1" hangingPunct="1">
              <a:lnSpc>
                <a:spcPct val="120000"/>
              </a:lnSpc>
            </a:pPr>
            <a:endParaRPr lang="zh-CN" altLang="en-US" smtClean="0"/>
          </a:p>
          <a:p>
            <a:pPr eaLnBrk="1" hangingPunct="1">
              <a:lnSpc>
                <a:spcPct val="120000"/>
              </a:lnSpc>
            </a:pPr>
            <a:r>
              <a:rPr lang="zh-CN" altLang="en-US" smtClean="0">
                <a:hlinkClick r:id="rId7" action="ppaction://hlinksldjump"/>
              </a:rPr>
              <a:t>地址码低位交叉</a:t>
            </a:r>
            <a:endParaRPr lang="zh-CN" altLang="en-US" smtClean="0"/>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pPr eaLnBrk="1" hangingPunct="1">
              <a:defRPr/>
            </a:pPr>
            <a:r>
              <a:rPr lang="zh-CN" altLang="en-US" smtClean="0"/>
              <a:t>地址码高位交叉访问</a:t>
            </a:r>
            <a:br>
              <a:rPr lang="zh-CN" altLang="en-US" smtClean="0"/>
            </a:br>
            <a:r>
              <a:rPr lang="zh-CN" altLang="en-US" smtClean="0"/>
              <a:t>存储器</a:t>
            </a:r>
          </a:p>
        </p:txBody>
      </p:sp>
      <p:sp>
        <p:nvSpPr>
          <p:cNvPr id="3174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存储系统原理</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并行存储器</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交叉访问存储器</a:t>
            </a:r>
            <a:endParaRPr lang="zh-CN" altLang="en-US" sz="1200" b="0">
              <a:latin typeface="Times New Roman" pitchFamily="18" charset="0"/>
              <a:ea typeface="幼圆" pitchFamily="49" charset="-122"/>
            </a:endParaRPr>
          </a:p>
        </p:txBody>
      </p:sp>
      <p:sp>
        <p:nvSpPr>
          <p:cNvPr id="31748" name="Rectangle 7"/>
          <p:cNvSpPr>
            <a:spLocks noChangeAspect="1" noChangeArrowheads="1"/>
          </p:cNvSpPr>
          <p:nvPr/>
        </p:nvSpPr>
        <p:spPr bwMode="auto">
          <a:xfrm>
            <a:off x="2190750" y="4638675"/>
            <a:ext cx="91440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2000"/>
              <a:t>…</a:t>
            </a:r>
          </a:p>
        </p:txBody>
      </p:sp>
      <p:sp>
        <p:nvSpPr>
          <p:cNvPr id="31749" name="Rectangle 8"/>
          <p:cNvSpPr>
            <a:spLocks noChangeAspect="1" noChangeArrowheads="1"/>
          </p:cNvSpPr>
          <p:nvPr/>
        </p:nvSpPr>
        <p:spPr bwMode="auto">
          <a:xfrm>
            <a:off x="2030413" y="2276475"/>
            <a:ext cx="1060450" cy="315913"/>
          </a:xfrm>
          <a:prstGeom prst="rect">
            <a:avLst/>
          </a:prstGeom>
          <a:solidFill>
            <a:srgbClr val="FFFFFF"/>
          </a:solidFill>
          <a:ln w="28575">
            <a:solidFill>
              <a:srgbClr val="000000"/>
            </a:solidFill>
            <a:miter lim="800000"/>
            <a:headEnd/>
            <a:tailEnd/>
          </a:ln>
        </p:spPr>
        <p:txBody>
          <a:bodyPr lIns="0" tIns="0" rIns="0" bIns="0"/>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en-US" altLang="zh-CN" sz="2000"/>
              <a:t>MDR</a:t>
            </a:r>
          </a:p>
        </p:txBody>
      </p:sp>
      <p:sp>
        <p:nvSpPr>
          <p:cNvPr id="31750" name="Rectangle 9"/>
          <p:cNvSpPr>
            <a:spLocks noChangeAspect="1" noChangeArrowheads="1"/>
          </p:cNvSpPr>
          <p:nvPr/>
        </p:nvSpPr>
        <p:spPr bwMode="auto">
          <a:xfrm>
            <a:off x="2030413" y="2751138"/>
            <a:ext cx="1060450" cy="949325"/>
          </a:xfrm>
          <a:prstGeom prst="rect">
            <a:avLst/>
          </a:prstGeom>
          <a:solidFill>
            <a:srgbClr val="FFFFFF"/>
          </a:solidFill>
          <a:ln w="28575">
            <a:solidFill>
              <a:srgbClr val="000000"/>
            </a:solidFill>
            <a:miter lim="800000"/>
            <a:headEnd/>
            <a:tailEnd/>
          </a:ln>
        </p:spPr>
        <p:txBody>
          <a:bodyPr lIns="0" tIns="0" rIns="0" bIns="0"/>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endParaRPr kumimoji="0" lang="zh-CN" altLang="en-US" sz="2000"/>
          </a:p>
          <a:p>
            <a:pPr algn="ctr">
              <a:spcBef>
                <a:spcPct val="0"/>
              </a:spcBef>
              <a:buClrTx/>
              <a:buFontTx/>
              <a:buNone/>
            </a:pPr>
            <a:r>
              <a:rPr kumimoji="0" lang="zh-CN" altLang="en-US" sz="2000"/>
              <a:t>存储体0</a:t>
            </a:r>
          </a:p>
        </p:txBody>
      </p:sp>
      <p:sp>
        <p:nvSpPr>
          <p:cNvPr id="31751" name="Rectangle 10"/>
          <p:cNvSpPr>
            <a:spLocks noChangeAspect="1" noChangeArrowheads="1"/>
          </p:cNvSpPr>
          <p:nvPr/>
        </p:nvSpPr>
        <p:spPr bwMode="auto">
          <a:xfrm>
            <a:off x="2030413" y="3859213"/>
            <a:ext cx="1060450" cy="315912"/>
          </a:xfrm>
          <a:prstGeom prst="rect">
            <a:avLst/>
          </a:prstGeom>
          <a:solidFill>
            <a:srgbClr val="FFFFFF"/>
          </a:solidFill>
          <a:ln w="28575">
            <a:solidFill>
              <a:srgbClr val="000000"/>
            </a:solidFill>
            <a:miter lim="800000"/>
            <a:headEnd/>
            <a:tailEnd/>
          </a:ln>
        </p:spPr>
        <p:txBody>
          <a:bodyPr lIns="0" tIns="0" rIns="0" bIns="0"/>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en-US" altLang="zh-CN" sz="2000"/>
              <a:t>MAR</a:t>
            </a:r>
          </a:p>
        </p:txBody>
      </p:sp>
      <p:sp>
        <p:nvSpPr>
          <p:cNvPr id="31752" name="Rectangle 11"/>
          <p:cNvSpPr>
            <a:spLocks noChangeAspect="1" noChangeArrowheads="1"/>
          </p:cNvSpPr>
          <p:nvPr/>
        </p:nvSpPr>
        <p:spPr bwMode="auto">
          <a:xfrm>
            <a:off x="971550" y="2751138"/>
            <a:ext cx="882650"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2000"/>
              <a:t>0..00..0</a:t>
            </a:r>
          </a:p>
        </p:txBody>
      </p:sp>
      <p:sp>
        <p:nvSpPr>
          <p:cNvPr id="31753" name="Rectangle 12"/>
          <p:cNvSpPr>
            <a:spLocks noChangeAspect="1" noChangeArrowheads="1"/>
          </p:cNvSpPr>
          <p:nvPr/>
        </p:nvSpPr>
        <p:spPr bwMode="auto">
          <a:xfrm>
            <a:off x="971550" y="3384550"/>
            <a:ext cx="88265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2000"/>
              <a:t>0..0</a:t>
            </a:r>
            <a:r>
              <a:rPr kumimoji="0" lang="en-US" altLang="zh-CN" sz="2000"/>
              <a:t>F..F</a:t>
            </a:r>
          </a:p>
        </p:txBody>
      </p:sp>
      <p:sp>
        <p:nvSpPr>
          <p:cNvPr id="31754" name="Rectangle 13"/>
          <p:cNvSpPr>
            <a:spLocks noChangeAspect="1" noChangeArrowheads="1"/>
          </p:cNvSpPr>
          <p:nvPr/>
        </p:nvSpPr>
        <p:spPr bwMode="auto">
          <a:xfrm>
            <a:off x="4325938" y="2276475"/>
            <a:ext cx="1058862" cy="315913"/>
          </a:xfrm>
          <a:prstGeom prst="rect">
            <a:avLst/>
          </a:prstGeom>
          <a:solidFill>
            <a:srgbClr val="FFFFFF"/>
          </a:solidFill>
          <a:ln w="28575">
            <a:solidFill>
              <a:srgbClr val="000000"/>
            </a:solidFill>
            <a:miter lim="800000"/>
            <a:headEnd/>
            <a:tailEnd/>
          </a:ln>
        </p:spPr>
        <p:txBody>
          <a:bodyPr lIns="0" tIns="0" rIns="0" bIns="0"/>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en-US" altLang="zh-CN" sz="2000"/>
              <a:t>MDR</a:t>
            </a:r>
          </a:p>
        </p:txBody>
      </p:sp>
      <p:sp>
        <p:nvSpPr>
          <p:cNvPr id="31755" name="Rectangle 14"/>
          <p:cNvSpPr>
            <a:spLocks noChangeAspect="1" noChangeArrowheads="1"/>
          </p:cNvSpPr>
          <p:nvPr/>
        </p:nvSpPr>
        <p:spPr bwMode="auto">
          <a:xfrm>
            <a:off x="4325938" y="2751138"/>
            <a:ext cx="1058862" cy="949325"/>
          </a:xfrm>
          <a:prstGeom prst="rect">
            <a:avLst/>
          </a:prstGeom>
          <a:solidFill>
            <a:srgbClr val="FFFFFF"/>
          </a:solidFill>
          <a:ln w="28575">
            <a:solidFill>
              <a:srgbClr val="000000"/>
            </a:solidFill>
            <a:miter lim="800000"/>
            <a:headEnd/>
            <a:tailEnd/>
          </a:ln>
        </p:spPr>
        <p:txBody>
          <a:bodyPr lIns="0" tIns="0" rIns="0" bIns="0"/>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endParaRPr kumimoji="0" lang="zh-CN" altLang="en-US" sz="2000"/>
          </a:p>
          <a:p>
            <a:pPr algn="ctr">
              <a:spcBef>
                <a:spcPct val="0"/>
              </a:spcBef>
              <a:buClrTx/>
              <a:buFontTx/>
              <a:buNone/>
            </a:pPr>
            <a:r>
              <a:rPr kumimoji="0" lang="zh-CN" altLang="en-US" sz="2000"/>
              <a:t>存储体1</a:t>
            </a:r>
          </a:p>
        </p:txBody>
      </p:sp>
      <p:sp>
        <p:nvSpPr>
          <p:cNvPr id="31756" name="Rectangle 15"/>
          <p:cNvSpPr>
            <a:spLocks noChangeAspect="1" noChangeArrowheads="1"/>
          </p:cNvSpPr>
          <p:nvPr/>
        </p:nvSpPr>
        <p:spPr bwMode="auto">
          <a:xfrm>
            <a:off x="4325938" y="3859213"/>
            <a:ext cx="1058862" cy="315912"/>
          </a:xfrm>
          <a:prstGeom prst="rect">
            <a:avLst/>
          </a:prstGeom>
          <a:solidFill>
            <a:srgbClr val="FFFFFF"/>
          </a:solidFill>
          <a:ln w="28575">
            <a:solidFill>
              <a:srgbClr val="000000"/>
            </a:solidFill>
            <a:miter lim="800000"/>
            <a:headEnd/>
            <a:tailEnd/>
          </a:ln>
        </p:spPr>
        <p:txBody>
          <a:bodyPr lIns="0" tIns="0" rIns="0" bIns="0"/>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en-US" altLang="zh-CN" sz="2000"/>
              <a:t>MAR</a:t>
            </a:r>
          </a:p>
        </p:txBody>
      </p:sp>
      <p:sp>
        <p:nvSpPr>
          <p:cNvPr id="31757" name="Rectangle 16"/>
          <p:cNvSpPr>
            <a:spLocks noChangeAspect="1" noChangeArrowheads="1"/>
          </p:cNvSpPr>
          <p:nvPr/>
        </p:nvSpPr>
        <p:spPr bwMode="auto">
          <a:xfrm>
            <a:off x="3267075" y="2751138"/>
            <a:ext cx="882650"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2000"/>
              <a:t>0..10..0</a:t>
            </a:r>
          </a:p>
        </p:txBody>
      </p:sp>
      <p:sp>
        <p:nvSpPr>
          <p:cNvPr id="31758" name="Rectangle 17"/>
          <p:cNvSpPr>
            <a:spLocks noChangeAspect="1" noChangeArrowheads="1"/>
          </p:cNvSpPr>
          <p:nvPr/>
        </p:nvSpPr>
        <p:spPr bwMode="auto">
          <a:xfrm>
            <a:off x="3267075" y="3384550"/>
            <a:ext cx="88265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2000"/>
              <a:t>0..1</a:t>
            </a:r>
            <a:r>
              <a:rPr kumimoji="0" lang="en-US" altLang="zh-CN" sz="2000"/>
              <a:t>F..F</a:t>
            </a:r>
          </a:p>
        </p:txBody>
      </p:sp>
      <p:sp>
        <p:nvSpPr>
          <p:cNvPr id="31759" name="Rectangle 18"/>
          <p:cNvSpPr>
            <a:spLocks noChangeAspect="1" noChangeArrowheads="1"/>
          </p:cNvSpPr>
          <p:nvPr/>
        </p:nvSpPr>
        <p:spPr bwMode="auto">
          <a:xfrm>
            <a:off x="7151688" y="2276475"/>
            <a:ext cx="1058862" cy="315913"/>
          </a:xfrm>
          <a:prstGeom prst="rect">
            <a:avLst/>
          </a:prstGeom>
          <a:solidFill>
            <a:srgbClr val="FFFFFF"/>
          </a:solidFill>
          <a:ln w="28575">
            <a:solidFill>
              <a:srgbClr val="000000"/>
            </a:solidFill>
            <a:miter lim="800000"/>
            <a:headEnd/>
            <a:tailEnd/>
          </a:ln>
        </p:spPr>
        <p:txBody>
          <a:bodyPr lIns="0" tIns="0" rIns="0" bIns="0"/>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en-US" altLang="zh-CN" sz="2000"/>
              <a:t>MDR</a:t>
            </a:r>
          </a:p>
        </p:txBody>
      </p:sp>
      <p:sp>
        <p:nvSpPr>
          <p:cNvPr id="31760" name="Rectangle 19"/>
          <p:cNvSpPr>
            <a:spLocks noChangeAspect="1" noChangeArrowheads="1"/>
          </p:cNvSpPr>
          <p:nvPr/>
        </p:nvSpPr>
        <p:spPr bwMode="auto">
          <a:xfrm>
            <a:off x="7151688" y="2751138"/>
            <a:ext cx="1058862" cy="949325"/>
          </a:xfrm>
          <a:prstGeom prst="rect">
            <a:avLst/>
          </a:prstGeom>
          <a:solidFill>
            <a:srgbClr val="FFFFFF"/>
          </a:solidFill>
          <a:ln w="28575">
            <a:solidFill>
              <a:srgbClr val="000000"/>
            </a:solidFill>
            <a:miter lim="800000"/>
            <a:headEnd/>
            <a:tailEnd/>
          </a:ln>
        </p:spPr>
        <p:txBody>
          <a:bodyPr lIns="0" tIns="0" rIns="0" bIns="0"/>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endParaRPr kumimoji="0" lang="zh-CN" altLang="en-US" sz="2000"/>
          </a:p>
          <a:p>
            <a:pPr algn="ctr">
              <a:spcBef>
                <a:spcPct val="0"/>
              </a:spcBef>
              <a:buClrTx/>
              <a:buFontTx/>
              <a:buNone/>
            </a:pPr>
            <a:r>
              <a:rPr kumimoji="0" lang="zh-CN" altLang="en-US" sz="2000"/>
              <a:t>存储体</a:t>
            </a:r>
          </a:p>
          <a:p>
            <a:pPr algn="ctr">
              <a:spcBef>
                <a:spcPct val="0"/>
              </a:spcBef>
              <a:buClrTx/>
              <a:buFontTx/>
              <a:buNone/>
            </a:pPr>
            <a:r>
              <a:rPr kumimoji="0" lang="en-US" altLang="zh-CN" sz="2000"/>
              <a:t>n-1</a:t>
            </a:r>
          </a:p>
        </p:txBody>
      </p:sp>
      <p:sp>
        <p:nvSpPr>
          <p:cNvPr id="31761" name="Rectangle 20"/>
          <p:cNvSpPr>
            <a:spLocks noChangeAspect="1" noChangeArrowheads="1"/>
          </p:cNvSpPr>
          <p:nvPr/>
        </p:nvSpPr>
        <p:spPr bwMode="auto">
          <a:xfrm>
            <a:off x="7151688" y="3859213"/>
            <a:ext cx="1058862" cy="315912"/>
          </a:xfrm>
          <a:prstGeom prst="rect">
            <a:avLst/>
          </a:prstGeom>
          <a:solidFill>
            <a:srgbClr val="FFFFFF"/>
          </a:solidFill>
          <a:ln w="28575">
            <a:solidFill>
              <a:srgbClr val="000000"/>
            </a:solidFill>
            <a:miter lim="800000"/>
            <a:headEnd/>
            <a:tailEnd/>
          </a:ln>
        </p:spPr>
        <p:txBody>
          <a:bodyPr lIns="0" tIns="0" rIns="0" bIns="0"/>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en-US" altLang="zh-CN" sz="2000"/>
              <a:t>MAR</a:t>
            </a:r>
          </a:p>
        </p:txBody>
      </p:sp>
      <p:sp>
        <p:nvSpPr>
          <p:cNvPr id="31762" name="Rectangle 21"/>
          <p:cNvSpPr>
            <a:spLocks noChangeAspect="1" noChangeArrowheads="1"/>
          </p:cNvSpPr>
          <p:nvPr/>
        </p:nvSpPr>
        <p:spPr bwMode="auto">
          <a:xfrm>
            <a:off x="6091238" y="2751138"/>
            <a:ext cx="882650"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en-US" altLang="zh-CN" sz="2000"/>
              <a:t>F..F0..0</a:t>
            </a:r>
          </a:p>
        </p:txBody>
      </p:sp>
      <p:sp>
        <p:nvSpPr>
          <p:cNvPr id="31763" name="Rectangle 22"/>
          <p:cNvSpPr>
            <a:spLocks noChangeAspect="1" noChangeArrowheads="1"/>
          </p:cNvSpPr>
          <p:nvPr/>
        </p:nvSpPr>
        <p:spPr bwMode="auto">
          <a:xfrm>
            <a:off x="6011863" y="3384550"/>
            <a:ext cx="96202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en-US" altLang="zh-CN" sz="2000"/>
              <a:t>F..FF..F</a:t>
            </a:r>
          </a:p>
        </p:txBody>
      </p:sp>
      <p:sp>
        <p:nvSpPr>
          <p:cNvPr id="31764" name="Rectangle 23"/>
          <p:cNvSpPr>
            <a:spLocks noChangeAspect="1" noChangeArrowheads="1"/>
          </p:cNvSpPr>
          <p:nvPr/>
        </p:nvSpPr>
        <p:spPr bwMode="auto">
          <a:xfrm>
            <a:off x="5562600" y="3067050"/>
            <a:ext cx="528638"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2000"/>
              <a:t>…</a:t>
            </a:r>
          </a:p>
        </p:txBody>
      </p:sp>
      <p:sp>
        <p:nvSpPr>
          <p:cNvPr id="31765" name="Rectangle 24"/>
          <p:cNvSpPr>
            <a:spLocks noChangeAspect="1" noChangeArrowheads="1"/>
          </p:cNvSpPr>
          <p:nvPr/>
        </p:nvSpPr>
        <p:spPr bwMode="auto">
          <a:xfrm>
            <a:off x="2030413" y="4965700"/>
            <a:ext cx="1060450" cy="317500"/>
          </a:xfrm>
          <a:prstGeom prst="rect">
            <a:avLst/>
          </a:prstGeom>
          <a:solidFill>
            <a:srgbClr val="FFFFFF"/>
          </a:solidFill>
          <a:ln w="28575">
            <a:solidFill>
              <a:srgbClr val="000000"/>
            </a:solidFill>
            <a:miter lim="800000"/>
            <a:headEnd/>
            <a:tailEnd/>
          </a:ln>
        </p:spPr>
        <p:txBody>
          <a:bodyPr lIns="0" tIns="0" rIns="0" bIns="0"/>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2000"/>
              <a:t>译码器</a:t>
            </a:r>
          </a:p>
        </p:txBody>
      </p:sp>
      <p:sp>
        <p:nvSpPr>
          <p:cNvPr id="31766" name="Rectangle 25"/>
          <p:cNvSpPr>
            <a:spLocks noChangeAspect="1" noChangeArrowheads="1"/>
          </p:cNvSpPr>
          <p:nvPr/>
        </p:nvSpPr>
        <p:spPr bwMode="auto">
          <a:xfrm>
            <a:off x="2030413" y="5757863"/>
            <a:ext cx="4046537" cy="327025"/>
          </a:xfrm>
          <a:prstGeom prst="rect">
            <a:avLst/>
          </a:prstGeom>
          <a:solidFill>
            <a:srgbClr val="FFFFFF"/>
          </a:solidFill>
          <a:ln w="28575">
            <a:solidFill>
              <a:srgbClr val="000000"/>
            </a:solidFill>
            <a:miter lim="800000"/>
            <a:headEnd/>
            <a:tailEnd/>
          </a:ln>
        </p:spPr>
        <p:txBody>
          <a:bodyPr lIns="0" tIns="0" rIns="0" bIns="0"/>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just">
              <a:spcBef>
                <a:spcPct val="0"/>
              </a:spcBef>
              <a:buClrTx/>
              <a:buFontTx/>
              <a:buNone/>
            </a:pPr>
            <a:r>
              <a:rPr kumimoji="0" lang="zh-CN" altLang="en-US" sz="2000"/>
              <a:t>    高位            </a:t>
            </a:r>
            <a:r>
              <a:rPr kumimoji="0" lang="zh-CN" altLang="en-US" sz="2000">
                <a:solidFill>
                  <a:srgbClr val="FF0000"/>
                </a:solidFill>
              </a:rPr>
              <a:t>地址寄存器（低位）</a:t>
            </a:r>
            <a:endParaRPr kumimoji="0" lang="zh-CN" altLang="en-US" sz="2000"/>
          </a:p>
        </p:txBody>
      </p:sp>
      <p:sp>
        <p:nvSpPr>
          <p:cNvPr id="31767" name="Line 26"/>
          <p:cNvSpPr>
            <a:spLocks noChangeAspect="1" noChangeShapeType="1"/>
          </p:cNvSpPr>
          <p:nvPr/>
        </p:nvSpPr>
        <p:spPr bwMode="auto">
          <a:xfrm>
            <a:off x="3090863" y="5761038"/>
            <a:ext cx="0" cy="3159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8" name="Line 27"/>
          <p:cNvSpPr>
            <a:spLocks noChangeAspect="1" noChangeShapeType="1"/>
          </p:cNvSpPr>
          <p:nvPr/>
        </p:nvSpPr>
        <p:spPr bwMode="auto">
          <a:xfrm flipV="1">
            <a:off x="2208213" y="4178300"/>
            <a:ext cx="0" cy="79057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69" name="Line 28"/>
          <p:cNvSpPr>
            <a:spLocks noChangeAspect="1" noChangeShapeType="1"/>
          </p:cNvSpPr>
          <p:nvPr/>
        </p:nvSpPr>
        <p:spPr bwMode="auto">
          <a:xfrm flipV="1">
            <a:off x="2571750" y="5248275"/>
            <a:ext cx="0" cy="474663"/>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70" name="Line 29"/>
          <p:cNvSpPr>
            <a:spLocks noChangeAspect="1" noChangeShapeType="1"/>
          </p:cNvSpPr>
          <p:nvPr/>
        </p:nvSpPr>
        <p:spPr bwMode="auto">
          <a:xfrm flipV="1">
            <a:off x="5208588" y="4494213"/>
            <a:ext cx="0" cy="126682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1" name="Line 30"/>
          <p:cNvSpPr>
            <a:spLocks noChangeAspect="1" noChangeShapeType="1"/>
          </p:cNvSpPr>
          <p:nvPr/>
        </p:nvSpPr>
        <p:spPr bwMode="auto">
          <a:xfrm>
            <a:off x="2913063" y="4491038"/>
            <a:ext cx="512127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2" name="Line 31"/>
          <p:cNvSpPr>
            <a:spLocks noChangeAspect="1" noChangeShapeType="1"/>
          </p:cNvSpPr>
          <p:nvPr/>
        </p:nvSpPr>
        <p:spPr bwMode="auto">
          <a:xfrm flipV="1">
            <a:off x="2913063" y="4175125"/>
            <a:ext cx="0" cy="31591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73" name="Line 32"/>
          <p:cNvSpPr>
            <a:spLocks noChangeAspect="1" noChangeShapeType="1"/>
          </p:cNvSpPr>
          <p:nvPr/>
        </p:nvSpPr>
        <p:spPr bwMode="auto">
          <a:xfrm flipV="1">
            <a:off x="8034338" y="4175125"/>
            <a:ext cx="0" cy="31591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74" name="Line 33"/>
          <p:cNvSpPr>
            <a:spLocks noChangeAspect="1" noChangeShapeType="1"/>
          </p:cNvSpPr>
          <p:nvPr/>
        </p:nvSpPr>
        <p:spPr bwMode="auto">
          <a:xfrm flipV="1">
            <a:off x="5208588" y="4175125"/>
            <a:ext cx="0" cy="31591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75" name="Line 34"/>
          <p:cNvSpPr>
            <a:spLocks noChangeAspect="1" noChangeShapeType="1"/>
          </p:cNvSpPr>
          <p:nvPr/>
        </p:nvSpPr>
        <p:spPr bwMode="auto">
          <a:xfrm flipV="1">
            <a:off x="2384425" y="4649788"/>
            <a:ext cx="0" cy="3159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6" name="Line 35"/>
          <p:cNvSpPr>
            <a:spLocks noChangeAspect="1" noChangeShapeType="1"/>
          </p:cNvSpPr>
          <p:nvPr/>
        </p:nvSpPr>
        <p:spPr bwMode="auto">
          <a:xfrm>
            <a:off x="2384425" y="4649788"/>
            <a:ext cx="21177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7" name="Line 36"/>
          <p:cNvSpPr>
            <a:spLocks noChangeAspect="1" noChangeShapeType="1"/>
          </p:cNvSpPr>
          <p:nvPr/>
        </p:nvSpPr>
        <p:spPr bwMode="auto">
          <a:xfrm flipV="1">
            <a:off x="4502150" y="4175125"/>
            <a:ext cx="0" cy="474663"/>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78" name="Line 37"/>
          <p:cNvSpPr>
            <a:spLocks noChangeAspect="1" noChangeShapeType="1"/>
          </p:cNvSpPr>
          <p:nvPr/>
        </p:nvSpPr>
        <p:spPr bwMode="auto">
          <a:xfrm flipV="1">
            <a:off x="2913063" y="4808538"/>
            <a:ext cx="0" cy="15716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9" name="Line 38"/>
          <p:cNvSpPr>
            <a:spLocks noChangeAspect="1" noChangeShapeType="1"/>
          </p:cNvSpPr>
          <p:nvPr/>
        </p:nvSpPr>
        <p:spPr bwMode="auto">
          <a:xfrm>
            <a:off x="2913063" y="4808538"/>
            <a:ext cx="44148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80" name="Line 39"/>
          <p:cNvSpPr>
            <a:spLocks noChangeAspect="1" noChangeShapeType="1"/>
          </p:cNvSpPr>
          <p:nvPr/>
        </p:nvSpPr>
        <p:spPr bwMode="auto">
          <a:xfrm flipV="1">
            <a:off x="7327900" y="4175125"/>
            <a:ext cx="0" cy="633413"/>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120" name="Rectangle 40"/>
          <p:cNvSpPr>
            <a:spLocks noChangeArrowheads="1"/>
          </p:cNvSpPr>
          <p:nvPr/>
        </p:nvSpPr>
        <p:spPr bwMode="auto">
          <a:xfrm>
            <a:off x="6610350" y="4943475"/>
            <a:ext cx="1828800" cy="1311275"/>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spAutoFit/>
          </a:bodyPr>
          <a:lstStyle/>
          <a:p>
            <a:pPr algn="l">
              <a:spcBef>
                <a:spcPct val="0"/>
              </a:spcBef>
              <a:buClr>
                <a:srgbClr val="FF3300"/>
              </a:buClr>
              <a:buFont typeface="Wingdings" pitchFamily="2" charset="2"/>
              <a:buChar char="Ø"/>
              <a:defRPr/>
            </a:pPr>
            <a:r>
              <a:rPr lang="en-US" altLang="zh-CN" sz="2000" b="1">
                <a:solidFill>
                  <a:srgbClr val="FF3300"/>
                </a:solidFill>
                <a:effectLst>
                  <a:outerShdw blurRad="38100" dist="38100" dir="2700000" algn="tl">
                    <a:srgbClr val="000000"/>
                  </a:outerShdw>
                </a:effectLst>
                <a:latin typeface="Arial" pitchFamily="34" charset="0"/>
                <a:ea typeface="楷体_GB2312" pitchFamily="49" charset="-122"/>
              </a:rPr>
              <a:t>  MDR</a:t>
            </a:r>
          </a:p>
          <a:p>
            <a:pPr algn="l">
              <a:spcBef>
                <a:spcPct val="0"/>
              </a:spcBef>
              <a:buClrTx/>
              <a:buFontTx/>
              <a:buNone/>
              <a:defRPr/>
            </a:pPr>
            <a:r>
              <a:rPr lang="zh-CN" altLang="en-US" sz="2000" b="1">
                <a:latin typeface="Arial" pitchFamily="34" charset="0"/>
                <a:ea typeface="楷体_GB2312" pitchFamily="49" charset="-122"/>
              </a:rPr>
              <a:t>     数据寄存器</a:t>
            </a:r>
          </a:p>
          <a:p>
            <a:pPr algn="l">
              <a:spcBef>
                <a:spcPct val="0"/>
              </a:spcBef>
              <a:buClr>
                <a:srgbClr val="FF3300"/>
              </a:buClr>
              <a:buFont typeface="Wingdings" pitchFamily="2" charset="2"/>
              <a:buChar char="Ø"/>
              <a:defRPr/>
            </a:pPr>
            <a:r>
              <a:rPr lang="en-US" altLang="zh-CN" sz="2000" b="1">
                <a:solidFill>
                  <a:srgbClr val="FF3300"/>
                </a:solidFill>
                <a:effectLst>
                  <a:outerShdw blurRad="38100" dist="38100" dir="2700000" algn="tl">
                    <a:srgbClr val="000000"/>
                  </a:outerShdw>
                </a:effectLst>
                <a:latin typeface="Arial" pitchFamily="34" charset="0"/>
                <a:ea typeface="楷体_GB2312" pitchFamily="49" charset="-122"/>
              </a:rPr>
              <a:t>  MAR</a:t>
            </a:r>
          </a:p>
          <a:p>
            <a:pPr algn="l">
              <a:spcBef>
                <a:spcPct val="0"/>
              </a:spcBef>
              <a:buClrTx/>
              <a:buFontTx/>
              <a:buNone/>
              <a:defRPr/>
            </a:pPr>
            <a:r>
              <a:rPr lang="zh-CN" altLang="en-US" sz="2000" b="1">
                <a:latin typeface="Arial" pitchFamily="34" charset="0"/>
                <a:ea typeface="楷体_GB2312" pitchFamily="49" charset="-122"/>
              </a:rPr>
              <a:t>     地址寄存器 </a:t>
            </a:r>
          </a:p>
        </p:txBody>
      </p:sp>
      <p:sp>
        <p:nvSpPr>
          <p:cNvPr id="31782" name="Text Box 41"/>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1</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68" name="Rectangle 40"/>
          <p:cNvSpPr>
            <a:spLocks noGrp="1" noChangeArrowheads="1"/>
          </p:cNvSpPr>
          <p:nvPr>
            <p:ph type="title"/>
          </p:nvPr>
        </p:nvSpPr>
        <p:spPr/>
        <p:txBody>
          <a:bodyPr/>
          <a:lstStyle/>
          <a:p>
            <a:pPr eaLnBrk="1" hangingPunct="1">
              <a:defRPr/>
            </a:pPr>
            <a:r>
              <a:rPr lang="zh-CN" altLang="en-US" smtClean="0"/>
              <a:t>地  址</a:t>
            </a:r>
          </a:p>
        </p:txBody>
      </p:sp>
      <p:sp>
        <p:nvSpPr>
          <p:cNvPr id="432169" name="Rectangle 41"/>
          <p:cNvSpPr>
            <a:spLocks noGrp="1" noChangeArrowheads="1"/>
          </p:cNvSpPr>
          <p:nvPr>
            <p:ph type="body" idx="1"/>
          </p:nvPr>
        </p:nvSpPr>
        <p:spPr>
          <a:xfrm>
            <a:off x="809625" y="1989138"/>
            <a:ext cx="7958138" cy="4487862"/>
          </a:xfrm>
        </p:spPr>
        <p:txBody>
          <a:bodyPr/>
          <a:lstStyle/>
          <a:p>
            <a:pPr marL="577850" indent="-577850" eaLnBrk="1" hangingPunct="1">
              <a:buFont typeface="Wingdings" pitchFamily="2" charset="2"/>
              <a:buNone/>
              <a:defRPr/>
            </a:pPr>
            <a:r>
              <a:rPr lang="zh-CN" altLang="en-US" sz="2400" dirty="0" smtClean="0"/>
              <a:t>       </a:t>
            </a:r>
            <a:r>
              <a:rPr lang="zh-CN" altLang="en-US" sz="2400" dirty="0" smtClean="0">
                <a:effectLst>
                  <a:outerShdw blurRad="38100" dist="38100" dir="2700000" algn="tl">
                    <a:srgbClr val="C0C0C0"/>
                  </a:outerShdw>
                </a:effectLst>
              </a:rPr>
              <a:t>存储器某单元的地址为：</a:t>
            </a:r>
            <a:r>
              <a:rPr lang="en-US" altLang="zh-CN" sz="2400" dirty="0" smtClean="0">
                <a:solidFill>
                  <a:srgbClr val="FF0000"/>
                </a:solidFill>
                <a:effectLst>
                  <a:outerShdw blurRad="38100" dist="38100" dir="2700000" algn="tl">
                    <a:srgbClr val="C0C0C0"/>
                  </a:outerShdw>
                </a:effectLst>
              </a:rPr>
              <a:t>A = </a:t>
            </a:r>
            <a:r>
              <a:rPr lang="en-US" altLang="zh-CN" sz="2400" dirty="0" err="1" smtClean="0">
                <a:solidFill>
                  <a:srgbClr val="FF0000"/>
                </a:solidFill>
                <a:effectLst>
                  <a:outerShdw blurRad="38100" dist="38100" dir="2700000" algn="tl">
                    <a:srgbClr val="C0C0C0"/>
                  </a:outerShdw>
                </a:effectLst>
              </a:rPr>
              <a:t>m×k</a:t>
            </a:r>
            <a:r>
              <a:rPr lang="en-US" altLang="zh-CN" sz="2400" dirty="0" smtClean="0">
                <a:solidFill>
                  <a:srgbClr val="FF0000"/>
                </a:solidFill>
                <a:effectLst>
                  <a:outerShdw blurRad="38100" dist="38100" dir="2700000" algn="tl">
                    <a:srgbClr val="C0C0C0"/>
                  </a:outerShdw>
                </a:effectLst>
              </a:rPr>
              <a:t> + j</a:t>
            </a:r>
          </a:p>
          <a:p>
            <a:pPr marL="577850" indent="-577850" eaLnBrk="1" hangingPunct="1">
              <a:buFont typeface="Wingdings" pitchFamily="2" charset="2"/>
              <a:buNone/>
              <a:defRPr/>
            </a:pPr>
            <a:r>
              <a:rPr lang="en-US" altLang="zh-CN" sz="2400" dirty="0" smtClean="0">
                <a:solidFill>
                  <a:srgbClr val="FF0000"/>
                </a:solidFill>
                <a:effectLst>
                  <a:outerShdw blurRad="38100" dist="38100" dir="2700000" algn="tl">
                    <a:srgbClr val="C0C0C0"/>
                  </a:outerShdw>
                </a:effectLst>
              </a:rPr>
              <a:t>m：</a:t>
            </a:r>
            <a:r>
              <a:rPr lang="zh-CN" altLang="en-US" sz="2400" dirty="0" smtClean="0"/>
              <a:t>为每个存储体的容量（地址码的低</a:t>
            </a:r>
            <a:r>
              <a:rPr lang="en-US" altLang="zh-CN" sz="2400" dirty="0" smtClean="0"/>
              <a:t>log</a:t>
            </a:r>
            <a:r>
              <a:rPr lang="en-US" altLang="zh-CN" sz="2400" baseline="-25000" dirty="0" smtClean="0"/>
              <a:t>2</a:t>
            </a:r>
            <a:r>
              <a:rPr lang="en-US" altLang="zh-CN" sz="2400" baseline="30000" dirty="0" smtClean="0"/>
              <a:t>m</a:t>
            </a:r>
            <a:r>
              <a:rPr lang="zh-CN" altLang="en-US" sz="2400" dirty="0" smtClean="0"/>
              <a:t>位作为存储体的体内地址，而且每个存储体都相同）。</a:t>
            </a:r>
          </a:p>
          <a:p>
            <a:pPr marL="577850" indent="-577850" eaLnBrk="1" hangingPunct="1">
              <a:buFont typeface="Wingdings" pitchFamily="2" charset="2"/>
              <a:buNone/>
              <a:defRPr/>
            </a:pPr>
            <a:r>
              <a:rPr lang="en-US" altLang="zh-CN" sz="2400" dirty="0" smtClean="0"/>
              <a:t> </a:t>
            </a:r>
            <a:r>
              <a:rPr lang="en-US" altLang="zh-CN" sz="2400" dirty="0" smtClean="0">
                <a:solidFill>
                  <a:srgbClr val="FF0000"/>
                </a:solidFill>
                <a:effectLst>
                  <a:outerShdw blurRad="38100" dist="38100" dir="2700000" algn="tl">
                    <a:srgbClr val="C0C0C0"/>
                  </a:outerShdw>
                </a:effectLst>
              </a:rPr>
              <a:t>k：</a:t>
            </a:r>
            <a:r>
              <a:rPr lang="zh-CN" altLang="en-US" sz="2400" dirty="0" smtClean="0"/>
              <a:t>为存储体的编号，</a:t>
            </a:r>
            <a:r>
              <a:rPr lang="en-US" altLang="zh-CN" sz="2400" dirty="0" smtClean="0"/>
              <a:t>k=0,1,2,…,n-1（</a:t>
            </a:r>
            <a:r>
              <a:rPr lang="zh-CN" altLang="en-US" sz="2400" dirty="0" smtClean="0"/>
              <a:t>其中</a:t>
            </a:r>
            <a:r>
              <a:rPr lang="en-US" altLang="zh-CN" sz="2400" dirty="0" smtClean="0"/>
              <a:t>n</a:t>
            </a:r>
            <a:r>
              <a:rPr lang="zh-CN" altLang="en-US" sz="2400" dirty="0" smtClean="0"/>
              <a:t>为组成存储器的存储体个数的总和，地址码的高</a:t>
            </a:r>
            <a:r>
              <a:rPr lang="en-US" altLang="zh-CN" sz="2400" dirty="0" smtClean="0"/>
              <a:t>log</a:t>
            </a:r>
            <a:r>
              <a:rPr lang="en-US" altLang="zh-CN" sz="2400" baseline="-25000" dirty="0" smtClean="0"/>
              <a:t>2</a:t>
            </a:r>
            <a:r>
              <a:rPr lang="en-US" altLang="zh-CN" sz="2400" baseline="30000" dirty="0" smtClean="0"/>
              <a:t>n</a:t>
            </a:r>
            <a:r>
              <a:rPr lang="zh-CN" altLang="en-US" sz="2400" dirty="0" smtClean="0"/>
              <a:t>位作为一个译码器的输入）</a:t>
            </a:r>
          </a:p>
          <a:p>
            <a:pPr marL="577850" indent="-577850" eaLnBrk="1" hangingPunct="1">
              <a:buFont typeface="Wingdings" pitchFamily="2" charset="2"/>
              <a:buNone/>
              <a:defRPr/>
            </a:pPr>
            <a:r>
              <a:rPr lang="en-US" altLang="zh-CN" sz="2400" dirty="0" smtClean="0"/>
              <a:t>  </a:t>
            </a:r>
            <a:r>
              <a:rPr lang="en-US" altLang="zh-CN" sz="2400" dirty="0" smtClean="0">
                <a:solidFill>
                  <a:srgbClr val="FF0000"/>
                </a:solidFill>
                <a:effectLst>
                  <a:outerShdw blurRad="38100" dist="38100" dir="2700000" algn="tl">
                    <a:srgbClr val="C0C0C0"/>
                  </a:outerShdw>
                </a:effectLst>
              </a:rPr>
              <a:t>j：</a:t>
            </a:r>
            <a:r>
              <a:rPr lang="zh-CN" altLang="en-US" sz="2400" dirty="0" smtClean="0"/>
              <a:t>为各个存储体的体内地址，</a:t>
            </a:r>
            <a:r>
              <a:rPr lang="en-US" altLang="zh-CN" sz="2400" dirty="0" smtClean="0"/>
              <a:t>j=0,1,2,…,m-1</a:t>
            </a:r>
          </a:p>
          <a:p>
            <a:pPr marL="577850" indent="-577850" eaLnBrk="1" hangingPunct="1">
              <a:buFont typeface="Wingdings" pitchFamily="2" charset="2"/>
              <a:buNone/>
              <a:defRPr/>
            </a:pPr>
            <a:r>
              <a:rPr lang="zh-CN" altLang="en-US" sz="2400" dirty="0" smtClean="0"/>
              <a:t>       如果已知地址</a:t>
            </a:r>
            <a:r>
              <a:rPr lang="en-US" altLang="zh-CN" sz="2400" dirty="0" smtClean="0"/>
              <a:t>A，</a:t>
            </a:r>
            <a:r>
              <a:rPr lang="zh-CN" altLang="en-US" sz="2400" dirty="0" smtClean="0"/>
              <a:t>则：</a:t>
            </a:r>
          </a:p>
          <a:p>
            <a:pPr marL="577850" indent="-577850" eaLnBrk="1" hangingPunct="1">
              <a:buFont typeface="Wingdings" pitchFamily="2" charset="2"/>
              <a:buNone/>
              <a:defRPr/>
            </a:pPr>
            <a:r>
              <a:rPr lang="zh-CN" altLang="en-US" sz="2400" dirty="0" smtClean="0"/>
              <a:t>       </a:t>
            </a:r>
            <a:r>
              <a:rPr lang="zh-CN" altLang="en-US" sz="2400" dirty="0" smtClean="0">
                <a:effectLst>
                  <a:outerShdw blurRad="38100" dist="38100" dir="2700000" algn="tl">
                    <a:srgbClr val="C0C0C0"/>
                  </a:outerShdw>
                </a:effectLst>
              </a:rPr>
              <a:t>存储器的体内地址</a:t>
            </a:r>
            <a:r>
              <a:rPr lang="en-US" altLang="zh-CN" sz="2400" dirty="0" err="1" smtClean="0">
                <a:effectLst>
                  <a:outerShdw blurRad="38100" dist="38100" dir="2700000" algn="tl">
                    <a:srgbClr val="C0C0C0"/>
                  </a:outerShdw>
                </a:effectLst>
              </a:rPr>
              <a:t>A</a:t>
            </a:r>
            <a:r>
              <a:rPr lang="en-US" altLang="zh-CN" sz="2400" baseline="-25000" dirty="0" err="1" smtClean="0">
                <a:effectLst>
                  <a:outerShdw blurRad="38100" dist="38100" dir="2700000" algn="tl">
                    <a:srgbClr val="C0C0C0"/>
                  </a:outerShdw>
                </a:effectLst>
              </a:rPr>
              <a:t>j</a:t>
            </a:r>
            <a:r>
              <a:rPr lang="zh-CN" altLang="en-US" sz="2400" dirty="0" smtClean="0">
                <a:effectLst>
                  <a:outerShdw blurRad="38100" dist="38100" dir="2700000" algn="tl">
                    <a:srgbClr val="C0C0C0"/>
                  </a:outerShdw>
                </a:effectLst>
              </a:rPr>
              <a:t>的计算公式为：</a:t>
            </a:r>
            <a:r>
              <a:rPr lang="en-US" altLang="zh-CN" sz="2400" dirty="0" err="1" smtClean="0">
                <a:solidFill>
                  <a:srgbClr val="FF0000"/>
                </a:solidFill>
                <a:effectLst>
                  <a:outerShdw blurRad="38100" dist="38100" dir="2700000" algn="tl">
                    <a:srgbClr val="C0C0C0"/>
                  </a:outerShdw>
                </a:effectLst>
              </a:rPr>
              <a:t>A</a:t>
            </a:r>
            <a:r>
              <a:rPr lang="en-US" altLang="zh-CN" sz="2400" baseline="-25000" dirty="0" err="1" smtClean="0">
                <a:solidFill>
                  <a:srgbClr val="FF0000"/>
                </a:solidFill>
                <a:effectLst>
                  <a:outerShdw blurRad="38100" dist="38100" dir="2700000" algn="tl">
                    <a:srgbClr val="C0C0C0"/>
                  </a:outerShdw>
                </a:effectLst>
              </a:rPr>
              <a:t>j</a:t>
            </a:r>
            <a:r>
              <a:rPr lang="en-US" altLang="zh-CN" sz="2400" dirty="0" smtClean="0">
                <a:solidFill>
                  <a:srgbClr val="FF0000"/>
                </a:solidFill>
                <a:effectLst>
                  <a:outerShdw blurRad="38100" dist="38100" dir="2700000" algn="tl">
                    <a:srgbClr val="C0C0C0"/>
                  </a:outerShdw>
                </a:effectLst>
              </a:rPr>
              <a:t> = A mod m</a:t>
            </a:r>
          </a:p>
          <a:p>
            <a:pPr marL="577850" indent="-577850" eaLnBrk="1" hangingPunct="1">
              <a:buFont typeface="Wingdings" pitchFamily="2" charset="2"/>
              <a:buNone/>
              <a:defRPr/>
            </a:pPr>
            <a:r>
              <a:rPr lang="zh-CN" altLang="en-US" sz="2400" dirty="0" smtClean="0"/>
              <a:t>       </a:t>
            </a:r>
            <a:r>
              <a:rPr lang="zh-CN" altLang="en-US" sz="2400" dirty="0" smtClean="0">
                <a:effectLst>
                  <a:outerShdw blurRad="38100" dist="38100" dir="2700000" algn="tl">
                    <a:srgbClr val="C0C0C0"/>
                  </a:outerShdw>
                </a:effectLst>
              </a:rPr>
              <a:t>存储器的体号</a:t>
            </a:r>
            <a:r>
              <a:rPr lang="en-US" altLang="zh-CN" sz="2400" dirty="0" err="1" smtClean="0">
                <a:effectLst>
                  <a:outerShdw blurRad="38100" dist="38100" dir="2700000" algn="tl">
                    <a:srgbClr val="C0C0C0"/>
                  </a:outerShdw>
                </a:effectLst>
              </a:rPr>
              <a:t>A</a:t>
            </a:r>
            <a:r>
              <a:rPr lang="en-US" altLang="zh-CN" sz="2400" baseline="-25000" dirty="0" err="1" smtClean="0">
                <a:effectLst>
                  <a:outerShdw blurRad="38100" dist="38100" dir="2700000" algn="tl">
                    <a:srgbClr val="C0C0C0"/>
                  </a:outerShdw>
                </a:effectLst>
              </a:rPr>
              <a:t>k</a:t>
            </a:r>
            <a:r>
              <a:rPr lang="zh-CN" altLang="en-US" sz="2400" dirty="0" smtClean="0">
                <a:effectLst>
                  <a:outerShdw blurRad="38100" dist="38100" dir="2700000" algn="tl">
                    <a:srgbClr val="C0C0C0"/>
                  </a:outerShdw>
                </a:effectLst>
              </a:rPr>
              <a:t>的计算公式为：</a:t>
            </a:r>
            <a:r>
              <a:rPr lang="en-US" altLang="zh-CN" sz="2400" dirty="0" err="1" smtClean="0">
                <a:solidFill>
                  <a:srgbClr val="FF0000"/>
                </a:solidFill>
                <a:effectLst>
                  <a:outerShdw blurRad="38100" dist="38100" dir="2700000" algn="tl">
                    <a:srgbClr val="C0C0C0"/>
                  </a:outerShdw>
                </a:effectLst>
              </a:rPr>
              <a:t>A</a:t>
            </a:r>
            <a:r>
              <a:rPr lang="en-US" altLang="zh-CN" sz="2400" baseline="-25000" dirty="0" err="1" smtClean="0">
                <a:solidFill>
                  <a:srgbClr val="FF0000"/>
                </a:solidFill>
                <a:effectLst>
                  <a:outerShdw blurRad="38100" dist="38100" dir="2700000" algn="tl">
                    <a:srgbClr val="C0C0C0"/>
                  </a:outerShdw>
                </a:effectLst>
              </a:rPr>
              <a:t>k</a:t>
            </a:r>
            <a:r>
              <a:rPr lang="en-US" altLang="zh-CN" sz="2400" dirty="0" smtClean="0">
                <a:solidFill>
                  <a:srgbClr val="FF0000"/>
                </a:solidFill>
                <a:effectLst>
                  <a:outerShdw blurRad="38100" dist="38100" dir="2700000" algn="tl">
                    <a:srgbClr val="C0C0C0"/>
                  </a:outerShdw>
                </a:effectLst>
              </a:rPr>
              <a:t> = </a:t>
            </a:r>
            <a:r>
              <a:rPr lang="en-US" altLang="zh-CN" sz="2400" dirty="0" smtClean="0">
                <a:solidFill>
                  <a:srgbClr val="FF0000"/>
                </a:solidFill>
                <a:effectLst>
                  <a:outerShdw blurRad="38100" dist="38100" dir="2700000" algn="tl">
                    <a:srgbClr val="C0C0C0"/>
                  </a:outerShdw>
                </a:effectLst>
                <a:sym typeface="Symbol" pitchFamily="18" charset="2"/>
              </a:rPr>
              <a:t></a:t>
            </a:r>
            <a:r>
              <a:rPr lang="en-US" altLang="zh-CN" sz="2400" dirty="0" smtClean="0">
                <a:solidFill>
                  <a:srgbClr val="FF0000"/>
                </a:solidFill>
                <a:effectLst>
                  <a:outerShdw blurRad="38100" dist="38100" dir="2700000" algn="tl">
                    <a:srgbClr val="C0C0C0"/>
                  </a:outerShdw>
                </a:effectLst>
              </a:rPr>
              <a:t>A/m</a:t>
            </a:r>
            <a:r>
              <a:rPr lang="en-US" altLang="zh-CN" sz="2400" dirty="0" smtClean="0">
                <a:solidFill>
                  <a:srgbClr val="FF0000"/>
                </a:solidFill>
                <a:effectLst>
                  <a:outerShdw blurRad="38100" dist="38100" dir="2700000" algn="tl">
                    <a:srgbClr val="C0C0C0"/>
                  </a:outerShdw>
                </a:effectLst>
                <a:sym typeface="Symbol" pitchFamily="18" charset="2"/>
              </a:rPr>
              <a:t></a:t>
            </a:r>
            <a:endParaRPr lang="zh-CN" altLang="en-US" sz="2400" dirty="0" smtClean="0">
              <a:solidFill>
                <a:srgbClr val="FF0000"/>
              </a:solidFill>
              <a:effectLst>
                <a:outerShdw blurRad="38100" dist="38100" dir="2700000" algn="tl">
                  <a:srgbClr val="C0C0C0"/>
                </a:outerShdw>
              </a:effectLst>
            </a:endParaRPr>
          </a:p>
        </p:txBody>
      </p:sp>
      <p:sp>
        <p:nvSpPr>
          <p:cNvPr id="32772"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存储系统原理</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并行存储器</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交叉访问存储器</a:t>
            </a:r>
            <a:endParaRPr lang="zh-CN" altLang="en-US" sz="1200" b="0">
              <a:latin typeface="Times New Roman" pitchFamily="18" charset="0"/>
              <a:ea typeface="幼圆" pitchFamily="49" charset="-122"/>
            </a:endParaRPr>
          </a:p>
        </p:txBody>
      </p:sp>
      <p:sp>
        <p:nvSpPr>
          <p:cNvPr id="32773" name="Text Box 42"/>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2</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pPr eaLnBrk="1" hangingPunct="1">
              <a:defRPr/>
            </a:pPr>
            <a:r>
              <a:rPr lang="zh-CN" altLang="en-US" smtClean="0"/>
              <a:t>存储器的作用</a:t>
            </a:r>
          </a:p>
        </p:txBody>
      </p:sp>
      <p:sp>
        <p:nvSpPr>
          <p:cNvPr id="512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存储系统原理</a:t>
            </a:r>
            <a:endParaRPr lang="zh-CN" altLang="en-US" sz="1200" b="0">
              <a:latin typeface="Times New Roman" pitchFamily="18" charset="0"/>
              <a:ea typeface="幼圆" pitchFamily="49" charset="-122"/>
            </a:endParaRPr>
          </a:p>
        </p:txBody>
      </p:sp>
      <p:sp>
        <p:nvSpPr>
          <p:cNvPr id="5124" name="Rectangle 6"/>
          <p:cNvSpPr>
            <a:spLocks noGrp="1" noChangeArrowheads="1"/>
          </p:cNvSpPr>
          <p:nvPr>
            <p:ph type="body" idx="1"/>
          </p:nvPr>
        </p:nvSpPr>
        <p:spPr>
          <a:xfrm>
            <a:off x="971550" y="2205038"/>
            <a:ext cx="3305175" cy="3957637"/>
          </a:xfrm>
          <a:solidFill>
            <a:srgbClr val="FFFF99"/>
          </a:solidFill>
          <a:ln w="57150" cmpd="thickThin">
            <a:solidFill>
              <a:schemeClr val="tx1"/>
            </a:solidFill>
            <a:miter lim="800000"/>
            <a:headEnd/>
            <a:tailEnd/>
          </a:ln>
          <a:effectLst>
            <a:outerShdw dist="35921" dir="2700000" algn="ctr" rotWithShape="0">
              <a:schemeClr val="bg2"/>
            </a:outerShdw>
          </a:effectLst>
        </p:spPr>
        <p:txBody>
          <a:bodyPr/>
          <a:lstStyle/>
          <a:p>
            <a:pPr marL="0" indent="0" eaLnBrk="1" hangingPunct="1">
              <a:lnSpc>
                <a:spcPct val="120000"/>
              </a:lnSpc>
              <a:buFont typeface="Wingdings" pitchFamily="2" charset="2"/>
              <a:buNone/>
            </a:pPr>
            <a:r>
              <a:rPr lang="zh-CN" altLang="en-US" sz="2800" smtClean="0"/>
              <a:t>       现代计算机系统都以存储器为中心（不同于以运算器为中心的冯·诺依曼计算机），存储器是各种信息存储和交换的中心。</a:t>
            </a:r>
          </a:p>
        </p:txBody>
      </p:sp>
      <p:sp>
        <p:nvSpPr>
          <p:cNvPr id="5125" name="Text Box 7"/>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1</a:t>
            </a:r>
          </a:p>
        </p:txBody>
      </p:sp>
      <p:grpSp>
        <p:nvGrpSpPr>
          <p:cNvPr id="5126" name="Group 24"/>
          <p:cNvGrpSpPr>
            <a:grpSpLocks/>
          </p:cNvGrpSpPr>
          <p:nvPr/>
        </p:nvGrpSpPr>
        <p:grpSpPr bwMode="auto">
          <a:xfrm>
            <a:off x="4876800" y="2438400"/>
            <a:ext cx="3657600" cy="3571875"/>
            <a:chOff x="3072" y="1488"/>
            <a:chExt cx="2304" cy="2250"/>
          </a:xfrm>
        </p:grpSpPr>
        <p:sp>
          <p:nvSpPr>
            <p:cNvPr id="5127" name="Rectangle 9"/>
            <p:cNvSpPr>
              <a:spLocks noChangeArrowheads="1"/>
            </p:cNvSpPr>
            <p:nvPr/>
          </p:nvSpPr>
          <p:spPr bwMode="auto">
            <a:xfrm>
              <a:off x="3792" y="1488"/>
              <a:ext cx="1008" cy="319"/>
            </a:xfrm>
            <a:prstGeom prst="rect">
              <a:avLst/>
            </a:prstGeom>
            <a:solidFill>
              <a:srgbClr val="FFFFFF"/>
            </a:solidFill>
            <a:ln w="28575">
              <a:solidFill>
                <a:srgbClr val="000000"/>
              </a:solidFill>
              <a:miter lim="800000"/>
              <a:headEnd/>
              <a:tailEnd/>
            </a:ln>
          </p:spPr>
          <p:txBody>
            <a:bodyPr lIns="0" tIns="0" rIns="0" bIns="0"/>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2400">
                  <a:latin typeface="楷体_GB2312" pitchFamily="49" charset="-122"/>
                </a:rPr>
                <a:t>主存储器</a:t>
              </a:r>
            </a:p>
          </p:txBody>
        </p:sp>
        <p:sp>
          <p:nvSpPr>
            <p:cNvPr id="5128" name="Line 10"/>
            <p:cNvSpPr>
              <a:spLocks noChangeShapeType="1"/>
            </p:cNvSpPr>
            <p:nvPr/>
          </p:nvSpPr>
          <p:spPr bwMode="auto">
            <a:xfrm>
              <a:off x="3072" y="2112"/>
              <a:ext cx="2304" cy="0"/>
            </a:xfrm>
            <a:prstGeom prst="line">
              <a:avLst/>
            </a:prstGeom>
            <a:noFill/>
            <a:ln w="762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9" name="Rectangle 11"/>
            <p:cNvSpPr>
              <a:spLocks noChangeArrowheads="1"/>
            </p:cNvSpPr>
            <p:nvPr/>
          </p:nvSpPr>
          <p:spPr bwMode="auto">
            <a:xfrm>
              <a:off x="3254" y="2451"/>
              <a:ext cx="248" cy="1287"/>
            </a:xfrm>
            <a:prstGeom prst="rect">
              <a:avLst/>
            </a:prstGeom>
            <a:solidFill>
              <a:srgbClr val="FFFFFF"/>
            </a:solidFill>
            <a:ln w="28575">
              <a:solidFill>
                <a:srgbClr val="000000"/>
              </a:solidFill>
              <a:miter lim="800000"/>
              <a:headEnd/>
              <a:tailEnd/>
            </a:ln>
          </p:spPr>
          <p:txBody>
            <a:bodyPr vert="eaVert"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2400">
                  <a:latin typeface="楷体_GB2312" pitchFamily="49" charset="-122"/>
                </a:rPr>
                <a:t>取  指  令</a:t>
              </a:r>
            </a:p>
          </p:txBody>
        </p:sp>
        <p:sp>
          <p:nvSpPr>
            <p:cNvPr id="5130" name="Rectangle 12"/>
            <p:cNvSpPr>
              <a:spLocks noChangeArrowheads="1"/>
            </p:cNvSpPr>
            <p:nvPr/>
          </p:nvSpPr>
          <p:spPr bwMode="auto">
            <a:xfrm>
              <a:off x="3832" y="2448"/>
              <a:ext cx="248" cy="1287"/>
            </a:xfrm>
            <a:prstGeom prst="rect">
              <a:avLst/>
            </a:prstGeom>
            <a:solidFill>
              <a:srgbClr val="FFFFFF"/>
            </a:solidFill>
            <a:ln w="28575">
              <a:solidFill>
                <a:srgbClr val="000000"/>
              </a:solidFill>
              <a:miter lim="800000"/>
              <a:headEnd/>
              <a:tailEnd/>
            </a:ln>
          </p:spPr>
          <p:txBody>
            <a:bodyPr vert="eaVert"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2400">
                  <a:latin typeface="楷体_GB2312" pitchFamily="49" charset="-122"/>
                </a:rPr>
                <a:t>取 操 作 数</a:t>
              </a:r>
            </a:p>
          </p:txBody>
        </p:sp>
        <p:sp>
          <p:nvSpPr>
            <p:cNvPr id="5131" name="Rectangle 13"/>
            <p:cNvSpPr>
              <a:spLocks noChangeArrowheads="1"/>
            </p:cNvSpPr>
            <p:nvPr/>
          </p:nvSpPr>
          <p:spPr bwMode="auto">
            <a:xfrm>
              <a:off x="4408" y="2448"/>
              <a:ext cx="248" cy="1287"/>
            </a:xfrm>
            <a:prstGeom prst="rect">
              <a:avLst/>
            </a:prstGeom>
            <a:solidFill>
              <a:srgbClr val="FFFFFF"/>
            </a:solidFill>
            <a:ln w="28575">
              <a:solidFill>
                <a:srgbClr val="000000"/>
              </a:solidFill>
              <a:miter lim="800000"/>
              <a:headEnd/>
              <a:tailEnd/>
            </a:ln>
          </p:spPr>
          <p:txBody>
            <a:bodyPr vert="eaVert"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2400">
                  <a:latin typeface="楷体_GB2312" pitchFamily="49" charset="-122"/>
                </a:rPr>
                <a:t>写  结  果</a:t>
              </a:r>
            </a:p>
          </p:txBody>
        </p:sp>
        <p:sp>
          <p:nvSpPr>
            <p:cNvPr id="5132" name="Rectangle 14"/>
            <p:cNvSpPr>
              <a:spLocks noChangeArrowheads="1"/>
            </p:cNvSpPr>
            <p:nvPr/>
          </p:nvSpPr>
          <p:spPr bwMode="auto">
            <a:xfrm>
              <a:off x="4984" y="2448"/>
              <a:ext cx="248" cy="1287"/>
            </a:xfrm>
            <a:prstGeom prst="rect">
              <a:avLst/>
            </a:prstGeom>
            <a:solidFill>
              <a:srgbClr val="FFFFFF"/>
            </a:solidFill>
            <a:ln w="28575">
              <a:solidFill>
                <a:srgbClr val="000000"/>
              </a:solidFill>
              <a:miter lim="800000"/>
              <a:headEnd/>
              <a:tailEnd/>
            </a:ln>
          </p:spPr>
          <p:txBody>
            <a:bodyPr vert="eaVert"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en-US" altLang="zh-CN" sz="2400">
                  <a:latin typeface="楷体_GB2312" pitchFamily="49" charset="-122"/>
                </a:rPr>
                <a:t>I/O  </a:t>
              </a:r>
              <a:r>
                <a:rPr kumimoji="0" lang="zh-CN" altLang="en-US" sz="2400">
                  <a:latin typeface="楷体_GB2312" pitchFamily="49" charset="-122"/>
                </a:rPr>
                <a:t>数  据</a:t>
              </a:r>
            </a:p>
          </p:txBody>
        </p:sp>
        <p:sp>
          <p:nvSpPr>
            <p:cNvPr id="5133" name="Line 15"/>
            <p:cNvSpPr>
              <a:spLocks noChangeShapeType="1"/>
            </p:cNvSpPr>
            <p:nvPr/>
          </p:nvSpPr>
          <p:spPr bwMode="auto">
            <a:xfrm>
              <a:off x="3360" y="2132"/>
              <a:ext cx="0" cy="32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4" name="Line 16"/>
            <p:cNvSpPr>
              <a:spLocks noChangeShapeType="1"/>
            </p:cNvSpPr>
            <p:nvPr/>
          </p:nvSpPr>
          <p:spPr bwMode="auto">
            <a:xfrm>
              <a:off x="3936" y="2132"/>
              <a:ext cx="0" cy="32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5" name="Line 17"/>
            <p:cNvSpPr>
              <a:spLocks noChangeShapeType="1"/>
            </p:cNvSpPr>
            <p:nvPr/>
          </p:nvSpPr>
          <p:spPr bwMode="auto">
            <a:xfrm>
              <a:off x="4512" y="2132"/>
              <a:ext cx="0" cy="32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6" name="Line 18"/>
            <p:cNvSpPr>
              <a:spLocks noChangeShapeType="1"/>
            </p:cNvSpPr>
            <p:nvPr/>
          </p:nvSpPr>
          <p:spPr bwMode="auto">
            <a:xfrm>
              <a:off x="5088" y="2132"/>
              <a:ext cx="0" cy="32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7" name="Line 19"/>
            <p:cNvSpPr>
              <a:spLocks noChangeShapeType="1"/>
            </p:cNvSpPr>
            <p:nvPr/>
          </p:nvSpPr>
          <p:spPr bwMode="auto">
            <a:xfrm>
              <a:off x="4224" y="1810"/>
              <a:ext cx="0" cy="32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5138" name="AutoShape 20"/>
            <p:cNvCxnSpPr>
              <a:cxnSpLocks noChangeShapeType="1"/>
            </p:cNvCxnSpPr>
            <p:nvPr/>
          </p:nvCxnSpPr>
          <p:spPr bwMode="auto">
            <a:xfrm rot="-5400000">
              <a:off x="3504" y="1920"/>
              <a:ext cx="432" cy="432"/>
            </a:xfrm>
            <a:prstGeom prst="curvedConnector3">
              <a:avLst>
                <a:gd name="adj1" fmla="val 50000"/>
              </a:avLst>
            </a:prstGeom>
            <a:noFill/>
            <a:ln w="28575">
              <a:solidFill>
                <a:srgbClr val="FF3300"/>
              </a:solidFill>
              <a:round/>
              <a:headEnd type="triangle" w="med" len="med"/>
              <a:tailEnd/>
            </a:ln>
            <a:effectLst>
              <a:outerShdw dist="35921" dir="2700000" algn="ctr" rotWithShape="0">
                <a:schemeClr val="bg2"/>
              </a:outerShdw>
            </a:effectLst>
            <a:extLst>
              <a:ext uri="{909E8E84-426E-40DD-AFC4-6F175D3DCCD1}">
                <a14:hiddenFill xmlns:a14="http://schemas.microsoft.com/office/drawing/2010/main">
                  <a:noFill/>
                </a14:hiddenFill>
              </a:ext>
            </a:extLst>
          </p:spPr>
        </p:cxnSp>
        <p:cxnSp>
          <p:nvCxnSpPr>
            <p:cNvPr id="5139" name="AutoShape 21"/>
            <p:cNvCxnSpPr>
              <a:cxnSpLocks noChangeShapeType="1"/>
            </p:cNvCxnSpPr>
            <p:nvPr/>
          </p:nvCxnSpPr>
          <p:spPr bwMode="auto">
            <a:xfrm rot="5400000">
              <a:off x="3888" y="2064"/>
              <a:ext cx="384" cy="96"/>
            </a:xfrm>
            <a:prstGeom prst="curvedConnector3">
              <a:avLst>
                <a:gd name="adj1" fmla="val 50000"/>
              </a:avLst>
            </a:prstGeom>
            <a:noFill/>
            <a:ln w="28575">
              <a:solidFill>
                <a:srgbClr val="FF3300"/>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cxnSp>
        <p:cxnSp>
          <p:nvCxnSpPr>
            <p:cNvPr id="5140" name="AutoShape 22"/>
            <p:cNvCxnSpPr>
              <a:cxnSpLocks noChangeShapeType="1"/>
            </p:cNvCxnSpPr>
            <p:nvPr/>
          </p:nvCxnSpPr>
          <p:spPr bwMode="auto">
            <a:xfrm rot="-5400000">
              <a:off x="4248" y="2088"/>
              <a:ext cx="432" cy="96"/>
            </a:xfrm>
            <a:prstGeom prst="curvedConnector3">
              <a:avLst>
                <a:gd name="adj1" fmla="val 50000"/>
              </a:avLst>
            </a:prstGeom>
            <a:noFill/>
            <a:ln w="28575">
              <a:solidFill>
                <a:srgbClr val="FF3300"/>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cxnSp>
        <p:cxnSp>
          <p:nvCxnSpPr>
            <p:cNvPr id="5141" name="AutoShape 23"/>
            <p:cNvCxnSpPr>
              <a:cxnSpLocks noChangeShapeType="1"/>
            </p:cNvCxnSpPr>
            <p:nvPr/>
          </p:nvCxnSpPr>
          <p:spPr bwMode="auto">
            <a:xfrm rot="5400000" flipH="1">
              <a:off x="4632" y="1992"/>
              <a:ext cx="432" cy="288"/>
            </a:xfrm>
            <a:prstGeom prst="curvedConnector3">
              <a:avLst>
                <a:gd name="adj1" fmla="val 50000"/>
              </a:avLst>
            </a:prstGeom>
            <a:noFill/>
            <a:ln w="28575">
              <a:solidFill>
                <a:srgbClr val="FF3300"/>
              </a:solidFill>
              <a:round/>
              <a:headEnd type="triangle" w="med" len="me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cxnSp>
      </p:gr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a:lstStyle/>
          <a:p>
            <a:pPr eaLnBrk="1" hangingPunct="1">
              <a:defRPr/>
            </a:pPr>
            <a:r>
              <a:rPr lang="zh-CN" altLang="en-US" smtClean="0"/>
              <a:t>目  的</a:t>
            </a:r>
          </a:p>
        </p:txBody>
      </p:sp>
      <p:sp>
        <p:nvSpPr>
          <p:cNvPr id="33795"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存储系统原理</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并行存储器</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交叉访问存储器</a:t>
            </a:r>
            <a:endParaRPr lang="zh-CN" altLang="en-US" sz="1200" b="0">
              <a:latin typeface="Times New Roman" pitchFamily="18" charset="0"/>
              <a:ea typeface="幼圆" pitchFamily="49" charset="-122"/>
            </a:endParaRPr>
          </a:p>
        </p:txBody>
      </p:sp>
      <p:sp>
        <p:nvSpPr>
          <p:cNvPr id="433157" name="Rectangle 5"/>
          <p:cNvSpPr>
            <a:spLocks noGrp="1" noChangeArrowheads="1"/>
          </p:cNvSpPr>
          <p:nvPr>
            <p:ph type="body" idx="1"/>
          </p:nvPr>
        </p:nvSpPr>
        <p:spPr>
          <a:xfrm>
            <a:off x="809625" y="1989138"/>
            <a:ext cx="7958138" cy="4335462"/>
          </a:xfrm>
        </p:spPr>
        <p:txBody>
          <a:bodyPr/>
          <a:lstStyle/>
          <a:p>
            <a:pPr marL="0" indent="0" eaLnBrk="1" hangingPunct="1">
              <a:lnSpc>
                <a:spcPct val="110000"/>
              </a:lnSpc>
              <a:buClr>
                <a:srgbClr val="FF0000"/>
              </a:buClr>
              <a:defRPr/>
            </a:pPr>
            <a:r>
              <a:rPr lang="zh-CN" altLang="en-US" sz="2400" dirty="0" smtClean="0"/>
              <a:t>  </a:t>
            </a:r>
            <a:r>
              <a:rPr lang="zh-CN" altLang="en-US" sz="2400" dirty="0" smtClean="0">
                <a:solidFill>
                  <a:srgbClr val="FF0000"/>
                </a:solidFill>
                <a:effectLst>
                  <a:outerShdw blurRad="38100" dist="38100" dir="2700000" algn="tl">
                    <a:srgbClr val="C0C0C0"/>
                  </a:outerShdw>
                </a:effectLst>
              </a:rPr>
              <a:t>目的</a:t>
            </a:r>
          </a:p>
          <a:p>
            <a:pPr marL="0" indent="0" eaLnBrk="1" hangingPunct="1">
              <a:lnSpc>
                <a:spcPct val="110000"/>
              </a:lnSpc>
              <a:buFont typeface="Wingdings" pitchFamily="2" charset="2"/>
              <a:buNone/>
              <a:defRPr/>
            </a:pPr>
            <a:r>
              <a:rPr lang="zh-CN" altLang="en-US" sz="2400" dirty="0" smtClean="0"/>
              <a:t>    扩大存储器容量。</a:t>
            </a:r>
          </a:p>
          <a:p>
            <a:pPr marL="0" indent="0" eaLnBrk="1" hangingPunct="1">
              <a:lnSpc>
                <a:spcPct val="110000"/>
              </a:lnSpc>
              <a:buClr>
                <a:srgbClr val="FF0000"/>
              </a:buClr>
              <a:defRPr/>
            </a:pPr>
            <a:r>
              <a:rPr lang="zh-CN" altLang="en-US" sz="2400" dirty="0" smtClean="0">
                <a:solidFill>
                  <a:srgbClr val="FF0000"/>
                </a:solidFill>
                <a:effectLst>
                  <a:outerShdw blurRad="38100" dist="38100" dir="2700000" algn="tl">
                    <a:srgbClr val="C0C0C0"/>
                  </a:outerShdw>
                </a:effectLst>
              </a:rPr>
              <a:t>  例子</a:t>
            </a:r>
          </a:p>
          <a:p>
            <a:pPr marL="0" indent="0" eaLnBrk="1" hangingPunct="1">
              <a:lnSpc>
                <a:spcPct val="110000"/>
              </a:lnSpc>
              <a:buFont typeface="Wingdings" pitchFamily="2" charset="2"/>
              <a:buNone/>
              <a:defRPr/>
            </a:pPr>
            <a:r>
              <a:rPr lang="zh-CN" altLang="en-US" sz="2400" dirty="0" smtClean="0"/>
              <a:t>    目前，大部分计算机系统中所采用的模块化主存储器通常都是采用高位交叉编址方法实现。</a:t>
            </a:r>
          </a:p>
          <a:p>
            <a:pPr marL="0" indent="0" eaLnBrk="1" hangingPunct="1">
              <a:lnSpc>
                <a:spcPct val="110000"/>
              </a:lnSpc>
              <a:buClr>
                <a:srgbClr val="FF0000"/>
              </a:buClr>
              <a:defRPr/>
            </a:pPr>
            <a:r>
              <a:rPr lang="zh-CN" altLang="en-US" sz="2400" dirty="0" smtClean="0">
                <a:solidFill>
                  <a:srgbClr val="FF0000"/>
                </a:solidFill>
                <a:effectLst>
                  <a:outerShdw blurRad="38100" dist="38100" dir="2700000" algn="tl">
                    <a:srgbClr val="C0C0C0"/>
                  </a:outerShdw>
                </a:effectLst>
              </a:rPr>
              <a:t>  应用</a:t>
            </a:r>
          </a:p>
          <a:p>
            <a:pPr marL="0" indent="0" eaLnBrk="1" hangingPunct="1">
              <a:lnSpc>
                <a:spcPct val="110000"/>
              </a:lnSpc>
              <a:buFont typeface="Wingdings" pitchFamily="2" charset="2"/>
              <a:buNone/>
              <a:defRPr/>
            </a:pPr>
            <a:r>
              <a:rPr lang="zh-CN" altLang="en-US" sz="2400" dirty="0" smtClean="0">
                <a:solidFill>
                  <a:srgbClr val="0000FF"/>
                </a:solidFill>
                <a:effectLst>
                  <a:outerShdw blurRad="38100" dist="38100" dir="2700000" algn="tl">
                    <a:srgbClr val="C0C0C0"/>
                  </a:outerShdw>
                </a:effectLst>
              </a:rPr>
              <a:t>在单任务系统中</a:t>
            </a:r>
            <a:r>
              <a:rPr lang="zh-CN" altLang="en-US" sz="2400" dirty="0" smtClean="0">
                <a:effectLst>
                  <a:outerShdw blurRad="38100" dist="38100" dir="2700000" algn="tl">
                    <a:srgbClr val="C0C0C0"/>
                  </a:outerShdw>
                </a:effectLst>
              </a:rPr>
              <a:t>：</a:t>
            </a:r>
            <a:r>
              <a:rPr lang="zh-CN" altLang="en-US" sz="2400" dirty="0" smtClean="0"/>
              <a:t>可用于扩大存储器容量，且扩充性好。</a:t>
            </a:r>
          </a:p>
          <a:p>
            <a:pPr marL="0" indent="0" eaLnBrk="1" hangingPunct="1">
              <a:lnSpc>
                <a:spcPct val="110000"/>
              </a:lnSpc>
              <a:buFont typeface="Wingdings" pitchFamily="2" charset="2"/>
              <a:buNone/>
              <a:defRPr/>
            </a:pPr>
            <a:r>
              <a:rPr lang="zh-CN" altLang="en-US" sz="2400" dirty="0" smtClean="0">
                <a:solidFill>
                  <a:srgbClr val="0000FF"/>
                </a:solidFill>
                <a:effectLst>
                  <a:outerShdw blurRad="38100" dist="38100" dir="2700000" algn="tl">
                    <a:srgbClr val="C0C0C0"/>
                  </a:outerShdw>
                </a:effectLst>
              </a:rPr>
              <a:t>在多任务或多用户系统中</a:t>
            </a:r>
            <a:r>
              <a:rPr lang="zh-CN" altLang="en-US" sz="2400" dirty="0" smtClean="0"/>
              <a:t>：可以通过把不同的任务分配给不同的存储体完成来提高存储器的访问速度。</a:t>
            </a:r>
          </a:p>
        </p:txBody>
      </p:sp>
      <p:sp>
        <p:nvSpPr>
          <p:cNvPr id="33797"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3</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pPr eaLnBrk="1" hangingPunct="1">
              <a:defRPr/>
            </a:pPr>
            <a:r>
              <a:rPr lang="zh-CN" altLang="en-US" smtClean="0"/>
              <a:t>地址码低位交叉访问</a:t>
            </a:r>
            <a:br>
              <a:rPr lang="zh-CN" altLang="en-US" smtClean="0"/>
            </a:br>
            <a:r>
              <a:rPr lang="zh-CN" altLang="en-US" smtClean="0"/>
              <a:t>存储器</a:t>
            </a:r>
          </a:p>
        </p:txBody>
      </p:sp>
      <p:sp>
        <p:nvSpPr>
          <p:cNvPr id="3481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存储系统原理</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并行存储器</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交叉访问存储器</a:t>
            </a:r>
            <a:endParaRPr lang="zh-CN" altLang="en-US" sz="1200" b="0">
              <a:latin typeface="Times New Roman" pitchFamily="18" charset="0"/>
              <a:ea typeface="幼圆" pitchFamily="49" charset="-122"/>
            </a:endParaRPr>
          </a:p>
        </p:txBody>
      </p:sp>
      <p:sp>
        <p:nvSpPr>
          <p:cNvPr id="34820" name="Rectangle 6"/>
          <p:cNvSpPr>
            <a:spLocks noChangeAspect="1" noChangeArrowheads="1"/>
          </p:cNvSpPr>
          <p:nvPr/>
        </p:nvSpPr>
        <p:spPr bwMode="auto">
          <a:xfrm>
            <a:off x="7710488" y="4567238"/>
            <a:ext cx="36195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2000"/>
              <a:t>…</a:t>
            </a:r>
          </a:p>
        </p:txBody>
      </p:sp>
      <p:sp>
        <p:nvSpPr>
          <p:cNvPr id="34821" name="Rectangle 7"/>
          <p:cNvSpPr>
            <a:spLocks noChangeAspect="1" noChangeArrowheads="1"/>
          </p:cNvSpPr>
          <p:nvPr/>
        </p:nvSpPr>
        <p:spPr bwMode="auto">
          <a:xfrm>
            <a:off x="2127250" y="2205038"/>
            <a:ext cx="1085850" cy="323850"/>
          </a:xfrm>
          <a:prstGeom prst="rect">
            <a:avLst/>
          </a:prstGeom>
          <a:solidFill>
            <a:srgbClr val="FFFFFF"/>
          </a:solidFill>
          <a:ln w="28575">
            <a:solidFill>
              <a:srgbClr val="000000"/>
            </a:solidFill>
            <a:miter lim="800000"/>
            <a:headEnd/>
            <a:tailEnd/>
          </a:ln>
        </p:spPr>
        <p:txBody>
          <a:bodyPr lIns="0" tIns="0" rIns="0" bIns="0"/>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en-US" altLang="zh-CN" sz="2000"/>
              <a:t>MDR</a:t>
            </a:r>
          </a:p>
        </p:txBody>
      </p:sp>
      <p:sp>
        <p:nvSpPr>
          <p:cNvPr id="34822" name="Rectangle 8"/>
          <p:cNvSpPr>
            <a:spLocks noChangeAspect="1" noChangeArrowheads="1"/>
          </p:cNvSpPr>
          <p:nvPr/>
        </p:nvSpPr>
        <p:spPr bwMode="auto">
          <a:xfrm>
            <a:off x="2127250" y="2690813"/>
            <a:ext cx="1085850" cy="971550"/>
          </a:xfrm>
          <a:prstGeom prst="rect">
            <a:avLst/>
          </a:prstGeom>
          <a:solidFill>
            <a:srgbClr val="FFFFFF"/>
          </a:solidFill>
          <a:ln w="28575">
            <a:solidFill>
              <a:srgbClr val="000000"/>
            </a:solidFill>
            <a:miter lim="800000"/>
            <a:headEnd/>
            <a:tailEnd/>
          </a:ln>
        </p:spPr>
        <p:txBody>
          <a:bodyPr lIns="0" tIns="0" rIns="0" bIns="0"/>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endParaRPr kumimoji="0" lang="zh-CN" altLang="en-US" sz="2000"/>
          </a:p>
          <a:p>
            <a:pPr algn="ctr">
              <a:spcBef>
                <a:spcPct val="0"/>
              </a:spcBef>
              <a:buClrTx/>
              <a:buFontTx/>
              <a:buNone/>
            </a:pPr>
            <a:r>
              <a:rPr kumimoji="0" lang="zh-CN" altLang="en-US" sz="2000"/>
              <a:t>存储体0</a:t>
            </a:r>
          </a:p>
        </p:txBody>
      </p:sp>
      <p:sp>
        <p:nvSpPr>
          <p:cNvPr id="34823" name="Rectangle 9"/>
          <p:cNvSpPr>
            <a:spLocks noChangeAspect="1" noChangeArrowheads="1"/>
          </p:cNvSpPr>
          <p:nvPr/>
        </p:nvSpPr>
        <p:spPr bwMode="auto">
          <a:xfrm>
            <a:off x="2127250" y="3824288"/>
            <a:ext cx="1085850" cy="323850"/>
          </a:xfrm>
          <a:prstGeom prst="rect">
            <a:avLst/>
          </a:prstGeom>
          <a:solidFill>
            <a:srgbClr val="FFFFFF"/>
          </a:solidFill>
          <a:ln w="28575">
            <a:solidFill>
              <a:srgbClr val="000000"/>
            </a:solidFill>
            <a:miter lim="800000"/>
            <a:headEnd/>
            <a:tailEnd/>
          </a:ln>
        </p:spPr>
        <p:txBody>
          <a:bodyPr lIns="0" tIns="0" rIns="0" bIns="0"/>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en-US" altLang="zh-CN" sz="2000"/>
              <a:t>MAR</a:t>
            </a:r>
          </a:p>
        </p:txBody>
      </p:sp>
      <p:sp>
        <p:nvSpPr>
          <p:cNvPr id="34824" name="Rectangle 10"/>
          <p:cNvSpPr>
            <a:spLocks noChangeAspect="1" noChangeArrowheads="1"/>
          </p:cNvSpPr>
          <p:nvPr/>
        </p:nvSpPr>
        <p:spPr bwMode="auto">
          <a:xfrm>
            <a:off x="1042988" y="2690813"/>
            <a:ext cx="90328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2000"/>
              <a:t>0..00..0</a:t>
            </a:r>
          </a:p>
        </p:txBody>
      </p:sp>
      <p:sp>
        <p:nvSpPr>
          <p:cNvPr id="34825" name="Rectangle 11"/>
          <p:cNvSpPr>
            <a:spLocks noChangeAspect="1" noChangeArrowheads="1"/>
          </p:cNvSpPr>
          <p:nvPr/>
        </p:nvSpPr>
        <p:spPr bwMode="auto">
          <a:xfrm>
            <a:off x="1042988" y="3338513"/>
            <a:ext cx="90328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en-US" altLang="zh-CN" sz="2000"/>
              <a:t>F..F0..0</a:t>
            </a:r>
          </a:p>
        </p:txBody>
      </p:sp>
      <p:sp>
        <p:nvSpPr>
          <p:cNvPr id="34826" name="Rectangle 12"/>
          <p:cNvSpPr>
            <a:spLocks noChangeAspect="1" noChangeArrowheads="1"/>
          </p:cNvSpPr>
          <p:nvPr/>
        </p:nvSpPr>
        <p:spPr bwMode="auto">
          <a:xfrm>
            <a:off x="4478338" y="2205038"/>
            <a:ext cx="1084262" cy="323850"/>
          </a:xfrm>
          <a:prstGeom prst="rect">
            <a:avLst/>
          </a:prstGeom>
          <a:solidFill>
            <a:srgbClr val="FFFFFF"/>
          </a:solidFill>
          <a:ln w="28575">
            <a:solidFill>
              <a:srgbClr val="000000"/>
            </a:solidFill>
            <a:miter lim="800000"/>
            <a:headEnd/>
            <a:tailEnd/>
          </a:ln>
        </p:spPr>
        <p:txBody>
          <a:bodyPr lIns="0" tIns="0" rIns="0" bIns="0"/>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en-US" altLang="zh-CN" sz="2000"/>
              <a:t>MDR</a:t>
            </a:r>
          </a:p>
        </p:txBody>
      </p:sp>
      <p:sp>
        <p:nvSpPr>
          <p:cNvPr id="34827" name="Rectangle 13"/>
          <p:cNvSpPr>
            <a:spLocks noChangeAspect="1" noChangeArrowheads="1"/>
          </p:cNvSpPr>
          <p:nvPr/>
        </p:nvSpPr>
        <p:spPr bwMode="auto">
          <a:xfrm>
            <a:off x="4478338" y="2690813"/>
            <a:ext cx="1084262" cy="971550"/>
          </a:xfrm>
          <a:prstGeom prst="rect">
            <a:avLst/>
          </a:prstGeom>
          <a:solidFill>
            <a:srgbClr val="FFFFFF"/>
          </a:solidFill>
          <a:ln w="28575">
            <a:solidFill>
              <a:srgbClr val="000000"/>
            </a:solidFill>
            <a:miter lim="800000"/>
            <a:headEnd/>
            <a:tailEnd/>
          </a:ln>
        </p:spPr>
        <p:txBody>
          <a:bodyPr lIns="0" tIns="0" rIns="0" bIns="0"/>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endParaRPr kumimoji="0" lang="zh-CN" altLang="en-US" sz="2000"/>
          </a:p>
          <a:p>
            <a:pPr algn="ctr">
              <a:spcBef>
                <a:spcPct val="0"/>
              </a:spcBef>
              <a:buClrTx/>
              <a:buFontTx/>
              <a:buNone/>
            </a:pPr>
            <a:r>
              <a:rPr kumimoji="0" lang="zh-CN" altLang="en-US" sz="2000"/>
              <a:t>存储体1</a:t>
            </a:r>
          </a:p>
        </p:txBody>
      </p:sp>
      <p:sp>
        <p:nvSpPr>
          <p:cNvPr id="34828" name="Rectangle 14"/>
          <p:cNvSpPr>
            <a:spLocks noChangeAspect="1" noChangeArrowheads="1"/>
          </p:cNvSpPr>
          <p:nvPr/>
        </p:nvSpPr>
        <p:spPr bwMode="auto">
          <a:xfrm>
            <a:off x="4478338" y="3824288"/>
            <a:ext cx="1084262" cy="323850"/>
          </a:xfrm>
          <a:prstGeom prst="rect">
            <a:avLst/>
          </a:prstGeom>
          <a:solidFill>
            <a:srgbClr val="FFFFFF"/>
          </a:solidFill>
          <a:ln w="28575">
            <a:solidFill>
              <a:srgbClr val="000000"/>
            </a:solidFill>
            <a:miter lim="800000"/>
            <a:headEnd/>
            <a:tailEnd/>
          </a:ln>
        </p:spPr>
        <p:txBody>
          <a:bodyPr lIns="0" tIns="0" rIns="0" bIns="0"/>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en-US" altLang="zh-CN" sz="2000"/>
              <a:t>MAR</a:t>
            </a:r>
          </a:p>
        </p:txBody>
      </p:sp>
      <p:sp>
        <p:nvSpPr>
          <p:cNvPr id="34829" name="Rectangle 15"/>
          <p:cNvSpPr>
            <a:spLocks noChangeAspect="1" noChangeArrowheads="1"/>
          </p:cNvSpPr>
          <p:nvPr/>
        </p:nvSpPr>
        <p:spPr bwMode="auto">
          <a:xfrm>
            <a:off x="3394075" y="2690813"/>
            <a:ext cx="90328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2000"/>
              <a:t>0..00..1</a:t>
            </a:r>
          </a:p>
        </p:txBody>
      </p:sp>
      <p:sp>
        <p:nvSpPr>
          <p:cNvPr id="34830" name="Rectangle 16"/>
          <p:cNvSpPr>
            <a:spLocks noChangeAspect="1" noChangeArrowheads="1"/>
          </p:cNvSpPr>
          <p:nvPr/>
        </p:nvSpPr>
        <p:spPr bwMode="auto">
          <a:xfrm>
            <a:off x="3394075" y="3338513"/>
            <a:ext cx="90328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en-US" altLang="zh-CN" sz="2000"/>
              <a:t>F..F0..1</a:t>
            </a:r>
          </a:p>
        </p:txBody>
      </p:sp>
      <p:sp>
        <p:nvSpPr>
          <p:cNvPr id="34831" name="Rectangle 17"/>
          <p:cNvSpPr>
            <a:spLocks noChangeAspect="1" noChangeArrowheads="1"/>
          </p:cNvSpPr>
          <p:nvPr/>
        </p:nvSpPr>
        <p:spPr bwMode="auto">
          <a:xfrm>
            <a:off x="7372350" y="2205038"/>
            <a:ext cx="1084263" cy="323850"/>
          </a:xfrm>
          <a:prstGeom prst="rect">
            <a:avLst/>
          </a:prstGeom>
          <a:solidFill>
            <a:srgbClr val="FFFFFF"/>
          </a:solidFill>
          <a:ln w="28575">
            <a:solidFill>
              <a:srgbClr val="000000"/>
            </a:solidFill>
            <a:miter lim="800000"/>
            <a:headEnd/>
            <a:tailEnd/>
          </a:ln>
        </p:spPr>
        <p:txBody>
          <a:bodyPr lIns="0" tIns="0" rIns="0" bIns="0"/>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en-US" altLang="zh-CN" sz="2000"/>
              <a:t>MDR</a:t>
            </a:r>
          </a:p>
        </p:txBody>
      </p:sp>
      <p:sp>
        <p:nvSpPr>
          <p:cNvPr id="34832" name="Rectangle 18"/>
          <p:cNvSpPr>
            <a:spLocks noChangeAspect="1" noChangeArrowheads="1"/>
          </p:cNvSpPr>
          <p:nvPr/>
        </p:nvSpPr>
        <p:spPr bwMode="auto">
          <a:xfrm>
            <a:off x="7372350" y="2690813"/>
            <a:ext cx="1084263" cy="971550"/>
          </a:xfrm>
          <a:prstGeom prst="rect">
            <a:avLst/>
          </a:prstGeom>
          <a:solidFill>
            <a:srgbClr val="FFFFFF"/>
          </a:solidFill>
          <a:ln w="28575">
            <a:solidFill>
              <a:srgbClr val="000000"/>
            </a:solidFill>
            <a:miter lim="800000"/>
            <a:headEnd/>
            <a:tailEnd/>
          </a:ln>
        </p:spPr>
        <p:txBody>
          <a:bodyPr lIns="0" tIns="0" rIns="0" bIns="0"/>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endParaRPr kumimoji="0" lang="zh-CN" altLang="en-US" sz="2000"/>
          </a:p>
          <a:p>
            <a:pPr algn="ctr">
              <a:spcBef>
                <a:spcPct val="0"/>
              </a:spcBef>
              <a:buClrTx/>
              <a:buFontTx/>
              <a:buNone/>
            </a:pPr>
            <a:r>
              <a:rPr kumimoji="0" lang="zh-CN" altLang="en-US" sz="2000"/>
              <a:t>存储体</a:t>
            </a:r>
          </a:p>
          <a:p>
            <a:pPr algn="ctr">
              <a:spcBef>
                <a:spcPct val="0"/>
              </a:spcBef>
              <a:buClrTx/>
              <a:buFontTx/>
              <a:buNone/>
            </a:pPr>
            <a:r>
              <a:rPr kumimoji="0" lang="en-US" altLang="zh-CN" sz="2000"/>
              <a:t>n-1</a:t>
            </a:r>
          </a:p>
        </p:txBody>
      </p:sp>
      <p:sp>
        <p:nvSpPr>
          <p:cNvPr id="34833" name="Rectangle 19"/>
          <p:cNvSpPr>
            <a:spLocks noChangeAspect="1" noChangeArrowheads="1"/>
          </p:cNvSpPr>
          <p:nvPr/>
        </p:nvSpPr>
        <p:spPr bwMode="auto">
          <a:xfrm>
            <a:off x="7372350" y="3824288"/>
            <a:ext cx="1084263" cy="323850"/>
          </a:xfrm>
          <a:prstGeom prst="rect">
            <a:avLst/>
          </a:prstGeom>
          <a:solidFill>
            <a:srgbClr val="FFFFFF"/>
          </a:solidFill>
          <a:ln w="28575">
            <a:solidFill>
              <a:srgbClr val="000000"/>
            </a:solidFill>
            <a:miter lim="800000"/>
            <a:headEnd/>
            <a:tailEnd/>
          </a:ln>
        </p:spPr>
        <p:txBody>
          <a:bodyPr lIns="0" tIns="0" rIns="0" bIns="0"/>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en-US" altLang="zh-CN" sz="2000"/>
              <a:t>MAR</a:t>
            </a:r>
          </a:p>
        </p:txBody>
      </p:sp>
      <p:sp>
        <p:nvSpPr>
          <p:cNvPr id="34834" name="Rectangle 20"/>
          <p:cNvSpPr>
            <a:spLocks noChangeAspect="1" noChangeArrowheads="1"/>
          </p:cNvSpPr>
          <p:nvPr/>
        </p:nvSpPr>
        <p:spPr bwMode="auto">
          <a:xfrm>
            <a:off x="6286500" y="2690813"/>
            <a:ext cx="9048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2000"/>
              <a:t>0..0</a:t>
            </a:r>
            <a:r>
              <a:rPr kumimoji="0" lang="en-US" altLang="zh-CN" sz="2000"/>
              <a:t>F..F</a:t>
            </a:r>
          </a:p>
        </p:txBody>
      </p:sp>
      <p:sp>
        <p:nvSpPr>
          <p:cNvPr id="34835" name="Rectangle 21"/>
          <p:cNvSpPr>
            <a:spLocks noChangeAspect="1" noChangeArrowheads="1"/>
          </p:cNvSpPr>
          <p:nvPr/>
        </p:nvSpPr>
        <p:spPr bwMode="auto">
          <a:xfrm>
            <a:off x="6264275" y="3338513"/>
            <a:ext cx="9271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en-US" altLang="zh-CN" sz="2000"/>
              <a:t>F..FF..F</a:t>
            </a:r>
          </a:p>
        </p:txBody>
      </p:sp>
      <p:sp>
        <p:nvSpPr>
          <p:cNvPr id="34836" name="Rectangle 22"/>
          <p:cNvSpPr>
            <a:spLocks noChangeAspect="1" noChangeArrowheads="1"/>
          </p:cNvSpPr>
          <p:nvPr/>
        </p:nvSpPr>
        <p:spPr bwMode="auto">
          <a:xfrm>
            <a:off x="5743575" y="3014663"/>
            <a:ext cx="5429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2000"/>
              <a:t>…</a:t>
            </a:r>
          </a:p>
        </p:txBody>
      </p:sp>
      <p:sp>
        <p:nvSpPr>
          <p:cNvPr id="34837" name="Rectangle 23"/>
          <p:cNvSpPr>
            <a:spLocks noChangeAspect="1" noChangeArrowheads="1"/>
          </p:cNvSpPr>
          <p:nvPr/>
        </p:nvSpPr>
        <p:spPr bwMode="auto">
          <a:xfrm>
            <a:off x="7372350" y="4957763"/>
            <a:ext cx="1084263" cy="323850"/>
          </a:xfrm>
          <a:prstGeom prst="rect">
            <a:avLst/>
          </a:prstGeom>
          <a:solidFill>
            <a:srgbClr val="FFFFFF"/>
          </a:solidFill>
          <a:ln w="28575">
            <a:solidFill>
              <a:srgbClr val="000000"/>
            </a:solidFill>
            <a:miter lim="800000"/>
            <a:headEnd/>
            <a:tailEnd/>
          </a:ln>
        </p:spPr>
        <p:txBody>
          <a:bodyPr lIns="0" tIns="0" rIns="0" bIns="0"/>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2000"/>
              <a:t>译码器</a:t>
            </a:r>
          </a:p>
        </p:txBody>
      </p:sp>
      <p:sp>
        <p:nvSpPr>
          <p:cNvPr id="34838" name="Rectangle 24"/>
          <p:cNvSpPr>
            <a:spLocks noChangeAspect="1" noChangeArrowheads="1"/>
          </p:cNvSpPr>
          <p:nvPr/>
        </p:nvSpPr>
        <p:spPr bwMode="auto">
          <a:xfrm>
            <a:off x="3938588" y="5767388"/>
            <a:ext cx="4518025" cy="323850"/>
          </a:xfrm>
          <a:prstGeom prst="rect">
            <a:avLst/>
          </a:prstGeom>
          <a:solidFill>
            <a:srgbClr val="FFFFFF"/>
          </a:solidFill>
          <a:ln w="28575">
            <a:solidFill>
              <a:srgbClr val="000000"/>
            </a:solidFill>
            <a:miter lim="800000"/>
            <a:headEnd/>
            <a:tailEnd/>
          </a:ln>
        </p:spPr>
        <p:txBody>
          <a:bodyPr lIns="0" tIns="0" rIns="0" bIns="0"/>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just">
              <a:spcBef>
                <a:spcPct val="0"/>
              </a:spcBef>
              <a:buClrTx/>
              <a:buFontTx/>
              <a:buNone/>
            </a:pPr>
            <a:r>
              <a:rPr kumimoji="0" lang="zh-CN" altLang="en-US" sz="2000"/>
              <a:t>      </a:t>
            </a:r>
            <a:r>
              <a:rPr kumimoji="0" lang="zh-CN" altLang="en-US" sz="2000">
                <a:solidFill>
                  <a:srgbClr val="FF0000"/>
                </a:solidFill>
              </a:rPr>
              <a:t>地址寄存器（高位）</a:t>
            </a:r>
            <a:r>
              <a:rPr kumimoji="0" lang="zh-CN" altLang="en-US" sz="2000"/>
              <a:t>          （低位）</a:t>
            </a:r>
          </a:p>
        </p:txBody>
      </p:sp>
      <p:sp>
        <p:nvSpPr>
          <p:cNvPr id="34839" name="Line 25"/>
          <p:cNvSpPr>
            <a:spLocks noChangeAspect="1" noChangeShapeType="1"/>
          </p:cNvSpPr>
          <p:nvPr/>
        </p:nvSpPr>
        <p:spPr bwMode="auto">
          <a:xfrm>
            <a:off x="7372350" y="5767388"/>
            <a:ext cx="0" cy="3238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0" name="Line 26"/>
          <p:cNvSpPr>
            <a:spLocks noChangeAspect="1" noChangeShapeType="1"/>
          </p:cNvSpPr>
          <p:nvPr/>
        </p:nvSpPr>
        <p:spPr bwMode="auto">
          <a:xfrm flipV="1">
            <a:off x="8275638" y="4148138"/>
            <a:ext cx="0" cy="80962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41" name="Line 27"/>
          <p:cNvSpPr>
            <a:spLocks noChangeAspect="1" noChangeShapeType="1"/>
          </p:cNvSpPr>
          <p:nvPr/>
        </p:nvSpPr>
        <p:spPr bwMode="auto">
          <a:xfrm flipV="1">
            <a:off x="7913688" y="5287963"/>
            <a:ext cx="0" cy="48577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42" name="Line 28"/>
          <p:cNvSpPr>
            <a:spLocks noChangeAspect="1" noChangeShapeType="1"/>
          </p:cNvSpPr>
          <p:nvPr/>
        </p:nvSpPr>
        <p:spPr bwMode="auto">
          <a:xfrm flipV="1">
            <a:off x="5381625" y="4475163"/>
            <a:ext cx="0" cy="12954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3" name="Line 29"/>
          <p:cNvSpPr>
            <a:spLocks noChangeAspect="1" noChangeShapeType="1"/>
          </p:cNvSpPr>
          <p:nvPr/>
        </p:nvSpPr>
        <p:spPr bwMode="auto">
          <a:xfrm>
            <a:off x="3032125" y="4471988"/>
            <a:ext cx="45212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4" name="Line 30"/>
          <p:cNvSpPr>
            <a:spLocks noChangeAspect="1" noChangeShapeType="1"/>
          </p:cNvSpPr>
          <p:nvPr/>
        </p:nvSpPr>
        <p:spPr bwMode="auto">
          <a:xfrm flipV="1">
            <a:off x="3032125" y="4148138"/>
            <a:ext cx="0" cy="32385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45" name="Line 31"/>
          <p:cNvSpPr>
            <a:spLocks noChangeAspect="1" noChangeShapeType="1"/>
          </p:cNvSpPr>
          <p:nvPr/>
        </p:nvSpPr>
        <p:spPr bwMode="auto">
          <a:xfrm flipV="1">
            <a:off x="7553325" y="4148138"/>
            <a:ext cx="0" cy="32385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46" name="Line 32"/>
          <p:cNvSpPr>
            <a:spLocks noChangeAspect="1" noChangeShapeType="1"/>
          </p:cNvSpPr>
          <p:nvPr/>
        </p:nvSpPr>
        <p:spPr bwMode="auto">
          <a:xfrm flipV="1">
            <a:off x="5381625" y="4148138"/>
            <a:ext cx="0" cy="32385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47" name="Line 33"/>
          <p:cNvSpPr>
            <a:spLocks noChangeAspect="1" noChangeShapeType="1"/>
          </p:cNvSpPr>
          <p:nvPr/>
        </p:nvSpPr>
        <p:spPr bwMode="auto">
          <a:xfrm flipV="1">
            <a:off x="8094663" y="4633913"/>
            <a:ext cx="0" cy="3238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8" name="Line 34"/>
          <p:cNvSpPr>
            <a:spLocks noChangeAspect="1" noChangeShapeType="1"/>
          </p:cNvSpPr>
          <p:nvPr/>
        </p:nvSpPr>
        <p:spPr bwMode="auto">
          <a:xfrm>
            <a:off x="4659313" y="4633913"/>
            <a:ext cx="343535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9" name="Line 35"/>
          <p:cNvSpPr>
            <a:spLocks noChangeAspect="1" noChangeShapeType="1"/>
          </p:cNvSpPr>
          <p:nvPr/>
        </p:nvSpPr>
        <p:spPr bwMode="auto">
          <a:xfrm flipV="1">
            <a:off x="4659313" y="4148138"/>
            <a:ext cx="0" cy="48577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50" name="Line 36"/>
          <p:cNvSpPr>
            <a:spLocks noChangeAspect="1" noChangeShapeType="1"/>
          </p:cNvSpPr>
          <p:nvPr/>
        </p:nvSpPr>
        <p:spPr bwMode="auto">
          <a:xfrm flipV="1">
            <a:off x="7553325" y="4795838"/>
            <a:ext cx="0" cy="1619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1" name="Line 37"/>
          <p:cNvSpPr>
            <a:spLocks noChangeAspect="1" noChangeShapeType="1"/>
          </p:cNvSpPr>
          <p:nvPr/>
        </p:nvSpPr>
        <p:spPr bwMode="auto">
          <a:xfrm>
            <a:off x="2308225" y="4795838"/>
            <a:ext cx="52451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2" name="Line 38"/>
          <p:cNvSpPr>
            <a:spLocks noChangeAspect="1" noChangeShapeType="1"/>
          </p:cNvSpPr>
          <p:nvPr/>
        </p:nvSpPr>
        <p:spPr bwMode="auto">
          <a:xfrm flipV="1">
            <a:off x="2308225" y="4148138"/>
            <a:ext cx="0" cy="6477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1143" name="Rectangle 39"/>
          <p:cNvSpPr>
            <a:spLocks noChangeArrowheads="1"/>
          </p:cNvSpPr>
          <p:nvPr/>
        </p:nvSpPr>
        <p:spPr bwMode="auto">
          <a:xfrm>
            <a:off x="1195388" y="4872038"/>
            <a:ext cx="1828800" cy="1311275"/>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spAutoFit/>
          </a:bodyPr>
          <a:lstStyle/>
          <a:p>
            <a:pPr algn="l">
              <a:spcBef>
                <a:spcPct val="0"/>
              </a:spcBef>
              <a:buClr>
                <a:srgbClr val="FF3300"/>
              </a:buClr>
              <a:buFont typeface="Wingdings" pitchFamily="2" charset="2"/>
              <a:buChar char="Ø"/>
              <a:defRPr/>
            </a:pPr>
            <a:r>
              <a:rPr lang="en-US" altLang="zh-CN" sz="2000" b="1">
                <a:solidFill>
                  <a:srgbClr val="FF3300"/>
                </a:solidFill>
                <a:effectLst>
                  <a:outerShdw blurRad="38100" dist="38100" dir="2700000" algn="tl">
                    <a:srgbClr val="000000"/>
                  </a:outerShdw>
                </a:effectLst>
                <a:latin typeface="Arial" pitchFamily="34" charset="0"/>
                <a:ea typeface="楷体_GB2312" pitchFamily="49" charset="-122"/>
              </a:rPr>
              <a:t>  MDR</a:t>
            </a:r>
          </a:p>
          <a:p>
            <a:pPr algn="l">
              <a:spcBef>
                <a:spcPct val="0"/>
              </a:spcBef>
              <a:buClrTx/>
              <a:buFontTx/>
              <a:buNone/>
              <a:defRPr/>
            </a:pPr>
            <a:r>
              <a:rPr lang="zh-CN" altLang="en-US" sz="2000" b="1">
                <a:latin typeface="Arial" pitchFamily="34" charset="0"/>
                <a:ea typeface="楷体_GB2312" pitchFamily="49" charset="-122"/>
              </a:rPr>
              <a:t>     数据寄存器</a:t>
            </a:r>
          </a:p>
          <a:p>
            <a:pPr algn="l">
              <a:spcBef>
                <a:spcPct val="0"/>
              </a:spcBef>
              <a:buClr>
                <a:srgbClr val="FF3300"/>
              </a:buClr>
              <a:buFont typeface="Wingdings" pitchFamily="2" charset="2"/>
              <a:buChar char="Ø"/>
              <a:defRPr/>
            </a:pPr>
            <a:r>
              <a:rPr lang="en-US" altLang="zh-CN" sz="2000" b="1">
                <a:solidFill>
                  <a:srgbClr val="FF3300"/>
                </a:solidFill>
                <a:effectLst>
                  <a:outerShdw blurRad="38100" dist="38100" dir="2700000" algn="tl">
                    <a:srgbClr val="000000"/>
                  </a:outerShdw>
                </a:effectLst>
                <a:latin typeface="Arial" pitchFamily="34" charset="0"/>
                <a:ea typeface="楷体_GB2312" pitchFamily="49" charset="-122"/>
              </a:rPr>
              <a:t>  MAR</a:t>
            </a:r>
          </a:p>
          <a:p>
            <a:pPr algn="l">
              <a:spcBef>
                <a:spcPct val="0"/>
              </a:spcBef>
              <a:buClrTx/>
              <a:buFontTx/>
              <a:buNone/>
              <a:defRPr/>
            </a:pPr>
            <a:r>
              <a:rPr lang="zh-CN" altLang="en-US" sz="2000" b="1">
                <a:latin typeface="Arial" pitchFamily="34" charset="0"/>
                <a:ea typeface="楷体_GB2312" pitchFamily="49" charset="-122"/>
              </a:rPr>
              <a:t>     地址寄存器 </a:t>
            </a:r>
          </a:p>
        </p:txBody>
      </p:sp>
      <p:sp>
        <p:nvSpPr>
          <p:cNvPr id="34854" name="Text Box 40"/>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4 之 1</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lstStyle/>
          <a:p>
            <a:pPr eaLnBrk="1" hangingPunct="1">
              <a:defRPr/>
            </a:pPr>
            <a:r>
              <a:rPr lang="zh-CN" altLang="en-US" smtClean="0"/>
              <a:t>地  址</a:t>
            </a:r>
          </a:p>
        </p:txBody>
      </p:sp>
      <p:sp>
        <p:nvSpPr>
          <p:cNvPr id="434179" name="Rectangle 3"/>
          <p:cNvSpPr>
            <a:spLocks noGrp="1" noChangeArrowheads="1"/>
          </p:cNvSpPr>
          <p:nvPr>
            <p:ph type="body" idx="1"/>
          </p:nvPr>
        </p:nvSpPr>
        <p:spPr>
          <a:xfrm>
            <a:off x="809625" y="1989138"/>
            <a:ext cx="7958138" cy="4487862"/>
          </a:xfrm>
        </p:spPr>
        <p:txBody>
          <a:bodyPr/>
          <a:lstStyle/>
          <a:p>
            <a:pPr marL="577850" indent="-577850" eaLnBrk="1" hangingPunct="1">
              <a:lnSpc>
                <a:spcPct val="105000"/>
              </a:lnSpc>
              <a:buFont typeface="Wingdings" pitchFamily="2" charset="2"/>
              <a:buNone/>
              <a:defRPr/>
            </a:pPr>
            <a:r>
              <a:rPr lang="zh-CN" altLang="en-US" sz="2400" dirty="0" smtClean="0"/>
              <a:t>       </a:t>
            </a:r>
            <a:r>
              <a:rPr lang="zh-CN" altLang="en-US" sz="2400" dirty="0" smtClean="0">
                <a:effectLst>
                  <a:outerShdw blurRad="38100" dist="38100" dir="2700000" algn="tl">
                    <a:srgbClr val="C0C0C0"/>
                  </a:outerShdw>
                </a:effectLst>
              </a:rPr>
              <a:t>存储器某单元的地址为：</a:t>
            </a:r>
            <a:r>
              <a:rPr lang="en-US" altLang="zh-CN" sz="2400" dirty="0" smtClean="0">
                <a:solidFill>
                  <a:srgbClr val="FF0000"/>
                </a:solidFill>
                <a:effectLst>
                  <a:outerShdw blurRad="38100" dist="38100" dir="2700000" algn="tl">
                    <a:srgbClr val="C0C0C0"/>
                  </a:outerShdw>
                </a:effectLst>
              </a:rPr>
              <a:t>A = </a:t>
            </a:r>
            <a:r>
              <a:rPr lang="en-US" altLang="zh-CN" sz="2400" dirty="0" err="1" smtClean="0">
                <a:solidFill>
                  <a:srgbClr val="FF0000"/>
                </a:solidFill>
                <a:effectLst>
                  <a:outerShdw blurRad="38100" dist="38100" dir="2700000" algn="tl">
                    <a:srgbClr val="C0C0C0"/>
                  </a:outerShdw>
                </a:effectLst>
              </a:rPr>
              <a:t>n×j</a:t>
            </a:r>
            <a:r>
              <a:rPr lang="en-US" altLang="zh-CN" sz="2400" dirty="0" smtClean="0">
                <a:solidFill>
                  <a:srgbClr val="FF0000"/>
                </a:solidFill>
                <a:effectLst>
                  <a:outerShdw blurRad="38100" dist="38100" dir="2700000" algn="tl">
                    <a:srgbClr val="C0C0C0"/>
                  </a:outerShdw>
                </a:effectLst>
              </a:rPr>
              <a:t> + k</a:t>
            </a:r>
          </a:p>
          <a:p>
            <a:pPr marL="577850" indent="-577850" eaLnBrk="1" hangingPunct="1">
              <a:lnSpc>
                <a:spcPct val="105000"/>
              </a:lnSpc>
              <a:buFont typeface="Wingdings" pitchFamily="2" charset="2"/>
              <a:buNone/>
              <a:defRPr/>
            </a:pPr>
            <a:r>
              <a:rPr lang="en-US" altLang="zh-CN" sz="2400" dirty="0" smtClean="0">
                <a:solidFill>
                  <a:srgbClr val="FF0000"/>
                </a:solidFill>
                <a:effectLst>
                  <a:outerShdw blurRad="38100" dist="38100" dir="2700000" algn="tl">
                    <a:srgbClr val="C0C0C0"/>
                  </a:outerShdw>
                </a:effectLst>
              </a:rPr>
              <a:t>m：</a:t>
            </a:r>
            <a:r>
              <a:rPr lang="zh-CN" altLang="en-US" sz="2400" dirty="0" smtClean="0"/>
              <a:t>为每个存储体的容量（地址码的高</a:t>
            </a:r>
            <a:r>
              <a:rPr lang="en-US" altLang="zh-CN" sz="2400" dirty="0" smtClean="0"/>
              <a:t>log</a:t>
            </a:r>
            <a:r>
              <a:rPr lang="en-US" altLang="zh-CN" sz="2400" baseline="-25000" dirty="0" smtClean="0"/>
              <a:t>2</a:t>
            </a:r>
            <a:r>
              <a:rPr lang="en-US" altLang="zh-CN" sz="2400" baseline="30000" dirty="0" smtClean="0"/>
              <a:t>m</a:t>
            </a:r>
            <a:r>
              <a:rPr lang="zh-CN" altLang="en-US" sz="2400" dirty="0" smtClean="0"/>
              <a:t>位作为存储体的体内地址，而且每个存储体都相同）。</a:t>
            </a:r>
          </a:p>
          <a:p>
            <a:pPr marL="577850" indent="-577850" eaLnBrk="1" hangingPunct="1">
              <a:lnSpc>
                <a:spcPct val="105000"/>
              </a:lnSpc>
              <a:buFont typeface="Wingdings" pitchFamily="2" charset="2"/>
              <a:buNone/>
              <a:defRPr/>
            </a:pPr>
            <a:r>
              <a:rPr lang="en-US" altLang="zh-CN" sz="2400" dirty="0" smtClean="0"/>
              <a:t> </a:t>
            </a:r>
            <a:r>
              <a:rPr lang="en-US" altLang="zh-CN" sz="2400" dirty="0" smtClean="0">
                <a:solidFill>
                  <a:srgbClr val="FF0000"/>
                </a:solidFill>
                <a:effectLst>
                  <a:outerShdw blurRad="38100" dist="38100" dir="2700000" algn="tl">
                    <a:srgbClr val="C0C0C0"/>
                  </a:outerShdw>
                </a:effectLst>
              </a:rPr>
              <a:t>k：</a:t>
            </a:r>
            <a:r>
              <a:rPr lang="zh-CN" altLang="en-US" sz="2400" dirty="0" smtClean="0"/>
              <a:t>为存储体的编号，</a:t>
            </a:r>
            <a:r>
              <a:rPr lang="en-US" altLang="zh-CN" sz="2400" dirty="0" smtClean="0"/>
              <a:t>k=0,1,2,…,n-1（</a:t>
            </a:r>
            <a:r>
              <a:rPr lang="zh-CN" altLang="en-US" sz="2400" dirty="0" smtClean="0"/>
              <a:t>其中</a:t>
            </a:r>
            <a:r>
              <a:rPr lang="en-US" altLang="zh-CN" sz="2400" dirty="0" smtClean="0"/>
              <a:t>n</a:t>
            </a:r>
            <a:r>
              <a:rPr lang="zh-CN" altLang="en-US" sz="2400" dirty="0" smtClean="0"/>
              <a:t>为组成存储器的存储体个数的总和，地址码的低</a:t>
            </a:r>
            <a:r>
              <a:rPr lang="en-US" altLang="zh-CN" sz="2400" dirty="0" smtClean="0"/>
              <a:t>log</a:t>
            </a:r>
            <a:r>
              <a:rPr lang="en-US" altLang="zh-CN" sz="2400" baseline="-25000" dirty="0" smtClean="0"/>
              <a:t>2</a:t>
            </a:r>
            <a:r>
              <a:rPr lang="en-US" altLang="zh-CN" sz="2400" baseline="30000" dirty="0" smtClean="0"/>
              <a:t>n</a:t>
            </a:r>
            <a:r>
              <a:rPr lang="zh-CN" altLang="en-US" sz="2400" dirty="0" smtClean="0"/>
              <a:t>位作为一个译码器的输入）</a:t>
            </a:r>
          </a:p>
          <a:p>
            <a:pPr marL="577850" indent="-577850" eaLnBrk="1" hangingPunct="1">
              <a:lnSpc>
                <a:spcPct val="105000"/>
              </a:lnSpc>
              <a:buFont typeface="Wingdings" pitchFamily="2" charset="2"/>
              <a:buNone/>
              <a:defRPr/>
            </a:pPr>
            <a:r>
              <a:rPr lang="en-US" altLang="zh-CN" sz="2400" dirty="0" smtClean="0"/>
              <a:t>  </a:t>
            </a:r>
            <a:r>
              <a:rPr lang="en-US" altLang="zh-CN" sz="2400" dirty="0" smtClean="0">
                <a:solidFill>
                  <a:srgbClr val="FF0000"/>
                </a:solidFill>
                <a:effectLst>
                  <a:outerShdw blurRad="38100" dist="38100" dir="2700000" algn="tl">
                    <a:srgbClr val="C0C0C0"/>
                  </a:outerShdw>
                </a:effectLst>
              </a:rPr>
              <a:t>j：</a:t>
            </a:r>
            <a:r>
              <a:rPr lang="zh-CN" altLang="en-US" sz="2400" dirty="0" smtClean="0"/>
              <a:t>为各个存储体的体内地址，</a:t>
            </a:r>
            <a:r>
              <a:rPr lang="en-US" altLang="zh-CN" sz="2400" dirty="0" smtClean="0"/>
              <a:t>j=0,1,2,…,m-1</a:t>
            </a:r>
          </a:p>
          <a:p>
            <a:pPr marL="577850" indent="-577850" eaLnBrk="1" hangingPunct="1">
              <a:lnSpc>
                <a:spcPct val="105000"/>
              </a:lnSpc>
              <a:buFont typeface="Wingdings" pitchFamily="2" charset="2"/>
              <a:buNone/>
              <a:defRPr/>
            </a:pPr>
            <a:r>
              <a:rPr lang="zh-CN" altLang="en-US" sz="2400" dirty="0" smtClean="0"/>
              <a:t>       如果已知地址</a:t>
            </a:r>
            <a:r>
              <a:rPr lang="en-US" altLang="zh-CN" sz="2400" dirty="0" smtClean="0"/>
              <a:t>A，</a:t>
            </a:r>
            <a:r>
              <a:rPr lang="zh-CN" altLang="en-US" sz="2400" dirty="0" smtClean="0"/>
              <a:t>则：</a:t>
            </a:r>
          </a:p>
          <a:p>
            <a:pPr marL="577850" indent="-577850" eaLnBrk="1" hangingPunct="1">
              <a:lnSpc>
                <a:spcPct val="105000"/>
              </a:lnSpc>
              <a:buFont typeface="Wingdings" pitchFamily="2" charset="2"/>
              <a:buNone/>
              <a:defRPr/>
            </a:pPr>
            <a:r>
              <a:rPr lang="zh-CN" altLang="en-US" sz="2400" dirty="0" smtClean="0"/>
              <a:t>       </a:t>
            </a:r>
            <a:r>
              <a:rPr lang="zh-CN" altLang="en-US" sz="2400" dirty="0" smtClean="0">
                <a:effectLst>
                  <a:outerShdw blurRad="38100" dist="38100" dir="2700000" algn="tl">
                    <a:srgbClr val="C0C0C0"/>
                  </a:outerShdw>
                </a:effectLst>
              </a:rPr>
              <a:t>存储器的体内地址</a:t>
            </a:r>
            <a:r>
              <a:rPr lang="en-US" altLang="zh-CN" sz="2400" dirty="0" err="1" smtClean="0">
                <a:effectLst>
                  <a:outerShdw blurRad="38100" dist="38100" dir="2700000" algn="tl">
                    <a:srgbClr val="C0C0C0"/>
                  </a:outerShdw>
                </a:effectLst>
              </a:rPr>
              <a:t>A</a:t>
            </a:r>
            <a:r>
              <a:rPr lang="en-US" altLang="zh-CN" sz="2400" baseline="-25000" dirty="0" err="1" smtClean="0">
                <a:effectLst>
                  <a:outerShdw blurRad="38100" dist="38100" dir="2700000" algn="tl">
                    <a:srgbClr val="C0C0C0"/>
                  </a:outerShdw>
                </a:effectLst>
              </a:rPr>
              <a:t>j</a:t>
            </a:r>
            <a:r>
              <a:rPr lang="zh-CN" altLang="en-US" sz="2400" dirty="0" smtClean="0">
                <a:effectLst>
                  <a:outerShdw blurRad="38100" dist="38100" dir="2700000" algn="tl">
                    <a:srgbClr val="C0C0C0"/>
                  </a:outerShdw>
                </a:effectLst>
              </a:rPr>
              <a:t>的计算公式为：</a:t>
            </a:r>
            <a:r>
              <a:rPr lang="en-US" altLang="zh-CN" sz="2400" dirty="0" err="1" smtClean="0">
                <a:solidFill>
                  <a:srgbClr val="FF0000"/>
                </a:solidFill>
                <a:effectLst>
                  <a:outerShdw blurRad="38100" dist="38100" dir="2700000" algn="tl">
                    <a:srgbClr val="C0C0C0"/>
                  </a:outerShdw>
                </a:effectLst>
              </a:rPr>
              <a:t>A</a:t>
            </a:r>
            <a:r>
              <a:rPr lang="en-US" altLang="zh-CN" sz="2400" baseline="-25000" dirty="0" err="1" smtClean="0">
                <a:solidFill>
                  <a:srgbClr val="FF0000"/>
                </a:solidFill>
                <a:effectLst>
                  <a:outerShdw blurRad="38100" dist="38100" dir="2700000" algn="tl">
                    <a:srgbClr val="C0C0C0"/>
                  </a:outerShdw>
                </a:effectLst>
              </a:rPr>
              <a:t>j</a:t>
            </a:r>
            <a:r>
              <a:rPr lang="en-US" altLang="zh-CN" sz="2400" dirty="0" smtClean="0">
                <a:solidFill>
                  <a:srgbClr val="FF0000"/>
                </a:solidFill>
                <a:effectLst>
                  <a:outerShdw blurRad="38100" dist="38100" dir="2700000" algn="tl">
                    <a:srgbClr val="C0C0C0"/>
                  </a:outerShdw>
                </a:effectLst>
              </a:rPr>
              <a:t> = </a:t>
            </a:r>
            <a:r>
              <a:rPr lang="en-US" altLang="zh-CN" sz="2400" dirty="0" smtClean="0">
                <a:solidFill>
                  <a:srgbClr val="FF0000"/>
                </a:solidFill>
                <a:effectLst>
                  <a:outerShdw blurRad="38100" dist="38100" dir="2700000" algn="tl">
                    <a:srgbClr val="C0C0C0"/>
                  </a:outerShdw>
                </a:effectLst>
                <a:sym typeface="Symbol" pitchFamily="18" charset="2"/>
              </a:rPr>
              <a:t></a:t>
            </a:r>
            <a:r>
              <a:rPr lang="en-US" altLang="zh-CN" sz="2400" dirty="0" smtClean="0">
                <a:solidFill>
                  <a:srgbClr val="FF0000"/>
                </a:solidFill>
                <a:effectLst>
                  <a:outerShdw blurRad="38100" dist="38100" dir="2700000" algn="tl">
                    <a:srgbClr val="C0C0C0"/>
                  </a:outerShdw>
                </a:effectLst>
              </a:rPr>
              <a:t>A/n</a:t>
            </a:r>
            <a:r>
              <a:rPr lang="en-US" altLang="zh-CN" sz="2400" dirty="0" smtClean="0">
                <a:solidFill>
                  <a:srgbClr val="FF0000"/>
                </a:solidFill>
                <a:effectLst>
                  <a:outerShdw blurRad="38100" dist="38100" dir="2700000" algn="tl">
                    <a:srgbClr val="C0C0C0"/>
                  </a:outerShdw>
                </a:effectLst>
                <a:sym typeface="Symbol" pitchFamily="18" charset="2"/>
              </a:rPr>
              <a:t></a:t>
            </a:r>
            <a:endParaRPr lang="en-US" altLang="zh-CN" sz="2400" dirty="0" smtClean="0">
              <a:solidFill>
                <a:srgbClr val="FF0000"/>
              </a:solidFill>
              <a:effectLst>
                <a:outerShdw blurRad="38100" dist="38100" dir="2700000" algn="tl">
                  <a:srgbClr val="C0C0C0"/>
                </a:outerShdw>
              </a:effectLst>
            </a:endParaRPr>
          </a:p>
          <a:p>
            <a:pPr marL="577850" indent="-577850" eaLnBrk="1" hangingPunct="1">
              <a:lnSpc>
                <a:spcPct val="105000"/>
              </a:lnSpc>
              <a:buFont typeface="Wingdings" pitchFamily="2" charset="2"/>
              <a:buNone/>
              <a:defRPr/>
            </a:pPr>
            <a:r>
              <a:rPr lang="zh-CN" altLang="en-US" sz="2400" dirty="0" smtClean="0"/>
              <a:t>       </a:t>
            </a:r>
            <a:r>
              <a:rPr lang="zh-CN" altLang="en-US" sz="2400" dirty="0" smtClean="0">
                <a:effectLst>
                  <a:outerShdw blurRad="38100" dist="38100" dir="2700000" algn="tl">
                    <a:srgbClr val="C0C0C0"/>
                  </a:outerShdw>
                </a:effectLst>
              </a:rPr>
              <a:t>存储器的体号</a:t>
            </a:r>
            <a:r>
              <a:rPr lang="en-US" altLang="zh-CN" sz="2400" dirty="0" err="1" smtClean="0">
                <a:effectLst>
                  <a:outerShdw blurRad="38100" dist="38100" dir="2700000" algn="tl">
                    <a:srgbClr val="C0C0C0"/>
                  </a:outerShdw>
                </a:effectLst>
              </a:rPr>
              <a:t>A</a:t>
            </a:r>
            <a:r>
              <a:rPr lang="en-US" altLang="zh-CN" sz="2400" baseline="-25000" dirty="0" err="1" smtClean="0">
                <a:effectLst>
                  <a:outerShdw blurRad="38100" dist="38100" dir="2700000" algn="tl">
                    <a:srgbClr val="C0C0C0"/>
                  </a:outerShdw>
                </a:effectLst>
              </a:rPr>
              <a:t>k</a:t>
            </a:r>
            <a:r>
              <a:rPr lang="zh-CN" altLang="en-US" sz="2400" dirty="0" smtClean="0">
                <a:effectLst>
                  <a:outerShdw blurRad="38100" dist="38100" dir="2700000" algn="tl">
                    <a:srgbClr val="C0C0C0"/>
                  </a:outerShdw>
                </a:effectLst>
              </a:rPr>
              <a:t>的计算公式为：</a:t>
            </a:r>
            <a:r>
              <a:rPr lang="en-US" altLang="zh-CN" sz="2400" dirty="0" err="1" smtClean="0">
                <a:solidFill>
                  <a:srgbClr val="FF0000"/>
                </a:solidFill>
                <a:effectLst>
                  <a:outerShdw blurRad="38100" dist="38100" dir="2700000" algn="tl">
                    <a:srgbClr val="C0C0C0"/>
                  </a:outerShdw>
                </a:effectLst>
              </a:rPr>
              <a:t>A</a:t>
            </a:r>
            <a:r>
              <a:rPr lang="en-US" altLang="zh-CN" sz="2400" baseline="-25000" dirty="0" err="1" smtClean="0">
                <a:solidFill>
                  <a:srgbClr val="FF0000"/>
                </a:solidFill>
                <a:effectLst>
                  <a:outerShdw blurRad="38100" dist="38100" dir="2700000" algn="tl">
                    <a:srgbClr val="C0C0C0"/>
                  </a:outerShdw>
                </a:effectLst>
              </a:rPr>
              <a:t>k</a:t>
            </a:r>
            <a:r>
              <a:rPr lang="en-US" altLang="zh-CN" sz="2400" dirty="0" smtClean="0">
                <a:solidFill>
                  <a:srgbClr val="FF0000"/>
                </a:solidFill>
                <a:effectLst>
                  <a:outerShdw blurRad="38100" dist="38100" dir="2700000" algn="tl">
                    <a:srgbClr val="C0C0C0"/>
                  </a:outerShdw>
                </a:effectLst>
              </a:rPr>
              <a:t> = A mod n</a:t>
            </a:r>
            <a:endParaRPr lang="zh-CN" altLang="en-US" sz="2400" dirty="0" smtClean="0">
              <a:solidFill>
                <a:srgbClr val="FF0000"/>
              </a:solidFill>
              <a:effectLst>
                <a:outerShdw blurRad="38100" dist="38100" dir="2700000" algn="tl">
                  <a:srgbClr val="C0C0C0"/>
                </a:outerShdw>
              </a:effectLst>
            </a:endParaRPr>
          </a:p>
        </p:txBody>
      </p:sp>
      <p:sp>
        <p:nvSpPr>
          <p:cNvPr id="3584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存储系统原理</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并行存储器</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交叉访问存储器</a:t>
            </a:r>
            <a:endParaRPr lang="zh-CN" altLang="en-US" sz="1200" b="0">
              <a:latin typeface="Times New Roman" pitchFamily="18" charset="0"/>
              <a:ea typeface="幼圆" pitchFamily="49" charset="-122"/>
            </a:endParaRPr>
          </a:p>
        </p:txBody>
      </p:sp>
      <p:sp>
        <p:nvSpPr>
          <p:cNvPr id="35845"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4 之 2</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p:txBody>
          <a:bodyPr/>
          <a:lstStyle/>
          <a:p>
            <a:pPr eaLnBrk="1" hangingPunct="1">
              <a:defRPr/>
            </a:pPr>
            <a:r>
              <a:rPr lang="zh-CN" altLang="en-US" smtClean="0"/>
              <a:t>目  的</a:t>
            </a:r>
          </a:p>
        </p:txBody>
      </p:sp>
      <p:sp>
        <p:nvSpPr>
          <p:cNvPr id="3686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存储系统原理</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并行存储器</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交叉访问存储器</a:t>
            </a:r>
            <a:endParaRPr lang="zh-CN" altLang="en-US" sz="1200" b="0">
              <a:latin typeface="Times New Roman" pitchFamily="18" charset="0"/>
              <a:ea typeface="幼圆" pitchFamily="49" charset="-122"/>
            </a:endParaRPr>
          </a:p>
        </p:txBody>
      </p:sp>
      <p:sp>
        <p:nvSpPr>
          <p:cNvPr id="435204" name="Rectangle 4"/>
          <p:cNvSpPr>
            <a:spLocks noGrp="1" noChangeArrowheads="1"/>
          </p:cNvSpPr>
          <p:nvPr>
            <p:ph type="body" idx="1"/>
          </p:nvPr>
        </p:nvSpPr>
        <p:spPr>
          <a:xfrm>
            <a:off x="809625" y="1989138"/>
            <a:ext cx="7958138" cy="2322512"/>
          </a:xfrm>
        </p:spPr>
        <p:txBody>
          <a:bodyPr/>
          <a:lstStyle/>
          <a:p>
            <a:pPr marL="0" indent="0" eaLnBrk="1" hangingPunct="1">
              <a:spcBef>
                <a:spcPct val="10000"/>
              </a:spcBef>
              <a:buClr>
                <a:srgbClr val="FF0000"/>
              </a:buClr>
              <a:defRPr/>
            </a:pPr>
            <a:r>
              <a:rPr lang="zh-CN" altLang="en-US" sz="2400" smtClean="0">
                <a:solidFill>
                  <a:srgbClr val="FF0000"/>
                </a:solidFill>
                <a:effectLst>
                  <a:outerShdw blurRad="38100" dist="38100" dir="2700000" algn="tl">
                    <a:srgbClr val="C0C0C0"/>
                  </a:outerShdw>
                </a:effectLst>
              </a:rPr>
              <a:t>  目的</a:t>
            </a:r>
          </a:p>
          <a:p>
            <a:pPr marL="0" indent="0" eaLnBrk="1" hangingPunct="1">
              <a:spcBef>
                <a:spcPct val="10000"/>
              </a:spcBef>
              <a:buFont typeface="Wingdings" pitchFamily="2" charset="2"/>
              <a:buNone/>
              <a:defRPr/>
            </a:pPr>
            <a:r>
              <a:rPr lang="zh-CN" altLang="en-US" sz="2400" smtClean="0"/>
              <a:t>    提高存储器访问速度。</a:t>
            </a:r>
          </a:p>
          <a:p>
            <a:pPr marL="0" indent="0" eaLnBrk="1" hangingPunct="1">
              <a:spcBef>
                <a:spcPct val="10000"/>
              </a:spcBef>
              <a:buClr>
                <a:srgbClr val="FF0000"/>
              </a:buClr>
              <a:defRPr/>
            </a:pPr>
            <a:r>
              <a:rPr lang="zh-CN" altLang="en-US" sz="2400" smtClean="0">
                <a:solidFill>
                  <a:srgbClr val="FF0000"/>
                </a:solidFill>
                <a:effectLst>
                  <a:outerShdw blurRad="38100" dist="38100" dir="2700000" algn="tl">
                    <a:srgbClr val="C0C0C0"/>
                  </a:outerShdw>
                </a:effectLst>
              </a:rPr>
              <a:t>  实现</a:t>
            </a:r>
          </a:p>
          <a:p>
            <a:pPr marL="0" indent="0" eaLnBrk="1" hangingPunct="1">
              <a:spcBef>
                <a:spcPct val="10000"/>
              </a:spcBef>
              <a:buFont typeface="Wingdings" pitchFamily="2" charset="2"/>
              <a:buNone/>
              <a:defRPr/>
            </a:pPr>
            <a:r>
              <a:rPr lang="zh-CN" altLang="en-US" sz="2400" smtClean="0"/>
              <a:t>    为此在一个存储周期内，</a:t>
            </a:r>
            <a:r>
              <a:rPr lang="en-US" altLang="zh-CN" sz="2400" smtClean="0"/>
              <a:t>n</a:t>
            </a:r>
            <a:r>
              <a:rPr lang="zh-CN" altLang="en-US" sz="2400" smtClean="0"/>
              <a:t>个存储体必须同时或分时启动，实际上是一种采用流水线方式工作的并行存储器。</a:t>
            </a:r>
          </a:p>
        </p:txBody>
      </p:sp>
      <p:sp>
        <p:nvSpPr>
          <p:cNvPr id="36869"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4 之 3</a:t>
            </a:r>
          </a:p>
        </p:txBody>
      </p:sp>
      <p:sp>
        <p:nvSpPr>
          <p:cNvPr id="36870" name="Rectangle 70"/>
          <p:cNvSpPr>
            <a:spLocks noChangeArrowheads="1"/>
          </p:cNvSpPr>
          <p:nvPr/>
        </p:nvSpPr>
        <p:spPr bwMode="auto">
          <a:xfrm>
            <a:off x="1116013" y="4076700"/>
            <a:ext cx="4603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r" eaLnBrk="1" hangingPunct="1">
              <a:lnSpc>
                <a:spcPct val="80000"/>
              </a:lnSpc>
              <a:spcBef>
                <a:spcPct val="0"/>
              </a:spcBef>
              <a:buClrTx/>
              <a:buFontTx/>
              <a:buNone/>
            </a:pPr>
            <a:r>
              <a:rPr lang="zh-CN" altLang="zh-CN" sz="2400" b="0">
                <a:solidFill>
                  <a:schemeClr val="tx2"/>
                </a:solidFill>
                <a:latin typeface="Times New Roman" pitchFamily="18" charset="0"/>
              </a:rPr>
              <a:t>#0</a:t>
            </a:r>
            <a:endParaRPr lang="zh-CN" altLang="en-US" sz="2400" b="0">
              <a:solidFill>
                <a:schemeClr val="tx2"/>
              </a:solidFill>
              <a:latin typeface="Times New Roman" pitchFamily="18" charset="0"/>
            </a:endParaRPr>
          </a:p>
        </p:txBody>
      </p:sp>
      <p:grpSp>
        <p:nvGrpSpPr>
          <p:cNvPr id="36871" name="Group 76"/>
          <p:cNvGrpSpPr>
            <a:grpSpLocks/>
          </p:cNvGrpSpPr>
          <p:nvPr/>
        </p:nvGrpSpPr>
        <p:grpSpPr bwMode="auto">
          <a:xfrm>
            <a:off x="831850" y="4221163"/>
            <a:ext cx="7467600" cy="2087562"/>
            <a:chOff x="576" y="2796"/>
            <a:chExt cx="4704" cy="1315"/>
          </a:xfrm>
        </p:grpSpPr>
        <p:sp>
          <p:nvSpPr>
            <p:cNvPr id="36872" name="Line 7"/>
            <p:cNvSpPr>
              <a:spLocks noChangeShapeType="1"/>
            </p:cNvSpPr>
            <p:nvPr/>
          </p:nvSpPr>
          <p:spPr bwMode="auto">
            <a:xfrm>
              <a:off x="1281" y="2940"/>
              <a:ext cx="47"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3" name="Line 8"/>
            <p:cNvSpPr>
              <a:spLocks noChangeShapeType="1"/>
            </p:cNvSpPr>
            <p:nvPr/>
          </p:nvSpPr>
          <p:spPr bwMode="auto">
            <a:xfrm>
              <a:off x="1281" y="2796"/>
              <a:ext cx="0" cy="144"/>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4" name="Line 9"/>
            <p:cNvSpPr>
              <a:spLocks noChangeShapeType="1"/>
            </p:cNvSpPr>
            <p:nvPr/>
          </p:nvSpPr>
          <p:spPr bwMode="auto">
            <a:xfrm>
              <a:off x="1140" y="2796"/>
              <a:ext cx="141"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5" name="Line 10"/>
            <p:cNvSpPr>
              <a:spLocks noChangeShapeType="1"/>
            </p:cNvSpPr>
            <p:nvPr/>
          </p:nvSpPr>
          <p:spPr bwMode="auto">
            <a:xfrm>
              <a:off x="1328" y="2796"/>
              <a:ext cx="0" cy="144"/>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6" name="Line 11"/>
            <p:cNvSpPr>
              <a:spLocks noChangeShapeType="1"/>
            </p:cNvSpPr>
            <p:nvPr/>
          </p:nvSpPr>
          <p:spPr bwMode="auto">
            <a:xfrm>
              <a:off x="1328" y="2796"/>
              <a:ext cx="611"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7" name="Line 12"/>
            <p:cNvSpPr>
              <a:spLocks noChangeShapeType="1"/>
            </p:cNvSpPr>
            <p:nvPr/>
          </p:nvSpPr>
          <p:spPr bwMode="auto">
            <a:xfrm>
              <a:off x="1987" y="2796"/>
              <a:ext cx="611" cy="0"/>
            </a:xfrm>
            <a:prstGeom prst="line">
              <a:avLst/>
            </a:prstGeom>
            <a:noFill/>
            <a:ln w="28575">
              <a:solidFill>
                <a:schemeClr val="tx2"/>
              </a:solidFill>
              <a:prstDash val="lgDash"/>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8" name="Line 13"/>
            <p:cNvSpPr>
              <a:spLocks noChangeShapeType="1"/>
            </p:cNvSpPr>
            <p:nvPr/>
          </p:nvSpPr>
          <p:spPr bwMode="auto">
            <a:xfrm>
              <a:off x="2645" y="2796"/>
              <a:ext cx="753"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9" name="Line 14"/>
            <p:cNvSpPr>
              <a:spLocks noChangeShapeType="1"/>
            </p:cNvSpPr>
            <p:nvPr/>
          </p:nvSpPr>
          <p:spPr bwMode="auto">
            <a:xfrm>
              <a:off x="3398" y="2940"/>
              <a:ext cx="47"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0" name="Line 15"/>
            <p:cNvSpPr>
              <a:spLocks noChangeShapeType="1"/>
            </p:cNvSpPr>
            <p:nvPr/>
          </p:nvSpPr>
          <p:spPr bwMode="auto">
            <a:xfrm>
              <a:off x="3398" y="2796"/>
              <a:ext cx="0" cy="144"/>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1" name="Line 16"/>
            <p:cNvSpPr>
              <a:spLocks noChangeShapeType="1"/>
            </p:cNvSpPr>
            <p:nvPr/>
          </p:nvSpPr>
          <p:spPr bwMode="auto">
            <a:xfrm>
              <a:off x="3445" y="2796"/>
              <a:ext cx="0" cy="144"/>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2" name="Line 17"/>
            <p:cNvSpPr>
              <a:spLocks noChangeShapeType="1"/>
            </p:cNvSpPr>
            <p:nvPr/>
          </p:nvSpPr>
          <p:spPr bwMode="auto">
            <a:xfrm>
              <a:off x="3445" y="2796"/>
              <a:ext cx="565"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3" name="Line 18"/>
            <p:cNvSpPr>
              <a:spLocks noChangeShapeType="1"/>
            </p:cNvSpPr>
            <p:nvPr/>
          </p:nvSpPr>
          <p:spPr bwMode="auto">
            <a:xfrm>
              <a:off x="4057" y="2796"/>
              <a:ext cx="658" cy="0"/>
            </a:xfrm>
            <a:prstGeom prst="line">
              <a:avLst/>
            </a:prstGeom>
            <a:noFill/>
            <a:ln w="28575">
              <a:solidFill>
                <a:schemeClr val="tx2"/>
              </a:solidFill>
              <a:prstDash val="lgDash"/>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4" name="Line 19"/>
            <p:cNvSpPr>
              <a:spLocks noChangeShapeType="1"/>
            </p:cNvSpPr>
            <p:nvPr/>
          </p:nvSpPr>
          <p:spPr bwMode="auto">
            <a:xfrm>
              <a:off x="4715" y="2796"/>
              <a:ext cx="565"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5" name="Line 20"/>
            <p:cNvSpPr>
              <a:spLocks noChangeShapeType="1"/>
            </p:cNvSpPr>
            <p:nvPr/>
          </p:nvSpPr>
          <p:spPr bwMode="auto">
            <a:xfrm>
              <a:off x="1422" y="3120"/>
              <a:ext cx="47"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6" name="Line 21"/>
            <p:cNvSpPr>
              <a:spLocks noChangeShapeType="1"/>
            </p:cNvSpPr>
            <p:nvPr/>
          </p:nvSpPr>
          <p:spPr bwMode="auto">
            <a:xfrm>
              <a:off x="1422" y="2976"/>
              <a:ext cx="0" cy="144"/>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7" name="Line 22"/>
            <p:cNvSpPr>
              <a:spLocks noChangeShapeType="1"/>
            </p:cNvSpPr>
            <p:nvPr/>
          </p:nvSpPr>
          <p:spPr bwMode="auto">
            <a:xfrm>
              <a:off x="1140" y="2976"/>
              <a:ext cx="282"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8" name="Line 23"/>
            <p:cNvSpPr>
              <a:spLocks noChangeShapeType="1"/>
            </p:cNvSpPr>
            <p:nvPr/>
          </p:nvSpPr>
          <p:spPr bwMode="auto">
            <a:xfrm>
              <a:off x="1469" y="2976"/>
              <a:ext cx="0" cy="144"/>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9" name="Line 24"/>
            <p:cNvSpPr>
              <a:spLocks noChangeShapeType="1"/>
            </p:cNvSpPr>
            <p:nvPr/>
          </p:nvSpPr>
          <p:spPr bwMode="auto">
            <a:xfrm>
              <a:off x="1469" y="2976"/>
              <a:ext cx="470"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0" name="Line 25"/>
            <p:cNvSpPr>
              <a:spLocks noChangeShapeType="1"/>
            </p:cNvSpPr>
            <p:nvPr/>
          </p:nvSpPr>
          <p:spPr bwMode="auto">
            <a:xfrm>
              <a:off x="1987" y="2976"/>
              <a:ext cx="611" cy="0"/>
            </a:xfrm>
            <a:prstGeom prst="line">
              <a:avLst/>
            </a:prstGeom>
            <a:noFill/>
            <a:ln w="28575">
              <a:solidFill>
                <a:schemeClr val="tx2"/>
              </a:solidFill>
              <a:prstDash val="lgDash"/>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1" name="Line 26"/>
            <p:cNvSpPr>
              <a:spLocks noChangeShapeType="1"/>
            </p:cNvSpPr>
            <p:nvPr/>
          </p:nvSpPr>
          <p:spPr bwMode="auto">
            <a:xfrm>
              <a:off x="2645" y="2976"/>
              <a:ext cx="894"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2" name="Line 27"/>
            <p:cNvSpPr>
              <a:spLocks noChangeShapeType="1"/>
            </p:cNvSpPr>
            <p:nvPr/>
          </p:nvSpPr>
          <p:spPr bwMode="auto">
            <a:xfrm>
              <a:off x="3539" y="3120"/>
              <a:ext cx="47"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3" name="Line 28"/>
            <p:cNvSpPr>
              <a:spLocks noChangeShapeType="1"/>
            </p:cNvSpPr>
            <p:nvPr/>
          </p:nvSpPr>
          <p:spPr bwMode="auto">
            <a:xfrm>
              <a:off x="3539" y="2976"/>
              <a:ext cx="0" cy="144"/>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4" name="Line 29"/>
            <p:cNvSpPr>
              <a:spLocks noChangeShapeType="1"/>
            </p:cNvSpPr>
            <p:nvPr/>
          </p:nvSpPr>
          <p:spPr bwMode="auto">
            <a:xfrm>
              <a:off x="3586" y="2976"/>
              <a:ext cx="0" cy="144"/>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5" name="Line 30"/>
            <p:cNvSpPr>
              <a:spLocks noChangeShapeType="1"/>
            </p:cNvSpPr>
            <p:nvPr/>
          </p:nvSpPr>
          <p:spPr bwMode="auto">
            <a:xfrm>
              <a:off x="3586" y="2976"/>
              <a:ext cx="424"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6" name="Line 31"/>
            <p:cNvSpPr>
              <a:spLocks noChangeShapeType="1"/>
            </p:cNvSpPr>
            <p:nvPr/>
          </p:nvSpPr>
          <p:spPr bwMode="auto">
            <a:xfrm>
              <a:off x="4057" y="2976"/>
              <a:ext cx="658" cy="0"/>
            </a:xfrm>
            <a:prstGeom prst="line">
              <a:avLst/>
            </a:prstGeom>
            <a:noFill/>
            <a:ln w="28575">
              <a:solidFill>
                <a:schemeClr val="tx2"/>
              </a:solidFill>
              <a:prstDash val="lgDash"/>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7" name="Line 32"/>
            <p:cNvSpPr>
              <a:spLocks noChangeShapeType="1"/>
            </p:cNvSpPr>
            <p:nvPr/>
          </p:nvSpPr>
          <p:spPr bwMode="auto">
            <a:xfrm>
              <a:off x="1563" y="3300"/>
              <a:ext cx="47"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8" name="Line 33"/>
            <p:cNvSpPr>
              <a:spLocks noChangeShapeType="1"/>
            </p:cNvSpPr>
            <p:nvPr/>
          </p:nvSpPr>
          <p:spPr bwMode="auto">
            <a:xfrm>
              <a:off x="1563" y="3156"/>
              <a:ext cx="0" cy="144"/>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9" name="Line 34"/>
            <p:cNvSpPr>
              <a:spLocks noChangeShapeType="1"/>
            </p:cNvSpPr>
            <p:nvPr/>
          </p:nvSpPr>
          <p:spPr bwMode="auto">
            <a:xfrm>
              <a:off x="1140" y="3156"/>
              <a:ext cx="423"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0" name="Line 35"/>
            <p:cNvSpPr>
              <a:spLocks noChangeShapeType="1"/>
            </p:cNvSpPr>
            <p:nvPr/>
          </p:nvSpPr>
          <p:spPr bwMode="auto">
            <a:xfrm>
              <a:off x="1610" y="3156"/>
              <a:ext cx="0" cy="144"/>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1" name="Line 36"/>
            <p:cNvSpPr>
              <a:spLocks noChangeShapeType="1"/>
            </p:cNvSpPr>
            <p:nvPr/>
          </p:nvSpPr>
          <p:spPr bwMode="auto">
            <a:xfrm>
              <a:off x="1610" y="3156"/>
              <a:ext cx="329"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2" name="Line 37"/>
            <p:cNvSpPr>
              <a:spLocks noChangeShapeType="1"/>
            </p:cNvSpPr>
            <p:nvPr/>
          </p:nvSpPr>
          <p:spPr bwMode="auto">
            <a:xfrm>
              <a:off x="1987" y="3156"/>
              <a:ext cx="611" cy="0"/>
            </a:xfrm>
            <a:prstGeom prst="line">
              <a:avLst/>
            </a:prstGeom>
            <a:noFill/>
            <a:ln w="28575">
              <a:solidFill>
                <a:schemeClr val="tx2"/>
              </a:solidFill>
              <a:prstDash val="lgDash"/>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3" name="Line 38"/>
            <p:cNvSpPr>
              <a:spLocks noChangeShapeType="1"/>
            </p:cNvSpPr>
            <p:nvPr/>
          </p:nvSpPr>
          <p:spPr bwMode="auto">
            <a:xfrm>
              <a:off x="2645" y="3156"/>
              <a:ext cx="1035"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4" name="Line 39"/>
            <p:cNvSpPr>
              <a:spLocks noChangeShapeType="1"/>
            </p:cNvSpPr>
            <p:nvPr/>
          </p:nvSpPr>
          <p:spPr bwMode="auto">
            <a:xfrm>
              <a:off x="3680" y="3300"/>
              <a:ext cx="47"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5" name="Line 40"/>
            <p:cNvSpPr>
              <a:spLocks noChangeShapeType="1"/>
            </p:cNvSpPr>
            <p:nvPr/>
          </p:nvSpPr>
          <p:spPr bwMode="auto">
            <a:xfrm>
              <a:off x="3680" y="3156"/>
              <a:ext cx="0" cy="144"/>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6" name="Line 41"/>
            <p:cNvSpPr>
              <a:spLocks noChangeShapeType="1"/>
            </p:cNvSpPr>
            <p:nvPr/>
          </p:nvSpPr>
          <p:spPr bwMode="auto">
            <a:xfrm>
              <a:off x="3727" y="3156"/>
              <a:ext cx="0" cy="144"/>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7" name="Line 42"/>
            <p:cNvSpPr>
              <a:spLocks noChangeShapeType="1"/>
            </p:cNvSpPr>
            <p:nvPr/>
          </p:nvSpPr>
          <p:spPr bwMode="auto">
            <a:xfrm>
              <a:off x="3727" y="3156"/>
              <a:ext cx="283"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8" name="Line 43"/>
            <p:cNvSpPr>
              <a:spLocks noChangeShapeType="1"/>
            </p:cNvSpPr>
            <p:nvPr/>
          </p:nvSpPr>
          <p:spPr bwMode="auto">
            <a:xfrm>
              <a:off x="4057" y="3156"/>
              <a:ext cx="658" cy="0"/>
            </a:xfrm>
            <a:prstGeom prst="line">
              <a:avLst/>
            </a:prstGeom>
            <a:noFill/>
            <a:ln w="28575">
              <a:solidFill>
                <a:schemeClr val="tx2"/>
              </a:solidFill>
              <a:prstDash val="lgDash"/>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9" name="Line 44"/>
            <p:cNvSpPr>
              <a:spLocks noChangeShapeType="1"/>
            </p:cNvSpPr>
            <p:nvPr/>
          </p:nvSpPr>
          <p:spPr bwMode="auto">
            <a:xfrm flipH="1">
              <a:off x="5092" y="3624"/>
              <a:ext cx="47"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10" name="Line 45"/>
            <p:cNvSpPr>
              <a:spLocks noChangeShapeType="1"/>
            </p:cNvSpPr>
            <p:nvPr/>
          </p:nvSpPr>
          <p:spPr bwMode="auto">
            <a:xfrm flipH="1">
              <a:off x="5139" y="3480"/>
              <a:ext cx="0" cy="144"/>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11" name="Line 46"/>
            <p:cNvSpPr>
              <a:spLocks noChangeShapeType="1"/>
            </p:cNvSpPr>
            <p:nvPr/>
          </p:nvSpPr>
          <p:spPr bwMode="auto">
            <a:xfrm flipH="1">
              <a:off x="5139" y="3480"/>
              <a:ext cx="141"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12" name="Line 47"/>
            <p:cNvSpPr>
              <a:spLocks noChangeShapeType="1"/>
            </p:cNvSpPr>
            <p:nvPr/>
          </p:nvSpPr>
          <p:spPr bwMode="auto">
            <a:xfrm flipH="1">
              <a:off x="5092" y="3480"/>
              <a:ext cx="0" cy="144"/>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13" name="Line 48"/>
            <p:cNvSpPr>
              <a:spLocks noChangeShapeType="1"/>
            </p:cNvSpPr>
            <p:nvPr/>
          </p:nvSpPr>
          <p:spPr bwMode="auto">
            <a:xfrm flipH="1">
              <a:off x="3022" y="3480"/>
              <a:ext cx="988"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14" name="Line 49"/>
            <p:cNvSpPr>
              <a:spLocks noChangeShapeType="1"/>
            </p:cNvSpPr>
            <p:nvPr/>
          </p:nvSpPr>
          <p:spPr bwMode="auto">
            <a:xfrm flipH="1">
              <a:off x="2975" y="3624"/>
              <a:ext cx="47"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15" name="Line 50"/>
            <p:cNvSpPr>
              <a:spLocks noChangeShapeType="1"/>
            </p:cNvSpPr>
            <p:nvPr/>
          </p:nvSpPr>
          <p:spPr bwMode="auto">
            <a:xfrm flipH="1">
              <a:off x="3022" y="3480"/>
              <a:ext cx="0" cy="144"/>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16" name="Line 51"/>
            <p:cNvSpPr>
              <a:spLocks noChangeShapeType="1"/>
            </p:cNvSpPr>
            <p:nvPr/>
          </p:nvSpPr>
          <p:spPr bwMode="auto">
            <a:xfrm flipH="1">
              <a:off x="2975" y="3480"/>
              <a:ext cx="0" cy="144"/>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17" name="Line 52"/>
            <p:cNvSpPr>
              <a:spLocks noChangeShapeType="1"/>
            </p:cNvSpPr>
            <p:nvPr/>
          </p:nvSpPr>
          <p:spPr bwMode="auto">
            <a:xfrm flipH="1">
              <a:off x="2645" y="3480"/>
              <a:ext cx="330"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18" name="Line 53"/>
            <p:cNvSpPr>
              <a:spLocks noChangeShapeType="1"/>
            </p:cNvSpPr>
            <p:nvPr/>
          </p:nvSpPr>
          <p:spPr bwMode="auto">
            <a:xfrm flipH="1">
              <a:off x="1987" y="3480"/>
              <a:ext cx="611" cy="0"/>
            </a:xfrm>
            <a:prstGeom prst="line">
              <a:avLst/>
            </a:prstGeom>
            <a:noFill/>
            <a:ln w="28575">
              <a:solidFill>
                <a:schemeClr val="tx2"/>
              </a:solidFill>
              <a:prstDash val="lgDash"/>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19" name="Line 54"/>
            <p:cNvSpPr>
              <a:spLocks noChangeShapeType="1"/>
            </p:cNvSpPr>
            <p:nvPr/>
          </p:nvSpPr>
          <p:spPr bwMode="auto">
            <a:xfrm flipH="1">
              <a:off x="1140" y="3480"/>
              <a:ext cx="799"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20" name="Line 55"/>
            <p:cNvSpPr>
              <a:spLocks noChangeShapeType="1"/>
            </p:cNvSpPr>
            <p:nvPr/>
          </p:nvSpPr>
          <p:spPr bwMode="auto">
            <a:xfrm>
              <a:off x="4057" y="3480"/>
              <a:ext cx="658" cy="0"/>
            </a:xfrm>
            <a:prstGeom prst="line">
              <a:avLst/>
            </a:prstGeom>
            <a:noFill/>
            <a:ln w="28575">
              <a:solidFill>
                <a:schemeClr val="tx2"/>
              </a:solidFill>
              <a:prstDash val="lgDash"/>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21" name="Line 56"/>
            <p:cNvSpPr>
              <a:spLocks noChangeShapeType="1"/>
            </p:cNvSpPr>
            <p:nvPr/>
          </p:nvSpPr>
          <p:spPr bwMode="auto">
            <a:xfrm>
              <a:off x="4715" y="2976"/>
              <a:ext cx="565"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22" name="Line 57"/>
            <p:cNvSpPr>
              <a:spLocks noChangeShapeType="1"/>
            </p:cNvSpPr>
            <p:nvPr/>
          </p:nvSpPr>
          <p:spPr bwMode="auto">
            <a:xfrm>
              <a:off x="4715" y="3156"/>
              <a:ext cx="565"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23" name="Line 58"/>
            <p:cNvSpPr>
              <a:spLocks noChangeShapeType="1"/>
            </p:cNvSpPr>
            <p:nvPr/>
          </p:nvSpPr>
          <p:spPr bwMode="auto">
            <a:xfrm>
              <a:off x="4715" y="3480"/>
              <a:ext cx="377"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24" name="Line 59"/>
            <p:cNvSpPr>
              <a:spLocks noChangeShapeType="1"/>
            </p:cNvSpPr>
            <p:nvPr/>
          </p:nvSpPr>
          <p:spPr bwMode="auto">
            <a:xfrm>
              <a:off x="1281" y="2940"/>
              <a:ext cx="0" cy="864"/>
            </a:xfrm>
            <a:prstGeom prst="line">
              <a:avLst/>
            </a:prstGeom>
            <a:noFill/>
            <a:ln w="28575" cap="rnd">
              <a:solidFill>
                <a:schemeClr val="tx2"/>
              </a:solidFill>
              <a:prstDash val="sysDot"/>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25" name="Line 60"/>
            <p:cNvSpPr>
              <a:spLocks noChangeShapeType="1"/>
            </p:cNvSpPr>
            <p:nvPr/>
          </p:nvSpPr>
          <p:spPr bwMode="auto">
            <a:xfrm>
              <a:off x="1422" y="3120"/>
              <a:ext cx="0" cy="684"/>
            </a:xfrm>
            <a:prstGeom prst="line">
              <a:avLst/>
            </a:prstGeom>
            <a:noFill/>
            <a:ln w="28575" cap="rnd">
              <a:solidFill>
                <a:schemeClr val="tx2"/>
              </a:solidFill>
              <a:prstDash val="sysDot"/>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26" name="Rectangle 61"/>
            <p:cNvSpPr>
              <a:spLocks noChangeArrowheads="1"/>
            </p:cNvSpPr>
            <p:nvPr/>
          </p:nvSpPr>
          <p:spPr bwMode="auto">
            <a:xfrm>
              <a:off x="3022" y="3192"/>
              <a:ext cx="61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b="0">
                  <a:solidFill>
                    <a:schemeClr val="tx2"/>
                  </a:solidFill>
                  <a:latin typeface="Times New Roman" pitchFamily="18" charset="0"/>
                </a:rPr>
                <a:t>……</a:t>
              </a:r>
              <a:endParaRPr lang="zh-CN" altLang="en-US" sz="2400" b="0">
                <a:solidFill>
                  <a:schemeClr val="tx2"/>
                </a:solidFill>
                <a:latin typeface="Times New Roman" pitchFamily="18" charset="0"/>
              </a:endParaRPr>
            </a:p>
          </p:txBody>
        </p:sp>
        <p:sp>
          <p:nvSpPr>
            <p:cNvPr id="36927" name="Rectangle 62"/>
            <p:cNvSpPr>
              <a:spLocks noChangeArrowheads="1"/>
            </p:cNvSpPr>
            <p:nvPr/>
          </p:nvSpPr>
          <p:spPr bwMode="auto">
            <a:xfrm>
              <a:off x="1273" y="3588"/>
              <a:ext cx="14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en-US" altLang="zh-CN" sz="2400" b="0">
                  <a:solidFill>
                    <a:schemeClr val="tx2"/>
                  </a:solidFill>
                  <a:latin typeface="Times New Roman" pitchFamily="18" charset="0"/>
                </a:rPr>
                <a:t>t</a:t>
              </a:r>
              <a:endParaRPr lang="zh-CN" altLang="en-US" sz="2400" b="0">
                <a:solidFill>
                  <a:schemeClr val="tx2"/>
                </a:solidFill>
                <a:latin typeface="Times New Roman" pitchFamily="18" charset="0"/>
              </a:endParaRPr>
            </a:p>
          </p:txBody>
        </p:sp>
        <p:sp>
          <p:nvSpPr>
            <p:cNvPr id="36928" name="Line 63"/>
            <p:cNvSpPr>
              <a:spLocks noChangeShapeType="1"/>
            </p:cNvSpPr>
            <p:nvPr/>
          </p:nvSpPr>
          <p:spPr bwMode="auto">
            <a:xfrm>
              <a:off x="2975" y="3624"/>
              <a:ext cx="0" cy="180"/>
            </a:xfrm>
            <a:prstGeom prst="line">
              <a:avLst/>
            </a:prstGeom>
            <a:noFill/>
            <a:ln w="28575" cap="rnd">
              <a:solidFill>
                <a:schemeClr val="tx2"/>
              </a:solidFill>
              <a:prstDash val="sysDot"/>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29" name="Line 64"/>
            <p:cNvSpPr>
              <a:spLocks noChangeShapeType="1"/>
            </p:cNvSpPr>
            <p:nvPr/>
          </p:nvSpPr>
          <p:spPr bwMode="auto">
            <a:xfrm>
              <a:off x="5092" y="3624"/>
              <a:ext cx="0" cy="180"/>
            </a:xfrm>
            <a:prstGeom prst="line">
              <a:avLst/>
            </a:prstGeom>
            <a:noFill/>
            <a:ln w="28575" cap="rnd">
              <a:solidFill>
                <a:schemeClr val="tx2"/>
              </a:solidFill>
              <a:prstDash val="sysDot"/>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30" name="Line 65"/>
            <p:cNvSpPr>
              <a:spLocks noChangeShapeType="1"/>
            </p:cNvSpPr>
            <p:nvPr/>
          </p:nvSpPr>
          <p:spPr bwMode="auto">
            <a:xfrm>
              <a:off x="1046" y="3702"/>
              <a:ext cx="235"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31" name="Line 66"/>
            <p:cNvSpPr>
              <a:spLocks noChangeShapeType="1"/>
            </p:cNvSpPr>
            <p:nvPr/>
          </p:nvSpPr>
          <p:spPr bwMode="auto">
            <a:xfrm>
              <a:off x="1422" y="3702"/>
              <a:ext cx="282" cy="0"/>
            </a:xfrm>
            <a:prstGeom prst="line">
              <a:avLst/>
            </a:prstGeom>
            <a:noFill/>
            <a:ln w="28575">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32" name="Rectangle 67"/>
            <p:cNvSpPr>
              <a:spLocks noChangeArrowheads="1"/>
            </p:cNvSpPr>
            <p:nvPr/>
          </p:nvSpPr>
          <p:spPr bwMode="auto">
            <a:xfrm>
              <a:off x="3552" y="3588"/>
              <a:ext cx="100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b="0">
                  <a:solidFill>
                    <a:schemeClr val="tx2"/>
                  </a:solidFill>
                  <a:latin typeface="Times New Roman" pitchFamily="18" charset="0"/>
                </a:rPr>
                <a:t>存储周期</a:t>
              </a:r>
              <a:r>
                <a:rPr lang="en-US" altLang="zh-CN" sz="2400" b="0">
                  <a:solidFill>
                    <a:schemeClr val="tx2"/>
                  </a:solidFill>
                  <a:latin typeface="Times New Roman" pitchFamily="18" charset="0"/>
                </a:rPr>
                <a:t>T</a:t>
              </a:r>
              <a:r>
                <a:rPr lang="en-US" altLang="zh-CN" sz="2400" b="0" baseline="-25000">
                  <a:solidFill>
                    <a:schemeClr val="tx2"/>
                  </a:solidFill>
                  <a:latin typeface="Times New Roman" pitchFamily="18" charset="0"/>
                </a:rPr>
                <a:t>m</a:t>
              </a:r>
              <a:endParaRPr lang="zh-CN" altLang="en-US" sz="2400" b="0">
                <a:solidFill>
                  <a:schemeClr val="tx2"/>
                </a:solidFill>
                <a:latin typeface="Times New Roman" pitchFamily="18" charset="0"/>
              </a:endParaRPr>
            </a:p>
          </p:txBody>
        </p:sp>
        <p:sp>
          <p:nvSpPr>
            <p:cNvPr id="36933" name="Line 68"/>
            <p:cNvSpPr>
              <a:spLocks noChangeShapeType="1"/>
            </p:cNvSpPr>
            <p:nvPr/>
          </p:nvSpPr>
          <p:spPr bwMode="auto">
            <a:xfrm>
              <a:off x="4608" y="3696"/>
              <a:ext cx="484" cy="6"/>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34" name="Line 69"/>
            <p:cNvSpPr>
              <a:spLocks noChangeShapeType="1"/>
            </p:cNvSpPr>
            <p:nvPr/>
          </p:nvSpPr>
          <p:spPr bwMode="auto">
            <a:xfrm flipV="1">
              <a:off x="2975" y="3696"/>
              <a:ext cx="577" cy="6"/>
            </a:xfrm>
            <a:prstGeom prst="line">
              <a:avLst/>
            </a:prstGeom>
            <a:noFill/>
            <a:ln w="28575">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35" name="Rectangle 71"/>
            <p:cNvSpPr>
              <a:spLocks noChangeArrowheads="1"/>
            </p:cNvSpPr>
            <p:nvPr/>
          </p:nvSpPr>
          <p:spPr bwMode="auto">
            <a:xfrm>
              <a:off x="763" y="2904"/>
              <a:ext cx="29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r" eaLnBrk="1" hangingPunct="1">
                <a:lnSpc>
                  <a:spcPct val="80000"/>
                </a:lnSpc>
                <a:spcBef>
                  <a:spcPct val="0"/>
                </a:spcBef>
                <a:buClrTx/>
                <a:buFontTx/>
                <a:buNone/>
              </a:pPr>
              <a:r>
                <a:rPr lang="zh-CN" altLang="zh-CN" sz="2400" b="0">
                  <a:solidFill>
                    <a:schemeClr val="tx2"/>
                  </a:solidFill>
                  <a:latin typeface="Times New Roman" pitchFamily="18" charset="0"/>
                </a:rPr>
                <a:t>#1</a:t>
              </a:r>
              <a:endParaRPr lang="zh-CN" altLang="en-US" sz="2400" b="0">
                <a:solidFill>
                  <a:schemeClr val="tx2"/>
                </a:solidFill>
                <a:latin typeface="Times New Roman" pitchFamily="18" charset="0"/>
              </a:endParaRPr>
            </a:p>
          </p:txBody>
        </p:sp>
        <p:sp>
          <p:nvSpPr>
            <p:cNvPr id="36936" name="Rectangle 72"/>
            <p:cNvSpPr>
              <a:spLocks noChangeArrowheads="1"/>
            </p:cNvSpPr>
            <p:nvPr/>
          </p:nvSpPr>
          <p:spPr bwMode="auto">
            <a:xfrm>
              <a:off x="763" y="3084"/>
              <a:ext cx="29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r" eaLnBrk="1" hangingPunct="1">
                <a:lnSpc>
                  <a:spcPct val="80000"/>
                </a:lnSpc>
                <a:spcBef>
                  <a:spcPct val="0"/>
                </a:spcBef>
                <a:buClrTx/>
                <a:buFontTx/>
                <a:buNone/>
              </a:pPr>
              <a:r>
                <a:rPr lang="zh-CN" altLang="zh-CN" sz="2400" b="0">
                  <a:solidFill>
                    <a:schemeClr val="tx2"/>
                  </a:solidFill>
                  <a:latin typeface="Times New Roman" pitchFamily="18" charset="0"/>
                </a:rPr>
                <a:t>#2</a:t>
              </a:r>
              <a:endParaRPr lang="zh-CN" altLang="en-US" sz="2400" b="0">
                <a:solidFill>
                  <a:schemeClr val="tx2"/>
                </a:solidFill>
                <a:latin typeface="Times New Roman" pitchFamily="18" charset="0"/>
              </a:endParaRPr>
            </a:p>
          </p:txBody>
        </p:sp>
        <p:sp>
          <p:nvSpPr>
            <p:cNvPr id="36937" name="Rectangle 73"/>
            <p:cNvSpPr>
              <a:spLocks noChangeArrowheads="1"/>
            </p:cNvSpPr>
            <p:nvPr/>
          </p:nvSpPr>
          <p:spPr bwMode="auto">
            <a:xfrm>
              <a:off x="593" y="3406"/>
              <a:ext cx="52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r" eaLnBrk="1" hangingPunct="1">
                <a:lnSpc>
                  <a:spcPct val="80000"/>
                </a:lnSpc>
                <a:spcBef>
                  <a:spcPct val="0"/>
                </a:spcBef>
                <a:buClrTx/>
                <a:buFontTx/>
                <a:buNone/>
              </a:pPr>
              <a:r>
                <a:rPr lang="zh-CN" altLang="zh-CN" sz="2400" b="0">
                  <a:solidFill>
                    <a:schemeClr val="tx2"/>
                  </a:solidFill>
                  <a:latin typeface="Times New Roman" pitchFamily="18" charset="0"/>
                </a:rPr>
                <a:t>#</a:t>
              </a:r>
              <a:r>
                <a:rPr lang="en-US" altLang="zh-CN" sz="2400" b="0">
                  <a:solidFill>
                    <a:schemeClr val="tx2"/>
                  </a:solidFill>
                  <a:latin typeface="Times New Roman" pitchFamily="18" charset="0"/>
                </a:rPr>
                <a:t>n-1</a:t>
              </a:r>
              <a:endParaRPr lang="zh-CN" altLang="en-US" sz="2400" b="0">
                <a:solidFill>
                  <a:schemeClr val="tx2"/>
                </a:solidFill>
                <a:latin typeface="Times New Roman" pitchFamily="18" charset="0"/>
              </a:endParaRPr>
            </a:p>
          </p:txBody>
        </p:sp>
        <p:sp>
          <p:nvSpPr>
            <p:cNvPr id="36938" name="Rectangle 75"/>
            <p:cNvSpPr>
              <a:spLocks noChangeArrowheads="1"/>
            </p:cNvSpPr>
            <p:nvPr/>
          </p:nvSpPr>
          <p:spPr bwMode="auto">
            <a:xfrm>
              <a:off x="576" y="3859"/>
              <a:ext cx="158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启动间隔</a:t>
              </a:r>
              <a:r>
                <a:rPr lang="en-US" altLang="zh-CN" sz="2400">
                  <a:solidFill>
                    <a:schemeClr val="tx2"/>
                  </a:solidFill>
                </a:rPr>
                <a:t>t = </a:t>
              </a:r>
              <a:r>
                <a:rPr lang="en-US" altLang="zh-CN" sz="2400">
                  <a:solidFill>
                    <a:schemeClr val="tx2"/>
                  </a:solidFill>
                  <a:sym typeface="Symbol" pitchFamily="18" charset="2"/>
                </a:rPr>
                <a:t>T</a:t>
              </a:r>
              <a:r>
                <a:rPr lang="en-US" altLang="zh-CN" sz="2400" baseline="-25000">
                  <a:solidFill>
                    <a:schemeClr val="tx2"/>
                  </a:solidFill>
                  <a:sym typeface="Symbol" pitchFamily="18" charset="2"/>
                </a:rPr>
                <a:t>m</a:t>
              </a:r>
              <a:r>
                <a:rPr lang="en-US" altLang="zh-CN" sz="2400">
                  <a:solidFill>
                    <a:schemeClr val="tx2"/>
                  </a:solidFill>
                  <a:sym typeface="Symbol" pitchFamily="18" charset="2"/>
                </a:rPr>
                <a:t>/n</a:t>
              </a:r>
              <a:endParaRPr lang="en-US" altLang="zh-CN" sz="2400">
                <a:solidFill>
                  <a:schemeClr val="tx2"/>
                </a:solidFill>
              </a:endParaRPr>
            </a:p>
          </p:txBody>
        </p:sp>
      </p:gr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title"/>
          </p:nvPr>
        </p:nvSpPr>
        <p:spPr/>
        <p:txBody>
          <a:bodyPr/>
          <a:lstStyle/>
          <a:p>
            <a:pPr eaLnBrk="1" hangingPunct="1">
              <a:defRPr/>
            </a:pPr>
            <a:r>
              <a:rPr lang="zh-CN" altLang="en-US" smtClean="0"/>
              <a:t>问  题</a:t>
            </a:r>
          </a:p>
        </p:txBody>
      </p:sp>
      <p:sp>
        <p:nvSpPr>
          <p:cNvPr id="3789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存储系统原理</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并行存储器</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交叉访问存储器</a:t>
            </a:r>
            <a:endParaRPr lang="zh-CN" altLang="en-US" sz="1200" b="0">
              <a:latin typeface="Times New Roman" pitchFamily="18" charset="0"/>
              <a:ea typeface="幼圆" pitchFamily="49" charset="-122"/>
            </a:endParaRPr>
          </a:p>
        </p:txBody>
      </p:sp>
      <p:sp>
        <p:nvSpPr>
          <p:cNvPr id="37892"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4 之 4</a:t>
            </a:r>
          </a:p>
        </p:txBody>
      </p:sp>
      <p:sp>
        <p:nvSpPr>
          <p:cNvPr id="436298" name="Rectangle 74"/>
          <p:cNvSpPr>
            <a:spLocks noGrp="1" noChangeArrowheads="1"/>
          </p:cNvSpPr>
          <p:nvPr>
            <p:ph type="body" idx="1"/>
          </p:nvPr>
        </p:nvSpPr>
        <p:spPr>
          <a:xfrm>
            <a:off x="809625" y="1989138"/>
            <a:ext cx="7958138" cy="4411662"/>
          </a:xfrm>
        </p:spPr>
        <p:txBody>
          <a:bodyPr/>
          <a:lstStyle/>
          <a:p>
            <a:pPr marL="0" indent="0" eaLnBrk="1" hangingPunct="1">
              <a:buClr>
                <a:srgbClr val="FF0000"/>
              </a:buClr>
              <a:defRPr/>
            </a:pPr>
            <a:r>
              <a:rPr lang="zh-CN" altLang="en-US" sz="2400" dirty="0" smtClean="0">
                <a:solidFill>
                  <a:srgbClr val="FF0000"/>
                </a:solidFill>
                <a:effectLst>
                  <a:outerShdw blurRad="38100" dist="38100" dir="2700000" algn="tl">
                    <a:srgbClr val="C0C0C0"/>
                  </a:outerShdw>
                </a:effectLst>
              </a:rPr>
              <a:t>  问题</a:t>
            </a:r>
          </a:p>
          <a:p>
            <a:pPr marL="0" indent="0" eaLnBrk="1" hangingPunct="1">
              <a:buFont typeface="Wingdings" pitchFamily="2" charset="2"/>
              <a:buNone/>
              <a:defRPr/>
            </a:pPr>
            <a:r>
              <a:rPr lang="zh-CN" altLang="en-US" sz="2400" dirty="0" smtClean="0"/>
              <a:t>    主存储器的速度不是随存储体的个数的增加而线性增加。例如：在有的大型计算机中采用32个存储体低位交叉来构成主存储器，但是主存储器的速度只比单个存储体高10倍左右。</a:t>
            </a:r>
          </a:p>
          <a:p>
            <a:pPr marL="0" indent="0" eaLnBrk="1" hangingPunct="1">
              <a:buClr>
                <a:srgbClr val="FF0000"/>
              </a:buClr>
              <a:defRPr/>
            </a:pPr>
            <a:r>
              <a:rPr lang="zh-CN" altLang="en-US" sz="2400" dirty="0" smtClean="0">
                <a:solidFill>
                  <a:srgbClr val="FF0000"/>
                </a:solidFill>
                <a:effectLst>
                  <a:outerShdw blurRad="38100" dist="38100" dir="2700000" algn="tl">
                    <a:srgbClr val="C0C0C0"/>
                  </a:outerShdw>
                </a:effectLst>
              </a:rPr>
              <a:t>  原因</a:t>
            </a:r>
          </a:p>
          <a:p>
            <a:pPr marL="0" indent="0" eaLnBrk="1" hangingPunct="1">
              <a:buFont typeface="Wingdings" pitchFamily="2" charset="2"/>
              <a:buNone/>
              <a:defRPr/>
            </a:pPr>
            <a:r>
              <a:rPr lang="zh-CN" altLang="en-US" sz="2400" dirty="0" smtClean="0"/>
              <a:t>    存在访问冲突，产生冲突的根源主要有二：程序中有转移指令和数据的随机性。</a:t>
            </a:r>
          </a:p>
          <a:p>
            <a:pPr marL="0" indent="0" eaLnBrk="1" hangingPunct="1">
              <a:buClr>
                <a:srgbClr val="FF0000"/>
              </a:buClr>
              <a:defRPr/>
            </a:pPr>
            <a:r>
              <a:rPr lang="zh-CN" altLang="en-US" sz="2400" dirty="0" smtClean="0">
                <a:solidFill>
                  <a:srgbClr val="FF0000"/>
                </a:solidFill>
                <a:effectLst>
                  <a:outerShdw blurRad="38100" dist="38100" dir="2700000" algn="tl">
                    <a:srgbClr val="C0C0C0"/>
                  </a:outerShdw>
                </a:effectLst>
              </a:rPr>
              <a:t>  解决</a:t>
            </a:r>
          </a:p>
          <a:p>
            <a:pPr marL="0" indent="0" eaLnBrk="1" hangingPunct="1">
              <a:buFont typeface="Wingdings" pitchFamily="2" charset="2"/>
              <a:buNone/>
              <a:defRPr/>
            </a:pPr>
            <a:r>
              <a:rPr lang="zh-CN" altLang="en-US" sz="2400" dirty="0" smtClean="0"/>
              <a:t>    设计一种无访问冲突的存储器。</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p:txBody>
          <a:bodyPr/>
          <a:lstStyle/>
          <a:p>
            <a:pPr eaLnBrk="1" hangingPunct="1">
              <a:defRPr/>
            </a:pPr>
            <a:r>
              <a:rPr lang="zh-CN" altLang="en-US" smtClean="0"/>
              <a:t>虚拟存储系统</a:t>
            </a:r>
          </a:p>
        </p:txBody>
      </p:sp>
      <p:sp>
        <p:nvSpPr>
          <p:cNvPr id="3891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endParaRPr lang="zh-CN" altLang="en-US" sz="1200" b="0">
              <a:latin typeface="Times New Roman" pitchFamily="18" charset="0"/>
              <a:ea typeface="幼圆" pitchFamily="49" charset="-122"/>
            </a:endParaRPr>
          </a:p>
        </p:txBody>
      </p:sp>
      <p:sp>
        <p:nvSpPr>
          <p:cNvPr id="437253" name="Rectangle 5"/>
          <p:cNvSpPr>
            <a:spLocks noGrp="1" noChangeArrowheads="1"/>
          </p:cNvSpPr>
          <p:nvPr>
            <p:ph type="body" idx="1"/>
          </p:nvPr>
        </p:nvSpPr>
        <p:spPr>
          <a:xfrm>
            <a:off x="809625" y="2328863"/>
            <a:ext cx="7958138" cy="4052887"/>
          </a:xfrm>
        </p:spPr>
        <p:txBody>
          <a:bodyPr/>
          <a:lstStyle/>
          <a:p>
            <a:pPr marL="0" indent="0" eaLnBrk="1" hangingPunct="1">
              <a:lnSpc>
                <a:spcPct val="140000"/>
              </a:lnSpc>
              <a:buFont typeface="Wingdings" pitchFamily="2" charset="2"/>
              <a:buNone/>
              <a:defRPr/>
            </a:pPr>
            <a:r>
              <a:rPr lang="zh-CN" altLang="en-US" dirty="0" smtClean="0"/>
              <a:t>        </a:t>
            </a:r>
            <a:r>
              <a:rPr lang="zh-CN" altLang="en-US" dirty="0" smtClean="0">
                <a:solidFill>
                  <a:srgbClr val="FF0000"/>
                </a:solidFill>
                <a:effectLst>
                  <a:outerShdw blurRad="38100" dist="38100" dir="2700000" algn="tl">
                    <a:srgbClr val="C0C0C0"/>
                  </a:outerShdw>
                </a:effectLst>
              </a:rPr>
              <a:t>虚拟存储系统</a:t>
            </a:r>
            <a:r>
              <a:rPr lang="zh-CN" altLang="en-US" dirty="0" smtClean="0"/>
              <a:t>也称</a:t>
            </a:r>
            <a:r>
              <a:rPr lang="zh-CN" altLang="en-US" dirty="0" smtClean="0">
                <a:solidFill>
                  <a:srgbClr val="FF0000"/>
                </a:solidFill>
                <a:effectLst>
                  <a:outerShdw blurRad="38100" dist="38100" dir="2700000" algn="tl">
                    <a:srgbClr val="C0C0C0"/>
                  </a:outerShdw>
                </a:effectLst>
              </a:rPr>
              <a:t>虚拟存储器</a:t>
            </a:r>
            <a:r>
              <a:rPr lang="zh-CN" altLang="en-US" dirty="0" smtClean="0"/>
              <a:t>、</a:t>
            </a:r>
            <a:r>
              <a:rPr lang="zh-CN" altLang="en-US" dirty="0" smtClean="0">
                <a:solidFill>
                  <a:srgbClr val="FF0000"/>
                </a:solidFill>
                <a:effectLst>
                  <a:outerShdw blurRad="38100" dist="38100" dir="2700000" algn="tl">
                    <a:srgbClr val="C0C0C0"/>
                  </a:outerShdw>
                </a:effectLst>
              </a:rPr>
              <a:t>虚拟存储体系</a:t>
            </a:r>
            <a:r>
              <a:rPr lang="zh-CN" altLang="en-US" dirty="0" smtClean="0"/>
              <a:t>，1961年英国曼彻斯特大学</a:t>
            </a:r>
            <a:r>
              <a:rPr lang="en-US" altLang="zh-CN" dirty="0" err="1" smtClean="0"/>
              <a:t>Kilbrn</a:t>
            </a:r>
            <a:r>
              <a:rPr lang="zh-CN" altLang="en-US" dirty="0" smtClean="0"/>
              <a:t>等人提出，70年代广泛地应用于大中型计算机系统中，目前许多微型机也开始使用虚拟存储器。</a:t>
            </a:r>
          </a:p>
        </p:txBody>
      </p:sp>
      <p:sp>
        <p:nvSpPr>
          <p:cNvPr id="5" name="Text Box 5"/>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en-US" altLang="zh-CN" sz="1200" b="0" dirty="0" smtClean="0">
                <a:latin typeface="幼圆" pitchFamily="49" charset="-122"/>
                <a:ea typeface="幼圆" pitchFamily="49" charset="-122"/>
              </a:rPr>
              <a:t>3</a:t>
            </a:r>
            <a:r>
              <a:rPr lang="zh-CN" altLang="en-US" sz="1200" b="0" dirty="0" smtClean="0">
                <a:latin typeface="幼圆" pitchFamily="49" charset="-122"/>
                <a:ea typeface="幼圆" pitchFamily="49" charset="-122"/>
              </a:rPr>
              <a:t> </a:t>
            </a:r>
            <a:r>
              <a:rPr lang="zh-CN" altLang="en-US" sz="1200" b="0" dirty="0">
                <a:latin typeface="幼圆" pitchFamily="49" charset="-122"/>
                <a:ea typeface="幼圆" pitchFamily="49" charset="-122"/>
              </a:rPr>
              <a:t>之 </a:t>
            </a:r>
            <a:r>
              <a:rPr lang="en-US" altLang="zh-CN" sz="1200" b="0" dirty="0" smtClean="0">
                <a:latin typeface="幼圆" pitchFamily="49" charset="-122"/>
                <a:ea typeface="幼圆" pitchFamily="49" charset="-122"/>
              </a:rPr>
              <a:t>1</a:t>
            </a:r>
            <a:endParaRPr lang="zh-CN" altLang="en-US" sz="1200" b="0" dirty="0">
              <a:latin typeface="幼圆" pitchFamily="49" charset="-122"/>
              <a:ea typeface="幼圆" pitchFamily="49" charset="-122"/>
            </a:endParaRP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p:txBody>
          <a:bodyPr/>
          <a:lstStyle/>
          <a:p>
            <a:pPr eaLnBrk="1" hangingPunct="1">
              <a:defRPr/>
            </a:pPr>
            <a:r>
              <a:rPr lang="zh-CN" altLang="en-US" smtClean="0"/>
              <a:t>虚拟存储系统</a:t>
            </a:r>
          </a:p>
        </p:txBody>
      </p:sp>
      <p:sp>
        <p:nvSpPr>
          <p:cNvPr id="3993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endParaRPr lang="zh-CN" altLang="en-US" sz="1200" b="0">
              <a:latin typeface="Times New Roman" pitchFamily="18" charset="0"/>
              <a:ea typeface="幼圆" pitchFamily="49" charset="-122"/>
            </a:endParaRPr>
          </a:p>
        </p:txBody>
      </p:sp>
      <p:sp>
        <p:nvSpPr>
          <p:cNvPr id="39940" name="Rectangle 7"/>
          <p:cNvSpPr>
            <a:spLocks noChangeArrowheads="1"/>
          </p:cNvSpPr>
          <p:nvPr/>
        </p:nvSpPr>
        <p:spPr bwMode="auto">
          <a:xfrm>
            <a:off x="2243138" y="2314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grpSp>
        <p:nvGrpSpPr>
          <p:cNvPr id="39941" name="Group 10"/>
          <p:cNvGrpSpPr>
            <a:grpSpLocks/>
          </p:cNvGrpSpPr>
          <p:nvPr/>
        </p:nvGrpSpPr>
        <p:grpSpPr bwMode="auto">
          <a:xfrm>
            <a:off x="827088" y="2349500"/>
            <a:ext cx="8001000" cy="3563938"/>
            <a:chOff x="576" y="1344"/>
            <a:chExt cx="5040" cy="2245"/>
          </a:xfrm>
        </p:grpSpPr>
        <p:pic>
          <p:nvPicPr>
            <p:cNvPr id="39942" name="Picture 8" descr="Ch5-fig01"/>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b="20721"/>
            <a:stretch>
              <a:fillRect/>
            </a:stretch>
          </p:blipFill>
          <p:spPr bwMode="auto">
            <a:xfrm>
              <a:off x="576" y="1728"/>
              <a:ext cx="4896" cy="1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3" name="Oval 9"/>
            <p:cNvSpPr>
              <a:spLocks noChangeArrowheads="1"/>
            </p:cNvSpPr>
            <p:nvPr/>
          </p:nvSpPr>
          <p:spPr bwMode="auto">
            <a:xfrm>
              <a:off x="2544" y="1344"/>
              <a:ext cx="3072" cy="168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grpSp>
      <p:sp>
        <p:nvSpPr>
          <p:cNvPr id="8" name="Text Box 5"/>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en-US" altLang="zh-CN" sz="1200" b="0" dirty="0" smtClean="0">
                <a:latin typeface="幼圆" pitchFamily="49" charset="-122"/>
                <a:ea typeface="幼圆" pitchFamily="49" charset="-122"/>
              </a:rPr>
              <a:t>3</a:t>
            </a:r>
            <a:r>
              <a:rPr lang="zh-CN" altLang="en-US" sz="1200" b="0" dirty="0" smtClean="0">
                <a:latin typeface="幼圆" pitchFamily="49" charset="-122"/>
                <a:ea typeface="幼圆" pitchFamily="49" charset="-122"/>
              </a:rPr>
              <a:t> </a:t>
            </a:r>
            <a:r>
              <a:rPr lang="zh-CN" altLang="en-US" sz="1200" b="0" dirty="0">
                <a:latin typeface="幼圆" pitchFamily="49" charset="-122"/>
                <a:ea typeface="幼圆" pitchFamily="49" charset="-122"/>
              </a:rPr>
              <a:t>之 </a:t>
            </a:r>
            <a:r>
              <a:rPr lang="en-US" altLang="zh-CN" sz="1200" b="0" dirty="0" smtClean="0">
                <a:latin typeface="幼圆" pitchFamily="49" charset="-122"/>
                <a:ea typeface="幼圆" pitchFamily="49" charset="-122"/>
              </a:rPr>
              <a:t>2</a:t>
            </a:r>
            <a:endParaRPr lang="zh-CN" altLang="en-US" sz="1200" b="0" dirty="0">
              <a:latin typeface="幼圆" pitchFamily="49" charset="-122"/>
              <a:ea typeface="幼圆" pitchFamily="49" charset="-122"/>
            </a:endParaRP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pPr eaLnBrk="1" hangingPunct="1">
              <a:defRPr/>
            </a:pPr>
            <a:r>
              <a:rPr lang="zh-CN" altLang="en-US" smtClean="0"/>
              <a:t>虚拟存储系统</a:t>
            </a:r>
          </a:p>
        </p:txBody>
      </p:sp>
      <p:sp>
        <p:nvSpPr>
          <p:cNvPr id="4096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endParaRPr lang="zh-CN" altLang="en-US" sz="1200" b="0">
              <a:latin typeface="Times New Roman" pitchFamily="18" charset="0"/>
              <a:ea typeface="幼圆" pitchFamily="49" charset="-122"/>
            </a:endParaRPr>
          </a:p>
        </p:txBody>
      </p:sp>
      <p:sp>
        <p:nvSpPr>
          <p:cNvPr id="40964" name="Rectangle 5"/>
          <p:cNvSpPr>
            <a:spLocks noGrp="1" noChangeArrowheads="1"/>
          </p:cNvSpPr>
          <p:nvPr>
            <p:ph type="body" idx="1"/>
          </p:nvPr>
        </p:nvSpPr>
        <p:spPr>
          <a:xfrm>
            <a:off x="1835150" y="2060575"/>
            <a:ext cx="6056313" cy="4238625"/>
          </a:xfrm>
        </p:spPr>
        <p:txBody>
          <a:bodyPr/>
          <a:lstStyle/>
          <a:p>
            <a:pPr eaLnBrk="1" hangingPunct="1">
              <a:lnSpc>
                <a:spcPct val="140000"/>
              </a:lnSpc>
            </a:pPr>
            <a:r>
              <a:rPr lang="zh-CN" altLang="en-US" smtClean="0">
                <a:hlinkClick r:id="rId4" action="ppaction://hlinksldjump"/>
              </a:rPr>
              <a:t>虚拟存储系统的工作原理</a:t>
            </a:r>
            <a:endParaRPr lang="zh-CN" altLang="en-US" smtClean="0"/>
          </a:p>
          <a:p>
            <a:pPr eaLnBrk="1" hangingPunct="1">
              <a:lnSpc>
                <a:spcPct val="140000"/>
              </a:lnSpc>
            </a:pPr>
            <a:r>
              <a:rPr lang="zh-CN" altLang="en-US" smtClean="0">
                <a:hlinkClick r:id="rId5" action="ppaction://hlinksldjump"/>
              </a:rPr>
              <a:t>地址的映象和变换方法</a:t>
            </a:r>
            <a:endParaRPr lang="zh-CN" altLang="en-US" smtClean="0"/>
          </a:p>
          <a:p>
            <a:pPr eaLnBrk="1" hangingPunct="1">
              <a:lnSpc>
                <a:spcPct val="140000"/>
              </a:lnSpc>
            </a:pPr>
            <a:r>
              <a:rPr lang="zh-CN" altLang="en-US" smtClean="0">
                <a:hlinkClick r:id="rId6" action="ppaction://hlinksldjump"/>
              </a:rPr>
              <a:t>加快内部地址变换速度的方法</a:t>
            </a:r>
            <a:endParaRPr lang="zh-CN" altLang="en-US" smtClean="0"/>
          </a:p>
          <a:p>
            <a:pPr eaLnBrk="1" hangingPunct="1">
              <a:lnSpc>
                <a:spcPct val="140000"/>
              </a:lnSpc>
            </a:pPr>
            <a:r>
              <a:rPr lang="zh-CN" altLang="en-US" smtClean="0">
                <a:hlinkClick r:id="rId7" action="ppaction://hlinksldjump"/>
              </a:rPr>
              <a:t>页面替换算法</a:t>
            </a:r>
            <a:endParaRPr lang="zh-CN" altLang="en-US" smtClean="0"/>
          </a:p>
          <a:p>
            <a:pPr eaLnBrk="1" hangingPunct="1">
              <a:lnSpc>
                <a:spcPct val="140000"/>
              </a:lnSpc>
            </a:pPr>
            <a:r>
              <a:rPr lang="zh-CN" altLang="en-US" smtClean="0">
                <a:hlinkClick r:id="rId8" action="ppaction://hlinksldjump"/>
              </a:rPr>
              <a:t>提高主存命中率的方法</a:t>
            </a:r>
            <a:endParaRPr lang="zh-CN" altLang="en-US" smtClean="0"/>
          </a:p>
        </p:txBody>
      </p:sp>
      <p:sp>
        <p:nvSpPr>
          <p:cNvPr id="5" name="Text Box 5"/>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en-US" altLang="zh-CN" sz="1200" b="0" dirty="0" smtClean="0">
                <a:latin typeface="幼圆" pitchFamily="49" charset="-122"/>
                <a:ea typeface="幼圆" pitchFamily="49" charset="-122"/>
              </a:rPr>
              <a:t>3</a:t>
            </a:r>
            <a:r>
              <a:rPr lang="zh-CN" altLang="en-US" sz="1200" b="0" dirty="0" smtClean="0">
                <a:latin typeface="幼圆" pitchFamily="49" charset="-122"/>
                <a:ea typeface="幼圆" pitchFamily="49" charset="-122"/>
              </a:rPr>
              <a:t> </a:t>
            </a:r>
            <a:r>
              <a:rPr lang="zh-CN" altLang="en-US" sz="1200" b="0" dirty="0">
                <a:latin typeface="幼圆" pitchFamily="49" charset="-122"/>
                <a:ea typeface="幼圆" pitchFamily="49" charset="-122"/>
              </a:rPr>
              <a:t>之 </a:t>
            </a:r>
            <a:r>
              <a:rPr lang="en-US" altLang="zh-CN" sz="1200" b="0" dirty="0" smtClean="0">
                <a:latin typeface="幼圆" pitchFamily="49" charset="-122"/>
                <a:ea typeface="幼圆" pitchFamily="49" charset="-122"/>
              </a:rPr>
              <a:t>3</a:t>
            </a:r>
            <a:endParaRPr lang="zh-CN" altLang="en-US" sz="1200" b="0" dirty="0">
              <a:latin typeface="幼圆" pitchFamily="49" charset="-122"/>
              <a:ea typeface="幼圆" pitchFamily="49" charset="-122"/>
            </a:endParaRP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8458200" y="1600200"/>
            <a:ext cx="485775" cy="3124200"/>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vert="eaVert"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2000">
                <a:latin typeface="Times New Roman" pitchFamily="18" charset="0"/>
                <a:ea typeface="方正舒体" pitchFamily="2" charset="-122"/>
              </a:rPr>
              <a:t>页式虚拟存储器工作原理</a:t>
            </a:r>
          </a:p>
        </p:txBody>
      </p:sp>
      <p:sp>
        <p:nvSpPr>
          <p:cNvPr id="41987" name="Rectangle 3"/>
          <p:cNvSpPr>
            <a:spLocks noChangeArrowheads="1"/>
          </p:cNvSpPr>
          <p:nvPr/>
        </p:nvSpPr>
        <p:spPr bwMode="auto">
          <a:xfrm>
            <a:off x="1379538" y="2205038"/>
            <a:ext cx="14287"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1988" name="Rectangle 4"/>
          <p:cNvSpPr>
            <a:spLocks noChangeArrowheads="1"/>
          </p:cNvSpPr>
          <p:nvPr/>
        </p:nvSpPr>
        <p:spPr bwMode="auto">
          <a:xfrm>
            <a:off x="1379538" y="2205038"/>
            <a:ext cx="14287"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1989" name="Rectangle 5"/>
          <p:cNvSpPr>
            <a:spLocks noChangeArrowheads="1"/>
          </p:cNvSpPr>
          <p:nvPr/>
        </p:nvSpPr>
        <p:spPr bwMode="auto">
          <a:xfrm>
            <a:off x="1393825" y="2205038"/>
            <a:ext cx="906463"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1990" name="Rectangle 6"/>
          <p:cNvSpPr>
            <a:spLocks noChangeArrowheads="1"/>
          </p:cNvSpPr>
          <p:nvPr/>
        </p:nvSpPr>
        <p:spPr bwMode="auto">
          <a:xfrm>
            <a:off x="2300288" y="2205038"/>
            <a:ext cx="14287"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1991" name="Rectangle 7"/>
          <p:cNvSpPr>
            <a:spLocks noChangeArrowheads="1"/>
          </p:cNvSpPr>
          <p:nvPr/>
        </p:nvSpPr>
        <p:spPr bwMode="auto">
          <a:xfrm>
            <a:off x="2314575" y="2205038"/>
            <a:ext cx="908050"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1992" name="Rectangle 8"/>
          <p:cNvSpPr>
            <a:spLocks noChangeArrowheads="1"/>
          </p:cNvSpPr>
          <p:nvPr/>
        </p:nvSpPr>
        <p:spPr bwMode="auto">
          <a:xfrm>
            <a:off x="3222625" y="2205038"/>
            <a:ext cx="14288"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1993" name="Rectangle 9"/>
          <p:cNvSpPr>
            <a:spLocks noChangeArrowheads="1"/>
          </p:cNvSpPr>
          <p:nvPr/>
        </p:nvSpPr>
        <p:spPr bwMode="auto">
          <a:xfrm>
            <a:off x="3236913" y="2205038"/>
            <a:ext cx="908050"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1994" name="Rectangle 10"/>
          <p:cNvSpPr>
            <a:spLocks noChangeArrowheads="1"/>
          </p:cNvSpPr>
          <p:nvPr/>
        </p:nvSpPr>
        <p:spPr bwMode="auto">
          <a:xfrm>
            <a:off x="4144963" y="2205038"/>
            <a:ext cx="14287"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1995" name="Rectangle 11"/>
          <p:cNvSpPr>
            <a:spLocks noChangeArrowheads="1"/>
          </p:cNvSpPr>
          <p:nvPr/>
        </p:nvSpPr>
        <p:spPr bwMode="auto">
          <a:xfrm>
            <a:off x="4144963" y="2205038"/>
            <a:ext cx="14287"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1996" name="Rectangle 12"/>
          <p:cNvSpPr>
            <a:spLocks noChangeArrowheads="1"/>
          </p:cNvSpPr>
          <p:nvPr/>
        </p:nvSpPr>
        <p:spPr bwMode="auto">
          <a:xfrm>
            <a:off x="1379538" y="2478088"/>
            <a:ext cx="14287"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1997" name="Rectangle 13"/>
          <p:cNvSpPr>
            <a:spLocks noChangeArrowheads="1"/>
          </p:cNvSpPr>
          <p:nvPr/>
        </p:nvSpPr>
        <p:spPr bwMode="auto">
          <a:xfrm>
            <a:off x="1379538" y="2478088"/>
            <a:ext cx="14287"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1998" name="Rectangle 14"/>
          <p:cNvSpPr>
            <a:spLocks noChangeArrowheads="1"/>
          </p:cNvSpPr>
          <p:nvPr/>
        </p:nvSpPr>
        <p:spPr bwMode="auto">
          <a:xfrm>
            <a:off x="1393825" y="2478088"/>
            <a:ext cx="906463"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1999" name="Rectangle 15"/>
          <p:cNvSpPr>
            <a:spLocks noChangeArrowheads="1"/>
          </p:cNvSpPr>
          <p:nvPr/>
        </p:nvSpPr>
        <p:spPr bwMode="auto">
          <a:xfrm>
            <a:off x="2300288" y="2478088"/>
            <a:ext cx="14287"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000" name="Rectangle 16"/>
          <p:cNvSpPr>
            <a:spLocks noChangeArrowheads="1"/>
          </p:cNvSpPr>
          <p:nvPr/>
        </p:nvSpPr>
        <p:spPr bwMode="auto">
          <a:xfrm>
            <a:off x="2314575" y="2478088"/>
            <a:ext cx="908050"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001" name="Rectangle 17"/>
          <p:cNvSpPr>
            <a:spLocks noChangeArrowheads="1"/>
          </p:cNvSpPr>
          <p:nvPr/>
        </p:nvSpPr>
        <p:spPr bwMode="auto">
          <a:xfrm>
            <a:off x="3222625" y="2478088"/>
            <a:ext cx="14288"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002" name="Rectangle 18"/>
          <p:cNvSpPr>
            <a:spLocks noChangeArrowheads="1"/>
          </p:cNvSpPr>
          <p:nvPr/>
        </p:nvSpPr>
        <p:spPr bwMode="auto">
          <a:xfrm>
            <a:off x="3236913" y="2478088"/>
            <a:ext cx="908050"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003" name="Rectangle 19"/>
          <p:cNvSpPr>
            <a:spLocks noChangeArrowheads="1"/>
          </p:cNvSpPr>
          <p:nvPr/>
        </p:nvSpPr>
        <p:spPr bwMode="auto">
          <a:xfrm>
            <a:off x="4144963" y="2478088"/>
            <a:ext cx="14287"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004" name="Rectangle 20"/>
          <p:cNvSpPr>
            <a:spLocks noChangeArrowheads="1"/>
          </p:cNvSpPr>
          <p:nvPr/>
        </p:nvSpPr>
        <p:spPr bwMode="auto">
          <a:xfrm>
            <a:off x="4144963" y="2478088"/>
            <a:ext cx="14287"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005" name="Rectangle 21"/>
          <p:cNvSpPr>
            <a:spLocks noChangeArrowheads="1"/>
          </p:cNvSpPr>
          <p:nvPr/>
        </p:nvSpPr>
        <p:spPr bwMode="auto">
          <a:xfrm>
            <a:off x="2292350" y="5237163"/>
            <a:ext cx="30163"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006" name="Rectangle 22"/>
          <p:cNvSpPr>
            <a:spLocks noChangeArrowheads="1"/>
          </p:cNvSpPr>
          <p:nvPr/>
        </p:nvSpPr>
        <p:spPr bwMode="auto">
          <a:xfrm>
            <a:off x="2322513" y="5237163"/>
            <a:ext cx="892175"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007" name="Rectangle 23"/>
          <p:cNvSpPr>
            <a:spLocks noChangeArrowheads="1"/>
          </p:cNvSpPr>
          <p:nvPr/>
        </p:nvSpPr>
        <p:spPr bwMode="auto">
          <a:xfrm>
            <a:off x="3214688" y="5237163"/>
            <a:ext cx="30162"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008" name="Rectangle 24"/>
          <p:cNvSpPr>
            <a:spLocks noChangeArrowheads="1"/>
          </p:cNvSpPr>
          <p:nvPr/>
        </p:nvSpPr>
        <p:spPr bwMode="auto">
          <a:xfrm>
            <a:off x="4137025" y="5237163"/>
            <a:ext cx="30163"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009" name="Rectangle 25"/>
          <p:cNvSpPr>
            <a:spLocks noChangeArrowheads="1"/>
          </p:cNvSpPr>
          <p:nvPr/>
        </p:nvSpPr>
        <p:spPr bwMode="auto">
          <a:xfrm>
            <a:off x="5865813" y="5237163"/>
            <a:ext cx="28575"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010" name="Rectangle 26"/>
          <p:cNvSpPr>
            <a:spLocks noChangeArrowheads="1"/>
          </p:cNvSpPr>
          <p:nvPr/>
        </p:nvSpPr>
        <p:spPr bwMode="auto">
          <a:xfrm>
            <a:off x="6670675" y="5237163"/>
            <a:ext cx="30163"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011" name="Rectangle 27"/>
          <p:cNvSpPr>
            <a:spLocks noChangeArrowheads="1"/>
          </p:cNvSpPr>
          <p:nvPr/>
        </p:nvSpPr>
        <p:spPr bwMode="auto">
          <a:xfrm>
            <a:off x="6700838" y="5237163"/>
            <a:ext cx="892175"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012" name="Rectangle 28"/>
          <p:cNvSpPr>
            <a:spLocks noChangeArrowheads="1"/>
          </p:cNvSpPr>
          <p:nvPr/>
        </p:nvSpPr>
        <p:spPr bwMode="auto">
          <a:xfrm>
            <a:off x="7593013" y="5237163"/>
            <a:ext cx="28575"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013" name="Rectangle 29"/>
          <p:cNvSpPr>
            <a:spLocks noChangeArrowheads="1"/>
          </p:cNvSpPr>
          <p:nvPr/>
        </p:nvSpPr>
        <p:spPr bwMode="auto">
          <a:xfrm>
            <a:off x="1841500" y="533400"/>
            <a:ext cx="11557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300">
                <a:solidFill>
                  <a:srgbClr val="000000"/>
                </a:solidFill>
                <a:latin typeface="宋体" pitchFamily="2" charset="-122"/>
                <a:ea typeface="宋体" pitchFamily="2" charset="-122"/>
              </a:rPr>
              <a:t>磁盘存储器地址</a:t>
            </a:r>
            <a:endParaRPr kumimoji="0" lang="zh-CN" altLang="en-US" b="0">
              <a:solidFill>
                <a:schemeClr val="tx2"/>
              </a:solidFill>
              <a:latin typeface="Book Antiqua" pitchFamily="18" charset="0"/>
            </a:endParaRPr>
          </a:p>
        </p:txBody>
      </p:sp>
      <p:sp>
        <p:nvSpPr>
          <p:cNvPr id="42014" name="Rectangle 30"/>
          <p:cNvSpPr>
            <a:spLocks noChangeArrowheads="1"/>
          </p:cNvSpPr>
          <p:nvPr/>
        </p:nvSpPr>
        <p:spPr bwMode="auto">
          <a:xfrm>
            <a:off x="1371600" y="457200"/>
            <a:ext cx="30163"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015" name="Line 31"/>
          <p:cNvSpPr>
            <a:spLocks noChangeShapeType="1"/>
          </p:cNvSpPr>
          <p:nvPr/>
        </p:nvSpPr>
        <p:spPr bwMode="auto">
          <a:xfrm>
            <a:off x="1371600" y="457200"/>
            <a:ext cx="1588" cy="190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6" name="Rectangle 32"/>
          <p:cNvSpPr>
            <a:spLocks noChangeArrowheads="1"/>
          </p:cNvSpPr>
          <p:nvPr/>
        </p:nvSpPr>
        <p:spPr bwMode="auto">
          <a:xfrm>
            <a:off x="1371600" y="457200"/>
            <a:ext cx="30163" cy="174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017" name="Line 33"/>
          <p:cNvSpPr>
            <a:spLocks noChangeShapeType="1"/>
          </p:cNvSpPr>
          <p:nvPr/>
        </p:nvSpPr>
        <p:spPr bwMode="auto">
          <a:xfrm>
            <a:off x="1371600" y="457200"/>
            <a:ext cx="3016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8" name="Line 34"/>
          <p:cNvSpPr>
            <a:spLocks noChangeShapeType="1"/>
          </p:cNvSpPr>
          <p:nvPr/>
        </p:nvSpPr>
        <p:spPr bwMode="auto">
          <a:xfrm>
            <a:off x="1371600" y="457200"/>
            <a:ext cx="1588" cy="174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9" name="Rectangle 35"/>
          <p:cNvSpPr>
            <a:spLocks noChangeArrowheads="1"/>
          </p:cNvSpPr>
          <p:nvPr/>
        </p:nvSpPr>
        <p:spPr bwMode="auto">
          <a:xfrm>
            <a:off x="1401763" y="457200"/>
            <a:ext cx="28575" cy="174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020" name="Line 36"/>
          <p:cNvSpPr>
            <a:spLocks noChangeShapeType="1"/>
          </p:cNvSpPr>
          <p:nvPr/>
        </p:nvSpPr>
        <p:spPr bwMode="auto">
          <a:xfrm>
            <a:off x="1401763" y="457200"/>
            <a:ext cx="2857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1" name="Line 37"/>
          <p:cNvSpPr>
            <a:spLocks noChangeShapeType="1"/>
          </p:cNvSpPr>
          <p:nvPr/>
        </p:nvSpPr>
        <p:spPr bwMode="auto">
          <a:xfrm>
            <a:off x="1401763" y="457200"/>
            <a:ext cx="1587" cy="174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2" name="Rectangle 38"/>
          <p:cNvSpPr>
            <a:spLocks noChangeArrowheads="1"/>
          </p:cNvSpPr>
          <p:nvPr/>
        </p:nvSpPr>
        <p:spPr bwMode="auto">
          <a:xfrm>
            <a:off x="1430338" y="457200"/>
            <a:ext cx="869950" cy="174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023" name="Line 39"/>
          <p:cNvSpPr>
            <a:spLocks noChangeShapeType="1"/>
          </p:cNvSpPr>
          <p:nvPr/>
        </p:nvSpPr>
        <p:spPr bwMode="auto">
          <a:xfrm>
            <a:off x="1430338" y="457200"/>
            <a:ext cx="8699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4" name="Rectangle 40"/>
          <p:cNvSpPr>
            <a:spLocks noChangeArrowheads="1"/>
          </p:cNvSpPr>
          <p:nvPr/>
        </p:nvSpPr>
        <p:spPr bwMode="auto">
          <a:xfrm>
            <a:off x="2300288" y="457200"/>
            <a:ext cx="30162" cy="174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025" name="Line 41"/>
          <p:cNvSpPr>
            <a:spLocks noChangeShapeType="1"/>
          </p:cNvSpPr>
          <p:nvPr/>
        </p:nvSpPr>
        <p:spPr bwMode="auto">
          <a:xfrm>
            <a:off x="2300288" y="457200"/>
            <a:ext cx="30162"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6" name="Line 42"/>
          <p:cNvSpPr>
            <a:spLocks noChangeShapeType="1"/>
          </p:cNvSpPr>
          <p:nvPr/>
        </p:nvSpPr>
        <p:spPr bwMode="auto">
          <a:xfrm>
            <a:off x="2300288" y="457200"/>
            <a:ext cx="1587" cy="174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7" name="Rectangle 43"/>
          <p:cNvSpPr>
            <a:spLocks noChangeArrowheads="1"/>
          </p:cNvSpPr>
          <p:nvPr/>
        </p:nvSpPr>
        <p:spPr bwMode="auto">
          <a:xfrm>
            <a:off x="2330450" y="457200"/>
            <a:ext cx="884238" cy="174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028" name="Line 44"/>
          <p:cNvSpPr>
            <a:spLocks noChangeShapeType="1"/>
          </p:cNvSpPr>
          <p:nvPr/>
        </p:nvSpPr>
        <p:spPr bwMode="auto">
          <a:xfrm>
            <a:off x="2330450" y="457200"/>
            <a:ext cx="88423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9" name="Rectangle 45"/>
          <p:cNvSpPr>
            <a:spLocks noChangeArrowheads="1"/>
          </p:cNvSpPr>
          <p:nvPr/>
        </p:nvSpPr>
        <p:spPr bwMode="auto">
          <a:xfrm>
            <a:off x="3214688" y="457200"/>
            <a:ext cx="30162"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030" name="Line 46"/>
          <p:cNvSpPr>
            <a:spLocks noChangeShapeType="1"/>
          </p:cNvSpPr>
          <p:nvPr/>
        </p:nvSpPr>
        <p:spPr bwMode="auto">
          <a:xfrm>
            <a:off x="3214688" y="457200"/>
            <a:ext cx="1587" cy="190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31" name="Rectangle 47"/>
          <p:cNvSpPr>
            <a:spLocks noChangeArrowheads="1"/>
          </p:cNvSpPr>
          <p:nvPr/>
        </p:nvSpPr>
        <p:spPr bwMode="auto">
          <a:xfrm>
            <a:off x="3214688" y="457200"/>
            <a:ext cx="30162" cy="174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032" name="Line 48"/>
          <p:cNvSpPr>
            <a:spLocks noChangeShapeType="1"/>
          </p:cNvSpPr>
          <p:nvPr/>
        </p:nvSpPr>
        <p:spPr bwMode="auto">
          <a:xfrm>
            <a:off x="3214688" y="457200"/>
            <a:ext cx="30162"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33" name="Line 49"/>
          <p:cNvSpPr>
            <a:spLocks noChangeShapeType="1"/>
          </p:cNvSpPr>
          <p:nvPr/>
        </p:nvSpPr>
        <p:spPr bwMode="auto">
          <a:xfrm>
            <a:off x="3214688" y="457200"/>
            <a:ext cx="1587" cy="174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34" name="Rectangle 50"/>
          <p:cNvSpPr>
            <a:spLocks noChangeArrowheads="1"/>
          </p:cNvSpPr>
          <p:nvPr/>
        </p:nvSpPr>
        <p:spPr bwMode="auto">
          <a:xfrm>
            <a:off x="1371600" y="476250"/>
            <a:ext cx="30163" cy="265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035" name="Line 51"/>
          <p:cNvSpPr>
            <a:spLocks noChangeShapeType="1"/>
          </p:cNvSpPr>
          <p:nvPr/>
        </p:nvSpPr>
        <p:spPr bwMode="auto">
          <a:xfrm>
            <a:off x="1371600" y="476250"/>
            <a:ext cx="1588" cy="2651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36" name="Rectangle 52"/>
          <p:cNvSpPr>
            <a:spLocks noChangeArrowheads="1"/>
          </p:cNvSpPr>
          <p:nvPr/>
        </p:nvSpPr>
        <p:spPr bwMode="auto">
          <a:xfrm>
            <a:off x="3214688" y="476250"/>
            <a:ext cx="30162" cy="265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037" name="Line 53"/>
          <p:cNvSpPr>
            <a:spLocks noChangeShapeType="1"/>
          </p:cNvSpPr>
          <p:nvPr/>
        </p:nvSpPr>
        <p:spPr bwMode="auto">
          <a:xfrm>
            <a:off x="3214688" y="476250"/>
            <a:ext cx="1587" cy="2651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38" name="Rectangle 54"/>
          <p:cNvSpPr>
            <a:spLocks noChangeArrowheads="1"/>
          </p:cNvSpPr>
          <p:nvPr/>
        </p:nvSpPr>
        <p:spPr bwMode="auto">
          <a:xfrm>
            <a:off x="598488" y="1096963"/>
            <a:ext cx="317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000">
                <a:latin typeface="宋体" pitchFamily="2" charset="-122"/>
                <a:ea typeface="宋体" pitchFamily="2" charset="-122"/>
              </a:rPr>
              <a:t>     </a:t>
            </a:r>
            <a:endParaRPr kumimoji="0" lang="zh-CN" altLang="en-US" b="0">
              <a:latin typeface="Book Antiqua" pitchFamily="18" charset="0"/>
            </a:endParaRPr>
          </a:p>
        </p:txBody>
      </p:sp>
      <p:sp>
        <p:nvSpPr>
          <p:cNvPr id="42039" name="Rectangle 55"/>
          <p:cNvSpPr>
            <a:spLocks noChangeArrowheads="1"/>
          </p:cNvSpPr>
          <p:nvPr/>
        </p:nvSpPr>
        <p:spPr bwMode="auto">
          <a:xfrm>
            <a:off x="2563813" y="1038225"/>
            <a:ext cx="9144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200">
                <a:solidFill>
                  <a:srgbClr val="000000"/>
                </a:solidFill>
                <a:latin typeface="宋体" pitchFamily="2" charset="-122"/>
                <a:ea typeface="宋体" pitchFamily="2" charset="-122"/>
              </a:rPr>
              <a:t>访磁盘存储器</a:t>
            </a:r>
            <a:endParaRPr kumimoji="0" lang="zh-CN" altLang="en-US" b="0">
              <a:solidFill>
                <a:schemeClr val="tx2"/>
              </a:solidFill>
              <a:latin typeface="Book Antiqua" pitchFamily="18" charset="0"/>
            </a:endParaRPr>
          </a:p>
        </p:txBody>
      </p:sp>
      <p:sp>
        <p:nvSpPr>
          <p:cNvPr id="42040" name="Rectangle 56"/>
          <p:cNvSpPr>
            <a:spLocks noChangeArrowheads="1"/>
          </p:cNvSpPr>
          <p:nvPr/>
        </p:nvSpPr>
        <p:spPr bwMode="auto">
          <a:xfrm>
            <a:off x="1371600" y="741363"/>
            <a:ext cx="30163"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041" name="Line 57"/>
          <p:cNvSpPr>
            <a:spLocks noChangeShapeType="1"/>
          </p:cNvSpPr>
          <p:nvPr/>
        </p:nvSpPr>
        <p:spPr bwMode="auto">
          <a:xfrm>
            <a:off x="1371600" y="741363"/>
            <a:ext cx="3016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42" name="Line 58"/>
          <p:cNvSpPr>
            <a:spLocks noChangeShapeType="1"/>
          </p:cNvSpPr>
          <p:nvPr/>
        </p:nvSpPr>
        <p:spPr bwMode="auto">
          <a:xfrm>
            <a:off x="1371600" y="741363"/>
            <a:ext cx="1588" cy="190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43" name="Rectangle 59"/>
          <p:cNvSpPr>
            <a:spLocks noChangeArrowheads="1"/>
          </p:cNvSpPr>
          <p:nvPr/>
        </p:nvSpPr>
        <p:spPr bwMode="auto">
          <a:xfrm>
            <a:off x="1371600" y="741363"/>
            <a:ext cx="30163"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044" name="Line 60"/>
          <p:cNvSpPr>
            <a:spLocks noChangeShapeType="1"/>
          </p:cNvSpPr>
          <p:nvPr/>
        </p:nvSpPr>
        <p:spPr bwMode="auto">
          <a:xfrm>
            <a:off x="1371600" y="741363"/>
            <a:ext cx="3016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45" name="Line 61"/>
          <p:cNvSpPr>
            <a:spLocks noChangeShapeType="1"/>
          </p:cNvSpPr>
          <p:nvPr/>
        </p:nvSpPr>
        <p:spPr bwMode="auto">
          <a:xfrm>
            <a:off x="1371600" y="741363"/>
            <a:ext cx="1588" cy="190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46" name="Rectangle 62"/>
          <p:cNvSpPr>
            <a:spLocks noChangeArrowheads="1"/>
          </p:cNvSpPr>
          <p:nvPr/>
        </p:nvSpPr>
        <p:spPr bwMode="auto">
          <a:xfrm>
            <a:off x="1401763" y="741363"/>
            <a:ext cx="898525"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047" name="Line 63"/>
          <p:cNvSpPr>
            <a:spLocks noChangeShapeType="1"/>
          </p:cNvSpPr>
          <p:nvPr/>
        </p:nvSpPr>
        <p:spPr bwMode="auto">
          <a:xfrm>
            <a:off x="1401763" y="741363"/>
            <a:ext cx="8985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48" name="Rectangle 64"/>
          <p:cNvSpPr>
            <a:spLocks noChangeArrowheads="1"/>
          </p:cNvSpPr>
          <p:nvPr/>
        </p:nvSpPr>
        <p:spPr bwMode="auto">
          <a:xfrm>
            <a:off x="2300288" y="741363"/>
            <a:ext cx="30162"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049" name="Line 65"/>
          <p:cNvSpPr>
            <a:spLocks noChangeShapeType="1"/>
          </p:cNvSpPr>
          <p:nvPr/>
        </p:nvSpPr>
        <p:spPr bwMode="auto">
          <a:xfrm>
            <a:off x="2300288" y="741363"/>
            <a:ext cx="3016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50" name="Line 66"/>
          <p:cNvSpPr>
            <a:spLocks noChangeShapeType="1"/>
          </p:cNvSpPr>
          <p:nvPr/>
        </p:nvSpPr>
        <p:spPr bwMode="auto">
          <a:xfrm>
            <a:off x="2300288" y="741363"/>
            <a:ext cx="1587" cy="190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51" name="Rectangle 67"/>
          <p:cNvSpPr>
            <a:spLocks noChangeArrowheads="1"/>
          </p:cNvSpPr>
          <p:nvPr/>
        </p:nvSpPr>
        <p:spPr bwMode="auto">
          <a:xfrm>
            <a:off x="2330450" y="741363"/>
            <a:ext cx="884238"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052" name="Line 68"/>
          <p:cNvSpPr>
            <a:spLocks noChangeShapeType="1"/>
          </p:cNvSpPr>
          <p:nvPr/>
        </p:nvSpPr>
        <p:spPr bwMode="auto">
          <a:xfrm>
            <a:off x="2330450" y="741363"/>
            <a:ext cx="88423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53" name="Rectangle 69"/>
          <p:cNvSpPr>
            <a:spLocks noChangeArrowheads="1"/>
          </p:cNvSpPr>
          <p:nvPr/>
        </p:nvSpPr>
        <p:spPr bwMode="auto">
          <a:xfrm>
            <a:off x="3214688" y="741363"/>
            <a:ext cx="30162"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054" name="Line 70"/>
          <p:cNvSpPr>
            <a:spLocks noChangeShapeType="1"/>
          </p:cNvSpPr>
          <p:nvPr/>
        </p:nvSpPr>
        <p:spPr bwMode="auto">
          <a:xfrm>
            <a:off x="3214688" y="741363"/>
            <a:ext cx="3016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55" name="Line 71"/>
          <p:cNvSpPr>
            <a:spLocks noChangeShapeType="1"/>
          </p:cNvSpPr>
          <p:nvPr/>
        </p:nvSpPr>
        <p:spPr bwMode="auto">
          <a:xfrm>
            <a:off x="3214688" y="741363"/>
            <a:ext cx="1587" cy="190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56" name="Rectangle 72"/>
          <p:cNvSpPr>
            <a:spLocks noChangeArrowheads="1"/>
          </p:cNvSpPr>
          <p:nvPr/>
        </p:nvSpPr>
        <p:spPr bwMode="auto">
          <a:xfrm>
            <a:off x="3214688" y="741363"/>
            <a:ext cx="30162"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057" name="Line 73"/>
          <p:cNvSpPr>
            <a:spLocks noChangeShapeType="1"/>
          </p:cNvSpPr>
          <p:nvPr/>
        </p:nvSpPr>
        <p:spPr bwMode="auto">
          <a:xfrm>
            <a:off x="3214688" y="741363"/>
            <a:ext cx="3016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58" name="Line 74"/>
          <p:cNvSpPr>
            <a:spLocks noChangeShapeType="1"/>
          </p:cNvSpPr>
          <p:nvPr/>
        </p:nvSpPr>
        <p:spPr bwMode="auto">
          <a:xfrm>
            <a:off x="3214688" y="741363"/>
            <a:ext cx="1587" cy="190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59" name="Rectangle 75"/>
          <p:cNvSpPr>
            <a:spLocks noChangeArrowheads="1"/>
          </p:cNvSpPr>
          <p:nvPr/>
        </p:nvSpPr>
        <p:spPr bwMode="auto">
          <a:xfrm>
            <a:off x="762000" y="1373188"/>
            <a:ext cx="209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100">
                <a:solidFill>
                  <a:srgbClr val="000000"/>
                </a:solidFill>
                <a:latin typeface="宋体" pitchFamily="2" charset="-122"/>
                <a:ea typeface="宋体" pitchFamily="2" charset="-122"/>
              </a:rPr>
              <a:t>   </a:t>
            </a:r>
            <a:endParaRPr kumimoji="0" lang="zh-CN" altLang="en-US" b="0">
              <a:solidFill>
                <a:schemeClr val="tx2"/>
              </a:solidFill>
              <a:latin typeface="Book Antiqua" pitchFamily="18" charset="0"/>
            </a:endParaRPr>
          </a:p>
        </p:txBody>
      </p:sp>
      <p:sp>
        <p:nvSpPr>
          <p:cNvPr id="42060" name="Rectangle 76"/>
          <p:cNvSpPr>
            <a:spLocks noChangeArrowheads="1"/>
          </p:cNvSpPr>
          <p:nvPr/>
        </p:nvSpPr>
        <p:spPr bwMode="auto">
          <a:xfrm>
            <a:off x="1447800" y="762000"/>
            <a:ext cx="2762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100">
                <a:solidFill>
                  <a:srgbClr val="000000"/>
                </a:solidFill>
                <a:latin typeface="宋体" pitchFamily="2" charset="-122"/>
                <a:ea typeface="宋体" pitchFamily="2" charset="-122"/>
              </a:rPr>
              <a:t>命中</a:t>
            </a:r>
            <a:endParaRPr kumimoji="0" lang="zh-CN" altLang="en-US" b="0">
              <a:solidFill>
                <a:schemeClr val="tx2"/>
              </a:solidFill>
              <a:latin typeface="Book Antiqua" pitchFamily="18" charset="0"/>
            </a:endParaRPr>
          </a:p>
        </p:txBody>
      </p:sp>
      <p:sp>
        <p:nvSpPr>
          <p:cNvPr id="42061" name="Rectangle 77"/>
          <p:cNvSpPr>
            <a:spLocks noChangeArrowheads="1"/>
          </p:cNvSpPr>
          <p:nvPr/>
        </p:nvSpPr>
        <p:spPr bwMode="auto">
          <a:xfrm>
            <a:off x="2157413" y="1365250"/>
            <a:ext cx="9906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300">
                <a:solidFill>
                  <a:srgbClr val="000000"/>
                </a:solidFill>
                <a:latin typeface="宋体" pitchFamily="2" charset="-122"/>
                <a:ea typeface="宋体" pitchFamily="2" charset="-122"/>
              </a:rPr>
              <a:t>外部地址变换</a:t>
            </a:r>
            <a:endParaRPr kumimoji="0" lang="zh-CN" altLang="en-US" b="0">
              <a:solidFill>
                <a:schemeClr val="tx2"/>
              </a:solidFill>
              <a:latin typeface="Book Antiqua" pitchFamily="18" charset="0"/>
            </a:endParaRPr>
          </a:p>
        </p:txBody>
      </p:sp>
      <p:sp>
        <p:nvSpPr>
          <p:cNvPr id="42062" name="Rectangle 78"/>
          <p:cNvSpPr>
            <a:spLocks noChangeArrowheads="1"/>
          </p:cNvSpPr>
          <p:nvPr/>
        </p:nvSpPr>
        <p:spPr bwMode="auto">
          <a:xfrm>
            <a:off x="1371600" y="1290638"/>
            <a:ext cx="30163"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063" name="Line 79"/>
          <p:cNvSpPr>
            <a:spLocks noChangeShapeType="1"/>
          </p:cNvSpPr>
          <p:nvPr/>
        </p:nvSpPr>
        <p:spPr bwMode="auto">
          <a:xfrm>
            <a:off x="1371600" y="1290638"/>
            <a:ext cx="1588" cy="206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64" name="Rectangle 80"/>
          <p:cNvSpPr>
            <a:spLocks noChangeArrowheads="1"/>
          </p:cNvSpPr>
          <p:nvPr/>
        </p:nvSpPr>
        <p:spPr bwMode="auto">
          <a:xfrm>
            <a:off x="1371600" y="1290638"/>
            <a:ext cx="30163"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065" name="Line 81"/>
          <p:cNvSpPr>
            <a:spLocks noChangeShapeType="1"/>
          </p:cNvSpPr>
          <p:nvPr/>
        </p:nvSpPr>
        <p:spPr bwMode="auto">
          <a:xfrm>
            <a:off x="1371600" y="1290638"/>
            <a:ext cx="3016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66" name="Line 82"/>
          <p:cNvSpPr>
            <a:spLocks noChangeShapeType="1"/>
          </p:cNvSpPr>
          <p:nvPr/>
        </p:nvSpPr>
        <p:spPr bwMode="auto">
          <a:xfrm>
            <a:off x="1371600" y="1290638"/>
            <a:ext cx="1588" cy="206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67" name="Rectangle 83"/>
          <p:cNvSpPr>
            <a:spLocks noChangeArrowheads="1"/>
          </p:cNvSpPr>
          <p:nvPr/>
        </p:nvSpPr>
        <p:spPr bwMode="auto">
          <a:xfrm>
            <a:off x="1401763" y="1290638"/>
            <a:ext cx="898525"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068" name="Line 84"/>
          <p:cNvSpPr>
            <a:spLocks noChangeShapeType="1"/>
          </p:cNvSpPr>
          <p:nvPr/>
        </p:nvSpPr>
        <p:spPr bwMode="auto">
          <a:xfrm>
            <a:off x="1401763" y="1290638"/>
            <a:ext cx="8985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69" name="Rectangle 85"/>
          <p:cNvSpPr>
            <a:spLocks noChangeArrowheads="1"/>
          </p:cNvSpPr>
          <p:nvPr/>
        </p:nvSpPr>
        <p:spPr bwMode="auto">
          <a:xfrm>
            <a:off x="2300288" y="1290638"/>
            <a:ext cx="30162"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070" name="Line 86"/>
          <p:cNvSpPr>
            <a:spLocks noChangeShapeType="1"/>
          </p:cNvSpPr>
          <p:nvPr/>
        </p:nvSpPr>
        <p:spPr bwMode="auto">
          <a:xfrm>
            <a:off x="2300288" y="1290638"/>
            <a:ext cx="3016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71" name="Line 87"/>
          <p:cNvSpPr>
            <a:spLocks noChangeShapeType="1"/>
          </p:cNvSpPr>
          <p:nvPr/>
        </p:nvSpPr>
        <p:spPr bwMode="auto">
          <a:xfrm>
            <a:off x="2300288" y="1290638"/>
            <a:ext cx="1587" cy="206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72" name="Rectangle 88"/>
          <p:cNvSpPr>
            <a:spLocks noChangeArrowheads="1"/>
          </p:cNvSpPr>
          <p:nvPr/>
        </p:nvSpPr>
        <p:spPr bwMode="auto">
          <a:xfrm>
            <a:off x="2330450" y="1290638"/>
            <a:ext cx="892175"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073" name="Line 89"/>
          <p:cNvSpPr>
            <a:spLocks noChangeShapeType="1"/>
          </p:cNvSpPr>
          <p:nvPr/>
        </p:nvSpPr>
        <p:spPr bwMode="auto">
          <a:xfrm>
            <a:off x="2330450" y="1290638"/>
            <a:ext cx="89217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74" name="Rectangle 90"/>
          <p:cNvSpPr>
            <a:spLocks noChangeArrowheads="1"/>
          </p:cNvSpPr>
          <p:nvPr/>
        </p:nvSpPr>
        <p:spPr bwMode="auto">
          <a:xfrm>
            <a:off x="3222625" y="1290638"/>
            <a:ext cx="30163"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075" name="Line 91"/>
          <p:cNvSpPr>
            <a:spLocks noChangeShapeType="1"/>
          </p:cNvSpPr>
          <p:nvPr/>
        </p:nvSpPr>
        <p:spPr bwMode="auto">
          <a:xfrm>
            <a:off x="3222625" y="1290638"/>
            <a:ext cx="3016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76" name="Line 92"/>
          <p:cNvSpPr>
            <a:spLocks noChangeShapeType="1"/>
          </p:cNvSpPr>
          <p:nvPr/>
        </p:nvSpPr>
        <p:spPr bwMode="auto">
          <a:xfrm>
            <a:off x="3222625" y="1290638"/>
            <a:ext cx="1588" cy="206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77" name="Rectangle 93"/>
          <p:cNvSpPr>
            <a:spLocks noChangeArrowheads="1"/>
          </p:cNvSpPr>
          <p:nvPr/>
        </p:nvSpPr>
        <p:spPr bwMode="auto">
          <a:xfrm>
            <a:off x="3252788" y="1290638"/>
            <a:ext cx="422275"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078" name="Line 94"/>
          <p:cNvSpPr>
            <a:spLocks noChangeShapeType="1"/>
          </p:cNvSpPr>
          <p:nvPr/>
        </p:nvSpPr>
        <p:spPr bwMode="auto">
          <a:xfrm>
            <a:off x="3252788" y="1290638"/>
            <a:ext cx="42227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79" name="Rectangle 95"/>
          <p:cNvSpPr>
            <a:spLocks noChangeArrowheads="1"/>
          </p:cNvSpPr>
          <p:nvPr/>
        </p:nvSpPr>
        <p:spPr bwMode="auto">
          <a:xfrm>
            <a:off x="3675063" y="1290638"/>
            <a:ext cx="30162"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080" name="Line 96"/>
          <p:cNvSpPr>
            <a:spLocks noChangeShapeType="1"/>
          </p:cNvSpPr>
          <p:nvPr/>
        </p:nvSpPr>
        <p:spPr bwMode="auto">
          <a:xfrm>
            <a:off x="3675063" y="1290638"/>
            <a:ext cx="1587" cy="206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81" name="Rectangle 97"/>
          <p:cNvSpPr>
            <a:spLocks noChangeArrowheads="1"/>
          </p:cNvSpPr>
          <p:nvPr/>
        </p:nvSpPr>
        <p:spPr bwMode="auto">
          <a:xfrm>
            <a:off x="3675063" y="1290638"/>
            <a:ext cx="30162"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082" name="Line 98"/>
          <p:cNvSpPr>
            <a:spLocks noChangeShapeType="1"/>
          </p:cNvSpPr>
          <p:nvPr/>
        </p:nvSpPr>
        <p:spPr bwMode="auto">
          <a:xfrm>
            <a:off x="3675063" y="1290638"/>
            <a:ext cx="3016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83" name="Line 99"/>
          <p:cNvSpPr>
            <a:spLocks noChangeShapeType="1"/>
          </p:cNvSpPr>
          <p:nvPr/>
        </p:nvSpPr>
        <p:spPr bwMode="auto">
          <a:xfrm>
            <a:off x="3675063" y="1290638"/>
            <a:ext cx="1587" cy="206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84" name="Rectangle 100"/>
          <p:cNvSpPr>
            <a:spLocks noChangeArrowheads="1"/>
          </p:cNvSpPr>
          <p:nvPr/>
        </p:nvSpPr>
        <p:spPr bwMode="auto">
          <a:xfrm>
            <a:off x="1371600" y="1311275"/>
            <a:ext cx="30163" cy="263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085" name="Line 101"/>
          <p:cNvSpPr>
            <a:spLocks noChangeShapeType="1"/>
          </p:cNvSpPr>
          <p:nvPr/>
        </p:nvSpPr>
        <p:spPr bwMode="auto">
          <a:xfrm>
            <a:off x="1371600" y="1311275"/>
            <a:ext cx="1588" cy="263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86" name="Rectangle 102"/>
          <p:cNvSpPr>
            <a:spLocks noChangeArrowheads="1"/>
          </p:cNvSpPr>
          <p:nvPr/>
        </p:nvSpPr>
        <p:spPr bwMode="auto">
          <a:xfrm>
            <a:off x="3675063" y="1311275"/>
            <a:ext cx="30162" cy="263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087" name="Line 103"/>
          <p:cNvSpPr>
            <a:spLocks noChangeShapeType="1"/>
          </p:cNvSpPr>
          <p:nvPr/>
        </p:nvSpPr>
        <p:spPr bwMode="auto">
          <a:xfrm>
            <a:off x="3675063" y="1311275"/>
            <a:ext cx="1587" cy="263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88" name="Rectangle 104"/>
          <p:cNvSpPr>
            <a:spLocks noChangeArrowheads="1"/>
          </p:cNvSpPr>
          <p:nvPr/>
        </p:nvSpPr>
        <p:spPr bwMode="auto">
          <a:xfrm>
            <a:off x="379413" y="1111250"/>
            <a:ext cx="4191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100">
                <a:solidFill>
                  <a:srgbClr val="000000"/>
                </a:solidFill>
                <a:latin typeface="宋体" pitchFamily="2" charset="-122"/>
                <a:ea typeface="宋体" pitchFamily="2" charset="-122"/>
              </a:rPr>
              <a:t>未命中</a:t>
            </a:r>
            <a:endParaRPr kumimoji="0" lang="zh-CN" altLang="en-US" b="0">
              <a:solidFill>
                <a:schemeClr val="tx2"/>
              </a:solidFill>
              <a:latin typeface="Book Antiqua" pitchFamily="18" charset="0"/>
            </a:endParaRPr>
          </a:p>
        </p:txBody>
      </p:sp>
      <p:sp>
        <p:nvSpPr>
          <p:cNvPr id="42089" name="Rectangle 105"/>
          <p:cNvSpPr>
            <a:spLocks noChangeArrowheads="1"/>
          </p:cNvSpPr>
          <p:nvPr/>
        </p:nvSpPr>
        <p:spPr bwMode="auto">
          <a:xfrm>
            <a:off x="301625" y="1328738"/>
            <a:ext cx="5588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100">
                <a:solidFill>
                  <a:srgbClr val="000000"/>
                </a:solidFill>
                <a:latin typeface="宋体" pitchFamily="2" charset="-122"/>
                <a:ea typeface="宋体" pitchFamily="2" charset="-122"/>
              </a:rPr>
              <a:t>访磁带等</a:t>
            </a:r>
            <a:endParaRPr kumimoji="0" lang="zh-CN" altLang="en-US" b="0">
              <a:solidFill>
                <a:schemeClr val="tx2"/>
              </a:solidFill>
              <a:latin typeface="Book Antiqua" pitchFamily="18" charset="0"/>
            </a:endParaRPr>
          </a:p>
        </p:txBody>
      </p:sp>
      <p:sp>
        <p:nvSpPr>
          <p:cNvPr id="42090" name="Rectangle 106"/>
          <p:cNvSpPr>
            <a:spLocks noChangeArrowheads="1"/>
          </p:cNvSpPr>
          <p:nvPr/>
        </p:nvSpPr>
        <p:spPr bwMode="auto">
          <a:xfrm>
            <a:off x="1647825" y="1603375"/>
            <a:ext cx="4953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300">
                <a:solidFill>
                  <a:srgbClr val="000000"/>
                </a:solidFill>
                <a:latin typeface="宋体" pitchFamily="2" charset="-122"/>
                <a:ea typeface="宋体" pitchFamily="2" charset="-122"/>
              </a:rPr>
              <a:t>虚页号</a:t>
            </a:r>
            <a:endParaRPr kumimoji="0" lang="zh-CN" altLang="en-US" b="0">
              <a:solidFill>
                <a:schemeClr val="tx2"/>
              </a:solidFill>
              <a:latin typeface="Book Antiqua" pitchFamily="18" charset="0"/>
            </a:endParaRPr>
          </a:p>
        </p:txBody>
      </p:sp>
      <p:sp>
        <p:nvSpPr>
          <p:cNvPr id="42091" name="Rectangle 107"/>
          <p:cNvSpPr>
            <a:spLocks noChangeArrowheads="1"/>
          </p:cNvSpPr>
          <p:nvPr/>
        </p:nvSpPr>
        <p:spPr bwMode="auto">
          <a:xfrm>
            <a:off x="2333625" y="1600200"/>
            <a:ext cx="166688"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300">
                <a:solidFill>
                  <a:srgbClr val="000000"/>
                </a:solidFill>
                <a:latin typeface="Wingdings" pitchFamily="2" charset="2"/>
              </a:rPr>
              <a:t>→</a:t>
            </a:r>
            <a:endParaRPr kumimoji="0" lang="zh-CN" altLang="en-US" b="0">
              <a:solidFill>
                <a:schemeClr val="tx2"/>
              </a:solidFill>
              <a:latin typeface="Book Antiqua" pitchFamily="18" charset="0"/>
            </a:endParaRPr>
          </a:p>
        </p:txBody>
      </p:sp>
      <p:sp>
        <p:nvSpPr>
          <p:cNvPr id="42092" name="Rectangle 108"/>
          <p:cNvSpPr>
            <a:spLocks noChangeArrowheads="1"/>
          </p:cNvSpPr>
          <p:nvPr/>
        </p:nvSpPr>
        <p:spPr bwMode="auto">
          <a:xfrm>
            <a:off x="2717800" y="1603375"/>
            <a:ext cx="8255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300">
                <a:solidFill>
                  <a:srgbClr val="000000"/>
                </a:solidFill>
                <a:latin typeface="宋体" pitchFamily="2" charset="-122"/>
                <a:ea typeface="宋体" pitchFamily="2" charset="-122"/>
              </a:rPr>
              <a:t>磁盘实地址</a:t>
            </a:r>
            <a:endParaRPr kumimoji="0" lang="zh-CN" altLang="en-US" b="0">
              <a:solidFill>
                <a:schemeClr val="tx2"/>
              </a:solidFill>
              <a:latin typeface="Book Antiqua" pitchFamily="18" charset="0"/>
            </a:endParaRPr>
          </a:p>
        </p:txBody>
      </p:sp>
      <p:sp>
        <p:nvSpPr>
          <p:cNvPr id="42093" name="Rectangle 109"/>
          <p:cNvSpPr>
            <a:spLocks noChangeArrowheads="1"/>
          </p:cNvSpPr>
          <p:nvPr/>
        </p:nvSpPr>
        <p:spPr bwMode="auto">
          <a:xfrm>
            <a:off x="1371600" y="1574800"/>
            <a:ext cx="30163" cy="265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094" name="Line 110"/>
          <p:cNvSpPr>
            <a:spLocks noChangeShapeType="1"/>
          </p:cNvSpPr>
          <p:nvPr/>
        </p:nvSpPr>
        <p:spPr bwMode="auto">
          <a:xfrm>
            <a:off x="1371600" y="1574800"/>
            <a:ext cx="1588" cy="2651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95" name="Rectangle 111"/>
          <p:cNvSpPr>
            <a:spLocks noChangeArrowheads="1"/>
          </p:cNvSpPr>
          <p:nvPr/>
        </p:nvSpPr>
        <p:spPr bwMode="auto">
          <a:xfrm>
            <a:off x="3675063" y="1574800"/>
            <a:ext cx="30162" cy="265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096" name="Line 112"/>
          <p:cNvSpPr>
            <a:spLocks noChangeShapeType="1"/>
          </p:cNvSpPr>
          <p:nvPr/>
        </p:nvSpPr>
        <p:spPr bwMode="auto">
          <a:xfrm>
            <a:off x="3675063" y="1574800"/>
            <a:ext cx="1587" cy="2651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97" name="Rectangle 113"/>
          <p:cNvSpPr>
            <a:spLocks noChangeArrowheads="1"/>
          </p:cNvSpPr>
          <p:nvPr/>
        </p:nvSpPr>
        <p:spPr bwMode="auto">
          <a:xfrm>
            <a:off x="762000" y="1828800"/>
            <a:ext cx="9144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200">
                <a:solidFill>
                  <a:srgbClr val="000000"/>
                </a:solidFill>
                <a:latin typeface="宋体" pitchFamily="2" charset="-122"/>
                <a:ea typeface="宋体" pitchFamily="2" charset="-122"/>
              </a:rPr>
              <a:t>外部地址变换</a:t>
            </a:r>
            <a:endParaRPr kumimoji="0" lang="zh-CN" altLang="en-US" b="0">
              <a:solidFill>
                <a:schemeClr val="tx2"/>
              </a:solidFill>
              <a:latin typeface="Book Antiqua" pitchFamily="18" charset="0"/>
            </a:endParaRPr>
          </a:p>
        </p:txBody>
      </p:sp>
      <p:sp>
        <p:nvSpPr>
          <p:cNvPr id="42098" name="Rectangle 114"/>
          <p:cNvSpPr>
            <a:spLocks noChangeArrowheads="1"/>
          </p:cNvSpPr>
          <p:nvPr/>
        </p:nvSpPr>
        <p:spPr bwMode="auto">
          <a:xfrm>
            <a:off x="2382838" y="1890713"/>
            <a:ext cx="412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300">
                <a:solidFill>
                  <a:srgbClr val="000000"/>
                </a:solidFill>
                <a:latin typeface="Times New Roman" pitchFamily="18" charset="0"/>
              </a:rPr>
              <a:t> </a:t>
            </a:r>
            <a:endParaRPr kumimoji="0" lang="zh-CN" altLang="en-US" b="0">
              <a:solidFill>
                <a:schemeClr val="tx2"/>
              </a:solidFill>
              <a:latin typeface="Book Antiqua" pitchFamily="18" charset="0"/>
            </a:endParaRPr>
          </a:p>
        </p:txBody>
      </p:sp>
      <p:sp>
        <p:nvSpPr>
          <p:cNvPr id="42099" name="Rectangle 115"/>
          <p:cNvSpPr>
            <a:spLocks noChangeArrowheads="1"/>
          </p:cNvSpPr>
          <p:nvPr/>
        </p:nvSpPr>
        <p:spPr bwMode="auto">
          <a:xfrm>
            <a:off x="2505075" y="1890713"/>
            <a:ext cx="412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300">
                <a:solidFill>
                  <a:srgbClr val="000000"/>
                </a:solidFill>
                <a:latin typeface="Times New Roman" pitchFamily="18" charset="0"/>
              </a:rPr>
              <a:t> </a:t>
            </a:r>
            <a:endParaRPr kumimoji="0" lang="zh-CN" altLang="en-US" b="0">
              <a:solidFill>
                <a:schemeClr val="tx2"/>
              </a:solidFill>
              <a:latin typeface="Book Antiqua" pitchFamily="18" charset="0"/>
            </a:endParaRPr>
          </a:p>
        </p:txBody>
      </p:sp>
      <p:sp>
        <p:nvSpPr>
          <p:cNvPr id="42100" name="Rectangle 116"/>
          <p:cNvSpPr>
            <a:spLocks noChangeArrowheads="1"/>
          </p:cNvSpPr>
          <p:nvPr/>
        </p:nvSpPr>
        <p:spPr bwMode="auto">
          <a:xfrm>
            <a:off x="2705100" y="1890713"/>
            <a:ext cx="31432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en-US" altLang="zh-CN" sz="1300">
                <a:solidFill>
                  <a:srgbClr val="000000"/>
                </a:solidFill>
                <a:latin typeface="Times New Roman" pitchFamily="18" charset="0"/>
              </a:rPr>
              <a:t>U+P</a:t>
            </a:r>
            <a:endParaRPr kumimoji="0" lang="en-US" altLang="zh-CN" b="0">
              <a:solidFill>
                <a:schemeClr val="tx2"/>
              </a:solidFill>
              <a:latin typeface="Book Antiqua" pitchFamily="18" charset="0"/>
            </a:endParaRPr>
          </a:p>
        </p:txBody>
      </p:sp>
      <p:sp>
        <p:nvSpPr>
          <p:cNvPr id="42101" name="Rectangle 117"/>
          <p:cNvSpPr>
            <a:spLocks noChangeArrowheads="1"/>
          </p:cNvSpPr>
          <p:nvPr/>
        </p:nvSpPr>
        <p:spPr bwMode="auto">
          <a:xfrm>
            <a:off x="1371600" y="1839913"/>
            <a:ext cx="30163"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102" name="Line 118"/>
          <p:cNvSpPr>
            <a:spLocks noChangeShapeType="1"/>
          </p:cNvSpPr>
          <p:nvPr/>
        </p:nvSpPr>
        <p:spPr bwMode="auto">
          <a:xfrm>
            <a:off x="1371600" y="1839913"/>
            <a:ext cx="3016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03" name="Line 119"/>
          <p:cNvSpPr>
            <a:spLocks noChangeShapeType="1"/>
          </p:cNvSpPr>
          <p:nvPr/>
        </p:nvSpPr>
        <p:spPr bwMode="auto">
          <a:xfrm>
            <a:off x="1371600" y="1839913"/>
            <a:ext cx="1588" cy="190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04" name="Rectangle 120"/>
          <p:cNvSpPr>
            <a:spLocks noChangeArrowheads="1"/>
          </p:cNvSpPr>
          <p:nvPr/>
        </p:nvSpPr>
        <p:spPr bwMode="auto">
          <a:xfrm>
            <a:off x="1371600" y="1839913"/>
            <a:ext cx="30163"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105" name="Line 121"/>
          <p:cNvSpPr>
            <a:spLocks noChangeShapeType="1"/>
          </p:cNvSpPr>
          <p:nvPr/>
        </p:nvSpPr>
        <p:spPr bwMode="auto">
          <a:xfrm>
            <a:off x="1371600" y="1839913"/>
            <a:ext cx="3016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06" name="Line 122"/>
          <p:cNvSpPr>
            <a:spLocks noChangeShapeType="1"/>
          </p:cNvSpPr>
          <p:nvPr/>
        </p:nvSpPr>
        <p:spPr bwMode="auto">
          <a:xfrm>
            <a:off x="1371600" y="1839913"/>
            <a:ext cx="1588" cy="190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07" name="Rectangle 123"/>
          <p:cNvSpPr>
            <a:spLocks noChangeArrowheads="1"/>
          </p:cNvSpPr>
          <p:nvPr/>
        </p:nvSpPr>
        <p:spPr bwMode="auto">
          <a:xfrm>
            <a:off x="1401763" y="1839913"/>
            <a:ext cx="898525"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108" name="Line 124"/>
          <p:cNvSpPr>
            <a:spLocks noChangeShapeType="1"/>
          </p:cNvSpPr>
          <p:nvPr/>
        </p:nvSpPr>
        <p:spPr bwMode="auto">
          <a:xfrm>
            <a:off x="1401763" y="1839913"/>
            <a:ext cx="8985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09" name="Rectangle 125"/>
          <p:cNvSpPr>
            <a:spLocks noChangeArrowheads="1"/>
          </p:cNvSpPr>
          <p:nvPr/>
        </p:nvSpPr>
        <p:spPr bwMode="auto">
          <a:xfrm>
            <a:off x="2300288" y="1839913"/>
            <a:ext cx="30162"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110" name="Line 126"/>
          <p:cNvSpPr>
            <a:spLocks noChangeShapeType="1"/>
          </p:cNvSpPr>
          <p:nvPr/>
        </p:nvSpPr>
        <p:spPr bwMode="auto">
          <a:xfrm>
            <a:off x="2300288" y="1839913"/>
            <a:ext cx="3016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11" name="Line 127"/>
          <p:cNvSpPr>
            <a:spLocks noChangeShapeType="1"/>
          </p:cNvSpPr>
          <p:nvPr/>
        </p:nvSpPr>
        <p:spPr bwMode="auto">
          <a:xfrm>
            <a:off x="2300288" y="1839913"/>
            <a:ext cx="1587" cy="190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12" name="Rectangle 128"/>
          <p:cNvSpPr>
            <a:spLocks noChangeArrowheads="1"/>
          </p:cNvSpPr>
          <p:nvPr/>
        </p:nvSpPr>
        <p:spPr bwMode="auto">
          <a:xfrm>
            <a:off x="2330450" y="1839913"/>
            <a:ext cx="892175"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113" name="Line 129"/>
          <p:cNvSpPr>
            <a:spLocks noChangeShapeType="1"/>
          </p:cNvSpPr>
          <p:nvPr/>
        </p:nvSpPr>
        <p:spPr bwMode="auto">
          <a:xfrm>
            <a:off x="2330450" y="1839913"/>
            <a:ext cx="89217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14" name="Rectangle 130"/>
          <p:cNvSpPr>
            <a:spLocks noChangeArrowheads="1"/>
          </p:cNvSpPr>
          <p:nvPr/>
        </p:nvSpPr>
        <p:spPr bwMode="auto">
          <a:xfrm>
            <a:off x="3222625" y="1839913"/>
            <a:ext cx="30163"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115" name="Line 131"/>
          <p:cNvSpPr>
            <a:spLocks noChangeShapeType="1"/>
          </p:cNvSpPr>
          <p:nvPr/>
        </p:nvSpPr>
        <p:spPr bwMode="auto">
          <a:xfrm>
            <a:off x="3222625" y="1839913"/>
            <a:ext cx="3016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16" name="Line 132"/>
          <p:cNvSpPr>
            <a:spLocks noChangeShapeType="1"/>
          </p:cNvSpPr>
          <p:nvPr/>
        </p:nvSpPr>
        <p:spPr bwMode="auto">
          <a:xfrm>
            <a:off x="3222625" y="1839913"/>
            <a:ext cx="1588" cy="190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17" name="Rectangle 133"/>
          <p:cNvSpPr>
            <a:spLocks noChangeArrowheads="1"/>
          </p:cNvSpPr>
          <p:nvPr/>
        </p:nvSpPr>
        <p:spPr bwMode="auto">
          <a:xfrm>
            <a:off x="3252788" y="1839913"/>
            <a:ext cx="422275"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118" name="Line 134"/>
          <p:cNvSpPr>
            <a:spLocks noChangeShapeType="1"/>
          </p:cNvSpPr>
          <p:nvPr/>
        </p:nvSpPr>
        <p:spPr bwMode="auto">
          <a:xfrm>
            <a:off x="3252788" y="1839913"/>
            <a:ext cx="42227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19" name="Rectangle 135"/>
          <p:cNvSpPr>
            <a:spLocks noChangeArrowheads="1"/>
          </p:cNvSpPr>
          <p:nvPr/>
        </p:nvSpPr>
        <p:spPr bwMode="auto">
          <a:xfrm>
            <a:off x="3675063" y="1839913"/>
            <a:ext cx="30162"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120" name="Line 136"/>
          <p:cNvSpPr>
            <a:spLocks noChangeShapeType="1"/>
          </p:cNvSpPr>
          <p:nvPr/>
        </p:nvSpPr>
        <p:spPr bwMode="auto">
          <a:xfrm>
            <a:off x="3675063" y="1839913"/>
            <a:ext cx="3016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21" name="Line 137"/>
          <p:cNvSpPr>
            <a:spLocks noChangeShapeType="1"/>
          </p:cNvSpPr>
          <p:nvPr/>
        </p:nvSpPr>
        <p:spPr bwMode="auto">
          <a:xfrm>
            <a:off x="3675063" y="1839913"/>
            <a:ext cx="1587" cy="190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22" name="Rectangle 138"/>
          <p:cNvSpPr>
            <a:spLocks noChangeArrowheads="1"/>
          </p:cNvSpPr>
          <p:nvPr/>
        </p:nvSpPr>
        <p:spPr bwMode="auto">
          <a:xfrm>
            <a:off x="3675063" y="1839913"/>
            <a:ext cx="30162"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123" name="Line 139"/>
          <p:cNvSpPr>
            <a:spLocks noChangeShapeType="1"/>
          </p:cNvSpPr>
          <p:nvPr/>
        </p:nvSpPr>
        <p:spPr bwMode="auto">
          <a:xfrm>
            <a:off x="3675063" y="1839913"/>
            <a:ext cx="3016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24" name="Line 140"/>
          <p:cNvSpPr>
            <a:spLocks noChangeShapeType="1"/>
          </p:cNvSpPr>
          <p:nvPr/>
        </p:nvSpPr>
        <p:spPr bwMode="auto">
          <a:xfrm>
            <a:off x="3675063" y="1839913"/>
            <a:ext cx="1587" cy="190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25" name="Rectangle 141"/>
          <p:cNvSpPr>
            <a:spLocks noChangeArrowheads="1"/>
          </p:cNvSpPr>
          <p:nvPr/>
        </p:nvSpPr>
        <p:spPr bwMode="auto">
          <a:xfrm>
            <a:off x="1393825" y="2212975"/>
            <a:ext cx="906463" cy="211138"/>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126" name="Rectangle 142"/>
          <p:cNvSpPr>
            <a:spLocks noChangeArrowheads="1"/>
          </p:cNvSpPr>
          <p:nvPr/>
        </p:nvSpPr>
        <p:spPr bwMode="auto">
          <a:xfrm>
            <a:off x="1851025" y="2244725"/>
            <a:ext cx="119063"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en-US" altLang="zh-CN" sz="1300">
                <a:solidFill>
                  <a:srgbClr val="010000"/>
                </a:solidFill>
                <a:latin typeface="Times New Roman" pitchFamily="18" charset="0"/>
              </a:rPr>
              <a:t>U</a:t>
            </a:r>
            <a:endParaRPr kumimoji="0" lang="en-US" altLang="zh-CN" b="0">
              <a:solidFill>
                <a:schemeClr val="tx2"/>
              </a:solidFill>
              <a:latin typeface="Book Antiqua" pitchFamily="18" charset="0"/>
            </a:endParaRPr>
          </a:p>
        </p:txBody>
      </p:sp>
      <p:sp>
        <p:nvSpPr>
          <p:cNvPr id="42127" name="Rectangle 143"/>
          <p:cNvSpPr>
            <a:spLocks noChangeArrowheads="1"/>
          </p:cNvSpPr>
          <p:nvPr/>
        </p:nvSpPr>
        <p:spPr bwMode="auto">
          <a:xfrm>
            <a:off x="1393825" y="2424113"/>
            <a:ext cx="906463" cy="5397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128" name="Rectangle 144"/>
          <p:cNvSpPr>
            <a:spLocks noChangeArrowheads="1"/>
          </p:cNvSpPr>
          <p:nvPr/>
        </p:nvSpPr>
        <p:spPr bwMode="auto">
          <a:xfrm>
            <a:off x="2314575" y="2212975"/>
            <a:ext cx="908050" cy="211138"/>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129" name="Rectangle 145"/>
          <p:cNvSpPr>
            <a:spLocks noChangeArrowheads="1"/>
          </p:cNvSpPr>
          <p:nvPr/>
        </p:nvSpPr>
        <p:spPr bwMode="auto">
          <a:xfrm>
            <a:off x="2781300" y="2244725"/>
            <a:ext cx="1016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en-US" altLang="zh-CN" sz="1300">
                <a:solidFill>
                  <a:srgbClr val="010000"/>
                </a:solidFill>
                <a:latin typeface="Times New Roman" pitchFamily="18" charset="0"/>
              </a:rPr>
              <a:t>P</a:t>
            </a:r>
            <a:endParaRPr kumimoji="0" lang="en-US" altLang="zh-CN" b="0">
              <a:solidFill>
                <a:schemeClr val="tx2"/>
              </a:solidFill>
              <a:latin typeface="Book Antiqua" pitchFamily="18" charset="0"/>
            </a:endParaRPr>
          </a:p>
        </p:txBody>
      </p:sp>
      <p:sp>
        <p:nvSpPr>
          <p:cNvPr id="42130" name="Rectangle 146"/>
          <p:cNvSpPr>
            <a:spLocks noChangeArrowheads="1"/>
          </p:cNvSpPr>
          <p:nvPr/>
        </p:nvSpPr>
        <p:spPr bwMode="auto">
          <a:xfrm>
            <a:off x="2314575" y="2424113"/>
            <a:ext cx="908050" cy="5397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131" name="Rectangle 147"/>
          <p:cNvSpPr>
            <a:spLocks noChangeArrowheads="1"/>
          </p:cNvSpPr>
          <p:nvPr/>
        </p:nvSpPr>
        <p:spPr bwMode="auto">
          <a:xfrm>
            <a:off x="3236913" y="2212975"/>
            <a:ext cx="908050" cy="211138"/>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132" name="Rectangle 148"/>
          <p:cNvSpPr>
            <a:spLocks noChangeArrowheads="1"/>
          </p:cNvSpPr>
          <p:nvPr/>
        </p:nvSpPr>
        <p:spPr bwMode="auto">
          <a:xfrm>
            <a:off x="3694113" y="2244725"/>
            <a:ext cx="119062"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en-US" altLang="zh-CN" sz="1300">
                <a:solidFill>
                  <a:srgbClr val="010000"/>
                </a:solidFill>
                <a:latin typeface="Times New Roman" pitchFamily="18" charset="0"/>
              </a:rPr>
              <a:t>D</a:t>
            </a:r>
            <a:endParaRPr kumimoji="0" lang="en-US" altLang="zh-CN" b="0">
              <a:solidFill>
                <a:schemeClr val="tx2"/>
              </a:solidFill>
              <a:latin typeface="Book Antiqua" pitchFamily="18" charset="0"/>
            </a:endParaRPr>
          </a:p>
        </p:txBody>
      </p:sp>
      <p:sp>
        <p:nvSpPr>
          <p:cNvPr id="42133" name="Rectangle 149"/>
          <p:cNvSpPr>
            <a:spLocks noChangeArrowheads="1"/>
          </p:cNvSpPr>
          <p:nvPr/>
        </p:nvSpPr>
        <p:spPr bwMode="auto">
          <a:xfrm>
            <a:off x="3236913" y="2424113"/>
            <a:ext cx="908050" cy="5397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134" name="Rectangle 150"/>
          <p:cNvSpPr>
            <a:spLocks noChangeArrowheads="1"/>
          </p:cNvSpPr>
          <p:nvPr/>
        </p:nvSpPr>
        <p:spPr bwMode="auto">
          <a:xfrm>
            <a:off x="4235450" y="2263775"/>
            <a:ext cx="76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200">
                <a:solidFill>
                  <a:srgbClr val="010000"/>
                </a:solidFill>
                <a:latin typeface="宋体" pitchFamily="2" charset="-122"/>
                <a:ea typeface="宋体" pitchFamily="2" charset="-122"/>
              </a:rPr>
              <a:t> </a:t>
            </a:r>
            <a:endParaRPr kumimoji="0" lang="zh-CN" altLang="en-US" b="0">
              <a:solidFill>
                <a:schemeClr val="tx2"/>
              </a:solidFill>
              <a:latin typeface="Book Antiqua" pitchFamily="18" charset="0"/>
            </a:endParaRPr>
          </a:p>
        </p:txBody>
      </p:sp>
      <p:sp>
        <p:nvSpPr>
          <p:cNvPr id="42135" name="Rectangle 151"/>
          <p:cNvSpPr>
            <a:spLocks noChangeArrowheads="1"/>
          </p:cNvSpPr>
          <p:nvPr/>
        </p:nvSpPr>
        <p:spPr bwMode="auto">
          <a:xfrm>
            <a:off x="4357688" y="2257425"/>
            <a:ext cx="18573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en-US" altLang="zh-CN" sz="1200">
                <a:solidFill>
                  <a:srgbClr val="010000"/>
                </a:solidFill>
                <a:latin typeface="Times New Roman" pitchFamily="18" charset="0"/>
              </a:rPr>
              <a:t>Av</a:t>
            </a:r>
            <a:endParaRPr kumimoji="0" lang="en-US" altLang="zh-CN" b="0">
              <a:solidFill>
                <a:schemeClr val="tx2"/>
              </a:solidFill>
              <a:latin typeface="Book Antiqua" pitchFamily="18" charset="0"/>
            </a:endParaRPr>
          </a:p>
        </p:txBody>
      </p:sp>
      <p:sp>
        <p:nvSpPr>
          <p:cNvPr id="42136" name="Rectangle 152"/>
          <p:cNvSpPr>
            <a:spLocks noChangeArrowheads="1"/>
          </p:cNvSpPr>
          <p:nvPr/>
        </p:nvSpPr>
        <p:spPr bwMode="auto">
          <a:xfrm>
            <a:off x="4606925" y="2273300"/>
            <a:ext cx="9144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200">
                <a:solidFill>
                  <a:srgbClr val="010000"/>
                </a:solidFill>
                <a:latin typeface="宋体" pitchFamily="2" charset="-122"/>
                <a:ea typeface="宋体" pitchFamily="2" charset="-122"/>
              </a:rPr>
              <a:t>多用户虚地址</a:t>
            </a:r>
            <a:endParaRPr kumimoji="0" lang="zh-CN" altLang="en-US" b="0">
              <a:solidFill>
                <a:schemeClr val="tx2"/>
              </a:solidFill>
              <a:latin typeface="Book Antiqua" pitchFamily="18" charset="0"/>
            </a:endParaRPr>
          </a:p>
        </p:txBody>
      </p:sp>
      <p:sp>
        <p:nvSpPr>
          <p:cNvPr id="42137" name="Rectangle 153"/>
          <p:cNvSpPr>
            <a:spLocks noChangeArrowheads="1"/>
          </p:cNvSpPr>
          <p:nvPr/>
        </p:nvSpPr>
        <p:spPr bwMode="auto">
          <a:xfrm>
            <a:off x="1379538" y="2205038"/>
            <a:ext cx="14287"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138" name="Line 154"/>
          <p:cNvSpPr>
            <a:spLocks noChangeShapeType="1"/>
          </p:cNvSpPr>
          <p:nvPr/>
        </p:nvSpPr>
        <p:spPr bwMode="auto">
          <a:xfrm>
            <a:off x="1379538" y="2205038"/>
            <a:ext cx="1428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39" name="Line 155"/>
          <p:cNvSpPr>
            <a:spLocks noChangeShapeType="1"/>
          </p:cNvSpPr>
          <p:nvPr/>
        </p:nvSpPr>
        <p:spPr bwMode="auto">
          <a:xfrm>
            <a:off x="1379538" y="2205038"/>
            <a:ext cx="1587" cy="79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40" name="Rectangle 156"/>
          <p:cNvSpPr>
            <a:spLocks noChangeArrowheads="1"/>
          </p:cNvSpPr>
          <p:nvPr/>
        </p:nvSpPr>
        <p:spPr bwMode="auto">
          <a:xfrm>
            <a:off x="1379538" y="2205038"/>
            <a:ext cx="14287"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141" name="Line 157"/>
          <p:cNvSpPr>
            <a:spLocks noChangeShapeType="1"/>
          </p:cNvSpPr>
          <p:nvPr/>
        </p:nvSpPr>
        <p:spPr bwMode="auto">
          <a:xfrm>
            <a:off x="1379538" y="2205038"/>
            <a:ext cx="1428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42" name="Line 158"/>
          <p:cNvSpPr>
            <a:spLocks noChangeShapeType="1"/>
          </p:cNvSpPr>
          <p:nvPr/>
        </p:nvSpPr>
        <p:spPr bwMode="auto">
          <a:xfrm>
            <a:off x="1379538" y="2205038"/>
            <a:ext cx="1587" cy="79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43" name="Rectangle 159"/>
          <p:cNvSpPr>
            <a:spLocks noChangeArrowheads="1"/>
          </p:cNvSpPr>
          <p:nvPr/>
        </p:nvSpPr>
        <p:spPr bwMode="auto">
          <a:xfrm>
            <a:off x="1393825" y="2205038"/>
            <a:ext cx="906463"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144" name="Line 160"/>
          <p:cNvSpPr>
            <a:spLocks noChangeShapeType="1"/>
          </p:cNvSpPr>
          <p:nvPr/>
        </p:nvSpPr>
        <p:spPr bwMode="auto">
          <a:xfrm>
            <a:off x="1393825" y="2205038"/>
            <a:ext cx="90646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45" name="Rectangle 161"/>
          <p:cNvSpPr>
            <a:spLocks noChangeArrowheads="1"/>
          </p:cNvSpPr>
          <p:nvPr/>
        </p:nvSpPr>
        <p:spPr bwMode="auto">
          <a:xfrm>
            <a:off x="2300288" y="2205038"/>
            <a:ext cx="14287"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146" name="Line 162"/>
          <p:cNvSpPr>
            <a:spLocks noChangeShapeType="1"/>
          </p:cNvSpPr>
          <p:nvPr/>
        </p:nvSpPr>
        <p:spPr bwMode="auto">
          <a:xfrm>
            <a:off x="2300288" y="2205038"/>
            <a:ext cx="1428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47" name="Line 163"/>
          <p:cNvSpPr>
            <a:spLocks noChangeShapeType="1"/>
          </p:cNvSpPr>
          <p:nvPr/>
        </p:nvSpPr>
        <p:spPr bwMode="auto">
          <a:xfrm>
            <a:off x="2300288" y="2205038"/>
            <a:ext cx="1587" cy="79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48" name="Rectangle 164"/>
          <p:cNvSpPr>
            <a:spLocks noChangeArrowheads="1"/>
          </p:cNvSpPr>
          <p:nvPr/>
        </p:nvSpPr>
        <p:spPr bwMode="auto">
          <a:xfrm>
            <a:off x="2314575" y="2205038"/>
            <a:ext cx="908050"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149" name="Line 165"/>
          <p:cNvSpPr>
            <a:spLocks noChangeShapeType="1"/>
          </p:cNvSpPr>
          <p:nvPr/>
        </p:nvSpPr>
        <p:spPr bwMode="auto">
          <a:xfrm>
            <a:off x="2314575" y="2205038"/>
            <a:ext cx="9080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50" name="Rectangle 166"/>
          <p:cNvSpPr>
            <a:spLocks noChangeArrowheads="1"/>
          </p:cNvSpPr>
          <p:nvPr/>
        </p:nvSpPr>
        <p:spPr bwMode="auto">
          <a:xfrm>
            <a:off x="3222625" y="2205038"/>
            <a:ext cx="14288"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151" name="Line 167"/>
          <p:cNvSpPr>
            <a:spLocks noChangeShapeType="1"/>
          </p:cNvSpPr>
          <p:nvPr/>
        </p:nvSpPr>
        <p:spPr bwMode="auto">
          <a:xfrm>
            <a:off x="3222625" y="2205038"/>
            <a:ext cx="142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52" name="Line 168"/>
          <p:cNvSpPr>
            <a:spLocks noChangeShapeType="1"/>
          </p:cNvSpPr>
          <p:nvPr/>
        </p:nvSpPr>
        <p:spPr bwMode="auto">
          <a:xfrm>
            <a:off x="3222625" y="2205038"/>
            <a:ext cx="1588" cy="79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53" name="Rectangle 169"/>
          <p:cNvSpPr>
            <a:spLocks noChangeArrowheads="1"/>
          </p:cNvSpPr>
          <p:nvPr/>
        </p:nvSpPr>
        <p:spPr bwMode="auto">
          <a:xfrm>
            <a:off x="3236913" y="2205038"/>
            <a:ext cx="908050"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154" name="Line 170"/>
          <p:cNvSpPr>
            <a:spLocks noChangeShapeType="1"/>
          </p:cNvSpPr>
          <p:nvPr/>
        </p:nvSpPr>
        <p:spPr bwMode="auto">
          <a:xfrm>
            <a:off x="3236913" y="2205038"/>
            <a:ext cx="9080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55" name="Rectangle 171"/>
          <p:cNvSpPr>
            <a:spLocks noChangeArrowheads="1"/>
          </p:cNvSpPr>
          <p:nvPr/>
        </p:nvSpPr>
        <p:spPr bwMode="auto">
          <a:xfrm>
            <a:off x="4144963" y="2205038"/>
            <a:ext cx="14287"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156" name="Line 172"/>
          <p:cNvSpPr>
            <a:spLocks noChangeShapeType="1"/>
          </p:cNvSpPr>
          <p:nvPr/>
        </p:nvSpPr>
        <p:spPr bwMode="auto">
          <a:xfrm>
            <a:off x="4144963" y="2205038"/>
            <a:ext cx="1428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57" name="Line 173"/>
          <p:cNvSpPr>
            <a:spLocks noChangeShapeType="1"/>
          </p:cNvSpPr>
          <p:nvPr/>
        </p:nvSpPr>
        <p:spPr bwMode="auto">
          <a:xfrm>
            <a:off x="4144963" y="2205038"/>
            <a:ext cx="1587" cy="79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58" name="Rectangle 174"/>
          <p:cNvSpPr>
            <a:spLocks noChangeArrowheads="1"/>
          </p:cNvSpPr>
          <p:nvPr/>
        </p:nvSpPr>
        <p:spPr bwMode="auto">
          <a:xfrm>
            <a:off x="4144963" y="2205038"/>
            <a:ext cx="14287"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159" name="Line 175"/>
          <p:cNvSpPr>
            <a:spLocks noChangeShapeType="1"/>
          </p:cNvSpPr>
          <p:nvPr/>
        </p:nvSpPr>
        <p:spPr bwMode="auto">
          <a:xfrm>
            <a:off x="4144963" y="2205038"/>
            <a:ext cx="1428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60" name="Line 176"/>
          <p:cNvSpPr>
            <a:spLocks noChangeShapeType="1"/>
          </p:cNvSpPr>
          <p:nvPr/>
        </p:nvSpPr>
        <p:spPr bwMode="auto">
          <a:xfrm>
            <a:off x="4144963" y="2205038"/>
            <a:ext cx="1587" cy="79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61" name="Rectangle 177"/>
          <p:cNvSpPr>
            <a:spLocks noChangeArrowheads="1"/>
          </p:cNvSpPr>
          <p:nvPr/>
        </p:nvSpPr>
        <p:spPr bwMode="auto">
          <a:xfrm>
            <a:off x="1379538" y="2212975"/>
            <a:ext cx="14287" cy="265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162" name="Line 178"/>
          <p:cNvSpPr>
            <a:spLocks noChangeShapeType="1"/>
          </p:cNvSpPr>
          <p:nvPr/>
        </p:nvSpPr>
        <p:spPr bwMode="auto">
          <a:xfrm>
            <a:off x="1379538" y="2212975"/>
            <a:ext cx="1587" cy="2651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63" name="Rectangle 179"/>
          <p:cNvSpPr>
            <a:spLocks noChangeArrowheads="1"/>
          </p:cNvSpPr>
          <p:nvPr/>
        </p:nvSpPr>
        <p:spPr bwMode="auto">
          <a:xfrm>
            <a:off x="2300288" y="2212975"/>
            <a:ext cx="14287" cy="265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164" name="Line 180"/>
          <p:cNvSpPr>
            <a:spLocks noChangeShapeType="1"/>
          </p:cNvSpPr>
          <p:nvPr/>
        </p:nvSpPr>
        <p:spPr bwMode="auto">
          <a:xfrm>
            <a:off x="2300288" y="2212975"/>
            <a:ext cx="1587" cy="2651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65" name="Rectangle 181"/>
          <p:cNvSpPr>
            <a:spLocks noChangeArrowheads="1"/>
          </p:cNvSpPr>
          <p:nvPr/>
        </p:nvSpPr>
        <p:spPr bwMode="auto">
          <a:xfrm>
            <a:off x="3222625" y="2212975"/>
            <a:ext cx="14288" cy="265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166" name="Line 182"/>
          <p:cNvSpPr>
            <a:spLocks noChangeShapeType="1"/>
          </p:cNvSpPr>
          <p:nvPr/>
        </p:nvSpPr>
        <p:spPr bwMode="auto">
          <a:xfrm>
            <a:off x="3222625" y="2212975"/>
            <a:ext cx="1588" cy="2651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67" name="Rectangle 183"/>
          <p:cNvSpPr>
            <a:spLocks noChangeArrowheads="1"/>
          </p:cNvSpPr>
          <p:nvPr/>
        </p:nvSpPr>
        <p:spPr bwMode="auto">
          <a:xfrm>
            <a:off x="4144963" y="2212975"/>
            <a:ext cx="14287" cy="265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168" name="Line 184"/>
          <p:cNvSpPr>
            <a:spLocks noChangeShapeType="1"/>
          </p:cNvSpPr>
          <p:nvPr/>
        </p:nvSpPr>
        <p:spPr bwMode="auto">
          <a:xfrm>
            <a:off x="4144963" y="2212975"/>
            <a:ext cx="1587" cy="2651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69" name="Rectangle 185"/>
          <p:cNvSpPr>
            <a:spLocks noChangeArrowheads="1"/>
          </p:cNvSpPr>
          <p:nvPr/>
        </p:nvSpPr>
        <p:spPr bwMode="auto">
          <a:xfrm>
            <a:off x="727075" y="2587625"/>
            <a:ext cx="1524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200">
                <a:solidFill>
                  <a:srgbClr val="010000"/>
                </a:solidFill>
                <a:latin typeface="宋体" pitchFamily="2" charset="-122"/>
                <a:ea typeface="宋体" pitchFamily="2" charset="-122"/>
              </a:rPr>
              <a:t>  </a:t>
            </a:r>
            <a:endParaRPr kumimoji="0" lang="zh-CN" altLang="en-US" b="0">
              <a:solidFill>
                <a:schemeClr val="tx2"/>
              </a:solidFill>
              <a:latin typeface="Book Antiqua" pitchFamily="18" charset="0"/>
            </a:endParaRPr>
          </a:p>
        </p:txBody>
      </p:sp>
      <p:sp>
        <p:nvSpPr>
          <p:cNvPr id="42170" name="Rectangle 186"/>
          <p:cNvSpPr>
            <a:spLocks noChangeArrowheads="1"/>
          </p:cNvSpPr>
          <p:nvPr/>
        </p:nvSpPr>
        <p:spPr bwMode="auto">
          <a:xfrm>
            <a:off x="762000" y="2514600"/>
            <a:ext cx="9175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200">
                <a:solidFill>
                  <a:srgbClr val="010000"/>
                </a:solidFill>
                <a:latin typeface="宋体" pitchFamily="2" charset="-122"/>
                <a:ea typeface="宋体" pitchFamily="2" charset="-122"/>
              </a:rPr>
              <a:t>主存页面失效</a:t>
            </a:r>
            <a:endParaRPr kumimoji="0" lang="zh-CN" altLang="en-US" b="0">
              <a:solidFill>
                <a:schemeClr val="tx2"/>
              </a:solidFill>
              <a:latin typeface="Book Antiqua" pitchFamily="18" charset="0"/>
            </a:endParaRPr>
          </a:p>
        </p:txBody>
      </p:sp>
      <p:sp>
        <p:nvSpPr>
          <p:cNvPr id="42171" name="Rectangle 187"/>
          <p:cNvSpPr>
            <a:spLocks noChangeArrowheads="1"/>
          </p:cNvSpPr>
          <p:nvPr/>
        </p:nvSpPr>
        <p:spPr bwMode="auto">
          <a:xfrm>
            <a:off x="2382838" y="2517775"/>
            <a:ext cx="412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300">
                <a:solidFill>
                  <a:srgbClr val="010000"/>
                </a:solidFill>
                <a:latin typeface="Times New Roman" pitchFamily="18" charset="0"/>
              </a:rPr>
              <a:t> </a:t>
            </a:r>
            <a:endParaRPr kumimoji="0" lang="zh-CN" altLang="en-US" b="0">
              <a:solidFill>
                <a:schemeClr val="tx2"/>
              </a:solidFill>
              <a:latin typeface="Book Antiqua" pitchFamily="18" charset="0"/>
            </a:endParaRPr>
          </a:p>
        </p:txBody>
      </p:sp>
      <p:sp>
        <p:nvSpPr>
          <p:cNvPr id="42172" name="Rectangle 188"/>
          <p:cNvSpPr>
            <a:spLocks noChangeArrowheads="1"/>
          </p:cNvSpPr>
          <p:nvPr/>
        </p:nvSpPr>
        <p:spPr bwMode="auto">
          <a:xfrm>
            <a:off x="2584450" y="2517775"/>
            <a:ext cx="31432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en-US" altLang="zh-CN" sz="1300">
                <a:solidFill>
                  <a:srgbClr val="010000"/>
                </a:solidFill>
                <a:latin typeface="Times New Roman" pitchFamily="18" charset="0"/>
              </a:rPr>
              <a:t>U+P</a:t>
            </a:r>
            <a:endParaRPr kumimoji="0" lang="en-US" altLang="zh-CN" b="0">
              <a:solidFill>
                <a:schemeClr val="tx2"/>
              </a:solidFill>
              <a:latin typeface="Book Antiqua" pitchFamily="18" charset="0"/>
            </a:endParaRPr>
          </a:p>
        </p:txBody>
      </p:sp>
      <p:sp>
        <p:nvSpPr>
          <p:cNvPr id="42173" name="Rectangle 189"/>
          <p:cNvSpPr>
            <a:spLocks noChangeArrowheads="1"/>
          </p:cNvSpPr>
          <p:nvPr/>
        </p:nvSpPr>
        <p:spPr bwMode="auto">
          <a:xfrm>
            <a:off x="1379538" y="2478088"/>
            <a:ext cx="14287"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174" name="Line 190"/>
          <p:cNvSpPr>
            <a:spLocks noChangeShapeType="1"/>
          </p:cNvSpPr>
          <p:nvPr/>
        </p:nvSpPr>
        <p:spPr bwMode="auto">
          <a:xfrm>
            <a:off x="1379538" y="2478088"/>
            <a:ext cx="1428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75" name="Line 191"/>
          <p:cNvSpPr>
            <a:spLocks noChangeShapeType="1"/>
          </p:cNvSpPr>
          <p:nvPr/>
        </p:nvSpPr>
        <p:spPr bwMode="auto">
          <a:xfrm>
            <a:off x="1379538" y="2478088"/>
            <a:ext cx="1587" cy="9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76" name="Rectangle 192"/>
          <p:cNvSpPr>
            <a:spLocks noChangeArrowheads="1"/>
          </p:cNvSpPr>
          <p:nvPr/>
        </p:nvSpPr>
        <p:spPr bwMode="auto">
          <a:xfrm>
            <a:off x="1379538" y="2478088"/>
            <a:ext cx="14287"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177" name="Line 193"/>
          <p:cNvSpPr>
            <a:spLocks noChangeShapeType="1"/>
          </p:cNvSpPr>
          <p:nvPr/>
        </p:nvSpPr>
        <p:spPr bwMode="auto">
          <a:xfrm>
            <a:off x="1379538" y="2478088"/>
            <a:ext cx="1428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78" name="Line 194"/>
          <p:cNvSpPr>
            <a:spLocks noChangeShapeType="1"/>
          </p:cNvSpPr>
          <p:nvPr/>
        </p:nvSpPr>
        <p:spPr bwMode="auto">
          <a:xfrm>
            <a:off x="1379538" y="2478088"/>
            <a:ext cx="1587" cy="9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79" name="Rectangle 195"/>
          <p:cNvSpPr>
            <a:spLocks noChangeArrowheads="1"/>
          </p:cNvSpPr>
          <p:nvPr/>
        </p:nvSpPr>
        <p:spPr bwMode="auto">
          <a:xfrm>
            <a:off x="1393825" y="2478088"/>
            <a:ext cx="906463"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180" name="Line 196"/>
          <p:cNvSpPr>
            <a:spLocks noChangeShapeType="1"/>
          </p:cNvSpPr>
          <p:nvPr/>
        </p:nvSpPr>
        <p:spPr bwMode="auto">
          <a:xfrm>
            <a:off x="1393825" y="2478088"/>
            <a:ext cx="90646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81" name="Rectangle 197"/>
          <p:cNvSpPr>
            <a:spLocks noChangeArrowheads="1"/>
          </p:cNvSpPr>
          <p:nvPr/>
        </p:nvSpPr>
        <p:spPr bwMode="auto">
          <a:xfrm>
            <a:off x="2300288" y="2478088"/>
            <a:ext cx="14287"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182" name="Line 198"/>
          <p:cNvSpPr>
            <a:spLocks noChangeShapeType="1"/>
          </p:cNvSpPr>
          <p:nvPr/>
        </p:nvSpPr>
        <p:spPr bwMode="auto">
          <a:xfrm>
            <a:off x="2300288" y="2478088"/>
            <a:ext cx="1428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83" name="Line 199"/>
          <p:cNvSpPr>
            <a:spLocks noChangeShapeType="1"/>
          </p:cNvSpPr>
          <p:nvPr/>
        </p:nvSpPr>
        <p:spPr bwMode="auto">
          <a:xfrm>
            <a:off x="2300288" y="2478088"/>
            <a:ext cx="1587" cy="9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84" name="Rectangle 200"/>
          <p:cNvSpPr>
            <a:spLocks noChangeArrowheads="1"/>
          </p:cNvSpPr>
          <p:nvPr/>
        </p:nvSpPr>
        <p:spPr bwMode="auto">
          <a:xfrm>
            <a:off x="2314575" y="2478088"/>
            <a:ext cx="908050"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185" name="Line 201"/>
          <p:cNvSpPr>
            <a:spLocks noChangeShapeType="1"/>
          </p:cNvSpPr>
          <p:nvPr/>
        </p:nvSpPr>
        <p:spPr bwMode="auto">
          <a:xfrm>
            <a:off x="2314575" y="2478088"/>
            <a:ext cx="9080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86" name="Rectangle 202"/>
          <p:cNvSpPr>
            <a:spLocks noChangeArrowheads="1"/>
          </p:cNvSpPr>
          <p:nvPr/>
        </p:nvSpPr>
        <p:spPr bwMode="auto">
          <a:xfrm>
            <a:off x="3222625" y="2478088"/>
            <a:ext cx="14288"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187" name="Line 203"/>
          <p:cNvSpPr>
            <a:spLocks noChangeShapeType="1"/>
          </p:cNvSpPr>
          <p:nvPr/>
        </p:nvSpPr>
        <p:spPr bwMode="auto">
          <a:xfrm>
            <a:off x="3222625" y="2478088"/>
            <a:ext cx="142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88" name="Line 204"/>
          <p:cNvSpPr>
            <a:spLocks noChangeShapeType="1"/>
          </p:cNvSpPr>
          <p:nvPr/>
        </p:nvSpPr>
        <p:spPr bwMode="auto">
          <a:xfrm>
            <a:off x="3222625" y="2478088"/>
            <a:ext cx="1588" cy="9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89" name="Rectangle 205"/>
          <p:cNvSpPr>
            <a:spLocks noChangeArrowheads="1"/>
          </p:cNvSpPr>
          <p:nvPr/>
        </p:nvSpPr>
        <p:spPr bwMode="auto">
          <a:xfrm>
            <a:off x="3236913" y="2478088"/>
            <a:ext cx="908050"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190" name="Line 206"/>
          <p:cNvSpPr>
            <a:spLocks noChangeShapeType="1"/>
          </p:cNvSpPr>
          <p:nvPr/>
        </p:nvSpPr>
        <p:spPr bwMode="auto">
          <a:xfrm>
            <a:off x="3236913" y="2478088"/>
            <a:ext cx="9080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91" name="Rectangle 207"/>
          <p:cNvSpPr>
            <a:spLocks noChangeArrowheads="1"/>
          </p:cNvSpPr>
          <p:nvPr/>
        </p:nvSpPr>
        <p:spPr bwMode="auto">
          <a:xfrm>
            <a:off x="4144963" y="2478088"/>
            <a:ext cx="14287"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192" name="Line 208"/>
          <p:cNvSpPr>
            <a:spLocks noChangeShapeType="1"/>
          </p:cNvSpPr>
          <p:nvPr/>
        </p:nvSpPr>
        <p:spPr bwMode="auto">
          <a:xfrm>
            <a:off x="4144963" y="2478088"/>
            <a:ext cx="1428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93" name="Line 209"/>
          <p:cNvSpPr>
            <a:spLocks noChangeShapeType="1"/>
          </p:cNvSpPr>
          <p:nvPr/>
        </p:nvSpPr>
        <p:spPr bwMode="auto">
          <a:xfrm>
            <a:off x="4144963" y="2478088"/>
            <a:ext cx="1587" cy="9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94" name="Rectangle 210"/>
          <p:cNvSpPr>
            <a:spLocks noChangeArrowheads="1"/>
          </p:cNvSpPr>
          <p:nvPr/>
        </p:nvSpPr>
        <p:spPr bwMode="auto">
          <a:xfrm>
            <a:off x="4144963" y="2478088"/>
            <a:ext cx="14287"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195" name="Line 211"/>
          <p:cNvSpPr>
            <a:spLocks noChangeShapeType="1"/>
          </p:cNvSpPr>
          <p:nvPr/>
        </p:nvSpPr>
        <p:spPr bwMode="auto">
          <a:xfrm>
            <a:off x="4144963" y="2478088"/>
            <a:ext cx="1428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96" name="Line 212"/>
          <p:cNvSpPr>
            <a:spLocks noChangeShapeType="1"/>
          </p:cNvSpPr>
          <p:nvPr/>
        </p:nvSpPr>
        <p:spPr bwMode="auto">
          <a:xfrm>
            <a:off x="4144963" y="2478088"/>
            <a:ext cx="1587" cy="9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97" name="Rectangle 213"/>
          <p:cNvSpPr>
            <a:spLocks noChangeArrowheads="1"/>
          </p:cNvSpPr>
          <p:nvPr/>
        </p:nvSpPr>
        <p:spPr bwMode="auto">
          <a:xfrm>
            <a:off x="762000" y="2895600"/>
            <a:ext cx="4191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100">
                <a:solidFill>
                  <a:srgbClr val="010000"/>
                </a:solidFill>
                <a:latin typeface="宋体" pitchFamily="2" charset="-122"/>
                <a:ea typeface="宋体" pitchFamily="2" charset="-122"/>
              </a:rPr>
              <a:t>未命中</a:t>
            </a:r>
            <a:endParaRPr kumimoji="0" lang="zh-CN" altLang="en-US" b="0">
              <a:solidFill>
                <a:schemeClr val="tx2"/>
              </a:solidFill>
              <a:latin typeface="Book Antiqua" pitchFamily="18" charset="0"/>
            </a:endParaRPr>
          </a:p>
        </p:txBody>
      </p:sp>
      <p:sp>
        <p:nvSpPr>
          <p:cNvPr id="42198" name="Rectangle 214"/>
          <p:cNvSpPr>
            <a:spLocks noChangeArrowheads="1"/>
          </p:cNvSpPr>
          <p:nvPr/>
        </p:nvSpPr>
        <p:spPr bwMode="auto">
          <a:xfrm>
            <a:off x="1401763" y="2978150"/>
            <a:ext cx="2273300" cy="265113"/>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199" name="Rectangle 215"/>
          <p:cNvSpPr>
            <a:spLocks noChangeArrowheads="1"/>
          </p:cNvSpPr>
          <p:nvPr/>
        </p:nvSpPr>
        <p:spPr bwMode="auto">
          <a:xfrm>
            <a:off x="2157413" y="3059113"/>
            <a:ext cx="99060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300">
                <a:solidFill>
                  <a:srgbClr val="010000"/>
                </a:solidFill>
                <a:latin typeface="宋体" pitchFamily="2" charset="-122"/>
                <a:ea typeface="宋体" pitchFamily="2" charset="-122"/>
              </a:rPr>
              <a:t>内部地址变换</a:t>
            </a:r>
            <a:endParaRPr kumimoji="0" lang="zh-CN" altLang="en-US" b="0">
              <a:solidFill>
                <a:schemeClr val="tx2"/>
              </a:solidFill>
              <a:latin typeface="Book Antiqua" pitchFamily="18" charset="0"/>
            </a:endParaRPr>
          </a:p>
        </p:txBody>
      </p:sp>
      <p:sp>
        <p:nvSpPr>
          <p:cNvPr id="42200" name="Rectangle 216"/>
          <p:cNvSpPr>
            <a:spLocks noChangeArrowheads="1"/>
          </p:cNvSpPr>
          <p:nvPr/>
        </p:nvSpPr>
        <p:spPr bwMode="auto">
          <a:xfrm>
            <a:off x="6824663" y="3028950"/>
            <a:ext cx="3048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200">
                <a:solidFill>
                  <a:srgbClr val="010000"/>
                </a:solidFill>
                <a:latin typeface="宋体" pitchFamily="2" charset="-122"/>
                <a:ea typeface="宋体" pitchFamily="2" charset="-122"/>
              </a:rPr>
              <a:t>选页</a:t>
            </a:r>
            <a:endParaRPr kumimoji="0" lang="zh-CN" altLang="en-US" b="0">
              <a:solidFill>
                <a:schemeClr val="tx2"/>
              </a:solidFill>
              <a:latin typeface="Book Antiqua" pitchFamily="18" charset="0"/>
            </a:endParaRPr>
          </a:p>
        </p:txBody>
      </p:sp>
      <p:sp>
        <p:nvSpPr>
          <p:cNvPr id="42201" name="Rectangle 217"/>
          <p:cNvSpPr>
            <a:spLocks noChangeArrowheads="1"/>
          </p:cNvSpPr>
          <p:nvPr/>
        </p:nvSpPr>
        <p:spPr bwMode="auto">
          <a:xfrm>
            <a:off x="1371600" y="2955925"/>
            <a:ext cx="30163"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202" name="Line 218"/>
          <p:cNvSpPr>
            <a:spLocks noChangeShapeType="1"/>
          </p:cNvSpPr>
          <p:nvPr/>
        </p:nvSpPr>
        <p:spPr bwMode="auto">
          <a:xfrm>
            <a:off x="1371600" y="2955925"/>
            <a:ext cx="1588" cy="222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03" name="Rectangle 219"/>
          <p:cNvSpPr>
            <a:spLocks noChangeArrowheads="1"/>
          </p:cNvSpPr>
          <p:nvPr/>
        </p:nvSpPr>
        <p:spPr bwMode="auto">
          <a:xfrm>
            <a:off x="1371600" y="2955925"/>
            <a:ext cx="30163"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204" name="Line 220"/>
          <p:cNvSpPr>
            <a:spLocks noChangeShapeType="1"/>
          </p:cNvSpPr>
          <p:nvPr/>
        </p:nvSpPr>
        <p:spPr bwMode="auto">
          <a:xfrm>
            <a:off x="1371600" y="2955925"/>
            <a:ext cx="3016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05" name="Line 221"/>
          <p:cNvSpPr>
            <a:spLocks noChangeShapeType="1"/>
          </p:cNvSpPr>
          <p:nvPr/>
        </p:nvSpPr>
        <p:spPr bwMode="auto">
          <a:xfrm>
            <a:off x="1371600" y="29559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06" name="Rectangle 222"/>
          <p:cNvSpPr>
            <a:spLocks noChangeArrowheads="1"/>
          </p:cNvSpPr>
          <p:nvPr/>
        </p:nvSpPr>
        <p:spPr bwMode="auto">
          <a:xfrm>
            <a:off x="1401763" y="2955925"/>
            <a:ext cx="898525"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207" name="Line 223"/>
          <p:cNvSpPr>
            <a:spLocks noChangeShapeType="1"/>
          </p:cNvSpPr>
          <p:nvPr/>
        </p:nvSpPr>
        <p:spPr bwMode="auto">
          <a:xfrm>
            <a:off x="1401763" y="2955925"/>
            <a:ext cx="8985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08" name="Rectangle 224"/>
          <p:cNvSpPr>
            <a:spLocks noChangeArrowheads="1"/>
          </p:cNvSpPr>
          <p:nvPr/>
        </p:nvSpPr>
        <p:spPr bwMode="auto">
          <a:xfrm>
            <a:off x="2300288" y="2955925"/>
            <a:ext cx="30162"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209" name="Line 225"/>
          <p:cNvSpPr>
            <a:spLocks noChangeShapeType="1"/>
          </p:cNvSpPr>
          <p:nvPr/>
        </p:nvSpPr>
        <p:spPr bwMode="auto">
          <a:xfrm>
            <a:off x="2300288" y="2955925"/>
            <a:ext cx="30162"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10" name="Line 226"/>
          <p:cNvSpPr>
            <a:spLocks noChangeShapeType="1"/>
          </p:cNvSpPr>
          <p:nvPr/>
        </p:nvSpPr>
        <p:spPr bwMode="auto">
          <a:xfrm>
            <a:off x="2300288" y="29559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11" name="Rectangle 227"/>
          <p:cNvSpPr>
            <a:spLocks noChangeArrowheads="1"/>
          </p:cNvSpPr>
          <p:nvPr/>
        </p:nvSpPr>
        <p:spPr bwMode="auto">
          <a:xfrm>
            <a:off x="2330450" y="2955925"/>
            <a:ext cx="892175"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212" name="Line 228"/>
          <p:cNvSpPr>
            <a:spLocks noChangeShapeType="1"/>
          </p:cNvSpPr>
          <p:nvPr/>
        </p:nvSpPr>
        <p:spPr bwMode="auto">
          <a:xfrm>
            <a:off x="2330450" y="2955925"/>
            <a:ext cx="89217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13" name="Rectangle 229"/>
          <p:cNvSpPr>
            <a:spLocks noChangeArrowheads="1"/>
          </p:cNvSpPr>
          <p:nvPr/>
        </p:nvSpPr>
        <p:spPr bwMode="auto">
          <a:xfrm>
            <a:off x="3222625" y="2955925"/>
            <a:ext cx="30163"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214" name="Line 230"/>
          <p:cNvSpPr>
            <a:spLocks noChangeShapeType="1"/>
          </p:cNvSpPr>
          <p:nvPr/>
        </p:nvSpPr>
        <p:spPr bwMode="auto">
          <a:xfrm>
            <a:off x="3222625" y="2955925"/>
            <a:ext cx="3016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15" name="Line 231"/>
          <p:cNvSpPr>
            <a:spLocks noChangeShapeType="1"/>
          </p:cNvSpPr>
          <p:nvPr/>
        </p:nvSpPr>
        <p:spPr bwMode="auto">
          <a:xfrm>
            <a:off x="3222625" y="29559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16" name="Rectangle 232"/>
          <p:cNvSpPr>
            <a:spLocks noChangeArrowheads="1"/>
          </p:cNvSpPr>
          <p:nvPr/>
        </p:nvSpPr>
        <p:spPr bwMode="auto">
          <a:xfrm>
            <a:off x="3252788" y="2955925"/>
            <a:ext cx="422275"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217" name="Line 233"/>
          <p:cNvSpPr>
            <a:spLocks noChangeShapeType="1"/>
          </p:cNvSpPr>
          <p:nvPr/>
        </p:nvSpPr>
        <p:spPr bwMode="auto">
          <a:xfrm>
            <a:off x="3252788" y="2955925"/>
            <a:ext cx="42227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18" name="Rectangle 234"/>
          <p:cNvSpPr>
            <a:spLocks noChangeArrowheads="1"/>
          </p:cNvSpPr>
          <p:nvPr/>
        </p:nvSpPr>
        <p:spPr bwMode="auto">
          <a:xfrm>
            <a:off x="3675063" y="2955925"/>
            <a:ext cx="30162"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219" name="Line 235"/>
          <p:cNvSpPr>
            <a:spLocks noChangeShapeType="1"/>
          </p:cNvSpPr>
          <p:nvPr/>
        </p:nvSpPr>
        <p:spPr bwMode="auto">
          <a:xfrm>
            <a:off x="3675063" y="2955925"/>
            <a:ext cx="1587" cy="222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20" name="Rectangle 236"/>
          <p:cNvSpPr>
            <a:spLocks noChangeArrowheads="1"/>
          </p:cNvSpPr>
          <p:nvPr/>
        </p:nvSpPr>
        <p:spPr bwMode="auto">
          <a:xfrm>
            <a:off x="3675063" y="2955925"/>
            <a:ext cx="30162"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221" name="Line 237"/>
          <p:cNvSpPr>
            <a:spLocks noChangeShapeType="1"/>
          </p:cNvSpPr>
          <p:nvPr/>
        </p:nvSpPr>
        <p:spPr bwMode="auto">
          <a:xfrm>
            <a:off x="3675063" y="2955925"/>
            <a:ext cx="30162"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22" name="Line 238"/>
          <p:cNvSpPr>
            <a:spLocks noChangeShapeType="1"/>
          </p:cNvSpPr>
          <p:nvPr/>
        </p:nvSpPr>
        <p:spPr bwMode="auto">
          <a:xfrm>
            <a:off x="3675063" y="29559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23" name="Rectangle 239"/>
          <p:cNvSpPr>
            <a:spLocks noChangeArrowheads="1"/>
          </p:cNvSpPr>
          <p:nvPr/>
        </p:nvSpPr>
        <p:spPr bwMode="auto">
          <a:xfrm>
            <a:off x="1371600" y="2978150"/>
            <a:ext cx="30163" cy="265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224" name="Line 240"/>
          <p:cNvSpPr>
            <a:spLocks noChangeShapeType="1"/>
          </p:cNvSpPr>
          <p:nvPr/>
        </p:nvSpPr>
        <p:spPr bwMode="auto">
          <a:xfrm>
            <a:off x="1371600" y="2978150"/>
            <a:ext cx="1588" cy="2651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25" name="Rectangle 241"/>
          <p:cNvSpPr>
            <a:spLocks noChangeArrowheads="1"/>
          </p:cNvSpPr>
          <p:nvPr/>
        </p:nvSpPr>
        <p:spPr bwMode="auto">
          <a:xfrm>
            <a:off x="3675063" y="2978150"/>
            <a:ext cx="30162" cy="265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226" name="Line 242"/>
          <p:cNvSpPr>
            <a:spLocks noChangeShapeType="1"/>
          </p:cNvSpPr>
          <p:nvPr/>
        </p:nvSpPr>
        <p:spPr bwMode="auto">
          <a:xfrm>
            <a:off x="3675063" y="2978150"/>
            <a:ext cx="1587" cy="2651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27" name="Rectangle 243"/>
          <p:cNvSpPr>
            <a:spLocks noChangeArrowheads="1"/>
          </p:cNvSpPr>
          <p:nvPr/>
        </p:nvSpPr>
        <p:spPr bwMode="auto">
          <a:xfrm>
            <a:off x="693738" y="3367088"/>
            <a:ext cx="1524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200">
                <a:solidFill>
                  <a:srgbClr val="010000"/>
                </a:solidFill>
                <a:latin typeface="宋体" pitchFamily="2" charset="-122"/>
                <a:ea typeface="宋体" pitchFamily="2" charset="-122"/>
              </a:rPr>
              <a:t>  </a:t>
            </a:r>
            <a:endParaRPr kumimoji="0" lang="zh-CN" altLang="en-US" b="0">
              <a:solidFill>
                <a:schemeClr val="tx2"/>
              </a:solidFill>
              <a:latin typeface="Book Antiqua" pitchFamily="18" charset="0"/>
            </a:endParaRPr>
          </a:p>
        </p:txBody>
      </p:sp>
      <p:sp>
        <p:nvSpPr>
          <p:cNvPr id="42228" name="Rectangle 244"/>
          <p:cNvSpPr>
            <a:spLocks noChangeArrowheads="1"/>
          </p:cNvSpPr>
          <p:nvPr/>
        </p:nvSpPr>
        <p:spPr bwMode="auto">
          <a:xfrm>
            <a:off x="838200" y="3429000"/>
            <a:ext cx="30162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200">
                <a:solidFill>
                  <a:srgbClr val="010000"/>
                </a:solidFill>
                <a:latin typeface="宋体" pitchFamily="2" charset="-122"/>
                <a:ea typeface="宋体" pitchFamily="2" charset="-122"/>
              </a:rPr>
              <a:t>命中</a:t>
            </a:r>
            <a:endParaRPr kumimoji="0" lang="zh-CN" altLang="en-US" b="0">
              <a:solidFill>
                <a:schemeClr val="tx2"/>
              </a:solidFill>
              <a:latin typeface="Book Antiqua" pitchFamily="18" charset="0"/>
            </a:endParaRPr>
          </a:p>
        </p:txBody>
      </p:sp>
      <p:sp>
        <p:nvSpPr>
          <p:cNvPr id="42229" name="Rectangle 245"/>
          <p:cNvSpPr>
            <a:spLocks noChangeArrowheads="1"/>
          </p:cNvSpPr>
          <p:nvPr/>
        </p:nvSpPr>
        <p:spPr bwMode="auto">
          <a:xfrm>
            <a:off x="1401763" y="3262313"/>
            <a:ext cx="2273300" cy="209550"/>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230" name="Rectangle 246"/>
          <p:cNvSpPr>
            <a:spLocks noChangeArrowheads="1"/>
          </p:cNvSpPr>
          <p:nvPr/>
        </p:nvSpPr>
        <p:spPr bwMode="auto">
          <a:xfrm>
            <a:off x="1647825" y="3290888"/>
            <a:ext cx="49530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300">
                <a:solidFill>
                  <a:srgbClr val="010000"/>
                </a:solidFill>
                <a:latin typeface="宋体" pitchFamily="2" charset="-122"/>
                <a:ea typeface="宋体" pitchFamily="2" charset="-122"/>
              </a:rPr>
              <a:t>虚页号</a:t>
            </a:r>
            <a:endParaRPr kumimoji="0" lang="zh-CN" altLang="en-US" b="0">
              <a:solidFill>
                <a:schemeClr val="tx2"/>
              </a:solidFill>
              <a:latin typeface="Book Antiqua" pitchFamily="18" charset="0"/>
            </a:endParaRPr>
          </a:p>
        </p:txBody>
      </p:sp>
      <p:sp>
        <p:nvSpPr>
          <p:cNvPr id="42231" name="Rectangle 247"/>
          <p:cNvSpPr>
            <a:spLocks noChangeArrowheads="1"/>
          </p:cNvSpPr>
          <p:nvPr/>
        </p:nvSpPr>
        <p:spPr bwMode="auto">
          <a:xfrm>
            <a:off x="2333625" y="3286125"/>
            <a:ext cx="1651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300">
                <a:solidFill>
                  <a:srgbClr val="010000"/>
                </a:solidFill>
                <a:latin typeface="Wingdings" pitchFamily="2" charset="2"/>
              </a:rPr>
              <a:t>→</a:t>
            </a:r>
            <a:endParaRPr kumimoji="0" lang="zh-CN" altLang="en-US" b="0">
              <a:solidFill>
                <a:schemeClr val="tx2"/>
              </a:solidFill>
              <a:latin typeface="Book Antiqua" pitchFamily="18" charset="0"/>
            </a:endParaRPr>
          </a:p>
        </p:txBody>
      </p:sp>
      <p:sp>
        <p:nvSpPr>
          <p:cNvPr id="42232" name="Rectangle 248"/>
          <p:cNvSpPr>
            <a:spLocks noChangeArrowheads="1"/>
          </p:cNvSpPr>
          <p:nvPr/>
        </p:nvSpPr>
        <p:spPr bwMode="auto">
          <a:xfrm>
            <a:off x="2725738" y="3290888"/>
            <a:ext cx="823912"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300">
                <a:solidFill>
                  <a:srgbClr val="010000"/>
                </a:solidFill>
                <a:latin typeface="宋体" pitchFamily="2" charset="-122"/>
                <a:ea typeface="宋体" pitchFamily="2" charset="-122"/>
              </a:rPr>
              <a:t>主存实页号</a:t>
            </a:r>
            <a:endParaRPr kumimoji="0" lang="zh-CN" altLang="en-US" b="0">
              <a:solidFill>
                <a:schemeClr val="tx2"/>
              </a:solidFill>
              <a:latin typeface="Book Antiqua" pitchFamily="18" charset="0"/>
            </a:endParaRPr>
          </a:p>
        </p:txBody>
      </p:sp>
      <p:sp>
        <p:nvSpPr>
          <p:cNvPr id="42233" name="Rectangle 249"/>
          <p:cNvSpPr>
            <a:spLocks noChangeArrowheads="1"/>
          </p:cNvSpPr>
          <p:nvPr/>
        </p:nvSpPr>
        <p:spPr bwMode="auto">
          <a:xfrm>
            <a:off x="1401763" y="3471863"/>
            <a:ext cx="2273300" cy="55562"/>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234" name="Rectangle 250"/>
          <p:cNvSpPr>
            <a:spLocks noChangeArrowheads="1"/>
          </p:cNvSpPr>
          <p:nvPr/>
        </p:nvSpPr>
        <p:spPr bwMode="auto">
          <a:xfrm>
            <a:off x="4767263" y="3317875"/>
            <a:ext cx="82708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300">
                <a:solidFill>
                  <a:srgbClr val="010000"/>
                </a:solidFill>
                <a:latin typeface="宋体" pitchFamily="2" charset="-122"/>
                <a:ea typeface="宋体" pitchFamily="2" charset="-122"/>
              </a:rPr>
              <a:t>主存页面表</a:t>
            </a:r>
            <a:endParaRPr kumimoji="0" lang="zh-CN" altLang="en-US" b="0">
              <a:solidFill>
                <a:schemeClr val="tx2"/>
              </a:solidFill>
              <a:latin typeface="Book Antiqua" pitchFamily="18" charset="0"/>
            </a:endParaRPr>
          </a:p>
        </p:txBody>
      </p:sp>
      <p:sp>
        <p:nvSpPr>
          <p:cNvPr id="42235" name="Rectangle 251"/>
          <p:cNvSpPr>
            <a:spLocks noChangeArrowheads="1"/>
          </p:cNvSpPr>
          <p:nvPr/>
        </p:nvSpPr>
        <p:spPr bwMode="auto">
          <a:xfrm>
            <a:off x="7021513" y="3317875"/>
            <a:ext cx="825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300">
                <a:solidFill>
                  <a:srgbClr val="010000"/>
                </a:solidFill>
                <a:latin typeface="宋体" pitchFamily="2" charset="-122"/>
                <a:ea typeface="宋体" pitchFamily="2" charset="-122"/>
              </a:rPr>
              <a:t>0</a:t>
            </a:r>
            <a:endParaRPr kumimoji="0" lang="zh-CN" altLang="en-US" b="0">
              <a:solidFill>
                <a:schemeClr val="tx2"/>
              </a:solidFill>
              <a:latin typeface="Book Antiqua" pitchFamily="18" charset="0"/>
            </a:endParaRPr>
          </a:p>
        </p:txBody>
      </p:sp>
      <p:sp>
        <p:nvSpPr>
          <p:cNvPr id="42236" name="Rectangle 252"/>
          <p:cNvSpPr>
            <a:spLocks noChangeArrowheads="1"/>
          </p:cNvSpPr>
          <p:nvPr/>
        </p:nvSpPr>
        <p:spPr bwMode="auto">
          <a:xfrm>
            <a:off x="7232650" y="3317875"/>
            <a:ext cx="163513"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300">
                <a:solidFill>
                  <a:srgbClr val="010000"/>
                </a:solidFill>
                <a:latin typeface="宋体" pitchFamily="2" charset="-122"/>
                <a:ea typeface="宋体" pitchFamily="2" charset="-122"/>
              </a:rPr>
              <a:t>页</a:t>
            </a:r>
            <a:endParaRPr kumimoji="0" lang="zh-CN" altLang="en-US" b="0">
              <a:solidFill>
                <a:schemeClr val="tx2"/>
              </a:solidFill>
              <a:latin typeface="Book Antiqua" pitchFamily="18" charset="0"/>
            </a:endParaRPr>
          </a:p>
        </p:txBody>
      </p:sp>
      <p:sp>
        <p:nvSpPr>
          <p:cNvPr id="42237" name="Rectangle 253"/>
          <p:cNvSpPr>
            <a:spLocks noChangeArrowheads="1"/>
          </p:cNvSpPr>
          <p:nvPr/>
        </p:nvSpPr>
        <p:spPr bwMode="auto">
          <a:xfrm>
            <a:off x="1371600" y="3243263"/>
            <a:ext cx="30163"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238" name="Line 254"/>
          <p:cNvSpPr>
            <a:spLocks noChangeShapeType="1"/>
          </p:cNvSpPr>
          <p:nvPr/>
        </p:nvSpPr>
        <p:spPr bwMode="auto">
          <a:xfrm>
            <a:off x="1371600" y="3243263"/>
            <a:ext cx="1588" cy="190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39" name="Rectangle 255"/>
          <p:cNvSpPr>
            <a:spLocks noChangeArrowheads="1"/>
          </p:cNvSpPr>
          <p:nvPr/>
        </p:nvSpPr>
        <p:spPr bwMode="auto">
          <a:xfrm>
            <a:off x="1401763" y="3243263"/>
            <a:ext cx="2273300" cy="19050"/>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240" name="Rectangle 256"/>
          <p:cNvSpPr>
            <a:spLocks noChangeArrowheads="1"/>
          </p:cNvSpPr>
          <p:nvPr/>
        </p:nvSpPr>
        <p:spPr bwMode="auto">
          <a:xfrm>
            <a:off x="3675063" y="3243263"/>
            <a:ext cx="30162"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241" name="Line 257"/>
          <p:cNvSpPr>
            <a:spLocks noChangeShapeType="1"/>
          </p:cNvSpPr>
          <p:nvPr/>
        </p:nvSpPr>
        <p:spPr bwMode="auto">
          <a:xfrm>
            <a:off x="3675063" y="3243263"/>
            <a:ext cx="1587" cy="190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42" name="Rectangle 258"/>
          <p:cNvSpPr>
            <a:spLocks noChangeArrowheads="1"/>
          </p:cNvSpPr>
          <p:nvPr/>
        </p:nvSpPr>
        <p:spPr bwMode="auto">
          <a:xfrm>
            <a:off x="4137025" y="3243263"/>
            <a:ext cx="30163"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243" name="Line 259"/>
          <p:cNvSpPr>
            <a:spLocks noChangeShapeType="1"/>
          </p:cNvSpPr>
          <p:nvPr/>
        </p:nvSpPr>
        <p:spPr bwMode="auto">
          <a:xfrm>
            <a:off x="4137025" y="3243263"/>
            <a:ext cx="1588" cy="190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44" name="Rectangle 260"/>
          <p:cNvSpPr>
            <a:spLocks noChangeArrowheads="1"/>
          </p:cNvSpPr>
          <p:nvPr/>
        </p:nvSpPr>
        <p:spPr bwMode="auto">
          <a:xfrm>
            <a:off x="4137025" y="3243263"/>
            <a:ext cx="30163"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245" name="Line 261"/>
          <p:cNvSpPr>
            <a:spLocks noChangeShapeType="1"/>
          </p:cNvSpPr>
          <p:nvPr/>
        </p:nvSpPr>
        <p:spPr bwMode="auto">
          <a:xfrm>
            <a:off x="4137025" y="3243263"/>
            <a:ext cx="3016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46" name="Line 262"/>
          <p:cNvSpPr>
            <a:spLocks noChangeShapeType="1"/>
          </p:cNvSpPr>
          <p:nvPr/>
        </p:nvSpPr>
        <p:spPr bwMode="auto">
          <a:xfrm>
            <a:off x="4137025" y="3243263"/>
            <a:ext cx="1588" cy="174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47" name="Rectangle 263"/>
          <p:cNvSpPr>
            <a:spLocks noChangeArrowheads="1"/>
          </p:cNvSpPr>
          <p:nvPr/>
        </p:nvSpPr>
        <p:spPr bwMode="auto">
          <a:xfrm>
            <a:off x="4167188" y="3243263"/>
            <a:ext cx="28575"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248" name="Line 264"/>
          <p:cNvSpPr>
            <a:spLocks noChangeShapeType="1"/>
          </p:cNvSpPr>
          <p:nvPr/>
        </p:nvSpPr>
        <p:spPr bwMode="auto">
          <a:xfrm>
            <a:off x="4167188" y="3243263"/>
            <a:ext cx="2857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49" name="Line 265"/>
          <p:cNvSpPr>
            <a:spLocks noChangeShapeType="1"/>
          </p:cNvSpPr>
          <p:nvPr/>
        </p:nvSpPr>
        <p:spPr bwMode="auto">
          <a:xfrm>
            <a:off x="4167188" y="3243263"/>
            <a:ext cx="1587" cy="174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50" name="Rectangle 266"/>
          <p:cNvSpPr>
            <a:spLocks noChangeArrowheads="1"/>
          </p:cNvSpPr>
          <p:nvPr/>
        </p:nvSpPr>
        <p:spPr bwMode="auto">
          <a:xfrm>
            <a:off x="4195763" y="3243263"/>
            <a:ext cx="869950"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251" name="Line 267"/>
          <p:cNvSpPr>
            <a:spLocks noChangeShapeType="1"/>
          </p:cNvSpPr>
          <p:nvPr/>
        </p:nvSpPr>
        <p:spPr bwMode="auto">
          <a:xfrm>
            <a:off x="4195763" y="3243263"/>
            <a:ext cx="8699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52" name="Rectangle 268"/>
          <p:cNvSpPr>
            <a:spLocks noChangeArrowheads="1"/>
          </p:cNvSpPr>
          <p:nvPr/>
        </p:nvSpPr>
        <p:spPr bwMode="auto">
          <a:xfrm>
            <a:off x="5065713" y="3243263"/>
            <a:ext cx="30162"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253" name="Line 269"/>
          <p:cNvSpPr>
            <a:spLocks noChangeShapeType="1"/>
          </p:cNvSpPr>
          <p:nvPr/>
        </p:nvSpPr>
        <p:spPr bwMode="auto">
          <a:xfrm>
            <a:off x="5065713" y="3243263"/>
            <a:ext cx="3016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54" name="Line 270"/>
          <p:cNvSpPr>
            <a:spLocks noChangeShapeType="1"/>
          </p:cNvSpPr>
          <p:nvPr/>
        </p:nvSpPr>
        <p:spPr bwMode="auto">
          <a:xfrm>
            <a:off x="5065713" y="3243263"/>
            <a:ext cx="1587" cy="174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55" name="Rectangle 271"/>
          <p:cNvSpPr>
            <a:spLocks noChangeArrowheads="1"/>
          </p:cNvSpPr>
          <p:nvPr/>
        </p:nvSpPr>
        <p:spPr bwMode="auto">
          <a:xfrm>
            <a:off x="5095875" y="3243263"/>
            <a:ext cx="884238"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256" name="Line 272"/>
          <p:cNvSpPr>
            <a:spLocks noChangeShapeType="1"/>
          </p:cNvSpPr>
          <p:nvPr/>
        </p:nvSpPr>
        <p:spPr bwMode="auto">
          <a:xfrm>
            <a:off x="5095875" y="3243263"/>
            <a:ext cx="88423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57" name="Rectangle 273"/>
          <p:cNvSpPr>
            <a:spLocks noChangeArrowheads="1"/>
          </p:cNvSpPr>
          <p:nvPr/>
        </p:nvSpPr>
        <p:spPr bwMode="auto">
          <a:xfrm>
            <a:off x="5980113" y="3243263"/>
            <a:ext cx="30162"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258" name="Line 274"/>
          <p:cNvSpPr>
            <a:spLocks noChangeShapeType="1"/>
          </p:cNvSpPr>
          <p:nvPr/>
        </p:nvSpPr>
        <p:spPr bwMode="auto">
          <a:xfrm>
            <a:off x="5980113" y="3243263"/>
            <a:ext cx="1587" cy="190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59" name="Rectangle 275"/>
          <p:cNvSpPr>
            <a:spLocks noChangeArrowheads="1"/>
          </p:cNvSpPr>
          <p:nvPr/>
        </p:nvSpPr>
        <p:spPr bwMode="auto">
          <a:xfrm>
            <a:off x="5980113" y="3243263"/>
            <a:ext cx="30162"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260" name="Line 276"/>
          <p:cNvSpPr>
            <a:spLocks noChangeShapeType="1"/>
          </p:cNvSpPr>
          <p:nvPr/>
        </p:nvSpPr>
        <p:spPr bwMode="auto">
          <a:xfrm>
            <a:off x="5980113" y="3243263"/>
            <a:ext cx="3016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61" name="Line 277"/>
          <p:cNvSpPr>
            <a:spLocks noChangeShapeType="1"/>
          </p:cNvSpPr>
          <p:nvPr/>
        </p:nvSpPr>
        <p:spPr bwMode="auto">
          <a:xfrm>
            <a:off x="5980113" y="3243263"/>
            <a:ext cx="1587" cy="174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62" name="Rectangle 278"/>
          <p:cNvSpPr>
            <a:spLocks noChangeArrowheads="1"/>
          </p:cNvSpPr>
          <p:nvPr/>
        </p:nvSpPr>
        <p:spPr bwMode="auto">
          <a:xfrm>
            <a:off x="6670675" y="3243263"/>
            <a:ext cx="30163"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263" name="Line 279"/>
          <p:cNvSpPr>
            <a:spLocks noChangeShapeType="1"/>
          </p:cNvSpPr>
          <p:nvPr/>
        </p:nvSpPr>
        <p:spPr bwMode="auto">
          <a:xfrm>
            <a:off x="6670675" y="3243263"/>
            <a:ext cx="1588" cy="190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64" name="Rectangle 280"/>
          <p:cNvSpPr>
            <a:spLocks noChangeArrowheads="1"/>
          </p:cNvSpPr>
          <p:nvPr/>
        </p:nvSpPr>
        <p:spPr bwMode="auto">
          <a:xfrm>
            <a:off x="6670675" y="3243263"/>
            <a:ext cx="30163"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265" name="Line 281"/>
          <p:cNvSpPr>
            <a:spLocks noChangeShapeType="1"/>
          </p:cNvSpPr>
          <p:nvPr/>
        </p:nvSpPr>
        <p:spPr bwMode="auto">
          <a:xfrm>
            <a:off x="6670675" y="3243263"/>
            <a:ext cx="3016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66" name="Line 282"/>
          <p:cNvSpPr>
            <a:spLocks noChangeShapeType="1"/>
          </p:cNvSpPr>
          <p:nvPr/>
        </p:nvSpPr>
        <p:spPr bwMode="auto">
          <a:xfrm>
            <a:off x="6670675" y="3243263"/>
            <a:ext cx="1588" cy="174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67" name="Rectangle 283"/>
          <p:cNvSpPr>
            <a:spLocks noChangeArrowheads="1"/>
          </p:cNvSpPr>
          <p:nvPr/>
        </p:nvSpPr>
        <p:spPr bwMode="auto">
          <a:xfrm>
            <a:off x="6700838" y="3243263"/>
            <a:ext cx="28575"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268" name="Line 284"/>
          <p:cNvSpPr>
            <a:spLocks noChangeShapeType="1"/>
          </p:cNvSpPr>
          <p:nvPr/>
        </p:nvSpPr>
        <p:spPr bwMode="auto">
          <a:xfrm>
            <a:off x="6700838" y="3243263"/>
            <a:ext cx="2857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69" name="Line 285"/>
          <p:cNvSpPr>
            <a:spLocks noChangeShapeType="1"/>
          </p:cNvSpPr>
          <p:nvPr/>
        </p:nvSpPr>
        <p:spPr bwMode="auto">
          <a:xfrm>
            <a:off x="6700838" y="3243263"/>
            <a:ext cx="1587" cy="174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70" name="Rectangle 286"/>
          <p:cNvSpPr>
            <a:spLocks noChangeArrowheads="1"/>
          </p:cNvSpPr>
          <p:nvPr/>
        </p:nvSpPr>
        <p:spPr bwMode="auto">
          <a:xfrm>
            <a:off x="6729413" y="3243263"/>
            <a:ext cx="863600"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271" name="Line 287"/>
          <p:cNvSpPr>
            <a:spLocks noChangeShapeType="1"/>
          </p:cNvSpPr>
          <p:nvPr/>
        </p:nvSpPr>
        <p:spPr bwMode="auto">
          <a:xfrm>
            <a:off x="6729413" y="3243263"/>
            <a:ext cx="8636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72" name="Rectangle 288"/>
          <p:cNvSpPr>
            <a:spLocks noChangeArrowheads="1"/>
          </p:cNvSpPr>
          <p:nvPr/>
        </p:nvSpPr>
        <p:spPr bwMode="auto">
          <a:xfrm>
            <a:off x="7593013" y="3243263"/>
            <a:ext cx="28575"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273" name="Line 289"/>
          <p:cNvSpPr>
            <a:spLocks noChangeShapeType="1"/>
          </p:cNvSpPr>
          <p:nvPr/>
        </p:nvSpPr>
        <p:spPr bwMode="auto">
          <a:xfrm>
            <a:off x="7593013" y="3243263"/>
            <a:ext cx="1587" cy="190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74" name="Rectangle 290"/>
          <p:cNvSpPr>
            <a:spLocks noChangeArrowheads="1"/>
          </p:cNvSpPr>
          <p:nvPr/>
        </p:nvSpPr>
        <p:spPr bwMode="auto">
          <a:xfrm>
            <a:off x="7593013" y="3243263"/>
            <a:ext cx="28575"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275" name="Line 291"/>
          <p:cNvSpPr>
            <a:spLocks noChangeShapeType="1"/>
          </p:cNvSpPr>
          <p:nvPr/>
        </p:nvSpPr>
        <p:spPr bwMode="auto">
          <a:xfrm>
            <a:off x="7593013" y="3243263"/>
            <a:ext cx="2857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76" name="Line 292"/>
          <p:cNvSpPr>
            <a:spLocks noChangeShapeType="1"/>
          </p:cNvSpPr>
          <p:nvPr/>
        </p:nvSpPr>
        <p:spPr bwMode="auto">
          <a:xfrm>
            <a:off x="7593013" y="3243263"/>
            <a:ext cx="1587" cy="174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77" name="Rectangle 293"/>
          <p:cNvSpPr>
            <a:spLocks noChangeArrowheads="1"/>
          </p:cNvSpPr>
          <p:nvPr/>
        </p:nvSpPr>
        <p:spPr bwMode="auto">
          <a:xfrm>
            <a:off x="1371600" y="3262313"/>
            <a:ext cx="30163" cy="265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278" name="Line 294"/>
          <p:cNvSpPr>
            <a:spLocks noChangeShapeType="1"/>
          </p:cNvSpPr>
          <p:nvPr/>
        </p:nvSpPr>
        <p:spPr bwMode="auto">
          <a:xfrm>
            <a:off x="1371600" y="3262313"/>
            <a:ext cx="1588" cy="265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79" name="Rectangle 295"/>
          <p:cNvSpPr>
            <a:spLocks noChangeArrowheads="1"/>
          </p:cNvSpPr>
          <p:nvPr/>
        </p:nvSpPr>
        <p:spPr bwMode="auto">
          <a:xfrm>
            <a:off x="3675063" y="3262313"/>
            <a:ext cx="30162" cy="265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280" name="Line 296"/>
          <p:cNvSpPr>
            <a:spLocks noChangeShapeType="1"/>
          </p:cNvSpPr>
          <p:nvPr/>
        </p:nvSpPr>
        <p:spPr bwMode="auto">
          <a:xfrm>
            <a:off x="3675063" y="3262313"/>
            <a:ext cx="1587" cy="265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81" name="Rectangle 297"/>
          <p:cNvSpPr>
            <a:spLocks noChangeArrowheads="1"/>
          </p:cNvSpPr>
          <p:nvPr/>
        </p:nvSpPr>
        <p:spPr bwMode="auto">
          <a:xfrm>
            <a:off x="4137025" y="3262313"/>
            <a:ext cx="30163" cy="265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282" name="Line 298"/>
          <p:cNvSpPr>
            <a:spLocks noChangeShapeType="1"/>
          </p:cNvSpPr>
          <p:nvPr/>
        </p:nvSpPr>
        <p:spPr bwMode="auto">
          <a:xfrm>
            <a:off x="4137025" y="3262313"/>
            <a:ext cx="1588" cy="265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83" name="Rectangle 299"/>
          <p:cNvSpPr>
            <a:spLocks noChangeArrowheads="1"/>
          </p:cNvSpPr>
          <p:nvPr/>
        </p:nvSpPr>
        <p:spPr bwMode="auto">
          <a:xfrm>
            <a:off x="5980113" y="3262313"/>
            <a:ext cx="30162" cy="265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284" name="Line 300"/>
          <p:cNvSpPr>
            <a:spLocks noChangeShapeType="1"/>
          </p:cNvSpPr>
          <p:nvPr/>
        </p:nvSpPr>
        <p:spPr bwMode="auto">
          <a:xfrm>
            <a:off x="5980113" y="3262313"/>
            <a:ext cx="1587" cy="265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85" name="Rectangle 301"/>
          <p:cNvSpPr>
            <a:spLocks noChangeArrowheads="1"/>
          </p:cNvSpPr>
          <p:nvPr/>
        </p:nvSpPr>
        <p:spPr bwMode="auto">
          <a:xfrm>
            <a:off x="6670675" y="3262313"/>
            <a:ext cx="30163" cy="265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286" name="Line 302"/>
          <p:cNvSpPr>
            <a:spLocks noChangeShapeType="1"/>
          </p:cNvSpPr>
          <p:nvPr/>
        </p:nvSpPr>
        <p:spPr bwMode="auto">
          <a:xfrm>
            <a:off x="6670675" y="3262313"/>
            <a:ext cx="1588" cy="265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87" name="Rectangle 303"/>
          <p:cNvSpPr>
            <a:spLocks noChangeArrowheads="1"/>
          </p:cNvSpPr>
          <p:nvPr/>
        </p:nvSpPr>
        <p:spPr bwMode="auto">
          <a:xfrm>
            <a:off x="7593013" y="3262313"/>
            <a:ext cx="28575" cy="265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288" name="Line 304"/>
          <p:cNvSpPr>
            <a:spLocks noChangeShapeType="1"/>
          </p:cNvSpPr>
          <p:nvPr/>
        </p:nvSpPr>
        <p:spPr bwMode="auto">
          <a:xfrm>
            <a:off x="7593013" y="3262313"/>
            <a:ext cx="1587" cy="265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89" name="Rectangle 305"/>
          <p:cNvSpPr>
            <a:spLocks noChangeArrowheads="1"/>
          </p:cNvSpPr>
          <p:nvPr/>
        </p:nvSpPr>
        <p:spPr bwMode="auto">
          <a:xfrm>
            <a:off x="4256088" y="3567113"/>
            <a:ext cx="1524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200">
                <a:solidFill>
                  <a:srgbClr val="010000"/>
                </a:solidFill>
                <a:latin typeface="宋体" pitchFamily="2" charset="-122"/>
                <a:ea typeface="宋体" pitchFamily="2" charset="-122"/>
              </a:rPr>
              <a:t>  </a:t>
            </a:r>
            <a:endParaRPr kumimoji="0" lang="zh-CN" altLang="en-US" b="0">
              <a:solidFill>
                <a:schemeClr val="tx2"/>
              </a:solidFill>
              <a:latin typeface="Book Antiqua" pitchFamily="18" charset="0"/>
            </a:endParaRPr>
          </a:p>
        </p:txBody>
      </p:sp>
      <p:sp>
        <p:nvSpPr>
          <p:cNvPr id="42290" name="Rectangle 306"/>
          <p:cNvSpPr>
            <a:spLocks noChangeArrowheads="1"/>
          </p:cNvSpPr>
          <p:nvPr/>
        </p:nvSpPr>
        <p:spPr bwMode="auto">
          <a:xfrm>
            <a:off x="4451350" y="3567113"/>
            <a:ext cx="762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200">
                <a:solidFill>
                  <a:srgbClr val="010000"/>
                </a:solidFill>
                <a:latin typeface="宋体" pitchFamily="2" charset="-122"/>
                <a:ea typeface="宋体" pitchFamily="2" charset="-122"/>
              </a:rPr>
              <a:t> </a:t>
            </a:r>
            <a:endParaRPr kumimoji="0" lang="zh-CN" altLang="en-US" b="0">
              <a:solidFill>
                <a:schemeClr val="tx2"/>
              </a:solidFill>
              <a:latin typeface="Book Antiqua" pitchFamily="18" charset="0"/>
            </a:endParaRPr>
          </a:p>
        </p:txBody>
      </p:sp>
      <p:sp>
        <p:nvSpPr>
          <p:cNvPr id="42291" name="Rectangle 307"/>
          <p:cNvSpPr>
            <a:spLocks noChangeArrowheads="1"/>
          </p:cNvSpPr>
          <p:nvPr/>
        </p:nvSpPr>
        <p:spPr bwMode="auto">
          <a:xfrm>
            <a:off x="4578350" y="3567113"/>
            <a:ext cx="1524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200">
                <a:solidFill>
                  <a:srgbClr val="010000"/>
                </a:solidFill>
                <a:latin typeface="宋体" pitchFamily="2" charset="-122"/>
                <a:ea typeface="宋体" pitchFamily="2" charset="-122"/>
              </a:rPr>
              <a:t>  </a:t>
            </a:r>
            <a:endParaRPr kumimoji="0" lang="zh-CN" altLang="en-US" b="0">
              <a:solidFill>
                <a:schemeClr val="tx2"/>
              </a:solidFill>
              <a:latin typeface="Book Antiqua" pitchFamily="18" charset="0"/>
            </a:endParaRPr>
          </a:p>
        </p:txBody>
      </p:sp>
      <p:sp>
        <p:nvSpPr>
          <p:cNvPr id="42292" name="Rectangle 308"/>
          <p:cNvSpPr>
            <a:spLocks noChangeArrowheads="1"/>
          </p:cNvSpPr>
          <p:nvPr/>
        </p:nvSpPr>
        <p:spPr bwMode="auto">
          <a:xfrm>
            <a:off x="4683125" y="3567113"/>
            <a:ext cx="609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200">
                <a:solidFill>
                  <a:srgbClr val="010000"/>
                </a:solidFill>
                <a:latin typeface="宋体" pitchFamily="2" charset="-122"/>
                <a:ea typeface="宋体" pitchFamily="2" charset="-122"/>
              </a:rPr>
              <a:t>主存未满</a:t>
            </a:r>
            <a:endParaRPr kumimoji="0" lang="zh-CN" altLang="en-US" b="0">
              <a:solidFill>
                <a:schemeClr val="tx2"/>
              </a:solidFill>
              <a:latin typeface="Book Antiqua" pitchFamily="18" charset="0"/>
            </a:endParaRPr>
          </a:p>
        </p:txBody>
      </p:sp>
      <p:sp>
        <p:nvSpPr>
          <p:cNvPr id="42293" name="Rectangle 309"/>
          <p:cNvSpPr>
            <a:spLocks noChangeArrowheads="1"/>
          </p:cNvSpPr>
          <p:nvPr/>
        </p:nvSpPr>
        <p:spPr bwMode="auto">
          <a:xfrm>
            <a:off x="5640388" y="3567113"/>
            <a:ext cx="762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200">
                <a:solidFill>
                  <a:srgbClr val="010000"/>
                </a:solidFill>
                <a:latin typeface="宋体" pitchFamily="2" charset="-122"/>
                <a:ea typeface="宋体" pitchFamily="2" charset="-122"/>
              </a:rPr>
              <a:t> </a:t>
            </a:r>
            <a:endParaRPr kumimoji="0" lang="zh-CN" altLang="en-US" b="0">
              <a:solidFill>
                <a:schemeClr val="tx2"/>
              </a:solidFill>
              <a:latin typeface="Book Antiqua" pitchFamily="18" charset="0"/>
            </a:endParaRPr>
          </a:p>
        </p:txBody>
      </p:sp>
      <p:sp>
        <p:nvSpPr>
          <p:cNvPr id="42294" name="Rectangle 310"/>
          <p:cNvSpPr>
            <a:spLocks noChangeArrowheads="1"/>
          </p:cNvSpPr>
          <p:nvPr/>
        </p:nvSpPr>
        <p:spPr bwMode="auto">
          <a:xfrm>
            <a:off x="5665788" y="3567113"/>
            <a:ext cx="45878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200">
                <a:solidFill>
                  <a:srgbClr val="010000"/>
                </a:solidFill>
                <a:latin typeface="宋体" pitchFamily="2" charset="-122"/>
                <a:ea typeface="宋体" pitchFamily="2" charset="-122"/>
              </a:rPr>
              <a:t>主存满</a:t>
            </a:r>
            <a:endParaRPr kumimoji="0" lang="zh-CN" altLang="en-US" b="0">
              <a:solidFill>
                <a:schemeClr val="tx2"/>
              </a:solidFill>
              <a:latin typeface="Book Antiqua" pitchFamily="18" charset="0"/>
            </a:endParaRPr>
          </a:p>
        </p:txBody>
      </p:sp>
      <p:sp>
        <p:nvSpPr>
          <p:cNvPr id="42295" name="Rectangle 311"/>
          <p:cNvSpPr>
            <a:spLocks noChangeArrowheads="1"/>
          </p:cNvSpPr>
          <p:nvPr/>
        </p:nvSpPr>
        <p:spPr bwMode="auto">
          <a:xfrm>
            <a:off x="7021513" y="3602038"/>
            <a:ext cx="8255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300">
                <a:solidFill>
                  <a:srgbClr val="010000"/>
                </a:solidFill>
                <a:latin typeface="宋体" pitchFamily="2" charset="-122"/>
                <a:ea typeface="宋体" pitchFamily="2" charset="-122"/>
              </a:rPr>
              <a:t>1</a:t>
            </a:r>
            <a:endParaRPr kumimoji="0" lang="zh-CN" altLang="en-US" b="0">
              <a:solidFill>
                <a:schemeClr val="tx2"/>
              </a:solidFill>
              <a:latin typeface="Book Antiqua" pitchFamily="18" charset="0"/>
            </a:endParaRPr>
          </a:p>
        </p:txBody>
      </p:sp>
      <p:sp>
        <p:nvSpPr>
          <p:cNvPr id="42296" name="Rectangle 312"/>
          <p:cNvSpPr>
            <a:spLocks noChangeArrowheads="1"/>
          </p:cNvSpPr>
          <p:nvPr/>
        </p:nvSpPr>
        <p:spPr bwMode="auto">
          <a:xfrm>
            <a:off x="7232650" y="3602038"/>
            <a:ext cx="16351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300">
                <a:solidFill>
                  <a:srgbClr val="010000"/>
                </a:solidFill>
                <a:latin typeface="宋体" pitchFamily="2" charset="-122"/>
                <a:ea typeface="宋体" pitchFamily="2" charset="-122"/>
              </a:rPr>
              <a:t>页</a:t>
            </a:r>
            <a:endParaRPr kumimoji="0" lang="zh-CN" altLang="en-US" b="0">
              <a:solidFill>
                <a:schemeClr val="tx2"/>
              </a:solidFill>
              <a:latin typeface="Book Antiqua" pitchFamily="18" charset="0"/>
            </a:endParaRPr>
          </a:p>
        </p:txBody>
      </p:sp>
      <p:sp>
        <p:nvSpPr>
          <p:cNvPr id="42297" name="Rectangle 313"/>
          <p:cNvSpPr>
            <a:spLocks noChangeArrowheads="1"/>
          </p:cNvSpPr>
          <p:nvPr/>
        </p:nvSpPr>
        <p:spPr bwMode="auto">
          <a:xfrm>
            <a:off x="8091488" y="3598863"/>
            <a:ext cx="762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en-US" altLang="zh-CN" sz="1200">
                <a:solidFill>
                  <a:srgbClr val="010000"/>
                </a:solidFill>
                <a:latin typeface="宋体" pitchFamily="2" charset="-122"/>
                <a:ea typeface="宋体" pitchFamily="2" charset="-122"/>
              </a:rPr>
              <a:t>X</a:t>
            </a:r>
            <a:endParaRPr kumimoji="0" lang="en-US" altLang="zh-CN" b="0">
              <a:solidFill>
                <a:schemeClr val="tx2"/>
              </a:solidFill>
              <a:latin typeface="Book Antiqua" pitchFamily="18" charset="0"/>
            </a:endParaRPr>
          </a:p>
        </p:txBody>
      </p:sp>
      <p:sp>
        <p:nvSpPr>
          <p:cNvPr id="42298" name="Rectangle 314"/>
          <p:cNvSpPr>
            <a:spLocks noChangeArrowheads="1"/>
          </p:cNvSpPr>
          <p:nvPr/>
        </p:nvSpPr>
        <p:spPr bwMode="auto">
          <a:xfrm>
            <a:off x="1371600" y="3527425"/>
            <a:ext cx="30163"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299" name="Line 315"/>
          <p:cNvSpPr>
            <a:spLocks noChangeShapeType="1"/>
          </p:cNvSpPr>
          <p:nvPr/>
        </p:nvSpPr>
        <p:spPr bwMode="auto">
          <a:xfrm>
            <a:off x="1371600" y="3527425"/>
            <a:ext cx="3016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300" name="Line 316"/>
          <p:cNvSpPr>
            <a:spLocks noChangeShapeType="1"/>
          </p:cNvSpPr>
          <p:nvPr/>
        </p:nvSpPr>
        <p:spPr bwMode="auto">
          <a:xfrm>
            <a:off x="1371600" y="3527425"/>
            <a:ext cx="1588" cy="190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301" name="Rectangle 317"/>
          <p:cNvSpPr>
            <a:spLocks noChangeArrowheads="1"/>
          </p:cNvSpPr>
          <p:nvPr/>
        </p:nvSpPr>
        <p:spPr bwMode="auto">
          <a:xfrm>
            <a:off x="1371600" y="3527425"/>
            <a:ext cx="30163"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302" name="Line 318"/>
          <p:cNvSpPr>
            <a:spLocks noChangeShapeType="1"/>
          </p:cNvSpPr>
          <p:nvPr/>
        </p:nvSpPr>
        <p:spPr bwMode="auto">
          <a:xfrm>
            <a:off x="1371600" y="3527425"/>
            <a:ext cx="3016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303" name="Line 319"/>
          <p:cNvSpPr>
            <a:spLocks noChangeShapeType="1"/>
          </p:cNvSpPr>
          <p:nvPr/>
        </p:nvSpPr>
        <p:spPr bwMode="auto">
          <a:xfrm>
            <a:off x="1371600" y="3527425"/>
            <a:ext cx="1588" cy="190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304" name="Rectangle 320"/>
          <p:cNvSpPr>
            <a:spLocks noChangeArrowheads="1"/>
          </p:cNvSpPr>
          <p:nvPr/>
        </p:nvSpPr>
        <p:spPr bwMode="auto">
          <a:xfrm>
            <a:off x="1401763" y="3527425"/>
            <a:ext cx="898525"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305" name="Line 321"/>
          <p:cNvSpPr>
            <a:spLocks noChangeShapeType="1"/>
          </p:cNvSpPr>
          <p:nvPr/>
        </p:nvSpPr>
        <p:spPr bwMode="auto">
          <a:xfrm>
            <a:off x="1401763" y="3527425"/>
            <a:ext cx="8985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306" name="Rectangle 322"/>
          <p:cNvSpPr>
            <a:spLocks noChangeArrowheads="1"/>
          </p:cNvSpPr>
          <p:nvPr/>
        </p:nvSpPr>
        <p:spPr bwMode="auto">
          <a:xfrm>
            <a:off x="2300288" y="3527425"/>
            <a:ext cx="30162"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307" name="Line 323"/>
          <p:cNvSpPr>
            <a:spLocks noChangeShapeType="1"/>
          </p:cNvSpPr>
          <p:nvPr/>
        </p:nvSpPr>
        <p:spPr bwMode="auto">
          <a:xfrm>
            <a:off x="2300288" y="3527425"/>
            <a:ext cx="30162"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308" name="Line 324"/>
          <p:cNvSpPr>
            <a:spLocks noChangeShapeType="1"/>
          </p:cNvSpPr>
          <p:nvPr/>
        </p:nvSpPr>
        <p:spPr bwMode="auto">
          <a:xfrm>
            <a:off x="2300288" y="3527425"/>
            <a:ext cx="1587" cy="190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309" name="Rectangle 325"/>
          <p:cNvSpPr>
            <a:spLocks noChangeArrowheads="1"/>
          </p:cNvSpPr>
          <p:nvPr/>
        </p:nvSpPr>
        <p:spPr bwMode="auto">
          <a:xfrm>
            <a:off x="2330450" y="3527425"/>
            <a:ext cx="892175"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310" name="Line 326"/>
          <p:cNvSpPr>
            <a:spLocks noChangeShapeType="1"/>
          </p:cNvSpPr>
          <p:nvPr/>
        </p:nvSpPr>
        <p:spPr bwMode="auto">
          <a:xfrm>
            <a:off x="2330450" y="3527425"/>
            <a:ext cx="89217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311" name="Rectangle 327"/>
          <p:cNvSpPr>
            <a:spLocks noChangeArrowheads="1"/>
          </p:cNvSpPr>
          <p:nvPr/>
        </p:nvSpPr>
        <p:spPr bwMode="auto">
          <a:xfrm>
            <a:off x="3222625" y="3527425"/>
            <a:ext cx="30163"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312" name="Line 328"/>
          <p:cNvSpPr>
            <a:spLocks noChangeShapeType="1"/>
          </p:cNvSpPr>
          <p:nvPr/>
        </p:nvSpPr>
        <p:spPr bwMode="auto">
          <a:xfrm>
            <a:off x="3222625" y="3527425"/>
            <a:ext cx="3016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313" name="Line 329"/>
          <p:cNvSpPr>
            <a:spLocks noChangeShapeType="1"/>
          </p:cNvSpPr>
          <p:nvPr/>
        </p:nvSpPr>
        <p:spPr bwMode="auto">
          <a:xfrm>
            <a:off x="3222625" y="3527425"/>
            <a:ext cx="1588" cy="190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314" name="Rectangle 330"/>
          <p:cNvSpPr>
            <a:spLocks noChangeArrowheads="1"/>
          </p:cNvSpPr>
          <p:nvPr/>
        </p:nvSpPr>
        <p:spPr bwMode="auto">
          <a:xfrm>
            <a:off x="3252788" y="3527425"/>
            <a:ext cx="422275"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315" name="Line 331"/>
          <p:cNvSpPr>
            <a:spLocks noChangeShapeType="1"/>
          </p:cNvSpPr>
          <p:nvPr/>
        </p:nvSpPr>
        <p:spPr bwMode="auto">
          <a:xfrm>
            <a:off x="3252788" y="3527425"/>
            <a:ext cx="42227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316" name="Rectangle 332"/>
          <p:cNvSpPr>
            <a:spLocks noChangeArrowheads="1"/>
          </p:cNvSpPr>
          <p:nvPr/>
        </p:nvSpPr>
        <p:spPr bwMode="auto">
          <a:xfrm>
            <a:off x="3675063" y="3527425"/>
            <a:ext cx="30162"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317" name="Line 333"/>
          <p:cNvSpPr>
            <a:spLocks noChangeShapeType="1"/>
          </p:cNvSpPr>
          <p:nvPr/>
        </p:nvSpPr>
        <p:spPr bwMode="auto">
          <a:xfrm>
            <a:off x="3675063" y="3527425"/>
            <a:ext cx="30162"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318" name="Line 334"/>
          <p:cNvSpPr>
            <a:spLocks noChangeShapeType="1"/>
          </p:cNvSpPr>
          <p:nvPr/>
        </p:nvSpPr>
        <p:spPr bwMode="auto">
          <a:xfrm>
            <a:off x="3675063" y="3527425"/>
            <a:ext cx="1587" cy="190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319" name="Rectangle 335"/>
          <p:cNvSpPr>
            <a:spLocks noChangeArrowheads="1"/>
          </p:cNvSpPr>
          <p:nvPr/>
        </p:nvSpPr>
        <p:spPr bwMode="auto">
          <a:xfrm>
            <a:off x="3675063" y="3527425"/>
            <a:ext cx="30162"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320" name="Line 336"/>
          <p:cNvSpPr>
            <a:spLocks noChangeShapeType="1"/>
          </p:cNvSpPr>
          <p:nvPr/>
        </p:nvSpPr>
        <p:spPr bwMode="auto">
          <a:xfrm>
            <a:off x="3675063" y="3527425"/>
            <a:ext cx="30162"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321" name="Line 337"/>
          <p:cNvSpPr>
            <a:spLocks noChangeShapeType="1"/>
          </p:cNvSpPr>
          <p:nvPr/>
        </p:nvSpPr>
        <p:spPr bwMode="auto">
          <a:xfrm>
            <a:off x="3675063" y="3527425"/>
            <a:ext cx="1587" cy="190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322" name="Rectangle 338"/>
          <p:cNvSpPr>
            <a:spLocks noChangeArrowheads="1"/>
          </p:cNvSpPr>
          <p:nvPr/>
        </p:nvSpPr>
        <p:spPr bwMode="auto">
          <a:xfrm>
            <a:off x="4137025" y="3527425"/>
            <a:ext cx="30163"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323" name="Line 339"/>
          <p:cNvSpPr>
            <a:spLocks noChangeShapeType="1"/>
          </p:cNvSpPr>
          <p:nvPr/>
        </p:nvSpPr>
        <p:spPr bwMode="auto">
          <a:xfrm>
            <a:off x="4137025" y="3527425"/>
            <a:ext cx="3016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324" name="Line 340"/>
          <p:cNvSpPr>
            <a:spLocks noChangeShapeType="1"/>
          </p:cNvSpPr>
          <p:nvPr/>
        </p:nvSpPr>
        <p:spPr bwMode="auto">
          <a:xfrm>
            <a:off x="4137025" y="3527425"/>
            <a:ext cx="1588" cy="190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325" name="Rectangle 341"/>
          <p:cNvSpPr>
            <a:spLocks noChangeArrowheads="1"/>
          </p:cNvSpPr>
          <p:nvPr/>
        </p:nvSpPr>
        <p:spPr bwMode="auto">
          <a:xfrm>
            <a:off x="4137025" y="3527425"/>
            <a:ext cx="30163"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326" name="Line 342"/>
          <p:cNvSpPr>
            <a:spLocks noChangeShapeType="1"/>
          </p:cNvSpPr>
          <p:nvPr/>
        </p:nvSpPr>
        <p:spPr bwMode="auto">
          <a:xfrm>
            <a:off x="4137025" y="3527425"/>
            <a:ext cx="3016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327" name="Line 343"/>
          <p:cNvSpPr>
            <a:spLocks noChangeShapeType="1"/>
          </p:cNvSpPr>
          <p:nvPr/>
        </p:nvSpPr>
        <p:spPr bwMode="auto">
          <a:xfrm>
            <a:off x="4137025" y="3527425"/>
            <a:ext cx="1588" cy="190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328" name="Rectangle 344"/>
          <p:cNvSpPr>
            <a:spLocks noChangeArrowheads="1"/>
          </p:cNvSpPr>
          <p:nvPr/>
        </p:nvSpPr>
        <p:spPr bwMode="auto">
          <a:xfrm>
            <a:off x="4167188" y="3527425"/>
            <a:ext cx="28575"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329" name="Line 345"/>
          <p:cNvSpPr>
            <a:spLocks noChangeShapeType="1"/>
          </p:cNvSpPr>
          <p:nvPr/>
        </p:nvSpPr>
        <p:spPr bwMode="auto">
          <a:xfrm>
            <a:off x="4167188" y="3527425"/>
            <a:ext cx="2857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330" name="Line 346"/>
          <p:cNvSpPr>
            <a:spLocks noChangeShapeType="1"/>
          </p:cNvSpPr>
          <p:nvPr/>
        </p:nvSpPr>
        <p:spPr bwMode="auto">
          <a:xfrm>
            <a:off x="4167188" y="3527425"/>
            <a:ext cx="1587" cy="190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331" name="Rectangle 347"/>
          <p:cNvSpPr>
            <a:spLocks noChangeArrowheads="1"/>
          </p:cNvSpPr>
          <p:nvPr/>
        </p:nvSpPr>
        <p:spPr bwMode="auto">
          <a:xfrm>
            <a:off x="4195763" y="3527425"/>
            <a:ext cx="1784350"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332" name="Line 348"/>
          <p:cNvSpPr>
            <a:spLocks noChangeShapeType="1"/>
          </p:cNvSpPr>
          <p:nvPr/>
        </p:nvSpPr>
        <p:spPr bwMode="auto">
          <a:xfrm>
            <a:off x="4195763" y="3527425"/>
            <a:ext cx="17843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333" name="Rectangle 349"/>
          <p:cNvSpPr>
            <a:spLocks noChangeArrowheads="1"/>
          </p:cNvSpPr>
          <p:nvPr/>
        </p:nvSpPr>
        <p:spPr bwMode="auto">
          <a:xfrm>
            <a:off x="5980113" y="3527425"/>
            <a:ext cx="30162"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334" name="Line 350"/>
          <p:cNvSpPr>
            <a:spLocks noChangeShapeType="1"/>
          </p:cNvSpPr>
          <p:nvPr/>
        </p:nvSpPr>
        <p:spPr bwMode="auto">
          <a:xfrm>
            <a:off x="5980113" y="3527425"/>
            <a:ext cx="30162"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335" name="Line 351"/>
          <p:cNvSpPr>
            <a:spLocks noChangeShapeType="1"/>
          </p:cNvSpPr>
          <p:nvPr/>
        </p:nvSpPr>
        <p:spPr bwMode="auto">
          <a:xfrm>
            <a:off x="5980113" y="3527425"/>
            <a:ext cx="1587" cy="190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336" name="Rectangle 352"/>
          <p:cNvSpPr>
            <a:spLocks noChangeArrowheads="1"/>
          </p:cNvSpPr>
          <p:nvPr/>
        </p:nvSpPr>
        <p:spPr bwMode="auto">
          <a:xfrm>
            <a:off x="5980113" y="3527425"/>
            <a:ext cx="30162"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337" name="Line 353"/>
          <p:cNvSpPr>
            <a:spLocks noChangeShapeType="1"/>
          </p:cNvSpPr>
          <p:nvPr/>
        </p:nvSpPr>
        <p:spPr bwMode="auto">
          <a:xfrm>
            <a:off x="5980113" y="3527425"/>
            <a:ext cx="30162"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338" name="Line 354"/>
          <p:cNvSpPr>
            <a:spLocks noChangeShapeType="1"/>
          </p:cNvSpPr>
          <p:nvPr/>
        </p:nvSpPr>
        <p:spPr bwMode="auto">
          <a:xfrm>
            <a:off x="5980113" y="3527425"/>
            <a:ext cx="1587" cy="190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339" name="Rectangle 355"/>
          <p:cNvSpPr>
            <a:spLocks noChangeArrowheads="1"/>
          </p:cNvSpPr>
          <p:nvPr/>
        </p:nvSpPr>
        <p:spPr bwMode="auto">
          <a:xfrm>
            <a:off x="6670675" y="3527425"/>
            <a:ext cx="30163"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340" name="Line 356"/>
          <p:cNvSpPr>
            <a:spLocks noChangeShapeType="1"/>
          </p:cNvSpPr>
          <p:nvPr/>
        </p:nvSpPr>
        <p:spPr bwMode="auto">
          <a:xfrm>
            <a:off x="6670675" y="35274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341" name="Rectangle 357"/>
          <p:cNvSpPr>
            <a:spLocks noChangeArrowheads="1"/>
          </p:cNvSpPr>
          <p:nvPr/>
        </p:nvSpPr>
        <p:spPr bwMode="auto">
          <a:xfrm>
            <a:off x="6700838" y="3527425"/>
            <a:ext cx="89217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342" name="Line 358"/>
          <p:cNvSpPr>
            <a:spLocks noChangeShapeType="1"/>
          </p:cNvSpPr>
          <p:nvPr/>
        </p:nvSpPr>
        <p:spPr bwMode="auto">
          <a:xfrm>
            <a:off x="6700838" y="3527425"/>
            <a:ext cx="89217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343" name="Rectangle 359"/>
          <p:cNvSpPr>
            <a:spLocks noChangeArrowheads="1"/>
          </p:cNvSpPr>
          <p:nvPr/>
        </p:nvSpPr>
        <p:spPr bwMode="auto">
          <a:xfrm>
            <a:off x="7593013" y="3527425"/>
            <a:ext cx="28575"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344" name="Line 360"/>
          <p:cNvSpPr>
            <a:spLocks noChangeShapeType="1"/>
          </p:cNvSpPr>
          <p:nvPr/>
        </p:nvSpPr>
        <p:spPr bwMode="auto">
          <a:xfrm>
            <a:off x="7593013" y="35274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345" name="Rectangle 361"/>
          <p:cNvSpPr>
            <a:spLocks noChangeArrowheads="1"/>
          </p:cNvSpPr>
          <p:nvPr/>
        </p:nvSpPr>
        <p:spPr bwMode="auto">
          <a:xfrm>
            <a:off x="6670675" y="3548063"/>
            <a:ext cx="30163" cy="263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346" name="Line 362"/>
          <p:cNvSpPr>
            <a:spLocks noChangeShapeType="1"/>
          </p:cNvSpPr>
          <p:nvPr/>
        </p:nvSpPr>
        <p:spPr bwMode="auto">
          <a:xfrm>
            <a:off x="6670675" y="3548063"/>
            <a:ext cx="1588" cy="263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347" name="Rectangle 363"/>
          <p:cNvSpPr>
            <a:spLocks noChangeArrowheads="1"/>
          </p:cNvSpPr>
          <p:nvPr/>
        </p:nvSpPr>
        <p:spPr bwMode="auto">
          <a:xfrm>
            <a:off x="7593013" y="3548063"/>
            <a:ext cx="28575" cy="263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348" name="Line 364"/>
          <p:cNvSpPr>
            <a:spLocks noChangeShapeType="1"/>
          </p:cNvSpPr>
          <p:nvPr/>
        </p:nvSpPr>
        <p:spPr bwMode="auto">
          <a:xfrm>
            <a:off x="7593013" y="3548063"/>
            <a:ext cx="1587" cy="263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349" name="Rectangle 365"/>
          <p:cNvSpPr>
            <a:spLocks noChangeArrowheads="1"/>
          </p:cNvSpPr>
          <p:nvPr/>
        </p:nvSpPr>
        <p:spPr bwMode="auto">
          <a:xfrm>
            <a:off x="1143000" y="3733800"/>
            <a:ext cx="6096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200">
                <a:solidFill>
                  <a:srgbClr val="010000"/>
                </a:solidFill>
                <a:latin typeface="宋体" pitchFamily="2" charset="-122"/>
                <a:ea typeface="宋体" pitchFamily="2" charset="-122"/>
              </a:rPr>
              <a:t>访问主存</a:t>
            </a:r>
            <a:endParaRPr kumimoji="0" lang="zh-CN" altLang="en-US" b="0">
              <a:solidFill>
                <a:schemeClr val="tx2"/>
              </a:solidFill>
              <a:latin typeface="Book Antiqua" pitchFamily="18" charset="0"/>
            </a:endParaRPr>
          </a:p>
        </p:txBody>
      </p:sp>
      <p:sp>
        <p:nvSpPr>
          <p:cNvPr id="42350" name="Rectangle 366"/>
          <p:cNvSpPr>
            <a:spLocks noChangeArrowheads="1"/>
          </p:cNvSpPr>
          <p:nvPr/>
        </p:nvSpPr>
        <p:spPr bwMode="auto">
          <a:xfrm>
            <a:off x="2322513" y="3832225"/>
            <a:ext cx="900112" cy="211138"/>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351" name="Rectangle 367"/>
          <p:cNvSpPr>
            <a:spLocks noChangeArrowheads="1"/>
          </p:cNvSpPr>
          <p:nvPr/>
        </p:nvSpPr>
        <p:spPr bwMode="auto">
          <a:xfrm>
            <a:off x="2787650" y="3862388"/>
            <a:ext cx="920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en-US" altLang="zh-CN" sz="1300">
                <a:solidFill>
                  <a:srgbClr val="010000"/>
                </a:solidFill>
                <a:latin typeface="Times New Roman" pitchFamily="18" charset="0"/>
              </a:rPr>
              <a:t>p</a:t>
            </a:r>
            <a:endParaRPr kumimoji="0" lang="en-US" altLang="zh-CN" b="0">
              <a:solidFill>
                <a:schemeClr val="tx2"/>
              </a:solidFill>
              <a:latin typeface="Book Antiqua" pitchFamily="18" charset="0"/>
            </a:endParaRPr>
          </a:p>
        </p:txBody>
      </p:sp>
      <p:sp>
        <p:nvSpPr>
          <p:cNvPr id="42352" name="Rectangle 368"/>
          <p:cNvSpPr>
            <a:spLocks noChangeArrowheads="1"/>
          </p:cNvSpPr>
          <p:nvPr/>
        </p:nvSpPr>
        <p:spPr bwMode="auto">
          <a:xfrm>
            <a:off x="2322513" y="4043363"/>
            <a:ext cx="900112" cy="5397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353" name="Rectangle 369"/>
          <p:cNvSpPr>
            <a:spLocks noChangeArrowheads="1"/>
          </p:cNvSpPr>
          <p:nvPr/>
        </p:nvSpPr>
        <p:spPr bwMode="auto">
          <a:xfrm>
            <a:off x="3236913" y="3832225"/>
            <a:ext cx="900112" cy="211138"/>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354" name="Rectangle 370"/>
          <p:cNvSpPr>
            <a:spLocks noChangeArrowheads="1"/>
          </p:cNvSpPr>
          <p:nvPr/>
        </p:nvSpPr>
        <p:spPr bwMode="auto">
          <a:xfrm>
            <a:off x="3700463" y="3862388"/>
            <a:ext cx="920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en-US" altLang="zh-CN" sz="1300">
                <a:solidFill>
                  <a:srgbClr val="010000"/>
                </a:solidFill>
                <a:latin typeface="Times New Roman" pitchFamily="18" charset="0"/>
              </a:rPr>
              <a:t>d</a:t>
            </a:r>
            <a:endParaRPr kumimoji="0" lang="en-US" altLang="zh-CN" b="0">
              <a:solidFill>
                <a:schemeClr val="tx2"/>
              </a:solidFill>
              <a:latin typeface="Book Antiqua" pitchFamily="18" charset="0"/>
            </a:endParaRPr>
          </a:p>
        </p:txBody>
      </p:sp>
      <p:sp>
        <p:nvSpPr>
          <p:cNvPr id="42355" name="Rectangle 371"/>
          <p:cNvSpPr>
            <a:spLocks noChangeArrowheads="1"/>
          </p:cNvSpPr>
          <p:nvPr/>
        </p:nvSpPr>
        <p:spPr bwMode="auto">
          <a:xfrm>
            <a:off x="3236913" y="4043363"/>
            <a:ext cx="900112" cy="5397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356" name="Rectangle 372"/>
          <p:cNvSpPr>
            <a:spLocks noChangeArrowheads="1"/>
          </p:cNvSpPr>
          <p:nvPr/>
        </p:nvSpPr>
        <p:spPr bwMode="auto">
          <a:xfrm>
            <a:off x="4260850" y="3871913"/>
            <a:ext cx="8255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300">
                <a:solidFill>
                  <a:srgbClr val="010000"/>
                </a:solidFill>
                <a:latin typeface="宋体" pitchFamily="2" charset="-122"/>
                <a:ea typeface="宋体" pitchFamily="2" charset="-122"/>
              </a:rPr>
              <a:t> </a:t>
            </a:r>
            <a:endParaRPr kumimoji="0" lang="zh-CN" altLang="en-US" b="0">
              <a:solidFill>
                <a:schemeClr val="tx2"/>
              </a:solidFill>
              <a:latin typeface="Book Antiqua" pitchFamily="18" charset="0"/>
            </a:endParaRPr>
          </a:p>
        </p:txBody>
      </p:sp>
      <p:sp>
        <p:nvSpPr>
          <p:cNvPr id="42357" name="Rectangle 373"/>
          <p:cNvSpPr>
            <a:spLocks noChangeArrowheads="1"/>
          </p:cNvSpPr>
          <p:nvPr/>
        </p:nvSpPr>
        <p:spPr bwMode="auto">
          <a:xfrm>
            <a:off x="4378325" y="3862388"/>
            <a:ext cx="11906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en-US" altLang="zh-CN" sz="1300">
                <a:solidFill>
                  <a:srgbClr val="010000"/>
                </a:solidFill>
                <a:latin typeface="Times New Roman" pitchFamily="18" charset="0"/>
              </a:rPr>
              <a:t>A</a:t>
            </a:r>
            <a:endParaRPr kumimoji="0" lang="en-US" altLang="zh-CN" b="0">
              <a:solidFill>
                <a:schemeClr val="tx2"/>
              </a:solidFill>
              <a:latin typeface="Book Antiqua" pitchFamily="18" charset="0"/>
            </a:endParaRPr>
          </a:p>
        </p:txBody>
      </p:sp>
      <p:sp>
        <p:nvSpPr>
          <p:cNvPr id="42358" name="Rectangle 374"/>
          <p:cNvSpPr>
            <a:spLocks noChangeArrowheads="1"/>
          </p:cNvSpPr>
          <p:nvPr/>
        </p:nvSpPr>
        <p:spPr bwMode="auto">
          <a:xfrm>
            <a:off x="5087938" y="3832225"/>
            <a:ext cx="1006475" cy="238125"/>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359" name="Rectangle 375"/>
          <p:cNvSpPr>
            <a:spLocks noChangeArrowheads="1"/>
          </p:cNvSpPr>
          <p:nvPr/>
        </p:nvSpPr>
        <p:spPr bwMode="auto">
          <a:xfrm>
            <a:off x="5511800" y="3886200"/>
            <a:ext cx="3302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300">
                <a:solidFill>
                  <a:srgbClr val="010000"/>
                </a:solidFill>
                <a:latin typeface="宋体" pitchFamily="2" charset="-122"/>
                <a:ea typeface="宋体" pitchFamily="2" charset="-122"/>
              </a:rPr>
              <a:t>页面</a:t>
            </a:r>
            <a:endParaRPr kumimoji="0" lang="zh-CN" altLang="en-US" b="0">
              <a:solidFill>
                <a:schemeClr val="tx2"/>
              </a:solidFill>
              <a:latin typeface="Book Antiqua" pitchFamily="18" charset="0"/>
            </a:endParaRPr>
          </a:p>
        </p:txBody>
      </p:sp>
      <p:sp>
        <p:nvSpPr>
          <p:cNvPr id="42360" name="Rectangle 376"/>
          <p:cNvSpPr>
            <a:spLocks noChangeArrowheads="1"/>
          </p:cNvSpPr>
          <p:nvPr/>
        </p:nvSpPr>
        <p:spPr bwMode="auto">
          <a:xfrm>
            <a:off x="5087938" y="4070350"/>
            <a:ext cx="1006475" cy="26988"/>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361" name="Rectangle 377"/>
          <p:cNvSpPr>
            <a:spLocks noChangeArrowheads="1"/>
          </p:cNvSpPr>
          <p:nvPr/>
        </p:nvSpPr>
        <p:spPr bwMode="auto">
          <a:xfrm>
            <a:off x="7137400" y="3887788"/>
            <a:ext cx="16510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300">
                <a:solidFill>
                  <a:srgbClr val="010000"/>
                </a:solidFill>
                <a:latin typeface="Book Antiqua" pitchFamily="18" charset="0"/>
                <a:ea typeface="宋体" pitchFamily="2" charset="-122"/>
              </a:rPr>
              <a:t>…</a:t>
            </a:r>
            <a:endParaRPr kumimoji="0" lang="zh-CN" altLang="en-US" b="0">
              <a:solidFill>
                <a:schemeClr val="tx2"/>
              </a:solidFill>
              <a:latin typeface="Book Antiqua" pitchFamily="18" charset="0"/>
            </a:endParaRPr>
          </a:p>
        </p:txBody>
      </p:sp>
      <p:sp>
        <p:nvSpPr>
          <p:cNvPr id="42362" name="Rectangle 378"/>
          <p:cNvSpPr>
            <a:spLocks noChangeArrowheads="1"/>
          </p:cNvSpPr>
          <p:nvPr/>
        </p:nvSpPr>
        <p:spPr bwMode="auto">
          <a:xfrm>
            <a:off x="8059738" y="3883025"/>
            <a:ext cx="15398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200">
                <a:solidFill>
                  <a:srgbClr val="010000"/>
                </a:solidFill>
                <a:latin typeface="宋体" pitchFamily="2" charset="-122"/>
                <a:ea typeface="宋体" pitchFamily="2" charset="-122"/>
              </a:rPr>
              <a:t>用</a:t>
            </a:r>
            <a:endParaRPr kumimoji="0" lang="zh-CN" altLang="en-US" b="0">
              <a:solidFill>
                <a:schemeClr val="tx2"/>
              </a:solidFill>
              <a:latin typeface="Book Antiqua" pitchFamily="18" charset="0"/>
            </a:endParaRPr>
          </a:p>
        </p:txBody>
      </p:sp>
      <p:sp>
        <p:nvSpPr>
          <p:cNvPr id="42363" name="Rectangle 379"/>
          <p:cNvSpPr>
            <a:spLocks noChangeArrowheads="1"/>
          </p:cNvSpPr>
          <p:nvPr/>
        </p:nvSpPr>
        <p:spPr bwMode="auto">
          <a:xfrm>
            <a:off x="2292350" y="3811588"/>
            <a:ext cx="30163"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364" name="Line 380"/>
          <p:cNvSpPr>
            <a:spLocks noChangeShapeType="1"/>
          </p:cNvSpPr>
          <p:nvPr/>
        </p:nvSpPr>
        <p:spPr bwMode="auto">
          <a:xfrm>
            <a:off x="2292350" y="3811588"/>
            <a:ext cx="1588" cy="206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365" name="Rectangle 381"/>
          <p:cNvSpPr>
            <a:spLocks noChangeArrowheads="1"/>
          </p:cNvSpPr>
          <p:nvPr/>
        </p:nvSpPr>
        <p:spPr bwMode="auto">
          <a:xfrm>
            <a:off x="2292350" y="3811588"/>
            <a:ext cx="30163"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366" name="Line 382"/>
          <p:cNvSpPr>
            <a:spLocks noChangeShapeType="1"/>
          </p:cNvSpPr>
          <p:nvPr/>
        </p:nvSpPr>
        <p:spPr bwMode="auto">
          <a:xfrm>
            <a:off x="2292350" y="3811588"/>
            <a:ext cx="3016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367" name="Line 383"/>
          <p:cNvSpPr>
            <a:spLocks noChangeShapeType="1"/>
          </p:cNvSpPr>
          <p:nvPr/>
        </p:nvSpPr>
        <p:spPr bwMode="auto">
          <a:xfrm>
            <a:off x="2292350" y="3811588"/>
            <a:ext cx="1588" cy="190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368" name="Rectangle 384"/>
          <p:cNvSpPr>
            <a:spLocks noChangeArrowheads="1"/>
          </p:cNvSpPr>
          <p:nvPr/>
        </p:nvSpPr>
        <p:spPr bwMode="auto">
          <a:xfrm>
            <a:off x="2322513" y="3811588"/>
            <a:ext cx="30162"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369" name="Line 385"/>
          <p:cNvSpPr>
            <a:spLocks noChangeShapeType="1"/>
          </p:cNvSpPr>
          <p:nvPr/>
        </p:nvSpPr>
        <p:spPr bwMode="auto">
          <a:xfrm>
            <a:off x="2322513" y="3811588"/>
            <a:ext cx="3016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370" name="Line 386"/>
          <p:cNvSpPr>
            <a:spLocks noChangeShapeType="1"/>
          </p:cNvSpPr>
          <p:nvPr/>
        </p:nvSpPr>
        <p:spPr bwMode="auto">
          <a:xfrm>
            <a:off x="2322513" y="3811588"/>
            <a:ext cx="1587" cy="190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371" name="Rectangle 387"/>
          <p:cNvSpPr>
            <a:spLocks noChangeArrowheads="1"/>
          </p:cNvSpPr>
          <p:nvPr/>
        </p:nvSpPr>
        <p:spPr bwMode="auto">
          <a:xfrm>
            <a:off x="2352675" y="3811588"/>
            <a:ext cx="869950"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372" name="Line 388"/>
          <p:cNvSpPr>
            <a:spLocks noChangeShapeType="1"/>
          </p:cNvSpPr>
          <p:nvPr/>
        </p:nvSpPr>
        <p:spPr bwMode="auto">
          <a:xfrm>
            <a:off x="2352675" y="3811588"/>
            <a:ext cx="8699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373" name="Line 389"/>
          <p:cNvSpPr>
            <a:spLocks noChangeShapeType="1"/>
          </p:cNvSpPr>
          <p:nvPr/>
        </p:nvSpPr>
        <p:spPr bwMode="auto">
          <a:xfrm>
            <a:off x="3222625" y="3830638"/>
            <a:ext cx="142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374" name="Rectangle 390"/>
          <p:cNvSpPr>
            <a:spLocks noChangeArrowheads="1"/>
          </p:cNvSpPr>
          <p:nvPr/>
        </p:nvSpPr>
        <p:spPr bwMode="auto">
          <a:xfrm>
            <a:off x="3222625" y="3811588"/>
            <a:ext cx="30163"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375" name="Line 391"/>
          <p:cNvSpPr>
            <a:spLocks noChangeShapeType="1"/>
          </p:cNvSpPr>
          <p:nvPr/>
        </p:nvSpPr>
        <p:spPr bwMode="auto">
          <a:xfrm>
            <a:off x="3222625" y="3811588"/>
            <a:ext cx="3016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376" name="Line 392"/>
          <p:cNvSpPr>
            <a:spLocks noChangeShapeType="1"/>
          </p:cNvSpPr>
          <p:nvPr/>
        </p:nvSpPr>
        <p:spPr bwMode="auto">
          <a:xfrm>
            <a:off x="3222625" y="3811588"/>
            <a:ext cx="1588" cy="190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377" name="Rectangle 393"/>
          <p:cNvSpPr>
            <a:spLocks noChangeArrowheads="1"/>
          </p:cNvSpPr>
          <p:nvPr/>
        </p:nvSpPr>
        <p:spPr bwMode="auto">
          <a:xfrm>
            <a:off x="3252788" y="3811588"/>
            <a:ext cx="884237"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378" name="Line 394"/>
          <p:cNvSpPr>
            <a:spLocks noChangeShapeType="1"/>
          </p:cNvSpPr>
          <p:nvPr/>
        </p:nvSpPr>
        <p:spPr bwMode="auto">
          <a:xfrm>
            <a:off x="3252788" y="3811588"/>
            <a:ext cx="8842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379" name="Rectangle 395"/>
          <p:cNvSpPr>
            <a:spLocks noChangeArrowheads="1"/>
          </p:cNvSpPr>
          <p:nvPr/>
        </p:nvSpPr>
        <p:spPr bwMode="auto">
          <a:xfrm>
            <a:off x="4137025" y="3811588"/>
            <a:ext cx="30163"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380" name="Line 396"/>
          <p:cNvSpPr>
            <a:spLocks noChangeShapeType="1"/>
          </p:cNvSpPr>
          <p:nvPr/>
        </p:nvSpPr>
        <p:spPr bwMode="auto">
          <a:xfrm>
            <a:off x="4137025" y="3811588"/>
            <a:ext cx="1588" cy="206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381" name="Rectangle 397"/>
          <p:cNvSpPr>
            <a:spLocks noChangeArrowheads="1"/>
          </p:cNvSpPr>
          <p:nvPr/>
        </p:nvSpPr>
        <p:spPr bwMode="auto">
          <a:xfrm>
            <a:off x="4137025" y="3811588"/>
            <a:ext cx="30163"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382" name="Line 398"/>
          <p:cNvSpPr>
            <a:spLocks noChangeShapeType="1"/>
          </p:cNvSpPr>
          <p:nvPr/>
        </p:nvSpPr>
        <p:spPr bwMode="auto">
          <a:xfrm>
            <a:off x="4137025" y="3811588"/>
            <a:ext cx="3016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383" name="Line 399"/>
          <p:cNvSpPr>
            <a:spLocks noChangeShapeType="1"/>
          </p:cNvSpPr>
          <p:nvPr/>
        </p:nvSpPr>
        <p:spPr bwMode="auto">
          <a:xfrm>
            <a:off x="4137025" y="3811588"/>
            <a:ext cx="1588" cy="190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384" name="Rectangle 400"/>
          <p:cNvSpPr>
            <a:spLocks noChangeArrowheads="1"/>
          </p:cNvSpPr>
          <p:nvPr/>
        </p:nvSpPr>
        <p:spPr bwMode="auto">
          <a:xfrm>
            <a:off x="5057775" y="3811588"/>
            <a:ext cx="30163"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385" name="Line 401"/>
          <p:cNvSpPr>
            <a:spLocks noChangeShapeType="1"/>
          </p:cNvSpPr>
          <p:nvPr/>
        </p:nvSpPr>
        <p:spPr bwMode="auto">
          <a:xfrm>
            <a:off x="5057775" y="3811588"/>
            <a:ext cx="1588" cy="206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386" name="Rectangle 402"/>
          <p:cNvSpPr>
            <a:spLocks noChangeArrowheads="1"/>
          </p:cNvSpPr>
          <p:nvPr/>
        </p:nvSpPr>
        <p:spPr bwMode="auto">
          <a:xfrm>
            <a:off x="5057775" y="3811588"/>
            <a:ext cx="30163"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387" name="Line 403"/>
          <p:cNvSpPr>
            <a:spLocks noChangeShapeType="1"/>
          </p:cNvSpPr>
          <p:nvPr/>
        </p:nvSpPr>
        <p:spPr bwMode="auto">
          <a:xfrm>
            <a:off x="5057775" y="3811588"/>
            <a:ext cx="3016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388" name="Line 404"/>
          <p:cNvSpPr>
            <a:spLocks noChangeShapeType="1"/>
          </p:cNvSpPr>
          <p:nvPr/>
        </p:nvSpPr>
        <p:spPr bwMode="auto">
          <a:xfrm>
            <a:off x="5057775" y="3811588"/>
            <a:ext cx="1588" cy="190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389" name="Rectangle 405"/>
          <p:cNvSpPr>
            <a:spLocks noChangeArrowheads="1"/>
          </p:cNvSpPr>
          <p:nvPr/>
        </p:nvSpPr>
        <p:spPr bwMode="auto">
          <a:xfrm>
            <a:off x="5087938" y="3811588"/>
            <a:ext cx="1006475"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390" name="Line 406"/>
          <p:cNvSpPr>
            <a:spLocks noChangeShapeType="1"/>
          </p:cNvSpPr>
          <p:nvPr/>
        </p:nvSpPr>
        <p:spPr bwMode="auto">
          <a:xfrm>
            <a:off x="5087938" y="3811588"/>
            <a:ext cx="100647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391" name="Rectangle 407"/>
          <p:cNvSpPr>
            <a:spLocks noChangeArrowheads="1"/>
          </p:cNvSpPr>
          <p:nvPr/>
        </p:nvSpPr>
        <p:spPr bwMode="auto">
          <a:xfrm>
            <a:off x="6094413" y="3811588"/>
            <a:ext cx="30162"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392" name="Line 408"/>
          <p:cNvSpPr>
            <a:spLocks noChangeShapeType="1"/>
          </p:cNvSpPr>
          <p:nvPr/>
        </p:nvSpPr>
        <p:spPr bwMode="auto">
          <a:xfrm>
            <a:off x="6094413" y="3811588"/>
            <a:ext cx="1587" cy="206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393" name="Rectangle 409"/>
          <p:cNvSpPr>
            <a:spLocks noChangeArrowheads="1"/>
          </p:cNvSpPr>
          <p:nvPr/>
        </p:nvSpPr>
        <p:spPr bwMode="auto">
          <a:xfrm>
            <a:off x="6094413" y="3811588"/>
            <a:ext cx="30162"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394" name="Line 410"/>
          <p:cNvSpPr>
            <a:spLocks noChangeShapeType="1"/>
          </p:cNvSpPr>
          <p:nvPr/>
        </p:nvSpPr>
        <p:spPr bwMode="auto">
          <a:xfrm>
            <a:off x="6094413" y="3811588"/>
            <a:ext cx="3016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395" name="Line 411"/>
          <p:cNvSpPr>
            <a:spLocks noChangeShapeType="1"/>
          </p:cNvSpPr>
          <p:nvPr/>
        </p:nvSpPr>
        <p:spPr bwMode="auto">
          <a:xfrm>
            <a:off x="6094413" y="3811588"/>
            <a:ext cx="1587" cy="190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396" name="Rectangle 412"/>
          <p:cNvSpPr>
            <a:spLocks noChangeArrowheads="1"/>
          </p:cNvSpPr>
          <p:nvPr/>
        </p:nvSpPr>
        <p:spPr bwMode="auto">
          <a:xfrm>
            <a:off x="6670675" y="3811588"/>
            <a:ext cx="30163"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397" name="Line 413"/>
          <p:cNvSpPr>
            <a:spLocks noChangeShapeType="1"/>
          </p:cNvSpPr>
          <p:nvPr/>
        </p:nvSpPr>
        <p:spPr bwMode="auto">
          <a:xfrm>
            <a:off x="6670675" y="3811588"/>
            <a:ext cx="1588" cy="206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398" name="Line 414"/>
          <p:cNvSpPr>
            <a:spLocks noChangeShapeType="1"/>
          </p:cNvSpPr>
          <p:nvPr/>
        </p:nvSpPr>
        <p:spPr bwMode="auto">
          <a:xfrm>
            <a:off x="6700838" y="3811588"/>
            <a:ext cx="89217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399" name="Rectangle 415"/>
          <p:cNvSpPr>
            <a:spLocks noChangeArrowheads="1"/>
          </p:cNvSpPr>
          <p:nvPr/>
        </p:nvSpPr>
        <p:spPr bwMode="auto">
          <a:xfrm>
            <a:off x="7593013" y="3811588"/>
            <a:ext cx="28575"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400" name="Line 416"/>
          <p:cNvSpPr>
            <a:spLocks noChangeShapeType="1"/>
          </p:cNvSpPr>
          <p:nvPr/>
        </p:nvSpPr>
        <p:spPr bwMode="auto">
          <a:xfrm>
            <a:off x="7593013" y="3811588"/>
            <a:ext cx="1587" cy="206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401" name="Rectangle 417"/>
          <p:cNvSpPr>
            <a:spLocks noChangeArrowheads="1"/>
          </p:cNvSpPr>
          <p:nvPr/>
        </p:nvSpPr>
        <p:spPr bwMode="auto">
          <a:xfrm>
            <a:off x="2292350" y="3832225"/>
            <a:ext cx="30163" cy="265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402" name="Line 418"/>
          <p:cNvSpPr>
            <a:spLocks noChangeShapeType="1"/>
          </p:cNvSpPr>
          <p:nvPr/>
        </p:nvSpPr>
        <p:spPr bwMode="auto">
          <a:xfrm>
            <a:off x="2292350" y="3832225"/>
            <a:ext cx="1588" cy="2651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403" name="Rectangle 419"/>
          <p:cNvSpPr>
            <a:spLocks noChangeArrowheads="1"/>
          </p:cNvSpPr>
          <p:nvPr/>
        </p:nvSpPr>
        <p:spPr bwMode="auto">
          <a:xfrm>
            <a:off x="3222625" y="3832225"/>
            <a:ext cx="14288" cy="265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404" name="Line 420"/>
          <p:cNvSpPr>
            <a:spLocks noChangeShapeType="1"/>
          </p:cNvSpPr>
          <p:nvPr/>
        </p:nvSpPr>
        <p:spPr bwMode="auto">
          <a:xfrm>
            <a:off x="3222625" y="3832225"/>
            <a:ext cx="1588" cy="2651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405" name="Rectangle 421"/>
          <p:cNvSpPr>
            <a:spLocks noChangeArrowheads="1"/>
          </p:cNvSpPr>
          <p:nvPr/>
        </p:nvSpPr>
        <p:spPr bwMode="auto">
          <a:xfrm>
            <a:off x="4137025" y="3832225"/>
            <a:ext cx="30163" cy="265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406" name="Line 422"/>
          <p:cNvSpPr>
            <a:spLocks noChangeShapeType="1"/>
          </p:cNvSpPr>
          <p:nvPr/>
        </p:nvSpPr>
        <p:spPr bwMode="auto">
          <a:xfrm>
            <a:off x="4137025" y="3832225"/>
            <a:ext cx="1588" cy="2651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407" name="Rectangle 423"/>
          <p:cNvSpPr>
            <a:spLocks noChangeArrowheads="1"/>
          </p:cNvSpPr>
          <p:nvPr/>
        </p:nvSpPr>
        <p:spPr bwMode="auto">
          <a:xfrm>
            <a:off x="5057775" y="3832225"/>
            <a:ext cx="30163" cy="265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408" name="Line 424"/>
          <p:cNvSpPr>
            <a:spLocks noChangeShapeType="1"/>
          </p:cNvSpPr>
          <p:nvPr/>
        </p:nvSpPr>
        <p:spPr bwMode="auto">
          <a:xfrm>
            <a:off x="5057775" y="3832225"/>
            <a:ext cx="1588" cy="2651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409" name="Rectangle 425"/>
          <p:cNvSpPr>
            <a:spLocks noChangeArrowheads="1"/>
          </p:cNvSpPr>
          <p:nvPr/>
        </p:nvSpPr>
        <p:spPr bwMode="auto">
          <a:xfrm>
            <a:off x="6094413" y="3832225"/>
            <a:ext cx="30162" cy="265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410" name="Line 426"/>
          <p:cNvSpPr>
            <a:spLocks noChangeShapeType="1"/>
          </p:cNvSpPr>
          <p:nvPr/>
        </p:nvSpPr>
        <p:spPr bwMode="auto">
          <a:xfrm>
            <a:off x="6094413" y="3832225"/>
            <a:ext cx="1587" cy="2651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411" name="Rectangle 427"/>
          <p:cNvSpPr>
            <a:spLocks noChangeArrowheads="1"/>
          </p:cNvSpPr>
          <p:nvPr/>
        </p:nvSpPr>
        <p:spPr bwMode="auto">
          <a:xfrm>
            <a:off x="6670675" y="3832225"/>
            <a:ext cx="30163" cy="265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412" name="Line 428"/>
          <p:cNvSpPr>
            <a:spLocks noChangeShapeType="1"/>
          </p:cNvSpPr>
          <p:nvPr/>
        </p:nvSpPr>
        <p:spPr bwMode="auto">
          <a:xfrm>
            <a:off x="6670675" y="3832225"/>
            <a:ext cx="1588" cy="2651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413" name="Rectangle 429"/>
          <p:cNvSpPr>
            <a:spLocks noChangeArrowheads="1"/>
          </p:cNvSpPr>
          <p:nvPr/>
        </p:nvSpPr>
        <p:spPr bwMode="auto">
          <a:xfrm>
            <a:off x="7593013" y="3832225"/>
            <a:ext cx="28575" cy="265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414" name="Line 430"/>
          <p:cNvSpPr>
            <a:spLocks noChangeShapeType="1"/>
          </p:cNvSpPr>
          <p:nvPr/>
        </p:nvSpPr>
        <p:spPr bwMode="auto">
          <a:xfrm>
            <a:off x="7593013" y="3832225"/>
            <a:ext cx="1587" cy="2651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415" name="Rectangle 431"/>
          <p:cNvSpPr>
            <a:spLocks noChangeArrowheads="1"/>
          </p:cNvSpPr>
          <p:nvPr/>
        </p:nvSpPr>
        <p:spPr bwMode="auto">
          <a:xfrm>
            <a:off x="5087938" y="4116388"/>
            <a:ext cx="1006475" cy="187325"/>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416" name="Rectangle 432"/>
          <p:cNvSpPr>
            <a:spLocks noChangeArrowheads="1"/>
          </p:cNvSpPr>
          <p:nvPr/>
        </p:nvSpPr>
        <p:spPr bwMode="auto">
          <a:xfrm>
            <a:off x="5360988" y="4130675"/>
            <a:ext cx="6635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300">
                <a:solidFill>
                  <a:srgbClr val="010000"/>
                </a:solidFill>
                <a:latin typeface="宋体" pitchFamily="2" charset="-122"/>
                <a:ea typeface="宋体" pitchFamily="2" charset="-122"/>
              </a:rPr>
              <a:t>替换算法</a:t>
            </a:r>
            <a:endParaRPr kumimoji="0" lang="zh-CN" altLang="en-US" b="0">
              <a:solidFill>
                <a:schemeClr val="tx2"/>
              </a:solidFill>
              <a:latin typeface="Book Antiqua" pitchFamily="18" charset="0"/>
            </a:endParaRPr>
          </a:p>
        </p:txBody>
      </p:sp>
      <p:sp>
        <p:nvSpPr>
          <p:cNvPr id="42417" name="Rectangle 433"/>
          <p:cNvSpPr>
            <a:spLocks noChangeArrowheads="1"/>
          </p:cNvSpPr>
          <p:nvPr/>
        </p:nvSpPr>
        <p:spPr bwMode="auto">
          <a:xfrm>
            <a:off x="5087938" y="4303713"/>
            <a:ext cx="1006475" cy="77787"/>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418" name="Rectangle 434"/>
          <p:cNvSpPr>
            <a:spLocks noChangeArrowheads="1"/>
          </p:cNvSpPr>
          <p:nvPr/>
        </p:nvSpPr>
        <p:spPr bwMode="auto">
          <a:xfrm>
            <a:off x="7137400" y="4173538"/>
            <a:ext cx="16510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300">
                <a:solidFill>
                  <a:srgbClr val="010000"/>
                </a:solidFill>
                <a:latin typeface="Book Antiqua" pitchFamily="18" charset="0"/>
                <a:ea typeface="宋体" pitchFamily="2" charset="-122"/>
              </a:rPr>
              <a:t>…</a:t>
            </a:r>
            <a:endParaRPr kumimoji="0" lang="zh-CN" altLang="en-US" b="0">
              <a:solidFill>
                <a:schemeClr val="tx2"/>
              </a:solidFill>
              <a:latin typeface="Book Antiqua" pitchFamily="18" charset="0"/>
            </a:endParaRPr>
          </a:p>
        </p:txBody>
      </p:sp>
      <p:sp>
        <p:nvSpPr>
          <p:cNvPr id="42419" name="Rectangle 435"/>
          <p:cNvSpPr>
            <a:spLocks noChangeArrowheads="1"/>
          </p:cNvSpPr>
          <p:nvPr/>
        </p:nvSpPr>
        <p:spPr bwMode="auto">
          <a:xfrm>
            <a:off x="8059738" y="4168775"/>
            <a:ext cx="15398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200">
                <a:solidFill>
                  <a:srgbClr val="010000"/>
                </a:solidFill>
                <a:latin typeface="宋体" pitchFamily="2" charset="-122"/>
                <a:ea typeface="宋体" pitchFamily="2" charset="-122"/>
              </a:rPr>
              <a:t>户</a:t>
            </a:r>
            <a:endParaRPr kumimoji="0" lang="zh-CN" altLang="en-US" b="0">
              <a:solidFill>
                <a:schemeClr val="tx2"/>
              </a:solidFill>
              <a:latin typeface="Book Antiqua" pitchFamily="18" charset="0"/>
            </a:endParaRPr>
          </a:p>
        </p:txBody>
      </p:sp>
      <p:sp>
        <p:nvSpPr>
          <p:cNvPr id="42420" name="Rectangle 436"/>
          <p:cNvSpPr>
            <a:spLocks noChangeArrowheads="1"/>
          </p:cNvSpPr>
          <p:nvPr/>
        </p:nvSpPr>
        <p:spPr bwMode="auto">
          <a:xfrm>
            <a:off x="2292350" y="4097338"/>
            <a:ext cx="30163"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421" name="Line 437"/>
          <p:cNvSpPr>
            <a:spLocks noChangeShapeType="1"/>
          </p:cNvSpPr>
          <p:nvPr/>
        </p:nvSpPr>
        <p:spPr bwMode="auto">
          <a:xfrm>
            <a:off x="2292350" y="4097338"/>
            <a:ext cx="3016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422" name="Line 438"/>
          <p:cNvSpPr>
            <a:spLocks noChangeShapeType="1"/>
          </p:cNvSpPr>
          <p:nvPr/>
        </p:nvSpPr>
        <p:spPr bwMode="auto">
          <a:xfrm>
            <a:off x="2292350" y="4097338"/>
            <a:ext cx="1588" cy="174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423" name="Rectangle 439"/>
          <p:cNvSpPr>
            <a:spLocks noChangeArrowheads="1"/>
          </p:cNvSpPr>
          <p:nvPr/>
        </p:nvSpPr>
        <p:spPr bwMode="auto">
          <a:xfrm>
            <a:off x="2292350" y="4097338"/>
            <a:ext cx="30163"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424" name="Line 440"/>
          <p:cNvSpPr>
            <a:spLocks noChangeShapeType="1"/>
          </p:cNvSpPr>
          <p:nvPr/>
        </p:nvSpPr>
        <p:spPr bwMode="auto">
          <a:xfrm>
            <a:off x="2292350" y="4097338"/>
            <a:ext cx="3016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425" name="Line 441"/>
          <p:cNvSpPr>
            <a:spLocks noChangeShapeType="1"/>
          </p:cNvSpPr>
          <p:nvPr/>
        </p:nvSpPr>
        <p:spPr bwMode="auto">
          <a:xfrm>
            <a:off x="2292350" y="4097338"/>
            <a:ext cx="1588" cy="174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426" name="Rectangle 442"/>
          <p:cNvSpPr>
            <a:spLocks noChangeArrowheads="1"/>
          </p:cNvSpPr>
          <p:nvPr/>
        </p:nvSpPr>
        <p:spPr bwMode="auto">
          <a:xfrm>
            <a:off x="2322513" y="4097338"/>
            <a:ext cx="30162"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427" name="Line 443"/>
          <p:cNvSpPr>
            <a:spLocks noChangeShapeType="1"/>
          </p:cNvSpPr>
          <p:nvPr/>
        </p:nvSpPr>
        <p:spPr bwMode="auto">
          <a:xfrm>
            <a:off x="2322513" y="4097338"/>
            <a:ext cx="3016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428" name="Line 444"/>
          <p:cNvSpPr>
            <a:spLocks noChangeShapeType="1"/>
          </p:cNvSpPr>
          <p:nvPr/>
        </p:nvSpPr>
        <p:spPr bwMode="auto">
          <a:xfrm>
            <a:off x="2322513" y="4097338"/>
            <a:ext cx="1587" cy="174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429" name="Rectangle 445"/>
          <p:cNvSpPr>
            <a:spLocks noChangeArrowheads="1"/>
          </p:cNvSpPr>
          <p:nvPr/>
        </p:nvSpPr>
        <p:spPr bwMode="auto">
          <a:xfrm>
            <a:off x="2352675" y="4097338"/>
            <a:ext cx="869950"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430" name="Line 446"/>
          <p:cNvSpPr>
            <a:spLocks noChangeShapeType="1"/>
          </p:cNvSpPr>
          <p:nvPr/>
        </p:nvSpPr>
        <p:spPr bwMode="auto">
          <a:xfrm>
            <a:off x="2352675" y="4097338"/>
            <a:ext cx="8699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431" name="Rectangle 447"/>
          <p:cNvSpPr>
            <a:spLocks noChangeArrowheads="1"/>
          </p:cNvSpPr>
          <p:nvPr/>
        </p:nvSpPr>
        <p:spPr bwMode="auto">
          <a:xfrm>
            <a:off x="3222625" y="4097338"/>
            <a:ext cx="30163"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432" name="Line 448"/>
          <p:cNvSpPr>
            <a:spLocks noChangeShapeType="1"/>
          </p:cNvSpPr>
          <p:nvPr/>
        </p:nvSpPr>
        <p:spPr bwMode="auto">
          <a:xfrm>
            <a:off x="3222625" y="4097338"/>
            <a:ext cx="3016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433" name="Line 449"/>
          <p:cNvSpPr>
            <a:spLocks noChangeShapeType="1"/>
          </p:cNvSpPr>
          <p:nvPr/>
        </p:nvSpPr>
        <p:spPr bwMode="auto">
          <a:xfrm>
            <a:off x="3222625" y="4097338"/>
            <a:ext cx="1588" cy="174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434" name="Rectangle 450"/>
          <p:cNvSpPr>
            <a:spLocks noChangeArrowheads="1"/>
          </p:cNvSpPr>
          <p:nvPr/>
        </p:nvSpPr>
        <p:spPr bwMode="auto">
          <a:xfrm>
            <a:off x="3252788" y="4097338"/>
            <a:ext cx="884237"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435" name="Line 451"/>
          <p:cNvSpPr>
            <a:spLocks noChangeShapeType="1"/>
          </p:cNvSpPr>
          <p:nvPr/>
        </p:nvSpPr>
        <p:spPr bwMode="auto">
          <a:xfrm>
            <a:off x="3252788" y="4097338"/>
            <a:ext cx="8842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436" name="Rectangle 452"/>
          <p:cNvSpPr>
            <a:spLocks noChangeArrowheads="1"/>
          </p:cNvSpPr>
          <p:nvPr/>
        </p:nvSpPr>
        <p:spPr bwMode="auto">
          <a:xfrm>
            <a:off x="4137025" y="4097338"/>
            <a:ext cx="30163"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437" name="Line 453"/>
          <p:cNvSpPr>
            <a:spLocks noChangeShapeType="1"/>
          </p:cNvSpPr>
          <p:nvPr/>
        </p:nvSpPr>
        <p:spPr bwMode="auto">
          <a:xfrm>
            <a:off x="4137025" y="4097338"/>
            <a:ext cx="3016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438" name="Line 454"/>
          <p:cNvSpPr>
            <a:spLocks noChangeShapeType="1"/>
          </p:cNvSpPr>
          <p:nvPr/>
        </p:nvSpPr>
        <p:spPr bwMode="auto">
          <a:xfrm>
            <a:off x="4137025" y="4097338"/>
            <a:ext cx="1588" cy="174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439" name="Rectangle 455"/>
          <p:cNvSpPr>
            <a:spLocks noChangeArrowheads="1"/>
          </p:cNvSpPr>
          <p:nvPr/>
        </p:nvSpPr>
        <p:spPr bwMode="auto">
          <a:xfrm>
            <a:off x="4137025" y="4097338"/>
            <a:ext cx="30163"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440" name="Line 456"/>
          <p:cNvSpPr>
            <a:spLocks noChangeShapeType="1"/>
          </p:cNvSpPr>
          <p:nvPr/>
        </p:nvSpPr>
        <p:spPr bwMode="auto">
          <a:xfrm>
            <a:off x="4137025" y="4097338"/>
            <a:ext cx="3016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441" name="Line 457"/>
          <p:cNvSpPr>
            <a:spLocks noChangeShapeType="1"/>
          </p:cNvSpPr>
          <p:nvPr/>
        </p:nvSpPr>
        <p:spPr bwMode="auto">
          <a:xfrm>
            <a:off x="4137025" y="4097338"/>
            <a:ext cx="1588" cy="174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442" name="Rectangle 458"/>
          <p:cNvSpPr>
            <a:spLocks noChangeArrowheads="1"/>
          </p:cNvSpPr>
          <p:nvPr/>
        </p:nvSpPr>
        <p:spPr bwMode="auto">
          <a:xfrm>
            <a:off x="5057775" y="4097338"/>
            <a:ext cx="30163"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443" name="Line 459"/>
          <p:cNvSpPr>
            <a:spLocks noChangeShapeType="1"/>
          </p:cNvSpPr>
          <p:nvPr/>
        </p:nvSpPr>
        <p:spPr bwMode="auto">
          <a:xfrm>
            <a:off x="5057775" y="4097338"/>
            <a:ext cx="1588" cy="190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444" name="Rectangle 460"/>
          <p:cNvSpPr>
            <a:spLocks noChangeArrowheads="1"/>
          </p:cNvSpPr>
          <p:nvPr/>
        </p:nvSpPr>
        <p:spPr bwMode="auto">
          <a:xfrm>
            <a:off x="5087938" y="4097338"/>
            <a:ext cx="1006475" cy="19050"/>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445" name="Rectangle 461"/>
          <p:cNvSpPr>
            <a:spLocks noChangeArrowheads="1"/>
          </p:cNvSpPr>
          <p:nvPr/>
        </p:nvSpPr>
        <p:spPr bwMode="auto">
          <a:xfrm>
            <a:off x="6094413" y="4097338"/>
            <a:ext cx="30162"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446" name="Line 462"/>
          <p:cNvSpPr>
            <a:spLocks noChangeShapeType="1"/>
          </p:cNvSpPr>
          <p:nvPr/>
        </p:nvSpPr>
        <p:spPr bwMode="auto">
          <a:xfrm>
            <a:off x="6094413" y="4097338"/>
            <a:ext cx="1587" cy="190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447" name="Rectangle 463"/>
          <p:cNvSpPr>
            <a:spLocks noChangeArrowheads="1"/>
          </p:cNvSpPr>
          <p:nvPr/>
        </p:nvSpPr>
        <p:spPr bwMode="auto">
          <a:xfrm>
            <a:off x="6670675" y="4097338"/>
            <a:ext cx="30163"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448" name="Line 464"/>
          <p:cNvSpPr>
            <a:spLocks noChangeShapeType="1"/>
          </p:cNvSpPr>
          <p:nvPr/>
        </p:nvSpPr>
        <p:spPr bwMode="auto">
          <a:xfrm>
            <a:off x="6670675" y="4097338"/>
            <a:ext cx="1588" cy="190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449" name="Rectangle 465"/>
          <p:cNvSpPr>
            <a:spLocks noChangeArrowheads="1"/>
          </p:cNvSpPr>
          <p:nvPr/>
        </p:nvSpPr>
        <p:spPr bwMode="auto">
          <a:xfrm>
            <a:off x="7593013" y="4097338"/>
            <a:ext cx="28575"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450" name="Line 466"/>
          <p:cNvSpPr>
            <a:spLocks noChangeShapeType="1"/>
          </p:cNvSpPr>
          <p:nvPr/>
        </p:nvSpPr>
        <p:spPr bwMode="auto">
          <a:xfrm>
            <a:off x="7593013" y="4097338"/>
            <a:ext cx="1587" cy="190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451" name="Rectangle 467"/>
          <p:cNvSpPr>
            <a:spLocks noChangeArrowheads="1"/>
          </p:cNvSpPr>
          <p:nvPr/>
        </p:nvSpPr>
        <p:spPr bwMode="auto">
          <a:xfrm>
            <a:off x="5057775" y="4116388"/>
            <a:ext cx="30163" cy="265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452" name="Line 468"/>
          <p:cNvSpPr>
            <a:spLocks noChangeShapeType="1"/>
          </p:cNvSpPr>
          <p:nvPr/>
        </p:nvSpPr>
        <p:spPr bwMode="auto">
          <a:xfrm>
            <a:off x="5057775" y="4116388"/>
            <a:ext cx="1588" cy="265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453" name="Rectangle 469"/>
          <p:cNvSpPr>
            <a:spLocks noChangeArrowheads="1"/>
          </p:cNvSpPr>
          <p:nvPr/>
        </p:nvSpPr>
        <p:spPr bwMode="auto">
          <a:xfrm>
            <a:off x="6094413" y="4116388"/>
            <a:ext cx="30162" cy="265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454" name="Line 470"/>
          <p:cNvSpPr>
            <a:spLocks noChangeShapeType="1"/>
          </p:cNvSpPr>
          <p:nvPr/>
        </p:nvSpPr>
        <p:spPr bwMode="auto">
          <a:xfrm>
            <a:off x="6094413" y="4116388"/>
            <a:ext cx="1587" cy="265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455" name="Rectangle 471"/>
          <p:cNvSpPr>
            <a:spLocks noChangeArrowheads="1"/>
          </p:cNvSpPr>
          <p:nvPr/>
        </p:nvSpPr>
        <p:spPr bwMode="auto">
          <a:xfrm>
            <a:off x="6670675" y="4116388"/>
            <a:ext cx="30163" cy="265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456" name="Line 472"/>
          <p:cNvSpPr>
            <a:spLocks noChangeShapeType="1"/>
          </p:cNvSpPr>
          <p:nvPr/>
        </p:nvSpPr>
        <p:spPr bwMode="auto">
          <a:xfrm>
            <a:off x="6670675" y="4116388"/>
            <a:ext cx="1588" cy="265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457" name="Rectangle 473"/>
          <p:cNvSpPr>
            <a:spLocks noChangeArrowheads="1"/>
          </p:cNvSpPr>
          <p:nvPr/>
        </p:nvSpPr>
        <p:spPr bwMode="auto">
          <a:xfrm>
            <a:off x="7593013" y="4116388"/>
            <a:ext cx="28575" cy="265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458" name="Line 474"/>
          <p:cNvSpPr>
            <a:spLocks noChangeShapeType="1"/>
          </p:cNvSpPr>
          <p:nvPr/>
        </p:nvSpPr>
        <p:spPr bwMode="auto">
          <a:xfrm>
            <a:off x="7593013" y="4116388"/>
            <a:ext cx="1587" cy="265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459" name="Rectangle 475"/>
          <p:cNvSpPr>
            <a:spLocks noChangeArrowheads="1"/>
          </p:cNvSpPr>
          <p:nvPr/>
        </p:nvSpPr>
        <p:spPr bwMode="auto">
          <a:xfrm>
            <a:off x="7011988" y="4432300"/>
            <a:ext cx="825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300">
                <a:solidFill>
                  <a:srgbClr val="010000"/>
                </a:solidFill>
                <a:latin typeface="Times New Roman" pitchFamily="18" charset="0"/>
              </a:rPr>
              <a:t>2</a:t>
            </a:r>
            <a:endParaRPr kumimoji="0" lang="zh-CN" altLang="en-US" b="0">
              <a:solidFill>
                <a:schemeClr val="tx2"/>
              </a:solidFill>
              <a:latin typeface="Book Antiqua" pitchFamily="18" charset="0"/>
            </a:endParaRPr>
          </a:p>
        </p:txBody>
      </p:sp>
      <p:sp>
        <p:nvSpPr>
          <p:cNvPr id="42460" name="Rectangle 476"/>
          <p:cNvSpPr>
            <a:spLocks noChangeArrowheads="1"/>
          </p:cNvSpPr>
          <p:nvPr/>
        </p:nvSpPr>
        <p:spPr bwMode="auto">
          <a:xfrm>
            <a:off x="7104063" y="4408488"/>
            <a:ext cx="698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en-US" altLang="zh-CN" sz="900">
                <a:solidFill>
                  <a:srgbClr val="010000"/>
                </a:solidFill>
                <a:latin typeface="Times New Roman" pitchFamily="18" charset="0"/>
              </a:rPr>
              <a:t>P</a:t>
            </a:r>
            <a:endParaRPr kumimoji="0" lang="en-US" altLang="zh-CN" b="0">
              <a:solidFill>
                <a:schemeClr val="tx2"/>
              </a:solidFill>
              <a:latin typeface="Book Antiqua" pitchFamily="18" charset="0"/>
            </a:endParaRPr>
          </a:p>
        </p:txBody>
      </p:sp>
      <p:sp>
        <p:nvSpPr>
          <p:cNvPr id="42461" name="Rectangle 477"/>
          <p:cNvSpPr>
            <a:spLocks noChangeArrowheads="1"/>
          </p:cNvSpPr>
          <p:nvPr/>
        </p:nvSpPr>
        <p:spPr bwMode="auto">
          <a:xfrm>
            <a:off x="7251700" y="4432300"/>
            <a:ext cx="138113"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300">
                <a:solidFill>
                  <a:srgbClr val="010000"/>
                </a:solidFill>
                <a:latin typeface="Times New Roman" pitchFamily="18" charset="0"/>
              </a:rPr>
              <a:t>-1</a:t>
            </a:r>
            <a:endParaRPr kumimoji="0" lang="zh-CN" altLang="en-US" b="0">
              <a:solidFill>
                <a:schemeClr val="tx2"/>
              </a:solidFill>
              <a:latin typeface="Book Antiqua" pitchFamily="18" charset="0"/>
            </a:endParaRPr>
          </a:p>
        </p:txBody>
      </p:sp>
      <p:sp>
        <p:nvSpPr>
          <p:cNvPr id="42462" name="Rectangle 478"/>
          <p:cNvSpPr>
            <a:spLocks noChangeArrowheads="1"/>
          </p:cNvSpPr>
          <p:nvPr/>
        </p:nvSpPr>
        <p:spPr bwMode="auto">
          <a:xfrm>
            <a:off x="5057775" y="4381500"/>
            <a:ext cx="30163"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463" name="Line 479"/>
          <p:cNvSpPr>
            <a:spLocks noChangeShapeType="1"/>
          </p:cNvSpPr>
          <p:nvPr/>
        </p:nvSpPr>
        <p:spPr bwMode="auto">
          <a:xfrm>
            <a:off x="5057775" y="4381500"/>
            <a:ext cx="3016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464" name="Line 480"/>
          <p:cNvSpPr>
            <a:spLocks noChangeShapeType="1"/>
          </p:cNvSpPr>
          <p:nvPr/>
        </p:nvSpPr>
        <p:spPr bwMode="auto">
          <a:xfrm>
            <a:off x="5057775" y="4381500"/>
            <a:ext cx="1588" cy="190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465" name="Rectangle 481"/>
          <p:cNvSpPr>
            <a:spLocks noChangeArrowheads="1"/>
          </p:cNvSpPr>
          <p:nvPr/>
        </p:nvSpPr>
        <p:spPr bwMode="auto">
          <a:xfrm>
            <a:off x="5057775" y="4381500"/>
            <a:ext cx="30163"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466" name="Line 482"/>
          <p:cNvSpPr>
            <a:spLocks noChangeShapeType="1"/>
          </p:cNvSpPr>
          <p:nvPr/>
        </p:nvSpPr>
        <p:spPr bwMode="auto">
          <a:xfrm>
            <a:off x="5057775" y="4381500"/>
            <a:ext cx="3016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467" name="Line 483"/>
          <p:cNvSpPr>
            <a:spLocks noChangeShapeType="1"/>
          </p:cNvSpPr>
          <p:nvPr/>
        </p:nvSpPr>
        <p:spPr bwMode="auto">
          <a:xfrm>
            <a:off x="5057775" y="4381500"/>
            <a:ext cx="1588" cy="190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468" name="Rectangle 484"/>
          <p:cNvSpPr>
            <a:spLocks noChangeArrowheads="1"/>
          </p:cNvSpPr>
          <p:nvPr/>
        </p:nvSpPr>
        <p:spPr bwMode="auto">
          <a:xfrm>
            <a:off x="5087938" y="4381500"/>
            <a:ext cx="1006475"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469" name="Line 485"/>
          <p:cNvSpPr>
            <a:spLocks noChangeShapeType="1"/>
          </p:cNvSpPr>
          <p:nvPr/>
        </p:nvSpPr>
        <p:spPr bwMode="auto">
          <a:xfrm>
            <a:off x="5087938" y="4381500"/>
            <a:ext cx="100647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470" name="Rectangle 486"/>
          <p:cNvSpPr>
            <a:spLocks noChangeArrowheads="1"/>
          </p:cNvSpPr>
          <p:nvPr/>
        </p:nvSpPr>
        <p:spPr bwMode="auto">
          <a:xfrm>
            <a:off x="6094413" y="4381500"/>
            <a:ext cx="30162"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471" name="Line 487"/>
          <p:cNvSpPr>
            <a:spLocks noChangeShapeType="1"/>
          </p:cNvSpPr>
          <p:nvPr/>
        </p:nvSpPr>
        <p:spPr bwMode="auto">
          <a:xfrm>
            <a:off x="6094413" y="4381500"/>
            <a:ext cx="30162"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472" name="Line 488"/>
          <p:cNvSpPr>
            <a:spLocks noChangeShapeType="1"/>
          </p:cNvSpPr>
          <p:nvPr/>
        </p:nvSpPr>
        <p:spPr bwMode="auto">
          <a:xfrm>
            <a:off x="6094413" y="4381500"/>
            <a:ext cx="1587" cy="190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473" name="Rectangle 489"/>
          <p:cNvSpPr>
            <a:spLocks noChangeArrowheads="1"/>
          </p:cNvSpPr>
          <p:nvPr/>
        </p:nvSpPr>
        <p:spPr bwMode="auto">
          <a:xfrm>
            <a:off x="6094413" y="4381500"/>
            <a:ext cx="30162"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474" name="Line 490"/>
          <p:cNvSpPr>
            <a:spLocks noChangeShapeType="1"/>
          </p:cNvSpPr>
          <p:nvPr/>
        </p:nvSpPr>
        <p:spPr bwMode="auto">
          <a:xfrm>
            <a:off x="6094413" y="4381500"/>
            <a:ext cx="30162"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475" name="Line 491"/>
          <p:cNvSpPr>
            <a:spLocks noChangeShapeType="1"/>
          </p:cNvSpPr>
          <p:nvPr/>
        </p:nvSpPr>
        <p:spPr bwMode="auto">
          <a:xfrm>
            <a:off x="6094413" y="4381500"/>
            <a:ext cx="1587" cy="190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476" name="Rectangle 492"/>
          <p:cNvSpPr>
            <a:spLocks noChangeArrowheads="1"/>
          </p:cNvSpPr>
          <p:nvPr/>
        </p:nvSpPr>
        <p:spPr bwMode="auto">
          <a:xfrm>
            <a:off x="6670675" y="4381500"/>
            <a:ext cx="30163"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477" name="Line 493"/>
          <p:cNvSpPr>
            <a:spLocks noChangeShapeType="1"/>
          </p:cNvSpPr>
          <p:nvPr/>
        </p:nvSpPr>
        <p:spPr bwMode="auto">
          <a:xfrm>
            <a:off x="6670675" y="4381500"/>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478" name="Line 494"/>
          <p:cNvSpPr>
            <a:spLocks noChangeShapeType="1"/>
          </p:cNvSpPr>
          <p:nvPr/>
        </p:nvSpPr>
        <p:spPr bwMode="auto">
          <a:xfrm>
            <a:off x="6700838" y="4381500"/>
            <a:ext cx="89217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479" name="Rectangle 495"/>
          <p:cNvSpPr>
            <a:spLocks noChangeArrowheads="1"/>
          </p:cNvSpPr>
          <p:nvPr/>
        </p:nvSpPr>
        <p:spPr bwMode="auto">
          <a:xfrm>
            <a:off x="7593013" y="4381500"/>
            <a:ext cx="28575"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480" name="Line 496"/>
          <p:cNvSpPr>
            <a:spLocks noChangeShapeType="1"/>
          </p:cNvSpPr>
          <p:nvPr/>
        </p:nvSpPr>
        <p:spPr bwMode="auto">
          <a:xfrm>
            <a:off x="7593013" y="4381500"/>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481" name="Rectangle 497"/>
          <p:cNvSpPr>
            <a:spLocks noChangeArrowheads="1"/>
          </p:cNvSpPr>
          <p:nvPr/>
        </p:nvSpPr>
        <p:spPr bwMode="auto">
          <a:xfrm>
            <a:off x="6670675" y="4402138"/>
            <a:ext cx="30163" cy="263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482" name="Line 498"/>
          <p:cNvSpPr>
            <a:spLocks noChangeShapeType="1"/>
          </p:cNvSpPr>
          <p:nvPr/>
        </p:nvSpPr>
        <p:spPr bwMode="auto">
          <a:xfrm>
            <a:off x="6670675" y="4402138"/>
            <a:ext cx="1588" cy="263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483" name="Rectangle 499"/>
          <p:cNvSpPr>
            <a:spLocks noChangeArrowheads="1"/>
          </p:cNvSpPr>
          <p:nvPr/>
        </p:nvSpPr>
        <p:spPr bwMode="auto">
          <a:xfrm>
            <a:off x="7593013" y="4402138"/>
            <a:ext cx="28575" cy="263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484" name="Line 500"/>
          <p:cNvSpPr>
            <a:spLocks noChangeShapeType="1"/>
          </p:cNvSpPr>
          <p:nvPr/>
        </p:nvSpPr>
        <p:spPr bwMode="auto">
          <a:xfrm>
            <a:off x="7593013" y="4402138"/>
            <a:ext cx="1587" cy="263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485" name="Rectangle 501"/>
          <p:cNvSpPr>
            <a:spLocks noChangeArrowheads="1"/>
          </p:cNvSpPr>
          <p:nvPr/>
        </p:nvSpPr>
        <p:spPr bwMode="auto">
          <a:xfrm>
            <a:off x="2643188" y="4741863"/>
            <a:ext cx="8255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300">
                <a:solidFill>
                  <a:srgbClr val="010000"/>
                </a:solidFill>
                <a:latin typeface="宋体" pitchFamily="2" charset="-122"/>
                <a:ea typeface="宋体" pitchFamily="2" charset="-122"/>
              </a:rPr>
              <a:t>0</a:t>
            </a:r>
            <a:endParaRPr kumimoji="0" lang="zh-CN" altLang="en-US" b="0">
              <a:solidFill>
                <a:schemeClr val="tx2"/>
              </a:solidFill>
              <a:latin typeface="Book Antiqua" pitchFamily="18" charset="0"/>
            </a:endParaRPr>
          </a:p>
        </p:txBody>
      </p:sp>
      <p:sp>
        <p:nvSpPr>
          <p:cNvPr id="42486" name="Rectangle 502"/>
          <p:cNvSpPr>
            <a:spLocks noChangeArrowheads="1"/>
          </p:cNvSpPr>
          <p:nvPr/>
        </p:nvSpPr>
        <p:spPr bwMode="auto">
          <a:xfrm>
            <a:off x="2855913" y="4741863"/>
            <a:ext cx="163512"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300">
                <a:solidFill>
                  <a:srgbClr val="010000"/>
                </a:solidFill>
                <a:latin typeface="宋体" pitchFamily="2" charset="-122"/>
                <a:ea typeface="宋体" pitchFamily="2" charset="-122"/>
              </a:rPr>
              <a:t>页</a:t>
            </a:r>
            <a:endParaRPr kumimoji="0" lang="zh-CN" altLang="en-US" b="0">
              <a:solidFill>
                <a:schemeClr val="tx2"/>
              </a:solidFill>
              <a:latin typeface="Book Antiqua" pitchFamily="18" charset="0"/>
            </a:endParaRPr>
          </a:p>
        </p:txBody>
      </p:sp>
      <p:sp>
        <p:nvSpPr>
          <p:cNvPr id="42487" name="Rectangle 503"/>
          <p:cNvSpPr>
            <a:spLocks noChangeArrowheads="1"/>
          </p:cNvSpPr>
          <p:nvPr/>
        </p:nvSpPr>
        <p:spPr bwMode="auto">
          <a:xfrm>
            <a:off x="4367213" y="4714875"/>
            <a:ext cx="60642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200">
                <a:solidFill>
                  <a:srgbClr val="010000"/>
                </a:solidFill>
                <a:latin typeface="宋体" pitchFamily="2" charset="-122"/>
                <a:ea typeface="宋体" pitchFamily="2" charset="-122"/>
              </a:rPr>
              <a:t>主存页号</a:t>
            </a:r>
            <a:endParaRPr kumimoji="0" lang="zh-CN" altLang="en-US" b="0">
              <a:solidFill>
                <a:schemeClr val="tx2"/>
              </a:solidFill>
              <a:latin typeface="Book Antiqua" pitchFamily="18" charset="0"/>
            </a:endParaRPr>
          </a:p>
        </p:txBody>
      </p:sp>
      <p:sp>
        <p:nvSpPr>
          <p:cNvPr id="42488" name="Rectangle 504"/>
          <p:cNvSpPr>
            <a:spLocks noChangeArrowheads="1"/>
          </p:cNvSpPr>
          <p:nvPr/>
        </p:nvSpPr>
        <p:spPr bwMode="auto">
          <a:xfrm>
            <a:off x="7021513" y="4741863"/>
            <a:ext cx="8255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300">
                <a:solidFill>
                  <a:srgbClr val="010000"/>
                </a:solidFill>
                <a:latin typeface="宋体" pitchFamily="2" charset="-122"/>
                <a:ea typeface="宋体" pitchFamily="2" charset="-122"/>
              </a:rPr>
              <a:t>0</a:t>
            </a:r>
            <a:endParaRPr kumimoji="0" lang="zh-CN" altLang="en-US" b="0">
              <a:solidFill>
                <a:schemeClr val="tx2"/>
              </a:solidFill>
              <a:latin typeface="Book Antiqua" pitchFamily="18" charset="0"/>
            </a:endParaRPr>
          </a:p>
        </p:txBody>
      </p:sp>
      <p:sp>
        <p:nvSpPr>
          <p:cNvPr id="42489" name="Rectangle 505"/>
          <p:cNvSpPr>
            <a:spLocks noChangeArrowheads="1"/>
          </p:cNvSpPr>
          <p:nvPr/>
        </p:nvSpPr>
        <p:spPr bwMode="auto">
          <a:xfrm>
            <a:off x="7232650" y="4741863"/>
            <a:ext cx="16351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300">
                <a:solidFill>
                  <a:srgbClr val="010000"/>
                </a:solidFill>
                <a:latin typeface="宋体" pitchFamily="2" charset="-122"/>
                <a:ea typeface="宋体" pitchFamily="2" charset="-122"/>
              </a:rPr>
              <a:t>页</a:t>
            </a:r>
            <a:endParaRPr kumimoji="0" lang="zh-CN" altLang="en-US" b="0">
              <a:solidFill>
                <a:schemeClr val="tx2"/>
              </a:solidFill>
              <a:latin typeface="Book Antiqua" pitchFamily="18" charset="0"/>
            </a:endParaRPr>
          </a:p>
        </p:txBody>
      </p:sp>
      <p:sp>
        <p:nvSpPr>
          <p:cNvPr id="42490" name="Rectangle 506"/>
          <p:cNvSpPr>
            <a:spLocks noChangeArrowheads="1"/>
          </p:cNvSpPr>
          <p:nvPr/>
        </p:nvSpPr>
        <p:spPr bwMode="auto">
          <a:xfrm>
            <a:off x="2292350" y="4665663"/>
            <a:ext cx="30163"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491" name="Line 507"/>
          <p:cNvSpPr>
            <a:spLocks noChangeShapeType="1"/>
          </p:cNvSpPr>
          <p:nvPr/>
        </p:nvSpPr>
        <p:spPr bwMode="auto">
          <a:xfrm>
            <a:off x="2292350" y="4665663"/>
            <a:ext cx="1588" cy="222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492" name="Rectangle 508"/>
          <p:cNvSpPr>
            <a:spLocks noChangeArrowheads="1"/>
          </p:cNvSpPr>
          <p:nvPr/>
        </p:nvSpPr>
        <p:spPr bwMode="auto">
          <a:xfrm>
            <a:off x="2292350" y="4665663"/>
            <a:ext cx="30163"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493" name="Line 509"/>
          <p:cNvSpPr>
            <a:spLocks noChangeShapeType="1"/>
          </p:cNvSpPr>
          <p:nvPr/>
        </p:nvSpPr>
        <p:spPr bwMode="auto">
          <a:xfrm>
            <a:off x="2292350" y="4665663"/>
            <a:ext cx="3016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494" name="Line 510"/>
          <p:cNvSpPr>
            <a:spLocks noChangeShapeType="1"/>
          </p:cNvSpPr>
          <p:nvPr/>
        </p:nvSpPr>
        <p:spPr bwMode="auto">
          <a:xfrm>
            <a:off x="2292350" y="4665663"/>
            <a:ext cx="1588" cy="206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495" name="Rectangle 511"/>
          <p:cNvSpPr>
            <a:spLocks noChangeArrowheads="1"/>
          </p:cNvSpPr>
          <p:nvPr/>
        </p:nvSpPr>
        <p:spPr bwMode="auto">
          <a:xfrm>
            <a:off x="2322513" y="4665663"/>
            <a:ext cx="30162"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496" name="Line 512"/>
          <p:cNvSpPr>
            <a:spLocks noChangeShapeType="1"/>
          </p:cNvSpPr>
          <p:nvPr/>
        </p:nvSpPr>
        <p:spPr bwMode="auto">
          <a:xfrm>
            <a:off x="2322513" y="4665663"/>
            <a:ext cx="3016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497" name="Line 513"/>
          <p:cNvSpPr>
            <a:spLocks noChangeShapeType="1"/>
          </p:cNvSpPr>
          <p:nvPr/>
        </p:nvSpPr>
        <p:spPr bwMode="auto">
          <a:xfrm>
            <a:off x="2322513" y="4665663"/>
            <a:ext cx="1587" cy="206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498" name="Rectangle 514"/>
          <p:cNvSpPr>
            <a:spLocks noChangeArrowheads="1"/>
          </p:cNvSpPr>
          <p:nvPr/>
        </p:nvSpPr>
        <p:spPr bwMode="auto">
          <a:xfrm>
            <a:off x="2352675" y="4665663"/>
            <a:ext cx="862013"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499" name="Line 515"/>
          <p:cNvSpPr>
            <a:spLocks noChangeShapeType="1"/>
          </p:cNvSpPr>
          <p:nvPr/>
        </p:nvSpPr>
        <p:spPr bwMode="auto">
          <a:xfrm>
            <a:off x="2352675" y="4665663"/>
            <a:ext cx="86201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500" name="Rectangle 516"/>
          <p:cNvSpPr>
            <a:spLocks noChangeArrowheads="1"/>
          </p:cNvSpPr>
          <p:nvPr/>
        </p:nvSpPr>
        <p:spPr bwMode="auto">
          <a:xfrm>
            <a:off x="3214688" y="4665663"/>
            <a:ext cx="30162"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501" name="Line 517"/>
          <p:cNvSpPr>
            <a:spLocks noChangeShapeType="1"/>
          </p:cNvSpPr>
          <p:nvPr/>
        </p:nvSpPr>
        <p:spPr bwMode="auto">
          <a:xfrm>
            <a:off x="3214688" y="4665663"/>
            <a:ext cx="1587" cy="222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502" name="Rectangle 518"/>
          <p:cNvSpPr>
            <a:spLocks noChangeArrowheads="1"/>
          </p:cNvSpPr>
          <p:nvPr/>
        </p:nvSpPr>
        <p:spPr bwMode="auto">
          <a:xfrm>
            <a:off x="3214688" y="4665663"/>
            <a:ext cx="30162"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503" name="Line 519"/>
          <p:cNvSpPr>
            <a:spLocks noChangeShapeType="1"/>
          </p:cNvSpPr>
          <p:nvPr/>
        </p:nvSpPr>
        <p:spPr bwMode="auto">
          <a:xfrm>
            <a:off x="3214688" y="4665663"/>
            <a:ext cx="3016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504" name="Line 520"/>
          <p:cNvSpPr>
            <a:spLocks noChangeShapeType="1"/>
          </p:cNvSpPr>
          <p:nvPr/>
        </p:nvSpPr>
        <p:spPr bwMode="auto">
          <a:xfrm>
            <a:off x="3214688" y="4665663"/>
            <a:ext cx="1587" cy="206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505" name="Rectangle 521"/>
          <p:cNvSpPr>
            <a:spLocks noChangeArrowheads="1"/>
          </p:cNvSpPr>
          <p:nvPr/>
        </p:nvSpPr>
        <p:spPr bwMode="auto">
          <a:xfrm>
            <a:off x="6670675" y="4665663"/>
            <a:ext cx="30163"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506" name="Line 522"/>
          <p:cNvSpPr>
            <a:spLocks noChangeShapeType="1"/>
          </p:cNvSpPr>
          <p:nvPr/>
        </p:nvSpPr>
        <p:spPr bwMode="auto">
          <a:xfrm>
            <a:off x="6670675" y="4665663"/>
            <a:ext cx="1588" cy="222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507" name="Line 523"/>
          <p:cNvSpPr>
            <a:spLocks noChangeShapeType="1"/>
          </p:cNvSpPr>
          <p:nvPr/>
        </p:nvSpPr>
        <p:spPr bwMode="auto">
          <a:xfrm>
            <a:off x="6700838" y="4665663"/>
            <a:ext cx="89217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508" name="Rectangle 524"/>
          <p:cNvSpPr>
            <a:spLocks noChangeArrowheads="1"/>
          </p:cNvSpPr>
          <p:nvPr/>
        </p:nvSpPr>
        <p:spPr bwMode="auto">
          <a:xfrm>
            <a:off x="7593013" y="4665663"/>
            <a:ext cx="28575"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509" name="Line 525"/>
          <p:cNvSpPr>
            <a:spLocks noChangeShapeType="1"/>
          </p:cNvSpPr>
          <p:nvPr/>
        </p:nvSpPr>
        <p:spPr bwMode="auto">
          <a:xfrm>
            <a:off x="7593013" y="4665663"/>
            <a:ext cx="1587" cy="222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510" name="Rectangle 526"/>
          <p:cNvSpPr>
            <a:spLocks noChangeArrowheads="1"/>
          </p:cNvSpPr>
          <p:nvPr/>
        </p:nvSpPr>
        <p:spPr bwMode="auto">
          <a:xfrm>
            <a:off x="2292350" y="4687888"/>
            <a:ext cx="30163" cy="263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511" name="Line 527"/>
          <p:cNvSpPr>
            <a:spLocks noChangeShapeType="1"/>
          </p:cNvSpPr>
          <p:nvPr/>
        </p:nvSpPr>
        <p:spPr bwMode="auto">
          <a:xfrm>
            <a:off x="2292350" y="4687888"/>
            <a:ext cx="1588" cy="263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512" name="Rectangle 528"/>
          <p:cNvSpPr>
            <a:spLocks noChangeArrowheads="1"/>
          </p:cNvSpPr>
          <p:nvPr/>
        </p:nvSpPr>
        <p:spPr bwMode="auto">
          <a:xfrm>
            <a:off x="3214688" y="4687888"/>
            <a:ext cx="30162" cy="263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513" name="Line 529"/>
          <p:cNvSpPr>
            <a:spLocks noChangeShapeType="1"/>
          </p:cNvSpPr>
          <p:nvPr/>
        </p:nvSpPr>
        <p:spPr bwMode="auto">
          <a:xfrm>
            <a:off x="3214688" y="4687888"/>
            <a:ext cx="1587" cy="263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514" name="Rectangle 530"/>
          <p:cNvSpPr>
            <a:spLocks noChangeArrowheads="1"/>
          </p:cNvSpPr>
          <p:nvPr/>
        </p:nvSpPr>
        <p:spPr bwMode="auto">
          <a:xfrm>
            <a:off x="6670675" y="4687888"/>
            <a:ext cx="30163" cy="263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515" name="Line 531"/>
          <p:cNvSpPr>
            <a:spLocks noChangeShapeType="1"/>
          </p:cNvSpPr>
          <p:nvPr/>
        </p:nvSpPr>
        <p:spPr bwMode="auto">
          <a:xfrm>
            <a:off x="6670675" y="4687888"/>
            <a:ext cx="1588" cy="263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516" name="Rectangle 532"/>
          <p:cNvSpPr>
            <a:spLocks noChangeArrowheads="1"/>
          </p:cNvSpPr>
          <p:nvPr/>
        </p:nvSpPr>
        <p:spPr bwMode="auto">
          <a:xfrm>
            <a:off x="7593013" y="4687888"/>
            <a:ext cx="28575" cy="263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517" name="Line 533"/>
          <p:cNvSpPr>
            <a:spLocks noChangeShapeType="1"/>
          </p:cNvSpPr>
          <p:nvPr/>
        </p:nvSpPr>
        <p:spPr bwMode="auto">
          <a:xfrm>
            <a:off x="7593013" y="4687888"/>
            <a:ext cx="1587" cy="263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518" name="Rectangle 534"/>
          <p:cNvSpPr>
            <a:spLocks noChangeArrowheads="1"/>
          </p:cNvSpPr>
          <p:nvPr/>
        </p:nvSpPr>
        <p:spPr bwMode="auto">
          <a:xfrm>
            <a:off x="2643188" y="5027613"/>
            <a:ext cx="8255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300">
                <a:solidFill>
                  <a:srgbClr val="010000"/>
                </a:solidFill>
                <a:latin typeface="宋体" pitchFamily="2" charset="-122"/>
                <a:ea typeface="宋体" pitchFamily="2" charset="-122"/>
              </a:rPr>
              <a:t>1</a:t>
            </a:r>
            <a:endParaRPr kumimoji="0" lang="zh-CN" altLang="en-US" b="0">
              <a:solidFill>
                <a:schemeClr val="tx2"/>
              </a:solidFill>
              <a:latin typeface="Book Antiqua" pitchFamily="18" charset="0"/>
            </a:endParaRPr>
          </a:p>
        </p:txBody>
      </p:sp>
      <p:sp>
        <p:nvSpPr>
          <p:cNvPr id="42519" name="Rectangle 535"/>
          <p:cNvSpPr>
            <a:spLocks noChangeArrowheads="1"/>
          </p:cNvSpPr>
          <p:nvPr/>
        </p:nvSpPr>
        <p:spPr bwMode="auto">
          <a:xfrm>
            <a:off x="2855913" y="5027613"/>
            <a:ext cx="163512"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300">
                <a:solidFill>
                  <a:srgbClr val="010000"/>
                </a:solidFill>
                <a:latin typeface="宋体" pitchFamily="2" charset="-122"/>
                <a:ea typeface="宋体" pitchFamily="2" charset="-122"/>
              </a:rPr>
              <a:t>页</a:t>
            </a:r>
            <a:endParaRPr kumimoji="0" lang="zh-CN" altLang="en-US" b="0">
              <a:solidFill>
                <a:schemeClr val="tx2"/>
              </a:solidFill>
              <a:latin typeface="Book Antiqua" pitchFamily="18" charset="0"/>
            </a:endParaRPr>
          </a:p>
        </p:txBody>
      </p:sp>
      <p:sp>
        <p:nvSpPr>
          <p:cNvPr id="42520" name="Rectangle 536"/>
          <p:cNvSpPr>
            <a:spLocks noChangeArrowheads="1"/>
          </p:cNvSpPr>
          <p:nvPr/>
        </p:nvSpPr>
        <p:spPr bwMode="auto">
          <a:xfrm>
            <a:off x="3533775" y="5021263"/>
            <a:ext cx="45878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200">
                <a:solidFill>
                  <a:srgbClr val="010000"/>
                </a:solidFill>
                <a:latin typeface="宋体" pitchFamily="2" charset="-122"/>
                <a:ea typeface="宋体" pitchFamily="2" charset="-122"/>
              </a:rPr>
              <a:t>调入页</a:t>
            </a:r>
            <a:endParaRPr kumimoji="0" lang="zh-CN" altLang="en-US" b="0">
              <a:solidFill>
                <a:schemeClr val="tx2"/>
              </a:solidFill>
              <a:latin typeface="Book Antiqua" pitchFamily="18" charset="0"/>
            </a:endParaRPr>
          </a:p>
        </p:txBody>
      </p:sp>
      <p:sp>
        <p:nvSpPr>
          <p:cNvPr id="42521" name="Rectangle 537"/>
          <p:cNvSpPr>
            <a:spLocks noChangeArrowheads="1"/>
          </p:cNvSpPr>
          <p:nvPr/>
        </p:nvSpPr>
        <p:spPr bwMode="auto">
          <a:xfrm>
            <a:off x="4570413" y="5053013"/>
            <a:ext cx="24765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en-US" altLang="zh-CN" sz="1300">
                <a:solidFill>
                  <a:srgbClr val="010000"/>
                </a:solidFill>
                <a:latin typeface="宋体" pitchFamily="2" charset="-122"/>
                <a:ea typeface="宋体" pitchFamily="2" charset="-122"/>
              </a:rPr>
              <a:t>I/O</a:t>
            </a:r>
            <a:endParaRPr kumimoji="0" lang="en-US" altLang="zh-CN" b="0">
              <a:solidFill>
                <a:schemeClr val="tx2"/>
              </a:solidFill>
              <a:latin typeface="Book Antiqua" pitchFamily="18" charset="0"/>
            </a:endParaRPr>
          </a:p>
        </p:txBody>
      </p:sp>
      <p:sp>
        <p:nvSpPr>
          <p:cNvPr id="42522" name="Rectangle 538"/>
          <p:cNvSpPr>
            <a:spLocks noChangeArrowheads="1"/>
          </p:cNvSpPr>
          <p:nvPr/>
        </p:nvSpPr>
        <p:spPr bwMode="auto">
          <a:xfrm>
            <a:off x="5081588" y="5053013"/>
            <a:ext cx="49530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300">
                <a:solidFill>
                  <a:srgbClr val="010000"/>
                </a:solidFill>
                <a:latin typeface="宋体" pitchFamily="2" charset="-122"/>
                <a:ea typeface="宋体" pitchFamily="2" charset="-122"/>
              </a:rPr>
              <a:t>处理机</a:t>
            </a:r>
            <a:endParaRPr kumimoji="0" lang="zh-CN" altLang="en-US" b="0">
              <a:solidFill>
                <a:schemeClr val="tx2"/>
              </a:solidFill>
              <a:latin typeface="Book Antiqua" pitchFamily="18" charset="0"/>
            </a:endParaRPr>
          </a:p>
        </p:txBody>
      </p:sp>
      <p:sp>
        <p:nvSpPr>
          <p:cNvPr id="42523" name="Rectangle 539"/>
          <p:cNvSpPr>
            <a:spLocks noChangeArrowheads="1"/>
          </p:cNvSpPr>
          <p:nvPr/>
        </p:nvSpPr>
        <p:spPr bwMode="auto">
          <a:xfrm>
            <a:off x="6126163" y="5021263"/>
            <a:ext cx="45878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200">
                <a:solidFill>
                  <a:srgbClr val="010000"/>
                </a:solidFill>
                <a:latin typeface="宋体" pitchFamily="2" charset="-122"/>
                <a:ea typeface="宋体" pitchFamily="2" charset="-122"/>
              </a:rPr>
              <a:t>调入页</a:t>
            </a:r>
            <a:endParaRPr kumimoji="0" lang="zh-CN" altLang="en-US" b="0">
              <a:solidFill>
                <a:schemeClr val="tx2"/>
              </a:solidFill>
              <a:latin typeface="Book Antiqua" pitchFamily="18" charset="0"/>
            </a:endParaRPr>
          </a:p>
        </p:txBody>
      </p:sp>
      <p:sp>
        <p:nvSpPr>
          <p:cNvPr id="42524" name="Rectangle 540"/>
          <p:cNvSpPr>
            <a:spLocks noChangeArrowheads="1"/>
          </p:cNvSpPr>
          <p:nvPr/>
        </p:nvSpPr>
        <p:spPr bwMode="auto">
          <a:xfrm>
            <a:off x="7021513" y="5027613"/>
            <a:ext cx="8255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300">
                <a:solidFill>
                  <a:srgbClr val="010000"/>
                </a:solidFill>
                <a:latin typeface="宋体" pitchFamily="2" charset="-122"/>
                <a:ea typeface="宋体" pitchFamily="2" charset="-122"/>
              </a:rPr>
              <a:t>1</a:t>
            </a:r>
            <a:endParaRPr kumimoji="0" lang="zh-CN" altLang="en-US" b="0">
              <a:solidFill>
                <a:schemeClr val="tx2"/>
              </a:solidFill>
              <a:latin typeface="Book Antiqua" pitchFamily="18" charset="0"/>
            </a:endParaRPr>
          </a:p>
        </p:txBody>
      </p:sp>
      <p:sp>
        <p:nvSpPr>
          <p:cNvPr id="42525" name="Rectangle 541"/>
          <p:cNvSpPr>
            <a:spLocks noChangeArrowheads="1"/>
          </p:cNvSpPr>
          <p:nvPr/>
        </p:nvSpPr>
        <p:spPr bwMode="auto">
          <a:xfrm>
            <a:off x="7232650" y="5027613"/>
            <a:ext cx="16351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300">
                <a:solidFill>
                  <a:srgbClr val="010000"/>
                </a:solidFill>
                <a:latin typeface="宋体" pitchFamily="2" charset="-122"/>
                <a:ea typeface="宋体" pitchFamily="2" charset="-122"/>
              </a:rPr>
              <a:t>页</a:t>
            </a:r>
            <a:endParaRPr kumimoji="0" lang="zh-CN" altLang="en-US" b="0">
              <a:solidFill>
                <a:schemeClr val="tx2"/>
              </a:solidFill>
              <a:latin typeface="Book Antiqua" pitchFamily="18" charset="0"/>
            </a:endParaRPr>
          </a:p>
        </p:txBody>
      </p:sp>
      <p:sp>
        <p:nvSpPr>
          <p:cNvPr id="42526" name="Rectangle 542"/>
          <p:cNvSpPr>
            <a:spLocks noChangeArrowheads="1"/>
          </p:cNvSpPr>
          <p:nvPr/>
        </p:nvSpPr>
        <p:spPr bwMode="auto">
          <a:xfrm>
            <a:off x="8091488" y="5021263"/>
            <a:ext cx="762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en-US" altLang="zh-CN" sz="1200">
                <a:solidFill>
                  <a:srgbClr val="010000"/>
                </a:solidFill>
                <a:latin typeface="宋体" pitchFamily="2" charset="-122"/>
                <a:ea typeface="宋体" pitchFamily="2" charset="-122"/>
              </a:rPr>
              <a:t>Y</a:t>
            </a:r>
            <a:endParaRPr kumimoji="0" lang="en-US" altLang="zh-CN" b="0">
              <a:solidFill>
                <a:schemeClr val="tx2"/>
              </a:solidFill>
              <a:latin typeface="Book Antiqua" pitchFamily="18" charset="0"/>
            </a:endParaRPr>
          </a:p>
        </p:txBody>
      </p:sp>
      <p:sp>
        <p:nvSpPr>
          <p:cNvPr id="42527" name="Rectangle 543"/>
          <p:cNvSpPr>
            <a:spLocks noChangeArrowheads="1"/>
          </p:cNvSpPr>
          <p:nvPr/>
        </p:nvSpPr>
        <p:spPr bwMode="auto">
          <a:xfrm>
            <a:off x="2292350" y="4951413"/>
            <a:ext cx="30163"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528" name="Line 544"/>
          <p:cNvSpPr>
            <a:spLocks noChangeShapeType="1"/>
          </p:cNvSpPr>
          <p:nvPr/>
        </p:nvSpPr>
        <p:spPr bwMode="auto">
          <a:xfrm>
            <a:off x="2292350" y="4951413"/>
            <a:ext cx="1588" cy="206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529" name="Line 545"/>
          <p:cNvSpPr>
            <a:spLocks noChangeShapeType="1"/>
          </p:cNvSpPr>
          <p:nvPr/>
        </p:nvSpPr>
        <p:spPr bwMode="auto">
          <a:xfrm>
            <a:off x="2322513" y="4951413"/>
            <a:ext cx="89217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530" name="Rectangle 546"/>
          <p:cNvSpPr>
            <a:spLocks noChangeArrowheads="1"/>
          </p:cNvSpPr>
          <p:nvPr/>
        </p:nvSpPr>
        <p:spPr bwMode="auto">
          <a:xfrm>
            <a:off x="3214688" y="4951413"/>
            <a:ext cx="30162"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531" name="Line 547"/>
          <p:cNvSpPr>
            <a:spLocks noChangeShapeType="1"/>
          </p:cNvSpPr>
          <p:nvPr/>
        </p:nvSpPr>
        <p:spPr bwMode="auto">
          <a:xfrm>
            <a:off x="3214688" y="4951413"/>
            <a:ext cx="1587" cy="206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532" name="Rectangle 548"/>
          <p:cNvSpPr>
            <a:spLocks noChangeArrowheads="1"/>
          </p:cNvSpPr>
          <p:nvPr/>
        </p:nvSpPr>
        <p:spPr bwMode="auto">
          <a:xfrm>
            <a:off x="4137025" y="4951413"/>
            <a:ext cx="30163"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533" name="Line 549"/>
          <p:cNvSpPr>
            <a:spLocks noChangeShapeType="1"/>
          </p:cNvSpPr>
          <p:nvPr/>
        </p:nvSpPr>
        <p:spPr bwMode="auto">
          <a:xfrm>
            <a:off x="4137025" y="4951413"/>
            <a:ext cx="1588" cy="206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534" name="Rectangle 550"/>
          <p:cNvSpPr>
            <a:spLocks noChangeArrowheads="1"/>
          </p:cNvSpPr>
          <p:nvPr/>
        </p:nvSpPr>
        <p:spPr bwMode="auto">
          <a:xfrm>
            <a:off x="4137025" y="4951413"/>
            <a:ext cx="30163"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535" name="Line 551"/>
          <p:cNvSpPr>
            <a:spLocks noChangeShapeType="1"/>
          </p:cNvSpPr>
          <p:nvPr/>
        </p:nvSpPr>
        <p:spPr bwMode="auto">
          <a:xfrm>
            <a:off x="4137025" y="4951413"/>
            <a:ext cx="30163"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536" name="Line 552"/>
          <p:cNvSpPr>
            <a:spLocks noChangeShapeType="1"/>
          </p:cNvSpPr>
          <p:nvPr/>
        </p:nvSpPr>
        <p:spPr bwMode="auto">
          <a:xfrm>
            <a:off x="4137025" y="4951413"/>
            <a:ext cx="1588" cy="190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537" name="Rectangle 553"/>
          <p:cNvSpPr>
            <a:spLocks noChangeArrowheads="1"/>
          </p:cNvSpPr>
          <p:nvPr/>
        </p:nvSpPr>
        <p:spPr bwMode="auto">
          <a:xfrm>
            <a:off x="4167188" y="4951413"/>
            <a:ext cx="28575"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538" name="Line 554"/>
          <p:cNvSpPr>
            <a:spLocks noChangeShapeType="1"/>
          </p:cNvSpPr>
          <p:nvPr/>
        </p:nvSpPr>
        <p:spPr bwMode="auto">
          <a:xfrm>
            <a:off x="4167188" y="4951413"/>
            <a:ext cx="2857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539" name="Line 555"/>
          <p:cNvSpPr>
            <a:spLocks noChangeShapeType="1"/>
          </p:cNvSpPr>
          <p:nvPr/>
        </p:nvSpPr>
        <p:spPr bwMode="auto">
          <a:xfrm>
            <a:off x="4167188" y="4951413"/>
            <a:ext cx="1587" cy="190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540" name="Rectangle 556"/>
          <p:cNvSpPr>
            <a:spLocks noChangeArrowheads="1"/>
          </p:cNvSpPr>
          <p:nvPr/>
        </p:nvSpPr>
        <p:spPr bwMode="auto">
          <a:xfrm>
            <a:off x="4195763" y="4951413"/>
            <a:ext cx="1670050"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541" name="Line 557"/>
          <p:cNvSpPr>
            <a:spLocks noChangeShapeType="1"/>
          </p:cNvSpPr>
          <p:nvPr/>
        </p:nvSpPr>
        <p:spPr bwMode="auto">
          <a:xfrm>
            <a:off x="4195763" y="4951413"/>
            <a:ext cx="1670050"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542" name="Rectangle 558"/>
          <p:cNvSpPr>
            <a:spLocks noChangeArrowheads="1"/>
          </p:cNvSpPr>
          <p:nvPr/>
        </p:nvSpPr>
        <p:spPr bwMode="auto">
          <a:xfrm>
            <a:off x="5865813" y="4951413"/>
            <a:ext cx="28575"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543" name="Line 559"/>
          <p:cNvSpPr>
            <a:spLocks noChangeShapeType="1"/>
          </p:cNvSpPr>
          <p:nvPr/>
        </p:nvSpPr>
        <p:spPr bwMode="auto">
          <a:xfrm>
            <a:off x="5865813" y="4951413"/>
            <a:ext cx="1587" cy="206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544" name="Rectangle 560"/>
          <p:cNvSpPr>
            <a:spLocks noChangeArrowheads="1"/>
          </p:cNvSpPr>
          <p:nvPr/>
        </p:nvSpPr>
        <p:spPr bwMode="auto">
          <a:xfrm>
            <a:off x="5865813" y="4951413"/>
            <a:ext cx="28575"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545" name="Line 561"/>
          <p:cNvSpPr>
            <a:spLocks noChangeShapeType="1"/>
          </p:cNvSpPr>
          <p:nvPr/>
        </p:nvSpPr>
        <p:spPr bwMode="auto">
          <a:xfrm>
            <a:off x="5865813" y="4951413"/>
            <a:ext cx="2857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546" name="Line 562"/>
          <p:cNvSpPr>
            <a:spLocks noChangeShapeType="1"/>
          </p:cNvSpPr>
          <p:nvPr/>
        </p:nvSpPr>
        <p:spPr bwMode="auto">
          <a:xfrm>
            <a:off x="5865813" y="4951413"/>
            <a:ext cx="1587" cy="190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547" name="Rectangle 563"/>
          <p:cNvSpPr>
            <a:spLocks noChangeArrowheads="1"/>
          </p:cNvSpPr>
          <p:nvPr/>
        </p:nvSpPr>
        <p:spPr bwMode="auto">
          <a:xfrm>
            <a:off x="6670675" y="4951413"/>
            <a:ext cx="30163"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548" name="Line 564"/>
          <p:cNvSpPr>
            <a:spLocks noChangeShapeType="1"/>
          </p:cNvSpPr>
          <p:nvPr/>
        </p:nvSpPr>
        <p:spPr bwMode="auto">
          <a:xfrm>
            <a:off x="6670675" y="4951413"/>
            <a:ext cx="1588" cy="206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549" name="Line 565"/>
          <p:cNvSpPr>
            <a:spLocks noChangeShapeType="1"/>
          </p:cNvSpPr>
          <p:nvPr/>
        </p:nvSpPr>
        <p:spPr bwMode="auto">
          <a:xfrm>
            <a:off x="6700838" y="4951413"/>
            <a:ext cx="89217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550" name="Rectangle 566"/>
          <p:cNvSpPr>
            <a:spLocks noChangeArrowheads="1"/>
          </p:cNvSpPr>
          <p:nvPr/>
        </p:nvSpPr>
        <p:spPr bwMode="auto">
          <a:xfrm>
            <a:off x="7593013" y="4951413"/>
            <a:ext cx="28575"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551" name="Line 567"/>
          <p:cNvSpPr>
            <a:spLocks noChangeShapeType="1"/>
          </p:cNvSpPr>
          <p:nvPr/>
        </p:nvSpPr>
        <p:spPr bwMode="auto">
          <a:xfrm>
            <a:off x="7593013" y="4951413"/>
            <a:ext cx="1587" cy="206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552" name="Rectangle 568"/>
          <p:cNvSpPr>
            <a:spLocks noChangeArrowheads="1"/>
          </p:cNvSpPr>
          <p:nvPr/>
        </p:nvSpPr>
        <p:spPr bwMode="auto">
          <a:xfrm>
            <a:off x="2292350" y="4972050"/>
            <a:ext cx="30163" cy="265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553" name="Line 569"/>
          <p:cNvSpPr>
            <a:spLocks noChangeShapeType="1"/>
          </p:cNvSpPr>
          <p:nvPr/>
        </p:nvSpPr>
        <p:spPr bwMode="auto">
          <a:xfrm>
            <a:off x="2292350" y="4972050"/>
            <a:ext cx="1588" cy="2651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554" name="Rectangle 570"/>
          <p:cNvSpPr>
            <a:spLocks noChangeArrowheads="1"/>
          </p:cNvSpPr>
          <p:nvPr/>
        </p:nvSpPr>
        <p:spPr bwMode="auto">
          <a:xfrm>
            <a:off x="3214688" y="4972050"/>
            <a:ext cx="30162" cy="265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555" name="Line 571"/>
          <p:cNvSpPr>
            <a:spLocks noChangeShapeType="1"/>
          </p:cNvSpPr>
          <p:nvPr/>
        </p:nvSpPr>
        <p:spPr bwMode="auto">
          <a:xfrm>
            <a:off x="3214688" y="4972050"/>
            <a:ext cx="1587" cy="2651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556" name="Rectangle 572"/>
          <p:cNvSpPr>
            <a:spLocks noChangeArrowheads="1"/>
          </p:cNvSpPr>
          <p:nvPr/>
        </p:nvSpPr>
        <p:spPr bwMode="auto">
          <a:xfrm>
            <a:off x="4137025" y="4972050"/>
            <a:ext cx="30163" cy="265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557" name="Line 573"/>
          <p:cNvSpPr>
            <a:spLocks noChangeShapeType="1"/>
          </p:cNvSpPr>
          <p:nvPr/>
        </p:nvSpPr>
        <p:spPr bwMode="auto">
          <a:xfrm>
            <a:off x="4137025" y="4972050"/>
            <a:ext cx="1588" cy="2651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558" name="Rectangle 574"/>
          <p:cNvSpPr>
            <a:spLocks noChangeArrowheads="1"/>
          </p:cNvSpPr>
          <p:nvPr/>
        </p:nvSpPr>
        <p:spPr bwMode="auto">
          <a:xfrm>
            <a:off x="5865813" y="4972050"/>
            <a:ext cx="28575" cy="265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559" name="Line 575"/>
          <p:cNvSpPr>
            <a:spLocks noChangeShapeType="1"/>
          </p:cNvSpPr>
          <p:nvPr/>
        </p:nvSpPr>
        <p:spPr bwMode="auto">
          <a:xfrm>
            <a:off x="5865813" y="4972050"/>
            <a:ext cx="1587" cy="2651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560" name="Rectangle 576"/>
          <p:cNvSpPr>
            <a:spLocks noChangeArrowheads="1"/>
          </p:cNvSpPr>
          <p:nvPr/>
        </p:nvSpPr>
        <p:spPr bwMode="auto">
          <a:xfrm>
            <a:off x="6670675" y="4972050"/>
            <a:ext cx="30163" cy="265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561" name="Line 577"/>
          <p:cNvSpPr>
            <a:spLocks noChangeShapeType="1"/>
          </p:cNvSpPr>
          <p:nvPr/>
        </p:nvSpPr>
        <p:spPr bwMode="auto">
          <a:xfrm>
            <a:off x="6670675" y="4972050"/>
            <a:ext cx="1588" cy="2651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562" name="Rectangle 578"/>
          <p:cNvSpPr>
            <a:spLocks noChangeArrowheads="1"/>
          </p:cNvSpPr>
          <p:nvPr/>
        </p:nvSpPr>
        <p:spPr bwMode="auto">
          <a:xfrm>
            <a:off x="7593013" y="4972050"/>
            <a:ext cx="28575" cy="265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563" name="Line 579"/>
          <p:cNvSpPr>
            <a:spLocks noChangeShapeType="1"/>
          </p:cNvSpPr>
          <p:nvPr/>
        </p:nvSpPr>
        <p:spPr bwMode="auto">
          <a:xfrm>
            <a:off x="7593013" y="4972050"/>
            <a:ext cx="1587" cy="2651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564" name="Rectangle 580"/>
          <p:cNvSpPr>
            <a:spLocks noChangeArrowheads="1"/>
          </p:cNvSpPr>
          <p:nvPr/>
        </p:nvSpPr>
        <p:spPr bwMode="auto">
          <a:xfrm>
            <a:off x="2760663" y="5273675"/>
            <a:ext cx="1651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300">
                <a:solidFill>
                  <a:srgbClr val="010000"/>
                </a:solidFill>
                <a:latin typeface="Book Antiqua" pitchFamily="18" charset="0"/>
                <a:ea typeface="宋体" pitchFamily="2" charset="-122"/>
              </a:rPr>
              <a:t>…</a:t>
            </a:r>
            <a:endParaRPr kumimoji="0" lang="zh-CN" altLang="en-US" b="0">
              <a:solidFill>
                <a:schemeClr val="tx2"/>
              </a:solidFill>
              <a:latin typeface="Book Antiqua" pitchFamily="18" charset="0"/>
            </a:endParaRPr>
          </a:p>
        </p:txBody>
      </p:sp>
      <p:sp>
        <p:nvSpPr>
          <p:cNvPr id="42565" name="Rectangle 581"/>
          <p:cNvSpPr>
            <a:spLocks noChangeArrowheads="1"/>
          </p:cNvSpPr>
          <p:nvPr/>
        </p:nvSpPr>
        <p:spPr bwMode="auto">
          <a:xfrm>
            <a:off x="3460750" y="5295900"/>
            <a:ext cx="6096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200">
                <a:solidFill>
                  <a:srgbClr val="010000"/>
                </a:solidFill>
                <a:latin typeface="宋体" pitchFamily="2" charset="-122"/>
                <a:ea typeface="宋体" pitchFamily="2" charset="-122"/>
              </a:rPr>
              <a:t>被替换页</a:t>
            </a:r>
            <a:endParaRPr kumimoji="0" lang="zh-CN" altLang="en-US" b="0">
              <a:solidFill>
                <a:schemeClr val="tx2"/>
              </a:solidFill>
              <a:latin typeface="Book Antiqua" pitchFamily="18" charset="0"/>
            </a:endParaRPr>
          </a:p>
        </p:txBody>
      </p:sp>
      <p:sp>
        <p:nvSpPr>
          <p:cNvPr id="42566" name="Rectangle 582"/>
          <p:cNvSpPr>
            <a:spLocks noChangeArrowheads="1"/>
          </p:cNvSpPr>
          <p:nvPr/>
        </p:nvSpPr>
        <p:spPr bwMode="auto">
          <a:xfrm>
            <a:off x="4416425" y="5273675"/>
            <a:ext cx="166688"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300">
                <a:solidFill>
                  <a:srgbClr val="010000"/>
                </a:solidFill>
                <a:latin typeface="宋体" pitchFamily="2" charset="-122"/>
                <a:ea typeface="宋体" pitchFamily="2" charset="-122"/>
              </a:rPr>
              <a:t>（</a:t>
            </a:r>
            <a:endParaRPr kumimoji="0" lang="zh-CN" altLang="en-US" b="0">
              <a:solidFill>
                <a:schemeClr val="tx2"/>
              </a:solidFill>
              <a:latin typeface="Book Antiqua" pitchFamily="18" charset="0"/>
            </a:endParaRPr>
          </a:p>
        </p:txBody>
      </p:sp>
      <p:sp>
        <p:nvSpPr>
          <p:cNvPr id="42567" name="Rectangle 583"/>
          <p:cNvSpPr>
            <a:spLocks noChangeArrowheads="1"/>
          </p:cNvSpPr>
          <p:nvPr/>
        </p:nvSpPr>
        <p:spPr bwMode="auto">
          <a:xfrm>
            <a:off x="4692650" y="5273675"/>
            <a:ext cx="2476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en-US" altLang="zh-CN" sz="1300">
                <a:solidFill>
                  <a:srgbClr val="010000"/>
                </a:solidFill>
                <a:latin typeface="宋体" pitchFamily="2" charset="-122"/>
                <a:ea typeface="宋体" pitchFamily="2" charset="-122"/>
              </a:rPr>
              <a:t>I/O</a:t>
            </a:r>
            <a:endParaRPr kumimoji="0" lang="en-US" altLang="zh-CN" b="0">
              <a:solidFill>
                <a:schemeClr val="tx2"/>
              </a:solidFill>
              <a:latin typeface="Book Antiqua" pitchFamily="18" charset="0"/>
            </a:endParaRPr>
          </a:p>
        </p:txBody>
      </p:sp>
      <p:sp>
        <p:nvSpPr>
          <p:cNvPr id="42568" name="Rectangle 584"/>
          <p:cNvSpPr>
            <a:spLocks noChangeArrowheads="1"/>
          </p:cNvSpPr>
          <p:nvPr/>
        </p:nvSpPr>
        <p:spPr bwMode="auto">
          <a:xfrm>
            <a:off x="5203825" y="5273675"/>
            <a:ext cx="4953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300">
                <a:solidFill>
                  <a:srgbClr val="010000"/>
                </a:solidFill>
                <a:latin typeface="宋体" pitchFamily="2" charset="-122"/>
                <a:ea typeface="宋体" pitchFamily="2" charset="-122"/>
              </a:rPr>
              <a:t>通道）</a:t>
            </a:r>
            <a:endParaRPr kumimoji="0" lang="zh-CN" altLang="en-US" b="0">
              <a:solidFill>
                <a:schemeClr val="tx2"/>
              </a:solidFill>
              <a:latin typeface="Book Antiqua" pitchFamily="18" charset="0"/>
            </a:endParaRPr>
          </a:p>
        </p:txBody>
      </p:sp>
      <p:sp>
        <p:nvSpPr>
          <p:cNvPr id="42569" name="Rectangle 585"/>
          <p:cNvSpPr>
            <a:spLocks noChangeArrowheads="1"/>
          </p:cNvSpPr>
          <p:nvPr/>
        </p:nvSpPr>
        <p:spPr bwMode="auto">
          <a:xfrm>
            <a:off x="6164263" y="5295900"/>
            <a:ext cx="455612"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200">
                <a:solidFill>
                  <a:srgbClr val="010000"/>
                </a:solidFill>
                <a:latin typeface="宋体" pitchFamily="2" charset="-122"/>
                <a:ea typeface="宋体" pitchFamily="2" charset="-122"/>
              </a:rPr>
              <a:t>替换页</a:t>
            </a:r>
            <a:endParaRPr kumimoji="0" lang="zh-CN" altLang="en-US" b="0">
              <a:solidFill>
                <a:schemeClr val="tx2"/>
              </a:solidFill>
              <a:latin typeface="Book Antiqua" pitchFamily="18" charset="0"/>
            </a:endParaRPr>
          </a:p>
        </p:txBody>
      </p:sp>
      <p:sp>
        <p:nvSpPr>
          <p:cNvPr id="42570" name="Rectangle 586"/>
          <p:cNvSpPr>
            <a:spLocks noChangeArrowheads="1"/>
          </p:cNvSpPr>
          <p:nvPr/>
        </p:nvSpPr>
        <p:spPr bwMode="auto">
          <a:xfrm>
            <a:off x="8059738" y="5295900"/>
            <a:ext cx="15398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200">
                <a:solidFill>
                  <a:srgbClr val="010000"/>
                </a:solidFill>
                <a:latin typeface="宋体" pitchFamily="2" charset="-122"/>
                <a:ea typeface="宋体" pitchFamily="2" charset="-122"/>
              </a:rPr>
              <a:t>用</a:t>
            </a:r>
            <a:endParaRPr kumimoji="0" lang="zh-CN" altLang="en-US" b="0">
              <a:solidFill>
                <a:schemeClr val="tx2"/>
              </a:solidFill>
              <a:latin typeface="Book Antiqua" pitchFamily="18" charset="0"/>
            </a:endParaRPr>
          </a:p>
        </p:txBody>
      </p:sp>
      <p:sp>
        <p:nvSpPr>
          <p:cNvPr id="42571" name="Rectangle 587"/>
          <p:cNvSpPr>
            <a:spLocks noChangeArrowheads="1"/>
          </p:cNvSpPr>
          <p:nvPr/>
        </p:nvSpPr>
        <p:spPr bwMode="auto">
          <a:xfrm>
            <a:off x="2292350" y="5237163"/>
            <a:ext cx="30163"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572" name="Line 588"/>
          <p:cNvSpPr>
            <a:spLocks noChangeShapeType="1"/>
          </p:cNvSpPr>
          <p:nvPr/>
        </p:nvSpPr>
        <p:spPr bwMode="auto">
          <a:xfrm>
            <a:off x="2292350" y="5237163"/>
            <a:ext cx="3016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573" name="Rectangle 589"/>
          <p:cNvSpPr>
            <a:spLocks noChangeArrowheads="1"/>
          </p:cNvSpPr>
          <p:nvPr/>
        </p:nvSpPr>
        <p:spPr bwMode="auto">
          <a:xfrm>
            <a:off x="2322513" y="5237163"/>
            <a:ext cx="892175"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574" name="Line 590"/>
          <p:cNvSpPr>
            <a:spLocks noChangeShapeType="1"/>
          </p:cNvSpPr>
          <p:nvPr/>
        </p:nvSpPr>
        <p:spPr bwMode="auto">
          <a:xfrm>
            <a:off x="2322513" y="5237163"/>
            <a:ext cx="89217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575" name="Rectangle 591"/>
          <p:cNvSpPr>
            <a:spLocks noChangeArrowheads="1"/>
          </p:cNvSpPr>
          <p:nvPr/>
        </p:nvSpPr>
        <p:spPr bwMode="auto">
          <a:xfrm>
            <a:off x="3214688" y="5237163"/>
            <a:ext cx="30162"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576" name="Line 592"/>
          <p:cNvSpPr>
            <a:spLocks noChangeShapeType="1"/>
          </p:cNvSpPr>
          <p:nvPr/>
        </p:nvSpPr>
        <p:spPr bwMode="auto">
          <a:xfrm>
            <a:off x="3214688" y="5237163"/>
            <a:ext cx="3016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577" name="Rectangle 593"/>
          <p:cNvSpPr>
            <a:spLocks noChangeArrowheads="1"/>
          </p:cNvSpPr>
          <p:nvPr/>
        </p:nvSpPr>
        <p:spPr bwMode="auto">
          <a:xfrm>
            <a:off x="4137025" y="5237163"/>
            <a:ext cx="30163"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578" name="Line 594"/>
          <p:cNvSpPr>
            <a:spLocks noChangeShapeType="1"/>
          </p:cNvSpPr>
          <p:nvPr/>
        </p:nvSpPr>
        <p:spPr bwMode="auto">
          <a:xfrm>
            <a:off x="4137025" y="5237163"/>
            <a:ext cx="3016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579" name="Rectangle 595"/>
          <p:cNvSpPr>
            <a:spLocks noChangeArrowheads="1"/>
          </p:cNvSpPr>
          <p:nvPr/>
        </p:nvSpPr>
        <p:spPr bwMode="auto">
          <a:xfrm>
            <a:off x="5865813" y="5237163"/>
            <a:ext cx="28575"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580" name="Line 596"/>
          <p:cNvSpPr>
            <a:spLocks noChangeShapeType="1"/>
          </p:cNvSpPr>
          <p:nvPr/>
        </p:nvSpPr>
        <p:spPr bwMode="auto">
          <a:xfrm>
            <a:off x="5865813" y="5237163"/>
            <a:ext cx="2857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581" name="Rectangle 597"/>
          <p:cNvSpPr>
            <a:spLocks noChangeArrowheads="1"/>
          </p:cNvSpPr>
          <p:nvPr/>
        </p:nvSpPr>
        <p:spPr bwMode="auto">
          <a:xfrm>
            <a:off x="6670675" y="5237163"/>
            <a:ext cx="30163"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582" name="Line 598"/>
          <p:cNvSpPr>
            <a:spLocks noChangeShapeType="1"/>
          </p:cNvSpPr>
          <p:nvPr/>
        </p:nvSpPr>
        <p:spPr bwMode="auto">
          <a:xfrm>
            <a:off x="6670675" y="5237163"/>
            <a:ext cx="3016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583" name="Rectangle 599"/>
          <p:cNvSpPr>
            <a:spLocks noChangeArrowheads="1"/>
          </p:cNvSpPr>
          <p:nvPr/>
        </p:nvSpPr>
        <p:spPr bwMode="auto">
          <a:xfrm>
            <a:off x="6700838" y="5237163"/>
            <a:ext cx="892175"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584" name="Line 600"/>
          <p:cNvSpPr>
            <a:spLocks noChangeShapeType="1"/>
          </p:cNvSpPr>
          <p:nvPr/>
        </p:nvSpPr>
        <p:spPr bwMode="auto">
          <a:xfrm>
            <a:off x="6700838" y="5237163"/>
            <a:ext cx="89217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585" name="Rectangle 601"/>
          <p:cNvSpPr>
            <a:spLocks noChangeArrowheads="1"/>
          </p:cNvSpPr>
          <p:nvPr/>
        </p:nvSpPr>
        <p:spPr bwMode="auto">
          <a:xfrm>
            <a:off x="7593013" y="5237163"/>
            <a:ext cx="28575"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586" name="Line 602"/>
          <p:cNvSpPr>
            <a:spLocks noChangeShapeType="1"/>
          </p:cNvSpPr>
          <p:nvPr/>
        </p:nvSpPr>
        <p:spPr bwMode="auto">
          <a:xfrm>
            <a:off x="7593013" y="5237163"/>
            <a:ext cx="2857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587" name="Rectangle 603"/>
          <p:cNvSpPr>
            <a:spLocks noChangeArrowheads="1"/>
          </p:cNvSpPr>
          <p:nvPr/>
        </p:nvSpPr>
        <p:spPr bwMode="auto">
          <a:xfrm>
            <a:off x="2292350" y="5245100"/>
            <a:ext cx="30163" cy="265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588" name="Line 604"/>
          <p:cNvSpPr>
            <a:spLocks noChangeShapeType="1"/>
          </p:cNvSpPr>
          <p:nvPr/>
        </p:nvSpPr>
        <p:spPr bwMode="auto">
          <a:xfrm>
            <a:off x="2292350" y="5245100"/>
            <a:ext cx="1588" cy="2651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589" name="Rectangle 605"/>
          <p:cNvSpPr>
            <a:spLocks noChangeArrowheads="1"/>
          </p:cNvSpPr>
          <p:nvPr/>
        </p:nvSpPr>
        <p:spPr bwMode="auto">
          <a:xfrm>
            <a:off x="3214688" y="5245100"/>
            <a:ext cx="30162" cy="265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590" name="Line 606"/>
          <p:cNvSpPr>
            <a:spLocks noChangeShapeType="1"/>
          </p:cNvSpPr>
          <p:nvPr/>
        </p:nvSpPr>
        <p:spPr bwMode="auto">
          <a:xfrm>
            <a:off x="3214688" y="5245100"/>
            <a:ext cx="1587" cy="2651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591" name="Rectangle 607"/>
          <p:cNvSpPr>
            <a:spLocks noChangeArrowheads="1"/>
          </p:cNvSpPr>
          <p:nvPr/>
        </p:nvSpPr>
        <p:spPr bwMode="auto">
          <a:xfrm>
            <a:off x="4137025" y="5245100"/>
            <a:ext cx="30163" cy="265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592" name="Line 608"/>
          <p:cNvSpPr>
            <a:spLocks noChangeShapeType="1"/>
          </p:cNvSpPr>
          <p:nvPr/>
        </p:nvSpPr>
        <p:spPr bwMode="auto">
          <a:xfrm>
            <a:off x="4137025" y="5245100"/>
            <a:ext cx="1588" cy="2651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593" name="Rectangle 609"/>
          <p:cNvSpPr>
            <a:spLocks noChangeArrowheads="1"/>
          </p:cNvSpPr>
          <p:nvPr/>
        </p:nvSpPr>
        <p:spPr bwMode="auto">
          <a:xfrm>
            <a:off x="5865813" y="5245100"/>
            <a:ext cx="28575" cy="265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594" name="Line 610"/>
          <p:cNvSpPr>
            <a:spLocks noChangeShapeType="1"/>
          </p:cNvSpPr>
          <p:nvPr/>
        </p:nvSpPr>
        <p:spPr bwMode="auto">
          <a:xfrm>
            <a:off x="5865813" y="5245100"/>
            <a:ext cx="1587" cy="2651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595" name="Rectangle 611"/>
          <p:cNvSpPr>
            <a:spLocks noChangeArrowheads="1"/>
          </p:cNvSpPr>
          <p:nvPr/>
        </p:nvSpPr>
        <p:spPr bwMode="auto">
          <a:xfrm>
            <a:off x="6670675" y="5245100"/>
            <a:ext cx="30163" cy="265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596" name="Line 612"/>
          <p:cNvSpPr>
            <a:spLocks noChangeShapeType="1"/>
          </p:cNvSpPr>
          <p:nvPr/>
        </p:nvSpPr>
        <p:spPr bwMode="auto">
          <a:xfrm>
            <a:off x="6670675" y="5245100"/>
            <a:ext cx="1588" cy="2651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597" name="Rectangle 613"/>
          <p:cNvSpPr>
            <a:spLocks noChangeArrowheads="1"/>
          </p:cNvSpPr>
          <p:nvPr/>
        </p:nvSpPr>
        <p:spPr bwMode="auto">
          <a:xfrm>
            <a:off x="7593013" y="5245100"/>
            <a:ext cx="28575" cy="265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598" name="Line 614"/>
          <p:cNvSpPr>
            <a:spLocks noChangeShapeType="1"/>
          </p:cNvSpPr>
          <p:nvPr/>
        </p:nvSpPr>
        <p:spPr bwMode="auto">
          <a:xfrm>
            <a:off x="7593013" y="5245100"/>
            <a:ext cx="1587" cy="2651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599" name="Rectangle 615"/>
          <p:cNvSpPr>
            <a:spLocks noChangeArrowheads="1"/>
          </p:cNvSpPr>
          <p:nvPr/>
        </p:nvSpPr>
        <p:spPr bwMode="auto">
          <a:xfrm>
            <a:off x="2759075" y="5559425"/>
            <a:ext cx="1651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300">
                <a:solidFill>
                  <a:srgbClr val="010000"/>
                </a:solidFill>
                <a:latin typeface="Book Antiqua" pitchFamily="18" charset="0"/>
                <a:ea typeface="宋体" pitchFamily="2" charset="-122"/>
              </a:rPr>
              <a:t>…</a:t>
            </a:r>
            <a:endParaRPr kumimoji="0" lang="zh-CN" altLang="en-US" b="0">
              <a:solidFill>
                <a:schemeClr val="tx2"/>
              </a:solidFill>
              <a:latin typeface="Book Antiqua" pitchFamily="18" charset="0"/>
            </a:endParaRPr>
          </a:p>
        </p:txBody>
      </p:sp>
      <p:sp>
        <p:nvSpPr>
          <p:cNvPr id="42600" name="Rectangle 616"/>
          <p:cNvSpPr>
            <a:spLocks noChangeArrowheads="1"/>
          </p:cNvSpPr>
          <p:nvPr/>
        </p:nvSpPr>
        <p:spPr bwMode="auto">
          <a:xfrm>
            <a:off x="7137400" y="5559425"/>
            <a:ext cx="1651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300">
                <a:solidFill>
                  <a:srgbClr val="010000"/>
                </a:solidFill>
                <a:latin typeface="Book Antiqua" pitchFamily="18" charset="0"/>
                <a:ea typeface="宋体" pitchFamily="2" charset="-122"/>
              </a:rPr>
              <a:t>…</a:t>
            </a:r>
            <a:endParaRPr kumimoji="0" lang="zh-CN" altLang="en-US" b="0">
              <a:solidFill>
                <a:schemeClr val="tx2"/>
              </a:solidFill>
              <a:latin typeface="Book Antiqua" pitchFamily="18" charset="0"/>
            </a:endParaRPr>
          </a:p>
        </p:txBody>
      </p:sp>
      <p:sp>
        <p:nvSpPr>
          <p:cNvPr id="42601" name="Rectangle 617"/>
          <p:cNvSpPr>
            <a:spLocks noChangeArrowheads="1"/>
          </p:cNvSpPr>
          <p:nvPr/>
        </p:nvSpPr>
        <p:spPr bwMode="auto">
          <a:xfrm>
            <a:off x="8059738" y="5581650"/>
            <a:ext cx="1524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200">
                <a:solidFill>
                  <a:srgbClr val="010000"/>
                </a:solidFill>
                <a:latin typeface="宋体" pitchFamily="2" charset="-122"/>
                <a:ea typeface="宋体" pitchFamily="2" charset="-122"/>
              </a:rPr>
              <a:t>户</a:t>
            </a:r>
            <a:endParaRPr kumimoji="0" lang="zh-CN" altLang="en-US" b="0">
              <a:solidFill>
                <a:schemeClr val="tx2"/>
              </a:solidFill>
              <a:latin typeface="Book Antiqua" pitchFamily="18" charset="0"/>
            </a:endParaRPr>
          </a:p>
        </p:txBody>
      </p:sp>
      <p:sp>
        <p:nvSpPr>
          <p:cNvPr id="42602" name="Rectangle 618"/>
          <p:cNvSpPr>
            <a:spLocks noChangeArrowheads="1"/>
          </p:cNvSpPr>
          <p:nvPr/>
        </p:nvSpPr>
        <p:spPr bwMode="auto">
          <a:xfrm>
            <a:off x="2292350" y="5510213"/>
            <a:ext cx="30163"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603" name="Line 619"/>
          <p:cNvSpPr>
            <a:spLocks noChangeShapeType="1"/>
          </p:cNvSpPr>
          <p:nvPr/>
        </p:nvSpPr>
        <p:spPr bwMode="auto">
          <a:xfrm>
            <a:off x="2292350" y="5510213"/>
            <a:ext cx="1588" cy="206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604" name="Rectangle 620"/>
          <p:cNvSpPr>
            <a:spLocks noChangeArrowheads="1"/>
          </p:cNvSpPr>
          <p:nvPr/>
        </p:nvSpPr>
        <p:spPr bwMode="auto">
          <a:xfrm>
            <a:off x="3214688" y="5510213"/>
            <a:ext cx="30162"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605" name="Line 621"/>
          <p:cNvSpPr>
            <a:spLocks noChangeShapeType="1"/>
          </p:cNvSpPr>
          <p:nvPr/>
        </p:nvSpPr>
        <p:spPr bwMode="auto">
          <a:xfrm>
            <a:off x="3214688" y="5510213"/>
            <a:ext cx="1587" cy="206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606" name="Rectangle 622"/>
          <p:cNvSpPr>
            <a:spLocks noChangeArrowheads="1"/>
          </p:cNvSpPr>
          <p:nvPr/>
        </p:nvSpPr>
        <p:spPr bwMode="auto">
          <a:xfrm>
            <a:off x="4137025" y="5510213"/>
            <a:ext cx="30163"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607" name="Line 623"/>
          <p:cNvSpPr>
            <a:spLocks noChangeShapeType="1"/>
          </p:cNvSpPr>
          <p:nvPr/>
        </p:nvSpPr>
        <p:spPr bwMode="auto">
          <a:xfrm>
            <a:off x="4137025" y="5510213"/>
            <a:ext cx="3016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608" name="Line 624"/>
          <p:cNvSpPr>
            <a:spLocks noChangeShapeType="1"/>
          </p:cNvSpPr>
          <p:nvPr/>
        </p:nvSpPr>
        <p:spPr bwMode="auto">
          <a:xfrm>
            <a:off x="4137025" y="5510213"/>
            <a:ext cx="1588" cy="190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609" name="Rectangle 625"/>
          <p:cNvSpPr>
            <a:spLocks noChangeArrowheads="1"/>
          </p:cNvSpPr>
          <p:nvPr/>
        </p:nvSpPr>
        <p:spPr bwMode="auto">
          <a:xfrm>
            <a:off x="4137025" y="5510213"/>
            <a:ext cx="30163"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610" name="Line 626"/>
          <p:cNvSpPr>
            <a:spLocks noChangeShapeType="1"/>
          </p:cNvSpPr>
          <p:nvPr/>
        </p:nvSpPr>
        <p:spPr bwMode="auto">
          <a:xfrm>
            <a:off x="4137025" y="5510213"/>
            <a:ext cx="3016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611" name="Line 627"/>
          <p:cNvSpPr>
            <a:spLocks noChangeShapeType="1"/>
          </p:cNvSpPr>
          <p:nvPr/>
        </p:nvSpPr>
        <p:spPr bwMode="auto">
          <a:xfrm>
            <a:off x="4137025" y="5510213"/>
            <a:ext cx="1588" cy="190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612" name="Rectangle 628"/>
          <p:cNvSpPr>
            <a:spLocks noChangeArrowheads="1"/>
          </p:cNvSpPr>
          <p:nvPr/>
        </p:nvSpPr>
        <p:spPr bwMode="auto">
          <a:xfrm>
            <a:off x="4167188" y="5510213"/>
            <a:ext cx="28575"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613" name="Line 629"/>
          <p:cNvSpPr>
            <a:spLocks noChangeShapeType="1"/>
          </p:cNvSpPr>
          <p:nvPr/>
        </p:nvSpPr>
        <p:spPr bwMode="auto">
          <a:xfrm>
            <a:off x="4167188" y="5510213"/>
            <a:ext cx="2857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614" name="Line 630"/>
          <p:cNvSpPr>
            <a:spLocks noChangeShapeType="1"/>
          </p:cNvSpPr>
          <p:nvPr/>
        </p:nvSpPr>
        <p:spPr bwMode="auto">
          <a:xfrm>
            <a:off x="4167188" y="5510213"/>
            <a:ext cx="1587" cy="190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615" name="Rectangle 631"/>
          <p:cNvSpPr>
            <a:spLocks noChangeArrowheads="1"/>
          </p:cNvSpPr>
          <p:nvPr/>
        </p:nvSpPr>
        <p:spPr bwMode="auto">
          <a:xfrm>
            <a:off x="4195763" y="5510213"/>
            <a:ext cx="869950"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616" name="Line 632"/>
          <p:cNvSpPr>
            <a:spLocks noChangeShapeType="1"/>
          </p:cNvSpPr>
          <p:nvPr/>
        </p:nvSpPr>
        <p:spPr bwMode="auto">
          <a:xfrm>
            <a:off x="4195763" y="5510213"/>
            <a:ext cx="8699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617" name="Rectangle 633"/>
          <p:cNvSpPr>
            <a:spLocks noChangeArrowheads="1"/>
          </p:cNvSpPr>
          <p:nvPr/>
        </p:nvSpPr>
        <p:spPr bwMode="auto">
          <a:xfrm>
            <a:off x="5065713" y="5510213"/>
            <a:ext cx="30162"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618" name="Line 634"/>
          <p:cNvSpPr>
            <a:spLocks noChangeShapeType="1"/>
          </p:cNvSpPr>
          <p:nvPr/>
        </p:nvSpPr>
        <p:spPr bwMode="auto">
          <a:xfrm>
            <a:off x="5065713" y="5510213"/>
            <a:ext cx="3016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619" name="Line 635"/>
          <p:cNvSpPr>
            <a:spLocks noChangeShapeType="1"/>
          </p:cNvSpPr>
          <p:nvPr/>
        </p:nvSpPr>
        <p:spPr bwMode="auto">
          <a:xfrm>
            <a:off x="5065713" y="5510213"/>
            <a:ext cx="1587" cy="190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620" name="Rectangle 636"/>
          <p:cNvSpPr>
            <a:spLocks noChangeArrowheads="1"/>
          </p:cNvSpPr>
          <p:nvPr/>
        </p:nvSpPr>
        <p:spPr bwMode="auto">
          <a:xfrm>
            <a:off x="5095875" y="5510213"/>
            <a:ext cx="769938"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621" name="Line 637"/>
          <p:cNvSpPr>
            <a:spLocks noChangeShapeType="1"/>
          </p:cNvSpPr>
          <p:nvPr/>
        </p:nvSpPr>
        <p:spPr bwMode="auto">
          <a:xfrm>
            <a:off x="5095875" y="5510213"/>
            <a:ext cx="76993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622" name="Rectangle 638"/>
          <p:cNvSpPr>
            <a:spLocks noChangeArrowheads="1"/>
          </p:cNvSpPr>
          <p:nvPr/>
        </p:nvSpPr>
        <p:spPr bwMode="auto">
          <a:xfrm>
            <a:off x="5865813" y="5510213"/>
            <a:ext cx="28575"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623" name="Line 639"/>
          <p:cNvSpPr>
            <a:spLocks noChangeShapeType="1"/>
          </p:cNvSpPr>
          <p:nvPr/>
        </p:nvSpPr>
        <p:spPr bwMode="auto">
          <a:xfrm>
            <a:off x="5865813" y="5510213"/>
            <a:ext cx="2857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624" name="Line 640"/>
          <p:cNvSpPr>
            <a:spLocks noChangeShapeType="1"/>
          </p:cNvSpPr>
          <p:nvPr/>
        </p:nvSpPr>
        <p:spPr bwMode="auto">
          <a:xfrm>
            <a:off x="5865813" y="5510213"/>
            <a:ext cx="1587" cy="190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625" name="Rectangle 641"/>
          <p:cNvSpPr>
            <a:spLocks noChangeArrowheads="1"/>
          </p:cNvSpPr>
          <p:nvPr/>
        </p:nvSpPr>
        <p:spPr bwMode="auto">
          <a:xfrm>
            <a:off x="5865813" y="5510213"/>
            <a:ext cx="28575"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626" name="Line 642"/>
          <p:cNvSpPr>
            <a:spLocks noChangeShapeType="1"/>
          </p:cNvSpPr>
          <p:nvPr/>
        </p:nvSpPr>
        <p:spPr bwMode="auto">
          <a:xfrm>
            <a:off x="5865813" y="5510213"/>
            <a:ext cx="2857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627" name="Line 643"/>
          <p:cNvSpPr>
            <a:spLocks noChangeShapeType="1"/>
          </p:cNvSpPr>
          <p:nvPr/>
        </p:nvSpPr>
        <p:spPr bwMode="auto">
          <a:xfrm>
            <a:off x="5865813" y="5510213"/>
            <a:ext cx="1587" cy="190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628" name="Rectangle 644"/>
          <p:cNvSpPr>
            <a:spLocks noChangeArrowheads="1"/>
          </p:cNvSpPr>
          <p:nvPr/>
        </p:nvSpPr>
        <p:spPr bwMode="auto">
          <a:xfrm>
            <a:off x="6670675" y="5510213"/>
            <a:ext cx="30163"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629" name="Line 645"/>
          <p:cNvSpPr>
            <a:spLocks noChangeShapeType="1"/>
          </p:cNvSpPr>
          <p:nvPr/>
        </p:nvSpPr>
        <p:spPr bwMode="auto">
          <a:xfrm>
            <a:off x="6670675" y="5510213"/>
            <a:ext cx="1588" cy="206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630" name="Line 646"/>
          <p:cNvSpPr>
            <a:spLocks noChangeShapeType="1"/>
          </p:cNvSpPr>
          <p:nvPr/>
        </p:nvSpPr>
        <p:spPr bwMode="auto">
          <a:xfrm>
            <a:off x="6700838" y="5510213"/>
            <a:ext cx="89217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631" name="Rectangle 647"/>
          <p:cNvSpPr>
            <a:spLocks noChangeArrowheads="1"/>
          </p:cNvSpPr>
          <p:nvPr/>
        </p:nvSpPr>
        <p:spPr bwMode="auto">
          <a:xfrm>
            <a:off x="7593013" y="5510213"/>
            <a:ext cx="28575"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632" name="Line 648"/>
          <p:cNvSpPr>
            <a:spLocks noChangeShapeType="1"/>
          </p:cNvSpPr>
          <p:nvPr/>
        </p:nvSpPr>
        <p:spPr bwMode="auto">
          <a:xfrm>
            <a:off x="7593013" y="5510213"/>
            <a:ext cx="1587" cy="206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633" name="Rectangle 649"/>
          <p:cNvSpPr>
            <a:spLocks noChangeArrowheads="1"/>
          </p:cNvSpPr>
          <p:nvPr/>
        </p:nvSpPr>
        <p:spPr bwMode="auto">
          <a:xfrm>
            <a:off x="2292350" y="5530850"/>
            <a:ext cx="30163" cy="263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634" name="Line 650"/>
          <p:cNvSpPr>
            <a:spLocks noChangeShapeType="1"/>
          </p:cNvSpPr>
          <p:nvPr/>
        </p:nvSpPr>
        <p:spPr bwMode="auto">
          <a:xfrm>
            <a:off x="2292350" y="5530850"/>
            <a:ext cx="1588" cy="263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635" name="Rectangle 651"/>
          <p:cNvSpPr>
            <a:spLocks noChangeArrowheads="1"/>
          </p:cNvSpPr>
          <p:nvPr/>
        </p:nvSpPr>
        <p:spPr bwMode="auto">
          <a:xfrm>
            <a:off x="3214688" y="5530850"/>
            <a:ext cx="30162" cy="263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636" name="Line 652"/>
          <p:cNvSpPr>
            <a:spLocks noChangeShapeType="1"/>
          </p:cNvSpPr>
          <p:nvPr/>
        </p:nvSpPr>
        <p:spPr bwMode="auto">
          <a:xfrm>
            <a:off x="3214688" y="5530850"/>
            <a:ext cx="1587" cy="263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637" name="Rectangle 653"/>
          <p:cNvSpPr>
            <a:spLocks noChangeArrowheads="1"/>
          </p:cNvSpPr>
          <p:nvPr/>
        </p:nvSpPr>
        <p:spPr bwMode="auto">
          <a:xfrm>
            <a:off x="6670675" y="5530850"/>
            <a:ext cx="30163" cy="263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638" name="Line 654"/>
          <p:cNvSpPr>
            <a:spLocks noChangeShapeType="1"/>
          </p:cNvSpPr>
          <p:nvPr/>
        </p:nvSpPr>
        <p:spPr bwMode="auto">
          <a:xfrm>
            <a:off x="6670675" y="5530850"/>
            <a:ext cx="1588" cy="263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639" name="Rectangle 655"/>
          <p:cNvSpPr>
            <a:spLocks noChangeArrowheads="1"/>
          </p:cNvSpPr>
          <p:nvPr/>
        </p:nvSpPr>
        <p:spPr bwMode="auto">
          <a:xfrm>
            <a:off x="7593013" y="5530850"/>
            <a:ext cx="28575" cy="263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640" name="Line 656"/>
          <p:cNvSpPr>
            <a:spLocks noChangeShapeType="1"/>
          </p:cNvSpPr>
          <p:nvPr/>
        </p:nvSpPr>
        <p:spPr bwMode="auto">
          <a:xfrm>
            <a:off x="7593013" y="5530850"/>
            <a:ext cx="1587" cy="263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641" name="Rectangle 657"/>
          <p:cNvSpPr>
            <a:spLocks noChangeArrowheads="1"/>
          </p:cNvSpPr>
          <p:nvPr/>
        </p:nvSpPr>
        <p:spPr bwMode="auto">
          <a:xfrm>
            <a:off x="2651125" y="5822950"/>
            <a:ext cx="825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300">
                <a:solidFill>
                  <a:srgbClr val="010000"/>
                </a:solidFill>
                <a:latin typeface="Times New Roman" pitchFamily="18" charset="0"/>
              </a:rPr>
              <a:t>2</a:t>
            </a:r>
            <a:endParaRPr kumimoji="0" lang="zh-CN" altLang="en-US" b="0">
              <a:solidFill>
                <a:schemeClr val="tx2"/>
              </a:solidFill>
              <a:latin typeface="Book Antiqua" pitchFamily="18" charset="0"/>
            </a:endParaRPr>
          </a:p>
        </p:txBody>
      </p:sp>
      <p:sp>
        <p:nvSpPr>
          <p:cNvPr id="42642" name="Rectangle 658"/>
          <p:cNvSpPr>
            <a:spLocks noChangeArrowheads="1"/>
          </p:cNvSpPr>
          <p:nvPr/>
        </p:nvSpPr>
        <p:spPr bwMode="auto">
          <a:xfrm>
            <a:off x="2740025" y="5821363"/>
            <a:ext cx="46038"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en-US" altLang="zh-CN" sz="700">
                <a:solidFill>
                  <a:srgbClr val="010000"/>
                </a:solidFill>
                <a:latin typeface="宋体" pitchFamily="2" charset="-122"/>
                <a:ea typeface="宋体" pitchFamily="2" charset="-122"/>
              </a:rPr>
              <a:t>p</a:t>
            </a:r>
            <a:endParaRPr kumimoji="0" lang="en-US" altLang="zh-CN" b="0">
              <a:solidFill>
                <a:schemeClr val="tx2"/>
              </a:solidFill>
              <a:latin typeface="Book Antiqua" pitchFamily="18" charset="0"/>
            </a:endParaRPr>
          </a:p>
        </p:txBody>
      </p:sp>
      <p:sp>
        <p:nvSpPr>
          <p:cNvPr id="42643" name="Rectangle 659"/>
          <p:cNvSpPr>
            <a:spLocks noChangeArrowheads="1"/>
          </p:cNvSpPr>
          <p:nvPr/>
        </p:nvSpPr>
        <p:spPr bwMode="auto">
          <a:xfrm>
            <a:off x="2855913" y="5822950"/>
            <a:ext cx="138112"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300">
                <a:solidFill>
                  <a:srgbClr val="010000"/>
                </a:solidFill>
                <a:latin typeface="Times New Roman" pitchFamily="18" charset="0"/>
              </a:rPr>
              <a:t>-1</a:t>
            </a:r>
            <a:endParaRPr kumimoji="0" lang="zh-CN" altLang="en-US" b="0">
              <a:solidFill>
                <a:schemeClr val="tx2"/>
              </a:solidFill>
              <a:latin typeface="Book Antiqua" pitchFamily="18" charset="0"/>
            </a:endParaRPr>
          </a:p>
        </p:txBody>
      </p:sp>
      <p:sp>
        <p:nvSpPr>
          <p:cNvPr id="42644" name="Rectangle 660"/>
          <p:cNvSpPr>
            <a:spLocks noChangeArrowheads="1"/>
          </p:cNvSpPr>
          <p:nvPr/>
        </p:nvSpPr>
        <p:spPr bwMode="auto">
          <a:xfrm>
            <a:off x="7135813" y="5832475"/>
            <a:ext cx="1651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300">
                <a:solidFill>
                  <a:srgbClr val="010000"/>
                </a:solidFill>
                <a:latin typeface="Book Antiqua" pitchFamily="18" charset="0"/>
                <a:ea typeface="宋体" pitchFamily="2" charset="-122"/>
              </a:rPr>
              <a:t>…</a:t>
            </a:r>
            <a:endParaRPr kumimoji="0" lang="zh-CN" altLang="en-US" b="0">
              <a:solidFill>
                <a:schemeClr val="tx2"/>
              </a:solidFill>
              <a:latin typeface="Book Antiqua" pitchFamily="18" charset="0"/>
            </a:endParaRPr>
          </a:p>
        </p:txBody>
      </p:sp>
      <p:sp>
        <p:nvSpPr>
          <p:cNvPr id="42645" name="Rectangle 661"/>
          <p:cNvSpPr>
            <a:spLocks noChangeArrowheads="1"/>
          </p:cNvSpPr>
          <p:nvPr/>
        </p:nvSpPr>
        <p:spPr bwMode="auto">
          <a:xfrm>
            <a:off x="2292350" y="5794375"/>
            <a:ext cx="30163"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646" name="Line 662"/>
          <p:cNvSpPr>
            <a:spLocks noChangeShapeType="1"/>
          </p:cNvSpPr>
          <p:nvPr/>
        </p:nvSpPr>
        <p:spPr bwMode="auto">
          <a:xfrm>
            <a:off x="2292350" y="5794375"/>
            <a:ext cx="3016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647" name="Rectangle 663"/>
          <p:cNvSpPr>
            <a:spLocks noChangeArrowheads="1"/>
          </p:cNvSpPr>
          <p:nvPr/>
        </p:nvSpPr>
        <p:spPr bwMode="auto">
          <a:xfrm>
            <a:off x="2322513" y="5794375"/>
            <a:ext cx="89217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648" name="Line 664"/>
          <p:cNvSpPr>
            <a:spLocks noChangeShapeType="1"/>
          </p:cNvSpPr>
          <p:nvPr/>
        </p:nvSpPr>
        <p:spPr bwMode="auto">
          <a:xfrm>
            <a:off x="2322513" y="5794375"/>
            <a:ext cx="89217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649" name="Rectangle 665"/>
          <p:cNvSpPr>
            <a:spLocks noChangeArrowheads="1"/>
          </p:cNvSpPr>
          <p:nvPr/>
        </p:nvSpPr>
        <p:spPr bwMode="auto">
          <a:xfrm>
            <a:off x="3214688" y="5794375"/>
            <a:ext cx="30162"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650" name="Line 666"/>
          <p:cNvSpPr>
            <a:spLocks noChangeShapeType="1"/>
          </p:cNvSpPr>
          <p:nvPr/>
        </p:nvSpPr>
        <p:spPr bwMode="auto">
          <a:xfrm>
            <a:off x="3214688" y="5794375"/>
            <a:ext cx="30162"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651" name="Rectangle 667"/>
          <p:cNvSpPr>
            <a:spLocks noChangeArrowheads="1"/>
          </p:cNvSpPr>
          <p:nvPr/>
        </p:nvSpPr>
        <p:spPr bwMode="auto">
          <a:xfrm>
            <a:off x="6670675" y="5794375"/>
            <a:ext cx="30163"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652" name="Line 668"/>
          <p:cNvSpPr>
            <a:spLocks noChangeShapeType="1"/>
          </p:cNvSpPr>
          <p:nvPr/>
        </p:nvSpPr>
        <p:spPr bwMode="auto">
          <a:xfrm>
            <a:off x="6670675" y="5794375"/>
            <a:ext cx="3016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653" name="Rectangle 669"/>
          <p:cNvSpPr>
            <a:spLocks noChangeArrowheads="1"/>
          </p:cNvSpPr>
          <p:nvPr/>
        </p:nvSpPr>
        <p:spPr bwMode="auto">
          <a:xfrm>
            <a:off x="7593013" y="5794375"/>
            <a:ext cx="2857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654" name="Line 670"/>
          <p:cNvSpPr>
            <a:spLocks noChangeShapeType="1"/>
          </p:cNvSpPr>
          <p:nvPr/>
        </p:nvSpPr>
        <p:spPr bwMode="auto">
          <a:xfrm>
            <a:off x="7593013" y="5794375"/>
            <a:ext cx="2857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655" name="Rectangle 671"/>
          <p:cNvSpPr>
            <a:spLocks noChangeArrowheads="1"/>
          </p:cNvSpPr>
          <p:nvPr/>
        </p:nvSpPr>
        <p:spPr bwMode="auto">
          <a:xfrm>
            <a:off x="2292350" y="5803900"/>
            <a:ext cx="30163" cy="265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656" name="Line 672"/>
          <p:cNvSpPr>
            <a:spLocks noChangeShapeType="1"/>
          </p:cNvSpPr>
          <p:nvPr/>
        </p:nvSpPr>
        <p:spPr bwMode="auto">
          <a:xfrm>
            <a:off x="2292350" y="5803900"/>
            <a:ext cx="1588" cy="2651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657" name="Rectangle 673"/>
          <p:cNvSpPr>
            <a:spLocks noChangeArrowheads="1"/>
          </p:cNvSpPr>
          <p:nvPr/>
        </p:nvSpPr>
        <p:spPr bwMode="auto">
          <a:xfrm>
            <a:off x="3214688" y="5803900"/>
            <a:ext cx="30162" cy="265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658" name="Line 674"/>
          <p:cNvSpPr>
            <a:spLocks noChangeShapeType="1"/>
          </p:cNvSpPr>
          <p:nvPr/>
        </p:nvSpPr>
        <p:spPr bwMode="auto">
          <a:xfrm>
            <a:off x="3214688" y="5803900"/>
            <a:ext cx="1587" cy="2651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659" name="Rectangle 675"/>
          <p:cNvSpPr>
            <a:spLocks noChangeArrowheads="1"/>
          </p:cNvSpPr>
          <p:nvPr/>
        </p:nvSpPr>
        <p:spPr bwMode="auto">
          <a:xfrm>
            <a:off x="6670675" y="5803900"/>
            <a:ext cx="30163" cy="265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660" name="Line 676"/>
          <p:cNvSpPr>
            <a:spLocks noChangeShapeType="1"/>
          </p:cNvSpPr>
          <p:nvPr/>
        </p:nvSpPr>
        <p:spPr bwMode="auto">
          <a:xfrm>
            <a:off x="6670675" y="5803900"/>
            <a:ext cx="1588" cy="2651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661" name="Rectangle 677"/>
          <p:cNvSpPr>
            <a:spLocks noChangeArrowheads="1"/>
          </p:cNvSpPr>
          <p:nvPr/>
        </p:nvSpPr>
        <p:spPr bwMode="auto">
          <a:xfrm>
            <a:off x="7593013" y="5803900"/>
            <a:ext cx="28575" cy="265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662" name="Line 678"/>
          <p:cNvSpPr>
            <a:spLocks noChangeShapeType="1"/>
          </p:cNvSpPr>
          <p:nvPr/>
        </p:nvSpPr>
        <p:spPr bwMode="auto">
          <a:xfrm>
            <a:off x="7593013" y="5803900"/>
            <a:ext cx="1587" cy="2651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663" name="Rectangle 679"/>
          <p:cNvSpPr>
            <a:spLocks noChangeArrowheads="1"/>
          </p:cNvSpPr>
          <p:nvPr/>
        </p:nvSpPr>
        <p:spPr bwMode="auto">
          <a:xfrm>
            <a:off x="2535238" y="6116638"/>
            <a:ext cx="65722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300">
                <a:solidFill>
                  <a:srgbClr val="010000"/>
                </a:solidFill>
                <a:latin typeface="宋体" pitchFamily="2" charset="-122"/>
                <a:ea typeface="宋体" pitchFamily="2" charset="-122"/>
              </a:rPr>
              <a:t>主存储器</a:t>
            </a:r>
            <a:endParaRPr kumimoji="0" lang="zh-CN" altLang="en-US" b="0">
              <a:solidFill>
                <a:schemeClr val="tx2"/>
              </a:solidFill>
              <a:latin typeface="Book Antiqua" pitchFamily="18" charset="0"/>
            </a:endParaRPr>
          </a:p>
        </p:txBody>
      </p:sp>
      <p:sp>
        <p:nvSpPr>
          <p:cNvPr id="42664" name="Rectangle 680"/>
          <p:cNvSpPr>
            <a:spLocks noChangeArrowheads="1"/>
          </p:cNvSpPr>
          <p:nvPr/>
        </p:nvSpPr>
        <p:spPr bwMode="auto">
          <a:xfrm>
            <a:off x="6173788" y="6116638"/>
            <a:ext cx="33020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300">
                <a:solidFill>
                  <a:srgbClr val="010000"/>
                </a:solidFill>
                <a:latin typeface="宋体" pitchFamily="2" charset="-122"/>
                <a:ea typeface="宋体" pitchFamily="2" charset="-122"/>
              </a:rPr>
              <a:t>    </a:t>
            </a:r>
            <a:endParaRPr kumimoji="0" lang="zh-CN" altLang="en-US" b="0">
              <a:solidFill>
                <a:schemeClr val="tx2"/>
              </a:solidFill>
              <a:latin typeface="Book Antiqua" pitchFamily="18" charset="0"/>
            </a:endParaRPr>
          </a:p>
        </p:txBody>
      </p:sp>
      <p:sp>
        <p:nvSpPr>
          <p:cNvPr id="42665" name="Rectangle 681"/>
          <p:cNvSpPr>
            <a:spLocks noChangeArrowheads="1"/>
          </p:cNvSpPr>
          <p:nvPr/>
        </p:nvSpPr>
        <p:spPr bwMode="auto">
          <a:xfrm>
            <a:off x="6791325" y="6116638"/>
            <a:ext cx="82550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1300">
                <a:solidFill>
                  <a:srgbClr val="010000"/>
                </a:solidFill>
                <a:latin typeface="宋体" pitchFamily="2" charset="-122"/>
                <a:ea typeface="宋体" pitchFamily="2" charset="-122"/>
              </a:rPr>
              <a:t>磁盘存储器</a:t>
            </a:r>
            <a:endParaRPr kumimoji="0" lang="zh-CN" altLang="en-US" b="0">
              <a:solidFill>
                <a:schemeClr val="tx2"/>
              </a:solidFill>
              <a:latin typeface="Book Antiqua" pitchFamily="18" charset="0"/>
            </a:endParaRPr>
          </a:p>
        </p:txBody>
      </p:sp>
      <p:sp>
        <p:nvSpPr>
          <p:cNvPr id="42666" name="Rectangle 682"/>
          <p:cNvSpPr>
            <a:spLocks noChangeArrowheads="1"/>
          </p:cNvSpPr>
          <p:nvPr/>
        </p:nvSpPr>
        <p:spPr bwMode="auto">
          <a:xfrm>
            <a:off x="2292350" y="6069013"/>
            <a:ext cx="30163"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667" name="Line 683"/>
          <p:cNvSpPr>
            <a:spLocks noChangeShapeType="1"/>
          </p:cNvSpPr>
          <p:nvPr/>
        </p:nvSpPr>
        <p:spPr bwMode="auto">
          <a:xfrm>
            <a:off x="2292350" y="6069013"/>
            <a:ext cx="3016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668" name="Line 684"/>
          <p:cNvSpPr>
            <a:spLocks noChangeShapeType="1"/>
          </p:cNvSpPr>
          <p:nvPr/>
        </p:nvSpPr>
        <p:spPr bwMode="auto">
          <a:xfrm>
            <a:off x="2292350" y="6069013"/>
            <a:ext cx="1588" cy="174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669" name="Rectangle 685"/>
          <p:cNvSpPr>
            <a:spLocks noChangeArrowheads="1"/>
          </p:cNvSpPr>
          <p:nvPr/>
        </p:nvSpPr>
        <p:spPr bwMode="auto">
          <a:xfrm>
            <a:off x="2292350" y="6069013"/>
            <a:ext cx="30163"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670" name="Line 686"/>
          <p:cNvSpPr>
            <a:spLocks noChangeShapeType="1"/>
          </p:cNvSpPr>
          <p:nvPr/>
        </p:nvSpPr>
        <p:spPr bwMode="auto">
          <a:xfrm>
            <a:off x="2292350" y="6069013"/>
            <a:ext cx="3016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671" name="Line 687"/>
          <p:cNvSpPr>
            <a:spLocks noChangeShapeType="1"/>
          </p:cNvSpPr>
          <p:nvPr/>
        </p:nvSpPr>
        <p:spPr bwMode="auto">
          <a:xfrm>
            <a:off x="2292350" y="6069013"/>
            <a:ext cx="1588" cy="174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672" name="Rectangle 688"/>
          <p:cNvSpPr>
            <a:spLocks noChangeArrowheads="1"/>
          </p:cNvSpPr>
          <p:nvPr/>
        </p:nvSpPr>
        <p:spPr bwMode="auto">
          <a:xfrm>
            <a:off x="2322513" y="6069013"/>
            <a:ext cx="892175"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673" name="Line 689"/>
          <p:cNvSpPr>
            <a:spLocks noChangeShapeType="1"/>
          </p:cNvSpPr>
          <p:nvPr/>
        </p:nvSpPr>
        <p:spPr bwMode="auto">
          <a:xfrm>
            <a:off x="2322513" y="6069013"/>
            <a:ext cx="89217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674" name="Rectangle 690"/>
          <p:cNvSpPr>
            <a:spLocks noChangeArrowheads="1"/>
          </p:cNvSpPr>
          <p:nvPr/>
        </p:nvSpPr>
        <p:spPr bwMode="auto">
          <a:xfrm>
            <a:off x="3214688" y="6069013"/>
            <a:ext cx="30162"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675" name="Line 691"/>
          <p:cNvSpPr>
            <a:spLocks noChangeShapeType="1"/>
          </p:cNvSpPr>
          <p:nvPr/>
        </p:nvSpPr>
        <p:spPr bwMode="auto">
          <a:xfrm>
            <a:off x="3214688" y="6069013"/>
            <a:ext cx="3016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676" name="Line 692"/>
          <p:cNvSpPr>
            <a:spLocks noChangeShapeType="1"/>
          </p:cNvSpPr>
          <p:nvPr/>
        </p:nvSpPr>
        <p:spPr bwMode="auto">
          <a:xfrm>
            <a:off x="3214688" y="6069013"/>
            <a:ext cx="1587" cy="174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677" name="Rectangle 693"/>
          <p:cNvSpPr>
            <a:spLocks noChangeArrowheads="1"/>
          </p:cNvSpPr>
          <p:nvPr/>
        </p:nvSpPr>
        <p:spPr bwMode="auto">
          <a:xfrm>
            <a:off x="3214688" y="6069013"/>
            <a:ext cx="30162"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678" name="Line 694"/>
          <p:cNvSpPr>
            <a:spLocks noChangeShapeType="1"/>
          </p:cNvSpPr>
          <p:nvPr/>
        </p:nvSpPr>
        <p:spPr bwMode="auto">
          <a:xfrm>
            <a:off x="3214688" y="6069013"/>
            <a:ext cx="3016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679" name="Line 695"/>
          <p:cNvSpPr>
            <a:spLocks noChangeShapeType="1"/>
          </p:cNvSpPr>
          <p:nvPr/>
        </p:nvSpPr>
        <p:spPr bwMode="auto">
          <a:xfrm>
            <a:off x="3214688" y="6069013"/>
            <a:ext cx="1587" cy="174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680" name="Rectangle 696"/>
          <p:cNvSpPr>
            <a:spLocks noChangeArrowheads="1"/>
          </p:cNvSpPr>
          <p:nvPr/>
        </p:nvSpPr>
        <p:spPr bwMode="auto">
          <a:xfrm>
            <a:off x="6670675" y="6069013"/>
            <a:ext cx="30163"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681" name="Line 697"/>
          <p:cNvSpPr>
            <a:spLocks noChangeShapeType="1"/>
          </p:cNvSpPr>
          <p:nvPr/>
        </p:nvSpPr>
        <p:spPr bwMode="auto">
          <a:xfrm>
            <a:off x="6670675" y="6069013"/>
            <a:ext cx="3016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682" name="Line 698"/>
          <p:cNvSpPr>
            <a:spLocks noChangeShapeType="1"/>
          </p:cNvSpPr>
          <p:nvPr/>
        </p:nvSpPr>
        <p:spPr bwMode="auto">
          <a:xfrm>
            <a:off x="6670675" y="6069013"/>
            <a:ext cx="1588" cy="174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683" name="Rectangle 699"/>
          <p:cNvSpPr>
            <a:spLocks noChangeArrowheads="1"/>
          </p:cNvSpPr>
          <p:nvPr/>
        </p:nvSpPr>
        <p:spPr bwMode="auto">
          <a:xfrm>
            <a:off x="6670675" y="6069013"/>
            <a:ext cx="30163"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684" name="Line 700"/>
          <p:cNvSpPr>
            <a:spLocks noChangeShapeType="1"/>
          </p:cNvSpPr>
          <p:nvPr/>
        </p:nvSpPr>
        <p:spPr bwMode="auto">
          <a:xfrm>
            <a:off x="6670675" y="6069013"/>
            <a:ext cx="3016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685" name="Line 701"/>
          <p:cNvSpPr>
            <a:spLocks noChangeShapeType="1"/>
          </p:cNvSpPr>
          <p:nvPr/>
        </p:nvSpPr>
        <p:spPr bwMode="auto">
          <a:xfrm>
            <a:off x="6670675" y="6069013"/>
            <a:ext cx="1588" cy="174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686" name="Rectangle 702"/>
          <p:cNvSpPr>
            <a:spLocks noChangeArrowheads="1"/>
          </p:cNvSpPr>
          <p:nvPr/>
        </p:nvSpPr>
        <p:spPr bwMode="auto">
          <a:xfrm>
            <a:off x="6700838" y="6069013"/>
            <a:ext cx="892175"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687" name="Line 703"/>
          <p:cNvSpPr>
            <a:spLocks noChangeShapeType="1"/>
          </p:cNvSpPr>
          <p:nvPr/>
        </p:nvSpPr>
        <p:spPr bwMode="auto">
          <a:xfrm>
            <a:off x="6700838" y="6069013"/>
            <a:ext cx="89217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688" name="Rectangle 704"/>
          <p:cNvSpPr>
            <a:spLocks noChangeArrowheads="1"/>
          </p:cNvSpPr>
          <p:nvPr/>
        </p:nvSpPr>
        <p:spPr bwMode="auto">
          <a:xfrm>
            <a:off x="7593013" y="6069013"/>
            <a:ext cx="28575"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689" name="Line 705"/>
          <p:cNvSpPr>
            <a:spLocks noChangeShapeType="1"/>
          </p:cNvSpPr>
          <p:nvPr/>
        </p:nvSpPr>
        <p:spPr bwMode="auto">
          <a:xfrm>
            <a:off x="7593013" y="6069013"/>
            <a:ext cx="2857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690" name="Line 706"/>
          <p:cNvSpPr>
            <a:spLocks noChangeShapeType="1"/>
          </p:cNvSpPr>
          <p:nvPr/>
        </p:nvSpPr>
        <p:spPr bwMode="auto">
          <a:xfrm>
            <a:off x="7593013" y="6069013"/>
            <a:ext cx="1587" cy="174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691" name="Rectangle 707"/>
          <p:cNvSpPr>
            <a:spLocks noChangeArrowheads="1"/>
          </p:cNvSpPr>
          <p:nvPr/>
        </p:nvSpPr>
        <p:spPr bwMode="auto">
          <a:xfrm>
            <a:off x="7593013" y="6069013"/>
            <a:ext cx="28575"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2692" name="Line 708"/>
          <p:cNvSpPr>
            <a:spLocks noChangeShapeType="1"/>
          </p:cNvSpPr>
          <p:nvPr/>
        </p:nvSpPr>
        <p:spPr bwMode="auto">
          <a:xfrm>
            <a:off x="7593013" y="6069013"/>
            <a:ext cx="2857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693" name="Line 709"/>
          <p:cNvSpPr>
            <a:spLocks noChangeShapeType="1"/>
          </p:cNvSpPr>
          <p:nvPr/>
        </p:nvSpPr>
        <p:spPr bwMode="auto">
          <a:xfrm>
            <a:off x="7593013" y="6069013"/>
            <a:ext cx="1587" cy="174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694" name="Line 710"/>
          <p:cNvSpPr>
            <a:spLocks noChangeShapeType="1"/>
          </p:cNvSpPr>
          <p:nvPr/>
        </p:nvSpPr>
        <p:spPr bwMode="auto">
          <a:xfrm>
            <a:off x="5562600" y="4376738"/>
            <a:ext cx="1588" cy="2762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695" name="Freeform 711"/>
          <p:cNvSpPr>
            <a:spLocks/>
          </p:cNvSpPr>
          <p:nvPr/>
        </p:nvSpPr>
        <p:spPr bwMode="auto">
          <a:xfrm>
            <a:off x="5475288" y="4540250"/>
            <a:ext cx="173037" cy="112713"/>
          </a:xfrm>
          <a:custGeom>
            <a:avLst/>
            <a:gdLst>
              <a:gd name="T0" fmla="*/ 0 w 110"/>
              <a:gd name="T1" fmla="*/ 0 h 74"/>
              <a:gd name="T2" fmla="*/ 2147483647 w 110"/>
              <a:gd name="T3" fmla="*/ 2147483647 h 74"/>
              <a:gd name="T4" fmla="*/ 2147483647 w 110"/>
              <a:gd name="T5" fmla="*/ 0 h 74"/>
              <a:gd name="T6" fmla="*/ 0 60000 65536"/>
              <a:gd name="T7" fmla="*/ 0 60000 65536"/>
              <a:gd name="T8" fmla="*/ 0 60000 65536"/>
            </a:gdLst>
            <a:ahLst/>
            <a:cxnLst>
              <a:cxn ang="T6">
                <a:pos x="T0" y="T1"/>
              </a:cxn>
              <a:cxn ang="T7">
                <a:pos x="T2" y="T3"/>
              </a:cxn>
              <a:cxn ang="T8">
                <a:pos x="T4" y="T5"/>
              </a:cxn>
            </a:cxnLst>
            <a:rect l="0" t="0" r="r" b="b"/>
            <a:pathLst>
              <a:path w="110" h="74">
                <a:moveTo>
                  <a:pt x="0" y="0"/>
                </a:moveTo>
                <a:lnTo>
                  <a:pt x="56" y="74"/>
                </a:lnTo>
                <a:lnTo>
                  <a:pt x="11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696" name="Line 712"/>
          <p:cNvSpPr>
            <a:spLocks noChangeShapeType="1"/>
          </p:cNvSpPr>
          <p:nvPr/>
        </p:nvSpPr>
        <p:spPr bwMode="auto">
          <a:xfrm>
            <a:off x="5075238" y="4654550"/>
            <a:ext cx="1587" cy="3413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697" name="Freeform 713"/>
          <p:cNvSpPr>
            <a:spLocks/>
          </p:cNvSpPr>
          <p:nvPr/>
        </p:nvSpPr>
        <p:spPr bwMode="auto">
          <a:xfrm>
            <a:off x="4987925" y="4884738"/>
            <a:ext cx="173038" cy="111125"/>
          </a:xfrm>
          <a:custGeom>
            <a:avLst/>
            <a:gdLst>
              <a:gd name="T0" fmla="*/ 0 w 110"/>
              <a:gd name="T1" fmla="*/ 0 h 74"/>
              <a:gd name="T2" fmla="*/ 2147483647 w 110"/>
              <a:gd name="T3" fmla="*/ 2147483647 h 74"/>
              <a:gd name="T4" fmla="*/ 2147483647 w 110"/>
              <a:gd name="T5" fmla="*/ 0 h 74"/>
              <a:gd name="T6" fmla="*/ 0 60000 65536"/>
              <a:gd name="T7" fmla="*/ 0 60000 65536"/>
              <a:gd name="T8" fmla="*/ 0 60000 65536"/>
            </a:gdLst>
            <a:ahLst/>
            <a:cxnLst>
              <a:cxn ang="T6">
                <a:pos x="T0" y="T1"/>
              </a:cxn>
              <a:cxn ang="T7">
                <a:pos x="T2" y="T3"/>
              </a:cxn>
              <a:cxn ang="T8">
                <a:pos x="T4" y="T5"/>
              </a:cxn>
            </a:cxnLst>
            <a:rect l="0" t="0" r="r" b="b"/>
            <a:pathLst>
              <a:path w="110" h="74">
                <a:moveTo>
                  <a:pt x="0" y="0"/>
                </a:moveTo>
                <a:lnTo>
                  <a:pt x="56" y="74"/>
                </a:lnTo>
                <a:lnTo>
                  <a:pt x="11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698" name="Line 714"/>
          <p:cNvSpPr>
            <a:spLocks noChangeShapeType="1"/>
          </p:cNvSpPr>
          <p:nvPr/>
        </p:nvSpPr>
        <p:spPr bwMode="auto">
          <a:xfrm flipV="1">
            <a:off x="5929313" y="3306763"/>
            <a:ext cx="731837" cy="16779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699" name="Line 715"/>
          <p:cNvSpPr>
            <a:spLocks noChangeShapeType="1"/>
          </p:cNvSpPr>
          <p:nvPr/>
        </p:nvSpPr>
        <p:spPr bwMode="auto">
          <a:xfrm>
            <a:off x="5929313" y="5545138"/>
            <a:ext cx="731837" cy="4921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700" name="Line 716"/>
          <p:cNvSpPr>
            <a:spLocks noChangeShapeType="1"/>
          </p:cNvSpPr>
          <p:nvPr/>
        </p:nvSpPr>
        <p:spPr bwMode="auto">
          <a:xfrm flipH="1">
            <a:off x="6173788" y="4932363"/>
            <a:ext cx="365125" cy="69850"/>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701" name="Freeform 717"/>
          <p:cNvSpPr>
            <a:spLocks/>
          </p:cNvSpPr>
          <p:nvPr/>
        </p:nvSpPr>
        <p:spPr bwMode="auto">
          <a:xfrm>
            <a:off x="6173788" y="4914900"/>
            <a:ext cx="187325" cy="107950"/>
          </a:xfrm>
          <a:custGeom>
            <a:avLst/>
            <a:gdLst>
              <a:gd name="T0" fmla="*/ 2147483647 w 119"/>
              <a:gd name="T1" fmla="*/ 0 h 72"/>
              <a:gd name="T2" fmla="*/ 0 w 119"/>
              <a:gd name="T3" fmla="*/ 2147483647 h 72"/>
              <a:gd name="T4" fmla="*/ 2147483647 w 119"/>
              <a:gd name="T5" fmla="*/ 2147483647 h 72"/>
              <a:gd name="T6" fmla="*/ 0 60000 65536"/>
              <a:gd name="T7" fmla="*/ 0 60000 65536"/>
              <a:gd name="T8" fmla="*/ 0 60000 65536"/>
            </a:gdLst>
            <a:ahLst/>
            <a:cxnLst>
              <a:cxn ang="T6">
                <a:pos x="T0" y="T1"/>
              </a:cxn>
              <a:cxn ang="T7">
                <a:pos x="T2" y="T3"/>
              </a:cxn>
              <a:cxn ang="T8">
                <a:pos x="T4" y="T5"/>
              </a:cxn>
            </a:cxnLst>
            <a:rect l="0" t="0" r="r" b="b"/>
            <a:pathLst>
              <a:path w="119" h="72">
                <a:moveTo>
                  <a:pt x="88" y="0"/>
                </a:moveTo>
                <a:lnTo>
                  <a:pt x="0" y="58"/>
                </a:lnTo>
                <a:lnTo>
                  <a:pt x="119" y="72"/>
                </a:lnTo>
              </a:path>
            </a:pathLst>
          </a:custGeom>
          <a:noFill/>
          <a:ln w="19050" cap="flat" cmpd="sng">
            <a:solidFill>
              <a:srgbClr val="CC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702" name="Line 718"/>
          <p:cNvSpPr>
            <a:spLocks noChangeShapeType="1"/>
          </p:cNvSpPr>
          <p:nvPr/>
        </p:nvSpPr>
        <p:spPr bwMode="auto">
          <a:xfrm>
            <a:off x="6173788" y="5486400"/>
            <a:ext cx="487362" cy="69850"/>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703" name="Freeform 719"/>
          <p:cNvSpPr>
            <a:spLocks/>
          </p:cNvSpPr>
          <p:nvPr/>
        </p:nvSpPr>
        <p:spPr bwMode="auto">
          <a:xfrm>
            <a:off x="6475413" y="5478463"/>
            <a:ext cx="185737" cy="109537"/>
          </a:xfrm>
          <a:custGeom>
            <a:avLst/>
            <a:gdLst>
              <a:gd name="T0" fmla="*/ 0 w 118"/>
              <a:gd name="T1" fmla="*/ 2147483647 h 72"/>
              <a:gd name="T2" fmla="*/ 2147483647 w 118"/>
              <a:gd name="T3" fmla="*/ 2147483647 h 72"/>
              <a:gd name="T4" fmla="*/ 2147483647 w 118"/>
              <a:gd name="T5" fmla="*/ 0 h 72"/>
              <a:gd name="T6" fmla="*/ 0 60000 65536"/>
              <a:gd name="T7" fmla="*/ 0 60000 65536"/>
              <a:gd name="T8" fmla="*/ 0 60000 65536"/>
            </a:gdLst>
            <a:ahLst/>
            <a:cxnLst>
              <a:cxn ang="T6">
                <a:pos x="T0" y="T1"/>
              </a:cxn>
              <a:cxn ang="T7">
                <a:pos x="T2" y="T3"/>
              </a:cxn>
              <a:cxn ang="T8">
                <a:pos x="T4" y="T5"/>
              </a:cxn>
            </a:cxnLst>
            <a:rect l="0" t="0" r="r" b="b"/>
            <a:pathLst>
              <a:path w="118" h="72">
                <a:moveTo>
                  <a:pt x="0" y="72"/>
                </a:moveTo>
                <a:lnTo>
                  <a:pt x="118" y="51"/>
                </a:lnTo>
                <a:lnTo>
                  <a:pt x="23" y="0"/>
                </a:lnTo>
              </a:path>
            </a:pathLst>
          </a:custGeom>
          <a:noFill/>
          <a:ln w="19050" cap="flat" cmpd="sng">
            <a:solidFill>
              <a:srgbClr val="CC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704" name="Line 720"/>
          <p:cNvSpPr>
            <a:spLocks noChangeShapeType="1"/>
          </p:cNvSpPr>
          <p:nvPr/>
        </p:nvSpPr>
        <p:spPr bwMode="auto">
          <a:xfrm>
            <a:off x="3248025" y="4654550"/>
            <a:ext cx="974725" cy="3444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705" name="Line 721"/>
          <p:cNvSpPr>
            <a:spLocks noChangeShapeType="1"/>
          </p:cNvSpPr>
          <p:nvPr/>
        </p:nvSpPr>
        <p:spPr bwMode="auto">
          <a:xfrm flipV="1">
            <a:off x="3248025" y="5486400"/>
            <a:ext cx="974725" cy="6191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706" name="Line 722"/>
          <p:cNvSpPr>
            <a:spLocks noChangeShapeType="1"/>
          </p:cNvSpPr>
          <p:nvPr/>
        </p:nvSpPr>
        <p:spPr bwMode="auto">
          <a:xfrm flipH="1" flipV="1">
            <a:off x="3490913" y="4932363"/>
            <a:ext cx="488950" cy="69850"/>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707" name="Freeform 723"/>
          <p:cNvSpPr>
            <a:spLocks/>
          </p:cNvSpPr>
          <p:nvPr/>
        </p:nvSpPr>
        <p:spPr bwMode="auto">
          <a:xfrm>
            <a:off x="3490913" y="4900613"/>
            <a:ext cx="184150" cy="109537"/>
          </a:xfrm>
          <a:custGeom>
            <a:avLst/>
            <a:gdLst>
              <a:gd name="T0" fmla="*/ 2147483647 w 117"/>
              <a:gd name="T1" fmla="*/ 0 h 72"/>
              <a:gd name="T2" fmla="*/ 0 w 117"/>
              <a:gd name="T3" fmla="*/ 2147483647 h 72"/>
              <a:gd name="T4" fmla="*/ 2147483647 w 117"/>
              <a:gd name="T5" fmla="*/ 2147483647 h 72"/>
              <a:gd name="T6" fmla="*/ 0 60000 65536"/>
              <a:gd name="T7" fmla="*/ 0 60000 65536"/>
              <a:gd name="T8" fmla="*/ 0 60000 65536"/>
            </a:gdLst>
            <a:ahLst/>
            <a:cxnLst>
              <a:cxn ang="T6">
                <a:pos x="T0" y="T1"/>
              </a:cxn>
              <a:cxn ang="T7">
                <a:pos x="T2" y="T3"/>
              </a:cxn>
              <a:cxn ang="T8">
                <a:pos x="T4" y="T5"/>
              </a:cxn>
            </a:cxnLst>
            <a:rect l="0" t="0" r="r" b="b"/>
            <a:pathLst>
              <a:path w="117" h="72">
                <a:moveTo>
                  <a:pt x="117" y="0"/>
                </a:moveTo>
                <a:lnTo>
                  <a:pt x="0" y="21"/>
                </a:lnTo>
                <a:lnTo>
                  <a:pt x="94" y="72"/>
                </a:lnTo>
              </a:path>
            </a:pathLst>
          </a:custGeom>
          <a:noFill/>
          <a:ln w="19050" cap="flat" cmpd="sng">
            <a:solidFill>
              <a:srgbClr val="CC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708" name="Line 724"/>
          <p:cNvSpPr>
            <a:spLocks noChangeShapeType="1"/>
          </p:cNvSpPr>
          <p:nvPr/>
        </p:nvSpPr>
        <p:spPr bwMode="auto">
          <a:xfrm flipV="1">
            <a:off x="3490913" y="5486400"/>
            <a:ext cx="488950" cy="69850"/>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709" name="Freeform 725"/>
          <p:cNvSpPr>
            <a:spLocks/>
          </p:cNvSpPr>
          <p:nvPr/>
        </p:nvSpPr>
        <p:spPr bwMode="auto">
          <a:xfrm>
            <a:off x="3794125" y="5456238"/>
            <a:ext cx="185738" cy="107950"/>
          </a:xfrm>
          <a:custGeom>
            <a:avLst/>
            <a:gdLst>
              <a:gd name="T0" fmla="*/ 2147483647 w 118"/>
              <a:gd name="T1" fmla="*/ 2147483647 h 72"/>
              <a:gd name="T2" fmla="*/ 2147483647 w 118"/>
              <a:gd name="T3" fmla="*/ 2147483647 h 72"/>
              <a:gd name="T4" fmla="*/ 0 w 118"/>
              <a:gd name="T5" fmla="*/ 0 h 72"/>
              <a:gd name="T6" fmla="*/ 0 60000 65536"/>
              <a:gd name="T7" fmla="*/ 0 60000 65536"/>
              <a:gd name="T8" fmla="*/ 0 60000 65536"/>
            </a:gdLst>
            <a:ahLst/>
            <a:cxnLst>
              <a:cxn ang="T6">
                <a:pos x="T0" y="T1"/>
              </a:cxn>
              <a:cxn ang="T7">
                <a:pos x="T2" y="T3"/>
              </a:cxn>
              <a:cxn ang="T8">
                <a:pos x="T4" y="T5"/>
              </a:cxn>
            </a:cxnLst>
            <a:rect l="0" t="0" r="r" b="b"/>
            <a:pathLst>
              <a:path w="118" h="72">
                <a:moveTo>
                  <a:pt x="23" y="72"/>
                </a:moveTo>
                <a:lnTo>
                  <a:pt x="118" y="20"/>
                </a:lnTo>
                <a:lnTo>
                  <a:pt x="0" y="0"/>
                </a:lnTo>
              </a:path>
            </a:pathLst>
          </a:custGeom>
          <a:noFill/>
          <a:ln w="19050" cap="flat" cmpd="sng">
            <a:solidFill>
              <a:srgbClr val="CC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710" name="Line 726"/>
          <p:cNvSpPr>
            <a:spLocks noChangeShapeType="1"/>
          </p:cNvSpPr>
          <p:nvPr/>
        </p:nvSpPr>
        <p:spPr bwMode="auto">
          <a:xfrm flipV="1">
            <a:off x="2646363" y="4451350"/>
            <a:ext cx="1057275"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711" name="Line 727"/>
          <p:cNvSpPr>
            <a:spLocks noChangeShapeType="1"/>
          </p:cNvSpPr>
          <p:nvPr/>
        </p:nvSpPr>
        <p:spPr bwMode="auto">
          <a:xfrm>
            <a:off x="1419225" y="4295775"/>
            <a:ext cx="1462088" cy="1588"/>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712" name="Line 728"/>
          <p:cNvSpPr>
            <a:spLocks noChangeShapeType="1"/>
          </p:cNvSpPr>
          <p:nvPr/>
        </p:nvSpPr>
        <p:spPr bwMode="auto">
          <a:xfrm flipV="1">
            <a:off x="4467225" y="4656138"/>
            <a:ext cx="1219200"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713" name="Line 729"/>
          <p:cNvSpPr>
            <a:spLocks noChangeShapeType="1"/>
          </p:cNvSpPr>
          <p:nvPr/>
        </p:nvSpPr>
        <p:spPr bwMode="auto">
          <a:xfrm>
            <a:off x="1419225" y="4295775"/>
            <a:ext cx="1588" cy="1108075"/>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714" name="Line 730"/>
          <p:cNvSpPr>
            <a:spLocks noChangeShapeType="1"/>
          </p:cNvSpPr>
          <p:nvPr/>
        </p:nvSpPr>
        <p:spPr bwMode="auto">
          <a:xfrm>
            <a:off x="1419225" y="5418138"/>
            <a:ext cx="363538" cy="1587"/>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715" name="Freeform 731"/>
          <p:cNvSpPr>
            <a:spLocks/>
          </p:cNvSpPr>
          <p:nvPr/>
        </p:nvSpPr>
        <p:spPr bwMode="auto">
          <a:xfrm>
            <a:off x="1612900" y="5362575"/>
            <a:ext cx="169863" cy="112713"/>
          </a:xfrm>
          <a:custGeom>
            <a:avLst/>
            <a:gdLst>
              <a:gd name="T0" fmla="*/ 0 w 108"/>
              <a:gd name="T1" fmla="*/ 2147483647 h 75"/>
              <a:gd name="T2" fmla="*/ 2147483647 w 108"/>
              <a:gd name="T3" fmla="*/ 2147483647 h 75"/>
              <a:gd name="T4" fmla="*/ 0 w 108"/>
              <a:gd name="T5" fmla="*/ 0 h 75"/>
              <a:gd name="T6" fmla="*/ 0 60000 65536"/>
              <a:gd name="T7" fmla="*/ 0 60000 65536"/>
              <a:gd name="T8" fmla="*/ 0 60000 65536"/>
            </a:gdLst>
            <a:ahLst/>
            <a:cxnLst>
              <a:cxn ang="T6">
                <a:pos x="T0" y="T1"/>
              </a:cxn>
              <a:cxn ang="T7">
                <a:pos x="T2" y="T3"/>
              </a:cxn>
              <a:cxn ang="T8">
                <a:pos x="T4" y="T5"/>
              </a:cxn>
            </a:cxnLst>
            <a:rect l="0" t="0" r="r" b="b"/>
            <a:pathLst>
              <a:path w="108" h="75">
                <a:moveTo>
                  <a:pt x="0" y="75"/>
                </a:moveTo>
                <a:lnTo>
                  <a:pt x="108" y="37"/>
                </a:lnTo>
                <a:lnTo>
                  <a:pt x="0" y="0"/>
                </a:lnTo>
              </a:path>
            </a:pathLst>
          </a:custGeom>
          <a:noFill/>
          <a:ln w="19050">
            <a:solidFill>
              <a:srgbClr val="CC33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716" name="Line 732"/>
          <p:cNvSpPr>
            <a:spLocks noChangeShapeType="1"/>
          </p:cNvSpPr>
          <p:nvPr/>
        </p:nvSpPr>
        <p:spPr bwMode="auto">
          <a:xfrm>
            <a:off x="1782763" y="4797425"/>
            <a:ext cx="1587" cy="11906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717" name="Line 733"/>
          <p:cNvSpPr>
            <a:spLocks noChangeShapeType="1"/>
          </p:cNvSpPr>
          <p:nvPr/>
        </p:nvSpPr>
        <p:spPr bwMode="auto">
          <a:xfrm>
            <a:off x="1782763" y="5961063"/>
            <a:ext cx="123825" cy="904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718" name="Line 734"/>
          <p:cNvSpPr>
            <a:spLocks noChangeShapeType="1"/>
          </p:cNvSpPr>
          <p:nvPr/>
        </p:nvSpPr>
        <p:spPr bwMode="auto">
          <a:xfrm flipV="1">
            <a:off x="1782763" y="4729163"/>
            <a:ext cx="123825" cy="6826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719" name="Line 735"/>
          <p:cNvSpPr>
            <a:spLocks noChangeShapeType="1"/>
          </p:cNvSpPr>
          <p:nvPr/>
        </p:nvSpPr>
        <p:spPr bwMode="auto">
          <a:xfrm flipH="1">
            <a:off x="909638" y="3289300"/>
            <a:ext cx="45402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720" name="Line 736"/>
          <p:cNvSpPr>
            <a:spLocks noChangeShapeType="1"/>
          </p:cNvSpPr>
          <p:nvPr/>
        </p:nvSpPr>
        <p:spPr bwMode="auto">
          <a:xfrm>
            <a:off x="3890963" y="2466975"/>
            <a:ext cx="1587" cy="137160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721" name="Freeform 737"/>
          <p:cNvSpPr>
            <a:spLocks/>
          </p:cNvSpPr>
          <p:nvPr/>
        </p:nvSpPr>
        <p:spPr bwMode="auto">
          <a:xfrm>
            <a:off x="3803650" y="3727450"/>
            <a:ext cx="173038" cy="111125"/>
          </a:xfrm>
          <a:custGeom>
            <a:avLst/>
            <a:gdLst>
              <a:gd name="T0" fmla="*/ 0 w 110"/>
              <a:gd name="T1" fmla="*/ 0 h 73"/>
              <a:gd name="T2" fmla="*/ 2147483647 w 110"/>
              <a:gd name="T3" fmla="*/ 2147483647 h 73"/>
              <a:gd name="T4" fmla="*/ 2147483647 w 110"/>
              <a:gd name="T5" fmla="*/ 0 h 73"/>
              <a:gd name="T6" fmla="*/ 0 60000 65536"/>
              <a:gd name="T7" fmla="*/ 0 60000 65536"/>
              <a:gd name="T8" fmla="*/ 0 60000 65536"/>
            </a:gdLst>
            <a:ahLst/>
            <a:cxnLst>
              <a:cxn ang="T6">
                <a:pos x="T0" y="T1"/>
              </a:cxn>
              <a:cxn ang="T7">
                <a:pos x="T2" y="T3"/>
              </a:cxn>
              <a:cxn ang="T8">
                <a:pos x="T4" y="T5"/>
              </a:cxn>
            </a:cxnLst>
            <a:rect l="0" t="0" r="r" b="b"/>
            <a:pathLst>
              <a:path w="110" h="73">
                <a:moveTo>
                  <a:pt x="0" y="0"/>
                </a:moveTo>
                <a:lnTo>
                  <a:pt x="56" y="73"/>
                </a:lnTo>
                <a:lnTo>
                  <a:pt x="110" y="0"/>
                </a:lnTo>
              </a:path>
            </a:pathLst>
          </a:custGeom>
          <a:noFill/>
          <a:ln w="19050">
            <a:solidFill>
              <a:srgbClr val="CC33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722" name="Line 738"/>
          <p:cNvSpPr>
            <a:spLocks noChangeShapeType="1"/>
          </p:cNvSpPr>
          <p:nvPr/>
        </p:nvSpPr>
        <p:spPr bwMode="auto">
          <a:xfrm flipH="1">
            <a:off x="5105400" y="2743200"/>
            <a:ext cx="0" cy="533400"/>
          </a:xfrm>
          <a:prstGeom prst="line">
            <a:avLst/>
          </a:prstGeom>
          <a:noFill/>
          <a:ln w="1587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42723" name="Line 740"/>
          <p:cNvSpPr>
            <a:spLocks noChangeShapeType="1"/>
          </p:cNvSpPr>
          <p:nvPr/>
        </p:nvSpPr>
        <p:spPr bwMode="auto">
          <a:xfrm flipH="1">
            <a:off x="2273300" y="2478088"/>
            <a:ext cx="0" cy="515937"/>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724" name="Freeform 741"/>
          <p:cNvSpPr>
            <a:spLocks/>
          </p:cNvSpPr>
          <p:nvPr/>
        </p:nvSpPr>
        <p:spPr bwMode="auto">
          <a:xfrm>
            <a:off x="2184400" y="2882900"/>
            <a:ext cx="173038" cy="111125"/>
          </a:xfrm>
          <a:custGeom>
            <a:avLst/>
            <a:gdLst>
              <a:gd name="T0" fmla="*/ 0 w 110"/>
              <a:gd name="T1" fmla="*/ 0 h 74"/>
              <a:gd name="T2" fmla="*/ 2147483647 w 110"/>
              <a:gd name="T3" fmla="*/ 2147483647 h 74"/>
              <a:gd name="T4" fmla="*/ 2147483647 w 110"/>
              <a:gd name="T5" fmla="*/ 0 h 74"/>
              <a:gd name="T6" fmla="*/ 0 60000 65536"/>
              <a:gd name="T7" fmla="*/ 0 60000 65536"/>
              <a:gd name="T8" fmla="*/ 0 60000 65536"/>
            </a:gdLst>
            <a:ahLst/>
            <a:cxnLst>
              <a:cxn ang="T6">
                <a:pos x="T0" y="T1"/>
              </a:cxn>
              <a:cxn ang="T7">
                <a:pos x="T2" y="T3"/>
              </a:cxn>
              <a:cxn ang="T8">
                <a:pos x="T4" y="T5"/>
              </a:cxn>
            </a:cxnLst>
            <a:rect l="0" t="0" r="r" b="b"/>
            <a:pathLst>
              <a:path w="110" h="74">
                <a:moveTo>
                  <a:pt x="0" y="0"/>
                </a:moveTo>
                <a:lnTo>
                  <a:pt x="55" y="74"/>
                </a:lnTo>
                <a:lnTo>
                  <a:pt x="110" y="0"/>
                </a:lnTo>
              </a:path>
            </a:pathLst>
          </a:custGeom>
          <a:noFill/>
          <a:ln w="19050">
            <a:solidFill>
              <a:srgbClr val="CC33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725" name="Line 742"/>
          <p:cNvSpPr>
            <a:spLocks noChangeShapeType="1"/>
          </p:cNvSpPr>
          <p:nvPr/>
        </p:nvSpPr>
        <p:spPr bwMode="auto">
          <a:xfrm flipV="1">
            <a:off x="2393950" y="1849438"/>
            <a:ext cx="1588" cy="2047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726" name="Freeform 743"/>
          <p:cNvSpPr>
            <a:spLocks/>
          </p:cNvSpPr>
          <p:nvPr/>
        </p:nvSpPr>
        <p:spPr bwMode="auto">
          <a:xfrm>
            <a:off x="2308225" y="1849438"/>
            <a:ext cx="173038" cy="111125"/>
          </a:xfrm>
          <a:custGeom>
            <a:avLst/>
            <a:gdLst>
              <a:gd name="T0" fmla="*/ 2147483647 w 110"/>
              <a:gd name="T1" fmla="*/ 2147483647 h 74"/>
              <a:gd name="T2" fmla="*/ 2147483647 w 110"/>
              <a:gd name="T3" fmla="*/ 0 h 74"/>
              <a:gd name="T4" fmla="*/ 0 w 110"/>
              <a:gd name="T5" fmla="*/ 2147483647 h 74"/>
              <a:gd name="T6" fmla="*/ 0 60000 65536"/>
              <a:gd name="T7" fmla="*/ 0 60000 65536"/>
              <a:gd name="T8" fmla="*/ 0 60000 65536"/>
            </a:gdLst>
            <a:ahLst/>
            <a:cxnLst>
              <a:cxn ang="T6">
                <a:pos x="T0" y="T1"/>
              </a:cxn>
              <a:cxn ang="T7">
                <a:pos x="T2" y="T3"/>
              </a:cxn>
              <a:cxn ang="T8">
                <a:pos x="T4" y="T5"/>
              </a:cxn>
            </a:cxnLst>
            <a:rect l="0" t="0" r="r" b="b"/>
            <a:pathLst>
              <a:path w="110" h="74">
                <a:moveTo>
                  <a:pt x="110" y="74"/>
                </a:moveTo>
                <a:lnTo>
                  <a:pt x="54" y="0"/>
                </a:lnTo>
                <a:lnTo>
                  <a:pt x="0" y="74"/>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727" name="Line 744"/>
          <p:cNvSpPr>
            <a:spLocks noChangeShapeType="1"/>
          </p:cNvSpPr>
          <p:nvPr/>
        </p:nvSpPr>
        <p:spPr bwMode="auto">
          <a:xfrm flipV="1">
            <a:off x="2420938" y="747713"/>
            <a:ext cx="0" cy="581025"/>
          </a:xfrm>
          <a:prstGeom prst="line">
            <a:avLst/>
          </a:prstGeom>
          <a:noFill/>
          <a:ln w="952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728" name="Line 745"/>
          <p:cNvSpPr>
            <a:spLocks noChangeShapeType="1"/>
          </p:cNvSpPr>
          <p:nvPr/>
        </p:nvSpPr>
        <p:spPr bwMode="auto">
          <a:xfrm>
            <a:off x="687388" y="2054225"/>
            <a:ext cx="1706562"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729" name="Line 746"/>
          <p:cNvSpPr>
            <a:spLocks noChangeShapeType="1"/>
          </p:cNvSpPr>
          <p:nvPr/>
        </p:nvSpPr>
        <p:spPr bwMode="auto">
          <a:xfrm>
            <a:off x="687388" y="3367088"/>
            <a:ext cx="1587" cy="6000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730" name="Line 747"/>
          <p:cNvSpPr>
            <a:spLocks noChangeShapeType="1"/>
          </p:cNvSpPr>
          <p:nvPr/>
        </p:nvSpPr>
        <p:spPr bwMode="auto">
          <a:xfrm flipV="1">
            <a:off x="3251200" y="601663"/>
            <a:ext cx="3925888"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731" name="Line 748"/>
          <p:cNvSpPr>
            <a:spLocks noChangeShapeType="1"/>
          </p:cNvSpPr>
          <p:nvPr/>
        </p:nvSpPr>
        <p:spPr bwMode="auto">
          <a:xfrm flipH="1">
            <a:off x="7150100" y="601663"/>
            <a:ext cx="26988" cy="2640012"/>
          </a:xfrm>
          <a:prstGeom prst="line">
            <a:avLst/>
          </a:prstGeom>
          <a:noFill/>
          <a:ln w="952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732" name="Freeform 749"/>
          <p:cNvSpPr>
            <a:spLocks/>
          </p:cNvSpPr>
          <p:nvPr/>
        </p:nvSpPr>
        <p:spPr bwMode="auto">
          <a:xfrm>
            <a:off x="7061200" y="3130550"/>
            <a:ext cx="173038" cy="111125"/>
          </a:xfrm>
          <a:custGeom>
            <a:avLst/>
            <a:gdLst>
              <a:gd name="T0" fmla="*/ 0 w 110"/>
              <a:gd name="T1" fmla="*/ 0 h 73"/>
              <a:gd name="T2" fmla="*/ 2147483647 w 110"/>
              <a:gd name="T3" fmla="*/ 2147483647 h 73"/>
              <a:gd name="T4" fmla="*/ 2147483647 w 110"/>
              <a:gd name="T5" fmla="*/ 0 h 73"/>
              <a:gd name="T6" fmla="*/ 0 60000 65536"/>
              <a:gd name="T7" fmla="*/ 0 60000 65536"/>
              <a:gd name="T8" fmla="*/ 0 60000 65536"/>
            </a:gdLst>
            <a:ahLst/>
            <a:cxnLst>
              <a:cxn ang="T6">
                <a:pos x="T0" y="T1"/>
              </a:cxn>
              <a:cxn ang="T7">
                <a:pos x="T2" y="T3"/>
              </a:cxn>
              <a:cxn ang="T8">
                <a:pos x="T4" y="T5"/>
              </a:cxn>
            </a:cxnLst>
            <a:rect l="0" t="0" r="r" b="b"/>
            <a:pathLst>
              <a:path w="110" h="73">
                <a:moveTo>
                  <a:pt x="0" y="0"/>
                </a:moveTo>
                <a:lnTo>
                  <a:pt x="56" y="73"/>
                </a:lnTo>
                <a:lnTo>
                  <a:pt x="11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733" name="Line 750"/>
          <p:cNvSpPr>
            <a:spLocks noChangeShapeType="1"/>
          </p:cNvSpPr>
          <p:nvPr/>
        </p:nvSpPr>
        <p:spPr bwMode="auto">
          <a:xfrm>
            <a:off x="7880350" y="3328988"/>
            <a:ext cx="1588" cy="12446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734" name="Line 751"/>
          <p:cNvSpPr>
            <a:spLocks noChangeShapeType="1"/>
          </p:cNvSpPr>
          <p:nvPr/>
        </p:nvSpPr>
        <p:spPr bwMode="auto">
          <a:xfrm flipH="1" flipV="1">
            <a:off x="7758113" y="3271838"/>
            <a:ext cx="122237" cy="698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735" name="Line 752"/>
          <p:cNvSpPr>
            <a:spLocks noChangeShapeType="1"/>
          </p:cNvSpPr>
          <p:nvPr/>
        </p:nvSpPr>
        <p:spPr bwMode="auto">
          <a:xfrm flipH="1">
            <a:off x="7758113" y="4586288"/>
            <a:ext cx="122237" cy="698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736" name="Line 753"/>
          <p:cNvSpPr>
            <a:spLocks noChangeShapeType="1"/>
          </p:cNvSpPr>
          <p:nvPr/>
        </p:nvSpPr>
        <p:spPr bwMode="auto">
          <a:xfrm>
            <a:off x="7880350" y="4794250"/>
            <a:ext cx="1588" cy="10715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737" name="Line 754"/>
          <p:cNvSpPr>
            <a:spLocks noChangeShapeType="1"/>
          </p:cNvSpPr>
          <p:nvPr/>
        </p:nvSpPr>
        <p:spPr bwMode="auto">
          <a:xfrm flipH="1" flipV="1">
            <a:off x="7758113" y="4725988"/>
            <a:ext cx="122237" cy="698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738" name="Line 755"/>
          <p:cNvSpPr>
            <a:spLocks noChangeShapeType="1"/>
          </p:cNvSpPr>
          <p:nvPr/>
        </p:nvSpPr>
        <p:spPr bwMode="auto">
          <a:xfrm flipH="1">
            <a:off x="758825" y="1036638"/>
            <a:ext cx="854075" cy="158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739" name="Line 756"/>
          <p:cNvSpPr>
            <a:spLocks noChangeShapeType="1"/>
          </p:cNvSpPr>
          <p:nvPr/>
        </p:nvSpPr>
        <p:spPr bwMode="auto">
          <a:xfrm>
            <a:off x="5562600" y="3548063"/>
            <a:ext cx="1588" cy="2762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740" name="Freeform 757"/>
          <p:cNvSpPr>
            <a:spLocks/>
          </p:cNvSpPr>
          <p:nvPr/>
        </p:nvSpPr>
        <p:spPr bwMode="auto">
          <a:xfrm>
            <a:off x="5475288" y="3711575"/>
            <a:ext cx="173037" cy="112713"/>
          </a:xfrm>
          <a:custGeom>
            <a:avLst/>
            <a:gdLst>
              <a:gd name="T0" fmla="*/ 0 w 110"/>
              <a:gd name="T1" fmla="*/ 0 h 74"/>
              <a:gd name="T2" fmla="*/ 2147483647 w 110"/>
              <a:gd name="T3" fmla="*/ 2147483647 h 74"/>
              <a:gd name="T4" fmla="*/ 2147483647 w 110"/>
              <a:gd name="T5" fmla="*/ 0 h 74"/>
              <a:gd name="T6" fmla="*/ 0 60000 65536"/>
              <a:gd name="T7" fmla="*/ 0 60000 65536"/>
              <a:gd name="T8" fmla="*/ 0 60000 65536"/>
            </a:gdLst>
            <a:ahLst/>
            <a:cxnLst>
              <a:cxn ang="T6">
                <a:pos x="T0" y="T1"/>
              </a:cxn>
              <a:cxn ang="T7">
                <a:pos x="T2" y="T3"/>
              </a:cxn>
              <a:cxn ang="T8">
                <a:pos x="T4" y="T5"/>
              </a:cxn>
            </a:cxnLst>
            <a:rect l="0" t="0" r="r" b="b"/>
            <a:pathLst>
              <a:path w="110" h="74">
                <a:moveTo>
                  <a:pt x="0" y="0"/>
                </a:moveTo>
                <a:lnTo>
                  <a:pt x="56" y="74"/>
                </a:lnTo>
                <a:lnTo>
                  <a:pt x="11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741" name="Line 758"/>
          <p:cNvSpPr>
            <a:spLocks noChangeShapeType="1"/>
          </p:cNvSpPr>
          <p:nvPr/>
        </p:nvSpPr>
        <p:spPr bwMode="auto">
          <a:xfrm>
            <a:off x="4583113" y="3535363"/>
            <a:ext cx="6350" cy="11239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742" name="Freeform 759"/>
          <p:cNvSpPr>
            <a:spLocks/>
          </p:cNvSpPr>
          <p:nvPr/>
        </p:nvSpPr>
        <p:spPr bwMode="auto">
          <a:xfrm>
            <a:off x="4500563" y="4548188"/>
            <a:ext cx="173037" cy="111125"/>
          </a:xfrm>
          <a:custGeom>
            <a:avLst/>
            <a:gdLst>
              <a:gd name="T0" fmla="*/ 0 w 110"/>
              <a:gd name="T1" fmla="*/ 0 h 73"/>
              <a:gd name="T2" fmla="*/ 2147483647 w 110"/>
              <a:gd name="T3" fmla="*/ 2147483647 h 73"/>
              <a:gd name="T4" fmla="*/ 2147483647 w 110"/>
              <a:gd name="T5" fmla="*/ 0 h 73"/>
              <a:gd name="T6" fmla="*/ 0 60000 65536"/>
              <a:gd name="T7" fmla="*/ 0 60000 65536"/>
              <a:gd name="T8" fmla="*/ 0 60000 65536"/>
            </a:gdLst>
            <a:ahLst/>
            <a:cxnLst>
              <a:cxn ang="T6">
                <a:pos x="T0" y="T1"/>
              </a:cxn>
              <a:cxn ang="T7">
                <a:pos x="T2" y="T3"/>
              </a:cxn>
              <a:cxn ang="T8">
                <a:pos x="T4" y="T5"/>
              </a:cxn>
            </a:cxnLst>
            <a:rect l="0" t="0" r="r" b="b"/>
            <a:pathLst>
              <a:path w="110" h="73">
                <a:moveTo>
                  <a:pt x="0" y="0"/>
                </a:moveTo>
                <a:lnTo>
                  <a:pt x="56" y="73"/>
                </a:lnTo>
                <a:lnTo>
                  <a:pt x="11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743" name="Line 760"/>
          <p:cNvSpPr>
            <a:spLocks noChangeShapeType="1"/>
          </p:cNvSpPr>
          <p:nvPr/>
        </p:nvSpPr>
        <p:spPr bwMode="auto">
          <a:xfrm>
            <a:off x="2759075" y="3548063"/>
            <a:ext cx="1588" cy="276225"/>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744" name="Freeform 761"/>
          <p:cNvSpPr>
            <a:spLocks/>
          </p:cNvSpPr>
          <p:nvPr/>
        </p:nvSpPr>
        <p:spPr bwMode="auto">
          <a:xfrm>
            <a:off x="2671763" y="3711575"/>
            <a:ext cx="173037" cy="112713"/>
          </a:xfrm>
          <a:custGeom>
            <a:avLst/>
            <a:gdLst>
              <a:gd name="T0" fmla="*/ 0 w 110"/>
              <a:gd name="T1" fmla="*/ 0 h 74"/>
              <a:gd name="T2" fmla="*/ 2147483647 w 110"/>
              <a:gd name="T3" fmla="*/ 2147483647 h 74"/>
              <a:gd name="T4" fmla="*/ 2147483647 w 110"/>
              <a:gd name="T5" fmla="*/ 0 h 74"/>
              <a:gd name="T6" fmla="*/ 0 60000 65536"/>
              <a:gd name="T7" fmla="*/ 0 60000 65536"/>
              <a:gd name="T8" fmla="*/ 0 60000 65536"/>
            </a:gdLst>
            <a:ahLst/>
            <a:cxnLst>
              <a:cxn ang="T6">
                <a:pos x="T0" y="T1"/>
              </a:cxn>
              <a:cxn ang="T7">
                <a:pos x="T2" y="T3"/>
              </a:cxn>
              <a:cxn ang="T8">
                <a:pos x="T4" y="T5"/>
              </a:cxn>
            </a:cxnLst>
            <a:rect l="0" t="0" r="r" b="b"/>
            <a:pathLst>
              <a:path w="110" h="74">
                <a:moveTo>
                  <a:pt x="0" y="0"/>
                </a:moveTo>
                <a:lnTo>
                  <a:pt x="55" y="74"/>
                </a:lnTo>
                <a:lnTo>
                  <a:pt x="110" y="0"/>
                </a:lnTo>
              </a:path>
            </a:pathLst>
          </a:custGeom>
          <a:noFill/>
          <a:ln w="19050">
            <a:solidFill>
              <a:srgbClr val="CC33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745" name="Line 762"/>
          <p:cNvSpPr>
            <a:spLocks noChangeShapeType="1"/>
          </p:cNvSpPr>
          <p:nvPr/>
        </p:nvSpPr>
        <p:spPr bwMode="auto">
          <a:xfrm flipH="1">
            <a:off x="3703638" y="4087813"/>
            <a:ext cx="0" cy="363537"/>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746" name="Line 763"/>
          <p:cNvSpPr>
            <a:spLocks noChangeShapeType="1"/>
          </p:cNvSpPr>
          <p:nvPr/>
        </p:nvSpPr>
        <p:spPr bwMode="auto">
          <a:xfrm>
            <a:off x="2881313" y="4110038"/>
            <a:ext cx="1587" cy="206375"/>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747" name="Line 764"/>
          <p:cNvSpPr>
            <a:spLocks noChangeShapeType="1"/>
          </p:cNvSpPr>
          <p:nvPr/>
        </p:nvSpPr>
        <p:spPr bwMode="auto">
          <a:xfrm>
            <a:off x="684213" y="3938588"/>
            <a:ext cx="1619250"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748" name="Freeform 765"/>
          <p:cNvSpPr>
            <a:spLocks/>
          </p:cNvSpPr>
          <p:nvPr/>
        </p:nvSpPr>
        <p:spPr bwMode="auto">
          <a:xfrm>
            <a:off x="2132013" y="3883025"/>
            <a:ext cx="171450" cy="112713"/>
          </a:xfrm>
          <a:custGeom>
            <a:avLst/>
            <a:gdLst>
              <a:gd name="T0" fmla="*/ 0 w 109"/>
              <a:gd name="T1" fmla="*/ 2147483647 h 75"/>
              <a:gd name="T2" fmla="*/ 2147483647 w 109"/>
              <a:gd name="T3" fmla="*/ 2147483647 h 75"/>
              <a:gd name="T4" fmla="*/ 0 w 109"/>
              <a:gd name="T5" fmla="*/ 0 h 75"/>
              <a:gd name="T6" fmla="*/ 0 60000 65536"/>
              <a:gd name="T7" fmla="*/ 0 60000 65536"/>
              <a:gd name="T8" fmla="*/ 0 60000 65536"/>
            </a:gdLst>
            <a:ahLst/>
            <a:cxnLst>
              <a:cxn ang="T6">
                <a:pos x="T0" y="T1"/>
              </a:cxn>
              <a:cxn ang="T7">
                <a:pos x="T2" y="T3"/>
              </a:cxn>
              <a:cxn ang="T8">
                <a:pos x="T4" y="T5"/>
              </a:cxn>
            </a:cxnLst>
            <a:rect l="0" t="0" r="r" b="b"/>
            <a:pathLst>
              <a:path w="109" h="75">
                <a:moveTo>
                  <a:pt x="0" y="75"/>
                </a:moveTo>
                <a:lnTo>
                  <a:pt x="109" y="37"/>
                </a:lnTo>
                <a:lnTo>
                  <a:pt x="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749" name="Line 766"/>
          <p:cNvSpPr>
            <a:spLocks noChangeShapeType="1"/>
          </p:cNvSpPr>
          <p:nvPr/>
        </p:nvSpPr>
        <p:spPr bwMode="auto">
          <a:xfrm>
            <a:off x="2646363" y="4524375"/>
            <a:ext cx="0" cy="144463"/>
          </a:xfrm>
          <a:prstGeom prst="line">
            <a:avLst/>
          </a:prstGeom>
          <a:noFill/>
          <a:ln w="9525">
            <a:solidFill>
              <a:srgbClr val="CC33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750" name="Line 767"/>
          <p:cNvSpPr>
            <a:spLocks noChangeShapeType="1"/>
          </p:cNvSpPr>
          <p:nvPr/>
        </p:nvSpPr>
        <p:spPr bwMode="auto">
          <a:xfrm flipH="1">
            <a:off x="2646363" y="4451350"/>
            <a:ext cx="0" cy="217488"/>
          </a:xfrm>
          <a:prstGeom prst="line">
            <a:avLst/>
          </a:prstGeom>
          <a:noFill/>
          <a:ln w="63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751" name="Line 768"/>
          <p:cNvSpPr>
            <a:spLocks noChangeShapeType="1"/>
          </p:cNvSpPr>
          <p:nvPr/>
        </p:nvSpPr>
        <p:spPr bwMode="auto">
          <a:xfrm flipH="1">
            <a:off x="685800" y="2743200"/>
            <a:ext cx="4419600"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752" name="Line 769"/>
          <p:cNvSpPr>
            <a:spLocks noChangeShapeType="1"/>
          </p:cNvSpPr>
          <p:nvPr/>
        </p:nvSpPr>
        <p:spPr bwMode="auto">
          <a:xfrm flipV="1">
            <a:off x="3402013" y="1836738"/>
            <a:ext cx="0" cy="363537"/>
          </a:xfrm>
          <a:prstGeom prst="line">
            <a:avLst/>
          </a:prstGeom>
          <a:noFill/>
          <a:ln w="952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753" name="Line 770"/>
          <p:cNvSpPr>
            <a:spLocks noChangeShapeType="1"/>
          </p:cNvSpPr>
          <p:nvPr/>
        </p:nvSpPr>
        <p:spPr bwMode="auto">
          <a:xfrm flipV="1">
            <a:off x="2193925" y="1836738"/>
            <a:ext cx="0" cy="363537"/>
          </a:xfrm>
          <a:prstGeom prst="line">
            <a:avLst/>
          </a:prstGeom>
          <a:noFill/>
          <a:ln w="952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754" name="AutoShape 771"/>
          <p:cNvSpPr>
            <a:spLocks noChangeArrowheads="1"/>
          </p:cNvSpPr>
          <p:nvPr/>
        </p:nvSpPr>
        <p:spPr bwMode="auto">
          <a:xfrm>
            <a:off x="1676400" y="914400"/>
            <a:ext cx="528638" cy="219075"/>
          </a:xfrm>
          <a:prstGeom prst="flowChartDecision">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98425"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08585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42875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177165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2288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6860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1432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6004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900" b="0">
                <a:latin typeface="Book Antiqua" pitchFamily="18" charset="0"/>
              </a:rPr>
              <a:t>命中？</a:t>
            </a:r>
          </a:p>
        </p:txBody>
      </p:sp>
      <p:sp>
        <p:nvSpPr>
          <p:cNvPr id="42755" name="Line 772"/>
          <p:cNvSpPr>
            <a:spLocks noChangeShapeType="1"/>
          </p:cNvSpPr>
          <p:nvPr/>
        </p:nvSpPr>
        <p:spPr bwMode="auto">
          <a:xfrm flipV="1">
            <a:off x="1966913" y="1111250"/>
            <a:ext cx="0" cy="21748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756" name="Line 773"/>
          <p:cNvSpPr>
            <a:spLocks noChangeShapeType="1"/>
          </p:cNvSpPr>
          <p:nvPr/>
        </p:nvSpPr>
        <p:spPr bwMode="auto">
          <a:xfrm flipV="1">
            <a:off x="1981200" y="762000"/>
            <a:ext cx="0" cy="14446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757" name="AutoShape 774"/>
          <p:cNvSpPr>
            <a:spLocks noChangeArrowheads="1"/>
          </p:cNvSpPr>
          <p:nvPr/>
        </p:nvSpPr>
        <p:spPr bwMode="auto">
          <a:xfrm>
            <a:off x="381000" y="3179763"/>
            <a:ext cx="528638" cy="219075"/>
          </a:xfrm>
          <a:prstGeom prst="flowChartDecision">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98425"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08585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42875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177165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2288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6860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1432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6004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900" b="0">
                <a:solidFill>
                  <a:schemeClr val="bg2"/>
                </a:solidFill>
                <a:latin typeface="Book Antiqua" pitchFamily="18" charset="0"/>
              </a:rPr>
              <a:t>命中？</a:t>
            </a:r>
          </a:p>
        </p:txBody>
      </p:sp>
      <p:sp>
        <p:nvSpPr>
          <p:cNvPr id="42758" name="Line 775"/>
          <p:cNvSpPr>
            <a:spLocks noChangeShapeType="1"/>
          </p:cNvSpPr>
          <p:nvPr/>
        </p:nvSpPr>
        <p:spPr bwMode="auto">
          <a:xfrm flipH="1">
            <a:off x="682625" y="2057400"/>
            <a:ext cx="3175" cy="11223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slow">
    <p:random/>
    <p:sndAc>
      <p:stSnd>
        <p:snd r:embed="rId3" name="projctor.wav"/>
      </p:stSnd>
    </p:sndAc>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pPr eaLnBrk="1" hangingPunct="1">
              <a:defRPr/>
            </a:pPr>
            <a:r>
              <a:rPr lang="zh-CN" altLang="en-US" smtClean="0"/>
              <a:t>基本概念</a:t>
            </a:r>
          </a:p>
        </p:txBody>
      </p:sp>
      <p:sp>
        <p:nvSpPr>
          <p:cNvPr id="4301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虚拟存储系统</a:t>
            </a:r>
            <a:endParaRPr lang="zh-CN" altLang="en-US" sz="1200" b="0">
              <a:latin typeface="Times New Roman" pitchFamily="18" charset="0"/>
              <a:ea typeface="幼圆" pitchFamily="49" charset="-122"/>
            </a:endParaRPr>
          </a:p>
        </p:txBody>
      </p:sp>
      <p:sp>
        <p:nvSpPr>
          <p:cNvPr id="439300" name="Rectangle 4"/>
          <p:cNvSpPr>
            <a:spLocks noGrp="1" noChangeArrowheads="1"/>
          </p:cNvSpPr>
          <p:nvPr>
            <p:ph type="body" idx="1"/>
          </p:nvPr>
        </p:nvSpPr>
        <p:spPr>
          <a:xfrm>
            <a:off x="809625" y="1989138"/>
            <a:ext cx="7958138" cy="4411662"/>
          </a:xfrm>
        </p:spPr>
        <p:txBody>
          <a:bodyPr/>
          <a:lstStyle/>
          <a:p>
            <a:pPr marL="0" indent="0" eaLnBrk="1" hangingPunct="1">
              <a:lnSpc>
                <a:spcPct val="110000"/>
              </a:lnSpc>
              <a:buClr>
                <a:srgbClr val="FF0000"/>
              </a:buClr>
              <a:defRPr/>
            </a:pPr>
            <a:r>
              <a:rPr lang="zh-CN" altLang="en-US" sz="2400" smtClean="0">
                <a:solidFill>
                  <a:srgbClr val="FF0000"/>
                </a:solidFill>
                <a:effectLst>
                  <a:outerShdw blurRad="38100" dist="38100" dir="2700000" algn="tl">
                    <a:srgbClr val="C0C0C0"/>
                  </a:outerShdw>
                </a:effectLst>
              </a:rPr>
              <a:t>  三个地址空间</a:t>
            </a:r>
          </a:p>
          <a:p>
            <a:pPr marL="0" indent="0" eaLnBrk="1" hangingPunct="1">
              <a:lnSpc>
                <a:spcPct val="110000"/>
              </a:lnSpc>
              <a:buFont typeface="Wingdings" pitchFamily="2" charset="2"/>
              <a:buNone/>
              <a:defRPr/>
            </a:pPr>
            <a:r>
              <a:rPr lang="zh-CN" altLang="en-US" sz="2400" smtClean="0"/>
              <a:t>    虚拟地址空间、主存地址空间和辅存地址空间。</a:t>
            </a:r>
          </a:p>
          <a:p>
            <a:pPr marL="0" indent="0" eaLnBrk="1" hangingPunct="1">
              <a:lnSpc>
                <a:spcPct val="110000"/>
              </a:lnSpc>
              <a:buClr>
                <a:srgbClr val="FF0000"/>
              </a:buClr>
              <a:defRPr/>
            </a:pPr>
            <a:r>
              <a:rPr lang="zh-CN" altLang="en-US" sz="2400" smtClean="0">
                <a:solidFill>
                  <a:srgbClr val="FF0000"/>
                </a:solidFill>
                <a:effectLst>
                  <a:outerShdw blurRad="38100" dist="38100" dir="2700000" algn="tl">
                    <a:srgbClr val="C0C0C0"/>
                  </a:outerShdw>
                </a:effectLst>
              </a:rPr>
              <a:t>  三个地址</a:t>
            </a:r>
          </a:p>
          <a:p>
            <a:pPr marL="0" indent="0" eaLnBrk="1" hangingPunct="1">
              <a:lnSpc>
                <a:spcPct val="110000"/>
              </a:lnSpc>
              <a:buFont typeface="Wingdings" pitchFamily="2" charset="2"/>
              <a:buNone/>
              <a:defRPr/>
            </a:pPr>
            <a:r>
              <a:rPr lang="zh-CN" altLang="en-US" sz="2400" smtClean="0"/>
              <a:t>    虚拟地址、主存地址和辅存地址。</a:t>
            </a:r>
          </a:p>
          <a:p>
            <a:pPr marL="0" indent="0" eaLnBrk="1" hangingPunct="1">
              <a:lnSpc>
                <a:spcPct val="110000"/>
              </a:lnSpc>
              <a:buClr>
                <a:srgbClr val="FF0000"/>
              </a:buClr>
              <a:defRPr/>
            </a:pPr>
            <a:r>
              <a:rPr lang="zh-CN" altLang="en-US" sz="2400" smtClean="0">
                <a:solidFill>
                  <a:srgbClr val="FF0000"/>
                </a:solidFill>
                <a:effectLst>
                  <a:outerShdw blurRad="38100" dist="38100" dir="2700000" algn="tl">
                    <a:srgbClr val="C0C0C0"/>
                  </a:outerShdw>
                </a:effectLst>
              </a:rPr>
              <a:t>  地址映象</a:t>
            </a:r>
          </a:p>
          <a:p>
            <a:pPr marL="0" indent="0" eaLnBrk="1" hangingPunct="1">
              <a:lnSpc>
                <a:spcPct val="110000"/>
              </a:lnSpc>
              <a:buFont typeface="Wingdings" pitchFamily="2" charset="2"/>
              <a:buNone/>
              <a:defRPr/>
            </a:pPr>
            <a:r>
              <a:rPr lang="zh-CN" altLang="en-US" sz="2400" smtClean="0"/>
              <a:t>    把虚拟地址空间映象到主存地址空间。</a:t>
            </a:r>
          </a:p>
          <a:p>
            <a:pPr marL="0" indent="0" eaLnBrk="1" hangingPunct="1">
              <a:lnSpc>
                <a:spcPct val="110000"/>
              </a:lnSpc>
              <a:buClr>
                <a:srgbClr val="FF0000"/>
              </a:buClr>
              <a:defRPr/>
            </a:pPr>
            <a:r>
              <a:rPr lang="zh-CN" altLang="en-US" sz="2400" smtClean="0">
                <a:solidFill>
                  <a:srgbClr val="FF0000"/>
                </a:solidFill>
                <a:effectLst>
                  <a:outerShdw blurRad="38100" dist="38100" dir="2700000" algn="tl">
                    <a:srgbClr val="C0C0C0"/>
                  </a:outerShdw>
                </a:effectLst>
              </a:rPr>
              <a:t>  地址变换</a:t>
            </a:r>
          </a:p>
          <a:p>
            <a:pPr marL="0" indent="0" eaLnBrk="1" hangingPunct="1">
              <a:lnSpc>
                <a:spcPct val="110000"/>
              </a:lnSpc>
              <a:buFont typeface="Wingdings" pitchFamily="2" charset="2"/>
              <a:buNone/>
              <a:defRPr/>
            </a:pPr>
            <a:r>
              <a:rPr lang="zh-CN" altLang="en-US" sz="2400" smtClean="0"/>
              <a:t>    在程序运行时，把虚地址变换成主存地址（</a:t>
            </a:r>
            <a:r>
              <a:rPr lang="zh-CN" altLang="en-US" sz="2400" smtClean="0">
                <a:solidFill>
                  <a:srgbClr val="3333FF"/>
                </a:solidFill>
                <a:effectLst>
                  <a:outerShdw blurRad="38100" dist="38100" dir="2700000" algn="tl">
                    <a:srgbClr val="C0C0C0"/>
                  </a:outerShdw>
                </a:effectLst>
              </a:rPr>
              <a:t>内部地址变换</a:t>
            </a:r>
            <a:r>
              <a:rPr lang="zh-CN" altLang="en-US" sz="2400" smtClean="0"/>
              <a:t>）或辅存地址（</a:t>
            </a:r>
            <a:r>
              <a:rPr lang="zh-CN" altLang="en-US" sz="2400" smtClean="0">
                <a:solidFill>
                  <a:srgbClr val="3333FF"/>
                </a:solidFill>
                <a:effectLst>
                  <a:outerShdw blurRad="38100" dist="38100" dir="2700000" algn="tl">
                    <a:srgbClr val="C0C0C0"/>
                  </a:outerShdw>
                </a:effectLst>
              </a:rPr>
              <a:t>外部地址变换</a:t>
            </a:r>
            <a:r>
              <a:rPr lang="zh-CN" altLang="en-US" sz="2400" smtClean="0"/>
              <a:t>）。</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74" name="Rectangle 22"/>
          <p:cNvSpPr>
            <a:spLocks noGrp="1" noChangeArrowheads="1"/>
          </p:cNvSpPr>
          <p:nvPr>
            <p:ph type="title"/>
          </p:nvPr>
        </p:nvSpPr>
        <p:spPr/>
        <p:txBody>
          <a:bodyPr/>
          <a:lstStyle/>
          <a:p>
            <a:pPr eaLnBrk="1" hangingPunct="1">
              <a:defRPr/>
            </a:pPr>
            <a:r>
              <a:rPr lang="zh-CN" altLang="en-US" smtClean="0"/>
              <a:t>存储器的性能指标</a:t>
            </a:r>
          </a:p>
        </p:txBody>
      </p:sp>
      <p:sp>
        <p:nvSpPr>
          <p:cNvPr id="407575" name="Rectangle 23"/>
          <p:cNvSpPr>
            <a:spLocks noGrp="1" noChangeArrowheads="1"/>
          </p:cNvSpPr>
          <p:nvPr>
            <p:ph type="body" idx="1"/>
          </p:nvPr>
        </p:nvSpPr>
        <p:spPr/>
        <p:txBody>
          <a:bodyPr/>
          <a:lstStyle/>
          <a:p>
            <a:pPr marL="0" indent="0" eaLnBrk="1" hangingPunct="1">
              <a:lnSpc>
                <a:spcPct val="110000"/>
              </a:lnSpc>
              <a:buClr>
                <a:srgbClr val="FF0000"/>
              </a:buClr>
              <a:defRPr/>
            </a:pPr>
            <a:r>
              <a:rPr lang="zh-CN" altLang="en-US" sz="2800" smtClean="0">
                <a:solidFill>
                  <a:srgbClr val="FF0000"/>
                </a:solidFill>
                <a:effectLst>
                  <a:outerShdw blurRad="38100" dist="38100" dir="2700000" algn="tl">
                    <a:srgbClr val="C0C0C0"/>
                  </a:outerShdw>
                </a:effectLst>
              </a:rPr>
              <a:t>  存储容量</a:t>
            </a:r>
          </a:p>
          <a:p>
            <a:pPr marL="0" indent="0" eaLnBrk="1" hangingPunct="1">
              <a:lnSpc>
                <a:spcPct val="110000"/>
              </a:lnSpc>
              <a:buFont typeface="Wingdings" pitchFamily="2" charset="2"/>
              <a:buNone/>
              <a:defRPr/>
            </a:pPr>
            <a:r>
              <a:rPr lang="en-US" altLang="zh-CN" sz="2800" smtClean="0"/>
              <a:t>    S</a:t>
            </a:r>
            <a:r>
              <a:rPr lang="en-US" altLang="zh-CN" sz="2800" baseline="-25000" smtClean="0"/>
              <a:t>M</a:t>
            </a:r>
            <a:r>
              <a:rPr lang="en-US" altLang="zh-CN" sz="2800" smtClean="0"/>
              <a:t>=W·l·m。</a:t>
            </a:r>
            <a:r>
              <a:rPr lang="zh-CN" altLang="en-US" sz="2800" smtClean="0"/>
              <a:t>其中：</a:t>
            </a:r>
            <a:r>
              <a:rPr lang="en-US" altLang="zh-CN" sz="2800" smtClean="0"/>
              <a:t>W</a:t>
            </a:r>
            <a:r>
              <a:rPr lang="zh-CN" altLang="en-US" sz="2800" smtClean="0"/>
              <a:t>为存储体的字长，</a:t>
            </a:r>
            <a:r>
              <a:rPr lang="en-US" altLang="zh-CN" sz="2800" smtClean="0"/>
              <a:t>l</a:t>
            </a:r>
            <a:r>
              <a:rPr lang="zh-CN" altLang="en-US" sz="2800" smtClean="0"/>
              <a:t>为每个存储体的字数，</a:t>
            </a:r>
            <a:r>
              <a:rPr lang="en-US" altLang="zh-CN" sz="2800" smtClean="0"/>
              <a:t>m</a:t>
            </a:r>
            <a:r>
              <a:rPr lang="zh-CN" altLang="en-US" sz="2800" smtClean="0"/>
              <a:t>为并行工作的存储体个数。</a:t>
            </a:r>
          </a:p>
          <a:p>
            <a:pPr marL="0" indent="0" eaLnBrk="1" hangingPunct="1">
              <a:lnSpc>
                <a:spcPct val="110000"/>
              </a:lnSpc>
              <a:buClr>
                <a:srgbClr val="FF0000"/>
              </a:buClr>
              <a:defRPr/>
            </a:pPr>
            <a:r>
              <a:rPr lang="zh-CN" altLang="en-US" sz="2800" smtClean="0"/>
              <a:t>  </a:t>
            </a:r>
            <a:r>
              <a:rPr lang="zh-CN" altLang="en-US" sz="2800" smtClean="0">
                <a:solidFill>
                  <a:srgbClr val="FF0000"/>
                </a:solidFill>
                <a:effectLst>
                  <a:outerShdw blurRad="38100" dist="38100" dir="2700000" algn="tl">
                    <a:srgbClr val="C0C0C0"/>
                  </a:outerShdw>
                </a:effectLst>
              </a:rPr>
              <a:t>存储速度</a:t>
            </a:r>
          </a:p>
          <a:p>
            <a:pPr marL="0" indent="0" eaLnBrk="1" hangingPunct="1">
              <a:lnSpc>
                <a:spcPct val="110000"/>
              </a:lnSpc>
              <a:buFont typeface="Wingdings" pitchFamily="2" charset="2"/>
              <a:buNone/>
              <a:defRPr/>
            </a:pPr>
            <a:r>
              <a:rPr lang="zh-CN" altLang="en-US" sz="2800" smtClean="0"/>
              <a:t>    可以用访问时间</a:t>
            </a:r>
            <a:r>
              <a:rPr lang="en-US" altLang="zh-CN" sz="2800" smtClean="0"/>
              <a:t>T</a:t>
            </a:r>
            <a:r>
              <a:rPr lang="en-US" altLang="zh-CN" sz="2800" baseline="-25000" smtClean="0"/>
              <a:t>A</a:t>
            </a:r>
            <a:r>
              <a:rPr lang="en-US" altLang="zh-CN" sz="2800" smtClean="0"/>
              <a:t>、</a:t>
            </a:r>
            <a:r>
              <a:rPr lang="zh-CN" altLang="en-US" sz="2800" smtClean="0"/>
              <a:t>存储周期</a:t>
            </a:r>
            <a:r>
              <a:rPr lang="en-US" altLang="zh-CN" sz="2800" smtClean="0"/>
              <a:t>T</a:t>
            </a:r>
            <a:r>
              <a:rPr lang="en-US" altLang="zh-CN" sz="2800" baseline="-25000" smtClean="0"/>
              <a:t>M</a:t>
            </a:r>
            <a:r>
              <a:rPr lang="zh-CN" altLang="en-US" sz="2800" smtClean="0"/>
              <a:t>和频宽（带宽）</a:t>
            </a:r>
            <a:r>
              <a:rPr lang="en-US" altLang="zh-CN" sz="2800" smtClean="0"/>
              <a:t>B</a:t>
            </a:r>
            <a:r>
              <a:rPr lang="en-US" altLang="zh-CN" sz="2800" baseline="-25000" smtClean="0"/>
              <a:t>M</a:t>
            </a:r>
            <a:r>
              <a:rPr lang="zh-CN" altLang="en-US" sz="2800" smtClean="0"/>
              <a:t>来描述。</a:t>
            </a:r>
          </a:p>
          <a:p>
            <a:pPr marL="0" indent="0" eaLnBrk="1" hangingPunct="1">
              <a:lnSpc>
                <a:spcPct val="110000"/>
              </a:lnSpc>
              <a:buClr>
                <a:srgbClr val="FF0000"/>
              </a:buClr>
              <a:defRPr/>
            </a:pPr>
            <a:r>
              <a:rPr lang="zh-CN" altLang="en-US" sz="2800" smtClean="0"/>
              <a:t>  </a:t>
            </a:r>
            <a:r>
              <a:rPr lang="zh-CN" altLang="en-US" sz="2800" smtClean="0">
                <a:solidFill>
                  <a:srgbClr val="FF0000"/>
                </a:solidFill>
                <a:effectLst>
                  <a:outerShdw blurRad="38100" dist="38100" dir="2700000" algn="tl">
                    <a:srgbClr val="C0C0C0"/>
                  </a:outerShdw>
                </a:effectLst>
              </a:rPr>
              <a:t>存储价格</a:t>
            </a:r>
          </a:p>
          <a:p>
            <a:pPr marL="0" indent="0" eaLnBrk="1" hangingPunct="1">
              <a:lnSpc>
                <a:spcPct val="110000"/>
              </a:lnSpc>
              <a:buFont typeface="Wingdings" pitchFamily="2" charset="2"/>
              <a:buNone/>
              <a:defRPr/>
            </a:pPr>
            <a:r>
              <a:rPr lang="zh-CN" altLang="en-US" sz="2800" smtClean="0"/>
              <a:t>    可以用总价格</a:t>
            </a:r>
            <a:r>
              <a:rPr lang="en-US" altLang="zh-CN" sz="2800" smtClean="0"/>
              <a:t>C</a:t>
            </a:r>
            <a:r>
              <a:rPr lang="zh-CN" altLang="en-US" sz="2800" smtClean="0"/>
              <a:t>或每位价格</a:t>
            </a:r>
            <a:r>
              <a:rPr lang="en-US" altLang="zh-CN" sz="2800" smtClean="0"/>
              <a:t>c</a:t>
            </a:r>
            <a:r>
              <a:rPr lang="zh-CN" altLang="en-US" sz="2800" smtClean="0"/>
              <a:t>表示。</a:t>
            </a:r>
          </a:p>
        </p:txBody>
      </p:sp>
      <p:sp>
        <p:nvSpPr>
          <p:cNvPr id="6148"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存储系统原理</a:t>
            </a:r>
            <a:endParaRPr lang="zh-CN" altLang="en-US" sz="1200" b="0">
              <a:latin typeface="Times New Roman" pitchFamily="18" charset="0"/>
              <a:ea typeface="幼圆" pitchFamily="49" charset="-122"/>
            </a:endParaRPr>
          </a:p>
        </p:txBody>
      </p:sp>
      <p:sp>
        <p:nvSpPr>
          <p:cNvPr id="6149" name="Text Box 24"/>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2</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pPr eaLnBrk="1" hangingPunct="1">
              <a:defRPr/>
            </a:pPr>
            <a:r>
              <a:rPr lang="zh-CN" altLang="en-US" smtClean="0"/>
              <a:t>外部地址变换</a:t>
            </a:r>
          </a:p>
        </p:txBody>
      </p:sp>
      <p:sp>
        <p:nvSpPr>
          <p:cNvPr id="4403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虚拟存储系统</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地址的映象和变换方法</a:t>
            </a:r>
            <a:endParaRPr lang="zh-CN" altLang="en-US" sz="1200" b="0">
              <a:latin typeface="Times New Roman" pitchFamily="18" charset="0"/>
              <a:ea typeface="幼圆" pitchFamily="49" charset="-122"/>
            </a:endParaRPr>
          </a:p>
        </p:txBody>
      </p:sp>
      <p:sp>
        <p:nvSpPr>
          <p:cNvPr id="44036" name="Rectangle 99"/>
          <p:cNvSpPr>
            <a:spLocks noChangeArrowheads="1"/>
          </p:cNvSpPr>
          <p:nvPr/>
        </p:nvSpPr>
        <p:spPr bwMode="auto">
          <a:xfrm>
            <a:off x="4799013" y="5494338"/>
            <a:ext cx="862012" cy="37782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latin typeface="Book Antiqua" pitchFamily="18" charset="0"/>
              </a:rPr>
              <a:t>装入</a:t>
            </a:r>
          </a:p>
        </p:txBody>
      </p:sp>
      <p:sp>
        <p:nvSpPr>
          <p:cNvPr id="44037" name="Rectangle 100"/>
          <p:cNvSpPr>
            <a:spLocks noChangeArrowheads="1"/>
          </p:cNvSpPr>
          <p:nvPr/>
        </p:nvSpPr>
        <p:spPr bwMode="auto">
          <a:xfrm>
            <a:off x="5661025" y="5494338"/>
            <a:ext cx="2949575" cy="37782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latin typeface="Book Antiqua" pitchFamily="18" charset="0"/>
              </a:rPr>
              <a:t>磁盘实地址</a:t>
            </a:r>
          </a:p>
        </p:txBody>
      </p:sp>
      <p:sp>
        <p:nvSpPr>
          <p:cNvPr id="44038" name="Rectangle 101"/>
          <p:cNvSpPr>
            <a:spLocks noChangeArrowheads="1"/>
          </p:cNvSpPr>
          <p:nvPr/>
        </p:nvSpPr>
        <p:spPr bwMode="auto">
          <a:xfrm>
            <a:off x="2424113" y="2263775"/>
            <a:ext cx="2517775" cy="376238"/>
          </a:xfrm>
          <a:prstGeom prst="rect">
            <a:avLst/>
          </a:prstGeom>
          <a:solidFill>
            <a:schemeClr val="accent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latin typeface="Book Antiqua" pitchFamily="18" charset="0"/>
              </a:rPr>
              <a:t>用户号</a:t>
            </a:r>
            <a:endParaRPr lang="zh-CN" altLang="zh-CN" sz="2400">
              <a:solidFill>
                <a:schemeClr val="tx2"/>
              </a:solidFill>
              <a:latin typeface="Book Antiqua" pitchFamily="18" charset="0"/>
            </a:endParaRPr>
          </a:p>
        </p:txBody>
      </p:sp>
      <p:sp>
        <p:nvSpPr>
          <p:cNvPr id="44039" name="Rectangle 102"/>
          <p:cNvSpPr>
            <a:spLocks noChangeArrowheads="1"/>
          </p:cNvSpPr>
          <p:nvPr/>
        </p:nvSpPr>
        <p:spPr bwMode="auto">
          <a:xfrm>
            <a:off x="6596063" y="2263775"/>
            <a:ext cx="1943100" cy="376238"/>
          </a:xfrm>
          <a:prstGeom prst="rect">
            <a:avLst/>
          </a:prstGeom>
          <a:solidFill>
            <a:schemeClr val="accent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latin typeface="Book Antiqua" pitchFamily="18" charset="0"/>
              </a:rPr>
              <a:t>页内偏移</a:t>
            </a:r>
            <a:endParaRPr lang="zh-CN" altLang="zh-CN" sz="2400">
              <a:solidFill>
                <a:schemeClr val="tx2"/>
              </a:solidFill>
              <a:latin typeface="Book Antiqua" pitchFamily="18" charset="0"/>
            </a:endParaRPr>
          </a:p>
        </p:txBody>
      </p:sp>
      <p:sp>
        <p:nvSpPr>
          <p:cNvPr id="44040" name="Rectangle 103"/>
          <p:cNvSpPr>
            <a:spLocks noChangeArrowheads="1"/>
          </p:cNvSpPr>
          <p:nvPr/>
        </p:nvSpPr>
        <p:spPr bwMode="auto">
          <a:xfrm>
            <a:off x="5661025" y="5118100"/>
            <a:ext cx="2949575" cy="376238"/>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latin typeface="Book Antiqua" pitchFamily="18" charset="0"/>
            </a:endParaRPr>
          </a:p>
        </p:txBody>
      </p:sp>
      <p:sp>
        <p:nvSpPr>
          <p:cNvPr id="44041" name="Rectangle 104"/>
          <p:cNvSpPr>
            <a:spLocks noChangeArrowheads="1"/>
          </p:cNvSpPr>
          <p:nvPr/>
        </p:nvSpPr>
        <p:spPr bwMode="auto">
          <a:xfrm>
            <a:off x="4799013" y="5118100"/>
            <a:ext cx="862012" cy="376238"/>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latin typeface="Book Antiqua" pitchFamily="18" charset="0"/>
            </a:endParaRPr>
          </a:p>
        </p:txBody>
      </p:sp>
      <p:sp>
        <p:nvSpPr>
          <p:cNvPr id="44042" name="Rectangle 105"/>
          <p:cNvSpPr>
            <a:spLocks noChangeArrowheads="1"/>
          </p:cNvSpPr>
          <p:nvPr/>
        </p:nvSpPr>
        <p:spPr bwMode="auto">
          <a:xfrm>
            <a:off x="4799013" y="4740275"/>
            <a:ext cx="862012" cy="377825"/>
          </a:xfrm>
          <a:prstGeom prst="rect">
            <a:avLst/>
          </a:prstGeom>
          <a:solidFill>
            <a:srgbClr val="FFFF00"/>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Book Antiqua" pitchFamily="18" charset="0"/>
              </a:rPr>
              <a:t>1</a:t>
            </a:r>
          </a:p>
        </p:txBody>
      </p:sp>
      <p:sp>
        <p:nvSpPr>
          <p:cNvPr id="44043" name="Line 106"/>
          <p:cNvSpPr>
            <a:spLocks noChangeShapeType="1"/>
          </p:cNvSpPr>
          <p:nvPr/>
        </p:nvSpPr>
        <p:spPr bwMode="auto">
          <a:xfrm>
            <a:off x="1920875" y="3017838"/>
            <a:ext cx="0" cy="1130300"/>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44" name="Rectangle 107"/>
          <p:cNvSpPr>
            <a:spLocks noChangeArrowheads="1"/>
          </p:cNvSpPr>
          <p:nvPr/>
        </p:nvSpPr>
        <p:spPr bwMode="auto">
          <a:xfrm>
            <a:off x="5661025" y="4740275"/>
            <a:ext cx="2949575" cy="37782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latin typeface="Book Antiqua" pitchFamily="18" charset="0"/>
            </a:endParaRPr>
          </a:p>
        </p:txBody>
      </p:sp>
      <p:sp>
        <p:nvSpPr>
          <p:cNvPr id="44045" name="Line 108"/>
          <p:cNvSpPr>
            <a:spLocks noChangeShapeType="1"/>
          </p:cNvSpPr>
          <p:nvPr/>
        </p:nvSpPr>
        <p:spPr bwMode="auto">
          <a:xfrm flipV="1">
            <a:off x="6021388" y="3717925"/>
            <a:ext cx="0" cy="1238250"/>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46" name="Rectangle 109"/>
          <p:cNvSpPr>
            <a:spLocks noChangeArrowheads="1"/>
          </p:cNvSpPr>
          <p:nvPr/>
        </p:nvSpPr>
        <p:spPr bwMode="auto">
          <a:xfrm>
            <a:off x="4941888" y="2263775"/>
            <a:ext cx="1654175" cy="376238"/>
          </a:xfrm>
          <a:prstGeom prst="rect">
            <a:avLst/>
          </a:prstGeom>
          <a:solidFill>
            <a:schemeClr val="accent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latin typeface="Book Antiqua" pitchFamily="18" charset="0"/>
              </a:rPr>
              <a:t>虚页号</a:t>
            </a:r>
            <a:endParaRPr lang="zh-CN" altLang="zh-CN" sz="2400">
              <a:solidFill>
                <a:schemeClr val="tx2"/>
              </a:solidFill>
              <a:latin typeface="Book Antiqua" pitchFamily="18" charset="0"/>
            </a:endParaRPr>
          </a:p>
        </p:txBody>
      </p:sp>
      <p:sp>
        <p:nvSpPr>
          <p:cNvPr id="44047" name="Rectangle 110"/>
          <p:cNvSpPr>
            <a:spLocks noChangeArrowheads="1"/>
          </p:cNvSpPr>
          <p:nvPr/>
        </p:nvSpPr>
        <p:spPr bwMode="auto">
          <a:xfrm>
            <a:off x="5661025" y="4364038"/>
            <a:ext cx="2949575" cy="376237"/>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latin typeface="Book Antiqua" pitchFamily="18" charset="0"/>
            </a:endParaRPr>
          </a:p>
        </p:txBody>
      </p:sp>
      <p:sp>
        <p:nvSpPr>
          <p:cNvPr id="44048" name="Rectangle 111"/>
          <p:cNvSpPr>
            <a:spLocks noChangeArrowheads="1"/>
          </p:cNvSpPr>
          <p:nvPr/>
        </p:nvSpPr>
        <p:spPr bwMode="auto">
          <a:xfrm>
            <a:off x="4799013" y="4364038"/>
            <a:ext cx="862012" cy="376237"/>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latin typeface="Book Antiqua" pitchFamily="18" charset="0"/>
            </a:endParaRPr>
          </a:p>
        </p:txBody>
      </p:sp>
      <p:sp>
        <p:nvSpPr>
          <p:cNvPr id="44049" name="Line 112"/>
          <p:cNvSpPr>
            <a:spLocks noChangeShapeType="1"/>
          </p:cNvSpPr>
          <p:nvPr/>
        </p:nvSpPr>
        <p:spPr bwMode="auto">
          <a:xfrm flipV="1">
            <a:off x="1920875" y="3017838"/>
            <a:ext cx="3884613"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0" name="Line 113"/>
          <p:cNvSpPr>
            <a:spLocks noChangeShapeType="1"/>
          </p:cNvSpPr>
          <p:nvPr/>
        </p:nvSpPr>
        <p:spPr bwMode="auto">
          <a:xfrm flipV="1">
            <a:off x="1920875" y="5172075"/>
            <a:ext cx="0" cy="752475"/>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1" name="Line 114"/>
          <p:cNvSpPr>
            <a:spLocks noChangeShapeType="1"/>
          </p:cNvSpPr>
          <p:nvPr/>
        </p:nvSpPr>
        <p:spPr bwMode="auto">
          <a:xfrm flipV="1">
            <a:off x="3648075" y="4902200"/>
            <a:ext cx="1150938" cy="0"/>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2" name="Rectangle 115"/>
          <p:cNvSpPr>
            <a:spLocks noChangeArrowheads="1"/>
          </p:cNvSpPr>
          <p:nvPr/>
        </p:nvSpPr>
        <p:spPr bwMode="auto">
          <a:xfrm>
            <a:off x="985838" y="4202113"/>
            <a:ext cx="1798637" cy="969962"/>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latin typeface="Book Antiqua" pitchFamily="18" charset="0"/>
              </a:rPr>
              <a:t>外部地址</a:t>
            </a:r>
            <a:br>
              <a:rPr lang="zh-CN" altLang="en-US" sz="2400">
                <a:solidFill>
                  <a:schemeClr val="tx2"/>
                </a:solidFill>
                <a:latin typeface="Book Antiqua" pitchFamily="18" charset="0"/>
              </a:rPr>
            </a:br>
            <a:r>
              <a:rPr lang="zh-CN" altLang="en-US" sz="2400">
                <a:solidFill>
                  <a:schemeClr val="tx2"/>
                </a:solidFill>
                <a:latin typeface="Book Antiqua" pitchFamily="18" charset="0"/>
              </a:rPr>
              <a:t>变换（软</a:t>
            </a:r>
            <a:br>
              <a:rPr lang="zh-CN" altLang="en-US" sz="2400">
                <a:solidFill>
                  <a:schemeClr val="tx2"/>
                </a:solidFill>
                <a:latin typeface="Book Antiqua" pitchFamily="18" charset="0"/>
              </a:rPr>
            </a:br>
            <a:r>
              <a:rPr lang="zh-CN" altLang="en-US" sz="2400">
                <a:solidFill>
                  <a:schemeClr val="tx2"/>
                </a:solidFill>
                <a:latin typeface="Book Antiqua" pitchFamily="18" charset="0"/>
              </a:rPr>
              <a:t>件实现）</a:t>
            </a:r>
          </a:p>
        </p:txBody>
      </p:sp>
      <p:sp>
        <p:nvSpPr>
          <p:cNvPr id="44053" name="Rectangle 116"/>
          <p:cNvSpPr>
            <a:spLocks noChangeArrowheads="1"/>
          </p:cNvSpPr>
          <p:nvPr/>
        </p:nvSpPr>
        <p:spPr bwMode="auto">
          <a:xfrm>
            <a:off x="3432175" y="3340100"/>
            <a:ext cx="1293813" cy="377825"/>
          </a:xfrm>
          <a:prstGeom prst="rect">
            <a:avLst/>
          </a:prstGeom>
          <a:solidFill>
            <a:srgbClr val="99FF66"/>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latin typeface="Book Antiqua" pitchFamily="18" charset="0"/>
              </a:rPr>
              <a:t>磁盘号</a:t>
            </a:r>
            <a:endParaRPr lang="zh-CN" altLang="zh-CN" sz="2400">
              <a:solidFill>
                <a:schemeClr val="tx2"/>
              </a:solidFill>
              <a:latin typeface="Book Antiqua" pitchFamily="18" charset="0"/>
            </a:endParaRPr>
          </a:p>
        </p:txBody>
      </p:sp>
      <p:sp>
        <p:nvSpPr>
          <p:cNvPr id="44054" name="Rectangle 117"/>
          <p:cNvSpPr>
            <a:spLocks noChangeArrowheads="1"/>
          </p:cNvSpPr>
          <p:nvPr/>
        </p:nvSpPr>
        <p:spPr bwMode="auto">
          <a:xfrm>
            <a:off x="4725988" y="3340100"/>
            <a:ext cx="1295400" cy="377825"/>
          </a:xfrm>
          <a:prstGeom prst="rect">
            <a:avLst/>
          </a:prstGeom>
          <a:solidFill>
            <a:srgbClr val="99FF66"/>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latin typeface="Book Antiqua" pitchFamily="18" charset="0"/>
              </a:rPr>
              <a:t>柱面号</a:t>
            </a:r>
            <a:endParaRPr lang="zh-CN" altLang="zh-CN" sz="2400">
              <a:solidFill>
                <a:schemeClr val="tx2"/>
              </a:solidFill>
              <a:latin typeface="Book Antiqua" pitchFamily="18" charset="0"/>
            </a:endParaRPr>
          </a:p>
        </p:txBody>
      </p:sp>
      <p:sp>
        <p:nvSpPr>
          <p:cNvPr id="44055" name="Rectangle 118"/>
          <p:cNvSpPr>
            <a:spLocks noChangeArrowheads="1"/>
          </p:cNvSpPr>
          <p:nvPr/>
        </p:nvSpPr>
        <p:spPr bwMode="auto">
          <a:xfrm>
            <a:off x="6021388" y="3340100"/>
            <a:ext cx="1293812" cy="377825"/>
          </a:xfrm>
          <a:prstGeom prst="rect">
            <a:avLst/>
          </a:prstGeom>
          <a:solidFill>
            <a:srgbClr val="99FF66"/>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latin typeface="Book Antiqua" pitchFamily="18" charset="0"/>
              </a:rPr>
              <a:t>磁头号</a:t>
            </a:r>
            <a:endParaRPr lang="zh-CN" altLang="zh-CN" sz="2400">
              <a:solidFill>
                <a:schemeClr val="tx2"/>
              </a:solidFill>
              <a:latin typeface="Book Antiqua" pitchFamily="18" charset="0"/>
            </a:endParaRPr>
          </a:p>
        </p:txBody>
      </p:sp>
      <p:sp>
        <p:nvSpPr>
          <p:cNvPr id="44056" name="Rectangle 119"/>
          <p:cNvSpPr>
            <a:spLocks noChangeArrowheads="1"/>
          </p:cNvSpPr>
          <p:nvPr/>
        </p:nvSpPr>
        <p:spPr bwMode="auto">
          <a:xfrm>
            <a:off x="7315200" y="3340100"/>
            <a:ext cx="1295400" cy="377825"/>
          </a:xfrm>
          <a:prstGeom prst="rect">
            <a:avLst/>
          </a:prstGeom>
          <a:solidFill>
            <a:srgbClr val="99FF66"/>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latin typeface="Book Antiqua" pitchFamily="18" charset="0"/>
              </a:rPr>
              <a:t>块号</a:t>
            </a:r>
            <a:endParaRPr lang="zh-CN" altLang="zh-CN" sz="2400">
              <a:solidFill>
                <a:schemeClr val="tx2"/>
              </a:solidFill>
              <a:latin typeface="Book Antiqua" pitchFamily="18" charset="0"/>
            </a:endParaRPr>
          </a:p>
        </p:txBody>
      </p:sp>
      <p:sp>
        <p:nvSpPr>
          <p:cNvPr id="44057" name="Rectangle 120"/>
          <p:cNvSpPr>
            <a:spLocks noChangeArrowheads="1"/>
          </p:cNvSpPr>
          <p:nvPr/>
        </p:nvSpPr>
        <p:spPr bwMode="auto">
          <a:xfrm>
            <a:off x="914400" y="2209800"/>
            <a:ext cx="1509713" cy="59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latin typeface="Book Antiqua" pitchFamily="18" charset="0"/>
              </a:rPr>
              <a:t>多用户</a:t>
            </a:r>
            <a:br>
              <a:rPr lang="zh-CN" altLang="en-US" sz="2400">
                <a:solidFill>
                  <a:schemeClr val="tx2"/>
                </a:solidFill>
                <a:latin typeface="Book Antiqua" pitchFamily="18" charset="0"/>
              </a:rPr>
            </a:br>
            <a:r>
              <a:rPr lang="zh-CN" altLang="en-US" sz="2400">
                <a:solidFill>
                  <a:schemeClr val="tx2"/>
                </a:solidFill>
                <a:latin typeface="Book Antiqua" pitchFamily="18" charset="0"/>
              </a:rPr>
              <a:t>虚地址</a:t>
            </a:r>
            <a:endParaRPr lang="zh-CN" altLang="zh-CN" sz="2400">
              <a:solidFill>
                <a:schemeClr val="tx2"/>
              </a:solidFill>
              <a:latin typeface="Book Antiqua" pitchFamily="18" charset="0"/>
            </a:endParaRPr>
          </a:p>
        </p:txBody>
      </p:sp>
      <p:sp>
        <p:nvSpPr>
          <p:cNvPr id="44058" name="Line 121"/>
          <p:cNvSpPr>
            <a:spLocks noChangeShapeType="1"/>
          </p:cNvSpPr>
          <p:nvPr/>
        </p:nvSpPr>
        <p:spPr bwMode="auto">
          <a:xfrm flipV="1">
            <a:off x="3144838" y="2640013"/>
            <a:ext cx="0" cy="188595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9" name="Line 122"/>
          <p:cNvSpPr>
            <a:spLocks noChangeShapeType="1"/>
          </p:cNvSpPr>
          <p:nvPr/>
        </p:nvSpPr>
        <p:spPr bwMode="auto">
          <a:xfrm flipV="1">
            <a:off x="3144838" y="4525963"/>
            <a:ext cx="1654175" cy="0"/>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0" name="Line 123"/>
          <p:cNvSpPr>
            <a:spLocks noChangeShapeType="1"/>
          </p:cNvSpPr>
          <p:nvPr/>
        </p:nvSpPr>
        <p:spPr bwMode="auto">
          <a:xfrm flipV="1">
            <a:off x="5805488" y="2640013"/>
            <a:ext cx="0" cy="377825"/>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1" name="Line 124"/>
          <p:cNvSpPr>
            <a:spLocks noChangeShapeType="1"/>
          </p:cNvSpPr>
          <p:nvPr/>
        </p:nvSpPr>
        <p:spPr bwMode="auto">
          <a:xfrm flipV="1">
            <a:off x="1920875" y="5924550"/>
            <a:ext cx="1727200"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2" name="Line 125"/>
          <p:cNvSpPr>
            <a:spLocks noChangeShapeType="1"/>
          </p:cNvSpPr>
          <p:nvPr/>
        </p:nvSpPr>
        <p:spPr bwMode="auto">
          <a:xfrm flipV="1">
            <a:off x="3648075" y="4902200"/>
            <a:ext cx="0" cy="102235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3" name="Rectangle 126"/>
          <p:cNvSpPr>
            <a:spLocks noChangeArrowheads="1"/>
          </p:cNvSpPr>
          <p:nvPr/>
        </p:nvSpPr>
        <p:spPr bwMode="auto">
          <a:xfrm>
            <a:off x="6021388" y="5872163"/>
            <a:ext cx="1366837" cy="37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latin typeface="Book Antiqua" pitchFamily="18" charset="0"/>
              </a:rPr>
              <a:t>外页表</a:t>
            </a:r>
            <a:endParaRPr lang="zh-CN" altLang="zh-CN" sz="2400">
              <a:solidFill>
                <a:schemeClr val="tx2"/>
              </a:solidFill>
              <a:latin typeface="Book Antiqua" pitchFamily="18" charset="0"/>
            </a:endParaRP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pPr eaLnBrk="1" hangingPunct="1">
              <a:defRPr/>
            </a:pPr>
            <a:r>
              <a:rPr lang="zh-CN" altLang="en-US" smtClean="0"/>
              <a:t>主要内容</a:t>
            </a:r>
          </a:p>
        </p:txBody>
      </p:sp>
      <p:sp>
        <p:nvSpPr>
          <p:cNvPr id="4505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虚拟存储系统</a:t>
            </a:r>
            <a:endParaRPr lang="zh-CN" altLang="en-US" sz="1200" b="0">
              <a:latin typeface="Times New Roman" pitchFamily="18" charset="0"/>
              <a:ea typeface="幼圆" pitchFamily="49" charset="-122"/>
            </a:endParaRPr>
          </a:p>
        </p:txBody>
      </p:sp>
      <p:sp>
        <p:nvSpPr>
          <p:cNvPr id="45060" name="Rectangle 5"/>
          <p:cNvSpPr>
            <a:spLocks noGrp="1" noChangeArrowheads="1"/>
          </p:cNvSpPr>
          <p:nvPr>
            <p:ph type="body" idx="1"/>
          </p:nvPr>
        </p:nvSpPr>
        <p:spPr/>
        <p:txBody>
          <a:bodyPr/>
          <a:lstStyle/>
          <a:p>
            <a:pPr marL="0" indent="0" eaLnBrk="1" hangingPunct="1">
              <a:lnSpc>
                <a:spcPct val="120000"/>
              </a:lnSpc>
              <a:buFont typeface="Wingdings" pitchFamily="2" charset="2"/>
              <a:buNone/>
            </a:pPr>
            <a:r>
              <a:rPr lang="zh-CN" altLang="en-US" smtClean="0"/>
              <a:t>       根据所采用的地址映象和变换方法（内部地址变换）不同，有三种不同类型的虚拟存储器：</a:t>
            </a:r>
          </a:p>
          <a:p>
            <a:pPr marL="0" indent="0" eaLnBrk="1" hangingPunct="1">
              <a:lnSpc>
                <a:spcPct val="120000"/>
              </a:lnSpc>
            </a:pPr>
            <a:r>
              <a:rPr lang="zh-CN" altLang="en-US" smtClean="0"/>
              <a:t>  </a:t>
            </a:r>
            <a:r>
              <a:rPr lang="zh-CN" altLang="en-US" smtClean="0">
                <a:hlinkClick r:id="rId5" action="ppaction://hlinksldjump"/>
              </a:rPr>
              <a:t>段式虚拟存储器</a:t>
            </a:r>
            <a:endParaRPr lang="zh-CN" altLang="en-US" smtClean="0"/>
          </a:p>
          <a:p>
            <a:pPr marL="0" indent="0" eaLnBrk="1" hangingPunct="1">
              <a:lnSpc>
                <a:spcPct val="120000"/>
              </a:lnSpc>
            </a:pPr>
            <a:r>
              <a:rPr lang="zh-CN" altLang="en-US" smtClean="0"/>
              <a:t>  </a:t>
            </a:r>
            <a:r>
              <a:rPr lang="zh-CN" altLang="en-US" smtClean="0">
                <a:hlinkClick r:id="rId6" action="ppaction://hlinksldjump"/>
              </a:rPr>
              <a:t>页式虚拟存储器</a:t>
            </a:r>
            <a:endParaRPr lang="zh-CN" altLang="en-US" smtClean="0"/>
          </a:p>
          <a:p>
            <a:pPr marL="0" indent="0" eaLnBrk="1" hangingPunct="1">
              <a:lnSpc>
                <a:spcPct val="120000"/>
              </a:lnSpc>
            </a:pPr>
            <a:r>
              <a:rPr lang="zh-CN" altLang="en-US" smtClean="0"/>
              <a:t>  </a:t>
            </a:r>
            <a:r>
              <a:rPr lang="zh-CN" altLang="en-US" smtClean="0">
                <a:hlinkClick r:id="rId7" action="ppaction://hlinksldjump"/>
              </a:rPr>
              <a:t>段页式虚拟存储器</a:t>
            </a:r>
            <a:endParaRPr lang="zh-CN" altLang="en-US" smtClean="0"/>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p:txBody>
          <a:bodyPr/>
          <a:lstStyle/>
          <a:p>
            <a:pPr eaLnBrk="1" hangingPunct="1">
              <a:defRPr/>
            </a:pPr>
            <a:r>
              <a:rPr lang="zh-CN" altLang="en-US" smtClean="0"/>
              <a:t>段式虚拟存储器的</a:t>
            </a:r>
            <a:br>
              <a:rPr lang="zh-CN" altLang="en-US" smtClean="0"/>
            </a:br>
            <a:r>
              <a:rPr lang="zh-CN" altLang="en-US" smtClean="0"/>
              <a:t>地址映象</a:t>
            </a:r>
          </a:p>
        </p:txBody>
      </p:sp>
      <p:sp>
        <p:nvSpPr>
          <p:cNvPr id="4608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虚拟存储系统</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地址的映象和变换方法</a:t>
            </a:r>
            <a:endParaRPr lang="zh-CN" altLang="en-US" sz="1200" b="0">
              <a:latin typeface="Times New Roman" pitchFamily="18" charset="0"/>
              <a:ea typeface="幼圆" pitchFamily="49" charset="-122"/>
            </a:endParaRPr>
          </a:p>
        </p:txBody>
      </p:sp>
      <p:sp>
        <p:nvSpPr>
          <p:cNvPr id="46084" name="Rectangle 59"/>
          <p:cNvSpPr>
            <a:spLocks noChangeArrowheads="1"/>
          </p:cNvSpPr>
          <p:nvPr/>
        </p:nvSpPr>
        <p:spPr bwMode="auto">
          <a:xfrm>
            <a:off x="0" y="3292475"/>
            <a:ext cx="9144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0"/>
              </a:spcBef>
              <a:buClrTx/>
              <a:buFontTx/>
              <a:buNone/>
            </a:pPr>
            <a:r>
              <a:rPr lang="zh-CN" altLang="en-US" sz="1200" b="0">
                <a:latin typeface="Times New Roman" pitchFamily="18" charset="0"/>
                <a:ea typeface="宋体" pitchFamily="2" charset="-122"/>
              </a:rPr>
              <a:t>…</a:t>
            </a:r>
            <a:r>
              <a:rPr lang="zh-CN" altLang="en-US" sz="1100" b="0">
                <a:latin typeface="Times New Roman" pitchFamily="18" charset="0"/>
                <a:ea typeface="宋体" pitchFamily="2" charset="-122"/>
              </a:rPr>
              <a:t> </a:t>
            </a:r>
            <a:endParaRPr lang="zh-CN" altLang="en-US" sz="2400" b="0">
              <a:latin typeface="Times New Roman" pitchFamily="18" charset="0"/>
              <a:ea typeface="宋体" pitchFamily="2" charset="-122"/>
            </a:endParaRPr>
          </a:p>
        </p:txBody>
      </p:sp>
      <p:sp>
        <p:nvSpPr>
          <p:cNvPr id="46085" name="Rectangle 7"/>
          <p:cNvSpPr>
            <a:spLocks noChangeArrowheads="1"/>
          </p:cNvSpPr>
          <p:nvPr/>
        </p:nvSpPr>
        <p:spPr bwMode="auto">
          <a:xfrm>
            <a:off x="1828800" y="2590800"/>
            <a:ext cx="1247775" cy="1371600"/>
          </a:xfrm>
          <a:prstGeom prst="rect">
            <a:avLst/>
          </a:prstGeom>
          <a:solidFill>
            <a:srgbClr val="FFFF00"/>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0</a:t>
            </a:r>
            <a:r>
              <a:rPr lang="zh-CN" altLang="en-US" sz="2400">
                <a:solidFill>
                  <a:schemeClr val="tx2"/>
                </a:solidFill>
              </a:rPr>
              <a:t>段</a:t>
            </a:r>
          </a:p>
        </p:txBody>
      </p:sp>
      <p:sp>
        <p:nvSpPr>
          <p:cNvPr id="46086" name="Rectangle 8"/>
          <p:cNvSpPr>
            <a:spLocks noChangeArrowheads="1"/>
          </p:cNvSpPr>
          <p:nvPr/>
        </p:nvSpPr>
        <p:spPr bwMode="auto">
          <a:xfrm>
            <a:off x="6858000" y="2286000"/>
            <a:ext cx="1247775" cy="2286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46087" name="Line 9"/>
          <p:cNvSpPr>
            <a:spLocks noChangeShapeType="1"/>
          </p:cNvSpPr>
          <p:nvPr/>
        </p:nvSpPr>
        <p:spPr bwMode="auto">
          <a:xfrm>
            <a:off x="3048000" y="2895600"/>
            <a:ext cx="658813" cy="1270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88" name="Rectangle 10"/>
          <p:cNvSpPr>
            <a:spLocks noChangeArrowheads="1"/>
          </p:cNvSpPr>
          <p:nvPr/>
        </p:nvSpPr>
        <p:spPr bwMode="auto">
          <a:xfrm flipH="1">
            <a:off x="1143000" y="3657600"/>
            <a:ext cx="692150"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r" eaLnBrk="1" hangingPunct="1">
              <a:lnSpc>
                <a:spcPct val="80000"/>
              </a:lnSpc>
              <a:spcBef>
                <a:spcPct val="0"/>
              </a:spcBef>
              <a:buClrTx/>
              <a:buFontTx/>
              <a:buNone/>
            </a:pPr>
            <a:r>
              <a:rPr lang="zh-CN" altLang="en-US" sz="2400">
                <a:solidFill>
                  <a:schemeClr val="tx2"/>
                </a:solidFill>
              </a:rPr>
              <a:t>1</a:t>
            </a:r>
            <a:r>
              <a:rPr lang="en-US" altLang="zh-CN" sz="2400">
                <a:solidFill>
                  <a:schemeClr val="tx2"/>
                </a:solidFill>
              </a:rPr>
              <a:t>k</a:t>
            </a:r>
          </a:p>
        </p:txBody>
      </p:sp>
      <p:sp>
        <p:nvSpPr>
          <p:cNvPr id="46089" name="Rectangle 11"/>
          <p:cNvSpPr>
            <a:spLocks noChangeArrowheads="1"/>
          </p:cNvSpPr>
          <p:nvPr/>
        </p:nvSpPr>
        <p:spPr bwMode="auto">
          <a:xfrm>
            <a:off x="1828800" y="4114800"/>
            <a:ext cx="1247775" cy="679450"/>
          </a:xfrm>
          <a:prstGeom prst="rect">
            <a:avLst/>
          </a:prstGeom>
          <a:solidFill>
            <a:schemeClr val="accent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1</a:t>
            </a:r>
            <a:r>
              <a:rPr lang="zh-CN" altLang="en-US" sz="2400">
                <a:solidFill>
                  <a:schemeClr val="tx2"/>
                </a:solidFill>
              </a:rPr>
              <a:t>段</a:t>
            </a:r>
          </a:p>
        </p:txBody>
      </p:sp>
      <p:sp>
        <p:nvSpPr>
          <p:cNvPr id="46090" name="Rectangle 12"/>
          <p:cNvSpPr>
            <a:spLocks noChangeArrowheads="1"/>
          </p:cNvSpPr>
          <p:nvPr/>
        </p:nvSpPr>
        <p:spPr bwMode="auto">
          <a:xfrm>
            <a:off x="1828800" y="4953000"/>
            <a:ext cx="1247775" cy="411163"/>
          </a:xfrm>
          <a:prstGeom prst="rect">
            <a:avLst/>
          </a:prstGeom>
          <a:solidFill>
            <a:srgbClr val="FF3300"/>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2</a:t>
            </a:r>
            <a:r>
              <a:rPr lang="zh-CN" altLang="en-US" sz="2400">
                <a:solidFill>
                  <a:schemeClr val="tx2"/>
                </a:solidFill>
              </a:rPr>
              <a:t>段</a:t>
            </a:r>
          </a:p>
        </p:txBody>
      </p:sp>
      <p:sp>
        <p:nvSpPr>
          <p:cNvPr id="46091" name="Rectangle 13"/>
          <p:cNvSpPr>
            <a:spLocks noChangeArrowheads="1"/>
          </p:cNvSpPr>
          <p:nvPr/>
        </p:nvSpPr>
        <p:spPr bwMode="auto">
          <a:xfrm>
            <a:off x="1835150" y="5562600"/>
            <a:ext cx="1247775" cy="403225"/>
          </a:xfrm>
          <a:prstGeom prst="rect">
            <a:avLst/>
          </a:prstGeom>
          <a:solidFill>
            <a:srgbClr val="66CCFF"/>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3</a:t>
            </a:r>
            <a:r>
              <a:rPr lang="zh-CN" altLang="en-US" sz="2400">
                <a:solidFill>
                  <a:schemeClr val="tx2"/>
                </a:solidFill>
              </a:rPr>
              <a:t>段</a:t>
            </a:r>
          </a:p>
        </p:txBody>
      </p:sp>
      <p:sp>
        <p:nvSpPr>
          <p:cNvPr id="46092" name="Rectangle 14"/>
          <p:cNvSpPr>
            <a:spLocks noChangeArrowheads="1"/>
          </p:cNvSpPr>
          <p:nvPr/>
        </p:nvSpPr>
        <p:spPr bwMode="auto">
          <a:xfrm flipH="1">
            <a:off x="1143000" y="2513013"/>
            <a:ext cx="692150" cy="39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r" eaLnBrk="1" hangingPunct="1">
              <a:lnSpc>
                <a:spcPct val="80000"/>
              </a:lnSpc>
              <a:spcBef>
                <a:spcPct val="0"/>
              </a:spcBef>
              <a:buClrTx/>
              <a:buFontTx/>
              <a:buNone/>
            </a:pPr>
            <a:r>
              <a:rPr lang="zh-CN" altLang="en-US" sz="2400">
                <a:solidFill>
                  <a:schemeClr val="tx2"/>
                </a:solidFill>
              </a:rPr>
              <a:t>0</a:t>
            </a:r>
          </a:p>
        </p:txBody>
      </p:sp>
      <p:sp>
        <p:nvSpPr>
          <p:cNvPr id="46093" name="Rectangle 15"/>
          <p:cNvSpPr>
            <a:spLocks noChangeArrowheads="1"/>
          </p:cNvSpPr>
          <p:nvPr/>
        </p:nvSpPr>
        <p:spPr bwMode="auto">
          <a:xfrm flipH="1">
            <a:off x="1143000" y="4495800"/>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r" eaLnBrk="1" hangingPunct="1">
              <a:lnSpc>
                <a:spcPct val="80000"/>
              </a:lnSpc>
              <a:spcBef>
                <a:spcPct val="0"/>
              </a:spcBef>
              <a:buClrTx/>
              <a:buFontTx/>
              <a:buNone/>
            </a:pPr>
            <a:r>
              <a:rPr lang="zh-CN" altLang="en-US" sz="2400">
                <a:solidFill>
                  <a:schemeClr val="tx2"/>
                </a:solidFill>
              </a:rPr>
              <a:t>500</a:t>
            </a:r>
            <a:endParaRPr lang="zh-CN" altLang="zh-CN" sz="2400">
              <a:solidFill>
                <a:schemeClr val="tx2"/>
              </a:solidFill>
            </a:endParaRPr>
          </a:p>
        </p:txBody>
      </p:sp>
      <p:sp>
        <p:nvSpPr>
          <p:cNvPr id="46094" name="Rectangle 16"/>
          <p:cNvSpPr>
            <a:spLocks noChangeArrowheads="1"/>
          </p:cNvSpPr>
          <p:nvPr/>
        </p:nvSpPr>
        <p:spPr bwMode="auto">
          <a:xfrm flipH="1">
            <a:off x="1143000" y="3962400"/>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r" eaLnBrk="1" hangingPunct="1">
              <a:lnSpc>
                <a:spcPct val="80000"/>
              </a:lnSpc>
              <a:spcBef>
                <a:spcPct val="0"/>
              </a:spcBef>
              <a:buClrTx/>
              <a:buFontTx/>
              <a:buNone/>
            </a:pPr>
            <a:r>
              <a:rPr lang="zh-CN" altLang="en-US" sz="2400">
                <a:solidFill>
                  <a:schemeClr val="tx2"/>
                </a:solidFill>
              </a:rPr>
              <a:t>0</a:t>
            </a:r>
          </a:p>
        </p:txBody>
      </p:sp>
      <p:sp>
        <p:nvSpPr>
          <p:cNvPr id="46095" name="Rectangle 17"/>
          <p:cNvSpPr>
            <a:spLocks noChangeArrowheads="1"/>
          </p:cNvSpPr>
          <p:nvPr/>
        </p:nvSpPr>
        <p:spPr bwMode="auto">
          <a:xfrm flipH="1">
            <a:off x="1143000" y="5105400"/>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r" eaLnBrk="1" hangingPunct="1">
              <a:lnSpc>
                <a:spcPct val="80000"/>
              </a:lnSpc>
              <a:spcBef>
                <a:spcPct val="0"/>
              </a:spcBef>
              <a:buClrTx/>
              <a:buFontTx/>
              <a:buNone/>
            </a:pPr>
            <a:r>
              <a:rPr lang="zh-CN" altLang="en-US" sz="2400">
                <a:solidFill>
                  <a:schemeClr val="tx2"/>
                </a:solidFill>
              </a:rPr>
              <a:t>200</a:t>
            </a:r>
            <a:endParaRPr lang="zh-CN" altLang="zh-CN" sz="2400">
              <a:solidFill>
                <a:schemeClr val="tx2"/>
              </a:solidFill>
            </a:endParaRPr>
          </a:p>
        </p:txBody>
      </p:sp>
      <p:sp>
        <p:nvSpPr>
          <p:cNvPr id="46096" name="Rectangle 18"/>
          <p:cNvSpPr>
            <a:spLocks noChangeArrowheads="1"/>
          </p:cNvSpPr>
          <p:nvPr/>
        </p:nvSpPr>
        <p:spPr bwMode="auto">
          <a:xfrm flipH="1">
            <a:off x="1143000" y="4800600"/>
            <a:ext cx="692150"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r" eaLnBrk="1" hangingPunct="1">
              <a:lnSpc>
                <a:spcPct val="80000"/>
              </a:lnSpc>
              <a:spcBef>
                <a:spcPct val="0"/>
              </a:spcBef>
              <a:buClrTx/>
              <a:buFontTx/>
              <a:buNone/>
            </a:pPr>
            <a:r>
              <a:rPr lang="zh-CN" altLang="en-US" sz="2400">
                <a:solidFill>
                  <a:schemeClr val="tx2"/>
                </a:solidFill>
              </a:rPr>
              <a:t>0</a:t>
            </a:r>
          </a:p>
        </p:txBody>
      </p:sp>
      <p:sp>
        <p:nvSpPr>
          <p:cNvPr id="46097" name="Rectangle 19"/>
          <p:cNvSpPr>
            <a:spLocks noChangeArrowheads="1"/>
          </p:cNvSpPr>
          <p:nvPr/>
        </p:nvSpPr>
        <p:spPr bwMode="auto">
          <a:xfrm flipH="1">
            <a:off x="1143000" y="5681663"/>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r" eaLnBrk="1" hangingPunct="1">
              <a:lnSpc>
                <a:spcPct val="80000"/>
              </a:lnSpc>
              <a:spcBef>
                <a:spcPct val="0"/>
              </a:spcBef>
              <a:buClrTx/>
              <a:buFontTx/>
              <a:buNone/>
            </a:pPr>
            <a:r>
              <a:rPr lang="zh-CN" altLang="en-US" sz="2400">
                <a:solidFill>
                  <a:schemeClr val="tx2"/>
                </a:solidFill>
              </a:rPr>
              <a:t>200</a:t>
            </a:r>
            <a:endParaRPr lang="zh-CN" altLang="zh-CN" sz="2400">
              <a:solidFill>
                <a:schemeClr val="tx2"/>
              </a:solidFill>
            </a:endParaRPr>
          </a:p>
        </p:txBody>
      </p:sp>
      <p:sp>
        <p:nvSpPr>
          <p:cNvPr id="46098" name="Rectangle 20"/>
          <p:cNvSpPr>
            <a:spLocks noChangeArrowheads="1"/>
          </p:cNvSpPr>
          <p:nvPr/>
        </p:nvSpPr>
        <p:spPr bwMode="auto">
          <a:xfrm flipH="1">
            <a:off x="1143000" y="5410200"/>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r" eaLnBrk="1" hangingPunct="1">
              <a:lnSpc>
                <a:spcPct val="80000"/>
              </a:lnSpc>
              <a:spcBef>
                <a:spcPct val="0"/>
              </a:spcBef>
              <a:buClrTx/>
              <a:buFontTx/>
              <a:buNone/>
            </a:pPr>
            <a:r>
              <a:rPr lang="zh-CN" altLang="en-US" sz="2400">
                <a:solidFill>
                  <a:schemeClr val="tx2"/>
                </a:solidFill>
              </a:rPr>
              <a:t>0</a:t>
            </a:r>
          </a:p>
        </p:txBody>
      </p:sp>
      <p:sp>
        <p:nvSpPr>
          <p:cNvPr id="46099" name="Rectangle 21"/>
          <p:cNvSpPr>
            <a:spLocks noChangeArrowheads="1"/>
          </p:cNvSpPr>
          <p:nvPr/>
        </p:nvSpPr>
        <p:spPr bwMode="auto">
          <a:xfrm>
            <a:off x="3706813" y="2305050"/>
            <a:ext cx="830262" cy="395288"/>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段号</a:t>
            </a:r>
          </a:p>
        </p:txBody>
      </p:sp>
      <p:sp>
        <p:nvSpPr>
          <p:cNvPr id="46100" name="Rectangle 22"/>
          <p:cNvSpPr>
            <a:spLocks noChangeArrowheads="1"/>
          </p:cNvSpPr>
          <p:nvPr/>
        </p:nvSpPr>
        <p:spPr bwMode="auto">
          <a:xfrm>
            <a:off x="4537075" y="2305050"/>
            <a:ext cx="831850" cy="395288"/>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段长</a:t>
            </a:r>
          </a:p>
        </p:txBody>
      </p:sp>
      <p:sp>
        <p:nvSpPr>
          <p:cNvPr id="46101" name="Rectangle 23"/>
          <p:cNvSpPr>
            <a:spLocks noChangeArrowheads="1"/>
          </p:cNvSpPr>
          <p:nvPr/>
        </p:nvSpPr>
        <p:spPr bwMode="auto">
          <a:xfrm>
            <a:off x="5368925" y="2305050"/>
            <a:ext cx="830263" cy="395288"/>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起址</a:t>
            </a:r>
          </a:p>
        </p:txBody>
      </p:sp>
      <p:sp>
        <p:nvSpPr>
          <p:cNvPr id="46102" name="Rectangle 24"/>
          <p:cNvSpPr>
            <a:spLocks noChangeArrowheads="1"/>
          </p:cNvSpPr>
          <p:nvPr/>
        </p:nvSpPr>
        <p:spPr bwMode="auto">
          <a:xfrm>
            <a:off x="3706813" y="2700338"/>
            <a:ext cx="830262" cy="396875"/>
          </a:xfrm>
          <a:prstGeom prst="rect">
            <a:avLst/>
          </a:prstGeom>
          <a:solidFill>
            <a:srgbClr val="FFFF00"/>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0</a:t>
            </a:r>
          </a:p>
        </p:txBody>
      </p:sp>
      <p:sp>
        <p:nvSpPr>
          <p:cNvPr id="46103" name="Rectangle 25"/>
          <p:cNvSpPr>
            <a:spLocks noChangeArrowheads="1"/>
          </p:cNvSpPr>
          <p:nvPr/>
        </p:nvSpPr>
        <p:spPr bwMode="auto">
          <a:xfrm>
            <a:off x="4537075" y="2700338"/>
            <a:ext cx="831850" cy="396875"/>
          </a:xfrm>
          <a:prstGeom prst="rect">
            <a:avLst/>
          </a:prstGeom>
          <a:solidFill>
            <a:srgbClr val="FFFF00"/>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1</a:t>
            </a:r>
            <a:r>
              <a:rPr lang="en-US" altLang="zh-CN" sz="2400">
                <a:solidFill>
                  <a:schemeClr val="tx2"/>
                </a:solidFill>
              </a:rPr>
              <a:t>k</a:t>
            </a:r>
          </a:p>
        </p:txBody>
      </p:sp>
      <p:sp>
        <p:nvSpPr>
          <p:cNvPr id="46104" name="Rectangle 26"/>
          <p:cNvSpPr>
            <a:spLocks noChangeArrowheads="1"/>
          </p:cNvSpPr>
          <p:nvPr/>
        </p:nvSpPr>
        <p:spPr bwMode="auto">
          <a:xfrm>
            <a:off x="5368925" y="2700338"/>
            <a:ext cx="830263" cy="396875"/>
          </a:xfrm>
          <a:prstGeom prst="rect">
            <a:avLst/>
          </a:prstGeom>
          <a:solidFill>
            <a:srgbClr val="FFFF00"/>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8</a:t>
            </a:r>
            <a:r>
              <a:rPr lang="en-US" altLang="zh-CN" sz="2400">
                <a:solidFill>
                  <a:schemeClr val="tx2"/>
                </a:solidFill>
              </a:rPr>
              <a:t>k</a:t>
            </a:r>
          </a:p>
        </p:txBody>
      </p:sp>
      <p:sp>
        <p:nvSpPr>
          <p:cNvPr id="46105" name="Rectangle 27"/>
          <p:cNvSpPr>
            <a:spLocks noChangeArrowheads="1"/>
          </p:cNvSpPr>
          <p:nvPr/>
        </p:nvSpPr>
        <p:spPr bwMode="auto">
          <a:xfrm>
            <a:off x="3706813" y="3097213"/>
            <a:ext cx="830262" cy="396875"/>
          </a:xfrm>
          <a:prstGeom prst="rect">
            <a:avLst/>
          </a:prstGeom>
          <a:solidFill>
            <a:schemeClr val="accent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1</a:t>
            </a:r>
          </a:p>
        </p:txBody>
      </p:sp>
      <p:sp>
        <p:nvSpPr>
          <p:cNvPr id="46106" name="Rectangle 28"/>
          <p:cNvSpPr>
            <a:spLocks noChangeArrowheads="1"/>
          </p:cNvSpPr>
          <p:nvPr/>
        </p:nvSpPr>
        <p:spPr bwMode="auto">
          <a:xfrm>
            <a:off x="4537075" y="3097213"/>
            <a:ext cx="831850" cy="396875"/>
          </a:xfrm>
          <a:prstGeom prst="rect">
            <a:avLst/>
          </a:prstGeom>
          <a:solidFill>
            <a:schemeClr val="accent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500</a:t>
            </a:r>
            <a:endParaRPr lang="zh-CN" altLang="zh-CN" sz="2400">
              <a:solidFill>
                <a:schemeClr val="tx2"/>
              </a:solidFill>
            </a:endParaRPr>
          </a:p>
        </p:txBody>
      </p:sp>
      <p:sp>
        <p:nvSpPr>
          <p:cNvPr id="46107" name="Rectangle 29"/>
          <p:cNvSpPr>
            <a:spLocks noChangeArrowheads="1"/>
          </p:cNvSpPr>
          <p:nvPr/>
        </p:nvSpPr>
        <p:spPr bwMode="auto">
          <a:xfrm>
            <a:off x="5368925" y="3097213"/>
            <a:ext cx="830263" cy="396875"/>
          </a:xfrm>
          <a:prstGeom prst="rect">
            <a:avLst/>
          </a:prstGeom>
          <a:solidFill>
            <a:schemeClr val="accent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16</a:t>
            </a:r>
            <a:r>
              <a:rPr lang="en-US" altLang="zh-CN" sz="2400">
                <a:solidFill>
                  <a:schemeClr val="tx2"/>
                </a:solidFill>
              </a:rPr>
              <a:t>k</a:t>
            </a:r>
          </a:p>
        </p:txBody>
      </p:sp>
      <p:sp>
        <p:nvSpPr>
          <p:cNvPr id="46108" name="Rectangle 30"/>
          <p:cNvSpPr>
            <a:spLocks noChangeArrowheads="1"/>
          </p:cNvSpPr>
          <p:nvPr/>
        </p:nvSpPr>
        <p:spPr bwMode="auto">
          <a:xfrm>
            <a:off x="3706813" y="3494088"/>
            <a:ext cx="830262" cy="395287"/>
          </a:xfrm>
          <a:prstGeom prst="rect">
            <a:avLst/>
          </a:prstGeom>
          <a:solidFill>
            <a:srgbClr val="FF3300"/>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2</a:t>
            </a:r>
          </a:p>
        </p:txBody>
      </p:sp>
      <p:sp>
        <p:nvSpPr>
          <p:cNvPr id="46109" name="Rectangle 31"/>
          <p:cNvSpPr>
            <a:spLocks noChangeArrowheads="1"/>
          </p:cNvSpPr>
          <p:nvPr/>
        </p:nvSpPr>
        <p:spPr bwMode="auto">
          <a:xfrm>
            <a:off x="4537075" y="3494088"/>
            <a:ext cx="831850" cy="395287"/>
          </a:xfrm>
          <a:prstGeom prst="rect">
            <a:avLst/>
          </a:prstGeom>
          <a:solidFill>
            <a:srgbClr val="FF3300"/>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200</a:t>
            </a:r>
            <a:endParaRPr lang="zh-CN" altLang="zh-CN" sz="2400">
              <a:solidFill>
                <a:schemeClr val="tx2"/>
              </a:solidFill>
            </a:endParaRPr>
          </a:p>
        </p:txBody>
      </p:sp>
      <p:sp>
        <p:nvSpPr>
          <p:cNvPr id="46110" name="Rectangle 32"/>
          <p:cNvSpPr>
            <a:spLocks noChangeArrowheads="1"/>
          </p:cNvSpPr>
          <p:nvPr/>
        </p:nvSpPr>
        <p:spPr bwMode="auto">
          <a:xfrm>
            <a:off x="5368925" y="3494088"/>
            <a:ext cx="830263" cy="395287"/>
          </a:xfrm>
          <a:prstGeom prst="rect">
            <a:avLst/>
          </a:prstGeom>
          <a:solidFill>
            <a:srgbClr val="FF3300"/>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9</a:t>
            </a:r>
            <a:r>
              <a:rPr lang="en-US" altLang="zh-CN" sz="2400">
                <a:solidFill>
                  <a:schemeClr val="tx2"/>
                </a:solidFill>
              </a:rPr>
              <a:t>k</a:t>
            </a:r>
          </a:p>
        </p:txBody>
      </p:sp>
      <p:sp>
        <p:nvSpPr>
          <p:cNvPr id="46111" name="Rectangle 33"/>
          <p:cNvSpPr>
            <a:spLocks noChangeArrowheads="1"/>
          </p:cNvSpPr>
          <p:nvPr/>
        </p:nvSpPr>
        <p:spPr bwMode="auto">
          <a:xfrm>
            <a:off x="3706813" y="3889375"/>
            <a:ext cx="830262" cy="396875"/>
          </a:xfrm>
          <a:prstGeom prst="rect">
            <a:avLst/>
          </a:prstGeom>
          <a:solidFill>
            <a:srgbClr val="66CCFF"/>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3</a:t>
            </a:r>
          </a:p>
        </p:txBody>
      </p:sp>
      <p:sp>
        <p:nvSpPr>
          <p:cNvPr id="46112" name="Rectangle 34"/>
          <p:cNvSpPr>
            <a:spLocks noChangeArrowheads="1"/>
          </p:cNvSpPr>
          <p:nvPr/>
        </p:nvSpPr>
        <p:spPr bwMode="auto">
          <a:xfrm>
            <a:off x="4537075" y="3889375"/>
            <a:ext cx="831850" cy="396875"/>
          </a:xfrm>
          <a:prstGeom prst="rect">
            <a:avLst/>
          </a:prstGeom>
          <a:solidFill>
            <a:srgbClr val="66CCFF"/>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200</a:t>
            </a:r>
            <a:endParaRPr lang="zh-CN" altLang="zh-CN" sz="2400">
              <a:solidFill>
                <a:schemeClr val="tx2"/>
              </a:solidFill>
            </a:endParaRPr>
          </a:p>
        </p:txBody>
      </p:sp>
      <p:sp>
        <p:nvSpPr>
          <p:cNvPr id="46113" name="Rectangle 35"/>
          <p:cNvSpPr>
            <a:spLocks noChangeArrowheads="1"/>
          </p:cNvSpPr>
          <p:nvPr/>
        </p:nvSpPr>
        <p:spPr bwMode="auto">
          <a:xfrm>
            <a:off x="5368925" y="3889375"/>
            <a:ext cx="830263" cy="396875"/>
          </a:xfrm>
          <a:prstGeom prst="rect">
            <a:avLst/>
          </a:prstGeom>
          <a:solidFill>
            <a:srgbClr val="66CCFF"/>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30</a:t>
            </a:r>
            <a:r>
              <a:rPr lang="en-US" altLang="zh-CN" sz="2400">
                <a:solidFill>
                  <a:schemeClr val="tx2"/>
                </a:solidFill>
              </a:rPr>
              <a:t>k</a:t>
            </a:r>
          </a:p>
        </p:txBody>
      </p:sp>
      <p:sp>
        <p:nvSpPr>
          <p:cNvPr id="46114" name="Rectangle 36"/>
          <p:cNvSpPr>
            <a:spLocks noChangeArrowheads="1"/>
          </p:cNvSpPr>
          <p:nvPr/>
        </p:nvSpPr>
        <p:spPr bwMode="auto">
          <a:xfrm flipH="1">
            <a:off x="8172450" y="2060575"/>
            <a:ext cx="6921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lnSpc>
                <a:spcPct val="80000"/>
              </a:lnSpc>
              <a:spcBef>
                <a:spcPct val="0"/>
              </a:spcBef>
              <a:buClrTx/>
              <a:buFontTx/>
              <a:buNone/>
            </a:pPr>
            <a:r>
              <a:rPr lang="zh-CN" altLang="en-US" sz="2400">
                <a:solidFill>
                  <a:schemeClr val="tx2"/>
                </a:solidFill>
              </a:rPr>
              <a:t>0</a:t>
            </a:r>
            <a:endParaRPr lang="zh-CN" altLang="zh-CN" sz="2400">
              <a:solidFill>
                <a:schemeClr val="tx2"/>
              </a:solidFill>
            </a:endParaRPr>
          </a:p>
        </p:txBody>
      </p:sp>
      <p:sp>
        <p:nvSpPr>
          <p:cNvPr id="46115" name="Rectangle 37"/>
          <p:cNvSpPr>
            <a:spLocks noChangeArrowheads="1"/>
          </p:cNvSpPr>
          <p:nvPr/>
        </p:nvSpPr>
        <p:spPr bwMode="auto">
          <a:xfrm>
            <a:off x="6858000" y="2514600"/>
            <a:ext cx="1247775" cy="1219200"/>
          </a:xfrm>
          <a:prstGeom prst="rect">
            <a:avLst/>
          </a:prstGeom>
          <a:solidFill>
            <a:srgbClr val="FFFF00"/>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46116" name="Rectangle 38"/>
          <p:cNvSpPr>
            <a:spLocks noChangeArrowheads="1"/>
          </p:cNvSpPr>
          <p:nvPr/>
        </p:nvSpPr>
        <p:spPr bwMode="auto">
          <a:xfrm>
            <a:off x="6858000" y="3733800"/>
            <a:ext cx="1247775" cy="339725"/>
          </a:xfrm>
          <a:prstGeom prst="rect">
            <a:avLst/>
          </a:prstGeom>
          <a:solidFill>
            <a:srgbClr val="FF3300"/>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46117" name="Rectangle 39"/>
          <p:cNvSpPr>
            <a:spLocks noChangeArrowheads="1"/>
          </p:cNvSpPr>
          <p:nvPr/>
        </p:nvSpPr>
        <p:spPr bwMode="auto">
          <a:xfrm flipH="1">
            <a:off x="8172450" y="2349500"/>
            <a:ext cx="6921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lnSpc>
                <a:spcPct val="80000"/>
              </a:lnSpc>
              <a:spcBef>
                <a:spcPct val="0"/>
              </a:spcBef>
              <a:buClrTx/>
              <a:buFontTx/>
              <a:buNone/>
            </a:pPr>
            <a:r>
              <a:rPr lang="zh-CN" altLang="en-US" sz="2400">
                <a:solidFill>
                  <a:schemeClr val="tx2"/>
                </a:solidFill>
              </a:rPr>
              <a:t>8</a:t>
            </a:r>
            <a:r>
              <a:rPr lang="en-US" altLang="zh-CN" sz="2400">
                <a:solidFill>
                  <a:schemeClr val="tx2"/>
                </a:solidFill>
              </a:rPr>
              <a:t>k</a:t>
            </a:r>
          </a:p>
        </p:txBody>
      </p:sp>
      <p:sp>
        <p:nvSpPr>
          <p:cNvPr id="46118" name="Rectangle 40"/>
          <p:cNvSpPr>
            <a:spLocks noChangeArrowheads="1"/>
          </p:cNvSpPr>
          <p:nvPr/>
        </p:nvSpPr>
        <p:spPr bwMode="auto">
          <a:xfrm flipH="1">
            <a:off x="8172450" y="3500438"/>
            <a:ext cx="6921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lnSpc>
                <a:spcPct val="80000"/>
              </a:lnSpc>
              <a:spcBef>
                <a:spcPct val="0"/>
              </a:spcBef>
              <a:buClrTx/>
              <a:buFontTx/>
              <a:buNone/>
            </a:pPr>
            <a:r>
              <a:rPr lang="zh-CN" altLang="en-US" sz="2400">
                <a:solidFill>
                  <a:schemeClr val="tx2"/>
                </a:solidFill>
              </a:rPr>
              <a:t>9</a:t>
            </a:r>
            <a:r>
              <a:rPr lang="en-US" altLang="zh-CN" sz="2400">
                <a:solidFill>
                  <a:schemeClr val="tx2"/>
                </a:solidFill>
              </a:rPr>
              <a:t>k</a:t>
            </a:r>
          </a:p>
        </p:txBody>
      </p:sp>
      <p:sp>
        <p:nvSpPr>
          <p:cNvPr id="46119" name="Rectangle 41"/>
          <p:cNvSpPr>
            <a:spLocks noChangeArrowheads="1"/>
          </p:cNvSpPr>
          <p:nvPr/>
        </p:nvSpPr>
        <p:spPr bwMode="auto">
          <a:xfrm>
            <a:off x="6858000" y="4075113"/>
            <a:ext cx="1247775" cy="268287"/>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46120" name="Rectangle 42"/>
          <p:cNvSpPr>
            <a:spLocks noChangeArrowheads="1"/>
          </p:cNvSpPr>
          <p:nvPr/>
        </p:nvSpPr>
        <p:spPr bwMode="auto">
          <a:xfrm>
            <a:off x="6858000" y="4343400"/>
            <a:ext cx="1247775" cy="646113"/>
          </a:xfrm>
          <a:prstGeom prst="rect">
            <a:avLst/>
          </a:prstGeom>
          <a:solidFill>
            <a:schemeClr val="accent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46121" name="Rectangle 43"/>
          <p:cNvSpPr>
            <a:spLocks noChangeArrowheads="1"/>
          </p:cNvSpPr>
          <p:nvPr/>
        </p:nvSpPr>
        <p:spPr bwMode="auto">
          <a:xfrm flipH="1">
            <a:off x="8112125" y="4151313"/>
            <a:ext cx="6921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lnSpc>
                <a:spcPct val="80000"/>
              </a:lnSpc>
              <a:spcBef>
                <a:spcPct val="0"/>
              </a:spcBef>
              <a:buClrTx/>
              <a:buFontTx/>
              <a:buNone/>
            </a:pPr>
            <a:r>
              <a:rPr lang="zh-CN" altLang="en-US" sz="2400">
                <a:solidFill>
                  <a:schemeClr val="tx2"/>
                </a:solidFill>
              </a:rPr>
              <a:t>16</a:t>
            </a:r>
            <a:r>
              <a:rPr lang="en-US" altLang="zh-CN" sz="2400">
                <a:solidFill>
                  <a:schemeClr val="tx2"/>
                </a:solidFill>
              </a:rPr>
              <a:t>k</a:t>
            </a:r>
          </a:p>
        </p:txBody>
      </p:sp>
      <p:sp>
        <p:nvSpPr>
          <p:cNvPr id="46122" name="Rectangle 44"/>
          <p:cNvSpPr>
            <a:spLocks noChangeArrowheads="1"/>
          </p:cNvSpPr>
          <p:nvPr/>
        </p:nvSpPr>
        <p:spPr bwMode="auto">
          <a:xfrm>
            <a:off x="6858000" y="4989513"/>
            <a:ext cx="1247775" cy="258762"/>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46123" name="Rectangle 45"/>
          <p:cNvSpPr>
            <a:spLocks noChangeArrowheads="1"/>
          </p:cNvSpPr>
          <p:nvPr/>
        </p:nvSpPr>
        <p:spPr bwMode="auto">
          <a:xfrm>
            <a:off x="6858000" y="5248275"/>
            <a:ext cx="1247775" cy="339725"/>
          </a:xfrm>
          <a:prstGeom prst="rect">
            <a:avLst/>
          </a:prstGeom>
          <a:solidFill>
            <a:srgbClr val="66CCFF"/>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46124" name="Rectangle 46"/>
          <p:cNvSpPr>
            <a:spLocks noChangeArrowheads="1"/>
          </p:cNvSpPr>
          <p:nvPr/>
        </p:nvSpPr>
        <p:spPr bwMode="auto">
          <a:xfrm flipH="1">
            <a:off x="8112125" y="5065713"/>
            <a:ext cx="6921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lnSpc>
                <a:spcPct val="80000"/>
              </a:lnSpc>
              <a:spcBef>
                <a:spcPct val="0"/>
              </a:spcBef>
              <a:buClrTx/>
              <a:buFontTx/>
              <a:buNone/>
            </a:pPr>
            <a:r>
              <a:rPr lang="zh-CN" altLang="en-US" sz="2400">
                <a:solidFill>
                  <a:schemeClr val="tx2"/>
                </a:solidFill>
              </a:rPr>
              <a:t>30</a:t>
            </a:r>
            <a:r>
              <a:rPr lang="en-US" altLang="zh-CN" sz="2400">
                <a:solidFill>
                  <a:schemeClr val="tx2"/>
                </a:solidFill>
              </a:rPr>
              <a:t>k</a:t>
            </a:r>
          </a:p>
        </p:txBody>
      </p:sp>
      <p:sp>
        <p:nvSpPr>
          <p:cNvPr id="46125" name="Rectangle 47"/>
          <p:cNvSpPr>
            <a:spLocks noChangeArrowheads="1"/>
          </p:cNvSpPr>
          <p:nvPr/>
        </p:nvSpPr>
        <p:spPr bwMode="auto">
          <a:xfrm>
            <a:off x="6858000" y="5588000"/>
            <a:ext cx="1247775" cy="39687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46126" name="Line 48"/>
          <p:cNvSpPr>
            <a:spLocks noChangeShapeType="1"/>
          </p:cNvSpPr>
          <p:nvPr/>
        </p:nvSpPr>
        <p:spPr bwMode="auto">
          <a:xfrm flipV="1">
            <a:off x="3048000" y="3276600"/>
            <a:ext cx="609600" cy="871538"/>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27" name="Line 49"/>
          <p:cNvSpPr>
            <a:spLocks noChangeShapeType="1"/>
          </p:cNvSpPr>
          <p:nvPr/>
        </p:nvSpPr>
        <p:spPr bwMode="auto">
          <a:xfrm flipV="1">
            <a:off x="3048000" y="3644900"/>
            <a:ext cx="658813" cy="130810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28" name="Line 50"/>
          <p:cNvSpPr>
            <a:spLocks noChangeShapeType="1"/>
          </p:cNvSpPr>
          <p:nvPr/>
        </p:nvSpPr>
        <p:spPr bwMode="auto">
          <a:xfrm flipV="1">
            <a:off x="3082925" y="4040188"/>
            <a:ext cx="623888" cy="1585912"/>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29" name="Line 51"/>
          <p:cNvSpPr>
            <a:spLocks noChangeShapeType="1"/>
          </p:cNvSpPr>
          <p:nvPr/>
        </p:nvSpPr>
        <p:spPr bwMode="auto">
          <a:xfrm flipV="1">
            <a:off x="6199188" y="2514600"/>
            <a:ext cx="658812" cy="39370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30" name="Line 52"/>
          <p:cNvSpPr>
            <a:spLocks noChangeShapeType="1"/>
          </p:cNvSpPr>
          <p:nvPr/>
        </p:nvSpPr>
        <p:spPr bwMode="auto">
          <a:xfrm>
            <a:off x="6199188" y="3248025"/>
            <a:ext cx="658812" cy="1095375"/>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31" name="Line 53"/>
          <p:cNvSpPr>
            <a:spLocks noChangeShapeType="1"/>
          </p:cNvSpPr>
          <p:nvPr/>
        </p:nvSpPr>
        <p:spPr bwMode="auto">
          <a:xfrm>
            <a:off x="6172200" y="3733800"/>
            <a:ext cx="685800"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32" name="Line 54"/>
          <p:cNvSpPr>
            <a:spLocks noChangeShapeType="1"/>
          </p:cNvSpPr>
          <p:nvPr/>
        </p:nvSpPr>
        <p:spPr bwMode="auto">
          <a:xfrm>
            <a:off x="6199188" y="4097338"/>
            <a:ext cx="658812" cy="1160462"/>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33" name="Rectangle 55"/>
          <p:cNvSpPr>
            <a:spLocks noChangeArrowheads="1"/>
          </p:cNvSpPr>
          <p:nvPr/>
        </p:nvSpPr>
        <p:spPr bwMode="auto">
          <a:xfrm flipH="1">
            <a:off x="1752600" y="6019800"/>
            <a:ext cx="14478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程序空间</a:t>
            </a:r>
            <a:endParaRPr lang="zh-CN" altLang="zh-CN" sz="2400">
              <a:solidFill>
                <a:schemeClr val="tx2"/>
              </a:solidFill>
            </a:endParaRPr>
          </a:p>
        </p:txBody>
      </p:sp>
      <p:sp>
        <p:nvSpPr>
          <p:cNvPr id="46134" name="Rectangle 56"/>
          <p:cNvSpPr>
            <a:spLocks noChangeArrowheads="1"/>
          </p:cNvSpPr>
          <p:nvPr/>
        </p:nvSpPr>
        <p:spPr bwMode="auto">
          <a:xfrm flipH="1">
            <a:off x="6781800" y="6019800"/>
            <a:ext cx="15240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主存储器</a:t>
            </a:r>
            <a:endParaRPr lang="zh-CN" altLang="zh-CN" sz="2400">
              <a:solidFill>
                <a:schemeClr val="tx2"/>
              </a:solidFill>
            </a:endParaRPr>
          </a:p>
        </p:txBody>
      </p:sp>
      <p:sp>
        <p:nvSpPr>
          <p:cNvPr id="46135" name="Rectangle 57"/>
          <p:cNvSpPr>
            <a:spLocks noChangeArrowheads="1"/>
          </p:cNvSpPr>
          <p:nvPr/>
        </p:nvSpPr>
        <p:spPr bwMode="auto">
          <a:xfrm>
            <a:off x="1828800" y="2133600"/>
            <a:ext cx="1247775"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主程序</a:t>
            </a:r>
          </a:p>
        </p:txBody>
      </p:sp>
      <p:sp>
        <p:nvSpPr>
          <p:cNvPr id="46136" name="Rectangle 58"/>
          <p:cNvSpPr>
            <a:spLocks noChangeArrowheads="1"/>
          </p:cNvSpPr>
          <p:nvPr/>
        </p:nvSpPr>
        <p:spPr bwMode="auto">
          <a:xfrm flipH="1">
            <a:off x="4495800" y="4343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段表</a:t>
            </a:r>
            <a:endParaRPr lang="zh-CN" altLang="zh-CN" sz="2400">
              <a:solidFill>
                <a:schemeClr val="tx2"/>
              </a:solidFill>
            </a:endParaRPr>
          </a:p>
        </p:txBody>
      </p:sp>
      <p:sp>
        <p:nvSpPr>
          <p:cNvPr id="448572" name="Rectangle 60"/>
          <p:cNvSpPr>
            <a:spLocks noChangeArrowheads="1"/>
          </p:cNvSpPr>
          <p:nvPr/>
        </p:nvSpPr>
        <p:spPr bwMode="auto">
          <a:xfrm>
            <a:off x="7391400" y="2286000"/>
            <a:ext cx="425450"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90000" tIns="46800" rIns="90000" bIns="46800">
            <a:spAutoFit/>
          </a:bodyPr>
          <a:lstStyle/>
          <a:p>
            <a:pPr algn="l">
              <a:spcBef>
                <a:spcPct val="20000"/>
              </a:spcBef>
              <a:defRPr/>
            </a:pPr>
            <a:r>
              <a:rPr lang="zh-CN" altLang="en-US" sz="1600" b="1">
                <a:solidFill>
                  <a:schemeClr val="tx2"/>
                </a:solidFill>
                <a:effectLst>
                  <a:outerShdw blurRad="38100" dist="38100" dir="2700000" algn="tl">
                    <a:srgbClr val="C0C0C0"/>
                  </a:outerShdw>
                </a:effectLst>
                <a:latin typeface="Arial" pitchFamily="34" charset="0"/>
                <a:ea typeface="楷体_GB2312" pitchFamily="49" charset="-122"/>
              </a:rPr>
              <a:t>…</a:t>
            </a:r>
          </a:p>
        </p:txBody>
      </p:sp>
      <p:sp>
        <p:nvSpPr>
          <p:cNvPr id="448573" name="Rectangle 61"/>
          <p:cNvSpPr>
            <a:spLocks noChangeArrowheads="1"/>
          </p:cNvSpPr>
          <p:nvPr/>
        </p:nvSpPr>
        <p:spPr bwMode="auto">
          <a:xfrm>
            <a:off x="7391400" y="4114800"/>
            <a:ext cx="425450"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90000" tIns="46800" rIns="90000" bIns="46800">
            <a:spAutoFit/>
          </a:bodyPr>
          <a:lstStyle/>
          <a:p>
            <a:pPr algn="l">
              <a:spcBef>
                <a:spcPct val="20000"/>
              </a:spcBef>
              <a:defRPr/>
            </a:pPr>
            <a:r>
              <a:rPr lang="zh-CN" altLang="en-US" sz="1600" b="1">
                <a:solidFill>
                  <a:schemeClr val="tx2"/>
                </a:solidFill>
                <a:effectLst>
                  <a:outerShdw blurRad="38100" dist="38100" dir="2700000" algn="tl">
                    <a:srgbClr val="C0C0C0"/>
                  </a:outerShdw>
                </a:effectLst>
                <a:latin typeface="Arial" pitchFamily="34" charset="0"/>
                <a:ea typeface="楷体_GB2312" pitchFamily="49" charset="-122"/>
              </a:rPr>
              <a:t>…</a:t>
            </a:r>
          </a:p>
        </p:txBody>
      </p:sp>
      <p:sp>
        <p:nvSpPr>
          <p:cNvPr id="448574" name="Rectangle 62"/>
          <p:cNvSpPr>
            <a:spLocks noChangeArrowheads="1"/>
          </p:cNvSpPr>
          <p:nvPr/>
        </p:nvSpPr>
        <p:spPr bwMode="auto">
          <a:xfrm>
            <a:off x="7391400" y="4953000"/>
            <a:ext cx="425450"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90000" tIns="46800" rIns="90000" bIns="46800">
            <a:spAutoFit/>
          </a:bodyPr>
          <a:lstStyle/>
          <a:p>
            <a:pPr algn="l">
              <a:spcBef>
                <a:spcPct val="20000"/>
              </a:spcBef>
              <a:defRPr/>
            </a:pPr>
            <a:r>
              <a:rPr lang="zh-CN" altLang="en-US" sz="1600" b="1">
                <a:solidFill>
                  <a:schemeClr val="tx2"/>
                </a:solidFill>
                <a:effectLst>
                  <a:outerShdw blurRad="38100" dist="38100" dir="2700000" algn="tl">
                    <a:srgbClr val="C0C0C0"/>
                  </a:outerShdw>
                </a:effectLst>
                <a:latin typeface="Arial" pitchFamily="34" charset="0"/>
                <a:ea typeface="楷体_GB2312" pitchFamily="49" charset="-122"/>
              </a:rPr>
              <a:t>…</a:t>
            </a:r>
          </a:p>
        </p:txBody>
      </p:sp>
      <p:sp>
        <p:nvSpPr>
          <p:cNvPr id="448575" name="Rectangle 63"/>
          <p:cNvSpPr>
            <a:spLocks noChangeArrowheads="1"/>
          </p:cNvSpPr>
          <p:nvPr/>
        </p:nvSpPr>
        <p:spPr bwMode="auto">
          <a:xfrm>
            <a:off x="7391400" y="5638800"/>
            <a:ext cx="425450"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90000" tIns="46800" rIns="90000" bIns="46800">
            <a:spAutoFit/>
          </a:bodyPr>
          <a:lstStyle/>
          <a:p>
            <a:pPr algn="l">
              <a:spcBef>
                <a:spcPct val="20000"/>
              </a:spcBef>
              <a:defRPr/>
            </a:pPr>
            <a:r>
              <a:rPr lang="zh-CN" altLang="en-US" sz="1600" b="1">
                <a:solidFill>
                  <a:schemeClr val="tx2"/>
                </a:solidFill>
                <a:effectLst>
                  <a:outerShdw blurRad="38100" dist="38100" dir="2700000" algn="tl">
                    <a:srgbClr val="C0C0C0"/>
                  </a:outerShdw>
                </a:effectLst>
                <a:latin typeface="Arial" pitchFamily="34" charset="0"/>
                <a:ea typeface="楷体_GB2312" pitchFamily="49" charset="-122"/>
              </a:rPr>
              <a:t>…</a:t>
            </a:r>
          </a:p>
        </p:txBody>
      </p:sp>
      <p:sp>
        <p:nvSpPr>
          <p:cNvPr id="46141" name="Text Box 6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1</a:t>
            </a:r>
          </a:p>
        </p:txBody>
      </p:sp>
      <p:sp>
        <p:nvSpPr>
          <p:cNvPr id="46142" name="AutoShape 66"/>
          <p:cNvSpPr>
            <a:spLocks noChangeArrowheads="1"/>
          </p:cNvSpPr>
          <p:nvPr/>
        </p:nvSpPr>
        <p:spPr bwMode="auto">
          <a:xfrm>
            <a:off x="3581400" y="5181600"/>
            <a:ext cx="2895600" cy="609600"/>
          </a:xfrm>
          <a:prstGeom prst="cloudCallout">
            <a:avLst>
              <a:gd name="adj1" fmla="val -63708"/>
              <a:gd name="adj2" fmla="val -163542"/>
            </a:avLst>
          </a:prstGeom>
          <a:solidFill>
            <a:srgbClr val="99FF66"/>
          </a:solidFill>
          <a:ln w="28575">
            <a:solidFill>
              <a:schemeClr val="tx1"/>
            </a:solidFill>
            <a:round/>
            <a:headEnd/>
            <a:tailEnd/>
          </a:ln>
          <a:effectLst>
            <a:outerShdw dist="107763" dir="2700000" algn="ctr" rotWithShape="0">
              <a:schemeClr val="bg2"/>
            </a:outerShdw>
          </a:effectLst>
        </p:spPr>
        <p:txBody>
          <a:bodyPr lIns="90000" tIns="46800" rIns="90000" bIns="46800"/>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buClr>
                <a:schemeClr val="accent2"/>
              </a:buClr>
              <a:buFont typeface="Wingdings" pitchFamily="2" charset="2"/>
              <a:buNone/>
            </a:pPr>
            <a:r>
              <a:rPr lang="zh-CN" altLang="en-US" sz="2400">
                <a:solidFill>
                  <a:srgbClr val="FF0000"/>
                </a:solidFill>
              </a:rPr>
              <a:t>段大小可变</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pPr eaLnBrk="1" hangingPunct="1">
              <a:defRPr/>
            </a:pPr>
            <a:r>
              <a:rPr lang="zh-CN" altLang="en-US" smtClean="0"/>
              <a:t>段式虚拟存储器的</a:t>
            </a:r>
            <a:br>
              <a:rPr lang="zh-CN" altLang="en-US" smtClean="0"/>
            </a:br>
            <a:r>
              <a:rPr lang="zh-CN" altLang="en-US" smtClean="0"/>
              <a:t>地址变换</a:t>
            </a:r>
          </a:p>
        </p:txBody>
      </p:sp>
      <p:sp>
        <p:nvSpPr>
          <p:cNvPr id="4710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虚拟存储系统</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地址的映象和变换方法</a:t>
            </a:r>
            <a:endParaRPr lang="zh-CN" altLang="en-US" sz="1200" b="0">
              <a:latin typeface="Times New Roman" pitchFamily="18" charset="0"/>
              <a:ea typeface="幼圆" pitchFamily="49" charset="-122"/>
            </a:endParaRPr>
          </a:p>
        </p:txBody>
      </p:sp>
      <p:sp>
        <p:nvSpPr>
          <p:cNvPr id="47108" name="Rectangle 56"/>
          <p:cNvSpPr>
            <a:spLocks noChangeArrowheads="1"/>
          </p:cNvSpPr>
          <p:nvPr/>
        </p:nvSpPr>
        <p:spPr bwMode="auto">
          <a:xfrm>
            <a:off x="0" y="3292475"/>
            <a:ext cx="9144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0"/>
              </a:spcBef>
              <a:buClrTx/>
              <a:buFontTx/>
              <a:buNone/>
            </a:pPr>
            <a:r>
              <a:rPr lang="zh-CN" altLang="en-US" sz="1200" b="0">
                <a:latin typeface="Times New Roman" pitchFamily="18" charset="0"/>
                <a:ea typeface="宋体" pitchFamily="2" charset="-122"/>
              </a:rPr>
              <a:t>…</a:t>
            </a:r>
            <a:r>
              <a:rPr lang="zh-CN" altLang="en-US" sz="1100" b="0">
                <a:latin typeface="Times New Roman" pitchFamily="18" charset="0"/>
                <a:ea typeface="宋体" pitchFamily="2" charset="-122"/>
              </a:rPr>
              <a:t> </a:t>
            </a:r>
            <a:endParaRPr lang="zh-CN" altLang="en-US" sz="2400" b="0">
              <a:latin typeface="Times New Roman" pitchFamily="18" charset="0"/>
              <a:ea typeface="宋体" pitchFamily="2" charset="-122"/>
            </a:endParaRPr>
          </a:p>
        </p:txBody>
      </p:sp>
      <p:sp>
        <p:nvSpPr>
          <p:cNvPr id="47109" name="Line 62"/>
          <p:cNvSpPr>
            <a:spLocks noChangeShapeType="1"/>
          </p:cNvSpPr>
          <p:nvPr/>
        </p:nvSpPr>
        <p:spPr bwMode="auto">
          <a:xfrm flipV="1">
            <a:off x="1198563" y="3059113"/>
            <a:ext cx="1587500" cy="1587"/>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10" name="Rectangle 63"/>
          <p:cNvSpPr>
            <a:spLocks noChangeArrowheads="1"/>
          </p:cNvSpPr>
          <p:nvPr/>
        </p:nvSpPr>
        <p:spPr bwMode="auto">
          <a:xfrm flipH="1">
            <a:off x="838200" y="3440113"/>
            <a:ext cx="72231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r" eaLnBrk="1" hangingPunct="1">
              <a:lnSpc>
                <a:spcPct val="80000"/>
              </a:lnSpc>
              <a:spcBef>
                <a:spcPct val="0"/>
              </a:spcBef>
              <a:buClrTx/>
              <a:buFontTx/>
              <a:buNone/>
            </a:pPr>
            <a:r>
              <a:rPr lang="zh-CN" altLang="en-US" sz="2400">
                <a:solidFill>
                  <a:schemeClr val="tx2"/>
                </a:solidFill>
              </a:rPr>
              <a:t>0</a:t>
            </a:r>
          </a:p>
        </p:txBody>
      </p:sp>
      <p:sp>
        <p:nvSpPr>
          <p:cNvPr id="47111" name="Rectangle 64"/>
          <p:cNvSpPr>
            <a:spLocks noChangeArrowheads="1"/>
          </p:cNvSpPr>
          <p:nvPr/>
        </p:nvSpPr>
        <p:spPr bwMode="auto">
          <a:xfrm>
            <a:off x="1560513" y="5345113"/>
            <a:ext cx="865187" cy="598487"/>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段表</a:t>
            </a:r>
            <a:br>
              <a:rPr lang="zh-CN" altLang="en-US" sz="2400">
                <a:solidFill>
                  <a:schemeClr val="tx2"/>
                </a:solidFill>
              </a:rPr>
            </a:br>
            <a:r>
              <a:rPr lang="zh-CN" altLang="en-US" sz="2400">
                <a:solidFill>
                  <a:schemeClr val="tx2"/>
                </a:solidFill>
              </a:rPr>
              <a:t>长度</a:t>
            </a:r>
          </a:p>
        </p:txBody>
      </p:sp>
      <p:sp>
        <p:nvSpPr>
          <p:cNvPr id="47112" name="Rectangle 65"/>
          <p:cNvSpPr>
            <a:spLocks noChangeArrowheads="1"/>
          </p:cNvSpPr>
          <p:nvPr/>
        </p:nvSpPr>
        <p:spPr bwMode="auto">
          <a:xfrm>
            <a:off x="2425700" y="5345113"/>
            <a:ext cx="865188" cy="598487"/>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段表</a:t>
            </a:r>
            <a:br>
              <a:rPr lang="zh-CN" altLang="en-US" sz="2400">
                <a:solidFill>
                  <a:schemeClr val="tx2"/>
                </a:solidFill>
              </a:rPr>
            </a:br>
            <a:r>
              <a:rPr lang="zh-CN" altLang="en-US" sz="2400">
                <a:solidFill>
                  <a:schemeClr val="tx2"/>
                </a:solidFill>
              </a:rPr>
              <a:t>基址</a:t>
            </a:r>
          </a:p>
        </p:txBody>
      </p:sp>
      <p:sp>
        <p:nvSpPr>
          <p:cNvPr id="47113" name="Rectangle 66"/>
          <p:cNvSpPr>
            <a:spLocks noChangeArrowheads="1"/>
          </p:cNvSpPr>
          <p:nvPr/>
        </p:nvSpPr>
        <p:spPr bwMode="auto">
          <a:xfrm>
            <a:off x="1560513" y="4964113"/>
            <a:ext cx="865187" cy="3810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en-US" sz="2400">
              <a:solidFill>
                <a:schemeClr val="tx2"/>
              </a:solidFill>
            </a:endParaRPr>
          </a:p>
        </p:txBody>
      </p:sp>
      <p:sp>
        <p:nvSpPr>
          <p:cNvPr id="47114" name="Rectangle 67"/>
          <p:cNvSpPr>
            <a:spLocks noChangeArrowheads="1"/>
          </p:cNvSpPr>
          <p:nvPr/>
        </p:nvSpPr>
        <p:spPr bwMode="auto">
          <a:xfrm>
            <a:off x="2425700" y="4964113"/>
            <a:ext cx="865188" cy="3810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47115" name="Rectangle 68"/>
          <p:cNvSpPr>
            <a:spLocks noChangeArrowheads="1"/>
          </p:cNvSpPr>
          <p:nvPr/>
        </p:nvSpPr>
        <p:spPr bwMode="auto">
          <a:xfrm>
            <a:off x="1560513" y="4202113"/>
            <a:ext cx="865187" cy="3810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5</a:t>
            </a:r>
          </a:p>
        </p:txBody>
      </p:sp>
      <p:sp>
        <p:nvSpPr>
          <p:cNvPr id="47116" name="Rectangle 69"/>
          <p:cNvSpPr>
            <a:spLocks noChangeArrowheads="1"/>
          </p:cNvSpPr>
          <p:nvPr/>
        </p:nvSpPr>
        <p:spPr bwMode="auto">
          <a:xfrm>
            <a:off x="2425700" y="4202113"/>
            <a:ext cx="865188" cy="3810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en-US" altLang="zh-CN" sz="2400">
                <a:solidFill>
                  <a:schemeClr val="tx2"/>
                </a:solidFill>
              </a:rPr>
              <a:t>As</a:t>
            </a:r>
          </a:p>
        </p:txBody>
      </p:sp>
      <p:sp>
        <p:nvSpPr>
          <p:cNvPr id="47117" name="Rectangle 70"/>
          <p:cNvSpPr>
            <a:spLocks noChangeArrowheads="1"/>
          </p:cNvSpPr>
          <p:nvPr/>
        </p:nvSpPr>
        <p:spPr bwMode="auto">
          <a:xfrm>
            <a:off x="1560513" y="4583113"/>
            <a:ext cx="865187" cy="3810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en-US" sz="2400">
              <a:solidFill>
                <a:schemeClr val="tx2"/>
              </a:solidFill>
            </a:endParaRPr>
          </a:p>
        </p:txBody>
      </p:sp>
      <p:sp>
        <p:nvSpPr>
          <p:cNvPr id="47118" name="Rectangle 71"/>
          <p:cNvSpPr>
            <a:spLocks noChangeArrowheads="1"/>
          </p:cNvSpPr>
          <p:nvPr/>
        </p:nvSpPr>
        <p:spPr bwMode="auto">
          <a:xfrm>
            <a:off x="2425700" y="4583113"/>
            <a:ext cx="865188" cy="3810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47119" name="Rectangle 72"/>
          <p:cNvSpPr>
            <a:spLocks noChangeArrowheads="1"/>
          </p:cNvSpPr>
          <p:nvPr/>
        </p:nvSpPr>
        <p:spPr bwMode="auto">
          <a:xfrm>
            <a:off x="1560513" y="3821113"/>
            <a:ext cx="865187" cy="3810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en-US" sz="2400">
              <a:solidFill>
                <a:schemeClr val="tx2"/>
              </a:solidFill>
            </a:endParaRPr>
          </a:p>
        </p:txBody>
      </p:sp>
      <p:sp>
        <p:nvSpPr>
          <p:cNvPr id="47120" name="Rectangle 73"/>
          <p:cNvSpPr>
            <a:spLocks noChangeArrowheads="1"/>
          </p:cNvSpPr>
          <p:nvPr/>
        </p:nvSpPr>
        <p:spPr bwMode="auto">
          <a:xfrm>
            <a:off x="2425700" y="3821113"/>
            <a:ext cx="865188" cy="3810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47121" name="Rectangle 74"/>
          <p:cNvSpPr>
            <a:spLocks noChangeArrowheads="1"/>
          </p:cNvSpPr>
          <p:nvPr/>
        </p:nvSpPr>
        <p:spPr bwMode="auto">
          <a:xfrm>
            <a:off x="1560513" y="3440113"/>
            <a:ext cx="865187" cy="3810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en-US" sz="2400">
              <a:solidFill>
                <a:schemeClr val="tx2"/>
              </a:solidFill>
            </a:endParaRPr>
          </a:p>
        </p:txBody>
      </p:sp>
      <p:sp>
        <p:nvSpPr>
          <p:cNvPr id="47122" name="Rectangle 75"/>
          <p:cNvSpPr>
            <a:spLocks noChangeArrowheads="1"/>
          </p:cNvSpPr>
          <p:nvPr/>
        </p:nvSpPr>
        <p:spPr bwMode="auto">
          <a:xfrm>
            <a:off x="2425700" y="3440113"/>
            <a:ext cx="865188" cy="3810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47123" name="Rectangle 76"/>
          <p:cNvSpPr>
            <a:spLocks noChangeArrowheads="1"/>
          </p:cNvSpPr>
          <p:nvPr/>
        </p:nvSpPr>
        <p:spPr bwMode="auto">
          <a:xfrm>
            <a:off x="4229100" y="5345113"/>
            <a:ext cx="866775" cy="598487"/>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段名</a:t>
            </a:r>
          </a:p>
        </p:txBody>
      </p:sp>
      <p:sp>
        <p:nvSpPr>
          <p:cNvPr id="47124" name="Rectangle 77"/>
          <p:cNvSpPr>
            <a:spLocks noChangeArrowheads="1"/>
          </p:cNvSpPr>
          <p:nvPr/>
        </p:nvSpPr>
        <p:spPr bwMode="auto">
          <a:xfrm>
            <a:off x="5095875" y="5345113"/>
            <a:ext cx="865188" cy="598487"/>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起始</a:t>
            </a:r>
          </a:p>
          <a:p>
            <a:pPr algn="ctr" eaLnBrk="1" hangingPunct="1">
              <a:lnSpc>
                <a:spcPct val="80000"/>
              </a:lnSpc>
              <a:spcBef>
                <a:spcPct val="0"/>
              </a:spcBef>
              <a:buClrTx/>
              <a:buFontTx/>
              <a:buNone/>
            </a:pPr>
            <a:r>
              <a:rPr lang="zh-CN" altLang="en-US" sz="2400">
                <a:solidFill>
                  <a:schemeClr val="tx2"/>
                </a:solidFill>
              </a:rPr>
              <a:t>地址</a:t>
            </a:r>
          </a:p>
        </p:txBody>
      </p:sp>
      <p:sp>
        <p:nvSpPr>
          <p:cNvPr id="47125" name="Rectangle 78"/>
          <p:cNvSpPr>
            <a:spLocks noChangeArrowheads="1"/>
          </p:cNvSpPr>
          <p:nvPr/>
        </p:nvSpPr>
        <p:spPr bwMode="auto">
          <a:xfrm>
            <a:off x="5961063" y="5345113"/>
            <a:ext cx="865187" cy="598487"/>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装入</a:t>
            </a:r>
            <a:br>
              <a:rPr lang="zh-CN" altLang="en-US" sz="2400">
                <a:solidFill>
                  <a:schemeClr val="tx2"/>
                </a:solidFill>
              </a:rPr>
            </a:br>
            <a:r>
              <a:rPr lang="zh-CN" altLang="en-US" sz="2400">
                <a:solidFill>
                  <a:schemeClr val="tx2"/>
                </a:solidFill>
              </a:rPr>
              <a:t>位</a:t>
            </a:r>
          </a:p>
        </p:txBody>
      </p:sp>
      <p:sp>
        <p:nvSpPr>
          <p:cNvPr id="47126" name="Rectangle 79"/>
          <p:cNvSpPr>
            <a:spLocks noChangeArrowheads="1"/>
          </p:cNvSpPr>
          <p:nvPr/>
        </p:nvSpPr>
        <p:spPr bwMode="auto">
          <a:xfrm>
            <a:off x="6826250" y="5345113"/>
            <a:ext cx="866775" cy="598487"/>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段长</a:t>
            </a:r>
          </a:p>
        </p:txBody>
      </p:sp>
      <p:sp>
        <p:nvSpPr>
          <p:cNvPr id="47127" name="Rectangle 80"/>
          <p:cNvSpPr>
            <a:spLocks noChangeArrowheads="1"/>
          </p:cNvSpPr>
          <p:nvPr/>
        </p:nvSpPr>
        <p:spPr bwMode="auto">
          <a:xfrm>
            <a:off x="7693025" y="5345113"/>
            <a:ext cx="865188" cy="598487"/>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访问</a:t>
            </a:r>
            <a:br>
              <a:rPr lang="zh-CN" altLang="en-US" sz="2400">
                <a:solidFill>
                  <a:schemeClr val="tx2"/>
                </a:solidFill>
              </a:rPr>
            </a:br>
            <a:r>
              <a:rPr lang="zh-CN" altLang="en-US" sz="2400">
                <a:solidFill>
                  <a:schemeClr val="tx2"/>
                </a:solidFill>
              </a:rPr>
              <a:t>方式</a:t>
            </a:r>
          </a:p>
        </p:txBody>
      </p:sp>
      <p:sp>
        <p:nvSpPr>
          <p:cNvPr id="47128" name="Rectangle 81"/>
          <p:cNvSpPr>
            <a:spLocks noChangeArrowheads="1"/>
          </p:cNvSpPr>
          <p:nvPr/>
        </p:nvSpPr>
        <p:spPr bwMode="auto">
          <a:xfrm>
            <a:off x="2352675" y="2243138"/>
            <a:ext cx="1804988" cy="381000"/>
          </a:xfrm>
          <a:prstGeom prst="rect">
            <a:avLst/>
          </a:prstGeom>
          <a:solidFill>
            <a:schemeClr val="accent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用户号</a:t>
            </a:r>
            <a:r>
              <a:rPr lang="en-US" altLang="zh-CN" sz="2400">
                <a:solidFill>
                  <a:schemeClr val="tx2"/>
                </a:solidFill>
              </a:rPr>
              <a:t>U</a:t>
            </a:r>
          </a:p>
        </p:txBody>
      </p:sp>
      <p:sp>
        <p:nvSpPr>
          <p:cNvPr id="47129" name="Rectangle 82"/>
          <p:cNvSpPr>
            <a:spLocks noChangeArrowheads="1"/>
          </p:cNvSpPr>
          <p:nvPr/>
        </p:nvSpPr>
        <p:spPr bwMode="auto">
          <a:xfrm>
            <a:off x="4157663" y="2243138"/>
            <a:ext cx="1225550" cy="381000"/>
          </a:xfrm>
          <a:prstGeom prst="rect">
            <a:avLst/>
          </a:prstGeom>
          <a:solidFill>
            <a:schemeClr val="accent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段号</a:t>
            </a:r>
            <a:r>
              <a:rPr lang="en-US" altLang="zh-CN" sz="2400">
                <a:solidFill>
                  <a:schemeClr val="tx2"/>
                </a:solidFill>
              </a:rPr>
              <a:t>S</a:t>
            </a:r>
          </a:p>
        </p:txBody>
      </p:sp>
      <p:sp>
        <p:nvSpPr>
          <p:cNvPr id="47130" name="Rectangle 83"/>
          <p:cNvSpPr>
            <a:spLocks noChangeArrowheads="1"/>
          </p:cNvSpPr>
          <p:nvPr/>
        </p:nvSpPr>
        <p:spPr bwMode="auto">
          <a:xfrm>
            <a:off x="5383213" y="2243138"/>
            <a:ext cx="3175000" cy="381000"/>
          </a:xfrm>
          <a:prstGeom prst="rect">
            <a:avLst/>
          </a:prstGeom>
          <a:solidFill>
            <a:schemeClr val="accent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段内偏移</a:t>
            </a:r>
            <a:r>
              <a:rPr lang="en-US" altLang="zh-CN" sz="2400">
                <a:solidFill>
                  <a:schemeClr val="tx2"/>
                </a:solidFill>
              </a:rPr>
              <a:t>D</a:t>
            </a:r>
          </a:p>
        </p:txBody>
      </p:sp>
      <p:sp>
        <p:nvSpPr>
          <p:cNvPr id="47131" name="Rectangle 84"/>
          <p:cNvSpPr>
            <a:spLocks noChangeArrowheads="1"/>
          </p:cNvSpPr>
          <p:nvPr/>
        </p:nvSpPr>
        <p:spPr bwMode="auto">
          <a:xfrm>
            <a:off x="1054100" y="2133600"/>
            <a:ext cx="1227138" cy="65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多用户</a:t>
            </a:r>
            <a:br>
              <a:rPr lang="zh-CN" altLang="en-US" sz="2400">
                <a:solidFill>
                  <a:schemeClr val="tx2"/>
                </a:solidFill>
              </a:rPr>
            </a:br>
            <a:r>
              <a:rPr lang="zh-CN" altLang="en-US" sz="2400">
                <a:solidFill>
                  <a:schemeClr val="tx2"/>
                </a:solidFill>
              </a:rPr>
              <a:t>虚地址</a:t>
            </a:r>
            <a:endParaRPr lang="zh-CN" altLang="zh-CN" sz="2400">
              <a:solidFill>
                <a:schemeClr val="tx2"/>
              </a:solidFill>
            </a:endParaRPr>
          </a:p>
        </p:txBody>
      </p:sp>
      <p:sp>
        <p:nvSpPr>
          <p:cNvPr id="47132" name="Rectangle 85"/>
          <p:cNvSpPr>
            <a:spLocks noChangeArrowheads="1"/>
          </p:cNvSpPr>
          <p:nvPr/>
        </p:nvSpPr>
        <p:spPr bwMode="auto">
          <a:xfrm>
            <a:off x="6465888" y="2841625"/>
            <a:ext cx="2092325" cy="381000"/>
          </a:xfrm>
          <a:prstGeom prst="rect">
            <a:avLst/>
          </a:prstGeom>
          <a:solidFill>
            <a:srgbClr val="99FF66"/>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主存实地址</a:t>
            </a:r>
            <a:endParaRPr lang="zh-CN" altLang="zh-CN" sz="2400">
              <a:solidFill>
                <a:schemeClr val="tx2"/>
              </a:solidFill>
            </a:endParaRPr>
          </a:p>
        </p:txBody>
      </p:sp>
      <p:sp>
        <p:nvSpPr>
          <p:cNvPr id="47133" name="Rectangle 86"/>
          <p:cNvSpPr>
            <a:spLocks noChangeArrowheads="1"/>
          </p:cNvSpPr>
          <p:nvPr/>
        </p:nvSpPr>
        <p:spPr bwMode="auto">
          <a:xfrm>
            <a:off x="5095875" y="4964113"/>
            <a:ext cx="865188" cy="3810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47134" name="Rectangle 87"/>
          <p:cNvSpPr>
            <a:spLocks noChangeArrowheads="1"/>
          </p:cNvSpPr>
          <p:nvPr/>
        </p:nvSpPr>
        <p:spPr bwMode="auto">
          <a:xfrm>
            <a:off x="5961063" y="4964113"/>
            <a:ext cx="865187" cy="3810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47135" name="Rectangle 88"/>
          <p:cNvSpPr>
            <a:spLocks noChangeArrowheads="1"/>
          </p:cNvSpPr>
          <p:nvPr/>
        </p:nvSpPr>
        <p:spPr bwMode="auto">
          <a:xfrm>
            <a:off x="6826250" y="4964113"/>
            <a:ext cx="866775" cy="3810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47136" name="Rectangle 89"/>
          <p:cNvSpPr>
            <a:spLocks noChangeArrowheads="1"/>
          </p:cNvSpPr>
          <p:nvPr/>
        </p:nvSpPr>
        <p:spPr bwMode="auto">
          <a:xfrm>
            <a:off x="7693025" y="4964113"/>
            <a:ext cx="865188" cy="3810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47137" name="Rectangle 90"/>
          <p:cNvSpPr>
            <a:spLocks noChangeArrowheads="1"/>
          </p:cNvSpPr>
          <p:nvPr/>
        </p:nvSpPr>
        <p:spPr bwMode="auto">
          <a:xfrm>
            <a:off x="4229100" y="4964113"/>
            <a:ext cx="866775" cy="3810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4</a:t>
            </a:r>
          </a:p>
        </p:txBody>
      </p:sp>
      <p:sp>
        <p:nvSpPr>
          <p:cNvPr id="47138" name="Rectangle 91"/>
          <p:cNvSpPr>
            <a:spLocks noChangeArrowheads="1"/>
          </p:cNvSpPr>
          <p:nvPr/>
        </p:nvSpPr>
        <p:spPr bwMode="auto">
          <a:xfrm>
            <a:off x="5095875" y="4583113"/>
            <a:ext cx="865188" cy="3810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47139" name="Rectangle 92"/>
          <p:cNvSpPr>
            <a:spLocks noChangeArrowheads="1"/>
          </p:cNvSpPr>
          <p:nvPr/>
        </p:nvSpPr>
        <p:spPr bwMode="auto">
          <a:xfrm>
            <a:off x="5961063" y="4583113"/>
            <a:ext cx="865187" cy="3810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47140" name="Rectangle 93"/>
          <p:cNvSpPr>
            <a:spLocks noChangeArrowheads="1"/>
          </p:cNvSpPr>
          <p:nvPr/>
        </p:nvSpPr>
        <p:spPr bwMode="auto">
          <a:xfrm>
            <a:off x="6826250" y="4583113"/>
            <a:ext cx="866775" cy="3810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47141" name="Rectangle 94"/>
          <p:cNvSpPr>
            <a:spLocks noChangeArrowheads="1"/>
          </p:cNvSpPr>
          <p:nvPr/>
        </p:nvSpPr>
        <p:spPr bwMode="auto">
          <a:xfrm>
            <a:off x="7693025" y="4583113"/>
            <a:ext cx="865188" cy="3810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47142" name="Rectangle 95"/>
          <p:cNvSpPr>
            <a:spLocks noChangeArrowheads="1"/>
          </p:cNvSpPr>
          <p:nvPr/>
        </p:nvSpPr>
        <p:spPr bwMode="auto">
          <a:xfrm>
            <a:off x="4229100" y="4583113"/>
            <a:ext cx="866775" cy="3810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3</a:t>
            </a:r>
          </a:p>
        </p:txBody>
      </p:sp>
      <p:sp>
        <p:nvSpPr>
          <p:cNvPr id="47143" name="Rectangle 96"/>
          <p:cNvSpPr>
            <a:spLocks noChangeArrowheads="1"/>
          </p:cNvSpPr>
          <p:nvPr/>
        </p:nvSpPr>
        <p:spPr bwMode="auto">
          <a:xfrm>
            <a:off x="5095875" y="4202113"/>
            <a:ext cx="865188" cy="3810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47144" name="Rectangle 97"/>
          <p:cNvSpPr>
            <a:spLocks noChangeArrowheads="1"/>
          </p:cNvSpPr>
          <p:nvPr/>
        </p:nvSpPr>
        <p:spPr bwMode="auto">
          <a:xfrm>
            <a:off x="6826250" y="4202113"/>
            <a:ext cx="866775" cy="3810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47145" name="Rectangle 98"/>
          <p:cNvSpPr>
            <a:spLocks noChangeArrowheads="1"/>
          </p:cNvSpPr>
          <p:nvPr/>
        </p:nvSpPr>
        <p:spPr bwMode="auto">
          <a:xfrm>
            <a:off x="7693025" y="4202113"/>
            <a:ext cx="865188" cy="3810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47146" name="Rectangle 99"/>
          <p:cNvSpPr>
            <a:spLocks noChangeArrowheads="1"/>
          </p:cNvSpPr>
          <p:nvPr/>
        </p:nvSpPr>
        <p:spPr bwMode="auto">
          <a:xfrm>
            <a:off x="4229100" y="4202113"/>
            <a:ext cx="866775" cy="3810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2</a:t>
            </a:r>
          </a:p>
        </p:txBody>
      </p:sp>
      <p:sp>
        <p:nvSpPr>
          <p:cNvPr id="47147" name="Rectangle 100"/>
          <p:cNvSpPr>
            <a:spLocks noChangeArrowheads="1"/>
          </p:cNvSpPr>
          <p:nvPr/>
        </p:nvSpPr>
        <p:spPr bwMode="auto">
          <a:xfrm>
            <a:off x="5095875" y="3821113"/>
            <a:ext cx="865188" cy="3810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47148" name="Rectangle 101"/>
          <p:cNvSpPr>
            <a:spLocks noChangeArrowheads="1"/>
          </p:cNvSpPr>
          <p:nvPr/>
        </p:nvSpPr>
        <p:spPr bwMode="auto">
          <a:xfrm>
            <a:off x="5961063" y="3821113"/>
            <a:ext cx="865187" cy="3810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47149" name="Rectangle 102"/>
          <p:cNvSpPr>
            <a:spLocks noChangeArrowheads="1"/>
          </p:cNvSpPr>
          <p:nvPr/>
        </p:nvSpPr>
        <p:spPr bwMode="auto">
          <a:xfrm>
            <a:off x="6826250" y="3821113"/>
            <a:ext cx="866775" cy="3810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47150" name="Rectangle 103"/>
          <p:cNvSpPr>
            <a:spLocks noChangeArrowheads="1"/>
          </p:cNvSpPr>
          <p:nvPr/>
        </p:nvSpPr>
        <p:spPr bwMode="auto">
          <a:xfrm>
            <a:off x="7693025" y="3821113"/>
            <a:ext cx="865188" cy="3810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47151" name="Rectangle 104"/>
          <p:cNvSpPr>
            <a:spLocks noChangeArrowheads="1"/>
          </p:cNvSpPr>
          <p:nvPr/>
        </p:nvSpPr>
        <p:spPr bwMode="auto">
          <a:xfrm>
            <a:off x="4229100" y="3821113"/>
            <a:ext cx="866775" cy="3810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1</a:t>
            </a:r>
          </a:p>
        </p:txBody>
      </p:sp>
      <p:sp>
        <p:nvSpPr>
          <p:cNvPr id="47152" name="Rectangle 105"/>
          <p:cNvSpPr>
            <a:spLocks noChangeArrowheads="1"/>
          </p:cNvSpPr>
          <p:nvPr/>
        </p:nvSpPr>
        <p:spPr bwMode="auto">
          <a:xfrm>
            <a:off x="5095875" y="3440113"/>
            <a:ext cx="865188" cy="3810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47153" name="Rectangle 106"/>
          <p:cNvSpPr>
            <a:spLocks noChangeArrowheads="1"/>
          </p:cNvSpPr>
          <p:nvPr/>
        </p:nvSpPr>
        <p:spPr bwMode="auto">
          <a:xfrm>
            <a:off x="5961063" y="3440113"/>
            <a:ext cx="865187" cy="3810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47154" name="Rectangle 107"/>
          <p:cNvSpPr>
            <a:spLocks noChangeArrowheads="1"/>
          </p:cNvSpPr>
          <p:nvPr/>
        </p:nvSpPr>
        <p:spPr bwMode="auto">
          <a:xfrm>
            <a:off x="6826250" y="3440113"/>
            <a:ext cx="866775" cy="3810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47155" name="Rectangle 108"/>
          <p:cNvSpPr>
            <a:spLocks noChangeArrowheads="1"/>
          </p:cNvSpPr>
          <p:nvPr/>
        </p:nvSpPr>
        <p:spPr bwMode="auto">
          <a:xfrm>
            <a:off x="7693025" y="3440113"/>
            <a:ext cx="865188" cy="3810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47156" name="Rectangle 109"/>
          <p:cNvSpPr>
            <a:spLocks noChangeArrowheads="1"/>
          </p:cNvSpPr>
          <p:nvPr/>
        </p:nvSpPr>
        <p:spPr bwMode="auto">
          <a:xfrm>
            <a:off x="4229100" y="3440113"/>
            <a:ext cx="866775" cy="3810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0</a:t>
            </a:r>
          </a:p>
        </p:txBody>
      </p:sp>
      <p:sp>
        <p:nvSpPr>
          <p:cNvPr id="47157" name="AutoShape 110"/>
          <p:cNvSpPr>
            <a:spLocks noChangeArrowheads="1"/>
          </p:cNvSpPr>
          <p:nvPr/>
        </p:nvSpPr>
        <p:spPr bwMode="auto">
          <a:xfrm>
            <a:off x="3652838" y="4310063"/>
            <a:ext cx="215900" cy="163512"/>
          </a:xfrm>
          <a:prstGeom prst="flowChartOr">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7158" name="Line 111"/>
          <p:cNvSpPr>
            <a:spLocks noChangeShapeType="1"/>
          </p:cNvSpPr>
          <p:nvPr/>
        </p:nvSpPr>
        <p:spPr bwMode="auto">
          <a:xfrm flipV="1">
            <a:off x="3048000" y="4392613"/>
            <a:ext cx="604838" cy="26987"/>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59" name="Line 112"/>
          <p:cNvSpPr>
            <a:spLocks noChangeShapeType="1"/>
          </p:cNvSpPr>
          <p:nvPr/>
        </p:nvSpPr>
        <p:spPr bwMode="auto">
          <a:xfrm flipV="1">
            <a:off x="3868738" y="4392613"/>
            <a:ext cx="360362" cy="1587"/>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60" name="Line 113"/>
          <p:cNvSpPr>
            <a:spLocks noChangeShapeType="1"/>
          </p:cNvSpPr>
          <p:nvPr/>
        </p:nvSpPr>
        <p:spPr bwMode="auto">
          <a:xfrm>
            <a:off x="3760788" y="2895600"/>
            <a:ext cx="1587" cy="1414463"/>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61" name="Line 114"/>
          <p:cNvSpPr>
            <a:spLocks noChangeShapeType="1"/>
          </p:cNvSpPr>
          <p:nvPr/>
        </p:nvSpPr>
        <p:spPr bwMode="auto">
          <a:xfrm flipV="1">
            <a:off x="3748088" y="2895600"/>
            <a:ext cx="985837" cy="1588"/>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62" name="Line 115"/>
          <p:cNvSpPr>
            <a:spLocks noChangeShapeType="1"/>
          </p:cNvSpPr>
          <p:nvPr/>
        </p:nvSpPr>
        <p:spPr bwMode="auto">
          <a:xfrm flipV="1">
            <a:off x="4733925" y="2624138"/>
            <a:ext cx="1588" cy="271462"/>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63" name="Rectangle 116"/>
          <p:cNvSpPr>
            <a:spLocks noChangeArrowheads="1"/>
          </p:cNvSpPr>
          <p:nvPr/>
        </p:nvSpPr>
        <p:spPr bwMode="auto">
          <a:xfrm>
            <a:off x="5961063" y="4202113"/>
            <a:ext cx="865187" cy="381000"/>
          </a:xfrm>
          <a:prstGeom prst="rect">
            <a:avLst/>
          </a:prstGeom>
          <a:solidFill>
            <a:srgbClr val="FFFF00"/>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1</a:t>
            </a:r>
          </a:p>
        </p:txBody>
      </p:sp>
      <p:sp>
        <p:nvSpPr>
          <p:cNvPr id="47164" name="AutoShape 117"/>
          <p:cNvSpPr>
            <a:spLocks noChangeArrowheads="1"/>
          </p:cNvSpPr>
          <p:nvPr/>
        </p:nvSpPr>
        <p:spPr bwMode="auto">
          <a:xfrm>
            <a:off x="5564188" y="2949575"/>
            <a:ext cx="215900" cy="163513"/>
          </a:xfrm>
          <a:prstGeom prst="flowChartOr">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47165" name="Line 118"/>
          <p:cNvSpPr>
            <a:spLocks noChangeShapeType="1"/>
          </p:cNvSpPr>
          <p:nvPr/>
        </p:nvSpPr>
        <p:spPr bwMode="auto">
          <a:xfrm flipV="1">
            <a:off x="5672138" y="3113088"/>
            <a:ext cx="1587" cy="1252537"/>
          </a:xfrm>
          <a:prstGeom prst="line">
            <a:avLst/>
          </a:prstGeom>
          <a:noFill/>
          <a:ln w="28575">
            <a:solidFill>
              <a:schemeClr val="tx2"/>
            </a:solidFill>
            <a:round/>
            <a:headEnd type="oval"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66" name="Line 119"/>
          <p:cNvSpPr>
            <a:spLocks noChangeShapeType="1"/>
          </p:cNvSpPr>
          <p:nvPr/>
        </p:nvSpPr>
        <p:spPr bwMode="auto">
          <a:xfrm>
            <a:off x="5672138" y="2624138"/>
            <a:ext cx="1587" cy="325437"/>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67" name="Line 120"/>
          <p:cNvSpPr>
            <a:spLocks noChangeShapeType="1"/>
          </p:cNvSpPr>
          <p:nvPr/>
        </p:nvSpPr>
        <p:spPr bwMode="auto">
          <a:xfrm flipV="1">
            <a:off x="5816600" y="3022600"/>
            <a:ext cx="649288" cy="1588"/>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68" name="Line 121"/>
          <p:cNvSpPr>
            <a:spLocks noChangeShapeType="1"/>
          </p:cNvSpPr>
          <p:nvPr/>
        </p:nvSpPr>
        <p:spPr bwMode="auto">
          <a:xfrm flipV="1">
            <a:off x="2786063" y="2624138"/>
            <a:ext cx="1587" cy="434975"/>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69" name="Line 122"/>
          <p:cNvSpPr>
            <a:spLocks noChangeShapeType="1"/>
          </p:cNvSpPr>
          <p:nvPr/>
        </p:nvSpPr>
        <p:spPr bwMode="auto">
          <a:xfrm flipV="1">
            <a:off x="1198563" y="3059113"/>
            <a:ext cx="1587" cy="1306512"/>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70" name="Line 123"/>
          <p:cNvSpPr>
            <a:spLocks noChangeShapeType="1"/>
          </p:cNvSpPr>
          <p:nvPr/>
        </p:nvSpPr>
        <p:spPr bwMode="auto">
          <a:xfrm flipV="1">
            <a:off x="1198563" y="4365625"/>
            <a:ext cx="361950" cy="0"/>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71" name="Rectangle 124"/>
          <p:cNvSpPr>
            <a:spLocks noChangeArrowheads="1"/>
          </p:cNvSpPr>
          <p:nvPr/>
        </p:nvSpPr>
        <p:spPr bwMode="auto">
          <a:xfrm flipH="1">
            <a:off x="909638" y="4964113"/>
            <a:ext cx="722312"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r" eaLnBrk="1" hangingPunct="1">
              <a:lnSpc>
                <a:spcPct val="80000"/>
              </a:lnSpc>
              <a:spcBef>
                <a:spcPct val="0"/>
              </a:spcBef>
              <a:buClrTx/>
              <a:buFontTx/>
              <a:buNone/>
            </a:pPr>
            <a:r>
              <a:rPr lang="en-US" altLang="zh-CN" sz="2400">
                <a:solidFill>
                  <a:schemeClr val="tx2"/>
                </a:solidFill>
              </a:rPr>
              <a:t>n-1</a:t>
            </a:r>
          </a:p>
        </p:txBody>
      </p:sp>
      <p:sp>
        <p:nvSpPr>
          <p:cNvPr id="47172" name="Rectangle 125"/>
          <p:cNvSpPr>
            <a:spLocks noChangeArrowheads="1"/>
          </p:cNvSpPr>
          <p:nvPr/>
        </p:nvSpPr>
        <p:spPr bwMode="auto">
          <a:xfrm flipH="1">
            <a:off x="3868738" y="3113088"/>
            <a:ext cx="7207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r" eaLnBrk="1" hangingPunct="1">
              <a:lnSpc>
                <a:spcPct val="80000"/>
              </a:lnSpc>
              <a:spcBef>
                <a:spcPct val="0"/>
              </a:spcBef>
              <a:buClrTx/>
              <a:buFontTx/>
              <a:buNone/>
            </a:pPr>
            <a:r>
              <a:rPr lang="en-US" altLang="zh-CN" sz="2400">
                <a:solidFill>
                  <a:schemeClr val="tx2"/>
                </a:solidFill>
              </a:rPr>
              <a:t>As</a:t>
            </a:r>
          </a:p>
        </p:txBody>
      </p:sp>
      <p:sp>
        <p:nvSpPr>
          <p:cNvPr id="47173" name="Rectangle 126"/>
          <p:cNvSpPr>
            <a:spLocks noChangeArrowheads="1"/>
          </p:cNvSpPr>
          <p:nvPr/>
        </p:nvSpPr>
        <p:spPr bwMode="auto">
          <a:xfrm>
            <a:off x="990600" y="6019800"/>
            <a:ext cx="2814638"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段表基址寄存器</a:t>
            </a:r>
            <a:endParaRPr lang="zh-CN" altLang="zh-CN" sz="2400">
              <a:solidFill>
                <a:schemeClr val="tx2"/>
              </a:solidFill>
            </a:endParaRPr>
          </a:p>
        </p:txBody>
      </p:sp>
      <p:sp>
        <p:nvSpPr>
          <p:cNvPr id="47174" name="Rectangle 127"/>
          <p:cNvSpPr>
            <a:spLocks noChangeArrowheads="1"/>
          </p:cNvSpPr>
          <p:nvPr/>
        </p:nvSpPr>
        <p:spPr bwMode="auto">
          <a:xfrm>
            <a:off x="3868738" y="5997575"/>
            <a:ext cx="5122862"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latin typeface="Book Antiqua" pitchFamily="18" charset="0"/>
              </a:rPr>
              <a:t>一个用户（一道作业）的段表</a:t>
            </a:r>
            <a:endParaRPr lang="zh-CN" altLang="zh-CN" sz="2400">
              <a:solidFill>
                <a:schemeClr val="tx2"/>
              </a:solidFill>
              <a:latin typeface="Book Antiqua" pitchFamily="18" charset="0"/>
            </a:endParaRPr>
          </a:p>
        </p:txBody>
      </p:sp>
      <p:sp>
        <p:nvSpPr>
          <p:cNvPr id="47175" name="Text Box 19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2</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lstStyle/>
          <a:p>
            <a:pPr eaLnBrk="1" hangingPunct="1">
              <a:defRPr/>
            </a:pPr>
            <a:r>
              <a:rPr lang="zh-CN" altLang="en-US" smtClean="0"/>
              <a:t>段式虚拟存储器的</a:t>
            </a:r>
            <a:br>
              <a:rPr lang="zh-CN" altLang="en-US" smtClean="0"/>
            </a:br>
            <a:r>
              <a:rPr lang="zh-CN" altLang="en-US" smtClean="0"/>
              <a:t>特点</a:t>
            </a:r>
          </a:p>
        </p:txBody>
      </p:sp>
      <p:sp>
        <p:nvSpPr>
          <p:cNvPr id="452680" name="Rectangle 72"/>
          <p:cNvSpPr>
            <a:spLocks noGrp="1" noChangeArrowheads="1"/>
          </p:cNvSpPr>
          <p:nvPr>
            <p:ph type="body" sz="half" idx="1"/>
          </p:nvPr>
        </p:nvSpPr>
        <p:spPr>
          <a:xfrm>
            <a:off x="971550" y="2060575"/>
            <a:ext cx="3757613" cy="4248150"/>
          </a:xfrm>
          <a:solidFill>
            <a:srgbClr val="FFFF99"/>
          </a:solidFill>
          <a:ln w="57150" cmpd="thickThin">
            <a:solidFill>
              <a:schemeClr val="tx1"/>
            </a:solidFill>
            <a:miter lim="800000"/>
            <a:headEnd/>
            <a:tailEnd/>
          </a:ln>
          <a:effectLst>
            <a:outerShdw dist="35921" dir="2700000" algn="ctr" rotWithShape="0">
              <a:schemeClr val="bg2"/>
            </a:outerShdw>
          </a:effectLst>
        </p:spPr>
        <p:txBody>
          <a:bodyPr/>
          <a:lstStyle/>
          <a:p>
            <a:pPr eaLnBrk="1" hangingPunct="1">
              <a:lnSpc>
                <a:spcPct val="130000"/>
              </a:lnSpc>
              <a:buClr>
                <a:srgbClr val="FF0000"/>
              </a:buClr>
              <a:defRPr/>
            </a:pPr>
            <a:r>
              <a:rPr lang="zh-CN" altLang="en-US" smtClean="0">
                <a:solidFill>
                  <a:srgbClr val="FF0000"/>
                </a:solidFill>
                <a:effectLst>
                  <a:outerShdw blurRad="38100" dist="38100" dir="2700000" algn="tl">
                    <a:srgbClr val="000000"/>
                  </a:outerShdw>
                </a:effectLst>
              </a:rPr>
              <a:t>优点</a:t>
            </a:r>
          </a:p>
          <a:p>
            <a:pPr lvl="1" eaLnBrk="1" hangingPunct="1">
              <a:lnSpc>
                <a:spcPct val="130000"/>
              </a:lnSpc>
              <a:defRPr/>
            </a:pPr>
            <a:r>
              <a:rPr lang="zh-CN" altLang="en-US" smtClean="0"/>
              <a:t>程序的模块化性能好</a:t>
            </a:r>
          </a:p>
          <a:p>
            <a:pPr lvl="1" eaLnBrk="1" hangingPunct="1">
              <a:lnSpc>
                <a:spcPct val="130000"/>
              </a:lnSpc>
              <a:defRPr/>
            </a:pPr>
            <a:r>
              <a:rPr lang="zh-CN" altLang="en-US" smtClean="0"/>
              <a:t>便于程序和数据的共享</a:t>
            </a:r>
          </a:p>
          <a:p>
            <a:pPr lvl="1" eaLnBrk="1" hangingPunct="1">
              <a:lnSpc>
                <a:spcPct val="130000"/>
              </a:lnSpc>
              <a:defRPr/>
            </a:pPr>
            <a:r>
              <a:rPr lang="zh-CN" altLang="en-US" smtClean="0"/>
              <a:t>程序的动态链接和调度比较容易</a:t>
            </a:r>
          </a:p>
          <a:p>
            <a:pPr lvl="1" eaLnBrk="1" hangingPunct="1">
              <a:lnSpc>
                <a:spcPct val="130000"/>
              </a:lnSpc>
              <a:defRPr/>
            </a:pPr>
            <a:r>
              <a:rPr lang="zh-CN" altLang="en-US" smtClean="0"/>
              <a:t>便于实现信息保护</a:t>
            </a:r>
          </a:p>
        </p:txBody>
      </p:sp>
      <p:sp>
        <p:nvSpPr>
          <p:cNvPr id="452681" name="Rectangle 73"/>
          <p:cNvSpPr>
            <a:spLocks noGrp="1" noChangeArrowheads="1"/>
          </p:cNvSpPr>
          <p:nvPr>
            <p:ph type="body" sz="half" idx="2"/>
          </p:nvPr>
        </p:nvSpPr>
        <p:spPr>
          <a:xfrm>
            <a:off x="5003800" y="2060575"/>
            <a:ext cx="3759200" cy="4248150"/>
          </a:xfrm>
          <a:solidFill>
            <a:srgbClr val="CC99FF"/>
          </a:solidFill>
          <a:ln w="57150" cmpd="thickThin">
            <a:solidFill>
              <a:schemeClr val="tx1"/>
            </a:solidFill>
            <a:miter lim="800000"/>
            <a:headEnd/>
            <a:tailEnd/>
          </a:ln>
          <a:effectLst>
            <a:outerShdw dist="35921" dir="2700000" algn="ctr" rotWithShape="0">
              <a:schemeClr val="bg2"/>
            </a:outerShdw>
          </a:effectLst>
        </p:spPr>
        <p:txBody>
          <a:bodyPr/>
          <a:lstStyle/>
          <a:p>
            <a:pPr eaLnBrk="1" hangingPunct="1">
              <a:lnSpc>
                <a:spcPct val="120000"/>
              </a:lnSpc>
              <a:buClr>
                <a:srgbClr val="FF0000"/>
              </a:buClr>
              <a:defRPr/>
            </a:pPr>
            <a:r>
              <a:rPr lang="zh-CN" altLang="en-US" smtClean="0">
                <a:solidFill>
                  <a:srgbClr val="FF0000"/>
                </a:solidFill>
                <a:effectLst>
                  <a:outerShdw blurRad="38100" dist="38100" dir="2700000" algn="tl">
                    <a:srgbClr val="000000"/>
                  </a:outerShdw>
                </a:effectLst>
              </a:rPr>
              <a:t>缺点</a:t>
            </a:r>
          </a:p>
          <a:p>
            <a:pPr lvl="1" eaLnBrk="1" hangingPunct="1">
              <a:lnSpc>
                <a:spcPct val="120000"/>
              </a:lnSpc>
              <a:defRPr/>
            </a:pPr>
            <a:r>
              <a:rPr lang="zh-CN" altLang="en-US" smtClean="0"/>
              <a:t>地址变换所花费的时间比较长，做两次加法运算</a:t>
            </a:r>
          </a:p>
          <a:p>
            <a:pPr lvl="1" eaLnBrk="1" hangingPunct="1">
              <a:lnSpc>
                <a:spcPct val="120000"/>
              </a:lnSpc>
              <a:defRPr/>
            </a:pPr>
            <a:r>
              <a:rPr lang="zh-CN" altLang="en-US" smtClean="0"/>
              <a:t>主存储器的利用率往往比较低</a:t>
            </a:r>
          </a:p>
          <a:p>
            <a:pPr lvl="1" eaLnBrk="1" hangingPunct="1">
              <a:lnSpc>
                <a:spcPct val="120000"/>
              </a:lnSpc>
              <a:defRPr/>
            </a:pPr>
            <a:r>
              <a:rPr lang="zh-CN" altLang="en-US" smtClean="0"/>
              <a:t>对辅存（磁盘存储器）的管理比较困难</a:t>
            </a:r>
          </a:p>
        </p:txBody>
      </p:sp>
      <p:sp>
        <p:nvSpPr>
          <p:cNvPr id="4813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虚拟存储系统</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地址的映象和变换方法</a:t>
            </a:r>
            <a:endParaRPr lang="zh-CN" altLang="en-US" sz="1200" b="0">
              <a:latin typeface="Times New Roman" pitchFamily="18" charset="0"/>
              <a:ea typeface="幼圆" pitchFamily="49" charset="-122"/>
            </a:endParaRPr>
          </a:p>
        </p:txBody>
      </p:sp>
      <p:sp>
        <p:nvSpPr>
          <p:cNvPr id="48134" name="Rectangle 4"/>
          <p:cNvSpPr>
            <a:spLocks noChangeArrowheads="1"/>
          </p:cNvSpPr>
          <p:nvPr/>
        </p:nvSpPr>
        <p:spPr bwMode="auto">
          <a:xfrm>
            <a:off x="0" y="3292475"/>
            <a:ext cx="9144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0"/>
              </a:spcBef>
              <a:buClrTx/>
              <a:buFontTx/>
              <a:buNone/>
            </a:pPr>
            <a:r>
              <a:rPr lang="zh-CN" altLang="en-US" sz="1200" b="0">
                <a:latin typeface="Times New Roman" pitchFamily="18" charset="0"/>
                <a:ea typeface="宋体" pitchFamily="2" charset="-122"/>
              </a:rPr>
              <a:t>…</a:t>
            </a:r>
            <a:r>
              <a:rPr lang="zh-CN" altLang="en-US" sz="1100" b="0">
                <a:latin typeface="Times New Roman" pitchFamily="18" charset="0"/>
                <a:ea typeface="宋体" pitchFamily="2" charset="-122"/>
              </a:rPr>
              <a:t> </a:t>
            </a:r>
            <a:endParaRPr lang="zh-CN" altLang="en-US" sz="2400" b="0">
              <a:latin typeface="Times New Roman" pitchFamily="18" charset="0"/>
              <a:ea typeface="宋体" pitchFamily="2" charset="-122"/>
            </a:endParaRPr>
          </a:p>
        </p:txBody>
      </p:sp>
      <p:sp>
        <p:nvSpPr>
          <p:cNvPr id="48135" name="Text Box 74"/>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3</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p:txBody>
          <a:bodyPr/>
          <a:lstStyle/>
          <a:p>
            <a:pPr eaLnBrk="1" hangingPunct="1">
              <a:defRPr/>
            </a:pPr>
            <a:r>
              <a:rPr lang="zh-CN" altLang="en-US" smtClean="0"/>
              <a:t>页式虚拟存储器的</a:t>
            </a:r>
            <a:br>
              <a:rPr lang="zh-CN" altLang="en-US" smtClean="0"/>
            </a:br>
            <a:r>
              <a:rPr lang="zh-CN" altLang="en-US" smtClean="0"/>
              <a:t>地址映象</a:t>
            </a:r>
          </a:p>
        </p:txBody>
      </p:sp>
      <p:sp>
        <p:nvSpPr>
          <p:cNvPr id="4915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虚拟存储系统</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地址的映象和变换方法</a:t>
            </a:r>
            <a:endParaRPr lang="zh-CN" altLang="en-US" sz="1200" b="0">
              <a:latin typeface="Times New Roman" pitchFamily="18" charset="0"/>
              <a:ea typeface="幼圆" pitchFamily="49" charset="-122"/>
            </a:endParaRPr>
          </a:p>
        </p:txBody>
      </p:sp>
      <p:sp>
        <p:nvSpPr>
          <p:cNvPr id="49156" name="Text Box 62"/>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1</a:t>
            </a:r>
          </a:p>
        </p:txBody>
      </p:sp>
      <p:sp>
        <p:nvSpPr>
          <p:cNvPr id="49157" name="Rectangle 64"/>
          <p:cNvSpPr>
            <a:spLocks noChangeArrowheads="1"/>
          </p:cNvSpPr>
          <p:nvPr/>
        </p:nvSpPr>
        <p:spPr bwMode="auto">
          <a:xfrm>
            <a:off x="1652588" y="2817813"/>
            <a:ext cx="1274762" cy="725487"/>
          </a:xfrm>
          <a:prstGeom prst="rect">
            <a:avLst/>
          </a:prstGeom>
          <a:solidFill>
            <a:srgbClr val="99FF66"/>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0页</a:t>
            </a:r>
            <a:endParaRPr lang="zh-CN" altLang="en-US" sz="2400">
              <a:solidFill>
                <a:schemeClr val="tx2"/>
              </a:solidFill>
            </a:endParaRPr>
          </a:p>
        </p:txBody>
      </p:sp>
      <p:sp>
        <p:nvSpPr>
          <p:cNvPr id="49158" name="Rectangle 65"/>
          <p:cNvSpPr>
            <a:spLocks noChangeArrowheads="1"/>
          </p:cNvSpPr>
          <p:nvPr/>
        </p:nvSpPr>
        <p:spPr bwMode="auto">
          <a:xfrm>
            <a:off x="6750050" y="2695575"/>
            <a:ext cx="1274763" cy="484188"/>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49159" name="Line 66"/>
          <p:cNvSpPr>
            <a:spLocks noChangeShapeType="1"/>
          </p:cNvSpPr>
          <p:nvPr/>
        </p:nvSpPr>
        <p:spPr bwMode="auto">
          <a:xfrm flipV="1">
            <a:off x="2927350" y="3179763"/>
            <a:ext cx="636588" cy="0"/>
          </a:xfrm>
          <a:prstGeom prst="line">
            <a:avLst/>
          </a:prstGeom>
          <a:noFill/>
          <a:ln w="28575">
            <a:solidFill>
              <a:schemeClr val="tx2"/>
            </a:solidFill>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60" name="Rectangle 67"/>
          <p:cNvSpPr>
            <a:spLocks noChangeArrowheads="1"/>
          </p:cNvSpPr>
          <p:nvPr/>
        </p:nvSpPr>
        <p:spPr bwMode="auto">
          <a:xfrm>
            <a:off x="1652588" y="3543300"/>
            <a:ext cx="1274762" cy="727075"/>
          </a:xfrm>
          <a:prstGeom prst="rect">
            <a:avLst/>
          </a:prstGeom>
          <a:solidFill>
            <a:srgbClr val="FFFF00"/>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1页</a:t>
            </a:r>
            <a:endParaRPr lang="zh-CN" altLang="en-US" sz="2400">
              <a:solidFill>
                <a:schemeClr val="tx2"/>
              </a:solidFill>
            </a:endParaRPr>
          </a:p>
        </p:txBody>
      </p:sp>
      <p:sp>
        <p:nvSpPr>
          <p:cNvPr id="49161" name="Rectangle 68"/>
          <p:cNvSpPr>
            <a:spLocks noChangeArrowheads="1"/>
          </p:cNvSpPr>
          <p:nvPr/>
        </p:nvSpPr>
        <p:spPr bwMode="auto">
          <a:xfrm>
            <a:off x="1652588" y="4270375"/>
            <a:ext cx="1274762" cy="725488"/>
          </a:xfrm>
          <a:prstGeom prst="rect">
            <a:avLst/>
          </a:prstGeom>
          <a:solidFill>
            <a:schemeClr val="accent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2页</a:t>
            </a:r>
            <a:endParaRPr lang="zh-CN" altLang="en-US" sz="2400">
              <a:solidFill>
                <a:schemeClr val="tx2"/>
              </a:solidFill>
            </a:endParaRPr>
          </a:p>
        </p:txBody>
      </p:sp>
      <p:sp>
        <p:nvSpPr>
          <p:cNvPr id="49162" name="Rectangle 69"/>
          <p:cNvSpPr>
            <a:spLocks noChangeArrowheads="1"/>
          </p:cNvSpPr>
          <p:nvPr/>
        </p:nvSpPr>
        <p:spPr bwMode="auto">
          <a:xfrm>
            <a:off x="1652588" y="4995863"/>
            <a:ext cx="1274762" cy="727075"/>
          </a:xfrm>
          <a:prstGeom prst="rect">
            <a:avLst/>
          </a:prstGeom>
          <a:solidFill>
            <a:srgbClr val="66CCFF"/>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3页</a:t>
            </a:r>
            <a:endParaRPr lang="zh-CN" altLang="en-US" sz="2400">
              <a:solidFill>
                <a:schemeClr val="tx2"/>
              </a:solidFill>
            </a:endParaRPr>
          </a:p>
        </p:txBody>
      </p:sp>
      <p:sp>
        <p:nvSpPr>
          <p:cNvPr id="49163" name="Rectangle 70"/>
          <p:cNvSpPr>
            <a:spLocks noChangeArrowheads="1"/>
          </p:cNvSpPr>
          <p:nvPr/>
        </p:nvSpPr>
        <p:spPr bwMode="auto">
          <a:xfrm>
            <a:off x="3563938" y="2535238"/>
            <a:ext cx="849312" cy="423862"/>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页号</a:t>
            </a:r>
          </a:p>
        </p:txBody>
      </p:sp>
      <p:sp>
        <p:nvSpPr>
          <p:cNvPr id="49164" name="Rectangle 71"/>
          <p:cNvSpPr>
            <a:spLocks noChangeArrowheads="1"/>
          </p:cNvSpPr>
          <p:nvPr/>
        </p:nvSpPr>
        <p:spPr bwMode="auto">
          <a:xfrm>
            <a:off x="4413250" y="2535238"/>
            <a:ext cx="1698625" cy="423862"/>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主存页号</a:t>
            </a:r>
          </a:p>
        </p:txBody>
      </p:sp>
      <p:sp>
        <p:nvSpPr>
          <p:cNvPr id="49165" name="Rectangle 72"/>
          <p:cNvSpPr>
            <a:spLocks noChangeArrowheads="1"/>
          </p:cNvSpPr>
          <p:nvPr/>
        </p:nvSpPr>
        <p:spPr bwMode="auto">
          <a:xfrm>
            <a:off x="3563938" y="2959100"/>
            <a:ext cx="849312" cy="422275"/>
          </a:xfrm>
          <a:prstGeom prst="rect">
            <a:avLst/>
          </a:prstGeom>
          <a:solidFill>
            <a:srgbClr val="99FF66"/>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0</a:t>
            </a:r>
          </a:p>
        </p:txBody>
      </p:sp>
      <p:sp>
        <p:nvSpPr>
          <p:cNvPr id="49166" name="Rectangle 73"/>
          <p:cNvSpPr>
            <a:spLocks noChangeArrowheads="1"/>
          </p:cNvSpPr>
          <p:nvPr/>
        </p:nvSpPr>
        <p:spPr bwMode="auto">
          <a:xfrm>
            <a:off x="4413250" y="2959100"/>
            <a:ext cx="1698625" cy="422275"/>
          </a:xfrm>
          <a:prstGeom prst="rect">
            <a:avLst/>
          </a:prstGeom>
          <a:solidFill>
            <a:srgbClr val="99FF66"/>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49167" name="Rectangle 74"/>
          <p:cNvSpPr>
            <a:spLocks noChangeArrowheads="1"/>
          </p:cNvSpPr>
          <p:nvPr/>
        </p:nvSpPr>
        <p:spPr bwMode="auto">
          <a:xfrm>
            <a:off x="3563938" y="3381375"/>
            <a:ext cx="849312" cy="423863"/>
          </a:xfrm>
          <a:prstGeom prst="rect">
            <a:avLst/>
          </a:prstGeom>
          <a:solidFill>
            <a:srgbClr val="FFFF00"/>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1</a:t>
            </a:r>
          </a:p>
        </p:txBody>
      </p:sp>
      <p:sp>
        <p:nvSpPr>
          <p:cNvPr id="49168" name="Rectangle 75"/>
          <p:cNvSpPr>
            <a:spLocks noChangeArrowheads="1"/>
          </p:cNvSpPr>
          <p:nvPr/>
        </p:nvSpPr>
        <p:spPr bwMode="auto">
          <a:xfrm>
            <a:off x="4413250" y="3381375"/>
            <a:ext cx="1698625" cy="423863"/>
          </a:xfrm>
          <a:prstGeom prst="rect">
            <a:avLst/>
          </a:prstGeom>
          <a:solidFill>
            <a:srgbClr val="FFFF00"/>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49169" name="Rectangle 76"/>
          <p:cNvSpPr>
            <a:spLocks noChangeArrowheads="1"/>
          </p:cNvSpPr>
          <p:nvPr/>
        </p:nvSpPr>
        <p:spPr bwMode="auto">
          <a:xfrm>
            <a:off x="3563938" y="3805238"/>
            <a:ext cx="849312" cy="423862"/>
          </a:xfrm>
          <a:prstGeom prst="rect">
            <a:avLst/>
          </a:prstGeom>
          <a:solidFill>
            <a:schemeClr val="accent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2</a:t>
            </a:r>
          </a:p>
        </p:txBody>
      </p:sp>
      <p:sp>
        <p:nvSpPr>
          <p:cNvPr id="49170" name="Rectangle 77"/>
          <p:cNvSpPr>
            <a:spLocks noChangeArrowheads="1"/>
          </p:cNvSpPr>
          <p:nvPr/>
        </p:nvSpPr>
        <p:spPr bwMode="auto">
          <a:xfrm>
            <a:off x="4413250" y="3805238"/>
            <a:ext cx="1698625" cy="423862"/>
          </a:xfrm>
          <a:prstGeom prst="rect">
            <a:avLst/>
          </a:prstGeom>
          <a:solidFill>
            <a:schemeClr val="accent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49171" name="Rectangle 78"/>
          <p:cNvSpPr>
            <a:spLocks noChangeArrowheads="1"/>
          </p:cNvSpPr>
          <p:nvPr/>
        </p:nvSpPr>
        <p:spPr bwMode="auto">
          <a:xfrm>
            <a:off x="3563938" y="4229100"/>
            <a:ext cx="849312" cy="423863"/>
          </a:xfrm>
          <a:prstGeom prst="rect">
            <a:avLst/>
          </a:prstGeom>
          <a:solidFill>
            <a:srgbClr val="66CCFF"/>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3</a:t>
            </a:r>
          </a:p>
        </p:txBody>
      </p:sp>
      <p:sp>
        <p:nvSpPr>
          <p:cNvPr id="49172" name="Rectangle 79"/>
          <p:cNvSpPr>
            <a:spLocks noChangeArrowheads="1"/>
          </p:cNvSpPr>
          <p:nvPr/>
        </p:nvSpPr>
        <p:spPr bwMode="auto">
          <a:xfrm>
            <a:off x="4413250" y="4229100"/>
            <a:ext cx="1698625" cy="423863"/>
          </a:xfrm>
          <a:prstGeom prst="rect">
            <a:avLst/>
          </a:prstGeom>
          <a:solidFill>
            <a:srgbClr val="66CCFF"/>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49173" name="Rectangle 80"/>
          <p:cNvSpPr>
            <a:spLocks noChangeArrowheads="1"/>
          </p:cNvSpPr>
          <p:nvPr/>
        </p:nvSpPr>
        <p:spPr bwMode="auto">
          <a:xfrm>
            <a:off x="6750050" y="3179763"/>
            <a:ext cx="1274763" cy="363537"/>
          </a:xfrm>
          <a:prstGeom prst="rect">
            <a:avLst/>
          </a:prstGeom>
          <a:solidFill>
            <a:schemeClr val="accent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49174" name="Rectangle 81"/>
          <p:cNvSpPr>
            <a:spLocks noChangeArrowheads="1"/>
          </p:cNvSpPr>
          <p:nvPr/>
        </p:nvSpPr>
        <p:spPr bwMode="auto">
          <a:xfrm>
            <a:off x="6750050" y="3543300"/>
            <a:ext cx="1274763" cy="363538"/>
          </a:xfrm>
          <a:prstGeom prst="rect">
            <a:avLst/>
          </a:prstGeom>
          <a:solidFill>
            <a:srgbClr val="99FF66"/>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49175" name="Rectangle 82"/>
          <p:cNvSpPr>
            <a:spLocks noChangeArrowheads="1"/>
          </p:cNvSpPr>
          <p:nvPr/>
        </p:nvSpPr>
        <p:spPr bwMode="auto">
          <a:xfrm>
            <a:off x="6750050" y="3906838"/>
            <a:ext cx="1274763" cy="423862"/>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49176" name="Rectangle 83"/>
          <p:cNvSpPr>
            <a:spLocks noChangeArrowheads="1"/>
          </p:cNvSpPr>
          <p:nvPr/>
        </p:nvSpPr>
        <p:spPr bwMode="auto">
          <a:xfrm>
            <a:off x="6750050" y="4330700"/>
            <a:ext cx="1274763" cy="363538"/>
          </a:xfrm>
          <a:prstGeom prst="rect">
            <a:avLst/>
          </a:prstGeom>
          <a:solidFill>
            <a:srgbClr val="66CCFF"/>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49177" name="Rectangle 84"/>
          <p:cNvSpPr>
            <a:spLocks noChangeArrowheads="1"/>
          </p:cNvSpPr>
          <p:nvPr/>
        </p:nvSpPr>
        <p:spPr bwMode="auto">
          <a:xfrm>
            <a:off x="6750050" y="4694238"/>
            <a:ext cx="1274763" cy="42227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49178" name="Rectangle 85"/>
          <p:cNvSpPr>
            <a:spLocks noChangeArrowheads="1"/>
          </p:cNvSpPr>
          <p:nvPr/>
        </p:nvSpPr>
        <p:spPr bwMode="auto">
          <a:xfrm>
            <a:off x="6750050" y="5116513"/>
            <a:ext cx="1274763" cy="363537"/>
          </a:xfrm>
          <a:prstGeom prst="rect">
            <a:avLst/>
          </a:prstGeom>
          <a:solidFill>
            <a:srgbClr val="FFFF00"/>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49179" name="Rectangle 86"/>
          <p:cNvSpPr>
            <a:spLocks noChangeArrowheads="1"/>
          </p:cNvSpPr>
          <p:nvPr/>
        </p:nvSpPr>
        <p:spPr bwMode="auto">
          <a:xfrm>
            <a:off x="6750050" y="5480050"/>
            <a:ext cx="1274763" cy="423863"/>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49180" name="Line 87"/>
          <p:cNvSpPr>
            <a:spLocks noChangeShapeType="1"/>
          </p:cNvSpPr>
          <p:nvPr/>
        </p:nvSpPr>
        <p:spPr bwMode="auto">
          <a:xfrm flipV="1">
            <a:off x="2927350" y="3543300"/>
            <a:ext cx="636588" cy="363538"/>
          </a:xfrm>
          <a:prstGeom prst="line">
            <a:avLst/>
          </a:prstGeom>
          <a:noFill/>
          <a:ln w="28575">
            <a:solidFill>
              <a:schemeClr val="tx2"/>
            </a:solidFill>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1" name="Line 88"/>
          <p:cNvSpPr>
            <a:spLocks noChangeShapeType="1"/>
          </p:cNvSpPr>
          <p:nvPr/>
        </p:nvSpPr>
        <p:spPr bwMode="auto">
          <a:xfrm flipV="1">
            <a:off x="2927350" y="3967163"/>
            <a:ext cx="636588" cy="665162"/>
          </a:xfrm>
          <a:prstGeom prst="line">
            <a:avLst/>
          </a:prstGeom>
          <a:noFill/>
          <a:ln w="28575">
            <a:solidFill>
              <a:schemeClr val="tx2"/>
            </a:solidFill>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2" name="Line 89"/>
          <p:cNvSpPr>
            <a:spLocks noChangeShapeType="1"/>
          </p:cNvSpPr>
          <p:nvPr/>
        </p:nvSpPr>
        <p:spPr bwMode="auto">
          <a:xfrm flipV="1">
            <a:off x="2927350" y="4391025"/>
            <a:ext cx="636588" cy="968375"/>
          </a:xfrm>
          <a:prstGeom prst="line">
            <a:avLst/>
          </a:prstGeom>
          <a:noFill/>
          <a:ln w="28575">
            <a:solidFill>
              <a:schemeClr val="tx2"/>
            </a:solidFill>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3" name="Line 90"/>
          <p:cNvSpPr>
            <a:spLocks noChangeShapeType="1"/>
          </p:cNvSpPr>
          <p:nvPr/>
        </p:nvSpPr>
        <p:spPr bwMode="auto">
          <a:xfrm>
            <a:off x="6111875" y="3179763"/>
            <a:ext cx="638175" cy="363537"/>
          </a:xfrm>
          <a:prstGeom prst="line">
            <a:avLst/>
          </a:prstGeom>
          <a:noFill/>
          <a:ln w="28575">
            <a:solidFill>
              <a:schemeClr val="tx2"/>
            </a:solidFill>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4" name="Line 91"/>
          <p:cNvSpPr>
            <a:spLocks noChangeShapeType="1"/>
          </p:cNvSpPr>
          <p:nvPr/>
        </p:nvSpPr>
        <p:spPr bwMode="auto">
          <a:xfrm>
            <a:off x="6111875" y="3543300"/>
            <a:ext cx="638175" cy="1635125"/>
          </a:xfrm>
          <a:prstGeom prst="line">
            <a:avLst/>
          </a:prstGeom>
          <a:noFill/>
          <a:ln w="28575">
            <a:solidFill>
              <a:schemeClr val="tx2"/>
            </a:solidFill>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5" name="Line 92"/>
          <p:cNvSpPr>
            <a:spLocks noChangeShapeType="1"/>
          </p:cNvSpPr>
          <p:nvPr/>
        </p:nvSpPr>
        <p:spPr bwMode="auto">
          <a:xfrm flipV="1">
            <a:off x="6111875" y="3179763"/>
            <a:ext cx="638175" cy="847725"/>
          </a:xfrm>
          <a:prstGeom prst="line">
            <a:avLst/>
          </a:prstGeom>
          <a:noFill/>
          <a:ln w="28575">
            <a:solidFill>
              <a:schemeClr val="tx2"/>
            </a:solidFill>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6" name="Line 93"/>
          <p:cNvSpPr>
            <a:spLocks noChangeShapeType="1"/>
          </p:cNvSpPr>
          <p:nvPr/>
        </p:nvSpPr>
        <p:spPr bwMode="auto">
          <a:xfrm flipV="1">
            <a:off x="6111875" y="4330700"/>
            <a:ext cx="638175" cy="120650"/>
          </a:xfrm>
          <a:prstGeom prst="line">
            <a:avLst/>
          </a:prstGeom>
          <a:noFill/>
          <a:ln w="28575">
            <a:solidFill>
              <a:schemeClr val="tx2"/>
            </a:solidFill>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7" name="Rectangle 94"/>
          <p:cNvSpPr>
            <a:spLocks noChangeArrowheads="1"/>
          </p:cNvSpPr>
          <p:nvPr/>
        </p:nvSpPr>
        <p:spPr bwMode="auto">
          <a:xfrm flipH="1">
            <a:off x="1439863" y="5794375"/>
            <a:ext cx="1698625"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用户程序</a:t>
            </a:r>
            <a:endParaRPr lang="zh-CN" altLang="zh-CN" sz="2400">
              <a:solidFill>
                <a:schemeClr val="tx2"/>
              </a:solidFill>
            </a:endParaRPr>
          </a:p>
        </p:txBody>
      </p:sp>
      <p:sp>
        <p:nvSpPr>
          <p:cNvPr id="49188" name="Rectangle 95"/>
          <p:cNvSpPr>
            <a:spLocks noChangeArrowheads="1"/>
          </p:cNvSpPr>
          <p:nvPr/>
        </p:nvSpPr>
        <p:spPr bwMode="auto">
          <a:xfrm flipH="1">
            <a:off x="6608763" y="5964238"/>
            <a:ext cx="1557337"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主存储器</a:t>
            </a:r>
            <a:endParaRPr lang="zh-CN" altLang="zh-CN" sz="2400">
              <a:solidFill>
                <a:schemeClr val="tx2"/>
              </a:solidFill>
            </a:endParaRPr>
          </a:p>
        </p:txBody>
      </p:sp>
      <p:sp>
        <p:nvSpPr>
          <p:cNvPr id="49189" name="Rectangle 96"/>
          <p:cNvSpPr>
            <a:spLocks noChangeArrowheads="1"/>
          </p:cNvSpPr>
          <p:nvPr/>
        </p:nvSpPr>
        <p:spPr bwMode="auto">
          <a:xfrm flipH="1">
            <a:off x="3954463" y="4651375"/>
            <a:ext cx="1698625"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页表</a:t>
            </a:r>
            <a:endParaRPr lang="zh-CN" altLang="zh-CN" sz="2400">
              <a:solidFill>
                <a:schemeClr val="tx2"/>
              </a:solidFill>
            </a:endParaRPr>
          </a:p>
        </p:txBody>
      </p:sp>
      <p:sp>
        <p:nvSpPr>
          <p:cNvPr id="49190" name="Rectangle 97"/>
          <p:cNvSpPr>
            <a:spLocks noChangeArrowheads="1"/>
          </p:cNvSpPr>
          <p:nvPr/>
        </p:nvSpPr>
        <p:spPr bwMode="auto">
          <a:xfrm flipH="1">
            <a:off x="1439863" y="2271713"/>
            <a:ext cx="1698625" cy="4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虚页号</a:t>
            </a:r>
            <a:endParaRPr lang="zh-CN" altLang="zh-CN" sz="2400">
              <a:solidFill>
                <a:schemeClr val="tx2"/>
              </a:solidFill>
            </a:endParaRPr>
          </a:p>
        </p:txBody>
      </p:sp>
      <p:sp>
        <p:nvSpPr>
          <p:cNvPr id="49191" name="Rectangle 98"/>
          <p:cNvSpPr>
            <a:spLocks noChangeArrowheads="1"/>
          </p:cNvSpPr>
          <p:nvPr/>
        </p:nvSpPr>
        <p:spPr bwMode="auto">
          <a:xfrm flipH="1">
            <a:off x="6608763" y="2111375"/>
            <a:ext cx="1698625"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实页号</a:t>
            </a:r>
            <a:endParaRPr lang="zh-CN" altLang="zh-CN" sz="2400">
              <a:solidFill>
                <a:schemeClr val="tx2"/>
              </a:solidFill>
            </a:endParaRPr>
          </a:p>
        </p:txBody>
      </p:sp>
      <p:sp>
        <p:nvSpPr>
          <p:cNvPr id="49192" name="Rectangle 99"/>
          <p:cNvSpPr>
            <a:spLocks noChangeArrowheads="1"/>
          </p:cNvSpPr>
          <p:nvPr/>
        </p:nvSpPr>
        <p:spPr bwMode="auto">
          <a:xfrm flipH="1">
            <a:off x="3563938" y="2060575"/>
            <a:ext cx="2547937"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虚实页号对照表</a:t>
            </a:r>
            <a:endParaRPr lang="zh-CN" altLang="zh-CN" sz="2400">
              <a:solidFill>
                <a:schemeClr val="tx2"/>
              </a:solidFill>
            </a:endParaRPr>
          </a:p>
        </p:txBody>
      </p:sp>
      <p:sp>
        <p:nvSpPr>
          <p:cNvPr id="454756" name="Rectangle 100"/>
          <p:cNvSpPr>
            <a:spLocks noChangeArrowheads="1"/>
          </p:cNvSpPr>
          <p:nvPr/>
        </p:nvSpPr>
        <p:spPr bwMode="auto">
          <a:xfrm>
            <a:off x="7307263" y="2822575"/>
            <a:ext cx="425450"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90000" tIns="46800" rIns="90000" bIns="46800">
            <a:spAutoFit/>
          </a:bodyPr>
          <a:lstStyle/>
          <a:p>
            <a:pPr algn="l">
              <a:spcBef>
                <a:spcPct val="20000"/>
              </a:spcBef>
              <a:defRPr/>
            </a:pPr>
            <a:r>
              <a:rPr lang="zh-CN" altLang="en-US" sz="1600" b="1">
                <a:solidFill>
                  <a:schemeClr val="tx2"/>
                </a:solidFill>
                <a:effectLst>
                  <a:outerShdw blurRad="38100" dist="38100" dir="2700000" algn="tl">
                    <a:srgbClr val="C0C0C0"/>
                  </a:outerShdw>
                </a:effectLst>
                <a:latin typeface="Arial" pitchFamily="34" charset="0"/>
                <a:ea typeface="楷体_GB2312" pitchFamily="49" charset="-122"/>
              </a:rPr>
              <a:t>…</a:t>
            </a:r>
          </a:p>
        </p:txBody>
      </p:sp>
      <p:sp>
        <p:nvSpPr>
          <p:cNvPr id="454757" name="Rectangle 101"/>
          <p:cNvSpPr>
            <a:spLocks noChangeArrowheads="1"/>
          </p:cNvSpPr>
          <p:nvPr/>
        </p:nvSpPr>
        <p:spPr bwMode="auto">
          <a:xfrm>
            <a:off x="7307263" y="3965575"/>
            <a:ext cx="425450"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90000" tIns="46800" rIns="90000" bIns="46800">
            <a:spAutoFit/>
          </a:bodyPr>
          <a:lstStyle/>
          <a:p>
            <a:pPr algn="l">
              <a:spcBef>
                <a:spcPct val="20000"/>
              </a:spcBef>
              <a:defRPr/>
            </a:pPr>
            <a:r>
              <a:rPr lang="zh-CN" altLang="en-US" sz="1600" b="1">
                <a:solidFill>
                  <a:schemeClr val="tx2"/>
                </a:solidFill>
                <a:effectLst>
                  <a:outerShdw blurRad="38100" dist="38100" dir="2700000" algn="tl">
                    <a:srgbClr val="C0C0C0"/>
                  </a:outerShdw>
                </a:effectLst>
                <a:latin typeface="Arial" pitchFamily="34" charset="0"/>
                <a:ea typeface="楷体_GB2312" pitchFamily="49" charset="-122"/>
              </a:rPr>
              <a:t>…</a:t>
            </a:r>
          </a:p>
        </p:txBody>
      </p:sp>
      <p:sp>
        <p:nvSpPr>
          <p:cNvPr id="454758" name="Rectangle 102"/>
          <p:cNvSpPr>
            <a:spLocks noChangeArrowheads="1"/>
          </p:cNvSpPr>
          <p:nvPr/>
        </p:nvSpPr>
        <p:spPr bwMode="auto">
          <a:xfrm>
            <a:off x="7307263" y="4727575"/>
            <a:ext cx="425450"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90000" tIns="46800" rIns="90000" bIns="46800">
            <a:spAutoFit/>
          </a:bodyPr>
          <a:lstStyle/>
          <a:p>
            <a:pPr algn="l">
              <a:spcBef>
                <a:spcPct val="20000"/>
              </a:spcBef>
              <a:defRPr/>
            </a:pPr>
            <a:r>
              <a:rPr lang="zh-CN" altLang="en-US" sz="1600" b="1">
                <a:solidFill>
                  <a:schemeClr val="tx2"/>
                </a:solidFill>
                <a:effectLst>
                  <a:outerShdw blurRad="38100" dist="38100" dir="2700000" algn="tl">
                    <a:srgbClr val="C0C0C0"/>
                  </a:outerShdw>
                </a:effectLst>
                <a:latin typeface="Arial" pitchFamily="34" charset="0"/>
                <a:ea typeface="楷体_GB2312" pitchFamily="49" charset="-122"/>
              </a:rPr>
              <a:t>…</a:t>
            </a:r>
          </a:p>
        </p:txBody>
      </p:sp>
      <p:sp>
        <p:nvSpPr>
          <p:cNvPr id="454759" name="Rectangle 103"/>
          <p:cNvSpPr>
            <a:spLocks noChangeArrowheads="1"/>
          </p:cNvSpPr>
          <p:nvPr/>
        </p:nvSpPr>
        <p:spPr bwMode="auto">
          <a:xfrm>
            <a:off x="7307263" y="5565775"/>
            <a:ext cx="425450"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90000" tIns="46800" rIns="90000" bIns="46800">
            <a:spAutoFit/>
          </a:bodyPr>
          <a:lstStyle/>
          <a:p>
            <a:pPr algn="l">
              <a:spcBef>
                <a:spcPct val="20000"/>
              </a:spcBef>
              <a:defRPr/>
            </a:pPr>
            <a:r>
              <a:rPr lang="zh-CN" altLang="en-US" sz="1600" b="1">
                <a:solidFill>
                  <a:schemeClr val="tx2"/>
                </a:solidFill>
                <a:effectLst>
                  <a:outerShdw blurRad="38100" dist="38100" dir="2700000" algn="tl">
                    <a:srgbClr val="C0C0C0"/>
                  </a:outerShdw>
                </a:effectLst>
                <a:latin typeface="Arial" pitchFamily="34" charset="0"/>
                <a:ea typeface="楷体_GB2312" pitchFamily="49" charset="-122"/>
              </a:rPr>
              <a:t>…</a:t>
            </a:r>
          </a:p>
        </p:txBody>
      </p:sp>
      <p:sp>
        <p:nvSpPr>
          <p:cNvPr id="49197" name="AutoShape 104"/>
          <p:cNvSpPr>
            <a:spLocks noChangeArrowheads="1"/>
          </p:cNvSpPr>
          <p:nvPr/>
        </p:nvSpPr>
        <p:spPr bwMode="auto">
          <a:xfrm>
            <a:off x="3497263" y="5260975"/>
            <a:ext cx="2895600" cy="609600"/>
          </a:xfrm>
          <a:prstGeom prst="cloudCallout">
            <a:avLst>
              <a:gd name="adj1" fmla="val -63431"/>
              <a:gd name="adj2" fmla="val -139065"/>
            </a:avLst>
          </a:prstGeom>
          <a:solidFill>
            <a:srgbClr val="99FF66"/>
          </a:solidFill>
          <a:ln w="28575">
            <a:solidFill>
              <a:schemeClr val="tx1"/>
            </a:solidFill>
            <a:round/>
            <a:headEnd/>
            <a:tailEnd/>
          </a:ln>
          <a:effectLst>
            <a:outerShdw dist="107763" dir="2700000" algn="ctr" rotWithShape="0">
              <a:schemeClr val="bg2"/>
            </a:outerShdw>
          </a:effectLst>
        </p:spPr>
        <p:txBody>
          <a:bodyPr lIns="90000" tIns="46800" rIns="90000" bIns="46800"/>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buClr>
                <a:schemeClr val="accent2"/>
              </a:buClr>
              <a:buFont typeface="Wingdings" pitchFamily="2" charset="2"/>
              <a:buNone/>
            </a:pPr>
            <a:r>
              <a:rPr lang="zh-CN" altLang="en-US" sz="2400">
                <a:solidFill>
                  <a:srgbClr val="FF0000"/>
                </a:solidFill>
              </a:rPr>
              <a:t>页大小固定</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p:txBody>
          <a:bodyPr/>
          <a:lstStyle/>
          <a:p>
            <a:pPr eaLnBrk="1" hangingPunct="1">
              <a:defRPr/>
            </a:pPr>
            <a:r>
              <a:rPr lang="zh-CN" altLang="en-US" smtClean="0"/>
              <a:t>页式虚拟存储器的</a:t>
            </a:r>
            <a:br>
              <a:rPr lang="zh-CN" altLang="en-US" smtClean="0"/>
            </a:br>
            <a:r>
              <a:rPr lang="zh-CN" altLang="en-US" smtClean="0"/>
              <a:t>地址变换</a:t>
            </a:r>
          </a:p>
        </p:txBody>
      </p:sp>
      <p:sp>
        <p:nvSpPr>
          <p:cNvPr id="5017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虚拟存储系统</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地址的映象和变换方法</a:t>
            </a:r>
            <a:endParaRPr lang="zh-CN" altLang="en-US" sz="1200" b="0">
              <a:latin typeface="Times New Roman" pitchFamily="18" charset="0"/>
              <a:ea typeface="幼圆" pitchFamily="49" charset="-122"/>
            </a:endParaRPr>
          </a:p>
        </p:txBody>
      </p:sp>
      <p:sp>
        <p:nvSpPr>
          <p:cNvPr id="50180" name="Rectangle 4"/>
          <p:cNvSpPr>
            <a:spLocks noChangeArrowheads="1"/>
          </p:cNvSpPr>
          <p:nvPr/>
        </p:nvSpPr>
        <p:spPr bwMode="auto">
          <a:xfrm>
            <a:off x="0" y="3292475"/>
            <a:ext cx="9144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0"/>
              </a:spcBef>
              <a:buClrTx/>
              <a:buFontTx/>
              <a:buNone/>
            </a:pPr>
            <a:r>
              <a:rPr lang="zh-CN" altLang="en-US" sz="1200" b="0">
                <a:latin typeface="Times New Roman" pitchFamily="18" charset="0"/>
                <a:ea typeface="宋体" pitchFamily="2" charset="-122"/>
              </a:rPr>
              <a:t>…</a:t>
            </a:r>
            <a:r>
              <a:rPr lang="zh-CN" altLang="en-US" sz="1100" b="0">
                <a:latin typeface="Times New Roman" pitchFamily="18" charset="0"/>
                <a:ea typeface="宋体" pitchFamily="2" charset="-122"/>
              </a:rPr>
              <a:t> </a:t>
            </a:r>
            <a:endParaRPr lang="zh-CN" altLang="en-US" sz="2400" b="0">
              <a:latin typeface="Times New Roman" pitchFamily="18" charset="0"/>
              <a:ea typeface="宋体" pitchFamily="2" charset="-122"/>
            </a:endParaRPr>
          </a:p>
        </p:txBody>
      </p:sp>
      <p:sp>
        <p:nvSpPr>
          <p:cNvPr id="50181" name="Text Box 72"/>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2</a:t>
            </a:r>
          </a:p>
        </p:txBody>
      </p:sp>
      <p:sp>
        <p:nvSpPr>
          <p:cNvPr id="50182" name="Line 73"/>
          <p:cNvSpPr>
            <a:spLocks noChangeShapeType="1"/>
          </p:cNvSpPr>
          <p:nvPr/>
        </p:nvSpPr>
        <p:spPr bwMode="auto">
          <a:xfrm flipV="1">
            <a:off x="930275" y="3095625"/>
            <a:ext cx="1195388"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83" name="Rectangle 74"/>
          <p:cNvSpPr>
            <a:spLocks noChangeArrowheads="1"/>
          </p:cNvSpPr>
          <p:nvPr/>
        </p:nvSpPr>
        <p:spPr bwMode="auto">
          <a:xfrm>
            <a:off x="1303338" y="5160963"/>
            <a:ext cx="1344612" cy="4127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0184" name="Rectangle 75"/>
          <p:cNvSpPr>
            <a:spLocks noChangeArrowheads="1"/>
          </p:cNvSpPr>
          <p:nvPr/>
        </p:nvSpPr>
        <p:spPr bwMode="auto">
          <a:xfrm>
            <a:off x="1303338" y="4335463"/>
            <a:ext cx="1344612" cy="4127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en-US" altLang="zh-CN" sz="2400">
                <a:solidFill>
                  <a:schemeClr val="tx2"/>
                </a:solidFill>
              </a:rPr>
              <a:t>Pa</a:t>
            </a:r>
          </a:p>
        </p:txBody>
      </p:sp>
      <p:sp>
        <p:nvSpPr>
          <p:cNvPr id="50185" name="Rectangle 76"/>
          <p:cNvSpPr>
            <a:spLocks noChangeArrowheads="1"/>
          </p:cNvSpPr>
          <p:nvPr/>
        </p:nvSpPr>
        <p:spPr bwMode="auto">
          <a:xfrm>
            <a:off x="1303338" y="4748213"/>
            <a:ext cx="1344612" cy="4127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0186" name="Rectangle 77"/>
          <p:cNvSpPr>
            <a:spLocks noChangeArrowheads="1"/>
          </p:cNvSpPr>
          <p:nvPr/>
        </p:nvSpPr>
        <p:spPr bwMode="auto">
          <a:xfrm>
            <a:off x="1303338" y="3921125"/>
            <a:ext cx="1344612" cy="414338"/>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0187" name="Rectangle 78"/>
          <p:cNvSpPr>
            <a:spLocks noChangeArrowheads="1"/>
          </p:cNvSpPr>
          <p:nvPr/>
        </p:nvSpPr>
        <p:spPr bwMode="auto">
          <a:xfrm>
            <a:off x="1303338" y="3508375"/>
            <a:ext cx="1344612" cy="4127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0188" name="Rectangle 79"/>
          <p:cNvSpPr>
            <a:spLocks noChangeArrowheads="1"/>
          </p:cNvSpPr>
          <p:nvPr/>
        </p:nvSpPr>
        <p:spPr bwMode="auto">
          <a:xfrm>
            <a:off x="3992563" y="5573713"/>
            <a:ext cx="896937" cy="414337"/>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装入位</a:t>
            </a:r>
          </a:p>
        </p:txBody>
      </p:sp>
      <p:sp>
        <p:nvSpPr>
          <p:cNvPr id="50189" name="Rectangle 80"/>
          <p:cNvSpPr>
            <a:spLocks noChangeArrowheads="1"/>
          </p:cNvSpPr>
          <p:nvPr/>
        </p:nvSpPr>
        <p:spPr bwMode="auto">
          <a:xfrm>
            <a:off x="4889500" y="5573713"/>
            <a:ext cx="896938" cy="414337"/>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修改位</a:t>
            </a:r>
          </a:p>
        </p:txBody>
      </p:sp>
      <p:sp>
        <p:nvSpPr>
          <p:cNvPr id="50190" name="Rectangle 81"/>
          <p:cNvSpPr>
            <a:spLocks noChangeArrowheads="1"/>
          </p:cNvSpPr>
          <p:nvPr/>
        </p:nvSpPr>
        <p:spPr bwMode="auto">
          <a:xfrm>
            <a:off x="5786438" y="5573713"/>
            <a:ext cx="1792287" cy="414337"/>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主存页号</a:t>
            </a:r>
          </a:p>
        </p:txBody>
      </p:sp>
      <p:sp>
        <p:nvSpPr>
          <p:cNvPr id="50191" name="Rectangle 82"/>
          <p:cNvSpPr>
            <a:spLocks noChangeArrowheads="1"/>
          </p:cNvSpPr>
          <p:nvPr/>
        </p:nvSpPr>
        <p:spPr bwMode="auto">
          <a:xfrm>
            <a:off x="7578725" y="5573713"/>
            <a:ext cx="971550" cy="414337"/>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标志</a:t>
            </a:r>
          </a:p>
        </p:txBody>
      </p:sp>
      <p:sp>
        <p:nvSpPr>
          <p:cNvPr id="50192" name="Rectangle 83"/>
          <p:cNvSpPr>
            <a:spLocks noChangeArrowheads="1"/>
          </p:cNvSpPr>
          <p:nvPr/>
        </p:nvSpPr>
        <p:spPr bwMode="auto">
          <a:xfrm>
            <a:off x="1676400" y="2209800"/>
            <a:ext cx="1868488" cy="412750"/>
          </a:xfrm>
          <a:prstGeom prst="rect">
            <a:avLst/>
          </a:prstGeom>
          <a:solidFill>
            <a:schemeClr val="accent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用户号</a:t>
            </a:r>
            <a:r>
              <a:rPr lang="en-US" altLang="zh-CN" sz="2400">
                <a:solidFill>
                  <a:schemeClr val="tx2"/>
                </a:solidFill>
              </a:rPr>
              <a:t>U</a:t>
            </a:r>
          </a:p>
        </p:txBody>
      </p:sp>
      <p:sp>
        <p:nvSpPr>
          <p:cNvPr id="50193" name="Rectangle 84"/>
          <p:cNvSpPr>
            <a:spLocks noChangeArrowheads="1"/>
          </p:cNvSpPr>
          <p:nvPr/>
        </p:nvSpPr>
        <p:spPr bwMode="auto">
          <a:xfrm>
            <a:off x="3544888" y="2209800"/>
            <a:ext cx="1717675" cy="412750"/>
          </a:xfrm>
          <a:prstGeom prst="rect">
            <a:avLst/>
          </a:prstGeom>
          <a:solidFill>
            <a:schemeClr val="accent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虚页号</a:t>
            </a:r>
            <a:r>
              <a:rPr lang="en-US" altLang="zh-CN" sz="2400">
                <a:solidFill>
                  <a:schemeClr val="tx2"/>
                </a:solidFill>
              </a:rPr>
              <a:t>P</a:t>
            </a:r>
          </a:p>
        </p:txBody>
      </p:sp>
      <p:sp>
        <p:nvSpPr>
          <p:cNvPr id="50194" name="Rectangle 85"/>
          <p:cNvSpPr>
            <a:spLocks noChangeArrowheads="1"/>
          </p:cNvSpPr>
          <p:nvPr/>
        </p:nvSpPr>
        <p:spPr bwMode="auto">
          <a:xfrm>
            <a:off x="5262563" y="2209800"/>
            <a:ext cx="3287712" cy="412750"/>
          </a:xfrm>
          <a:prstGeom prst="rect">
            <a:avLst/>
          </a:prstGeom>
          <a:solidFill>
            <a:schemeClr val="accent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页内偏移</a:t>
            </a:r>
            <a:r>
              <a:rPr lang="en-US" altLang="zh-CN" sz="2400">
                <a:solidFill>
                  <a:schemeClr val="tx2"/>
                </a:solidFill>
              </a:rPr>
              <a:t>D</a:t>
            </a:r>
          </a:p>
        </p:txBody>
      </p:sp>
      <p:sp>
        <p:nvSpPr>
          <p:cNvPr id="50195" name="Rectangle 86"/>
          <p:cNvSpPr>
            <a:spLocks noChangeArrowheads="1"/>
          </p:cNvSpPr>
          <p:nvPr/>
        </p:nvSpPr>
        <p:spPr bwMode="auto">
          <a:xfrm>
            <a:off x="5262563" y="2859088"/>
            <a:ext cx="3287712" cy="412750"/>
          </a:xfrm>
          <a:prstGeom prst="rect">
            <a:avLst/>
          </a:prstGeom>
          <a:solidFill>
            <a:srgbClr val="99FF66"/>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页内偏移</a:t>
            </a:r>
            <a:r>
              <a:rPr lang="en-US" altLang="zh-CN" sz="2400">
                <a:solidFill>
                  <a:schemeClr val="tx2"/>
                </a:solidFill>
              </a:rPr>
              <a:t>d</a:t>
            </a:r>
            <a:endParaRPr lang="zh-CN" altLang="zh-CN" sz="2400">
              <a:solidFill>
                <a:schemeClr val="tx2"/>
              </a:solidFill>
            </a:endParaRPr>
          </a:p>
        </p:txBody>
      </p:sp>
      <p:sp>
        <p:nvSpPr>
          <p:cNvPr id="50196" name="Rectangle 87"/>
          <p:cNvSpPr>
            <a:spLocks noChangeArrowheads="1"/>
          </p:cNvSpPr>
          <p:nvPr/>
        </p:nvSpPr>
        <p:spPr bwMode="auto">
          <a:xfrm>
            <a:off x="4889500" y="5160963"/>
            <a:ext cx="896938" cy="4127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0197" name="Rectangle 88"/>
          <p:cNvSpPr>
            <a:spLocks noChangeArrowheads="1"/>
          </p:cNvSpPr>
          <p:nvPr/>
        </p:nvSpPr>
        <p:spPr bwMode="auto">
          <a:xfrm>
            <a:off x="5786438" y="5160963"/>
            <a:ext cx="1792287" cy="4127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0198" name="Rectangle 89"/>
          <p:cNvSpPr>
            <a:spLocks noChangeArrowheads="1"/>
          </p:cNvSpPr>
          <p:nvPr/>
        </p:nvSpPr>
        <p:spPr bwMode="auto">
          <a:xfrm>
            <a:off x="7578725" y="5160963"/>
            <a:ext cx="971550" cy="4127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0199" name="Rectangle 90"/>
          <p:cNvSpPr>
            <a:spLocks noChangeArrowheads="1"/>
          </p:cNvSpPr>
          <p:nvPr/>
        </p:nvSpPr>
        <p:spPr bwMode="auto">
          <a:xfrm>
            <a:off x="3992563" y="5160963"/>
            <a:ext cx="896937" cy="4127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0200" name="Rectangle 91"/>
          <p:cNvSpPr>
            <a:spLocks noChangeArrowheads="1"/>
          </p:cNvSpPr>
          <p:nvPr/>
        </p:nvSpPr>
        <p:spPr bwMode="auto">
          <a:xfrm>
            <a:off x="4889500" y="4748213"/>
            <a:ext cx="896938" cy="4127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0201" name="Rectangle 92"/>
          <p:cNvSpPr>
            <a:spLocks noChangeArrowheads="1"/>
          </p:cNvSpPr>
          <p:nvPr/>
        </p:nvSpPr>
        <p:spPr bwMode="auto">
          <a:xfrm>
            <a:off x="5786438" y="4748213"/>
            <a:ext cx="1792287" cy="4127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0202" name="Rectangle 93"/>
          <p:cNvSpPr>
            <a:spLocks noChangeArrowheads="1"/>
          </p:cNvSpPr>
          <p:nvPr/>
        </p:nvSpPr>
        <p:spPr bwMode="auto">
          <a:xfrm>
            <a:off x="7578725" y="4748213"/>
            <a:ext cx="971550" cy="4127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0203" name="Rectangle 94"/>
          <p:cNvSpPr>
            <a:spLocks noChangeArrowheads="1"/>
          </p:cNvSpPr>
          <p:nvPr/>
        </p:nvSpPr>
        <p:spPr bwMode="auto">
          <a:xfrm>
            <a:off x="3992563" y="4748213"/>
            <a:ext cx="896937" cy="4127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0204" name="Rectangle 95"/>
          <p:cNvSpPr>
            <a:spLocks noChangeArrowheads="1"/>
          </p:cNvSpPr>
          <p:nvPr/>
        </p:nvSpPr>
        <p:spPr bwMode="auto">
          <a:xfrm>
            <a:off x="4889500" y="4335463"/>
            <a:ext cx="896938" cy="4127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0205" name="Rectangle 96"/>
          <p:cNvSpPr>
            <a:spLocks noChangeArrowheads="1"/>
          </p:cNvSpPr>
          <p:nvPr/>
        </p:nvSpPr>
        <p:spPr bwMode="auto">
          <a:xfrm>
            <a:off x="7578725" y="4335463"/>
            <a:ext cx="971550" cy="4127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0206" name="Rectangle 97"/>
          <p:cNvSpPr>
            <a:spLocks noChangeArrowheads="1"/>
          </p:cNvSpPr>
          <p:nvPr/>
        </p:nvSpPr>
        <p:spPr bwMode="auto">
          <a:xfrm>
            <a:off x="3992563" y="4335463"/>
            <a:ext cx="896937" cy="412750"/>
          </a:xfrm>
          <a:prstGeom prst="rect">
            <a:avLst/>
          </a:prstGeom>
          <a:solidFill>
            <a:srgbClr val="FFFF00"/>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1</a:t>
            </a:r>
            <a:endParaRPr lang="zh-CN" altLang="zh-CN" sz="2400">
              <a:solidFill>
                <a:schemeClr val="tx2"/>
              </a:solidFill>
            </a:endParaRPr>
          </a:p>
        </p:txBody>
      </p:sp>
      <p:sp>
        <p:nvSpPr>
          <p:cNvPr id="50207" name="Rectangle 98"/>
          <p:cNvSpPr>
            <a:spLocks noChangeArrowheads="1"/>
          </p:cNvSpPr>
          <p:nvPr/>
        </p:nvSpPr>
        <p:spPr bwMode="auto">
          <a:xfrm>
            <a:off x="4889500" y="3921125"/>
            <a:ext cx="896938" cy="414338"/>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0208" name="Rectangle 99"/>
          <p:cNvSpPr>
            <a:spLocks noChangeArrowheads="1"/>
          </p:cNvSpPr>
          <p:nvPr/>
        </p:nvSpPr>
        <p:spPr bwMode="auto">
          <a:xfrm>
            <a:off x="5786438" y="3921125"/>
            <a:ext cx="1792287" cy="414338"/>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0209" name="Rectangle 100"/>
          <p:cNvSpPr>
            <a:spLocks noChangeArrowheads="1"/>
          </p:cNvSpPr>
          <p:nvPr/>
        </p:nvSpPr>
        <p:spPr bwMode="auto">
          <a:xfrm>
            <a:off x="7578725" y="3921125"/>
            <a:ext cx="971550" cy="414338"/>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0210" name="Rectangle 101"/>
          <p:cNvSpPr>
            <a:spLocks noChangeArrowheads="1"/>
          </p:cNvSpPr>
          <p:nvPr/>
        </p:nvSpPr>
        <p:spPr bwMode="auto">
          <a:xfrm>
            <a:off x="3992563" y="3921125"/>
            <a:ext cx="896937" cy="414338"/>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0211" name="Rectangle 102"/>
          <p:cNvSpPr>
            <a:spLocks noChangeArrowheads="1"/>
          </p:cNvSpPr>
          <p:nvPr/>
        </p:nvSpPr>
        <p:spPr bwMode="auto">
          <a:xfrm>
            <a:off x="4889500" y="3508375"/>
            <a:ext cx="896938" cy="4127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0212" name="Rectangle 103"/>
          <p:cNvSpPr>
            <a:spLocks noChangeArrowheads="1"/>
          </p:cNvSpPr>
          <p:nvPr/>
        </p:nvSpPr>
        <p:spPr bwMode="auto">
          <a:xfrm>
            <a:off x="5786438" y="3508375"/>
            <a:ext cx="1792287" cy="4127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0213" name="Rectangle 104"/>
          <p:cNvSpPr>
            <a:spLocks noChangeArrowheads="1"/>
          </p:cNvSpPr>
          <p:nvPr/>
        </p:nvSpPr>
        <p:spPr bwMode="auto">
          <a:xfrm>
            <a:off x="7578725" y="3508375"/>
            <a:ext cx="971550" cy="4127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0214" name="Rectangle 105"/>
          <p:cNvSpPr>
            <a:spLocks noChangeArrowheads="1"/>
          </p:cNvSpPr>
          <p:nvPr/>
        </p:nvSpPr>
        <p:spPr bwMode="auto">
          <a:xfrm>
            <a:off x="3992563" y="3508375"/>
            <a:ext cx="896937" cy="4127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0215" name="AutoShape 106"/>
          <p:cNvSpPr>
            <a:spLocks noChangeArrowheads="1"/>
          </p:cNvSpPr>
          <p:nvPr/>
        </p:nvSpPr>
        <p:spPr bwMode="auto">
          <a:xfrm>
            <a:off x="3097213" y="4452938"/>
            <a:ext cx="223837" cy="177800"/>
          </a:xfrm>
          <a:prstGeom prst="flowChartOr">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50216" name="Line 107"/>
          <p:cNvSpPr>
            <a:spLocks noChangeShapeType="1"/>
          </p:cNvSpPr>
          <p:nvPr/>
        </p:nvSpPr>
        <p:spPr bwMode="auto">
          <a:xfrm flipV="1">
            <a:off x="2424113" y="4541838"/>
            <a:ext cx="673100" cy="0"/>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17" name="Line 108"/>
          <p:cNvSpPr>
            <a:spLocks noChangeShapeType="1"/>
          </p:cNvSpPr>
          <p:nvPr/>
        </p:nvSpPr>
        <p:spPr bwMode="auto">
          <a:xfrm flipV="1">
            <a:off x="3321050" y="4541838"/>
            <a:ext cx="671513" cy="0"/>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18" name="Line 109"/>
          <p:cNvSpPr>
            <a:spLocks noChangeShapeType="1"/>
          </p:cNvSpPr>
          <p:nvPr/>
        </p:nvSpPr>
        <p:spPr bwMode="auto">
          <a:xfrm>
            <a:off x="3208338" y="2741613"/>
            <a:ext cx="0" cy="1711325"/>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19" name="Line 110"/>
          <p:cNvSpPr>
            <a:spLocks noChangeShapeType="1"/>
          </p:cNvSpPr>
          <p:nvPr/>
        </p:nvSpPr>
        <p:spPr bwMode="auto">
          <a:xfrm flipV="1">
            <a:off x="3200400" y="2741613"/>
            <a:ext cx="1166813" cy="1587"/>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20" name="Line 111"/>
          <p:cNvSpPr>
            <a:spLocks noChangeShapeType="1"/>
          </p:cNvSpPr>
          <p:nvPr/>
        </p:nvSpPr>
        <p:spPr bwMode="auto">
          <a:xfrm flipV="1">
            <a:off x="4367213" y="2622550"/>
            <a:ext cx="0" cy="119063"/>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21" name="Rectangle 112"/>
          <p:cNvSpPr>
            <a:spLocks noChangeArrowheads="1"/>
          </p:cNvSpPr>
          <p:nvPr/>
        </p:nvSpPr>
        <p:spPr bwMode="auto">
          <a:xfrm>
            <a:off x="5786438" y="4335463"/>
            <a:ext cx="1792287" cy="4127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 </a:t>
            </a:r>
            <a:r>
              <a:rPr lang="zh-CN" altLang="zh-CN" sz="2400">
                <a:solidFill>
                  <a:schemeClr val="tx2"/>
                </a:solidFill>
              </a:rPr>
              <a:t>p</a:t>
            </a:r>
          </a:p>
        </p:txBody>
      </p:sp>
      <p:sp>
        <p:nvSpPr>
          <p:cNvPr id="50222" name="Line 113"/>
          <p:cNvSpPr>
            <a:spLocks noChangeShapeType="1"/>
          </p:cNvSpPr>
          <p:nvPr/>
        </p:nvSpPr>
        <p:spPr bwMode="auto">
          <a:xfrm flipV="1">
            <a:off x="4724400" y="3276600"/>
            <a:ext cx="0" cy="177800"/>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23" name="Line 114"/>
          <p:cNvSpPr>
            <a:spLocks noChangeShapeType="1"/>
          </p:cNvSpPr>
          <p:nvPr/>
        </p:nvSpPr>
        <p:spPr bwMode="auto">
          <a:xfrm flipV="1">
            <a:off x="2125663" y="2622550"/>
            <a:ext cx="0" cy="473075"/>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24" name="Line 115"/>
          <p:cNvSpPr>
            <a:spLocks noChangeShapeType="1"/>
          </p:cNvSpPr>
          <p:nvPr/>
        </p:nvSpPr>
        <p:spPr bwMode="auto">
          <a:xfrm flipV="1">
            <a:off x="930275" y="3095625"/>
            <a:ext cx="0" cy="141605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25" name="Line 116"/>
          <p:cNvSpPr>
            <a:spLocks noChangeShapeType="1"/>
          </p:cNvSpPr>
          <p:nvPr/>
        </p:nvSpPr>
        <p:spPr bwMode="auto">
          <a:xfrm flipV="1">
            <a:off x="930275" y="4511675"/>
            <a:ext cx="373063" cy="0"/>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26" name="Rectangle 117"/>
          <p:cNvSpPr>
            <a:spLocks noChangeArrowheads="1"/>
          </p:cNvSpPr>
          <p:nvPr/>
        </p:nvSpPr>
        <p:spPr bwMode="auto">
          <a:xfrm flipH="1">
            <a:off x="3246438" y="3508375"/>
            <a:ext cx="74612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r" eaLnBrk="1" hangingPunct="1">
              <a:lnSpc>
                <a:spcPct val="80000"/>
              </a:lnSpc>
              <a:spcBef>
                <a:spcPct val="0"/>
              </a:spcBef>
              <a:buClrTx/>
              <a:buFontTx/>
              <a:buNone/>
            </a:pPr>
            <a:r>
              <a:rPr lang="en-US" altLang="zh-CN" sz="2400">
                <a:solidFill>
                  <a:schemeClr val="tx2"/>
                </a:solidFill>
              </a:rPr>
              <a:t>Pa</a:t>
            </a:r>
          </a:p>
        </p:txBody>
      </p:sp>
      <p:sp>
        <p:nvSpPr>
          <p:cNvPr id="50227" name="Rectangle 118"/>
          <p:cNvSpPr>
            <a:spLocks noChangeArrowheads="1"/>
          </p:cNvSpPr>
          <p:nvPr/>
        </p:nvSpPr>
        <p:spPr bwMode="auto">
          <a:xfrm>
            <a:off x="838200" y="5638800"/>
            <a:ext cx="2273300" cy="3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页表基址寄存器</a:t>
            </a:r>
            <a:endParaRPr lang="zh-CN" altLang="zh-CN" sz="2400">
              <a:solidFill>
                <a:schemeClr val="tx2"/>
              </a:solidFill>
            </a:endParaRPr>
          </a:p>
        </p:txBody>
      </p:sp>
      <p:sp>
        <p:nvSpPr>
          <p:cNvPr id="50228" name="Rectangle 119"/>
          <p:cNvSpPr>
            <a:spLocks noChangeArrowheads="1"/>
          </p:cNvSpPr>
          <p:nvPr/>
        </p:nvSpPr>
        <p:spPr bwMode="auto">
          <a:xfrm>
            <a:off x="5637213" y="6046788"/>
            <a:ext cx="1120775"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页表</a:t>
            </a:r>
            <a:endParaRPr lang="zh-CN" altLang="zh-CN" sz="2400">
              <a:solidFill>
                <a:schemeClr val="tx2"/>
              </a:solidFill>
            </a:endParaRPr>
          </a:p>
        </p:txBody>
      </p:sp>
      <p:sp>
        <p:nvSpPr>
          <p:cNvPr id="50229" name="Line 120"/>
          <p:cNvSpPr>
            <a:spLocks noChangeShapeType="1"/>
          </p:cNvSpPr>
          <p:nvPr/>
        </p:nvSpPr>
        <p:spPr bwMode="auto">
          <a:xfrm>
            <a:off x="6981825" y="2622550"/>
            <a:ext cx="0" cy="236538"/>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30" name="Rectangle 121"/>
          <p:cNvSpPr>
            <a:spLocks noChangeArrowheads="1"/>
          </p:cNvSpPr>
          <p:nvPr/>
        </p:nvSpPr>
        <p:spPr bwMode="auto">
          <a:xfrm>
            <a:off x="3962400" y="2859088"/>
            <a:ext cx="1300163" cy="412750"/>
          </a:xfrm>
          <a:prstGeom prst="rect">
            <a:avLst/>
          </a:prstGeom>
          <a:solidFill>
            <a:srgbClr val="99FF66"/>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实页号</a:t>
            </a:r>
            <a:r>
              <a:rPr lang="en-US" altLang="zh-CN" sz="2400">
                <a:solidFill>
                  <a:schemeClr val="tx2"/>
                </a:solidFill>
              </a:rPr>
              <a:t>p</a:t>
            </a:r>
          </a:p>
        </p:txBody>
      </p:sp>
      <p:sp>
        <p:nvSpPr>
          <p:cNvPr id="50231" name="Line 122"/>
          <p:cNvSpPr>
            <a:spLocks noChangeShapeType="1"/>
          </p:cNvSpPr>
          <p:nvPr/>
        </p:nvSpPr>
        <p:spPr bwMode="auto">
          <a:xfrm flipV="1">
            <a:off x="4724400" y="3429000"/>
            <a:ext cx="1828800"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32" name="Line 123"/>
          <p:cNvSpPr>
            <a:spLocks noChangeShapeType="1"/>
          </p:cNvSpPr>
          <p:nvPr/>
        </p:nvSpPr>
        <p:spPr bwMode="auto">
          <a:xfrm flipH="1" flipV="1">
            <a:off x="6553200" y="3429000"/>
            <a:ext cx="0" cy="1143000"/>
          </a:xfrm>
          <a:prstGeom prst="line">
            <a:avLst/>
          </a:prstGeom>
          <a:noFill/>
          <a:ln w="28575">
            <a:solidFill>
              <a:schemeClr val="tx2"/>
            </a:solidFill>
            <a:round/>
            <a:headEnd type="oval"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33" name="Text Box 124"/>
          <p:cNvSpPr txBox="1">
            <a:spLocks noChangeArrowheads="1"/>
          </p:cNvSpPr>
          <p:nvPr/>
        </p:nvSpPr>
        <p:spPr bwMode="auto">
          <a:xfrm>
            <a:off x="903288" y="34925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2400">
                <a:solidFill>
                  <a:schemeClr val="tx2"/>
                </a:solidFill>
              </a:rPr>
              <a:t>0</a:t>
            </a:r>
          </a:p>
        </p:txBody>
      </p:sp>
      <p:sp>
        <p:nvSpPr>
          <p:cNvPr id="50234" name="Text Box 125"/>
          <p:cNvSpPr txBox="1">
            <a:spLocks noChangeArrowheads="1"/>
          </p:cNvSpPr>
          <p:nvPr/>
        </p:nvSpPr>
        <p:spPr bwMode="auto">
          <a:xfrm>
            <a:off x="903288" y="398145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2400">
                <a:solidFill>
                  <a:schemeClr val="tx2"/>
                </a:solidFill>
              </a:rPr>
              <a:t>1</a:t>
            </a:r>
          </a:p>
        </p:txBody>
      </p:sp>
      <p:sp>
        <p:nvSpPr>
          <p:cNvPr id="50235" name="Text Box 126"/>
          <p:cNvSpPr txBox="1">
            <a:spLocks noChangeArrowheads="1"/>
          </p:cNvSpPr>
          <p:nvPr/>
        </p:nvSpPr>
        <p:spPr bwMode="auto">
          <a:xfrm>
            <a:off x="903288" y="4772025"/>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2400">
                <a:solidFill>
                  <a:schemeClr val="tx2"/>
                </a:solidFill>
              </a:rPr>
              <a:t>3</a:t>
            </a:r>
          </a:p>
        </p:txBody>
      </p:sp>
      <p:sp>
        <p:nvSpPr>
          <p:cNvPr id="50236" name="Text Box 128"/>
          <p:cNvSpPr txBox="1">
            <a:spLocks noChangeArrowheads="1"/>
          </p:cNvSpPr>
          <p:nvPr/>
        </p:nvSpPr>
        <p:spPr bwMode="auto">
          <a:xfrm>
            <a:off x="906463" y="51689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2400">
                <a:solidFill>
                  <a:schemeClr val="tx2"/>
                </a:solidFill>
              </a:rPr>
              <a:t>4</a:t>
            </a:r>
          </a:p>
        </p:txBody>
      </p:sp>
      <p:sp>
        <p:nvSpPr>
          <p:cNvPr id="50237" name="Text Box 129"/>
          <p:cNvSpPr txBox="1">
            <a:spLocks noChangeArrowheads="1"/>
          </p:cNvSpPr>
          <p:nvPr/>
        </p:nvSpPr>
        <p:spPr bwMode="auto">
          <a:xfrm>
            <a:off x="906463" y="44069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2400">
                <a:solidFill>
                  <a:schemeClr val="tx2"/>
                </a:solidFill>
              </a:rPr>
              <a:t>2</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p:txBody>
          <a:bodyPr/>
          <a:lstStyle/>
          <a:p>
            <a:pPr eaLnBrk="1" hangingPunct="1">
              <a:defRPr/>
            </a:pPr>
            <a:r>
              <a:rPr lang="zh-CN" altLang="en-US" smtClean="0"/>
              <a:t>页式虚拟存储器的</a:t>
            </a:r>
            <a:br>
              <a:rPr lang="zh-CN" altLang="en-US" smtClean="0"/>
            </a:br>
            <a:r>
              <a:rPr lang="zh-CN" altLang="en-US" smtClean="0"/>
              <a:t>特点</a:t>
            </a:r>
          </a:p>
        </p:txBody>
      </p:sp>
      <p:sp>
        <p:nvSpPr>
          <p:cNvPr id="456707" name="Rectangle 3"/>
          <p:cNvSpPr>
            <a:spLocks noGrp="1" noChangeArrowheads="1"/>
          </p:cNvSpPr>
          <p:nvPr>
            <p:ph type="body" sz="half" idx="1"/>
          </p:nvPr>
        </p:nvSpPr>
        <p:spPr>
          <a:xfrm>
            <a:off x="827088" y="1989138"/>
            <a:ext cx="4430712" cy="4176712"/>
          </a:xfrm>
          <a:solidFill>
            <a:srgbClr val="FFFF99"/>
          </a:solidFill>
          <a:ln w="57150" cmpd="thickThin">
            <a:solidFill>
              <a:schemeClr val="tx1"/>
            </a:solidFill>
            <a:miter lim="800000"/>
            <a:headEnd/>
            <a:tailEnd/>
          </a:ln>
          <a:effectLst>
            <a:outerShdw dist="35921" dir="2700000" algn="ctr" rotWithShape="0">
              <a:schemeClr val="bg2"/>
            </a:outerShdw>
          </a:effectLst>
        </p:spPr>
        <p:txBody>
          <a:bodyPr/>
          <a:lstStyle/>
          <a:p>
            <a:pPr eaLnBrk="1" hangingPunct="1">
              <a:lnSpc>
                <a:spcPct val="150000"/>
              </a:lnSpc>
              <a:buClr>
                <a:srgbClr val="FF0000"/>
              </a:buClr>
              <a:defRPr/>
            </a:pPr>
            <a:r>
              <a:rPr lang="zh-CN" altLang="en-US" smtClean="0">
                <a:solidFill>
                  <a:srgbClr val="FF0000"/>
                </a:solidFill>
                <a:effectLst>
                  <a:outerShdw blurRad="38100" dist="38100" dir="2700000" algn="tl">
                    <a:srgbClr val="000000"/>
                  </a:outerShdw>
                </a:effectLst>
              </a:rPr>
              <a:t>优点</a:t>
            </a:r>
          </a:p>
          <a:p>
            <a:pPr lvl="1" eaLnBrk="1" hangingPunct="1">
              <a:lnSpc>
                <a:spcPct val="150000"/>
              </a:lnSpc>
              <a:defRPr/>
            </a:pPr>
            <a:r>
              <a:rPr lang="zh-CN" altLang="en-US" smtClean="0"/>
              <a:t>主存储器的利用率比较高；</a:t>
            </a:r>
          </a:p>
          <a:p>
            <a:pPr lvl="1" eaLnBrk="1" hangingPunct="1">
              <a:lnSpc>
                <a:spcPct val="150000"/>
              </a:lnSpc>
              <a:defRPr/>
            </a:pPr>
            <a:r>
              <a:rPr lang="zh-CN" altLang="en-US" smtClean="0"/>
              <a:t>页表相对比较简单；</a:t>
            </a:r>
          </a:p>
          <a:p>
            <a:pPr lvl="1" eaLnBrk="1" hangingPunct="1">
              <a:lnSpc>
                <a:spcPct val="150000"/>
              </a:lnSpc>
              <a:defRPr/>
            </a:pPr>
            <a:r>
              <a:rPr lang="zh-CN" altLang="en-US" smtClean="0"/>
              <a:t>地址变换的速度比较快；</a:t>
            </a:r>
          </a:p>
          <a:p>
            <a:pPr lvl="1" eaLnBrk="1" hangingPunct="1">
              <a:lnSpc>
                <a:spcPct val="150000"/>
              </a:lnSpc>
              <a:defRPr/>
            </a:pPr>
            <a:r>
              <a:rPr lang="zh-CN" altLang="en-US" smtClean="0"/>
              <a:t>对磁盘的管理比较容易。</a:t>
            </a:r>
          </a:p>
        </p:txBody>
      </p:sp>
      <p:sp>
        <p:nvSpPr>
          <p:cNvPr id="456708" name="Rectangle 4"/>
          <p:cNvSpPr>
            <a:spLocks noGrp="1" noChangeArrowheads="1"/>
          </p:cNvSpPr>
          <p:nvPr>
            <p:ph type="body" sz="half" idx="2"/>
          </p:nvPr>
        </p:nvSpPr>
        <p:spPr>
          <a:xfrm>
            <a:off x="5486400" y="1989138"/>
            <a:ext cx="3281363" cy="4176712"/>
          </a:xfrm>
          <a:solidFill>
            <a:srgbClr val="CC99FF"/>
          </a:solidFill>
          <a:ln w="57150" cmpd="thickThin">
            <a:solidFill>
              <a:schemeClr val="tx1"/>
            </a:solidFill>
            <a:miter lim="800000"/>
            <a:headEnd/>
            <a:tailEnd/>
          </a:ln>
          <a:effectLst>
            <a:outerShdw dist="35921" dir="2700000" algn="ctr" rotWithShape="0">
              <a:schemeClr val="bg2"/>
            </a:outerShdw>
          </a:effectLst>
        </p:spPr>
        <p:txBody>
          <a:bodyPr/>
          <a:lstStyle/>
          <a:p>
            <a:pPr eaLnBrk="1" hangingPunct="1">
              <a:lnSpc>
                <a:spcPct val="150000"/>
              </a:lnSpc>
              <a:buClr>
                <a:srgbClr val="FF0000"/>
              </a:buClr>
              <a:defRPr/>
            </a:pPr>
            <a:r>
              <a:rPr lang="zh-CN" altLang="en-US" smtClean="0">
                <a:solidFill>
                  <a:srgbClr val="FF0000"/>
                </a:solidFill>
                <a:effectLst>
                  <a:outerShdw blurRad="38100" dist="38100" dir="2700000" algn="tl">
                    <a:srgbClr val="000000"/>
                  </a:outerShdw>
                </a:effectLst>
              </a:rPr>
              <a:t>缺点</a:t>
            </a:r>
          </a:p>
          <a:p>
            <a:pPr lvl="1" eaLnBrk="1" hangingPunct="1">
              <a:lnSpc>
                <a:spcPct val="150000"/>
              </a:lnSpc>
              <a:defRPr/>
            </a:pPr>
            <a:r>
              <a:rPr lang="zh-CN" altLang="en-US" smtClean="0"/>
              <a:t>程序的模块化性能不好；</a:t>
            </a:r>
            <a:endParaRPr lang="en-US" altLang="zh-CN" smtClean="0"/>
          </a:p>
          <a:p>
            <a:pPr lvl="1" eaLnBrk="1" hangingPunct="1">
              <a:lnSpc>
                <a:spcPct val="150000"/>
              </a:lnSpc>
              <a:defRPr/>
            </a:pPr>
            <a:r>
              <a:rPr lang="zh-CN" altLang="en-US" smtClean="0"/>
              <a:t>页表很长，需要占用很大的存储空间。</a:t>
            </a:r>
          </a:p>
        </p:txBody>
      </p:sp>
      <p:sp>
        <p:nvSpPr>
          <p:cNvPr id="51205" name="Text Box 5"/>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虚拟存储系统</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地址的映象和变换方法</a:t>
            </a:r>
            <a:endParaRPr lang="zh-CN" altLang="en-US" sz="1200" b="0">
              <a:latin typeface="Times New Roman" pitchFamily="18" charset="0"/>
              <a:ea typeface="幼圆" pitchFamily="49" charset="-122"/>
            </a:endParaRPr>
          </a:p>
        </p:txBody>
      </p:sp>
      <p:sp>
        <p:nvSpPr>
          <p:cNvPr id="51206" name="Text Box 7"/>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3</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pPr eaLnBrk="1" hangingPunct="1">
              <a:defRPr/>
            </a:pPr>
            <a:r>
              <a:rPr lang="zh-CN" altLang="en-US" smtClean="0"/>
              <a:t>段页式虚拟存储器的</a:t>
            </a:r>
            <a:br>
              <a:rPr lang="zh-CN" altLang="en-US" smtClean="0"/>
            </a:br>
            <a:r>
              <a:rPr lang="zh-CN" altLang="en-US" smtClean="0"/>
              <a:t>地址映象</a:t>
            </a:r>
          </a:p>
        </p:txBody>
      </p:sp>
      <p:sp>
        <p:nvSpPr>
          <p:cNvPr id="5222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虚拟存储系统</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地址的映象和变换方法</a:t>
            </a:r>
            <a:endParaRPr lang="zh-CN" altLang="en-US" sz="1200" b="0">
              <a:latin typeface="Times New Roman" pitchFamily="18" charset="0"/>
              <a:ea typeface="幼圆" pitchFamily="49" charset="-122"/>
            </a:endParaRPr>
          </a:p>
        </p:txBody>
      </p:sp>
      <p:sp>
        <p:nvSpPr>
          <p:cNvPr id="52228" name="Text Box 61"/>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1</a:t>
            </a:r>
          </a:p>
        </p:txBody>
      </p:sp>
      <p:sp>
        <p:nvSpPr>
          <p:cNvPr id="52229" name="Rectangle 136"/>
          <p:cNvSpPr>
            <a:spLocks noChangeArrowheads="1"/>
          </p:cNvSpPr>
          <p:nvPr/>
        </p:nvSpPr>
        <p:spPr bwMode="auto">
          <a:xfrm>
            <a:off x="755650" y="1989138"/>
            <a:ext cx="13160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2400">
                <a:solidFill>
                  <a:srgbClr val="000000"/>
                </a:solidFill>
              </a:rPr>
              <a:t>0段(12</a:t>
            </a:r>
            <a:r>
              <a:rPr kumimoji="0" lang="en-US" altLang="zh-CN" sz="2400">
                <a:solidFill>
                  <a:srgbClr val="000000"/>
                </a:solidFill>
              </a:rPr>
              <a:t>K)</a:t>
            </a:r>
            <a:endParaRPr kumimoji="0" lang="en-US" altLang="zh-CN" sz="2400">
              <a:solidFill>
                <a:schemeClr val="tx2"/>
              </a:solidFill>
            </a:endParaRPr>
          </a:p>
        </p:txBody>
      </p:sp>
      <p:sp>
        <p:nvSpPr>
          <p:cNvPr id="52230" name="Rectangle 148"/>
          <p:cNvSpPr>
            <a:spLocks noChangeArrowheads="1"/>
          </p:cNvSpPr>
          <p:nvPr/>
        </p:nvSpPr>
        <p:spPr bwMode="auto">
          <a:xfrm>
            <a:off x="5610225" y="2763838"/>
            <a:ext cx="30163"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52231" name="Rectangle 150"/>
          <p:cNvSpPr>
            <a:spLocks noChangeArrowheads="1"/>
          </p:cNvSpPr>
          <p:nvPr/>
        </p:nvSpPr>
        <p:spPr bwMode="auto">
          <a:xfrm>
            <a:off x="5640388" y="2763838"/>
            <a:ext cx="933450"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52232" name="Rectangle 152"/>
          <p:cNvSpPr>
            <a:spLocks noChangeArrowheads="1"/>
          </p:cNvSpPr>
          <p:nvPr/>
        </p:nvSpPr>
        <p:spPr bwMode="auto">
          <a:xfrm>
            <a:off x="6573838" y="2763838"/>
            <a:ext cx="28575"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52233" name="Rectangle 154"/>
          <p:cNvSpPr>
            <a:spLocks noChangeArrowheads="1"/>
          </p:cNvSpPr>
          <p:nvPr/>
        </p:nvSpPr>
        <p:spPr bwMode="auto">
          <a:xfrm>
            <a:off x="7534275" y="2763838"/>
            <a:ext cx="28575"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52234" name="Rectangle 156"/>
          <p:cNvSpPr>
            <a:spLocks noChangeArrowheads="1"/>
          </p:cNvSpPr>
          <p:nvPr/>
        </p:nvSpPr>
        <p:spPr bwMode="auto">
          <a:xfrm>
            <a:off x="7562850" y="2763838"/>
            <a:ext cx="1162050"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52235" name="Rectangle 158"/>
          <p:cNvSpPr>
            <a:spLocks noChangeArrowheads="1"/>
          </p:cNvSpPr>
          <p:nvPr/>
        </p:nvSpPr>
        <p:spPr bwMode="auto">
          <a:xfrm>
            <a:off x="8724900" y="2763838"/>
            <a:ext cx="30163"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52236" name="Rectangle 194"/>
          <p:cNvSpPr>
            <a:spLocks noChangeArrowheads="1"/>
          </p:cNvSpPr>
          <p:nvPr/>
        </p:nvSpPr>
        <p:spPr bwMode="auto">
          <a:xfrm>
            <a:off x="3698875" y="3117850"/>
            <a:ext cx="14288"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52237" name="Rectangle 477"/>
          <p:cNvSpPr>
            <a:spLocks noChangeArrowheads="1"/>
          </p:cNvSpPr>
          <p:nvPr/>
        </p:nvSpPr>
        <p:spPr bwMode="auto">
          <a:xfrm>
            <a:off x="3475038" y="4773613"/>
            <a:ext cx="609600"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2400">
                <a:solidFill>
                  <a:srgbClr val="010000"/>
                </a:solidFill>
              </a:rPr>
              <a:t>段表</a:t>
            </a:r>
            <a:endParaRPr kumimoji="0" lang="zh-CN" altLang="en-US" sz="2400">
              <a:solidFill>
                <a:schemeClr val="tx2"/>
              </a:solidFill>
            </a:endParaRPr>
          </a:p>
        </p:txBody>
      </p:sp>
      <p:pic>
        <p:nvPicPr>
          <p:cNvPr id="52238" name="Picture 48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4388" y="4597400"/>
            <a:ext cx="15875"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9" name="Rectangle 483"/>
          <p:cNvSpPr>
            <a:spLocks noChangeArrowheads="1"/>
          </p:cNvSpPr>
          <p:nvPr/>
        </p:nvSpPr>
        <p:spPr bwMode="auto">
          <a:xfrm>
            <a:off x="830263" y="4597400"/>
            <a:ext cx="7937" cy="3175"/>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52240" name="Rectangle 490"/>
          <p:cNvSpPr>
            <a:spLocks noChangeArrowheads="1"/>
          </p:cNvSpPr>
          <p:nvPr/>
        </p:nvSpPr>
        <p:spPr bwMode="auto">
          <a:xfrm>
            <a:off x="838200" y="4597400"/>
            <a:ext cx="28575" cy="3175"/>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52241" name="Rectangle 496"/>
          <p:cNvSpPr>
            <a:spLocks noChangeArrowheads="1"/>
          </p:cNvSpPr>
          <p:nvPr/>
        </p:nvSpPr>
        <p:spPr bwMode="auto">
          <a:xfrm>
            <a:off x="866775" y="4597400"/>
            <a:ext cx="1090613" cy="3175"/>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52242" name="Rectangle 497"/>
          <p:cNvSpPr>
            <a:spLocks noChangeArrowheads="1"/>
          </p:cNvSpPr>
          <p:nvPr/>
        </p:nvSpPr>
        <p:spPr bwMode="auto">
          <a:xfrm>
            <a:off x="1957388" y="4597400"/>
            <a:ext cx="9525" cy="3175"/>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pic>
        <p:nvPicPr>
          <p:cNvPr id="52243" name="Picture 49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6913" y="4597400"/>
            <a:ext cx="12700"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44" name="Picture 6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4388" y="5510213"/>
            <a:ext cx="15875"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45" name="Rectangle 642"/>
          <p:cNvSpPr>
            <a:spLocks noChangeArrowheads="1"/>
          </p:cNvSpPr>
          <p:nvPr/>
        </p:nvSpPr>
        <p:spPr bwMode="auto">
          <a:xfrm>
            <a:off x="830263" y="5510213"/>
            <a:ext cx="7937" cy="3175"/>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52246" name="Rectangle 680"/>
          <p:cNvSpPr>
            <a:spLocks noChangeArrowheads="1"/>
          </p:cNvSpPr>
          <p:nvPr/>
        </p:nvSpPr>
        <p:spPr bwMode="auto">
          <a:xfrm>
            <a:off x="804863" y="5916613"/>
            <a:ext cx="12255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2400">
                <a:solidFill>
                  <a:srgbClr val="010000"/>
                </a:solidFill>
              </a:rPr>
              <a:t>用户程序</a:t>
            </a:r>
            <a:endParaRPr kumimoji="0" lang="zh-CN" altLang="en-US" sz="2400">
              <a:solidFill>
                <a:schemeClr val="tx2"/>
              </a:solidFill>
            </a:endParaRPr>
          </a:p>
        </p:txBody>
      </p:sp>
      <p:sp>
        <p:nvSpPr>
          <p:cNvPr id="52247" name="Rectangle 682"/>
          <p:cNvSpPr>
            <a:spLocks noChangeArrowheads="1"/>
          </p:cNvSpPr>
          <p:nvPr/>
        </p:nvSpPr>
        <p:spPr bwMode="auto">
          <a:xfrm>
            <a:off x="5580063" y="3284538"/>
            <a:ext cx="13350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2400">
                <a:solidFill>
                  <a:srgbClr val="010000"/>
                </a:solidFill>
              </a:rPr>
              <a:t>0段页表</a:t>
            </a:r>
            <a:endParaRPr kumimoji="0" lang="zh-CN" altLang="en-US" sz="2400">
              <a:solidFill>
                <a:schemeClr val="tx2"/>
              </a:solidFill>
            </a:endParaRPr>
          </a:p>
        </p:txBody>
      </p:sp>
      <p:sp>
        <p:nvSpPr>
          <p:cNvPr id="52248" name="Rectangle 683"/>
          <p:cNvSpPr>
            <a:spLocks noChangeArrowheads="1"/>
          </p:cNvSpPr>
          <p:nvPr/>
        </p:nvSpPr>
        <p:spPr bwMode="auto">
          <a:xfrm>
            <a:off x="7602538" y="5881688"/>
            <a:ext cx="12255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2400">
                <a:solidFill>
                  <a:srgbClr val="010000"/>
                </a:solidFill>
              </a:rPr>
              <a:t>主存储器</a:t>
            </a:r>
            <a:endParaRPr kumimoji="0" lang="zh-CN" altLang="en-US" sz="2400">
              <a:solidFill>
                <a:schemeClr val="tx2"/>
              </a:solidFill>
            </a:endParaRPr>
          </a:p>
        </p:txBody>
      </p:sp>
      <p:grpSp>
        <p:nvGrpSpPr>
          <p:cNvPr id="52249" name="Group 719"/>
          <p:cNvGrpSpPr>
            <a:grpSpLocks/>
          </p:cNvGrpSpPr>
          <p:nvPr/>
        </p:nvGrpSpPr>
        <p:grpSpPr bwMode="auto">
          <a:xfrm>
            <a:off x="1849438" y="2989263"/>
            <a:ext cx="984250" cy="665162"/>
            <a:chOff x="890" y="1168"/>
            <a:chExt cx="634" cy="572"/>
          </a:xfrm>
        </p:grpSpPr>
        <p:sp>
          <p:nvSpPr>
            <p:cNvPr id="52318" name="Line 720"/>
            <p:cNvSpPr>
              <a:spLocks noChangeShapeType="1"/>
            </p:cNvSpPr>
            <p:nvPr/>
          </p:nvSpPr>
          <p:spPr bwMode="auto">
            <a:xfrm>
              <a:off x="890" y="1168"/>
              <a:ext cx="634" cy="57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19" name="Freeform 721"/>
            <p:cNvSpPr>
              <a:spLocks/>
            </p:cNvSpPr>
            <p:nvPr/>
          </p:nvSpPr>
          <p:spPr bwMode="auto">
            <a:xfrm>
              <a:off x="1400" y="1609"/>
              <a:ext cx="124" cy="131"/>
            </a:xfrm>
            <a:custGeom>
              <a:avLst/>
              <a:gdLst>
                <a:gd name="T0" fmla="*/ 0 w 124"/>
                <a:gd name="T1" fmla="*/ 107 h 131"/>
                <a:gd name="T2" fmla="*/ 124 w 124"/>
                <a:gd name="T3" fmla="*/ 131 h 131"/>
                <a:gd name="T4" fmla="*/ 69 w 124"/>
                <a:gd name="T5" fmla="*/ 0 h 131"/>
                <a:gd name="T6" fmla="*/ 0 60000 65536"/>
                <a:gd name="T7" fmla="*/ 0 60000 65536"/>
                <a:gd name="T8" fmla="*/ 0 60000 65536"/>
              </a:gdLst>
              <a:ahLst/>
              <a:cxnLst>
                <a:cxn ang="T6">
                  <a:pos x="T0" y="T1"/>
                </a:cxn>
                <a:cxn ang="T7">
                  <a:pos x="T2" y="T3"/>
                </a:cxn>
                <a:cxn ang="T8">
                  <a:pos x="T4" y="T5"/>
                </a:cxn>
              </a:cxnLst>
              <a:rect l="0" t="0" r="r" b="b"/>
              <a:pathLst>
                <a:path w="124" h="131">
                  <a:moveTo>
                    <a:pt x="0" y="107"/>
                  </a:moveTo>
                  <a:lnTo>
                    <a:pt x="124" y="131"/>
                  </a:lnTo>
                  <a:lnTo>
                    <a:pt x="69" y="0"/>
                  </a:lnTo>
                </a:path>
              </a:pathLst>
            </a:custGeom>
            <a:noFill/>
            <a:ln w="285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2250" name="Group 722"/>
          <p:cNvGrpSpPr>
            <a:grpSpLocks/>
          </p:cNvGrpSpPr>
          <p:nvPr/>
        </p:nvGrpSpPr>
        <p:grpSpPr bwMode="auto">
          <a:xfrm>
            <a:off x="1849438" y="3927475"/>
            <a:ext cx="984250" cy="390525"/>
            <a:chOff x="890" y="1975"/>
            <a:chExt cx="634" cy="335"/>
          </a:xfrm>
        </p:grpSpPr>
        <p:sp>
          <p:nvSpPr>
            <p:cNvPr id="52316" name="Line 723"/>
            <p:cNvSpPr>
              <a:spLocks noChangeShapeType="1"/>
            </p:cNvSpPr>
            <p:nvPr/>
          </p:nvSpPr>
          <p:spPr bwMode="auto">
            <a:xfrm flipV="1">
              <a:off x="890" y="1983"/>
              <a:ext cx="634" cy="32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17" name="Freeform 724"/>
            <p:cNvSpPr>
              <a:spLocks/>
            </p:cNvSpPr>
            <p:nvPr/>
          </p:nvSpPr>
          <p:spPr bwMode="auto">
            <a:xfrm>
              <a:off x="1400" y="1975"/>
              <a:ext cx="124" cy="123"/>
            </a:xfrm>
            <a:custGeom>
              <a:avLst/>
              <a:gdLst>
                <a:gd name="T0" fmla="*/ 45 w 124"/>
                <a:gd name="T1" fmla="*/ 123 h 123"/>
                <a:gd name="T2" fmla="*/ 124 w 124"/>
                <a:gd name="T3" fmla="*/ 8 h 123"/>
                <a:gd name="T4" fmla="*/ 0 w 124"/>
                <a:gd name="T5" fmla="*/ 0 h 123"/>
                <a:gd name="T6" fmla="*/ 0 60000 65536"/>
                <a:gd name="T7" fmla="*/ 0 60000 65536"/>
                <a:gd name="T8" fmla="*/ 0 60000 65536"/>
              </a:gdLst>
              <a:ahLst/>
              <a:cxnLst>
                <a:cxn ang="T6">
                  <a:pos x="T0" y="T1"/>
                </a:cxn>
                <a:cxn ang="T7">
                  <a:pos x="T2" y="T3"/>
                </a:cxn>
                <a:cxn ang="T8">
                  <a:pos x="T4" y="T5"/>
                </a:cxn>
              </a:cxnLst>
              <a:rect l="0" t="0" r="r" b="b"/>
              <a:pathLst>
                <a:path w="124" h="123">
                  <a:moveTo>
                    <a:pt x="45" y="123"/>
                  </a:moveTo>
                  <a:lnTo>
                    <a:pt x="124" y="8"/>
                  </a:lnTo>
                  <a:lnTo>
                    <a:pt x="0" y="0"/>
                  </a:lnTo>
                </a:path>
              </a:pathLst>
            </a:custGeom>
            <a:noFill/>
            <a:ln w="285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2251" name="Group 725"/>
          <p:cNvGrpSpPr>
            <a:grpSpLocks/>
          </p:cNvGrpSpPr>
          <p:nvPr/>
        </p:nvGrpSpPr>
        <p:grpSpPr bwMode="auto">
          <a:xfrm>
            <a:off x="1849438" y="4222750"/>
            <a:ext cx="984250" cy="1235075"/>
            <a:chOff x="890" y="2228"/>
            <a:chExt cx="634" cy="1061"/>
          </a:xfrm>
        </p:grpSpPr>
        <p:sp>
          <p:nvSpPr>
            <p:cNvPr id="52314" name="Line 726"/>
            <p:cNvSpPr>
              <a:spLocks noChangeShapeType="1"/>
            </p:cNvSpPr>
            <p:nvPr/>
          </p:nvSpPr>
          <p:spPr bwMode="auto">
            <a:xfrm flipV="1">
              <a:off x="890" y="2228"/>
              <a:ext cx="634" cy="106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15" name="Freeform 727"/>
            <p:cNvSpPr>
              <a:spLocks/>
            </p:cNvSpPr>
            <p:nvPr/>
          </p:nvSpPr>
          <p:spPr bwMode="auto">
            <a:xfrm>
              <a:off x="1415" y="2228"/>
              <a:ext cx="109" cy="146"/>
            </a:xfrm>
            <a:custGeom>
              <a:avLst/>
              <a:gdLst>
                <a:gd name="T0" fmla="*/ 92 w 109"/>
                <a:gd name="T1" fmla="*/ 146 h 146"/>
                <a:gd name="T2" fmla="*/ 109 w 109"/>
                <a:gd name="T3" fmla="*/ 0 h 146"/>
                <a:gd name="T4" fmla="*/ 0 w 109"/>
                <a:gd name="T5" fmla="*/ 69 h 146"/>
                <a:gd name="T6" fmla="*/ 0 60000 65536"/>
                <a:gd name="T7" fmla="*/ 0 60000 65536"/>
                <a:gd name="T8" fmla="*/ 0 60000 65536"/>
              </a:gdLst>
              <a:ahLst/>
              <a:cxnLst>
                <a:cxn ang="T6">
                  <a:pos x="T0" y="T1"/>
                </a:cxn>
                <a:cxn ang="T7">
                  <a:pos x="T2" y="T3"/>
                </a:cxn>
                <a:cxn ang="T8">
                  <a:pos x="T4" y="T5"/>
                </a:cxn>
              </a:cxnLst>
              <a:rect l="0" t="0" r="r" b="b"/>
              <a:pathLst>
                <a:path w="109" h="146">
                  <a:moveTo>
                    <a:pt x="92" y="146"/>
                  </a:moveTo>
                  <a:lnTo>
                    <a:pt x="109" y="0"/>
                  </a:lnTo>
                  <a:lnTo>
                    <a:pt x="0" y="69"/>
                  </a:lnTo>
                </a:path>
              </a:pathLst>
            </a:custGeom>
            <a:noFill/>
            <a:ln w="285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2252" name="Rectangle 764"/>
          <p:cNvSpPr>
            <a:spLocks noChangeArrowheads="1"/>
          </p:cNvSpPr>
          <p:nvPr/>
        </p:nvSpPr>
        <p:spPr bwMode="auto">
          <a:xfrm>
            <a:off x="796925" y="3630613"/>
            <a:ext cx="12398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2400">
                <a:solidFill>
                  <a:srgbClr val="000000"/>
                </a:solidFill>
              </a:rPr>
              <a:t>1段(10</a:t>
            </a:r>
            <a:r>
              <a:rPr kumimoji="0" lang="en-US" altLang="zh-CN" sz="2400">
                <a:solidFill>
                  <a:srgbClr val="000000"/>
                </a:solidFill>
              </a:rPr>
              <a:t>K)</a:t>
            </a:r>
            <a:endParaRPr kumimoji="0" lang="en-US" altLang="zh-CN" sz="2400">
              <a:solidFill>
                <a:schemeClr val="tx2"/>
              </a:solidFill>
            </a:endParaRPr>
          </a:p>
        </p:txBody>
      </p:sp>
      <p:sp>
        <p:nvSpPr>
          <p:cNvPr id="52253" name="Rectangle 768"/>
          <p:cNvSpPr>
            <a:spLocks noChangeArrowheads="1"/>
          </p:cNvSpPr>
          <p:nvPr/>
        </p:nvSpPr>
        <p:spPr bwMode="auto">
          <a:xfrm>
            <a:off x="790575" y="5078413"/>
            <a:ext cx="1069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2400">
                <a:solidFill>
                  <a:srgbClr val="000000"/>
                </a:solidFill>
              </a:rPr>
              <a:t>2段(5</a:t>
            </a:r>
            <a:r>
              <a:rPr kumimoji="0" lang="en-US" altLang="zh-CN" sz="2400">
                <a:solidFill>
                  <a:srgbClr val="000000"/>
                </a:solidFill>
              </a:rPr>
              <a:t>K)</a:t>
            </a:r>
            <a:endParaRPr kumimoji="0" lang="en-US" altLang="zh-CN" sz="2400">
              <a:solidFill>
                <a:schemeClr val="tx2"/>
              </a:solidFill>
            </a:endParaRPr>
          </a:p>
        </p:txBody>
      </p:sp>
      <p:sp>
        <p:nvSpPr>
          <p:cNvPr id="52254" name="Rectangle 771"/>
          <p:cNvSpPr>
            <a:spLocks noChangeArrowheads="1"/>
          </p:cNvSpPr>
          <p:nvPr/>
        </p:nvSpPr>
        <p:spPr bwMode="auto">
          <a:xfrm>
            <a:off x="2484438" y="3021013"/>
            <a:ext cx="1295400" cy="4000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页表长度</a:t>
            </a:r>
            <a:endParaRPr lang="en-US" altLang="zh-CN" sz="2400">
              <a:solidFill>
                <a:schemeClr val="tx2"/>
              </a:solidFill>
            </a:endParaRPr>
          </a:p>
        </p:txBody>
      </p:sp>
      <p:sp>
        <p:nvSpPr>
          <p:cNvPr id="52255" name="Rectangle 773"/>
          <p:cNvSpPr>
            <a:spLocks noChangeArrowheads="1"/>
          </p:cNvSpPr>
          <p:nvPr/>
        </p:nvSpPr>
        <p:spPr bwMode="auto">
          <a:xfrm>
            <a:off x="2484438" y="3421063"/>
            <a:ext cx="1295400" cy="400050"/>
          </a:xfrm>
          <a:prstGeom prst="rect">
            <a:avLst/>
          </a:prstGeom>
          <a:solidFill>
            <a:srgbClr val="99FF66"/>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3</a:t>
            </a:r>
          </a:p>
        </p:txBody>
      </p:sp>
      <p:sp>
        <p:nvSpPr>
          <p:cNvPr id="52256" name="Rectangle 775"/>
          <p:cNvSpPr>
            <a:spLocks noChangeArrowheads="1"/>
          </p:cNvSpPr>
          <p:nvPr/>
        </p:nvSpPr>
        <p:spPr bwMode="auto">
          <a:xfrm>
            <a:off x="2484438" y="3821113"/>
            <a:ext cx="1295400" cy="400050"/>
          </a:xfrm>
          <a:prstGeom prst="rect">
            <a:avLst/>
          </a:prstGeom>
          <a:solidFill>
            <a:srgbClr val="FFFF00"/>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3</a:t>
            </a:r>
          </a:p>
        </p:txBody>
      </p:sp>
      <p:sp>
        <p:nvSpPr>
          <p:cNvPr id="52257" name="Rectangle 777"/>
          <p:cNvSpPr>
            <a:spLocks noChangeArrowheads="1"/>
          </p:cNvSpPr>
          <p:nvPr/>
        </p:nvSpPr>
        <p:spPr bwMode="auto">
          <a:xfrm>
            <a:off x="2484438" y="4221163"/>
            <a:ext cx="1295400" cy="400050"/>
          </a:xfrm>
          <a:prstGeom prst="rect">
            <a:avLst/>
          </a:prstGeom>
          <a:solidFill>
            <a:schemeClr val="accent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2</a:t>
            </a:r>
          </a:p>
        </p:txBody>
      </p:sp>
      <p:sp>
        <p:nvSpPr>
          <p:cNvPr id="52258" name="Rectangle 772"/>
          <p:cNvSpPr>
            <a:spLocks noChangeArrowheads="1"/>
          </p:cNvSpPr>
          <p:nvPr/>
        </p:nvSpPr>
        <p:spPr bwMode="auto">
          <a:xfrm>
            <a:off x="3779838" y="3021013"/>
            <a:ext cx="1219200" cy="4000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页表地址</a:t>
            </a:r>
          </a:p>
        </p:txBody>
      </p:sp>
      <p:sp>
        <p:nvSpPr>
          <p:cNvPr id="52259" name="Rectangle 774"/>
          <p:cNvSpPr>
            <a:spLocks noChangeArrowheads="1"/>
          </p:cNvSpPr>
          <p:nvPr/>
        </p:nvSpPr>
        <p:spPr bwMode="auto">
          <a:xfrm>
            <a:off x="3779838" y="3421063"/>
            <a:ext cx="1219200" cy="400050"/>
          </a:xfrm>
          <a:prstGeom prst="rect">
            <a:avLst/>
          </a:prstGeom>
          <a:solidFill>
            <a:srgbClr val="99FF66"/>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2260" name="Rectangle 776"/>
          <p:cNvSpPr>
            <a:spLocks noChangeArrowheads="1"/>
          </p:cNvSpPr>
          <p:nvPr/>
        </p:nvSpPr>
        <p:spPr bwMode="auto">
          <a:xfrm>
            <a:off x="3779838" y="3821113"/>
            <a:ext cx="1219200" cy="400050"/>
          </a:xfrm>
          <a:prstGeom prst="rect">
            <a:avLst/>
          </a:prstGeom>
          <a:solidFill>
            <a:srgbClr val="FFFF00"/>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2261" name="Rectangle 778"/>
          <p:cNvSpPr>
            <a:spLocks noChangeArrowheads="1"/>
          </p:cNvSpPr>
          <p:nvPr/>
        </p:nvSpPr>
        <p:spPr bwMode="auto">
          <a:xfrm>
            <a:off x="3779838" y="4221163"/>
            <a:ext cx="1219200" cy="400050"/>
          </a:xfrm>
          <a:prstGeom prst="rect">
            <a:avLst/>
          </a:prstGeom>
          <a:solidFill>
            <a:schemeClr val="accent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2262" name="Rectangle 781"/>
          <p:cNvSpPr>
            <a:spLocks noChangeArrowheads="1"/>
          </p:cNvSpPr>
          <p:nvPr/>
        </p:nvSpPr>
        <p:spPr bwMode="auto">
          <a:xfrm flipH="1">
            <a:off x="3094038" y="2563813"/>
            <a:ext cx="1306512" cy="4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每页4</a:t>
            </a:r>
            <a:r>
              <a:rPr lang="en-US" altLang="zh-CN" sz="2400">
                <a:solidFill>
                  <a:schemeClr val="tx2"/>
                </a:solidFill>
              </a:rPr>
              <a:t>KB</a:t>
            </a:r>
            <a:endParaRPr lang="zh-CN" altLang="zh-CN" sz="2400">
              <a:solidFill>
                <a:schemeClr val="tx2"/>
              </a:solidFill>
            </a:endParaRPr>
          </a:p>
        </p:txBody>
      </p:sp>
      <p:grpSp>
        <p:nvGrpSpPr>
          <p:cNvPr id="52263" name="Group 788"/>
          <p:cNvGrpSpPr>
            <a:grpSpLocks/>
          </p:cNvGrpSpPr>
          <p:nvPr/>
        </p:nvGrpSpPr>
        <p:grpSpPr bwMode="auto">
          <a:xfrm>
            <a:off x="865188" y="2389188"/>
            <a:ext cx="990600" cy="1047750"/>
            <a:chOff x="720" y="612"/>
            <a:chExt cx="816" cy="756"/>
          </a:xfrm>
        </p:grpSpPr>
        <p:sp>
          <p:nvSpPr>
            <p:cNvPr id="52311" name="Rectangle 785"/>
            <p:cNvSpPr>
              <a:spLocks noChangeArrowheads="1"/>
            </p:cNvSpPr>
            <p:nvPr/>
          </p:nvSpPr>
          <p:spPr bwMode="auto">
            <a:xfrm>
              <a:off x="720" y="612"/>
              <a:ext cx="816" cy="252"/>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4</a:t>
              </a:r>
              <a:r>
                <a:rPr lang="en-US" altLang="zh-CN" sz="2400">
                  <a:solidFill>
                    <a:schemeClr val="tx2"/>
                  </a:solidFill>
                </a:rPr>
                <a:t>K</a:t>
              </a:r>
            </a:p>
          </p:txBody>
        </p:sp>
        <p:sp>
          <p:nvSpPr>
            <p:cNvPr id="52312" name="Rectangle 786"/>
            <p:cNvSpPr>
              <a:spLocks noChangeArrowheads="1"/>
            </p:cNvSpPr>
            <p:nvPr/>
          </p:nvSpPr>
          <p:spPr bwMode="auto">
            <a:xfrm>
              <a:off x="720" y="864"/>
              <a:ext cx="816" cy="252"/>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rgbClr val="99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4</a:t>
              </a:r>
              <a:r>
                <a:rPr lang="en-US" altLang="zh-CN" sz="2400">
                  <a:solidFill>
                    <a:schemeClr val="tx2"/>
                  </a:solidFill>
                </a:rPr>
                <a:t>K</a:t>
              </a:r>
            </a:p>
          </p:txBody>
        </p:sp>
        <p:sp>
          <p:nvSpPr>
            <p:cNvPr id="52313" name="Rectangle 787"/>
            <p:cNvSpPr>
              <a:spLocks noChangeArrowheads="1"/>
            </p:cNvSpPr>
            <p:nvPr/>
          </p:nvSpPr>
          <p:spPr bwMode="auto">
            <a:xfrm>
              <a:off x="720" y="1116"/>
              <a:ext cx="816" cy="252"/>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4</a:t>
              </a:r>
              <a:r>
                <a:rPr lang="en-US" altLang="zh-CN" sz="2400">
                  <a:solidFill>
                    <a:schemeClr val="tx2"/>
                  </a:solidFill>
                </a:rPr>
                <a:t>K</a:t>
              </a:r>
            </a:p>
          </p:txBody>
        </p:sp>
      </p:grpSp>
      <p:sp>
        <p:nvSpPr>
          <p:cNvPr id="52264" name="Rectangle 790"/>
          <p:cNvSpPr>
            <a:spLocks noChangeArrowheads="1"/>
          </p:cNvSpPr>
          <p:nvPr/>
        </p:nvSpPr>
        <p:spPr bwMode="auto">
          <a:xfrm>
            <a:off x="884238" y="4011613"/>
            <a:ext cx="990600" cy="3492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en-US" altLang="zh-CN" sz="2400">
              <a:solidFill>
                <a:schemeClr val="tx2"/>
              </a:solidFill>
            </a:endParaRPr>
          </a:p>
        </p:txBody>
      </p:sp>
      <p:sp>
        <p:nvSpPr>
          <p:cNvPr id="52265" name="Rectangle 791"/>
          <p:cNvSpPr>
            <a:spLocks noChangeArrowheads="1"/>
          </p:cNvSpPr>
          <p:nvPr/>
        </p:nvSpPr>
        <p:spPr bwMode="auto">
          <a:xfrm>
            <a:off x="884238" y="4360863"/>
            <a:ext cx="990600" cy="3492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rgbClr val="99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en-US" altLang="zh-CN" sz="2400">
              <a:solidFill>
                <a:schemeClr val="tx2"/>
              </a:solidFill>
            </a:endParaRPr>
          </a:p>
        </p:txBody>
      </p:sp>
      <p:sp>
        <p:nvSpPr>
          <p:cNvPr id="52266" name="Rectangle 792"/>
          <p:cNvSpPr>
            <a:spLocks noChangeArrowheads="1"/>
          </p:cNvSpPr>
          <p:nvPr/>
        </p:nvSpPr>
        <p:spPr bwMode="auto">
          <a:xfrm>
            <a:off x="884238" y="4710113"/>
            <a:ext cx="990600" cy="2159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en-US" altLang="zh-CN" sz="2400">
              <a:solidFill>
                <a:schemeClr val="tx2"/>
              </a:solidFill>
            </a:endParaRPr>
          </a:p>
        </p:txBody>
      </p:sp>
      <p:grpSp>
        <p:nvGrpSpPr>
          <p:cNvPr id="52267" name="Group 797"/>
          <p:cNvGrpSpPr>
            <a:grpSpLocks/>
          </p:cNvGrpSpPr>
          <p:nvPr/>
        </p:nvGrpSpPr>
        <p:grpSpPr bwMode="auto">
          <a:xfrm>
            <a:off x="884238" y="5459413"/>
            <a:ext cx="990600" cy="457200"/>
            <a:chOff x="576" y="3600"/>
            <a:chExt cx="624" cy="288"/>
          </a:xfrm>
        </p:grpSpPr>
        <p:sp>
          <p:nvSpPr>
            <p:cNvPr id="52309" name="Rectangle 794"/>
            <p:cNvSpPr>
              <a:spLocks noChangeArrowheads="1"/>
            </p:cNvSpPr>
            <p:nvPr/>
          </p:nvSpPr>
          <p:spPr bwMode="auto">
            <a:xfrm>
              <a:off x="576" y="3600"/>
              <a:ext cx="624" cy="22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en-US" altLang="zh-CN" sz="2400">
                <a:solidFill>
                  <a:schemeClr val="tx2"/>
                </a:solidFill>
              </a:endParaRPr>
            </a:p>
          </p:txBody>
        </p:sp>
        <p:sp>
          <p:nvSpPr>
            <p:cNvPr id="52310" name="Rectangle 795"/>
            <p:cNvSpPr>
              <a:spLocks noChangeArrowheads="1"/>
            </p:cNvSpPr>
            <p:nvPr/>
          </p:nvSpPr>
          <p:spPr bwMode="auto">
            <a:xfrm>
              <a:off x="576" y="3820"/>
              <a:ext cx="624" cy="68"/>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rgbClr val="99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en-US" altLang="zh-CN" sz="2400">
                <a:solidFill>
                  <a:schemeClr val="tx2"/>
                </a:solidFill>
              </a:endParaRPr>
            </a:p>
          </p:txBody>
        </p:sp>
      </p:grpSp>
      <p:grpSp>
        <p:nvGrpSpPr>
          <p:cNvPr id="52268" name="Group 809"/>
          <p:cNvGrpSpPr>
            <a:grpSpLocks/>
          </p:cNvGrpSpPr>
          <p:nvPr/>
        </p:nvGrpSpPr>
        <p:grpSpPr bwMode="auto">
          <a:xfrm>
            <a:off x="5608638" y="2335213"/>
            <a:ext cx="1219200" cy="971550"/>
            <a:chOff x="3600" y="1392"/>
            <a:chExt cx="768" cy="756"/>
          </a:xfrm>
        </p:grpSpPr>
        <p:sp>
          <p:nvSpPr>
            <p:cNvPr id="52306" name="Rectangle 798"/>
            <p:cNvSpPr>
              <a:spLocks noChangeArrowheads="1"/>
            </p:cNvSpPr>
            <p:nvPr/>
          </p:nvSpPr>
          <p:spPr bwMode="auto">
            <a:xfrm>
              <a:off x="3600" y="1392"/>
              <a:ext cx="768" cy="252"/>
            </a:xfrm>
            <a:prstGeom prst="rect">
              <a:avLst/>
            </a:prstGeom>
            <a:solidFill>
              <a:srgbClr val="99FF66"/>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2307" name="Rectangle 799"/>
            <p:cNvSpPr>
              <a:spLocks noChangeArrowheads="1"/>
            </p:cNvSpPr>
            <p:nvPr/>
          </p:nvSpPr>
          <p:spPr bwMode="auto">
            <a:xfrm>
              <a:off x="3600" y="1644"/>
              <a:ext cx="768" cy="252"/>
            </a:xfrm>
            <a:prstGeom prst="rect">
              <a:avLst/>
            </a:prstGeom>
            <a:solidFill>
              <a:srgbClr val="99FF66"/>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2308" name="Rectangle 800"/>
            <p:cNvSpPr>
              <a:spLocks noChangeArrowheads="1"/>
            </p:cNvSpPr>
            <p:nvPr/>
          </p:nvSpPr>
          <p:spPr bwMode="auto">
            <a:xfrm>
              <a:off x="3600" y="1896"/>
              <a:ext cx="768" cy="252"/>
            </a:xfrm>
            <a:prstGeom prst="rect">
              <a:avLst/>
            </a:prstGeom>
            <a:solidFill>
              <a:srgbClr val="99FF66"/>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grpSp>
      <p:grpSp>
        <p:nvGrpSpPr>
          <p:cNvPr id="52269" name="Group 810"/>
          <p:cNvGrpSpPr>
            <a:grpSpLocks/>
          </p:cNvGrpSpPr>
          <p:nvPr/>
        </p:nvGrpSpPr>
        <p:grpSpPr bwMode="auto">
          <a:xfrm>
            <a:off x="5608638" y="3706813"/>
            <a:ext cx="1219200" cy="1028700"/>
            <a:chOff x="3600" y="2388"/>
            <a:chExt cx="768" cy="756"/>
          </a:xfrm>
        </p:grpSpPr>
        <p:sp>
          <p:nvSpPr>
            <p:cNvPr id="52303" name="Rectangle 801"/>
            <p:cNvSpPr>
              <a:spLocks noChangeArrowheads="1"/>
            </p:cNvSpPr>
            <p:nvPr/>
          </p:nvSpPr>
          <p:spPr bwMode="auto">
            <a:xfrm>
              <a:off x="3600" y="2388"/>
              <a:ext cx="768" cy="252"/>
            </a:xfrm>
            <a:prstGeom prst="rect">
              <a:avLst/>
            </a:prstGeom>
            <a:solidFill>
              <a:srgbClr val="FFFF00"/>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2304" name="Rectangle 802"/>
            <p:cNvSpPr>
              <a:spLocks noChangeArrowheads="1"/>
            </p:cNvSpPr>
            <p:nvPr/>
          </p:nvSpPr>
          <p:spPr bwMode="auto">
            <a:xfrm>
              <a:off x="3600" y="2640"/>
              <a:ext cx="768" cy="252"/>
            </a:xfrm>
            <a:prstGeom prst="rect">
              <a:avLst/>
            </a:prstGeom>
            <a:solidFill>
              <a:srgbClr val="FFFF00"/>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2305" name="Rectangle 803"/>
            <p:cNvSpPr>
              <a:spLocks noChangeArrowheads="1"/>
            </p:cNvSpPr>
            <p:nvPr/>
          </p:nvSpPr>
          <p:spPr bwMode="auto">
            <a:xfrm>
              <a:off x="3600" y="2892"/>
              <a:ext cx="768" cy="252"/>
            </a:xfrm>
            <a:prstGeom prst="rect">
              <a:avLst/>
            </a:prstGeom>
            <a:solidFill>
              <a:srgbClr val="FFFF00"/>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grpSp>
      <p:grpSp>
        <p:nvGrpSpPr>
          <p:cNvPr id="52270" name="Group 811"/>
          <p:cNvGrpSpPr>
            <a:grpSpLocks/>
          </p:cNvGrpSpPr>
          <p:nvPr/>
        </p:nvGrpSpPr>
        <p:grpSpPr bwMode="auto">
          <a:xfrm>
            <a:off x="5608638" y="5154613"/>
            <a:ext cx="1219200" cy="628650"/>
            <a:chOff x="3600" y="3348"/>
            <a:chExt cx="768" cy="504"/>
          </a:xfrm>
        </p:grpSpPr>
        <p:sp>
          <p:nvSpPr>
            <p:cNvPr id="52301" name="Rectangle 804"/>
            <p:cNvSpPr>
              <a:spLocks noChangeArrowheads="1"/>
            </p:cNvSpPr>
            <p:nvPr/>
          </p:nvSpPr>
          <p:spPr bwMode="auto">
            <a:xfrm>
              <a:off x="3600" y="3348"/>
              <a:ext cx="768" cy="252"/>
            </a:xfrm>
            <a:prstGeom prst="rect">
              <a:avLst/>
            </a:prstGeom>
            <a:solidFill>
              <a:schemeClr val="accent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2302" name="Rectangle 805"/>
            <p:cNvSpPr>
              <a:spLocks noChangeArrowheads="1"/>
            </p:cNvSpPr>
            <p:nvPr/>
          </p:nvSpPr>
          <p:spPr bwMode="auto">
            <a:xfrm>
              <a:off x="3600" y="3600"/>
              <a:ext cx="768" cy="252"/>
            </a:xfrm>
            <a:prstGeom prst="rect">
              <a:avLst/>
            </a:prstGeom>
            <a:solidFill>
              <a:schemeClr val="accent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grpSp>
      <p:sp>
        <p:nvSpPr>
          <p:cNvPr id="52271" name="Rectangle 807"/>
          <p:cNvSpPr>
            <a:spLocks noChangeArrowheads="1"/>
          </p:cNvSpPr>
          <p:nvPr/>
        </p:nvSpPr>
        <p:spPr bwMode="auto">
          <a:xfrm>
            <a:off x="5580063" y="4724400"/>
            <a:ext cx="13350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2400">
                <a:solidFill>
                  <a:srgbClr val="010000"/>
                </a:solidFill>
              </a:rPr>
              <a:t>1段页表</a:t>
            </a:r>
            <a:endParaRPr kumimoji="0" lang="zh-CN" altLang="en-US" sz="2400">
              <a:solidFill>
                <a:schemeClr val="tx2"/>
              </a:solidFill>
            </a:endParaRPr>
          </a:p>
        </p:txBody>
      </p:sp>
      <p:sp>
        <p:nvSpPr>
          <p:cNvPr id="52272" name="Rectangle 808"/>
          <p:cNvSpPr>
            <a:spLocks noChangeArrowheads="1"/>
          </p:cNvSpPr>
          <p:nvPr/>
        </p:nvSpPr>
        <p:spPr bwMode="auto">
          <a:xfrm>
            <a:off x="5508625" y="5805488"/>
            <a:ext cx="14081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0"/>
              </a:spcBef>
              <a:buClrTx/>
              <a:buFontTx/>
              <a:buNone/>
            </a:pPr>
            <a:r>
              <a:rPr kumimoji="0" lang="zh-CN" altLang="en-US" sz="2400">
                <a:solidFill>
                  <a:srgbClr val="010000"/>
                </a:solidFill>
              </a:rPr>
              <a:t>2段页表</a:t>
            </a:r>
            <a:endParaRPr kumimoji="0" lang="zh-CN" altLang="en-US" sz="2400">
              <a:solidFill>
                <a:schemeClr val="tx2"/>
              </a:solidFill>
            </a:endParaRPr>
          </a:p>
        </p:txBody>
      </p:sp>
      <p:grpSp>
        <p:nvGrpSpPr>
          <p:cNvPr id="52273" name="Group 728"/>
          <p:cNvGrpSpPr>
            <a:grpSpLocks/>
          </p:cNvGrpSpPr>
          <p:nvPr/>
        </p:nvGrpSpPr>
        <p:grpSpPr bwMode="auto">
          <a:xfrm>
            <a:off x="4618038" y="2716213"/>
            <a:ext cx="914400" cy="914400"/>
            <a:chOff x="2633" y="843"/>
            <a:chExt cx="713" cy="897"/>
          </a:xfrm>
        </p:grpSpPr>
        <p:sp>
          <p:nvSpPr>
            <p:cNvPr id="52299" name="Line 729"/>
            <p:cNvSpPr>
              <a:spLocks noChangeShapeType="1"/>
            </p:cNvSpPr>
            <p:nvPr/>
          </p:nvSpPr>
          <p:spPr bwMode="auto">
            <a:xfrm flipV="1">
              <a:off x="2633" y="843"/>
              <a:ext cx="713" cy="89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00" name="Freeform 730"/>
            <p:cNvSpPr>
              <a:spLocks/>
            </p:cNvSpPr>
            <p:nvPr/>
          </p:nvSpPr>
          <p:spPr bwMode="auto">
            <a:xfrm>
              <a:off x="3230" y="843"/>
              <a:ext cx="116" cy="143"/>
            </a:xfrm>
            <a:custGeom>
              <a:avLst/>
              <a:gdLst>
                <a:gd name="T0" fmla="*/ 81 w 116"/>
                <a:gd name="T1" fmla="*/ 143 h 143"/>
                <a:gd name="T2" fmla="*/ 116 w 116"/>
                <a:gd name="T3" fmla="*/ 0 h 143"/>
                <a:gd name="T4" fmla="*/ 0 w 116"/>
                <a:gd name="T5" fmla="*/ 51 h 143"/>
                <a:gd name="T6" fmla="*/ 0 60000 65536"/>
                <a:gd name="T7" fmla="*/ 0 60000 65536"/>
                <a:gd name="T8" fmla="*/ 0 60000 65536"/>
              </a:gdLst>
              <a:ahLst/>
              <a:cxnLst>
                <a:cxn ang="T6">
                  <a:pos x="T0" y="T1"/>
                </a:cxn>
                <a:cxn ang="T7">
                  <a:pos x="T2" y="T3"/>
                </a:cxn>
                <a:cxn ang="T8">
                  <a:pos x="T4" y="T5"/>
                </a:cxn>
              </a:cxnLst>
              <a:rect l="0" t="0" r="r" b="b"/>
              <a:pathLst>
                <a:path w="116" h="143">
                  <a:moveTo>
                    <a:pt x="81" y="143"/>
                  </a:moveTo>
                  <a:lnTo>
                    <a:pt x="116" y="0"/>
                  </a:lnTo>
                  <a:lnTo>
                    <a:pt x="0" y="51"/>
                  </a:lnTo>
                </a:path>
              </a:pathLst>
            </a:custGeom>
            <a:noFill/>
            <a:ln w="285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2274" name="Group 731"/>
          <p:cNvGrpSpPr>
            <a:grpSpLocks/>
          </p:cNvGrpSpPr>
          <p:nvPr/>
        </p:nvGrpSpPr>
        <p:grpSpPr bwMode="auto">
          <a:xfrm>
            <a:off x="4554538" y="3863975"/>
            <a:ext cx="977900" cy="147638"/>
            <a:chOff x="2633" y="1919"/>
            <a:chExt cx="713" cy="134"/>
          </a:xfrm>
        </p:grpSpPr>
        <p:sp>
          <p:nvSpPr>
            <p:cNvPr id="52297" name="Line 732"/>
            <p:cNvSpPr>
              <a:spLocks noChangeShapeType="1"/>
            </p:cNvSpPr>
            <p:nvPr/>
          </p:nvSpPr>
          <p:spPr bwMode="auto">
            <a:xfrm>
              <a:off x="2633" y="1983"/>
              <a:ext cx="713"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98" name="Freeform 733"/>
            <p:cNvSpPr>
              <a:spLocks/>
            </p:cNvSpPr>
            <p:nvPr/>
          </p:nvSpPr>
          <p:spPr bwMode="auto">
            <a:xfrm>
              <a:off x="3235" y="1919"/>
              <a:ext cx="111" cy="134"/>
            </a:xfrm>
            <a:custGeom>
              <a:avLst/>
              <a:gdLst>
                <a:gd name="T0" fmla="*/ 0 w 111"/>
                <a:gd name="T1" fmla="*/ 134 h 134"/>
                <a:gd name="T2" fmla="*/ 111 w 111"/>
                <a:gd name="T3" fmla="*/ 66 h 134"/>
                <a:gd name="T4" fmla="*/ 0 w 111"/>
                <a:gd name="T5" fmla="*/ 0 h 134"/>
                <a:gd name="T6" fmla="*/ 0 60000 65536"/>
                <a:gd name="T7" fmla="*/ 0 60000 65536"/>
                <a:gd name="T8" fmla="*/ 0 60000 65536"/>
              </a:gdLst>
              <a:ahLst/>
              <a:cxnLst>
                <a:cxn ang="T6">
                  <a:pos x="T0" y="T1"/>
                </a:cxn>
                <a:cxn ang="T7">
                  <a:pos x="T2" y="T3"/>
                </a:cxn>
                <a:cxn ang="T8">
                  <a:pos x="T4" y="T5"/>
                </a:cxn>
              </a:cxnLst>
              <a:rect l="0" t="0" r="r" b="b"/>
              <a:pathLst>
                <a:path w="111" h="134">
                  <a:moveTo>
                    <a:pt x="0" y="134"/>
                  </a:moveTo>
                  <a:lnTo>
                    <a:pt x="111" y="66"/>
                  </a:lnTo>
                  <a:lnTo>
                    <a:pt x="0" y="0"/>
                  </a:lnTo>
                </a:path>
              </a:pathLst>
            </a:custGeom>
            <a:noFill/>
            <a:ln w="285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2275" name="Group 734"/>
          <p:cNvGrpSpPr>
            <a:grpSpLocks/>
          </p:cNvGrpSpPr>
          <p:nvPr/>
        </p:nvGrpSpPr>
        <p:grpSpPr bwMode="auto">
          <a:xfrm>
            <a:off x="4541838" y="4468813"/>
            <a:ext cx="990600" cy="685800"/>
            <a:chOff x="2633" y="2228"/>
            <a:chExt cx="713" cy="897"/>
          </a:xfrm>
        </p:grpSpPr>
        <p:sp>
          <p:nvSpPr>
            <p:cNvPr id="52295" name="Line 735"/>
            <p:cNvSpPr>
              <a:spLocks noChangeShapeType="1"/>
            </p:cNvSpPr>
            <p:nvPr/>
          </p:nvSpPr>
          <p:spPr bwMode="auto">
            <a:xfrm>
              <a:off x="2633" y="2228"/>
              <a:ext cx="713" cy="89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96" name="Freeform 736"/>
            <p:cNvSpPr>
              <a:spLocks/>
            </p:cNvSpPr>
            <p:nvPr/>
          </p:nvSpPr>
          <p:spPr bwMode="auto">
            <a:xfrm>
              <a:off x="3229" y="2984"/>
              <a:ext cx="117" cy="141"/>
            </a:xfrm>
            <a:custGeom>
              <a:avLst/>
              <a:gdLst>
                <a:gd name="T0" fmla="*/ 0 w 117"/>
                <a:gd name="T1" fmla="*/ 92 h 141"/>
                <a:gd name="T2" fmla="*/ 117 w 117"/>
                <a:gd name="T3" fmla="*/ 141 h 141"/>
                <a:gd name="T4" fmla="*/ 82 w 117"/>
                <a:gd name="T5" fmla="*/ 0 h 141"/>
                <a:gd name="T6" fmla="*/ 0 60000 65536"/>
                <a:gd name="T7" fmla="*/ 0 60000 65536"/>
                <a:gd name="T8" fmla="*/ 0 60000 65536"/>
              </a:gdLst>
              <a:ahLst/>
              <a:cxnLst>
                <a:cxn ang="T6">
                  <a:pos x="T0" y="T1"/>
                </a:cxn>
                <a:cxn ang="T7">
                  <a:pos x="T2" y="T3"/>
                </a:cxn>
                <a:cxn ang="T8">
                  <a:pos x="T4" y="T5"/>
                </a:cxn>
              </a:cxnLst>
              <a:rect l="0" t="0" r="r" b="b"/>
              <a:pathLst>
                <a:path w="117" h="141">
                  <a:moveTo>
                    <a:pt x="0" y="92"/>
                  </a:moveTo>
                  <a:lnTo>
                    <a:pt x="117" y="141"/>
                  </a:lnTo>
                  <a:lnTo>
                    <a:pt x="82" y="0"/>
                  </a:lnTo>
                </a:path>
              </a:pathLst>
            </a:custGeom>
            <a:noFill/>
            <a:ln w="285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2276" name="Rectangle 813"/>
          <p:cNvSpPr>
            <a:spLocks noChangeArrowheads="1"/>
          </p:cNvSpPr>
          <p:nvPr/>
        </p:nvSpPr>
        <p:spPr bwMode="auto">
          <a:xfrm>
            <a:off x="7513638" y="2341563"/>
            <a:ext cx="1219200" cy="3238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rgbClr val="99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2277" name="Rectangle 814"/>
          <p:cNvSpPr>
            <a:spLocks noChangeArrowheads="1"/>
          </p:cNvSpPr>
          <p:nvPr/>
        </p:nvSpPr>
        <p:spPr bwMode="auto">
          <a:xfrm>
            <a:off x="7513638" y="2665413"/>
            <a:ext cx="1219200" cy="323850"/>
          </a:xfrm>
          <a:prstGeom prst="rect">
            <a:avLst/>
          </a:prstGeom>
          <a:solidFill>
            <a:srgbClr val="99FF66"/>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2278" name="Rectangle 815"/>
          <p:cNvSpPr>
            <a:spLocks noChangeArrowheads="1"/>
          </p:cNvSpPr>
          <p:nvPr/>
        </p:nvSpPr>
        <p:spPr bwMode="auto">
          <a:xfrm>
            <a:off x="7513638" y="2989263"/>
            <a:ext cx="1219200" cy="323850"/>
          </a:xfrm>
          <a:prstGeom prst="rect">
            <a:avLst/>
          </a:prstGeom>
          <a:solidFill>
            <a:srgbClr val="99FF66"/>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2279" name="Rectangle 817"/>
          <p:cNvSpPr>
            <a:spLocks noChangeArrowheads="1"/>
          </p:cNvSpPr>
          <p:nvPr/>
        </p:nvSpPr>
        <p:spPr bwMode="auto">
          <a:xfrm>
            <a:off x="7513638" y="3287713"/>
            <a:ext cx="1219200" cy="323850"/>
          </a:xfrm>
          <a:prstGeom prst="rect">
            <a:avLst/>
          </a:prstGeom>
          <a:solidFill>
            <a:srgbClr val="FFFF00"/>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2280" name="Rectangle 818"/>
          <p:cNvSpPr>
            <a:spLocks noChangeArrowheads="1"/>
          </p:cNvSpPr>
          <p:nvPr/>
        </p:nvSpPr>
        <p:spPr bwMode="auto">
          <a:xfrm>
            <a:off x="7513638" y="3611563"/>
            <a:ext cx="1219200" cy="323850"/>
          </a:xfrm>
          <a:prstGeom prst="rect">
            <a:avLst/>
          </a:prstGeom>
          <a:solidFill>
            <a:srgbClr val="99FF66"/>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2281" name="Rectangle 819"/>
          <p:cNvSpPr>
            <a:spLocks noChangeArrowheads="1"/>
          </p:cNvSpPr>
          <p:nvPr/>
        </p:nvSpPr>
        <p:spPr bwMode="auto">
          <a:xfrm>
            <a:off x="7513638" y="3935413"/>
            <a:ext cx="1219200" cy="323850"/>
          </a:xfrm>
          <a:prstGeom prst="rect">
            <a:avLst/>
          </a:prstGeom>
          <a:solidFill>
            <a:schemeClr val="accent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2282" name="Rectangle 821"/>
          <p:cNvSpPr>
            <a:spLocks noChangeArrowheads="1"/>
          </p:cNvSpPr>
          <p:nvPr/>
        </p:nvSpPr>
        <p:spPr bwMode="auto">
          <a:xfrm>
            <a:off x="7513638" y="4246563"/>
            <a:ext cx="1219200" cy="3238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rgbClr val="99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2283" name="Rectangle 822"/>
          <p:cNvSpPr>
            <a:spLocks noChangeArrowheads="1"/>
          </p:cNvSpPr>
          <p:nvPr/>
        </p:nvSpPr>
        <p:spPr bwMode="auto">
          <a:xfrm>
            <a:off x="7513638" y="4570413"/>
            <a:ext cx="1219200" cy="323850"/>
          </a:xfrm>
          <a:prstGeom prst="rect">
            <a:avLst/>
          </a:prstGeom>
          <a:solidFill>
            <a:schemeClr val="accent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2284" name="Rectangle 823"/>
          <p:cNvSpPr>
            <a:spLocks noChangeArrowheads="1"/>
          </p:cNvSpPr>
          <p:nvPr/>
        </p:nvSpPr>
        <p:spPr bwMode="auto">
          <a:xfrm>
            <a:off x="7513638" y="4894263"/>
            <a:ext cx="1219200" cy="323850"/>
          </a:xfrm>
          <a:prstGeom prst="rect">
            <a:avLst/>
          </a:prstGeom>
          <a:solidFill>
            <a:srgbClr val="FFFF00"/>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2285" name="Rectangle 825"/>
          <p:cNvSpPr>
            <a:spLocks noChangeArrowheads="1"/>
          </p:cNvSpPr>
          <p:nvPr/>
        </p:nvSpPr>
        <p:spPr bwMode="auto">
          <a:xfrm>
            <a:off x="7513638" y="5207000"/>
            <a:ext cx="1219200" cy="3238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rgbClr val="99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2286" name="Rectangle 826"/>
          <p:cNvSpPr>
            <a:spLocks noChangeArrowheads="1"/>
          </p:cNvSpPr>
          <p:nvPr/>
        </p:nvSpPr>
        <p:spPr bwMode="auto">
          <a:xfrm>
            <a:off x="7513638" y="5530850"/>
            <a:ext cx="1219200" cy="323850"/>
          </a:xfrm>
          <a:prstGeom prst="rect">
            <a:avLst/>
          </a:prstGeom>
          <a:solidFill>
            <a:srgbClr val="FFFF00"/>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2287" name="Line 828"/>
          <p:cNvSpPr>
            <a:spLocks noChangeShapeType="1"/>
          </p:cNvSpPr>
          <p:nvPr/>
        </p:nvSpPr>
        <p:spPr bwMode="auto">
          <a:xfrm>
            <a:off x="6827838" y="2487613"/>
            <a:ext cx="685800" cy="68580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52288" name="Line 829"/>
          <p:cNvSpPr>
            <a:spLocks noChangeShapeType="1"/>
          </p:cNvSpPr>
          <p:nvPr/>
        </p:nvSpPr>
        <p:spPr bwMode="auto">
          <a:xfrm>
            <a:off x="6827838" y="2868613"/>
            <a:ext cx="609600" cy="91440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52289" name="Line 830"/>
          <p:cNvSpPr>
            <a:spLocks noChangeShapeType="1"/>
          </p:cNvSpPr>
          <p:nvPr/>
        </p:nvSpPr>
        <p:spPr bwMode="auto">
          <a:xfrm flipV="1">
            <a:off x="6827838" y="2792413"/>
            <a:ext cx="685800" cy="30480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52290" name="Line 831"/>
          <p:cNvSpPr>
            <a:spLocks noChangeShapeType="1"/>
          </p:cNvSpPr>
          <p:nvPr/>
        </p:nvSpPr>
        <p:spPr bwMode="auto">
          <a:xfrm flipV="1">
            <a:off x="6827838" y="3402013"/>
            <a:ext cx="685800" cy="45720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52291" name="Line 832"/>
          <p:cNvSpPr>
            <a:spLocks noChangeShapeType="1"/>
          </p:cNvSpPr>
          <p:nvPr/>
        </p:nvSpPr>
        <p:spPr bwMode="auto">
          <a:xfrm>
            <a:off x="6827838" y="4240213"/>
            <a:ext cx="609600" cy="83820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52292" name="Line 833"/>
          <p:cNvSpPr>
            <a:spLocks noChangeShapeType="1"/>
          </p:cNvSpPr>
          <p:nvPr/>
        </p:nvSpPr>
        <p:spPr bwMode="auto">
          <a:xfrm>
            <a:off x="6827838" y="4545013"/>
            <a:ext cx="609600" cy="114300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52293" name="Line 834"/>
          <p:cNvSpPr>
            <a:spLocks noChangeShapeType="1"/>
          </p:cNvSpPr>
          <p:nvPr/>
        </p:nvSpPr>
        <p:spPr bwMode="auto">
          <a:xfrm flipV="1">
            <a:off x="6827838" y="4697413"/>
            <a:ext cx="609600" cy="91440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52294" name="Line 835"/>
          <p:cNvSpPr>
            <a:spLocks noChangeShapeType="1"/>
          </p:cNvSpPr>
          <p:nvPr/>
        </p:nvSpPr>
        <p:spPr bwMode="auto">
          <a:xfrm flipV="1">
            <a:off x="6827838" y="4011613"/>
            <a:ext cx="609600" cy="121920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pPr eaLnBrk="1" hangingPunct="1">
              <a:defRPr/>
            </a:pPr>
            <a:r>
              <a:rPr lang="zh-CN" altLang="en-US" smtClean="0"/>
              <a:t>段页式虚拟存储器的</a:t>
            </a:r>
            <a:br>
              <a:rPr lang="zh-CN" altLang="en-US" smtClean="0"/>
            </a:br>
            <a:r>
              <a:rPr lang="zh-CN" altLang="en-US" smtClean="0"/>
              <a:t>地址变换</a:t>
            </a:r>
          </a:p>
        </p:txBody>
      </p:sp>
      <p:sp>
        <p:nvSpPr>
          <p:cNvPr id="5325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虚拟存储系统</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地址的映象和变换方法</a:t>
            </a:r>
            <a:endParaRPr lang="zh-CN" altLang="en-US" sz="1200" b="0">
              <a:latin typeface="Times New Roman" pitchFamily="18" charset="0"/>
              <a:ea typeface="幼圆" pitchFamily="49" charset="-122"/>
            </a:endParaRPr>
          </a:p>
        </p:txBody>
      </p:sp>
      <p:sp>
        <p:nvSpPr>
          <p:cNvPr id="53252" name="Text Box 71"/>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2</a:t>
            </a:r>
          </a:p>
        </p:txBody>
      </p:sp>
      <p:sp>
        <p:nvSpPr>
          <p:cNvPr id="53253" name="Line 73"/>
          <p:cNvSpPr>
            <a:spLocks noChangeShapeType="1"/>
          </p:cNvSpPr>
          <p:nvPr/>
        </p:nvSpPr>
        <p:spPr bwMode="auto">
          <a:xfrm flipV="1">
            <a:off x="1195388" y="2590800"/>
            <a:ext cx="1303337" cy="1905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54" name="Rectangle 74"/>
          <p:cNvSpPr>
            <a:spLocks noChangeArrowheads="1"/>
          </p:cNvSpPr>
          <p:nvPr/>
        </p:nvSpPr>
        <p:spPr bwMode="auto">
          <a:xfrm>
            <a:off x="1531938" y="3135313"/>
            <a:ext cx="814387" cy="369887"/>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3255" name="Rectangle 75"/>
          <p:cNvSpPr>
            <a:spLocks noChangeArrowheads="1"/>
          </p:cNvSpPr>
          <p:nvPr/>
        </p:nvSpPr>
        <p:spPr bwMode="auto">
          <a:xfrm>
            <a:off x="1531938" y="3505200"/>
            <a:ext cx="814387" cy="369888"/>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3256" name="Rectangle 76"/>
          <p:cNvSpPr>
            <a:spLocks noChangeArrowheads="1"/>
          </p:cNvSpPr>
          <p:nvPr/>
        </p:nvSpPr>
        <p:spPr bwMode="auto">
          <a:xfrm>
            <a:off x="1531938" y="2765425"/>
            <a:ext cx="814387" cy="369888"/>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3257" name="Rectangle 81"/>
          <p:cNvSpPr>
            <a:spLocks noChangeArrowheads="1"/>
          </p:cNvSpPr>
          <p:nvPr/>
        </p:nvSpPr>
        <p:spPr bwMode="auto">
          <a:xfrm>
            <a:off x="1935163" y="2133600"/>
            <a:ext cx="1628775" cy="369888"/>
          </a:xfrm>
          <a:prstGeom prst="rect">
            <a:avLst/>
          </a:prstGeom>
          <a:solidFill>
            <a:schemeClr val="accent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用户号</a:t>
            </a:r>
            <a:r>
              <a:rPr lang="en-US" altLang="zh-CN" sz="2400">
                <a:solidFill>
                  <a:schemeClr val="tx2"/>
                </a:solidFill>
              </a:rPr>
              <a:t>U</a:t>
            </a:r>
          </a:p>
        </p:txBody>
      </p:sp>
      <p:sp>
        <p:nvSpPr>
          <p:cNvPr id="53258" name="Rectangle 82"/>
          <p:cNvSpPr>
            <a:spLocks noChangeArrowheads="1"/>
          </p:cNvSpPr>
          <p:nvPr/>
        </p:nvSpPr>
        <p:spPr bwMode="auto">
          <a:xfrm>
            <a:off x="3563938" y="2133600"/>
            <a:ext cx="1481137" cy="369888"/>
          </a:xfrm>
          <a:prstGeom prst="rect">
            <a:avLst/>
          </a:prstGeom>
          <a:solidFill>
            <a:schemeClr val="accent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段号</a:t>
            </a:r>
            <a:r>
              <a:rPr lang="en-US" altLang="zh-CN" sz="2400">
                <a:solidFill>
                  <a:schemeClr val="tx2"/>
                </a:solidFill>
              </a:rPr>
              <a:t>S</a:t>
            </a:r>
          </a:p>
        </p:txBody>
      </p:sp>
      <p:sp>
        <p:nvSpPr>
          <p:cNvPr id="53259" name="Rectangle 83"/>
          <p:cNvSpPr>
            <a:spLocks noChangeArrowheads="1"/>
          </p:cNvSpPr>
          <p:nvPr/>
        </p:nvSpPr>
        <p:spPr bwMode="auto">
          <a:xfrm>
            <a:off x="6748463" y="2133600"/>
            <a:ext cx="1998662" cy="369888"/>
          </a:xfrm>
          <a:prstGeom prst="rect">
            <a:avLst/>
          </a:prstGeom>
          <a:solidFill>
            <a:schemeClr val="accent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页内偏移</a:t>
            </a:r>
            <a:endParaRPr lang="zh-CN" altLang="zh-CN" sz="2400">
              <a:solidFill>
                <a:schemeClr val="tx2"/>
              </a:solidFill>
            </a:endParaRPr>
          </a:p>
        </p:txBody>
      </p:sp>
      <p:sp>
        <p:nvSpPr>
          <p:cNvPr id="53260" name="Rectangle 84"/>
          <p:cNvSpPr>
            <a:spLocks noChangeArrowheads="1"/>
          </p:cNvSpPr>
          <p:nvPr/>
        </p:nvSpPr>
        <p:spPr bwMode="auto">
          <a:xfrm>
            <a:off x="6748463" y="2820988"/>
            <a:ext cx="1998662" cy="369887"/>
          </a:xfrm>
          <a:prstGeom prst="rect">
            <a:avLst/>
          </a:prstGeom>
          <a:solidFill>
            <a:srgbClr val="99FF66"/>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页内偏移</a:t>
            </a:r>
            <a:endParaRPr lang="zh-CN" altLang="zh-CN" sz="2400">
              <a:solidFill>
                <a:schemeClr val="tx2"/>
              </a:solidFill>
            </a:endParaRPr>
          </a:p>
        </p:txBody>
      </p:sp>
      <p:sp>
        <p:nvSpPr>
          <p:cNvPr id="53261" name="AutoShape 96"/>
          <p:cNvSpPr>
            <a:spLocks noChangeArrowheads="1"/>
          </p:cNvSpPr>
          <p:nvPr/>
        </p:nvSpPr>
        <p:spPr bwMode="auto">
          <a:xfrm>
            <a:off x="4403725" y="3276600"/>
            <a:ext cx="222250" cy="158750"/>
          </a:xfrm>
          <a:prstGeom prst="flowChartOr">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53262" name="Line 97"/>
          <p:cNvSpPr>
            <a:spLocks noChangeShapeType="1"/>
          </p:cNvSpPr>
          <p:nvPr/>
        </p:nvSpPr>
        <p:spPr bwMode="auto">
          <a:xfrm flipV="1">
            <a:off x="3184525" y="3352800"/>
            <a:ext cx="1219200" cy="0"/>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3" name="Line 98"/>
          <p:cNvSpPr>
            <a:spLocks noChangeShapeType="1"/>
          </p:cNvSpPr>
          <p:nvPr/>
        </p:nvSpPr>
        <p:spPr bwMode="auto">
          <a:xfrm>
            <a:off x="4556125" y="2514600"/>
            <a:ext cx="0" cy="762000"/>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4" name="Line 102"/>
          <p:cNvSpPr>
            <a:spLocks noChangeShapeType="1"/>
          </p:cNvSpPr>
          <p:nvPr/>
        </p:nvSpPr>
        <p:spPr bwMode="auto">
          <a:xfrm flipV="1">
            <a:off x="6537325" y="3200400"/>
            <a:ext cx="0" cy="1584325"/>
          </a:xfrm>
          <a:prstGeom prst="line">
            <a:avLst/>
          </a:prstGeom>
          <a:noFill/>
          <a:ln w="28575">
            <a:solidFill>
              <a:schemeClr val="tx2"/>
            </a:solidFill>
            <a:round/>
            <a:headEnd type="oval"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5" name="Line 103"/>
          <p:cNvSpPr>
            <a:spLocks noChangeShapeType="1"/>
          </p:cNvSpPr>
          <p:nvPr/>
        </p:nvSpPr>
        <p:spPr bwMode="auto">
          <a:xfrm flipV="1">
            <a:off x="2498725" y="2514600"/>
            <a:ext cx="0" cy="106363"/>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6" name="Line 104"/>
          <p:cNvSpPr>
            <a:spLocks noChangeShapeType="1"/>
          </p:cNvSpPr>
          <p:nvPr/>
        </p:nvSpPr>
        <p:spPr bwMode="auto">
          <a:xfrm flipH="1" flipV="1">
            <a:off x="1195388" y="2609850"/>
            <a:ext cx="7937" cy="74295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7" name="Line 105"/>
          <p:cNvSpPr>
            <a:spLocks noChangeShapeType="1"/>
          </p:cNvSpPr>
          <p:nvPr/>
        </p:nvSpPr>
        <p:spPr bwMode="auto">
          <a:xfrm flipV="1">
            <a:off x="1203325" y="3352800"/>
            <a:ext cx="304800" cy="0"/>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8" name="Rectangle 106"/>
          <p:cNvSpPr>
            <a:spLocks noChangeArrowheads="1"/>
          </p:cNvSpPr>
          <p:nvPr/>
        </p:nvSpPr>
        <p:spPr bwMode="auto">
          <a:xfrm flipH="1">
            <a:off x="5165725" y="3505200"/>
            <a:ext cx="417513"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r" eaLnBrk="1" hangingPunct="1">
              <a:lnSpc>
                <a:spcPct val="80000"/>
              </a:lnSpc>
              <a:spcBef>
                <a:spcPct val="0"/>
              </a:spcBef>
              <a:buClrTx/>
              <a:buFontTx/>
              <a:buNone/>
            </a:pPr>
            <a:r>
              <a:rPr lang="en-US" altLang="zh-CN" sz="2400">
                <a:solidFill>
                  <a:schemeClr val="tx2"/>
                </a:solidFill>
              </a:rPr>
              <a:t>Ap</a:t>
            </a:r>
          </a:p>
        </p:txBody>
      </p:sp>
      <p:sp>
        <p:nvSpPr>
          <p:cNvPr id="53269" name="Line 107"/>
          <p:cNvSpPr>
            <a:spLocks noChangeShapeType="1"/>
          </p:cNvSpPr>
          <p:nvPr/>
        </p:nvSpPr>
        <p:spPr bwMode="auto">
          <a:xfrm>
            <a:off x="7785100" y="2503488"/>
            <a:ext cx="0" cy="263525"/>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70" name="Rectangle 108"/>
          <p:cNvSpPr>
            <a:spLocks noChangeArrowheads="1"/>
          </p:cNvSpPr>
          <p:nvPr/>
        </p:nvSpPr>
        <p:spPr bwMode="auto">
          <a:xfrm>
            <a:off x="5546725" y="2820988"/>
            <a:ext cx="1201738" cy="369887"/>
          </a:xfrm>
          <a:prstGeom prst="rect">
            <a:avLst/>
          </a:prstGeom>
          <a:solidFill>
            <a:srgbClr val="99FF66"/>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实页号</a:t>
            </a:r>
            <a:r>
              <a:rPr lang="en-US" altLang="zh-CN" sz="2400">
                <a:solidFill>
                  <a:schemeClr val="tx2"/>
                </a:solidFill>
              </a:rPr>
              <a:t>p</a:t>
            </a:r>
          </a:p>
        </p:txBody>
      </p:sp>
      <p:sp>
        <p:nvSpPr>
          <p:cNvPr id="53271" name="Rectangle 109"/>
          <p:cNvSpPr>
            <a:spLocks noChangeArrowheads="1"/>
          </p:cNvSpPr>
          <p:nvPr/>
        </p:nvSpPr>
        <p:spPr bwMode="auto">
          <a:xfrm>
            <a:off x="5045075" y="2133600"/>
            <a:ext cx="1703388" cy="369888"/>
          </a:xfrm>
          <a:prstGeom prst="rect">
            <a:avLst/>
          </a:prstGeom>
          <a:solidFill>
            <a:schemeClr val="accent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虚页号</a:t>
            </a:r>
            <a:r>
              <a:rPr lang="en-US" altLang="zh-CN" sz="2400">
                <a:solidFill>
                  <a:schemeClr val="tx2"/>
                </a:solidFill>
              </a:rPr>
              <a:t>P</a:t>
            </a:r>
          </a:p>
        </p:txBody>
      </p:sp>
      <p:sp>
        <p:nvSpPr>
          <p:cNvPr id="53272" name="Rectangle 110"/>
          <p:cNvSpPr>
            <a:spLocks noChangeArrowheads="1"/>
          </p:cNvSpPr>
          <p:nvPr/>
        </p:nvSpPr>
        <p:spPr bwMode="auto">
          <a:xfrm>
            <a:off x="2346325" y="3135313"/>
            <a:ext cx="814388" cy="369887"/>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en-US" altLang="zh-CN" sz="2400">
                <a:solidFill>
                  <a:schemeClr val="tx2"/>
                </a:solidFill>
              </a:rPr>
              <a:t>As</a:t>
            </a:r>
          </a:p>
        </p:txBody>
      </p:sp>
      <p:sp>
        <p:nvSpPr>
          <p:cNvPr id="53273" name="Rectangle 111"/>
          <p:cNvSpPr>
            <a:spLocks noChangeArrowheads="1"/>
          </p:cNvSpPr>
          <p:nvPr/>
        </p:nvSpPr>
        <p:spPr bwMode="auto">
          <a:xfrm>
            <a:off x="2346325" y="3505200"/>
            <a:ext cx="814388" cy="369888"/>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3274" name="Rectangle 112"/>
          <p:cNvSpPr>
            <a:spLocks noChangeArrowheads="1"/>
          </p:cNvSpPr>
          <p:nvPr/>
        </p:nvSpPr>
        <p:spPr bwMode="auto">
          <a:xfrm>
            <a:off x="2346325" y="2765425"/>
            <a:ext cx="814388" cy="369888"/>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3275" name="Rectangle 125"/>
          <p:cNvSpPr>
            <a:spLocks noChangeArrowheads="1"/>
          </p:cNvSpPr>
          <p:nvPr/>
        </p:nvSpPr>
        <p:spPr bwMode="auto">
          <a:xfrm flipH="1">
            <a:off x="822325" y="4114800"/>
            <a:ext cx="4381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r" eaLnBrk="1" hangingPunct="1">
              <a:lnSpc>
                <a:spcPct val="80000"/>
              </a:lnSpc>
              <a:spcBef>
                <a:spcPct val="0"/>
              </a:spcBef>
              <a:buClrTx/>
              <a:buFontTx/>
              <a:buNone/>
            </a:pPr>
            <a:r>
              <a:rPr lang="en-US" altLang="zh-CN" sz="2400">
                <a:solidFill>
                  <a:schemeClr val="tx2"/>
                </a:solidFill>
              </a:rPr>
              <a:t>As</a:t>
            </a:r>
          </a:p>
        </p:txBody>
      </p:sp>
      <p:sp>
        <p:nvSpPr>
          <p:cNvPr id="53276" name="Rectangle 77"/>
          <p:cNvSpPr>
            <a:spLocks noChangeArrowheads="1"/>
          </p:cNvSpPr>
          <p:nvPr/>
        </p:nvSpPr>
        <p:spPr bwMode="auto">
          <a:xfrm>
            <a:off x="5546725" y="5356225"/>
            <a:ext cx="738188" cy="369888"/>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装入</a:t>
            </a:r>
          </a:p>
        </p:txBody>
      </p:sp>
      <p:sp>
        <p:nvSpPr>
          <p:cNvPr id="53277" name="Rectangle 78"/>
          <p:cNvSpPr>
            <a:spLocks noChangeArrowheads="1"/>
          </p:cNvSpPr>
          <p:nvPr/>
        </p:nvSpPr>
        <p:spPr bwMode="auto">
          <a:xfrm>
            <a:off x="7270750" y="5356225"/>
            <a:ext cx="736600" cy="369888"/>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修改</a:t>
            </a:r>
          </a:p>
        </p:txBody>
      </p:sp>
      <p:sp>
        <p:nvSpPr>
          <p:cNvPr id="53278" name="Rectangle 79"/>
          <p:cNvSpPr>
            <a:spLocks noChangeArrowheads="1"/>
          </p:cNvSpPr>
          <p:nvPr/>
        </p:nvSpPr>
        <p:spPr bwMode="auto">
          <a:xfrm>
            <a:off x="6284913" y="5356225"/>
            <a:ext cx="985837" cy="369888"/>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实页号</a:t>
            </a:r>
          </a:p>
        </p:txBody>
      </p:sp>
      <p:sp>
        <p:nvSpPr>
          <p:cNvPr id="53279" name="Rectangle 80"/>
          <p:cNvSpPr>
            <a:spLocks noChangeArrowheads="1"/>
          </p:cNvSpPr>
          <p:nvPr/>
        </p:nvSpPr>
        <p:spPr bwMode="auto">
          <a:xfrm>
            <a:off x="8007350" y="5356225"/>
            <a:ext cx="739775" cy="369888"/>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标志</a:t>
            </a:r>
          </a:p>
        </p:txBody>
      </p:sp>
      <p:sp>
        <p:nvSpPr>
          <p:cNvPr id="53280" name="Rectangle 85"/>
          <p:cNvSpPr>
            <a:spLocks noChangeArrowheads="1"/>
          </p:cNvSpPr>
          <p:nvPr/>
        </p:nvSpPr>
        <p:spPr bwMode="auto">
          <a:xfrm>
            <a:off x="7270750" y="4986338"/>
            <a:ext cx="736600" cy="369887"/>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3281" name="Rectangle 86"/>
          <p:cNvSpPr>
            <a:spLocks noChangeArrowheads="1"/>
          </p:cNvSpPr>
          <p:nvPr/>
        </p:nvSpPr>
        <p:spPr bwMode="auto">
          <a:xfrm>
            <a:off x="6284913" y="4986338"/>
            <a:ext cx="985837" cy="369887"/>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3282" name="Rectangle 87"/>
          <p:cNvSpPr>
            <a:spLocks noChangeArrowheads="1"/>
          </p:cNvSpPr>
          <p:nvPr/>
        </p:nvSpPr>
        <p:spPr bwMode="auto">
          <a:xfrm>
            <a:off x="8007350" y="4986338"/>
            <a:ext cx="739775" cy="369887"/>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3283" name="Rectangle 88"/>
          <p:cNvSpPr>
            <a:spLocks noChangeArrowheads="1"/>
          </p:cNvSpPr>
          <p:nvPr/>
        </p:nvSpPr>
        <p:spPr bwMode="auto">
          <a:xfrm>
            <a:off x="5546725" y="4986338"/>
            <a:ext cx="738188" cy="369887"/>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3284" name="Rectangle 89"/>
          <p:cNvSpPr>
            <a:spLocks noChangeArrowheads="1"/>
          </p:cNvSpPr>
          <p:nvPr/>
        </p:nvSpPr>
        <p:spPr bwMode="auto">
          <a:xfrm>
            <a:off x="7270750" y="4616450"/>
            <a:ext cx="736600" cy="369888"/>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0/1</a:t>
            </a:r>
          </a:p>
        </p:txBody>
      </p:sp>
      <p:sp>
        <p:nvSpPr>
          <p:cNvPr id="53285" name="Rectangle 90"/>
          <p:cNvSpPr>
            <a:spLocks noChangeArrowheads="1"/>
          </p:cNvSpPr>
          <p:nvPr/>
        </p:nvSpPr>
        <p:spPr bwMode="auto">
          <a:xfrm>
            <a:off x="8007350" y="4616450"/>
            <a:ext cx="739775" cy="369888"/>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3286" name="Rectangle 91"/>
          <p:cNvSpPr>
            <a:spLocks noChangeArrowheads="1"/>
          </p:cNvSpPr>
          <p:nvPr/>
        </p:nvSpPr>
        <p:spPr bwMode="auto">
          <a:xfrm>
            <a:off x="5546725" y="4616450"/>
            <a:ext cx="738188" cy="369888"/>
          </a:xfrm>
          <a:prstGeom prst="rect">
            <a:avLst/>
          </a:prstGeom>
          <a:solidFill>
            <a:srgbClr val="FFFF00"/>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1</a:t>
            </a:r>
          </a:p>
        </p:txBody>
      </p:sp>
      <p:sp>
        <p:nvSpPr>
          <p:cNvPr id="53287" name="Rectangle 92"/>
          <p:cNvSpPr>
            <a:spLocks noChangeArrowheads="1"/>
          </p:cNvSpPr>
          <p:nvPr/>
        </p:nvSpPr>
        <p:spPr bwMode="auto">
          <a:xfrm>
            <a:off x="7270750" y="3506788"/>
            <a:ext cx="736600" cy="369887"/>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3288" name="Rectangle 93"/>
          <p:cNvSpPr>
            <a:spLocks noChangeArrowheads="1"/>
          </p:cNvSpPr>
          <p:nvPr/>
        </p:nvSpPr>
        <p:spPr bwMode="auto">
          <a:xfrm>
            <a:off x="6284913" y="3506788"/>
            <a:ext cx="985837" cy="369887"/>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3289" name="Rectangle 94"/>
          <p:cNvSpPr>
            <a:spLocks noChangeArrowheads="1"/>
          </p:cNvSpPr>
          <p:nvPr/>
        </p:nvSpPr>
        <p:spPr bwMode="auto">
          <a:xfrm>
            <a:off x="8007350" y="3506788"/>
            <a:ext cx="739775" cy="369887"/>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3290" name="Rectangle 95"/>
          <p:cNvSpPr>
            <a:spLocks noChangeArrowheads="1"/>
          </p:cNvSpPr>
          <p:nvPr/>
        </p:nvSpPr>
        <p:spPr bwMode="auto">
          <a:xfrm>
            <a:off x="5546725" y="3506788"/>
            <a:ext cx="738188" cy="369887"/>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3291" name="Rectangle 101"/>
          <p:cNvSpPr>
            <a:spLocks noChangeArrowheads="1"/>
          </p:cNvSpPr>
          <p:nvPr/>
        </p:nvSpPr>
        <p:spPr bwMode="auto">
          <a:xfrm>
            <a:off x="6284913" y="4616450"/>
            <a:ext cx="985837" cy="369888"/>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p</a:t>
            </a:r>
          </a:p>
        </p:txBody>
      </p:sp>
      <p:sp>
        <p:nvSpPr>
          <p:cNvPr id="53292" name="Rectangle 126"/>
          <p:cNvSpPr>
            <a:spLocks noChangeArrowheads="1"/>
          </p:cNvSpPr>
          <p:nvPr/>
        </p:nvSpPr>
        <p:spPr bwMode="auto">
          <a:xfrm>
            <a:off x="7270750" y="3876675"/>
            <a:ext cx="736600" cy="369888"/>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3293" name="Rectangle 127"/>
          <p:cNvSpPr>
            <a:spLocks noChangeArrowheads="1"/>
          </p:cNvSpPr>
          <p:nvPr/>
        </p:nvSpPr>
        <p:spPr bwMode="auto">
          <a:xfrm>
            <a:off x="6284913" y="3876675"/>
            <a:ext cx="985837" cy="369888"/>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3294" name="Rectangle 128"/>
          <p:cNvSpPr>
            <a:spLocks noChangeArrowheads="1"/>
          </p:cNvSpPr>
          <p:nvPr/>
        </p:nvSpPr>
        <p:spPr bwMode="auto">
          <a:xfrm>
            <a:off x="8007350" y="3876675"/>
            <a:ext cx="739775" cy="369888"/>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3295" name="Rectangle 129"/>
          <p:cNvSpPr>
            <a:spLocks noChangeArrowheads="1"/>
          </p:cNvSpPr>
          <p:nvPr/>
        </p:nvSpPr>
        <p:spPr bwMode="auto">
          <a:xfrm>
            <a:off x="5546725" y="3876675"/>
            <a:ext cx="738188" cy="369888"/>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3296" name="Rectangle 130"/>
          <p:cNvSpPr>
            <a:spLocks noChangeArrowheads="1"/>
          </p:cNvSpPr>
          <p:nvPr/>
        </p:nvSpPr>
        <p:spPr bwMode="auto">
          <a:xfrm>
            <a:off x="7270750" y="4246563"/>
            <a:ext cx="736600" cy="369887"/>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3297" name="Rectangle 131"/>
          <p:cNvSpPr>
            <a:spLocks noChangeArrowheads="1"/>
          </p:cNvSpPr>
          <p:nvPr/>
        </p:nvSpPr>
        <p:spPr bwMode="auto">
          <a:xfrm>
            <a:off x="6284913" y="4246563"/>
            <a:ext cx="985837" cy="369887"/>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3298" name="Rectangle 132"/>
          <p:cNvSpPr>
            <a:spLocks noChangeArrowheads="1"/>
          </p:cNvSpPr>
          <p:nvPr/>
        </p:nvSpPr>
        <p:spPr bwMode="auto">
          <a:xfrm>
            <a:off x="8007350" y="4246563"/>
            <a:ext cx="739775" cy="369887"/>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3299" name="Rectangle 133"/>
          <p:cNvSpPr>
            <a:spLocks noChangeArrowheads="1"/>
          </p:cNvSpPr>
          <p:nvPr/>
        </p:nvSpPr>
        <p:spPr bwMode="auto">
          <a:xfrm>
            <a:off x="5546725" y="4246563"/>
            <a:ext cx="738188" cy="369887"/>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3300" name="Line 134"/>
          <p:cNvSpPr>
            <a:spLocks noChangeShapeType="1"/>
          </p:cNvSpPr>
          <p:nvPr/>
        </p:nvSpPr>
        <p:spPr bwMode="auto">
          <a:xfrm flipV="1">
            <a:off x="4556125" y="3429000"/>
            <a:ext cx="0" cy="53340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01" name="Line 135"/>
          <p:cNvSpPr>
            <a:spLocks noChangeShapeType="1"/>
          </p:cNvSpPr>
          <p:nvPr/>
        </p:nvSpPr>
        <p:spPr bwMode="auto">
          <a:xfrm flipV="1">
            <a:off x="822325" y="3962400"/>
            <a:ext cx="3733800"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02" name="Line 136"/>
          <p:cNvSpPr>
            <a:spLocks noChangeShapeType="1"/>
          </p:cNvSpPr>
          <p:nvPr/>
        </p:nvSpPr>
        <p:spPr bwMode="auto">
          <a:xfrm flipV="1">
            <a:off x="822325" y="3962400"/>
            <a:ext cx="0" cy="76200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03" name="Line 137"/>
          <p:cNvSpPr>
            <a:spLocks noChangeShapeType="1"/>
          </p:cNvSpPr>
          <p:nvPr/>
        </p:nvSpPr>
        <p:spPr bwMode="auto">
          <a:xfrm flipV="1">
            <a:off x="822325" y="4724400"/>
            <a:ext cx="381000" cy="0"/>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04" name="AutoShape 138"/>
          <p:cNvSpPr>
            <a:spLocks noChangeArrowheads="1"/>
          </p:cNvSpPr>
          <p:nvPr/>
        </p:nvSpPr>
        <p:spPr bwMode="auto">
          <a:xfrm>
            <a:off x="5013325" y="4724400"/>
            <a:ext cx="222250" cy="158750"/>
          </a:xfrm>
          <a:prstGeom prst="flowChartOr">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800" b="0">
              <a:latin typeface="Times New Roman" pitchFamily="18" charset="0"/>
              <a:ea typeface="宋体" pitchFamily="2" charset="-122"/>
            </a:endParaRPr>
          </a:p>
        </p:txBody>
      </p:sp>
      <p:sp>
        <p:nvSpPr>
          <p:cNvPr id="53305" name="Line 139"/>
          <p:cNvSpPr>
            <a:spLocks noChangeShapeType="1"/>
          </p:cNvSpPr>
          <p:nvPr/>
        </p:nvSpPr>
        <p:spPr bwMode="auto">
          <a:xfrm flipV="1">
            <a:off x="4708525" y="4800600"/>
            <a:ext cx="258763" cy="0"/>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06" name="Line 140"/>
          <p:cNvSpPr>
            <a:spLocks noChangeShapeType="1"/>
          </p:cNvSpPr>
          <p:nvPr/>
        </p:nvSpPr>
        <p:spPr bwMode="auto">
          <a:xfrm>
            <a:off x="5089525" y="2667000"/>
            <a:ext cx="0" cy="1981200"/>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07" name="Line 141"/>
          <p:cNvSpPr>
            <a:spLocks noChangeShapeType="1"/>
          </p:cNvSpPr>
          <p:nvPr/>
        </p:nvSpPr>
        <p:spPr bwMode="auto">
          <a:xfrm flipV="1">
            <a:off x="5089525" y="2667000"/>
            <a:ext cx="838200"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08" name="Line 142"/>
          <p:cNvSpPr>
            <a:spLocks noChangeShapeType="1"/>
          </p:cNvSpPr>
          <p:nvPr/>
        </p:nvSpPr>
        <p:spPr bwMode="auto">
          <a:xfrm flipV="1">
            <a:off x="5927725" y="2503488"/>
            <a:ext cx="6350" cy="163512"/>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09" name="Line 143"/>
          <p:cNvSpPr>
            <a:spLocks noChangeShapeType="1"/>
          </p:cNvSpPr>
          <p:nvPr/>
        </p:nvSpPr>
        <p:spPr bwMode="auto">
          <a:xfrm>
            <a:off x="5165725" y="4800600"/>
            <a:ext cx="327025" cy="3175"/>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10" name="Rectangle 176"/>
          <p:cNvSpPr>
            <a:spLocks noChangeArrowheads="1"/>
          </p:cNvSpPr>
          <p:nvPr/>
        </p:nvSpPr>
        <p:spPr bwMode="auto">
          <a:xfrm>
            <a:off x="4006850" y="5243513"/>
            <a:ext cx="701675" cy="67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85725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20015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154305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0002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4574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29146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3718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buFont typeface="Wingdings" pitchFamily="2" charset="2"/>
              <a:buNone/>
            </a:pPr>
            <a:r>
              <a:rPr lang="zh-CN" altLang="en-US" sz="2400"/>
              <a:t>页表地址</a:t>
            </a:r>
          </a:p>
        </p:txBody>
      </p:sp>
      <p:sp>
        <p:nvSpPr>
          <p:cNvPr id="53311" name="Rectangle 175"/>
          <p:cNvSpPr>
            <a:spLocks noChangeArrowheads="1"/>
          </p:cNvSpPr>
          <p:nvPr/>
        </p:nvSpPr>
        <p:spPr bwMode="auto">
          <a:xfrm>
            <a:off x="3306763" y="5243513"/>
            <a:ext cx="700087" cy="67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85725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20015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154305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0002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4574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29146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3718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buFont typeface="Wingdings" pitchFamily="2" charset="2"/>
              <a:buNone/>
            </a:pPr>
            <a:r>
              <a:rPr lang="zh-CN" altLang="en-US" sz="2400"/>
              <a:t>页表长</a:t>
            </a:r>
          </a:p>
        </p:txBody>
      </p:sp>
      <p:sp>
        <p:nvSpPr>
          <p:cNvPr id="53312" name="Rectangle 174"/>
          <p:cNvSpPr>
            <a:spLocks noChangeArrowheads="1"/>
          </p:cNvSpPr>
          <p:nvPr/>
        </p:nvSpPr>
        <p:spPr bwMode="auto">
          <a:xfrm>
            <a:off x="2605088" y="5243513"/>
            <a:ext cx="701675" cy="67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85725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20015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154305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0002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4574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29146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3718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buFont typeface="Wingdings" pitchFamily="2" charset="2"/>
              <a:buNone/>
            </a:pPr>
            <a:r>
              <a:rPr lang="zh-CN" altLang="en-US" sz="2400"/>
              <a:t>标志</a:t>
            </a:r>
          </a:p>
        </p:txBody>
      </p:sp>
      <p:sp>
        <p:nvSpPr>
          <p:cNvPr id="53313" name="Rectangle 173"/>
          <p:cNvSpPr>
            <a:spLocks noChangeArrowheads="1"/>
          </p:cNvSpPr>
          <p:nvPr/>
        </p:nvSpPr>
        <p:spPr bwMode="auto">
          <a:xfrm>
            <a:off x="1905000" y="5243513"/>
            <a:ext cx="700088" cy="67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85725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20015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154305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0002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4574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29146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3718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buFont typeface="Wingdings" pitchFamily="2" charset="2"/>
              <a:buNone/>
            </a:pPr>
            <a:r>
              <a:rPr lang="zh-CN" altLang="en-US" sz="2400"/>
              <a:t>修改</a:t>
            </a:r>
          </a:p>
        </p:txBody>
      </p:sp>
      <p:sp>
        <p:nvSpPr>
          <p:cNvPr id="53314" name="Rectangle 172"/>
          <p:cNvSpPr>
            <a:spLocks noChangeArrowheads="1"/>
          </p:cNvSpPr>
          <p:nvPr/>
        </p:nvSpPr>
        <p:spPr bwMode="auto">
          <a:xfrm>
            <a:off x="1203325" y="5243513"/>
            <a:ext cx="701675" cy="67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85725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20015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154305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0002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4574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29146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3718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buFont typeface="Wingdings" pitchFamily="2" charset="2"/>
              <a:buNone/>
            </a:pPr>
            <a:r>
              <a:rPr lang="zh-CN" altLang="en-US" sz="2400"/>
              <a:t>装入</a:t>
            </a:r>
          </a:p>
        </p:txBody>
      </p:sp>
      <p:sp>
        <p:nvSpPr>
          <p:cNvPr id="53315" name="Rectangle 171"/>
          <p:cNvSpPr>
            <a:spLocks noChangeArrowheads="1"/>
          </p:cNvSpPr>
          <p:nvPr/>
        </p:nvSpPr>
        <p:spPr bwMode="auto">
          <a:xfrm>
            <a:off x="4006850" y="4867275"/>
            <a:ext cx="701675"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85725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20015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154305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0002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4574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29146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3718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buFont typeface="Wingdings" pitchFamily="2" charset="2"/>
              <a:buNone/>
            </a:pPr>
            <a:endParaRPr lang="zh-CN" altLang="en-US" sz="2400"/>
          </a:p>
        </p:txBody>
      </p:sp>
      <p:sp>
        <p:nvSpPr>
          <p:cNvPr id="53316" name="Rectangle 170"/>
          <p:cNvSpPr>
            <a:spLocks noChangeArrowheads="1"/>
          </p:cNvSpPr>
          <p:nvPr/>
        </p:nvSpPr>
        <p:spPr bwMode="auto">
          <a:xfrm>
            <a:off x="3306763" y="4867275"/>
            <a:ext cx="700087"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85725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20015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154305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0002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4574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29146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3718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buFont typeface="Wingdings" pitchFamily="2" charset="2"/>
              <a:buNone/>
            </a:pPr>
            <a:endParaRPr lang="zh-CN" altLang="en-US" sz="2400"/>
          </a:p>
        </p:txBody>
      </p:sp>
      <p:sp>
        <p:nvSpPr>
          <p:cNvPr id="53317" name="Rectangle 169"/>
          <p:cNvSpPr>
            <a:spLocks noChangeArrowheads="1"/>
          </p:cNvSpPr>
          <p:nvPr/>
        </p:nvSpPr>
        <p:spPr bwMode="auto">
          <a:xfrm>
            <a:off x="2605088" y="4867275"/>
            <a:ext cx="701675"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85725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20015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154305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0002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4574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29146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3718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buFont typeface="Wingdings" pitchFamily="2" charset="2"/>
              <a:buNone/>
            </a:pPr>
            <a:endParaRPr lang="zh-CN" altLang="en-US" sz="2400"/>
          </a:p>
        </p:txBody>
      </p:sp>
      <p:sp>
        <p:nvSpPr>
          <p:cNvPr id="53318" name="Rectangle 168"/>
          <p:cNvSpPr>
            <a:spLocks noChangeArrowheads="1"/>
          </p:cNvSpPr>
          <p:nvPr/>
        </p:nvSpPr>
        <p:spPr bwMode="auto">
          <a:xfrm>
            <a:off x="1905000" y="4867275"/>
            <a:ext cx="700088"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85725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20015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154305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0002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4574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29146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3718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buFont typeface="Wingdings" pitchFamily="2" charset="2"/>
              <a:buNone/>
            </a:pPr>
            <a:endParaRPr lang="zh-CN" altLang="en-US" sz="2400"/>
          </a:p>
        </p:txBody>
      </p:sp>
      <p:sp>
        <p:nvSpPr>
          <p:cNvPr id="53319" name="Rectangle 167"/>
          <p:cNvSpPr>
            <a:spLocks noChangeArrowheads="1"/>
          </p:cNvSpPr>
          <p:nvPr/>
        </p:nvSpPr>
        <p:spPr bwMode="auto">
          <a:xfrm>
            <a:off x="1203325" y="4867275"/>
            <a:ext cx="701675"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85725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20015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154305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0002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4574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29146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3718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buFont typeface="Wingdings" pitchFamily="2" charset="2"/>
              <a:buNone/>
            </a:pPr>
            <a:endParaRPr lang="zh-CN" altLang="en-US" sz="2400"/>
          </a:p>
        </p:txBody>
      </p:sp>
      <p:sp>
        <p:nvSpPr>
          <p:cNvPr id="53320" name="Rectangle 166"/>
          <p:cNvSpPr>
            <a:spLocks noChangeArrowheads="1"/>
          </p:cNvSpPr>
          <p:nvPr/>
        </p:nvSpPr>
        <p:spPr bwMode="auto">
          <a:xfrm>
            <a:off x="4006850" y="4491038"/>
            <a:ext cx="701675" cy="37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85725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20015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154305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0002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4574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29146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3718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buFont typeface="Wingdings" pitchFamily="2" charset="2"/>
              <a:buNone/>
            </a:pPr>
            <a:r>
              <a:rPr lang="en-US" altLang="zh-CN" sz="2400"/>
              <a:t>Ap</a:t>
            </a:r>
          </a:p>
        </p:txBody>
      </p:sp>
      <p:sp>
        <p:nvSpPr>
          <p:cNvPr id="53321" name="Rectangle 165"/>
          <p:cNvSpPr>
            <a:spLocks noChangeArrowheads="1"/>
          </p:cNvSpPr>
          <p:nvPr/>
        </p:nvSpPr>
        <p:spPr bwMode="auto">
          <a:xfrm>
            <a:off x="3306763" y="4491038"/>
            <a:ext cx="700087" cy="37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85725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20015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154305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0002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4574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29146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3718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buFont typeface="Wingdings" pitchFamily="2" charset="2"/>
              <a:buNone/>
            </a:pPr>
            <a:endParaRPr lang="zh-CN" altLang="en-US" sz="2400"/>
          </a:p>
        </p:txBody>
      </p:sp>
      <p:sp>
        <p:nvSpPr>
          <p:cNvPr id="53322" name="Rectangle 164"/>
          <p:cNvSpPr>
            <a:spLocks noChangeArrowheads="1"/>
          </p:cNvSpPr>
          <p:nvPr/>
        </p:nvSpPr>
        <p:spPr bwMode="auto">
          <a:xfrm>
            <a:off x="2605088" y="4491038"/>
            <a:ext cx="701675" cy="37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85725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20015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154305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0002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4574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29146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3718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buFont typeface="Wingdings" pitchFamily="2" charset="2"/>
              <a:buNone/>
            </a:pPr>
            <a:endParaRPr lang="zh-CN" altLang="en-US" sz="2400"/>
          </a:p>
        </p:txBody>
      </p:sp>
      <p:sp>
        <p:nvSpPr>
          <p:cNvPr id="53323" name="Rectangle 163"/>
          <p:cNvSpPr>
            <a:spLocks noChangeArrowheads="1"/>
          </p:cNvSpPr>
          <p:nvPr/>
        </p:nvSpPr>
        <p:spPr bwMode="auto">
          <a:xfrm>
            <a:off x="1905000" y="4491038"/>
            <a:ext cx="700088" cy="37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85725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20015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154305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0002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4574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29146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3718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buFont typeface="Wingdings" pitchFamily="2" charset="2"/>
              <a:buNone/>
            </a:pPr>
            <a:r>
              <a:rPr lang="zh-CN" altLang="en-US" sz="2400"/>
              <a:t>0/1</a:t>
            </a:r>
          </a:p>
        </p:txBody>
      </p:sp>
      <p:sp>
        <p:nvSpPr>
          <p:cNvPr id="53324" name="Rectangle 162"/>
          <p:cNvSpPr>
            <a:spLocks noChangeArrowheads="1"/>
          </p:cNvSpPr>
          <p:nvPr/>
        </p:nvSpPr>
        <p:spPr bwMode="auto">
          <a:xfrm>
            <a:off x="1203325" y="4491038"/>
            <a:ext cx="701675" cy="376237"/>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85725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20015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154305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0002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4574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29146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3718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buFont typeface="Wingdings" pitchFamily="2" charset="2"/>
              <a:buNone/>
            </a:pPr>
            <a:r>
              <a:rPr lang="zh-CN" altLang="en-US" sz="2400"/>
              <a:t>1</a:t>
            </a:r>
          </a:p>
        </p:txBody>
      </p:sp>
      <p:sp>
        <p:nvSpPr>
          <p:cNvPr id="53325" name="Rectangle 161"/>
          <p:cNvSpPr>
            <a:spLocks noChangeArrowheads="1"/>
          </p:cNvSpPr>
          <p:nvPr/>
        </p:nvSpPr>
        <p:spPr bwMode="auto">
          <a:xfrm>
            <a:off x="4006850" y="4114800"/>
            <a:ext cx="701675"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85725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20015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154305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0002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4574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29146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3718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buFont typeface="Wingdings" pitchFamily="2" charset="2"/>
              <a:buNone/>
            </a:pPr>
            <a:endParaRPr lang="zh-CN" altLang="en-US" sz="2400"/>
          </a:p>
        </p:txBody>
      </p:sp>
      <p:sp>
        <p:nvSpPr>
          <p:cNvPr id="53326" name="Rectangle 160"/>
          <p:cNvSpPr>
            <a:spLocks noChangeArrowheads="1"/>
          </p:cNvSpPr>
          <p:nvPr/>
        </p:nvSpPr>
        <p:spPr bwMode="auto">
          <a:xfrm>
            <a:off x="3306763" y="4114800"/>
            <a:ext cx="700087"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85725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20015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154305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0002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4574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29146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3718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buFont typeface="Wingdings" pitchFamily="2" charset="2"/>
              <a:buNone/>
            </a:pPr>
            <a:endParaRPr lang="zh-CN" altLang="en-US" sz="2400"/>
          </a:p>
        </p:txBody>
      </p:sp>
      <p:sp>
        <p:nvSpPr>
          <p:cNvPr id="53327" name="Rectangle 159"/>
          <p:cNvSpPr>
            <a:spLocks noChangeArrowheads="1"/>
          </p:cNvSpPr>
          <p:nvPr/>
        </p:nvSpPr>
        <p:spPr bwMode="auto">
          <a:xfrm>
            <a:off x="2605088" y="4114800"/>
            <a:ext cx="701675"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85725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20015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154305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0002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4574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29146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3718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buFont typeface="Wingdings" pitchFamily="2" charset="2"/>
              <a:buNone/>
            </a:pPr>
            <a:endParaRPr lang="zh-CN" altLang="en-US" sz="2400"/>
          </a:p>
        </p:txBody>
      </p:sp>
      <p:sp>
        <p:nvSpPr>
          <p:cNvPr id="53328" name="Rectangle 158"/>
          <p:cNvSpPr>
            <a:spLocks noChangeArrowheads="1"/>
          </p:cNvSpPr>
          <p:nvPr/>
        </p:nvSpPr>
        <p:spPr bwMode="auto">
          <a:xfrm>
            <a:off x="1905000" y="4114800"/>
            <a:ext cx="700088"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85725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20015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154305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0002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4574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29146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3718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buFont typeface="Wingdings" pitchFamily="2" charset="2"/>
              <a:buNone/>
            </a:pPr>
            <a:endParaRPr lang="zh-CN" altLang="en-US" sz="2400"/>
          </a:p>
        </p:txBody>
      </p:sp>
      <p:sp>
        <p:nvSpPr>
          <p:cNvPr id="53329" name="Rectangle 157"/>
          <p:cNvSpPr>
            <a:spLocks noChangeArrowheads="1"/>
          </p:cNvSpPr>
          <p:nvPr/>
        </p:nvSpPr>
        <p:spPr bwMode="auto">
          <a:xfrm>
            <a:off x="1203325" y="4114800"/>
            <a:ext cx="701675"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85725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20015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154305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0002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4574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29146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3718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buFont typeface="Wingdings" pitchFamily="2" charset="2"/>
              <a:buNone/>
            </a:pPr>
            <a:endParaRPr lang="zh-CN" altLang="en-US" sz="2400"/>
          </a:p>
        </p:txBody>
      </p:sp>
      <p:sp>
        <p:nvSpPr>
          <p:cNvPr id="53330" name="Line 177"/>
          <p:cNvSpPr>
            <a:spLocks noChangeShapeType="1"/>
          </p:cNvSpPr>
          <p:nvPr/>
        </p:nvSpPr>
        <p:spPr bwMode="auto">
          <a:xfrm>
            <a:off x="1203325" y="4114800"/>
            <a:ext cx="350520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p>
            <a:endParaRPr lang="zh-CN" altLang="en-US"/>
          </a:p>
        </p:txBody>
      </p:sp>
      <p:sp>
        <p:nvSpPr>
          <p:cNvPr id="53331" name="Line 178"/>
          <p:cNvSpPr>
            <a:spLocks noChangeShapeType="1"/>
          </p:cNvSpPr>
          <p:nvPr/>
        </p:nvSpPr>
        <p:spPr bwMode="auto">
          <a:xfrm>
            <a:off x="1203325" y="4491038"/>
            <a:ext cx="3505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p>
            <a:endParaRPr lang="zh-CN" altLang="en-US"/>
          </a:p>
        </p:txBody>
      </p:sp>
      <p:sp>
        <p:nvSpPr>
          <p:cNvPr id="53332" name="Line 179"/>
          <p:cNvSpPr>
            <a:spLocks noChangeShapeType="1"/>
          </p:cNvSpPr>
          <p:nvPr/>
        </p:nvSpPr>
        <p:spPr bwMode="auto">
          <a:xfrm>
            <a:off x="1203325" y="4867275"/>
            <a:ext cx="3505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p>
            <a:endParaRPr lang="zh-CN" altLang="en-US"/>
          </a:p>
        </p:txBody>
      </p:sp>
      <p:sp>
        <p:nvSpPr>
          <p:cNvPr id="53333" name="Line 180"/>
          <p:cNvSpPr>
            <a:spLocks noChangeShapeType="1"/>
          </p:cNvSpPr>
          <p:nvPr/>
        </p:nvSpPr>
        <p:spPr bwMode="auto">
          <a:xfrm>
            <a:off x="1203325" y="5243513"/>
            <a:ext cx="3505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p>
            <a:endParaRPr lang="zh-CN" altLang="en-US"/>
          </a:p>
        </p:txBody>
      </p:sp>
      <p:sp>
        <p:nvSpPr>
          <p:cNvPr id="53334" name="Line 181"/>
          <p:cNvSpPr>
            <a:spLocks noChangeShapeType="1"/>
          </p:cNvSpPr>
          <p:nvPr/>
        </p:nvSpPr>
        <p:spPr bwMode="auto">
          <a:xfrm>
            <a:off x="1203325" y="5921375"/>
            <a:ext cx="350520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p>
            <a:endParaRPr lang="zh-CN" altLang="en-US"/>
          </a:p>
        </p:txBody>
      </p:sp>
      <p:sp>
        <p:nvSpPr>
          <p:cNvPr id="53335" name="Line 182"/>
          <p:cNvSpPr>
            <a:spLocks noChangeShapeType="1"/>
          </p:cNvSpPr>
          <p:nvPr/>
        </p:nvSpPr>
        <p:spPr bwMode="auto">
          <a:xfrm>
            <a:off x="1203325" y="4114800"/>
            <a:ext cx="0" cy="1806575"/>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p>
            <a:endParaRPr lang="zh-CN" altLang="en-US"/>
          </a:p>
        </p:txBody>
      </p:sp>
      <p:sp>
        <p:nvSpPr>
          <p:cNvPr id="53336" name="Line 183"/>
          <p:cNvSpPr>
            <a:spLocks noChangeShapeType="1"/>
          </p:cNvSpPr>
          <p:nvPr/>
        </p:nvSpPr>
        <p:spPr bwMode="auto">
          <a:xfrm>
            <a:off x="1905000" y="4114800"/>
            <a:ext cx="0" cy="18065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p>
            <a:endParaRPr lang="zh-CN" altLang="en-US"/>
          </a:p>
        </p:txBody>
      </p:sp>
      <p:sp>
        <p:nvSpPr>
          <p:cNvPr id="53337" name="Line 184"/>
          <p:cNvSpPr>
            <a:spLocks noChangeShapeType="1"/>
          </p:cNvSpPr>
          <p:nvPr/>
        </p:nvSpPr>
        <p:spPr bwMode="auto">
          <a:xfrm>
            <a:off x="2605088" y="4114800"/>
            <a:ext cx="0" cy="18065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p>
            <a:endParaRPr lang="zh-CN" altLang="en-US"/>
          </a:p>
        </p:txBody>
      </p:sp>
      <p:sp>
        <p:nvSpPr>
          <p:cNvPr id="53338" name="Line 185"/>
          <p:cNvSpPr>
            <a:spLocks noChangeShapeType="1"/>
          </p:cNvSpPr>
          <p:nvPr/>
        </p:nvSpPr>
        <p:spPr bwMode="auto">
          <a:xfrm>
            <a:off x="3306763" y="4114800"/>
            <a:ext cx="0" cy="18065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p>
            <a:endParaRPr lang="zh-CN" altLang="en-US"/>
          </a:p>
        </p:txBody>
      </p:sp>
      <p:sp>
        <p:nvSpPr>
          <p:cNvPr id="53339" name="Line 186"/>
          <p:cNvSpPr>
            <a:spLocks noChangeShapeType="1"/>
          </p:cNvSpPr>
          <p:nvPr/>
        </p:nvSpPr>
        <p:spPr bwMode="auto">
          <a:xfrm>
            <a:off x="4006850" y="4114800"/>
            <a:ext cx="0" cy="18065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p>
            <a:endParaRPr lang="zh-CN" altLang="en-US"/>
          </a:p>
        </p:txBody>
      </p:sp>
      <p:sp>
        <p:nvSpPr>
          <p:cNvPr id="53340" name="Line 187"/>
          <p:cNvSpPr>
            <a:spLocks noChangeShapeType="1"/>
          </p:cNvSpPr>
          <p:nvPr/>
        </p:nvSpPr>
        <p:spPr bwMode="auto">
          <a:xfrm>
            <a:off x="4708525" y="4114800"/>
            <a:ext cx="0" cy="1806575"/>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p>
            <a:endParaRPr lang="zh-CN" altLang="en-US"/>
          </a:p>
        </p:txBody>
      </p:sp>
      <p:sp>
        <p:nvSpPr>
          <p:cNvPr id="53341" name="Rectangle 277"/>
          <p:cNvSpPr>
            <a:spLocks noChangeArrowheads="1"/>
          </p:cNvSpPr>
          <p:nvPr/>
        </p:nvSpPr>
        <p:spPr bwMode="auto">
          <a:xfrm>
            <a:off x="6461125" y="5791200"/>
            <a:ext cx="16287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多用户页表</a:t>
            </a:r>
          </a:p>
        </p:txBody>
      </p:sp>
      <p:sp>
        <p:nvSpPr>
          <p:cNvPr id="53342" name="Rectangle 278"/>
          <p:cNvSpPr>
            <a:spLocks noChangeArrowheads="1"/>
          </p:cNvSpPr>
          <p:nvPr/>
        </p:nvSpPr>
        <p:spPr bwMode="auto">
          <a:xfrm>
            <a:off x="2193925" y="5943600"/>
            <a:ext cx="16287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多用户段表</a:t>
            </a:r>
          </a:p>
        </p:txBody>
      </p:sp>
      <p:sp>
        <p:nvSpPr>
          <p:cNvPr id="53343" name="Rectangle 279"/>
          <p:cNvSpPr>
            <a:spLocks noChangeArrowheads="1"/>
          </p:cNvSpPr>
          <p:nvPr/>
        </p:nvSpPr>
        <p:spPr bwMode="auto">
          <a:xfrm>
            <a:off x="3032125" y="2743200"/>
            <a:ext cx="16287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段表基址</a:t>
            </a:r>
          </a:p>
          <a:p>
            <a:pPr algn="ctr" eaLnBrk="1" hangingPunct="1">
              <a:lnSpc>
                <a:spcPct val="80000"/>
              </a:lnSpc>
              <a:spcBef>
                <a:spcPct val="0"/>
              </a:spcBef>
              <a:buClrTx/>
              <a:buFontTx/>
              <a:buNone/>
            </a:pPr>
            <a:r>
              <a:rPr lang="zh-CN" altLang="en-US" sz="2400">
                <a:solidFill>
                  <a:schemeClr val="tx2"/>
                </a:solidFill>
              </a:rPr>
              <a:t>寄存器</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pPr eaLnBrk="1" hangingPunct="1">
              <a:defRPr/>
            </a:pPr>
            <a:r>
              <a:rPr lang="zh-CN" altLang="en-US" smtClean="0"/>
              <a:t>存储器的设计</a:t>
            </a:r>
          </a:p>
        </p:txBody>
      </p:sp>
      <p:sp>
        <p:nvSpPr>
          <p:cNvPr id="408579" name="Rectangle 3"/>
          <p:cNvSpPr>
            <a:spLocks noGrp="1" noChangeArrowheads="1"/>
          </p:cNvSpPr>
          <p:nvPr>
            <p:ph type="body" idx="1"/>
          </p:nvPr>
        </p:nvSpPr>
        <p:spPr/>
        <p:txBody>
          <a:bodyPr/>
          <a:lstStyle/>
          <a:p>
            <a:pPr marL="0" indent="0" eaLnBrk="1" hangingPunct="1">
              <a:buClr>
                <a:srgbClr val="FF0000"/>
              </a:buClr>
              <a:defRPr/>
            </a:pPr>
            <a:r>
              <a:rPr lang="zh-CN" altLang="en-US" sz="2400" dirty="0" smtClean="0">
                <a:solidFill>
                  <a:srgbClr val="FF0000"/>
                </a:solidFill>
                <a:effectLst>
                  <a:outerShdw blurRad="38100" dist="38100" dir="2700000" algn="tl">
                    <a:srgbClr val="C0C0C0"/>
                  </a:outerShdw>
                </a:effectLst>
              </a:rPr>
              <a:t>  设计目的</a:t>
            </a:r>
            <a:r>
              <a:rPr lang="zh-CN" altLang="en-US" sz="2400" dirty="0">
                <a:solidFill>
                  <a:srgbClr val="FF0000"/>
                </a:solidFill>
                <a:effectLst>
                  <a:outerShdw blurRad="38100" dist="38100" dir="2700000" algn="tl">
                    <a:srgbClr val="C0C0C0"/>
                  </a:outerShdw>
                </a:effectLst>
              </a:rPr>
              <a:t>：</a:t>
            </a:r>
            <a:r>
              <a:rPr lang="en-US" altLang="zh-CN" sz="2400" dirty="0" smtClean="0"/>
              <a:t> </a:t>
            </a:r>
            <a:r>
              <a:rPr lang="zh-CN" altLang="en-US" sz="2400" dirty="0" smtClean="0"/>
              <a:t>高速度、大容量、低价格</a:t>
            </a:r>
          </a:p>
          <a:p>
            <a:pPr marL="0" indent="0" eaLnBrk="1" hangingPunct="1">
              <a:buClr>
                <a:srgbClr val="FF0000"/>
              </a:buClr>
              <a:defRPr/>
            </a:pPr>
            <a:r>
              <a:rPr lang="zh-CN" altLang="en-US" sz="2400" dirty="0" smtClean="0"/>
              <a:t>  </a:t>
            </a:r>
            <a:r>
              <a:rPr lang="zh-CN" altLang="en-US" sz="2400" dirty="0" smtClean="0">
                <a:solidFill>
                  <a:srgbClr val="FF0000"/>
                </a:solidFill>
                <a:effectLst>
                  <a:outerShdw blurRad="38100" dist="38100" dir="2700000" algn="tl">
                    <a:srgbClr val="C0C0C0"/>
                  </a:outerShdw>
                </a:effectLst>
              </a:rPr>
              <a:t>存在问题</a:t>
            </a:r>
          </a:p>
          <a:p>
            <a:pPr marL="0" indent="0" eaLnBrk="1" hangingPunct="1">
              <a:buFont typeface="Wingdings" pitchFamily="2" charset="2"/>
              <a:buNone/>
              <a:defRPr/>
            </a:pPr>
            <a:r>
              <a:rPr lang="zh-CN" altLang="en-US" sz="2400" dirty="0" smtClean="0"/>
              <a:t>    单靠一种工艺的单一存储器无法同时满足容量、速度和价格三方面的要求。</a:t>
            </a:r>
            <a:endParaRPr lang="en-US" altLang="zh-CN" sz="2400" dirty="0" smtClean="0"/>
          </a:p>
          <a:p>
            <a:pPr lvl="1" eaLnBrk="1" hangingPunct="1">
              <a:defRPr/>
            </a:pPr>
            <a:r>
              <a:rPr lang="zh-CN" altLang="en-US" sz="2400" dirty="0"/>
              <a:t>速度越快，每位价格就越高；</a:t>
            </a:r>
          </a:p>
          <a:p>
            <a:pPr lvl="1" eaLnBrk="1" hangingPunct="1">
              <a:defRPr/>
            </a:pPr>
            <a:r>
              <a:rPr lang="zh-CN" altLang="en-US" sz="2400" dirty="0"/>
              <a:t>容量越大，每位价格就越低；</a:t>
            </a:r>
          </a:p>
          <a:p>
            <a:pPr lvl="1" eaLnBrk="1" hangingPunct="1">
              <a:defRPr/>
            </a:pPr>
            <a:r>
              <a:rPr lang="zh-CN" altLang="en-US" sz="2400" dirty="0"/>
              <a:t>容量越大，速度越慢。</a:t>
            </a:r>
          </a:p>
          <a:p>
            <a:pPr marL="0" indent="0" eaLnBrk="1" hangingPunct="1">
              <a:buClr>
                <a:srgbClr val="FF0000"/>
              </a:buClr>
              <a:defRPr/>
            </a:pPr>
            <a:r>
              <a:rPr lang="zh-CN" altLang="en-US" sz="2400" dirty="0" smtClean="0"/>
              <a:t>  </a:t>
            </a:r>
            <a:r>
              <a:rPr lang="zh-CN" altLang="en-US" sz="2400" dirty="0" smtClean="0">
                <a:solidFill>
                  <a:srgbClr val="FF0000"/>
                </a:solidFill>
                <a:effectLst>
                  <a:outerShdw blurRad="38100" dist="38100" dir="2700000" algn="tl">
                    <a:srgbClr val="C0C0C0"/>
                  </a:outerShdw>
                </a:effectLst>
              </a:rPr>
              <a:t>解决方法</a:t>
            </a:r>
          </a:p>
          <a:p>
            <a:pPr marL="0" indent="0" eaLnBrk="1" hangingPunct="1">
              <a:buFont typeface="Wingdings" pitchFamily="2" charset="2"/>
              <a:buNone/>
              <a:defRPr/>
            </a:pPr>
            <a:r>
              <a:rPr lang="zh-CN" altLang="en-US" sz="2400" dirty="0" smtClean="0"/>
              <a:t>    使用多种不同工艺的存储器组成</a:t>
            </a:r>
            <a:r>
              <a:rPr lang="zh-CN" altLang="en-US" sz="2400" dirty="0" smtClean="0">
                <a:solidFill>
                  <a:srgbClr val="0000CC"/>
                </a:solidFill>
                <a:effectLst>
                  <a:outerShdw blurRad="38100" dist="38100" dir="2700000" algn="tl">
                    <a:srgbClr val="C0C0C0"/>
                  </a:outerShdw>
                </a:effectLst>
              </a:rPr>
              <a:t>存储系统</a:t>
            </a:r>
            <a:r>
              <a:rPr lang="zh-CN" altLang="en-US" sz="2400" dirty="0" smtClean="0"/>
              <a:t>，使所有的信息以各种方式分布于不同的存储器上。</a:t>
            </a:r>
          </a:p>
        </p:txBody>
      </p:sp>
      <p:sp>
        <p:nvSpPr>
          <p:cNvPr id="7172"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存储系统原理</a:t>
            </a:r>
            <a:endParaRPr lang="zh-CN" altLang="en-US" sz="1200" b="0">
              <a:latin typeface="Times New Roman" pitchFamily="18" charset="0"/>
              <a:ea typeface="幼圆" pitchFamily="49" charset="-122"/>
            </a:endParaRPr>
          </a:p>
        </p:txBody>
      </p:sp>
      <p:sp>
        <p:nvSpPr>
          <p:cNvPr id="7173"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3</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pPr eaLnBrk="1" hangingPunct="1">
              <a:defRPr/>
            </a:pPr>
            <a:r>
              <a:rPr lang="zh-CN" altLang="en-US" smtClean="0"/>
              <a:t>段页式虚拟存储器的</a:t>
            </a:r>
            <a:br>
              <a:rPr lang="zh-CN" altLang="en-US" smtClean="0"/>
            </a:br>
            <a:r>
              <a:rPr lang="zh-CN" altLang="en-US" smtClean="0"/>
              <a:t>特点</a:t>
            </a:r>
          </a:p>
        </p:txBody>
      </p:sp>
      <p:sp>
        <p:nvSpPr>
          <p:cNvPr id="54275" name="Rectangle 10"/>
          <p:cNvSpPr>
            <a:spLocks noGrp="1" noChangeArrowheads="1"/>
          </p:cNvSpPr>
          <p:nvPr>
            <p:ph type="body" idx="1"/>
          </p:nvPr>
        </p:nvSpPr>
        <p:spPr>
          <a:xfrm>
            <a:off x="809625" y="2673350"/>
            <a:ext cx="7958138" cy="2700338"/>
          </a:xfrm>
        </p:spPr>
        <p:txBody>
          <a:bodyPr/>
          <a:lstStyle/>
          <a:p>
            <a:pPr marL="0" indent="0" eaLnBrk="1" hangingPunct="1">
              <a:lnSpc>
                <a:spcPct val="160000"/>
              </a:lnSpc>
              <a:buFont typeface="Wingdings" pitchFamily="2" charset="2"/>
              <a:buNone/>
            </a:pPr>
            <a:r>
              <a:rPr lang="zh-CN" altLang="en-US" smtClean="0"/>
              <a:t>        段页式虚拟存储器一方面具有段式虚拟存储器的主要优点，另一方面具有页式虚拟存储器的主要优点。</a:t>
            </a:r>
          </a:p>
        </p:txBody>
      </p:sp>
      <p:sp>
        <p:nvSpPr>
          <p:cNvPr id="54276" name="Text Box 5"/>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虚拟存储系统</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地址的映象和变换方法</a:t>
            </a:r>
            <a:endParaRPr lang="zh-CN" altLang="en-US" sz="1200" b="0">
              <a:latin typeface="Times New Roman" pitchFamily="18" charset="0"/>
              <a:ea typeface="幼圆" pitchFamily="49" charset="-122"/>
            </a:endParaRPr>
          </a:p>
        </p:txBody>
      </p:sp>
      <p:sp>
        <p:nvSpPr>
          <p:cNvPr id="54277" name="Rectangle 6"/>
          <p:cNvSpPr>
            <a:spLocks noChangeArrowheads="1"/>
          </p:cNvSpPr>
          <p:nvPr/>
        </p:nvSpPr>
        <p:spPr bwMode="auto">
          <a:xfrm>
            <a:off x="0" y="3292475"/>
            <a:ext cx="9144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0"/>
              </a:spcBef>
              <a:buClrTx/>
              <a:buFontTx/>
              <a:buNone/>
            </a:pPr>
            <a:r>
              <a:rPr lang="zh-CN" altLang="en-US" sz="1200" b="0">
                <a:latin typeface="Times New Roman" pitchFamily="18" charset="0"/>
                <a:ea typeface="宋体" pitchFamily="2" charset="-122"/>
              </a:rPr>
              <a:t>…</a:t>
            </a:r>
            <a:r>
              <a:rPr lang="zh-CN" altLang="en-US" sz="1100" b="0">
                <a:latin typeface="Times New Roman" pitchFamily="18" charset="0"/>
                <a:ea typeface="宋体" pitchFamily="2" charset="-122"/>
              </a:rPr>
              <a:t> </a:t>
            </a:r>
            <a:endParaRPr lang="zh-CN" altLang="en-US" sz="2400" b="0">
              <a:latin typeface="Times New Roman" pitchFamily="18" charset="0"/>
              <a:ea typeface="宋体" pitchFamily="2" charset="-122"/>
            </a:endParaRPr>
          </a:p>
        </p:txBody>
      </p:sp>
      <p:sp>
        <p:nvSpPr>
          <p:cNvPr id="54278" name="Text Box 7"/>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3</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p:txBody>
          <a:bodyPr/>
          <a:lstStyle/>
          <a:p>
            <a:pPr eaLnBrk="1" hangingPunct="1">
              <a:defRPr/>
            </a:pPr>
            <a:r>
              <a:rPr lang="zh-CN" altLang="en-US" smtClean="0"/>
              <a:t>加快内部地址变换速度的方法</a:t>
            </a:r>
          </a:p>
        </p:txBody>
      </p:sp>
      <p:sp>
        <p:nvSpPr>
          <p:cNvPr id="5529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虚拟存储系统</a:t>
            </a:r>
            <a:endParaRPr lang="zh-CN" altLang="en-US" sz="1200" b="0">
              <a:latin typeface="Times New Roman" pitchFamily="18" charset="0"/>
              <a:ea typeface="幼圆" pitchFamily="49" charset="-122"/>
            </a:endParaRPr>
          </a:p>
        </p:txBody>
      </p:sp>
      <p:sp>
        <p:nvSpPr>
          <p:cNvPr id="55300" name="Rectangle 5"/>
          <p:cNvSpPr>
            <a:spLocks noGrp="1" noChangeArrowheads="1"/>
          </p:cNvSpPr>
          <p:nvPr>
            <p:ph type="body" idx="1"/>
          </p:nvPr>
        </p:nvSpPr>
        <p:spPr>
          <a:xfrm>
            <a:off x="3505200" y="2143125"/>
            <a:ext cx="5262563" cy="4238625"/>
          </a:xfrm>
        </p:spPr>
        <p:txBody>
          <a:bodyPr/>
          <a:lstStyle/>
          <a:p>
            <a:pPr eaLnBrk="1" hangingPunct="1">
              <a:lnSpc>
                <a:spcPct val="130000"/>
              </a:lnSpc>
            </a:pPr>
            <a:r>
              <a:rPr lang="zh-CN" altLang="en-US" smtClean="0">
                <a:hlinkClick r:id="rId5" action="ppaction://hlinksldjump"/>
              </a:rPr>
              <a:t>引入</a:t>
            </a:r>
            <a:endParaRPr lang="zh-CN" altLang="en-US" smtClean="0"/>
          </a:p>
          <a:p>
            <a:pPr eaLnBrk="1" hangingPunct="1">
              <a:lnSpc>
                <a:spcPct val="130000"/>
              </a:lnSpc>
            </a:pPr>
            <a:r>
              <a:rPr lang="zh-CN" altLang="en-US" smtClean="0">
                <a:hlinkClick r:id="rId6" action="ppaction://hlinksldjump"/>
              </a:rPr>
              <a:t>目录表</a:t>
            </a:r>
            <a:endParaRPr lang="zh-CN" altLang="en-US" smtClean="0"/>
          </a:p>
          <a:p>
            <a:pPr eaLnBrk="1" hangingPunct="1">
              <a:lnSpc>
                <a:spcPct val="130000"/>
              </a:lnSpc>
            </a:pPr>
            <a:r>
              <a:rPr lang="zh-CN" altLang="en-US" smtClean="0">
                <a:hlinkClick r:id="rId7" action="ppaction://hlinksldjump"/>
              </a:rPr>
              <a:t>快慢表</a:t>
            </a:r>
            <a:endParaRPr lang="zh-CN" altLang="en-US" smtClean="0"/>
          </a:p>
          <a:p>
            <a:pPr eaLnBrk="1" hangingPunct="1">
              <a:lnSpc>
                <a:spcPct val="130000"/>
              </a:lnSpc>
            </a:pPr>
            <a:r>
              <a:rPr lang="zh-CN" altLang="en-US" smtClean="0">
                <a:hlinkClick r:id="rId8" action="ppaction://hlinksldjump"/>
              </a:rPr>
              <a:t>散列函数</a:t>
            </a:r>
            <a:endParaRPr lang="zh-CN" altLang="en-US" smtClean="0"/>
          </a:p>
          <a:p>
            <a:pPr eaLnBrk="1" hangingPunct="1">
              <a:lnSpc>
                <a:spcPct val="130000"/>
              </a:lnSpc>
            </a:pPr>
            <a:r>
              <a:rPr lang="zh-CN" altLang="en-US" smtClean="0">
                <a:hlinkClick r:id="rId9" action="ppaction://hlinksldjump"/>
              </a:rPr>
              <a:t>举例</a:t>
            </a:r>
            <a:endParaRPr lang="zh-CN" altLang="en-US" smtClean="0"/>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pPr eaLnBrk="1" hangingPunct="1">
              <a:defRPr/>
            </a:pPr>
            <a:r>
              <a:rPr lang="zh-CN" altLang="en-US" smtClean="0"/>
              <a:t>引  入</a:t>
            </a:r>
          </a:p>
        </p:txBody>
      </p:sp>
      <p:sp>
        <p:nvSpPr>
          <p:cNvPr id="5632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虚拟存储系统</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加快内部地址变换速度的方法</a:t>
            </a:r>
            <a:endParaRPr lang="zh-CN" altLang="en-US" sz="1200" b="0">
              <a:latin typeface="Times New Roman" pitchFamily="18" charset="0"/>
              <a:ea typeface="幼圆" pitchFamily="49" charset="-122"/>
            </a:endParaRPr>
          </a:p>
        </p:txBody>
      </p:sp>
      <p:sp>
        <p:nvSpPr>
          <p:cNvPr id="462852" name="Rectangle 4"/>
          <p:cNvSpPr>
            <a:spLocks noGrp="1" noChangeArrowheads="1"/>
          </p:cNvSpPr>
          <p:nvPr>
            <p:ph type="body" idx="1"/>
          </p:nvPr>
        </p:nvSpPr>
        <p:spPr>
          <a:xfrm>
            <a:off x="809625" y="1989138"/>
            <a:ext cx="7958138" cy="3011487"/>
          </a:xfrm>
        </p:spPr>
        <p:txBody>
          <a:bodyPr/>
          <a:lstStyle/>
          <a:p>
            <a:pPr marL="0" indent="0" eaLnBrk="1" hangingPunct="1">
              <a:lnSpc>
                <a:spcPct val="120000"/>
              </a:lnSpc>
              <a:buFont typeface="Wingdings" pitchFamily="2" charset="2"/>
              <a:buNone/>
              <a:defRPr/>
            </a:pPr>
            <a:r>
              <a:rPr lang="zh-CN" altLang="en-US" sz="2400" smtClean="0"/>
              <a:t>       在段/页式虚拟存储器中，要访问主存必须先查段/页表，在段页式虚拟存储器中，既要查段表也要查页表。如果段、页表都在主存中，则包括访问主存本身这一次在内，虚拟存储器的访问速度将要降低2至3倍。</a:t>
            </a:r>
          </a:p>
          <a:p>
            <a:pPr marL="0" indent="0" eaLnBrk="1" hangingPunct="1">
              <a:lnSpc>
                <a:spcPct val="120000"/>
              </a:lnSpc>
              <a:buFont typeface="Wingdings" pitchFamily="2" charset="2"/>
              <a:buNone/>
              <a:defRPr/>
            </a:pPr>
            <a:r>
              <a:rPr lang="zh-CN" altLang="en-US" sz="2400" b="0" smtClean="0">
                <a:effectLst>
                  <a:outerShdw blurRad="38100" dist="38100" dir="2700000" algn="tl">
                    <a:srgbClr val="C0C0C0"/>
                  </a:outerShdw>
                </a:effectLst>
              </a:rPr>
              <a:t>       </a:t>
            </a:r>
            <a:r>
              <a:rPr lang="zh-CN" altLang="en-US" sz="2400" smtClean="0">
                <a:solidFill>
                  <a:srgbClr val="FF0000"/>
                </a:solidFill>
                <a:effectLst>
                  <a:outerShdw blurRad="38100" dist="38100" dir="2700000" algn="tl">
                    <a:srgbClr val="C0C0C0"/>
                  </a:outerShdw>
                </a:effectLst>
              </a:rPr>
              <a:t>因此要想使虚拟存储器的速度接近主存的速度，必须加快查表的速度。</a:t>
            </a:r>
          </a:p>
        </p:txBody>
      </p:sp>
      <p:pic>
        <p:nvPicPr>
          <p:cNvPr id="56325"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90600" y="4953000"/>
            <a:ext cx="1673225" cy="125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326" name="AutoShape 6"/>
          <p:cNvSpPr>
            <a:spLocks noChangeArrowheads="1"/>
          </p:cNvSpPr>
          <p:nvPr/>
        </p:nvSpPr>
        <p:spPr bwMode="auto">
          <a:xfrm>
            <a:off x="3581400" y="5029200"/>
            <a:ext cx="5181600" cy="1143000"/>
          </a:xfrm>
          <a:prstGeom prst="cloudCallout">
            <a:avLst>
              <a:gd name="adj1" fmla="val -65347"/>
              <a:gd name="adj2" fmla="val -51806"/>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lIns="90000" tIns="46800" rIns="90000" bIns="46800"/>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buClr>
                <a:schemeClr val="accent2"/>
              </a:buClr>
              <a:buFont typeface="Wingdings" pitchFamily="2" charset="2"/>
              <a:buNone/>
            </a:pPr>
            <a:r>
              <a:rPr lang="zh-CN" altLang="en-US" sz="2400">
                <a:latin typeface="Times New Roman" pitchFamily="18" charset="0"/>
              </a:rPr>
              <a:t>下面以页式虚拟存储器为例进行介绍</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pPr eaLnBrk="1" hangingPunct="1">
              <a:defRPr/>
            </a:pPr>
            <a:r>
              <a:rPr lang="zh-CN" altLang="en-US" smtClean="0"/>
              <a:t>目录表的基本思想</a:t>
            </a:r>
          </a:p>
        </p:txBody>
      </p:sp>
      <p:sp>
        <p:nvSpPr>
          <p:cNvPr id="5734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虚拟存储系统</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加快内部地址变换速度的方法</a:t>
            </a:r>
            <a:endParaRPr lang="zh-CN" altLang="en-US" sz="1200" b="0">
              <a:latin typeface="Times New Roman" pitchFamily="18" charset="0"/>
              <a:ea typeface="幼圆" pitchFamily="49" charset="-122"/>
            </a:endParaRPr>
          </a:p>
        </p:txBody>
      </p:sp>
      <p:sp>
        <p:nvSpPr>
          <p:cNvPr id="57348" name="Rectangle 5"/>
          <p:cNvSpPr>
            <a:spLocks noGrp="1" noChangeArrowheads="1"/>
          </p:cNvSpPr>
          <p:nvPr>
            <p:ph type="body" idx="1"/>
          </p:nvPr>
        </p:nvSpPr>
        <p:spPr>
          <a:xfrm>
            <a:off x="827088" y="2492375"/>
            <a:ext cx="7958137" cy="3276600"/>
          </a:xfrm>
        </p:spPr>
        <p:txBody>
          <a:bodyPr/>
          <a:lstStyle/>
          <a:p>
            <a:pPr marL="0" indent="0" eaLnBrk="1" hangingPunct="1">
              <a:lnSpc>
                <a:spcPct val="150000"/>
              </a:lnSpc>
              <a:buFont typeface="Wingdings" pitchFamily="2" charset="2"/>
              <a:buNone/>
            </a:pPr>
            <a:r>
              <a:rPr lang="zh-CN" altLang="en-US" smtClean="0"/>
              <a:t>        压缩页表的存储容量（因为虚存页面数远大于主存页面数），用一个小容量高速存储器存放页表，从而加快页表的查表速度。</a:t>
            </a:r>
          </a:p>
        </p:txBody>
      </p:sp>
      <p:sp>
        <p:nvSpPr>
          <p:cNvPr id="57349"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1</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008" name="Rectangle 40"/>
          <p:cNvSpPr>
            <a:spLocks noGrp="1" noChangeArrowheads="1"/>
          </p:cNvSpPr>
          <p:nvPr>
            <p:ph type="title"/>
          </p:nvPr>
        </p:nvSpPr>
        <p:spPr/>
        <p:txBody>
          <a:bodyPr/>
          <a:lstStyle/>
          <a:p>
            <a:pPr eaLnBrk="1" hangingPunct="1">
              <a:defRPr/>
            </a:pPr>
            <a:r>
              <a:rPr lang="zh-CN" altLang="en-US" smtClean="0"/>
              <a:t>目录表的实现</a:t>
            </a:r>
          </a:p>
        </p:txBody>
      </p:sp>
      <p:sp>
        <p:nvSpPr>
          <p:cNvPr id="468009" name="Rectangle 41"/>
          <p:cNvSpPr>
            <a:spLocks noGrp="1" noChangeArrowheads="1"/>
          </p:cNvSpPr>
          <p:nvPr>
            <p:ph type="body" idx="1"/>
          </p:nvPr>
        </p:nvSpPr>
        <p:spPr>
          <a:xfrm>
            <a:off x="6934200" y="2060575"/>
            <a:ext cx="1958975" cy="4105275"/>
          </a:xfrm>
          <a:solidFill>
            <a:srgbClr val="FFFF00"/>
          </a:solidFill>
          <a:ln w="57150" cmpd="thickThin">
            <a:solidFill>
              <a:schemeClr val="tx1"/>
            </a:solidFill>
            <a:miter lim="800000"/>
            <a:headEnd/>
            <a:tailEnd/>
          </a:ln>
          <a:effectLst>
            <a:outerShdw dist="107763" dir="2700000" algn="ctr" rotWithShape="0">
              <a:schemeClr val="bg2"/>
            </a:outerShdw>
          </a:effectLst>
        </p:spPr>
        <p:txBody>
          <a:bodyPr/>
          <a:lstStyle/>
          <a:p>
            <a:pPr marL="0" indent="0" eaLnBrk="1" hangingPunct="1">
              <a:buClr>
                <a:srgbClr val="FF0000"/>
              </a:buClr>
              <a:defRPr/>
            </a:pPr>
            <a:r>
              <a:rPr lang="zh-CN" altLang="en-US" sz="2400" smtClean="0">
                <a:solidFill>
                  <a:srgbClr val="FF0000"/>
                </a:solidFill>
                <a:effectLst>
                  <a:outerShdw blurRad="38100" dist="38100" dir="2700000" algn="tl">
                    <a:srgbClr val="000000"/>
                  </a:outerShdw>
                </a:effectLst>
                <a:latin typeface="楷体_GB2312" pitchFamily="49" charset="-122"/>
              </a:rPr>
              <a:t> 页表压缩</a:t>
            </a:r>
          </a:p>
          <a:p>
            <a:pPr marL="0" indent="0" eaLnBrk="1" hangingPunct="1">
              <a:buFont typeface="Wingdings" pitchFamily="2" charset="2"/>
              <a:buNone/>
              <a:defRPr/>
            </a:pPr>
            <a:r>
              <a:rPr lang="zh-CN" altLang="en-US" sz="2400" smtClean="0">
                <a:latin typeface="楷体_GB2312" pitchFamily="49" charset="-122"/>
              </a:rPr>
              <a:t>  页表中只保留已装入主存的那些页。</a:t>
            </a:r>
          </a:p>
          <a:p>
            <a:pPr marL="0" indent="0" eaLnBrk="1" hangingPunct="1">
              <a:buClr>
                <a:srgbClr val="FF0000"/>
              </a:buClr>
              <a:defRPr/>
            </a:pPr>
            <a:r>
              <a:rPr lang="zh-CN" altLang="en-US" sz="2400" smtClean="0">
                <a:solidFill>
                  <a:srgbClr val="FF0000"/>
                </a:solidFill>
                <a:effectLst>
                  <a:outerShdw blurRad="38100" dist="38100" dir="2700000" algn="tl">
                    <a:srgbClr val="000000"/>
                  </a:outerShdw>
                </a:effectLst>
                <a:latin typeface="楷体_GB2312" pitchFamily="49" charset="-122"/>
              </a:rPr>
              <a:t> 高速存储器</a:t>
            </a:r>
          </a:p>
          <a:p>
            <a:pPr marL="0" indent="0" eaLnBrk="1" hangingPunct="1">
              <a:buFont typeface="Wingdings" pitchFamily="2" charset="2"/>
              <a:buNone/>
              <a:defRPr/>
            </a:pPr>
            <a:r>
              <a:rPr lang="zh-CN" altLang="en-US" sz="2400" smtClean="0">
                <a:latin typeface="楷体_GB2312" pitchFamily="49" charset="-122"/>
              </a:rPr>
              <a:t>  采用按内容访问的相联存储器。</a:t>
            </a:r>
          </a:p>
        </p:txBody>
      </p:sp>
      <p:sp>
        <p:nvSpPr>
          <p:cNvPr id="58372"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虚拟存储系统</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加快内部地址变换速度的方法</a:t>
            </a:r>
            <a:endParaRPr lang="zh-CN" altLang="en-US" sz="1200" b="0">
              <a:latin typeface="Times New Roman" pitchFamily="18" charset="0"/>
              <a:ea typeface="幼圆" pitchFamily="49" charset="-122"/>
            </a:endParaRPr>
          </a:p>
        </p:txBody>
      </p:sp>
      <p:sp>
        <p:nvSpPr>
          <p:cNvPr id="58373" name="Rectangle 7"/>
          <p:cNvSpPr>
            <a:spLocks noChangeArrowheads="1"/>
          </p:cNvSpPr>
          <p:nvPr/>
        </p:nvSpPr>
        <p:spPr bwMode="auto">
          <a:xfrm>
            <a:off x="3508375" y="5424488"/>
            <a:ext cx="1066800" cy="38417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实页号</a:t>
            </a:r>
          </a:p>
        </p:txBody>
      </p:sp>
      <p:sp>
        <p:nvSpPr>
          <p:cNvPr id="58374" name="Rectangle 8"/>
          <p:cNvSpPr>
            <a:spLocks noChangeArrowheads="1"/>
          </p:cNvSpPr>
          <p:nvPr/>
        </p:nvSpPr>
        <p:spPr bwMode="auto">
          <a:xfrm>
            <a:off x="5345113" y="5424488"/>
            <a:ext cx="1363662" cy="38417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其它标志</a:t>
            </a:r>
          </a:p>
        </p:txBody>
      </p:sp>
      <p:sp>
        <p:nvSpPr>
          <p:cNvPr id="58375" name="Rectangle 9"/>
          <p:cNvSpPr>
            <a:spLocks noChangeArrowheads="1"/>
          </p:cNvSpPr>
          <p:nvPr/>
        </p:nvSpPr>
        <p:spPr bwMode="auto">
          <a:xfrm>
            <a:off x="1908175" y="2133600"/>
            <a:ext cx="1778000" cy="382588"/>
          </a:xfrm>
          <a:prstGeom prst="rect">
            <a:avLst/>
          </a:prstGeom>
          <a:solidFill>
            <a:schemeClr val="accent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用户号</a:t>
            </a:r>
            <a:r>
              <a:rPr lang="en-US" altLang="zh-CN" sz="2400">
                <a:solidFill>
                  <a:schemeClr val="tx2"/>
                </a:solidFill>
              </a:rPr>
              <a:t>U</a:t>
            </a:r>
          </a:p>
        </p:txBody>
      </p:sp>
      <p:sp>
        <p:nvSpPr>
          <p:cNvPr id="58376" name="Rectangle 10"/>
          <p:cNvSpPr>
            <a:spLocks noChangeArrowheads="1"/>
          </p:cNvSpPr>
          <p:nvPr/>
        </p:nvSpPr>
        <p:spPr bwMode="auto">
          <a:xfrm>
            <a:off x="5049838" y="2133600"/>
            <a:ext cx="1600200" cy="382588"/>
          </a:xfrm>
          <a:prstGeom prst="rect">
            <a:avLst/>
          </a:prstGeom>
          <a:solidFill>
            <a:schemeClr val="accent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页内偏移</a:t>
            </a:r>
            <a:r>
              <a:rPr lang="en-US" altLang="zh-CN" sz="2400">
                <a:solidFill>
                  <a:schemeClr val="tx2"/>
                </a:solidFill>
              </a:rPr>
              <a:t>D</a:t>
            </a:r>
            <a:endParaRPr lang="zh-CN" altLang="zh-CN" sz="2400">
              <a:solidFill>
                <a:schemeClr val="tx2"/>
              </a:solidFill>
            </a:endParaRPr>
          </a:p>
        </p:txBody>
      </p:sp>
      <p:sp>
        <p:nvSpPr>
          <p:cNvPr id="58377" name="Rectangle 11"/>
          <p:cNvSpPr>
            <a:spLocks noChangeArrowheads="1"/>
          </p:cNvSpPr>
          <p:nvPr/>
        </p:nvSpPr>
        <p:spPr bwMode="auto">
          <a:xfrm>
            <a:off x="5345113" y="5040313"/>
            <a:ext cx="1363662" cy="38417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8378" name="Rectangle 12"/>
          <p:cNvSpPr>
            <a:spLocks noChangeArrowheads="1"/>
          </p:cNvSpPr>
          <p:nvPr/>
        </p:nvSpPr>
        <p:spPr bwMode="auto">
          <a:xfrm>
            <a:off x="3508375" y="5040313"/>
            <a:ext cx="1066800" cy="38417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8379" name="Rectangle 13"/>
          <p:cNvSpPr>
            <a:spLocks noChangeArrowheads="1"/>
          </p:cNvSpPr>
          <p:nvPr/>
        </p:nvSpPr>
        <p:spPr bwMode="auto">
          <a:xfrm>
            <a:off x="3508375" y="4656138"/>
            <a:ext cx="1066800" cy="38417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p</a:t>
            </a:r>
          </a:p>
        </p:txBody>
      </p:sp>
      <p:sp>
        <p:nvSpPr>
          <p:cNvPr id="58380" name="Line 14"/>
          <p:cNvSpPr>
            <a:spLocks noChangeShapeType="1"/>
          </p:cNvSpPr>
          <p:nvPr/>
        </p:nvSpPr>
        <p:spPr bwMode="auto">
          <a:xfrm>
            <a:off x="1849438" y="2955925"/>
            <a:ext cx="0" cy="1316038"/>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81" name="Rectangle 15"/>
          <p:cNvSpPr>
            <a:spLocks noChangeArrowheads="1"/>
          </p:cNvSpPr>
          <p:nvPr/>
        </p:nvSpPr>
        <p:spPr bwMode="auto">
          <a:xfrm>
            <a:off x="5345113" y="4656138"/>
            <a:ext cx="1363662" cy="38417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8382" name="Line 16"/>
          <p:cNvSpPr>
            <a:spLocks noChangeShapeType="1"/>
          </p:cNvSpPr>
          <p:nvPr/>
        </p:nvSpPr>
        <p:spPr bwMode="auto">
          <a:xfrm flipV="1">
            <a:off x="4278313" y="3449638"/>
            <a:ext cx="0" cy="1371600"/>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83" name="Rectangle 17"/>
          <p:cNvSpPr>
            <a:spLocks noChangeArrowheads="1"/>
          </p:cNvSpPr>
          <p:nvPr/>
        </p:nvSpPr>
        <p:spPr bwMode="auto">
          <a:xfrm>
            <a:off x="3686175" y="2133600"/>
            <a:ext cx="1363663" cy="382588"/>
          </a:xfrm>
          <a:prstGeom prst="rect">
            <a:avLst/>
          </a:prstGeom>
          <a:solidFill>
            <a:schemeClr val="accent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虚页号</a:t>
            </a:r>
            <a:r>
              <a:rPr lang="en-US" altLang="zh-CN" sz="2400">
                <a:solidFill>
                  <a:schemeClr val="tx2"/>
                </a:solidFill>
              </a:rPr>
              <a:t>P</a:t>
            </a:r>
          </a:p>
        </p:txBody>
      </p:sp>
      <p:sp>
        <p:nvSpPr>
          <p:cNvPr id="58384" name="Rectangle 18"/>
          <p:cNvSpPr>
            <a:spLocks noChangeArrowheads="1"/>
          </p:cNvSpPr>
          <p:nvPr/>
        </p:nvSpPr>
        <p:spPr bwMode="auto">
          <a:xfrm>
            <a:off x="5345113" y="4271963"/>
            <a:ext cx="1363662" cy="38417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8385" name="Rectangle 19"/>
          <p:cNvSpPr>
            <a:spLocks noChangeArrowheads="1"/>
          </p:cNvSpPr>
          <p:nvPr/>
        </p:nvSpPr>
        <p:spPr bwMode="auto">
          <a:xfrm>
            <a:off x="3508375" y="4271963"/>
            <a:ext cx="1066800" cy="38417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8386" name="Line 20"/>
          <p:cNvSpPr>
            <a:spLocks noChangeShapeType="1"/>
          </p:cNvSpPr>
          <p:nvPr/>
        </p:nvSpPr>
        <p:spPr bwMode="auto">
          <a:xfrm flipV="1">
            <a:off x="1849438" y="2955925"/>
            <a:ext cx="1600200"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87" name="Rectangle 21"/>
          <p:cNvSpPr>
            <a:spLocks noChangeArrowheads="1"/>
          </p:cNvSpPr>
          <p:nvPr/>
        </p:nvSpPr>
        <p:spPr bwMode="auto">
          <a:xfrm>
            <a:off x="841375" y="2078038"/>
            <a:ext cx="1008063"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多用户</a:t>
            </a:r>
            <a:br>
              <a:rPr lang="zh-CN" altLang="en-US" sz="2400">
                <a:solidFill>
                  <a:schemeClr val="tx2"/>
                </a:solidFill>
              </a:rPr>
            </a:br>
            <a:r>
              <a:rPr lang="zh-CN" altLang="en-US" sz="2400">
                <a:solidFill>
                  <a:schemeClr val="tx2"/>
                </a:solidFill>
              </a:rPr>
              <a:t>虚地址</a:t>
            </a:r>
            <a:endParaRPr lang="zh-CN" altLang="zh-CN" sz="2400">
              <a:solidFill>
                <a:schemeClr val="tx2"/>
              </a:solidFill>
            </a:endParaRPr>
          </a:p>
        </p:txBody>
      </p:sp>
      <p:sp>
        <p:nvSpPr>
          <p:cNvPr id="58388" name="Line 22"/>
          <p:cNvSpPr>
            <a:spLocks noChangeShapeType="1"/>
          </p:cNvSpPr>
          <p:nvPr/>
        </p:nvSpPr>
        <p:spPr bwMode="auto">
          <a:xfrm flipV="1">
            <a:off x="4930775" y="2516188"/>
            <a:ext cx="119063" cy="111125"/>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89" name="Rectangle 23"/>
          <p:cNvSpPr>
            <a:spLocks noChangeArrowheads="1"/>
          </p:cNvSpPr>
          <p:nvPr/>
        </p:nvSpPr>
        <p:spPr bwMode="auto">
          <a:xfrm>
            <a:off x="1433513" y="5808663"/>
            <a:ext cx="5275262"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目录表（按内容访问的相联存储器）</a:t>
            </a:r>
            <a:endParaRPr lang="zh-CN" altLang="zh-CN" sz="2400">
              <a:solidFill>
                <a:schemeClr val="tx2"/>
              </a:solidFill>
            </a:endParaRPr>
          </a:p>
        </p:txBody>
      </p:sp>
      <p:sp>
        <p:nvSpPr>
          <p:cNvPr id="58390" name="Rectangle 24"/>
          <p:cNvSpPr>
            <a:spLocks noChangeArrowheads="1"/>
          </p:cNvSpPr>
          <p:nvPr/>
        </p:nvSpPr>
        <p:spPr bwMode="auto">
          <a:xfrm>
            <a:off x="5049838" y="3065463"/>
            <a:ext cx="1600200" cy="384175"/>
          </a:xfrm>
          <a:prstGeom prst="rect">
            <a:avLst/>
          </a:prstGeom>
          <a:solidFill>
            <a:srgbClr val="99FF66"/>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页内偏移</a:t>
            </a:r>
            <a:r>
              <a:rPr lang="en-US" altLang="zh-CN" sz="2400">
                <a:solidFill>
                  <a:schemeClr val="tx2"/>
                </a:solidFill>
              </a:rPr>
              <a:t>d</a:t>
            </a:r>
            <a:endParaRPr lang="zh-CN" altLang="zh-CN" sz="2400">
              <a:solidFill>
                <a:schemeClr val="tx2"/>
              </a:solidFill>
            </a:endParaRPr>
          </a:p>
        </p:txBody>
      </p:sp>
      <p:sp>
        <p:nvSpPr>
          <p:cNvPr id="58391" name="Rectangle 25"/>
          <p:cNvSpPr>
            <a:spLocks noChangeArrowheads="1"/>
          </p:cNvSpPr>
          <p:nvPr/>
        </p:nvSpPr>
        <p:spPr bwMode="auto">
          <a:xfrm>
            <a:off x="3863975" y="3065463"/>
            <a:ext cx="1185863" cy="384175"/>
          </a:xfrm>
          <a:prstGeom prst="rect">
            <a:avLst/>
          </a:prstGeom>
          <a:solidFill>
            <a:srgbClr val="99FF66"/>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实页号</a:t>
            </a:r>
            <a:r>
              <a:rPr lang="en-US" altLang="zh-CN" sz="2400">
                <a:solidFill>
                  <a:schemeClr val="tx2"/>
                </a:solidFill>
              </a:rPr>
              <a:t>p</a:t>
            </a:r>
          </a:p>
        </p:txBody>
      </p:sp>
      <p:sp>
        <p:nvSpPr>
          <p:cNvPr id="58392" name="Rectangle 26"/>
          <p:cNvSpPr>
            <a:spLocks noChangeArrowheads="1"/>
          </p:cNvSpPr>
          <p:nvPr/>
        </p:nvSpPr>
        <p:spPr bwMode="auto">
          <a:xfrm>
            <a:off x="1433513" y="5424488"/>
            <a:ext cx="2074862" cy="38417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多用户虚页号</a:t>
            </a:r>
          </a:p>
        </p:txBody>
      </p:sp>
      <p:sp>
        <p:nvSpPr>
          <p:cNvPr id="58393" name="Rectangle 27"/>
          <p:cNvSpPr>
            <a:spLocks noChangeArrowheads="1"/>
          </p:cNvSpPr>
          <p:nvPr/>
        </p:nvSpPr>
        <p:spPr bwMode="auto">
          <a:xfrm>
            <a:off x="1433513" y="5040313"/>
            <a:ext cx="2074862" cy="38417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8394" name="Rectangle 28"/>
          <p:cNvSpPr>
            <a:spLocks noChangeArrowheads="1"/>
          </p:cNvSpPr>
          <p:nvPr/>
        </p:nvSpPr>
        <p:spPr bwMode="auto">
          <a:xfrm>
            <a:off x="1433513" y="4656138"/>
            <a:ext cx="2074862" cy="38417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U, P</a:t>
            </a:r>
          </a:p>
        </p:txBody>
      </p:sp>
      <p:sp>
        <p:nvSpPr>
          <p:cNvPr id="58395" name="Rectangle 29"/>
          <p:cNvSpPr>
            <a:spLocks noChangeArrowheads="1"/>
          </p:cNvSpPr>
          <p:nvPr/>
        </p:nvSpPr>
        <p:spPr bwMode="auto">
          <a:xfrm>
            <a:off x="1433513" y="4271963"/>
            <a:ext cx="2074862" cy="38417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8396" name="Rectangle 30"/>
          <p:cNvSpPr>
            <a:spLocks noChangeArrowheads="1"/>
          </p:cNvSpPr>
          <p:nvPr/>
        </p:nvSpPr>
        <p:spPr bwMode="auto">
          <a:xfrm>
            <a:off x="4575175" y="5424488"/>
            <a:ext cx="769938" cy="38417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修改</a:t>
            </a:r>
          </a:p>
        </p:txBody>
      </p:sp>
      <p:sp>
        <p:nvSpPr>
          <p:cNvPr id="58397" name="Rectangle 31"/>
          <p:cNvSpPr>
            <a:spLocks noChangeArrowheads="1"/>
          </p:cNvSpPr>
          <p:nvPr/>
        </p:nvSpPr>
        <p:spPr bwMode="auto">
          <a:xfrm>
            <a:off x="4575175" y="5040313"/>
            <a:ext cx="769938" cy="38417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8398" name="Rectangle 32"/>
          <p:cNvSpPr>
            <a:spLocks noChangeArrowheads="1"/>
          </p:cNvSpPr>
          <p:nvPr/>
        </p:nvSpPr>
        <p:spPr bwMode="auto">
          <a:xfrm>
            <a:off x="4575175" y="4656138"/>
            <a:ext cx="769938" cy="38417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0/1</a:t>
            </a:r>
          </a:p>
        </p:txBody>
      </p:sp>
      <p:sp>
        <p:nvSpPr>
          <p:cNvPr id="58399" name="Rectangle 33"/>
          <p:cNvSpPr>
            <a:spLocks noChangeArrowheads="1"/>
          </p:cNvSpPr>
          <p:nvPr/>
        </p:nvSpPr>
        <p:spPr bwMode="auto">
          <a:xfrm>
            <a:off x="4575175" y="4271963"/>
            <a:ext cx="769938" cy="38417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8400" name="Line 34"/>
          <p:cNvSpPr>
            <a:spLocks noChangeShapeType="1"/>
          </p:cNvSpPr>
          <p:nvPr/>
        </p:nvSpPr>
        <p:spPr bwMode="auto">
          <a:xfrm>
            <a:off x="5819775" y="2516188"/>
            <a:ext cx="0" cy="549275"/>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01" name="Rectangle 35"/>
          <p:cNvSpPr>
            <a:spLocks noChangeArrowheads="1"/>
          </p:cNvSpPr>
          <p:nvPr/>
        </p:nvSpPr>
        <p:spPr bwMode="auto">
          <a:xfrm>
            <a:off x="4989513" y="3449638"/>
            <a:ext cx="1719262" cy="32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主存实地址</a:t>
            </a:r>
            <a:endParaRPr lang="zh-CN" altLang="zh-CN" sz="2400">
              <a:solidFill>
                <a:schemeClr val="tx2"/>
              </a:solidFill>
            </a:endParaRPr>
          </a:p>
        </p:txBody>
      </p:sp>
      <p:sp>
        <p:nvSpPr>
          <p:cNvPr id="58402" name="Rectangle 36"/>
          <p:cNvSpPr>
            <a:spLocks noChangeArrowheads="1"/>
          </p:cNvSpPr>
          <p:nvPr/>
        </p:nvSpPr>
        <p:spPr bwMode="auto">
          <a:xfrm>
            <a:off x="1966913" y="3833813"/>
            <a:ext cx="1304925" cy="32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相联访问</a:t>
            </a:r>
            <a:endParaRPr lang="zh-CN" altLang="zh-CN" sz="2400">
              <a:solidFill>
                <a:schemeClr val="tx2"/>
              </a:solidFill>
            </a:endParaRPr>
          </a:p>
        </p:txBody>
      </p:sp>
      <p:sp>
        <p:nvSpPr>
          <p:cNvPr id="58403" name="Line 37"/>
          <p:cNvSpPr>
            <a:spLocks noChangeShapeType="1"/>
          </p:cNvSpPr>
          <p:nvPr/>
        </p:nvSpPr>
        <p:spPr bwMode="auto">
          <a:xfrm flipV="1">
            <a:off x="2027238" y="2627313"/>
            <a:ext cx="2903537"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04" name="Line 38"/>
          <p:cNvSpPr>
            <a:spLocks noChangeShapeType="1"/>
          </p:cNvSpPr>
          <p:nvPr/>
        </p:nvSpPr>
        <p:spPr bwMode="auto">
          <a:xfrm flipH="1" flipV="1">
            <a:off x="1908175" y="2516188"/>
            <a:ext cx="119063" cy="111125"/>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05" name="Line 39"/>
          <p:cNvSpPr>
            <a:spLocks noChangeShapeType="1"/>
          </p:cNvSpPr>
          <p:nvPr/>
        </p:nvSpPr>
        <p:spPr bwMode="auto">
          <a:xfrm>
            <a:off x="3449638" y="2627313"/>
            <a:ext cx="0" cy="328612"/>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06" name="Text Box 42"/>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2</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pPr eaLnBrk="1" hangingPunct="1">
              <a:defRPr/>
            </a:pPr>
            <a:r>
              <a:rPr lang="zh-CN" altLang="en-US" smtClean="0"/>
              <a:t>目录表的特点</a:t>
            </a:r>
          </a:p>
        </p:txBody>
      </p:sp>
      <p:sp>
        <p:nvSpPr>
          <p:cNvPr id="5939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虚拟存储系统</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加快内部地址变换速度的方法</a:t>
            </a:r>
            <a:endParaRPr lang="zh-CN" altLang="en-US" sz="1200" b="0">
              <a:latin typeface="Times New Roman" pitchFamily="18" charset="0"/>
              <a:ea typeface="幼圆" pitchFamily="49" charset="-122"/>
            </a:endParaRPr>
          </a:p>
        </p:txBody>
      </p:sp>
      <p:sp>
        <p:nvSpPr>
          <p:cNvPr id="468997" name="Rectangle 5"/>
          <p:cNvSpPr>
            <a:spLocks noGrp="1" noChangeArrowheads="1"/>
          </p:cNvSpPr>
          <p:nvPr>
            <p:ph type="body" idx="1"/>
          </p:nvPr>
        </p:nvSpPr>
        <p:spPr>
          <a:xfrm>
            <a:off x="809625" y="2133600"/>
            <a:ext cx="7958138" cy="3743325"/>
          </a:xfrm>
        </p:spPr>
        <p:txBody>
          <a:bodyPr/>
          <a:lstStyle/>
          <a:p>
            <a:pPr marL="0" indent="0" eaLnBrk="1" hangingPunct="1">
              <a:lnSpc>
                <a:spcPct val="130000"/>
              </a:lnSpc>
              <a:buClr>
                <a:srgbClr val="FF0000"/>
              </a:buClr>
              <a:defRPr/>
            </a:pPr>
            <a:r>
              <a:rPr lang="zh-CN" altLang="en-US" smtClean="0">
                <a:solidFill>
                  <a:srgbClr val="FF0000"/>
                </a:solidFill>
                <a:effectLst>
                  <a:outerShdw blurRad="38100" dist="38100" dir="2700000" algn="tl">
                    <a:srgbClr val="C0C0C0"/>
                  </a:outerShdw>
                </a:effectLst>
              </a:rPr>
              <a:t>  优点</a:t>
            </a:r>
          </a:p>
          <a:p>
            <a:pPr marL="0" indent="0" eaLnBrk="1" hangingPunct="1">
              <a:lnSpc>
                <a:spcPct val="130000"/>
              </a:lnSpc>
              <a:buFont typeface="Wingdings" pitchFamily="2" charset="2"/>
              <a:buNone/>
              <a:defRPr/>
            </a:pPr>
            <a:r>
              <a:rPr lang="zh-CN" altLang="en-US" smtClean="0"/>
              <a:t>    与页表放在主存中相比，查表速度快。</a:t>
            </a:r>
          </a:p>
          <a:p>
            <a:pPr marL="0" indent="0" eaLnBrk="1" hangingPunct="1">
              <a:lnSpc>
                <a:spcPct val="130000"/>
              </a:lnSpc>
              <a:buClr>
                <a:srgbClr val="FF0000"/>
              </a:buClr>
              <a:defRPr/>
            </a:pPr>
            <a:r>
              <a:rPr lang="zh-CN" altLang="en-US" smtClean="0">
                <a:solidFill>
                  <a:srgbClr val="FF0000"/>
                </a:solidFill>
                <a:effectLst>
                  <a:outerShdw blurRad="38100" dist="38100" dir="2700000" algn="tl">
                    <a:srgbClr val="C0C0C0"/>
                  </a:outerShdw>
                </a:effectLst>
              </a:rPr>
              <a:t>  缺点</a:t>
            </a:r>
          </a:p>
          <a:p>
            <a:pPr marL="0" indent="0" eaLnBrk="1" hangingPunct="1">
              <a:lnSpc>
                <a:spcPct val="130000"/>
              </a:lnSpc>
              <a:buFont typeface="Wingdings" pitchFamily="2" charset="2"/>
              <a:buNone/>
              <a:defRPr/>
            </a:pPr>
            <a:r>
              <a:rPr lang="zh-CN" altLang="en-US" smtClean="0"/>
              <a:t>    可扩展性比较差，且主存储器容量增加时，目录表的造价高，速度降低。</a:t>
            </a:r>
          </a:p>
        </p:txBody>
      </p:sp>
      <p:sp>
        <p:nvSpPr>
          <p:cNvPr id="59397"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3</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p:txBody>
          <a:bodyPr/>
          <a:lstStyle/>
          <a:p>
            <a:pPr eaLnBrk="1" hangingPunct="1">
              <a:defRPr/>
            </a:pPr>
            <a:r>
              <a:rPr lang="zh-CN" altLang="en-US" smtClean="0"/>
              <a:t>快慢表的基本思想</a:t>
            </a:r>
          </a:p>
        </p:txBody>
      </p:sp>
      <p:sp>
        <p:nvSpPr>
          <p:cNvPr id="6041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4"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虚拟存储系统</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加快内部地址变换速度的方法</a:t>
            </a:r>
            <a:endParaRPr lang="zh-CN" altLang="en-US" sz="1200" b="0">
              <a:latin typeface="Times New Roman" pitchFamily="18" charset="0"/>
              <a:ea typeface="幼圆" pitchFamily="49" charset="-122"/>
            </a:endParaRPr>
          </a:p>
        </p:txBody>
      </p:sp>
      <p:sp>
        <p:nvSpPr>
          <p:cNvPr id="60420" name="Rectangle 5"/>
          <p:cNvSpPr>
            <a:spLocks noGrp="1" noChangeArrowheads="1"/>
          </p:cNvSpPr>
          <p:nvPr>
            <p:ph type="body" idx="1"/>
          </p:nvPr>
        </p:nvSpPr>
        <p:spPr>
          <a:xfrm>
            <a:off x="809625" y="1989138"/>
            <a:ext cx="7958138" cy="2667000"/>
          </a:xfrm>
        </p:spPr>
        <p:txBody>
          <a:bodyPr/>
          <a:lstStyle/>
          <a:p>
            <a:pPr marL="0" indent="0" eaLnBrk="1" hangingPunct="1">
              <a:buFont typeface="Wingdings" pitchFamily="2" charset="2"/>
              <a:buNone/>
            </a:pPr>
            <a:r>
              <a:rPr lang="zh-CN" altLang="en-US" sz="2800" smtClean="0"/>
              <a:t>        根据局部性原理，将页表分为快表和慢表。快表</a:t>
            </a:r>
            <a:r>
              <a:rPr lang="en-US" altLang="zh-CN" sz="2800" smtClean="0"/>
              <a:t>TLB(Translation Lookaside Buffer)</a:t>
            </a:r>
            <a:r>
              <a:rPr lang="zh-CN" altLang="en-US" sz="2800" smtClean="0"/>
              <a:t>由小容量（几～几十个字）、高速硬件实现，采用相联方式访问，存放最近用到的页表信息。当快表中查不到时，再从存放在主存储器中的慢表中查找。</a:t>
            </a:r>
          </a:p>
        </p:txBody>
      </p:sp>
      <p:pic>
        <p:nvPicPr>
          <p:cNvPr id="60421"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477000" y="4572000"/>
            <a:ext cx="2295525"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4902" name="AutoShape 6"/>
          <p:cNvSpPr>
            <a:spLocks noChangeArrowheads="1"/>
          </p:cNvSpPr>
          <p:nvPr/>
        </p:nvSpPr>
        <p:spPr bwMode="auto">
          <a:xfrm>
            <a:off x="1143000" y="4572000"/>
            <a:ext cx="4267200" cy="1752600"/>
          </a:xfrm>
          <a:prstGeom prst="cloudCallout">
            <a:avLst>
              <a:gd name="adj1" fmla="val 84708"/>
              <a:gd name="adj2" fmla="val -10236"/>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lIns="90000" tIns="46800" rIns="90000" bIns="46800"/>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buClr>
                <a:schemeClr val="accent2"/>
              </a:buClr>
              <a:buFont typeface="Wingdings" pitchFamily="2" charset="2"/>
              <a:buNone/>
            </a:pPr>
            <a:r>
              <a:rPr lang="zh-CN" altLang="en-US" sz="2800">
                <a:solidFill>
                  <a:srgbClr val="FF0000"/>
                </a:solidFill>
                <a:latin typeface="Times New Roman" pitchFamily="18" charset="0"/>
              </a:rPr>
              <a:t>快表与慢表也构成了一个两级存储系统。</a:t>
            </a:r>
          </a:p>
        </p:txBody>
      </p:sp>
      <p:sp>
        <p:nvSpPr>
          <p:cNvPr id="60423" name="Text Box 9"/>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2 之 1</a:t>
            </a:r>
          </a:p>
        </p:txBody>
      </p:sp>
    </p:spTree>
  </p:cSld>
  <p:clrMapOvr>
    <a:masterClrMapping/>
  </p:clrMapOvr>
  <p:transition spd="slow">
    <p:rand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2" fill="hold" grpId="0" nodeType="clickEffect">
                                  <p:stCondLst>
                                    <p:cond delay="0"/>
                                  </p:stCondLst>
                                  <p:childTnLst>
                                    <p:set>
                                      <p:cBhvr>
                                        <p:cTn id="6" dur="1" fill="hold">
                                          <p:stCondLst>
                                            <p:cond delay="0"/>
                                          </p:stCondLst>
                                        </p:cTn>
                                        <p:tgtEl>
                                          <p:spTgt spid="464902"/>
                                        </p:tgtEl>
                                        <p:attrNameLst>
                                          <p:attrName>style.visibility</p:attrName>
                                        </p:attrNameLst>
                                      </p:cBhvr>
                                      <p:to>
                                        <p:strVal val="visible"/>
                                      </p:to>
                                    </p:set>
                                    <p:anim calcmode="lin" valueType="num">
                                      <p:cBhvr>
                                        <p:cTn id="7" dur="500" fill="hold"/>
                                        <p:tgtEl>
                                          <p:spTgt spid="464902"/>
                                        </p:tgtEl>
                                        <p:attrNameLst>
                                          <p:attrName>ppt_x</p:attrName>
                                        </p:attrNameLst>
                                      </p:cBhvr>
                                      <p:tavLst>
                                        <p:tav tm="0">
                                          <p:val>
                                            <p:strVal val="#ppt_x+#ppt_w/2"/>
                                          </p:val>
                                        </p:tav>
                                        <p:tav tm="100000">
                                          <p:val>
                                            <p:strVal val="#ppt_x"/>
                                          </p:val>
                                        </p:tav>
                                      </p:tavLst>
                                    </p:anim>
                                    <p:anim calcmode="lin" valueType="num">
                                      <p:cBhvr>
                                        <p:cTn id="8" dur="500" fill="hold"/>
                                        <p:tgtEl>
                                          <p:spTgt spid="464902"/>
                                        </p:tgtEl>
                                        <p:attrNameLst>
                                          <p:attrName>ppt_y</p:attrName>
                                        </p:attrNameLst>
                                      </p:cBhvr>
                                      <p:tavLst>
                                        <p:tav tm="0">
                                          <p:val>
                                            <p:strVal val="#ppt_y"/>
                                          </p:val>
                                        </p:tav>
                                        <p:tav tm="100000">
                                          <p:val>
                                            <p:strVal val="#ppt_y"/>
                                          </p:val>
                                        </p:tav>
                                      </p:tavLst>
                                    </p:anim>
                                    <p:anim calcmode="lin" valueType="num">
                                      <p:cBhvr>
                                        <p:cTn id="9" dur="500" fill="hold"/>
                                        <p:tgtEl>
                                          <p:spTgt spid="464902"/>
                                        </p:tgtEl>
                                        <p:attrNameLst>
                                          <p:attrName>ppt_w</p:attrName>
                                        </p:attrNameLst>
                                      </p:cBhvr>
                                      <p:tavLst>
                                        <p:tav tm="0">
                                          <p:val>
                                            <p:fltVal val="0"/>
                                          </p:val>
                                        </p:tav>
                                        <p:tav tm="100000">
                                          <p:val>
                                            <p:strVal val="#ppt_w"/>
                                          </p:val>
                                        </p:tav>
                                      </p:tavLst>
                                    </p:anim>
                                    <p:anim calcmode="lin" valueType="num">
                                      <p:cBhvr>
                                        <p:cTn id="10" dur="500" fill="hold"/>
                                        <p:tgtEl>
                                          <p:spTgt spid="464902"/>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902"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a:lstStyle/>
          <a:p>
            <a:pPr eaLnBrk="1" hangingPunct="1">
              <a:defRPr/>
            </a:pPr>
            <a:r>
              <a:rPr lang="zh-CN" altLang="en-US" smtClean="0"/>
              <a:t>快慢表的实现</a:t>
            </a:r>
          </a:p>
        </p:txBody>
      </p:sp>
      <p:sp>
        <p:nvSpPr>
          <p:cNvPr id="6144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虚拟存储系统</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加快内部地址变换速度的方法</a:t>
            </a:r>
            <a:endParaRPr lang="zh-CN" altLang="en-US" sz="1200" b="0">
              <a:latin typeface="Times New Roman" pitchFamily="18" charset="0"/>
              <a:ea typeface="幼圆" pitchFamily="49" charset="-122"/>
            </a:endParaRPr>
          </a:p>
        </p:txBody>
      </p:sp>
      <p:sp>
        <p:nvSpPr>
          <p:cNvPr id="61444" name="Rectangle 10"/>
          <p:cNvSpPr>
            <a:spLocks noChangeArrowheads="1"/>
          </p:cNvSpPr>
          <p:nvPr/>
        </p:nvSpPr>
        <p:spPr bwMode="auto">
          <a:xfrm>
            <a:off x="7169150" y="5483225"/>
            <a:ext cx="1293813" cy="407988"/>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实页号</a:t>
            </a:r>
          </a:p>
        </p:txBody>
      </p:sp>
      <p:sp>
        <p:nvSpPr>
          <p:cNvPr id="61445" name="Rectangle 11"/>
          <p:cNvSpPr>
            <a:spLocks noChangeArrowheads="1"/>
          </p:cNvSpPr>
          <p:nvPr/>
        </p:nvSpPr>
        <p:spPr bwMode="auto">
          <a:xfrm>
            <a:off x="2700338" y="2133600"/>
            <a:ext cx="2154237" cy="407988"/>
          </a:xfrm>
          <a:prstGeom prst="rect">
            <a:avLst/>
          </a:prstGeom>
          <a:solidFill>
            <a:schemeClr val="accent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用户号</a:t>
            </a:r>
            <a:r>
              <a:rPr lang="en-US" altLang="zh-CN" sz="2400">
                <a:solidFill>
                  <a:schemeClr val="tx2"/>
                </a:solidFill>
              </a:rPr>
              <a:t>U</a:t>
            </a:r>
          </a:p>
        </p:txBody>
      </p:sp>
      <p:sp>
        <p:nvSpPr>
          <p:cNvPr id="61446" name="Rectangle 12"/>
          <p:cNvSpPr>
            <a:spLocks noChangeArrowheads="1"/>
          </p:cNvSpPr>
          <p:nvPr/>
        </p:nvSpPr>
        <p:spPr bwMode="auto">
          <a:xfrm>
            <a:off x="6507163" y="2133600"/>
            <a:ext cx="1939925" cy="407988"/>
          </a:xfrm>
          <a:prstGeom prst="rect">
            <a:avLst/>
          </a:prstGeom>
          <a:solidFill>
            <a:schemeClr val="accent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页内偏移</a:t>
            </a:r>
            <a:r>
              <a:rPr lang="en-US" altLang="zh-CN" sz="2400">
                <a:solidFill>
                  <a:schemeClr val="tx2"/>
                </a:solidFill>
              </a:rPr>
              <a:t>D</a:t>
            </a:r>
            <a:endParaRPr lang="zh-CN" altLang="zh-CN" sz="2400">
              <a:solidFill>
                <a:schemeClr val="tx2"/>
              </a:solidFill>
            </a:endParaRPr>
          </a:p>
        </p:txBody>
      </p:sp>
      <p:sp>
        <p:nvSpPr>
          <p:cNvPr id="61447" name="Rectangle 13"/>
          <p:cNvSpPr>
            <a:spLocks noChangeArrowheads="1"/>
          </p:cNvSpPr>
          <p:nvPr/>
        </p:nvSpPr>
        <p:spPr bwMode="auto">
          <a:xfrm>
            <a:off x="7169150" y="5073650"/>
            <a:ext cx="1293813" cy="40957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61448" name="Rectangle 14"/>
          <p:cNvSpPr>
            <a:spLocks noChangeArrowheads="1"/>
          </p:cNvSpPr>
          <p:nvPr/>
        </p:nvSpPr>
        <p:spPr bwMode="auto">
          <a:xfrm>
            <a:off x="7169150" y="4665663"/>
            <a:ext cx="1293813" cy="407987"/>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p</a:t>
            </a:r>
          </a:p>
        </p:txBody>
      </p:sp>
      <p:sp>
        <p:nvSpPr>
          <p:cNvPr id="61449" name="Line 15"/>
          <p:cNvSpPr>
            <a:spLocks noChangeShapeType="1"/>
          </p:cNvSpPr>
          <p:nvPr/>
        </p:nvSpPr>
        <p:spPr bwMode="auto">
          <a:xfrm>
            <a:off x="4567238" y="2659063"/>
            <a:ext cx="0" cy="1809750"/>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50" name="Line 16"/>
          <p:cNvSpPr>
            <a:spLocks noChangeShapeType="1"/>
          </p:cNvSpPr>
          <p:nvPr/>
        </p:nvSpPr>
        <p:spPr bwMode="auto">
          <a:xfrm flipH="1" flipV="1">
            <a:off x="6380163" y="3848100"/>
            <a:ext cx="1587" cy="207963"/>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51" name="Rectangle 17"/>
          <p:cNvSpPr>
            <a:spLocks noChangeArrowheads="1"/>
          </p:cNvSpPr>
          <p:nvPr/>
        </p:nvSpPr>
        <p:spPr bwMode="auto">
          <a:xfrm>
            <a:off x="4854575" y="2133600"/>
            <a:ext cx="1652588" cy="407988"/>
          </a:xfrm>
          <a:prstGeom prst="rect">
            <a:avLst/>
          </a:prstGeom>
          <a:solidFill>
            <a:schemeClr val="accent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虚页号</a:t>
            </a:r>
            <a:r>
              <a:rPr lang="en-US" altLang="zh-CN" sz="2400">
                <a:solidFill>
                  <a:schemeClr val="tx2"/>
                </a:solidFill>
              </a:rPr>
              <a:t>P</a:t>
            </a:r>
          </a:p>
        </p:txBody>
      </p:sp>
      <p:sp>
        <p:nvSpPr>
          <p:cNvPr id="61452" name="Rectangle 18"/>
          <p:cNvSpPr>
            <a:spLocks noChangeArrowheads="1"/>
          </p:cNvSpPr>
          <p:nvPr/>
        </p:nvSpPr>
        <p:spPr bwMode="auto">
          <a:xfrm>
            <a:off x="7169150" y="4256088"/>
            <a:ext cx="1293813" cy="40957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61453" name="Line 19"/>
          <p:cNvSpPr>
            <a:spLocks noChangeShapeType="1"/>
          </p:cNvSpPr>
          <p:nvPr/>
        </p:nvSpPr>
        <p:spPr bwMode="auto">
          <a:xfrm flipV="1">
            <a:off x="1063625" y="2797175"/>
            <a:ext cx="3519488"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54" name="Rectangle 20"/>
          <p:cNvSpPr>
            <a:spLocks noChangeArrowheads="1"/>
          </p:cNvSpPr>
          <p:nvPr/>
        </p:nvSpPr>
        <p:spPr bwMode="auto">
          <a:xfrm>
            <a:off x="895350" y="1998663"/>
            <a:ext cx="1679575" cy="64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多用户虚地址</a:t>
            </a:r>
            <a:endParaRPr lang="zh-CN" altLang="zh-CN" sz="2400">
              <a:solidFill>
                <a:schemeClr val="tx2"/>
              </a:solidFill>
            </a:endParaRPr>
          </a:p>
        </p:txBody>
      </p:sp>
      <p:sp>
        <p:nvSpPr>
          <p:cNvPr id="61455" name="Line 21"/>
          <p:cNvSpPr>
            <a:spLocks noChangeShapeType="1"/>
          </p:cNvSpPr>
          <p:nvPr/>
        </p:nvSpPr>
        <p:spPr bwMode="auto">
          <a:xfrm flipV="1">
            <a:off x="6364288" y="2541588"/>
            <a:ext cx="142875" cy="117475"/>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56" name="Rectangle 22"/>
          <p:cNvSpPr>
            <a:spLocks noChangeArrowheads="1"/>
          </p:cNvSpPr>
          <p:nvPr/>
        </p:nvSpPr>
        <p:spPr bwMode="auto">
          <a:xfrm>
            <a:off x="6523038" y="2913063"/>
            <a:ext cx="1939925" cy="409575"/>
          </a:xfrm>
          <a:prstGeom prst="rect">
            <a:avLst/>
          </a:prstGeom>
          <a:solidFill>
            <a:srgbClr val="99FF66"/>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页内偏移</a:t>
            </a:r>
            <a:r>
              <a:rPr lang="en-US" altLang="zh-CN" sz="2400">
                <a:solidFill>
                  <a:schemeClr val="tx2"/>
                </a:solidFill>
              </a:rPr>
              <a:t>d</a:t>
            </a:r>
            <a:endParaRPr lang="zh-CN" altLang="zh-CN" sz="2400">
              <a:solidFill>
                <a:schemeClr val="tx2"/>
              </a:solidFill>
            </a:endParaRPr>
          </a:p>
        </p:txBody>
      </p:sp>
      <p:sp>
        <p:nvSpPr>
          <p:cNvPr id="61457" name="Rectangle 23"/>
          <p:cNvSpPr>
            <a:spLocks noChangeArrowheads="1"/>
          </p:cNvSpPr>
          <p:nvPr/>
        </p:nvSpPr>
        <p:spPr bwMode="auto">
          <a:xfrm>
            <a:off x="5086350" y="2913063"/>
            <a:ext cx="1436688" cy="409575"/>
          </a:xfrm>
          <a:prstGeom prst="rect">
            <a:avLst/>
          </a:prstGeom>
          <a:solidFill>
            <a:srgbClr val="99FF66"/>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实页号</a:t>
            </a:r>
            <a:r>
              <a:rPr lang="en-US" altLang="zh-CN" sz="2400">
                <a:solidFill>
                  <a:schemeClr val="tx2"/>
                </a:solidFill>
              </a:rPr>
              <a:t>p</a:t>
            </a:r>
          </a:p>
        </p:txBody>
      </p:sp>
      <p:sp>
        <p:nvSpPr>
          <p:cNvPr id="61458" name="Rectangle 24"/>
          <p:cNvSpPr>
            <a:spLocks noChangeArrowheads="1"/>
          </p:cNvSpPr>
          <p:nvPr/>
        </p:nvSpPr>
        <p:spPr bwMode="auto">
          <a:xfrm>
            <a:off x="4440238" y="5483225"/>
            <a:ext cx="2728912" cy="407988"/>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多用户虚页号</a:t>
            </a:r>
          </a:p>
        </p:txBody>
      </p:sp>
      <p:sp>
        <p:nvSpPr>
          <p:cNvPr id="61459" name="Rectangle 25"/>
          <p:cNvSpPr>
            <a:spLocks noChangeArrowheads="1"/>
          </p:cNvSpPr>
          <p:nvPr/>
        </p:nvSpPr>
        <p:spPr bwMode="auto">
          <a:xfrm>
            <a:off x="4440238" y="5073650"/>
            <a:ext cx="2728912" cy="40957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61460" name="Rectangle 26"/>
          <p:cNvSpPr>
            <a:spLocks noChangeArrowheads="1"/>
          </p:cNvSpPr>
          <p:nvPr/>
        </p:nvSpPr>
        <p:spPr bwMode="auto">
          <a:xfrm>
            <a:off x="4440238" y="4665663"/>
            <a:ext cx="2728912" cy="407987"/>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U, P</a:t>
            </a:r>
          </a:p>
        </p:txBody>
      </p:sp>
      <p:sp>
        <p:nvSpPr>
          <p:cNvPr id="61461" name="Rectangle 27"/>
          <p:cNvSpPr>
            <a:spLocks noChangeArrowheads="1"/>
          </p:cNvSpPr>
          <p:nvPr/>
        </p:nvSpPr>
        <p:spPr bwMode="auto">
          <a:xfrm>
            <a:off x="4440238" y="4256088"/>
            <a:ext cx="2728912" cy="40957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61462" name="Line 28"/>
          <p:cNvSpPr>
            <a:spLocks noChangeShapeType="1"/>
          </p:cNvSpPr>
          <p:nvPr/>
        </p:nvSpPr>
        <p:spPr bwMode="auto">
          <a:xfrm>
            <a:off x="7440613" y="2541588"/>
            <a:ext cx="7937" cy="295275"/>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63" name="Rectangle 29"/>
          <p:cNvSpPr>
            <a:spLocks noChangeArrowheads="1"/>
          </p:cNvSpPr>
          <p:nvPr/>
        </p:nvSpPr>
        <p:spPr bwMode="auto">
          <a:xfrm>
            <a:off x="6451600" y="3322638"/>
            <a:ext cx="2082800"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主存实地址</a:t>
            </a:r>
            <a:endParaRPr lang="zh-CN" altLang="zh-CN" sz="2400">
              <a:solidFill>
                <a:schemeClr val="tx2"/>
              </a:solidFill>
            </a:endParaRPr>
          </a:p>
        </p:txBody>
      </p:sp>
      <p:sp>
        <p:nvSpPr>
          <p:cNvPr id="61464" name="Line 30"/>
          <p:cNvSpPr>
            <a:spLocks noChangeShapeType="1"/>
          </p:cNvSpPr>
          <p:nvPr/>
        </p:nvSpPr>
        <p:spPr bwMode="auto">
          <a:xfrm flipV="1">
            <a:off x="2843213" y="2659063"/>
            <a:ext cx="3521075"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65" name="Line 31"/>
          <p:cNvSpPr>
            <a:spLocks noChangeShapeType="1"/>
          </p:cNvSpPr>
          <p:nvPr/>
        </p:nvSpPr>
        <p:spPr bwMode="auto">
          <a:xfrm flipH="1" flipV="1">
            <a:off x="2700338" y="2541588"/>
            <a:ext cx="142875" cy="117475"/>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66" name="Line 32"/>
          <p:cNvSpPr>
            <a:spLocks noChangeShapeType="1"/>
          </p:cNvSpPr>
          <p:nvPr/>
        </p:nvSpPr>
        <p:spPr bwMode="auto">
          <a:xfrm>
            <a:off x="1063625" y="2797175"/>
            <a:ext cx="0" cy="210185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67" name="Rectangle 33"/>
          <p:cNvSpPr>
            <a:spLocks noChangeArrowheads="1"/>
          </p:cNvSpPr>
          <p:nvPr/>
        </p:nvSpPr>
        <p:spPr bwMode="auto">
          <a:xfrm>
            <a:off x="2357438" y="5483225"/>
            <a:ext cx="1292225" cy="407988"/>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实页号</a:t>
            </a:r>
          </a:p>
        </p:txBody>
      </p:sp>
      <p:sp>
        <p:nvSpPr>
          <p:cNvPr id="61468" name="Rectangle 34"/>
          <p:cNvSpPr>
            <a:spLocks noChangeArrowheads="1"/>
          </p:cNvSpPr>
          <p:nvPr/>
        </p:nvSpPr>
        <p:spPr bwMode="auto">
          <a:xfrm>
            <a:off x="2357438" y="5073650"/>
            <a:ext cx="1292225" cy="40957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61469" name="Rectangle 35"/>
          <p:cNvSpPr>
            <a:spLocks noChangeArrowheads="1"/>
          </p:cNvSpPr>
          <p:nvPr/>
        </p:nvSpPr>
        <p:spPr bwMode="auto">
          <a:xfrm>
            <a:off x="2357438" y="4665663"/>
            <a:ext cx="1292225" cy="407987"/>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p</a:t>
            </a:r>
          </a:p>
        </p:txBody>
      </p:sp>
      <p:sp>
        <p:nvSpPr>
          <p:cNvPr id="61470" name="Rectangle 36"/>
          <p:cNvSpPr>
            <a:spLocks noChangeArrowheads="1"/>
          </p:cNvSpPr>
          <p:nvPr/>
        </p:nvSpPr>
        <p:spPr bwMode="auto">
          <a:xfrm>
            <a:off x="2357438" y="4256088"/>
            <a:ext cx="1292225" cy="40957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61471" name="Rectangle 37"/>
          <p:cNvSpPr>
            <a:spLocks noChangeArrowheads="1"/>
          </p:cNvSpPr>
          <p:nvPr/>
        </p:nvSpPr>
        <p:spPr bwMode="auto">
          <a:xfrm>
            <a:off x="1422400" y="5483225"/>
            <a:ext cx="935038" cy="407988"/>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装入</a:t>
            </a:r>
          </a:p>
        </p:txBody>
      </p:sp>
      <p:sp>
        <p:nvSpPr>
          <p:cNvPr id="61472" name="Rectangle 38"/>
          <p:cNvSpPr>
            <a:spLocks noChangeArrowheads="1"/>
          </p:cNvSpPr>
          <p:nvPr/>
        </p:nvSpPr>
        <p:spPr bwMode="auto">
          <a:xfrm>
            <a:off x="1422400" y="5073650"/>
            <a:ext cx="935038" cy="40957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61473" name="Rectangle 39"/>
          <p:cNvSpPr>
            <a:spLocks noChangeArrowheads="1"/>
          </p:cNvSpPr>
          <p:nvPr/>
        </p:nvSpPr>
        <p:spPr bwMode="auto">
          <a:xfrm>
            <a:off x="1422400" y="4665663"/>
            <a:ext cx="935038" cy="407987"/>
          </a:xfrm>
          <a:prstGeom prst="rect">
            <a:avLst/>
          </a:prstGeom>
          <a:solidFill>
            <a:srgbClr val="FFFF00"/>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1</a:t>
            </a:r>
          </a:p>
        </p:txBody>
      </p:sp>
      <p:sp>
        <p:nvSpPr>
          <p:cNvPr id="61474" name="Rectangle 40"/>
          <p:cNvSpPr>
            <a:spLocks noChangeArrowheads="1"/>
          </p:cNvSpPr>
          <p:nvPr/>
        </p:nvSpPr>
        <p:spPr bwMode="auto">
          <a:xfrm>
            <a:off x="1422400" y="4256088"/>
            <a:ext cx="935038" cy="40957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61475" name="Line 41"/>
          <p:cNvSpPr>
            <a:spLocks noChangeShapeType="1"/>
          </p:cNvSpPr>
          <p:nvPr/>
        </p:nvSpPr>
        <p:spPr bwMode="auto">
          <a:xfrm>
            <a:off x="1063625" y="4899025"/>
            <a:ext cx="358775" cy="0"/>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76" name="Line 42"/>
          <p:cNvSpPr>
            <a:spLocks noChangeShapeType="1"/>
          </p:cNvSpPr>
          <p:nvPr/>
        </p:nvSpPr>
        <p:spPr bwMode="auto">
          <a:xfrm flipV="1">
            <a:off x="3290888" y="4899025"/>
            <a:ext cx="790575"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77" name="Line 43"/>
          <p:cNvSpPr>
            <a:spLocks noChangeShapeType="1"/>
          </p:cNvSpPr>
          <p:nvPr/>
        </p:nvSpPr>
        <p:spPr bwMode="auto">
          <a:xfrm>
            <a:off x="4081463" y="4081463"/>
            <a:ext cx="0" cy="817562"/>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78" name="Line 44"/>
          <p:cNvSpPr>
            <a:spLocks noChangeShapeType="1"/>
          </p:cNvSpPr>
          <p:nvPr/>
        </p:nvSpPr>
        <p:spPr bwMode="auto">
          <a:xfrm flipV="1">
            <a:off x="4081463" y="4081463"/>
            <a:ext cx="1220787"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79" name="Line 45"/>
          <p:cNvSpPr>
            <a:spLocks noChangeShapeType="1"/>
          </p:cNvSpPr>
          <p:nvPr/>
        </p:nvSpPr>
        <p:spPr bwMode="auto">
          <a:xfrm flipV="1">
            <a:off x="5302250" y="3848100"/>
            <a:ext cx="0" cy="233363"/>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80" name="Line 46"/>
          <p:cNvSpPr>
            <a:spLocks noChangeShapeType="1"/>
          </p:cNvSpPr>
          <p:nvPr/>
        </p:nvSpPr>
        <p:spPr bwMode="auto">
          <a:xfrm flipV="1">
            <a:off x="5086350" y="3848100"/>
            <a:ext cx="1508125" cy="0"/>
          </a:xfrm>
          <a:prstGeom prst="line">
            <a:avLst/>
          </a:prstGeom>
          <a:noFill/>
          <a:ln w="57150">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81" name="Line 47"/>
          <p:cNvSpPr>
            <a:spLocks noChangeShapeType="1"/>
          </p:cNvSpPr>
          <p:nvPr/>
        </p:nvSpPr>
        <p:spPr bwMode="auto">
          <a:xfrm flipV="1">
            <a:off x="5805488" y="3322638"/>
            <a:ext cx="0" cy="525462"/>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82" name="Line 48"/>
          <p:cNvSpPr>
            <a:spLocks noChangeShapeType="1"/>
          </p:cNvSpPr>
          <p:nvPr/>
        </p:nvSpPr>
        <p:spPr bwMode="auto">
          <a:xfrm>
            <a:off x="6594475" y="3846513"/>
            <a:ext cx="1412875" cy="0"/>
          </a:xfrm>
          <a:prstGeom prst="line">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83" name="Line 50"/>
          <p:cNvSpPr>
            <a:spLocks noChangeShapeType="1"/>
          </p:cNvSpPr>
          <p:nvPr/>
        </p:nvSpPr>
        <p:spPr bwMode="auto">
          <a:xfrm>
            <a:off x="6380163" y="4081463"/>
            <a:ext cx="1317625"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84" name="Line 51"/>
          <p:cNvSpPr>
            <a:spLocks noChangeShapeType="1"/>
          </p:cNvSpPr>
          <p:nvPr/>
        </p:nvSpPr>
        <p:spPr bwMode="auto">
          <a:xfrm>
            <a:off x="7697788" y="4081463"/>
            <a:ext cx="0" cy="758825"/>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85" name="Rectangle 52"/>
          <p:cNvSpPr>
            <a:spLocks noChangeArrowheads="1"/>
          </p:cNvSpPr>
          <p:nvPr/>
        </p:nvSpPr>
        <p:spPr bwMode="auto">
          <a:xfrm>
            <a:off x="1200150" y="5884863"/>
            <a:ext cx="2819400"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慢表（按地址访问）</a:t>
            </a:r>
            <a:endParaRPr lang="zh-CN" altLang="zh-CN" sz="2400">
              <a:solidFill>
                <a:schemeClr val="tx2"/>
              </a:solidFill>
            </a:endParaRPr>
          </a:p>
        </p:txBody>
      </p:sp>
      <p:sp>
        <p:nvSpPr>
          <p:cNvPr id="61486" name="Rectangle 53"/>
          <p:cNvSpPr>
            <a:spLocks noChangeArrowheads="1"/>
          </p:cNvSpPr>
          <p:nvPr/>
        </p:nvSpPr>
        <p:spPr bwMode="auto">
          <a:xfrm>
            <a:off x="5162550" y="5884863"/>
            <a:ext cx="2819400"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快表（按内容访问）</a:t>
            </a:r>
            <a:endParaRPr lang="zh-CN" altLang="zh-CN" sz="2400">
              <a:solidFill>
                <a:schemeClr val="tx2"/>
              </a:solidFill>
            </a:endParaRPr>
          </a:p>
        </p:txBody>
      </p:sp>
      <p:sp>
        <p:nvSpPr>
          <p:cNvPr id="61487" name="Text Box 54"/>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2 之 2</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pPr eaLnBrk="1" hangingPunct="1">
              <a:defRPr/>
            </a:pPr>
            <a:r>
              <a:rPr lang="zh-CN" altLang="en-US" smtClean="0"/>
              <a:t>散列函数的基本思想</a:t>
            </a:r>
          </a:p>
        </p:txBody>
      </p:sp>
      <p:sp>
        <p:nvSpPr>
          <p:cNvPr id="6246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虚拟存储系统</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加快内部地址变换速度的方法</a:t>
            </a:r>
            <a:endParaRPr lang="zh-CN" altLang="en-US" sz="1200" b="0">
              <a:latin typeface="Times New Roman" pitchFamily="18" charset="0"/>
              <a:ea typeface="幼圆" pitchFamily="49" charset="-122"/>
            </a:endParaRPr>
          </a:p>
        </p:txBody>
      </p:sp>
      <p:sp>
        <p:nvSpPr>
          <p:cNvPr id="62468" name="Rectangle 5"/>
          <p:cNvSpPr>
            <a:spLocks noGrp="1" noChangeArrowheads="1"/>
          </p:cNvSpPr>
          <p:nvPr>
            <p:ph type="body" idx="1"/>
          </p:nvPr>
        </p:nvSpPr>
        <p:spPr>
          <a:xfrm>
            <a:off x="838200" y="2205038"/>
            <a:ext cx="7958138" cy="3960812"/>
          </a:xfrm>
        </p:spPr>
        <p:txBody>
          <a:bodyPr/>
          <a:lstStyle/>
          <a:p>
            <a:pPr marL="0" indent="0" eaLnBrk="1" hangingPunct="1">
              <a:lnSpc>
                <a:spcPct val="130000"/>
              </a:lnSpc>
              <a:buFont typeface="Wingdings" pitchFamily="2" charset="2"/>
              <a:buNone/>
            </a:pPr>
            <a:r>
              <a:rPr lang="zh-CN" altLang="en-US" smtClean="0"/>
              <a:t>       将快表的按内容相联访问变成按地址访问，从而可以加大快表容量。为提高快表的查找速率采用散列查找法，散列（</a:t>
            </a:r>
            <a:r>
              <a:rPr lang="en-US" altLang="zh-CN" smtClean="0"/>
              <a:t>Hash）</a:t>
            </a:r>
            <a:r>
              <a:rPr lang="zh-CN" altLang="en-US" smtClean="0"/>
              <a:t>函数为：快表地址＝</a:t>
            </a:r>
            <a:r>
              <a:rPr lang="en-US" altLang="zh-CN" smtClean="0"/>
              <a:t>H(</a:t>
            </a:r>
            <a:r>
              <a:rPr lang="zh-CN" altLang="en-US" smtClean="0"/>
              <a:t>多用户虚页号)，为避免散列冲突采用相等比较器。</a:t>
            </a:r>
          </a:p>
        </p:txBody>
      </p:sp>
      <p:sp>
        <p:nvSpPr>
          <p:cNvPr id="62469"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2 之 1</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Grp="1" noChangeArrowheads="1"/>
          </p:cNvSpPr>
          <p:nvPr>
            <p:ph type="title"/>
          </p:nvPr>
        </p:nvSpPr>
        <p:spPr/>
        <p:txBody>
          <a:bodyPr/>
          <a:lstStyle/>
          <a:p>
            <a:pPr eaLnBrk="1" hangingPunct="1">
              <a:defRPr/>
            </a:pPr>
            <a:r>
              <a:rPr lang="zh-CN" altLang="en-US" smtClean="0"/>
              <a:t>散列函数的实现</a:t>
            </a:r>
          </a:p>
        </p:txBody>
      </p:sp>
      <p:sp>
        <p:nvSpPr>
          <p:cNvPr id="6349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虚拟存储系统</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加快内部地址变换速度的方法</a:t>
            </a:r>
            <a:endParaRPr lang="zh-CN" altLang="en-US" sz="1200" b="0">
              <a:latin typeface="Times New Roman" pitchFamily="18" charset="0"/>
              <a:ea typeface="幼圆" pitchFamily="49" charset="-122"/>
            </a:endParaRPr>
          </a:p>
        </p:txBody>
      </p:sp>
      <p:sp>
        <p:nvSpPr>
          <p:cNvPr id="63492" name="Rectangle 7"/>
          <p:cNvSpPr>
            <a:spLocks noChangeArrowheads="1"/>
          </p:cNvSpPr>
          <p:nvPr/>
        </p:nvSpPr>
        <p:spPr bwMode="auto">
          <a:xfrm>
            <a:off x="6367463" y="5572125"/>
            <a:ext cx="1371600" cy="385763"/>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实页号</a:t>
            </a:r>
          </a:p>
        </p:txBody>
      </p:sp>
      <p:sp>
        <p:nvSpPr>
          <p:cNvPr id="63493" name="Rectangle 8"/>
          <p:cNvSpPr>
            <a:spLocks noChangeArrowheads="1"/>
          </p:cNvSpPr>
          <p:nvPr/>
        </p:nvSpPr>
        <p:spPr bwMode="auto">
          <a:xfrm>
            <a:off x="2709863" y="2208213"/>
            <a:ext cx="2286000" cy="385762"/>
          </a:xfrm>
          <a:prstGeom prst="rect">
            <a:avLst/>
          </a:prstGeom>
          <a:solidFill>
            <a:schemeClr val="accent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用户号</a:t>
            </a:r>
            <a:r>
              <a:rPr lang="en-US" altLang="zh-CN" sz="2400">
                <a:solidFill>
                  <a:schemeClr val="tx2"/>
                </a:solidFill>
              </a:rPr>
              <a:t>U</a:t>
            </a:r>
          </a:p>
        </p:txBody>
      </p:sp>
      <p:sp>
        <p:nvSpPr>
          <p:cNvPr id="63494" name="Rectangle 9"/>
          <p:cNvSpPr>
            <a:spLocks noChangeArrowheads="1"/>
          </p:cNvSpPr>
          <p:nvPr/>
        </p:nvSpPr>
        <p:spPr bwMode="auto">
          <a:xfrm>
            <a:off x="6748463" y="2208213"/>
            <a:ext cx="2057400" cy="385762"/>
          </a:xfrm>
          <a:prstGeom prst="rect">
            <a:avLst/>
          </a:prstGeom>
          <a:solidFill>
            <a:schemeClr val="accent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页内偏移</a:t>
            </a:r>
            <a:r>
              <a:rPr lang="en-US" altLang="zh-CN" sz="2400">
                <a:solidFill>
                  <a:schemeClr val="tx2"/>
                </a:solidFill>
              </a:rPr>
              <a:t>D</a:t>
            </a:r>
            <a:endParaRPr lang="zh-CN" altLang="zh-CN" sz="2400">
              <a:solidFill>
                <a:schemeClr val="tx2"/>
              </a:solidFill>
            </a:endParaRPr>
          </a:p>
        </p:txBody>
      </p:sp>
      <p:sp>
        <p:nvSpPr>
          <p:cNvPr id="63495" name="Rectangle 10"/>
          <p:cNvSpPr>
            <a:spLocks noChangeArrowheads="1"/>
          </p:cNvSpPr>
          <p:nvPr/>
        </p:nvSpPr>
        <p:spPr bwMode="auto">
          <a:xfrm>
            <a:off x="6367463" y="5186363"/>
            <a:ext cx="1371600" cy="385762"/>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63496" name="Rectangle 11"/>
          <p:cNvSpPr>
            <a:spLocks noChangeArrowheads="1"/>
          </p:cNvSpPr>
          <p:nvPr/>
        </p:nvSpPr>
        <p:spPr bwMode="auto">
          <a:xfrm>
            <a:off x="6367463" y="4799013"/>
            <a:ext cx="1371600" cy="3873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p</a:t>
            </a:r>
          </a:p>
        </p:txBody>
      </p:sp>
      <p:sp>
        <p:nvSpPr>
          <p:cNvPr id="63497" name="Line 12"/>
          <p:cNvSpPr>
            <a:spLocks noChangeShapeType="1"/>
          </p:cNvSpPr>
          <p:nvPr/>
        </p:nvSpPr>
        <p:spPr bwMode="auto">
          <a:xfrm>
            <a:off x="4691063" y="2703513"/>
            <a:ext cx="0" cy="827087"/>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498" name="Rectangle 14"/>
          <p:cNvSpPr>
            <a:spLocks noChangeArrowheads="1"/>
          </p:cNvSpPr>
          <p:nvPr/>
        </p:nvSpPr>
        <p:spPr bwMode="auto">
          <a:xfrm>
            <a:off x="4995863" y="2208213"/>
            <a:ext cx="1752600" cy="385762"/>
          </a:xfrm>
          <a:prstGeom prst="rect">
            <a:avLst/>
          </a:prstGeom>
          <a:solidFill>
            <a:schemeClr val="accent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虚页号</a:t>
            </a:r>
            <a:r>
              <a:rPr lang="en-US" altLang="zh-CN" sz="2400">
                <a:solidFill>
                  <a:schemeClr val="tx2"/>
                </a:solidFill>
              </a:rPr>
              <a:t>P</a:t>
            </a:r>
          </a:p>
        </p:txBody>
      </p:sp>
      <p:sp>
        <p:nvSpPr>
          <p:cNvPr id="63499" name="Rectangle 15"/>
          <p:cNvSpPr>
            <a:spLocks noChangeArrowheads="1"/>
          </p:cNvSpPr>
          <p:nvPr/>
        </p:nvSpPr>
        <p:spPr bwMode="auto">
          <a:xfrm>
            <a:off x="6367463" y="4413250"/>
            <a:ext cx="1371600" cy="385763"/>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63500" name="Line 16"/>
          <p:cNvSpPr>
            <a:spLocks noChangeShapeType="1"/>
          </p:cNvSpPr>
          <p:nvPr/>
        </p:nvSpPr>
        <p:spPr bwMode="auto">
          <a:xfrm flipV="1">
            <a:off x="1719263" y="3035300"/>
            <a:ext cx="2971800"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1" name="Rectangle 17"/>
          <p:cNvSpPr>
            <a:spLocks noChangeArrowheads="1"/>
          </p:cNvSpPr>
          <p:nvPr/>
        </p:nvSpPr>
        <p:spPr bwMode="auto">
          <a:xfrm>
            <a:off x="1338263" y="2152650"/>
            <a:ext cx="1295400" cy="60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多用户</a:t>
            </a:r>
            <a:br>
              <a:rPr lang="zh-CN" altLang="en-US" sz="2400">
                <a:solidFill>
                  <a:schemeClr val="tx2"/>
                </a:solidFill>
              </a:rPr>
            </a:br>
            <a:r>
              <a:rPr lang="zh-CN" altLang="en-US" sz="2400">
                <a:solidFill>
                  <a:schemeClr val="tx2"/>
                </a:solidFill>
              </a:rPr>
              <a:t>虚地址</a:t>
            </a:r>
            <a:endParaRPr lang="zh-CN" altLang="zh-CN" sz="2400">
              <a:solidFill>
                <a:schemeClr val="tx2"/>
              </a:solidFill>
            </a:endParaRPr>
          </a:p>
        </p:txBody>
      </p:sp>
      <p:sp>
        <p:nvSpPr>
          <p:cNvPr id="63502" name="Line 18"/>
          <p:cNvSpPr>
            <a:spLocks noChangeShapeType="1"/>
          </p:cNvSpPr>
          <p:nvPr/>
        </p:nvSpPr>
        <p:spPr bwMode="auto">
          <a:xfrm flipV="1">
            <a:off x="6596063" y="2593975"/>
            <a:ext cx="152400" cy="109538"/>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3" name="Rectangle 19"/>
          <p:cNvSpPr>
            <a:spLocks noChangeArrowheads="1"/>
          </p:cNvSpPr>
          <p:nvPr/>
        </p:nvSpPr>
        <p:spPr bwMode="auto">
          <a:xfrm>
            <a:off x="3852863" y="5957888"/>
            <a:ext cx="42672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按地址访问的快表</a:t>
            </a:r>
            <a:endParaRPr lang="zh-CN" altLang="zh-CN" sz="2400">
              <a:solidFill>
                <a:schemeClr val="tx2"/>
              </a:solidFill>
            </a:endParaRPr>
          </a:p>
        </p:txBody>
      </p:sp>
      <p:sp>
        <p:nvSpPr>
          <p:cNvPr id="63504" name="Rectangle 20"/>
          <p:cNvSpPr>
            <a:spLocks noChangeArrowheads="1"/>
          </p:cNvSpPr>
          <p:nvPr/>
        </p:nvSpPr>
        <p:spPr bwMode="auto">
          <a:xfrm>
            <a:off x="6748463" y="2924175"/>
            <a:ext cx="2057400" cy="385763"/>
          </a:xfrm>
          <a:prstGeom prst="rect">
            <a:avLst/>
          </a:prstGeom>
          <a:solidFill>
            <a:srgbClr val="99FF66"/>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页内偏移</a:t>
            </a:r>
            <a:r>
              <a:rPr lang="en-US" altLang="zh-CN" sz="2400">
                <a:solidFill>
                  <a:schemeClr val="tx2"/>
                </a:solidFill>
              </a:rPr>
              <a:t>d</a:t>
            </a:r>
            <a:endParaRPr lang="zh-CN" altLang="zh-CN" sz="2400">
              <a:solidFill>
                <a:schemeClr val="tx2"/>
              </a:solidFill>
            </a:endParaRPr>
          </a:p>
        </p:txBody>
      </p:sp>
      <p:sp>
        <p:nvSpPr>
          <p:cNvPr id="63505" name="Rectangle 21"/>
          <p:cNvSpPr>
            <a:spLocks noChangeArrowheads="1"/>
          </p:cNvSpPr>
          <p:nvPr/>
        </p:nvSpPr>
        <p:spPr bwMode="auto">
          <a:xfrm>
            <a:off x="5148263" y="2924175"/>
            <a:ext cx="1600200" cy="385763"/>
          </a:xfrm>
          <a:prstGeom prst="rect">
            <a:avLst/>
          </a:prstGeom>
          <a:solidFill>
            <a:srgbClr val="99FF66"/>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实页号</a:t>
            </a:r>
            <a:r>
              <a:rPr lang="en-US" altLang="zh-CN" sz="2400">
                <a:solidFill>
                  <a:schemeClr val="tx2"/>
                </a:solidFill>
              </a:rPr>
              <a:t>p</a:t>
            </a:r>
          </a:p>
        </p:txBody>
      </p:sp>
      <p:sp>
        <p:nvSpPr>
          <p:cNvPr id="63506" name="Rectangle 22"/>
          <p:cNvSpPr>
            <a:spLocks noChangeArrowheads="1"/>
          </p:cNvSpPr>
          <p:nvPr/>
        </p:nvSpPr>
        <p:spPr bwMode="auto">
          <a:xfrm>
            <a:off x="3700463" y="5572125"/>
            <a:ext cx="2667000" cy="385763"/>
          </a:xfrm>
          <a:prstGeom prst="rect">
            <a:avLst/>
          </a:prstGeom>
          <a:solidFill>
            <a:srgbClr val="FFFF00"/>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多用户虚页号</a:t>
            </a:r>
          </a:p>
        </p:txBody>
      </p:sp>
      <p:sp>
        <p:nvSpPr>
          <p:cNvPr id="63507" name="Rectangle 23"/>
          <p:cNvSpPr>
            <a:spLocks noChangeArrowheads="1"/>
          </p:cNvSpPr>
          <p:nvPr/>
        </p:nvSpPr>
        <p:spPr bwMode="auto">
          <a:xfrm>
            <a:off x="3700463" y="5186363"/>
            <a:ext cx="2667000" cy="385762"/>
          </a:xfrm>
          <a:prstGeom prst="rect">
            <a:avLst/>
          </a:prstGeom>
          <a:solidFill>
            <a:srgbClr val="FFFF00"/>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63508" name="Rectangle 24"/>
          <p:cNvSpPr>
            <a:spLocks noChangeArrowheads="1"/>
          </p:cNvSpPr>
          <p:nvPr/>
        </p:nvSpPr>
        <p:spPr bwMode="auto">
          <a:xfrm>
            <a:off x="3700463" y="4799013"/>
            <a:ext cx="2667000" cy="387350"/>
          </a:xfrm>
          <a:prstGeom prst="rect">
            <a:avLst/>
          </a:prstGeom>
          <a:solidFill>
            <a:srgbClr val="FFFF00"/>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Pv‘</a:t>
            </a:r>
          </a:p>
        </p:txBody>
      </p:sp>
      <p:sp>
        <p:nvSpPr>
          <p:cNvPr id="63509" name="Rectangle 25"/>
          <p:cNvSpPr>
            <a:spLocks noChangeArrowheads="1"/>
          </p:cNvSpPr>
          <p:nvPr/>
        </p:nvSpPr>
        <p:spPr bwMode="auto">
          <a:xfrm>
            <a:off x="3700463" y="4413250"/>
            <a:ext cx="2667000" cy="385763"/>
          </a:xfrm>
          <a:prstGeom prst="rect">
            <a:avLst/>
          </a:prstGeom>
          <a:solidFill>
            <a:srgbClr val="FFFF00"/>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63510" name="Line 26"/>
          <p:cNvSpPr>
            <a:spLocks noChangeShapeType="1"/>
          </p:cNvSpPr>
          <p:nvPr/>
        </p:nvSpPr>
        <p:spPr bwMode="auto">
          <a:xfrm>
            <a:off x="7739063" y="2593975"/>
            <a:ext cx="0" cy="330200"/>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11" name="Rectangle 27"/>
          <p:cNvSpPr>
            <a:spLocks noChangeArrowheads="1"/>
          </p:cNvSpPr>
          <p:nvPr/>
        </p:nvSpPr>
        <p:spPr bwMode="auto">
          <a:xfrm>
            <a:off x="6672263" y="3309938"/>
            <a:ext cx="2209800" cy="331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主存实地址</a:t>
            </a:r>
            <a:endParaRPr lang="zh-CN" altLang="zh-CN" sz="2400">
              <a:solidFill>
                <a:schemeClr val="tx2"/>
              </a:solidFill>
            </a:endParaRPr>
          </a:p>
        </p:txBody>
      </p:sp>
      <p:sp>
        <p:nvSpPr>
          <p:cNvPr id="63512" name="Line 28"/>
          <p:cNvSpPr>
            <a:spLocks noChangeShapeType="1"/>
          </p:cNvSpPr>
          <p:nvPr/>
        </p:nvSpPr>
        <p:spPr bwMode="auto">
          <a:xfrm flipV="1">
            <a:off x="2862263" y="2703513"/>
            <a:ext cx="3733800"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13" name="Line 29"/>
          <p:cNvSpPr>
            <a:spLocks noChangeShapeType="1"/>
          </p:cNvSpPr>
          <p:nvPr/>
        </p:nvSpPr>
        <p:spPr bwMode="auto">
          <a:xfrm flipH="1" flipV="1">
            <a:off x="2709863" y="2593975"/>
            <a:ext cx="152400" cy="109538"/>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14" name="Line 30"/>
          <p:cNvSpPr>
            <a:spLocks noChangeShapeType="1"/>
          </p:cNvSpPr>
          <p:nvPr/>
        </p:nvSpPr>
        <p:spPr bwMode="auto">
          <a:xfrm>
            <a:off x="1719263" y="3035300"/>
            <a:ext cx="0" cy="715963"/>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15" name="Rectangle 31"/>
          <p:cNvSpPr>
            <a:spLocks noChangeArrowheads="1"/>
          </p:cNvSpPr>
          <p:nvPr/>
        </p:nvSpPr>
        <p:spPr bwMode="auto">
          <a:xfrm>
            <a:off x="881063" y="3751263"/>
            <a:ext cx="1676400" cy="115887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散列变换</a:t>
            </a:r>
          </a:p>
          <a:p>
            <a:pPr algn="ctr" eaLnBrk="1" hangingPunct="1">
              <a:lnSpc>
                <a:spcPct val="80000"/>
              </a:lnSpc>
              <a:spcBef>
                <a:spcPct val="0"/>
              </a:spcBef>
              <a:buClrTx/>
              <a:buFontTx/>
              <a:buNone/>
            </a:pPr>
            <a:r>
              <a:rPr lang="zh-CN" altLang="en-US" sz="2400">
                <a:solidFill>
                  <a:schemeClr val="tx2"/>
                </a:solidFill>
              </a:rPr>
              <a:t>（硬件实现）</a:t>
            </a:r>
          </a:p>
        </p:txBody>
      </p:sp>
      <p:sp>
        <p:nvSpPr>
          <p:cNvPr id="63516" name="Rectangle 32"/>
          <p:cNvSpPr>
            <a:spLocks noChangeArrowheads="1"/>
          </p:cNvSpPr>
          <p:nvPr/>
        </p:nvSpPr>
        <p:spPr bwMode="auto">
          <a:xfrm>
            <a:off x="3776663" y="3530600"/>
            <a:ext cx="1752600" cy="3873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相等比较</a:t>
            </a:r>
            <a:endParaRPr lang="zh-CN" altLang="zh-CN" sz="2400">
              <a:solidFill>
                <a:schemeClr val="tx2"/>
              </a:solidFill>
            </a:endParaRPr>
          </a:p>
        </p:txBody>
      </p:sp>
      <p:sp>
        <p:nvSpPr>
          <p:cNvPr id="63517" name="Line 33"/>
          <p:cNvSpPr>
            <a:spLocks noChangeShapeType="1"/>
          </p:cNvSpPr>
          <p:nvPr/>
        </p:nvSpPr>
        <p:spPr bwMode="auto">
          <a:xfrm>
            <a:off x="5529263" y="3751263"/>
            <a:ext cx="1066800" cy="0"/>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18" name="Line 34"/>
          <p:cNvSpPr>
            <a:spLocks noChangeShapeType="1"/>
          </p:cNvSpPr>
          <p:nvPr/>
        </p:nvSpPr>
        <p:spPr bwMode="auto">
          <a:xfrm flipV="1">
            <a:off x="1719263" y="4910138"/>
            <a:ext cx="0" cy="49530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19" name="Line 35"/>
          <p:cNvSpPr>
            <a:spLocks noChangeShapeType="1"/>
          </p:cNvSpPr>
          <p:nvPr/>
        </p:nvSpPr>
        <p:spPr bwMode="auto">
          <a:xfrm>
            <a:off x="2938463" y="5019675"/>
            <a:ext cx="762000" cy="0"/>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20" name="Line 36"/>
          <p:cNvSpPr>
            <a:spLocks noChangeShapeType="1"/>
          </p:cNvSpPr>
          <p:nvPr/>
        </p:nvSpPr>
        <p:spPr bwMode="auto">
          <a:xfrm flipH="1" flipV="1">
            <a:off x="1719263" y="5405438"/>
            <a:ext cx="1219200"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21" name="Line 37"/>
          <p:cNvSpPr>
            <a:spLocks noChangeShapeType="1"/>
          </p:cNvSpPr>
          <p:nvPr/>
        </p:nvSpPr>
        <p:spPr bwMode="auto">
          <a:xfrm flipV="1">
            <a:off x="2938463" y="5019675"/>
            <a:ext cx="0" cy="385763"/>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22" name="Rectangle 38"/>
          <p:cNvSpPr>
            <a:spLocks noChangeArrowheads="1"/>
          </p:cNvSpPr>
          <p:nvPr/>
        </p:nvSpPr>
        <p:spPr bwMode="auto">
          <a:xfrm>
            <a:off x="1719263" y="3090863"/>
            <a:ext cx="2667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多用户虚页号</a:t>
            </a:r>
            <a:r>
              <a:rPr lang="zh-CN" altLang="zh-CN" sz="2400">
                <a:solidFill>
                  <a:schemeClr val="tx2"/>
                </a:solidFill>
              </a:rPr>
              <a:t>Pv</a:t>
            </a:r>
          </a:p>
        </p:txBody>
      </p:sp>
      <p:sp>
        <p:nvSpPr>
          <p:cNvPr id="63523" name="Line 39"/>
          <p:cNvSpPr>
            <a:spLocks noChangeShapeType="1"/>
          </p:cNvSpPr>
          <p:nvPr/>
        </p:nvSpPr>
        <p:spPr bwMode="auto">
          <a:xfrm flipH="1">
            <a:off x="2938463" y="3751263"/>
            <a:ext cx="838200" cy="0"/>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24" name="Rectangle 40"/>
          <p:cNvSpPr>
            <a:spLocks noChangeArrowheads="1"/>
          </p:cNvSpPr>
          <p:nvPr/>
        </p:nvSpPr>
        <p:spPr bwMode="auto">
          <a:xfrm>
            <a:off x="2481263" y="3806825"/>
            <a:ext cx="1219200"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查慢表</a:t>
            </a:r>
            <a:endParaRPr lang="zh-CN" altLang="zh-CN" sz="2400">
              <a:solidFill>
                <a:schemeClr val="tx2"/>
              </a:solidFill>
            </a:endParaRPr>
          </a:p>
        </p:txBody>
      </p:sp>
      <p:sp>
        <p:nvSpPr>
          <p:cNvPr id="63525" name="Rectangle 41"/>
          <p:cNvSpPr>
            <a:spLocks noChangeArrowheads="1"/>
          </p:cNvSpPr>
          <p:nvPr/>
        </p:nvSpPr>
        <p:spPr bwMode="auto">
          <a:xfrm>
            <a:off x="1719263" y="5405438"/>
            <a:ext cx="1828800" cy="331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快表地址</a:t>
            </a:r>
            <a:endParaRPr lang="zh-CN" altLang="zh-CN" sz="2400">
              <a:solidFill>
                <a:schemeClr val="tx2"/>
              </a:solidFill>
            </a:endParaRPr>
          </a:p>
        </p:txBody>
      </p:sp>
      <p:sp>
        <p:nvSpPr>
          <p:cNvPr id="63526" name="Rectangle 42"/>
          <p:cNvSpPr>
            <a:spLocks noChangeArrowheads="1"/>
          </p:cNvSpPr>
          <p:nvPr/>
        </p:nvSpPr>
        <p:spPr bwMode="auto">
          <a:xfrm>
            <a:off x="1033463" y="5019675"/>
            <a:ext cx="685800"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en-US" altLang="zh-CN" sz="2400">
                <a:solidFill>
                  <a:schemeClr val="tx2"/>
                </a:solidFill>
              </a:rPr>
              <a:t>Ah</a:t>
            </a:r>
            <a:endParaRPr lang="zh-CN" altLang="zh-CN" sz="2400">
              <a:solidFill>
                <a:schemeClr val="tx2"/>
              </a:solidFill>
            </a:endParaRPr>
          </a:p>
        </p:txBody>
      </p:sp>
      <p:sp>
        <p:nvSpPr>
          <p:cNvPr id="63527" name="Line 43"/>
          <p:cNvSpPr>
            <a:spLocks noChangeShapeType="1"/>
          </p:cNvSpPr>
          <p:nvPr/>
        </p:nvSpPr>
        <p:spPr bwMode="auto">
          <a:xfrm flipV="1">
            <a:off x="6596063" y="3309938"/>
            <a:ext cx="0" cy="1709737"/>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28" name="Rectangle 44"/>
          <p:cNvSpPr>
            <a:spLocks noChangeArrowheads="1"/>
          </p:cNvSpPr>
          <p:nvPr/>
        </p:nvSpPr>
        <p:spPr bwMode="auto">
          <a:xfrm>
            <a:off x="5529263" y="3421063"/>
            <a:ext cx="914400" cy="60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zh-CN" altLang="en-US" sz="2400">
                <a:solidFill>
                  <a:schemeClr val="tx2"/>
                </a:solidFill>
              </a:rPr>
              <a:t>快表</a:t>
            </a:r>
          </a:p>
          <a:p>
            <a:pPr algn="ctr" eaLnBrk="1" hangingPunct="1">
              <a:spcBef>
                <a:spcPct val="0"/>
              </a:spcBef>
              <a:buClrTx/>
              <a:buFontTx/>
              <a:buNone/>
            </a:pPr>
            <a:r>
              <a:rPr lang="zh-CN" altLang="en-US" sz="2400">
                <a:solidFill>
                  <a:schemeClr val="tx2"/>
                </a:solidFill>
              </a:rPr>
              <a:t>命中</a:t>
            </a:r>
            <a:endParaRPr lang="zh-CN" altLang="zh-CN" sz="2400">
              <a:solidFill>
                <a:schemeClr val="tx2"/>
              </a:solidFill>
            </a:endParaRPr>
          </a:p>
        </p:txBody>
      </p:sp>
      <p:sp>
        <p:nvSpPr>
          <p:cNvPr id="63529" name="Line 13"/>
          <p:cNvSpPr>
            <a:spLocks noChangeShapeType="1"/>
          </p:cNvSpPr>
          <p:nvPr/>
        </p:nvSpPr>
        <p:spPr bwMode="auto">
          <a:xfrm flipV="1">
            <a:off x="4691063" y="3917950"/>
            <a:ext cx="0" cy="1101725"/>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30" name="Text Box 4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2 之 2</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a:lstStyle/>
          <a:p>
            <a:pPr eaLnBrk="1" hangingPunct="1">
              <a:defRPr/>
            </a:pPr>
            <a:r>
              <a:rPr lang="zh-CN" altLang="en-US" smtClean="0"/>
              <a:t>存储系统的基本概念</a:t>
            </a:r>
          </a:p>
        </p:txBody>
      </p:sp>
      <p:sp>
        <p:nvSpPr>
          <p:cNvPr id="819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存储系统原理</a:t>
            </a:r>
            <a:endParaRPr lang="zh-CN" altLang="en-US" sz="1200" b="0">
              <a:latin typeface="Times New Roman" pitchFamily="18" charset="0"/>
              <a:ea typeface="幼圆" pitchFamily="49" charset="-122"/>
            </a:endParaRPr>
          </a:p>
        </p:txBody>
      </p:sp>
      <p:sp>
        <p:nvSpPr>
          <p:cNvPr id="8196" name="Rectangle 5"/>
          <p:cNvSpPr>
            <a:spLocks noGrp="1" noChangeArrowheads="1"/>
          </p:cNvSpPr>
          <p:nvPr>
            <p:ph type="body" idx="1"/>
          </p:nvPr>
        </p:nvSpPr>
        <p:spPr>
          <a:xfrm>
            <a:off x="2133600" y="2241550"/>
            <a:ext cx="4743450" cy="3635375"/>
          </a:xfrm>
        </p:spPr>
        <p:txBody>
          <a:bodyPr/>
          <a:lstStyle/>
          <a:p>
            <a:pPr eaLnBrk="1" hangingPunct="1">
              <a:lnSpc>
                <a:spcPct val="150000"/>
              </a:lnSpc>
            </a:pPr>
            <a:r>
              <a:rPr lang="zh-CN" altLang="en-US" smtClean="0">
                <a:hlinkClick r:id="rId5" action="ppaction://hlinksldjump"/>
              </a:rPr>
              <a:t>存储系统的定义</a:t>
            </a:r>
            <a:endParaRPr lang="zh-CN" altLang="en-US" smtClean="0"/>
          </a:p>
          <a:p>
            <a:pPr eaLnBrk="1" hangingPunct="1">
              <a:lnSpc>
                <a:spcPct val="150000"/>
              </a:lnSpc>
            </a:pPr>
            <a:r>
              <a:rPr lang="zh-CN" altLang="en-US" smtClean="0">
                <a:hlinkClick r:id="rId6" action="ppaction://hlinksldjump"/>
              </a:rPr>
              <a:t>常用存储系统</a:t>
            </a:r>
            <a:endParaRPr lang="zh-CN" altLang="en-US" smtClean="0"/>
          </a:p>
          <a:p>
            <a:pPr eaLnBrk="1" hangingPunct="1">
              <a:lnSpc>
                <a:spcPct val="150000"/>
              </a:lnSpc>
            </a:pPr>
            <a:r>
              <a:rPr lang="zh-CN" altLang="en-US" smtClean="0">
                <a:hlinkClick r:id="rId7" action="ppaction://hlinksldjump"/>
              </a:rPr>
              <a:t>存储系统的性能指标</a:t>
            </a:r>
            <a:endParaRPr lang="zh-CN" altLang="en-US" smtClean="0"/>
          </a:p>
          <a:p>
            <a:pPr eaLnBrk="1" hangingPunct="1">
              <a:lnSpc>
                <a:spcPct val="150000"/>
              </a:lnSpc>
            </a:pPr>
            <a:r>
              <a:rPr lang="zh-CN" altLang="en-US" smtClean="0">
                <a:hlinkClick r:id="rId8" action="ppaction://hlinksldjump"/>
              </a:rPr>
              <a:t>存储系统的设计</a:t>
            </a:r>
            <a:endParaRPr lang="zh-CN" altLang="en-US" smtClean="0"/>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p:txBody>
          <a:bodyPr/>
          <a:lstStyle/>
          <a:p>
            <a:pPr eaLnBrk="1" hangingPunct="1">
              <a:defRPr/>
            </a:pPr>
            <a:r>
              <a:rPr lang="zh-CN" altLang="en-US" smtClean="0"/>
              <a:t>举例：</a:t>
            </a:r>
            <a:r>
              <a:rPr lang="en-US" altLang="zh-CN" smtClean="0"/>
              <a:t>IBM 370/168</a:t>
            </a:r>
          </a:p>
        </p:txBody>
      </p:sp>
      <p:sp>
        <p:nvSpPr>
          <p:cNvPr id="6451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虚拟存储系统</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加快内部地址变换速度的方法</a:t>
            </a:r>
            <a:endParaRPr lang="zh-CN" altLang="en-US" sz="1200" b="0">
              <a:latin typeface="Times New Roman" pitchFamily="18" charset="0"/>
              <a:ea typeface="幼圆" pitchFamily="49" charset="-122"/>
            </a:endParaRPr>
          </a:p>
        </p:txBody>
      </p:sp>
      <p:sp>
        <p:nvSpPr>
          <p:cNvPr id="64516" name="Rectangle 5"/>
          <p:cNvSpPr>
            <a:spLocks noGrp="1" noChangeArrowheads="1"/>
          </p:cNvSpPr>
          <p:nvPr>
            <p:ph type="body" idx="1"/>
          </p:nvPr>
        </p:nvSpPr>
        <p:spPr/>
        <p:txBody>
          <a:bodyPr/>
          <a:lstStyle/>
          <a:p>
            <a:pPr marL="0" indent="0" eaLnBrk="1" hangingPunct="1">
              <a:lnSpc>
                <a:spcPct val="90000"/>
              </a:lnSpc>
              <a:buFont typeface="Wingdings" pitchFamily="2" charset="2"/>
              <a:buNone/>
            </a:pPr>
            <a:r>
              <a:rPr lang="en-US" altLang="zh-CN" smtClean="0"/>
              <a:t>       IBM 370/168</a:t>
            </a:r>
            <a:r>
              <a:rPr lang="zh-CN" altLang="en-US" smtClean="0"/>
              <a:t>计算机的虚拟存储器快表结构及地址变换过程见后</a:t>
            </a:r>
            <a:r>
              <a:rPr lang="zh-CN" altLang="en-US" smtClean="0">
                <a:hlinkClick r:id="rId6" action="ppaction://hlinksldjump"/>
              </a:rPr>
              <a:t>图</a:t>
            </a:r>
            <a:r>
              <a:rPr lang="zh-CN" altLang="en-US" smtClean="0"/>
              <a:t>。虚拟地址长48位，页面大小为4</a:t>
            </a:r>
            <a:r>
              <a:rPr lang="en-US" altLang="zh-CN" smtClean="0"/>
              <a:t>KB，</a:t>
            </a:r>
            <a:r>
              <a:rPr lang="zh-CN" altLang="en-US" smtClean="0"/>
              <a:t>每个用户最多占用4</a:t>
            </a:r>
            <a:r>
              <a:rPr lang="en-US" altLang="zh-CN" smtClean="0"/>
              <a:t>K</a:t>
            </a:r>
            <a:r>
              <a:rPr lang="zh-CN" altLang="en-US" smtClean="0"/>
              <a:t>个页面，最多允许16</a:t>
            </a:r>
            <a:r>
              <a:rPr lang="en-US" altLang="zh-CN" smtClean="0"/>
              <a:t>M</a:t>
            </a:r>
            <a:r>
              <a:rPr lang="zh-CN" altLang="en-US" smtClean="0"/>
              <a:t>个用户，但同时上机的用户数一般不超过6个。</a:t>
            </a:r>
          </a:p>
          <a:p>
            <a:pPr marL="0" indent="0" eaLnBrk="1" hangingPunct="1">
              <a:lnSpc>
                <a:spcPct val="90000"/>
              </a:lnSpc>
              <a:buFont typeface="Wingdings" pitchFamily="2" charset="2"/>
              <a:buNone/>
            </a:pPr>
            <a:r>
              <a:rPr lang="zh-CN" altLang="en-US" smtClean="0"/>
              <a:t>    采用了两项新的措施：</a:t>
            </a:r>
          </a:p>
          <a:p>
            <a:pPr marL="0" indent="0" eaLnBrk="1" hangingPunct="1">
              <a:lnSpc>
                <a:spcPct val="90000"/>
              </a:lnSpc>
            </a:pPr>
            <a:r>
              <a:rPr lang="zh-CN" altLang="en-US" smtClean="0"/>
              <a:t>  采用两个相等比较器</a:t>
            </a:r>
          </a:p>
          <a:p>
            <a:pPr marL="0" indent="0" eaLnBrk="1" hangingPunct="1">
              <a:lnSpc>
                <a:spcPct val="90000"/>
              </a:lnSpc>
            </a:pPr>
            <a:r>
              <a:rPr lang="zh-CN" altLang="en-US" smtClean="0"/>
              <a:t>  用相联寄存器组把24位用户号</a:t>
            </a:r>
            <a:r>
              <a:rPr lang="en-US" altLang="zh-CN" smtClean="0"/>
              <a:t>U</a:t>
            </a:r>
            <a:r>
              <a:rPr lang="zh-CN" altLang="en-US" smtClean="0"/>
              <a:t>压缩成3位</a:t>
            </a:r>
          </a:p>
        </p:txBody>
      </p:sp>
      <p:sp>
        <p:nvSpPr>
          <p:cNvPr id="64517"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2 之 1</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2068" name="AutoShape 4">
            <a:hlinkClick r:id="rId5" action="ppaction://hlinksldjump" highlightClick="1"/>
          </p:cNvPr>
          <p:cNvSpPr>
            <a:spLocks noChangeArrowheads="1"/>
          </p:cNvSpPr>
          <p:nvPr/>
        </p:nvSpPr>
        <p:spPr bwMode="auto">
          <a:xfrm>
            <a:off x="8229600" y="6248400"/>
            <a:ext cx="685800" cy="381000"/>
          </a:xfrm>
          <a:prstGeom prst="actionButtonBackPrevious">
            <a:avLst/>
          </a:prstGeom>
          <a:gradFill rotWithShape="0">
            <a:gsLst>
              <a:gs pos="0">
                <a:schemeClr val="accent1"/>
              </a:gs>
              <a:gs pos="100000">
                <a:schemeClr val="accent1">
                  <a:gamma/>
                  <a:shade val="46275"/>
                  <a:invGamma/>
                </a:schemeClr>
              </a:gs>
            </a:gsLst>
            <a:path path="rect">
              <a:fillToRect l="50000" t="50000" r="50000" b="50000"/>
            </a:path>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defRPr/>
            </a:pPr>
            <a:endParaRPr lang="zh-CN" altLang="en-US" sz="3200"/>
          </a:p>
        </p:txBody>
      </p:sp>
      <p:graphicFrame>
        <p:nvGraphicFramePr>
          <p:cNvPr id="65539" name="Object 5"/>
          <p:cNvGraphicFramePr>
            <a:graphicFrameLocks noChangeAspect="1"/>
          </p:cNvGraphicFramePr>
          <p:nvPr/>
        </p:nvGraphicFramePr>
        <p:xfrm>
          <a:off x="457200" y="228600"/>
          <a:ext cx="7702550" cy="6330950"/>
        </p:xfrm>
        <a:graphic>
          <a:graphicData uri="http://schemas.openxmlformats.org/presentationml/2006/ole">
            <mc:AlternateContent xmlns:mc="http://schemas.openxmlformats.org/markup-compatibility/2006">
              <mc:Choice xmlns:v="urn:schemas-microsoft-com:vml" Requires="v">
                <p:oleObj spid="_x0000_s65624" name="文档" r:id="rId6" imgW="5324856" imgH="5003292" progId="Word.Document.8">
                  <p:embed/>
                </p:oleObj>
              </mc:Choice>
              <mc:Fallback>
                <p:oleObj name="文档" r:id="rId6" imgW="5324856" imgH="5003292" progId="Word.Document.8">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228600"/>
                        <a:ext cx="7702550" cy="633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540"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2 之 2</a:t>
            </a:r>
          </a:p>
        </p:txBody>
      </p:sp>
      <p:pic>
        <p:nvPicPr>
          <p:cNvPr id="6554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62800" y="6324600"/>
            <a:ext cx="11430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random/>
    <p:sndAc>
      <p:stSnd>
        <p:snd r:embed="rId4" name="projctor.wav"/>
      </p:stSnd>
    </p:sndAc>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p:txBody>
          <a:bodyPr/>
          <a:lstStyle/>
          <a:p>
            <a:pPr eaLnBrk="1" hangingPunct="1">
              <a:defRPr/>
            </a:pPr>
            <a:r>
              <a:rPr lang="zh-CN" altLang="en-US" smtClean="0"/>
              <a:t>页面替换算法</a:t>
            </a:r>
          </a:p>
        </p:txBody>
      </p:sp>
      <p:sp>
        <p:nvSpPr>
          <p:cNvPr id="6656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虚拟存储系统</a:t>
            </a:r>
            <a:endParaRPr lang="zh-CN" altLang="en-US" sz="1200" b="0">
              <a:latin typeface="Times New Roman" pitchFamily="18" charset="0"/>
              <a:ea typeface="幼圆" pitchFamily="49" charset="-122"/>
            </a:endParaRPr>
          </a:p>
        </p:txBody>
      </p:sp>
      <p:sp>
        <p:nvSpPr>
          <p:cNvPr id="66564" name="Rectangle 4"/>
          <p:cNvSpPr>
            <a:spLocks noGrp="1" noChangeArrowheads="1"/>
          </p:cNvSpPr>
          <p:nvPr>
            <p:ph type="body" idx="1"/>
          </p:nvPr>
        </p:nvSpPr>
        <p:spPr>
          <a:xfrm>
            <a:off x="1676400" y="1984375"/>
            <a:ext cx="6786563" cy="4392613"/>
          </a:xfrm>
        </p:spPr>
        <p:txBody>
          <a:bodyPr/>
          <a:lstStyle/>
          <a:p>
            <a:pPr eaLnBrk="1" hangingPunct="1">
              <a:lnSpc>
                <a:spcPct val="120000"/>
              </a:lnSpc>
            </a:pPr>
            <a:r>
              <a:rPr lang="zh-CN" altLang="en-US" sz="2800" smtClean="0">
                <a:hlinkClick r:id="rId5" action="ppaction://hlinksldjump"/>
              </a:rPr>
              <a:t>概述</a:t>
            </a:r>
            <a:endParaRPr lang="zh-CN" altLang="en-US" sz="2800" smtClean="0"/>
          </a:p>
          <a:p>
            <a:pPr eaLnBrk="1" hangingPunct="1">
              <a:lnSpc>
                <a:spcPct val="120000"/>
              </a:lnSpc>
            </a:pPr>
            <a:r>
              <a:rPr lang="zh-CN" altLang="en-US" sz="2800" smtClean="0"/>
              <a:t>页面替换算法</a:t>
            </a:r>
          </a:p>
          <a:p>
            <a:pPr lvl="1" eaLnBrk="1" hangingPunct="1">
              <a:lnSpc>
                <a:spcPct val="120000"/>
              </a:lnSpc>
            </a:pPr>
            <a:r>
              <a:rPr lang="zh-CN" altLang="en-US" sz="2400" smtClean="0">
                <a:hlinkClick r:id="rId6" action="ppaction://hlinksldjump"/>
              </a:rPr>
              <a:t>随机算法（</a:t>
            </a:r>
            <a:r>
              <a:rPr lang="en-US" altLang="zh-CN" sz="2400" smtClean="0">
                <a:hlinkClick r:id="rId6" action="ppaction://hlinksldjump"/>
              </a:rPr>
              <a:t>RAND </a:t>
            </a:r>
            <a:r>
              <a:rPr lang="zh-CN" altLang="en-US" sz="2400" smtClean="0">
                <a:hlinkClick r:id="rId6" action="ppaction://hlinksldjump"/>
              </a:rPr>
              <a:t>算法）</a:t>
            </a:r>
            <a:endParaRPr lang="zh-CN" altLang="en-US" sz="2400" smtClean="0"/>
          </a:p>
          <a:p>
            <a:pPr lvl="1" eaLnBrk="1" hangingPunct="1">
              <a:lnSpc>
                <a:spcPct val="120000"/>
              </a:lnSpc>
            </a:pPr>
            <a:r>
              <a:rPr lang="zh-CN" altLang="en-US" sz="2400" smtClean="0">
                <a:hlinkClick r:id="rId7" action="ppaction://hlinksldjump"/>
              </a:rPr>
              <a:t>先进先出算法（</a:t>
            </a:r>
            <a:r>
              <a:rPr lang="en-US" altLang="zh-CN" sz="2400" smtClean="0">
                <a:hlinkClick r:id="rId7" action="ppaction://hlinksldjump"/>
              </a:rPr>
              <a:t>FIFO</a:t>
            </a:r>
            <a:r>
              <a:rPr lang="zh-CN" altLang="en-US" sz="2400" smtClean="0">
                <a:hlinkClick r:id="rId7" action="ppaction://hlinksldjump"/>
              </a:rPr>
              <a:t>算法）</a:t>
            </a:r>
            <a:endParaRPr lang="zh-CN" altLang="en-US" sz="2400" smtClean="0"/>
          </a:p>
          <a:p>
            <a:pPr lvl="1" eaLnBrk="1" hangingPunct="1">
              <a:lnSpc>
                <a:spcPct val="120000"/>
              </a:lnSpc>
            </a:pPr>
            <a:r>
              <a:rPr lang="zh-CN" altLang="en-US" sz="2400" smtClean="0">
                <a:hlinkClick r:id="rId8" action="ppaction://hlinksldjump"/>
              </a:rPr>
              <a:t>近期最少使用算法 （</a:t>
            </a:r>
            <a:r>
              <a:rPr lang="en-US" altLang="zh-CN" sz="2400" smtClean="0">
                <a:hlinkClick r:id="rId8" action="ppaction://hlinksldjump"/>
              </a:rPr>
              <a:t>LFU</a:t>
            </a:r>
            <a:r>
              <a:rPr lang="zh-CN" altLang="en-US" sz="2400" smtClean="0">
                <a:hlinkClick r:id="rId8" action="ppaction://hlinksldjump"/>
              </a:rPr>
              <a:t>算法）</a:t>
            </a:r>
            <a:endParaRPr lang="zh-CN" altLang="en-US" sz="2400" smtClean="0"/>
          </a:p>
          <a:p>
            <a:pPr lvl="1" eaLnBrk="1" hangingPunct="1">
              <a:lnSpc>
                <a:spcPct val="120000"/>
              </a:lnSpc>
            </a:pPr>
            <a:r>
              <a:rPr lang="zh-CN" altLang="en-US" sz="2400" smtClean="0">
                <a:hlinkClick r:id="rId9" action="ppaction://hlinksldjump"/>
              </a:rPr>
              <a:t>最久没有使用算法 （</a:t>
            </a:r>
            <a:r>
              <a:rPr lang="en-US" altLang="zh-CN" sz="2400" smtClean="0">
                <a:hlinkClick r:id="rId9" action="ppaction://hlinksldjump"/>
              </a:rPr>
              <a:t>LRU</a:t>
            </a:r>
            <a:r>
              <a:rPr lang="zh-CN" altLang="en-US" sz="2400" smtClean="0">
                <a:hlinkClick r:id="rId9" action="ppaction://hlinksldjump"/>
              </a:rPr>
              <a:t>算法）</a:t>
            </a:r>
            <a:endParaRPr lang="zh-CN" altLang="en-US" sz="2400" smtClean="0"/>
          </a:p>
          <a:p>
            <a:pPr lvl="1" eaLnBrk="1" hangingPunct="1">
              <a:lnSpc>
                <a:spcPct val="120000"/>
              </a:lnSpc>
            </a:pPr>
            <a:r>
              <a:rPr lang="zh-CN" altLang="en-US" sz="2400" smtClean="0">
                <a:hlinkClick r:id="rId10" action="ppaction://hlinksldjump"/>
              </a:rPr>
              <a:t>最优替换算法（</a:t>
            </a:r>
            <a:r>
              <a:rPr lang="en-US" altLang="zh-CN" sz="2400" smtClean="0">
                <a:hlinkClick r:id="rId10" action="ppaction://hlinksldjump"/>
              </a:rPr>
              <a:t>OPT</a:t>
            </a:r>
            <a:r>
              <a:rPr lang="zh-CN" altLang="en-US" sz="2400" smtClean="0">
                <a:hlinkClick r:id="rId10" action="ppaction://hlinksldjump"/>
              </a:rPr>
              <a:t>算法）</a:t>
            </a:r>
            <a:endParaRPr lang="zh-CN" altLang="en-US" sz="2400" smtClean="0"/>
          </a:p>
          <a:p>
            <a:pPr eaLnBrk="1" hangingPunct="1">
              <a:lnSpc>
                <a:spcPct val="120000"/>
              </a:lnSpc>
            </a:pPr>
            <a:r>
              <a:rPr lang="zh-CN" altLang="en-US" sz="2800" smtClean="0">
                <a:hlinkClick r:id="rId11" action="ppaction://hlinksldjump"/>
              </a:rPr>
              <a:t>堆栈型算法</a:t>
            </a:r>
            <a:endParaRPr lang="zh-CN" altLang="en-US" sz="2800" smtClean="0"/>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title"/>
          </p:nvPr>
        </p:nvSpPr>
        <p:spPr/>
        <p:txBody>
          <a:bodyPr/>
          <a:lstStyle/>
          <a:p>
            <a:pPr eaLnBrk="1" hangingPunct="1">
              <a:defRPr/>
            </a:pPr>
            <a:r>
              <a:rPr lang="zh-CN" altLang="en-US" smtClean="0"/>
              <a:t>概  述</a:t>
            </a:r>
          </a:p>
        </p:txBody>
      </p:sp>
      <p:sp>
        <p:nvSpPr>
          <p:cNvPr id="6758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虚拟存储系统</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页面替换算法</a:t>
            </a:r>
            <a:endParaRPr lang="zh-CN" altLang="en-US" sz="1200" b="0">
              <a:latin typeface="Times New Roman" pitchFamily="18" charset="0"/>
              <a:ea typeface="幼圆" pitchFamily="49" charset="-122"/>
            </a:endParaRPr>
          </a:p>
        </p:txBody>
      </p:sp>
      <p:sp>
        <p:nvSpPr>
          <p:cNvPr id="474117" name="Rectangle 5"/>
          <p:cNvSpPr>
            <a:spLocks noGrp="1" noChangeArrowheads="1"/>
          </p:cNvSpPr>
          <p:nvPr>
            <p:ph type="body" idx="1"/>
          </p:nvPr>
        </p:nvSpPr>
        <p:spPr/>
        <p:txBody>
          <a:bodyPr/>
          <a:lstStyle/>
          <a:p>
            <a:pPr marL="0" indent="0" eaLnBrk="1" hangingPunct="1">
              <a:lnSpc>
                <a:spcPct val="140000"/>
              </a:lnSpc>
              <a:buClr>
                <a:srgbClr val="FF0000"/>
              </a:buClr>
              <a:defRPr/>
            </a:pPr>
            <a:r>
              <a:rPr lang="zh-CN" altLang="en-US" sz="2800" smtClean="0"/>
              <a:t>  </a:t>
            </a:r>
            <a:r>
              <a:rPr lang="zh-CN" altLang="en-US" sz="2800" smtClean="0">
                <a:solidFill>
                  <a:srgbClr val="FF0000"/>
                </a:solidFill>
                <a:effectLst>
                  <a:outerShdw blurRad="38100" dist="38100" dir="2700000" algn="tl">
                    <a:srgbClr val="C0C0C0"/>
                  </a:outerShdw>
                </a:effectLst>
              </a:rPr>
              <a:t>为什么需要页面替换？</a:t>
            </a:r>
            <a:br>
              <a:rPr lang="zh-CN" altLang="en-US" sz="2800" smtClean="0">
                <a:solidFill>
                  <a:srgbClr val="FF0000"/>
                </a:solidFill>
                <a:effectLst>
                  <a:outerShdw blurRad="38100" dist="38100" dir="2700000" algn="tl">
                    <a:srgbClr val="C0C0C0"/>
                  </a:outerShdw>
                </a:effectLst>
              </a:rPr>
            </a:br>
            <a:r>
              <a:rPr lang="zh-CN" altLang="en-US" sz="2800" smtClean="0"/>
              <a:t>    当发生页面失效时，要从磁盘中调入一页到主存。如果主存所有页面都已经被占用，此时必须从主存储器中淘汰掉一个不常使用的页面，以便腾出主存空间来存放新调入的页面。</a:t>
            </a:r>
          </a:p>
          <a:p>
            <a:pPr marL="0" indent="0" eaLnBrk="1" hangingPunct="1">
              <a:lnSpc>
                <a:spcPct val="140000"/>
              </a:lnSpc>
              <a:buClr>
                <a:srgbClr val="FF0000"/>
              </a:buClr>
              <a:defRPr/>
            </a:pPr>
            <a:r>
              <a:rPr lang="zh-CN" altLang="en-US" sz="2800" smtClean="0"/>
              <a:t>  </a:t>
            </a:r>
            <a:r>
              <a:rPr lang="zh-CN" altLang="en-US" sz="2800" smtClean="0">
                <a:solidFill>
                  <a:srgbClr val="FF0000"/>
                </a:solidFill>
                <a:effectLst>
                  <a:outerShdw blurRad="38100" dist="38100" dir="2700000" algn="tl">
                    <a:srgbClr val="C0C0C0"/>
                  </a:outerShdw>
                </a:effectLst>
              </a:rPr>
              <a:t>评价页面替换算法好坏的标准</a:t>
            </a:r>
            <a:r>
              <a:rPr lang="zh-CN" altLang="en-US" sz="2800" smtClean="0"/>
              <a:t/>
            </a:r>
            <a:br>
              <a:rPr lang="zh-CN" altLang="en-US" sz="2800" smtClean="0"/>
            </a:br>
            <a:r>
              <a:rPr lang="zh-CN" altLang="en-US" sz="2800" smtClean="0"/>
              <a:t>    一是命中率要高，二是算法要容易实现。</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p:txBody>
          <a:bodyPr/>
          <a:lstStyle/>
          <a:p>
            <a:pPr eaLnBrk="1" hangingPunct="1">
              <a:defRPr/>
            </a:pPr>
            <a:r>
              <a:rPr lang="zh-CN" altLang="en-US" smtClean="0"/>
              <a:t>随机算法</a:t>
            </a:r>
            <a:br>
              <a:rPr lang="zh-CN" altLang="en-US" smtClean="0"/>
            </a:br>
            <a:r>
              <a:rPr lang="zh-CN" altLang="en-US" sz="3200" smtClean="0">
                <a:latin typeface="Arial" pitchFamily="34" charset="0"/>
              </a:rPr>
              <a:t>（</a:t>
            </a:r>
            <a:r>
              <a:rPr lang="en-US" altLang="zh-CN" sz="3200" smtClean="0">
                <a:latin typeface="Arial" pitchFamily="34" charset="0"/>
              </a:rPr>
              <a:t>RAND </a:t>
            </a:r>
            <a:r>
              <a:rPr lang="zh-CN" altLang="en-US" sz="3200" smtClean="0">
                <a:latin typeface="Arial" pitchFamily="34" charset="0"/>
              </a:rPr>
              <a:t>算法）</a:t>
            </a:r>
          </a:p>
        </p:txBody>
      </p:sp>
      <p:sp>
        <p:nvSpPr>
          <p:cNvPr id="6861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虚拟存储系统</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页面替换算法</a:t>
            </a:r>
            <a:endParaRPr lang="zh-CN" altLang="en-US" sz="1200" b="0">
              <a:latin typeface="Times New Roman" pitchFamily="18" charset="0"/>
              <a:ea typeface="幼圆" pitchFamily="49" charset="-122"/>
            </a:endParaRPr>
          </a:p>
        </p:txBody>
      </p:sp>
      <p:sp>
        <p:nvSpPr>
          <p:cNvPr id="475140" name="Rectangle 4"/>
          <p:cNvSpPr>
            <a:spLocks noGrp="1" noChangeArrowheads="1"/>
          </p:cNvSpPr>
          <p:nvPr>
            <p:ph type="body" idx="1"/>
          </p:nvPr>
        </p:nvSpPr>
        <p:spPr/>
        <p:txBody>
          <a:bodyPr/>
          <a:lstStyle/>
          <a:p>
            <a:pPr marL="0" indent="0" eaLnBrk="1" hangingPunct="1">
              <a:lnSpc>
                <a:spcPct val="130000"/>
              </a:lnSpc>
              <a:buClr>
                <a:srgbClr val="FF0000"/>
              </a:buClr>
              <a:defRPr/>
            </a:pPr>
            <a:r>
              <a:rPr lang="zh-CN" altLang="en-US" smtClean="0">
                <a:solidFill>
                  <a:srgbClr val="FF0000"/>
                </a:solidFill>
                <a:effectLst>
                  <a:outerShdw blurRad="38100" dist="38100" dir="2700000" algn="tl">
                    <a:srgbClr val="C0C0C0"/>
                  </a:outerShdw>
                </a:effectLst>
              </a:rPr>
              <a:t>  算法</a:t>
            </a:r>
          </a:p>
          <a:p>
            <a:pPr marL="0" indent="0" eaLnBrk="1" hangingPunct="1">
              <a:lnSpc>
                <a:spcPct val="130000"/>
              </a:lnSpc>
              <a:buFont typeface="Wingdings" pitchFamily="2" charset="2"/>
              <a:buNone/>
              <a:defRPr/>
            </a:pPr>
            <a:r>
              <a:rPr lang="zh-CN" altLang="en-US" smtClean="0"/>
              <a:t>    利用软件或硬件的随机数发生器来确定主存中要被替换的页面。</a:t>
            </a:r>
          </a:p>
          <a:p>
            <a:pPr marL="0" indent="0" eaLnBrk="1" hangingPunct="1">
              <a:lnSpc>
                <a:spcPct val="130000"/>
              </a:lnSpc>
              <a:buClr>
                <a:srgbClr val="FF0000"/>
              </a:buClr>
              <a:defRPr/>
            </a:pPr>
            <a:r>
              <a:rPr lang="zh-CN" altLang="en-US" smtClean="0">
                <a:solidFill>
                  <a:srgbClr val="FF0000"/>
                </a:solidFill>
                <a:effectLst>
                  <a:outerShdw blurRad="38100" dist="38100" dir="2700000" algn="tl">
                    <a:srgbClr val="C0C0C0"/>
                  </a:outerShdw>
                </a:effectLst>
              </a:rPr>
              <a:t>  特点</a:t>
            </a:r>
          </a:p>
          <a:p>
            <a:pPr marL="0" indent="0" eaLnBrk="1" hangingPunct="1">
              <a:lnSpc>
                <a:spcPct val="130000"/>
              </a:lnSpc>
              <a:buFont typeface="Wingdings" pitchFamily="2" charset="2"/>
              <a:buNone/>
              <a:defRPr/>
            </a:pPr>
            <a:r>
              <a:rPr lang="zh-CN" altLang="en-US" smtClean="0"/>
              <a:t>    算法简单，容易实现；但没有利用历史信息，没有反映程序的局部性，命中率低。</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pPr eaLnBrk="1" hangingPunct="1">
              <a:defRPr/>
            </a:pPr>
            <a:r>
              <a:rPr lang="zh-CN" altLang="en-US" smtClean="0"/>
              <a:t>先进先出算法</a:t>
            </a:r>
            <a:br>
              <a:rPr lang="zh-CN" altLang="en-US" smtClean="0"/>
            </a:br>
            <a:r>
              <a:rPr lang="zh-CN" altLang="en-US" sz="3200" smtClean="0">
                <a:latin typeface="Arial" pitchFamily="34" charset="0"/>
              </a:rPr>
              <a:t>（</a:t>
            </a:r>
            <a:r>
              <a:rPr lang="en-US" altLang="zh-CN" sz="3200" smtClean="0">
                <a:latin typeface="Arial" pitchFamily="34" charset="0"/>
              </a:rPr>
              <a:t>FIFO</a:t>
            </a:r>
            <a:r>
              <a:rPr lang="zh-CN" altLang="en-US" sz="3200" smtClean="0">
                <a:latin typeface="Arial" pitchFamily="34" charset="0"/>
              </a:rPr>
              <a:t>算法）</a:t>
            </a:r>
          </a:p>
        </p:txBody>
      </p:sp>
      <p:sp>
        <p:nvSpPr>
          <p:cNvPr id="6963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虚拟存储系统</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页面替换算法</a:t>
            </a:r>
            <a:endParaRPr lang="zh-CN" altLang="en-US" sz="1200" b="0">
              <a:latin typeface="Times New Roman" pitchFamily="18" charset="0"/>
              <a:ea typeface="幼圆" pitchFamily="49" charset="-122"/>
            </a:endParaRPr>
          </a:p>
        </p:txBody>
      </p:sp>
      <p:sp>
        <p:nvSpPr>
          <p:cNvPr id="476164" name="Rectangle 4"/>
          <p:cNvSpPr>
            <a:spLocks noGrp="1" noChangeArrowheads="1"/>
          </p:cNvSpPr>
          <p:nvPr>
            <p:ph type="body" idx="1"/>
          </p:nvPr>
        </p:nvSpPr>
        <p:spPr/>
        <p:txBody>
          <a:bodyPr/>
          <a:lstStyle/>
          <a:p>
            <a:pPr marL="0" indent="0" eaLnBrk="1" hangingPunct="1">
              <a:lnSpc>
                <a:spcPct val="130000"/>
              </a:lnSpc>
              <a:buClr>
                <a:srgbClr val="FF0000"/>
              </a:buClr>
              <a:defRPr/>
            </a:pPr>
            <a:r>
              <a:rPr lang="zh-CN" altLang="en-US" smtClean="0">
                <a:solidFill>
                  <a:srgbClr val="FF0000"/>
                </a:solidFill>
                <a:effectLst>
                  <a:outerShdw blurRad="38100" dist="38100" dir="2700000" algn="tl">
                    <a:srgbClr val="C0C0C0"/>
                  </a:outerShdw>
                </a:effectLst>
              </a:rPr>
              <a:t>  算法</a:t>
            </a:r>
          </a:p>
          <a:p>
            <a:pPr marL="0" indent="0" eaLnBrk="1" hangingPunct="1">
              <a:lnSpc>
                <a:spcPct val="130000"/>
              </a:lnSpc>
              <a:buFont typeface="Wingdings" pitchFamily="2" charset="2"/>
              <a:buNone/>
              <a:defRPr/>
            </a:pPr>
            <a:r>
              <a:rPr lang="zh-CN" altLang="en-US" smtClean="0"/>
              <a:t>    选择最先调入主存的页面作为要被替换的页面。</a:t>
            </a:r>
          </a:p>
          <a:p>
            <a:pPr marL="0" indent="0" eaLnBrk="1" hangingPunct="1">
              <a:lnSpc>
                <a:spcPct val="130000"/>
              </a:lnSpc>
              <a:buClr>
                <a:srgbClr val="FF0000"/>
              </a:buClr>
              <a:defRPr/>
            </a:pPr>
            <a:r>
              <a:rPr lang="zh-CN" altLang="en-US" smtClean="0">
                <a:solidFill>
                  <a:srgbClr val="FF0000"/>
                </a:solidFill>
                <a:effectLst>
                  <a:outerShdw blurRad="38100" dist="38100" dir="2700000" algn="tl">
                    <a:srgbClr val="C0C0C0"/>
                  </a:outerShdw>
                </a:effectLst>
              </a:rPr>
              <a:t>  特点</a:t>
            </a:r>
          </a:p>
          <a:p>
            <a:pPr marL="0" indent="0" eaLnBrk="1" hangingPunct="1">
              <a:lnSpc>
                <a:spcPct val="130000"/>
              </a:lnSpc>
              <a:buFont typeface="Wingdings" pitchFamily="2" charset="2"/>
              <a:buNone/>
              <a:defRPr/>
            </a:pPr>
            <a:r>
              <a:rPr lang="zh-CN" altLang="en-US" smtClean="0"/>
              <a:t>    比较容易实现，利用了历史信息，但没有反映程序的局部性。</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pPr eaLnBrk="1" hangingPunct="1">
              <a:defRPr/>
            </a:pPr>
            <a:r>
              <a:rPr lang="zh-CN" altLang="en-US" smtClean="0"/>
              <a:t>近期最少使用算法</a:t>
            </a:r>
            <a:br>
              <a:rPr lang="zh-CN" altLang="en-US" smtClean="0"/>
            </a:br>
            <a:r>
              <a:rPr lang="zh-CN" altLang="en-US" smtClean="0"/>
              <a:t> </a:t>
            </a:r>
            <a:r>
              <a:rPr lang="zh-CN" altLang="en-US" sz="3200" smtClean="0">
                <a:latin typeface="Arial" pitchFamily="34" charset="0"/>
              </a:rPr>
              <a:t>（</a:t>
            </a:r>
            <a:r>
              <a:rPr lang="en-US" altLang="zh-CN" sz="3200" smtClean="0">
                <a:latin typeface="Arial" pitchFamily="34" charset="0"/>
              </a:rPr>
              <a:t>LFU</a:t>
            </a:r>
            <a:r>
              <a:rPr lang="zh-CN" altLang="en-US" sz="3200" smtClean="0">
                <a:latin typeface="Arial" pitchFamily="34" charset="0"/>
              </a:rPr>
              <a:t>算法）</a:t>
            </a:r>
          </a:p>
        </p:txBody>
      </p:sp>
      <p:sp>
        <p:nvSpPr>
          <p:cNvPr id="7065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虚拟存储系统</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页面替换算法</a:t>
            </a:r>
            <a:endParaRPr lang="zh-CN" altLang="en-US" sz="1200" b="0">
              <a:latin typeface="Times New Roman" pitchFamily="18" charset="0"/>
              <a:ea typeface="幼圆" pitchFamily="49" charset="-122"/>
            </a:endParaRPr>
          </a:p>
        </p:txBody>
      </p:sp>
      <p:sp>
        <p:nvSpPr>
          <p:cNvPr id="477189" name="Rectangle 5"/>
          <p:cNvSpPr>
            <a:spLocks noGrp="1" noChangeArrowheads="1"/>
          </p:cNvSpPr>
          <p:nvPr>
            <p:ph type="body" idx="1"/>
          </p:nvPr>
        </p:nvSpPr>
        <p:spPr/>
        <p:txBody>
          <a:bodyPr/>
          <a:lstStyle/>
          <a:p>
            <a:pPr marL="0" indent="0" eaLnBrk="1" hangingPunct="1">
              <a:lnSpc>
                <a:spcPct val="130000"/>
              </a:lnSpc>
              <a:buClr>
                <a:srgbClr val="FF0000"/>
              </a:buClr>
              <a:defRPr/>
            </a:pPr>
            <a:r>
              <a:rPr lang="zh-CN" altLang="en-US" smtClean="0">
                <a:solidFill>
                  <a:srgbClr val="FF0000"/>
                </a:solidFill>
                <a:effectLst>
                  <a:outerShdw blurRad="38100" dist="38100" dir="2700000" algn="tl">
                    <a:srgbClr val="C0C0C0"/>
                  </a:outerShdw>
                </a:effectLst>
              </a:rPr>
              <a:t>  算法</a:t>
            </a:r>
          </a:p>
          <a:p>
            <a:pPr marL="0" indent="0" eaLnBrk="1" hangingPunct="1">
              <a:lnSpc>
                <a:spcPct val="130000"/>
              </a:lnSpc>
              <a:buFont typeface="Wingdings" pitchFamily="2" charset="2"/>
              <a:buNone/>
              <a:defRPr/>
            </a:pPr>
            <a:r>
              <a:rPr lang="zh-CN" altLang="en-US" smtClean="0"/>
              <a:t>    选择近期最少访问的页面作为要被替换的页面。</a:t>
            </a:r>
          </a:p>
          <a:p>
            <a:pPr marL="0" indent="0" eaLnBrk="1" hangingPunct="1">
              <a:lnSpc>
                <a:spcPct val="130000"/>
              </a:lnSpc>
              <a:buClr>
                <a:srgbClr val="FF0000"/>
              </a:buClr>
              <a:defRPr/>
            </a:pPr>
            <a:r>
              <a:rPr lang="zh-CN" altLang="en-US" smtClean="0">
                <a:solidFill>
                  <a:srgbClr val="FF0000"/>
                </a:solidFill>
                <a:effectLst>
                  <a:outerShdw blurRad="38100" dist="38100" dir="2700000" algn="tl">
                    <a:srgbClr val="C0C0C0"/>
                  </a:outerShdw>
                </a:effectLst>
              </a:rPr>
              <a:t>  特点</a:t>
            </a:r>
          </a:p>
          <a:p>
            <a:pPr marL="0" indent="0" eaLnBrk="1" hangingPunct="1">
              <a:lnSpc>
                <a:spcPct val="130000"/>
              </a:lnSpc>
              <a:buFont typeface="Wingdings" pitchFamily="2" charset="2"/>
              <a:buNone/>
              <a:defRPr/>
            </a:pPr>
            <a:r>
              <a:rPr lang="zh-CN" altLang="en-US" smtClean="0"/>
              <a:t>    既充分利用了历史信息，又反映了程序的局部性，但实现起来非常困难。</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p:txBody>
          <a:bodyPr/>
          <a:lstStyle/>
          <a:p>
            <a:pPr eaLnBrk="1" hangingPunct="1">
              <a:defRPr/>
            </a:pPr>
            <a:r>
              <a:rPr lang="zh-CN" altLang="en-US" smtClean="0"/>
              <a:t>最久没有使用算法</a:t>
            </a:r>
            <a:br>
              <a:rPr lang="zh-CN" altLang="en-US" smtClean="0"/>
            </a:br>
            <a:r>
              <a:rPr lang="zh-CN" altLang="en-US" smtClean="0"/>
              <a:t> </a:t>
            </a:r>
            <a:r>
              <a:rPr lang="zh-CN" altLang="en-US" sz="3200" smtClean="0">
                <a:latin typeface="Arial" pitchFamily="34" charset="0"/>
              </a:rPr>
              <a:t>（</a:t>
            </a:r>
            <a:r>
              <a:rPr lang="en-US" altLang="zh-CN" sz="3200" smtClean="0">
                <a:latin typeface="Arial" pitchFamily="34" charset="0"/>
              </a:rPr>
              <a:t>LRU</a:t>
            </a:r>
            <a:r>
              <a:rPr lang="zh-CN" altLang="en-US" sz="3200" smtClean="0">
                <a:latin typeface="Arial" pitchFamily="34" charset="0"/>
              </a:rPr>
              <a:t>算法）</a:t>
            </a:r>
          </a:p>
        </p:txBody>
      </p:sp>
      <p:sp>
        <p:nvSpPr>
          <p:cNvPr id="7168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虚拟存储系统</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页面替换算法</a:t>
            </a:r>
            <a:endParaRPr lang="zh-CN" altLang="en-US" sz="1200" b="0">
              <a:latin typeface="Times New Roman" pitchFamily="18" charset="0"/>
              <a:ea typeface="幼圆" pitchFamily="49" charset="-122"/>
            </a:endParaRPr>
          </a:p>
        </p:txBody>
      </p:sp>
      <p:sp>
        <p:nvSpPr>
          <p:cNvPr id="478213" name="Rectangle 5"/>
          <p:cNvSpPr>
            <a:spLocks noGrp="1" noChangeArrowheads="1"/>
          </p:cNvSpPr>
          <p:nvPr>
            <p:ph type="body" idx="1"/>
          </p:nvPr>
        </p:nvSpPr>
        <p:spPr/>
        <p:txBody>
          <a:bodyPr/>
          <a:lstStyle/>
          <a:p>
            <a:pPr marL="0" indent="0" eaLnBrk="1" hangingPunct="1">
              <a:lnSpc>
                <a:spcPct val="130000"/>
              </a:lnSpc>
              <a:buClr>
                <a:srgbClr val="FF0000"/>
              </a:buClr>
              <a:defRPr/>
            </a:pPr>
            <a:r>
              <a:rPr lang="zh-CN" altLang="en-US" smtClean="0">
                <a:solidFill>
                  <a:srgbClr val="FF0000"/>
                </a:solidFill>
                <a:effectLst>
                  <a:outerShdw blurRad="38100" dist="38100" dir="2700000" algn="tl">
                    <a:srgbClr val="C0C0C0"/>
                  </a:outerShdw>
                </a:effectLst>
              </a:rPr>
              <a:t>  算法</a:t>
            </a:r>
          </a:p>
          <a:p>
            <a:pPr marL="0" indent="0" eaLnBrk="1" hangingPunct="1">
              <a:lnSpc>
                <a:spcPct val="130000"/>
              </a:lnSpc>
              <a:buFont typeface="Wingdings" pitchFamily="2" charset="2"/>
              <a:buNone/>
              <a:defRPr/>
            </a:pPr>
            <a:r>
              <a:rPr lang="zh-CN" altLang="en-US" smtClean="0"/>
              <a:t>    选择近期最久没有被访问过的页面作为要被替换的页面。</a:t>
            </a:r>
          </a:p>
          <a:p>
            <a:pPr marL="0" indent="0" eaLnBrk="1" hangingPunct="1">
              <a:lnSpc>
                <a:spcPct val="130000"/>
              </a:lnSpc>
              <a:buClr>
                <a:srgbClr val="FF0000"/>
              </a:buClr>
              <a:defRPr/>
            </a:pPr>
            <a:r>
              <a:rPr lang="zh-CN" altLang="en-US" smtClean="0">
                <a:solidFill>
                  <a:srgbClr val="FF0000"/>
                </a:solidFill>
                <a:effectLst>
                  <a:outerShdw blurRad="38100" dist="38100" dir="2700000" algn="tl">
                    <a:srgbClr val="C0C0C0"/>
                  </a:outerShdw>
                </a:effectLst>
              </a:rPr>
              <a:t>  特点</a:t>
            </a:r>
          </a:p>
          <a:p>
            <a:pPr marL="0" indent="0" eaLnBrk="1" hangingPunct="1">
              <a:lnSpc>
                <a:spcPct val="130000"/>
              </a:lnSpc>
              <a:buFont typeface="Wingdings" pitchFamily="2" charset="2"/>
              <a:buNone/>
              <a:defRPr/>
            </a:pPr>
            <a:r>
              <a:rPr lang="zh-CN" altLang="en-US" smtClean="0"/>
              <a:t>    既充分利用了历史信息，又反映了程序的局部性，而且实现起来比较容易。</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pPr eaLnBrk="1" hangingPunct="1">
              <a:defRPr/>
            </a:pPr>
            <a:r>
              <a:rPr lang="zh-CN" altLang="en-US" smtClean="0"/>
              <a:t>最优替换算法</a:t>
            </a:r>
            <a:br>
              <a:rPr lang="zh-CN" altLang="en-US" smtClean="0"/>
            </a:br>
            <a:r>
              <a:rPr lang="zh-CN" altLang="en-US" sz="3200" smtClean="0">
                <a:latin typeface="Arial" pitchFamily="34" charset="0"/>
              </a:rPr>
              <a:t>（</a:t>
            </a:r>
            <a:r>
              <a:rPr lang="en-US" altLang="zh-CN" sz="3200" smtClean="0">
                <a:latin typeface="Arial" pitchFamily="34" charset="0"/>
              </a:rPr>
              <a:t>OPT</a:t>
            </a:r>
            <a:r>
              <a:rPr lang="zh-CN" altLang="en-US" sz="3200" smtClean="0">
                <a:latin typeface="Arial" pitchFamily="34" charset="0"/>
              </a:rPr>
              <a:t>算法）</a:t>
            </a:r>
          </a:p>
        </p:txBody>
      </p:sp>
      <p:sp>
        <p:nvSpPr>
          <p:cNvPr id="7270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虚拟存储系统</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页面替换算法</a:t>
            </a:r>
            <a:endParaRPr lang="zh-CN" altLang="en-US" sz="1200" b="0">
              <a:latin typeface="Times New Roman" pitchFamily="18" charset="0"/>
              <a:ea typeface="幼圆" pitchFamily="49" charset="-122"/>
            </a:endParaRPr>
          </a:p>
        </p:txBody>
      </p:sp>
      <p:sp>
        <p:nvSpPr>
          <p:cNvPr id="479237" name="Rectangle 5"/>
          <p:cNvSpPr>
            <a:spLocks noGrp="1" noChangeArrowheads="1"/>
          </p:cNvSpPr>
          <p:nvPr>
            <p:ph type="body" idx="1"/>
          </p:nvPr>
        </p:nvSpPr>
        <p:spPr/>
        <p:txBody>
          <a:bodyPr/>
          <a:lstStyle/>
          <a:p>
            <a:pPr marL="0" indent="0" eaLnBrk="1" hangingPunct="1">
              <a:lnSpc>
                <a:spcPct val="130000"/>
              </a:lnSpc>
              <a:buClr>
                <a:srgbClr val="FF0000"/>
              </a:buClr>
              <a:defRPr/>
            </a:pPr>
            <a:r>
              <a:rPr lang="zh-CN" altLang="en-US" smtClean="0">
                <a:solidFill>
                  <a:srgbClr val="FF0000"/>
                </a:solidFill>
                <a:effectLst>
                  <a:outerShdw blurRad="38100" dist="38100" dir="2700000" algn="tl">
                    <a:srgbClr val="C0C0C0"/>
                  </a:outerShdw>
                </a:effectLst>
              </a:rPr>
              <a:t>  算法</a:t>
            </a:r>
          </a:p>
          <a:p>
            <a:pPr marL="0" indent="0" eaLnBrk="1" hangingPunct="1">
              <a:lnSpc>
                <a:spcPct val="130000"/>
              </a:lnSpc>
              <a:buFont typeface="Wingdings" pitchFamily="2" charset="2"/>
              <a:buNone/>
              <a:defRPr/>
            </a:pPr>
            <a:r>
              <a:rPr lang="zh-CN" altLang="en-US" smtClean="0"/>
              <a:t>    选择将来最久不被访问的页面作为要被替换的页面。</a:t>
            </a:r>
          </a:p>
          <a:p>
            <a:pPr marL="0" indent="0" eaLnBrk="1" hangingPunct="1">
              <a:lnSpc>
                <a:spcPct val="130000"/>
              </a:lnSpc>
              <a:buClr>
                <a:srgbClr val="FF0000"/>
              </a:buClr>
              <a:defRPr/>
            </a:pPr>
            <a:r>
              <a:rPr lang="zh-CN" altLang="en-US" smtClean="0">
                <a:solidFill>
                  <a:srgbClr val="FF0000"/>
                </a:solidFill>
                <a:effectLst>
                  <a:outerShdw blurRad="38100" dist="38100" dir="2700000" algn="tl">
                    <a:srgbClr val="C0C0C0"/>
                  </a:outerShdw>
                </a:effectLst>
              </a:rPr>
              <a:t>  特点</a:t>
            </a:r>
          </a:p>
          <a:p>
            <a:pPr marL="0" indent="0" eaLnBrk="1" hangingPunct="1">
              <a:lnSpc>
                <a:spcPct val="130000"/>
              </a:lnSpc>
              <a:buFont typeface="Wingdings" pitchFamily="2" charset="2"/>
              <a:buNone/>
              <a:defRPr/>
            </a:pPr>
            <a:r>
              <a:rPr lang="zh-CN" altLang="en-US" smtClean="0"/>
              <a:t>    </a:t>
            </a:r>
            <a:r>
              <a:rPr lang="en-US" altLang="zh-CN" smtClean="0"/>
              <a:t>OPT</a:t>
            </a:r>
            <a:r>
              <a:rPr lang="zh-CN" altLang="en-US" smtClean="0"/>
              <a:t>算法是一种理想化的算法，可用来作为评价其它页面替换算法好坏的标准。</a:t>
            </a:r>
          </a:p>
        </p:txBody>
      </p:sp>
      <p:sp>
        <p:nvSpPr>
          <p:cNvPr id="72709"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1</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pPr eaLnBrk="1" hangingPunct="1">
              <a:defRPr/>
            </a:pPr>
            <a:r>
              <a:rPr lang="zh-CN" altLang="en-US" smtClean="0"/>
              <a:t>例  子</a:t>
            </a:r>
          </a:p>
        </p:txBody>
      </p:sp>
      <p:sp>
        <p:nvSpPr>
          <p:cNvPr id="7373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4"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虚拟存储系统</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页面替换算法</a:t>
            </a:r>
            <a:endParaRPr lang="zh-CN" altLang="en-US" sz="1200" b="0">
              <a:latin typeface="Times New Roman" pitchFamily="18" charset="0"/>
              <a:ea typeface="幼圆" pitchFamily="49" charset="-122"/>
            </a:endParaRPr>
          </a:p>
        </p:txBody>
      </p:sp>
      <p:sp>
        <p:nvSpPr>
          <p:cNvPr id="73732"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2</a:t>
            </a:r>
          </a:p>
        </p:txBody>
      </p:sp>
      <p:sp>
        <p:nvSpPr>
          <p:cNvPr id="73733" name="Rectangle 6"/>
          <p:cNvSpPr>
            <a:spLocks noGrp="1" noChangeArrowheads="1"/>
          </p:cNvSpPr>
          <p:nvPr>
            <p:ph type="body" idx="1"/>
          </p:nvPr>
        </p:nvSpPr>
        <p:spPr>
          <a:xfrm>
            <a:off x="809625" y="1989138"/>
            <a:ext cx="7958138" cy="3186112"/>
          </a:xfrm>
        </p:spPr>
        <p:txBody>
          <a:bodyPr/>
          <a:lstStyle/>
          <a:p>
            <a:pPr marL="0" indent="0" eaLnBrk="1" hangingPunct="1">
              <a:buFont typeface="Wingdings" pitchFamily="2" charset="2"/>
              <a:buNone/>
            </a:pPr>
            <a:r>
              <a:rPr lang="zh-CN" altLang="en-US" sz="2800" smtClean="0"/>
              <a:t>       一个程序共有5个页面组成，程序执行过程中的页地址流如下：</a:t>
            </a:r>
            <a:br>
              <a:rPr lang="zh-CN" altLang="en-US" sz="2800" smtClean="0"/>
            </a:br>
            <a:r>
              <a:rPr lang="zh-CN" altLang="en-US" sz="2800" smtClean="0"/>
              <a:t>	</a:t>
            </a:r>
            <a:r>
              <a:rPr lang="en-US" altLang="zh-CN" sz="2800" smtClean="0"/>
              <a:t>P1, P2, P1, P5, P4, P1, P3, P4, P2, P4</a:t>
            </a:r>
            <a:br>
              <a:rPr lang="en-US" altLang="zh-CN" sz="2800" smtClean="0"/>
            </a:br>
            <a:r>
              <a:rPr lang="en-US" altLang="zh-CN" sz="2800" smtClean="0"/>
              <a:t>       </a:t>
            </a:r>
            <a:r>
              <a:rPr lang="zh-CN" altLang="en-US" sz="2800" smtClean="0"/>
              <a:t>假设分配给这个程序的主存储器共有3个页面。给出</a:t>
            </a:r>
            <a:r>
              <a:rPr lang="en-US" altLang="zh-CN" sz="2800" smtClean="0"/>
              <a:t>FIFO、LRU、OPT </a:t>
            </a:r>
            <a:r>
              <a:rPr lang="zh-CN" altLang="en-US" sz="2800" smtClean="0"/>
              <a:t>三种页面替换算法对这3页主存的使用情况，包括调入、替换和命中等。</a:t>
            </a:r>
          </a:p>
        </p:txBody>
      </p:sp>
      <p:pic>
        <p:nvPicPr>
          <p:cNvPr id="73734"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14400" y="4953000"/>
            <a:ext cx="1701800" cy="127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1288" name="AutoShape 8"/>
          <p:cNvSpPr>
            <a:spLocks noChangeArrowheads="1"/>
          </p:cNvSpPr>
          <p:nvPr/>
        </p:nvSpPr>
        <p:spPr bwMode="auto">
          <a:xfrm>
            <a:off x="2895600" y="4876800"/>
            <a:ext cx="5791200" cy="1524000"/>
          </a:xfrm>
          <a:prstGeom prst="cloudCallout">
            <a:avLst>
              <a:gd name="adj1" fmla="val -65681"/>
              <a:gd name="adj2" fmla="val -20625"/>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lIns="90000" tIns="46800" rIns="90000" bIns="46800"/>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buClr>
                <a:schemeClr val="accent2"/>
              </a:buClr>
              <a:buFont typeface="Wingdings" pitchFamily="2" charset="2"/>
              <a:buNone/>
            </a:pPr>
            <a:r>
              <a:rPr lang="zh-CN" altLang="en-US" sz="2400"/>
              <a:t>在虚拟存储器中，实际上有可能采用只有</a:t>
            </a:r>
            <a:r>
              <a:rPr lang="en-US" altLang="zh-CN" sz="2400"/>
              <a:t>FIFO</a:t>
            </a:r>
            <a:r>
              <a:rPr lang="zh-CN" altLang="en-US" sz="2400"/>
              <a:t>和</a:t>
            </a:r>
            <a:r>
              <a:rPr lang="en-US" altLang="zh-CN" sz="2400"/>
              <a:t>LRU</a:t>
            </a:r>
            <a:r>
              <a:rPr lang="zh-CN" altLang="en-US" sz="2400"/>
              <a:t>两种算法。</a:t>
            </a:r>
          </a:p>
        </p:txBody>
      </p:sp>
    </p:spTree>
  </p:cSld>
  <p:clrMapOvr>
    <a:masterClrMapping/>
  </p:clrMapOvr>
  <p:transition spd="slow">
    <p:rand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481288"/>
                                        </p:tgtEl>
                                        <p:attrNameLst>
                                          <p:attrName>style.visibility</p:attrName>
                                        </p:attrNameLst>
                                      </p:cBhvr>
                                      <p:to>
                                        <p:strVal val="visible"/>
                                      </p:to>
                                    </p:set>
                                    <p:anim calcmode="lin" valueType="num">
                                      <p:cBhvr>
                                        <p:cTn id="7" dur="500" fill="hold"/>
                                        <p:tgtEl>
                                          <p:spTgt spid="481288"/>
                                        </p:tgtEl>
                                        <p:attrNameLst>
                                          <p:attrName>ppt_x</p:attrName>
                                        </p:attrNameLst>
                                      </p:cBhvr>
                                      <p:tavLst>
                                        <p:tav tm="0">
                                          <p:val>
                                            <p:strVal val="#ppt_x-#ppt_w/2"/>
                                          </p:val>
                                        </p:tav>
                                        <p:tav tm="100000">
                                          <p:val>
                                            <p:strVal val="#ppt_x"/>
                                          </p:val>
                                        </p:tav>
                                      </p:tavLst>
                                    </p:anim>
                                    <p:anim calcmode="lin" valueType="num">
                                      <p:cBhvr>
                                        <p:cTn id="8" dur="500" fill="hold"/>
                                        <p:tgtEl>
                                          <p:spTgt spid="481288"/>
                                        </p:tgtEl>
                                        <p:attrNameLst>
                                          <p:attrName>ppt_y</p:attrName>
                                        </p:attrNameLst>
                                      </p:cBhvr>
                                      <p:tavLst>
                                        <p:tav tm="0">
                                          <p:val>
                                            <p:strVal val="#ppt_y"/>
                                          </p:val>
                                        </p:tav>
                                        <p:tav tm="100000">
                                          <p:val>
                                            <p:strVal val="#ppt_y"/>
                                          </p:val>
                                        </p:tav>
                                      </p:tavLst>
                                    </p:anim>
                                    <p:anim calcmode="lin" valueType="num">
                                      <p:cBhvr>
                                        <p:cTn id="9" dur="500" fill="hold"/>
                                        <p:tgtEl>
                                          <p:spTgt spid="481288"/>
                                        </p:tgtEl>
                                        <p:attrNameLst>
                                          <p:attrName>ppt_w</p:attrName>
                                        </p:attrNameLst>
                                      </p:cBhvr>
                                      <p:tavLst>
                                        <p:tav tm="0">
                                          <p:val>
                                            <p:fltVal val="0"/>
                                          </p:val>
                                        </p:tav>
                                        <p:tav tm="100000">
                                          <p:val>
                                            <p:strVal val="#ppt_w"/>
                                          </p:val>
                                        </p:tav>
                                      </p:tavLst>
                                    </p:anim>
                                    <p:anim calcmode="lin" valueType="num">
                                      <p:cBhvr>
                                        <p:cTn id="10" dur="500" fill="hold"/>
                                        <p:tgtEl>
                                          <p:spTgt spid="481288"/>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88"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pPr eaLnBrk="1" hangingPunct="1">
              <a:defRPr/>
            </a:pPr>
            <a:r>
              <a:rPr lang="zh-CN" altLang="en-US" smtClean="0"/>
              <a:t>存储系统的定义</a:t>
            </a:r>
          </a:p>
        </p:txBody>
      </p:sp>
      <p:sp>
        <p:nvSpPr>
          <p:cNvPr id="921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存储系统原理</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存储系统的基本概念</a:t>
            </a:r>
            <a:endParaRPr lang="zh-CN" altLang="en-US" sz="1200" b="0">
              <a:latin typeface="Times New Roman" pitchFamily="18" charset="0"/>
              <a:ea typeface="幼圆" pitchFamily="49" charset="-122"/>
            </a:endParaRPr>
          </a:p>
        </p:txBody>
      </p:sp>
      <p:sp>
        <p:nvSpPr>
          <p:cNvPr id="9220" name="Rectangle 4"/>
          <p:cNvSpPr>
            <a:spLocks noGrp="1" noChangeArrowheads="1"/>
          </p:cNvSpPr>
          <p:nvPr>
            <p:ph type="body" idx="1"/>
          </p:nvPr>
        </p:nvSpPr>
        <p:spPr>
          <a:xfrm>
            <a:off x="809625" y="1989138"/>
            <a:ext cx="7958138" cy="2447974"/>
          </a:xfrm>
        </p:spPr>
        <p:txBody>
          <a:bodyPr/>
          <a:lstStyle/>
          <a:p>
            <a:pPr marL="0" indent="0" eaLnBrk="1" hangingPunct="1">
              <a:lnSpc>
                <a:spcPct val="105000"/>
              </a:lnSpc>
              <a:buFont typeface="Wingdings" pitchFamily="2" charset="2"/>
              <a:buNone/>
            </a:pPr>
            <a:r>
              <a:rPr lang="zh-CN" altLang="en-US" sz="2400" dirty="0" smtClean="0"/>
              <a:t>       两个或两个以上</a:t>
            </a:r>
            <a:r>
              <a:rPr lang="zh-CN" altLang="en-US" sz="2400" dirty="0" smtClean="0">
                <a:solidFill>
                  <a:srgbClr val="0000FF"/>
                </a:solidFill>
              </a:rPr>
              <a:t>速度</a:t>
            </a:r>
            <a:r>
              <a:rPr lang="zh-CN" altLang="en-US" sz="2400" dirty="0" smtClean="0"/>
              <a:t>、</a:t>
            </a:r>
            <a:r>
              <a:rPr lang="zh-CN" altLang="en-US" sz="2400" dirty="0">
                <a:solidFill>
                  <a:srgbClr val="0000FF"/>
                </a:solidFill>
              </a:rPr>
              <a:t>容量</a:t>
            </a:r>
            <a:r>
              <a:rPr lang="zh-CN" altLang="en-US" sz="2400" dirty="0" smtClean="0"/>
              <a:t>和</a:t>
            </a:r>
            <a:r>
              <a:rPr lang="zh-CN" altLang="en-US" sz="2400" dirty="0">
                <a:solidFill>
                  <a:srgbClr val="0000FF"/>
                </a:solidFill>
              </a:rPr>
              <a:t>价格</a:t>
            </a:r>
            <a:r>
              <a:rPr lang="zh-CN" altLang="en-US" sz="2400" dirty="0" smtClean="0"/>
              <a:t>各不相同的存储器用</a:t>
            </a:r>
            <a:r>
              <a:rPr lang="zh-CN" altLang="en-US" sz="2400" dirty="0">
                <a:solidFill>
                  <a:srgbClr val="0000FF"/>
                </a:solidFill>
              </a:rPr>
              <a:t>硬件</a:t>
            </a:r>
            <a:r>
              <a:rPr lang="zh-CN" altLang="en-US" sz="2400" dirty="0" smtClean="0"/>
              <a:t>、</a:t>
            </a:r>
            <a:r>
              <a:rPr lang="zh-CN" altLang="en-US" sz="2400" dirty="0">
                <a:solidFill>
                  <a:srgbClr val="0000FF"/>
                </a:solidFill>
              </a:rPr>
              <a:t>软件</a:t>
            </a:r>
            <a:r>
              <a:rPr lang="zh-CN" altLang="en-US" sz="2400" dirty="0" smtClean="0"/>
              <a:t>或</a:t>
            </a:r>
            <a:r>
              <a:rPr lang="zh-CN" altLang="en-US" sz="2400" dirty="0">
                <a:solidFill>
                  <a:srgbClr val="0000FF"/>
                </a:solidFill>
              </a:rPr>
              <a:t>软硬件</a:t>
            </a:r>
            <a:r>
              <a:rPr lang="zh-CN" altLang="en-US" sz="2400" dirty="0" smtClean="0"/>
              <a:t>相结合的方法连接起来成为一个</a:t>
            </a:r>
            <a:r>
              <a:rPr lang="zh-CN" altLang="en-US" sz="2400" dirty="0">
                <a:solidFill>
                  <a:srgbClr val="0000FF"/>
                </a:solidFill>
              </a:rPr>
              <a:t>系统</a:t>
            </a:r>
            <a:r>
              <a:rPr lang="zh-CN" altLang="en-US" sz="2400" dirty="0" smtClean="0"/>
              <a:t>。这个系统对应用程序员</a:t>
            </a:r>
            <a:r>
              <a:rPr lang="zh-CN" altLang="en-US" sz="2400" dirty="0" smtClean="0">
                <a:solidFill>
                  <a:srgbClr val="FF0000"/>
                </a:solidFill>
              </a:rPr>
              <a:t>透明</a:t>
            </a:r>
            <a:r>
              <a:rPr lang="zh-CN" altLang="en-US" sz="2400" dirty="0" smtClean="0"/>
              <a:t>，并且，从应用程序员看它是一个“存储器”，这个“存储器”的速度接近于速度最快的那个存储器，存储容量接近于容量最大的那个存储器，单位容量的价格接近于最便宜的那个存储器。</a:t>
            </a:r>
          </a:p>
        </p:txBody>
      </p:sp>
      <p:sp>
        <p:nvSpPr>
          <p:cNvPr id="9221" name="Text Box 5"/>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en-US" altLang="zh-CN" sz="1200" b="0" dirty="0" smtClean="0">
                <a:latin typeface="幼圆" pitchFamily="49" charset="-122"/>
                <a:ea typeface="幼圆" pitchFamily="49" charset="-122"/>
              </a:rPr>
              <a:t>2</a:t>
            </a:r>
            <a:r>
              <a:rPr lang="zh-CN" altLang="en-US" sz="1200" b="0" dirty="0" smtClean="0">
                <a:latin typeface="幼圆" pitchFamily="49" charset="-122"/>
                <a:ea typeface="幼圆" pitchFamily="49" charset="-122"/>
              </a:rPr>
              <a:t> </a:t>
            </a:r>
            <a:r>
              <a:rPr lang="zh-CN" altLang="en-US" sz="1200" b="0" dirty="0">
                <a:latin typeface="幼圆" pitchFamily="49" charset="-122"/>
                <a:ea typeface="幼圆" pitchFamily="49" charset="-122"/>
              </a:rPr>
              <a:t>之 1</a:t>
            </a:r>
          </a:p>
        </p:txBody>
      </p:sp>
      <p:grpSp>
        <p:nvGrpSpPr>
          <p:cNvPr id="6" name="Group 17"/>
          <p:cNvGrpSpPr>
            <a:grpSpLocks/>
          </p:cNvGrpSpPr>
          <p:nvPr/>
        </p:nvGrpSpPr>
        <p:grpSpPr bwMode="auto">
          <a:xfrm>
            <a:off x="796506" y="4365104"/>
            <a:ext cx="8001000" cy="849137"/>
            <a:chOff x="480" y="1440"/>
            <a:chExt cx="5040" cy="960"/>
          </a:xfrm>
        </p:grpSpPr>
        <p:sp>
          <p:nvSpPr>
            <p:cNvPr id="7" name="Rectangle 12"/>
            <p:cNvSpPr>
              <a:spLocks noChangeArrowheads="1"/>
            </p:cNvSpPr>
            <p:nvPr/>
          </p:nvSpPr>
          <p:spPr bwMode="auto">
            <a:xfrm>
              <a:off x="480" y="1440"/>
              <a:ext cx="5040" cy="960"/>
            </a:xfrm>
            <a:prstGeom prst="rect">
              <a:avLst/>
            </a:prstGeom>
            <a:solidFill>
              <a:srgbClr val="FFFF00"/>
            </a:solidFill>
            <a:ln w="57150">
              <a:solidFill>
                <a:srgbClr val="FF0000"/>
              </a:solidFill>
              <a:prstDash val="sysDot"/>
              <a:miter lim="800000"/>
              <a:headEnd/>
              <a:tailEnd/>
            </a:ln>
            <a:effectLst>
              <a:outerShdw dist="107763" dir="2700000" algn="ctr" rotWithShape="0">
                <a:schemeClr val="bg2"/>
              </a:outerShdw>
            </a:effec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000" b="0">
                <a:solidFill>
                  <a:schemeClr val="tx2"/>
                </a:solidFill>
              </a:endParaRPr>
            </a:p>
          </p:txBody>
        </p:sp>
        <p:sp>
          <p:nvSpPr>
            <p:cNvPr id="8" name="Rectangle 7"/>
            <p:cNvSpPr>
              <a:spLocks noChangeArrowheads="1"/>
            </p:cNvSpPr>
            <p:nvPr/>
          </p:nvSpPr>
          <p:spPr bwMode="auto">
            <a:xfrm>
              <a:off x="624" y="1584"/>
              <a:ext cx="1200" cy="672"/>
            </a:xfrm>
            <a:prstGeom prst="rect">
              <a:avLst/>
            </a:prstGeom>
            <a:noFill/>
            <a:ln w="28575">
              <a:solidFill>
                <a:schemeClr val="tx2"/>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en-US" altLang="zh-CN" sz="2000" b="0">
                  <a:solidFill>
                    <a:schemeClr val="tx2"/>
                  </a:solidFill>
                  <a:latin typeface="Book Antiqua" pitchFamily="18" charset="0"/>
                </a:rPr>
                <a:t>M</a:t>
              </a:r>
              <a:r>
                <a:rPr lang="en-US" altLang="zh-CN" sz="2000" b="0" baseline="-25000">
                  <a:solidFill>
                    <a:schemeClr val="tx2"/>
                  </a:solidFill>
                  <a:latin typeface="Book Antiqua" pitchFamily="18" charset="0"/>
                </a:rPr>
                <a:t>1</a:t>
              </a:r>
              <a:endParaRPr lang="en-US" altLang="zh-CN" sz="2000" b="0">
                <a:solidFill>
                  <a:schemeClr val="tx2"/>
                </a:solidFill>
                <a:latin typeface="Book Antiqua" pitchFamily="18" charset="0"/>
              </a:endParaRPr>
            </a:p>
            <a:p>
              <a:pPr algn="ctr" eaLnBrk="1" hangingPunct="1">
                <a:lnSpc>
                  <a:spcPct val="80000"/>
                </a:lnSpc>
                <a:spcBef>
                  <a:spcPct val="0"/>
                </a:spcBef>
                <a:buClrTx/>
                <a:buFontTx/>
                <a:buNone/>
              </a:pPr>
              <a:r>
                <a:rPr lang="en-US" altLang="zh-CN" sz="2000" b="0">
                  <a:solidFill>
                    <a:schemeClr val="tx2"/>
                  </a:solidFill>
                  <a:latin typeface="Book Antiqua" pitchFamily="18" charset="0"/>
                </a:rPr>
                <a:t>(T</a:t>
              </a:r>
              <a:r>
                <a:rPr lang="en-US" altLang="zh-CN" sz="2000" b="0" baseline="-25000">
                  <a:solidFill>
                    <a:schemeClr val="tx2"/>
                  </a:solidFill>
                  <a:latin typeface="Book Antiqua" pitchFamily="18" charset="0"/>
                </a:rPr>
                <a:t>1</a:t>
              </a:r>
              <a:r>
                <a:rPr lang="en-US" altLang="zh-CN" sz="2000" b="0">
                  <a:solidFill>
                    <a:schemeClr val="tx2"/>
                  </a:solidFill>
                  <a:latin typeface="Book Antiqua" pitchFamily="18" charset="0"/>
                </a:rPr>
                <a:t>, S</a:t>
              </a:r>
              <a:r>
                <a:rPr lang="en-US" altLang="zh-CN" sz="2000" b="0" baseline="-25000">
                  <a:solidFill>
                    <a:schemeClr val="tx2"/>
                  </a:solidFill>
                  <a:latin typeface="Book Antiqua" pitchFamily="18" charset="0"/>
                </a:rPr>
                <a:t>1</a:t>
              </a:r>
              <a:r>
                <a:rPr lang="en-US" altLang="zh-CN" sz="2000" b="0">
                  <a:solidFill>
                    <a:schemeClr val="tx2"/>
                  </a:solidFill>
                  <a:latin typeface="Book Antiqua" pitchFamily="18" charset="0"/>
                </a:rPr>
                <a:t>, C</a:t>
              </a:r>
              <a:r>
                <a:rPr lang="en-US" altLang="zh-CN" sz="2000" b="0" baseline="-25000">
                  <a:solidFill>
                    <a:schemeClr val="tx2"/>
                  </a:solidFill>
                  <a:latin typeface="Book Antiqua" pitchFamily="18" charset="0"/>
                </a:rPr>
                <a:t>1</a:t>
              </a:r>
              <a:r>
                <a:rPr lang="en-US" altLang="zh-CN" sz="2000" b="0">
                  <a:solidFill>
                    <a:schemeClr val="tx2"/>
                  </a:solidFill>
                  <a:latin typeface="Book Antiqua" pitchFamily="18" charset="0"/>
                </a:rPr>
                <a:t>)</a:t>
              </a:r>
            </a:p>
          </p:txBody>
        </p:sp>
        <p:sp>
          <p:nvSpPr>
            <p:cNvPr id="9" name="Rectangle 8"/>
            <p:cNvSpPr>
              <a:spLocks noChangeArrowheads="1"/>
            </p:cNvSpPr>
            <p:nvPr/>
          </p:nvSpPr>
          <p:spPr bwMode="auto">
            <a:xfrm>
              <a:off x="2256" y="1584"/>
              <a:ext cx="1200" cy="672"/>
            </a:xfrm>
            <a:prstGeom prst="rect">
              <a:avLst/>
            </a:prstGeom>
            <a:noFill/>
            <a:ln w="28575">
              <a:solidFill>
                <a:schemeClr val="tx2"/>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en-US" altLang="zh-CN" sz="2000" b="0">
                  <a:solidFill>
                    <a:schemeClr val="tx2"/>
                  </a:solidFill>
                  <a:latin typeface="Book Antiqua" pitchFamily="18" charset="0"/>
                </a:rPr>
                <a:t>M</a:t>
              </a:r>
              <a:r>
                <a:rPr lang="en-US" altLang="zh-CN" sz="2000" b="0" baseline="-25000">
                  <a:solidFill>
                    <a:schemeClr val="tx2"/>
                  </a:solidFill>
                  <a:latin typeface="Book Antiqua" pitchFamily="18" charset="0"/>
                </a:rPr>
                <a:t>2</a:t>
              </a:r>
              <a:endParaRPr lang="en-US" altLang="zh-CN" sz="2000" b="0">
                <a:solidFill>
                  <a:schemeClr val="tx2"/>
                </a:solidFill>
                <a:latin typeface="Book Antiqua" pitchFamily="18" charset="0"/>
              </a:endParaRPr>
            </a:p>
            <a:p>
              <a:pPr algn="ctr" eaLnBrk="1" hangingPunct="1">
                <a:lnSpc>
                  <a:spcPct val="80000"/>
                </a:lnSpc>
                <a:spcBef>
                  <a:spcPct val="0"/>
                </a:spcBef>
                <a:buClrTx/>
                <a:buFontTx/>
                <a:buNone/>
              </a:pPr>
              <a:r>
                <a:rPr lang="en-US" altLang="zh-CN" sz="2000" b="0">
                  <a:solidFill>
                    <a:schemeClr val="tx2"/>
                  </a:solidFill>
                  <a:latin typeface="Book Antiqua" pitchFamily="18" charset="0"/>
                </a:rPr>
                <a:t>(T</a:t>
              </a:r>
              <a:r>
                <a:rPr lang="en-US" altLang="zh-CN" sz="2000" b="0" baseline="-25000">
                  <a:solidFill>
                    <a:schemeClr val="tx2"/>
                  </a:solidFill>
                  <a:latin typeface="Book Antiqua" pitchFamily="18" charset="0"/>
                </a:rPr>
                <a:t>2</a:t>
              </a:r>
              <a:r>
                <a:rPr lang="en-US" altLang="zh-CN" sz="2000" b="0">
                  <a:solidFill>
                    <a:schemeClr val="tx2"/>
                  </a:solidFill>
                  <a:latin typeface="Book Antiqua" pitchFamily="18" charset="0"/>
                </a:rPr>
                <a:t>, S</a:t>
              </a:r>
              <a:r>
                <a:rPr lang="en-US" altLang="zh-CN" sz="2000" b="0" baseline="-25000">
                  <a:solidFill>
                    <a:schemeClr val="tx2"/>
                  </a:solidFill>
                  <a:latin typeface="Book Antiqua" pitchFamily="18" charset="0"/>
                </a:rPr>
                <a:t>2</a:t>
              </a:r>
              <a:r>
                <a:rPr lang="en-US" altLang="zh-CN" sz="2000" b="0">
                  <a:solidFill>
                    <a:schemeClr val="tx2"/>
                  </a:solidFill>
                  <a:latin typeface="Book Antiqua" pitchFamily="18" charset="0"/>
                </a:rPr>
                <a:t>, C</a:t>
              </a:r>
              <a:r>
                <a:rPr lang="en-US" altLang="zh-CN" sz="2000" b="0" baseline="-25000">
                  <a:solidFill>
                    <a:schemeClr val="tx2"/>
                  </a:solidFill>
                  <a:latin typeface="Book Antiqua" pitchFamily="18" charset="0"/>
                </a:rPr>
                <a:t>2</a:t>
              </a:r>
              <a:r>
                <a:rPr lang="en-US" altLang="zh-CN" sz="2000" b="0">
                  <a:solidFill>
                    <a:schemeClr val="tx2"/>
                  </a:solidFill>
                  <a:latin typeface="Book Antiqua" pitchFamily="18" charset="0"/>
                </a:rPr>
                <a:t>)</a:t>
              </a:r>
            </a:p>
          </p:txBody>
        </p:sp>
        <p:sp>
          <p:nvSpPr>
            <p:cNvPr id="10" name="Rectangle 9"/>
            <p:cNvSpPr>
              <a:spLocks noChangeArrowheads="1"/>
            </p:cNvSpPr>
            <p:nvPr/>
          </p:nvSpPr>
          <p:spPr bwMode="auto">
            <a:xfrm>
              <a:off x="4224" y="1584"/>
              <a:ext cx="1200" cy="672"/>
            </a:xfrm>
            <a:prstGeom prst="rect">
              <a:avLst/>
            </a:prstGeom>
            <a:noFill/>
            <a:ln w="28575">
              <a:solidFill>
                <a:schemeClr val="tx2"/>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en-US" altLang="zh-CN" sz="2000" b="0">
                  <a:solidFill>
                    <a:schemeClr val="tx2"/>
                  </a:solidFill>
                  <a:latin typeface="Book Antiqua" pitchFamily="18" charset="0"/>
                </a:rPr>
                <a:t>M</a:t>
              </a:r>
              <a:r>
                <a:rPr lang="en-US" altLang="zh-CN" sz="2000" b="0" baseline="-25000">
                  <a:solidFill>
                    <a:schemeClr val="tx2"/>
                  </a:solidFill>
                  <a:latin typeface="Book Antiqua" pitchFamily="18" charset="0"/>
                </a:rPr>
                <a:t>n</a:t>
              </a:r>
              <a:endParaRPr lang="en-US" altLang="zh-CN" sz="2000" b="0">
                <a:solidFill>
                  <a:schemeClr val="tx2"/>
                </a:solidFill>
                <a:latin typeface="Book Antiqua" pitchFamily="18" charset="0"/>
              </a:endParaRPr>
            </a:p>
            <a:p>
              <a:pPr algn="ctr" eaLnBrk="1" hangingPunct="1">
                <a:lnSpc>
                  <a:spcPct val="80000"/>
                </a:lnSpc>
                <a:spcBef>
                  <a:spcPct val="0"/>
                </a:spcBef>
                <a:buClrTx/>
                <a:buFontTx/>
                <a:buNone/>
              </a:pPr>
              <a:r>
                <a:rPr lang="en-US" altLang="zh-CN" sz="2000" b="0">
                  <a:solidFill>
                    <a:schemeClr val="tx2"/>
                  </a:solidFill>
                  <a:latin typeface="Book Antiqua" pitchFamily="18" charset="0"/>
                </a:rPr>
                <a:t>(T</a:t>
              </a:r>
              <a:r>
                <a:rPr lang="en-US" altLang="zh-CN" sz="2000" b="0" baseline="-25000">
                  <a:solidFill>
                    <a:schemeClr val="tx2"/>
                  </a:solidFill>
                  <a:latin typeface="Book Antiqua" pitchFamily="18" charset="0"/>
                </a:rPr>
                <a:t>n</a:t>
              </a:r>
              <a:r>
                <a:rPr lang="en-US" altLang="zh-CN" sz="2000" b="0">
                  <a:solidFill>
                    <a:schemeClr val="tx2"/>
                  </a:solidFill>
                  <a:latin typeface="Book Antiqua" pitchFamily="18" charset="0"/>
                </a:rPr>
                <a:t>, S</a:t>
              </a:r>
              <a:r>
                <a:rPr lang="en-US" altLang="zh-CN" sz="2000" b="0" baseline="-25000">
                  <a:solidFill>
                    <a:schemeClr val="tx2"/>
                  </a:solidFill>
                  <a:latin typeface="Book Antiqua" pitchFamily="18" charset="0"/>
                </a:rPr>
                <a:t>n</a:t>
              </a:r>
              <a:r>
                <a:rPr lang="en-US" altLang="zh-CN" sz="2000" b="0">
                  <a:solidFill>
                    <a:schemeClr val="tx2"/>
                  </a:solidFill>
                  <a:latin typeface="Book Antiqua" pitchFamily="18" charset="0"/>
                </a:rPr>
                <a:t>, C</a:t>
              </a:r>
              <a:r>
                <a:rPr lang="en-US" altLang="zh-CN" sz="2000" b="0" baseline="-25000">
                  <a:solidFill>
                    <a:schemeClr val="tx2"/>
                  </a:solidFill>
                  <a:latin typeface="Book Antiqua" pitchFamily="18" charset="0"/>
                </a:rPr>
                <a:t>n</a:t>
              </a:r>
              <a:r>
                <a:rPr lang="en-US" altLang="zh-CN" sz="2000" b="0">
                  <a:solidFill>
                    <a:schemeClr val="tx2"/>
                  </a:solidFill>
                  <a:latin typeface="Book Antiqua" pitchFamily="18" charset="0"/>
                </a:rPr>
                <a:t>)</a:t>
              </a:r>
            </a:p>
          </p:txBody>
        </p:sp>
        <p:sp>
          <p:nvSpPr>
            <p:cNvPr id="11" name="Line 10"/>
            <p:cNvSpPr>
              <a:spLocks noChangeShapeType="1"/>
            </p:cNvSpPr>
            <p:nvPr/>
          </p:nvSpPr>
          <p:spPr bwMode="auto">
            <a:xfrm>
              <a:off x="1824" y="1920"/>
              <a:ext cx="432" cy="0"/>
            </a:xfrm>
            <a:prstGeom prst="line">
              <a:avLst/>
            </a:prstGeom>
            <a:noFill/>
            <a:ln w="28575">
              <a:solidFill>
                <a:schemeClr val="tx2"/>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12" name="Line 11"/>
            <p:cNvSpPr>
              <a:spLocks noChangeShapeType="1"/>
            </p:cNvSpPr>
            <p:nvPr/>
          </p:nvSpPr>
          <p:spPr bwMode="auto">
            <a:xfrm>
              <a:off x="3456" y="1920"/>
              <a:ext cx="768" cy="0"/>
            </a:xfrm>
            <a:prstGeom prst="line">
              <a:avLst/>
            </a:prstGeom>
            <a:noFill/>
            <a:ln w="28575">
              <a:solidFill>
                <a:schemeClr val="tx2"/>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sp>
        <p:nvSpPr>
          <p:cNvPr id="13" name="Rectangle 13"/>
          <p:cNvSpPr>
            <a:spLocks noChangeArrowheads="1"/>
          </p:cNvSpPr>
          <p:nvPr/>
        </p:nvSpPr>
        <p:spPr bwMode="auto">
          <a:xfrm>
            <a:off x="2070546" y="5517231"/>
            <a:ext cx="5165750" cy="93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buClrTx/>
              <a:buFontTx/>
              <a:buNone/>
            </a:pPr>
            <a:r>
              <a:rPr lang="en-US" altLang="zh-CN" sz="2000" dirty="0">
                <a:solidFill>
                  <a:schemeClr val="tx2"/>
                </a:solidFill>
              </a:rPr>
              <a:t>T</a:t>
            </a:r>
            <a:r>
              <a:rPr lang="zh-CN" altLang="en-US" sz="2000" dirty="0">
                <a:solidFill>
                  <a:schemeClr val="tx2"/>
                </a:solidFill>
              </a:rPr>
              <a:t>≈</a:t>
            </a:r>
            <a:r>
              <a:rPr lang="en-US" altLang="zh-CN" sz="2000" dirty="0">
                <a:solidFill>
                  <a:schemeClr val="tx2"/>
                </a:solidFill>
              </a:rPr>
              <a:t>min(T</a:t>
            </a:r>
            <a:r>
              <a:rPr lang="en-US" altLang="zh-CN" sz="2000" baseline="-25000" dirty="0">
                <a:solidFill>
                  <a:schemeClr val="tx2"/>
                </a:solidFill>
              </a:rPr>
              <a:t>1</a:t>
            </a:r>
            <a:r>
              <a:rPr lang="en-US" altLang="zh-CN" sz="2000" dirty="0">
                <a:solidFill>
                  <a:schemeClr val="tx2"/>
                </a:solidFill>
              </a:rPr>
              <a:t>, T</a:t>
            </a:r>
            <a:r>
              <a:rPr lang="en-US" altLang="zh-CN" sz="2000" baseline="-25000" dirty="0">
                <a:solidFill>
                  <a:schemeClr val="tx2"/>
                </a:solidFill>
              </a:rPr>
              <a:t>2</a:t>
            </a:r>
            <a:r>
              <a:rPr lang="en-US" altLang="zh-CN" sz="2000" dirty="0">
                <a:solidFill>
                  <a:schemeClr val="tx2"/>
                </a:solidFill>
              </a:rPr>
              <a:t>, …, </a:t>
            </a:r>
            <a:r>
              <a:rPr lang="en-US" altLang="zh-CN" sz="2000" dirty="0" err="1">
                <a:solidFill>
                  <a:schemeClr val="tx2"/>
                </a:solidFill>
              </a:rPr>
              <a:t>T</a:t>
            </a:r>
            <a:r>
              <a:rPr lang="en-US" altLang="zh-CN" sz="2000" baseline="-25000" dirty="0" err="1">
                <a:solidFill>
                  <a:schemeClr val="tx2"/>
                </a:solidFill>
              </a:rPr>
              <a:t>n</a:t>
            </a:r>
            <a:r>
              <a:rPr lang="en-US" altLang="zh-CN" sz="2000" dirty="0">
                <a:solidFill>
                  <a:schemeClr val="tx2"/>
                </a:solidFill>
              </a:rPr>
              <a:t>), </a:t>
            </a:r>
            <a:r>
              <a:rPr lang="zh-CN" altLang="en-US" sz="2000" dirty="0">
                <a:solidFill>
                  <a:schemeClr val="tx2"/>
                </a:solidFill>
              </a:rPr>
              <a:t>用存储周期表示</a:t>
            </a:r>
            <a:br>
              <a:rPr lang="zh-CN" altLang="en-US" sz="2000" dirty="0">
                <a:solidFill>
                  <a:schemeClr val="tx2"/>
                </a:solidFill>
              </a:rPr>
            </a:br>
            <a:r>
              <a:rPr lang="en-US" altLang="zh-CN" sz="2000" dirty="0">
                <a:solidFill>
                  <a:schemeClr val="tx2"/>
                </a:solidFill>
              </a:rPr>
              <a:t>S</a:t>
            </a:r>
            <a:r>
              <a:rPr lang="zh-CN" altLang="en-US" sz="2000" dirty="0">
                <a:solidFill>
                  <a:schemeClr val="tx2"/>
                </a:solidFill>
              </a:rPr>
              <a:t>≈</a:t>
            </a:r>
            <a:r>
              <a:rPr lang="en-US" altLang="zh-CN" sz="2000" dirty="0">
                <a:solidFill>
                  <a:schemeClr val="tx2"/>
                </a:solidFill>
              </a:rPr>
              <a:t>max(S</a:t>
            </a:r>
            <a:r>
              <a:rPr lang="en-US" altLang="zh-CN" sz="2000" baseline="-25000" dirty="0">
                <a:solidFill>
                  <a:schemeClr val="tx2"/>
                </a:solidFill>
              </a:rPr>
              <a:t>1</a:t>
            </a:r>
            <a:r>
              <a:rPr lang="en-US" altLang="zh-CN" sz="2000" dirty="0">
                <a:solidFill>
                  <a:schemeClr val="tx2"/>
                </a:solidFill>
              </a:rPr>
              <a:t>, S</a:t>
            </a:r>
            <a:r>
              <a:rPr lang="en-US" altLang="zh-CN" sz="2000" baseline="-25000" dirty="0">
                <a:solidFill>
                  <a:schemeClr val="tx2"/>
                </a:solidFill>
              </a:rPr>
              <a:t>2</a:t>
            </a:r>
            <a:r>
              <a:rPr lang="en-US" altLang="zh-CN" sz="2000" dirty="0">
                <a:solidFill>
                  <a:schemeClr val="tx2"/>
                </a:solidFill>
              </a:rPr>
              <a:t>, …, S</a:t>
            </a:r>
            <a:r>
              <a:rPr lang="en-US" altLang="zh-CN" sz="2000" baseline="-25000" dirty="0">
                <a:solidFill>
                  <a:schemeClr val="tx2"/>
                </a:solidFill>
              </a:rPr>
              <a:t>n</a:t>
            </a:r>
            <a:r>
              <a:rPr lang="en-US" altLang="zh-CN" sz="2000" dirty="0">
                <a:solidFill>
                  <a:schemeClr val="tx2"/>
                </a:solidFill>
              </a:rPr>
              <a:t>), </a:t>
            </a:r>
            <a:r>
              <a:rPr lang="zh-CN" altLang="en-US" sz="2000" dirty="0">
                <a:solidFill>
                  <a:schemeClr val="tx2"/>
                </a:solidFill>
              </a:rPr>
              <a:t>用</a:t>
            </a:r>
            <a:r>
              <a:rPr lang="en-US" altLang="zh-CN" sz="2000" dirty="0">
                <a:solidFill>
                  <a:schemeClr val="tx2"/>
                </a:solidFill>
              </a:rPr>
              <a:t>MB</a:t>
            </a:r>
            <a:r>
              <a:rPr lang="zh-CN" altLang="en-US" sz="2000" dirty="0">
                <a:solidFill>
                  <a:schemeClr val="tx2"/>
                </a:solidFill>
              </a:rPr>
              <a:t>或</a:t>
            </a:r>
            <a:r>
              <a:rPr lang="en-US" altLang="zh-CN" sz="2000" dirty="0">
                <a:solidFill>
                  <a:schemeClr val="tx2"/>
                </a:solidFill>
              </a:rPr>
              <a:t>GB</a:t>
            </a:r>
            <a:r>
              <a:rPr lang="zh-CN" altLang="en-US" sz="2000" dirty="0">
                <a:solidFill>
                  <a:schemeClr val="tx2"/>
                </a:solidFill>
              </a:rPr>
              <a:t>表示</a:t>
            </a:r>
            <a:br>
              <a:rPr lang="zh-CN" altLang="en-US" sz="2000" dirty="0">
                <a:solidFill>
                  <a:schemeClr val="tx2"/>
                </a:solidFill>
              </a:rPr>
            </a:br>
            <a:r>
              <a:rPr lang="en-US" altLang="zh-CN" sz="2000" dirty="0">
                <a:solidFill>
                  <a:schemeClr val="tx2"/>
                </a:solidFill>
              </a:rPr>
              <a:t>C</a:t>
            </a:r>
            <a:r>
              <a:rPr lang="zh-CN" altLang="en-US" sz="2000" dirty="0">
                <a:solidFill>
                  <a:schemeClr val="tx2"/>
                </a:solidFill>
              </a:rPr>
              <a:t>≈</a:t>
            </a:r>
            <a:r>
              <a:rPr lang="en-US" altLang="zh-CN" sz="2000" dirty="0">
                <a:solidFill>
                  <a:schemeClr val="tx2"/>
                </a:solidFill>
              </a:rPr>
              <a:t>min(C</a:t>
            </a:r>
            <a:r>
              <a:rPr lang="en-US" altLang="zh-CN" sz="2000" baseline="-25000" dirty="0">
                <a:solidFill>
                  <a:schemeClr val="tx2"/>
                </a:solidFill>
              </a:rPr>
              <a:t>1</a:t>
            </a:r>
            <a:r>
              <a:rPr lang="en-US" altLang="zh-CN" sz="2000" dirty="0">
                <a:solidFill>
                  <a:schemeClr val="tx2"/>
                </a:solidFill>
              </a:rPr>
              <a:t>, C</a:t>
            </a:r>
            <a:r>
              <a:rPr lang="en-US" altLang="zh-CN" sz="2000" baseline="-25000" dirty="0">
                <a:solidFill>
                  <a:schemeClr val="tx2"/>
                </a:solidFill>
              </a:rPr>
              <a:t>2</a:t>
            </a:r>
            <a:r>
              <a:rPr lang="en-US" altLang="zh-CN" sz="2000" dirty="0">
                <a:solidFill>
                  <a:schemeClr val="tx2"/>
                </a:solidFill>
              </a:rPr>
              <a:t>, …, C</a:t>
            </a:r>
            <a:r>
              <a:rPr lang="en-US" altLang="zh-CN" sz="2000" baseline="-25000" dirty="0">
                <a:solidFill>
                  <a:schemeClr val="tx2"/>
                </a:solidFill>
              </a:rPr>
              <a:t>n</a:t>
            </a:r>
            <a:r>
              <a:rPr lang="en-US" altLang="zh-CN" sz="2000" dirty="0">
                <a:solidFill>
                  <a:schemeClr val="tx2"/>
                </a:solidFill>
              </a:rPr>
              <a:t>), </a:t>
            </a:r>
            <a:r>
              <a:rPr lang="zh-CN" altLang="en-US" sz="2000" dirty="0">
                <a:solidFill>
                  <a:schemeClr val="tx2"/>
                </a:solidFill>
              </a:rPr>
              <a:t>用每位的价格表示</a:t>
            </a:r>
          </a:p>
        </p:txBody>
      </p:sp>
      <p:sp>
        <p:nvSpPr>
          <p:cNvPr id="14" name="AutoShape 14"/>
          <p:cNvSpPr>
            <a:spLocks noChangeArrowheads="1"/>
          </p:cNvSpPr>
          <p:nvPr/>
        </p:nvSpPr>
        <p:spPr bwMode="auto">
          <a:xfrm>
            <a:off x="4247918" y="5301208"/>
            <a:ext cx="324082" cy="240051"/>
          </a:xfrm>
          <a:prstGeom prst="upArrow">
            <a:avLst>
              <a:gd name="adj1" fmla="val 21870"/>
              <a:gd name="adj2" fmla="val 75000"/>
            </a:avLst>
          </a:prstGeom>
          <a:solidFill>
            <a:srgbClr val="339966"/>
          </a:solidFill>
          <a:ln w="28575">
            <a:solidFill>
              <a:schemeClr val="tx1"/>
            </a:solidFill>
            <a:miter lim="800000"/>
            <a:headEnd/>
            <a:tailEnd/>
          </a:ln>
          <a:effectLst>
            <a:outerShdw dist="35921" dir="2700000" algn="ctr" rotWithShape="0">
              <a:schemeClr val="bg2"/>
            </a:outerShdw>
          </a:effectLst>
        </p:spPr>
        <p:txBody>
          <a:bodyPr wrap="square" lIns="90000" tIns="46800" rIns="90000" bIns="46800" anchor="ct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2000" b="0">
              <a:latin typeface="Times New Roman" pitchFamily="18" charset="0"/>
              <a:ea typeface="宋体" pitchFamily="2" charset="-122"/>
            </a:endParaRPr>
          </a:p>
        </p:txBody>
      </p:sp>
      <p:sp>
        <p:nvSpPr>
          <p:cNvPr id="15" name="Text Box 15"/>
          <p:cNvSpPr txBox="1">
            <a:spLocks noChangeArrowheads="1"/>
          </p:cNvSpPr>
          <p:nvPr/>
        </p:nvSpPr>
        <p:spPr bwMode="auto">
          <a:xfrm>
            <a:off x="4563616" y="5229200"/>
            <a:ext cx="1232520"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800" dirty="0">
                <a:solidFill>
                  <a:schemeClr val="tx2"/>
                </a:solidFill>
              </a:rPr>
              <a:t>从外部看</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762000" y="6096000"/>
            <a:ext cx="7543800" cy="457200"/>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2400">
                <a:latin typeface="Times New Roman" pitchFamily="18" charset="0"/>
                <a:ea typeface="方正舒体" pitchFamily="2" charset="-122"/>
              </a:rPr>
              <a:t>三种页面替换算法对同一个页地址流的调度过程</a:t>
            </a:r>
          </a:p>
        </p:txBody>
      </p:sp>
      <p:graphicFrame>
        <p:nvGraphicFramePr>
          <p:cNvPr id="485455" name="Group 79"/>
          <p:cNvGraphicFramePr>
            <a:graphicFrameLocks noGrp="1"/>
          </p:cNvGraphicFramePr>
          <p:nvPr/>
        </p:nvGraphicFramePr>
        <p:xfrm>
          <a:off x="381000" y="381000"/>
          <a:ext cx="8458200" cy="5546772"/>
        </p:xfrm>
        <a:graphic>
          <a:graphicData uri="http://schemas.openxmlformats.org/drawingml/2006/table">
            <a:tbl>
              <a:tblPr/>
              <a:tblGrid>
                <a:gridCol w="1066800"/>
                <a:gridCol w="609600"/>
                <a:gridCol w="609600"/>
                <a:gridCol w="609600"/>
                <a:gridCol w="628650"/>
                <a:gridCol w="590550"/>
                <a:gridCol w="609600"/>
                <a:gridCol w="609600"/>
                <a:gridCol w="609600"/>
                <a:gridCol w="609600"/>
                <a:gridCol w="685800"/>
                <a:gridCol w="1219200"/>
              </a:tblGrid>
              <a:tr h="396195">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时间</a:t>
                      </a:r>
                    </a:p>
                  </a:txBody>
                  <a:tcPr marL="0" marR="0" marT="45699" marB="4569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1</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2</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3</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4</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5</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6</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7</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8</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9</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10</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实际命中次数</a:t>
                      </a:r>
                    </a:p>
                  </a:txBody>
                  <a:tcPr marL="0" marR="0" marT="45699" marB="4569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96195">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页地址流</a:t>
                      </a:r>
                    </a:p>
                  </a:txBody>
                  <a:tcPr marL="0" marR="0" marT="45699" marB="4569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Arial" pitchFamily="34" charset="0"/>
                          <a:ea typeface="楷体_GB2312" pitchFamily="49" charset="-122"/>
                        </a:rPr>
                        <a:t>P1</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Arial" pitchFamily="34" charset="0"/>
                          <a:ea typeface="楷体_GB2312" pitchFamily="49" charset="-122"/>
                        </a:rPr>
                        <a:t>P2</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Arial" pitchFamily="34" charset="0"/>
                          <a:ea typeface="楷体_GB2312" pitchFamily="49" charset="-122"/>
                        </a:rPr>
                        <a:t>P1</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Arial" pitchFamily="34" charset="0"/>
                          <a:ea typeface="楷体_GB2312" pitchFamily="49" charset="-122"/>
                        </a:rPr>
                        <a:t>P5</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Arial" pitchFamily="34" charset="0"/>
                          <a:ea typeface="楷体_GB2312" pitchFamily="49" charset="-122"/>
                        </a:rPr>
                        <a:t>P4</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Arial" pitchFamily="34" charset="0"/>
                          <a:ea typeface="楷体_GB2312" pitchFamily="49" charset="-122"/>
                        </a:rPr>
                        <a:t>P1</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Arial" pitchFamily="34" charset="0"/>
                          <a:ea typeface="楷体_GB2312" pitchFamily="49" charset="-122"/>
                        </a:rPr>
                        <a:t>P3</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Arial" pitchFamily="34" charset="0"/>
                          <a:ea typeface="楷体_GB2312" pitchFamily="49" charset="-122"/>
                        </a:rPr>
                        <a:t>P4</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Arial" pitchFamily="34" charset="0"/>
                          <a:ea typeface="楷体_GB2312" pitchFamily="49" charset="-122"/>
                        </a:rPr>
                        <a:t>P2</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Arial" pitchFamily="34" charset="0"/>
                          <a:ea typeface="楷体_GB2312" pitchFamily="49" charset="-122"/>
                        </a:rPr>
                        <a:t>P4</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396195">
                <a:tc rowSpan="4">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Arial" pitchFamily="34" charset="0"/>
                          <a:ea typeface="楷体_GB2312" pitchFamily="49" charset="-122"/>
                        </a:rPr>
                        <a:t>FIFO</a:t>
                      </a:r>
                    </a:p>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算法</a:t>
                      </a:r>
                    </a:p>
                  </a:txBody>
                  <a:tcPr marL="0" marR="0" marT="45699" marB="4569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1</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1</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1</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1 </a:t>
                      </a:r>
                      <a:r>
                        <a:rPr kumimoji="0" lang="zh-CN" altLang="en-US" sz="1600" b="1" i="0" u="none" strike="noStrike" cap="none" normalizeH="0" baseline="0" smtClean="0">
                          <a:ln>
                            <a:noFill/>
                          </a:ln>
                          <a:solidFill>
                            <a:schemeClr val="tx1"/>
                          </a:solidFill>
                          <a:effectLst/>
                          <a:latin typeface="Arial" pitchFamily="34" charset="0"/>
                          <a:ea typeface="楷体_GB2312" pitchFamily="49" charset="-122"/>
                        </a:rPr>
                        <a:t>*</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4</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4</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4 </a:t>
                      </a:r>
                      <a:r>
                        <a:rPr kumimoji="0" lang="zh-CN" altLang="en-US" sz="1600" b="1" i="0" u="none" strike="noStrike" cap="none" normalizeH="0" baseline="0" smtClean="0">
                          <a:ln>
                            <a:noFill/>
                          </a:ln>
                          <a:solidFill>
                            <a:schemeClr val="tx1"/>
                          </a:solidFill>
                          <a:effectLst/>
                          <a:latin typeface="Arial" pitchFamily="34" charset="0"/>
                          <a:ea typeface="楷体_GB2312" pitchFamily="49" charset="-122"/>
                        </a:rPr>
                        <a:t>*</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4 </a:t>
                      </a:r>
                      <a:r>
                        <a:rPr kumimoji="0" lang="zh-CN" altLang="en-US" sz="1600" b="1" i="0" u="none" strike="noStrike" cap="none" normalizeH="0" baseline="0" smtClean="0">
                          <a:ln>
                            <a:noFill/>
                          </a:ln>
                          <a:solidFill>
                            <a:schemeClr val="tx1"/>
                          </a:solidFill>
                          <a:effectLst/>
                          <a:latin typeface="Arial" pitchFamily="34" charset="0"/>
                          <a:ea typeface="楷体_GB2312" pitchFamily="49" charset="-122"/>
                        </a:rPr>
                        <a:t>*</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2</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2</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2次</a:t>
                      </a:r>
                    </a:p>
                  </a:txBody>
                  <a:tcPr marL="0" marR="0" marT="45699" marB="4569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96195">
                <a:tc vMerge="1">
                  <a:txBody>
                    <a:bodyPr/>
                    <a:lstStyle/>
                    <a:p>
                      <a:endParaRPr lang="zh-CN" altLang="en-US"/>
                    </a:p>
                  </a:txBody>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2000" b="1" i="0" u="none" strike="noStrike" cap="none" normalizeH="0" baseline="0" smtClean="0">
                        <a:ln>
                          <a:noFill/>
                        </a:ln>
                        <a:solidFill>
                          <a:schemeClr val="tx1"/>
                        </a:solidFill>
                        <a:effectLst/>
                        <a:latin typeface="Arial" pitchFamily="34" charset="0"/>
                        <a:ea typeface="楷体_GB2312" pitchFamily="49" charset="-122"/>
                      </a:endParaRP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2</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2</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2</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2 </a:t>
                      </a:r>
                      <a:r>
                        <a:rPr kumimoji="0" lang="zh-CN" altLang="en-US" sz="1600" b="1" i="0" u="none" strike="noStrike" cap="none" normalizeH="0" baseline="0" smtClean="0">
                          <a:ln>
                            <a:noFill/>
                          </a:ln>
                          <a:solidFill>
                            <a:schemeClr val="tx1"/>
                          </a:solidFill>
                          <a:effectLst/>
                          <a:latin typeface="Arial" pitchFamily="34" charset="0"/>
                          <a:ea typeface="楷体_GB2312" pitchFamily="49" charset="-122"/>
                        </a:rPr>
                        <a:t>*</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1</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1</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1</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1 </a:t>
                      </a:r>
                      <a:r>
                        <a:rPr kumimoji="0" lang="zh-CN" altLang="en-US" sz="1600" b="1" i="0" u="none" strike="noStrike" cap="none" normalizeH="0" baseline="0" smtClean="0">
                          <a:ln>
                            <a:noFill/>
                          </a:ln>
                          <a:solidFill>
                            <a:schemeClr val="tx1"/>
                          </a:solidFill>
                          <a:effectLst/>
                          <a:latin typeface="Arial" pitchFamily="34" charset="0"/>
                          <a:ea typeface="楷体_GB2312" pitchFamily="49" charset="-122"/>
                        </a:rPr>
                        <a:t>*</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4</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396195">
                <a:tc vMerge="1">
                  <a:txBody>
                    <a:bodyPr/>
                    <a:lstStyle/>
                    <a:p>
                      <a:endParaRPr lang="zh-CN" altLang="en-US"/>
                    </a:p>
                  </a:txBody>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2000" b="1" i="0" u="none" strike="noStrike" cap="none" normalizeH="0" baseline="0" smtClean="0">
                        <a:ln>
                          <a:noFill/>
                        </a:ln>
                        <a:solidFill>
                          <a:schemeClr val="tx1"/>
                        </a:solidFill>
                        <a:effectLst/>
                        <a:latin typeface="Arial" pitchFamily="34" charset="0"/>
                        <a:ea typeface="楷体_GB2312" pitchFamily="49" charset="-122"/>
                      </a:endParaRP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2000" b="1" i="0" u="none" strike="noStrike" cap="none" normalizeH="0" baseline="0" smtClean="0">
                        <a:ln>
                          <a:noFill/>
                        </a:ln>
                        <a:solidFill>
                          <a:schemeClr val="tx1"/>
                        </a:solidFill>
                        <a:effectLst/>
                        <a:latin typeface="Arial" pitchFamily="34" charset="0"/>
                        <a:ea typeface="楷体_GB2312" pitchFamily="49" charset="-122"/>
                      </a:endParaRP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2000" b="1" i="0" u="none" strike="noStrike" cap="none" normalizeH="0" baseline="0" smtClean="0">
                        <a:ln>
                          <a:noFill/>
                        </a:ln>
                        <a:solidFill>
                          <a:schemeClr val="tx1"/>
                        </a:solidFill>
                        <a:effectLst/>
                        <a:latin typeface="Arial" pitchFamily="34" charset="0"/>
                        <a:ea typeface="楷体_GB2312" pitchFamily="49" charset="-122"/>
                      </a:endParaRP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5</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5</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5 </a:t>
                      </a:r>
                      <a:r>
                        <a:rPr kumimoji="0" lang="zh-CN" altLang="en-US" sz="1600" b="1" i="0" u="none" strike="noStrike" cap="none" normalizeH="0" baseline="0" smtClean="0">
                          <a:ln>
                            <a:noFill/>
                          </a:ln>
                          <a:solidFill>
                            <a:schemeClr val="tx1"/>
                          </a:solidFill>
                          <a:effectLst/>
                          <a:latin typeface="Arial" pitchFamily="34" charset="0"/>
                          <a:ea typeface="楷体_GB2312" pitchFamily="49" charset="-122"/>
                        </a:rPr>
                        <a:t>*</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3</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3</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3</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3</a:t>
                      </a:r>
                      <a:r>
                        <a:rPr kumimoji="0" lang="zh-CN" altLang="en-US" sz="1600" b="1" i="0" u="none" strike="noStrike" cap="none" normalizeH="0" baseline="0" smtClean="0">
                          <a:ln>
                            <a:noFill/>
                          </a:ln>
                          <a:solidFill>
                            <a:schemeClr val="tx1"/>
                          </a:solidFill>
                          <a:effectLst/>
                          <a:latin typeface="Arial" pitchFamily="34" charset="0"/>
                          <a:ea typeface="楷体_GB2312" pitchFamily="49" charset="-122"/>
                        </a:rPr>
                        <a:t>*</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396195">
                <a:tc vMerge="1">
                  <a:txBody>
                    <a:bodyPr/>
                    <a:lstStyle/>
                    <a:p>
                      <a:endParaRPr lang="zh-CN" altLang="en-US"/>
                    </a:p>
                  </a:txBody>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调入</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调入</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命中</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调入</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替换</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替换</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替换</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命中</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替换</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替换</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396195">
                <a:tc rowSpan="4">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Arial" pitchFamily="34" charset="0"/>
                          <a:ea typeface="楷体_GB2312" pitchFamily="49" charset="-122"/>
                        </a:rPr>
                        <a:t>LRU</a:t>
                      </a:r>
                    </a:p>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算法</a:t>
                      </a:r>
                    </a:p>
                  </a:txBody>
                  <a:tcPr marL="0" marR="0" marT="45699" marB="4569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1</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1</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1</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1</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1 </a:t>
                      </a:r>
                      <a:r>
                        <a:rPr kumimoji="0" lang="zh-CN" altLang="en-US" sz="1600" b="1" i="0" u="none" strike="noStrike" cap="none" normalizeH="0" baseline="0" smtClean="0">
                          <a:ln>
                            <a:noFill/>
                          </a:ln>
                          <a:solidFill>
                            <a:schemeClr val="tx1"/>
                          </a:solidFill>
                          <a:effectLst/>
                          <a:latin typeface="Arial" pitchFamily="34" charset="0"/>
                          <a:ea typeface="楷体_GB2312" pitchFamily="49" charset="-122"/>
                        </a:rPr>
                        <a:t>*</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1</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1</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1 </a:t>
                      </a:r>
                      <a:r>
                        <a:rPr kumimoji="0" lang="zh-CN" altLang="en-US" sz="1600" b="1" i="0" u="none" strike="noStrike" cap="none" normalizeH="0" baseline="0" smtClean="0">
                          <a:ln>
                            <a:noFill/>
                          </a:ln>
                          <a:solidFill>
                            <a:schemeClr val="tx1"/>
                          </a:solidFill>
                          <a:effectLst/>
                          <a:latin typeface="Arial" pitchFamily="34" charset="0"/>
                          <a:ea typeface="楷体_GB2312" pitchFamily="49" charset="-122"/>
                        </a:rPr>
                        <a:t>*</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2</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2</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4次</a:t>
                      </a:r>
                    </a:p>
                  </a:txBody>
                  <a:tcPr marL="0" marR="0" marT="45699" marB="4569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96195">
                <a:tc vMerge="1">
                  <a:txBody>
                    <a:bodyPr/>
                    <a:lstStyle/>
                    <a:p>
                      <a:endParaRPr lang="zh-CN" altLang="en-US"/>
                    </a:p>
                  </a:txBody>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2000" b="1" i="0" u="none" strike="noStrike" cap="none" normalizeH="0" baseline="0" smtClean="0">
                        <a:ln>
                          <a:noFill/>
                        </a:ln>
                        <a:solidFill>
                          <a:schemeClr val="tx1"/>
                        </a:solidFill>
                        <a:effectLst/>
                        <a:latin typeface="Arial" pitchFamily="34" charset="0"/>
                        <a:ea typeface="楷体_GB2312" pitchFamily="49" charset="-122"/>
                      </a:endParaRP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2</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2</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2 </a:t>
                      </a:r>
                      <a:r>
                        <a:rPr kumimoji="0" lang="zh-CN" altLang="en-US" sz="1600" b="1" i="0" u="none" strike="noStrike" cap="none" normalizeH="0" baseline="0" smtClean="0">
                          <a:ln>
                            <a:noFill/>
                          </a:ln>
                          <a:solidFill>
                            <a:schemeClr val="tx1"/>
                          </a:solidFill>
                          <a:effectLst/>
                          <a:latin typeface="Arial" pitchFamily="34" charset="0"/>
                          <a:ea typeface="楷体_GB2312" pitchFamily="49" charset="-122"/>
                        </a:rPr>
                        <a:t>*</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4</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4</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4 </a:t>
                      </a:r>
                      <a:r>
                        <a:rPr kumimoji="0" lang="zh-CN" altLang="en-US" sz="1600" b="1" i="0" u="none" strike="noStrike" cap="none" normalizeH="0" baseline="0" smtClean="0">
                          <a:ln>
                            <a:noFill/>
                          </a:ln>
                          <a:solidFill>
                            <a:schemeClr val="tx1"/>
                          </a:solidFill>
                          <a:effectLst/>
                          <a:latin typeface="Arial" pitchFamily="34" charset="0"/>
                          <a:ea typeface="楷体_GB2312" pitchFamily="49" charset="-122"/>
                        </a:rPr>
                        <a:t>*</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4</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4</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4</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396195">
                <a:tc vMerge="1">
                  <a:txBody>
                    <a:bodyPr/>
                    <a:lstStyle/>
                    <a:p>
                      <a:endParaRPr lang="zh-CN" altLang="en-US"/>
                    </a:p>
                  </a:txBody>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2000" b="1" i="0" u="none" strike="noStrike" cap="none" normalizeH="0" baseline="0" smtClean="0">
                        <a:ln>
                          <a:noFill/>
                        </a:ln>
                        <a:solidFill>
                          <a:schemeClr val="tx1"/>
                        </a:solidFill>
                        <a:effectLst/>
                        <a:latin typeface="Arial" pitchFamily="34" charset="0"/>
                        <a:ea typeface="楷体_GB2312" pitchFamily="49" charset="-122"/>
                      </a:endParaRP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2000" b="1" i="0" u="none" strike="noStrike" cap="none" normalizeH="0" baseline="0" smtClean="0">
                        <a:ln>
                          <a:noFill/>
                        </a:ln>
                        <a:solidFill>
                          <a:schemeClr val="tx1"/>
                        </a:solidFill>
                        <a:effectLst/>
                        <a:latin typeface="Arial" pitchFamily="34" charset="0"/>
                        <a:ea typeface="楷体_GB2312" pitchFamily="49" charset="-122"/>
                      </a:endParaRP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2000" b="1" i="0" u="none" strike="noStrike" cap="none" normalizeH="0" baseline="0" smtClean="0">
                        <a:ln>
                          <a:noFill/>
                        </a:ln>
                        <a:solidFill>
                          <a:schemeClr val="tx1"/>
                        </a:solidFill>
                        <a:effectLst/>
                        <a:latin typeface="Arial" pitchFamily="34" charset="0"/>
                        <a:ea typeface="楷体_GB2312" pitchFamily="49" charset="-122"/>
                      </a:endParaRP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5</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5 </a:t>
                      </a:r>
                      <a:endParaRPr kumimoji="0" lang="zh-CN" altLang="en-US" sz="1600" b="1" i="0" u="none" strike="noStrike" cap="none" normalizeH="0" baseline="0" smtClean="0">
                        <a:ln>
                          <a:noFill/>
                        </a:ln>
                        <a:solidFill>
                          <a:schemeClr val="tx1"/>
                        </a:solidFill>
                        <a:effectLst/>
                        <a:latin typeface="Arial" pitchFamily="34" charset="0"/>
                        <a:ea typeface="楷体_GB2312" pitchFamily="49" charset="-122"/>
                      </a:endParaRP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5 </a:t>
                      </a:r>
                      <a:r>
                        <a:rPr kumimoji="0" lang="zh-CN" altLang="en-US" sz="1600" b="1" i="0" u="none" strike="noStrike" cap="none" normalizeH="0" baseline="0" smtClean="0">
                          <a:ln>
                            <a:noFill/>
                          </a:ln>
                          <a:solidFill>
                            <a:schemeClr val="tx1"/>
                          </a:solidFill>
                          <a:effectLst/>
                          <a:latin typeface="Arial" pitchFamily="34" charset="0"/>
                          <a:ea typeface="楷体_GB2312" pitchFamily="49" charset="-122"/>
                        </a:rPr>
                        <a:t>*</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3</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3</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3 </a:t>
                      </a:r>
                      <a:r>
                        <a:rPr kumimoji="0" lang="zh-CN" altLang="en-US" sz="1600" b="1" i="0" u="none" strike="noStrike" cap="none" normalizeH="0" baseline="0" smtClean="0">
                          <a:ln>
                            <a:noFill/>
                          </a:ln>
                          <a:solidFill>
                            <a:schemeClr val="tx1"/>
                          </a:solidFill>
                          <a:effectLst/>
                          <a:latin typeface="Arial" pitchFamily="34" charset="0"/>
                          <a:ea typeface="楷体_GB2312" pitchFamily="49" charset="-122"/>
                        </a:rPr>
                        <a:t>*</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3 </a:t>
                      </a:r>
                      <a:r>
                        <a:rPr kumimoji="0" lang="zh-CN" altLang="en-US" sz="1600" b="1" i="0" u="none" strike="noStrike" cap="none" normalizeH="0" baseline="0" smtClean="0">
                          <a:ln>
                            <a:noFill/>
                          </a:ln>
                          <a:solidFill>
                            <a:schemeClr val="tx1"/>
                          </a:solidFill>
                          <a:effectLst/>
                          <a:latin typeface="Arial" pitchFamily="34" charset="0"/>
                          <a:ea typeface="楷体_GB2312" pitchFamily="49" charset="-122"/>
                        </a:rPr>
                        <a:t>*</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396195">
                <a:tc vMerge="1">
                  <a:txBody>
                    <a:bodyPr/>
                    <a:lstStyle/>
                    <a:p>
                      <a:endParaRPr lang="zh-CN" altLang="en-US"/>
                    </a:p>
                  </a:txBody>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调入</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调入</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命中</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调入</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替换</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命中</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替换</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命中</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替换</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命中</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396195">
                <a:tc rowSpan="4">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Arial" pitchFamily="34" charset="0"/>
                          <a:ea typeface="楷体_GB2312" pitchFamily="49" charset="-122"/>
                        </a:rPr>
                        <a:t>OPT</a:t>
                      </a:r>
                    </a:p>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算法</a:t>
                      </a:r>
                    </a:p>
                  </a:txBody>
                  <a:tcPr marL="0" marR="0" marT="45699" marB="4569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1</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1</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1</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1</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1</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1 </a:t>
                      </a:r>
                      <a:r>
                        <a:rPr kumimoji="0" lang="zh-CN" altLang="en-US" sz="1600" b="1" i="0" u="none" strike="noStrike" cap="none" normalizeH="0" baseline="0" smtClean="0">
                          <a:ln>
                            <a:noFill/>
                          </a:ln>
                          <a:solidFill>
                            <a:schemeClr val="tx1"/>
                          </a:solidFill>
                          <a:effectLst/>
                          <a:latin typeface="Arial" pitchFamily="34" charset="0"/>
                          <a:ea typeface="楷体_GB2312" pitchFamily="49" charset="-122"/>
                        </a:rPr>
                        <a:t>*</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3 </a:t>
                      </a:r>
                      <a:r>
                        <a:rPr kumimoji="0" lang="zh-CN" altLang="en-US" sz="1600" b="1" i="0" u="none" strike="noStrike" cap="none" normalizeH="0" baseline="0" smtClean="0">
                          <a:ln>
                            <a:noFill/>
                          </a:ln>
                          <a:solidFill>
                            <a:schemeClr val="tx1"/>
                          </a:solidFill>
                          <a:effectLst/>
                          <a:latin typeface="Arial" pitchFamily="34" charset="0"/>
                          <a:ea typeface="楷体_GB2312" pitchFamily="49" charset="-122"/>
                        </a:rPr>
                        <a:t>*</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3 </a:t>
                      </a:r>
                      <a:r>
                        <a:rPr kumimoji="0" lang="zh-CN" altLang="en-US" sz="1600" b="1" i="0" u="none" strike="noStrike" cap="none" normalizeH="0" baseline="0" smtClean="0">
                          <a:ln>
                            <a:noFill/>
                          </a:ln>
                          <a:solidFill>
                            <a:schemeClr val="tx1"/>
                          </a:solidFill>
                          <a:effectLst/>
                          <a:latin typeface="Arial" pitchFamily="34" charset="0"/>
                          <a:ea typeface="楷体_GB2312" pitchFamily="49" charset="-122"/>
                        </a:rPr>
                        <a:t>*</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3</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3</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5次</a:t>
                      </a:r>
                    </a:p>
                  </a:txBody>
                  <a:tcPr marL="0" marR="0" marT="45699" marB="4569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96195">
                <a:tc vMerge="1">
                  <a:txBody>
                    <a:bodyPr/>
                    <a:lstStyle/>
                    <a:p>
                      <a:endParaRPr lang="zh-CN" altLang="en-US"/>
                    </a:p>
                  </a:txBody>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2000" b="1" i="0" u="none" strike="noStrike" cap="none" normalizeH="0" baseline="0" smtClean="0">
                        <a:ln>
                          <a:noFill/>
                        </a:ln>
                        <a:solidFill>
                          <a:schemeClr val="tx1"/>
                        </a:solidFill>
                        <a:effectLst/>
                        <a:latin typeface="Arial" pitchFamily="34" charset="0"/>
                        <a:ea typeface="楷体_GB2312" pitchFamily="49" charset="-122"/>
                      </a:endParaRP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2</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2</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2</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2 </a:t>
                      </a:r>
                      <a:r>
                        <a:rPr kumimoji="0" lang="zh-CN" altLang="en-US" sz="1600" b="1" i="0" u="none" strike="noStrike" cap="none" normalizeH="0" baseline="0" smtClean="0">
                          <a:ln>
                            <a:noFill/>
                          </a:ln>
                          <a:solidFill>
                            <a:schemeClr val="tx1"/>
                          </a:solidFill>
                          <a:effectLst/>
                          <a:latin typeface="Arial" pitchFamily="34" charset="0"/>
                          <a:ea typeface="楷体_GB2312" pitchFamily="49" charset="-122"/>
                        </a:rPr>
                        <a:t>*</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2</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2</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2</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2</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2</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396195">
                <a:tc vMerge="1">
                  <a:txBody>
                    <a:bodyPr/>
                    <a:lstStyle/>
                    <a:p>
                      <a:endParaRPr lang="zh-CN" altLang="en-US"/>
                    </a:p>
                  </a:txBody>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2000" b="1" i="0" u="none" strike="noStrike" cap="none" normalizeH="0" baseline="0" smtClean="0">
                        <a:ln>
                          <a:noFill/>
                        </a:ln>
                        <a:solidFill>
                          <a:schemeClr val="tx1"/>
                        </a:solidFill>
                        <a:effectLst/>
                        <a:latin typeface="Arial" pitchFamily="34" charset="0"/>
                        <a:ea typeface="楷体_GB2312" pitchFamily="49" charset="-122"/>
                      </a:endParaRP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2000" b="1" i="0" u="none" strike="noStrike" cap="none" normalizeH="0" baseline="0" smtClean="0">
                        <a:ln>
                          <a:noFill/>
                        </a:ln>
                        <a:solidFill>
                          <a:schemeClr val="tx1"/>
                        </a:solidFill>
                        <a:effectLst/>
                        <a:latin typeface="Arial" pitchFamily="34" charset="0"/>
                        <a:ea typeface="楷体_GB2312" pitchFamily="49" charset="-122"/>
                      </a:endParaRP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2000" b="1" i="0" u="none" strike="noStrike" cap="none" normalizeH="0" baseline="0" smtClean="0">
                        <a:ln>
                          <a:noFill/>
                        </a:ln>
                        <a:solidFill>
                          <a:schemeClr val="tx1"/>
                        </a:solidFill>
                        <a:effectLst/>
                        <a:latin typeface="Arial" pitchFamily="34" charset="0"/>
                        <a:ea typeface="楷体_GB2312" pitchFamily="49" charset="-122"/>
                      </a:endParaRP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5 </a:t>
                      </a:r>
                      <a:r>
                        <a:rPr kumimoji="0" lang="zh-CN" altLang="en-US" sz="1600" b="1" i="0" u="none" strike="noStrike" cap="none" normalizeH="0" baseline="0" smtClean="0">
                          <a:ln>
                            <a:noFill/>
                          </a:ln>
                          <a:solidFill>
                            <a:schemeClr val="tx1"/>
                          </a:solidFill>
                          <a:effectLst/>
                          <a:latin typeface="Arial" pitchFamily="34" charset="0"/>
                          <a:ea typeface="楷体_GB2312" pitchFamily="49" charset="-122"/>
                        </a:rPr>
                        <a:t>*</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4</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4</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4</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4</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4</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4</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396195">
                <a:tc vMerge="1">
                  <a:txBody>
                    <a:bodyPr/>
                    <a:lstStyle/>
                    <a:p>
                      <a:endParaRPr lang="zh-CN" altLang="en-US"/>
                    </a:p>
                  </a:txBody>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调入</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调入</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命中</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调入</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替换</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命中</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替换</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命中</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命中</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命中</a:t>
                      </a:r>
                    </a:p>
                  </a:txBody>
                  <a:tcPr marL="0" marR="0"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bl>
          </a:graphicData>
        </a:graphic>
      </p:graphicFrame>
      <p:sp>
        <p:nvSpPr>
          <p:cNvPr id="74933" name="Text Box 80"/>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3</a:t>
            </a:r>
          </a:p>
        </p:txBody>
      </p:sp>
    </p:spTree>
  </p:cSld>
  <p:clrMapOvr>
    <a:masterClrMapping/>
  </p:clrMapOvr>
  <p:transition spd="slow">
    <p:random/>
    <p:sndAc>
      <p:stSnd>
        <p:snd r:embed="rId3" name="projctor.wav"/>
      </p:stSnd>
    </p:sndAc>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p:txBody>
          <a:bodyPr/>
          <a:lstStyle/>
          <a:p>
            <a:pPr eaLnBrk="1" hangingPunct="1">
              <a:defRPr/>
            </a:pPr>
            <a:r>
              <a:rPr lang="zh-CN" altLang="en-US" smtClean="0"/>
              <a:t>堆栈型算法</a:t>
            </a:r>
          </a:p>
        </p:txBody>
      </p:sp>
      <p:sp>
        <p:nvSpPr>
          <p:cNvPr id="7577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虚拟存储系统</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页面替换算法</a:t>
            </a:r>
            <a:endParaRPr lang="zh-CN" altLang="en-US" sz="1200" b="0">
              <a:latin typeface="Times New Roman" pitchFamily="18" charset="0"/>
              <a:ea typeface="幼圆" pitchFamily="49" charset="-122"/>
            </a:endParaRPr>
          </a:p>
        </p:txBody>
      </p:sp>
      <p:sp>
        <p:nvSpPr>
          <p:cNvPr id="480260" name="Rectangle 4"/>
          <p:cNvSpPr>
            <a:spLocks noGrp="1" noChangeArrowheads="1"/>
          </p:cNvSpPr>
          <p:nvPr>
            <p:ph type="body" idx="1"/>
          </p:nvPr>
        </p:nvSpPr>
        <p:spPr>
          <a:xfrm>
            <a:off x="809625" y="1916113"/>
            <a:ext cx="7958138" cy="4560887"/>
          </a:xfrm>
        </p:spPr>
        <p:txBody>
          <a:bodyPr/>
          <a:lstStyle/>
          <a:p>
            <a:pPr marL="0" indent="0" eaLnBrk="1" hangingPunct="1">
              <a:buClr>
                <a:srgbClr val="FF0000"/>
              </a:buClr>
              <a:defRPr/>
            </a:pPr>
            <a:r>
              <a:rPr lang="zh-CN" altLang="en-US" sz="2400" smtClean="0">
                <a:solidFill>
                  <a:srgbClr val="FF0000"/>
                </a:solidFill>
                <a:effectLst>
                  <a:outerShdw blurRad="38100" dist="38100" dir="2700000" algn="tl">
                    <a:srgbClr val="C0C0C0"/>
                  </a:outerShdw>
                </a:effectLst>
              </a:rPr>
              <a:t>  定义</a:t>
            </a:r>
            <a:br>
              <a:rPr lang="zh-CN" altLang="en-US" sz="2400" smtClean="0">
                <a:solidFill>
                  <a:srgbClr val="FF0000"/>
                </a:solidFill>
                <a:effectLst>
                  <a:outerShdw blurRad="38100" dist="38100" dir="2700000" algn="tl">
                    <a:srgbClr val="C0C0C0"/>
                  </a:outerShdw>
                </a:effectLst>
              </a:rPr>
            </a:br>
            <a:r>
              <a:rPr lang="zh-CN" altLang="en-US" sz="2400" smtClean="0"/>
              <a:t>    对任意一个程序的页地址流作两次主存页面数分配，分别分配</a:t>
            </a:r>
            <a:r>
              <a:rPr lang="en-US" altLang="zh-CN" sz="2400" smtClean="0"/>
              <a:t>m</a:t>
            </a:r>
            <a:r>
              <a:rPr lang="zh-CN" altLang="en-US" sz="2400" smtClean="0"/>
              <a:t>个主存页面和</a:t>
            </a:r>
            <a:r>
              <a:rPr lang="en-US" altLang="zh-CN" sz="2400" smtClean="0"/>
              <a:t>n</a:t>
            </a:r>
            <a:r>
              <a:rPr lang="zh-CN" altLang="en-US" sz="2400" smtClean="0"/>
              <a:t>个主存页面，并且有</a:t>
            </a:r>
            <a:r>
              <a:rPr lang="en-US" altLang="zh-CN" sz="2400" smtClean="0"/>
              <a:t>m≤n。</a:t>
            </a:r>
            <a:r>
              <a:rPr lang="zh-CN" altLang="en-US" sz="2400" smtClean="0"/>
              <a:t>如果在任何时刻</a:t>
            </a:r>
            <a:r>
              <a:rPr lang="en-US" altLang="zh-CN" sz="2400" smtClean="0"/>
              <a:t>t，</a:t>
            </a:r>
            <a:r>
              <a:rPr lang="zh-CN" altLang="en-US" sz="2400" smtClean="0"/>
              <a:t>主存页面数集合</a:t>
            </a:r>
            <a:r>
              <a:rPr lang="en-US" altLang="zh-CN" sz="2400" smtClean="0"/>
              <a:t>Bt</a:t>
            </a:r>
            <a:r>
              <a:rPr lang="zh-CN" altLang="en-US" sz="2400" smtClean="0"/>
              <a:t>都满足关系：</a:t>
            </a:r>
            <a:r>
              <a:rPr lang="en-US" altLang="zh-CN" sz="2400" smtClean="0"/>
              <a:t>Bt(m) </a:t>
            </a:r>
            <a:r>
              <a:rPr lang="en-US" altLang="zh-CN" sz="2400" smtClean="0">
                <a:sym typeface="Symbol" pitchFamily="18" charset="2"/>
              </a:rPr>
              <a:t></a:t>
            </a:r>
            <a:r>
              <a:rPr lang="en-US" altLang="zh-CN" sz="2400" smtClean="0"/>
              <a:t> Bt(n)，</a:t>
            </a:r>
            <a:r>
              <a:rPr lang="zh-CN" altLang="en-US" sz="2400" smtClean="0"/>
              <a:t>则这类算法称为堆栈型替换算法。</a:t>
            </a:r>
          </a:p>
          <a:p>
            <a:pPr marL="0" indent="0" eaLnBrk="1" hangingPunct="1">
              <a:buClr>
                <a:srgbClr val="FF0000"/>
              </a:buClr>
              <a:defRPr/>
            </a:pPr>
            <a:r>
              <a:rPr lang="zh-CN" altLang="en-US" sz="2400" smtClean="0">
                <a:solidFill>
                  <a:srgbClr val="FF0000"/>
                </a:solidFill>
                <a:effectLst>
                  <a:outerShdw blurRad="38100" dist="38100" dir="2700000" algn="tl">
                    <a:srgbClr val="C0C0C0"/>
                  </a:outerShdw>
                </a:effectLst>
              </a:rPr>
              <a:t>  基本思想</a:t>
            </a:r>
            <a:br>
              <a:rPr lang="zh-CN" altLang="en-US" sz="2400" smtClean="0">
                <a:solidFill>
                  <a:srgbClr val="FF0000"/>
                </a:solidFill>
                <a:effectLst>
                  <a:outerShdw blurRad="38100" dist="38100" dir="2700000" algn="tl">
                    <a:srgbClr val="C0C0C0"/>
                  </a:outerShdw>
                </a:effectLst>
              </a:rPr>
            </a:br>
            <a:r>
              <a:rPr lang="zh-CN" altLang="en-US" sz="2400" smtClean="0"/>
              <a:t>    随着分配给程序的主存页面数增加，主存的命中率也提高，至少不下降。</a:t>
            </a:r>
          </a:p>
          <a:p>
            <a:pPr marL="0" indent="0" eaLnBrk="1" hangingPunct="1">
              <a:buClr>
                <a:srgbClr val="FF0000"/>
              </a:buClr>
              <a:defRPr/>
            </a:pPr>
            <a:r>
              <a:rPr lang="zh-CN" altLang="en-US" sz="2400" smtClean="0">
                <a:solidFill>
                  <a:srgbClr val="FF0000"/>
                </a:solidFill>
                <a:effectLst>
                  <a:outerShdw blurRad="38100" dist="38100" dir="2700000" algn="tl">
                    <a:srgbClr val="C0C0C0"/>
                  </a:outerShdw>
                </a:effectLst>
              </a:rPr>
              <a:t>  例子</a:t>
            </a:r>
          </a:p>
          <a:p>
            <a:pPr marL="0" indent="0" eaLnBrk="1" hangingPunct="1">
              <a:buClr>
                <a:srgbClr val="FF0000"/>
              </a:buClr>
              <a:buFont typeface="Wingdings" pitchFamily="2" charset="2"/>
              <a:buNone/>
              <a:defRPr/>
            </a:pPr>
            <a:r>
              <a:rPr lang="en-US" altLang="zh-CN" sz="2400" smtClean="0"/>
              <a:t>    LFU、LRU</a:t>
            </a:r>
            <a:r>
              <a:rPr lang="zh-CN" altLang="en-US" sz="2400" smtClean="0"/>
              <a:t>和</a:t>
            </a:r>
            <a:r>
              <a:rPr lang="en-US" altLang="zh-CN" sz="2400" smtClean="0"/>
              <a:t>OPT</a:t>
            </a:r>
            <a:r>
              <a:rPr lang="zh-CN" altLang="en-US" sz="2400" smtClean="0"/>
              <a:t>算法是堆栈型替换算法，而</a:t>
            </a:r>
            <a:r>
              <a:rPr lang="en-US" altLang="zh-CN" sz="2400" smtClean="0"/>
              <a:t>FIFO</a:t>
            </a:r>
            <a:r>
              <a:rPr lang="zh-CN" altLang="en-US" sz="2400" smtClean="0"/>
              <a:t>算法不是。</a:t>
            </a:r>
          </a:p>
        </p:txBody>
      </p:sp>
      <p:sp>
        <p:nvSpPr>
          <p:cNvPr id="75781"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2 之 1</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2514600" y="5638800"/>
            <a:ext cx="4724400" cy="457200"/>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en-US" altLang="zh-CN" sz="2400">
                <a:latin typeface="Times New Roman" pitchFamily="18" charset="0"/>
                <a:ea typeface="方正舒体" pitchFamily="2" charset="-122"/>
              </a:rPr>
              <a:t>FIFO </a:t>
            </a:r>
            <a:r>
              <a:rPr lang="zh-CN" altLang="en-US" sz="2400">
                <a:latin typeface="Times New Roman" pitchFamily="18" charset="0"/>
                <a:ea typeface="方正舒体" pitchFamily="2" charset="-122"/>
              </a:rPr>
              <a:t>替换算法是非堆栈型算法</a:t>
            </a:r>
          </a:p>
        </p:txBody>
      </p:sp>
      <p:sp>
        <p:nvSpPr>
          <p:cNvPr id="76803" name="Text Box 181"/>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2 之 2</a:t>
            </a:r>
          </a:p>
        </p:txBody>
      </p:sp>
      <p:pic>
        <p:nvPicPr>
          <p:cNvPr id="76804" name="Picture 182" descr="msotw9_temp0"/>
          <p:cNvPicPr>
            <a:picLocks noChangeAspect="1" noChangeArrowheads="1"/>
          </p:cNvPicPr>
          <p:nvPr/>
        </p:nvPicPr>
        <p:blipFill>
          <a:blip r:embed="rId4">
            <a:extLst>
              <a:ext uri="{28A0092B-C50C-407E-A947-70E740481C1C}">
                <a14:useLocalDpi xmlns:a14="http://schemas.microsoft.com/office/drawing/2010/main" val="0"/>
              </a:ext>
            </a:extLst>
          </a:blip>
          <a:srcRect b="13226"/>
          <a:stretch>
            <a:fillRect/>
          </a:stretch>
        </p:blipFill>
        <p:spPr bwMode="auto">
          <a:xfrm>
            <a:off x="457200" y="838200"/>
            <a:ext cx="8458200" cy="450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random/>
    <p:sndAc>
      <p:stSnd>
        <p:snd r:embed="rId3" name="projctor.wav"/>
      </p:stSnd>
    </p:sndAc>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p:txBody>
          <a:bodyPr/>
          <a:lstStyle/>
          <a:p>
            <a:pPr eaLnBrk="1" hangingPunct="1">
              <a:defRPr/>
            </a:pPr>
            <a:r>
              <a:rPr lang="zh-CN" altLang="en-US" smtClean="0"/>
              <a:t>提高主存命中率的方法</a:t>
            </a:r>
          </a:p>
        </p:txBody>
      </p:sp>
      <p:sp>
        <p:nvSpPr>
          <p:cNvPr id="7782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虚拟存储系统</a:t>
            </a:r>
            <a:endParaRPr lang="zh-CN" altLang="en-US" sz="1200" b="0">
              <a:latin typeface="Times New Roman" pitchFamily="18" charset="0"/>
              <a:ea typeface="幼圆" pitchFamily="49" charset="-122"/>
            </a:endParaRPr>
          </a:p>
        </p:txBody>
      </p:sp>
      <p:sp>
        <p:nvSpPr>
          <p:cNvPr id="77828" name="Rectangle 4"/>
          <p:cNvSpPr>
            <a:spLocks noGrp="1" noChangeArrowheads="1"/>
          </p:cNvSpPr>
          <p:nvPr>
            <p:ph type="body" idx="1"/>
          </p:nvPr>
        </p:nvSpPr>
        <p:spPr/>
        <p:txBody>
          <a:bodyPr/>
          <a:lstStyle/>
          <a:p>
            <a:pPr eaLnBrk="1" hangingPunct="1">
              <a:lnSpc>
                <a:spcPct val="120000"/>
              </a:lnSpc>
              <a:buFont typeface="Wingdings" pitchFamily="2" charset="2"/>
              <a:buNone/>
            </a:pPr>
            <a:r>
              <a:rPr lang="zh-CN" altLang="en-US" smtClean="0"/>
              <a:t>   影响主存命中率的主要因素：</a:t>
            </a:r>
          </a:p>
          <a:p>
            <a:pPr eaLnBrk="1" hangingPunct="1">
              <a:lnSpc>
                <a:spcPct val="120000"/>
              </a:lnSpc>
            </a:pPr>
            <a:r>
              <a:rPr lang="zh-CN" altLang="en-US" smtClean="0"/>
              <a:t>程序执行过程中的页地址流分布情况</a:t>
            </a:r>
          </a:p>
          <a:p>
            <a:pPr eaLnBrk="1" hangingPunct="1">
              <a:lnSpc>
                <a:spcPct val="120000"/>
              </a:lnSpc>
            </a:pPr>
            <a:r>
              <a:rPr lang="zh-CN" altLang="en-US" smtClean="0"/>
              <a:t>所采用的页面替换算法</a:t>
            </a:r>
          </a:p>
          <a:p>
            <a:pPr eaLnBrk="1" hangingPunct="1">
              <a:lnSpc>
                <a:spcPct val="120000"/>
              </a:lnSpc>
            </a:pPr>
            <a:r>
              <a:rPr lang="zh-CN" altLang="en-US" smtClean="0">
                <a:hlinkClick r:id="rId5" action="ppaction://hlinksldjump"/>
              </a:rPr>
              <a:t>页面大小</a:t>
            </a:r>
            <a:endParaRPr lang="zh-CN" altLang="en-US" smtClean="0"/>
          </a:p>
          <a:p>
            <a:pPr eaLnBrk="1" hangingPunct="1">
              <a:lnSpc>
                <a:spcPct val="120000"/>
              </a:lnSpc>
            </a:pPr>
            <a:r>
              <a:rPr lang="zh-CN" altLang="en-US" smtClean="0">
                <a:hlinkClick r:id="rId6" action="ppaction://hlinksldjump"/>
              </a:rPr>
              <a:t>主存容量</a:t>
            </a:r>
            <a:endParaRPr lang="zh-CN" altLang="en-US" smtClean="0"/>
          </a:p>
          <a:p>
            <a:pPr eaLnBrk="1" hangingPunct="1">
              <a:lnSpc>
                <a:spcPct val="120000"/>
              </a:lnSpc>
            </a:pPr>
            <a:r>
              <a:rPr lang="zh-CN" altLang="en-US" smtClean="0">
                <a:hlinkClick r:id="rId7" action="ppaction://hlinksldjump"/>
              </a:rPr>
              <a:t>所采用的页面调度算法</a:t>
            </a:r>
            <a:endParaRPr lang="zh-CN" altLang="en-US" smtClean="0"/>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eaLnBrk="1" hangingPunct="1">
              <a:defRPr/>
            </a:pPr>
            <a:r>
              <a:rPr lang="zh-CN" altLang="en-US" smtClean="0"/>
              <a:t>页面大小的选择</a:t>
            </a:r>
            <a:endParaRPr lang="en-US" altLang="zh-CN" smtClean="0"/>
          </a:p>
        </p:txBody>
      </p:sp>
      <p:sp>
        <p:nvSpPr>
          <p:cNvPr id="7885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虚拟存储系统</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提高主存命中率的方法</a:t>
            </a:r>
            <a:endParaRPr lang="zh-CN" altLang="en-US" sz="1200" b="0">
              <a:latin typeface="Times New Roman" pitchFamily="18" charset="0"/>
              <a:ea typeface="幼圆" pitchFamily="49" charset="-122"/>
            </a:endParaRPr>
          </a:p>
        </p:txBody>
      </p:sp>
      <p:sp>
        <p:nvSpPr>
          <p:cNvPr id="78852" name="Rectangle 5"/>
          <p:cNvSpPr>
            <a:spLocks noGrp="1" noChangeArrowheads="1"/>
          </p:cNvSpPr>
          <p:nvPr>
            <p:ph type="body" idx="1"/>
          </p:nvPr>
        </p:nvSpPr>
        <p:spPr>
          <a:xfrm>
            <a:off x="827088" y="1989138"/>
            <a:ext cx="2971800" cy="4392612"/>
          </a:xfrm>
          <a:solidFill>
            <a:srgbClr val="FFFF00"/>
          </a:solidFill>
          <a:ln w="57150" cmpd="thickThin">
            <a:solidFill>
              <a:schemeClr val="tx1"/>
            </a:solidFill>
            <a:miter lim="800000"/>
            <a:headEnd/>
            <a:tailEnd/>
          </a:ln>
          <a:effectLst>
            <a:outerShdw dist="107763" dir="2700000" algn="ctr" rotWithShape="0">
              <a:schemeClr val="bg2"/>
            </a:outerShdw>
          </a:effectLst>
        </p:spPr>
        <p:txBody>
          <a:bodyPr/>
          <a:lstStyle/>
          <a:p>
            <a:pPr marL="0" indent="0" eaLnBrk="1" hangingPunct="1">
              <a:lnSpc>
                <a:spcPct val="120000"/>
              </a:lnSpc>
              <a:buFont typeface="Wingdings" pitchFamily="2" charset="2"/>
              <a:buNone/>
            </a:pPr>
            <a:r>
              <a:rPr lang="zh-CN" altLang="en-US" sz="2800" smtClean="0"/>
              <a:t>       页面大小的选择一般要通过对典型程序的模拟实验来确定，早期一般为1</a:t>
            </a:r>
            <a:r>
              <a:rPr lang="en-US" altLang="zh-CN" sz="2800" smtClean="0"/>
              <a:t>KB，</a:t>
            </a:r>
            <a:r>
              <a:rPr lang="zh-CN" altLang="en-US" sz="2800" smtClean="0"/>
              <a:t>目前大多为4</a:t>
            </a:r>
            <a:r>
              <a:rPr lang="en-US" altLang="zh-CN" sz="2800" smtClean="0"/>
              <a:t>KB、8KB、16KB。</a:t>
            </a:r>
          </a:p>
        </p:txBody>
      </p:sp>
      <p:grpSp>
        <p:nvGrpSpPr>
          <p:cNvPr id="78853" name="Group 6"/>
          <p:cNvGrpSpPr>
            <a:grpSpLocks/>
          </p:cNvGrpSpPr>
          <p:nvPr/>
        </p:nvGrpSpPr>
        <p:grpSpPr bwMode="auto">
          <a:xfrm>
            <a:off x="3962400" y="2590800"/>
            <a:ext cx="5181600" cy="3048000"/>
            <a:chOff x="2352" y="1680"/>
            <a:chExt cx="3264" cy="1920"/>
          </a:xfrm>
        </p:grpSpPr>
        <p:grpSp>
          <p:nvGrpSpPr>
            <p:cNvPr id="78854" name="Group 7"/>
            <p:cNvGrpSpPr>
              <a:grpSpLocks/>
            </p:cNvGrpSpPr>
            <p:nvPr/>
          </p:nvGrpSpPr>
          <p:grpSpPr bwMode="auto">
            <a:xfrm>
              <a:off x="2352" y="1680"/>
              <a:ext cx="3120" cy="1920"/>
              <a:chOff x="2352" y="1680"/>
              <a:chExt cx="3120" cy="1920"/>
            </a:xfrm>
          </p:grpSpPr>
          <p:sp>
            <p:nvSpPr>
              <p:cNvPr id="78856" name="文字 8"/>
              <p:cNvSpPr txBox="1">
                <a:spLocks noChangeArrowheads="1"/>
              </p:cNvSpPr>
              <p:nvPr/>
            </p:nvSpPr>
            <p:spPr bwMode="auto">
              <a:xfrm>
                <a:off x="4128" y="3216"/>
                <a:ext cx="134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120000"/>
                  </a:lnSpc>
                  <a:spcBef>
                    <a:spcPct val="0"/>
                  </a:spcBef>
                  <a:buClrTx/>
                  <a:buFontTx/>
                  <a:buNone/>
                </a:pPr>
                <a:r>
                  <a:rPr lang="zh-CN" altLang="en-US" sz="2800">
                    <a:solidFill>
                      <a:schemeClr val="tx2"/>
                    </a:solidFill>
                    <a:latin typeface="Book Antiqua" pitchFamily="18" charset="0"/>
                  </a:rPr>
                  <a:t>页面大小 </a:t>
                </a:r>
                <a:r>
                  <a:rPr lang="en-US" altLang="zh-CN" sz="2800">
                    <a:solidFill>
                      <a:schemeClr val="tx2"/>
                    </a:solidFill>
                    <a:latin typeface="Book Antiqua" pitchFamily="18" charset="0"/>
                  </a:rPr>
                  <a:t>S</a:t>
                </a:r>
                <a:r>
                  <a:rPr lang="en-US" altLang="zh-CN" sz="2800" baseline="-25000">
                    <a:solidFill>
                      <a:schemeClr val="tx2"/>
                    </a:solidFill>
                    <a:latin typeface="Book Antiqua" pitchFamily="18" charset="0"/>
                  </a:rPr>
                  <a:t>P</a:t>
                </a:r>
                <a:endParaRPr lang="en-US" altLang="zh-CN" sz="2800">
                  <a:solidFill>
                    <a:schemeClr val="tx2"/>
                  </a:solidFill>
                  <a:latin typeface="Book Antiqua" pitchFamily="18" charset="0"/>
                </a:endParaRPr>
              </a:p>
            </p:txBody>
          </p:sp>
          <p:sp>
            <p:nvSpPr>
              <p:cNvPr id="78857" name="文字 10"/>
              <p:cNvSpPr txBox="1">
                <a:spLocks noChangeArrowheads="1"/>
              </p:cNvSpPr>
              <p:nvPr/>
            </p:nvSpPr>
            <p:spPr bwMode="auto">
              <a:xfrm>
                <a:off x="2352" y="1680"/>
                <a:ext cx="240" cy="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800">
                    <a:solidFill>
                      <a:schemeClr val="tx2"/>
                    </a:solidFill>
                    <a:latin typeface="Book Antiqua" pitchFamily="18" charset="0"/>
                  </a:rPr>
                  <a:t>命中率 </a:t>
                </a:r>
                <a:r>
                  <a:rPr lang="en-US" altLang="zh-CN" sz="2800">
                    <a:solidFill>
                      <a:schemeClr val="tx2"/>
                    </a:solidFill>
                    <a:latin typeface="Book Antiqua" pitchFamily="18" charset="0"/>
                  </a:rPr>
                  <a:t>H</a:t>
                </a:r>
              </a:p>
            </p:txBody>
          </p:sp>
          <p:sp>
            <p:nvSpPr>
              <p:cNvPr id="78858" name="文字 16"/>
              <p:cNvSpPr txBox="1">
                <a:spLocks noChangeArrowheads="1"/>
              </p:cNvSpPr>
              <p:nvPr/>
            </p:nvSpPr>
            <p:spPr bwMode="auto">
              <a:xfrm>
                <a:off x="2736" y="1728"/>
                <a:ext cx="2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800">
                    <a:solidFill>
                      <a:schemeClr val="tx2"/>
                    </a:solidFill>
                    <a:latin typeface="Book Antiqua" pitchFamily="18" charset="0"/>
                  </a:rPr>
                  <a:t>1</a:t>
                </a:r>
              </a:p>
            </p:txBody>
          </p:sp>
          <p:grpSp>
            <p:nvGrpSpPr>
              <p:cNvPr id="78859" name="Group 11"/>
              <p:cNvGrpSpPr>
                <a:grpSpLocks/>
              </p:cNvGrpSpPr>
              <p:nvPr/>
            </p:nvGrpSpPr>
            <p:grpSpPr bwMode="auto">
              <a:xfrm>
                <a:off x="2688" y="1680"/>
                <a:ext cx="2592" cy="1917"/>
                <a:chOff x="2610" y="1872"/>
                <a:chExt cx="2814" cy="1917"/>
              </a:xfrm>
            </p:grpSpPr>
            <p:sp>
              <p:nvSpPr>
                <p:cNvPr id="78877" name="Line 12"/>
                <p:cNvSpPr>
                  <a:spLocks noChangeShapeType="1"/>
                </p:cNvSpPr>
                <p:nvPr/>
              </p:nvSpPr>
              <p:spPr bwMode="auto">
                <a:xfrm flipV="1">
                  <a:off x="2610" y="3777"/>
                  <a:ext cx="2814" cy="2"/>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8878" name="Line 13"/>
                <p:cNvSpPr>
                  <a:spLocks noChangeShapeType="1"/>
                </p:cNvSpPr>
                <p:nvPr/>
              </p:nvSpPr>
              <p:spPr bwMode="auto">
                <a:xfrm flipH="1" flipV="1">
                  <a:off x="2623" y="1872"/>
                  <a:ext cx="0" cy="1899"/>
                </a:xfrm>
                <a:prstGeom prst="line">
                  <a:avLst/>
                </a:prstGeom>
                <a:noFill/>
                <a:ln w="28575">
                  <a:solidFill>
                    <a:schemeClr val="tx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78879" name="Line 14"/>
                <p:cNvSpPr>
                  <a:spLocks noChangeShapeType="1"/>
                </p:cNvSpPr>
                <p:nvPr/>
              </p:nvSpPr>
              <p:spPr bwMode="auto">
                <a:xfrm>
                  <a:off x="2636" y="2206"/>
                  <a:ext cx="2578" cy="0"/>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80" name="Arc 15"/>
                <p:cNvSpPr>
                  <a:spLocks/>
                </p:cNvSpPr>
                <p:nvPr/>
              </p:nvSpPr>
              <p:spPr bwMode="auto">
                <a:xfrm flipH="1">
                  <a:off x="2898" y="2538"/>
                  <a:ext cx="799" cy="71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2"/>
                  </a:solidFill>
                  <a:round/>
                  <a:headEnd/>
                  <a:tailEnd/>
                </a:ln>
                <a:extLst>
                  <a:ext uri="{909E8E84-426E-40DD-AFC4-6F175D3DCCD1}">
                    <a14:hiddenFill xmlns:a14="http://schemas.microsoft.com/office/drawing/2010/main">
                      <a:solidFill>
                        <a:srgbClr val="000000"/>
                      </a:solidFill>
                    </a14:hiddenFill>
                  </a:ext>
                </a:extLst>
              </p:spPr>
              <p:txBody>
                <a:bodyPr/>
                <a:lstStyle/>
                <a:p>
                  <a:endParaRPr lang="zh-CN" altLang="en-US"/>
                </a:p>
              </p:txBody>
            </p:sp>
            <p:sp>
              <p:nvSpPr>
                <p:cNvPr id="78881" name="Arc 16"/>
                <p:cNvSpPr>
                  <a:spLocks/>
                </p:cNvSpPr>
                <p:nvPr/>
              </p:nvSpPr>
              <p:spPr bwMode="auto">
                <a:xfrm>
                  <a:off x="3740" y="2538"/>
                  <a:ext cx="947" cy="37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2"/>
                  </a:solidFill>
                  <a:round/>
                  <a:headEnd/>
                  <a:tailEnd/>
                </a:ln>
                <a:extLst>
                  <a:ext uri="{909E8E84-426E-40DD-AFC4-6F175D3DCCD1}">
                    <a14:hiddenFill xmlns:a14="http://schemas.microsoft.com/office/drawing/2010/main">
                      <a:solidFill>
                        <a:srgbClr val="000000"/>
                      </a:solidFill>
                    </a14:hiddenFill>
                  </a:ext>
                </a:extLst>
              </p:spPr>
              <p:txBody>
                <a:bodyPr/>
                <a:lstStyle/>
                <a:p>
                  <a:endParaRPr lang="zh-CN" altLang="en-US"/>
                </a:p>
              </p:txBody>
            </p:sp>
            <p:sp>
              <p:nvSpPr>
                <p:cNvPr id="78882" name="Arc 17"/>
                <p:cNvSpPr>
                  <a:spLocks/>
                </p:cNvSpPr>
                <p:nvPr/>
              </p:nvSpPr>
              <p:spPr bwMode="auto">
                <a:xfrm>
                  <a:off x="4344" y="2229"/>
                  <a:ext cx="936" cy="543"/>
                </a:xfrm>
                <a:custGeom>
                  <a:avLst/>
                  <a:gdLst>
                    <a:gd name="T0" fmla="*/ 0 w 21599"/>
                    <a:gd name="T1" fmla="*/ 0 h 21600"/>
                    <a:gd name="T2" fmla="*/ 0 w 21599"/>
                    <a:gd name="T3" fmla="*/ 0 h 21600"/>
                    <a:gd name="T4" fmla="*/ 0 w 21599"/>
                    <a:gd name="T5" fmla="*/ 0 h 21600"/>
                    <a:gd name="T6" fmla="*/ 0 60000 65536"/>
                    <a:gd name="T7" fmla="*/ 0 60000 65536"/>
                    <a:gd name="T8" fmla="*/ 0 60000 65536"/>
                  </a:gdLst>
                  <a:ahLst/>
                  <a:cxnLst>
                    <a:cxn ang="T6">
                      <a:pos x="T0" y="T1"/>
                    </a:cxn>
                    <a:cxn ang="T7">
                      <a:pos x="T2" y="T3"/>
                    </a:cxn>
                    <a:cxn ang="T8">
                      <a:pos x="T4" y="T5"/>
                    </a:cxn>
                  </a:cxnLst>
                  <a:rect l="0" t="0" r="r" b="b"/>
                  <a:pathLst>
                    <a:path w="21599" h="21600" fill="none" extrusionOk="0">
                      <a:moveTo>
                        <a:pt x="-1" y="0"/>
                      </a:moveTo>
                      <a:cubicBezTo>
                        <a:pt x="11837" y="0"/>
                        <a:pt x="21469" y="9527"/>
                        <a:pt x="21598" y="21364"/>
                      </a:cubicBezTo>
                    </a:path>
                    <a:path w="21599" h="21600" stroke="0" extrusionOk="0">
                      <a:moveTo>
                        <a:pt x="-1" y="0"/>
                      </a:moveTo>
                      <a:cubicBezTo>
                        <a:pt x="11837" y="0"/>
                        <a:pt x="21469" y="9527"/>
                        <a:pt x="21598" y="21364"/>
                      </a:cubicBezTo>
                      <a:lnTo>
                        <a:pt x="0" y="21600"/>
                      </a:lnTo>
                      <a:lnTo>
                        <a:pt x="-1" y="0"/>
                      </a:lnTo>
                      <a:close/>
                    </a:path>
                  </a:pathLst>
                </a:custGeom>
                <a:noFill/>
                <a:ln w="28575">
                  <a:solidFill>
                    <a:schemeClr val="tx2"/>
                  </a:solidFill>
                  <a:round/>
                  <a:headEnd/>
                  <a:tailEnd/>
                </a:ln>
                <a:extLst>
                  <a:ext uri="{909E8E84-426E-40DD-AFC4-6F175D3DCCD1}">
                    <a14:hiddenFill xmlns:a14="http://schemas.microsoft.com/office/drawing/2010/main">
                      <a:solidFill>
                        <a:srgbClr val="000000"/>
                      </a:solidFill>
                    </a14:hiddenFill>
                  </a:ext>
                </a:extLst>
              </p:spPr>
              <p:txBody>
                <a:bodyPr/>
                <a:lstStyle/>
                <a:p>
                  <a:endParaRPr lang="zh-CN" altLang="en-US"/>
                </a:p>
              </p:txBody>
            </p:sp>
            <p:sp>
              <p:nvSpPr>
                <p:cNvPr id="78883" name="Arc 18"/>
                <p:cNvSpPr>
                  <a:spLocks/>
                </p:cNvSpPr>
                <p:nvPr/>
              </p:nvSpPr>
              <p:spPr bwMode="auto">
                <a:xfrm flipH="1">
                  <a:off x="2992" y="2228"/>
                  <a:ext cx="1352" cy="398"/>
                </a:xfrm>
                <a:custGeom>
                  <a:avLst/>
                  <a:gdLst>
                    <a:gd name="T0" fmla="*/ 0 w 21287"/>
                    <a:gd name="T1" fmla="*/ 0 h 21600"/>
                    <a:gd name="T2" fmla="*/ 0 w 21287"/>
                    <a:gd name="T3" fmla="*/ 0 h 21600"/>
                    <a:gd name="T4" fmla="*/ 0 w 21287"/>
                    <a:gd name="T5" fmla="*/ 0 h 21600"/>
                    <a:gd name="T6" fmla="*/ 0 60000 65536"/>
                    <a:gd name="T7" fmla="*/ 0 60000 65536"/>
                    <a:gd name="T8" fmla="*/ 0 60000 65536"/>
                  </a:gdLst>
                  <a:ahLst/>
                  <a:cxnLst>
                    <a:cxn ang="T6">
                      <a:pos x="T0" y="T1"/>
                    </a:cxn>
                    <a:cxn ang="T7">
                      <a:pos x="T2" y="T3"/>
                    </a:cxn>
                    <a:cxn ang="T8">
                      <a:pos x="T4" y="T5"/>
                    </a:cxn>
                  </a:cxnLst>
                  <a:rect l="0" t="0" r="r" b="b"/>
                  <a:pathLst>
                    <a:path w="21287" h="21600" fill="none" extrusionOk="0">
                      <a:moveTo>
                        <a:pt x="-1" y="0"/>
                      </a:moveTo>
                      <a:cubicBezTo>
                        <a:pt x="10514" y="0"/>
                        <a:pt x="19502" y="7571"/>
                        <a:pt x="21286" y="17934"/>
                      </a:cubicBezTo>
                    </a:path>
                    <a:path w="21287" h="21600" stroke="0" extrusionOk="0">
                      <a:moveTo>
                        <a:pt x="-1" y="0"/>
                      </a:moveTo>
                      <a:cubicBezTo>
                        <a:pt x="10514" y="0"/>
                        <a:pt x="19502" y="7571"/>
                        <a:pt x="21286" y="17934"/>
                      </a:cubicBezTo>
                      <a:lnTo>
                        <a:pt x="0" y="21600"/>
                      </a:lnTo>
                      <a:lnTo>
                        <a:pt x="-1" y="0"/>
                      </a:lnTo>
                      <a:close/>
                    </a:path>
                  </a:pathLst>
                </a:custGeom>
                <a:noFill/>
                <a:ln w="28575">
                  <a:solidFill>
                    <a:schemeClr val="tx2"/>
                  </a:solidFill>
                  <a:round/>
                  <a:headEnd/>
                  <a:tailEnd/>
                </a:ln>
                <a:extLst>
                  <a:ext uri="{909E8E84-426E-40DD-AFC4-6F175D3DCCD1}">
                    <a14:hiddenFill xmlns:a14="http://schemas.microsoft.com/office/drawing/2010/main">
                      <a:solidFill>
                        <a:srgbClr val="000000"/>
                      </a:solidFill>
                    </a14:hiddenFill>
                  </a:ext>
                </a:extLst>
              </p:spPr>
              <p:txBody>
                <a:bodyPr/>
                <a:lstStyle/>
                <a:p>
                  <a:endParaRPr lang="zh-CN" altLang="en-US"/>
                </a:p>
              </p:txBody>
            </p:sp>
            <p:sp>
              <p:nvSpPr>
                <p:cNvPr id="78884" name="Line 19"/>
                <p:cNvSpPr>
                  <a:spLocks noChangeShapeType="1"/>
                </p:cNvSpPr>
                <p:nvPr/>
              </p:nvSpPr>
              <p:spPr bwMode="auto">
                <a:xfrm>
                  <a:off x="3694" y="2538"/>
                  <a:ext cx="0" cy="1251"/>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85" name="Line 20"/>
                <p:cNvSpPr>
                  <a:spLocks noChangeShapeType="1"/>
                </p:cNvSpPr>
                <p:nvPr/>
              </p:nvSpPr>
              <p:spPr bwMode="auto">
                <a:xfrm>
                  <a:off x="4320" y="2231"/>
                  <a:ext cx="4" cy="1550"/>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8860" name="文字 25"/>
              <p:cNvSpPr txBox="1">
                <a:spLocks noChangeArrowheads="1"/>
              </p:cNvSpPr>
              <p:nvPr/>
            </p:nvSpPr>
            <p:spPr bwMode="auto">
              <a:xfrm>
                <a:off x="4608" y="2640"/>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en-US" altLang="zh-CN" sz="2800">
                    <a:solidFill>
                      <a:schemeClr val="tx2"/>
                    </a:solidFill>
                    <a:latin typeface="Book Antiqua" pitchFamily="18" charset="0"/>
                  </a:rPr>
                  <a:t>S</a:t>
                </a:r>
              </a:p>
            </p:txBody>
          </p:sp>
          <p:sp>
            <p:nvSpPr>
              <p:cNvPr id="78861" name="文字 26"/>
              <p:cNvSpPr txBox="1">
                <a:spLocks noChangeArrowheads="1"/>
              </p:cNvSpPr>
              <p:nvPr/>
            </p:nvSpPr>
            <p:spPr bwMode="auto">
              <a:xfrm>
                <a:off x="4992" y="254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800">
                    <a:solidFill>
                      <a:schemeClr val="tx2"/>
                    </a:solidFill>
                    <a:latin typeface="Book Antiqua" pitchFamily="18" charset="0"/>
                  </a:rPr>
                  <a:t>2</a:t>
                </a:r>
                <a:r>
                  <a:rPr lang="en-US" altLang="zh-CN" sz="2800">
                    <a:solidFill>
                      <a:schemeClr val="tx2"/>
                    </a:solidFill>
                    <a:latin typeface="Book Antiqua" pitchFamily="18" charset="0"/>
                  </a:rPr>
                  <a:t>S</a:t>
                </a:r>
              </a:p>
            </p:txBody>
          </p:sp>
          <p:sp>
            <p:nvSpPr>
              <p:cNvPr id="78862" name="文字 8"/>
              <p:cNvSpPr txBox="1">
                <a:spLocks noChangeArrowheads="1"/>
              </p:cNvSpPr>
              <p:nvPr/>
            </p:nvSpPr>
            <p:spPr bwMode="auto">
              <a:xfrm>
                <a:off x="4128" y="3216"/>
                <a:ext cx="134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120000"/>
                  </a:lnSpc>
                  <a:spcBef>
                    <a:spcPct val="0"/>
                  </a:spcBef>
                  <a:buClrTx/>
                  <a:buFontTx/>
                  <a:buNone/>
                </a:pPr>
                <a:r>
                  <a:rPr lang="zh-CN" altLang="en-US" sz="2800">
                    <a:solidFill>
                      <a:schemeClr val="tx2"/>
                    </a:solidFill>
                    <a:latin typeface="Book Antiqua" pitchFamily="18" charset="0"/>
                  </a:rPr>
                  <a:t>页面大小 </a:t>
                </a:r>
                <a:r>
                  <a:rPr lang="en-US" altLang="zh-CN" sz="2800">
                    <a:solidFill>
                      <a:schemeClr val="tx2"/>
                    </a:solidFill>
                    <a:latin typeface="Book Antiqua" pitchFamily="18" charset="0"/>
                  </a:rPr>
                  <a:t>S</a:t>
                </a:r>
                <a:r>
                  <a:rPr lang="en-US" altLang="zh-CN" sz="2800" baseline="-25000">
                    <a:solidFill>
                      <a:schemeClr val="tx2"/>
                    </a:solidFill>
                    <a:latin typeface="Book Antiqua" pitchFamily="18" charset="0"/>
                  </a:rPr>
                  <a:t>P</a:t>
                </a:r>
                <a:endParaRPr lang="en-US" altLang="zh-CN" sz="2800">
                  <a:solidFill>
                    <a:schemeClr val="tx2"/>
                  </a:solidFill>
                  <a:latin typeface="Book Antiqua" pitchFamily="18" charset="0"/>
                </a:endParaRPr>
              </a:p>
            </p:txBody>
          </p:sp>
          <p:sp>
            <p:nvSpPr>
              <p:cNvPr id="78863" name="文字 10"/>
              <p:cNvSpPr txBox="1">
                <a:spLocks noChangeArrowheads="1"/>
              </p:cNvSpPr>
              <p:nvPr/>
            </p:nvSpPr>
            <p:spPr bwMode="auto">
              <a:xfrm>
                <a:off x="2352" y="1680"/>
                <a:ext cx="240" cy="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800">
                    <a:solidFill>
                      <a:schemeClr val="tx2"/>
                    </a:solidFill>
                    <a:latin typeface="Book Antiqua" pitchFamily="18" charset="0"/>
                  </a:rPr>
                  <a:t>命中率 </a:t>
                </a:r>
                <a:r>
                  <a:rPr lang="en-US" altLang="zh-CN" sz="2800">
                    <a:solidFill>
                      <a:schemeClr val="tx2"/>
                    </a:solidFill>
                    <a:latin typeface="Book Antiqua" pitchFamily="18" charset="0"/>
                  </a:rPr>
                  <a:t>H</a:t>
                </a:r>
              </a:p>
            </p:txBody>
          </p:sp>
          <p:sp>
            <p:nvSpPr>
              <p:cNvPr id="78864" name="文字 16"/>
              <p:cNvSpPr txBox="1">
                <a:spLocks noChangeArrowheads="1"/>
              </p:cNvSpPr>
              <p:nvPr/>
            </p:nvSpPr>
            <p:spPr bwMode="auto">
              <a:xfrm>
                <a:off x="2736" y="1728"/>
                <a:ext cx="2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800">
                    <a:solidFill>
                      <a:schemeClr val="tx2"/>
                    </a:solidFill>
                    <a:latin typeface="Book Antiqua" pitchFamily="18" charset="0"/>
                  </a:rPr>
                  <a:t>1</a:t>
                </a:r>
              </a:p>
            </p:txBody>
          </p:sp>
          <p:grpSp>
            <p:nvGrpSpPr>
              <p:cNvPr id="78865" name="Group 26"/>
              <p:cNvGrpSpPr>
                <a:grpSpLocks/>
              </p:cNvGrpSpPr>
              <p:nvPr/>
            </p:nvGrpSpPr>
            <p:grpSpPr bwMode="auto">
              <a:xfrm>
                <a:off x="2688" y="1680"/>
                <a:ext cx="2592" cy="1917"/>
                <a:chOff x="2610" y="1872"/>
                <a:chExt cx="2814" cy="1917"/>
              </a:xfrm>
            </p:grpSpPr>
            <p:sp>
              <p:nvSpPr>
                <p:cNvPr id="78868" name="Line 27"/>
                <p:cNvSpPr>
                  <a:spLocks noChangeShapeType="1"/>
                </p:cNvSpPr>
                <p:nvPr/>
              </p:nvSpPr>
              <p:spPr bwMode="auto">
                <a:xfrm flipV="1">
                  <a:off x="2610" y="3777"/>
                  <a:ext cx="2814" cy="2"/>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8869" name="Line 28"/>
                <p:cNvSpPr>
                  <a:spLocks noChangeShapeType="1"/>
                </p:cNvSpPr>
                <p:nvPr/>
              </p:nvSpPr>
              <p:spPr bwMode="auto">
                <a:xfrm flipH="1" flipV="1">
                  <a:off x="2623" y="1872"/>
                  <a:ext cx="0" cy="1899"/>
                </a:xfrm>
                <a:prstGeom prst="line">
                  <a:avLst/>
                </a:prstGeom>
                <a:noFill/>
                <a:ln w="28575">
                  <a:solidFill>
                    <a:schemeClr val="tx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78870" name="Line 29"/>
                <p:cNvSpPr>
                  <a:spLocks noChangeShapeType="1"/>
                </p:cNvSpPr>
                <p:nvPr/>
              </p:nvSpPr>
              <p:spPr bwMode="auto">
                <a:xfrm>
                  <a:off x="2636" y="2206"/>
                  <a:ext cx="2578" cy="0"/>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71" name="Arc 30"/>
                <p:cNvSpPr>
                  <a:spLocks/>
                </p:cNvSpPr>
                <p:nvPr/>
              </p:nvSpPr>
              <p:spPr bwMode="auto">
                <a:xfrm flipH="1">
                  <a:off x="2898" y="2538"/>
                  <a:ext cx="799" cy="71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2"/>
                  </a:solidFill>
                  <a:round/>
                  <a:headEnd/>
                  <a:tailEnd/>
                </a:ln>
                <a:extLst>
                  <a:ext uri="{909E8E84-426E-40DD-AFC4-6F175D3DCCD1}">
                    <a14:hiddenFill xmlns:a14="http://schemas.microsoft.com/office/drawing/2010/main">
                      <a:solidFill>
                        <a:srgbClr val="000000"/>
                      </a:solidFill>
                    </a14:hiddenFill>
                  </a:ext>
                </a:extLst>
              </p:spPr>
              <p:txBody>
                <a:bodyPr/>
                <a:lstStyle/>
                <a:p>
                  <a:endParaRPr lang="zh-CN" altLang="en-US"/>
                </a:p>
              </p:txBody>
            </p:sp>
            <p:sp>
              <p:nvSpPr>
                <p:cNvPr id="78872" name="Arc 31"/>
                <p:cNvSpPr>
                  <a:spLocks/>
                </p:cNvSpPr>
                <p:nvPr/>
              </p:nvSpPr>
              <p:spPr bwMode="auto">
                <a:xfrm>
                  <a:off x="3740" y="2538"/>
                  <a:ext cx="947" cy="37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2"/>
                  </a:solidFill>
                  <a:round/>
                  <a:headEnd/>
                  <a:tailEnd/>
                </a:ln>
                <a:extLst>
                  <a:ext uri="{909E8E84-426E-40DD-AFC4-6F175D3DCCD1}">
                    <a14:hiddenFill xmlns:a14="http://schemas.microsoft.com/office/drawing/2010/main">
                      <a:solidFill>
                        <a:srgbClr val="000000"/>
                      </a:solidFill>
                    </a14:hiddenFill>
                  </a:ext>
                </a:extLst>
              </p:spPr>
              <p:txBody>
                <a:bodyPr/>
                <a:lstStyle/>
                <a:p>
                  <a:endParaRPr lang="zh-CN" altLang="en-US"/>
                </a:p>
              </p:txBody>
            </p:sp>
            <p:sp>
              <p:nvSpPr>
                <p:cNvPr id="78873" name="Arc 32"/>
                <p:cNvSpPr>
                  <a:spLocks/>
                </p:cNvSpPr>
                <p:nvPr/>
              </p:nvSpPr>
              <p:spPr bwMode="auto">
                <a:xfrm>
                  <a:off x="4344" y="2229"/>
                  <a:ext cx="936" cy="543"/>
                </a:xfrm>
                <a:custGeom>
                  <a:avLst/>
                  <a:gdLst>
                    <a:gd name="T0" fmla="*/ 0 w 21599"/>
                    <a:gd name="T1" fmla="*/ 0 h 21600"/>
                    <a:gd name="T2" fmla="*/ 0 w 21599"/>
                    <a:gd name="T3" fmla="*/ 0 h 21600"/>
                    <a:gd name="T4" fmla="*/ 0 w 21599"/>
                    <a:gd name="T5" fmla="*/ 0 h 21600"/>
                    <a:gd name="T6" fmla="*/ 0 60000 65536"/>
                    <a:gd name="T7" fmla="*/ 0 60000 65536"/>
                    <a:gd name="T8" fmla="*/ 0 60000 65536"/>
                  </a:gdLst>
                  <a:ahLst/>
                  <a:cxnLst>
                    <a:cxn ang="T6">
                      <a:pos x="T0" y="T1"/>
                    </a:cxn>
                    <a:cxn ang="T7">
                      <a:pos x="T2" y="T3"/>
                    </a:cxn>
                    <a:cxn ang="T8">
                      <a:pos x="T4" y="T5"/>
                    </a:cxn>
                  </a:cxnLst>
                  <a:rect l="0" t="0" r="r" b="b"/>
                  <a:pathLst>
                    <a:path w="21599" h="21600" fill="none" extrusionOk="0">
                      <a:moveTo>
                        <a:pt x="-1" y="0"/>
                      </a:moveTo>
                      <a:cubicBezTo>
                        <a:pt x="11837" y="0"/>
                        <a:pt x="21469" y="9527"/>
                        <a:pt x="21598" y="21364"/>
                      </a:cubicBezTo>
                    </a:path>
                    <a:path w="21599" h="21600" stroke="0" extrusionOk="0">
                      <a:moveTo>
                        <a:pt x="-1" y="0"/>
                      </a:moveTo>
                      <a:cubicBezTo>
                        <a:pt x="11837" y="0"/>
                        <a:pt x="21469" y="9527"/>
                        <a:pt x="21598" y="21364"/>
                      </a:cubicBezTo>
                      <a:lnTo>
                        <a:pt x="0" y="21600"/>
                      </a:lnTo>
                      <a:lnTo>
                        <a:pt x="-1" y="0"/>
                      </a:lnTo>
                      <a:close/>
                    </a:path>
                  </a:pathLst>
                </a:custGeom>
                <a:noFill/>
                <a:ln w="28575">
                  <a:solidFill>
                    <a:schemeClr val="tx2"/>
                  </a:solidFill>
                  <a:round/>
                  <a:headEnd/>
                  <a:tailEnd/>
                </a:ln>
                <a:extLst>
                  <a:ext uri="{909E8E84-426E-40DD-AFC4-6F175D3DCCD1}">
                    <a14:hiddenFill xmlns:a14="http://schemas.microsoft.com/office/drawing/2010/main">
                      <a:solidFill>
                        <a:srgbClr val="000000"/>
                      </a:solidFill>
                    </a14:hiddenFill>
                  </a:ext>
                </a:extLst>
              </p:spPr>
              <p:txBody>
                <a:bodyPr/>
                <a:lstStyle/>
                <a:p>
                  <a:endParaRPr lang="zh-CN" altLang="en-US"/>
                </a:p>
              </p:txBody>
            </p:sp>
            <p:sp>
              <p:nvSpPr>
                <p:cNvPr id="78874" name="Arc 33"/>
                <p:cNvSpPr>
                  <a:spLocks/>
                </p:cNvSpPr>
                <p:nvPr/>
              </p:nvSpPr>
              <p:spPr bwMode="auto">
                <a:xfrm flipH="1">
                  <a:off x="2992" y="2228"/>
                  <a:ext cx="1352" cy="398"/>
                </a:xfrm>
                <a:custGeom>
                  <a:avLst/>
                  <a:gdLst>
                    <a:gd name="T0" fmla="*/ 0 w 21287"/>
                    <a:gd name="T1" fmla="*/ 0 h 21600"/>
                    <a:gd name="T2" fmla="*/ 0 w 21287"/>
                    <a:gd name="T3" fmla="*/ 0 h 21600"/>
                    <a:gd name="T4" fmla="*/ 0 w 21287"/>
                    <a:gd name="T5" fmla="*/ 0 h 21600"/>
                    <a:gd name="T6" fmla="*/ 0 60000 65536"/>
                    <a:gd name="T7" fmla="*/ 0 60000 65536"/>
                    <a:gd name="T8" fmla="*/ 0 60000 65536"/>
                  </a:gdLst>
                  <a:ahLst/>
                  <a:cxnLst>
                    <a:cxn ang="T6">
                      <a:pos x="T0" y="T1"/>
                    </a:cxn>
                    <a:cxn ang="T7">
                      <a:pos x="T2" y="T3"/>
                    </a:cxn>
                    <a:cxn ang="T8">
                      <a:pos x="T4" y="T5"/>
                    </a:cxn>
                  </a:cxnLst>
                  <a:rect l="0" t="0" r="r" b="b"/>
                  <a:pathLst>
                    <a:path w="21287" h="21600" fill="none" extrusionOk="0">
                      <a:moveTo>
                        <a:pt x="-1" y="0"/>
                      </a:moveTo>
                      <a:cubicBezTo>
                        <a:pt x="10514" y="0"/>
                        <a:pt x="19502" y="7571"/>
                        <a:pt x="21286" y="17934"/>
                      </a:cubicBezTo>
                    </a:path>
                    <a:path w="21287" h="21600" stroke="0" extrusionOk="0">
                      <a:moveTo>
                        <a:pt x="-1" y="0"/>
                      </a:moveTo>
                      <a:cubicBezTo>
                        <a:pt x="10514" y="0"/>
                        <a:pt x="19502" y="7571"/>
                        <a:pt x="21286" y="17934"/>
                      </a:cubicBezTo>
                      <a:lnTo>
                        <a:pt x="0" y="21600"/>
                      </a:lnTo>
                      <a:lnTo>
                        <a:pt x="-1" y="0"/>
                      </a:lnTo>
                      <a:close/>
                    </a:path>
                  </a:pathLst>
                </a:custGeom>
                <a:noFill/>
                <a:ln w="28575">
                  <a:solidFill>
                    <a:schemeClr val="tx2"/>
                  </a:solidFill>
                  <a:round/>
                  <a:headEnd/>
                  <a:tailEnd/>
                </a:ln>
                <a:extLst>
                  <a:ext uri="{909E8E84-426E-40DD-AFC4-6F175D3DCCD1}">
                    <a14:hiddenFill xmlns:a14="http://schemas.microsoft.com/office/drawing/2010/main">
                      <a:solidFill>
                        <a:srgbClr val="000000"/>
                      </a:solidFill>
                    </a14:hiddenFill>
                  </a:ext>
                </a:extLst>
              </p:spPr>
              <p:txBody>
                <a:bodyPr/>
                <a:lstStyle/>
                <a:p>
                  <a:endParaRPr lang="zh-CN" altLang="en-US"/>
                </a:p>
              </p:txBody>
            </p:sp>
            <p:sp>
              <p:nvSpPr>
                <p:cNvPr id="78875" name="Line 34"/>
                <p:cNvSpPr>
                  <a:spLocks noChangeShapeType="1"/>
                </p:cNvSpPr>
                <p:nvPr/>
              </p:nvSpPr>
              <p:spPr bwMode="auto">
                <a:xfrm>
                  <a:off x="3694" y="2538"/>
                  <a:ext cx="0" cy="1251"/>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76" name="Line 35"/>
                <p:cNvSpPr>
                  <a:spLocks noChangeShapeType="1"/>
                </p:cNvSpPr>
                <p:nvPr/>
              </p:nvSpPr>
              <p:spPr bwMode="auto">
                <a:xfrm>
                  <a:off x="4320" y="2231"/>
                  <a:ext cx="4" cy="1550"/>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8866" name="文字 25"/>
              <p:cNvSpPr txBox="1">
                <a:spLocks noChangeArrowheads="1"/>
              </p:cNvSpPr>
              <p:nvPr/>
            </p:nvSpPr>
            <p:spPr bwMode="auto">
              <a:xfrm>
                <a:off x="4608" y="2640"/>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en-US" altLang="zh-CN" sz="2800">
                    <a:solidFill>
                      <a:schemeClr val="tx2"/>
                    </a:solidFill>
                    <a:latin typeface="Book Antiqua" pitchFamily="18" charset="0"/>
                  </a:rPr>
                  <a:t>S</a:t>
                </a:r>
              </a:p>
            </p:txBody>
          </p:sp>
          <p:sp>
            <p:nvSpPr>
              <p:cNvPr id="78867" name="文字 26"/>
              <p:cNvSpPr txBox="1">
                <a:spLocks noChangeArrowheads="1"/>
              </p:cNvSpPr>
              <p:nvPr/>
            </p:nvSpPr>
            <p:spPr bwMode="auto">
              <a:xfrm>
                <a:off x="4992" y="254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800">
                    <a:solidFill>
                      <a:schemeClr val="tx2"/>
                    </a:solidFill>
                    <a:latin typeface="Book Antiqua" pitchFamily="18" charset="0"/>
                  </a:rPr>
                  <a:t>2</a:t>
                </a:r>
                <a:r>
                  <a:rPr lang="en-US" altLang="zh-CN" sz="2800">
                    <a:solidFill>
                      <a:schemeClr val="tx2"/>
                    </a:solidFill>
                    <a:latin typeface="Book Antiqua" pitchFamily="18" charset="0"/>
                  </a:rPr>
                  <a:t>S</a:t>
                </a:r>
              </a:p>
            </p:txBody>
          </p:sp>
        </p:grpSp>
        <p:sp>
          <p:nvSpPr>
            <p:cNvPr id="78855" name="文字 8"/>
            <p:cNvSpPr txBox="1">
              <a:spLocks noChangeArrowheads="1"/>
            </p:cNvSpPr>
            <p:nvPr/>
          </p:nvSpPr>
          <p:spPr bwMode="auto">
            <a:xfrm>
              <a:off x="4272" y="2832"/>
              <a:ext cx="1344"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120000"/>
                </a:lnSpc>
                <a:spcBef>
                  <a:spcPct val="0"/>
                </a:spcBef>
                <a:buClrTx/>
                <a:buFontTx/>
                <a:buNone/>
              </a:pPr>
              <a:r>
                <a:rPr lang="zh-CN" altLang="en-US" sz="2800">
                  <a:solidFill>
                    <a:schemeClr val="tx2"/>
                  </a:solidFill>
                  <a:latin typeface="Book Antiqua" pitchFamily="18" charset="0"/>
                </a:rPr>
                <a:t>主存容量</a:t>
              </a:r>
              <a:endParaRPr lang="en-US" altLang="zh-CN" sz="2800">
                <a:solidFill>
                  <a:schemeClr val="tx2"/>
                </a:solidFill>
                <a:latin typeface="Book Antiqua" pitchFamily="18" charset="0"/>
              </a:endParaRPr>
            </a:p>
          </p:txBody>
        </p:sp>
      </p:gr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pPr eaLnBrk="1" hangingPunct="1">
              <a:defRPr/>
            </a:pPr>
            <a:r>
              <a:rPr lang="zh-CN" altLang="en-US" smtClean="0"/>
              <a:t>主存容量</a:t>
            </a:r>
            <a:endParaRPr lang="en-US" altLang="zh-CN" smtClean="0"/>
          </a:p>
        </p:txBody>
      </p:sp>
      <p:sp>
        <p:nvSpPr>
          <p:cNvPr id="7987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虚拟存储系统</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提高主存命中率的方法</a:t>
            </a:r>
            <a:endParaRPr lang="zh-CN" altLang="en-US" sz="1200" b="0">
              <a:latin typeface="Times New Roman" pitchFamily="18" charset="0"/>
              <a:ea typeface="幼圆" pitchFamily="49" charset="-122"/>
            </a:endParaRPr>
          </a:p>
        </p:txBody>
      </p:sp>
      <p:sp>
        <p:nvSpPr>
          <p:cNvPr id="79876" name="Rectangle 4"/>
          <p:cNvSpPr>
            <a:spLocks noGrp="1" noChangeArrowheads="1"/>
          </p:cNvSpPr>
          <p:nvPr>
            <p:ph type="body" idx="1"/>
          </p:nvPr>
        </p:nvSpPr>
        <p:spPr>
          <a:xfrm>
            <a:off x="1116013" y="2133600"/>
            <a:ext cx="2847975" cy="4105275"/>
          </a:xfrm>
          <a:solidFill>
            <a:srgbClr val="FFFF00"/>
          </a:solidFill>
          <a:ln w="57150" cmpd="thickThin">
            <a:solidFill>
              <a:schemeClr val="tx1"/>
            </a:solidFill>
            <a:miter lim="800000"/>
            <a:headEnd/>
            <a:tailEnd/>
          </a:ln>
          <a:effectLst>
            <a:outerShdw dist="107763" dir="2700000" algn="ctr" rotWithShape="0">
              <a:schemeClr val="bg2"/>
            </a:outerShdw>
          </a:effectLst>
        </p:spPr>
        <p:txBody>
          <a:bodyPr/>
          <a:lstStyle/>
          <a:p>
            <a:pPr marL="0" indent="0" eaLnBrk="1" hangingPunct="1">
              <a:lnSpc>
                <a:spcPct val="130000"/>
              </a:lnSpc>
              <a:buFont typeface="Wingdings" pitchFamily="2" charset="2"/>
              <a:buNone/>
            </a:pPr>
            <a:r>
              <a:rPr lang="zh-CN" altLang="en-US" smtClean="0"/>
              <a:t>      主存命中率</a:t>
            </a:r>
            <a:r>
              <a:rPr lang="en-US" altLang="zh-CN" smtClean="0"/>
              <a:t>H</a:t>
            </a:r>
            <a:r>
              <a:rPr lang="zh-CN" altLang="en-US" smtClean="0"/>
              <a:t>随着分配给该程序的主存容量</a:t>
            </a:r>
            <a:r>
              <a:rPr lang="en-US" altLang="zh-CN" smtClean="0"/>
              <a:t>S</a:t>
            </a:r>
            <a:r>
              <a:rPr lang="zh-CN" altLang="en-US" smtClean="0"/>
              <a:t>的增加而单调上升。</a:t>
            </a:r>
          </a:p>
        </p:txBody>
      </p:sp>
      <p:grpSp>
        <p:nvGrpSpPr>
          <p:cNvPr id="79877" name="Group 5"/>
          <p:cNvGrpSpPr>
            <a:grpSpLocks/>
          </p:cNvGrpSpPr>
          <p:nvPr/>
        </p:nvGrpSpPr>
        <p:grpSpPr bwMode="auto">
          <a:xfrm>
            <a:off x="4572000" y="2514600"/>
            <a:ext cx="4114800" cy="3581400"/>
            <a:chOff x="2832" y="1440"/>
            <a:chExt cx="2592" cy="2256"/>
          </a:xfrm>
        </p:grpSpPr>
        <p:sp>
          <p:nvSpPr>
            <p:cNvPr id="79878" name="Line 6"/>
            <p:cNvSpPr>
              <a:spLocks noChangeShapeType="1"/>
            </p:cNvSpPr>
            <p:nvPr/>
          </p:nvSpPr>
          <p:spPr bwMode="auto">
            <a:xfrm>
              <a:off x="3230" y="1534"/>
              <a:ext cx="0" cy="1826"/>
            </a:xfrm>
            <a:prstGeom prst="line">
              <a:avLst/>
            </a:prstGeom>
            <a:noFill/>
            <a:ln w="28575">
              <a:solidFill>
                <a:schemeClr val="tx2"/>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879" name="Line 7"/>
            <p:cNvSpPr>
              <a:spLocks noChangeShapeType="1"/>
            </p:cNvSpPr>
            <p:nvPr/>
          </p:nvSpPr>
          <p:spPr bwMode="auto">
            <a:xfrm>
              <a:off x="3230" y="3358"/>
              <a:ext cx="2050" cy="2"/>
            </a:xfrm>
            <a:prstGeom prst="line">
              <a:avLst/>
            </a:prstGeom>
            <a:noFill/>
            <a:ln w="28575">
              <a:solidFill>
                <a:schemeClr val="tx2"/>
              </a:solidFill>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880" name="Line 8"/>
            <p:cNvSpPr>
              <a:spLocks noChangeShapeType="1"/>
            </p:cNvSpPr>
            <p:nvPr/>
          </p:nvSpPr>
          <p:spPr bwMode="auto">
            <a:xfrm>
              <a:off x="3168" y="1762"/>
              <a:ext cx="124"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881" name="Arc 9"/>
            <p:cNvSpPr>
              <a:spLocks/>
            </p:cNvSpPr>
            <p:nvPr/>
          </p:nvSpPr>
          <p:spPr bwMode="auto">
            <a:xfrm flipH="1">
              <a:off x="3240" y="1801"/>
              <a:ext cx="1741" cy="152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882" name="Line 10"/>
            <p:cNvSpPr>
              <a:spLocks noChangeShapeType="1"/>
            </p:cNvSpPr>
            <p:nvPr/>
          </p:nvSpPr>
          <p:spPr bwMode="auto">
            <a:xfrm>
              <a:off x="3292" y="1762"/>
              <a:ext cx="1864" cy="0"/>
            </a:xfrm>
            <a:prstGeom prst="line">
              <a:avLst/>
            </a:prstGeom>
            <a:noFill/>
            <a:ln w="28575">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883" name="文字 10"/>
            <p:cNvSpPr txBox="1">
              <a:spLocks noChangeArrowheads="1"/>
            </p:cNvSpPr>
            <p:nvPr/>
          </p:nvSpPr>
          <p:spPr bwMode="auto">
            <a:xfrm>
              <a:off x="2832" y="1440"/>
              <a:ext cx="240" cy="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800">
                  <a:solidFill>
                    <a:schemeClr val="tx2"/>
                  </a:solidFill>
                  <a:latin typeface="Book Antiqua" pitchFamily="18" charset="0"/>
                </a:rPr>
                <a:t>命中率 </a:t>
              </a:r>
              <a:r>
                <a:rPr lang="en-US" altLang="zh-CN" sz="2800">
                  <a:solidFill>
                    <a:schemeClr val="tx2"/>
                  </a:solidFill>
                  <a:latin typeface="Book Antiqua" pitchFamily="18" charset="0"/>
                </a:rPr>
                <a:t>H</a:t>
              </a:r>
            </a:p>
          </p:txBody>
        </p:sp>
        <p:sp>
          <p:nvSpPr>
            <p:cNvPr id="79884" name="文字 8"/>
            <p:cNvSpPr txBox="1">
              <a:spLocks noChangeArrowheads="1"/>
            </p:cNvSpPr>
            <p:nvPr/>
          </p:nvSpPr>
          <p:spPr bwMode="auto">
            <a:xfrm>
              <a:off x="4176" y="3360"/>
              <a:ext cx="124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120000"/>
                </a:lnSpc>
                <a:spcBef>
                  <a:spcPct val="0"/>
                </a:spcBef>
                <a:buClrTx/>
                <a:buFontTx/>
                <a:buNone/>
              </a:pPr>
              <a:r>
                <a:rPr lang="zh-CN" altLang="en-US" sz="2800">
                  <a:solidFill>
                    <a:schemeClr val="tx2"/>
                  </a:solidFill>
                  <a:latin typeface="Book Antiqua" pitchFamily="18" charset="0"/>
                </a:rPr>
                <a:t>主存容量</a:t>
              </a:r>
              <a:r>
                <a:rPr lang="en-US" altLang="zh-CN" sz="2800">
                  <a:solidFill>
                    <a:schemeClr val="tx2"/>
                  </a:solidFill>
                  <a:latin typeface="Book Antiqua" pitchFamily="18" charset="0"/>
                </a:rPr>
                <a:t>S</a:t>
              </a:r>
            </a:p>
          </p:txBody>
        </p:sp>
        <p:sp>
          <p:nvSpPr>
            <p:cNvPr id="79885" name="文字 16"/>
            <p:cNvSpPr txBox="1">
              <a:spLocks noChangeArrowheads="1"/>
            </p:cNvSpPr>
            <p:nvPr/>
          </p:nvSpPr>
          <p:spPr bwMode="auto">
            <a:xfrm>
              <a:off x="3312" y="144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800">
                  <a:solidFill>
                    <a:schemeClr val="tx2"/>
                  </a:solidFill>
                  <a:latin typeface="Book Antiqua" pitchFamily="18" charset="0"/>
                </a:rPr>
                <a:t>1.0</a:t>
              </a:r>
            </a:p>
          </p:txBody>
        </p:sp>
      </p:gr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pPr eaLnBrk="1" hangingPunct="1">
              <a:defRPr/>
            </a:pPr>
            <a:r>
              <a:rPr lang="zh-CN" altLang="en-US" smtClean="0"/>
              <a:t>页面调度算法</a:t>
            </a:r>
            <a:endParaRPr lang="en-US" altLang="zh-CN" smtClean="0"/>
          </a:p>
        </p:txBody>
      </p:sp>
      <p:sp>
        <p:nvSpPr>
          <p:cNvPr id="8089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虚拟存储系统</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提高主存命中率的方法</a:t>
            </a:r>
            <a:endParaRPr lang="zh-CN" altLang="en-US" sz="1200" b="0">
              <a:latin typeface="Times New Roman" pitchFamily="18" charset="0"/>
              <a:ea typeface="幼圆" pitchFamily="49" charset="-122"/>
            </a:endParaRPr>
          </a:p>
        </p:txBody>
      </p:sp>
      <p:sp>
        <p:nvSpPr>
          <p:cNvPr id="490535" name="Rectangle 39"/>
          <p:cNvSpPr>
            <a:spLocks noGrp="1" noChangeArrowheads="1"/>
          </p:cNvSpPr>
          <p:nvPr>
            <p:ph type="body" idx="1"/>
          </p:nvPr>
        </p:nvSpPr>
        <p:spPr/>
        <p:txBody>
          <a:bodyPr/>
          <a:lstStyle/>
          <a:p>
            <a:pPr marL="0" indent="0" eaLnBrk="1" hangingPunct="1">
              <a:buClr>
                <a:srgbClr val="FF0000"/>
              </a:buClr>
              <a:defRPr/>
            </a:pPr>
            <a:r>
              <a:rPr lang="zh-CN" altLang="en-US" sz="2800" smtClean="0">
                <a:solidFill>
                  <a:srgbClr val="FF0000"/>
                </a:solidFill>
                <a:effectLst>
                  <a:outerShdw blurRad="38100" dist="38100" dir="2700000" algn="tl">
                    <a:srgbClr val="C0C0C0"/>
                  </a:outerShdw>
                </a:effectLst>
              </a:rPr>
              <a:t>  全取式</a:t>
            </a:r>
          </a:p>
          <a:p>
            <a:pPr marL="0" indent="0" eaLnBrk="1" hangingPunct="1">
              <a:buFont typeface="Wingdings" pitchFamily="2" charset="2"/>
              <a:buNone/>
              <a:defRPr/>
            </a:pPr>
            <a:r>
              <a:rPr lang="zh-CN" altLang="en-US" sz="2800" smtClean="0"/>
              <a:t>    该用和能调入的全部调入。</a:t>
            </a:r>
          </a:p>
          <a:p>
            <a:pPr marL="0" indent="0" eaLnBrk="1" hangingPunct="1">
              <a:buClr>
                <a:srgbClr val="FF0000"/>
              </a:buClr>
              <a:defRPr/>
            </a:pPr>
            <a:r>
              <a:rPr lang="zh-CN" altLang="en-US" sz="2800" smtClean="0">
                <a:solidFill>
                  <a:srgbClr val="FF0000"/>
                </a:solidFill>
                <a:effectLst>
                  <a:outerShdw blurRad="38100" dist="38100" dir="2700000" algn="tl">
                    <a:srgbClr val="C0C0C0"/>
                  </a:outerShdw>
                </a:effectLst>
              </a:rPr>
              <a:t>  请求式</a:t>
            </a:r>
            <a:r>
              <a:rPr lang="zh-CN" altLang="en-US" sz="2800" smtClean="0"/>
              <a:t/>
            </a:r>
            <a:br>
              <a:rPr lang="zh-CN" altLang="en-US" sz="2800" smtClean="0"/>
            </a:br>
            <a:r>
              <a:rPr lang="zh-CN" altLang="en-US" sz="2800" smtClean="0"/>
              <a:t>    当使用到的时候，再调入主存。</a:t>
            </a:r>
          </a:p>
          <a:p>
            <a:pPr marL="0" indent="0" eaLnBrk="1" hangingPunct="1">
              <a:buClr>
                <a:srgbClr val="FF0000"/>
              </a:buClr>
              <a:defRPr/>
            </a:pPr>
            <a:r>
              <a:rPr lang="zh-CN" altLang="en-US" sz="2800" smtClean="0">
                <a:solidFill>
                  <a:srgbClr val="FF0000"/>
                </a:solidFill>
                <a:effectLst>
                  <a:outerShdw blurRad="38100" dist="38100" dir="2700000" algn="tl">
                    <a:srgbClr val="C0C0C0"/>
                  </a:outerShdw>
                </a:effectLst>
              </a:rPr>
              <a:t>  预取式</a:t>
            </a:r>
            <a:br>
              <a:rPr lang="zh-CN" altLang="en-US" sz="2800" smtClean="0">
                <a:solidFill>
                  <a:srgbClr val="FF0000"/>
                </a:solidFill>
                <a:effectLst>
                  <a:outerShdw blurRad="38100" dist="38100" dir="2700000" algn="tl">
                    <a:srgbClr val="C0C0C0"/>
                  </a:outerShdw>
                </a:effectLst>
              </a:rPr>
            </a:br>
            <a:r>
              <a:rPr lang="zh-CN" altLang="en-US" sz="2800" smtClean="0"/>
              <a:t>    在程序重新开始运行之前，把上次停止运行前一段时间内用到的页面先调入到主存储器，然后才开始运行程序。但如果调入的页面用不上，则浪费了调入的时间，占用了主存资源。</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defRPr/>
            </a:pPr>
            <a:r>
              <a:rPr lang="en-US" altLang="zh-CN" smtClean="0"/>
              <a:t>Cache</a:t>
            </a:r>
            <a:r>
              <a:rPr lang="zh-CN" altLang="en-US" smtClean="0"/>
              <a:t>存储系统</a:t>
            </a:r>
          </a:p>
        </p:txBody>
      </p:sp>
      <p:sp>
        <p:nvSpPr>
          <p:cNvPr id="8192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endParaRPr lang="zh-CN" altLang="en-US" sz="1200" b="0">
              <a:latin typeface="Times New Roman" pitchFamily="18" charset="0"/>
              <a:ea typeface="幼圆" pitchFamily="49" charset="-122"/>
            </a:endParaRPr>
          </a:p>
        </p:txBody>
      </p:sp>
      <p:grpSp>
        <p:nvGrpSpPr>
          <p:cNvPr id="81924" name="Group 32"/>
          <p:cNvGrpSpPr>
            <a:grpSpLocks/>
          </p:cNvGrpSpPr>
          <p:nvPr/>
        </p:nvGrpSpPr>
        <p:grpSpPr bwMode="auto">
          <a:xfrm>
            <a:off x="971550" y="2060575"/>
            <a:ext cx="7848600" cy="3657600"/>
            <a:chOff x="624" y="1392"/>
            <a:chExt cx="4944" cy="2592"/>
          </a:xfrm>
        </p:grpSpPr>
        <p:sp>
          <p:nvSpPr>
            <p:cNvPr id="81926" name="Rectangle 8"/>
            <p:cNvSpPr>
              <a:spLocks noChangeArrowheads="1"/>
            </p:cNvSpPr>
            <p:nvPr/>
          </p:nvSpPr>
          <p:spPr bwMode="auto">
            <a:xfrm>
              <a:off x="624" y="1392"/>
              <a:ext cx="2099" cy="259"/>
            </a:xfrm>
            <a:prstGeom prst="rect">
              <a:avLst/>
            </a:prstGeom>
            <a:solidFill>
              <a:srgbClr val="FFFF00"/>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存储系统</a:t>
              </a:r>
            </a:p>
          </p:txBody>
        </p:sp>
        <p:sp>
          <p:nvSpPr>
            <p:cNvPr id="81927" name="Rectangle 9"/>
            <p:cNvSpPr>
              <a:spLocks noChangeArrowheads="1"/>
            </p:cNvSpPr>
            <p:nvPr/>
          </p:nvSpPr>
          <p:spPr bwMode="auto">
            <a:xfrm>
              <a:off x="624" y="2429"/>
              <a:ext cx="2099" cy="259"/>
            </a:xfrm>
            <a:prstGeom prst="rect">
              <a:avLst/>
            </a:prstGeom>
            <a:solidFill>
              <a:schemeClr val="accent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两级存储器速度比</a:t>
              </a:r>
            </a:p>
          </p:txBody>
        </p:sp>
        <p:sp>
          <p:nvSpPr>
            <p:cNvPr id="81928" name="Rectangle 10"/>
            <p:cNvSpPr>
              <a:spLocks noChangeArrowheads="1"/>
            </p:cNvSpPr>
            <p:nvPr/>
          </p:nvSpPr>
          <p:spPr bwMode="auto">
            <a:xfrm>
              <a:off x="2723" y="1392"/>
              <a:ext cx="1539" cy="259"/>
            </a:xfrm>
            <a:prstGeom prst="rect">
              <a:avLst/>
            </a:prstGeom>
            <a:solidFill>
              <a:srgbClr val="FFFF00"/>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en-US" altLang="zh-CN" sz="2400" dirty="0">
                  <a:solidFill>
                    <a:schemeClr val="tx2"/>
                  </a:solidFill>
                </a:rPr>
                <a:t>Cache</a:t>
              </a:r>
            </a:p>
          </p:txBody>
        </p:sp>
        <p:sp>
          <p:nvSpPr>
            <p:cNvPr id="81929" name="Rectangle 11"/>
            <p:cNvSpPr>
              <a:spLocks noChangeArrowheads="1"/>
            </p:cNvSpPr>
            <p:nvPr/>
          </p:nvSpPr>
          <p:spPr bwMode="auto">
            <a:xfrm>
              <a:off x="4262" y="1392"/>
              <a:ext cx="1306" cy="259"/>
            </a:xfrm>
            <a:prstGeom prst="rect">
              <a:avLst/>
            </a:prstGeom>
            <a:solidFill>
              <a:srgbClr val="FFFF00"/>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虚拟存储器</a:t>
              </a:r>
            </a:p>
          </p:txBody>
        </p:sp>
        <p:sp>
          <p:nvSpPr>
            <p:cNvPr id="81930" name="Rectangle 12"/>
            <p:cNvSpPr>
              <a:spLocks noChangeArrowheads="1"/>
            </p:cNvSpPr>
            <p:nvPr/>
          </p:nvSpPr>
          <p:spPr bwMode="auto">
            <a:xfrm>
              <a:off x="624" y="1651"/>
              <a:ext cx="2099" cy="259"/>
            </a:xfrm>
            <a:prstGeom prst="rect">
              <a:avLst/>
            </a:prstGeom>
            <a:solidFill>
              <a:schemeClr val="accent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要达到的目标</a:t>
              </a:r>
            </a:p>
          </p:txBody>
        </p:sp>
        <p:sp>
          <p:nvSpPr>
            <p:cNvPr id="81931" name="Rectangle 13"/>
            <p:cNvSpPr>
              <a:spLocks noChangeArrowheads="1"/>
            </p:cNvSpPr>
            <p:nvPr/>
          </p:nvSpPr>
          <p:spPr bwMode="auto">
            <a:xfrm>
              <a:off x="2723" y="1651"/>
              <a:ext cx="1539" cy="259"/>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提高速度</a:t>
              </a:r>
            </a:p>
          </p:txBody>
        </p:sp>
        <p:sp>
          <p:nvSpPr>
            <p:cNvPr id="81932" name="Rectangle 14"/>
            <p:cNvSpPr>
              <a:spLocks noChangeArrowheads="1"/>
            </p:cNvSpPr>
            <p:nvPr/>
          </p:nvSpPr>
          <p:spPr bwMode="auto">
            <a:xfrm>
              <a:off x="4262" y="1651"/>
              <a:ext cx="1306" cy="259"/>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扩大容量</a:t>
              </a:r>
            </a:p>
          </p:txBody>
        </p:sp>
        <p:sp>
          <p:nvSpPr>
            <p:cNvPr id="81933" name="Rectangle 15"/>
            <p:cNvSpPr>
              <a:spLocks noChangeArrowheads="1"/>
            </p:cNvSpPr>
            <p:nvPr/>
          </p:nvSpPr>
          <p:spPr bwMode="auto">
            <a:xfrm>
              <a:off x="624" y="1910"/>
              <a:ext cx="2099" cy="519"/>
            </a:xfrm>
            <a:prstGeom prst="rect">
              <a:avLst/>
            </a:prstGeom>
            <a:solidFill>
              <a:schemeClr val="accent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实现方法</a:t>
              </a:r>
            </a:p>
          </p:txBody>
        </p:sp>
        <p:sp>
          <p:nvSpPr>
            <p:cNvPr id="81934" name="Rectangle 16"/>
            <p:cNvSpPr>
              <a:spLocks noChangeArrowheads="1"/>
            </p:cNvSpPr>
            <p:nvPr/>
          </p:nvSpPr>
          <p:spPr bwMode="auto">
            <a:xfrm>
              <a:off x="2723" y="1910"/>
              <a:ext cx="1539" cy="519"/>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全部硬件</a:t>
              </a:r>
            </a:p>
          </p:txBody>
        </p:sp>
        <p:sp>
          <p:nvSpPr>
            <p:cNvPr id="81935" name="Rectangle 17"/>
            <p:cNvSpPr>
              <a:spLocks noChangeArrowheads="1"/>
            </p:cNvSpPr>
            <p:nvPr/>
          </p:nvSpPr>
          <p:spPr bwMode="auto">
            <a:xfrm>
              <a:off x="4262" y="1910"/>
              <a:ext cx="1306" cy="519"/>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软件为主</a:t>
              </a:r>
            </a:p>
            <a:p>
              <a:pPr algn="ctr" eaLnBrk="1" hangingPunct="1">
                <a:lnSpc>
                  <a:spcPct val="80000"/>
                </a:lnSpc>
                <a:spcBef>
                  <a:spcPct val="0"/>
                </a:spcBef>
                <a:buClrTx/>
                <a:buFontTx/>
                <a:buNone/>
              </a:pPr>
              <a:r>
                <a:rPr lang="zh-CN" altLang="en-US" sz="2400">
                  <a:solidFill>
                    <a:schemeClr val="tx2"/>
                  </a:solidFill>
                </a:rPr>
                <a:t>硬件为辅</a:t>
              </a:r>
            </a:p>
          </p:txBody>
        </p:sp>
        <p:sp>
          <p:nvSpPr>
            <p:cNvPr id="81936" name="Rectangle 18"/>
            <p:cNvSpPr>
              <a:spLocks noChangeArrowheads="1"/>
            </p:cNvSpPr>
            <p:nvPr/>
          </p:nvSpPr>
          <p:spPr bwMode="auto">
            <a:xfrm>
              <a:off x="2723" y="2429"/>
              <a:ext cx="1539" cy="259"/>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dirty="0">
                  <a:solidFill>
                    <a:schemeClr val="tx2"/>
                  </a:solidFill>
                </a:rPr>
                <a:t>3~10倍</a:t>
              </a:r>
            </a:p>
          </p:txBody>
        </p:sp>
        <p:sp>
          <p:nvSpPr>
            <p:cNvPr id="81937" name="Rectangle 19"/>
            <p:cNvSpPr>
              <a:spLocks noChangeArrowheads="1"/>
            </p:cNvSpPr>
            <p:nvPr/>
          </p:nvSpPr>
          <p:spPr bwMode="auto">
            <a:xfrm>
              <a:off x="4262" y="2429"/>
              <a:ext cx="1306" cy="259"/>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10</a:t>
              </a:r>
              <a:r>
                <a:rPr lang="zh-CN" altLang="en-US" sz="2400" baseline="30000">
                  <a:solidFill>
                    <a:schemeClr val="tx2"/>
                  </a:solidFill>
                </a:rPr>
                <a:t>5</a:t>
              </a:r>
              <a:r>
                <a:rPr lang="zh-CN" altLang="en-US" sz="2400">
                  <a:solidFill>
                    <a:schemeClr val="tx2"/>
                  </a:solidFill>
                </a:rPr>
                <a:t>倍</a:t>
              </a:r>
            </a:p>
          </p:txBody>
        </p:sp>
        <p:sp>
          <p:nvSpPr>
            <p:cNvPr id="81938" name="Rectangle 20"/>
            <p:cNvSpPr>
              <a:spLocks noChangeArrowheads="1"/>
            </p:cNvSpPr>
            <p:nvPr/>
          </p:nvSpPr>
          <p:spPr bwMode="auto">
            <a:xfrm>
              <a:off x="624" y="2688"/>
              <a:ext cx="2099" cy="259"/>
            </a:xfrm>
            <a:prstGeom prst="rect">
              <a:avLst/>
            </a:prstGeom>
            <a:solidFill>
              <a:schemeClr val="accent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页(块)大小</a:t>
              </a:r>
            </a:p>
          </p:txBody>
        </p:sp>
        <p:sp>
          <p:nvSpPr>
            <p:cNvPr id="81939" name="Rectangle 21"/>
            <p:cNvSpPr>
              <a:spLocks noChangeArrowheads="1"/>
            </p:cNvSpPr>
            <p:nvPr/>
          </p:nvSpPr>
          <p:spPr bwMode="auto">
            <a:xfrm>
              <a:off x="2723" y="2688"/>
              <a:ext cx="1539" cy="259"/>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dirty="0">
                  <a:solidFill>
                    <a:schemeClr val="tx2"/>
                  </a:solidFill>
                </a:rPr>
                <a:t>1~16字</a:t>
              </a:r>
            </a:p>
          </p:txBody>
        </p:sp>
        <p:sp>
          <p:nvSpPr>
            <p:cNvPr id="81940" name="Rectangle 22"/>
            <p:cNvSpPr>
              <a:spLocks noChangeArrowheads="1"/>
            </p:cNvSpPr>
            <p:nvPr/>
          </p:nvSpPr>
          <p:spPr bwMode="auto">
            <a:xfrm>
              <a:off x="4262" y="2688"/>
              <a:ext cx="1306" cy="259"/>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1</a:t>
              </a:r>
              <a:r>
                <a:rPr lang="en-US" altLang="zh-CN" sz="2400">
                  <a:solidFill>
                    <a:schemeClr val="tx2"/>
                  </a:solidFill>
                </a:rPr>
                <a:t>KB~16KB</a:t>
              </a:r>
            </a:p>
          </p:txBody>
        </p:sp>
        <p:sp>
          <p:nvSpPr>
            <p:cNvPr id="81941" name="Rectangle 23"/>
            <p:cNvSpPr>
              <a:spLocks noChangeArrowheads="1"/>
            </p:cNvSpPr>
            <p:nvPr/>
          </p:nvSpPr>
          <p:spPr bwMode="auto">
            <a:xfrm>
              <a:off x="624" y="2947"/>
              <a:ext cx="2099" cy="259"/>
            </a:xfrm>
            <a:prstGeom prst="rect">
              <a:avLst/>
            </a:prstGeom>
            <a:solidFill>
              <a:schemeClr val="accent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等效存储容量</a:t>
              </a:r>
            </a:p>
          </p:txBody>
        </p:sp>
        <p:sp>
          <p:nvSpPr>
            <p:cNvPr id="81942" name="Rectangle 24"/>
            <p:cNvSpPr>
              <a:spLocks noChangeArrowheads="1"/>
            </p:cNvSpPr>
            <p:nvPr/>
          </p:nvSpPr>
          <p:spPr bwMode="auto">
            <a:xfrm>
              <a:off x="2723" y="2947"/>
              <a:ext cx="1539" cy="259"/>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dirty="0">
                  <a:solidFill>
                    <a:schemeClr val="tx2"/>
                  </a:solidFill>
                </a:rPr>
                <a:t>主存储器</a:t>
              </a:r>
            </a:p>
          </p:txBody>
        </p:sp>
        <p:sp>
          <p:nvSpPr>
            <p:cNvPr id="81943" name="Rectangle 25"/>
            <p:cNvSpPr>
              <a:spLocks noChangeArrowheads="1"/>
            </p:cNvSpPr>
            <p:nvPr/>
          </p:nvSpPr>
          <p:spPr bwMode="auto">
            <a:xfrm>
              <a:off x="4262" y="2947"/>
              <a:ext cx="1306" cy="259"/>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虚拟存储器</a:t>
              </a:r>
              <a:endParaRPr lang="zh-CN" altLang="zh-CN" sz="2400">
                <a:solidFill>
                  <a:schemeClr val="tx2"/>
                </a:solidFill>
              </a:endParaRPr>
            </a:p>
          </p:txBody>
        </p:sp>
        <p:sp>
          <p:nvSpPr>
            <p:cNvPr id="81944" name="Rectangle 26"/>
            <p:cNvSpPr>
              <a:spLocks noChangeArrowheads="1"/>
            </p:cNvSpPr>
            <p:nvPr/>
          </p:nvSpPr>
          <p:spPr bwMode="auto">
            <a:xfrm>
              <a:off x="624" y="3206"/>
              <a:ext cx="2099" cy="519"/>
            </a:xfrm>
            <a:prstGeom prst="rect">
              <a:avLst/>
            </a:prstGeom>
            <a:solidFill>
              <a:schemeClr val="accent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透明性</a:t>
              </a:r>
            </a:p>
          </p:txBody>
        </p:sp>
        <p:sp>
          <p:nvSpPr>
            <p:cNvPr id="81945" name="Rectangle 27"/>
            <p:cNvSpPr>
              <a:spLocks noChangeArrowheads="1"/>
            </p:cNvSpPr>
            <p:nvPr/>
          </p:nvSpPr>
          <p:spPr bwMode="auto">
            <a:xfrm>
              <a:off x="2723" y="3206"/>
              <a:ext cx="1539" cy="519"/>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dirty="0">
                  <a:solidFill>
                    <a:schemeClr val="tx2"/>
                  </a:solidFill>
                </a:rPr>
                <a:t>对系统和</a:t>
              </a:r>
              <a:br>
                <a:rPr lang="zh-CN" altLang="en-US" sz="2400" dirty="0">
                  <a:solidFill>
                    <a:schemeClr val="tx2"/>
                  </a:solidFill>
                </a:rPr>
              </a:br>
              <a:r>
                <a:rPr lang="zh-CN" altLang="en-US" sz="2400" dirty="0">
                  <a:solidFill>
                    <a:schemeClr val="tx2"/>
                  </a:solidFill>
                </a:rPr>
                <a:t>应用程序员</a:t>
              </a:r>
            </a:p>
          </p:txBody>
        </p:sp>
        <p:sp>
          <p:nvSpPr>
            <p:cNvPr id="81946" name="Rectangle 28"/>
            <p:cNvSpPr>
              <a:spLocks noChangeArrowheads="1"/>
            </p:cNvSpPr>
            <p:nvPr/>
          </p:nvSpPr>
          <p:spPr bwMode="auto">
            <a:xfrm>
              <a:off x="4262" y="3206"/>
              <a:ext cx="1306" cy="519"/>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仅对应用</a:t>
              </a:r>
              <a:br>
                <a:rPr lang="zh-CN" altLang="en-US" sz="2400">
                  <a:solidFill>
                    <a:schemeClr val="tx2"/>
                  </a:solidFill>
                </a:rPr>
              </a:br>
              <a:r>
                <a:rPr lang="zh-CN" altLang="en-US" sz="2400">
                  <a:solidFill>
                    <a:schemeClr val="tx2"/>
                  </a:solidFill>
                </a:rPr>
                <a:t>程序员</a:t>
              </a:r>
              <a:endParaRPr lang="zh-CN" altLang="zh-CN" sz="2400">
                <a:solidFill>
                  <a:schemeClr val="tx2"/>
                </a:solidFill>
              </a:endParaRPr>
            </a:p>
          </p:txBody>
        </p:sp>
        <p:sp>
          <p:nvSpPr>
            <p:cNvPr id="81947" name="Rectangle 29"/>
            <p:cNvSpPr>
              <a:spLocks noChangeArrowheads="1"/>
            </p:cNvSpPr>
            <p:nvPr/>
          </p:nvSpPr>
          <p:spPr bwMode="auto">
            <a:xfrm>
              <a:off x="624" y="3725"/>
              <a:ext cx="2099" cy="259"/>
            </a:xfrm>
            <a:prstGeom prst="rect">
              <a:avLst/>
            </a:prstGeom>
            <a:solidFill>
              <a:schemeClr val="accent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dirty="0">
                  <a:solidFill>
                    <a:schemeClr val="tx2"/>
                  </a:solidFill>
                </a:rPr>
                <a:t>不命中时处理方式</a:t>
              </a:r>
            </a:p>
          </p:txBody>
        </p:sp>
        <p:sp>
          <p:nvSpPr>
            <p:cNvPr id="81948" name="Rectangle 30"/>
            <p:cNvSpPr>
              <a:spLocks noChangeArrowheads="1"/>
            </p:cNvSpPr>
            <p:nvPr/>
          </p:nvSpPr>
          <p:spPr bwMode="auto">
            <a:xfrm>
              <a:off x="2723" y="3725"/>
              <a:ext cx="1539" cy="259"/>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dirty="0">
                  <a:solidFill>
                    <a:schemeClr val="tx2"/>
                  </a:solidFill>
                </a:rPr>
                <a:t>等待</a:t>
              </a:r>
              <a:r>
                <a:rPr lang="zh-CN" altLang="en-US" sz="2400" dirty="0" smtClean="0">
                  <a:solidFill>
                    <a:schemeClr val="tx2"/>
                  </a:solidFill>
                </a:rPr>
                <a:t>主存储器</a:t>
              </a:r>
              <a:endParaRPr lang="zh-CN" altLang="en-US" sz="2400" dirty="0">
                <a:solidFill>
                  <a:schemeClr val="tx2"/>
                </a:solidFill>
              </a:endParaRPr>
            </a:p>
          </p:txBody>
        </p:sp>
        <p:sp>
          <p:nvSpPr>
            <p:cNvPr id="81949" name="Rectangle 31"/>
            <p:cNvSpPr>
              <a:spLocks noChangeArrowheads="1"/>
            </p:cNvSpPr>
            <p:nvPr/>
          </p:nvSpPr>
          <p:spPr bwMode="auto">
            <a:xfrm>
              <a:off x="4262" y="3725"/>
              <a:ext cx="1306" cy="259"/>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dirty="0">
                  <a:solidFill>
                    <a:schemeClr val="tx2"/>
                  </a:solidFill>
                </a:rPr>
                <a:t>任务切换</a:t>
              </a:r>
            </a:p>
          </p:txBody>
        </p:sp>
      </p:grpSp>
      <p:sp>
        <p:nvSpPr>
          <p:cNvPr id="400417" name="Rectangle 33"/>
          <p:cNvSpPr>
            <a:spLocks noChangeArrowheads="1"/>
          </p:cNvSpPr>
          <p:nvPr/>
        </p:nvSpPr>
        <p:spPr bwMode="auto">
          <a:xfrm>
            <a:off x="2124075" y="5949950"/>
            <a:ext cx="5181600" cy="381000"/>
          </a:xfrm>
          <a:prstGeom prst="rect">
            <a:avLst/>
          </a:prstGeom>
          <a:solidFill>
            <a:srgbClr val="FFFF00"/>
          </a:solidFill>
          <a:ln>
            <a:noFill/>
          </a:ln>
          <a:effectLst>
            <a:outerShdw dist="35921" dir="2700000" algn="ctr" rotWithShape="0">
              <a:schemeClr val="bg2"/>
            </a:outerShdw>
          </a:effectLst>
          <a:extLst>
            <a:ext uri="{91240B29-F687-4F45-9708-019B960494DF}">
              <a14:hiddenLine xmlns:a14="http://schemas.microsoft.com/office/drawing/2010/main" w="28575">
                <a:solidFill>
                  <a:schemeClr val="tx2"/>
                </a:solidFill>
                <a:miter lim="800000"/>
                <a:headEnd/>
                <a:tailEnd/>
              </a14:hiddenLine>
            </a:ext>
          </a:extLst>
        </p:spPr>
        <p:txBody>
          <a:bodyPr wrap="none" lIns="72000" tIns="36000" rIns="36000" bIns="0" anchor="ctr"/>
          <a:lstStyle/>
          <a:p>
            <a:pPr>
              <a:lnSpc>
                <a:spcPct val="80000"/>
              </a:lnSpc>
              <a:spcBef>
                <a:spcPct val="0"/>
              </a:spcBef>
              <a:buClrTx/>
              <a:buFontTx/>
              <a:buNone/>
              <a:defRPr/>
            </a:pPr>
            <a:r>
              <a:rPr lang="en-US" altLang="zh-CN" sz="2400" b="1">
                <a:solidFill>
                  <a:srgbClr val="FF0000"/>
                </a:solidFill>
                <a:effectLst>
                  <a:outerShdw blurRad="38100" dist="38100" dir="2700000" algn="tl">
                    <a:srgbClr val="000000"/>
                  </a:outerShdw>
                </a:effectLst>
                <a:latin typeface="Book Antiqua" pitchFamily="18" charset="0"/>
                <a:ea typeface="楷体_GB2312" pitchFamily="49" charset="-122"/>
              </a:rPr>
              <a:t>Cache</a:t>
            </a:r>
            <a:r>
              <a:rPr lang="zh-CN" altLang="en-US" sz="2400" b="1">
                <a:solidFill>
                  <a:srgbClr val="FF0000"/>
                </a:solidFill>
                <a:effectLst>
                  <a:outerShdw blurRad="38100" dist="38100" dir="2700000" algn="tl">
                    <a:srgbClr val="000000"/>
                  </a:outerShdw>
                </a:effectLst>
                <a:latin typeface="Book Antiqua" pitchFamily="18" charset="0"/>
                <a:ea typeface="楷体_GB2312" pitchFamily="49" charset="-122"/>
              </a:rPr>
              <a:t>存储系统与虚拟存储系统比较</a:t>
            </a:r>
          </a:p>
        </p:txBody>
      </p:sp>
      <p:sp>
        <p:nvSpPr>
          <p:cNvPr id="30" name="Text Box 5"/>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en-US" altLang="zh-CN" sz="1200" b="0" dirty="0" smtClean="0">
                <a:latin typeface="幼圆" pitchFamily="49" charset="-122"/>
                <a:ea typeface="幼圆" pitchFamily="49" charset="-122"/>
              </a:rPr>
              <a:t>2</a:t>
            </a:r>
            <a:r>
              <a:rPr lang="zh-CN" altLang="en-US" sz="1200" b="0" dirty="0" smtClean="0">
                <a:latin typeface="幼圆" pitchFamily="49" charset="-122"/>
                <a:ea typeface="幼圆" pitchFamily="49" charset="-122"/>
              </a:rPr>
              <a:t> </a:t>
            </a:r>
            <a:r>
              <a:rPr lang="zh-CN" altLang="en-US" sz="1200" b="0" dirty="0">
                <a:latin typeface="幼圆" pitchFamily="49" charset="-122"/>
                <a:ea typeface="幼圆" pitchFamily="49" charset="-122"/>
              </a:rPr>
              <a:t>之 </a:t>
            </a:r>
            <a:r>
              <a:rPr lang="en-US" altLang="zh-CN" sz="1200" b="0" dirty="0" smtClean="0">
                <a:latin typeface="幼圆" pitchFamily="49" charset="-122"/>
                <a:ea typeface="幼圆" pitchFamily="49" charset="-122"/>
              </a:rPr>
              <a:t>1</a:t>
            </a:r>
            <a:endParaRPr lang="zh-CN" altLang="en-US" sz="1200" b="0" dirty="0">
              <a:latin typeface="幼圆" pitchFamily="49" charset="-122"/>
              <a:ea typeface="幼圆" pitchFamily="49" charset="-122"/>
            </a:endParaRP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p:txBody>
          <a:bodyPr/>
          <a:lstStyle/>
          <a:p>
            <a:pPr eaLnBrk="1" hangingPunct="1">
              <a:defRPr/>
            </a:pPr>
            <a:r>
              <a:rPr lang="en-US" altLang="zh-CN" smtClean="0"/>
              <a:t>Cache</a:t>
            </a:r>
            <a:r>
              <a:rPr lang="zh-CN" altLang="en-US" smtClean="0"/>
              <a:t>存储系统</a:t>
            </a:r>
          </a:p>
        </p:txBody>
      </p:sp>
      <p:sp>
        <p:nvSpPr>
          <p:cNvPr id="8294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endParaRPr lang="zh-CN" altLang="en-US" sz="1200" b="0">
              <a:latin typeface="Times New Roman" pitchFamily="18" charset="0"/>
              <a:ea typeface="幼圆" pitchFamily="49" charset="-122"/>
            </a:endParaRPr>
          </a:p>
        </p:txBody>
      </p:sp>
      <p:sp>
        <p:nvSpPr>
          <p:cNvPr id="82948" name="Rectangle 4"/>
          <p:cNvSpPr>
            <a:spLocks noGrp="1" noChangeArrowheads="1"/>
          </p:cNvSpPr>
          <p:nvPr>
            <p:ph type="body" idx="1"/>
          </p:nvPr>
        </p:nvSpPr>
        <p:spPr>
          <a:xfrm>
            <a:off x="2124075" y="2133600"/>
            <a:ext cx="4876800" cy="4114800"/>
          </a:xfrm>
        </p:spPr>
        <p:txBody>
          <a:bodyPr/>
          <a:lstStyle/>
          <a:p>
            <a:pPr eaLnBrk="1" hangingPunct="1">
              <a:lnSpc>
                <a:spcPct val="140000"/>
              </a:lnSpc>
            </a:pPr>
            <a:r>
              <a:rPr lang="zh-CN" altLang="en-US" smtClean="0">
                <a:hlinkClick r:id="rId4" action="ppaction://hlinksldjump"/>
              </a:rPr>
              <a:t>基本工作原理</a:t>
            </a:r>
            <a:endParaRPr lang="zh-CN" altLang="en-US" smtClean="0"/>
          </a:p>
          <a:p>
            <a:pPr eaLnBrk="1" hangingPunct="1">
              <a:lnSpc>
                <a:spcPct val="140000"/>
              </a:lnSpc>
            </a:pPr>
            <a:r>
              <a:rPr lang="zh-CN" altLang="en-US" smtClean="0">
                <a:hlinkClick r:id="rId5" action="ppaction://hlinksldjump"/>
              </a:rPr>
              <a:t>地址映象与变换方法</a:t>
            </a:r>
            <a:endParaRPr lang="zh-CN" altLang="en-US" smtClean="0"/>
          </a:p>
          <a:p>
            <a:pPr eaLnBrk="1" hangingPunct="1">
              <a:lnSpc>
                <a:spcPct val="140000"/>
              </a:lnSpc>
            </a:pPr>
            <a:r>
              <a:rPr lang="en-US" altLang="zh-CN" smtClean="0">
                <a:hlinkClick r:id="rId6" action="ppaction://hlinksldjump"/>
              </a:rPr>
              <a:t>Cache</a:t>
            </a:r>
            <a:r>
              <a:rPr lang="zh-CN" altLang="en-US" smtClean="0">
                <a:hlinkClick r:id="rId6" action="ppaction://hlinksldjump"/>
              </a:rPr>
              <a:t>替换算法</a:t>
            </a:r>
            <a:endParaRPr lang="zh-CN" altLang="en-US" smtClean="0"/>
          </a:p>
          <a:p>
            <a:pPr eaLnBrk="1" hangingPunct="1">
              <a:lnSpc>
                <a:spcPct val="140000"/>
              </a:lnSpc>
            </a:pPr>
            <a:r>
              <a:rPr lang="en-US" altLang="zh-CN" smtClean="0">
                <a:hlinkClick r:id="rId7" action="ppaction://hlinksldjump"/>
              </a:rPr>
              <a:t>Cache</a:t>
            </a:r>
            <a:r>
              <a:rPr lang="zh-CN" altLang="en-US" smtClean="0">
                <a:hlinkClick r:id="rId7" action="ppaction://hlinksldjump"/>
              </a:rPr>
              <a:t>的一致性问题</a:t>
            </a:r>
            <a:endParaRPr lang="zh-CN" altLang="en-US" smtClean="0"/>
          </a:p>
          <a:p>
            <a:pPr eaLnBrk="1" hangingPunct="1">
              <a:lnSpc>
                <a:spcPct val="140000"/>
              </a:lnSpc>
            </a:pPr>
            <a:r>
              <a:rPr lang="en-US" altLang="zh-CN" smtClean="0">
                <a:hlinkClick r:id="rId8" action="ppaction://hlinksldjump"/>
              </a:rPr>
              <a:t>Cache</a:t>
            </a:r>
            <a:r>
              <a:rPr lang="zh-CN" altLang="en-US" smtClean="0">
                <a:hlinkClick r:id="rId8" action="ppaction://hlinksldjump"/>
              </a:rPr>
              <a:t>性能</a:t>
            </a:r>
            <a:endParaRPr lang="en-US" altLang="zh-CN" smtClean="0"/>
          </a:p>
        </p:txBody>
      </p:sp>
      <p:sp>
        <p:nvSpPr>
          <p:cNvPr id="5" name="Text Box 5"/>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en-US" altLang="zh-CN" sz="1200" b="0" dirty="0" smtClean="0">
                <a:latin typeface="幼圆" pitchFamily="49" charset="-122"/>
                <a:ea typeface="幼圆" pitchFamily="49" charset="-122"/>
              </a:rPr>
              <a:t>2</a:t>
            </a:r>
            <a:r>
              <a:rPr lang="zh-CN" altLang="en-US" sz="1200" b="0" dirty="0" smtClean="0">
                <a:latin typeface="幼圆" pitchFamily="49" charset="-122"/>
                <a:ea typeface="幼圆" pitchFamily="49" charset="-122"/>
              </a:rPr>
              <a:t> </a:t>
            </a:r>
            <a:r>
              <a:rPr lang="zh-CN" altLang="en-US" sz="1200" b="0" dirty="0">
                <a:latin typeface="幼圆" pitchFamily="49" charset="-122"/>
                <a:ea typeface="幼圆" pitchFamily="49" charset="-122"/>
              </a:rPr>
              <a:t>之 </a:t>
            </a:r>
            <a:r>
              <a:rPr lang="en-US" altLang="zh-CN" sz="1200" b="0" dirty="0" smtClean="0">
                <a:latin typeface="幼圆" pitchFamily="49" charset="-122"/>
                <a:ea typeface="幼圆" pitchFamily="49" charset="-122"/>
              </a:rPr>
              <a:t>2</a:t>
            </a:r>
            <a:endParaRPr lang="zh-CN" altLang="en-US" sz="1200" b="0" dirty="0">
              <a:latin typeface="幼圆" pitchFamily="49" charset="-122"/>
              <a:ea typeface="幼圆" pitchFamily="49" charset="-122"/>
            </a:endParaRP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p:txBody>
          <a:bodyPr/>
          <a:lstStyle/>
          <a:p>
            <a:pPr eaLnBrk="1" hangingPunct="1">
              <a:defRPr/>
            </a:pPr>
            <a:r>
              <a:rPr lang="zh-CN" altLang="en-US" smtClean="0"/>
              <a:t>基本工作原理</a:t>
            </a:r>
          </a:p>
        </p:txBody>
      </p:sp>
      <p:sp>
        <p:nvSpPr>
          <p:cNvPr id="8397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endParaRPr lang="zh-CN" altLang="en-US" sz="1200" b="0">
              <a:latin typeface="Times New Roman" pitchFamily="18" charset="0"/>
              <a:ea typeface="幼圆" pitchFamily="49" charset="-122"/>
            </a:endParaRPr>
          </a:p>
        </p:txBody>
      </p:sp>
      <p:grpSp>
        <p:nvGrpSpPr>
          <p:cNvPr id="83972" name="Group 51"/>
          <p:cNvGrpSpPr>
            <a:grpSpLocks/>
          </p:cNvGrpSpPr>
          <p:nvPr/>
        </p:nvGrpSpPr>
        <p:grpSpPr bwMode="auto">
          <a:xfrm>
            <a:off x="1187450" y="1957536"/>
            <a:ext cx="7543800" cy="4495800"/>
            <a:chOff x="768" y="1349"/>
            <a:chExt cx="4752" cy="2832"/>
          </a:xfrm>
        </p:grpSpPr>
        <p:sp>
          <p:nvSpPr>
            <p:cNvPr id="83973" name="Rectangle 8"/>
            <p:cNvSpPr>
              <a:spLocks noChangeArrowheads="1"/>
            </p:cNvSpPr>
            <p:nvPr/>
          </p:nvSpPr>
          <p:spPr bwMode="auto">
            <a:xfrm>
              <a:off x="768" y="1744"/>
              <a:ext cx="816" cy="246"/>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000">
                  <a:solidFill>
                    <a:schemeClr val="tx2"/>
                  </a:solidFill>
                </a:rPr>
                <a:t>块号</a:t>
              </a:r>
              <a:r>
                <a:rPr lang="en-US" altLang="zh-CN" sz="2000">
                  <a:solidFill>
                    <a:schemeClr val="tx2"/>
                  </a:solidFill>
                </a:rPr>
                <a:t>B</a:t>
              </a:r>
            </a:p>
          </p:txBody>
        </p:sp>
        <p:sp>
          <p:nvSpPr>
            <p:cNvPr id="83974" name="Line 9"/>
            <p:cNvSpPr>
              <a:spLocks noChangeShapeType="1"/>
            </p:cNvSpPr>
            <p:nvPr/>
          </p:nvSpPr>
          <p:spPr bwMode="auto">
            <a:xfrm flipV="1">
              <a:off x="2352" y="2307"/>
              <a:ext cx="2064"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83975" name="Rectangle 10"/>
            <p:cNvSpPr>
              <a:spLocks noChangeArrowheads="1"/>
            </p:cNvSpPr>
            <p:nvPr/>
          </p:nvSpPr>
          <p:spPr bwMode="auto">
            <a:xfrm>
              <a:off x="1584" y="1744"/>
              <a:ext cx="1392" cy="246"/>
            </a:xfrm>
            <a:prstGeom prst="rect">
              <a:avLst/>
            </a:prstGeom>
            <a:solidFill>
              <a:srgbClr val="99FF66"/>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000" dirty="0">
                  <a:solidFill>
                    <a:schemeClr val="tx2"/>
                  </a:solidFill>
                </a:rPr>
                <a:t>块内地址</a:t>
              </a:r>
              <a:r>
                <a:rPr lang="en-US" altLang="zh-CN" sz="2000" dirty="0">
                  <a:solidFill>
                    <a:schemeClr val="tx2"/>
                  </a:solidFill>
                </a:rPr>
                <a:t>W</a:t>
              </a:r>
            </a:p>
          </p:txBody>
        </p:sp>
        <p:sp>
          <p:nvSpPr>
            <p:cNvPr id="83976" name="Rectangle 11"/>
            <p:cNvSpPr>
              <a:spLocks noChangeArrowheads="1"/>
            </p:cNvSpPr>
            <p:nvPr/>
          </p:nvSpPr>
          <p:spPr bwMode="auto">
            <a:xfrm>
              <a:off x="768" y="2131"/>
              <a:ext cx="1584" cy="423"/>
            </a:xfrm>
            <a:prstGeom prst="rect">
              <a:avLst/>
            </a:prstGeom>
            <a:solidFill>
              <a:srgbClr val="FFFF00"/>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000">
                  <a:solidFill>
                    <a:schemeClr val="tx2"/>
                  </a:solidFill>
                </a:rPr>
                <a:t>主存/</a:t>
              </a:r>
              <a:r>
                <a:rPr lang="en-US" altLang="zh-CN" sz="2000">
                  <a:solidFill>
                    <a:schemeClr val="tx2"/>
                  </a:solidFill>
                </a:rPr>
                <a:t>Cache</a:t>
              </a:r>
              <a:br>
                <a:rPr lang="en-US" altLang="zh-CN" sz="2000">
                  <a:solidFill>
                    <a:schemeClr val="tx2"/>
                  </a:solidFill>
                </a:rPr>
              </a:br>
              <a:r>
                <a:rPr lang="zh-CN" altLang="en-US" sz="2000">
                  <a:solidFill>
                    <a:schemeClr val="tx2"/>
                  </a:solidFill>
                </a:rPr>
                <a:t>地址变换</a:t>
              </a:r>
            </a:p>
          </p:txBody>
        </p:sp>
        <p:sp>
          <p:nvSpPr>
            <p:cNvPr id="83977" name="Rectangle 12"/>
            <p:cNvSpPr>
              <a:spLocks noChangeArrowheads="1"/>
            </p:cNvSpPr>
            <p:nvPr/>
          </p:nvSpPr>
          <p:spPr bwMode="auto">
            <a:xfrm>
              <a:off x="768" y="2835"/>
              <a:ext cx="816" cy="247"/>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000">
                  <a:solidFill>
                    <a:schemeClr val="tx2"/>
                  </a:solidFill>
                </a:rPr>
                <a:t>块号</a:t>
              </a:r>
              <a:r>
                <a:rPr lang="en-US" altLang="zh-CN" sz="2000">
                  <a:solidFill>
                    <a:schemeClr val="tx2"/>
                  </a:solidFill>
                </a:rPr>
                <a:t>b</a:t>
              </a:r>
            </a:p>
          </p:txBody>
        </p:sp>
        <p:sp>
          <p:nvSpPr>
            <p:cNvPr id="83978" name="Rectangle 13"/>
            <p:cNvSpPr>
              <a:spLocks noChangeArrowheads="1"/>
            </p:cNvSpPr>
            <p:nvPr/>
          </p:nvSpPr>
          <p:spPr bwMode="auto">
            <a:xfrm>
              <a:off x="1584" y="2835"/>
              <a:ext cx="1392" cy="247"/>
            </a:xfrm>
            <a:prstGeom prst="rect">
              <a:avLst/>
            </a:prstGeom>
            <a:solidFill>
              <a:srgbClr val="99FF66"/>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000">
                  <a:solidFill>
                    <a:schemeClr val="tx2"/>
                  </a:solidFill>
                </a:rPr>
                <a:t>块内地址</a:t>
              </a:r>
              <a:r>
                <a:rPr lang="en-US" altLang="zh-CN" sz="2000">
                  <a:solidFill>
                    <a:schemeClr val="tx2"/>
                  </a:solidFill>
                </a:rPr>
                <a:t>w</a:t>
              </a:r>
            </a:p>
          </p:txBody>
        </p:sp>
        <p:sp>
          <p:nvSpPr>
            <p:cNvPr id="83979" name="Line 14"/>
            <p:cNvSpPr>
              <a:spLocks noChangeShapeType="1"/>
            </p:cNvSpPr>
            <p:nvPr/>
          </p:nvSpPr>
          <p:spPr bwMode="auto">
            <a:xfrm>
              <a:off x="1152" y="1990"/>
              <a:ext cx="0" cy="141"/>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83980" name="Line 15"/>
            <p:cNvSpPr>
              <a:spLocks noChangeShapeType="1"/>
            </p:cNvSpPr>
            <p:nvPr/>
          </p:nvSpPr>
          <p:spPr bwMode="auto">
            <a:xfrm>
              <a:off x="1152" y="2554"/>
              <a:ext cx="0" cy="281"/>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83981" name="Line 16"/>
            <p:cNvSpPr>
              <a:spLocks noChangeShapeType="1"/>
            </p:cNvSpPr>
            <p:nvPr/>
          </p:nvSpPr>
          <p:spPr bwMode="auto">
            <a:xfrm>
              <a:off x="2640" y="1990"/>
              <a:ext cx="0" cy="845"/>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83982" name="Rectangle 17"/>
            <p:cNvSpPr>
              <a:spLocks noChangeArrowheads="1"/>
            </p:cNvSpPr>
            <p:nvPr/>
          </p:nvSpPr>
          <p:spPr bwMode="auto">
            <a:xfrm>
              <a:off x="768" y="3222"/>
              <a:ext cx="1392" cy="247"/>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000">
                <a:solidFill>
                  <a:schemeClr val="tx2"/>
                </a:solidFill>
              </a:endParaRPr>
            </a:p>
          </p:txBody>
        </p:sp>
        <p:sp>
          <p:nvSpPr>
            <p:cNvPr id="83983" name="Rectangle 18"/>
            <p:cNvSpPr>
              <a:spLocks noChangeArrowheads="1"/>
            </p:cNvSpPr>
            <p:nvPr/>
          </p:nvSpPr>
          <p:spPr bwMode="auto">
            <a:xfrm>
              <a:off x="768" y="3469"/>
              <a:ext cx="1392" cy="246"/>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en-US" altLang="zh-CN" sz="2000">
                  <a:solidFill>
                    <a:schemeClr val="tx2"/>
                  </a:solidFill>
                </a:rPr>
                <a:t>Cache</a:t>
              </a:r>
              <a:endParaRPr lang="zh-CN" altLang="en-US" sz="2000">
                <a:solidFill>
                  <a:schemeClr val="tx2"/>
                </a:solidFill>
              </a:endParaRPr>
            </a:p>
          </p:txBody>
        </p:sp>
        <p:sp>
          <p:nvSpPr>
            <p:cNvPr id="83984" name="Rectangle 19"/>
            <p:cNvSpPr>
              <a:spLocks noChangeArrowheads="1"/>
            </p:cNvSpPr>
            <p:nvPr/>
          </p:nvSpPr>
          <p:spPr bwMode="auto">
            <a:xfrm>
              <a:off x="768" y="3715"/>
              <a:ext cx="1392" cy="247"/>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000">
                <a:solidFill>
                  <a:schemeClr val="tx2"/>
                </a:solidFill>
              </a:endParaRPr>
            </a:p>
          </p:txBody>
        </p:sp>
        <p:sp>
          <p:nvSpPr>
            <p:cNvPr id="83985" name="Line 20"/>
            <p:cNvSpPr>
              <a:spLocks noChangeShapeType="1"/>
            </p:cNvSpPr>
            <p:nvPr/>
          </p:nvSpPr>
          <p:spPr bwMode="auto">
            <a:xfrm>
              <a:off x="1584" y="3082"/>
              <a:ext cx="0" cy="140"/>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83986" name="Rectangle 21"/>
            <p:cNvSpPr>
              <a:spLocks noChangeArrowheads="1"/>
            </p:cNvSpPr>
            <p:nvPr/>
          </p:nvSpPr>
          <p:spPr bwMode="auto">
            <a:xfrm>
              <a:off x="3168" y="2694"/>
              <a:ext cx="1056" cy="493"/>
            </a:xfrm>
            <a:prstGeom prst="rect">
              <a:avLst/>
            </a:prstGeom>
            <a:solidFill>
              <a:srgbClr val="FFFF00"/>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en-US" altLang="zh-CN" sz="2000">
                  <a:solidFill>
                    <a:schemeClr val="tx2"/>
                  </a:solidFill>
                </a:rPr>
                <a:t>Cache</a:t>
              </a:r>
              <a:r>
                <a:rPr lang="zh-CN" altLang="en-US" sz="2000">
                  <a:solidFill>
                    <a:schemeClr val="tx2"/>
                  </a:solidFill>
                </a:rPr>
                <a:t>替</a:t>
              </a:r>
              <a:br>
                <a:rPr lang="zh-CN" altLang="en-US" sz="2000">
                  <a:solidFill>
                    <a:schemeClr val="tx2"/>
                  </a:solidFill>
                </a:rPr>
              </a:br>
              <a:r>
                <a:rPr lang="zh-CN" altLang="en-US" sz="2000">
                  <a:solidFill>
                    <a:schemeClr val="tx2"/>
                  </a:solidFill>
                </a:rPr>
                <a:t>换策略</a:t>
              </a:r>
            </a:p>
          </p:txBody>
        </p:sp>
        <p:sp>
          <p:nvSpPr>
            <p:cNvPr id="83987" name="Line 22"/>
            <p:cNvSpPr>
              <a:spLocks noChangeShapeType="1"/>
            </p:cNvSpPr>
            <p:nvPr/>
          </p:nvSpPr>
          <p:spPr bwMode="auto">
            <a:xfrm>
              <a:off x="3504" y="3187"/>
              <a:ext cx="0" cy="173"/>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83988" name="Line 23"/>
            <p:cNvSpPr>
              <a:spLocks noChangeShapeType="1"/>
            </p:cNvSpPr>
            <p:nvPr/>
          </p:nvSpPr>
          <p:spPr bwMode="auto">
            <a:xfrm>
              <a:off x="3840" y="3187"/>
              <a:ext cx="0" cy="413"/>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83989" name="Line 24"/>
            <p:cNvSpPr>
              <a:spLocks noChangeShapeType="1"/>
            </p:cNvSpPr>
            <p:nvPr/>
          </p:nvSpPr>
          <p:spPr bwMode="auto">
            <a:xfrm>
              <a:off x="3648" y="3600"/>
              <a:ext cx="0" cy="374"/>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83990" name="Rectangle 25"/>
            <p:cNvSpPr>
              <a:spLocks noChangeArrowheads="1"/>
            </p:cNvSpPr>
            <p:nvPr/>
          </p:nvSpPr>
          <p:spPr bwMode="auto">
            <a:xfrm>
              <a:off x="4656" y="3715"/>
              <a:ext cx="864" cy="247"/>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000">
                <a:solidFill>
                  <a:schemeClr val="tx2"/>
                </a:solidFill>
              </a:endParaRPr>
            </a:p>
          </p:txBody>
        </p:sp>
        <p:sp>
          <p:nvSpPr>
            <p:cNvPr id="83991" name="Rectangle 26"/>
            <p:cNvSpPr>
              <a:spLocks noChangeArrowheads="1"/>
            </p:cNvSpPr>
            <p:nvPr/>
          </p:nvSpPr>
          <p:spPr bwMode="auto">
            <a:xfrm>
              <a:off x="4656" y="3469"/>
              <a:ext cx="864" cy="246"/>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000">
                <a:solidFill>
                  <a:schemeClr val="tx2"/>
                </a:solidFill>
              </a:endParaRPr>
            </a:p>
          </p:txBody>
        </p:sp>
        <p:sp>
          <p:nvSpPr>
            <p:cNvPr id="83992" name="Rectangle 27"/>
            <p:cNvSpPr>
              <a:spLocks noChangeArrowheads="1"/>
            </p:cNvSpPr>
            <p:nvPr/>
          </p:nvSpPr>
          <p:spPr bwMode="auto">
            <a:xfrm>
              <a:off x="4656" y="3222"/>
              <a:ext cx="864" cy="247"/>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000">
                <a:solidFill>
                  <a:schemeClr val="tx2"/>
                </a:solidFill>
              </a:endParaRPr>
            </a:p>
          </p:txBody>
        </p:sp>
        <p:sp>
          <p:nvSpPr>
            <p:cNvPr id="83993" name="Rectangle 28"/>
            <p:cNvSpPr>
              <a:spLocks noChangeArrowheads="1"/>
            </p:cNvSpPr>
            <p:nvPr/>
          </p:nvSpPr>
          <p:spPr bwMode="auto">
            <a:xfrm>
              <a:off x="4656" y="1990"/>
              <a:ext cx="864" cy="247"/>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000">
                <a:solidFill>
                  <a:schemeClr val="tx2"/>
                </a:solidFill>
              </a:endParaRPr>
            </a:p>
          </p:txBody>
        </p:sp>
        <p:sp>
          <p:nvSpPr>
            <p:cNvPr id="83994" name="Rectangle 29"/>
            <p:cNvSpPr>
              <a:spLocks noChangeArrowheads="1"/>
            </p:cNvSpPr>
            <p:nvPr/>
          </p:nvSpPr>
          <p:spPr bwMode="auto">
            <a:xfrm>
              <a:off x="4656" y="2976"/>
              <a:ext cx="864" cy="246"/>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000">
                  <a:solidFill>
                    <a:schemeClr val="tx2"/>
                  </a:solidFill>
                </a:rPr>
                <a:t>储器</a:t>
              </a:r>
            </a:p>
          </p:txBody>
        </p:sp>
        <p:sp>
          <p:nvSpPr>
            <p:cNvPr id="83995" name="Rectangle 30"/>
            <p:cNvSpPr>
              <a:spLocks noChangeArrowheads="1"/>
            </p:cNvSpPr>
            <p:nvPr/>
          </p:nvSpPr>
          <p:spPr bwMode="auto">
            <a:xfrm>
              <a:off x="4656" y="2730"/>
              <a:ext cx="864" cy="246"/>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000">
                  <a:solidFill>
                    <a:schemeClr val="tx2"/>
                  </a:solidFill>
                </a:rPr>
                <a:t>主存</a:t>
              </a:r>
              <a:endParaRPr lang="zh-CN" altLang="en-US" sz="2000">
                <a:solidFill>
                  <a:schemeClr val="tx2"/>
                </a:solidFill>
              </a:endParaRPr>
            </a:p>
          </p:txBody>
        </p:sp>
        <p:sp>
          <p:nvSpPr>
            <p:cNvPr id="83996" name="Rectangle 31"/>
            <p:cNvSpPr>
              <a:spLocks noChangeArrowheads="1"/>
            </p:cNvSpPr>
            <p:nvPr/>
          </p:nvSpPr>
          <p:spPr bwMode="auto">
            <a:xfrm>
              <a:off x="4656" y="2483"/>
              <a:ext cx="864" cy="247"/>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000">
                <a:solidFill>
                  <a:schemeClr val="tx2"/>
                </a:solidFill>
              </a:endParaRPr>
            </a:p>
          </p:txBody>
        </p:sp>
        <p:sp>
          <p:nvSpPr>
            <p:cNvPr id="83997" name="Rectangle 32"/>
            <p:cNvSpPr>
              <a:spLocks noChangeArrowheads="1"/>
            </p:cNvSpPr>
            <p:nvPr/>
          </p:nvSpPr>
          <p:spPr bwMode="auto">
            <a:xfrm>
              <a:off x="4656" y="2237"/>
              <a:ext cx="864" cy="246"/>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000">
                <a:solidFill>
                  <a:schemeClr val="tx2"/>
                </a:solidFill>
              </a:endParaRPr>
            </a:p>
          </p:txBody>
        </p:sp>
        <p:sp>
          <p:nvSpPr>
            <p:cNvPr id="83998" name="Rectangle 33"/>
            <p:cNvSpPr>
              <a:spLocks noChangeArrowheads="1"/>
            </p:cNvSpPr>
            <p:nvPr/>
          </p:nvSpPr>
          <p:spPr bwMode="auto">
            <a:xfrm>
              <a:off x="2400" y="3120"/>
              <a:ext cx="816"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000">
                  <a:solidFill>
                    <a:schemeClr val="tx2"/>
                  </a:solidFill>
                </a:rPr>
                <a:t>替换块</a:t>
              </a:r>
              <a:endParaRPr lang="zh-CN" altLang="zh-CN" sz="2000">
                <a:solidFill>
                  <a:schemeClr val="tx2"/>
                </a:solidFill>
              </a:endParaRPr>
            </a:p>
          </p:txBody>
        </p:sp>
        <p:sp>
          <p:nvSpPr>
            <p:cNvPr id="83999" name="Rectangle 34"/>
            <p:cNvSpPr>
              <a:spLocks noChangeArrowheads="1"/>
            </p:cNvSpPr>
            <p:nvPr/>
          </p:nvSpPr>
          <p:spPr bwMode="auto">
            <a:xfrm>
              <a:off x="2400" y="3360"/>
              <a:ext cx="816"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000">
                  <a:solidFill>
                    <a:schemeClr val="tx2"/>
                  </a:solidFill>
                </a:rPr>
                <a:t>装入块</a:t>
              </a:r>
              <a:endParaRPr lang="zh-CN" altLang="zh-CN" sz="2000">
                <a:solidFill>
                  <a:schemeClr val="tx2"/>
                </a:solidFill>
              </a:endParaRPr>
            </a:p>
          </p:txBody>
        </p:sp>
        <p:sp>
          <p:nvSpPr>
            <p:cNvPr id="84000" name="Line 35"/>
            <p:cNvSpPr>
              <a:spLocks noChangeShapeType="1"/>
            </p:cNvSpPr>
            <p:nvPr/>
          </p:nvSpPr>
          <p:spPr bwMode="auto">
            <a:xfrm>
              <a:off x="4416" y="2307"/>
              <a:ext cx="0" cy="1293"/>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84001" name="Line 36"/>
            <p:cNvSpPr>
              <a:spLocks noChangeShapeType="1"/>
            </p:cNvSpPr>
            <p:nvPr/>
          </p:nvSpPr>
          <p:spPr bwMode="auto">
            <a:xfrm>
              <a:off x="3696" y="2307"/>
              <a:ext cx="0" cy="387"/>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84002" name="Rectangle 37"/>
            <p:cNvSpPr>
              <a:spLocks noChangeArrowheads="1"/>
            </p:cNvSpPr>
            <p:nvPr/>
          </p:nvSpPr>
          <p:spPr bwMode="auto">
            <a:xfrm>
              <a:off x="3168" y="2400"/>
              <a:ext cx="528"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000">
                  <a:solidFill>
                    <a:schemeClr val="tx2"/>
                  </a:solidFill>
                </a:rPr>
                <a:t>已满</a:t>
              </a:r>
              <a:endParaRPr lang="zh-CN" altLang="zh-CN" sz="2000">
                <a:solidFill>
                  <a:schemeClr val="tx2"/>
                </a:solidFill>
              </a:endParaRPr>
            </a:p>
          </p:txBody>
        </p:sp>
        <p:sp>
          <p:nvSpPr>
            <p:cNvPr id="84003" name="Rectangle 38"/>
            <p:cNvSpPr>
              <a:spLocks noChangeArrowheads="1"/>
            </p:cNvSpPr>
            <p:nvPr/>
          </p:nvSpPr>
          <p:spPr bwMode="auto">
            <a:xfrm>
              <a:off x="3888" y="2400"/>
              <a:ext cx="528"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000">
                  <a:solidFill>
                    <a:schemeClr val="tx2"/>
                  </a:solidFill>
                </a:rPr>
                <a:t>未满</a:t>
              </a:r>
              <a:endParaRPr lang="zh-CN" altLang="zh-CN" sz="2000">
                <a:solidFill>
                  <a:schemeClr val="tx2"/>
                </a:solidFill>
              </a:endParaRPr>
            </a:p>
          </p:txBody>
        </p:sp>
        <p:sp>
          <p:nvSpPr>
            <p:cNvPr id="84004" name="Rectangle 39"/>
            <p:cNvSpPr>
              <a:spLocks noChangeArrowheads="1"/>
            </p:cNvSpPr>
            <p:nvPr/>
          </p:nvSpPr>
          <p:spPr bwMode="auto">
            <a:xfrm>
              <a:off x="2736" y="2064"/>
              <a:ext cx="864"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000" dirty="0">
                  <a:solidFill>
                    <a:srgbClr val="0000FF"/>
                  </a:solidFill>
                </a:rPr>
                <a:t>未命中</a:t>
              </a:r>
              <a:endParaRPr lang="zh-CN" altLang="zh-CN" sz="2000" dirty="0">
                <a:solidFill>
                  <a:srgbClr val="0000FF"/>
                </a:solidFill>
              </a:endParaRPr>
            </a:p>
          </p:txBody>
        </p:sp>
        <p:sp>
          <p:nvSpPr>
            <p:cNvPr id="84005" name="Rectangle 40"/>
            <p:cNvSpPr>
              <a:spLocks noChangeArrowheads="1"/>
            </p:cNvSpPr>
            <p:nvPr/>
          </p:nvSpPr>
          <p:spPr bwMode="auto">
            <a:xfrm>
              <a:off x="1200" y="2554"/>
              <a:ext cx="528"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000" dirty="0">
                  <a:solidFill>
                    <a:srgbClr val="0000FF"/>
                  </a:solidFill>
                </a:rPr>
                <a:t>命中</a:t>
              </a:r>
              <a:endParaRPr lang="zh-CN" altLang="zh-CN" sz="2000" dirty="0">
                <a:solidFill>
                  <a:srgbClr val="0000FF"/>
                </a:solidFill>
              </a:endParaRPr>
            </a:p>
          </p:txBody>
        </p:sp>
        <p:sp>
          <p:nvSpPr>
            <p:cNvPr id="84006" name="Rectangle 41"/>
            <p:cNvSpPr>
              <a:spLocks noChangeArrowheads="1"/>
            </p:cNvSpPr>
            <p:nvPr/>
          </p:nvSpPr>
          <p:spPr bwMode="auto">
            <a:xfrm>
              <a:off x="2880" y="3935"/>
              <a:ext cx="1536"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000" dirty="0">
                  <a:solidFill>
                    <a:srgbClr val="FF0000"/>
                  </a:solidFill>
                </a:rPr>
                <a:t>数据送</a:t>
              </a:r>
              <a:r>
                <a:rPr lang="en-US" altLang="zh-CN" sz="2000" dirty="0">
                  <a:solidFill>
                    <a:srgbClr val="FF0000"/>
                  </a:solidFill>
                </a:rPr>
                <a:t>CPU（</a:t>
              </a:r>
              <a:r>
                <a:rPr lang="zh-CN" altLang="en-US" sz="2000" dirty="0">
                  <a:solidFill>
                    <a:srgbClr val="FF0000"/>
                  </a:solidFill>
                </a:rPr>
                <a:t>一个字）</a:t>
              </a:r>
            </a:p>
          </p:txBody>
        </p:sp>
        <p:sp>
          <p:nvSpPr>
            <p:cNvPr id="84007" name="Line 42"/>
            <p:cNvSpPr>
              <a:spLocks noChangeShapeType="1"/>
            </p:cNvSpPr>
            <p:nvPr/>
          </p:nvSpPr>
          <p:spPr bwMode="auto">
            <a:xfrm flipV="1">
              <a:off x="1584" y="1603"/>
              <a:ext cx="3504"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84008" name="Line 43"/>
            <p:cNvSpPr>
              <a:spLocks noChangeShapeType="1"/>
            </p:cNvSpPr>
            <p:nvPr/>
          </p:nvSpPr>
          <p:spPr bwMode="auto">
            <a:xfrm>
              <a:off x="1584" y="1603"/>
              <a:ext cx="0" cy="141"/>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84009" name="Line 44"/>
            <p:cNvSpPr>
              <a:spLocks noChangeShapeType="1"/>
            </p:cNvSpPr>
            <p:nvPr/>
          </p:nvSpPr>
          <p:spPr bwMode="auto">
            <a:xfrm>
              <a:off x="5088" y="1603"/>
              <a:ext cx="0" cy="387"/>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84010" name="Rectangle 46"/>
            <p:cNvSpPr>
              <a:spLocks noChangeArrowheads="1"/>
            </p:cNvSpPr>
            <p:nvPr/>
          </p:nvSpPr>
          <p:spPr bwMode="auto">
            <a:xfrm>
              <a:off x="3115" y="1349"/>
              <a:ext cx="187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zh-CN" altLang="en-US" sz="2000" dirty="0">
                  <a:solidFill>
                    <a:srgbClr val="FF0000"/>
                  </a:solidFill>
                </a:rPr>
                <a:t>主存地址（来自</a:t>
              </a:r>
              <a:r>
                <a:rPr lang="en-US" altLang="zh-CN" sz="2000" dirty="0">
                  <a:solidFill>
                    <a:srgbClr val="FF0000"/>
                  </a:solidFill>
                </a:rPr>
                <a:t>CPU）</a:t>
              </a:r>
            </a:p>
          </p:txBody>
        </p:sp>
        <p:sp>
          <p:nvSpPr>
            <p:cNvPr id="84011" name="Line 47"/>
            <p:cNvSpPr>
              <a:spLocks noChangeShapeType="1"/>
            </p:cNvSpPr>
            <p:nvPr/>
          </p:nvSpPr>
          <p:spPr bwMode="auto">
            <a:xfrm>
              <a:off x="2160" y="3360"/>
              <a:ext cx="2496"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84012" name="Line 48"/>
            <p:cNvSpPr>
              <a:spLocks noChangeShapeType="1"/>
            </p:cNvSpPr>
            <p:nvPr/>
          </p:nvSpPr>
          <p:spPr bwMode="auto">
            <a:xfrm flipH="1">
              <a:off x="2160" y="3600"/>
              <a:ext cx="2496"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84013" name="Line 49"/>
            <p:cNvSpPr>
              <a:spLocks noChangeShapeType="1"/>
            </p:cNvSpPr>
            <p:nvPr/>
          </p:nvSpPr>
          <p:spPr bwMode="auto">
            <a:xfrm>
              <a:off x="3024" y="1440"/>
              <a:ext cx="0" cy="141"/>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84014" name="Line 50"/>
            <p:cNvSpPr>
              <a:spLocks noChangeShapeType="1"/>
            </p:cNvSpPr>
            <p:nvPr/>
          </p:nvSpPr>
          <p:spPr bwMode="auto">
            <a:xfrm flipH="1">
              <a:off x="2160" y="3840"/>
              <a:ext cx="1488" cy="0"/>
            </a:xfrm>
            <a:prstGeom prst="line">
              <a:avLst/>
            </a:prstGeom>
            <a:noFill/>
            <a:ln w="28575">
              <a:solidFill>
                <a:schemeClr val="tx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gr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7" name="Rectangle 3"/>
          <p:cNvSpPr>
            <a:spLocks noGrp="1" noChangeArrowheads="1"/>
          </p:cNvSpPr>
          <p:nvPr>
            <p:ph type="title"/>
          </p:nvPr>
        </p:nvSpPr>
        <p:spPr/>
        <p:txBody>
          <a:bodyPr/>
          <a:lstStyle/>
          <a:p>
            <a:pPr eaLnBrk="1" hangingPunct="1">
              <a:defRPr/>
            </a:pPr>
            <a:r>
              <a:rPr lang="zh-CN" altLang="en-US" smtClean="0"/>
              <a:t>教师和学生</a:t>
            </a:r>
          </a:p>
        </p:txBody>
      </p:sp>
      <p:sp>
        <p:nvSpPr>
          <p:cNvPr id="11267"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存储系统原理</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存储系统的基本概念</a:t>
            </a:r>
            <a:endParaRPr lang="zh-CN" altLang="en-US" sz="1200" b="0">
              <a:latin typeface="Times New Roman" pitchFamily="18" charset="0"/>
              <a:ea typeface="幼圆" pitchFamily="49" charset="-122"/>
            </a:endParaRPr>
          </a:p>
        </p:txBody>
      </p:sp>
      <p:sp>
        <p:nvSpPr>
          <p:cNvPr id="11268" name="Text Box 13"/>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en-US" altLang="zh-CN" sz="1200" b="0" dirty="0" smtClean="0">
                <a:latin typeface="幼圆" pitchFamily="49" charset="-122"/>
                <a:ea typeface="幼圆" pitchFamily="49" charset="-122"/>
              </a:rPr>
              <a:t>2</a:t>
            </a:r>
            <a:r>
              <a:rPr lang="zh-CN" altLang="en-US" sz="1200" b="0" dirty="0" smtClean="0">
                <a:latin typeface="幼圆" pitchFamily="49" charset="-122"/>
                <a:ea typeface="幼圆" pitchFamily="49" charset="-122"/>
              </a:rPr>
              <a:t> </a:t>
            </a:r>
            <a:r>
              <a:rPr lang="zh-CN" altLang="en-US" sz="1200" b="0" dirty="0">
                <a:latin typeface="幼圆" pitchFamily="49" charset="-122"/>
                <a:ea typeface="幼圆" pitchFamily="49" charset="-122"/>
              </a:rPr>
              <a:t>之 </a:t>
            </a:r>
            <a:r>
              <a:rPr lang="en-US" altLang="zh-CN" sz="1200" b="0" dirty="0" smtClean="0">
                <a:latin typeface="幼圆" pitchFamily="49" charset="-122"/>
                <a:ea typeface="幼圆" pitchFamily="49" charset="-122"/>
              </a:rPr>
              <a:t>2</a:t>
            </a:r>
            <a:endParaRPr lang="zh-CN" altLang="en-US" sz="1200" b="0" dirty="0">
              <a:latin typeface="幼圆" pitchFamily="49" charset="-122"/>
              <a:ea typeface="幼圆" pitchFamily="49" charset="-122"/>
            </a:endParaRPr>
          </a:p>
        </p:txBody>
      </p:sp>
      <p:pic>
        <p:nvPicPr>
          <p:cNvPr id="11269" name="Picture 1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39000" y="2209800"/>
            <a:ext cx="1219200" cy="160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0" name="Picture 1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14400" y="4495800"/>
            <a:ext cx="2306638" cy="172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5763" name="AutoShape 19"/>
          <p:cNvSpPr>
            <a:spLocks noChangeArrowheads="1"/>
          </p:cNvSpPr>
          <p:nvPr/>
        </p:nvSpPr>
        <p:spPr bwMode="auto">
          <a:xfrm>
            <a:off x="1600200" y="2209800"/>
            <a:ext cx="5105400" cy="838200"/>
          </a:xfrm>
          <a:prstGeom prst="wedgeEllipseCallout">
            <a:avLst>
              <a:gd name="adj1" fmla="val 57463"/>
              <a:gd name="adj2" fmla="val 51134"/>
            </a:avLst>
          </a:prstGeom>
          <a:noFill/>
          <a:ln w="2857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lIns="90000" tIns="46800" rIns="90000" bIns="46800"/>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buClr>
                <a:schemeClr val="accent2"/>
              </a:buClr>
              <a:buFont typeface="Wingdings" pitchFamily="2" charset="2"/>
              <a:buNone/>
            </a:pPr>
            <a:r>
              <a:rPr lang="zh-CN" altLang="en-US" sz="2800">
                <a:latin typeface="Times New Roman" pitchFamily="18" charset="0"/>
              </a:rPr>
              <a:t>有这么好的事？</a:t>
            </a:r>
          </a:p>
        </p:txBody>
      </p:sp>
      <p:sp>
        <p:nvSpPr>
          <p:cNvPr id="415764" name="AutoShape 20"/>
          <p:cNvSpPr>
            <a:spLocks noChangeArrowheads="1"/>
          </p:cNvSpPr>
          <p:nvPr/>
        </p:nvSpPr>
        <p:spPr bwMode="auto">
          <a:xfrm>
            <a:off x="3581400" y="4191000"/>
            <a:ext cx="5257800" cy="1905000"/>
          </a:xfrm>
          <a:prstGeom prst="cloudCallout">
            <a:avLst>
              <a:gd name="adj1" fmla="val -83514"/>
              <a:gd name="adj2" fmla="val -21917"/>
            </a:avLst>
          </a:prstGeom>
          <a:solidFill>
            <a:srgbClr val="FFFF00"/>
          </a:solidFill>
          <a:ln w="28575">
            <a:solidFill>
              <a:schemeClr val="tx1"/>
            </a:solidFill>
            <a:round/>
            <a:headEnd/>
            <a:tailEnd/>
          </a:ln>
          <a:effectLst>
            <a:outerShdw dist="107763" dir="2700000" algn="ctr" rotWithShape="0">
              <a:schemeClr val="bg2"/>
            </a:outerShdw>
          </a:effectLst>
        </p:spPr>
        <p:txBody>
          <a:bodyPr lIns="90000" tIns="46800" rIns="90000" bIns="46800"/>
          <a:lstStyle/>
          <a:p>
            <a:pPr>
              <a:spcBef>
                <a:spcPct val="20000"/>
              </a:spcBef>
              <a:defRPr/>
            </a:pPr>
            <a:r>
              <a:rPr lang="zh-CN" altLang="en-US" b="1">
                <a:ea typeface="楷体_GB2312" pitchFamily="49" charset="-122"/>
              </a:rPr>
              <a:t>当然有！</a:t>
            </a:r>
            <a:r>
              <a:rPr lang="zh-CN" altLang="en-US" b="1">
                <a:solidFill>
                  <a:srgbClr val="FF0000"/>
                </a:solidFill>
                <a:effectLst>
                  <a:outerShdw blurRad="38100" dist="38100" dir="2700000" algn="tl">
                    <a:srgbClr val="000000"/>
                  </a:outerShdw>
                </a:effectLst>
                <a:ea typeface="楷体_GB2312" pitchFamily="49" charset="-122"/>
              </a:rPr>
              <a:t>访存局部性原理</a:t>
            </a:r>
            <a:r>
              <a:rPr lang="zh-CN" altLang="en-US" b="1">
                <a:ea typeface="楷体_GB2312" pitchFamily="49" charset="-122"/>
              </a:rPr>
              <a:t>是存储系统设计的基础。</a:t>
            </a:r>
          </a:p>
        </p:txBody>
      </p:sp>
    </p:spTree>
  </p:cSld>
  <p:clrMapOvr>
    <a:masterClrMapping/>
  </p:clrMapOvr>
  <p:transition spd="slow">
    <p:rand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2" fill="hold" grpId="0" nodeType="clickEffect">
                                  <p:stCondLst>
                                    <p:cond delay="0"/>
                                  </p:stCondLst>
                                  <p:childTnLst>
                                    <p:set>
                                      <p:cBhvr>
                                        <p:cTn id="6" dur="1" fill="hold">
                                          <p:stCondLst>
                                            <p:cond delay="0"/>
                                          </p:stCondLst>
                                        </p:cTn>
                                        <p:tgtEl>
                                          <p:spTgt spid="415763"/>
                                        </p:tgtEl>
                                        <p:attrNameLst>
                                          <p:attrName>style.visibility</p:attrName>
                                        </p:attrNameLst>
                                      </p:cBhvr>
                                      <p:to>
                                        <p:strVal val="visible"/>
                                      </p:to>
                                    </p:set>
                                    <p:anim calcmode="lin" valueType="num">
                                      <p:cBhvr>
                                        <p:cTn id="7" dur="500" fill="hold"/>
                                        <p:tgtEl>
                                          <p:spTgt spid="415763"/>
                                        </p:tgtEl>
                                        <p:attrNameLst>
                                          <p:attrName>ppt_x</p:attrName>
                                        </p:attrNameLst>
                                      </p:cBhvr>
                                      <p:tavLst>
                                        <p:tav tm="0">
                                          <p:val>
                                            <p:strVal val="#ppt_x+#ppt_w/2"/>
                                          </p:val>
                                        </p:tav>
                                        <p:tav tm="100000">
                                          <p:val>
                                            <p:strVal val="#ppt_x"/>
                                          </p:val>
                                        </p:tav>
                                      </p:tavLst>
                                    </p:anim>
                                    <p:anim calcmode="lin" valueType="num">
                                      <p:cBhvr>
                                        <p:cTn id="8" dur="500" fill="hold"/>
                                        <p:tgtEl>
                                          <p:spTgt spid="415763"/>
                                        </p:tgtEl>
                                        <p:attrNameLst>
                                          <p:attrName>ppt_y</p:attrName>
                                        </p:attrNameLst>
                                      </p:cBhvr>
                                      <p:tavLst>
                                        <p:tav tm="0">
                                          <p:val>
                                            <p:strVal val="#ppt_y"/>
                                          </p:val>
                                        </p:tav>
                                        <p:tav tm="100000">
                                          <p:val>
                                            <p:strVal val="#ppt_y"/>
                                          </p:val>
                                        </p:tav>
                                      </p:tavLst>
                                    </p:anim>
                                    <p:anim calcmode="lin" valueType="num">
                                      <p:cBhvr>
                                        <p:cTn id="9" dur="500" fill="hold"/>
                                        <p:tgtEl>
                                          <p:spTgt spid="415763"/>
                                        </p:tgtEl>
                                        <p:attrNameLst>
                                          <p:attrName>ppt_w</p:attrName>
                                        </p:attrNameLst>
                                      </p:cBhvr>
                                      <p:tavLst>
                                        <p:tav tm="0">
                                          <p:val>
                                            <p:fltVal val="0"/>
                                          </p:val>
                                        </p:tav>
                                        <p:tav tm="100000">
                                          <p:val>
                                            <p:strVal val="#ppt_w"/>
                                          </p:val>
                                        </p:tav>
                                      </p:tavLst>
                                    </p:anim>
                                    <p:anim calcmode="lin" valueType="num">
                                      <p:cBhvr>
                                        <p:cTn id="10" dur="500" fill="hold"/>
                                        <p:tgtEl>
                                          <p:spTgt spid="415763"/>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415764"/>
                                        </p:tgtEl>
                                        <p:attrNameLst>
                                          <p:attrName>style.visibility</p:attrName>
                                        </p:attrNameLst>
                                      </p:cBhvr>
                                      <p:to>
                                        <p:strVal val="visible"/>
                                      </p:to>
                                    </p:set>
                                    <p:anim calcmode="lin" valueType="num">
                                      <p:cBhvr>
                                        <p:cTn id="15" dur="500" fill="hold"/>
                                        <p:tgtEl>
                                          <p:spTgt spid="415764"/>
                                        </p:tgtEl>
                                        <p:attrNameLst>
                                          <p:attrName>ppt_x</p:attrName>
                                        </p:attrNameLst>
                                      </p:cBhvr>
                                      <p:tavLst>
                                        <p:tav tm="0">
                                          <p:val>
                                            <p:strVal val="#ppt_x-#ppt_w/2"/>
                                          </p:val>
                                        </p:tav>
                                        <p:tav tm="100000">
                                          <p:val>
                                            <p:strVal val="#ppt_x"/>
                                          </p:val>
                                        </p:tav>
                                      </p:tavLst>
                                    </p:anim>
                                    <p:anim calcmode="lin" valueType="num">
                                      <p:cBhvr>
                                        <p:cTn id="16" dur="500" fill="hold"/>
                                        <p:tgtEl>
                                          <p:spTgt spid="415764"/>
                                        </p:tgtEl>
                                        <p:attrNameLst>
                                          <p:attrName>ppt_y</p:attrName>
                                        </p:attrNameLst>
                                      </p:cBhvr>
                                      <p:tavLst>
                                        <p:tav tm="0">
                                          <p:val>
                                            <p:strVal val="#ppt_y"/>
                                          </p:val>
                                        </p:tav>
                                        <p:tav tm="100000">
                                          <p:val>
                                            <p:strVal val="#ppt_y"/>
                                          </p:val>
                                        </p:tav>
                                      </p:tavLst>
                                    </p:anim>
                                    <p:anim calcmode="lin" valueType="num">
                                      <p:cBhvr>
                                        <p:cTn id="17" dur="500" fill="hold"/>
                                        <p:tgtEl>
                                          <p:spTgt spid="415764"/>
                                        </p:tgtEl>
                                        <p:attrNameLst>
                                          <p:attrName>ppt_w</p:attrName>
                                        </p:attrNameLst>
                                      </p:cBhvr>
                                      <p:tavLst>
                                        <p:tav tm="0">
                                          <p:val>
                                            <p:fltVal val="0"/>
                                          </p:val>
                                        </p:tav>
                                        <p:tav tm="100000">
                                          <p:val>
                                            <p:strVal val="#ppt_w"/>
                                          </p:val>
                                        </p:tav>
                                      </p:tavLst>
                                    </p:anim>
                                    <p:anim calcmode="lin" valueType="num">
                                      <p:cBhvr>
                                        <p:cTn id="18" dur="500" fill="hold"/>
                                        <p:tgtEl>
                                          <p:spTgt spid="41576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63" grpId="0" animBg="1" autoUpdateAnimBg="0"/>
      <p:bldP spid="415764" grpId="0" animBg="1"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lstStyle/>
          <a:p>
            <a:pPr eaLnBrk="1" hangingPunct="1">
              <a:defRPr/>
            </a:pPr>
            <a:r>
              <a:rPr lang="zh-CN" altLang="en-US" smtClean="0"/>
              <a:t>地址映象与变换方法</a:t>
            </a:r>
          </a:p>
        </p:txBody>
      </p:sp>
      <p:sp>
        <p:nvSpPr>
          <p:cNvPr id="8499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endParaRPr lang="zh-CN" altLang="en-US" sz="1200" b="0">
              <a:latin typeface="Times New Roman" pitchFamily="18" charset="0"/>
              <a:ea typeface="幼圆" pitchFamily="49" charset="-122"/>
            </a:endParaRPr>
          </a:p>
        </p:txBody>
      </p:sp>
      <p:sp>
        <p:nvSpPr>
          <p:cNvPr id="84996" name="Rectangle 4"/>
          <p:cNvSpPr>
            <a:spLocks noGrp="1" noChangeArrowheads="1"/>
          </p:cNvSpPr>
          <p:nvPr>
            <p:ph type="body" idx="1"/>
          </p:nvPr>
        </p:nvSpPr>
        <p:spPr>
          <a:xfrm>
            <a:off x="2209800" y="2328863"/>
            <a:ext cx="4810125" cy="3621087"/>
          </a:xfrm>
        </p:spPr>
        <p:txBody>
          <a:bodyPr/>
          <a:lstStyle/>
          <a:p>
            <a:pPr eaLnBrk="1" hangingPunct="1">
              <a:lnSpc>
                <a:spcPct val="150000"/>
              </a:lnSpc>
            </a:pPr>
            <a:r>
              <a:rPr lang="zh-CN" altLang="en-US" dirty="0" smtClean="0">
                <a:hlinkClick r:id="rId5" action="ppaction://hlinksldjump"/>
              </a:rPr>
              <a:t>基本概念</a:t>
            </a:r>
            <a:endParaRPr lang="zh-CN" altLang="en-US" dirty="0" smtClean="0"/>
          </a:p>
          <a:p>
            <a:pPr eaLnBrk="1" hangingPunct="1">
              <a:lnSpc>
                <a:spcPct val="150000"/>
              </a:lnSpc>
            </a:pPr>
            <a:r>
              <a:rPr lang="zh-CN" altLang="en-US" dirty="0">
                <a:hlinkClick r:id="rId6" action="ppaction://hlinksldjump"/>
              </a:rPr>
              <a:t>直接映象及其变换</a:t>
            </a:r>
            <a:endParaRPr lang="zh-CN" altLang="en-US" dirty="0"/>
          </a:p>
          <a:p>
            <a:pPr eaLnBrk="1" hangingPunct="1">
              <a:lnSpc>
                <a:spcPct val="150000"/>
              </a:lnSpc>
            </a:pPr>
            <a:r>
              <a:rPr lang="zh-CN" altLang="en-US" dirty="0" smtClean="0">
                <a:hlinkClick r:id="rId7" action="ppaction://hlinksldjump"/>
              </a:rPr>
              <a:t>全相联映象及其变换</a:t>
            </a:r>
            <a:endParaRPr lang="zh-CN" altLang="en-US" dirty="0" smtClean="0"/>
          </a:p>
          <a:p>
            <a:pPr eaLnBrk="1" hangingPunct="1">
              <a:lnSpc>
                <a:spcPct val="150000"/>
              </a:lnSpc>
            </a:pPr>
            <a:r>
              <a:rPr lang="zh-CN" altLang="en-US" dirty="0" smtClean="0">
                <a:hlinkClick r:id="rId8" action="ppaction://hlinksldjump"/>
              </a:rPr>
              <a:t>组相联映象及其变换</a:t>
            </a:r>
            <a:endParaRPr lang="zh-CN" altLang="en-US" dirty="0" smtClean="0"/>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p:txBody>
          <a:bodyPr/>
          <a:lstStyle/>
          <a:p>
            <a:pPr eaLnBrk="1" hangingPunct="1">
              <a:defRPr/>
            </a:pPr>
            <a:r>
              <a:rPr lang="zh-CN" altLang="en-US" smtClean="0"/>
              <a:t>基本概念</a:t>
            </a:r>
          </a:p>
        </p:txBody>
      </p:sp>
      <p:sp>
        <p:nvSpPr>
          <p:cNvPr id="8601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地址映象与变换方法</a:t>
            </a:r>
            <a:endParaRPr lang="zh-CN" altLang="en-US" sz="1200" b="0">
              <a:latin typeface="Times New Roman" pitchFamily="18" charset="0"/>
              <a:ea typeface="幼圆" pitchFamily="49" charset="-122"/>
            </a:endParaRPr>
          </a:p>
        </p:txBody>
      </p:sp>
      <p:sp>
        <p:nvSpPr>
          <p:cNvPr id="503813" name="Rectangle 5"/>
          <p:cNvSpPr>
            <a:spLocks noGrp="1" noChangeArrowheads="1"/>
          </p:cNvSpPr>
          <p:nvPr>
            <p:ph type="body" idx="1"/>
          </p:nvPr>
        </p:nvSpPr>
        <p:spPr/>
        <p:txBody>
          <a:bodyPr/>
          <a:lstStyle/>
          <a:p>
            <a:pPr marL="0" indent="0" eaLnBrk="1" hangingPunct="1">
              <a:lnSpc>
                <a:spcPct val="120000"/>
              </a:lnSpc>
              <a:buClr>
                <a:srgbClr val="FF0000"/>
              </a:buClr>
              <a:defRPr/>
            </a:pPr>
            <a:r>
              <a:rPr lang="zh-CN" altLang="en-US" sz="2400" dirty="0" smtClean="0">
                <a:solidFill>
                  <a:srgbClr val="FF0000"/>
                </a:solidFill>
                <a:effectLst>
                  <a:outerShdw blurRad="38100" dist="38100" dir="2700000" algn="tl">
                    <a:srgbClr val="C0C0C0"/>
                  </a:outerShdw>
                </a:effectLst>
              </a:rPr>
              <a:t>  地址映象</a:t>
            </a:r>
            <a:br>
              <a:rPr lang="zh-CN" altLang="en-US" sz="2400" dirty="0" smtClean="0">
                <a:solidFill>
                  <a:srgbClr val="FF0000"/>
                </a:solidFill>
                <a:effectLst>
                  <a:outerShdw blurRad="38100" dist="38100" dir="2700000" algn="tl">
                    <a:srgbClr val="C0C0C0"/>
                  </a:outerShdw>
                </a:effectLst>
              </a:rPr>
            </a:br>
            <a:r>
              <a:rPr lang="zh-CN" altLang="en-US" sz="2400" dirty="0" smtClean="0"/>
              <a:t>    把存放在主存中的程序按照某种规则装入到</a:t>
            </a:r>
            <a:r>
              <a:rPr lang="en-US" altLang="zh-CN" sz="2400" dirty="0" smtClean="0"/>
              <a:t>Cache</a:t>
            </a:r>
            <a:r>
              <a:rPr lang="zh-CN" altLang="en-US" sz="2400" dirty="0" smtClean="0"/>
              <a:t>中，并建立主存地址与</a:t>
            </a:r>
            <a:r>
              <a:rPr lang="en-US" altLang="zh-CN" sz="2400" dirty="0" smtClean="0"/>
              <a:t>Cache</a:t>
            </a:r>
            <a:r>
              <a:rPr lang="zh-CN" altLang="en-US" sz="2400" dirty="0" smtClean="0"/>
              <a:t>地址之间的对应关系。</a:t>
            </a:r>
          </a:p>
          <a:p>
            <a:pPr marL="0" indent="0" eaLnBrk="1" hangingPunct="1">
              <a:lnSpc>
                <a:spcPct val="120000"/>
              </a:lnSpc>
              <a:buClr>
                <a:srgbClr val="FF0000"/>
              </a:buClr>
              <a:defRPr/>
            </a:pPr>
            <a:r>
              <a:rPr lang="zh-CN" altLang="en-US" sz="2400" dirty="0" smtClean="0">
                <a:solidFill>
                  <a:srgbClr val="FF0000"/>
                </a:solidFill>
                <a:effectLst>
                  <a:outerShdw blurRad="38100" dist="38100" dir="2700000" algn="tl">
                    <a:srgbClr val="C0C0C0"/>
                  </a:outerShdw>
                </a:effectLst>
              </a:rPr>
              <a:t>  地址变换</a:t>
            </a:r>
            <a:br>
              <a:rPr lang="zh-CN" altLang="en-US" sz="2400" dirty="0" smtClean="0">
                <a:solidFill>
                  <a:srgbClr val="FF0000"/>
                </a:solidFill>
                <a:effectLst>
                  <a:outerShdw blurRad="38100" dist="38100" dir="2700000" algn="tl">
                    <a:srgbClr val="C0C0C0"/>
                  </a:outerShdw>
                </a:effectLst>
              </a:rPr>
            </a:br>
            <a:r>
              <a:rPr lang="zh-CN" altLang="en-US" sz="2400" dirty="0" smtClean="0"/>
              <a:t>    当程序已经装入到</a:t>
            </a:r>
            <a:r>
              <a:rPr lang="en-US" altLang="zh-CN" sz="2400" dirty="0" smtClean="0"/>
              <a:t>Cache</a:t>
            </a:r>
            <a:r>
              <a:rPr lang="zh-CN" altLang="en-US" sz="2400" dirty="0" smtClean="0"/>
              <a:t>之后，在实际运行过程中，把主存地址变换成</a:t>
            </a:r>
            <a:r>
              <a:rPr lang="en-US" altLang="zh-CN" sz="2400" dirty="0" smtClean="0"/>
              <a:t>Cache</a:t>
            </a:r>
            <a:r>
              <a:rPr lang="zh-CN" altLang="en-US" sz="2400" dirty="0" smtClean="0"/>
              <a:t>地址。</a:t>
            </a:r>
          </a:p>
          <a:p>
            <a:pPr marL="0" indent="0" eaLnBrk="1" hangingPunct="1">
              <a:lnSpc>
                <a:spcPct val="120000"/>
              </a:lnSpc>
              <a:buClr>
                <a:srgbClr val="FF0000"/>
              </a:buClr>
              <a:defRPr/>
            </a:pPr>
            <a:r>
              <a:rPr lang="zh-CN" altLang="en-US" sz="2400" dirty="0" smtClean="0">
                <a:solidFill>
                  <a:srgbClr val="FF0000"/>
                </a:solidFill>
                <a:effectLst>
                  <a:outerShdw blurRad="38100" dist="38100" dir="2700000" algn="tl">
                    <a:srgbClr val="C0C0C0"/>
                  </a:outerShdw>
                </a:effectLst>
              </a:rPr>
              <a:t>  选择原则</a:t>
            </a:r>
            <a:r>
              <a:rPr lang="zh-CN" altLang="en-US" sz="2400" dirty="0" smtClean="0"/>
              <a:t/>
            </a:r>
            <a:br>
              <a:rPr lang="zh-CN" altLang="en-US" sz="2400" dirty="0" smtClean="0"/>
            </a:br>
            <a:r>
              <a:rPr lang="zh-CN" altLang="en-US" sz="2400" dirty="0" smtClean="0"/>
              <a:t>    地址变换的硬件要容易实现；地址变换的速度要快；</a:t>
            </a:r>
            <a:r>
              <a:rPr lang="en-US" altLang="zh-CN" sz="2400" dirty="0" smtClean="0"/>
              <a:t>Cache</a:t>
            </a:r>
            <a:r>
              <a:rPr lang="zh-CN" altLang="en-US" sz="2400" dirty="0" smtClean="0"/>
              <a:t>空间利用率要高；发生块冲突的概率要小。</a:t>
            </a:r>
          </a:p>
        </p:txBody>
      </p:sp>
      <p:sp>
        <p:nvSpPr>
          <p:cNvPr id="5" name="Text Box 5"/>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en-US" altLang="zh-CN" sz="1200" b="0" dirty="0" smtClean="0">
                <a:latin typeface="幼圆" pitchFamily="49" charset="-122"/>
                <a:ea typeface="幼圆" pitchFamily="49" charset="-122"/>
              </a:rPr>
              <a:t>2</a:t>
            </a:r>
            <a:r>
              <a:rPr lang="zh-CN" altLang="en-US" sz="1200" b="0" dirty="0" smtClean="0">
                <a:latin typeface="幼圆" pitchFamily="49" charset="-122"/>
                <a:ea typeface="幼圆" pitchFamily="49" charset="-122"/>
              </a:rPr>
              <a:t> </a:t>
            </a:r>
            <a:r>
              <a:rPr lang="zh-CN" altLang="en-US" sz="1200" b="0" dirty="0">
                <a:latin typeface="幼圆" pitchFamily="49" charset="-122"/>
                <a:ea typeface="幼圆" pitchFamily="49" charset="-122"/>
              </a:rPr>
              <a:t>之 1</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a:t>
            </a:r>
            <a:r>
              <a:rPr lang="zh-CN" altLang="en-US" dirty="0" smtClean="0"/>
              <a:t>和</a:t>
            </a:r>
            <a:r>
              <a:rPr lang="en-US" altLang="zh-CN" dirty="0"/>
              <a:t>Cache</a:t>
            </a:r>
            <a:r>
              <a:rPr lang="zh-CN" altLang="en-US" dirty="0" smtClean="0"/>
              <a:t>的</a:t>
            </a:r>
            <a:r>
              <a:rPr lang="zh-CN" altLang="en-US" dirty="0"/>
              <a:t>编址</a:t>
            </a:r>
          </a:p>
        </p:txBody>
      </p:sp>
      <p:sp>
        <p:nvSpPr>
          <p:cNvPr id="4"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4"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存储系统</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地址映象与变换方法</a:t>
            </a:r>
            <a:endParaRPr lang="zh-CN" altLang="en-US" sz="1200" b="0">
              <a:latin typeface="Times New Roman" pitchFamily="18" charset="0"/>
              <a:ea typeface="幼圆" pitchFamily="49" charset="-122"/>
            </a:endParaRPr>
          </a:p>
        </p:txBody>
      </p:sp>
      <p:grpSp>
        <p:nvGrpSpPr>
          <p:cNvPr id="5" name="Group 6"/>
          <p:cNvGrpSpPr>
            <a:grpSpLocks/>
          </p:cNvGrpSpPr>
          <p:nvPr/>
        </p:nvGrpSpPr>
        <p:grpSpPr bwMode="auto">
          <a:xfrm>
            <a:off x="1115616" y="1844824"/>
            <a:ext cx="7516813" cy="4105276"/>
            <a:chOff x="410" y="791"/>
            <a:chExt cx="5173" cy="3090"/>
          </a:xfrm>
        </p:grpSpPr>
        <p:grpSp>
          <p:nvGrpSpPr>
            <p:cNvPr id="6" name="Group 7"/>
            <p:cNvGrpSpPr>
              <a:grpSpLocks/>
            </p:cNvGrpSpPr>
            <p:nvPr/>
          </p:nvGrpSpPr>
          <p:grpSpPr bwMode="auto">
            <a:xfrm>
              <a:off x="410" y="791"/>
              <a:ext cx="2374" cy="3090"/>
              <a:chOff x="410" y="791"/>
              <a:chExt cx="2374" cy="3090"/>
            </a:xfrm>
          </p:grpSpPr>
          <p:sp>
            <p:nvSpPr>
              <p:cNvPr id="57" name="Rectangle 8"/>
              <p:cNvSpPr>
                <a:spLocks noChangeArrowheads="1"/>
              </p:cNvSpPr>
              <p:nvPr/>
            </p:nvSpPr>
            <p:spPr bwMode="auto">
              <a:xfrm>
                <a:off x="960" y="2089"/>
                <a:ext cx="816" cy="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Font typeface="Wingdings" pitchFamily="2" charset="2"/>
                  <a:buNone/>
                </a:pPr>
                <a:endParaRPr lang="zh-CN" altLang="en-US" sz="1800" b="1"/>
              </a:p>
              <a:p>
                <a:pPr eaLnBrk="1" hangingPunct="1">
                  <a:buFont typeface="Wingdings" pitchFamily="2" charset="2"/>
                  <a:buNone/>
                </a:pPr>
                <a:endParaRPr lang="zh-CN" altLang="en-US" sz="1800" b="1"/>
              </a:p>
              <a:p>
                <a:pPr eaLnBrk="1" hangingPunct="1">
                  <a:buFont typeface="Wingdings" pitchFamily="2" charset="2"/>
                  <a:buNone/>
                </a:pPr>
                <a:endParaRPr lang="zh-CN" altLang="en-US" sz="1800" b="1"/>
              </a:p>
            </p:txBody>
          </p:sp>
          <p:sp>
            <p:nvSpPr>
              <p:cNvPr id="58" name="Rectangle 9"/>
              <p:cNvSpPr>
                <a:spLocks noChangeArrowheads="1"/>
              </p:cNvSpPr>
              <p:nvPr/>
            </p:nvSpPr>
            <p:spPr bwMode="auto">
              <a:xfrm>
                <a:off x="960" y="1805"/>
                <a:ext cx="81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Font typeface="Wingdings" pitchFamily="2" charset="2"/>
                  <a:buNone/>
                </a:pPr>
                <a:endParaRPr lang="zh-CN" altLang="en-US" sz="1800" b="1"/>
              </a:p>
              <a:p>
                <a:pPr eaLnBrk="1" hangingPunct="1">
                  <a:buFont typeface="Wingdings" pitchFamily="2" charset="2"/>
                  <a:buNone/>
                </a:pPr>
                <a:endParaRPr lang="zh-CN" altLang="en-US" sz="1800" b="1"/>
              </a:p>
              <a:p>
                <a:pPr eaLnBrk="1" hangingPunct="1">
                  <a:buFont typeface="Wingdings" pitchFamily="2" charset="2"/>
                  <a:buNone/>
                </a:pPr>
                <a:endParaRPr lang="zh-CN" altLang="en-US" sz="1800" b="1"/>
              </a:p>
            </p:txBody>
          </p:sp>
          <p:sp>
            <p:nvSpPr>
              <p:cNvPr id="59" name="Rectangle 10"/>
              <p:cNvSpPr>
                <a:spLocks noChangeArrowheads="1"/>
              </p:cNvSpPr>
              <p:nvPr/>
            </p:nvSpPr>
            <p:spPr bwMode="auto">
              <a:xfrm>
                <a:off x="960" y="1362"/>
                <a:ext cx="816" cy="325"/>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Font typeface="Wingdings" pitchFamily="2" charset="2"/>
                  <a:buNone/>
                </a:pPr>
                <a:endParaRPr lang="zh-CN" altLang="en-US" sz="1800" b="1"/>
              </a:p>
              <a:p>
                <a:pPr eaLnBrk="1" hangingPunct="1">
                  <a:buFont typeface="Wingdings" pitchFamily="2" charset="2"/>
                  <a:buNone/>
                </a:pPr>
                <a:endParaRPr lang="zh-CN" altLang="en-US" sz="1800" b="1"/>
              </a:p>
              <a:p>
                <a:pPr eaLnBrk="1" hangingPunct="1">
                  <a:buFont typeface="Wingdings" pitchFamily="2" charset="2"/>
                  <a:buNone/>
                </a:pPr>
                <a:endParaRPr lang="zh-CN" altLang="en-US" sz="1800" b="1"/>
              </a:p>
            </p:txBody>
          </p:sp>
          <p:sp>
            <p:nvSpPr>
              <p:cNvPr id="60" name="Rectangle 11"/>
              <p:cNvSpPr>
                <a:spLocks noChangeArrowheads="1"/>
              </p:cNvSpPr>
              <p:nvPr/>
            </p:nvSpPr>
            <p:spPr bwMode="auto">
              <a:xfrm>
                <a:off x="960" y="1202"/>
                <a:ext cx="816" cy="16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Font typeface="Wingdings" pitchFamily="2" charset="2"/>
                  <a:buNone/>
                </a:pPr>
                <a:endParaRPr lang="zh-CN" altLang="en-US" sz="1800" b="1"/>
              </a:p>
            </p:txBody>
          </p:sp>
          <p:sp>
            <p:nvSpPr>
              <p:cNvPr id="61" name="Rectangle 12"/>
              <p:cNvSpPr>
                <a:spLocks noChangeArrowheads="1"/>
              </p:cNvSpPr>
              <p:nvPr/>
            </p:nvSpPr>
            <p:spPr bwMode="auto">
              <a:xfrm>
                <a:off x="960" y="1041"/>
                <a:ext cx="816" cy="161"/>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Font typeface="Wingdings" pitchFamily="2" charset="2"/>
                  <a:buNone/>
                </a:pPr>
                <a:endParaRPr lang="zh-CN" altLang="en-US" sz="1800" b="1"/>
              </a:p>
            </p:txBody>
          </p:sp>
          <p:sp>
            <p:nvSpPr>
              <p:cNvPr id="62" name="Line 13"/>
              <p:cNvSpPr>
                <a:spLocks noChangeShapeType="1"/>
              </p:cNvSpPr>
              <p:nvPr/>
            </p:nvSpPr>
            <p:spPr bwMode="auto">
              <a:xfrm>
                <a:off x="960" y="1041"/>
                <a:ext cx="816" cy="0"/>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63" name="Line 14"/>
              <p:cNvSpPr>
                <a:spLocks noChangeShapeType="1"/>
              </p:cNvSpPr>
              <p:nvPr/>
            </p:nvSpPr>
            <p:spPr bwMode="auto">
              <a:xfrm>
                <a:off x="960" y="1202"/>
                <a:ext cx="81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64" name="Line 15"/>
              <p:cNvSpPr>
                <a:spLocks noChangeShapeType="1"/>
              </p:cNvSpPr>
              <p:nvPr/>
            </p:nvSpPr>
            <p:spPr bwMode="auto">
              <a:xfrm>
                <a:off x="960" y="1362"/>
                <a:ext cx="81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65" name="Line 16"/>
              <p:cNvSpPr>
                <a:spLocks noChangeShapeType="1"/>
              </p:cNvSpPr>
              <p:nvPr/>
            </p:nvSpPr>
            <p:spPr bwMode="auto">
              <a:xfrm>
                <a:off x="960" y="2016"/>
                <a:ext cx="81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66" name="Line 17"/>
              <p:cNvSpPr>
                <a:spLocks noChangeShapeType="1"/>
              </p:cNvSpPr>
              <p:nvPr/>
            </p:nvSpPr>
            <p:spPr bwMode="auto">
              <a:xfrm>
                <a:off x="960" y="1041"/>
                <a:ext cx="0" cy="1189"/>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67" name="Line 18"/>
              <p:cNvSpPr>
                <a:spLocks noChangeShapeType="1"/>
              </p:cNvSpPr>
              <p:nvPr/>
            </p:nvSpPr>
            <p:spPr bwMode="auto">
              <a:xfrm>
                <a:off x="1776" y="1041"/>
                <a:ext cx="0" cy="1189"/>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grpSp>
            <p:nvGrpSpPr>
              <p:cNvPr id="68" name="Group 19"/>
              <p:cNvGrpSpPr>
                <a:grpSpLocks/>
              </p:cNvGrpSpPr>
              <p:nvPr/>
            </p:nvGrpSpPr>
            <p:grpSpPr bwMode="auto">
              <a:xfrm>
                <a:off x="1691" y="2123"/>
                <a:ext cx="192" cy="296"/>
                <a:chOff x="1691" y="2669"/>
                <a:chExt cx="192" cy="388"/>
              </a:xfrm>
            </p:grpSpPr>
            <p:sp>
              <p:nvSpPr>
                <p:cNvPr id="104" name="Text Box 20"/>
                <p:cNvSpPr txBox="1">
                  <a:spLocks noChangeArrowheads="1"/>
                </p:cNvSpPr>
                <p:nvPr/>
              </p:nvSpPr>
              <p:spPr bwMode="auto">
                <a:xfrm>
                  <a:off x="1691" y="2752"/>
                  <a:ext cx="192"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1800" b="1"/>
                    <a:t>~</a:t>
                  </a:r>
                </a:p>
              </p:txBody>
            </p:sp>
            <p:sp>
              <p:nvSpPr>
                <p:cNvPr id="105" name="Text Box 21"/>
                <p:cNvSpPr txBox="1">
                  <a:spLocks noChangeArrowheads="1"/>
                </p:cNvSpPr>
                <p:nvPr/>
              </p:nvSpPr>
              <p:spPr bwMode="auto">
                <a:xfrm>
                  <a:off x="1691" y="2669"/>
                  <a:ext cx="192"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1800" b="1" dirty="0"/>
                    <a:t>~</a:t>
                  </a:r>
                </a:p>
              </p:txBody>
            </p:sp>
          </p:grpSp>
          <p:grpSp>
            <p:nvGrpSpPr>
              <p:cNvPr id="69" name="Group 22"/>
              <p:cNvGrpSpPr>
                <a:grpSpLocks/>
              </p:cNvGrpSpPr>
              <p:nvPr/>
            </p:nvGrpSpPr>
            <p:grpSpPr bwMode="auto">
              <a:xfrm>
                <a:off x="853" y="2111"/>
                <a:ext cx="192" cy="313"/>
                <a:chOff x="1691" y="2657"/>
                <a:chExt cx="192" cy="411"/>
              </a:xfrm>
            </p:grpSpPr>
            <p:sp>
              <p:nvSpPr>
                <p:cNvPr id="102" name="Text Box 23"/>
                <p:cNvSpPr txBox="1">
                  <a:spLocks noChangeArrowheads="1"/>
                </p:cNvSpPr>
                <p:nvPr/>
              </p:nvSpPr>
              <p:spPr bwMode="auto">
                <a:xfrm>
                  <a:off x="1691" y="2657"/>
                  <a:ext cx="192"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1800" b="1"/>
                    <a:t>~</a:t>
                  </a:r>
                </a:p>
              </p:txBody>
            </p:sp>
            <p:sp>
              <p:nvSpPr>
                <p:cNvPr id="103" name="Text Box 24"/>
                <p:cNvSpPr txBox="1">
                  <a:spLocks noChangeArrowheads="1"/>
                </p:cNvSpPr>
                <p:nvPr/>
              </p:nvSpPr>
              <p:spPr bwMode="auto">
                <a:xfrm>
                  <a:off x="1691" y="2763"/>
                  <a:ext cx="192"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1800" b="1" dirty="0"/>
                    <a:t>~</a:t>
                  </a:r>
                </a:p>
              </p:txBody>
            </p:sp>
          </p:grpSp>
          <p:sp>
            <p:nvSpPr>
              <p:cNvPr id="70" name="Rectangle 25"/>
              <p:cNvSpPr>
                <a:spLocks noChangeArrowheads="1"/>
              </p:cNvSpPr>
              <p:nvPr/>
            </p:nvSpPr>
            <p:spPr bwMode="auto">
              <a:xfrm>
                <a:off x="960" y="2491"/>
                <a:ext cx="816" cy="341"/>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Font typeface="Wingdings" pitchFamily="2" charset="2"/>
                  <a:buNone/>
                </a:pPr>
                <a:endParaRPr lang="zh-CN" altLang="en-US" sz="1800" b="1"/>
              </a:p>
            </p:txBody>
          </p:sp>
          <p:sp>
            <p:nvSpPr>
              <p:cNvPr id="71" name="Rectangle 26"/>
              <p:cNvSpPr>
                <a:spLocks noChangeArrowheads="1"/>
              </p:cNvSpPr>
              <p:nvPr/>
            </p:nvSpPr>
            <p:spPr bwMode="auto">
              <a:xfrm>
                <a:off x="960" y="2345"/>
                <a:ext cx="816"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Font typeface="Wingdings" pitchFamily="2" charset="2"/>
                  <a:buNone/>
                </a:pPr>
                <a:endParaRPr lang="zh-CN" altLang="en-US" sz="1800" b="1"/>
              </a:p>
            </p:txBody>
          </p:sp>
          <p:sp>
            <p:nvSpPr>
              <p:cNvPr id="72" name="Freeform 27"/>
              <p:cNvSpPr>
                <a:spLocks/>
              </p:cNvSpPr>
              <p:nvPr/>
            </p:nvSpPr>
            <p:spPr bwMode="auto">
              <a:xfrm>
                <a:off x="960" y="2418"/>
                <a:ext cx="1" cy="303"/>
              </a:xfrm>
              <a:custGeom>
                <a:avLst/>
                <a:gdLst>
                  <a:gd name="T0" fmla="*/ 0 w 1"/>
                  <a:gd name="T1" fmla="*/ 0 h 303"/>
                  <a:gd name="T2" fmla="*/ 1 w 1"/>
                  <a:gd name="T3" fmla="*/ 303 h 303"/>
                  <a:gd name="T4" fmla="*/ 0 60000 65536"/>
                  <a:gd name="T5" fmla="*/ 0 60000 65536"/>
                </a:gdLst>
                <a:ahLst/>
                <a:cxnLst>
                  <a:cxn ang="T4">
                    <a:pos x="T0" y="T1"/>
                  </a:cxn>
                  <a:cxn ang="T5">
                    <a:pos x="T2" y="T3"/>
                  </a:cxn>
                </a:cxnLst>
                <a:rect l="0" t="0" r="r" b="b"/>
                <a:pathLst>
                  <a:path w="1" h="303">
                    <a:moveTo>
                      <a:pt x="0" y="0"/>
                    </a:moveTo>
                    <a:lnTo>
                      <a:pt x="1" y="303"/>
                    </a:lnTo>
                  </a:path>
                </a:pathLst>
              </a:custGeom>
              <a:noFill/>
              <a:ln w="38100" cap="sq">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73" name="Freeform 28"/>
              <p:cNvSpPr>
                <a:spLocks/>
              </p:cNvSpPr>
              <p:nvPr/>
            </p:nvSpPr>
            <p:spPr bwMode="auto">
              <a:xfrm>
                <a:off x="1777" y="2409"/>
                <a:ext cx="2" cy="312"/>
              </a:xfrm>
              <a:custGeom>
                <a:avLst/>
                <a:gdLst>
                  <a:gd name="T0" fmla="*/ 2 w 2"/>
                  <a:gd name="T1" fmla="*/ 0 h 312"/>
                  <a:gd name="T2" fmla="*/ 0 w 2"/>
                  <a:gd name="T3" fmla="*/ 312 h 312"/>
                  <a:gd name="T4" fmla="*/ 0 60000 65536"/>
                  <a:gd name="T5" fmla="*/ 0 60000 65536"/>
                </a:gdLst>
                <a:ahLst/>
                <a:cxnLst>
                  <a:cxn ang="T4">
                    <a:pos x="T0" y="T1"/>
                  </a:cxn>
                  <a:cxn ang="T5">
                    <a:pos x="T2" y="T3"/>
                  </a:cxn>
                </a:cxnLst>
                <a:rect l="0" t="0" r="r" b="b"/>
                <a:pathLst>
                  <a:path w="2" h="312">
                    <a:moveTo>
                      <a:pt x="2" y="0"/>
                    </a:moveTo>
                    <a:lnTo>
                      <a:pt x="0" y="312"/>
                    </a:lnTo>
                  </a:path>
                </a:pathLst>
              </a:custGeom>
              <a:noFill/>
              <a:ln w="38100" cap="sq">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74" name="Text Box 29"/>
              <p:cNvSpPr txBox="1">
                <a:spLocks noChangeArrowheads="1"/>
              </p:cNvSpPr>
              <p:nvPr/>
            </p:nvSpPr>
            <p:spPr bwMode="auto">
              <a:xfrm>
                <a:off x="1380" y="1467"/>
                <a:ext cx="29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1800" b="1"/>
                  <a:t>…</a:t>
                </a:r>
              </a:p>
            </p:txBody>
          </p:sp>
          <p:sp>
            <p:nvSpPr>
              <p:cNvPr id="75" name="Text Box 30"/>
              <p:cNvSpPr txBox="1">
                <a:spLocks noChangeArrowheads="1"/>
              </p:cNvSpPr>
              <p:nvPr/>
            </p:nvSpPr>
            <p:spPr bwMode="auto">
              <a:xfrm>
                <a:off x="1380" y="1779"/>
                <a:ext cx="29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1800" b="1"/>
                  <a:t>…</a:t>
                </a:r>
              </a:p>
            </p:txBody>
          </p:sp>
          <p:sp>
            <p:nvSpPr>
              <p:cNvPr id="76" name="Text Box 31"/>
              <p:cNvSpPr txBox="1">
                <a:spLocks noChangeArrowheads="1"/>
              </p:cNvSpPr>
              <p:nvPr/>
            </p:nvSpPr>
            <p:spPr bwMode="auto">
              <a:xfrm>
                <a:off x="1955" y="791"/>
                <a:ext cx="784"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1800" b="1" dirty="0">
                    <a:solidFill>
                      <a:srgbClr val="0000FF"/>
                    </a:solidFill>
                  </a:rPr>
                  <a:t>主存块号</a:t>
                </a:r>
              </a:p>
            </p:txBody>
          </p:sp>
          <p:sp>
            <p:nvSpPr>
              <p:cNvPr id="77" name="Text Box 32"/>
              <p:cNvSpPr txBox="1">
                <a:spLocks noChangeArrowheads="1"/>
              </p:cNvSpPr>
              <p:nvPr/>
            </p:nvSpPr>
            <p:spPr bwMode="auto">
              <a:xfrm>
                <a:off x="975" y="791"/>
                <a:ext cx="7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1800" b="1"/>
                  <a:t>主存储器</a:t>
                </a:r>
              </a:p>
            </p:txBody>
          </p:sp>
          <p:sp>
            <p:nvSpPr>
              <p:cNvPr id="78" name="Text Box 33"/>
              <p:cNvSpPr txBox="1">
                <a:spLocks noChangeArrowheads="1"/>
              </p:cNvSpPr>
              <p:nvPr/>
            </p:nvSpPr>
            <p:spPr bwMode="auto">
              <a:xfrm>
                <a:off x="759" y="954"/>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1800" b="1" dirty="0"/>
                  <a:t>0</a:t>
                </a:r>
              </a:p>
            </p:txBody>
          </p:sp>
          <p:sp>
            <p:nvSpPr>
              <p:cNvPr id="79" name="Text Box 34"/>
              <p:cNvSpPr txBox="1">
                <a:spLocks noChangeArrowheads="1"/>
              </p:cNvSpPr>
              <p:nvPr/>
            </p:nvSpPr>
            <p:spPr bwMode="auto">
              <a:xfrm>
                <a:off x="759" y="1709"/>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1800" b="1"/>
                  <a:t>1</a:t>
                </a:r>
              </a:p>
            </p:txBody>
          </p:sp>
          <p:sp>
            <p:nvSpPr>
              <p:cNvPr id="80" name="Text Box 35"/>
              <p:cNvSpPr txBox="1">
                <a:spLocks noChangeArrowheads="1"/>
              </p:cNvSpPr>
              <p:nvPr/>
            </p:nvSpPr>
            <p:spPr bwMode="auto">
              <a:xfrm>
                <a:off x="410" y="2486"/>
                <a:ext cx="48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1800" b="1"/>
                  <a:t>2</a:t>
                </a:r>
                <a:r>
                  <a:rPr lang="en-US" altLang="zh-CN" sz="1800" b="1" i="1" baseline="50000"/>
                  <a:t>m</a:t>
                </a:r>
                <a:r>
                  <a:rPr lang="en-US" altLang="zh-CN" sz="1800" b="1"/>
                  <a:t>－1</a:t>
                </a:r>
              </a:p>
            </p:txBody>
          </p:sp>
          <p:sp>
            <p:nvSpPr>
              <p:cNvPr id="81" name="AutoShape 36"/>
              <p:cNvSpPr>
                <a:spLocks/>
              </p:cNvSpPr>
              <p:nvPr/>
            </p:nvSpPr>
            <p:spPr bwMode="auto">
              <a:xfrm>
                <a:off x="1824" y="1041"/>
                <a:ext cx="96" cy="639"/>
              </a:xfrm>
              <a:prstGeom prst="rightBrace">
                <a:avLst>
                  <a:gd name="adj1" fmla="val 55469"/>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ClrTx/>
                  <a:buSzTx/>
                  <a:buFontTx/>
                  <a:buNone/>
                </a:pPr>
                <a:endParaRPr lang="zh-CN" altLang="en-US" sz="1800" b="1">
                  <a:latin typeface="宋体" pitchFamily="2" charset="-122"/>
                </a:endParaRPr>
              </a:p>
            </p:txBody>
          </p:sp>
          <p:sp>
            <p:nvSpPr>
              <p:cNvPr id="82" name="AutoShape 37"/>
              <p:cNvSpPr>
                <a:spLocks/>
              </p:cNvSpPr>
              <p:nvPr/>
            </p:nvSpPr>
            <p:spPr bwMode="auto">
              <a:xfrm>
                <a:off x="1824" y="1699"/>
                <a:ext cx="100" cy="329"/>
              </a:xfrm>
              <a:prstGeom prst="rightBrace">
                <a:avLst>
                  <a:gd name="adj1" fmla="val 27417"/>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ClrTx/>
                  <a:buSzTx/>
                  <a:buFontTx/>
                  <a:buNone/>
                </a:pPr>
                <a:endParaRPr lang="zh-CN" altLang="en-US" sz="1800" b="1">
                  <a:latin typeface="宋体" pitchFamily="2" charset="-122"/>
                </a:endParaRPr>
              </a:p>
            </p:txBody>
          </p:sp>
          <p:sp>
            <p:nvSpPr>
              <p:cNvPr id="83" name="AutoShape 38"/>
              <p:cNvSpPr>
                <a:spLocks/>
              </p:cNvSpPr>
              <p:nvPr/>
            </p:nvSpPr>
            <p:spPr bwMode="auto">
              <a:xfrm>
                <a:off x="1824" y="2501"/>
                <a:ext cx="100" cy="331"/>
              </a:xfrm>
              <a:prstGeom prst="rightBrace">
                <a:avLst>
                  <a:gd name="adj1" fmla="val 27583"/>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ClrTx/>
                  <a:buSzTx/>
                  <a:buFontTx/>
                  <a:buNone/>
                </a:pPr>
                <a:endParaRPr lang="zh-CN" altLang="en-US" sz="1800" b="1">
                  <a:latin typeface="宋体" pitchFamily="2" charset="-122"/>
                </a:endParaRPr>
              </a:p>
            </p:txBody>
          </p:sp>
          <p:sp>
            <p:nvSpPr>
              <p:cNvPr id="84" name="Text Box 39"/>
              <p:cNvSpPr txBox="1">
                <a:spLocks noChangeArrowheads="1"/>
              </p:cNvSpPr>
              <p:nvPr/>
            </p:nvSpPr>
            <p:spPr bwMode="auto">
              <a:xfrm>
                <a:off x="1920" y="1218"/>
                <a:ext cx="600"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1800" b="1" dirty="0"/>
                  <a:t>字块 0</a:t>
                </a:r>
              </a:p>
            </p:txBody>
          </p:sp>
          <p:sp>
            <p:nvSpPr>
              <p:cNvPr id="85" name="Text Box 40"/>
              <p:cNvSpPr txBox="1">
                <a:spLocks noChangeArrowheads="1"/>
              </p:cNvSpPr>
              <p:nvPr/>
            </p:nvSpPr>
            <p:spPr bwMode="auto">
              <a:xfrm>
                <a:off x="1940" y="1728"/>
                <a:ext cx="51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1800" b="1"/>
                  <a:t>字块 1</a:t>
                </a:r>
              </a:p>
            </p:txBody>
          </p:sp>
          <p:sp>
            <p:nvSpPr>
              <p:cNvPr id="86" name="Text Box 41"/>
              <p:cNvSpPr txBox="1">
                <a:spLocks noChangeArrowheads="1"/>
              </p:cNvSpPr>
              <p:nvPr/>
            </p:nvSpPr>
            <p:spPr bwMode="auto">
              <a:xfrm>
                <a:off x="1954" y="2525"/>
                <a:ext cx="83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1800" b="1" dirty="0"/>
                  <a:t>字块  </a:t>
                </a:r>
                <a:r>
                  <a:rPr lang="en-US" altLang="zh-CN" sz="1800" b="1" i="1" dirty="0"/>
                  <a:t>M</a:t>
                </a:r>
                <a:r>
                  <a:rPr lang="en-US" altLang="zh-CN" sz="1800" b="1" dirty="0"/>
                  <a:t>－1</a:t>
                </a:r>
              </a:p>
            </p:txBody>
          </p:sp>
          <p:sp>
            <p:nvSpPr>
              <p:cNvPr id="87" name="Rectangle 42"/>
              <p:cNvSpPr>
                <a:spLocks noChangeArrowheads="1"/>
              </p:cNvSpPr>
              <p:nvPr/>
            </p:nvSpPr>
            <p:spPr bwMode="auto">
              <a:xfrm>
                <a:off x="500" y="3372"/>
                <a:ext cx="864" cy="28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ClrTx/>
                  <a:buSzTx/>
                  <a:buFontTx/>
                  <a:buNone/>
                </a:pPr>
                <a:endParaRPr lang="zh-CN" altLang="en-US" sz="1800" b="1">
                  <a:latin typeface="宋体" pitchFamily="2" charset="-122"/>
                </a:endParaRPr>
              </a:p>
            </p:txBody>
          </p:sp>
          <p:sp>
            <p:nvSpPr>
              <p:cNvPr id="88" name="Text Box 43"/>
              <p:cNvSpPr txBox="1">
                <a:spLocks noChangeArrowheads="1"/>
              </p:cNvSpPr>
              <p:nvPr/>
            </p:nvSpPr>
            <p:spPr bwMode="auto">
              <a:xfrm>
                <a:off x="568" y="3377"/>
                <a:ext cx="7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kumimoji="0" lang="zh-CN" altLang="en-US" sz="1800" b="1"/>
                  <a:t>主存块号</a:t>
                </a:r>
              </a:p>
            </p:txBody>
          </p:sp>
          <p:sp>
            <p:nvSpPr>
              <p:cNvPr id="89" name="Text Box 44"/>
              <p:cNvSpPr txBox="1">
                <a:spLocks noChangeArrowheads="1"/>
              </p:cNvSpPr>
              <p:nvPr/>
            </p:nvSpPr>
            <p:spPr bwMode="auto">
              <a:xfrm>
                <a:off x="1433" y="3377"/>
                <a:ext cx="7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kumimoji="0" lang="zh-CN" altLang="en-US" sz="1800" b="1"/>
                  <a:t>块内地址</a:t>
                </a:r>
                <a:endParaRPr lang="zh-CN" altLang="en-US" sz="1800" b="1"/>
              </a:p>
            </p:txBody>
          </p:sp>
          <p:sp>
            <p:nvSpPr>
              <p:cNvPr id="90" name="Rectangle 45"/>
              <p:cNvSpPr>
                <a:spLocks noChangeArrowheads="1"/>
              </p:cNvSpPr>
              <p:nvPr/>
            </p:nvSpPr>
            <p:spPr bwMode="auto">
              <a:xfrm>
                <a:off x="1364" y="3372"/>
                <a:ext cx="864" cy="28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ClrTx/>
                  <a:buSzTx/>
                  <a:buFontTx/>
                  <a:buNone/>
                </a:pPr>
                <a:endParaRPr lang="zh-CN" altLang="en-US" sz="1800" b="1">
                  <a:latin typeface="宋体" pitchFamily="2" charset="-122"/>
                </a:endParaRPr>
              </a:p>
            </p:txBody>
          </p:sp>
          <p:sp>
            <p:nvSpPr>
              <p:cNvPr id="91" name="Freeform 46"/>
              <p:cNvSpPr>
                <a:spLocks/>
              </p:cNvSpPr>
              <p:nvPr/>
            </p:nvSpPr>
            <p:spPr bwMode="auto">
              <a:xfrm>
                <a:off x="495" y="2832"/>
                <a:ext cx="1" cy="540"/>
              </a:xfrm>
              <a:custGeom>
                <a:avLst/>
                <a:gdLst>
                  <a:gd name="T0" fmla="*/ 0 w 1"/>
                  <a:gd name="T1" fmla="*/ 0 h 540"/>
                  <a:gd name="T2" fmla="*/ 0 w 1"/>
                  <a:gd name="T3" fmla="*/ 540 h 540"/>
                  <a:gd name="T4" fmla="*/ 0 60000 65536"/>
                  <a:gd name="T5" fmla="*/ 0 60000 65536"/>
                </a:gdLst>
                <a:ahLst/>
                <a:cxnLst>
                  <a:cxn ang="T4">
                    <a:pos x="T0" y="T1"/>
                  </a:cxn>
                  <a:cxn ang="T5">
                    <a:pos x="T2" y="T3"/>
                  </a:cxn>
                </a:cxnLst>
                <a:rect l="0" t="0" r="r" b="b"/>
                <a:pathLst>
                  <a:path w="1" h="540">
                    <a:moveTo>
                      <a:pt x="0" y="0"/>
                    </a:moveTo>
                    <a:lnTo>
                      <a:pt x="0" y="540"/>
                    </a:lnTo>
                  </a:path>
                </a:pathLst>
              </a:custGeom>
              <a:noFill/>
              <a:ln w="3810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92" name="Freeform 47"/>
              <p:cNvSpPr>
                <a:spLocks/>
              </p:cNvSpPr>
              <p:nvPr/>
            </p:nvSpPr>
            <p:spPr bwMode="auto">
              <a:xfrm>
                <a:off x="2223" y="2832"/>
                <a:ext cx="1" cy="543"/>
              </a:xfrm>
              <a:custGeom>
                <a:avLst/>
                <a:gdLst>
                  <a:gd name="T0" fmla="*/ 0 w 1"/>
                  <a:gd name="T1" fmla="*/ 0 h 543"/>
                  <a:gd name="T2" fmla="*/ 0 w 1"/>
                  <a:gd name="T3" fmla="*/ 543 h 543"/>
                  <a:gd name="T4" fmla="*/ 0 60000 65536"/>
                  <a:gd name="T5" fmla="*/ 0 60000 65536"/>
                </a:gdLst>
                <a:ahLst/>
                <a:cxnLst>
                  <a:cxn ang="T4">
                    <a:pos x="T0" y="T1"/>
                  </a:cxn>
                  <a:cxn ang="T5">
                    <a:pos x="T2" y="T3"/>
                  </a:cxn>
                </a:cxnLst>
                <a:rect l="0" t="0" r="r" b="b"/>
                <a:pathLst>
                  <a:path w="1" h="543">
                    <a:moveTo>
                      <a:pt x="0" y="0"/>
                    </a:moveTo>
                    <a:lnTo>
                      <a:pt x="0" y="543"/>
                    </a:lnTo>
                  </a:path>
                </a:pathLst>
              </a:custGeom>
              <a:noFill/>
              <a:ln w="3810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93" name="Freeform 48"/>
              <p:cNvSpPr>
                <a:spLocks/>
              </p:cNvSpPr>
              <p:nvPr/>
            </p:nvSpPr>
            <p:spPr bwMode="auto">
              <a:xfrm>
                <a:off x="1360" y="3088"/>
                <a:ext cx="1" cy="272"/>
              </a:xfrm>
              <a:custGeom>
                <a:avLst/>
                <a:gdLst>
                  <a:gd name="T0" fmla="*/ 0 w 1"/>
                  <a:gd name="T1" fmla="*/ 0 h 306"/>
                  <a:gd name="T2" fmla="*/ 0 w 1"/>
                  <a:gd name="T3" fmla="*/ 191 h 306"/>
                  <a:gd name="T4" fmla="*/ 0 60000 65536"/>
                  <a:gd name="T5" fmla="*/ 0 60000 65536"/>
                </a:gdLst>
                <a:ahLst/>
                <a:cxnLst>
                  <a:cxn ang="T4">
                    <a:pos x="T0" y="T1"/>
                  </a:cxn>
                  <a:cxn ang="T5">
                    <a:pos x="T2" y="T3"/>
                  </a:cxn>
                </a:cxnLst>
                <a:rect l="0" t="0" r="r" b="b"/>
                <a:pathLst>
                  <a:path w="1" h="306">
                    <a:moveTo>
                      <a:pt x="0" y="0"/>
                    </a:moveTo>
                    <a:lnTo>
                      <a:pt x="0" y="306"/>
                    </a:lnTo>
                  </a:path>
                </a:pathLst>
              </a:custGeom>
              <a:noFill/>
              <a:ln w="3810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94" name="Freeform 49"/>
              <p:cNvSpPr>
                <a:spLocks/>
              </p:cNvSpPr>
              <p:nvPr/>
            </p:nvSpPr>
            <p:spPr bwMode="auto">
              <a:xfrm>
                <a:off x="504" y="3269"/>
                <a:ext cx="852" cy="1"/>
              </a:xfrm>
              <a:custGeom>
                <a:avLst/>
                <a:gdLst>
                  <a:gd name="T0" fmla="*/ 0 w 852"/>
                  <a:gd name="T1" fmla="*/ 0 h 1"/>
                  <a:gd name="T2" fmla="*/ 852 w 852"/>
                  <a:gd name="T3" fmla="*/ 0 h 1"/>
                  <a:gd name="T4" fmla="*/ 0 60000 65536"/>
                  <a:gd name="T5" fmla="*/ 0 60000 65536"/>
                </a:gdLst>
                <a:ahLst/>
                <a:cxnLst>
                  <a:cxn ang="T4">
                    <a:pos x="T0" y="T1"/>
                  </a:cxn>
                  <a:cxn ang="T5">
                    <a:pos x="T2" y="T3"/>
                  </a:cxn>
                </a:cxnLst>
                <a:rect l="0" t="0" r="r" b="b"/>
                <a:pathLst>
                  <a:path w="852" h="1">
                    <a:moveTo>
                      <a:pt x="0" y="0"/>
                    </a:moveTo>
                    <a:lnTo>
                      <a:pt x="852" y="0"/>
                    </a:lnTo>
                  </a:path>
                </a:pathLst>
              </a:custGeom>
              <a:noFill/>
              <a:ln w="38100" cmpd="sng">
                <a:solidFill>
                  <a:schemeClr val="tx1"/>
                </a:solidFill>
                <a:round/>
                <a:headEnd type="stealth"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95" name="Text Box 50"/>
              <p:cNvSpPr txBox="1">
                <a:spLocks noChangeArrowheads="1"/>
              </p:cNvSpPr>
              <p:nvPr/>
            </p:nvSpPr>
            <p:spPr bwMode="auto">
              <a:xfrm>
                <a:off x="754" y="3045"/>
                <a:ext cx="37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en-US" altLang="zh-CN" sz="1800" b="1" i="1"/>
                  <a:t>m</a:t>
                </a:r>
                <a:r>
                  <a:rPr lang="zh-CN" altLang="en-US" sz="1800" b="1"/>
                  <a:t>位</a:t>
                </a:r>
              </a:p>
            </p:txBody>
          </p:sp>
          <p:sp>
            <p:nvSpPr>
              <p:cNvPr id="96" name="Freeform 51"/>
              <p:cNvSpPr>
                <a:spLocks/>
              </p:cNvSpPr>
              <p:nvPr/>
            </p:nvSpPr>
            <p:spPr bwMode="auto">
              <a:xfrm>
                <a:off x="1362" y="3267"/>
                <a:ext cx="870" cy="3"/>
              </a:xfrm>
              <a:custGeom>
                <a:avLst/>
                <a:gdLst>
                  <a:gd name="T0" fmla="*/ 0 w 870"/>
                  <a:gd name="T1" fmla="*/ 3 h 3"/>
                  <a:gd name="T2" fmla="*/ 870 w 870"/>
                  <a:gd name="T3" fmla="*/ 0 h 3"/>
                  <a:gd name="T4" fmla="*/ 0 60000 65536"/>
                  <a:gd name="T5" fmla="*/ 0 60000 65536"/>
                </a:gdLst>
                <a:ahLst/>
                <a:cxnLst>
                  <a:cxn ang="T4">
                    <a:pos x="T0" y="T1"/>
                  </a:cxn>
                  <a:cxn ang="T5">
                    <a:pos x="T2" y="T3"/>
                  </a:cxn>
                </a:cxnLst>
                <a:rect l="0" t="0" r="r" b="b"/>
                <a:pathLst>
                  <a:path w="870" h="3">
                    <a:moveTo>
                      <a:pt x="0" y="3"/>
                    </a:moveTo>
                    <a:lnTo>
                      <a:pt x="870" y="0"/>
                    </a:lnTo>
                  </a:path>
                </a:pathLst>
              </a:custGeom>
              <a:noFill/>
              <a:ln w="38100" cmpd="sng">
                <a:solidFill>
                  <a:schemeClr val="tx1"/>
                </a:solidFill>
                <a:round/>
                <a:headEnd type="stealth"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97" name="Text Box 52"/>
              <p:cNvSpPr txBox="1">
                <a:spLocks noChangeArrowheads="1"/>
              </p:cNvSpPr>
              <p:nvPr/>
            </p:nvSpPr>
            <p:spPr bwMode="auto">
              <a:xfrm>
                <a:off x="1642" y="3045"/>
                <a:ext cx="33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en-US" altLang="zh-CN" sz="1800" b="1" i="1"/>
                  <a:t>b</a:t>
                </a:r>
                <a:r>
                  <a:rPr lang="zh-CN" altLang="en-US" sz="1800" b="1"/>
                  <a:t>位</a:t>
                </a:r>
              </a:p>
            </p:txBody>
          </p:sp>
          <p:sp>
            <p:nvSpPr>
              <p:cNvPr id="98" name="Freeform 53"/>
              <p:cNvSpPr>
                <a:spLocks/>
              </p:cNvSpPr>
              <p:nvPr/>
            </p:nvSpPr>
            <p:spPr bwMode="auto">
              <a:xfrm>
                <a:off x="501" y="3036"/>
                <a:ext cx="1707" cy="1"/>
              </a:xfrm>
              <a:custGeom>
                <a:avLst/>
                <a:gdLst>
                  <a:gd name="T0" fmla="*/ 0 w 1707"/>
                  <a:gd name="T1" fmla="*/ 0 h 1"/>
                  <a:gd name="T2" fmla="*/ 1707 w 1707"/>
                  <a:gd name="T3" fmla="*/ 1 h 1"/>
                  <a:gd name="T4" fmla="*/ 0 60000 65536"/>
                  <a:gd name="T5" fmla="*/ 0 60000 65536"/>
                </a:gdLst>
                <a:ahLst/>
                <a:cxnLst>
                  <a:cxn ang="T4">
                    <a:pos x="T0" y="T1"/>
                  </a:cxn>
                  <a:cxn ang="T5">
                    <a:pos x="T2" y="T3"/>
                  </a:cxn>
                </a:cxnLst>
                <a:rect l="0" t="0" r="r" b="b"/>
                <a:pathLst>
                  <a:path w="1707" h="1">
                    <a:moveTo>
                      <a:pt x="0" y="0"/>
                    </a:moveTo>
                    <a:lnTo>
                      <a:pt x="1707" y="1"/>
                    </a:lnTo>
                  </a:path>
                </a:pathLst>
              </a:custGeom>
              <a:noFill/>
              <a:ln w="38100" cmpd="sng">
                <a:solidFill>
                  <a:schemeClr val="tx1"/>
                </a:solidFill>
                <a:round/>
                <a:headEnd type="stealth"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99" name="Text Box 54"/>
              <p:cNvSpPr txBox="1">
                <a:spLocks noChangeArrowheads="1"/>
              </p:cNvSpPr>
              <p:nvPr/>
            </p:nvSpPr>
            <p:spPr bwMode="auto">
              <a:xfrm>
                <a:off x="1163" y="2804"/>
                <a:ext cx="34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en-US" altLang="zh-CN" sz="1800" b="1" i="1" dirty="0"/>
                  <a:t>n</a:t>
                </a:r>
                <a:r>
                  <a:rPr lang="zh-CN" altLang="en-US" sz="1800" b="1" dirty="0"/>
                  <a:t>位</a:t>
                </a:r>
              </a:p>
            </p:txBody>
          </p:sp>
          <p:sp>
            <p:nvSpPr>
              <p:cNvPr id="100" name="Text Box 55"/>
              <p:cNvSpPr txBox="1">
                <a:spLocks noChangeArrowheads="1"/>
              </p:cNvSpPr>
              <p:nvPr/>
            </p:nvSpPr>
            <p:spPr bwMode="auto">
              <a:xfrm>
                <a:off x="781" y="3638"/>
                <a:ext cx="39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en-US" altLang="zh-CN" sz="1800" b="1" i="1"/>
                  <a:t>M</a:t>
                </a:r>
                <a:r>
                  <a:rPr lang="zh-CN" altLang="en-US" sz="1800" b="1"/>
                  <a:t>块</a:t>
                </a:r>
              </a:p>
            </p:txBody>
          </p:sp>
          <p:sp>
            <p:nvSpPr>
              <p:cNvPr id="101" name="Text Box 56"/>
              <p:cNvSpPr txBox="1">
                <a:spLocks noChangeArrowheads="1"/>
              </p:cNvSpPr>
              <p:nvPr/>
            </p:nvSpPr>
            <p:spPr bwMode="auto">
              <a:xfrm>
                <a:off x="1603" y="3648"/>
                <a:ext cx="50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en-US" altLang="zh-CN" sz="1800" b="1" i="1"/>
                  <a:t>B</a:t>
                </a:r>
                <a:r>
                  <a:rPr lang="zh-CN" altLang="en-US" sz="1800" b="1"/>
                  <a:t>个字</a:t>
                </a:r>
              </a:p>
            </p:txBody>
          </p:sp>
        </p:grpSp>
        <p:grpSp>
          <p:nvGrpSpPr>
            <p:cNvPr id="7" name="Group 57"/>
            <p:cNvGrpSpPr>
              <a:grpSpLocks/>
            </p:cNvGrpSpPr>
            <p:nvPr/>
          </p:nvGrpSpPr>
          <p:grpSpPr bwMode="auto">
            <a:xfrm>
              <a:off x="2903" y="806"/>
              <a:ext cx="2680" cy="3075"/>
              <a:chOff x="2903" y="806"/>
              <a:chExt cx="2680" cy="3075"/>
            </a:xfrm>
          </p:grpSpPr>
          <p:sp>
            <p:nvSpPr>
              <p:cNvPr id="8" name="Rectangle 58"/>
              <p:cNvSpPr>
                <a:spLocks noChangeArrowheads="1"/>
              </p:cNvSpPr>
              <p:nvPr/>
            </p:nvSpPr>
            <p:spPr bwMode="auto">
              <a:xfrm>
                <a:off x="3456" y="3372"/>
                <a:ext cx="716" cy="28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ClrTx/>
                  <a:buSzTx/>
                  <a:buFontTx/>
                  <a:buNone/>
                </a:pPr>
                <a:endParaRPr lang="zh-CN" altLang="en-US" sz="1800" b="1">
                  <a:latin typeface="宋体" pitchFamily="2" charset="-122"/>
                </a:endParaRPr>
              </a:p>
            </p:txBody>
          </p:sp>
          <p:sp>
            <p:nvSpPr>
              <p:cNvPr id="9" name="Text Box 59"/>
              <p:cNvSpPr txBox="1">
                <a:spLocks noChangeArrowheads="1"/>
              </p:cNvSpPr>
              <p:nvPr/>
            </p:nvSpPr>
            <p:spPr bwMode="auto">
              <a:xfrm>
                <a:off x="3463" y="3377"/>
                <a:ext cx="7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kumimoji="0" lang="zh-CN" altLang="en-US" sz="1800" b="1"/>
                  <a:t>缓存块号</a:t>
                </a:r>
              </a:p>
            </p:txBody>
          </p:sp>
          <p:sp>
            <p:nvSpPr>
              <p:cNvPr id="10" name="Text Box 60"/>
              <p:cNvSpPr txBox="1">
                <a:spLocks noChangeArrowheads="1"/>
              </p:cNvSpPr>
              <p:nvPr/>
            </p:nvSpPr>
            <p:spPr bwMode="auto">
              <a:xfrm>
                <a:off x="4261" y="3377"/>
                <a:ext cx="7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kumimoji="0" lang="zh-CN" altLang="en-US" sz="1800" b="1"/>
                  <a:t>块内地址</a:t>
                </a:r>
                <a:endParaRPr lang="zh-CN" altLang="en-US" sz="1800" b="1"/>
              </a:p>
            </p:txBody>
          </p:sp>
          <p:sp>
            <p:nvSpPr>
              <p:cNvPr id="11" name="Rectangle 61"/>
              <p:cNvSpPr>
                <a:spLocks noChangeArrowheads="1"/>
              </p:cNvSpPr>
              <p:nvPr/>
            </p:nvSpPr>
            <p:spPr bwMode="auto">
              <a:xfrm>
                <a:off x="4172" y="3372"/>
                <a:ext cx="864" cy="28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ClrTx/>
                  <a:buSzTx/>
                  <a:buFontTx/>
                  <a:buNone/>
                </a:pPr>
                <a:endParaRPr lang="zh-CN" altLang="en-US" sz="1800" b="1">
                  <a:latin typeface="宋体" pitchFamily="2" charset="-122"/>
                </a:endParaRPr>
              </a:p>
            </p:txBody>
          </p:sp>
          <p:sp>
            <p:nvSpPr>
              <p:cNvPr id="12" name="Freeform 62"/>
              <p:cNvSpPr>
                <a:spLocks/>
              </p:cNvSpPr>
              <p:nvPr/>
            </p:nvSpPr>
            <p:spPr bwMode="auto">
              <a:xfrm>
                <a:off x="3455" y="3168"/>
                <a:ext cx="1" cy="227"/>
              </a:xfrm>
              <a:custGeom>
                <a:avLst/>
                <a:gdLst>
                  <a:gd name="T0" fmla="*/ 0 w 1"/>
                  <a:gd name="T1" fmla="*/ 0 h 540"/>
                  <a:gd name="T2" fmla="*/ 0 w 1"/>
                  <a:gd name="T3" fmla="*/ 17 h 540"/>
                  <a:gd name="T4" fmla="*/ 0 60000 65536"/>
                  <a:gd name="T5" fmla="*/ 0 60000 65536"/>
                </a:gdLst>
                <a:ahLst/>
                <a:cxnLst>
                  <a:cxn ang="T4">
                    <a:pos x="T0" y="T1"/>
                  </a:cxn>
                  <a:cxn ang="T5">
                    <a:pos x="T2" y="T3"/>
                  </a:cxn>
                </a:cxnLst>
                <a:rect l="0" t="0" r="r" b="b"/>
                <a:pathLst>
                  <a:path w="1" h="540">
                    <a:moveTo>
                      <a:pt x="0" y="0"/>
                    </a:moveTo>
                    <a:lnTo>
                      <a:pt x="0" y="540"/>
                    </a:lnTo>
                  </a:path>
                </a:pathLst>
              </a:custGeom>
              <a:noFill/>
              <a:ln w="3810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13" name="Freeform 63"/>
              <p:cNvSpPr>
                <a:spLocks/>
              </p:cNvSpPr>
              <p:nvPr/>
            </p:nvSpPr>
            <p:spPr bwMode="auto">
              <a:xfrm>
                <a:off x="5031" y="3168"/>
                <a:ext cx="1" cy="227"/>
              </a:xfrm>
              <a:custGeom>
                <a:avLst/>
                <a:gdLst>
                  <a:gd name="T0" fmla="*/ 0 w 1"/>
                  <a:gd name="T1" fmla="*/ 0 h 543"/>
                  <a:gd name="T2" fmla="*/ 0 w 1"/>
                  <a:gd name="T3" fmla="*/ 17 h 543"/>
                  <a:gd name="T4" fmla="*/ 0 60000 65536"/>
                  <a:gd name="T5" fmla="*/ 0 60000 65536"/>
                </a:gdLst>
                <a:ahLst/>
                <a:cxnLst>
                  <a:cxn ang="T4">
                    <a:pos x="T0" y="T1"/>
                  </a:cxn>
                  <a:cxn ang="T5">
                    <a:pos x="T2" y="T3"/>
                  </a:cxn>
                </a:cxnLst>
                <a:rect l="0" t="0" r="r" b="b"/>
                <a:pathLst>
                  <a:path w="1" h="543">
                    <a:moveTo>
                      <a:pt x="0" y="0"/>
                    </a:moveTo>
                    <a:lnTo>
                      <a:pt x="0" y="543"/>
                    </a:lnTo>
                  </a:path>
                </a:pathLst>
              </a:custGeom>
              <a:noFill/>
              <a:ln w="3810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14" name="Freeform 64"/>
              <p:cNvSpPr>
                <a:spLocks/>
              </p:cNvSpPr>
              <p:nvPr/>
            </p:nvSpPr>
            <p:spPr bwMode="auto">
              <a:xfrm>
                <a:off x="4169" y="3150"/>
                <a:ext cx="1" cy="227"/>
              </a:xfrm>
              <a:custGeom>
                <a:avLst/>
                <a:gdLst>
                  <a:gd name="T0" fmla="*/ 0 w 1"/>
                  <a:gd name="T1" fmla="*/ 0 h 306"/>
                  <a:gd name="T2" fmla="*/ 0 w 1"/>
                  <a:gd name="T3" fmla="*/ 93 h 306"/>
                  <a:gd name="T4" fmla="*/ 0 60000 65536"/>
                  <a:gd name="T5" fmla="*/ 0 60000 65536"/>
                </a:gdLst>
                <a:ahLst/>
                <a:cxnLst>
                  <a:cxn ang="T4">
                    <a:pos x="T0" y="T1"/>
                  </a:cxn>
                  <a:cxn ang="T5">
                    <a:pos x="T2" y="T3"/>
                  </a:cxn>
                </a:cxnLst>
                <a:rect l="0" t="0" r="r" b="b"/>
                <a:pathLst>
                  <a:path w="1" h="306">
                    <a:moveTo>
                      <a:pt x="0" y="0"/>
                    </a:moveTo>
                    <a:lnTo>
                      <a:pt x="0" y="306"/>
                    </a:lnTo>
                  </a:path>
                </a:pathLst>
              </a:custGeom>
              <a:noFill/>
              <a:ln w="3810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15" name="Freeform 65"/>
              <p:cNvSpPr>
                <a:spLocks/>
              </p:cNvSpPr>
              <p:nvPr/>
            </p:nvSpPr>
            <p:spPr bwMode="auto">
              <a:xfrm>
                <a:off x="3451" y="3269"/>
                <a:ext cx="725" cy="1"/>
              </a:xfrm>
              <a:custGeom>
                <a:avLst/>
                <a:gdLst>
                  <a:gd name="T0" fmla="*/ 0 w 852"/>
                  <a:gd name="T1" fmla="*/ 0 h 1"/>
                  <a:gd name="T2" fmla="*/ 447 w 852"/>
                  <a:gd name="T3" fmla="*/ 0 h 1"/>
                  <a:gd name="T4" fmla="*/ 0 60000 65536"/>
                  <a:gd name="T5" fmla="*/ 0 60000 65536"/>
                </a:gdLst>
                <a:ahLst/>
                <a:cxnLst>
                  <a:cxn ang="T4">
                    <a:pos x="T0" y="T1"/>
                  </a:cxn>
                  <a:cxn ang="T5">
                    <a:pos x="T2" y="T3"/>
                  </a:cxn>
                </a:cxnLst>
                <a:rect l="0" t="0" r="r" b="b"/>
                <a:pathLst>
                  <a:path w="852" h="1">
                    <a:moveTo>
                      <a:pt x="0" y="0"/>
                    </a:moveTo>
                    <a:lnTo>
                      <a:pt x="852" y="0"/>
                    </a:lnTo>
                  </a:path>
                </a:pathLst>
              </a:custGeom>
              <a:noFill/>
              <a:ln w="38100" cmpd="sng">
                <a:solidFill>
                  <a:schemeClr val="tx1"/>
                </a:solidFill>
                <a:round/>
                <a:headEnd type="stealth"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16" name="Text Box 66"/>
              <p:cNvSpPr txBox="1">
                <a:spLocks noChangeArrowheads="1"/>
              </p:cNvSpPr>
              <p:nvPr/>
            </p:nvSpPr>
            <p:spPr bwMode="auto">
              <a:xfrm>
                <a:off x="3658" y="3045"/>
                <a:ext cx="32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en-US" altLang="zh-CN" sz="1800" b="1" i="1"/>
                  <a:t>c</a:t>
                </a:r>
                <a:r>
                  <a:rPr lang="zh-CN" altLang="en-US" sz="1800" b="1"/>
                  <a:t>位</a:t>
                </a:r>
              </a:p>
            </p:txBody>
          </p:sp>
          <p:sp>
            <p:nvSpPr>
              <p:cNvPr id="17" name="Freeform 67"/>
              <p:cNvSpPr>
                <a:spLocks/>
              </p:cNvSpPr>
              <p:nvPr/>
            </p:nvSpPr>
            <p:spPr bwMode="auto">
              <a:xfrm>
                <a:off x="4170" y="3267"/>
                <a:ext cx="870" cy="3"/>
              </a:xfrm>
              <a:custGeom>
                <a:avLst/>
                <a:gdLst>
                  <a:gd name="T0" fmla="*/ 0 w 870"/>
                  <a:gd name="T1" fmla="*/ 3 h 3"/>
                  <a:gd name="T2" fmla="*/ 870 w 870"/>
                  <a:gd name="T3" fmla="*/ 0 h 3"/>
                  <a:gd name="T4" fmla="*/ 0 60000 65536"/>
                  <a:gd name="T5" fmla="*/ 0 60000 65536"/>
                </a:gdLst>
                <a:ahLst/>
                <a:cxnLst>
                  <a:cxn ang="T4">
                    <a:pos x="T0" y="T1"/>
                  </a:cxn>
                  <a:cxn ang="T5">
                    <a:pos x="T2" y="T3"/>
                  </a:cxn>
                </a:cxnLst>
                <a:rect l="0" t="0" r="r" b="b"/>
                <a:pathLst>
                  <a:path w="870" h="3">
                    <a:moveTo>
                      <a:pt x="0" y="3"/>
                    </a:moveTo>
                    <a:lnTo>
                      <a:pt x="870" y="0"/>
                    </a:lnTo>
                  </a:path>
                </a:pathLst>
              </a:custGeom>
              <a:noFill/>
              <a:ln w="38100" cmpd="sng">
                <a:solidFill>
                  <a:schemeClr val="tx1"/>
                </a:solidFill>
                <a:round/>
                <a:headEnd type="stealth"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18" name="Text Box 68"/>
              <p:cNvSpPr txBox="1">
                <a:spLocks noChangeArrowheads="1"/>
              </p:cNvSpPr>
              <p:nvPr/>
            </p:nvSpPr>
            <p:spPr bwMode="auto">
              <a:xfrm>
                <a:off x="4444" y="3045"/>
                <a:ext cx="33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en-US" altLang="zh-CN" sz="1800" b="1" i="1"/>
                  <a:t>b</a:t>
                </a:r>
                <a:r>
                  <a:rPr lang="zh-CN" altLang="en-US" sz="1800" b="1"/>
                  <a:t>位</a:t>
                </a:r>
              </a:p>
            </p:txBody>
          </p:sp>
          <p:sp>
            <p:nvSpPr>
              <p:cNvPr id="19" name="Text Box 69"/>
              <p:cNvSpPr txBox="1">
                <a:spLocks noChangeArrowheads="1"/>
              </p:cNvSpPr>
              <p:nvPr/>
            </p:nvSpPr>
            <p:spPr bwMode="auto">
              <a:xfrm>
                <a:off x="3588" y="3638"/>
                <a:ext cx="36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en-US" altLang="zh-CN" sz="1800" b="1" i="1"/>
                  <a:t>C</a:t>
                </a:r>
                <a:r>
                  <a:rPr lang="zh-CN" altLang="en-US" sz="1800" b="1"/>
                  <a:t>块</a:t>
                </a:r>
              </a:p>
            </p:txBody>
          </p:sp>
          <p:sp>
            <p:nvSpPr>
              <p:cNvPr id="20" name="Text Box 70"/>
              <p:cNvSpPr txBox="1">
                <a:spLocks noChangeArrowheads="1"/>
              </p:cNvSpPr>
              <p:nvPr/>
            </p:nvSpPr>
            <p:spPr bwMode="auto">
              <a:xfrm>
                <a:off x="4411" y="3648"/>
                <a:ext cx="50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en-US" altLang="zh-CN" sz="1800" b="1" i="1"/>
                  <a:t>B</a:t>
                </a:r>
                <a:r>
                  <a:rPr lang="zh-CN" altLang="en-US" sz="1800" b="1"/>
                  <a:t>个字</a:t>
                </a:r>
              </a:p>
            </p:txBody>
          </p:sp>
          <p:sp>
            <p:nvSpPr>
              <p:cNvPr id="21" name="Rectangle 71"/>
              <p:cNvSpPr>
                <a:spLocks noChangeArrowheads="1"/>
              </p:cNvSpPr>
              <p:nvPr/>
            </p:nvSpPr>
            <p:spPr bwMode="auto">
              <a:xfrm>
                <a:off x="3819" y="2092"/>
                <a:ext cx="816"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Font typeface="Wingdings" pitchFamily="2" charset="2"/>
                  <a:buNone/>
                </a:pPr>
                <a:endParaRPr lang="zh-CN" altLang="en-US" sz="1800" b="1"/>
              </a:p>
              <a:p>
                <a:pPr eaLnBrk="1" hangingPunct="1">
                  <a:buFont typeface="Wingdings" pitchFamily="2" charset="2"/>
                  <a:buNone/>
                </a:pPr>
                <a:endParaRPr lang="zh-CN" altLang="en-US" sz="1800" b="1"/>
              </a:p>
              <a:p>
                <a:pPr eaLnBrk="1" hangingPunct="1">
                  <a:buFont typeface="Wingdings" pitchFamily="2" charset="2"/>
                  <a:buNone/>
                </a:pPr>
                <a:endParaRPr lang="zh-CN" altLang="en-US" sz="1800" b="1"/>
              </a:p>
            </p:txBody>
          </p:sp>
          <p:sp>
            <p:nvSpPr>
              <p:cNvPr id="22" name="Rectangle 72"/>
              <p:cNvSpPr>
                <a:spLocks noChangeArrowheads="1"/>
              </p:cNvSpPr>
              <p:nvPr/>
            </p:nvSpPr>
            <p:spPr bwMode="auto">
              <a:xfrm>
                <a:off x="3819" y="1368"/>
                <a:ext cx="816" cy="323"/>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Font typeface="Wingdings" pitchFamily="2" charset="2"/>
                  <a:buNone/>
                </a:pPr>
                <a:endParaRPr lang="zh-CN" altLang="en-US" sz="1800" b="1"/>
              </a:p>
              <a:p>
                <a:pPr eaLnBrk="1" hangingPunct="1">
                  <a:buFont typeface="Wingdings" pitchFamily="2" charset="2"/>
                  <a:buNone/>
                </a:pPr>
                <a:endParaRPr lang="zh-CN" altLang="en-US" sz="1800" b="1"/>
              </a:p>
              <a:p>
                <a:pPr eaLnBrk="1" hangingPunct="1">
                  <a:buFont typeface="Wingdings" pitchFamily="2" charset="2"/>
                  <a:buNone/>
                </a:pPr>
                <a:endParaRPr lang="zh-CN" altLang="en-US" sz="1800" b="1"/>
              </a:p>
            </p:txBody>
          </p:sp>
          <p:sp>
            <p:nvSpPr>
              <p:cNvPr id="23" name="Rectangle 73"/>
              <p:cNvSpPr>
                <a:spLocks noChangeArrowheads="1"/>
              </p:cNvSpPr>
              <p:nvPr/>
            </p:nvSpPr>
            <p:spPr bwMode="auto">
              <a:xfrm>
                <a:off x="3819" y="1208"/>
                <a:ext cx="816" cy="16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Font typeface="Wingdings" pitchFamily="2" charset="2"/>
                  <a:buNone/>
                </a:pPr>
                <a:endParaRPr lang="zh-CN" altLang="en-US" sz="1800" b="1"/>
              </a:p>
            </p:txBody>
          </p:sp>
          <p:sp>
            <p:nvSpPr>
              <p:cNvPr id="24" name="Rectangle 74"/>
              <p:cNvSpPr>
                <a:spLocks noChangeArrowheads="1"/>
              </p:cNvSpPr>
              <p:nvPr/>
            </p:nvSpPr>
            <p:spPr bwMode="auto">
              <a:xfrm>
                <a:off x="3819" y="1048"/>
                <a:ext cx="816" cy="16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Font typeface="Wingdings" pitchFamily="2" charset="2"/>
                  <a:buNone/>
                </a:pPr>
                <a:endParaRPr lang="zh-CN" altLang="en-US" sz="1800" b="1"/>
              </a:p>
            </p:txBody>
          </p:sp>
          <p:sp>
            <p:nvSpPr>
              <p:cNvPr id="25" name="Line 75"/>
              <p:cNvSpPr>
                <a:spLocks noChangeShapeType="1"/>
              </p:cNvSpPr>
              <p:nvPr/>
            </p:nvSpPr>
            <p:spPr bwMode="auto">
              <a:xfrm>
                <a:off x="3819" y="1048"/>
                <a:ext cx="816" cy="0"/>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26" name="Line 76"/>
              <p:cNvSpPr>
                <a:spLocks noChangeShapeType="1"/>
              </p:cNvSpPr>
              <p:nvPr/>
            </p:nvSpPr>
            <p:spPr bwMode="auto">
              <a:xfrm>
                <a:off x="3819" y="1208"/>
                <a:ext cx="81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27" name="Line 77"/>
              <p:cNvSpPr>
                <a:spLocks noChangeShapeType="1"/>
              </p:cNvSpPr>
              <p:nvPr/>
            </p:nvSpPr>
            <p:spPr bwMode="auto">
              <a:xfrm>
                <a:off x="3819" y="1368"/>
                <a:ext cx="81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28" name="Line 78"/>
              <p:cNvSpPr>
                <a:spLocks noChangeShapeType="1"/>
              </p:cNvSpPr>
              <p:nvPr/>
            </p:nvSpPr>
            <p:spPr bwMode="auto">
              <a:xfrm>
                <a:off x="3819" y="2019"/>
                <a:ext cx="81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29" name="Line 79"/>
              <p:cNvSpPr>
                <a:spLocks noChangeShapeType="1"/>
              </p:cNvSpPr>
              <p:nvPr/>
            </p:nvSpPr>
            <p:spPr bwMode="auto">
              <a:xfrm>
                <a:off x="3819" y="1048"/>
                <a:ext cx="0" cy="1185"/>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30" name="Line 80"/>
              <p:cNvSpPr>
                <a:spLocks noChangeShapeType="1"/>
              </p:cNvSpPr>
              <p:nvPr/>
            </p:nvSpPr>
            <p:spPr bwMode="auto">
              <a:xfrm>
                <a:off x="4635" y="1048"/>
                <a:ext cx="0" cy="1185"/>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grpSp>
            <p:nvGrpSpPr>
              <p:cNvPr id="31" name="Group 81"/>
              <p:cNvGrpSpPr>
                <a:grpSpLocks/>
              </p:cNvGrpSpPr>
              <p:nvPr/>
            </p:nvGrpSpPr>
            <p:grpSpPr bwMode="auto">
              <a:xfrm>
                <a:off x="4550" y="2133"/>
                <a:ext cx="192" cy="286"/>
                <a:chOff x="1691" y="2678"/>
                <a:chExt cx="192" cy="377"/>
              </a:xfrm>
            </p:grpSpPr>
            <p:sp>
              <p:nvSpPr>
                <p:cNvPr id="55" name="Text Box 82"/>
                <p:cNvSpPr txBox="1">
                  <a:spLocks noChangeArrowheads="1"/>
                </p:cNvSpPr>
                <p:nvPr/>
              </p:nvSpPr>
              <p:spPr bwMode="auto">
                <a:xfrm>
                  <a:off x="1691" y="2678"/>
                  <a:ext cx="192"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1800" b="1"/>
                    <a:t>~</a:t>
                  </a:r>
                </a:p>
              </p:txBody>
            </p:sp>
            <p:sp>
              <p:nvSpPr>
                <p:cNvPr id="56" name="Text Box 83"/>
                <p:cNvSpPr txBox="1">
                  <a:spLocks noChangeArrowheads="1"/>
                </p:cNvSpPr>
                <p:nvPr/>
              </p:nvSpPr>
              <p:spPr bwMode="auto">
                <a:xfrm>
                  <a:off x="1691" y="2748"/>
                  <a:ext cx="192"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1800" b="1" dirty="0"/>
                    <a:t>~</a:t>
                  </a:r>
                </a:p>
              </p:txBody>
            </p:sp>
          </p:grpSp>
          <p:grpSp>
            <p:nvGrpSpPr>
              <p:cNvPr id="32" name="Group 84"/>
              <p:cNvGrpSpPr>
                <a:grpSpLocks/>
              </p:cNvGrpSpPr>
              <p:nvPr/>
            </p:nvGrpSpPr>
            <p:grpSpPr bwMode="auto">
              <a:xfrm>
                <a:off x="3712" y="2133"/>
                <a:ext cx="192" cy="286"/>
                <a:chOff x="1691" y="2678"/>
                <a:chExt cx="192" cy="377"/>
              </a:xfrm>
            </p:grpSpPr>
            <p:sp>
              <p:nvSpPr>
                <p:cNvPr id="53" name="Text Box 85"/>
                <p:cNvSpPr txBox="1">
                  <a:spLocks noChangeArrowheads="1"/>
                </p:cNvSpPr>
                <p:nvPr/>
              </p:nvSpPr>
              <p:spPr bwMode="auto">
                <a:xfrm>
                  <a:off x="1691" y="2678"/>
                  <a:ext cx="192"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1800" b="1" dirty="0"/>
                    <a:t>~</a:t>
                  </a:r>
                </a:p>
              </p:txBody>
            </p:sp>
            <p:sp>
              <p:nvSpPr>
                <p:cNvPr id="54" name="Text Box 86"/>
                <p:cNvSpPr txBox="1">
                  <a:spLocks noChangeArrowheads="1"/>
                </p:cNvSpPr>
                <p:nvPr/>
              </p:nvSpPr>
              <p:spPr bwMode="auto">
                <a:xfrm>
                  <a:off x="1691" y="2748"/>
                  <a:ext cx="192"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1800" b="1" dirty="0"/>
                    <a:t>~</a:t>
                  </a:r>
                </a:p>
              </p:txBody>
            </p:sp>
          </p:grpSp>
          <p:sp>
            <p:nvSpPr>
              <p:cNvPr id="33" name="Text Box 87"/>
              <p:cNvSpPr txBox="1">
                <a:spLocks noChangeArrowheads="1"/>
              </p:cNvSpPr>
              <p:nvPr/>
            </p:nvSpPr>
            <p:spPr bwMode="auto">
              <a:xfrm>
                <a:off x="4239" y="1474"/>
                <a:ext cx="29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1800" b="1"/>
                  <a:t>…</a:t>
                </a:r>
              </a:p>
            </p:txBody>
          </p:sp>
          <p:sp>
            <p:nvSpPr>
              <p:cNvPr id="34" name="Text Box 88"/>
              <p:cNvSpPr txBox="1">
                <a:spLocks noChangeArrowheads="1"/>
              </p:cNvSpPr>
              <p:nvPr/>
            </p:nvSpPr>
            <p:spPr bwMode="auto">
              <a:xfrm>
                <a:off x="4239" y="1784"/>
                <a:ext cx="29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1800" b="1"/>
                  <a:t>…</a:t>
                </a:r>
              </a:p>
            </p:txBody>
          </p:sp>
          <p:sp>
            <p:nvSpPr>
              <p:cNvPr id="35" name="AutoShape 89"/>
              <p:cNvSpPr>
                <a:spLocks/>
              </p:cNvSpPr>
              <p:nvPr/>
            </p:nvSpPr>
            <p:spPr bwMode="auto">
              <a:xfrm>
                <a:off x="4683" y="1048"/>
                <a:ext cx="95" cy="636"/>
              </a:xfrm>
              <a:prstGeom prst="rightBrace">
                <a:avLst>
                  <a:gd name="adj1" fmla="val 55789"/>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ClrTx/>
                  <a:buSzTx/>
                  <a:buFontTx/>
                  <a:buNone/>
                </a:pPr>
                <a:endParaRPr lang="zh-CN" altLang="en-US" sz="1800" b="1">
                  <a:latin typeface="宋体" pitchFamily="2" charset="-122"/>
                </a:endParaRPr>
              </a:p>
            </p:txBody>
          </p:sp>
          <p:sp>
            <p:nvSpPr>
              <p:cNvPr id="36" name="AutoShape 90"/>
              <p:cNvSpPr>
                <a:spLocks/>
              </p:cNvSpPr>
              <p:nvPr/>
            </p:nvSpPr>
            <p:spPr bwMode="auto">
              <a:xfrm>
                <a:off x="4683" y="1703"/>
                <a:ext cx="100" cy="328"/>
              </a:xfrm>
              <a:prstGeom prst="rightBrace">
                <a:avLst>
                  <a:gd name="adj1" fmla="val 27333"/>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ClrTx/>
                  <a:buSzTx/>
                  <a:buFontTx/>
                  <a:buNone/>
                </a:pPr>
                <a:endParaRPr lang="zh-CN" altLang="en-US" sz="1800" b="1">
                  <a:latin typeface="宋体" pitchFamily="2" charset="-122"/>
                </a:endParaRPr>
              </a:p>
            </p:txBody>
          </p:sp>
          <p:sp>
            <p:nvSpPr>
              <p:cNvPr id="37" name="AutoShape 91"/>
              <p:cNvSpPr>
                <a:spLocks/>
              </p:cNvSpPr>
              <p:nvPr/>
            </p:nvSpPr>
            <p:spPr bwMode="auto">
              <a:xfrm>
                <a:off x="4683" y="2502"/>
                <a:ext cx="100" cy="330"/>
              </a:xfrm>
              <a:prstGeom prst="rightBrace">
                <a:avLst>
                  <a:gd name="adj1" fmla="val 27500"/>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ClrTx/>
                  <a:buSzTx/>
                  <a:buFontTx/>
                  <a:buNone/>
                </a:pPr>
                <a:endParaRPr lang="zh-CN" altLang="en-US" sz="1800" b="1">
                  <a:latin typeface="宋体" pitchFamily="2" charset="-122"/>
                </a:endParaRPr>
              </a:p>
            </p:txBody>
          </p:sp>
          <p:sp>
            <p:nvSpPr>
              <p:cNvPr id="38" name="Text Box 92"/>
              <p:cNvSpPr txBox="1">
                <a:spLocks noChangeArrowheads="1"/>
              </p:cNvSpPr>
              <p:nvPr/>
            </p:nvSpPr>
            <p:spPr bwMode="auto">
              <a:xfrm>
                <a:off x="4772" y="1225"/>
                <a:ext cx="51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1800" b="1" dirty="0"/>
                  <a:t>字块 0</a:t>
                </a:r>
              </a:p>
            </p:txBody>
          </p:sp>
          <p:sp>
            <p:nvSpPr>
              <p:cNvPr id="39" name="Text Box 93"/>
              <p:cNvSpPr txBox="1">
                <a:spLocks noChangeArrowheads="1"/>
              </p:cNvSpPr>
              <p:nvPr/>
            </p:nvSpPr>
            <p:spPr bwMode="auto">
              <a:xfrm>
                <a:off x="4772" y="1712"/>
                <a:ext cx="51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1800" b="1" dirty="0"/>
                  <a:t>字块 1</a:t>
                </a:r>
              </a:p>
            </p:txBody>
          </p:sp>
          <p:sp>
            <p:nvSpPr>
              <p:cNvPr id="40" name="Text Box 94"/>
              <p:cNvSpPr txBox="1">
                <a:spLocks noChangeArrowheads="1"/>
              </p:cNvSpPr>
              <p:nvPr/>
            </p:nvSpPr>
            <p:spPr bwMode="auto">
              <a:xfrm>
                <a:off x="4785" y="2525"/>
                <a:ext cx="79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1800" b="1" dirty="0"/>
                  <a:t>字块  </a:t>
                </a:r>
                <a:r>
                  <a:rPr lang="en-US" altLang="zh-CN" sz="1800" b="1" i="1" dirty="0"/>
                  <a:t>C</a:t>
                </a:r>
                <a:r>
                  <a:rPr lang="en-US" altLang="zh-CN" sz="1800" b="1" dirty="0"/>
                  <a:t>－1</a:t>
                </a:r>
              </a:p>
            </p:txBody>
          </p:sp>
          <p:sp>
            <p:nvSpPr>
              <p:cNvPr id="41" name="Rectangle 95"/>
              <p:cNvSpPr>
                <a:spLocks noChangeArrowheads="1"/>
              </p:cNvSpPr>
              <p:nvPr/>
            </p:nvSpPr>
            <p:spPr bwMode="auto">
              <a:xfrm>
                <a:off x="3387" y="1048"/>
                <a:ext cx="432" cy="16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ClrTx/>
                  <a:buSzTx/>
                  <a:buFontTx/>
                  <a:buNone/>
                </a:pPr>
                <a:endParaRPr lang="zh-CN" altLang="en-US" sz="1800" b="1">
                  <a:latin typeface="宋体" pitchFamily="2" charset="-122"/>
                </a:endParaRPr>
              </a:p>
            </p:txBody>
          </p:sp>
          <p:sp>
            <p:nvSpPr>
              <p:cNvPr id="42" name="Rectangle 96"/>
              <p:cNvSpPr>
                <a:spLocks noChangeArrowheads="1"/>
              </p:cNvSpPr>
              <p:nvPr/>
            </p:nvSpPr>
            <p:spPr bwMode="auto">
              <a:xfrm>
                <a:off x="3387" y="1694"/>
                <a:ext cx="432" cy="16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ClrTx/>
                  <a:buSzTx/>
                  <a:buFontTx/>
                  <a:buNone/>
                </a:pPr>
                <a:endParaRPr lang="zh-CN" altLang="en-US" sz="1800" b="1">
                  <a:latin typeface="宋体" pitchFamily="2" charset="-122"/>
                </a:endParaRPr>
              </a:p>
            </p:txBody>
          </p:sp>
          <p:sp>
            <p:nvSpPr>
              <p:cNvPr id="43" name="Rectangle 97"/>
              <p:cNvSpPr>
                <a:spLocks noChangeArrowheads="1"/>
              </p:cNvSpPr>
              <p:nvPr/>
            </p:nvSpPr>
            <p:spPr bwMode="auto">
              <a:xfrm>
                <a:off x="3408" y="2487"/>
                <a:ext cx="432" cy="16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ClrTx/>
                  <a:buSzTx/>
                  <a:buFontTx/>
                  <a:buNone/>
                </a:pPr>
                <a:endParaRPr lang="zh-CN" altLang="en-US" sz="1800" b="1">
                  <a:latin typeface="宋体" pitchFamily="2" charset="-122"/>
                </a:endParaRPr>
              </a:p>
            </p:txBody>
          </p:sp>
          <p:sp>
            <p:nvSpPr>
              <p:cNvPr id="44" name="Text Box 98"/>
              <p:cNvSpPr txBox="1">
                <a:spLocks noChangeArrowheads="1"/>
              </p:cNvSpPr>
              <p:nvPr/>
            </p:nvSpPr>
            <p:spPr bwMode="auto">
              <a:xfrm>
                <a:off x="3207" y="995"/>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1800" b="1"/>
                  <a:t>0</a:t>
                </a:r>
              </a:p>
            </p:txBody>
          </p:sp>
          <p:sp>
            <p:nvSpPr>
              <p:cNvPr id="45" name="Text Box 99"/>
              <p:cNvSpPr txBox="1">
                <a:spLocks noChangeArrowheads="1"/>
              </p:cNvSpPr>
              <p:nvPr/>
            </p:nvSpPr>
            <p:spPr bwMode="auto">
              <a:xfrm>
                <a:off x="3207" y="1650"/>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1800" b="1"/>
                  <a:t>1</a:t>
                </a:r>
              </a:p>
            </p:txBody>
          </p:sp>
          <p:sp>
            <p:nvSpPr>
              <p:cNvPr id="46" name="Text Box 100"/>
              <p:cNvSpPr txBox="1">
                <a:spLocks noChangeArrowheads="1"/>
              </p:cNvSpPr>
              <p:nvPr/>
            </p:nvSpPr>
            <p:spPr bwMode="auto">
              <a:xfrm>
                <a:off x="2903" y="2400"/>
                <a:ext cx="4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en-US" altLang="zh-CN" sz="1800" b="1"/>
                  <a:t>2</a:t>
                </a:r>
                <a:r>
                  <a:rPr lang="en-US" altLang="zh-CN" sz="1800" b="1" i="1" baseline="48000"/>
                  <a:t>c</a:t>
                </a:r>
                <a:r>
                  <a:rPr lang="en-US" altLang="zh-CN" sz="1800" b="1"/>
                  <a:t>－1</a:t>
                </a:r>
                <a:endParaRPr lang="zh-CN" altLang="en-US" sz="1800" b="1"/>
              </a:p>
            </p:txBody>
          </p:sp>
          <p:sp>
            <p:nvSpPr>
              <p:cNvPr id="47" name="Text Box 101"/>
              <p:cNvSpPr txBox="1">
                <a:spLocks noChangeArrowheads="1"/>
              </p:cNvSpPr>
              <p:nvPr/>
            </p:nvSpPr>
            <p:spPr bwMode="auto">
              <a:xfrm>
                <a:off x="3349" y="806"/>
                <a:ext cx="447"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1800" b="1" dirty="0" smtClean="0">
                    <a:solidFill>
                      <a:srgbClr val="FF0000"/>
                    </a:solidFill>
                  </a:rPr>
                  <a:t>标识</a:t>
                </a:r>
                <a:endParaRPr lang="zh-CN" altLang="en-US" sz="1800" b="1" dirty="0">
                  <a:solidFill>
                    <a:srgbClr val="FF0000"/>
                  </a:solidFill>
                </a:endParaRPr>
              </a:p>
            </p:txBody>
          </p:sp>
          <p:sp>
            <p:nvSpPr>
              <p:cNvPr id="48" name="Text Box 102"/>
              <p:cNvSpPr txBox="1">
                <a:spLocks noChangeArrowheads="1"/>
              </p:cNvSpPr>
              <p:nvPr/>
            </p:nvSpPr>
            <p:spPr bwMode="auto">
              <a:xfrm>
                <a:off x="3903" y="806"/>
                <a:ext cx="50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en-US" altLang="zh-CN" sz="1800" b="1"/>
                  <a:t>Cache</a:t>
                </a:r>
              </a:p>
            </p:txBody>
          </p:sp>
          <p:sp>
            <p:nvSpPr>
              <p:cNvPr id="49" name="Text Box 103"/>
              <p:cNvSpPr txBox="1">
                <a:spLocks noChangeArrowheads="1"/>
              </p:cNvSpPr>
              <p:nvPr/>
            </p:nvSpPr>
            <p:spPr bwMode="auto">
              <a:xfrm>
                <a:off x="4696" y="806"/>
                <a:ext cx="871"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en-US" altLang="zh-CN" sz="1800" b="1" dirty="0" smtClean="0">
                    <a:solidFill>
                      <a:srgbClr val="0000FF"/>
                    </a:solidFill>
                  </a:rPr>
                  <a:t>Cache</a:t>
                </a:r>
                <a:r>
                  <a:rPr lang="zh-CN" altLang="en-US" sz="1800" b="1" dirty="0" smtClean="0">
                    <a:solidFill>
                      <a:srgbClr val="0000FF"/>
                    </a:solidFill>
                  </a:rPr>
                  <a:t>块</a:t>
                </a:r>
                <a:r>
                  <a:rPr lang="zh-CN" altLang="en-US" sz="1800" b="1" dirty="0">
                    <a:solidFill>
                      <a:srgbClr val="0000FF"/>
                    </a:solidFill>
                  </a:rPr>
                  <a:t>号</a:t>
                </a:r>
              </a:p>
            </p:txBody>
          </p:sp>
          <p:sp>
            <p:nvSpPr>
              <p:cNvPr id="50" name="Rectangle 104"/>
              <p:cNvSpPr>
                <a:spLocks noChangeArrowheads="1"/>
              </p:cNvSpPr>
              <p:nvPr/>
            </p:nvSpPr>
            <p:spPr bwMode="auto">
              <a:xfrm>
                <a:off x="3837" y="2482"/>
                <a:ext cx="816" cy="341"/>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Font typeface="Wingdings" pitchFamily="2" charset="2"/>
                  <a:buNone/>
                </a:pPr>
                <a:endParaRPr lang="zh-CN" altLang="en-US" sz="1800" b="1"/>
              </a:p>
            </p:txBody>
          </p:sp>
          <p:sp>
            <p:nvSpPr>
              <p:cNvPr id="51" name="Freeform 105"/>
              <p:cNvSpPr>
                <a:spLocks/>
              </p:cNvSpPr>
              <p:nvPr/>
            </p:nvSpPr>
            <p:spPr bwMode="auto">
              <a:xfrm>
                <a:off x="3837" y="2409"/>
                <a:ext cx="1" cy="303"/>
              </a:xfrm>
              <a:custGeom>
                <a:avLst/>
                <a:gdLst>
                  <a:gd name="T0" fmla="*/ 0 w 1"/>
                  <a:gd name="T1" fmla="*/ 0 h 303"/>
                  <a:gd name="T2" fmla="*/ 1 w 1"/>
                  <a:gd name="T3" fmla="*/ 303 h 303"/>
                  <a:gd name="T4" fmla="*/ 0 60000 65536"/>
                  <a:gd name="T5" fmla="*/ 0 60000 65536"/>
                </a:gdLst>
                <a:ahLst/>
                <a:cxnLst>
                  <a:cxn ang="T4">
                    <a:pos x="T0" y="T1"/>
                  </a:cxn>
                  <a:cxn ang="T5">
                    <a:pos x="T2" y="T3"/>
                  </a:cxn>
                </a:cxnLst>
                <a:rect l="0" t="0" r="r" b="b"/>
                <a:pathLst>
                  <a:path w="1" h="303">
                    <a:moveTo>
                      <a:pt x="0" y="0"/>
                    </a:moveTo>
                    <a:lnTo>
                      <a:pt x="1" y="303"/>
                    </a:lnTo>
                  </a:path>
                </a:pathLst>
              </a:custGeom>
              <a:noFill/>
              <a:ln w="38100" cap="sq">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52" name="Freeform 106"/>
              <p:cNvSpPr>
                <a:spLocks/>
              </p:cNvSpPr>
              <p:nvPr/>
            </p:nvSpPr>
            <p:spPr bwMode="auto">
              <a:xfrm>
                <a:off x="4653" y="2400"/>
                <a:ext cx="1" cy="317"/>
              </a:xfrm>
              <a:custGeom>
                <a:avLst/>
                <a:gdLst>
                  <a:gd name="T0" fmla="*/ 0 w 1"/>
                  <a:gd name="T1" fmla="*/ 0 h 317"/>
                  <a:gd name="T2" fmla="*/ 0 w 1"/>
                  <a:gd name="T3" fmla="*/ 317 h 317"/>
                  <a:gd name="T4" fmla="*/ 0 60000 65536"/>
                  <a:gd name="T5" fmla="*/ 0 60000 65536"/>
                </a:gdLst>
                <a:ahLst/>
                <a:cxnLst>
                  <a:cxn ang="T4">
                    <a:pos x="T0" y="T1"/>
                  </a:cxn>
                  <a:cxn ang="T5">
                    <a:pos x="T2" y="T3"/>
                  </a:cxn>
                </a:cxnLst>
                <a:rect l="0" t="0" r="r" b="b"/>
                <a:pathLst>
                  <a:path w="1" h="317">
                    <a:moveTo>
                      <a:pt x="0" y="0"/>
                    </a:moveTo>
                    <a:lnTo>
                      <a:pt x="0" y="317"/>
                    </a:lnTo>
                  </a:path>
                </a:pathLst>
              </a:custGeom>
              <a:noFill/>
              <a:ln w="38100" cap="sq">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grpSp>
      </p:grpSp>
      <p:sp>
        <p:nvSpPr>
          <p:cNvPr id="106" name="Text Box 4"/>
          <p:cNvSpPr txBox="1">
            <a:spLocks noChangeArrowheads="1"/>
          </p:cNvSpPr>
          <p:nvPr/>
        </p:nvSpPr>
        <p:spPr bwMode="auto">
          <a:xfrm>
            <a:off x="611560" y="6021288"/>
            <a:ext cx="84604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eaLnBrk="1" hangingPunct="1">
              <a:spcBef>
                <a:spcPct val="0"/>
              </a:spcBef>
              <a:buClrTx/>
              <a:buSzTx/>
              <a:buFontTx/>
              <a:buNone/>
            </a:pPr>
            <a:r>
              <a:rPr lang="zh-CN" altLang="en-US" sz="2000" b="1" dirty="0" smtClean="0"/>
              <a:t>按</a:t>
            </a:r>
            <a:r>
              <a:rPr lang="zh-CN" altLang="en-US" sz="2000" b="1" dirty="0"/>
              <a:t>块</a:t>
            </a:r>
            <a:r>
              <a:rPr lang="zh-CN" altLang="en-US" sz="2000" b="1" dirty="0" smtClean="0"/>
              <a:t>存储，块长</a:t>
            </a:r>
            <a:r>
              <a:rPr lang="en-US" altLang="zh-CN" sz="2000" b="1" dirty="0" smtClean="0"/>
              <a:t>B</a:t>
            </a:r>
            <a:r>
              <a:rPr lang="zh-CN" altLang="en-US" sz="2000" b="1" dirty="0" smtClean="0"/>
              <a:t>相同，</a:t>
            </a:r>
            <a:r>
              <a:rPr lang="zh-CN" altLang="en-US" sz="2000" b="1" dirty="0" smtClean="0">
                <a:solidFill>
                  <a:srgbClr val="FF0000"/>
                </a:solidFill>
              </a:rPr>
              <a:t>标识</a:t>
            </a:r>
            <a:r>
              <a:rPr lang="zh-CN" altLang="en-US" sz="2000" b="1" dirty="0" smtClean="0"/>
              <a:t>记录</a:t>
            </a:r>
            <a:r>
              <a:rPr lang="zh-CN" altLang="en-US" sz="2000" b="1" dirty="0"/>
              <a:t>与</a:t>
            </a:r>
            <a:r>
              <a:rPr lang="zh-CN" altLang="en-US" sz="2000" b="1" dirty="0" smtClean="0"/>
              <a:t>某</a:t>
            </a:r>
            <a:r>
              <a:rPr lang="en-US" altLang="zh-CN" sz="2000" b="1" dirty="0" smtClean="0"/>
              <a:t>Cache</a:t>
            </a:r>
            <a:r>
              <a:rPr lang="zh-CN" altLang="en-US" sz="2000" b="1" dirty="0" smtClean="0"/>
              <a:t>块</a:t>
            </a:r>
            <a:r>
              <a:rPr lang="zh-CN" altLang="en-US" sz="2000" b="1" dirty="0"/>
              <a:t>建立了对应关系</a:t>
            </a:r>
            <a:r>
              <a:rPr lang="zh-CN" altLang="en-US" sz="2000" b="1" dirty="0" smtClean="0"/>
              <a:t>的主存</a:t>
            </a:r>
            <a:r>
              <a:rPr lang="zh-CN" altLang="en-US" sz="2000" b="1" dirty="0"/>
              <a:t>块</a:t>
            </a:r>
            <a:r>
              <a:rPr lang="zh-CN" altLang="en-US" sz="2000" b="1" dirty="0" smtClean="0"/>
              <a:t>号</a:t>
            </a:r>
            <a:endParaRPr lang="zh-CN" altLang="en-US" sz="2000" b="1" dirty="0"/>
          </a:p>
        </p:txBody>
      </p:sp>
      <p:sp>
        <p:nvSpPr>
          <p:cNvPr id="107" name="Text Box 5"/>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en-US" altLang="zh-CN" sz="1200" b="0" dirty="0" smtClean="0">
                <a:latin typeface="幼圆" pitchFamily="49" charset="-122"/>
                <a:ea typeface="幼圆" pitchFamily="49" charset="-122"/>
              </a:rPr>
              <a:t>2</a:t>
            </a:r>
            <a:r>
              <a:rPr lang="zh-CN" altLang="en-US" sz="1200" b="0" dirty="0" smtClean="0">
                <a:latin typeface="幼圆" pitchFamily="49" charset="-122"/>
                <a:ea typeface="幼圆" pitchFamily="49" charset="-122"/>
              </a:rPr>
              <a:t> </a:t>
            </a:r>
            <a:r>
              <a:rPr lang="zh-CN" altLang="en-US" sz="1200" b="0" dirty="0">
                <a:latin typeface="幼圆" pitchFamily="49" charset="-122"/>
                <a:ea typeface="幼圆" pitchFamily="49" charset="-122"/>
              </a:rPr>
              <a:t>之 </a:t>
            </a:r>
            <a:r>
              <a:rPr lang="en-US" altLang="zh-CN" sz="1200" b="0" dirty="0" smtClean="0">
                <a:latin typeface="幼圆" pitchFamily="49" charset="-122"/>
                <a:ea typeface="幼圆" pitchFamily="49" charset="-122"/>
              </a:rPr>
              <a:t>2</a:t>
            </a:r>
            <a:endParaRPr lang="zh-CN" altLang="en-US" sz="1200" b="0" dirty="0">
              <a:latin typeface="幼圆" pitchFamily="49" charset="-122"/>
              <a:ea typeface="幼圆" pitchFamily="49" charset="-122"/>
            </a:endParaRPr>
          </a:p>
        </p:txBody>
      </p:sp>
    </p:spTree>
    <p:extLst>
      <p:ext uri="{BB962C8B-B14F-4D97-AF65-F5344CB8AC3E}">
        <p14:creationId xmlns:p14="http://schemas.microsoft.com/office/powerpoint/2010/main" val="122538908"/>
      </p:ext>
    </p:extLst>
  </p:cSld>
  <p:clrMapOvr>
    <a:masterClrMapping/>
  </p:clrMapOvr>
  <p:transition spd="slow">
    <p:random/>
    <p:sndAc>
      <p:stSnd>
        <p:snd r:embed="rId3" name="projctor.wav"/>
      </p:stSnd>
    </p:sndAc>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p:txBody>
          <a:bodyPr/>
          <a:lstStyle/>
          <a:p>
            <a:pPr eaLnBrk="1" hangingPunct="1">
              <a:defRPr/>
            </a:pPr>
            <a:r>
              <a:rPr lang="zh-CN" altLang="en-US" smtClean="0"/>
              <a:t>直接映象</a:t>
            </a:r>
          </a:p>
        </p:txBody>
      </p:sp>
      <p:sp>
        <p:nvSpPr>
          <p:cNvPr id="9011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地址映象与变换方法</a:t>
            </a:r>
            <a:endParaRPr lang="zh-CN" altLang="en-US" sz="1200" b="0">
              <a:latin typeface="Times New Roman" pitchFamily="18" charset="0"/>
              <a:ea typeface="幼圆" pitchFamily="49" charset="-122"/>
            </a:endParaRPr>
          </a:p>
        </p:txBody>
      </p:sp>
      <p:sp>
        <p:nvSpPr>
          <p:cNvPr id="513028" name="Rectangle 4"/>
          <p:cNvSpPr>
            <a:spLocks noGrp="1" noChangeArrowheads="1"/>
          </p:cNvSpPr>
          <p:nvPr>
            <p:ph type="body" idx="1"/>
          </p:nvPr>
        </p:nvSpPr>
        <p:spPr>
          <a:xfrm>
            <a:off x="683568" y="1844825"/>
            <a:ext cx="5292004" cy="849164"/>
          </a:xfrm>
          <a:solidFill>
            <a:srgbClr val="FFFF00"/>
          </a:solidFill>
          <a:ln w="57150" cmpd="thickThin">
            <a:solidFill>
              <a:schemeClr val="tx1"/>
            </a:solidFill>
            <a:miter lim="800000"/>
            <a:headEnd/>
            <a:tailEnd/>
          </a:ln>
          <a:effectLst>
            <a:outerShdw blurRad="50800" dist="38100" dir="2700000" algn="tl" rotWithShape="0">
              <a:prstClr val="black">
                <a:alpha val="40000"/>
              </a:prstClr>
            </a:outerShdw>
          </a:effectLst>
        </p:spPr>
        <p:txBody>
          <a:bodyPr/>
          <a:lstStyle/>
          <a:p>
            <a:pPr marL="0" indent="0" eaLnBrk="1" hangingPunct="1">
              <a:buNone/>
              <a:defRPr/>
            </a:pPr>
            <a:r>
              <a:rPr lang="zh-CN" altLang="en-US" sz="2400" dirty="0" smtClean="0">
                <a:solidFill>
                  <a:srgbClr val="FF0000"/>
                </a:solidFill>
                <a:effectLst>
                  <a:outerShdw blurRad="38100" dist="38100" dir="2700000" algn="tl">
                    <a:srgbClr val="000000"/>
                  </a:outerShdw>
                </a:effectLst>
              </a:rPr>
              <a:t>    主存中一块只能映象到</a:t>
            </a:r>
            <a:r>
              <a:rPr lang="en-US" altLang="zh-CN" sz="2400" dirty="0" smtClean="0">
                <a:solidFill>
                  <a:srgbClr val="FF0000"/>
                </a:solidFill>
                <a:effectLst>
                  <a:outerShdw blurRad="38100" dist="38100" dir="2700000" algn="tl">
                    <a:srgbClr val="000000"/>
                  </a:outerShdw>
                </a:effectLst>
              </a:rPr>
              <a:t>Cache</a:t>
            </a:r>
            <a:r>
              <a:rPr lang="zh-CN" altLang="en-US" sz="2400" dirty="0" smtClean="0">
                <a:solidFill>
                  <a:srgbClr val="FF0000"/>
                </a:solidFill>
                <a:effectLst>
                  <a:outerShdw blurRad="38100" dist="38100" dir="2700000" algn="tl">
                    <a:srgbClr val="000000"/>
                  </a:outerShdw>
                </a:effectLst>
              </a:rPr>
              <a:t>的一个特定的块</a:t>
            </a:r>
            <a:r>
              <a:rPr lang="zh-CN" altLang="en-US" sz="2400" dirty="0">
                <a:solidFill>
                  <a:srgbClr val="FF0000"/>
                </a:solidFill>
                <a:effectLst>
                  <a:outerShdw blurRad="38100" dist="38100" dir="2700000" algn="tl">
                    <a:srgbClr val="000000"/>
                  </a:outerShdw>
                </a:effectLst>
              </a:rPr>
              <a:t>中（</a:t>
            </a:r>
            <a:r>
              <a:rPr lang="zh-CN" altLang="en-US" sz="2400" dirty="0">
                <a:solidFill>
                  <a:srgbClr val="0000FF"/>
                </a:solidFill>
                <a:effectLst>
                  <a:outerShdw blurRad="38100" dist="38100" dir="2700000" algn="tl">
                    <a:srgbClr val="000000"/>
                  </a:outerShdw>
                </a:effectLst>
              </a:rPr>
              <a:t>循环分配</a:t>
            </a:r>
            <a:r>
              <a:rPr lang="zh-CN" altLang="en-US" sz="2400" dirty="0">
                <a:solidFill>
                  <a:srgbClr val="FF0000"/>
                </a:solidFill>
                <a:effectLst>
                  <a:outerShdw blurRad="38100" dist="38100" dir="2700000" algn="tl">
                    <a:srgbClr val="000000"/>
                  </a:outerShdw>
                </a:effectLst>
              </a:rPr>
              <a:t>）。</a:t>
            </a:r>
            <a:endParaRPr lang="zh-CN" altLang="en-US" sz="2400" dirty="0" smtClean="0"/>
          </a:p>
        </p:txBody>
      </p:sp>
      <p:sp>
        <p:nvSpPr>
          <p:cNvPr id="90117" name="Text Box 5"/>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en-US" altLang="zh-CN" sz="1200" b="0" dirty="0" smtClean="0">
                <a:latin typeface="幼圆" pitchFamily="49" charset="-122"/>
                <a:ea typeface="幼圆" pitchFamily="49" charset="-122"/>
              </a:rPr>
              <a:t>3</a:t>
            </a:r>
            <a:r>
              <a:rPr lang="zh-CN" altLang="en-US" sz="1200" b="0" dirty="0" smtClean="0">
                <a:latin typeface="幼圆" pitchFamily="49" charset="-122"/>
                <a:ea typeface="幼圆" pitchFamily="49" charset="-122"/>
              </a:rPr>
              <a:t> </a:t>
            </a:r>
            <a:r>
              <a:rPr lang="zh-CN" altLang="en-US" sz="1200" b="0" dirty="0">
                <a:latin typeface="幼圆" pitchFamily="49" charset="-122"/>
                <a:ea typeface="幼圆" pitchFamily="49" charset="-122"/>
              </a:rPr>
              <a:t>之 1</a:t>
            </a:r>
          </a:p>
        </p:txBody>
      </p:sp>
      <p:grpSp>
        <p:nvGrpSpPr>
          <p:cNvPr id="4" name="组合 3"/>
          <p:cNvGrpSpPr/>
          <p:nvPr/>
        </p:nvGrpSpPr>
        <p:grpSpPr>
          <a:xfrm>
            <a:off x="5076056" y="2132856"/>
            <a:ext cx="3868788" cy="4300538"/>
            <a:chOff x="4312096" y="2152798"/>
            <a:chExt cx="4724400" cy="4300538"/>
          </a:xfrm>
        </p:grpSpPr>
        <p:sp>
          <p:nvSpPr>
            <p:cNvPr id="90118" name="Rectangle 31"/>
            <p:cNvSpPr>
              <a:spLocks noChangeArrowheads="1"/>
            </p:cNvSpPr>
            <p:nvPr/>
          </p:nvSpPr>
          <p:spPr bwMode="auto">
            <a:xfrm>
              <a:off x="4312096" y="2913211"/>
              <a:ext cx="1349375" cy="407987"/>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1800" dirty="0" smtClean="0">
                  <a:solidFill>
                    <a:schemeClr val="tx2"/>
                  </a:solidFill>
                </a:rPr>
                <a:t>字块</a:t>
              </a:r>
              <a:r>
                <a:rPr lang="zh-CN" altLang="en-US" sz="1800" dirty="0">
                  <a:solidFill>
                    <a:schemeClr val="tx2"/>
                  </a:solidFill>
                </a:rPr>
                <a:t>0</a:t>
              </a:r>
              <a:endParaRPr lang="zh-CN" altLang="zh-CN" sz="1800" dirty="0">
                <a:solidFill>
                  <a:schemeClr val="tx2"/>
                </a:solidFill>
              </a:endParaRPr>
            </a:p>
          </p:txBody>
        </p:sp>
        <p:sp>
          <p:nvSpPr>
            <p:cNvPr id="90119" name="Rectangle 32"/>
            <p:cNvSpPr>
              <a:spLocks noChangeArrowheads="1"/>
            </p:cNvSpPr>
            <p:nvPr/>
          </p:nvSpPr>
          <p:spPr bwMode="auto">
            <a:xfrm>
              <a:off x="4491483" y="4581128"/>
              <a:ext cx="946150"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en-US" altLang="zh-CN" sz="1800" dirty="0">
                  <a:solidFill>
                    <a:srgbClr val="FF0000"/>
                  </a:solidFill>
                </a:rPr>
                <a:t>Cache</a:t>
              </a:r>
              <a:endParaRPr lang="zh-CN" altLang="zh-CN" sz="1800" dirty="0">
                <a:solidFill>
                  <a:srgbClr val="FF0000"/>
                </a:solidFill>
              </a:endParaRPr>
            </a:p>
          </p:txBody>
        </p:sp>
        <p:sp>
          <p:nvSpPr>
            <p:cNvPr id="90120" name="Rectangle 33"/>
            <p:cNvSpPr>
              <a:spLocks noChangeArrowheads="1"/>
            </p:cNvSpPr>
            <p:nvPr/>
          </p:nvSpPr>
          <p:spPr bwMode="auto">
            <a:xfrm>
              <a:off x="4312096" y="3321198"/>
              <a:ext cx="1349375" cy="40957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1800" dirty="0" smtClean="0">
                  <a:solidFill>
                    <a:schemeClr val="tx2"/>
                  </a:solidFill>
                </a:rPr>
                <a:t>字块</a:t>
              </a:r>
              <a:r>
                <a:rPr lang="zh-CN" altLang="en-US" sz="1800" dirty="0">
                  <a:solidFill>
                    <a:schemeClr val="tx2"/>
                  </a:solidFill>
                </a:rPr>
                <a:t>1</a:t>
              </a:r>
              <a:endParaRPr lang="zh-CN" altLang="zh-CN" sz="1800" dirty="0">
                <a:solidFill>
                  <a:schemeClr val="tx2"/>
                </a:solidFill>
              </a:endParaRPr>
            </a:p>
          </p:txBody>
        </p:sp>
        <p:sp>
          <p:nvSpPr>
            <p:cNvPr id="90121" name="Rectangle 34"/>
            <p:cNvSpPr>
              <a:spLocks noChangeArrowheads="1"/>
            </p:cNvSpPr>
            <p:nvPr/>
          </p:nvSpPr>
          <p:spPr bwMode="auto">
            <a:xfrm>
              <a:off x="4312096" y="3730773"/>
              <a:ext cx="1349375" cy="40957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1800">
                  <a:solidFill>
                    <a:schemeClr val="tx2"/>
                  </a:solidFill>
                </a:rPr>
                <a:t>……</a:t>
              </a:r>
              <a:endParaRPr lang="zh-CN" altLang="zh-CN" sz="1800">
                <a:solidFill>
                  <a:schemeClr val="tx2"/>
                </a:solidFill>
              </a:endParaRPr>
            </a:p>
          </p:txBody>
        </p:sp>
        <p:sp>
          <p:nvSpPr>
            <p:cNvPr id="90122" name="Rectangle 35"/>
            <p:cNvSpPr>
              <a:spLocks noChangeArrowheads="1"/>
            </p:cNvSpPr>
            <p:nvPr/>
          </p:nvSpPr>
          <p:spPr bwMode="auto">
            <a:xfrm>
              <a:off x="4312096" y="4140348"/>
              <a:ext cx="1349375" cy="40957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1800" dirty="0" smtClean="0">
                  <a:solidFill>
                    <a:schemeClr val="tx2"/>
                  </a:solidFill>
                </a:rPr>
                <a:t>字块</a:t>
              </a:r>
              <a:r>
                <a:rPr lang="en-US" altLang="zh-CN" sz="1800" dirty="0" smtClean="0">
                  <a:solidFill>
                    <a:schemeClr val="tx2"/>
                  </a:solidFill>
                </a:rPr>
                <a:t>C-1</a:t>
              </a:r>
              <a:endParaRPr lang="en-US" altLang="zh-CN" sz="1800" dirty="0">
                <a:solidFill>
                  <a:schemeClr val="tx2"/>
                </a:solidFill>
              </a:endParaRPr>
            </a:p>
          </p:txBody>
        </p:sp>
        <p:sp>
          <p:nvSpPr>
            <p:cNvPr id="90123" name="Rectangle 36"/>
            <p:cNvSpPr>
              <a:spLocks noChangeArrowheads="1"/>
            </p:cNvSpPr>
            <p:nvPr/>
          </p:nvSpPr>
          <p:spPr bwMode="auto">
            <a:xfrm>
              <a:off x="6742558" y="2152798"/>
              <a:ext cx="1349375" cy="40957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1800" dirty="0" smtClean="0">
                  <a:solidFill>
                    <a:schemeClr val="tx2"/>
                  </a:solidFill>
                </a:rPr>
                <a:t>字块</a:t>
              </a:r>
              <a:r>
                <a:rPr lang="zh-CN" altLang="en-US" sz="1800" dirty="0">
                  <a:solidFill>
                    <a:schemeClr val="tx2"/>
                  </a:solidFill>
                </a:rPr>
                <a:t>0</a:t>
              </a:r>
              <a:endParaRPr lang="zh-CN" altLang="zh-CN" sz="1800" dirty="0">
                <a:solidFill>
                  <a:schemeClr val="tx2"/>
                </a:solidFill>
              </a:endParaRPr>
            </a:p>
          </p:txBody>
        </p:sp>
        <p:sp>
          <p:nvSpPr>
            <p:cNvPr id="90124" name="Rectangle 37"/>
            <p:cNvSpPr>
              <a:spLocks noChangeArrowheads="1"/>
            </p:cNvSpPr>
            <p:nvPr/>
          </p:nvSpPr>
          <p:spPr bwMode="auto">
            <a:xfrm>
              <a:off x="6742558" y="2562373"/>
              <a:ext cx="1349375" cy="40957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1800">
                  <a:solidFill>
                    <a:schemeClr val="tx2"/>
                  </a:solidFill>
                </a:rPr>
                <a:t>……</a:t>
              </a:r>
              <a:endParaRPr lang="zh-CN" altLang="zh-CN" sz="1800">
                <a:solidFill>
                  <a:schemeClr val="tx2"/>
                </a:solidFill>
              </a:endParaRPr>
            </a:p>
          </p:txBody>
        </p:sp>
        <p:sp>
          <p:nvSpPr>
            <p:cNvPr id="90125" name="Rectangle 38"/>
            <p:cNvSpPr>
              <a:spLocks noChangeArrowheads="1"/>
            </p:cNvSpPr>
            <p:nvPr/>
          </p:nvSpPr>
          <p:spPr bwMode="auto">
            <a:xfrm>
              <a:off x="6742558" y="2971948"/>
              <a:ext cx="1349375" cy="407988"/>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1800" dirty="0" smtClean="0">
                  <a:solidFill>
                    <a:schemeClr val="tx2"/>
                  </a:solidFill>
                </a:rPr>
                <a:t>字块</a:t>
              </a:r>
              <a:r>
                <a:rPr lang="en-US" altLang="zh-CN" sz="1800" dirty="0" smtClean="0">
                  <a:solidFill>
                    <a:schemeClr val="tx2"/>
                  </a:solidFill>
                </a:rPr>
                <a:t>C-1</a:t>
              </a:r>
              <a:endParaRPr lang="en-US" altLang="zh-CN" sz="1800" dirty="0">
                <a:solidFill>
                  <a:schemeClr val="tx2"/>
                </a:solidFill>
              </a:endParaRPr>
            </a:p>
          </p:txBody>
        </p:sp>
        <p:sp>
          <p:nvSpPr>
            <p:cNvPr id="90126" name="Line 39"/>
            <p:cNvSpPr>
              <a:spLocks noChangeShapeType="1"/>
            </p:cNvSpPr>
            <p:nvPr/>
          </p:nvSpPr>
          <p:spPr bwMode="auto">
            <a:xfrm flipV="1">
              <a:off x="5661471" y="2386161"/>
              <a:ext cx="1081087" cy="760412"/>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90127" name="Rectangle 40"/>
            <p:cNvSpPr>
              <a:spLocks noChangeArrowheads="1"/>
            </p:cNvSpPr>
            <p:nvPr/>
          </p:nvSpPr>
          <p:spPr bwMode="auto">
            <a:xfrm>
              <a:off x="5378896" y="5810398"/>
              <a:ext cx="1143000" cy="64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1800" dirty="0">
                  <a:solidFill>
                    <a:srgbClr val="FF0000"/>
                  </a:solidFill>
                </a:rPr>
                <a:t>主存储器</a:t>
              </a:r>
              <a:endParaRPr lang="zh-CN" altLang="zh-CN" sz="1800" dirty="0">
                <a:solidFill>
                  <a:srgbClr val="FF0000"/>
                </a:solidFill>
              </a:endParaRPr>
            </a:p>
          </p:txBody>
        </p:sp>
        <p:sp>
          <p:nvSpPr>
            <p:cNvPr id="90128" name="Rectangle 41"/>
            <p:cNvSpPr>
              <a:spLocks noChangeArrowheads="1"/>
            </p:cNvSpPr>
            <p:nvPr/>
          </p:nvSpPr>
          <p:spPr bwMode="auto">
            <a:xfrm>
              <a:off x="6742558" y="3379936"/>
              <a:ext cx="1349375" cy="40957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1800" dirty="0" smtClean="0">
                  <a:solidFill>
                    <a:schemeClr val="tx2"/>
                  </a:solidFill>
                </a:rPr>
                <a:t>字块</a:t>
              </a:r>
              <a:r>
                <a:rPr lang="en-US" altLang="zh-CN" sz="1800" dirty="0" smtClean="0">
                  <a:solidFill>
                    <a:schemeClr val="tx2"/>
                  </a:solidFill>
                </a:rPr>
                <a:t>C</a:t>
              </a:r>
              <a:endParaRPr lang="zh-CN" altLang="zh-CN" sz="1800" baseline="-25000" dirty="0">
                <a:solidFill>
                  <a:schemeClr val="tx2"/>
                </a:solidFill>
              </a:endParaRPr>
            </a:p>
          </p:txBody>
        </p:sp>
        <p:sp>
          <p:nvSpPr>
            <p:cNvPr id="90129" name="Rectangle 42"/>
            <p:cNvSpPr>
              <a:spLocks noChangeArrowheads="1"/>
            </p:cNvSpPr>
            <p:nvPr/>
          </p:nvSpPr>
          <p:spPr bwMode="auto">
            <a:xfrm>
              <a:off x="6742558" y="3789511"/>
              <a:ext cx="1349375" cy="40957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1800">
                  <a:solidFill>
                    <a:schemeClr val="tx2"/>
                  </a:solidFill>
                </a:rPr>
                <a:t>……</a:t>
              </a:r>
              <a:endParaRPr lang="zh-CN" altLang="zh-CN" sz="1800">
                <a:solidFill>
                  <a:schemeClr val="tx2"/>
                </a:solidFill>
              </a:endParaRPr>
            </a:p>
          </p:txBody>
        </p:sp>
        <p:sp>
          <p:nvSpPr>
            <p:cNvPr id="90130" name="Rectangle 43"/>
            <p:cNvSpPr>
              <a:spLocks noChangeArrowheads="1"/>
            </p:cNvSpPr>
            <p:nvPr/>
          </p:nvSpPr>
          <p:spPr bwMode="auto">
            <a:xfrm>
              <a:off x="6742558" y="4199086"/>
              <a:ext cx="1349375" cy="40957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1800" dirty="0" smtClean="0">
                  <a:solidFill>
                    <a:schemeClr val="tx2"/>
                  </a:solidFill>
                </a:rPr>
                <a:t>字块</a:t>
              </a:r>
              <a:r>
                <a:rPr lang="zh-CN" altLang="en-US" sz="1800" dirty="0">
                  <a:solidFill>
                    <a:schemeClr val="tx2"/>
                  </a:solidFill>
                </a:rPr>
                <a:t>2</a:t>
              </a:r>
              <a:r>
                <a:rPr lang="en-US" altLang="zh-CN" sz="1800" dirty="0" smtClean="0">
                  <a:solidFill>
                    <a:schemeClr val="tx2"/>
                  </a:solidFill>
                </a:rPr>
                <a:t>C-1</a:t>
              </a:r>
              <a:endParaRPr lang="en-US" altLang="zh-CN" sz="1800" dirty="0">
                <a:solidFill>
                  <a:schemeClr val="tx2"/>
                </a:solidFill>
              </a:endParaRPr>
            </a:p>
          </p:txBody>
        </p:sp>
        <p:sp>
          <p:nvSpPr>
            <p:cNvPr id="90131" name="Rectangle 44"/>
            <p:cNvSpPr>
              <a:spLocks noChangeArrowheads="1"/>
            </p:cNvSpPr>
            <p:nvPr/>
          </p:nvSpPr>
          <p:spPr bwMode="auto">
            <a:xfrm>
              <a:off x="6742558" y="5016648"/>
              <a:ext cx="1349375" cy="40957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1800" dirty="0" smtClean="0">
                  <a:solidFill>
                    <a:schemeClr val="tx2"/>
                  </a:solidFill>
                </a:rPr>
                <a:t>字块</a:t>
              </a:r>
              <a:r>
                <a:rPr lang="en-US" altLang="zh-CN" sz="1800" dirty="0" smtClean="0">
                  <a:solidFill>
                    <a:schemeClr val="tx2"/>
                  </a:solidFill>
                </a:rPr>
                <a:t>M-C</a:t>
              </a:r>
              <a:endParaRPr lang="zh-CN" altLang="zh-CN" sz="1800" baseline="-25000" dirty="0">
                <a:solidFill>
                  <a:schemeClr val="tx2"/>
                </a:solidFill>
              </a:endParaRPr>
            </a:p>
          </p:txBody>
        </p:sp>
        <p:sp>
          <p:nvSpPr>
            <p:cNvPr id="90132" name="Rectangle 45"/>
            <p:cNvSpPr>
              <a:spLocks noChangeArrowheads="1"/>
            </p:cNvSpPr>
            <p:nvPr/>
          </p:nvSpPr>
          <p:spPr bwMode="auto">
            <a:xfrm>
              <a:off x="6742558" y="5426223"/>
              <a:ext cx="1349375" cy="40957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1800">
                  <a:solidFill>
                    <a:schemeClr val="tx2"/>
                  </a:solidFill>
                </a:rPr>
                <a:t>……</a:t>
              </a:r>
              <a:endParaRPr lang="zh-CN" altLang="zh-CN" sz="1800">
                <a:solidFill>
                  <a:schemeClr val="tx2"/>
                </a:solidFill>
              </a:endParaRPr>
            </a:p>
          </p:txBody>
        </p:sp>
        <p:sp>
          <p:nvSpPr>
            <p:cNvPr id="90133" name="Rectangle 46"/>
            <p:cNvSpPr>
              <a:spLocks noChangeArrowheads="1"/>
            </p:cNvSpPr>
            <p:nvPr/>
          </p:nvSpPr>
          <p:spPr bwMode="auto">
            <a:xfrm>
              <a:off x="6742558" y="5835798"/>
              <a:ext cx="1349375" cy="40957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1800" dirty="0" smtClean="0">
                  <a:solidFill>
                    <a:schemeClr val="tx2"/>
                  </a:solidFill>
                </a:rPr>
                <a:t>字块</a:t>
              </a:r>
              <a:r>
                <a:rPr lang="en-US" altLang="zh-CN" sz="1800" dirty="0" smtClean="0">
                  <a:solidFill>
                    <a:schemeClr val="tx2"/>
                  </a:solidFill>
                </a:rPr>
                <a:t>M-1</a:t>
              </a:r>
              <a:endParaRPr lang="en-US" altLang="zh-CN" sz="1800" dirty="0">
                <a:solidFill>
                  <a:schemeClr val="tx2"/>
                </a:solidFill>
              </a:endParaRPr>
            </a:p>
          </p:txBody>
        </p:sp>
        <p:sp>
          <p:nvSpPr>
            <p:cNvPr id="90134" name="Rectangle 47"/>
            <p:cNvSpPr>
              <a:spLocks noChangeArrowheads="1"/>
            </p:cNvSpPr>
            <p:nvPr/>
          </p:nvSpPr>
          <p:spPr bwMode="auto">
            <a:xfrm>
              <a:off x="6742558" y="4608661"/>
              <a:ext cx="1349375" cy="407987"/>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1800">
                  <a:solidFill>
                    <a:schemeClr val="tx2"/>
                  </a:solidFill>
                </a:rPr>
                <a:t>……</a:t>
              </a:r>
              <a:endParaRPr lang="zh-CN" altLang="zh-CN" sz="1800">
                <a:solidFill>
                  <a:schemeClr val="tx2"/>
                </a:solidFill>
              </a:endParaRPr>
            </a:p>
          </p:txBody>
        </p:sp>
        <p:sp>
          <p:nvSpPr>
            <p:cNvPr id="90135" name="AutoShape 48"/>
            <p:cNvSpPr>
              <a:spLocks/>
            </p:cNvSpPr>
            <p:nvPr/>
          </p:nvSpPr>
          <p:spPr bwMode="auto">
            <a:xfrm>
              <a:off x="8091933" y="2270273"/>
              <a:ext cx="134938" cy="993775"/>
            </a:xfrm>
            <a:prstGeom prst="rightBrace">
              <a:avLst>
                <a:gd name="adj1" fmla="val 61372"/>
                <a:gd name="adj2" fmla="val 50000"/>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1800" b="0">
                <a:latin typeface="Times New Roman" pitchFamily="18" charset="0"/>
                <a:ea typeface="宋体" pitchFamily="2" charset="-122"/>
              </a:endParaRPr>
            </a:p>
          </p:txBody>
        </p:sp>
        <p:sp>
          <p:nvSpPr>
            <p:cNvPr id="90136" name="Rectangle 49"/>
            <p:cNvSpPr>
              <a:spLocks noChangeArrowheads="1"/>
            </p:cNvSpPr>
            <p:nvPr/>
          </p:nvSpPr>
          <p:spPr bwMode="auto">
            <a:xfrm>
              <a:off x="8180833" y="2621111"/>
              <a:ext cx="495300"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lnSpc>
                  <a:spcPct val="80000"/>
                </a:lnSpc>
                <a:spcBef>
                  <a:spcPct val="0"/>
                </a:spcBef>
                <a:buClrTx/>
                <a:buFontTx/>
                <a:buNone/>
              </a:pPr>
              <a:r>
                <a:rPr lang="zh-CN" altLang="en-US" sz="1800" dirty="0" smtClean="0">
                  <a:solidFill>
                    <a:schemeClr val="tx2"/>
                  </a:solidFill>
                </a:rPr>
                <a:t>标识0</a:t>
              </a:r>
              <a:endParaRPr lang="zh-CN" altLang="zh-CN" sz="1800" dirty="0">
                <a:solidFill>
                  <a:schemeClr val="tx2"/>
                </a:solidFill>
              </a:endParaRPr>
            </a:p>
          </p:txBody>
        </p:sp>
        <p:sp>
          <p:nvSpPr>
            <p:cNvPr id="90137" name="AutoShape 50"/>
            <p:cNvSpPr>
              <a:spLocks/>
            </p:cNvSpPr>
            <p:nvPr/>
          </p:nvSpPr>
          <p:spPr bwMode="auto">
            <a:xfrm>
              <a:off x="8091933" y="3497411"/>
              <a:ext cx="134938" cy="993775"/>
            </a:xfrm>
            <a:prstGeom prst="rightBrace">
              <a:avLst>
                <a:gd name="adj1" fmla="val 61372"/>
                <a:gd name="adj2" fmla="val 50000"/>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1800" b="0">
                <a:latin typeface="Times New Roman" pitchFamily="18" charset="0"/>
                <a:ea typeface="宋体" pitchFamily="2" charset="-122"/>
              </a:endParaRPr>
            </a:p>
          </p:txBody>
        </p:sp>
        <p:sp>
          <p:nvSpPr>
            <p:cNvPr id="90138" name="Rectangle 51"/>
            <p:cNvSpPr>
              <a:spLocks noChangeArrowheads="1"/>
            </p:cNvSpPr>
            <p:nvPr/>
          </p:nvSpPr>
          <p:spPr bwMode="auto">
            <a:xfrm>
              <a:off x="8180833" y="3848248"/>
              <a:ext cx="495300"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lnSpc>
                  <a:spcPct val="80000"/>
                </a:lnSpc>
                <a:spcBef>
                  <a:spcPct val="0"/>
                </a:spcBef>
                <a:buClrTx/>
                <a:buFontTx/>
                <a:buNone/>
              </a:pPr>
              <a:r>
                <a:rPr lang="zh-CN" altLang="en-US" sz="1800" dirty="0" smtClean="0">
                  <a:solidFill>
                    <a:schemeClr val="tx2"/>
                  </a:solidFill>
                </a:rPr>
                <a:t>标识1</a:t>
              </a:r>
              <a:endParaRPr lang="zh-CN" altLang="zh-CN" sz="1800" dirty="0">
                <a:solidFill>
                  <a:schemeClr val="tx2"/>
                </a:solidFill>
              </a:endParaRPr>
            </a:p>
          </p:txBody>
        </p:sp>
        <p:sp>
          <p:nvSpPr>
            <p:cNvPr id="90139" name="AutoShape 52"/>
            <p:cNvSpPr>
              <a:spLocks/>
            </p:cNvSpPr>
            <p:nvPr/>
          </p:nvSpPr>
          <p:spPr bwMode="auto">
            <a:xfrm>
              <a:off x="8091933" y="5134123"/>
              <a:ext cx="134938" cy="993775"/>
            </a:xfrm>
            <a:prstGeom prst="rightBrace">
              <a:avLst>
                <a:gd name="adj1" fmla="val 61372"/>
                <a:gd name="adj2" fmla="val 50000"/>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endParaRPr lang="zh-CN" altLang="en-US" sz="1800" b="0">
                <a:latin typeface="Times New Roman" pitchFamily="18" charset="0"/>
                <a:ea typeface="宋体" pitchFamily="2" charset="-122"/>
              </a:endParaRPr>
            </a:p>
          </p:txBody>
        </p:sp>
        <p:sp>
          <p:nvSpPr>
            <p:cNvPr id="90140" name="Rectangle 53"/>
            <p:cNvSpPr>
              <a:spLocks noChangeArrowheads="1"/>
            </p:cNvSpPr>
            <p:nvPr/>
          </p:nvSpPr>
          <p:spPr bwMode="auto">
            <a:xfrm>
              <a:off x="8180833" y="5484961"/>
              <a:ext cx="855663"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lnSpc>
                  <a:spcPct val="80000"/>
                </a:lnSpc>
                <a:spcBef>
                  <a:spcPct val="0"/>
                </a:spcBef>
                <a:buClrTx/>
                <a:buFontTx/>
                <a:buNone/>
              </a:pPr>
              <a:r>
                <a:rPr lang="zh-CN" altLang="en-US" sz="1800" dirty="0" smtClean="0">
                  <a:solidFill>
                    <a:schemeClr val="tx2"/>
                  </a:solidFill>
                </a:rPr>
                <a:t>标识</a:t>
              </a:r>
              <a:r>
                <a:rPr lang="en-US" altLang="zh-CN" sz="1800" dirty="0" smtClean="0">
                  <a:solidFill>
                    <a:schemeClr val="tx2"/>
                  </a:solidFill>
                </a:rPr>
                <a:t>2</a:t>
              </a:r>
              <a:r>
                <a:rPr lang="en-US" altLang="zh-CN" sz="1800" baseline="30000" dirty="0" smtClean="0">
                  <a:solidFill>
                    <a:schemeClr val="tx2"/>
                  </a:solidFill>
                </a:rPr>
                <a:t>t</a:t>
              </a:r>
              <a:r>
                <a:rPr lang="en-US" altLang="zh-CN" sz="1800" dirty="0" smtClean="0">
                  <a:solidFill>
                    <a:schemeClr val="tx2"/>
                  </a:solidFill>
                </a:rPr>
                <a:t>-1</a:t>
              </a:r>
              <a:endParaRPr lang="zh-CN" altLang="zh-CN" sz="1800" dirty="0">
                <a:solidFill>
                  <a:schemeClr val="tx2"/>
                </a:solidFill>
              </a:endParaRPr>
            </a:p>
          </p:txBody>
        </p:sp>
        <p:sp>
          <p:nvSpPr>
            <p:cNvPr id="90141" name="Line 54"/>
            <p:cNvSpPr>
              <a:spLocks noChangeShapeType="1"/>
            </p:cNvSpPr>
            <p:nvPr/>
          </p:nvSpPr>
          <p:spPr bwMode="auto">
            <a:xfrm>
              <a:off x="5661471" y="3146573"/>
              <a:ext cx="1081087" cy="468313"/>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90142" name="Line 55"/>
            <p:cNvSpPr>
              <a:spLocks noChangeShapeType="1"/>
            </p:cNvSpPr>
            <p:nvPr/>
          </p:nvSpPr>
          <p:spPr bwMode="auto">
            <a:xfrm>
              <a:off x="5661471" y="3146573"/>
              <a:ext cx="1081087" cy="2162175"/>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90143" name="Line 56"/>
            <p:cNvSpPr>
              <a:spLocks noChangeShapeType="1"/>
            </p:cNvSpPr>
            <p:nvPr/>
          </p:nvSpPr>
          <p:spPr bwMode="auto">
            <a:xfrm>
              <a:off x="5661471" y="4373711"/>
              <a:ext cx="1081087" cy="58737"/>
            </a:xfrm>
            <a:prstGeom prst="line">
              <a:avLst/>
            </a:prstGeom>
            <a:noFill/>
            <a:ln w="28575">
              <a:solidFill>
                <a:srgbClr val="FF0000"/>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90144" name="Line 57"/>
            <p:cNvSpPr>
              <a:spLocks noChangeShapeType="1"/>
            </p:cNvSpPr>
            <p:nvPr/>
          </p:nvSpPr>
          <p:spPr bwMode="auto">
            <a:xfrm flipV="1">
              <a:off x="5661471" y="3205311"/>
              <a:ext cx="1081087" cy="1168400"/>
            </a:xfrm>
            <a:prstGeom prst="line">
              <a:avLst/>
            </a:prstGeom>
            <a:noFill/>
            <a:ln w="28575">
              <a:solidFill>
                <a:srgbClr val="FF0000"/>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90145" name="Line 58"/>
            <p:cNvSpPr>
              <a:spLocks noChangeShapeType="1"/>
            </p:cNvSpPr>
            <p:nvPr/>
          </p:nvSpPr>
          <p:spPr bwMode="auto">
            <a:xfrm>
              <a:off x="5661471" y="4373711"/>
              <a:ext cx="1081087" cy="1754187"/>
            </a:xfrm>
            <a:prstGeom prst="line">
              <a:avLst/>
            </a:prstGeom>
            <a:noFill/>
            <a:ln w="28575">
              <a:solidFill>
                <a:srgbClr val="FF0000"/>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sp>
        <p:nvSpPr>
          <p:cNvPr id="2" name="矩形 1"/>
          <p:cNvSpPr/>
          <p:nvPr/>
        </p:nvSpPr>
        <p:spPr>
          <a:xfrm>
            <a:off x="614820" y="2869377"/>
            <a:ext cx="4029188" cy="1723549"/>
          </a:xfrm>
          <a:prstGeom prst="rect">
            <a:avLst/>
          </a:prstGeom>
        </p:spPr>
        <p:txBody>
          <a:bodyPr wrap="square">
            <a:spAutoFit/>
          </a:bodyPr>
          <a:lstStyle/>
          <a:p>
            <a:pPr marL="0" lvl="1" algn="just">
              <a:spcBef>
                <a:spcPts val="0"/>
              </a:spcBef>
            </a:pPr>
            <a:r>
              <a:rPr lang="zh-CN" altLang="en-US" sz="2400" b="1" dirty="0" smtClean="0">
                <a:latin typeface="+mn-lt"/>
              </a:rPr>
              <a:t>    对于</a:t>
            </a:r>
            <a:r>
              <a:rPr lang="zh-CN" altLang="en-US" sz="2400" b="1" dirty="0">
                <a:latin typeface="+mn-lt"/>
              </a:rPr>
              <a:t>主存的第</a:t>
            </a:r>
            <a:r>
              <a:rPr lang="en-US" altLang="zh-CN" sz="2400" b="1" dirty="0" err="1" smtClean="0">
                <a:solidFill>
                  <a:srgbClr val="0000FF"/>
                </a:solidFill>
                <a:latin typeface="+mn-lt"/>
              </a:rPr>
              <a:t>i</a:t>
            </a:r>
            <a:r>
              <a:rPr lang="zh-CN" altLang="en-US" sz="2400" b="1" dirty="0" smtClean="0">
                <a:latin typeface="+mn-lt"/>
              </a:rPr>
              <a:t>块</a:t>
            </a:r>
            <a:r>
              <a:rPr lang="zh-CN" altLang="en-US" sz="2400" b="1" dirty="0">
                <a:latin typeface="+mn-lt"/>
              </a:rPr>
              <a:t>，若它映象到</a:t>
            </a:r>
            <a:r>
              <a:rPr lang="en-US" altLang="zh-CN" sz="2400" b="1" dirty="0">
                <a:latin typeface="+mn-lt"/>
              </a:rPr>
              <a:t>Cache</a:t>
            </a:r>
            <a:r>
              <a:rPr lang="zh-CN" altLang="en-US" sz="2400" b="1" dirty="0">
                <a:latin typeface="+mn-lt"/>
              </a:rPr>
              <a:t>的第</a:t>
            </a:r>
            <a:r>
              <a:rPr lang="en-US" altLang="zh-CN" sz="2400" b="1" dirty="0" smtClean="0">
                <a:solidFill>
                  <a:srgbClr val="0000FF"/>
                </a:solidFill>
                <a:latin typeface="+mn-lt"/>
              </a:rPr>
              <a:t>j</a:t>
            </a:r>
            <a:r>
              <a:rPr lang="zh-CN" altLang="en-US" sz="2400" b="1" dirty="0" smtClean="0">
                <a:latin typeface="+mn-lt"/>
              </a:rPr>
              <a:t>块</a:t>
            </a:r>
            <a:r>
              <a:rPr lang="zh-CN" altLang="en-US" sz="2400" b="1" dirty="0">
                <a:latin typeface="+mn-lt"/>
              </a:rPr>
              <a:t>，</a:t>
            </a:r>
            <a:r>
              <a:rPr lang="zh-CN" altLang="en-US" sz="2400" b="1" dirty="0" smtClean="0">
                <a:latin typeface="+mn-lt"/>
              </a:rPr>
              <a:t>则：</a:t>
            </a:r>
            <a:endParaRPr lang="zh-CN" altLang="en-US" sz="2400" b="1" dirty="0">
              <a:latin typeface="+mn-lt"/>
            </a:endParaRPr>
          </a:p>
          <a:p>
            <a:pPr marL="0" lvl="1">
              <a:spcBef>
                <a:spcPts val="600"/>
              </a:spcBef>
              <a:spcAft>
                <a:spcPts val="600"/>
              </a:spcAft>
            </a:pPr>
            <a:r>
              <a:rPr lang="en-US" altLang="zh-CN" sz="2400" b="1" dirty="0" smtClean="0">
                <a:solidFill>
                  <a:srgbClr val="0000FF"/>
                </a:solidFill>
                <a:latin typeface="+mn-lt"/>
              </a:rPr>
              <a:t>j</a:t>
            </a:r>
            <a:r>
              <a:rPr lang="zh-CN" altLang="en-US" sz="2400" b="1" dirty="0">
                <a:solidFill>
                  <a:srgbClr val="0000FF"/>
                </a:solidFill>
                <a:latin typeface="+mn-lt"/>
              </a:rPr>
              <a:t>＝</a:t>
            </a:r>
            <a:r>
              <a:rPr lang="en-US" altLang="zh-CN" sz="2400" b="1" dirty="0" err="1">
                <a:solidFill>
                  <a:srgbClr val="0000FF"/>
                </a:solidFill>
                <a:latin typeface="+mn-lt"/>
              </a:rPr>
              <a:t>i</a:t>
            </a:r>
            <a:r>
              <a:rPr lang="en-US" altLang="zh-CN" sz="2400" b="1" dirty="0">
                <a:solidFill>
                  <a:srgbClr val="0000FF"/>
                </a:solidFill>
                <a:latin typeface="+mn-lt"/>
              </a:rPr>
              <a:t> mod </a:t>
            </a:r>
            <a:r>
              <a:rPr lang="en-US" altLang="zh-CN" sz="2400" b="1" dirty="0" smtClean="0">
                <a:solidFill>
                  <a:srgbClr val="0000FF"/>
                </a:solidFill>
                <a:latin typeface="+mn-lt"/>
              </a:rPr>
              <a:t>C</a:t>
            </a:r>
            <a:r>
              <a:rPr lang="en-US" altLang="zh-CN" sz="2400" b="1" dirty="0" smtClean="0">
                <a:latin typeface="+mn-lt"/>
              </a:rPr>
              <a:t> </a:t>
            </a:r>
          </a:p>
          <a:p>
            <a:pPr marL="0" lvl="1">
              <a:spcBef>
                <a:spcPts val="0"/>
              </a:spcBef>
            </a:pPr>
            <a:r>
              <a:rPr lang="zh-CN" altLang="en-US" sz="2400" b="1" dirty="0" smtClean="0">
                <a:solidFill>
                  <a:srgbClr val="000000"/>
                </a:solidFill>
                <a:latin typeface="+mn-lt"/>
              </a:rPr>
              <a:t>（</a:t>
            </a:r>
            <a:r>
              <a:rPr lang="en-US" altLang="zh-CN" sz="2400" b="1" dirty="0" smtClean="0">
                <a:solidFill>
                  <a:srgbClr val="0000FF"/>
                </a:solidFill>
              </a:rPr>
              <a:t> </a:t>
            </a:r>
            <a:r>
              <a:rPr lang="en-US" altLang="zh-CN" sz="2400" b="1" dirty="0" smtClean="0">
                <a:latin typeface="+mn-lt"/>
              </a:rPr>
              <a:t>C</a:t>
            </a:r>
            <a:r>
              <a:rPr lang="zh-CN" altLang="en-US" sz="2400" b="1" dirty="0" smtClean="0">
                <a:solidFill>
                  <a:srgbClr val="000000"/>
                </a:solidFill>
                <a:latin typeface="+mn-lt"/>
              </a:rPr>
              <a:t>为</a:t>
            </a:r>
            <a:r>
              <a:rPr lang="en-US" altLang="zh-CN" sz="2400" b="1" dirty="0" smtClean="0">
                <a:solidFill>
                  <a:srgbClr val="000000"/>
                </a:solidFill>
                <a:latin typeface="+mn-lt"/>
              </a:rPr>
              <a:t>Cache</a:t>
            </a:r>
            <a:r>
              <a:rPr lang="zh-CN" altLang="en-US" sz="2400" b="1" dirty="0" smtClean="0">
                <a:solidFill>
                  <a:srgbClr val="000000"/>
                </a:solidFill>
                <a:latin typeface="+mn-lt"/>
              </a:rPr>
              <a:t>的块数）</a:t>
            </a:r>
            <a:endParaRPr lang="zh-CN" altLang="en-US" sz="2400" b="1" dirty="0">
              <a:solidFill>
                <a:srgbClr val="000000"/>
              </a:solidFill>
              <a:latin typeface="+mn-lt"/>
            </a:endParaRPr>
          </a:p>
        </p:txBody>
      </p:sp>
      <p:sp>
        <p:nvSpPr>
          <p:cNvPr id="3" name="矩形 2"/>
          <p:cNvSpPr/>
          <p:nvPr/>
        </p:nvSpPr>
        <p:spPr>
          <a:xfrm>
            <a:off x="683567" y="4797152"/>
            <a:ext cx="5314185" cy="830997"/>
          </a:xfrm>
          <a:prstGeom prst="rect">
            <a:avLst/>
          </a:prstGeom>
        </p:spPr>
        <p:txBody>
          <a:bodyPr wrap="square">
            <a:spAutoFit/>
          </a:bodyPr>
          <a:lstStyle/>
          <a:p>
            <a:pPr marL="0" lvl="1" algn="just"/>
            <a:r>
              <a:rPr lang="zh-CN" altLang="en-US" sz="2400" b="1" dirty="0" smtClean="0">
                <a:latin typeface="+mn-lt"/>
              </a:rPr>
              <a:t>   设</a:t>
            </a:r>
            <a:r>
              <a:rPr lang="en-US" altLang="zh-CN" sz="2400" b="1" dirty="0" smtClean="0">
                <a:solidFill>
                  <a:srgbClr val="0000FF"/>
                </a:solidFill>
                <a:latin typeface="+mn-lt"/>
              </a:rPr>
              <a:t>C=2</a:t>
            </a:r>
            <a:r>
              <a:rPr lang="en-US" altLang="zh-CN" sz="2400" b="1" baseline="30000" dirty="0" smtClean="0">
                <a:solidFill>
                  <a:srgbClr val="0000FF"/>
                </a:solidFill>
                <a:latin typeface="+mn-lt"/>
              </a:rPr>
              <a:t>c</a:t>
            </a:r>
            <a:r>
              <a:rPr lang="zh-CN" altLang="en-US" sz="2400" b="1" dirty="0" smtClean="0">
                <a:latin typeface="+mn-lt"/>
              </a:rPr>
              <a:t>，</a:t>
            </a:r>
            <a:r>
              <a:rPr lang="zh-CN" altLang="en-US" sz="2400" b="1" dirty="0">
                <a:latin typeface="+mn-lt"/>
              </a:rPr>
              <a:t>则当表示为二进制数时，</a:t>
            </a:r>
            <a:r>
              <a:rPr lang="en-US" altLang="zh-CN" sz="2400" b="1" dirty="0">
                <a:latin typeface="+mn-lt"/>
              </a:rPr>
              <a:t>j</a:t>
            </a:r>
            <a:r>
              <a:rPr lang="zh-CN" altLang="en-US" sz="2400" b="1" dirty="0">
                <a:latin typeface="+mn-lt"/>
              </a:rPr>
              <a:t>实际上就是</a:t>
            </a:r>
            <a:r>
              <a:rPr lang="en-US" altLang="zh-CN" sz="2400" b="1" dirty="0" err="1">
                <a:latin typeface="+mn-lt"/>
              </a:rPr>
              <a:t>i</a:t>
            </a:r>
            <a:r>
              <a:rPr lang="zh-CN" altLang="en-US" sz="2400" b="1" dirty="0">
                <a:latin typeface="+mn-lt"/>
              </a:rPr>
              <a:t>的</a:t>
            </a:r>
            <a:r>
              <a:rPr lang="zh-CN" altLang="en-US" sz="2400" b="1" dirty="0" smtClean="0">
                <a:latin typeface="+mn-lt"/>
              </a:rPr>
              <a:t>低</a:t>
            </a:r>
            <a:r>
              <a:rPr lang="en-US" altLang="zh-CN" sz="2400" b="1" dirty="0" smtClean="0">
                <a:latin typeface="+mn-lt"/>
              </a:rPr>
              <a:t>c</a:t>
            </a:r>
            <a:r>
              <a:rPr lang="zh-CN" altLang="en-US" sz="2400" b="1" dirty="0" smtClean="0">
                <a:latin typeface="+mn-lt"/>
              </a:rPr>
              <a:t>位</a:t>
            </a:r>
            <a:r>
              <a:rPr lang="en-US" altLang="zh-CN" sz="2400" b="1" dirty="0" smtClean="0">
                <a:latin typeface="+mn-lt"/>
              </a:rPr>
              <a:t>: </a:t>
            </a:r>
            <a:endParaRPr lang="en-US" altLang="zh-CN" sz="2400" b="1" dirty="0">
              <a:latin typeface="+mn-lt"/>
            </a:endParaRPr>
          </a:p>
        </p:txBody>
      </p:sp>
      <p:grpSp>
        <p:nvGrpSpPr>
          <p:cNvPr id="46" name="组合 45"/>
          <p:cNvGrpSpPr/>
          <p:nvPr/>
        </p:nvGrpSpPr>
        <p:grpSpPr>
          <a:xfrm>
            <a:off x="683568" y="5609489"/>
            <a:ext cx="4486920" cy="894368"/>
            <a:chOff x="2332038" y="3003550"/>
            <a:chExt cx="5124450" cy="1345192"/>
          </a:xfrm>
        </p:grpSpPr>
        <p:sp>
          <p:nvSpPr>
            <p:cNvPr id="47" name="Rectangle 4"/>
            <p:cNvSpPr>
              <a:spLocks noChangeArrowheads="1"/>
            </p:cNvSpPr>
            <p:nvPr/>
          </p:nvSpPr>
          <p:spPr bwMode="auto">
            <a:xfrm>
              <a:off x="2865438" y="3003550"/>
              <a:ext cx="4591050" cy="609600"/>
            </a:xfrm>
            <a:prstGeom prst="rect">
              <a:avLst/>
            </a:prstGeom>
            <a:solidFill>
              <a:srgbClr val="FFFFCC"/>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48" name="Line 6"/>
            <p:cNvSpPr>
              <a:spLocks noChangeShapeType="1"/>
            </p:cNvSpPr>
            <p:nvPr/>
          </p:nvSpPr>
          <p:spPr bwMode="auto">
            <a:xfrm>
              <a:off x="5913438" y="3017838"/>
              <a:ext cx="0" cy="609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49" name="Text Box 12"/>
            <p:cNvSpPr txBox="1">
              <a:spLocks noChangeArrowheads="1"/>
            </p:cNvSpPr>
            <p:nvPr/>
          </p:nvSpPr>
          <p:spPr bwMode="auto">
            <a:xfrm>
              <a:off x="6279527" y="3003550"/>
              <a:ext cx="838200" cy="509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0"/>
                </a:spcBef>
              </a:pPr>
              <a:r>
                <a:rPr lang="en-US" altLang="zh-CN" sz="1600" b="1" i="1" dirty="0">
                  <a:solidFill>
                    <a:srgbClr val="D60093"/>
                  </a:solidFill>
                  <a:latin typeface="Times New Roman" pitchFamily="18" charset="0"/>
                  <a:ea typeface="宋体" charset="-122"/>
                </a:rPr>
                <a:t>j</a:t>
              </a:r>
              <a:endParaRPr lang="en-US" altLang="zh-CN" sz="1600" b="1" dirty="0">
                <a:solidFill>
                  <a:srgbClr val="D60093"/>
                </a:solidFill>
                <a:latin typeface="Times New Roman" pitchFamily="18" charset="0"/>
                <a:ea typeface="宋体" charset="-122"/>
              </a:endParaRPr>
            </a:p>
          </p:txBody>
        </p:sp>
        <p:sp>
          <p:nvSpPr>
            <p:cNvPr id="50" name="Text Box 13"/>
            <p:cNvSpPr txBox="1">
              <a:spLocks noChangeArrowheads="1"/>
            </p:cNvSpPr>
            <p:nvPr/>
          </p:nvSpPr>
          <p:spPr bwMode="auto">
            <a:xfrm>
              <a:off x="2332038" y="3003550"/>
              <a:ext cx="838200" cy="509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0"/>
                </a:spcBef>
              </a:pPr>
              <a:r>
                <a:rPr lang="en-US" altLang="zh-CN" sz="1600" b="1" i="1" dirty="0" err="1">
                  <a:solidFill>
                    <a:srgbClr val="D60093"/>
                  </a:solidFill>
                  <a:latin typeface="Times New Roman" pitchFamily="18" charset="0"/>
                  <a:ea typeface="宋体" charset="-122"/>
                </a:rPr>
                <a:t>i</a:t>
              </a:r>
              <a:r>
                <a:rPr lang="zh-CN" altLang="en-US" sz="1600" b="1" i="1" dirty="0">
                  <a:solidFill>
                    <a:srgbClr val="D60093"/>
                  </a:solidFill>
                  <a:latin typeface="Times New Roman" pitchFamily="18" charset="0"/>
                  <a:ea typeface="宋体" charset="-122"/>
                </a:rPr>
                <a:t>：</a:t>
              </a:r>
              <a:endParaRPr lang="zh-CN" altLang="en-US" sz="1600" b="1" dirty="0">
                <a:solidFill>
                  <a:srgbClr val="D60093"/>
                </a:solidFill>
                <a:latin typeface="Times New Roman" pitchFamily="18" charset="0"/>
                <a:ea typeface="宋体" charset="-122"/>
              </a:endParaRPr>
            </a:p>
          </p:txBody>
        </p:sp>
        <p:sp>
          <p:nvSpPr>
            <p:cNvPr id="51" name="Line 14"/>
            <p:cNvSpPr>
              <a:spLocks noChangeShapeType="1"/>
            </p:cNvSpPr>
            <p:nvPr/>
          </p:nvSpPr>
          <p:spPr bwMode="auto">
            <a:xfrm>
              <a:off x="7453313" y="3624263"/>
              <a:ext cx="3175" cy="6184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52" name="Line 15"/>
            <p:cNvSpPr>
              <a:spLocks noChangeShapeType="1"/>
            </p:cNvSpPr>
            <p:nvPr/>
          </p:nvSpPr>
          <p:spPr bwMode="auto">
            <a:xfrm>
              <a:off x="5915025" y="3609975"/>
              <a:ext cx="0" cy="3810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53" name="Line 16"/>
            <p:cNvSpPr>
              <a:spLocks noChangeShapeType="1"/>
            </p:cNvSpPr>
            <p:nvPr/>
          </p:nvSpPr>
          <p:spPr bwMode="auto">
            <a:xfrm>
              <a:off x="6996113" y="3852863"/>
              <a:ext cx="457200" cy="0"/>
            </a:xfrm>
            <a:prstGeom prst="line">
              <a:avLst/>
            </a:prstGeom>
            <a:noFill/>
            <a:ln w="952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54" name="Line 17"/>
            <p:cNvSpPr>
              <a:spLocks noChangeShapeType="1"/>
            </p:cNvSpPr>
            <p:nvPr/>
          </p:nvSpPr>
          <p:spPr bwMode="auto">
            <a:xfrm flipH="1">
              <a:off x="5929313" y="3852863"/>
              <a:ext cx="457200" cy="0"/>
            </a:xfrm>
            <a:prstGeom prst="line">
              <a:avLst/>
            </a:prstGeom>
            <a:noFill/>
            <a:ln w="952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55" name="Text Box 18"/>
            <p:cNvSpPr txBox="1">
              <a:spLocks noChangeArrowheads="1"/>
            </p:cNvSpPr>
            <p:nvPr/>
          </p:nvSpPr>
          <p:spPr bwMode="auto">
            <a:xfrm>
              <a:off x="6156734" y="3596973"/>
              <a:ext cx="1191904" cy="509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0"/>
                </a:spcBef>
              </a:pPr>
              <a:r>
                <a:rPr lang="en-US" altLang="zh-CN" sz="1600" b="1" dirty="0" smtClean="0">
                  <a:solidFill>
                    <a:srgbClr val="D60093"/>
                  </a:solidFill>
                  <a:latin typeface="Times New Roman" pitchFamily="18" charset="0"/>
                  <a:ea typeface="宋体" charset="-122"/>
                </a:rPr>
                <a:t>c</a:t>
              </a:r>
              <a:r>
                <a:rPr lang="zh-CN" altLang="zh-CN" sz="1600" b="1" dirty="0" smtClean="0">
                  <a:solidFill>
                    <a:srgbClr val="D60093"/>
                  </a:solidFill>
                  <a:latin typeface="Times New Roman" pitchFamily="18" charset="0"/>
                  <a:ea typeface="宋体" charset="-122"/>
                </a:rPr>
                <a:t>位</a:t>
              </a:r>
            </a:p>
          </p:txBody>
        </p:sp>
        <p:sp>
          <p:nvSpPr>
            <p:cNvPr id="57" name="Text Box 12"/>
            <p:cNvSpPr txBox="1">
              <a:spLocks noChangeArrowheads="1"/>
            </p:cNvSpPr>
            <p:nvPr/>
          </p:nvSpPr>
          <p:spPr bwMode="auto">
            <a:xfrm>
              <a:off x="3170238" y="3068034"/>
              <a:ext cx="2369135" cy="509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0"/>
                </a:spcBef>
              </a:pPr>
              <a:r>
                <a:rPr lang="zh-CN" altLang="en-US" sz="1600" b="1" dirty="0">
                  <a:ea typeface="宋体" charset="-122"/>
                </a:rPr>
                <a:t>主存</a:t>
              </a:r>
              <a:r>
                <a:rPr lang="zh-CN" altLang="en-US" sz="1600" b="1" dirty="0" smtClean="0">
                  <a:ea typeface="宋体" charset="-122"/>
                </a:rPr>
                <a:t>字块标识</a:t>
              </a:r>
              <a:endParaRPr lang="zh-CN" altLang="en-US" sz="1600" b="1" dirty="0">
                <a:ea typeface="宋体" charset="-122"/>
              </a:endParaRPr>
            </a:p>
          </p:txBody>
        </p:sp>
        <p:sp>
          <p:nvSpPr>
            <p:cNvPr id="56" name="Line 14"/>
            <p:cNvSpPr>
              <a:spLocks noChangeShapeType="1"/>
            </p:cNvSpPr>
            <p:nvPr/>
          </p:nvSpPr>
          <p:spPr bwMode="auto">
            <a:xfrm flipH="1">
              <a:off x="2865438" y="3596973"/>
              <a:ext cx="10407" cy="5674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58" name="Text Box 18"/>
            <p:cNvSpPr txBox="1">
              <a:spLocks noChangeArrowheads="1"/>
            </p:cNvSpPr>
            <p:nvPr/>
          </p:nvSpPr>
          <p:spPr bwMode="auto">
            <a:xfrm>
              <a:off x="3958410" y="3577243"/>
              <a:ext cx="1191904" cy="509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0"/>
                </a:spcBef>
              </a:pPr>
              <a:r>
                <a:rPr lang="en-US" altLang="zh-CN" sz="1600" b="1" dirty="0" smtClean="0">
                  <a:solidFill>
                    <a:srgbClr val="D60093"/>
                  </a:solidFill>
                  <a:latin typeface="Times New Roman" pitchFamily="18" charset="0"/>
                  <a:ea typeface="宋体" charset="-122"/>
                </a:rPr>
                <a:t>t</a:t>
              </a:r>
              <a:r>
                <a:rPr lang="zh-CN" altLang="zh-CN" sz="1600" b="1" dirty="0" smtClean="0">
                  <a:solidFill>
                    <a:srgbClr val="D60093"/>
                  </a:solidFill>
                  <a:latin typeface="Times New Roman" pitchFamily="18" charset="0"/>
                  <a:ea typeface="宋体" charset="-122"/>
                </a:rPr>
                <a:t>位</a:t>
              </a:r>
            </a:p>
          </p:txBody>
        </p:sp>
        <p:sp>
          <p:nvSpPr>
            <p:cNvPr id="59" name="Line 17"/>
            <p:cNvSpPr>
              <a:spLocks noChangeShapeType="1"/>
            </p:cNvSpPr>
            <p:nvPr/>
          </p:nvSpPr>
          <p:spPr bwMode="auto">
            <a:xfrm flipH="1" flipV="1">
              <a:off x="2875845" y="3851578"/>
              <a:ext cx="1347698" cy="2689"/>
            </a:xfrm>
            <a:prstGeom prst="line">
              <a:avLst/>
            </a:prstGeom>
            <a:noFill/>
            <a:ln w="952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60" name="Line 17"/>
            <p:cNvSpPr>
              <a:spLocks noChangeShapeType="1"/>
            </p:cNvSpPr>
            <p:nvPr/>
          </p:nvSpPr>
          <p:spPr bwMode="auto">
            <a:xfrm>
              <a:off x="4793088" y="3852507"/>
              <a:ext cx="1120349" cy="3529"/>
            </a:xfrm>
            <a:prstGeom prst="line">
              <a:avLst/>
            </a:prstGeom>
            <a:noFill/>
            <a:ln w="952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61" name="Line 17"/>
            <p:cNvSpPr>
              <a:spLocks noChangeShapeType="1"/>
            </p:cNvSpPr>
            <p:nvPr/>
          </p:nvSpPr>
          <p:spPr bwMode="auto">
            <a:xfrm flipH="1" flipV="1">
              <a:off x="2875845" y="4094426"/>
              <a:ext cx="2087853" cy="11756"/>
            </a:xfrm>
            <a:prstGeom prst="line">
              <a:avLst/>
            </a:prstGeom>
            <a:noFill/>
            <a:ln w="952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62" name="Line 17"/>
            <p:cNvSpPr>
              <a:spLocks noChangeShapeType="1"/>
            </p:cNvSpPr>
            <p:nvPr/>
          </p:nvSpPr>
          <p:spPr bwMode="auto">
            <a:xfrm flipV="1">
              <a:off x="5621613" y="4100644"/>
              <a:ext cx="1831701" cy="5538"/>
            </a:xfrm>
            <a:prstGeom prst="line">
              <a:avLst/>
            </a:prstGeom>
            <a:noFill/>
            <a:ln w="952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63" name="Text Box 18"/>
            <p:cNvSpPr txBox="1">
              <a:spLocks noChangeArrowheads="1"/>
            </p:cNvSpPr>
            <p:nvPr/>
          </p:nvSpPr>
          <p:spPr bwMode="auto">
            <a:xfrm>
              <a:off x="4757310" y="3839533"/>
              <a:ext cx="1191904" cy="509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0"/>
                </a:spcBef>
              </a:pPr>
              <a:r>
                <a:rPr lang="en-US" altLang="zh-CN" sz="1600" b="1" dirty="0" smtClean="0">
                  <a:solidFill>
                    <a:srgbClr val="D60093"/>
                  </a:solidFill>
                  <a:latin typeface="Times New Roman" pitchFamily="18" charset="0"/>
                  <a:ea typeface="宋体" charset="-122"/>
                </a:rPr>
                <a:t>m</a:t>
              </a:r>
              <a:r>
                <a:rPr lang="zh-CN" altLang="zh-CN" sz="1600" b="1" dirty="0" smtClean="0">
                  <a:solidFill>
                    <a:srgbClr val="D60093"/>
                  </a:solidFill>
                  <a:latin typeface="Times New Roman" pitchFamily="18" charset="0"/>
                  <a:ea typeface="宋体" charset="-122"/>
                </a:rPr>
                <a:t>位</a:t>
              </a:r>
            </a:p>
          </p:txBody>
        </p:sp>
      </p:gr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lstStyle/>
          <a:p>
            <a:pPr eaLnBrk="1" hangingPunct="1">
              <a:defRPr/>
            </a:pPr>
            <a:r>
              <a:rPr lang="zh-CN" altLang="en-US" smtClean="0"/>
              <a:t>直接地址变换</a:t>
            </a:r>
          </a:p>
        </p:txBody>
      </p:sp>
      <p:sp>
        <p:nvSpPr>
          <p:cNvPr id="9113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地址映象与变换方法</a:t>
            </a:r>
            <a:endParaRPr lang="zh-CN" altLang="en-US" sz="1200" b="0">
              <a:latin typeface="Times New Roman" pitchFamily="18" charset="0"/>
              <a:ea typeface="幼圆" pitchFamily="49" charset="-122"/>
            </a:endParaRPr>
          </a:p>
        </p:txBody>
      </p:sp>
      <p:sp>
        <p:nvSpPr>
          <p:cNvPr id="91140" name="Text Box 4"/>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en-US" altLang="zh-CN" sz="1200" b="0" dirty="0" smtClean="0">
                <a:latin typeface="幼圆" pitchFamily="49" charset="-122"/>
                <a:ea typeface="幼圆" pitchFamily="49" charset="-122"/>
              </a:rPr>
              <a:t>3</a:t>
            </a:r>
            <a:r>
              <a:rPr lang="zh-CN" altLang="en-US" sz="1200" b="0" dirty="0" smtClean="0">
                <a:latin typeface="幼圆" pitchFamily="49" charset="-122"/>
                <a:ea typeface="幼圆" pitchFamily="49" charset="-122"/>
              </a:rPr>
              <a:t> </a:t>
            </a:r>
            <a:r>
              <a:rPr lang="zh-CN" altLang="en-US" sz="1200" b="0" dirty="0">
                <a:latin typeface="幼圆" pitchFamily="49" charset="-122"/>
                <a:ea typeface="幼圆" pitchFamily="49" charset="-122"/>
              </a:rPr>
              <a:t>之 2</a:t>
            </a:r>
          </a:p>
        </p:txBody>
      </p:sp>
      <p:grpSp>
        <p:nvGrpSpPr>
          <p:cNvPr id="35" name="Group 120"/>
          <p:cNvGrpSpPr>
            <a:grpSpLocks/>
          </p:cNvGrpSpPr>
          <p:nvPr/>
        </p:nvGrpSpPr>
        <p:grpSpPr bwMode="auto">
          <a:xfrm>
            <a:off x="152400" y="1891431"/>
            <a:ext cx="8915400" cy="4633913"/>
            <a:chOff x="96" y="672"/>
            <a:chExt cx="5616" cy="2919"/>
          </a:xfrm>
        </p:grpSpPr>
        <p:sp>
          <p:nvSpPr>
            <p:cNvPr id="36" name="Rectangle 3"/>
            <p:cNvSpPr>
              <a:spLocks noChangeArrowheads="1"/>
            </p:cNvSpPr>
            <p:nvPr/>
          </p:nvSpPr>
          <p:spPr bwMode="auto">
            <a:xfrm>
              <a:off x="4727" y="3096"/>
              <a:ext cx="889"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Font typeface="Wingdings" pitchFamily="2" charset="2"/>
                <a:buNone/>
              </a:pPr>
              <a:r>
                <a:rPr lang="zh-CN" altLang="en-US" sz="1800" b="1"/>
                <a:t> 字块2</a:t>
              </a:r>
              <a:r>
                <a:rPr lang="en-US" altLang="zh-CN" sz="1800" b="1" i="1" baseline="30000"/>
                <a:t>m</a:t>
              </a:r>
              <a:r>
                <a:rPr lang="en-US" altLang="zh-CN" sz="1800" b="1"/>
                <a:t>－1</a:t>
              </a:r>
              <a:endParaRPr lang="zh-CN" altLang="en-US" sz="1800" b="1"/>
            </a:p>
          </p:txBody>
        </p:sp>
        <p:sp>
          <p:nvSpPr>
            <p:cNvPr id="37" name="Rectangle 4"/>
            <p:cNvSpPr>
              <a:spLocks noChangeArrowheads="1"/>
            </p:cNvSpPr>
            <p:nvPr/>
          </p:nvSpPr>
          <p:spPr bwMode="auto">
            <a:xfrm>
              <a:off x="4727" y="2908"/>
              <a:ext cx="889"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Font typeface="Wingdings" pitchFamily="2" charset="2"/>
                <a:buNone/>
              </a:pPr>
              <a:endParaRPr lang="zh-CN" altLang="en-US" sz="1800" b="1"/>
            </a:p>
          </p:txBody>
        </p:sp>
        <p:sp>
          <p:nvSpPr>
            <p:cNvPr id="38" name="Rectangle 5"/>
            <p:cNvSpPr>
              <a:spLocks noChangeArrowheads="1"/>
            </p:cNvSpPr>
            <p:nvPr/>
          </p:nvSpPr>
          <p:spPr bwMode="auto">
            <a:xfrm>
              <a:off x="4727" y="2677"/>
              <a:ext cx="889"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Font typeface="Wingdings" pitchFamily="2" charset="2"/>
                <a:buNone/>
              </a:pPr>
              <a:r>
                <a:rPr lang="zh-CN" altLang="en-US" sz="1800" b="1"/>
                <a:t>   字块2</a:t>
              </a:r>
              <a:r>
                <a:rPr lang="en-US" altLang="zh-CN" sz="1800" b="1" i="1" baseline="30000"/>
                <a:t>c</a:t>
              </a:r>
              <a:r>
                <a:rPr lang="en-US" altLang="zh-CN" sz="1800" b="1" baseline="30000"/>
                <a:t>+1</a:t>
              </a:r>
              <a:endParaRPr lang="zh-CN" altLang="en-US" sz="1800" b="1" baseline="30000"/>
            </a:p>
          </p:txBody>
        </p:sp>
        <p:sp>
          <p:nvSpPr>
            <p:cNvPr id="39" name="Rectangle 6"/>
            <p:cNvSpPr>
              <a:spLocks noChangeArrowheads="1"/>
            </p:cNvSpPr>
            <p:nvPr/>
          </p:nvSpPr>
          <p:spPr bwMode="auto">
            <a:xfrm>
              <a:off x="4679" y="2459"/>
              <a:ext cx="1033"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Font typeface="Wingdings" pitchFamily="2" charset="2"/>
                <a:buNone/>
              </a:pPr>
              <a:r>
                <a:rPr lang="zh-CN" altLang="en-US" sz="1800" b="1"/>
                <a:t> 字块2</a:t>
              </a:r>
              <a:r>
                <a:rPr lang="en-US" altLang="zh-CN" sz="1800" b="1" i="1" baseline="30000"/>
                <a:t>c</a:t>
              </a:r>
              <a:r>
                <a:rPr lang="en-US" altLang="zh-CN" sz="1800" b="1" baseline="30000"/>
                <a:t>+1</a:t>
              </a:r>
              <a:r>
                <a:rPr lang="en-US" altLang="zh-CN" sz="1800" b="1"/>
                <a:t>－1</a:t>
              </a:r>
              <a:endParaRPr lang="zh-CN" altLang="en-US" sz="1800" b="1"/>
            </a:p>
          </p:txBody>
        </p:sp>
        <p:sp>
          <p:nvSpPr>
            <p:cNvPr id="40" name="Rectangle 7"/>
            <p:cNvSpPr>
              <a:spLocks noChangeArrowheads="1"/>
            </p:cNvSpPr>
            <p:nvPr/>
          </p:nvSpPr>
          <p:spPr bwMode="auto">
            <a:xfrm>
              <a:off x="4727" y="2255"/>
              <a:ext cx="889"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Font typeface="Wingdings" pitchFamily="2" charset="2"/>
                <a:buNone/>
              </a:pPr>
              <a:endParaRPr lang="zh-CN" altLang="en-US" sz="1800" b="1"/>
            </a:p>
          </p:txBody>
        </p:sp>
        <p:sp>
          <p:nvSpPr>
            <p:cNvPr id="41" name="Rectangle 8"/>
            <p:cNvSpPr>
              <a:spLocks noChangeArrowheads="1"/>
            </p:cNvSpPr>
            <p:nvPr/>
          </p:nvSpPr>
          <p:spPr bwMode="auto">
            <a:xfrm>
              <a:off x="4727" y="2026"/>
              <a:ext cx="889"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Font typeface="Wingdings" pitchFamily="2" charset="2"/>
                <a:buNone/>
              </a:pPr>
              <a:r>
                <a:rPr lang="zh-CN" altLang="en-US" sz="1800" b="1"/>
                <a:t>   字块2</a:t>
              </a:r>
              <a:r>
                <a:rPr lang="en-US" altLang="zh-CN" sz="1800" b="1" i="1" baseline="30000"/>
                <a:t>c</a:t>
              </a:r>
              <a:r>
                <a:rPr lang="en-US" altLang="zh-CN" sz="1800" b="1" baseline="30000"/>
                <a:t> </a:t>
              </a:r>
              <a:r>
                <a:rPr lang="en-US" altLang="zh-CN" sz="1800" b="1"/>
                <a:t>+1</a:t>
              </a:r>
              <a:endParaRPr lang="zh-CN" altLang="en-US" sz="1800" b="1" baseline="30000"/>
            </a:p>
          </p:txBody>
        </p:sp>
        <p:sp>
          <p:nvSpPr>
            <p:cNvPr id="42" name="Rectangle 9"/>
            <p:cNvSpPr>
              <a:spLocks noChangeArrowheads="1"/>
            </p:cNvSpPr>
            <p:nvPr/>
          </p:nvSpPr>
          <p:spPr bwMode="auto">
            <a:xfrm>
              <a:off x="4727" y="1806"/>
              <a:ext cx="889"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Font typeface="Wingdings" pitchFamily="2" charset="2"/>
                <a:buNone/>
              </a:pPr>
              <a:r>
                <a:rPr lang="zh-CN" altLang="en-US" sz="1800" b="1"/>
                <a:t>     字块2</a:t>
              </a:r>
              <a:r>
                <a:rPr lang="en-US" altLang="zh-CN" sz="1800" b="1" i="1" baseline="30000"/>
                <a:t>c</a:t>
              </a:r>
              <a:endParaRPr lang="zh-CN" altLang="en-US" sz="1800" b="1" i="1" baseline="30000"/>
            </a:p>
          </p:txBody>
        </p:sp>
        <p:sp>
          <p:nvSpPr>
            <p:cNvPr id="43" name="Rectangle 10"/>
            <p:cNvSpPr>
              <a:spLocks noChangeArrowheads="1"/>
            </p:cNvSpPr>
            <p:nvPr/>
          </p:nvSpPr>
          <p:spPr bwMode="auto">
            <a:xfrm>
              <a:off x="4727" y="1591"/>
              <a:ext cx="889"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Font typeface="Wingdings" pitchFamily="2" charset="2"/>
                <a:buNone/>
              </a:pPr>
              <a:r>
                <a:rPr lang="zh-CN" altLang="en-US" sz="1800" b="1"/>
                <a:t>  字块2</a:t>
              </a:r>
              <a:r>
                <a:rPr lang="en-US" altLang="zh-CN" sz="1800" b="1" i="1" baseline="30000"/>
                <a:t>c</a:t>
              </a:r>
              <a:r>
                <a:rPr lang="en-US" altLang="zh-CN" sz="1800" b="1"/>
                <a:t>－1</a:t>
              </a:r>
            </a:p>
          </p:txBody>
        </p:sp>
        <p:sp>
          <p:nvSpPr>
            <p:cNvPr id="44" name="Rectangle 11"/>
            <p:cNvSpPr>
              <a:spLocks noChangeArrowheads="1"/>
            </p:cNvSpPr>
            <p:nvPr/>
          </p:nvSpPr>
          <p:spPr bwMode="auto">
            <a:xfrm>
              <a:off x="4727" y="1401"/>
              <a:ext cx="889"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Font typeface="Wingdings" pitchFamily="2" charset="2"/>
                <a:buNone/>
              </a:pPr>
              <a:endParaRPr lang="zh-CN" altLang="en-US" sz="1800" b="1"/>
            </a:p>
          </p:txBody>
        </p:sp>
        <p:sp>
          <p:nvSpPr>
            <p:cNvPr id="45" name="Rectangle 12"/>
            <p:cNvSpPr>
              <a:spLocks noChangeArrowheads="1"/>
            </p:cNvSpPr>
            <p:nvPr/>
          </p:nvSpPr>
          <p:spPr bwMode="auto">
            <a:xfrm>
              <a:off x="4727" y="1172"/>
              <a:ext cx="889"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Font typeface="Wingdings" pitchFamily="2" charset="2"/>
                <a:buNone/>
              </a:pPr>
              <a:r>
                <a:rPr lang="zh-CN" altLang="en-US" sz="1800" b="1"/>
                <a:t>    字块1</a:t>
              </a:r>
            </a:p>
          </p:txBody>
        </p:sp>
        <p:sp>
          <p:nvSpPr>
            <p:cNvPr id="46" name="Rectangle 13"/>
            <p:cNvSpPr>
              <a:spLocks noChangeArrowheads="1"/>
            </p:cNvSpPr>
            <p:nvPr/>
          </p:nvSpPr>
          <p:spPr bwMode="auto">
            <a:xfrm>
              <a:off x="4727" y="954"/>
              <a:ext cx="889"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Font typeface="Wingdings" pitchFamily="2" charset="2"/>
                <a:buNone/>
              </a:pPr>
              <a:r>
                <a:rPr lang="zh-CN" altLang="en-US" sz="1800" b="1"/>
                <a:t>    字块0</a:t>
              </a:r>
            </a:p>
          </p:txBody>
        </p:sp>
        <p:sp>
          <p:nvSpPr>
            <p:cNvPr id="47" name="Line 14"/>
            <p:cNvSpPr>
              <a:spLocks noChangeShapeType="1"/>
            </p:cNvSpPr>
            <p:nvPr/>
          </p:nvSpPr>
          <p:spPr bwMode="auto">
            <a:xfrm>
              <a:off x="4727" y="966"/>
              <a:ext cx="889"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48" name="Line 15"/>
            <p:cNvSpPr>
              <a:spLocks noChangeShapeType="1"/>
            </p:cNvSpPr>
            <p:nvPr/>
          </p:nvSpPr>
          <p:spPr bwMode="auto">
            <a:xfrm>
              <a:off x="4727" y="1183"/>
              <a:ext cx="88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49" name="Line 16"/>
            <p:cNvSpPr>
              <a:spLocks noChangeShapeType="1"/>
            </p:cNvSpPr>
            <p:nvPr/>
          </p:nvSpPr>
          <p:spPr bwMode="auto">
            <a:xfrm>
              <a:off x="4727" y="1401"/>
              <a:ext cx="88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50" name="Line 17"/>
            <p:cNvSpPr>
              <a:spLocks noChangeShapeType="1"/>
            </p:cNvSpPr>
            <p:nvPr/>
          </p:nvSpPr>
          <p:spPr bwMode="auto">
            <a:xfrm>
              <a:off x="4727" y="1602"/>
              <a:ext cx="88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51" name="Line 18"/>
            <p:cNvSpPr>
              <a:spLocks noChangeShapeType="1"/>
            </p:cNvSpPr>
            <p:nvPr/>
          </p:nvSpPr>
          <p:spPr bwMode="auto">
            <a:xfrm>
              <a:off x="4727" y="1819"/>
              <a:ext cx="88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52" name="Line 19"/>
            <p:cNvSpPr>
              <a:spLocks noChangeShapeType="1"/>
            </p:cNvSpPr>
            <p:nvPr/>
          </p:nvSpPr>
          <p:spPr bwMode="auto">
            <a:xfrm>
              <a:off x="4727" y="2037"/>
              <a:ext cx="88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53" name="Line 20"/>
            <p:cNvSpPr>
              <a:spLocks noChangeShapeType="1"/>
            </p:cNvSpPr>
            <p:nvPr/>
          </p:nvSpPr>
          <p:spPr bwMode="auto">
            <a:xfrm>
              <a:off x="4727" y="2255"/>
              <a:ext cx="88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54" name="Line 21"/>
            <p:cNvSpPr>
              <a:spLocks noChangeShapeType="1"/>
            </p:cNvSpPr>
            <p:nvPr/>
          </p:nvSpPr>
          <p:spPr bwMode="auto">
            <a:xfrm>
              <a:off x="4727" y="2472"/>
              <a:ext cx="88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55" name="Line 22"/>
            <p:cNvSpPr>
              <a:spLocks noChangeShapeType="1"/>
            </p:cNvSpPr>
            <p:nvPr/>
          </p:nvSpPr>
          <p:spPr bwMode="auto">
            <a:xfrm>
              <a:off x="4727" y="2690"/>
              <a:ext cx="88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56" name="Line 23"/>
            <p:cNvSpPr>
              <a:spLocks noChangeShapeType="1"/>
            </p:cNvSpPr>
            <p:nvPr/>
          </p:nvSpPr>
          <p:spPr bwMode="auto">
            <a:xfrm>
              <a:off x="4727" y="2908"/>
              <a:ext cx="88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57" name="Line 24"/>
            <p:cNvSpPr>
              <a:spLocks noChangeShapeType="1"/>
            </p:cNvSpPr>
            <p:nvPr/>
          </p:nvSpPr>
          <p:spPr bwMode="auto">
            <a:xfrm>
              <a:off x="4727" y="3109"/>
              <a:ext cx="88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58" name="Line 25"/>
            <p:cNvSpPr>
              <a:spLocks noChangeShapeType="1"/>
            </p:cNvSpPr>
            <p:nvPr/>
          </p:nvSpPr>
          <p:spPr bwMode="auto">
            <a:xfrm>
              <a:off x="4727" y="3326"/>
              <a:ext cx="889"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59" name="Line 26"/>
            <p:cNvSpPr>
              <a:spLocks noChangeShapeType="1"/>
            </p:cNvSpPr>
            <p:nvPr/>
          </p:nvSpPr>
          <p:spPr bwMode="auto">
            <a:xfrm>
              <a:off x="4727" y="966"/>
              <a:ext cx="0" cy="236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60" name="Line 27"/>
            <p:cNvSpPr>
              <a:spLocks noChangeShapeType="1"/>
            </p:cNvSpPr>
            <p:nvPr/>
          </p:nvSpPr>
          <p:spPr bwMode="auto">
            <a:xfrm>
              <a:off x="5616" y="966"/>
              <a:ext cx="0" cy="236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61" name="Text Box 28"/>
            <p:cNvSpPr txBox="1">
              <a:spLocks noChangeArrowheads="1"/>
            </p:cNvSpPr>
            <p:nvPr/>
          </p:nvSpPr>
          <p:spPr bwMode="auto">
            <a:xfrm>
              <a:off x="5081" y="1403"/>
              <a:ext cx="29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1800" b="1"/>
                <a:t>…</a:t>
              </a:r>
            </a:p>
          </p:txBody>
        </p:sp>
        <p:sp>
          <p:nvSpPr>
            <p:cNvPr id="62" name="Text Box 29"/>
            <p:cNvSpPr txBox="1">
              <a:spLocks noChangeArrowheads="1"/>
            </p:cNvSpPr>
            <p:nvPr/>
          </p:nvSpPr>
          <p:spPr bwMode="auto">
            <a:xfrm>
              <a:off x="5081" y="2269"/>
              <a:ext cx="29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1800" b="1"/>
                <a:t>…</a:t>
              </a:r>
            </a:p>
          </p:txBody>
        </p:sp>
        <p:sp>
          <p:nvSpPr>
            <p:cNvPr id="63" name="Text Box 30"/>
            <p:cNvSpPr txBox="1">
              <a:spLocks noChangeArrowheads="1"/>
            </p:cNvSpPr>
            <p:nvPr/>
          </p:nvSpPr>
          <p:spPr bwMode="auto">
            <a:xfrm>
              <a:off x="5091" y="2913"/>
              <a:ext cx="29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1800" b="1"/>
                <a:t>…</a:t>
              </a:r>
            </a:p>
          </p:txBody>
        </p:sp>
        <p:sp>
          <p:nvSpPr>
            <p:cNvPr id="64" name="Text Box 31"/>
            <p:cNvSpPr txBox="1">
              <a:spLocks noChangeArrowheads="1"/>
            </p:cNvSpPr>
            <p:nvPr/>
          </p:nvSpPr>
          <p:spPr bwMode="auto">
            <a:xfrm>
              <a:off x="4826" y="694"/>
              <a:ext cx="76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2000" b="1" dirty="0">
                  <a:solidFill>
                    <a:srgbClr val="FF0000"/>
                  </a:solidFill>
                </a:rPr>
                <a:t>主存储体</a:t>
              </a:r>
            </a:p>
          </p:txBody>
        </p:sp>
        <p:sp>
          <p:nvSpPr>
            <p:cNvPr id="65" name="Rectangle 32"/>
            <p:cNvSpPr>
              <a:spLocks noChangeArrowheads="1"/>
            </p:cNvSpPr>
            <p:nvPr/>
          </p:nvSpPr>
          <p:spPr bwMode="auto">
            <a:xfrm>
              <a:off x="3230" y="1296"/>
              <a:ext cx="842"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Font typeface="Wingdings" pitchFamily="2" charset="2"/>
                <a:buNone/>
              </a:pPr>
              <a:r>
                <a:rPr lang="zh-CN" altLang="en-US" sz="1800" b="1"/>
                <a:t>    字块 1</a:t>
              </a:r>
            </a:p>
          </p:txBody>
        </p:sp>
        <p:sp>
          <p:nvSpPr>
            <p:cNvPr id="66" name="Rectangle 33"/>
            <p:cNvSpPr>
              <a:spLocks noChangeArrowheads="1"/>
            </p:cNvSpPr>
            <p:nvPr/>
          </p:nvSpPr>
          <p:spPr bwMode="auto">
            <a:xfrm>
              <a:off x="2762" y="1296"/>
              <a:ext cx="468"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Font typeface="Wingdings" pitchFamily="2" charset="2"/>
                <a:buNone/>
              </a:pPr>
              <a:r>
                <a:rPr lang="zh-CN" altLang="en-US" sz="1800" b="1" dirty="0"/>
                <a:t> </a:t>
              </a:r>
              <a:r>
                <a:rPr lang="zh-CN" altLang="en-US" sz="1800" b="1" dirty="0" smtClean="0">
                  <a:solidFill>
                    <a:srgbClr val="0000FF"/>
                  </a:solidFill>
                </a:rPr>
                <a:t>标识</a:t>
              </a:r>
              <a:endParaRPr lang="zh-CN" altLang="en-US" sz="1800" b="1" dirty="0">
                <a:solidFill>
                  <a:srgbClr val="0000FF"/>
                </a:solidFill>
              </a:endParaRPr>
            </a:p>
          </p:txBody>
        </p:sp>
        <p:sp>
          <p:nvSpPr>
            <p:cNvPr id="67" name="Rectangle 34"/>
            <p:cNvSpPr>
              <a:spLocks noChangeArrowheads="1"/>
            </p:cNvSpPr>
            <p:nvPr/>
          </p:nvSpPr>
          <p:spPr bwMode="auto">
            <a:xfrm>
              <a:off x="3230" y="1078"/>
              <a:ext cx="842"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Font typeface="Wingdings" pitchFamily="2" charset="2"/>
                <a:buNone/>
              </a:pPr>
              <a:r>
                <a:rPr lang="zh-CN" altLang="en-US" sz="1800" b="1"/>
                <a:t>    字块 0</a:t>
              </a:r>
            </a:p>
          </p:txBody>
        </p:sp>
        <p:sp>
          <p:nvSpPr>
            <p:cNvPr id="68" name="Rectangle 35"/>
            <p:cNvSpPr>
              <a:spLocks noChangeArrowheads="1"/>
            </p:cNvSpPr>
            <p:nvPr/>
          </p:nvSpPr>
          <p:spPr bwMode="auto">
            <a:xfrm>
              <a:off x="2762" y="1078"/>
              <a:ext cx="468"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Font typeface="Wingdings" pitchFamily="2" charset="2"/>
                <a:buNone/>
              </a:pPr>
              <a:r>
                <a:rPr lang="zh-CN" altLang="en-US" sz="1800" b="1" dirty="0"/>
                <a:t> </a:t>
              </a:r>
              <a:r>
                <a:rPr lang="zh-CN" altLang="en-US" sz="1800" b="1" dirty="0" smtClean="0">
                  <a:solidFill>
                    <a:srgbClr val="0000FF"/>
                  </a:solidFill>
                </a:rPr>
                <a:t>标识</a:t>
              </a:r>
              <a:endParaRPr lang="zh-CN" altLang="en-US" sz="1800" b="1" dirty="0">
                <a:solidFill>
                  <a:srgbClr val="0000FF"/>
                </a:solidFill>
              </a:endParaRPr>
            </a:p>
          </p:txBody>
        </p:sp>
        <p:sp>
          <p:nvSpPr>
            <p:cNvPr id="69" name="Line 36"/>
            <p:cNvSpPr>
              <a:spLocks noChangeShapeType="1"/>
            </p:cNvSpPr>
            <p:nvPr/>
          </p:nvSpPr>
          <p:spPr bwMode="auto">
            <a:xfrm>
              <a:off x="2762" y="1091"/>
              <a:ext cx="131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70" name="Line 37"/>
            <p:cNvSpPr>
              <a:spLocks noChangeShapeType="1"/>
            </p:cNvSpPr>
            <p:nvPr/>
          </p:nvSpPr>
          <p:spPr bwMode="auto">
            <a:xfrm>
              <a:off x="2762" y="1309"/>
              <a:ext cx="131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71" name="Line 38"/>
            <p:cNvSpPr>
              <a:spLocks noChangeShapeType="1"/>
            </p:cNvSpPr>
            <p:nvPr/>
          </p:nvSpPr>
          <p:spPr bwMode="auto">
            <a:xfrm>
              <a:off x="2762" y="1527"/>
              <a:ext cx="131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72" name="Line 39"/>
            <p:cNvSpPr>
              <a:spLocks noChangeShapeType="1"/>
            </p:cNvSpPr>
            <p:nvPr/>
          </p:nvSpPr>
          <p:spPr bwMode="auto">
            <a:xfrm>
              <a:off x="2762" y="1091"/>
              <a:ext cx="0" cy="4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73" name="Line 40"/>
            <p:cNvSpPr>
              <a:spLocks noChangeShapeType="1"/>
            </p:cNvSpPr>
            <p:nvPr/>
          </p:nvSpPr>
          <p:spPr bwMode="auto">
            <a:xfrm>
              <a:off x="3230" y="1091"/>
              <a:ext cx="0" cy="4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74" name="Line 41"/>
            <p:cNvSpPr>
              <a:spLocks noChangeShapeType="1"/>
            </p:cNvSpPr>
            <p:nvPr/>
          </p:nvSpPr>
          <p:spPr bwMode="auto">
            <a:xfrm>
              <a:off x="4072" y="1091"/>
              <a:ext cx="0" cy="4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75" name="Rectangle 42"/>
            <p:cNvSpPr>
              <a:spLocks noChangeArrowheads="1"/>
            </p:cNvSpPr>
            <p:nvPr/>
          </p:nvSpPr>
          <p:spPr bwMode="auto">
            <a:xfrm>
              <a:off x="3227" y="1922"/>
              <a:ext cx="927"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Font typeface="Wingdings" pitchFamily="2" charset="2"/>
                <a:buNone/>
              </a:pPr>
              <a:r>
                <a:rPr lang="zh-CN" altLang="en-US" sz="1800" b="1"/>
                <a:t>字块 2</a:t>
              </a:r>
              <a:r>
                <a:rPr lang="en-US" altLang="zh-CN" sz="1800" b="1" i="1" baseline="30000"/>
                <a:t>c</a:t>
              </a:r>
              <a:r>
                <a:rPr lang="en-US" altLang="zh-CN" sz="1800" b="1"/>
                <a:t>－1</a:t>
              </a:r>
              <a:endParaRPr lang="zh-CN" altLang="en-US" sz="1800" b="1"/>
            </a:p>
          </p:txBody>
        </p:sp>
        <p:sp>
          <p:nvSpPr>
            <p:cNvPr id="76" name="Rectangle 43"/>
            <p:cNvSpPr>
              <a:spLocks noChangeArrowheads="1"/>
            </p:cNvSpPr>
            <p:nvPr/>
          </p:nvSpPr>
          <p:spPr bwMode="auto">
            <a:xfrm>
              <a:off x="2762" y="1894"/>
              <a:ext cx="465"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Font typeface="Wingdings" pitchFamily="2" charset="2"/>
                <a:buNone/>
              </a:pPr>
              <a:r>
                <a:rPr lang="zh-CN" altLang="en-US" sz="1800" b="1" dirty="0" smtClean="0">
                  <a:solidFill>
                    <a:srgbClr val="0000FF"/>
                  </a:solidFill>
                </a:rPr>
                <a:t>标识</a:t>
              </a:r>
              <a:endParaRPr lang="zh-CN" altLang="en-US" sz="1800" b="1" dirty="0">
                <a:solidFill>
                  <a:srgbClr val="0000FF"/>
                </a:solidFill>
              </a:endParaRPr>
            </a:p>
          </p:txBody>
        </p:sp>
        <p:sp>
          <p:nvSpPr>
            <p:cNvPr id="77" name="Line 44"/>
            <p:cNvSpPr>
              <a:spLocks noChangeShapeType="1"/>
            </p:cNvSpPr>
            <p:nvPr/>
          </p:nvSpPr>
          <p:spPr bwMode="auto">
            <a:xfrm>
              <a:off x="2762" y="1930"/>
              <a:ext cx="131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78" name="Line 45"/>
            <p:cNvSpPr>
              <a:spLocks noChangeShapeType="1"/>
            </p:cNvSpPr>
            <p:nvPr/>
          </p:nvSpPr>
          <p:spPr bwMode="auto">
            <a:xfrm>
              <a:off x="2762" y="2148"/>
              <a:ext cx="131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79" name="Line 46"/>
            <p:cNvSpPr>
              <a:spLocks noChangeShapeType="1"/>
            </p:cNvSpPr>
            <p:nvPr/>
          </p:nvSpPr>
          <p:spPr bwMode="auto">
            <a:xfrm>
              <a:off x="2762" y="1930"/>
              <a:ext cx="0" cy="21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80" name="Line 47"/>
            <p:cNvSpPr>
              <a:spLocks noChangeShapeType="1"/>
            </p:cNvSpPr>
            <p:nvPr/>
          </p:nvSpPr>
          <p:spPr bwMode="auto">
            <a:xfrm>
              <a:off x="4072" y="1930"/>
              <a:ext cx="0" cy="21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81" name="Line 48"/>
            <p:cNvSpPr>
              <a:spLocks noChangeShapeType="1"/>
            </p:cNvSpPr>
            <p:nvPr/>
          </p:nvSpPr>
          <p:spPr bwMode="auto">
            <a:xfrm>
              <a:off x="3227" y="1930"/>
              <a:ext cx="0" cy="21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82" name="Text Box 49"/>
            <p:cNvSpPr txBox="1">
              <a:spLocks noChangeArrowheads="1"/>
            </p:cNvSpPr>
            <p:nvPr/>
          </p:nvSpPr>
          <p:spPr bwMode="auto">
            <a:xfrm>
              <a:off x="3081" y="672"/>
              <a:ext cx="103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en-US" altLang="zh-CN" sz="2000" b="1" dirty="0">
                  <a:solidFill>
                    <a:srgbClr val="FF0000"/>
                  </a:solidFill>
                </a:rPr>
                <a:t>Cache</a:t>
              </a:r>
              <a:r>
                <a:rPr lang="zh-CN" altLang="en-US" sz="2000" b="1" dirty="0">
                  <a:solidFill>
                    <a:srgbClr val="FF0000"/>
                  </a:solidFill>
                </a:rPr>
                <a:t>存储体</a:t>
              </a:r>
            </a:p>
          </p:txBody>
        </p:sp>
        <p:sp>
          <p:nvSpPr>
            <p:cNvPr id="83" name="AutoShape 50"/>
            <p:cNvSpPr>
              <a:spLocks/>
            </p:cNvSpPr>
            <p:nvPr/>
          </p:nvSpPr>
          <p:spPr bwMode="auto">
            <a:xfrm rot="-5400000">
              <a:off x="2954" y="774"/>
              <a:ext cx="84" cy="468"/>
            </a:xfrm>
            <a:prstGeom prst="rightBrace">
              <a:avLst>
                <a:gd name="adj1" fmla="val 46429"/>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ClrTx/>
                <a:buSzTx/>
                <a:buFontTx/>
                <a:buNone/>
              </a:pPr>
              <a:endParaRPr lang="zh-CN" altLang="en-US" sz="1800" b="1">
                <a:latin typeface="宋体" pitchFamily="2" charset="-122"/>
              </a:endParaRPr>
            </a:p>
          </p:txBody>
        </p:sp>
        <p:sp>
          <p:nvSpPr>
            <p:cNvPr id="84" name="Text Box 51"/>
            <p:cNvSpPr txBox="1">
              <a:spLocks noChangeArrowheads="1"/>
            </p:cNvSpPr>
            <p:nvPr/>
          </p:nvSpPr>
          <p:spPr bwMode="auto">
            <a:xfrm>
              <a:off x="2849" y="727"/>
              <a:ext cx="30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en-US" altLang="zh-CN" sz="1800" b="1" i="1" dirty="0"/>
                <a:t>t</a:t>
              </a:r>
              <a:r>
                <a:rPr lang="zh-CN" altLang="en-US" sz="1800" b="1" dirty="0"/>
                <a:t>位</a:t>
              </a:r>
            </a:p>
          </p:txBody>
        </p:sp>
        <p:sp>
          <p:nvSpPr>
            <p:cNvPr id="85" name="Text Box 52"/>
            <p:cNvSpPr txBox="1">
              <a:spLocks noChangeArrowheads="1"/>
            </p:cNvSpPr>
            <p:nvPr/>
          </p:nvSpPr>
          <p:spPr bwMode="auto">
            <a:xfrm>
              <a:off x="2567" y="1072"/>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1800" b="1"/>
                <a:t>0</a:t>
              </a:r>
            </a:p>
          </p:txBody>
        </p:sp>
        <p:sp>
          <p:nvSpPr>
            <p:cNvPr id="86" name="Text Box 53"/>
            <p:cNvSpPr txBox="1">
              <a:spLocks noChangeArrowheads="1"/>
            </p:cNvSpPr>
            <p:nvPr/>
          </p:nvSpPr>
          <p:spPr bwMode="auto">
            <a:xfrm>
              <a:off x="2567" y="1301"/>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1800" b="1"/>
                <a:t>1</a:t>
              </a:r>
            </a:p>
          </p:txBody>
        </p:sp>
        <p:sp>
          <p:nvSpPr>
            <p:cNvPr id="87" name="Text Box 54"/>
            <p:cNvSpPr txBox="1">
              <a:spLocks noChangeArrowheads="1"/>
            </p:cNvSpPr>
            <p:nvPr/>
          </p:nvSpPr>
          <p:spPr bwMode="auto">
            <a:xfrm>
              <a:off x="2219" y="1872"/>
              <a:ext cx="59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en-US" altLang="zh-CN" sz="1800" b="1" i="1"/>
                <a:t>2</a:t>
              </a:r>
              <a:r>
                <a:rPr lang="en-US" altLang="zh-CN" sz="1800" b="1" i="1" baseline="30000"/>
                <a:t>c</a:t>
              </a:r>
              <a:r>
                <a:rPr lang="en-US" altLang="zh-CN" sz="1800" b="1"/>
                <a:t>－1</a:t>
              </a:r>
            </a:p>
          </p:txBody>
        </p:sp>
        <p:sp>
          <p:nvSpPr>
            <p:cNvPr id="88" name="Line 55"/>
            <p:cNvSpPr>
              <a:spLocks noChangeShapeType="1"/>
            </p:cNvSpPr>
            <p:nvPr/>
          </p:nvSpPr>
          <p:spPr bwMode="auto">
            <a:xfrm>
              <a:off x="3230" y="1511"/>
              <a:ext cx="0" cy="419"/>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89" name="Line 56"/>
            <p:cNvSpPr>
              <a:spLocks noChangeShapeType="1"/>
            </p:cNvSpPr>
            <p:nvPr/>
          </p:nvSpPr>
          <p:spPr bwMode="auto">
            <a:xfrm>
              <a:off x="4072" y="1511"/>
              <a:ext cx="0" cy="419"/>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90" name="Text Box 57"/>
            <p:cNvSpPr txBox="1">
              <a:spLocks noChangeArrowheads="1"/>
            </p:cNvSpPr>
            <p:nvPr/>
          </p:nvSpPr>
          <p:spPr bwMode="auto">
            <a:xfrm>
              <a:off x="3645" y="1651"/>
              <a:ext cx="29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1800" b="1"/>
                <a:t>…</a:t>
              </a:r>
            </a:p>
          </p:txBody>
        </p:sp>
        <p:sp>
          <p:nvSpPr>
            <p:cNvPr id="91" name="Rectangle 58"/>
            <p:cNvSpPr>
              <a:spLocks noChangeArrowheads="1"/>
            </p:cNvSpPr>
            <p:nvPr/>
          </p:nvSpPr>
          <p:spPr bwMode="auto">
            <a:xfrm>
              <a:off x="3745" y="2561"/>
              <a:ext cx="608" cy="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Font typeface="Wingdings" pitchFamily="2" charset="2"/>
                <a:buNone/>
              </a:pPr>
              <a:r>
                <a:rPr lang="zh-CN" altLang="en-US" sz="1800" b="1" dirty="0"/>
                <a:t>  字块</a:t>
              </a:r>
            </a:p>
          </p:txBody>
        </p:sp>
        <p:sp>
          <p:nvSpPr>
            <p:cNvPr id="92" name="Rectangle 59"/>
            <p:cNvSpPr>
              <a:spLocks noChangeArrowheads="1"/>
            </p:cNvSpPr>
            <p:nvPr/>
          </p:nvSpPr>
          <p:spPr bwMode="auto">
            <a:xfrm>
              <a:off x="2976" y="2736"/>
              <a:ext cx="844"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Font typeface="Wingdings" pitchFamily="2" charset="2"/>
                <a:buNone/>
              </a:pPr>
              <a:r>
                <a:rPr lang="zh-CN" altLang="en-US" sz="1800" b="1"/>
                <a:t>字块地址</a:t>
              </a:r>
            </a:p>
          </p:txBody>
        </p:sp>
        <p:sp>
          <p:nvSpPr>
            <p:cNvPr id="93" name="Rectangle 60"/>
            <p:cNvSpPr>
              <a:spLocks noChangeArrowheads="1"/>
            </p:cNvSpPr>
            <p:nvPr/>
          </p:nvSpPr>
          <p:spPr bwMode="auto">
            <a:xfrm>
              <a:off x="2248" y="2561"/>
              <a:ext cx="1448" cy="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l" eaLnBrk="1" hangingPunct="1">
                <a:spcBef>
                  <a:spcPct val="0"/>
                </a:spcBef>
                <a:buFont typeface="Wingdings" pitchFamily="2" charset="2"/>
                <a:buNone/>
              </a:pPr>
              <a:r>
                <a:rPr lang="zh-CN" altLang="en-US" sz="1800" b="1" dirty="0"/>
                <a:t>  主存字 </a:t>
              </a:r>
            </a:p>
            <a:p>
              <a:pPr algn="l" eaLnBrk="1" hangingPunct="1">
                <a:spcBef>
                  <a:spcPct val="0"/>
                </a:spcBef>
                <a:buFont typeface="Wingdings" pitchFamily="2" charset="2"/>
                <a:buNone/>
              </a:pPr>
              <a:r>
                <a:rPr lang="zh-CN" altLang="en-US" sz="1800" b="1" dirty="0"/>
                <a:t>  块</a:t>
              </a:r>
              <a:r>
                <a:rPr lang="zh-CN" altLang="en-US" sz="1800" b="1" dirty="0" smtClean="0">
                  <a:solidFill>
                    <a:srgbClr val="0000FF"/>
                  </a:solidFill>
                </a:rPr>
                <a:t>标识</a:t>
              </a:r>
              <a:endParaRPr lang="zh-CN" altLang="en-US" sz="1800" b="1" dirty="0">
                <a:solidFill>
                  <a:srgbClr val="0000FF"/>
                </a:solidFill>
              </a:endParaRPr>
            </a:p>
          </p:txBody>
        </p:sp>
        <p:sp>
          <p:nvSpPr>
            <p:cNvPr id="94" name="Line 61"/>
            <p:cNvSpPr>
              <a:spLocks noChangeShapeType="1"/>
            </p:cNvSpPr>
            <p:nvPr/>
          </p:nvSpPr>
          <p:spPr bwMode="auto">
            <a:xfrm>
              <a:off x="2248" y="2561"/>
              <a:ext cx="210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95" name="Line 62"/>
            <p:cNvSpPr>
              <a:spLocks noChangeShapeType="1"/>
            </p:cNvSpPr>
            <p:nvPr/>
          </p:nvSpPr>
          <p:spPr bwMode="auto">
            <a:xfrm>
              <a:off x="2248" y="2979"/>
              <a:ext cx="210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96" name="Line 63"/>
            <p:cNvSpPr>
              <a:spLocks noChangeShapeType="1"/>
            </p:cNvSpPr>
            <p:nvPr/>
          </p:nvSpPr>
          <p:spPr bwMode="auto">
            <a:xfrm>
              <a:off x="2248" y="2561"/>
              <a:ext cx="0" cy="41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97" name="Line 64"/>
            <p:cNvSpPr>
              <a:spLocks noChangeShapeType="1"/>
            </p:cNvSpPr>
            <p:nvPr/>
          </p:nvSpPr>
          <p:spPr bwMode="auto">
            <a:xfrm>
              <a:off x="2996" y="2561"/>
              <a:ext cx="0" cy="41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98" name="Line 65"/>
            <p:cNvSpPr>
              <a:spLocks noChangeShapeType="1"/>
            </p:cNvSpPr>
            <p:nvPr/>
          </p:nvSpPr>
          <p:spPr bwMode="auto">
            <a:xfrm>
              <a:off x="3745" y="2561"/>
              <a:ext cx="0" cy="41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99" name="Line 66"/>
            <p:cNvSpPr>
              <a:spLocks noChangeShapeType="1"/>
            </p:cNvSpPr>
            <p:nvPr/>
          </p:nvSpPr>
          <p:spPr bwMode="auto">
            <a:xfrm>
              <a:off x="4353" y="2561"/>
              <a:ext cx="0" cy="41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100" name="Text Box 67"/>
            <p:cNvSpPr txBox="1">
              <a:spLocks noChangeArrowheads="1"/>
            </p:cNvSpPr>
            <p:nvPr/>
          </p:nvSpPr>
          <p:spPr bwMode="auto">
            <a:xfrm>
              <a:off x="2499" y="3014"/>
              <a:ext cx="33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en-US" altLang="zh-CN" sz="1800" b="1" i="1"/>
                <a:t>t</a:t>
              </a:r>
              <a:r>
                <a:rPr lang="en-US" altLang="zh-CN" sz="1800" b="1"/>
                <a:t> </a:t>
              </a:r>
              <a:r>
                <a:rPr lang="zh-CN" altLang="en-US" sz="1800" b="1"/>
                <a:t>位</a:t>
              </a:r>
            </a:p>
          </p:txBody>
        </p:sp>
        <p:sp>
          <p:nvSpPr>
            <p:cNvPr id="101" name="Text Box 68"/>
            <p:cNvSpPr txBox="1">
              <a:spLocks noChangeArrowheads="1"/>
            </p:cNvSpPr>
            <p:nvPr/>
          </p:nvSpPr>
          <p:spPr bwMode="auto">
            <a:xfrm>
              <a:off x="3269" y="2987"/>
              <a:ext cx="36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en-US" altLang="zh-CN" sz="1800" b="1" i="1"/>
                <a:t>c</a:t>
              </a:r>
              <a:r>
                <a:rPr lang="en-US" altLang="zh-CN" sz="1800" b="1"/>
                <a:t> </a:t>
              </a:r>
              <a:r>
                <a:rPr lang="zh-CN" altLang="en-US" sz="1800" b="1"/>
                <a:t>位</a:t>
              </a:r>
            </a:p>
          </p:txBody>
        </p:sp>
        <p:sp>
          <p:nvSpPr>
            <p:cNvPr id="102" name="Text Box 69"/>
            <p:cNvSpPr txBox="1">
              <a:spLocks noChangeArrowheads="1"/>
            </p:cNvSpPr>
            <p:nvPr/>
          </p:nvSpPr>
          <p:spPr bwMode="auto">
            <a:xfrm>
              <a:off x="3901" y="2987"/>
              <a:ext cx="3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en-US" altLang="zh-CN" sz="1800" b="1" i="1"/>
                <a:t>b</a:t>
              </a:r>
              <a:r>
                <a:rPr lang="en-US" altLang="zh-CN" sz="1800" b="1"/>
                <a:t> </a:t>
              </a:r>
              <a:r>
                <a:rPr lang="zh-CN" altLang="en-US" sz="1800" b="1"/>
                <a:t>位</a:t>
              </a:r>
            </a:p>
          </p:txBody>
        </p:sp>
        <p:sp>
          <p:nvSpPr>
            <p:cNvPr id="103" name="Text Box 70"/>
            <p:cNvSpPr txBox="1">
              <a:spLocks noChangeArrowheads="1"/>
            </p:cNvSpPr>
            <p:nvPr/>
          </p:nvSpPr>
          <p:spPr bwMode="auto">
            <a:xfrm>
              <a:off x="1519" y="2642"/>
              <a:ext cx="72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1800" b="1" dirty="0"/>
                <a:t>主存地址</a:t>
              </a:r>
            </a:p>
          </p:txBody>
        </p:sp>
        <p:sp>
          <p:nvSpPr>
            <p:cNvPr id="104" name="AutoShape 71"/>
            <p:cNvSpPr>
              <a:spLocks/>
            </p:cNvSpPr>
            <p:nvPr/>
          </p:nvSpPr>
          <p:spPr bwMode="auto">
            <a:xfrm rot="-5400000">
              <a:off x="2559" y="2123"/>
              <a:ext cx="126" cy="748"/>
            </a:xfrm>
            <a:prstGeom prst="rightBrace">
              <a:avLst>
                <a:gd name="adj1" fmla="val 49471"/>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ClrTx/>
                <a:buSzTx/>
                <a:buFontTx/>
                <a:buNone/>
              </a:pPr>
              <a:endParaRPr lang="zh-CN" altLang="en-US" sz="1800" b="1">
                <a:latin typeface="宋体" pitchFamily="2" charset="-122"/>
              </a:endParaRPr>
            </a:p>
          </p:txBody>
        </p:sp>
        <p:sp>
          <p:nvSpPr>
            <p:cNvPr id="105" name="AutoShape 72"/>
            <p:cNvSpPr>
              <a:spLocks/>
            </p:cNvSpPr>
            <p:nvPr/>
          </p:nvSpPr>
          <p:spPr bwMode="auto">
            <a:xfrm rot="-5400000">
              <a:off x="3308" y="2122"/>
              <a:ext cx="126" cy="749"/>
            </a:xfrm>
            <a:prstGeom prst="rightBrace">
              <a:avLst>
                <a:gd name="adj1" fmla="val 49537"/>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ClrTx/>
                <a:buSzTx/>
                <a:buFontTx/>
                <a:buNone/>
              </a:pPr>
              <a:endParaRPr lang="zh-CN" altLang="en-US" sz="1800" b="1">
                <a:latin typeface="宋体" pitchFamily="2" charset="-122"/>
              </a:endParaRPr>
            </a:p>
          </p:txBody>
        </p:sp>
        <p:sp>
          <p:nvSpPr>
            <p:cNvPr id="106" name="Rectangle 73"/>
            <p:cNvSpPr>
              <a:spLocks noChangeArrowheads="1"/>
            </p:cNvSpPr>
            <p:nvPr/>
          </p:nvSpPr>
          <p:spPr bwMode="auto">
            <a:xfrm>
              <a:off x="423" y="1964"/>
              <a:ext cx="1170" cy="503"/>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ClrTx/>
                <a:buSzTx/>
                <a:buFontTx/>
                <a:buNone/>
              </a:pPr>
              <a:endParaRPr lang="zh-CN" altLang="en-US" sz="1800" b="1">
                <a:latin typeface="宋体" pitchFamily="2" charset="-122"/>
              </a:endParaRPr>
            </a:p>
          </p:txBody>
        </p:sp>
        <p:sp>
          <p:nvSpPr>
            <p:cNvPr id="107" name="Text Box 74"/>
            <p:cNvSpPr txBox="1">
              <a:spLocks noChangeArrowheads="1"/>
            </p:cNvSpPr>
            <p:nvPr/>
          </p:nvSpPr>
          <p:spPr bwMode="auto">
            <a:xfrm>
              <a:off x="409" y="1972"/>
              <a:ext cx="129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l" eaLnBrk="1" hangingPunct="1">
                <a:spcBef>
                  <a:spcPct val="0"/>
                </a:spcBef>
                <a:buClrTx/>
                <a:buSzTx/>
                <a:buFontTx/>
                <a:buNone/>
              </a:pPr>
              <a:r>
                <a:rPr lang="zh-CN" altLang="en-US" sz="1800" b="1" dirty="0"/>
                <a:t> </a:t>
              </a:r>
              <a:r>
                <a:rPr lang="zh-CN" altLang="en-US" sz="1800" b="1" dirty="0" smtClean="0"/>
                <a:t>比较器      （</a:t>
              </a:r>
              <a:r>
                <a:rPr lang="en-US" altLang="zh-CN" sz="1800" b="1" i="1" dirty="0"/>
                <a:t>t</a:t>
              </a:r>
              <a:r>
                <a:rPr lang="zh-CN" altLang="en-US" sz="1800" b="1" dirty="0"/>
                <a:t>位）</a:t>
              </a:r>
            </a:p>
          </p:txBody>
        </p:sp>
        <p:sp>
          <p:nvSpPr>
            <p:cNvPr id="108" name="Text Box 75"/>
            <p:cNvSpPr txBox="1">
              <a:spLocks noChangeArrowheads="1"/>
            </p:cNvSpPr>
            <p:nvPr/>
          </p:nvSpPr>
          <p:spPr bwMode="auto">
            <a:xfrm>
              <a:off x="529" y="2215"/>
              <a:ext cx="19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1800" b="1"/>
                <a:t>=</a:t>
              </a:r>
            </a:p>
          </p:txBody>
        </p:sp>
        <p:sp>
          <p:nvSpPr>
            <p:cNvPr id="109" name="Text Box 76"/>
            <p:cNvSpPr txBox="1">
              <a:spLocks noChangeArrowheads="1"/>
            </p:cNvSpPr>
            <p:nvPr/>
          </p:nvSpPr>
          <p:spPr bwMode="auto">
            <a:xfrm>
              <a:off x="1233" y="2225"/>
              <a:ext cx="23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1800" b="1"/>
                <a:t> ≠</a:t>
              </a:r>
            </a:p>
          </p:txBody>
        </p:sp>
        <p:sp>
          <p:nvSpPr>
            <p:cNvPr id="110" name="Line 77"/>
            <p:cNvSpPr>
              <a:spLocks noChangeShapeType="1"/>
            </p:cNvSpPr>
            <p:nvPr/>
          </p:nvSpPr>
          <p:spPr bwMode="auto">
            <a:xfrm>
              <a:off x="1359" y="2467"/>
              <a:ext cx="0" cy="764"/>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111" name="Text Box 78"/>
            <p:cNvSpPr txBox="1">
              <a:spLocks noChangeArrowheads="1"/>
            </p:cNvSpPr>
            <p:nvPr/>
          </p:nvSpPr>
          <p:spPr bwMode="auto">
            <a:xfrm>
              <a:off x="1007" y="3264"/>
              <a:ext cx="55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1800" b="1"/>
                <a:t>不命中</a:t>
              </a:r>
            </a:p>
          </p:txBody>
        </p:sp>
        <p:sp>
          <p:nvSpPr>
            <p:cNvPr id="112" name="Text Box 79"/>
            <p:cNvSpPr txBox="1">
              <a:spLocks noChangeArrowheads="1"/>
            </p:cNvSpPr>
            <p:nvPr/>
          </p:nvSpPr>
          <p:spPr bwMode="auto">
            <a:xfrm>
              <a:off x="217" y="2784"/>
              <a:ext cx="8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1800" b="1"/>
                <a:t>有效位=1？</a:t>
              </a:r>
            </a:p>
          </p:txBody>
        </p:sp>
        <p:sp>
          <p:nvSpPr>
            <p:cNvPr id="113" name="AutoShape 80"/>
            <p:cNvSpPr>
              <a:spLocks noChangeArrowheads="1"/>
            </p:cNvSpPr>
            <p:nvPr/>
          </p:nvSpPr>
          <p:spPr bwMode="auto">
            <a:xfrm>
              <a:off x="96" y="2677"/>
              <a:ext cx="1029" cy="461"/>
            </a:xfrm>
            <a:prstGeom prst="diamond">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ClrTx/>
                <a:buSzTx/>
                <a:buFontTx/>
                <a:buNone/>
              </a:pPr>
              <a:endParaRPr lang="zh-CN" altLang="en-US" sz="1800" b="1">
                <a:latin typeface="宋体" pitchFamily="2" charset="-122"/>
              </a:endParaRPr>
            </a:p>
          </p:txBody>
        </p:sp>
        <p:sp>
          <p:nvSpPr>
            <p:cNvPr id="114" name="Freeform 81"/>
            <p:cNvSpPr>
              <a:spLocks/>
            </p:cNvSpPr>
            <p:nvPr/>
          </p:nvSpPr>
          <p:spPr bwMode="auto">
            <a:xfrm>
              <a:off x="1122" y="2908"/>
              <a:ext cx="231" cy="0"/>
            </a:xfrm>
            <a:custGeom>
              <a:avLst/>
              <a:gdLst>
                <a:gd name="T0" fmla="*/ 0 w 237"/>
                <a:gd name="T1" fmla="*/ 0 h 1"/>
                <a:gd name="T2" fmla="*/ 213 w 237"/>
                <a:gd name="T3" fmla="*/ 0 h 1"/>
                <a:gd name="T4" fmla="*/ 0 60000 65536"/>
                <a:gd name="T5" fmla="*/ 0 60000 65536"/>
              </a:gdLst>
              <a:ahLst/>
              <a:cxnLst>
                <a:cxn ang="T4">
                  <a:pos x="T0" y="T1"/>
                </a:cxn>
                <a:cxn ang="T5">
                  <a:pos x="T2" y="T3"/>
                </a:cxn>
              </a:cxnLst>
              <a:rect l="0" t="0" r="r" b="b"/>
              <a:pathLst>
                <a:path w="237" h="1">
                  <a:moveTo>
                    <a:pt x="0" y="0"/>
                  </a:moveTo>
                  <a:lnTo>
                    <a:pt x="237" y="0"/>
                  </a:lnTo>
                </a:path>
              </a:pathLst>
            </a:custGeom>
            <a:noFill/>
            <a:ln w="38100" cmpd="sng">
              <a:solidFill>
                <a:schemeClr val="tx1"/>
              </a:solidFill>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115" name="Line 82"/>
            <p:cNvSpPr>
              <a:spLocks noChangeShapeType="1"/>
            </p:cNvSpPr>
            <p:nvPr/>
          </p:nvSpPr>
          <p:spPr bwMode="auto">
            <a:xfrm>
              <a:off x="611" y="2467"/>
              <a:ext cx="0" cy="21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116" name="AutoShape 83"/>
            <p:cNvSpPr>
              <a:spLocks/>
            </p:cNvSpPr>
            <p:nvPr/>
          </p:nvSpPr>
          <p:spPr bwMode="auto">
            <a:xfrm rot="5400000">
              <a:off x="2954" y="1341"/>
              <a:ext cx="84" cy="468"/>
            </a:xfrm>
            <a:prstGeom prst="rightBrace">
              <a:avLst>
                <a:gd name="adj1" fmla="val 46429"/>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ClrTx/>
                <a:buSzTx/>
                <a:buFontTx/>
                <a:buNone/>
              </a:pPr>
              <a:endParaRPr lang="zh-CN" altLang="en-US" sz="1800" b="1">
                <a:latin typeface="宋体" pitchFamily="2" charset="-122"/>
              </a:endParaRPr>
            </a:p>
          </p:txBody>
        </p:sp>
        <p:sp>
          <p:nvSpPr>
            <p:cNvPr id="117" name="Freeform 84"/>
            <p:cNvSpPr>
              <a:spLocks/>
            </p:cNvSpPr>
            <p:nvPr/>
          </p:nvSpPr>
          <p:spPr bwMode="auto">
            <a:xfrm>
              <a:off x="704" y="1595"/>
              <a:ext cx="2292" cy="377"/>
            </a:xfrm>
            <a:custGeom>
              <a:avLst/>
              <a:gdLst>
                <a:gd name="T0" fmla="*/ 2121 w 2352"/>
                <a:gd name="T1" fmla="*/ 0 h 432"/>
                <a:gd name="T2" fmla="*/ 2121 w 2352"/>
                <a:gd name="T3" fmla="*/ 84 h 432"/>
                <a:gd name="T4" fmla="*/ 0 w 2352"/>
                <a:gd name="T5" fmla="*/ 84 h 432"/>
                <a:gd name="T6" fmla="*/ 0 w 2352"/>
                <a:gd name="T7" fmla="*/ 250 h 4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52" h="432">
                  <a:moveTo>
                    <a:pt x="2352" y="0"/>
                  </a:moveTo>
                  <a:lnTo>
                    <a:pt x="2352" y="144"/>
                  </a:lnTo>
                  <a:lnTo>
                    <a:pt x="0" y="144"/>
                  </a:lnTo>
                  <a:lnTo>
                    <a:pt x="0" y="432"/>
                  </a:lnTo>
                </a:path>
              </a:pathLst>
            </a:custGeom>
            <a:noFill/>
            <a:ln w="38100" cmpd="sng">
              <a:solidFill>
                <a:schemeClr val="tx1"/>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118" name="Freeform 85"/>
            <p:cNvSpPr>
              <a:spLocks/>
            </p:cNvSpPr>
            <p:nvPr/>
          </p:nvSpPr>
          <p:spPr bwMode="auto">
            <a:xfrm>
              <a:off x="1306" y="1820"/>
              <a:ext cx="1316" cy="614"/>
            </a:xfrm>
            <a:custGeom>
              <a:avLst/>
              <a:gdLst>
                <a:gd name="T0" fmla="*/ 0 w 1350"/>
                <a:gd name="T1" fmla="*/ 94 h 702"/>
                <a:gd name="T2" fmla="*/ 0 w 1350"/>
                <a:gd name="T3" fmla="*/ 0 h 702"/>
                <a:gd name="T4" fmla="*/ 436 w 1350"/>
                <a:gd name="T5" fmla="*/ 0 h 702"/>
                <a:gd name="T6" fmla="*/ 439 w 1350"/>
                <a:gd name="T7" fmla="*/ 355 h 702"/>
                <a:gd name="T8" fmla="*/ 1219 w 1350"/>
                <a:gd name="T9" fmla="*/ 355 h 702"/>
                <a:gd name="T10" fmla="*/ 1219 w 1350"/>
                <a:gd name="T11" fmla="*/ 411 h 70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50" h="702">
                  <a:moveTo>
                    <a:pt x="0" y="159"/>
                  </a:moveTo>
                  <a:lnTo>
                    <a:pt x="0" y="0"/>
                  </a:lnTo>
                  <a:lnTo>
                    <a:pt x="483" y="0"/>
                  </a:lnTo>
                  <a:lnTo>
                    <a:pt x="486" y="606"/>
                  </a:lnTo>
                  <a:lnTo>
                    <a:pt x="1350" y="606"/>
                  </a:lnTo>
                  <a:lnTo>
                    <a:pt x="1350" y="702"/>
                  </a:lnTo>
                </a:path>
              </a:pathLst>
            </a:custGeom>
            <a:noFill/>
            <a:ln w="38100" cmpd="sng">
              <a:solidFill>
                <a:schemeClr val="tx1"/>
              </a:solidFill>
              <a:round/>
              <a:headEnd type="stealth"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119" name="Freeform 86"/>
            <p:cNvSpPr>
              <a:spLocks/>
            </p:cNvSpPr>
            <p:nvPr/>
          </p:nvSpPr>
          <p:spPr bwMode="auto">
            <a:xfrm>
              <a:off x="1967" y="1427"/>
              <a:ext cx="1404" cy="1007"/>
            </a:xfrm>
            <a:custGeom>
              <a:avLst/>
              <a:gdLst>
                <a:gd name="T0" fmla="*/ 564 w 1440"/>
                <a:gd name="T1" fmla="*/ 0 h 1152"/>
                <a:gd name="T2" fmla="*/ 0 w 1440"/>
                <a:gd name="T3" fmla="*/ 0 h 1152"/>
                <a:gd name="T4" fmla="*/ 0 w 1440"/>
                <a:gd name="T5" fmla="*/ 560 h 1152"/>
                <a:gd name="T6" fmla="*/ 1302 w 1440"/>
                <a:gd name="T7" fmla="*/ 560 h 1152"/>
                <a:gd name="T8" fmla="*/ 1302 w 1440"/>
                <a:gd name="T9" fmla="*/ 672 h 1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0" h="1152">
                  <a:moveTo>
                    <a:pt x="624" y="0"/>
                  </a:moveTo>
                  <a:lnTo>
                    <a:pt x="0" y="0"/>
                  </a:lnTo>
                  <a:lnTo>
                    <a:pt x="0" y="960"/>
                  </a:lnTo>
                  <a:lnTo>
                    <a:pt x="1440" y="960"/>
                  </a:lnTo>
                  <a:lnTo>
                    <a:pt x="1440" y="1152"/>
                  </a:lnTo>
                </a:path>
              </a:pathLst>
            </a:custGeom>
            <a:noFill/>
            <a:ln w="38100" cmpd="sng">
              <a:solidFill>
                <a:schemeClr val="tx1"/>
              </a:solidFill>
              <a:round/>
              <a:headEnd type="stealth"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120" name="Text Box 87"/>
            <p:cNvSpPr txBox="1">
              <a:spLocks noChangeArrowheads="1"/>
            </p:cNvSpPr>
            <p:nvPr/>
          </p:nvSpPr>
          <p:spPr bwMode="auto">
            <a:xfrm>
              <a:off x="2325" y="1216"/>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1800" b="1"/>
                <a:t>*</a:t>
              </a:r>
            </a:p>
          </p:txBody>
        </p:sp>
        <p:sp>
          <p:nvSpPr>
            <p:cNvPr id="121" name="AutoShape 88"/>
            <p:cNvSpPr>
              <a:spLocks/>
            </p:cNvSpPr>
            <p:nvPr/>
          </p:nvSpPr>
          <p:spPr bwMode="auto">
            <a:xfrm rot="5400000">
              <a:off x="2913" y="2482"/>
              <a:ext cx="168" cy="1497"/>
            </a:xfrm>
            <a:prstGeom prst="rightBrace">
              <a:avLst>
                <a:gd name="adj1" fmla="val 74256"/>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ClrTx/>
                <a:buSzTx/>
                <a:buFontTx/>
                <a:buNone/>
              </a:pPr>
              <a:endParaRPr lang="zh-CN" altLang="en-US" sz="1800" b="1">
                <a:latin typeface="宋体" pitchFamily="2" charset="-122"/>
              </a:endParaRPr>
            </a:p>
          </p:txBody>
        </p:sp>
        <p:sp>
          <p:nvSpPr>
            <p:cNvPr id="122" name="Text Box 89"/>
            <p:cNvSpPr txBox="1">
              <a:spLocks noChangeArrowheads="1"/>
            </p:cNvSpPr>
            <p:nvPr/>
          </p:nvSpPr>
          <p:spPr bwMode="auto">
            <a:xfrm>
              <a:off x="2869" y="3306"/>
              <a:ext cx="37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en-US" altLang="zh-CN" sz="1800" b="1" i="1"/>
                <a:t>m</a:t>
              </a:r>
              <a:r>
                <a:rPr lang="zh-CN" altLang="en-US" sz="1800" b="1"/>
                <a:t>位</a:t>
              </a:r>
            </a:p>
          </p:txBody>
        </p:sp>
        <p:sp>
          <p:nvSpPr>
            <p:cNvPr id="123" name="Line 90"/>
            <p:cNvSpPr>
              <a:spLocks noChangeShapeType="1"/>
            </p:cNvSpPr>
            <p:nvPr/>
          </p:nvSpPr>
          <p:spPr bwMode="auto">
            <a:xfrm>
              <a:off x="4072" y="2056"/>
              <a:ext cx="655" cy="109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124" name="Line 91"/>
            <p:cNvSpPr>
              <a:spLocks noChangeShapeType="1"/>
            </p:cNvSpPr>
            <p:nvPr/>
          </p:nvSpPr>
          <p:spPr bwMode="auto">
            <a:xfrm flipV="1">
              <a:off x="4072" y="1050"/>
              <a:ext cx="655" cy="1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125" name="Line 92"/>
            <p:cNvSpPr>
              <a:spLocks noChangeShapeType="1"/>
            </p:cNvSpPr>
            <p:nvPr/>
          </p:nvSpPr>
          <p:spPr bwMode="auto">
            <a:xfrm flipV="1">
              <a:off x="4072" y="1301"/>
              <a:ext cx="655" cy="12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126" name="Line 93"/>
            <p:cNvSpPr>
              <a:spLocks noChangeShapeType="1"/>
            </p:cNvSpPr>
            <p:nvPr/>
          </p:nvSpPr>
          <p:spPr bwMode="auto">
            <a:xfrm>
              <a:off x="4072" y="1175"/>
              <a:ext cx="655" cy="75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127" name="Line 94"/>
            <p:cNvSpPr>
              <a:spLocks noChangeShapeType="1"/>
            </p:cNvSpPr>
            <p:nvPr/>
          </p:nvSpPr>
          <p:spPr bwMode="auto">
            <a:xfrm>
              <a:off x="4072" y="1427"/>
              <a:ext cx="655" cy="75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128" name="Line 95"/>
            <p:cNvSpPr>
              <a:spLocks noChangeShapeType="1"/>
            </p:cNvSpPr>
            <p:nvPr/>
          </p:nvSpPr>
          <p:spPr bwMode="auto">
            <a:xfrm>
              <a:off x="4072" y="1175"/>
              <a:ext cx="655" cy="159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129" name="Line 96"/>
            <p:cNvSpPr>
              <a:spLocks noChangeShapeType="1"/>
            </p:cNvSpPr>
            <p:nvPr/>
          </p:nvSpPr>
          <p:spPr bwMode="auto">
            <a:xfrm flipV="1">
              <a:off x="4072" y="1679"/>
              <a:ext cx="655" cy="37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130" name="Line 97"/>
            <p:cNvSpPr>
              <a:spLocks noChangeShapeType="1"/>
            </p:cNvSpPr>
            <p:nvPr/>
          </p:nvSpPr>
          <p:spPr bwMode="auto">
            <a:xfrm>
              <a:off x="4072" y="2056"/>
              <a:ext cx="655" cy="54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131" name="Text Box 98"/>
            <p:cNvSpPr txBox="1">
              <a:spLocks noChangeArrowheads="1"/>
            </p:cNvSpPr>
            <p:nvPr/>
          </p:nvSpPr>
          <p:spPr bwMode="auto">
            <a:xfrm>
              <a:off x="3078" y="2561"/>
              <a:ext cx="5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en-US" altLang="zh-CN" sz="1800" b="1"/>
                <a:t> Cache</a:t>
              </a:r>
              <a:endParaRPr lang="zh-CN" altLang="en-US" sz="1800" b="1"/>
            </a:p>
          </p:txBody>
        </p:sp>
        <p:sp>
          <p:nvSpPr>
            <p:cNvPr id="132" name="Text Box 99"/>
            <p:cNvSpPr txBox="1">
              <a:spLocks noChangeArrowheads="1"/>
            </p:cNvSpPr>
            <p:nvPr/>
          </p:nvSpPr>
          <p:spPr bwMode="auto">
            <a:xfrm>
              <a:off x="3766" y="2736"/>
              <a:ext cx="55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1800" b="1"/>
                <a:t>内地址</a:t>
              </a:r>
            </a:p>
          </p:txBody>
        </p:sp>
        <p:sp>
          <p:nvSpPr>
            <p:cNvPr id="133" name="Text Box 100"/>
            <p:cNvSpPr txBox="1">
              <a:spLocks noChangeArrowheads="1"/>
            </p:cNvSpPr>
            <p:nvPr/>
          </p:nvSpPr>
          <p:spPr bwMode="auto">
            <a:xfrm>
              <a:off x="1063" y="2640"/>
              <a:ext cx="26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1800" b="1"/>
                <a:t>否</a:t>
              </a:r>
            </a:p>
          </p:txBody>
        </p:sp>
        <p:sp>
          <p:nvSpPr>
            <p:cNvPr id="134" name="Line 101"/>
            <p:cNvSpPr>
              <a:spLocks noChangeShapeType="1"/>
            </p:cNvSpPr>
            <p:nvPr/>
          </p:nvSpPr>
          <p:spPr bwMode="auto">
            <a:xfrm>
              <a:off x="624" y="3120"/>
              <a:ext cx="0" cy="288"/>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135" name="Text Box 102"/>
            <p:cNvSpPr txBox="1">
              <a:spLocks noChangeArrowheads="1"/>
            </p:cNvSpPr>
            <p:nvPr/>
          </p:nvSpPr>
          <p:spPr bwMode="auto">
            <a:xfrm>
              <a:off x="333" y="3118"/>
              <a:ext cx="26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1800" b="1"/>
                <a:t>是</a:t>
              </a:r>
            </a:p>
          </p:txBody>
        </p:sp>
        <p:sp>
          <p:nvSpPr>
            <p:cNvPr id="136" name="Text Box 103"/>
            <p:cNvSpPr txBox="1">
              <a:spLocks noChangeArrowheads="1"/>
            </p:cNvSpPr>
            <p:nvPr/>
          </p:nvSpPr>
          <p:spPr bwMode="auto">
            <a:xfrm>
              <a:off x="436" y="3358"/>
              <a:ext cx="40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1800" b="1"/>
                <a:t>命中</a:t>
              </a:r>
            </a:p>
          </p:txBody>
        </p:sp>
      </p:grpSp>
      <p:sp>
        <p:nvSpPr>
          <p:cNvPr id="2" name="TextBox 1"/>
          <p:cNvSpPr txBox="1"/>
          <p:nvPr/>
        </p:nvSpPr>
        <p:spPr>
          <a:xfrm>
            <a:off x="330127" y="1700808"/>
            <a:ext cx="2729705" cy="1323439"/>
          </a:xfrm>
          <a:prstGeom prst="rect">
            <a:avLst/>
          </a:prstGeom>
          <a:solidFill>
            <a:srgbClr val="99FF66"/>
          </a:solidFill>
          <a:effectLst>
            <a:outerShdw blurRad="50800" dist="38100" dir="2700000" algn="tl" rotWithShape="0">
              <a:prstClr val="black">
                <a:alpha val="40000"/>
              </a:prstClr>
            </a:outerShdw>
          </a:effectLst>
        </p:spPr>
        <p:txBody>
          <a:bodyPr wrap="square" rtlCol="0">
            <a:spAutoFit/>
          </a:bodyPr>
          <a:lstStyle/>
          <a:p>
            <a:pPr algn="just"/>
            <a:r>
              <a:rPr lang="zh-CN" altLang="en-US" sz="2000" b="1" dirty="0" smtClean="0">
                <a:solidFill>
                  <a:srgbClr val="0000FF"/>
                </a:solidFill>
                <a:latin typeface="宋体" panose="02010600030101010101" pitchFamily="2" charset="-122"/>
              </a:rPr>
              <a:t>  </a:t>
            </a:r>
            <a:r>
              <a:rPr lang="zh-CN" altLang="en-US" sz="2000" b="1" dirty="0" smtClean="0">
                <a:latin typeface="宋体" panose="02010600030101010101" pitchFamily="2" charset="-122"/>
              </a:rPr>
              <a:t>标识</a:t>
            </a:r>
            <a:r>
              <a:rPr lang="zh-CN" altLang="en-US" sz="2000" b="1" dirty="0">
                <a:latin typeface="宋体" panose="02010600030101010101" pitchFamily="2" charset="-122"/>
              </a:rPr>
              <a:t>通过</a:t>
            </a:r>
            <a:r>
              <a:rPr lang="zh-CN" altLang="en-US" sz="2000" b="1" dirty="0">
                <a:solidFill>
                  <a:srgbClr val="FF0000"/>
                </a:solidFill>
                <a:latin typeface="宋体" panose="02010600030101010101" pitchFamily="2" charset="-122"/>
              </a:rPr>
              <a:t>目录表</a:t>
            </a:r>
            <a:r>
              <a:rPr lang="zh-CN" altLang="en-US" sz="2000" b="1" dirty="0">
                <a:latin typeface="宋体" panose="02010600030101010101" pitchFamily="2" charset="-122"/>
              </a:rPr>
              <a:t>存放于</a:t>
            </a:r>
            <a:r>
              <a:rPr lang="zh-CN" altLang="en-US" sz="2000" b="1" dirty="0">
                <a:solidFill>
                  <a:srgbClr val="FF0000"/>
                </a:solidFill>
                <a:latin typeface="宋体" panose="02010600030101010101" pitchFamily="2" charset="-122"/>
              </a:rPr>
              <a:t>标识存储器</a:t>
            </a:r>
            <a:r>
              <a:rPr lang="zh-CN" altLang="en-US" sz="2000" b="1" dirty="0">
                <a:latin typeface="宋体" panose="02010600030101010101" pitchFamily="2" charset="-122"/>
              </a:rPr>
              <a:t>中，地址变换是通过查找目录表来</a:t>
            </a:r>
            <a:r>
              <a:rPr lang="zh-CN" altLang="en-US" sz="2000" b="1" dirty="0" smtClean="0">
                <a:latin typeface="宋体" panose="02010600030101010101" pitchFamily="2" charset="-122"/>
              </a:rPr>
              <a:t>实现。</a:t>
            </a:r>
            <a:endParaRPr lang="zh-CN" altLang="en-US" sz="2000" b="1" dirty="0">
              <a:latin typeface="宋体" panose="02010600030101010101" pitchFamily="2" charset="-122"/>
            </a:endParaRP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p:txBody>
          <a:bodyPr/>
          <a:lstStyle/>
          <a:p>
            <a:pPr eaLnBrk="1" hangingPunct="1">
              <a:defRPr/>
            </a:pPr>
            <a:r>
              <a:rPr lang="zh-CN" altLang="en-US" smtClean="0"/>
              <a:t>特  点</a:t>
            </a:r>
          </a:p>
        </p:txBody>
      </p:sp>
      <p:sp>
        <p:nvSpPr>
          <p:cNvPr id="515075" name="Rectangle 3"/>
          <p:cNvSpPr>
            <a:spLocks noGrp="1" noChangeArrowheads="1"/>
          </p:cNvSpPr>
          <p:nvPr>
            <p:ph type="body" sz="half" idx="1"/>
          </p:nvPr>
        </p:nvSpPr>
        <p:spPr>
          <a:xfrm>
            <a:off x="4953000" y="2209800"/>
            <a:ext cx="3902075" cy="3881438"/>
          </a:xfrm>
          <a:solidFill>
            <a:srgbClr val="CC99FF"/>
          </a:solidFill>
          <a:ln w="57150" cmpd="thickThin">
            <a:solidFill>
              <a:schemeClr val="tx1"/>
            </a:solidFill>
            <a:miter lim="800000"/>
            <a:headEnd/>
            <a:tailEnd/>
          </a:ln>
          <a:effectLst>
            <a:outerShdw blurRad="50800" dist="38100" dir="2700000" algn="tl" rotWithShape="0">
              <a:prstClr val="black">
                <a:alpha val="40000"/>
              </a:prstClr>
            </a:outerShdw>
          </a:effectLst>
        </p:spPr>
        <p:txBody>
          <a:bodyPr/>
          <a:lstStyle/>
          <a:p>
            <a:pPr eaLnBrk="1" hangingPunct="1">
              <a:lnSpc>
                <a:spcPct val="130000"/>
              </a:lnSpc>
              <a:buFont typeface="Wingdings" pitchFamily="2" charset="2"/>
              <a:buNone/>
              <a:defRPr/>
            </a:pPr>
            <a:r>
              <a:rPr lang="zh-CN" altLang="en-US" sz="3200" smtClean="0">
                <a:solidFill>
                  <a:srgbClr val="FF0000"/>
                </a:solidFill>
                <a:effectLst>
                  <a:outerShdw blurRad="38100" dist="38100" dir="2700000" algn="tl">
                    <a:srgbClr val="000000"/>
                  </a:outerShdw>
                </a:effectLst>
              </a:rPr>
              <a:t>缺点：</a:t>
            </a:r>
          </a:p>
          <a:p>
            <a:pPr eaLnBrk="1" hangingPunct="1">
              <a:lnSpc>
                <a:spcPct val="130000"/>
              </a:lnSpc>
              <a:defRPr/>
            </a:pPr>
            <a:r>
              <a:rPr lang="en-US" altLang="zh-CN" sz="3200" smtClean="0"/>
              <a:t>Cache</a:t>
            </a:r>
            <a:r>
              <a:rPr lang="zh-CN" altLang="en-US" sz="3200" smtClean="0"/>
              <a:t>的块冲突概率很高</a:t>
            </a:r>
          </a:p>
          <a:p>
            <a:pPr eaLnBrk="1" hangingPunct="1">
              <a:lnSpc>
                <a:spcPct val="130000"/>
              </a:lnSpc>
              <a:defRPr/>
            </a:pPr>
            <a:r>
              <a:rPr lang="en-US" altLang="zh-CN" sz="3200" smtClean="0"/>
              <a:t>Cache</a:t>
            </a:r>
            <a:r>
              <a:rPr lang="zh-CN" altLang="en-US" sz="3200" smtClean="0"/>
              <a:t>的空间利用率很低</a:t>
            </a:r>
          </a:p>
        </p:txBody>
      </p:sp>
      <p:sp>
        <p:nvSpPr>
          <p:cNvPr id="515076" name="Rectangle 4"/>
          <p:cNvSpPr>
            <a:spLocks noGrp="1" noChangeArrowheads="1"/>
          </p:cNvSpPr>
          <p:nvPr>
            <p:ph type="body" sz="half" idx="2"/>
          </p:nvPr>
        </p:nvSpPr>
        <p:spPr>
          <a:xfrm>
            <a:off x="838200" y="2205038"/>
            <a:ext cx="3903663" cy="3887787"/>
          </a:xfrm>
          <a:solidFill>
            <a:srgbClr val="FFFF99"/>
          </a:solidFill>
          <a:ln w="57150" cmpd="thickThin">
            <a:solidFill>
              <a:schemeClr val="tx1"/>
            </a:solidFill>
            <a:miter lim="800000"/>
            <a:headEnd/>
            <a:tailEnd/>
          </a:ln>
          <a:effectLst>
            <a:outerShdw blurRad="50800" dist="38100" dir="2700000" algn="tl" rotWithShape="0">
              <a:prstClr val="black">
                <a:alpha val="40000"/>
              </a:prstClr>
            </a:outerShdw>
          </a:effectLst>
        </p:spPr>
        <p:txBody>
          <a:bodyPr/>
          <a:lstStyle/>
          <a:p>
            <a:pPr eaLnBrk="1" hangingPunct="1">
              <a:lnSpc>
                <a:spcPct val="130000"/>
              </a:lnSpc>
              <a:buFont typeface="Wingdings" pitchFamily="2" charset="2"/>
              <a:buNone/>
              <a:defRPr/>
            </a:pPr>
            <a:r>
              <a:rPr lang="zh-CN" altLang="en-US" sz="3200" smtClean="0">
                <a:solidFill>
                  <a:srgbClr val="FF0000"/>
                </a:solidFill>
                <a:effectLst>
                  <a:outerShdw blurRad="38100" dist="38100" dir="2700000" algn="tl">
                    <a:srgbClr val="000000"/>
                  </a:outerShdw>
                </a:effectLst>
              </a:rPr>
              <a:t>优点：</a:t>
            </a:r>
          </a:p>
          <a:p>
            <a:pPr eaLnBrk="1" hangingPunct="1">
              <a:lnSpc>
                <a:spcPct val="130000"/>
              </a:lnSpc>
              <a:defRPr/>
            </a:pPr>
            <a:r>
              <a:rPr lang="zh-CN" altLang="en-US" sz="3200" smtClean="0"/>
              <a:t>代价相对较低（硬件实现简单，无需相联存储器）</a:t>
            </a:r>
          </a:p>
          <a:p>
            <a:pPr eaLnBrk="1" hangingPunct="1">
              <a:lnSpc>
                <a:spcPct val="130000"/>
              </a:lnSpc>
              <a:defRPr/>
            </a:pPr>
            <a:r>
              <a:rPr lang="zh-CN" altLang="en-US" sz="3200" smtClean="0"/>
              <a:t>速度相对较快</a:t>
            </a:r>
          </a:p>
        </p:txBody>
      </p:sp>
      <p:sp>
        <p:nvSpPr>
          <p:cNvPr id="93189" name="Text Box 5"/>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地址映象与变换方法</a:t>
            </a:r>
            <a:endParaRPr lang="zh-CN" altLang="en-US" sz="1200" b="0">
              <a:latin typeface="Times New Roman" pitchFamily="18" charset="0"/>
              <a:ea typeface="幼圆" pitchFamily="49" charset="-122"/>
            </a:endParaRPr>
          </a:p>
        </p:txBody>
      </p:sp>
      <p:sp>
        <p:nvSpPr>
          <p:cNvPr id="93190"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en-US" altLang="zh-CN" sz="1200" b="0" dirty="0" smtClean="0">
                <a:latin typeface="幼圆" pitchFamily="49" charset="-122"/>
                <a:ea typeface="幼圆" pitchFamily="49" charset="-122"/>
              </a:rPr>
              <a:t>3</a:t>
            </a:r>
            <a:r>
              <a:rPr lang="zh-CN" altLang="en-US" sz="1200" b="0" dirty="0" smtClean="0">
                <a:latin typeface="幼圆" pitchFamily="49" charset="-122"/>
                <a:ea typeface="幼圆" pitchFamily="49" charset="-122"/>
              </a:rPr>
              <a:t> </a:t>
            </a:r>
            <a:r>
              <a:rPr lang="zh-CN" altLang="en-US" sz="1200" b="0" dirty="0">
                <a:latin typeface="幼圆" pitchFamily="49" charset="-122"/>
                <a:ea typeface="幼圆" pitchFamily="49" charset="-122"/>
              </a:rPr>
              <a:t>之 </a:t>
            </a:r>
            <a:r>
              <a:rPr lang="en-US" altLang="zh-CN" sz="1200" b="0" dirty="0" smtClean="0">
                <a:latin typeface="幼圆" pitchFamily="49" charset="-122"/>
                <a:ea typeface="幼圆" pitchFamily="49" charset="-122"/>
              </a:rPr>
              <a:t>3</a:t>
            </a:r>
            <a:endParaRPr lang="zh-CN" altLang="en-US" sz="1200" b="0" dirty="0">
              <a:latin typeface="幼圆" pitchFamily="49" charset="-122"/>
              <a:ea typeface="幼圆" pitchFamily="49" charset="-122"/>
            </a:endParaRP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pPr eaLnBrk="1" hangingPunct="1">
              <a:defRPr/>
            </a:pPr>
            <a:r>
              <a:rPr lang="zh-CN" altLang="en-US" smtClean="0"/>
              <a:t>全相联映象</a:t>
            </a:r>
          </a:p>
        </p:txBody>
      </p:sp>
      <p:sp>
        <p:nvSpPr>
          <p:cNvPr id="8704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地址映象与变换方法</a:t>
            </a:r>
            <a:endParaRPr lang="zh-CN" altLang="en-US" sz="1200" b="0">
              <a:latin typeface="Times New Roman" pitchFamily="18" charset="0"/>
              <a:ea typeface="幼圆" pitchFamily="49" charset="-122"/>
            </a:endParaRPr>
          </a:p>
        </p:txBody>
      </p:sp>
      <p:sp>
        <p:nvSpPr>
          <p:cNvPr id="506884" name="Rectangle 4"/>
          <p:cNvSpPr>
            <a:spLocks noGrp="1" noChangeArrowheads="1"/>
          </p:cNvSpPr>
          <p:nvPr>
            <p:ph type="body" idx="1"/>
          </p:nvPr>
        </p:nvSpPr>
        <p:spPr>
          <a:xfrm>
            <a:off x="914400" y="1989138"/>
            <a:ext cx="3369568" cy="4320182"/>
          </a:xfrm>
          <a:solidFill>
            <a:srgbClr val="FFFF00"/>
          </a:solidFill>
          <a:ln w="57150" cmpd="thickThin">
            <a:solidFill>
              <a:schemeClr val="tx1"/>
            </a:solidFill>
            <a:miter lim="800000"/>
            <a:headEnd/>
            <a:tailEnd/>
          </a:ln>
          <a:effectLst>
            <a:outerShdw blurRad="50800" dist="38100" dir="2700000" algn="tl" rotWithShape="0">
              <a:prstClr val="black">
                <a:alpha val="40000"/>
              </a:prstClr>
            </a:outerShdw>
          </a:effectLst>
        </p:spPr>
        <p:txBody>
          <a:bodyPr/>
          <a:lstStyle/>
          <a:p>
            <a:pPr marL="0" indent="0" eaLnBrk="1" hangingPunct="1">
              <a:lnSpc>
                <a:spcPct val="150000"/>
              </a:lnSpc>
              <a:buNone/>
              <a:defRPr/>
            </a:pPr>
            <a:r>
              <a:rPr lang="zh-CN" altLang="en-US" sz="2600" dirty="0" smtClean="0"/>
              <a:t>    </a:t>
            </a:r>
            <a:r>
              <a:rPr lang="zh-CN" altLang="en-US" sz="2600" dirty="0" smtClean="0">
                <a:solidFill>
                  <a:srgbClr val="FF0000"/>
                </a:solidFill>
                <a:effectLst>
                  <a:outerShdw blurRad="38100" dist="38100" dir="2700000" algn="tl">
                    <a:srgbClr val="000000"/>
                  </a:outerShdw>
                </a:effectLst>
              </a:rPr>
              <a:t>主存中的任意一块都可以映象到</a:t>
            </a:r>
            <a:r>
              <a:rPr lang="en-US" altLang="zh-CN" sz="2600" dirty="0" smtClean="0">
                <a:solidFill>
                  <a:srgbClr val="FF0000"/>
                </a:solidFill>
                <a:effectLst>
                  <a:outerShdw blurRad="38100" dist="38100" dir="2700000" algn="tl">
                    <a:srgbClr val="000000"/>
                  </a:outerShdw>
                </a:effectLst>
              </a:rPr>
              <a:t>Cache</a:t>
            </a:r>
            <a:r>
              <a:rPr lang="zh-CN" altLang="en-US" sz="2600" dirty="0" smtClean="0">
                <a:solidFill>
                  <a:srgbClr val="FF0000"/>
                </a:solidFill>
                <a:effectLst>
                  <a:outerShdw blurRad="38100" dist="38100" dir="2700000" algn="tl">
                    <a:srgbClr val="000000"/>
                  </a:outerShdw>
                </a:effectLst>
              </a:rPr>
              <a:t>中的任意</a:t>
            </a:r>
            <a:r>
              <a:rPr lang="zh-CN" altLang="en-US" sz="2600" dirty="0">
                <a:solidFill>
                  <a:srgbClr val="FF0000"/>
                </a:solidFill>
                <a:effectLst>
                  <a:outerShdw blurRad="38100" dist="38100" dir="2700000" algn="tl">
                    <a:srgbClr val="000000"/>
                  </a:outerShdw>
                </a:effectLst>
              </a:rPr>
              <a:t>一块（</a:t>
            </a:r>
            <a:r>
              <a:rPr lang="zh-CN" altLang="en-US" sz="2600" dirty="0">
                <a:solidFill>
                  <a:srgbClr val="0000FF"/>
                </a:solidFill>
                <a:effectLst>
                  <a:outerShdw blurRad="38100" dist="38100" dir="2700000" algn="tl">
                    <a:srgbClr val="000000"/>
                  </a:outerShdw>
                </a:effectLst>
              </a:rPr>
              <a:t>随便坐</a:t>
            </a:r>
            <a:r>
              <a:rPr lang="zh-CN" altLang="en-US" sz="2600" dirty="0">
                <a:solidFill>
                  <a:srgbClr val="FF0000"/>
                </a:solidFill>
                <a:effectLst>
                  <a:outerShdw blurRad="38100" dist="38100" dir="2700000" algn="tl">
                    <a:srgbClr val="000000"/>
                  </a:outerShdw>
                </a:effectLst>
              </a:rPr>
              <a:t>）。</a:t>
            </a:r>
            <a:r>
              <a:rPr lang="zh-CN" altLang="en-US" sz="2600" dirty="0" smtClean="0"/>
              <a:t>如果</a:t>
            </a:r>
            <a:r>
              <a:rPr lang="en-US" altLang="zh-CN" sz="2600" dirty="0" smtClean="0"/>
              <a:t>Cache</a:t>
            </a:r>
            <a:r>
              <a:rPr lang="zh-CN" altLang="en-US" sz="2600" dirty="0" smtClean="0"/>
              <a:t>的块数为</a:t>
            </a:r>
            <a:r>
              <a:rPr lang="en-US" altLang="zh-CN" sz="2600" dirty="0" smtClean="0"/>
              <a:t>C，</a:t>
            </a:r>
            <a:r>
              <a:rPr lang="zh-CN" altLang="en-US" sz="2600" dirty="0" smtClean="0"/>
              <a:t>主存的块数为</a:t>
            </a:r>
            <a:r>
              <a:rPr lang="en-US" altLang="zh-CN" sz="2600" dirty="0" smtClean="0"/>
              <a:t>M，</a:t>
            </a:r>
            <a:r>
              <a:rPr lang="zh-CN" altLang="en-US" sz="2600" dirty="0" smtClean="0"/>
              <a:t>映象关系共有：</a:t>
            </a:r>
            <a:r>
              <a:rPr lang="en-US" altLang="zh-CN" sz="2600" dirty="0" smtClean="0"/>
              <a:t>C×M</a:t>
            </a:r>
            <a:r>
              <a:rPr lang="zh-CN" altLang="en-US" sz="2600" dirty="0" smtClean="0"/>
              <a:t>种。</a:t>
            </a:r>
          </a:p>
        </p:txBody>
      </p:sp>
      <p:sp>
        <p:nvSpPr>
          <p:cNvPr id="87045"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1</a:t>
            </a:r>
          </a:p>
        </p:txBody>
      </p:sp>
      <p:grpSp>
        <p:nvGrpSpPr>
          <p:cNvPr id="32" name="组合 31"/>
          <p:cNvGrpSpPr/>
          <p:nvPr/>
        </p:nvGrpSpPr>
        <p:grpSpPr>
          <a:xfrm>
            <a:off x="4655344" y="2667000"/>
            <a:ext cx="4107656" cy="3276600"/>
            <a:chOff x="3886200" y="2667000"/>
            <a:chExt cx="4876800" cy="3276600"/>
          </a:xfrm>
        </p:grpSpPr>
        <p:sp>
          <p:nvSpPr>
            <p:cNvPr id="33" name="Rectangle 7"/>
            <p:cNvSpPr>
              <a:spLocks noChangeArrowheads="1"/>
            </p:cNvSpPr>
            <p:nvPr/>
          </p:nvSpPr>
          <p:spPr bwMode="auto">
            <a:xfrm>
              <a:off x="3886200" y="3116263"/>
              <a:ext cx="1590675" cy="4508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000" dirty="0" smtClean="0">
                  <a:solidFill>
                    <a:schemeClr val="tx2"/>
                  </a:solidFill>
                </a:rPr>
                <a:t>字块</a:t>
              </a:r>
              <a:r>
                <a:rPr lang="zh-CN" altLang="en-US" sz="2000" dirty="0">
                  <a:solidFill>
                    <a:schemeClr val="tx2"/>
                  </a:solidFill>
                </a:rPr>
                <a:t>0</a:t>
              </a:r>
              <a:endParaRPr lang="zh-CN" altLang="zh-CN" sz="2000" dirty="0">
                <a:solidFill>
                  <a:schemeClr val="tx2"/>
                </a:solidFill>
              </a:endParaRPr>
            </a:p>
          </p:txBody>
        </p:sp>
        <p:sp>
          <p:nvSpPr>
            <p:cNvPr id="34" name="Line 8"/>
            <p:cNvSpPr>
              <a:spLocks noChangeShapeType="1"/>
            </p:cNvSpPr>
            <p:nvPr/>
          </p:nvSpPr>
          <p:spPr bwMode="auto">
            <a:xfrm flipV="1">
              <a:off x="5476875" y="2924175"/>
              <a:ext cx="1695450" cy="449263"/>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35" name="Rectangle 9"/>
            <p:cNvSpPr>
              <a:spLocks noChangeArrowheads="1"/>
            </p:cNvSpPr>
            <p:nvPr/>
          </p:nvSpPr>
          <p:spPr bwMode="auto">
            <a:xfrm>
              <a:off x="4098925" y="5172075"/>
              <a:ext cx="1112838" cy="32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en-US" altLang="zh-CN" sz="2000">
                  <a:solidFill>
                    <a:schemeClr val="tx2"/>
                  </a:solidFill>
                </a:rPr>
                <a:t>Cache</a:t>
              </a:r>
              <a:endParaRPr lang="zh-CN" altLang="zh-CN" sz="2000">
                <a:solidFill>
                  <a:schemeClr val="tx2"/>
                </a:solidFill>
              </a:endParaRPr>
            </a:p>
          </p:txBody>
        </p:sp>
        <p:sp>
          <p:nvSpPr>
            <p:cNvPr id="36" name="Rectangle 10"/>
            <p:cNvSpPr>
              <a:spLocks noChangeArrowheads="1"/>
            </p:cNvSpPr>
            <p:nvPr/>
          </p:nvSpPr>
          <p:spPr bwMode="auto">
            <a:xfrm>
              <a:off x="3886200" y="3567113"/>
              <a:ext cx="1590675" cy="449262"/>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000" dirty="0" smtClean="0">
                  <a:solidFill>
                    <a:schemeClr val="tx2"/>
                  </a:solidFill>
                </a:rPr>
                <a:t>字块</a:t>
              </a:r>
              <a:r>
                <a:rPr lang="zh-CN" altLang="en-US" sz="2000" dirty="0">
                  <a:solidFill>
                    <a:schemeClr val="tx2"/>
                  </a:solidFill>
                </a:rPr>
                <a:t>1</a:t>
              </a:r>
              <a:endParaRPr lang="zh-CN" altLang="zh-CN" sz="2000" dirty="0">
                <a:solidFill>
                  <a:schemeClr val="tx2"/>
                </a:solidFill>
              </a:endParaRPr>
            </a:p>
          </p:txBody>
        </p:sp>
        <p:sp>
          <p:nvSpPr>
            <p:cNvPr id="37" name="Rectangle 11"/>
            <p:cNvSpPr>
              <a:spLocks noChangeArrowheads="1"/>
            </p:cNvSpPr>
            <p:nvPr/>
          </p:nvSpPr>
          <p:spPr bwMode="auto">
            <a:xfrm>
              <a:off x="3886200" y="4016375"/>
              <a:ext cx="1590675" cy="449263"/>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000">
                  <a:solidFill>
                    <a:schemeClr val="tx2"/>
                  </a:solidFill>
                </a:rPr>
                <a:t>……</a:t>
              </a:r>
              <a:endParaRPr lang="zh-CN" altLang="zh-CN" sz="2000">
                <a:solidFill>
                  <a:schemeClr val="tx2"/>
                </a:solidFill>
              </a:endParaRPr>
            </a:p>
          </p:txBody>
        </p:sp>
        <p:sp>
          <p:nvSpPr>
            <p:cNvPr id="38" name="Rectangle 12"/>
            <p:cNvSpPr>
              <a:spLocks noChangeArrowheads="1"/>
            </p:cNvSpPr>
            <p:nvPr/>
          </p:nvSpPr>
          <p:spPr bwMode="auto">
            <a:xfrm>
              <a:off x="3886200" y="4465638"/>
              <a:ext cx="1590675" cy="449262"/>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000" dirty="0" smtClean="0">
                  <a:solidFill>
                    <a:schemeClr val="tx2"/>
                  </a:solidFill>
                </a:rPr>
                <a:t>字块</a:t>
              </a:r>
              <a:r>
                <a:rPr lang="en-US" altLang="zh-CN" sz="2000" dirty="0" smtClean="0">
                  <a:solidFill>
                    <a:schemeClr val="tx2"/>
                  </a:solidFill>
                </a:rPr>
                <a:t>C-1</a:t>
              </a:r>
              <a:endParaRPr lang="en-US" altLang="zh-CN" sz="2000" dirty="0">
                <a:solidFill>
                  <a:schemeClr val="tx2"/>
                </a:solidFill>
              </a:endParaRPr>
            </a:p>
          </p:txBody>
        </p:sp>
        <p:sp>
          <p:nvSpPr>
            <p:cNvPr id="39" name="Rectangle 13"/>
            <p:cNvSpPr>
              <a:spLocks noChangeArrowheads="1"/>
            </p:cNvSpPr>
            <p:nvPr/>
          </p:nvSpPr>
          <p:spPr bwMode="auto">
            <a:xfrm>
              <a:off x="7172325" y="2667000"/>
              <a:ext cx="1590675" cy="449263"/>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000" dirty="0" smtClean="0">
                  <a:solidFill>
                    <a:schemeClr val="tx2"/>
                  </a:solidFill>
                </a:rPr>
                <a:t>字块</a:t>
              </a:r>
              <a:r>
                <a:rPr lang="zh-CN" altLang="en-US" sz="2000" dirty="0">
                  <a:solidFill>
                    <a:schemeClr val="tx2"/>
                  </a:solidFill>
                </a:rPr>
                <a:t>0</a:t>
              </a:r>
              <a:endParaRPr lang="zh-CN" altLang="zh-CN" sz="2000" dirty="0">
                <a:solidFill>
                  <a:schemeClr val="tx2"/>
                </a:solidFill>
              </a:endParaRPr>
            </a:p>
          </p:txBody>
        </p:sp>
        <p:sp>
          <p:nvSpPr>
            <p:cNvPr id="40" name="Rectangle 14"/>
            <p:cNvSpPr>
              <a:spLocks noChangeArrowheads="1"/>
            </p:cNvSpPr>
            <p:nvPr/>
          </p:nvSpPr>
          <p:spPr bwMode="auto">
            <a:xfrm>
              <a:off x="7172325" y="3116263"/>
              <a:ext cx="1590675" cy="4508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000" dirty="0" smtClean="0">
                  <a:solidFill>
                    <a:schemeClr val="tx2"/>
                  </a:solidFill>
                </a:rPr>
                <a:t>字块</a:t>
              </a:r>
              <a:r>
                <a:rPr lang="zh-CN" altLang="en-US" sz="2000" dirty="0">
                  <a:solidFill>
                    <a:schemeClr val="tx2"/>
                  </a:solidFill>
                </a:rPr>
                <a:t>1</a:t>
              </a:r>
              <a:endParaRPr lang="zh-CN" altLang="zh-CN" sz="2000" dirty="0">
                <a:solidFill>
                  <a:schemeClr val="tx2"/>
                </a:solidFill>
              </a:endParaRPr>
            </a:p>
          </p:txBody>
        </p:sp>
        <p:sp>
          <p:nvSpPr>
            <p:cNvPr id="41" name="Rectangle 15"/>
            <p:cNvSpPr>
              <a:spLocks noChangeArrowheads="1"/>
            </p:cNvSpPr>
            <p:nvPr/>
          </p:nvSpPr>
          <p:spPr bwMode="auto">
            <a:xfrm>
              <a:off x="7172325" y="3567113"/>
              <a:ext cx="1590675" cy="449262"/>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000">
                  <a:solidFill>
                    <a:schemeClr val="tx2"/>
                  </a:solidFill>
                </a:rPr>
                <a:t>……</a:t>
              </a:r>
              <a:endParaRPr lang="zh-CN" altLang="zh-CN" sz="2000">
                <a:solidFill>
                  <a:schemeClr val="tx2"/>
                </a:solidFill>
              </a:endParaRPr>
            </a:p>
          </p:txBody>
        </p:sp>
        <p:sp>
          <p:nvSpPr>
            <p:cNvPr id="42" name="Rectangle 16"/>
            <p:cNvSpPr>
              <a:spLocks noChangeArrowheads="1"/>
            </p:cNvSpPr>
            <p:nvPr/>
          </p:nvSpPr>
          <p:spPr bwMode="auto">
            <a:xfrm>
              <a:off x="7172325" y="4016375"/>
              <a:ext cx="1590675" cy="449263"/>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000" dirty="0" smtClean="0">
                  <a:solidFill>
                    <a:schemeClr val="tx2"/>
                  </a:solidFill>
                </a:rPr>
                <a:t>字块</a:t>
              </a:r>
              <a:r>
                <a:rPr lang="en-US" altLang="zh-CN" sz="2000" dirty="0" err="1">
                  <a:solidFill>
                    <a:schemeClr val="tx2"/>
                  </a:solidFill>
                </a:rPr>
                <a:t>i</a:t>
              </a:r>
              <a:endParaRPr lang="en-US" altLang="zh-CN" sz="2000" dirty="0">
                <a:solidFill>
                  <a:schemeClr val="tx2"/>
                </a:solidFill>
              </a:endParaRPr>
            </a:p>
          </p:txBody>
        </p:sp>
        <p:sp>
          <p:nvSpPr>
            <p:cNvPr id="43" name="Rectangle 17"/>
            <p:cNvSpPr>
              <a:spLocks noChangeArrowheads="1"/>
            </p:cNvSpPr>
            <p:nvPr/>
          </p:nvSpPr>
          <p:spPr bwMode="auto">
            <a:xfrm>
              <a:off x="7172325" y="4465638"/>
              <a:ext cx="1590675" cy="449262"/>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000">
                  <a:solidFill>
                    <a:schemeClr val="tx2"/>
                  </a:solidFill>
                </a:rPr>
                <a:t>……</a:t>
              </a:r>
              <a:endParaRPr lang="zh-CN" altLang="zh-CN" sz="2000">
                <a:solidFill>
                  <a:schemeClr val="tx2"/>
                </a:solidFill>
              </a:endParaRPr>
            </a:p>
          </p:txBody>
        </p:sp>
        <p:sp>
          <p:nvSpPr>
            <p:cNvPr id="44" name="Rectangle 18"/>
            <p:cNvSpPr>
              <a:spLocks noChangeArrowheads="1"/>
            </p:cNvSpPr>
            <p:nvPr/>
          </p:nvSpPr>
          <p:spPr bwMode="auto">
            <a:xfrm>
              <a:off x="7172325" y="4914900"/>
              <a:ext cx="1590675" cy="4508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000" dirty="0" smtClean="0">
                  <a:solidFill>
                    <a:schemeClr val="tx2"/>
                  </a:solidFill>
                </a:rPr>
                <a:t>字块</a:t>
              </a:r>
              <a:r>
                <a:rPr lang="en-US" altLang="zh-CN" sz="2000" dirty="0" smtClean="0">
                  <a:solidFill>
                    <a:schemeClr val="tx2"/>
                  </a:solidFill>
                </a:rPr>
                <a:t>M-1</a:t>
              </a:r>
              <a:endParaRPr lang="en-US" altLang="zh-CN" sz="2000" dirty="0">
                <a:solidFill>
                  <a:schemeClr val="tx2"/>
                </a:solidFill>
              </a:endParaRPr>
            </a:p>
          </p:txBody>
        </p:sp>
        <p:sp>
          <p:nvSpPr>
            <p:cNvPr id="45" name="Line 19"/>
            <p:cNvSpPr>
              <a:spLocks noChangeShapeType="1"/>
            </p:cNvSpPr>
            <p:nvPr/>
          </p:nvSpPr>
          <p:spPr bwMode="auto">
            <a:xfrm flipV="1">
              <a:off x="5476875" y="3373438"/>
              <a:ext cx="1695450" cy="0"/>
            </a:xfrm>
            <a:prstGeom prst="line">
              <a:avLst/>
            </a:prstGeom>
            <a:noFill/>
            <a:ln w="28575">
              <a:solidFill>
                <a:srgbClr val="FF0000"/>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46" name="Line 20"/>
            <p:cNvSpPr>
              <a:spLocks noChangeShapeType="1"/>
            </p:cNvSpPr>
            <p:nvPr/>
          </p:nvSpPr>
          <p:spPr bwMode="auto">
            <a:xfrm>
              <a:off x="5476875" y="3373438"/>
              <a:ext cx="1695450" cy="900112"/>
            </a:xfrm>
            <a:prstGeom prst="line">
              <a:avLst/>
            </a:prstGeom>
            <a:noFill/>
            <a:ln w="28575">
              <a:solidFill>
                <a:srgbClr val="0000CC"/>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47" name="Line 21"/>
            <p:cNvSpPr>
              <a:spLocks noChangeShapeType="1"/>
            </p:cNvSpPr>
            <p:nvPr/>
          </p:nvSpPr>
          <p:spPr bwMode="auto">
            <a:xfrm>
              <a:off x="5476875" y="3373438"/>
              <a:ext cx="1695450" cy="1798637"/>
            </a:xfrm>
            <a:prstGeom prst="line">
              <a:avLst/>
            </a:prstGeom>
            <a:noFill/>
            <a:ln w="28575">
              <a:solidFill>
                <a:srgbClr val="33CC33"/>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48" name="Line 22"/>
            <p:cNvSpPr>
              <a:spLocks noChangeShapeType="1"/>
            </p:cNvSpPr>
            <p:nvPr/>
          </p:nvSpPr>
          <p:spPr bwMode="auto">
            <a:xfrm flipV="1">
              <a:off x="5476875" y="3373438"/>
              <a:ext cx="1695450" cy="449262"/>
            </a:xfrm>
            <a:prstGeom prst="line">
              <a:avLst/>
            </a:prstGeom>
            <a:noFill/>
            <a:ln w="28575">
              <a:solidFill>
                <a:srgbClr val="FF0000"/>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49" name="Line 23"/>
            <p:cNvSpPr>
              <a:spLocks noChangeShapeType="1"/>
            </p:cNvSpPr>
            <p:nvPr/>
          </p:nvSpPr>
          <p:spPr bwMode="auto">
            <a:xfrm flipV="1">
              <a:off x="5476875" y="2924175"/>
              <a:ext cx="1695450" cy="898525"/>
            </a:xfrm>
            <a:prstGeom prst="line">
              <a:avLst/>
            </a:prstGeom>
            <a:noFill/>
            <a:ln w="28575">
              <a:solidFill>
                <a:schemeClr val="tx1"/>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50" name="Line 24"/>
            <p:cNvSpPr>
              <a:spLocks noChangeShapeType="1"/>
            </p:cNvSpPr>
            <p:nvPr/>
          </p:nvSpPr>
          <p:spPr bwMode="auto">
            <a:xfrm>
              <a:off x="5476875" y="3822700"/>
              <a:ext cx="1695450" cy="450850"/>
            </a:xfrm>
            <a:prstGeom prst="line">
              <a:avLst/>
            </a:prstGeom>
            <a:noFill/>
            <a:ln w="28575">
              <a:solidFill>
                <a:srgbClr val="0000CC"/>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51" name="Line 25"/>
            <p:cNvSpPr>
              <a:spLocks noChangeShapeType="1"/>
            </p:cNvSpPr>
            <p:nvPr/>
          </p:nvSpPr>
          <p:spPr bwMode="auto">
            <a:xfrm>
              <a:off x="5476875" y="3822700"/>
              <a:ext cx="1695450" cy="1349375"/>
            </a:xfrm>
            <a:prstGeom prst="line">
              <a:avLst/>
            </a:prstGeom>
            <a:noFill/>
            <a:ln w="28575">
              <a:solidFill>
                <a:srgbClr val="33CC33"/>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52" name="Line 26"/>
            <p:cNvSpPr>
              <a:spLocks noChangeShapeType="1"/>
            </p:cNvSpPr>
            <p:nvPr/>
          </p:nvSpPr>
          <p:spPr bwMode="auto">
            <a:xfrm flipV="1">
              <a:off x="5476875" y="2924175"/>
              <a:ext cx="1695450" cy="1798638"/>
            </a:xfrm>
            <a:prstGeom prst="line">
              <a:avLst/>
            </a:prstGeom>
            <a:noFill/>
            <a:ln w="28575">
              <a:solidFill>
                <a:schemeClr val="tx1"/>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53" name="Line 27"/>
            <p:cNvSpPr>
              <a:spLocks noChangeShapeType="1"/>
            </p:cNvSpPr>
            <p:nvPr/>
          </p:nvSpPr>
          <p:spPr bwMode="auto">
            <a:xfrm flipV="1">
              <a:off x="5476875" y="3373438"/>
              <a:ext cx="1695450" cy="1349375"/>
            </a:xfrm>
            <a:prstGeom prst="line">
              <a:avLst/>
            </a:prstGeom>
            <a:noFill/>
            <a:ln w="28575">
              <a:solidFill>
                <a:srgbClr val="FF0000"/>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54" name="Line 28"/>
            <p:cNvSpPr>
              <a:spLocks noChangeShapeType="1"/>
            </p:cNvSpPr>
            <p:nvPr/>
          </p:nvSpPr>
          <p:spPr bwMode="auto">
            <a:xfrm flipV="1">
              <a:off x="5476875" y="4273550"/>
              <a:ext cx="1695450" cy="449263"/>
            </a:xfrm>
            <a:prstGeom prst="line">
              <a:avLst/>
            </a:prstGeom>
            <a:noFill/>
            <a:ln w="28575">
              <a:solidFill>
                <a:srgbClr val="0000CC"/>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55" name="Line 29"/>
            <p:cNvSpPr>
              <a:spLocks noChangeShapeType="1"/>
            </p:cNvSpPr>
            <p:nvPr/>
          </p:nvSpPr>
          <p:spPr bwMode="auto">
            <a:xfrm>
              <a:off x="5476875" y="4722813"/>
              <a:ext cx="1695450" cy="449262"/>
            </a:xfrm>
            <a:prstGeom prst="line">
              <a:avLst/>
            </a:prstGeom>
            <a:noFill/>
            <a:ln w="28575">
              <a:solidFill>
                <a:srgbClr val="33CC33"/>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56" name="Rectangle 30"/>
            <p:cNvSpPr>
              <a:spLocks noChangeArrowheads="1"/>
            </p:cNvSpPr>
            <p:nvPr/>
          </p:nvSpPr>
          <p:spPr bwMode="auto">
            <a:xfrm>
              <a:off x="7331075" y="5622925"/>
              <a:ext cx="1431925"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000">
                  <a:solidFill>
                    <a:schemeClr val="tx2"/>
                  </a:solidFill>
                </a:rPr>
                <a:t>主存储器</a:t>
              </a:r>
              <a:endParaRPr lang="zh-CN" altLang="zh-CN" sz="2000">
                <a:solidFill>
                  <a:schemeClr val="tx2"/>
                </a:solidFill>
              </a:endParaRPr>
            </a:p>
          </p:txBody>
        </p:sp>
      </p:gr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p:txBody>
          <a:bodyPr/>
          <a:lstStyle/>
          <a:p>
            <a:pPr eaLnBrk="1" hangingPunct="1">
              <a:defRPr/>
            </a:pPr>
            <a:r>
              <a:rPr lang="zh-CN" altLang="en-US" smtClean="0"/>
              <a:t>全相联地址变换</a:t>
            </a:r>
          </a:p>
        </p:txBody>
      </p:sp>
      <p:sp>
        <p:nvSpPr>
          <p:cNvPr id="8806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地址映象与变换方法</a:t>
            </a:r>
            <a:endParaRPr lang="zh-CN" altLang="en-US" sz="1200" b="0">
              <a:latin typeface="Times New Roman" pitchFamily="18" charset="0"/>
              <a:ea typeface="幼圆" pitchFamily="49" charset="-122"/>
            </a:endParaRPr>
          </a:p>
        </p:txBody>
      </p:sp>
      <p:sp>
        <p:nvSpPr>
          <p:cNvPr id="88068"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2</a:t>
            </a:r>
          </a:p>
        </p:txBody>
      </p:sp>
      <p:grpSp>
        <p:nvGrpSpPr>
          <p:cNvPr id="132" name="Group 4"/>
          <p:cNvGrpSpPr>
            <a:grpSpLocks/>
          </p:cNvGrpSpPr>
          <p:nvPr/>
        </p:nvGrpSpPr>
        <p:grpSpPr bwMode="auto">
          <a:xfrm>
            <a:off x="2726952" y="1949599"/>
            <a:ext cx="5805488" cy="4491038"/>
            <a:chOff x="759" y="786"/>
            <a:chExt cx="3657" cy="2829"/>
          </a:xfrm>
        </p:grpSpPr>
        <p:sp>
          <p:nvSpPr>
            <p:cNvPr id="133" name="Rectangle 5"/>
            <p:cNvSpPr>
              <a:spLocks noChangeArrowheads="1"/>
            </p:cNvSpPr>
            <p:nvPr/>
          </p:nvSpPr>
          <p:spPr bwMode="auto">
            <a:xfrm>
              <a:off x="3552" y="2876"/>
              <a:ext cx="864"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nchorCtr="1"/>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Font typeface="Wingdings" pitchFamily="2" charset="2"/>
                <a:buNone/>
              </a:pPr>
              <a:r>
                <a:rPr lang="zh-CN" altLang="en-US" sz="1800" b="1"/>
                <a:t>字块2</a:t>
              </a:r>
              <a:r>
                <a:rPr lang="en-US" altLang="zh-CN" sz="1800" b="1" i="1" baseline="30000"/>
                <a:t>m</a:t>
              </a:r>
              <a:r>
                <a:rPr lang="en-US" altLang="zh-CN" sz="1800" b="1"/>
                <a:t>－1</a:t>
              </a:r>
              <a:endParaRPr lang="zh-CN" altLang="en-US" sz="1800" b="1"/>
            </a:p>
          </p:txBody>
        </p:sp>
        <p:sp>
          <p:nvSpPr>
            <p:cNvPr id="134" name="Rectangle 6"/>
            <p:cNvSpPr>
              <a:spLocks noChangeArrowheads="1"/>
            </p:cNvSpPr>
            <p:nvPr/>
          </p:nvSpPr>
          <p:spPr bwMode="auto">
            <a:xfrm>
              <a:off x="3552" y="2521"/>
              <a:ext cx="864"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nchorCtr="1"/>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Font typeface="Wingdings" pitchFamily="2" charset="2"/>
                <a:buNone/>
              </a:pPr>
              <a:endParaRPr lang="zh-CN" altLang="en-US" sz="1800" b="1"/>
            </a:p>
          </p:txBody>
        </p:sp>
        <p:sp>
          <p:nvSpPr>
            <p:cNvPr id="135" name="Rectangle 7"/>
            <p:cNvSpPr>
              <a:spLocks noChangeArrowheads="1"/>
            </p:cNvSpPr>
            <p:nvPr/>
          </p:nvSpPr>
          <p:spPr bwMode="auto">
            <a:xfrm>
              <a:off x="3552" y="2164"/>
              <a:ext cx="864"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nchorCtr="1"/>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Font typeface="Wingdings" pitchFamily="2" charset="2"/>
                <a:buNone/>
              </a:pPr>
              <a:r>
                <a:rPr lang="zh-CN" altLang="en-US" sz="1800" b="1"/>
                <a:t>字块2</a:t>
              </a:r>
              <a:r>
                <a:rPr lang="en-US" altLang="zh-CN" sz="1800" b="1" i="1" baseline="30000"/>
                <a:t>c</a:t>
              </a:r>
              <a:r>
                <a:rPr lang="en-US" altLang="zh-CN" sz="1800" b="1"/>
                <a:t>－1</a:t>
              </a:r>
            </a:p>
          </p:txBody>
        </p:sp>
        <p:sp>
          <p:nvSpPr>
            <p:cNvPr id="136" name="Rectangle 8"/>
            <p:cNvSpPr>
              <a:spLocks noChangeArrowheads="1"/>
            </p:cNvSpPr>
            <p:nvPr/>
          </p:nvSpPr>
          <p:spPr bwMode="auto">
            <a:xfrm>
              <a:off x="3552" y="1806"/>
              <a:ext cx="864"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nchorCtr="1"/>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Font typeface="Wingdings" pitchFamily="2" charset="2"/>
                <a:buNone/>
              </a:pPr>
              <a:endParaRPr lang="zh-CN" altLang="en-US" sz="1800" b="1"/>
            </a:p>
          </p:txBody>
        </p:sp>
        <p:sp>
          <p:nvSpPr>
            <p:cNvPr id="137" name="Rectangle 9"/>
            <p:cNvSpPr>
              <a:spLocks noChangeArrowheads="1"/>
            </p:cNvSpPr>
            <p:nvPr/>
          </p:nvSpPr>
          <p:spPr bwMode="auto">
            <a:xfrm>
              <a:off x="3552" y="1451"/>
              <a:ext cx="864"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nchorCtr="1"/>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Font typeface="Wingdings" pitchFamily="2" charset="2"/>
                <a:buNone/>
              </a:pPr>
              <a:r>
                <a:rPr lang="zh-CN" altLang="en-US" sz="1800" b="1"/>
                <a:t>字块1</a:t>
              </a:r>
            </a:p>
          </p:txBody>
        </p:sp>
        <p:sp>
          <p:nvSpPr>
            <p:cNvPr id="138" name="Rectangle 10"/>
            <p:cNvSpPr>
              <a:spLocks noChangeArrowheads="1"/>
            </p:cNvSpPr>
            <p:nvPr/>
          </p:nvSpPr>
          <p:spPr bwMode="auto">
            <a:xfrm>
              <a:off x="3552" y="1094"/>
              <a:ext cx="864"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nchorCtr="1"/>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Font typeface="Wingdings" pitchFamily="2" charset="2"/>
                <a:buNone/>
              </a:pPr>
              <a:r>
                <a:rPr lang="zh-CN" altLang="en-US" sz="1800" b="1"/>
                <a:t> 字块0</a:t>
              </a:r>
            </a:p>
          </p:txBody>
        </p:sp>
        <p:sp>
          <p:nvSpPr>
            <p:cNvPr id="139" name="Line 11"/>
            <p:cNvSpPr>
              <a:spLocks noChangeShapeType="1"/>
            </p:cNvSpPr>
            <p:nvPr/>
          </p:nvSpPr>
          <p:spPr bwMode="auto">
            <a:xfrm>
              <a:off x="3552" y="1094"/>
              <a:ext cx="86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nchor="ctr" anchorCtr="1"/>
            <a:lstStyle/>
            <a:p>
              <a:endParaRPr lang="zh-CN" altLang="en-US" sz="1800" b="1"/>
            </a:p>
          </p:txBody>
        </p:sp>
        <p:sp>
          <p:nvSpPr>
            <p:cNvPr id="140" name="Line 12"/>
            <p:cNvSpPr>
              <a:spLocks noChangeShapeType="1"/>
            </p:cNvSpPr>
            <p:nvPr/>
          </p:nvSpPr>
          <p:spPr bwMode="auto">
            <a:xfrm>
              <a:off x="3552" y="1451"/>
              <a:ext cx="86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nchor="ctr" anchorCtr="1"/>
            <a:lstStyle/>
            <a:p>
              <a:endParaRPr lang="zh-CN" altLang="en-US" sz="1800" b="1"/>
            </a:p>
          </p:txBody>
        </p:sp>
        <p:sp>
          <p:nvSpPr>
            <p:cNvPr id="141" name="Line 13"/>
            <p:cNvSpPr>
              <a:spLocks noChangeShapeType="1"/>
            </p:cNvSpPr>
            <p:nvPr/>
          </p:nvSpPr>
          <p:spPr bwMode="auto">
            <a:xfrm>
              <a:off x="3552" y="1806"/>
              <a:ext cx="86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nchor="ctr" anchorCtr="1"/>
            <a:lstStyle/>
            <a:p>
              <a:endParaRPr lang="zh-CN" altLang="en-US" sz="1800" b="1"/>
            </a:p>
          </p:txBody>
        </p:sp>
        <p:sp>
          <p:nvSpPr>
            <p:cNvPr id="142" name="Line 14"/>
            <p:cNvSpPr>
              <a:spLocks noChangeShapeType="1"/>
            </p:cNvSpPr>
            <p:nvPr/>
          </p:nvSpPr>
          <p:spPr bwMode="auto">
            <a:xfrm>
              <a:off x="3552" y="2164"/>
              <a:ext cx="86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nchor="ctr" anchorCtr="1"/>
            <a:lstStyle/>
            <a:p>
              <a:endParaRPr lang="zh-CN" altLang="en-US" sz="1800" b="1"/>
            </a:p>
          </p:txBody>
        </p:sp>
        <p:sp>
          <p:nvSpPr>
            <p:cNvPr id="143" name="Line 15"/>
            <p:cNvSpPr>
              <a:spLocks noChangeShapeType="1"/>
            </p:cNvSpPr>
            <p:nvPr/>
          </p:nvSpPr>
          <p:spPr bwMode="auto">
            <a:xfrm>
              <a:off x="3552" y="2521"/>
              <a:ext cx="86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nchor="ctr" anchorCtr="1"/>
            <a:lstStyle/>
            <a:p>
              <a:endParaRPr lang="zh-CN" altLang="en-US" sz="1800" b="1"/>
            </a:p>
          </p:txBody>
        </p:sp>
        <p:sp>
          <p:nvSpPr>
            <p:cNvPr id="144" name="Line 16"/>
            <p:cNvSpPr>
              <a:spLocks noChangeShapeType="1"/>
            </p:cNvSpPr>
            <p:nvPr/>
          </p:nvSpPr>
          <p:spPr bwMode="auto">
            <a:xfrm>
              <a:off x="3552" y="2876"/>
              <a:ext cx="86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nchor="ctr" anchorCtr="1"/>
            <a:lstStyle/>
            <a:p>
              <a:endParaRPr lang="zh-CN" altLang="en-US" sz="1800" b="1"/>
            </a:p>
          </p:txBody>
        </p:sp>
        <p:sp>
          <p:nvSpPr>
            <p:cNvPr id="145" name="Line 17"/>
            <p:cNvSpPr>
              <a:spLocks noChangeShapeType="1"/>
            </p:cNvSpPr>
            <p:nvPr/>
          </p:nvSpPr>
          <p:spPr bwMode="auto">
            <a:xfrm>
              <a:off x="3552" y="3190"/>
              <a:ext cx="86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nchor="ctr" anchorCtr="1"/>
            <a:lstStyle/>
            <a:p>
              <a:endParaRPr lang="zh-CN" altLang="en-US" sz="1800" b="1"/>
            </a:p>
          </p:txBody>
        </p:sp>
        <p:sp>
          <p:nvSpPr>
            <p:cNvPr id="146" name="Line 18"/>
            <p:cNvSpPr>
              <a:spLocks noChangeShapeType="1"/>
            </p:cNvSpPr>
            <p:nvPr/>
          </p:nvSpPr>
          <p:spPr bwMode="auto">
            <a:xfrm>
              <a:off x="3552" y="2164"/>
              <a:ext cx="0" cy="35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nchor="ctr" anchorCtr="1"/>
            <a:lstStyle/>
            <a:p>
              <a:endParaRPr lang="zh-CN" altLang="en-US" sz="1800" b="1"/>
            </a:p>
          </p:txBody>
        </p:sp>
        <p:sp>
          <p:nvSpPr>
            <p:cNvPr id="147" name="Line 19"/>
            <p:cNvSpPr>
              <a:spLocks noChangeShapeType="1"/>
            </p:cNvSpPr>
            <p:nvPr/>
          </p:nvSpPr>
          <p:spPr bwMode="auto">
            <a:xfrm>
              <a:off x="3552" y="1094"/>
              <a:ext cx="0" cy="107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nchor="ctr" anchorCtr="1"/>
            <a:lstStyle/>
            <a:p>
              <a:endParaRPr lang="zh-CN" altLang="en-US" sz="1800" b="1"/>
            </a:p>
          </p:txBody>
        </p:sp>
        <p:sp>
          <p:nvSpPr>
            <p:cNvPr id="148" name="Line 20"/>
            <p:cNvSpPr>
              <a:spLocks noChangeShapeType="1"/>
            </p:cNvSpPr>
            <p:nvPr/>
          </p:nvSpPr>
          <p:spPr bwMode="auto">
            <a:xfrm>
              <a:off x="3552" y="2521"/>
              <a:ext cx="0" cy="669"/>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nchor="ctr" anchorCtr="1"/>
            <a:lstStyle/>
            <a:p>
              <a:endParaRPr lang="zh-CN" altLang="en-US" sz="1800" b="1"/>
            </a:p>
          </p:txBody>
        </p:sp>
        <p:sp>
          <p:nvSpPr>
            <p:cNvPr id="149" name="Line 21"/>
            <p:cNvSpPr>
              <a:spLocks noChangeShapeType="1"/>
            </p:cNvSpPr>
            <p:nvPr/>
          </p:nvSpPr>
          <p:spPr bwMode="auto">
            <a:xfrm>
              <a:off x="4416" y="2164"/>
              <a:ext cx="0" cy="35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nchor="ctr" anchorCtr="1"/>
            <a:lstStyle/>
            <a:p>
              <a:endParaRPr lang="zh-CN" altLang="en-US" sz="1800" b="1"/>
            </a:p>
          </p:txBody>
        </p:sp>
        <p:sp>
          <p:nvSpPr>
            <p:cNvPr id="150" name="Line 22"/>
            <p:cNvSpPr>
              <a:spLocks noChangeShapeType="1"/>
            </p:cNvSpPr>
            <p:nvPr/>
          </p:nvSpPr>
          <p:spPr bwMode="auto">
            <a:xfrm>
              <a:off x="4416" y="1094"/>
              <a:ext cx="0" cy="107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nchor="ctr" anchorCtr="1"/>
            <a:lstStyle/>
            <a:p>
              <a:endParaRPr lang="zh-CN" altLang="en-US" sz="1800" b="1"/>
            </a:p>
          </p:txBody>
        </p:sp>
        <p:sp>
          <p:nvSpPr>
            <p:cNvPr id="151" name="Line 23"/>
            <p:cNvSpPr>
              <a:spLocks noChangeShapeType="1"/>
            </p:cNvSpPr>
            <p:nvPr/>
          </p:nvSpPr>
          <p:spPr bwMode="auto">
            <a:xfrm>
              <a:off x="4416" y="2521"/>
              <a:ext cx="0" cy="669"/>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nchor="ctr" anchorCtr="1"/>
            <a:lstStyle/>
            <a:p>
              <a:endParaRPr lang="zh-CN" altLang="en-US" sz="1800" b="1"/>
            </a:p>
          </p:txBody>
        </p:sp>
        <p:sp>
          <p:nvSpPr>
            <p:cNvPr id="152" name="Text Box 24"/>
            <p:cNvSpPr txBox="1">
              <a:spLocks noChangeArrowheads="1"/>
            </p:cNvSpPr>
            <p:nvPr/>
          </p:nvSpPr>
          <p:spPr bwMode="auto">
            <a:xfrm>
              <a:off x="3857" y="1901"/>
              <a:ext cx="29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1800" b="1"/>
                <a:t>…</a:t>
              </a:r>
            </a:p>
          </p:txBody>
        </p:sp>
        <p:sp>
          <p:nvSpPr>
            <p:cNvPr id="153" name="Text Box 25"/>
            <p:cNvSpPr txBox="1">
              <a:spLocks noChangeArrowheads="1"/>
            </p:cNvSpPr>
            <p:nvPr/>
          </p:nvSpPr>
          <p:spPr bwMode="auto">
            <a:xfrm>
              <a:off x="3837" y="2573"/>
              <a:ext cx="29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1800" b="1"/>
                <a:t>…</a:t>
              </a:r>
            </a:p>
          </p:txBody>
        </p:sp>
        <p:sp>
          <p:nvSpPr>
            <p:cNvPr id="154" name="Rectangle 26"/>
            <p:cNvSpPr>
              <a:spLocks noChangeArrowheads="1"/>
            </p:cNvSpPr>
            <p:nvPr/>
          </p:nvSpPr>
          <p:spPr bwMode="auto">
            <a:xfrm>
              <a:off x="1488" y="2337"/>
              <a:ext cx="1056" cy="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Font typeface="Wingdings" pitchFamily="2" charset="2"/>
                <a:buNone/>
              </a:pPr>
              <a:r>
                <a:rPr lang="zh-CN" altLang="en-US" sz="1800" b="1"/>
                <a:t>字块2</a:t>
              </a:r>
              <a:r>
                <a:rPr lang="en-US" altLang="zh-CN" sz="1800" b="1" i="1" baseline="30000"/>
                <a:t>c</a:t>
              </a:r>
              <a:r>
                <a:rPr lang="en-US" altLang="zh-CN" sz="1800" b="1"/>
                <a:t>－1</a:t>
              </a:r>
              <a:endParaRPr lang="zh-CN" altLang="en-US" sz="1800" b="1"/>
            </a:p>
          </p:txBody>
        </p:sp>
        <p:sp>
          <p:nvSpPr>
            <p:cNvPr id="155" name="Rectangle 27"/>
            <p:cNvSpPr>
              <a:spLocks noChangeArrowheads="1"/>
            </p:cNvSpPr>
            <p:nvPr/>
          </p:nvSpPr>
          <p:spPr bwMode="auto">
            <a:xfrm>
              <a:off x="1488" y="1964"/>
              <a:ext cx="1056" cy="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Font typeface="Wingdings" pitchFamily="2" charset="2"/>
                <a:buNone/>
              </a:pPr>
              <a:endParaRPr lang="zh-CN" altLang="en-US" sz="1800" b="1"/>
            </a:p>
          </p:txBody>
        </p:sp>
        <p:sp>
          <p:nvSpPr>
            <p:cNvPr id="156" name="Rectangle 28"/>
            <p:cNvSpPr>
              <a:spLocks noChangeArrowheads="1"/>
            </p:cNvSpPr>
            <p:nvPr/>
          </p:nvSpPr>
          <p:spPr bwMode="auto">
            <a:xfrm>
              <a:off x="1488" y="1591"/>
              <a:ext cx="1056" cy="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Font typeface="Wingdings" pitchFamily="2" charset="2"/>
                <a:buNone/>
              </a:pPr>
              <a:r>
                <a:rPr lang="zh-CN" altLang="en-US" sz="1800" b="1"/>
                <a:t>字块1</a:t>
              </a:r>
            </a:p>
          </p:txBody>
        </p:sp>
        <p:sp>
          <p:nvSpPr>
            <p:cNvPr id="157" name="Rectangle 29"/>
            <p:cNvSpPr>
              <a:spLocks noChangeArrowheads="1"/>
            </p:cNvSpPr>
            <p:nvPr/>
          </p:nvSpPr>
          <p:spPr bwMode="auto">
            <a:xfrm>
              <a:off x="1488" y="1270"/>
              <a:ext cx="105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Font typeface="Wingdings" pitchFamily="2" charset="2"/>
                <a:buNone/>
              </a:pPr>
              <a:r>
                <a:rPr lang="zh-CN" altLang="en-US" sz="1800" b="1"/>
                <a:t>字块0</a:t>
              </a:r>
            </a:p>
          </p:txBody>
        </p:sp>
        <p:sp>
          <p:nvSpPr>
            <p:cNvPr id="158" name="Line 30"/>
            <p:cNvSpPr>
              <a:spLocks noChangeShapeType="1"/>
            </p:cNvSpPr>
            <p:nvPr/>
          </p:nvSpPr>
          <p:spPr bwMode="auto">
            <a:xfrm>
              <a:off x="1488" y="1270"/>
              <a:ext cx="105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endParaRPr lang="zh-CN" altLang="en-US" sz="1800" b="1"/>
            </a:p>
          </p:txBody>
        </p:sp>
        <p:sp>
          <p:nvSpPr>
            <p:cNvPr id="159" name="Line 31"/>
            <p:cNvSpPr>
              <a:spLocks noChangeShapeType="1"/>
            </p:cNvSpPr>
            <p:nvPr/>
          </p:nvSpPr>
          <p:spPr bwMode="auto">
            <a:xfrm>
              <a:off x="1488" y="1591"/>
              <a:ext cx="105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endParaRPr lang="zh-CN" altLang="en-US" sz="1800" b="1"/>
            </a:p>
          </p:txBody>
        </p:sp>
        <p:sp>
          <p:nvSpPr>
            <p:cNvPr id="160" name="Line 32"/>
            <p:cNvSpPr>
              <a:spLocks noChangeShapeType="1"/>
            </p:cNvSpPr>
            <p:nvPr/>
          </p:nvSpPr>
          <p:spPr bwMode="auto">
            <a:xfrm>
              <a:off x="1488" y="1964"/>
              <a:ext cx="105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endParaRPr lang="zh-CN" altLang="en-US" sz="1800" b="1"/>
            </a:p>
          </p:txBody>
        </p:sp>
        <p:sp>
          <p:nvSpPr>
            <p:cNvPr id="161" name="Line 33"/>
            <p:cNvSpPr>
              <a:spLocks noChangeShapeType="1"/>
            </p:cNvSpPr>
            <p:nvPr/>
          </p:nvSpPr>
          <p:spPr bwMode="auto">
            <a:xfrm>
              <a:off x="1488" y="2337"/>
              <a:ext cx="105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endParaRPr lang="zh-CN" altLang="en-US" sz="1800" b="1"/>
            </a:p>
          </p:txBody>
        </p:sp>
        <p:sp>
          <p:nvSpPr>
            <p:cNvPr id="162" name="Line 34"/>
            <p:cNvSpPr>
              <a:spLocks noChangeShapeType="1"/>
            </p:cNvSpPr>
            <p:nvPr/>
          </p:nvSpPr>
          <p:spPr bwMode="auto">
            <a:xfrm>
              <a:off x="1488" y="2710"/>
              <a:ext cx="105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endParaRPr lang="zh-CN" altLang="en-US" sz="1800" b="1"/>
            </a:p>
          </p:txBody>
        </p:sp>
        <p:sp>
          <p:nvSpPr>
            <p:cNvPr id="163" name="Line 35"/>
            <p:cNvSpPr>
              <a:spLocks noChangeShapeType="1"/>
            </p:cNvSpPr>
            <p:nvPr/>
          </p:nvSpPr>
          <p:spPr bwMode="auto">
            <a:xfrm>
              <a:off x="1488" y="1270"/>
              <a:ext cx="0" cy="14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endParaRPr lang="zh-CN" altLang="en-US" sz="1800" b="1"/>
            </a:p>
          </p:txBody>
        </p:sp>
        <p:sp>
          <p:nvSpPr>
            <p:cNvPr id="164" name="Line 36"/>
            <p:cNvSpPr>
              <a:spLocks noChangeShapeType="1"/>
            </p:cNvSpPr>
            <p:nvPr/>
          </p:nvSpPr>
          <p:spPr bwMode="auto">
            <a:xfrm>
              <a:off x="2544" y="1270"/>
              <a:ext cx="0" cy="14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endParaRPr lang="zh-CN" altLang="en-US" sz="1800" b="1"/>
            </a:p>
          </p:txBody>
        </p:sp>
        <p:sp>
          <p:nvSpPr>
            <p:cNvPr id="165" name="Text Box 37"/>
            <p:cNvSpPr txBox="1">
              <a:spLocks noChangeArrowheads="1"/>
            </p:cNvSpPr>
            <p:nvPr/>
          </p:nvSpPr>
          <p:spPr bwMode="auto">
            <a:xfrm>
              <a:off x="1889" y="2045"/>
              <a:ext cx="29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1800" b="1"/>
                <a:t>…</a:t>
              </a:r>
            </a:p>
          </p:txBody>
        </p:sp>
        <p:sp>
          <p:nvSpPr>
            <p:cNvPr id="166" name="Line 38"/>
            <p:cNvSpPr>
              <a:spLocks noChangeShapeType="1"/>
            </p:cNvSpPr>
            <p:nvPr/>
          </p:nvSpPr>
          <p:spPr bwMode="auto">
            <a:xfrm flipV="1">
              <a:off x="2544" y="1270"/>
              <a:ext cx="1008"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167" name="Line 39"/>
            <p:cNvSpPr>
              <a:spLocks noChangeShapeType="1"/>
            </p:cNvSpPr>
            <p:nvPr/>
          </p:nvSpPr>
          <p:spPr bwMode="auto">
            <a:xfrm>
              <a:off x="2544" y="1414"/>
              <a:ext cx="1008"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168" name="Line 40"/>
            <p:cNvSpPr>
              <a:spLocks noChangeShapeType="1"/>
            </p:cNvSpPr>
            <p:nvPr/>
          </p:nvSpPr>
          <p:spPr bwMode="auto">
            <a:xfrm>
              <a:off x="2544" y="1414"/>
              <a:ext cx="1008" cy="9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169" name="Line 41"/>
            <p:cNvSpPr>
              <a:spLocks noChangeShapeType="1"/>
            </p:cNvSpPr>
            <p:nvPr/>
          </p:nvSpPr>
          <p:spPr bwMode="auto">
            <a:xfrm>
              <a:off x="2544" y="1414"/>
              <a:ext cx="1008" cy="163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170" name="Line 42"/>
            <p:cNvSpPr>
              <a:spLocks noChangeShapeType="1"/>
            </p:cNvSpPr>
            <p:nvPr/>
          </p:nvSpPr>
          <p:spPr bwMode="auto">
            <a:xfrm flipV="1">
              <a:off x="2544" y="1270"/>
              <a:ext cx="1008" cy="5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171" name="Line 43"/>
            <p:cNvSpPr>
              <a:spLocks noChangeShapeType="1"/>
            </p:cNvSpPr>
            <p:nvPr/>
          </p:nvSpPr>
          <p:spPr bwMode="auto">
            <a:xfrm flipV="1">
              <a:off x="2544" y="1654"/>
              <a:ext cx="1008"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172" name="Line 44"/>
            <p:cNvSpPr>
              <a:spLocks noChangeShapeType="1"/>
            </p:cNvSpPr>
            <p:nvPr/>
          </p:nvSpPr>
          <p:spPr bwMode="auto">
            <a:xfrm>
              <a:off x="2544" y="1798"/>
              <a:ext cx="1008" cy="5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173" name="Line 45"/>
            <p:cNvSpPr>
              <a:spLocks noChangeShapeType="1"/>
            </p:cNvSpPr>
            <p:nvPr/>
          </p:nvSpPr>
          <p:spPr bwMode="auto">
            <a:xfrm>
              <a:off x="2544" y="1798"/>
              <a:ext cx="1008" cy="12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174" name="Line 46"/>
            <p:cNvSpPr>
              <a:spLocks noChangeShapeType="1"/>
            </p:cNvSpPr>
            <p:nvPr/>
          </p:nvSpPr>
          <p:spPr bwMode="auto">
            <a:xfrm flipV="1">
              <a:off x="2544" y="1270"/>
              <a:ext cx="1008" cy="12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175" name="Line 47"/>
            <p:cNvSpPr>
              <a:spLocks noChangeShapeType="1"/>
            </p:cNvSpPr>
            <p:nvPr/>
          </p:nvSpPr>
          <p:spPr bwMode="auto">
            <a:xfrm flipV="1">
              <a:off x="2544" y="1654"/>
              <a:ext cx="1008" cy="86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176" name="Line 48"/>
            <p:cNvSpPr>
              <a:spLocks noChangeShapeType="1"/>
            </p:cNvSpPr>
            <p:nvPr/>
          </p:nvSpPr>
          <p:spPr bwMode="auto">
            <a:xfrm flipV="1">
              <a:off x="2544" y="2326"/>
              <a:ext cx="1008"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177" name="Line 49"/>
            <p:cNvSpPr>
              <a:spLocks noChangeShapeType="1"/>
            </p:cNvSpPr>
            <p:nvPr/>
          </p:nvSpPr>
          <p:spPr bwMode="auto">
            <a:xfrm>
              <a:off x="2544" y="2566"/>
              <a:ext cx="1008" cy="48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178" name="Rectangle 50"/>
            <p:cNvSpPr>
              <a:spLocks noChangeArrowheads="1"/>
            </p:cNvSpPr>
            <p:nvPr/>
          </p:nvSpPr>
          <p:spPr bwMode="auto">
            <a:xfrm>
              <a:off x="912" y="1270"/>
              <a:ext cx="576" cy="24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ClrTx/>
                <a:buSzTx/>
                <a:buFontTx/>
                <a:buNone/>
              </a:pPr>
              <a:endParaRPr lang="zh-CN" altLang="en-US" sz="1800" b="1">
                <a:latin typeface="宋体" pitchFamily="2" charset="-122"/>
              </a:endParaRPr>
            </a:p>
          </p:txBody>
        </p:sp>
        <p:sp>
          <p:nvSpPr>
            <p:cNvPr id="179" name="Rectangle 51"/>
            <p:cNvSpPr>
              <a:spLocks noChangeArrowheads="1"/>
            </p:cNvSpPr>
            <p:nvPr/>
          </p:nvSpPr>
          <p:spPr bwMode="auto">
            <a:xfrm>
              <a:off x="912" y="1595"/>
              <a:ext cx="576" cy="24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ClrTx/>
                <a:buSzTx/>
                <a:buFontTx/>
                <a:buNone/>
              </a:pPr>
              <a:endParaRPr lang="zh-CN" altLang="en-US" sz="1800" b="1">
                <a:latin typeface="宋体" pitchFamily="2" charset="-122"/>
              </a:endParaRPr>
            </a:p>
          </p:txBody>
        </p:sp>
        <p:sp>
          <p:nvSpPr>
            <p:cNvPr id="180" name="Rectangle 52"/>
            <p:cNvSpPr>
              <a:spLocks noChangeArrowheads="1"/>
            </p:cNvSpPr>
            <p:nvPr/>
          </p:nvSpPr>
          <p:spPr bwMode="auto">
            <a:xfrm>
              <a:off x="912" y="2336"/>
              <a:ext cx="576" cy="24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ClrTx/>
                <a:buSzTx/>
                <a:buFontTx/>
                <a:buNone/>
              </a:pPr>
              <a:endParaRPr lang="zh-CN" altLang="en-US" sz="1800" b="1">
                <a:latin typeface="宋体" pitchFamily="2" charset="-122"/>
              </a:endParaRPr>
            </a:p>
          </p:txBody>
        </p:sp>
        <p:sp>
          <p:nvSpPr>
            <p:cNvPr id="181" name="Text Box 53"/>
            <p:cNvSpPr txBox="1">
              <a:spLocks noChangeArrowheads="1"/>
            </p:cNvSpPr>
            <p:nvPr/>
          </p:nvSpPr>
          <p:spPr bwMode="auto">
            <a:xfrm>
              <a:off x="974" y="1270"/>
              <a:ext cx="40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1800" b="1" dirty="0" smtClean="0">
                  <a:solidFill>
                    <a:srgbClr val="0000FF"/>
                  </a:solidFill>
                </a:rPr>
                <a:t>标识</a:t>
              </a:r>
              <a:endParaRPr lang="zh-CN" altLang="en-US" sz="1800" b="1" dirty="0">
                <a:solidFill>
                  <a:srgbClr val="0000FF"/>
                </a:solidFill>
              </a:endParaRPr>
            </a:p>
          </p:txBody>
        </p:sp>
        <p:sp>
          <p:nvSpPr>
            <p:cNvPr id="182" name="Text Box 54"/>
            <p:cNvSpPr txBox="1">
              <a:spLocks noChangeArrowheads="1"/>
            </p:cNvSpPr>
            <p:nvPr/>
          </p:nvSpPr>
          <p:spPr bwMode="auto">
            <a:xfrm>
              <a:off x="974" y="1596"/>
              <a:ext cx="40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1800" b="1" dirty="0" smtClean="0">
                  <a:solidFill>
                    <a:srgbClr val="0000FF"/>
                  </a:solidFill>
                </a:rPr>
                <a:t>标识</a:t>
              </a:r>
              <a:endParaRPr lang="zh-CN" altLang="en-US" sz="1800" b="1" dirty="0">
                <a:solidFill>
                  <a:srgbClr val="0000FF"/>
                </a:solidFill>
              </a:endParaRPr>
            </a:p>
          </p:txBody>
        </p:sp>
        <p:sp>
          <p:nvSpPr>
            <p:cNvPr id="183" name="Text Box 55"/>
            <p:cNvSpPr txBox="1">
              <a:spLocks noChangeArrowheads="1"/>
            </p:cNvSpPr>
            <p:nvPr/>
          </p:nvSpPr>
          <p:spPr bwMode="auto">
            <a:xfrm>
              <a:off x="974" y="2326"/>
              <a:ext cx="40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1800" b="1" dirty="0" smtClean="0">
                  <a:solidFill>
                    <a:srgbClr val="0000FF"/>
                  </a:solidFill>
                </a:rPr>
                <a:t>标识</a:t>
              </a:r>
              <a:endParaRPr lang="zh-CN" altLang="en-US" sz="1800" b="1" dirty="0">
                <a:solidFill>
                  <a:srgbClr val="0000FF"/>
                </a:solidFill>
              </a:endParaRPr>
            </a:p>
          </p:txBody>
        </p:sp>
        <p:sp>
          <p:nvSpPr>
            <p:cNvPr id="184" name="Text Box 56"/>
            <p:cNvSpPr txBox="1">
              <a:spLocks noChangeArrowheads="1"/>
            </p:cNvSpPr>
            <p:nvPr/>
          </p:nvSpPr>
          <p:spPr bwMode="auto">
            <a:xfrm>
              <a:off x="802" y="3110"/>
              <a:ext cx="99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1800" b="1" dirty="0">
                  <a:solidFill>
                    <a:srgbClr val="0000FF"/>
                  </a:solidFill>
                </a:rPr>
                <a:t>主存字块</a:t>
              </a:r>
              <a:r>
                <a:rPr lang="zh-CN" altLang="en-US" sz="1800" b="1" dirty="0" smtClean="0">
                  <a:solidFill>
                    <a:srgbClr val="0000FF"/>
                  </a:solidFill>
                </a:rPr>
                <a:t>标识</a:t>
              </a:r>
              <a:endParaRPr lang="zh-CN" altLang="en-US" sz="1800" b="1" dirty="0">
                <a:solidFill>
                  <a:srgbClr val="0000FF"/>
                </a:solidFill>
              </a:endParaRPr>
            </a:p>
          </p:txBody>
        </p:sp>
        <p:sp>
          <p:nvSpPr>
            <p:cNvPr id="185" name="Rectangle 57"/>
            <p:cNvSpPr>
              <a:spLocks noChangeArrowheads="1"/>
            </p:cNvSpPr>
            <p:nvPr/>
          </p:nvSpPr>
          <p:spPr bwMode="auto">
            <a:xfrm>
              <a:off x="768" y="3104"/>
              <a:ext cx="1056" cy="28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ClrTx/>
                <a:buSzTx/>
                <a:buFontTx/>
                <a:buNone/>
              </a:pPr>
              <a:endParaRPr lang="zh-CN" altLang="en-US" sz="1800" b="1">
                <a:latin typeface="宋体" pitchFamily="2" charset="-122"/>
              </a:endParaRPr>
            </a:p>
          </p:txBody>
        </p:sp>
        <p:sp>
          <p:nvSpPr>
            <p:cNvPr id="186" name="Rectangle 58"/>
            <p:cNvSpPr>
              <a:spLocks noChangeArrowheads="1"/>
            </p:cNvSpPr>
            <p:nvPr/>
          </p:nvSpPr>
          <p:spPr bwMode="auto">
            <a:xfrm>
              <a:off x="1824" y="3104"/>
              <a:ext cx="1056" cy="28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ClrTx/>
                <a:buSzTx/>
                <a:buFontTx/>
                <a:buNone/>
              </a:pPr>
              <a:endParaRPr lang="zh-CN" altLang="en-US" sz="1800" b="1">
                <a:latin typeface="宋体" pitchFamily="2" charset="-122"/>
              </a:endParaRPr>
            </a:p>
          </p:txBody>
        </p:sp>
        <p:sp>
          <p:nvSpPr>
            <p:cNvPr id="187" name="Text Box 59"/>
            <p:cNvSpPr txBox="1">
              <a:spLocks noChangeArrowheads="1"/>
            </p:cNvSpPr>
            <p:nvPr/>
          </p:nvSpPr>
          <p:spPr bwMode="auto">
            <a:xfrm>
              <a:off x="1902" y="3110"/>
              <a:ext cx="8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1800" b="1" dirty="0"/>
                <a:t> 字块内地址</a:t>
              </a:r>
            </a:p>
          </p:txBody>
        </p:sp>
        <p:sp>
          <p:nvSpPr>
            <p:cNvPr id="188" name="Text Box 60"/>
            <p:cNvSpPr txBox="1">
              <a:spLocks noChangeArrowheads="1"/>
            </p:cNvSpPr>
            <p:nvPr/>
          </p:nvSpPr>
          <p:spPr bwMode="auto">
            <a:xfrm>
              <a:off x="759" y="2844"/>
              <a:ext cx="69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1800" b="1" dirty="0"/>
                <a:t>主存地址</a:t>
              </a:r>
            </a:p>
          </p:txBody>
        </p:sp>
        <p:sp>
          <p:nvSpPr>
            <p:cNvPr id="189" name="Text Box 61"/>
            <p:cNvSpPr txBox="1">
              <a:spLocks noChangeArrowheads="1"/>
            </p:cNvSpPr>
            <p:nvPr/>
          </p:nvSpPr>
          <p:spPr bwMode="auto">
            <a:xfrm>
              <a:off x="864" y="3382"/>
              <a:ext cx="82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en-US" altLang="zh-CN" sz="1800" b="1" i="1"/>
                <a:t>m</a:t>
              </a:r>
              <a:r>
                <a:rPr lang="en-US" altLang="zh-CN" sz="1800" b="1"/>
                <a:t> = </a:t>
              </a:r>
              <a:r>
                <a:rPr lang="en-US" altLang="zh-CN" sz="1800" b="1" i="1"/>
                <a:t>t</a:t>
              </a:r>
              <a:r>
                <a:rPr lang="en-US" altLang="zh-CN" sz="1800" b="1"/>
                <a:t> + </a:t>
              </a:r>
              <a:r>
                <a:rPr lang="en-US" altLang="zh-CN" sz="1800" b="1" i="1"/>
                <a:t>c</a:t>
              </a:r>
              <a:r>
                <a:rPr lang="en-US" altLang="zh-CN" sz="1800" b="1"/>
                <a:t> </a:t>
              </a:r>
              <a:r>
                <a:rPr lang="zh-CN" altLang="en-US" sz="1800" b="1"/>
                <a:t>位</a:t>
              </a:r>
            </a:p>
          </p:txBody>
        </p:sp>
        <p:sp>
          <p:nvSpPr>
            <p:cNvPr id="190" name="Text Box 62"/>
            <p:cNvSpPr txBox="1">
              <a:spLocks noChangeArrowheads="1"/>
            </p:cNvSpPr>
            <p:nvPr/>
          </p:nvSpPr>
          <p:spPr bwMode="auto">
            <a:xfrm>
              <a:off x="2179" y="3382"/>
              <a:ext cx="3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en-US" altLang="zh-CN" sz="1800" b="1" i="1"/>
                <a:t>b</a:t>
              </a:r>
              <a:r>
                <a:rPr lang="zh-CN" altLang="en-US" sz="1800" b="1"/>
                <a:t>位</a:t>
              </a:r>
            </a:p>
          </p:txBody>
        </p:sp>
        <p:sp>
          <p:nvSpPr>
            <p:cNvPr id="191" name="Text Box 63"/>
            <p:cNvSpPr txBox="1">
              <a:spLocks noChangeArrowheads="1"/>
            </p:cNvSpPr>
            <p:nvPr/>
          </p:nvSpPr>
          <p:spPr bwMode="auto">
            <a:xfrm>
              <a:off x="916" y="982"/>
              <a:ext cx="57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en-US" altLang="zh-CN" sz="1800" b="1" i="1"/>
                <a:t>m</a:t>
              </a:r>
              <a:r>
                <a:rPr lang="en-US" altLang="zh-CN" sz="1800" b="1"/>
                <a:t> = </a:t>
              </a:r>
              <a:r>
                <a:rPr lang="en-US" altLang="zh-CN" sz="1800" b="1" i="1"/>
                <a:t>t</a:t>
              </a:r>
              <a:r>
                <a:rPr lang="en-US" altLang="zh-CN" sz="1800" b="1"/>
                <a:t>+</a:t>
              </a:r>
              <a:r>
                <a:rPr lang="en-US" altLang="zh-CN" sz="1800" b="1" i="1"/>
                <a:t>c</a:t>
              </a:r>
              <a:endParaRPr lang="zh-CN" altLang="en-US" sz="1800" b="1" i="1"/>
            </a:p>
          </p:txBody>
        </p:sp>
        <p:sp>
          <p:nvSpPr>
            <p:cNvPr id="192" name="Text Box 64"/>
            <p:cNvSpPr txBox="1">
              <a:spLocks noChangeArrowheads="1"/>
            </p:cNvSpPr>
            <p:nvPr/>
          </p:nvSpPr>
          <p:spPr bwMode="auto">
            <a:xfrm>
              <a:off x="1299" y="786"/>
              <a:ext cx="107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en-US" altLang="zh-CN" sz="2000" b="1" dirty="0">
                  <a:solidFill>
                    <a:srgbClr val="FF0000"/>
                  </a:solidFill>
                </a:rPr>
                <a:t>Cache </a:t>
              </a:r>
              <a:r>
                <a:rPr lang="zh-CN" altLang="en-US" sz="2000" b="1" dirty="0">
                  <a:solidFill>
                    <a:srgbClr val="FF0000"/>
                  </a:solidFill>
                </a:rPr>
                <a:t>存储器</a:t>
              </a:r>
            </a:p>
          </p:txBody>
        </p:sp>
        <p:sp>
          <p:nvSpPr>
            <p:cNvPr id="193" name="Text Box 65"/>
            <p:cNvSpPr txBox="1">
              <a:spLocks noChangeArrowheads="1"/>
            </p:cNvSpPr>
            <p:nvPr/>
          </p:nvSpPr>
          <p:spPr bwMode="auto">
            <a:xfrm>
              <a:off x="3555" y="786"/>
              <a:ext cx="76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2000" b="1" dirty="0">
                  <a:solidFill>
                    <a:srgbClr val="FF0000"/>
                  </a:solidFill>
                </a:rPr>
                <a:t>主存储器</a:t>
              </a:r>
            </a:p>
          </p:txBody>
        </p:sp>
      </p:grpSp>
      <p:sp>
        <p:nvSpPr>
          <p:cNvPr id="194" name="Rectangle 43"/>
          <p:cNvSpPr>
            <a:spLocks noChangeArrowheads="1"/>
          </p:cNvSpPr>
          <p:nvPr/>
        </p:nvSpPr>
        <p:spPr bwMode="auto">
          <a:xfrm>
            <a:off x="772802" y="2997876"/>
            <a:ext cx="2111208" cy="1421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000" tIns="36000" rIns="36000" bIns="0" anchor="ctr">
            <a:spAutoFit/>
          </a:bodyPr>
          <a:lstStyle/>
          <a:p>
            <a:pPr>
              <a:lnSpc>
                <a:spcPct val="150000"/>
              </a:lnSpc>
              <a:spcBef>
                <a:spcPct val="0"/>
              </a:spcBef>
              <a:buClrTx/>
              <a:buFontTx/>
              <a:buNone/>
              <a:defRPr/>
            </a:pPr>
            <a:r>
              <a:rPr lang="zh-CN" altLang="en-US" sz="2000" b="1" dirty="0" smtClean="0">
                <a:solidFill>
                  <a:schemeClr val="tx2"/>
                </a:solidFill>
                <a:latin typeface="Arial" pitchFamily="34" charset="0"/>
                <a:ea typeface="楷体_GB2312" pitchFamily="49" charset="-122"/>
              </a:rPr>
              <a:t>查找通常采用“按内容寻址”的</a:t>
            </a:r>
            <a:r>
              <a:rPr lang="zh-CN" altLang="en-US" sz="2000" b="1" dirty="0" smtClean="0">
                <a:solidFill>
                  <a:srgbClr val="0000FF"/>
                </a:solidFill>
                <a:latin typeface="Arial" pitchFamily="34" charset="0"/>
                <a:ea typeface="楷体_GB2312" pitchFamily="49" charset="-122"/>
              </a:rPr>
              <a:t>相联存储器</a:t>
            </a:r>
            <a:endParaRPr lang="zh-CN" altLang="zh-CN" sz="2000" b="1" dirty="0">
              <a:solidFill>
                <a:srgbClr val="0000FF"/>
              </a:solidFill>
              <a:latin typeface="Arial" pitchFamily="34" charset="0"/>
              <a:ea typeface="楷体_GB2312" pitchFamily="49" charset="-122"/>
            </a:endParaRP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p:txBody>
          <a:bodyPr/>
          <a:lstStyle/>
          <a:p>
            <a:pPr eaLnBrk="1" hangingPunct="1">
              <a:defRPr/>
            </a:pPr>
            <a:r>
              <a:rPr lang="zh-CN" altLang="en-US" smtClean="0"/>
              <a:t>特  点</a:t>
            </a:r>
          </a:p>
        </p:txBody>
      </p:sp>
      <p:sp>
        <p:nvSpPr>
          <p:cNvPr id="510980" name="Rectangle 4"/>
          <p:cNvSpPr>
            <a:spLocks noGrp="1" noChangeArrowheads="1"/>
          </p:cNvSpPr>
          <p:nvPr>
            <p:ph type="body" sz="half" idx="1"/>
          </p:nvPr>
        </p:nvSpPr>
        <p:spPr>
          <a:xfrm>
            <a:off x="827088" y="2060575"/>
            <a:ext cx="3902075" cy="4176713"/>
          </a:xfrm>
          <a:solidFill>
            <a:srgbClr val="FFFF99"/>
          </a:solidFill>
          <a:ln w="57150" cmpd="thickThin">
            <a:solidFill>
              <a:schemeClr val="tx1"/>
            </a:solidFill>
            <a:miter lim="800000"/>
            <a:headEnd/>
            <a:tailEnd/>
          </a:ln>
          <a:effectLst>
            <a:outerShdw blurRad="50800" dist="38100" dir="2700000" algn="tl" rotWithShape="0">
              <a:prstClr val="black">
                <a:alpha val="40000"/>
              </a:prstClr>
            </a:outerShdw>
          </a:effectLst>
        </p:spPr>
        <p:txBody>
          <a:bodyPr/>
          <a:lstStyle/>
          <a:p>
            <a:pPr eaLnBrk="1" hangingPunct="1">
              <a:lnSpc>
                <a:spcPct val="130000"/>
              </a:lnSpc>
              <a:buFont typeface="Wingdings" pitchFamily="2" charset="2"/>
              <a:buNone/>
              <a:defRPr/>
            </a:pPr>
            <a:r>
              <a:rPr lang="zh-CN" altLang="en-US" sz="3200" dirty="0" smtClean="0">
                <a:solidFill>
                  <a:srgbClr val="FF0000"/>
                </a:solidFill>
                <a:effectLst>
                  <a:outerShdw blurRad="38100" dist="38100" dir="2700000" algn="tl">
                    <a:srgbClr val="000000"/>
                  </a:outerShdw>
                </a:effectLst>
              </a:rPr>
              <a:t>优点：</a:t>
            </a:r>
          </a:p>
          <a:p>
            <a:pPr eaLnBrk="1" hangingPunct="1">
              <a:lnSpc>
                <a:spcPct val="130000"/>
              </a:lnSpc>
              <a:defRPr/>
            </a:pPr>
            <a:r>
              <a:rPr lang="en-US" altLang="zh-CN" sz="3200" dirty="0" smtClean="0"/>
              <a:t>Cache</a:t>
            </a:r>
            <a:r>
              <a:rPr lang="zh-CN" altLang="en-US" sz="3200" dirty="0" smtClean="0"/>
              <a:t>的块冲突概率最低；</a:t>
            </a:r>
          </a:p>
          <a:p>
            <a:pPr eaLnBrk="1" hangingPunct="1">
              <a:lnSpc>
                <a:spcPct val="130000"/>
              </a:lnSpc>
              <a:defRPr/>
            </a:pPr>
            <a:r>
              <a:rPr lang="en-US" altLang="zh-CN" sz="3200" dirty="0" smtClean="0"/>
              <a:t>Cache</a:t>
            </a:r>
            <a:r>
              <a:rPr lang="zh-CN" altLang="en-US" sz="3200" dirty="0" smtClean="0"/>
              <a:t>的空间利用率最高。</a:t>
            </a:r>
          </a:p>
        </p:txBody>
      </p:sp>
      <p:sp>
        <p:nvSpPr>
          <p:cNvPr id="510982" name="Rectangle 6"/>
          <p:cNvSpPr>
            <a:spLocks noGrp="1" noChangeArrowheads="1"/>
          </p:cNvSpPr>
          <p:nvPr>
            <p:ph type="body" sz="half" idx="2"/>
          </p:nvPr>
        </p:nvSpPr>
        <p:spPr>
          <a:xfrm>
            <a:off x="4859338" y="2060575"/>
            <a:ext cx="3903662" cy="4176713"/>
          </a:xfrm>
          <a:solidFill>
            <a:srgbClr val="CC99FF"/>
          </a:solidFill>
          <a:ln w="57150" cmpd="thickThin">
            <a:solidFill>
              <a:schemeClr val="tx1"/>
            </a:solidFill>
            <a:miter lim="800000"/>
            <a:headEnd/>
            <a:tailEnd/>
          </a:ln>
          <a:effectLst>
            <a:outerShdw blurRad="50800" dist="38100" dir="2700000" algn="tl" rotWithShape="0">
              <a:prstClr val="black">
                <a:alpha val="40000"/>
              </a:prstClr>
            </a:outerShdw>
          </a:effectLst>
        </p:spPr>
        <p:txBody>
          <a:bodyPr/>
          <a:lstStyle/>
          <a:p>
            <a:pPr eaLnBrk="1" hangingPunct="1">
              <a:lnSpc>
                <a:spcPct val="130000"/>
              </a:lnSpc>
              <a:buFont typeface="Wingdings" pitchFamily="2" charset="2"/>
              <a:buNone/>
              <a:defRPr/>
            </a:pPr>
            <a:r>
              <a:rPr lang="zh-CN" altLang="en-US" sz="3200" smtClean="0">
                <a:solidFill>
                  <a:srgbClr val="FF0000"/>
                </a:solidFill>
                <a:effectLst>
                  <a:outerShdw blurRad="38100" dist="38100" dir="2700000" algn="tl">
                    <a:srgbClr val="000000"/>
                  </a:outerShdw>
                </a:effectLst>
              </a:rPr>
              <a:t>缺点：</a:t>
            </a:r>
          </a:p>
          <a:p>
            <a:pPr eaLnBrk="1" hangingPunct="1">
              <a:lnSpc>
                <a:spcPct val="130000"/>
              </a:lnSpc>
              <a:defRPr/>
            </a:pPr>
            <a:r>
              <a:rPr lang="zh-CN" altLang="en-US" sz="3200" smtClean="0"/>
              <a:t>代价相对较大（相联存储器）；</a:t>
            </a:r>
          </a:p>
          <a:p>
            <a:pPr eaLnBrk="1" hangingPunct="1">
              <a:lnSpc>
                <a:spcPct val="130000"/>
              </a:lnSpc>
              <a:defRPr/>
            </a:pPr>
            <a:r>
              <a:rPr lang="zh-CN" altLang="en-US" sz="3200" smtClean="0"/>
              <a:t>速度相对较低（相联比较）。</a:t>
            </a:r>
          </a:p>
        </p:txBody>
      </p:sp>
      <p:sp>
        <p:nvSpPr>
          <p:cNvPr id="8909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地址映象与变换方法</a:t>
            </a:r>
            <a:endParaRPr lang="zh-CN" altLang="en-US" sz="1200" b="0">
              <a:latin typeface="Times New Roman" pitchFamily="18" charset="0"/>
              <a:ea typeface="幼圆" pitchFamily="49" charset="-122"/>
            </a:endParaRPr>
          </a:p>
        </p:txBody>
      </p:sp>
      <p:sp>
        <p:nvSpPr>
          <p:cNvPr id="89094"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3</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p:txBody>
          <a:bodyPr/>
          <a:lstStyle/>
          <a:p>
            <a:pPr eaLnBrk="1" hangingPunct="1">
              <a:defRPr/>
            </a:pPr>
            <a:r>
              <a:rPr lang="zh-CN" altLang="en-US" smtClean="0"/>
              <a:t>组相联映象</a:t>
            </a:r>
          </a:p>
        </p:txBody>
      </p:sp>
      <p:sp>
        <p:nvSpPr>
          <p:cNvPr id="9421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地址映象与变换方法</a:t>
            </a:r>
            <a:endParaRPr lang="zh-CN" altLang="en-US" sz="1200" b="0">
              <a:latin typeface="Times New Roman" pitchFamily="18" charset="0"/>
              <a:ea typeface="幼圆" pitchFamily="49" charset="-122"/>
            </a:endParaRPr>
          </a:p>
        </p:txBody>
      </p:sp>
      <p:sp>
        <p:nvSpPr>
          <p:cNvPr id="94212" name="Text Box 5"/>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en-US" altLang="zh-CN" sz="1200" b="0" dirty="0" smtClean="0">
                <a:latin typeface="幼圆" pitchFamily="49" charset="-122"/>
                <a:ea typeface="幼圆" pitchFamily="49" charset="-122"/>
              </a:rPr>
              <a:t>6</a:t>
            </a:r>
            <a:r>
              <a:rPr lang="zh-CN" altLang="en-US" sz="1200" b="0" dirty="0" smtClean="0">
                <a:latin typeface="幼圆" pitchFamily="49" charset="-122"/>
                <a:ea typeface="幼圆" pitchFamily="49" charset="-122"/>
              </a:rPr>
              <a:t> </a:t>
            </a:r>
            <a:r>
              <a:rPr lang="zh-CN" altLang="en-US" sz="1200" b="0" dirty="0">
                <a:latin typeface="幼圆" pitchFamily="49" charset="-122"/>
                <a:ea typeface="幼圆" pitchFamily="49" charset="-122"/>
              </a:rPr>
              <a:t>之 1</a:t>
            </a:r>
          </a:p>
        </p:txBody>
      </p:sp>
      <p:sp>
        <p:nvSpPr>
          <p:cNvPr id="517151" name="Rectangle 31"/>
          <p:cNvSpPr>
            <a:spLocks noGrp="1" noChangeArrowheads="1"/>
          </p:cNvSpPr>
          <p:nvPr>
            <p:ph type="body" idx="1"/>
          </p:nvPr>
        </p:nvSpPr>
        <p:spPr>
          <a:xfrm>
            <a:off x="809625" y="1989138"/>
            <a:ext cx="7958138" cy="2581275"/>
          </a:xfrm>
        </p:spPr>
        <p:txBody>
          <a:bodyPr/>
          <a:lstStyle/>
          <a:p>
            <a:pPr marL="0" indent="0" eaLnBrk="1" hangingPunct="1">
              <a:lnSpc>
                <a:spcPct val="120000"/>
              </a:lnSpc>
              <a:buNone/>
              <a:defRPr/>
            </a:pPr>
            <a:r>
              <a:rPr lang="zh-CN" altLang="en-US" sz="2400" dirty="0" smtClean="0"/>
              <a:t>       组相联映象是目前</a:t>
            </a:r>
            <a:r>
              <a:rPr lang="en-US" altLang="zh-CN" sz="2400" dirty="0" smtClean="0"/>
              <a:t>Cache</a:t>
            </a:r>
            <a:r>
              <a:rPr lang="zh-CN" altLang="en-US" sz="2400" dirty="0" smtClean="0"/>
              <a:t>中用得较多的一种方法，它是介于全相联映象和直接映象之间的一种折中方案。它将主存和</a:t>
            </a:r>
            <a:r>
              <a:rPr lang="en-US" altLang="zh-CN" sz="2400" dirty="0" smtClean="0"/>
              <a:t>Cache</a:t>
            </a:r>
            <a:r>
              <a:rPr lang="zh-CN" altLang="en-US" sz="2400" dirty="0" smtClean="0"/>
              <a:t>按同样大小划分成块，</a:t>
            </a:r>
            <a:r>
              <a:rPr lang="en-US" altLang="zh-CN" sz="2400" dirty="0" smtClean="0"/>
              <a:t>Cache</a:t>
            </a:r>
            <a:r>
              <a:rPr lang="zh-CN" altLang="en-US" sz="2400" dirty="0" smtClean="0"/>
              <a:t>还划分成组，映象规则</a:t>
            </a:r>
            <a:r>
              <a:rPr lang="zh-CN" altLang="en-US" sz="2400" dirty="0" smtClean="0">
                <a:effectLst>
                  <a:outerShdw blurRad="38100" dist="38100" dir="2700000" algn="tl">
                    <a:srgbClr val="C0C0C0"/>
                  </a:outerShdw>
                </a:effectLst>
              </a:rPr>
              <a:t>：</a:t>
            </a:r>
            <a:r>
              <a:rPr lang="zh-CN" altLang="en-US" sz="2400" dirty="0">
                <a:solidFill>
                  <a:srgbClr val="FF0000"/>
                </a:solidFill>
                <a:effectLst>
                  <a:outerShdw blurRad="38100" dist="38100" dir="2700000" algn="tl">
                    <a:srgbClr val="C0C0C0"/>
                  </a:outerShdw>
                </a:effectLst>
              </a:rPr>
              <a:t>主存中的每一块可以被放置到</a:t>
            </a:r>
            <a:r>
              <a:rPr lang="en-US" altLang="zh-CN" sz="2400" dirty="0">
                <a:solidFill>
                  <a:srgbClr val="FF0000"/>
                </a:solidFill>
                <a:effectLst>
                  <a:outerShdw blurRad="38100" dist="38100" dir="2700000" algn="tl">
                    <a:srgbClr val="C0C0C0"/>
                  </a:outerShdw>
                </a:effectLst>
              </a:rPr>
              <a:t>Cache</a:t>
            </a:r>
            <a:r>
              <a:rPr lang="zh-CN" altLang="en-US" sz="2400" dirty="0">
                <a:solidFill>
                  <a:srgbClr val="FF0000"/>
                </a:solidFill>
                <a:effectLst>
                  <a:outerShdw blurRad="38100" dist="38100" dir="2700000" algn="tl">
                    <a:srgbClr val="C0C0C0"/>
                  </a:outerShdw>
                </a:effectLst>
              </a:rPr>
              <a:t>中唯一的一个组中（直接映象）</a:t>
            </a:r>
            <a:r>
              <a:rPr lang="zh-CN" altLang="en-US" sz="2400" dirty="0" smtClean="0">
                <a:solidFill>
                  <a:srgbClr val="FF0000"/>
                </a:solidFill>
                <a:effectLst>
                  <a:outerShdw blurRad="38100" dist="38100" dir="2700000" algn="tl">
                    <a:srgbClr val="C0C0C0"/>
                  </a:outerShdw>
                </a:effectLst>
              </a:rPr>
              <a:t>的</a:t>
            </a:r>
            <a:r>
              <a:rPr lang="zh-CN" altLang="en-US" sz="2400" dirty="0">
                <a:solidFill>
                  <a:srgbClr val="FF0000"/>
                </a:solidFill>
                <a:effectLst>
                  <a:outerShdw blurRad="38100" dist="38100" dir="2700000" algn="tl">
                    <a:srgbClr val="C0C0C0"/>
                  </a:outerShdw>
                </a:effectLst>
              </a:rPr>
              <a:t>任何一个</a:t>
            </a:r>
            <a:r>
              <a:rPr lang="zh-CN" altLang="en-US" sz="2400" dirty="0" smtClean="0">
                <a:solidFill>
                  <a:srgbClr val="FF0000"/>
                </a:solidFill>
                <a:effectLst>
                  <a:outerShdw blurRad="38100" dist="38100" dir="2700000" algn="tl">
                    <a:srgbClr val="C0C0C0"/>
                  </a:outerShdw>
                </a:effectLst>
              </a:rPr>
              <a:t>位置</a:t>
            </a:r>
            <a:r>
              <a:rPr lang="zh-CN" altLang="en-US" sz="2400" dirty="0">
                <a:solidFill>
                  <a:srgbClr val="FF0000"/>
                </a:solidFill>
                <a:effectLst>
                  <a:outerShdw blurRad="38100" dist="38100" dir="2700000" algn="tl">
                    <a:srgbClr val="C0C0C0"/>
                  </a:outerShdw>
                </a:effectLst>
              </a:rPr>
              <a:t>（全相联映象）</a:t>
            </a:r>
            <a:r>
              <a:rPr lang="zh-CN" altLang="en-US" sz="2400" dirty="0">
                <a:effectLst>
                  <a:outerShdw blurRad="38100" dist="38100" dir="2700000" algn="tl">
                    <a:srgbClr val="C0C0C0"/>
                  </a:outerShdw>
                </a:effectLst>
              </a:rPr>
              <a:t>。</a:t>
            </a:r>
            <a:endParaRPr lang="zh-CN" altLang="en-US" sz="2400" dirty="0" smtClean="0"/>
          </a:p>
        </p:txBody>
      </p:sp>
      <p:sp>
        <p:nvSpPr>
          <p:cNvPr id="94214" name="Rectangle 33"/>
          <p:cNvSpPr>
            <a:spLocks noChangeArrowheads="1"/>
          </p:cNvSpPr>
          <p:nvPr/>
        </p:nvSpPr>
        <p:spPr bwMode="auto">
          <a:xfrm>
            <a:off x="990600" y="4572000"/>
            <a:ext cx="4419600" cy="1676400"/>
          </a:xfrm>
          <a:prstGeom prst="rect">
            <a:avLst/>
          </a:prstGeom>
          <a:solidFill>
            <a:srgbClr val="FFFF00"/>
          </a:solidFill>
          <a:ln w="57150" cmpd="thickThin">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74650" indent="-374650"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85090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270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891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1082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654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3022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79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937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buFont typeface="Wingdings" pitchFamily="2" charset="2"/>
              <a:buChar char="Ø"/>
            </a:pPr>
            <a:r>
              <a:rPr lang="zh-CN" altLang="en-US" sz="2400" dirty="0">
                <a:latin typeface="楷体_GB2312" pitchFamily="49" charset="-122"/>
              </a:rPr>
              <a:t>全相联</a:t>
            </a:r>
            <a:r>
              <a:rPr lang="zh-CN" altLang="en-US" sz="2400" dirty="0" smtClean="0">
                <a:latin typeface="楷体_GB2312" pitchFamily="49" charset="-122"/>
              </a:rPr>
              <a:t>映</a:t>
            </a:r>
            <a:r>
              <a:rPr lang="zh-CN" altLang="en-US" sz="2400" dirty="0"/>
              <a:t>象</a:t>
            </a:r>
            <a:r>
              <a:rPr lang="zh-CN" altLang="en-US" sz="2400" dirty="0" smtClean="0">
                <a:latin typeface="楷体_GB2312" pitchFamily="49" charset="-122"/>
              </a:rPr>
              <a:t>和</a:t>
            </a:r>
            <a:r>
              <a:rPr lang="zh-CN" altLang="en-US" sz="2400" dirty="0">
                <a:latin typeface="楷体_GB2312" pitchFamily="49" charset="-122"/>
              </a:rPr>
              <a:t>直接</a:t>
            </a:r>
            <a:r>
              <a:rPr lang="zh-CN" altLang="en-US" sz="2400" dirty="0" smtClean="0">
                <a:latin typeface="楷体_GB2312" pitchFamily="49" charset="-122"/>
              </a:rPr>
              <a:t>映</a:t>
            </a:r>
            <a:r>
              <a:rPr lang="zh-CN" altLang="en-US" sz="2400" dirty="0"/>
              <a:t>象</a:t>
            </a:r>
            <a:r>
              <a:rPr lang="zh-CN" altLang="en-US" sz="2400" dirty="0" smtClean="0">
                <a:latin typeface="楷体_GB2312" pitchFamily="49" charset="-122"/>
              </a:rPr>
              <a:t>是</a:t>
            </a:r>
            <a:r>
              <a:rPr lang="zh-CN" altLang="en-US" sz="2400" dirty="0">
                <a:latin typeface="楷体_GB2312" pitchFamily="49" charset="-122"/>
              </a:rPr>
              <a:t>组相联</a:t>
            </a:r>
            <a:r>
              <a:rPr lang="zh-CN" altLang="en-US" sz="2400" dirty="0" smtClean="0">
                <a:latin typeface="楷体_GB2312" pitchFamily="49" charset="-122"/>
              </a:rPr>
              <a:t>映</a:t>
            </a:r>
            <a:r>
              <a:rPr lang="zh-CN" altLang="en-US" sz="2400" dirty="0"/>
              <a:t>象</a:t>
            </a:r>
            <a:r>
              <a:rPr lang="zh-CN" altLang="en-US" sz="2400" dirty="0" smtClean="0">
                <a:latin typeface="楷体_GB2312" pitchFamily="49" charset="-122"/>
              </a:rPr>
              <a:t>的</a:t>
            </a:r>
            <a:r>
              <a:rPr lang="zh-CN" altLang="en-US" sz="2400" dirty="0">
                <a:latin typeface="楷体_GB2312" pitchFamily="49" charset="-122"/>
              </a:rPr>
              <a:t>两个极端。</a:t>
            </a:r>
          </a:p>
          <a:p>
            <a:pPr eaLnBrk="1" hangingPunct="1">
              <a:buFont typeface="Wingdings" pitchFamily="2" charset="2"/>
              <a:buChar char="Ø"/>
            </a:pPr>
            <a:r>
              <a:rPr lang="zh-CN" altLang="en-US" sz="2400" dirty="0">
                <a:latin typeface="楷体_GB2312" pitchFamily="49" charset="-122"/>
              </a:rPr>
              <a:t>如果一个组内有</a:t>
            </a:r>
            <a:r>
              <a:rPr lang="en-US" altLang="zh-CN" sz="2400" dirty="0">
                <a:latin typeface="楷体_GB2312" pitchFamily="49" charset="-122"/>
              </a:rPr>
              <a:t>n</a:t>
            </a:r>
            <a:r>
              <a:rPr lang="zh-CN" altLang="en-US" sz="2400" dirty="0">
                <a:latin typeface="楷体_GB2312" pitchFamily="49" charset="-122"/>
              </a:rPr>
              <a:t>块，则称为</a:t>
            </a:r>
            <a:r>
              <a:rPr lang="en-US" altLang="zh-CN" sz="2400" dirty="0">
                <a:latin typeface="楷体_GB2312" pitchFamily="49" charset="-122"/>
              </a:rPr>
              <a:t>n-</a:t>
            </a:r>
            <a:r>
              <a:rPr lang="zh-CN" altLang="en-US" sz="2400" dirty="0">
                <a:latin typeface="楷体_GB2312" pitchFamily="49" charset="-122"/>
              </a:rPr>
              <a:t>路组相联。</a:t>
            </a:r>
          </a:p>
        </p:txBody>
      </p:sp>
      <p:pic>
        <p:nvPicPr>
          <p:cNvPr id="94215" name="Picture 3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00800" y="4800600"/>
            <a:ext cx="1681163" cy="126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random/>
    <p:sndAc>
      <p:stSnd>
        <p:snd r:embed="rId2" name="projctor.wav"/>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pPr eaLnBrk="1" hangingPunct="1">
              <a:defRPr/>
            </a:pPr>
            <a:r>
              <a:rPr lang="zh-CN" altLang="en-US" smtClean="0"/>
              <a:t>常用存储系统</a:t>
            </a:r>
          </a:p>
        </p:txBody>
      </p:sp>
      <p:sp>
        <p:nvSpPr>
          <p:cNvPr id="1229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存储系统原理</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存储系统的基本概念</a:t>
            </a:r>
            <a:endParaRPr lang="zh-CN" altLang="en-US" sz="1200" b="0">
              <a:latin typeface="Times New Roman" pitchFamily="18" charset="0"/>
              <a:ea typeface="幼圆" pitchFamily="49" charset="-122"/>
            </a:endParaRPr>
          </a:p>
        </p:txBody>
      </p:sp>
      <p:sp>
        <p:nvSpPr>
          <p:cNvPr id="12292" name="Rectangle 5"/>
          <p:cNvSpPr>
            <a:spLocks noGrp="1" noChangeArrowheads="1"/>
          </p:cNvSpPr>
          <p:nvPr>
            <p:ph type="body" idx="1"/>
          </p:nvPr>
        </p:nvSpPr>
        <p:spPr>
          <a:xfrm>
            <a:off x="2700338" y="2852738"/>
            <a:ext cx="4289425" cy="2339975"/>
          </a:xfrm>
        </p:spPr>
        <p:txBody>
          <a:bodyPr/>
          <a:lstStyle/>
          <a:p>
            <a:pPr eaLnBrk="1" hangingPunct="1">
              <a:lnSpc>
                <a:spcPct val="120000"/>
              </a:lnSpc>
            </a:pPr>
            <a:r>
              <a:rPr lang="zh-CN" altLang="en-US" smtClean="0">
                <a:hlinkClick r:id="rId6" action="ppaction://hlinksldjump"/>
              </a:rPr>
              <a:t>虚拟存储系统</a:t>
            </a:r>
            <a:endParaRPr lang="zh-CN" altLang="en-US" smtClean="0"/>
          </a:p>
          <a:p>
            <a:pPr eaLnBrk="1" hangingPunct="1">
              <a:lnSpc>
                <a:spcPct val="120000"/>
              </a:lnSpc>
            </a:pPr>
            <a:endParaRPr lang="zh-CN" altLang="en-US" smtClean="0"/>
          </a:p>
          <a:p>
            <a:pPr eaLnBrk="1" hangingPunct="1">
              <a:lnSpc>
                <a:spcPct val="120000"/>
              </a:lnSpc>
            </a:pPr>
            <a:r>
              <a:rPr lang="en-US" altLang="zh-CN" smtClean="0">
                <a:hlinkClick r:id="rId7" action="ppaction://hlinksldjump"/>
              </a:rPr>
              <a:t>Cache</a:t>
            </a:r>
            <a:r>
              <a:rPr lang="zh-CN" altLang="en-US" smtClean="0">
                <a:hlinkClick r:id="rId7" action="ppaction://hlinksldjump"/>
              </a:rPr>
              <a:t>存储系统</a:t>
            </a:r>
            <a:endParaRPr lang="zh-CN" altLang="en-US" smtClean="0"/>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237" name="Text Box 10"/>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en-US" altLang="zh-CN" sz="1200" b="0" dirty="0" smtClean="0">
                <a:latin typeface="幼圆" pitchFamily="49" charset="-122"/>
                <a:ea typeface="幼圆" pitchFamily="49" charset="-122"/>
              </a:rPr>
              <a:t>6</a:t>
            </a:r>
            <a:r>
              <a:rPr lang="zh-CN" altLang="en-US" sz="1200" b="0" dirty="0" smtClean="0">
                <a:latin typeface="幼圆" pitchFamily="49" charset="-122"/>
                <a:ea typeface="幼圆" pitchFamily="49" charset="-122"/>
              </a:rPr>
              <a:t> </a:t>
            </a:r>
            <a:r>
              <a:rPr lang="zh-CN" altLang="en-US" sz="1200" b="0" dirty="0">
                <a:latin typeface="幼圆" pitchFamily="49" charset="-122"/>
                <a:ea typeface="幼圆" pitchFamily="49" charset="-122"/>
              </a:rPr>
              <a:t>之 2</a:t>
            </a:r>
          </a:p>
        </p:txBody>
      </p:sp>
      <p:sp>
        <p:nvSpPr>
          <p:cNvPr id="2" name="矩形 1"/>
          <p:cNvSpPr/>
          <p:nvPr/>
        </p:nvSpPr>
        <p:spPr>
          <a:xfrm>
            <a:off x="179512" y="274638"/>
            <a:ext cx="3024336" cy="1323439"/>
          </a:xfrm>
          <a:prstGeom prst="rect">
            <a:avLst/>
          </a:prstGeom>
        </p:spPr>
        <p:txBody>
          <a:bodyPr wrap="square">
            <a:spAutoFit/>
          </a:bodyPr>
          <a:lstStyle/>
          <a:p>
            <a:pPr algn="just"/>
            <a:r>
              <a:rPr lang="zh-CN" altLang="en-US" sz="2000" b="1" dirty="0" smtClean="0">
                <a:solidFill>
                  <a:srgbClr val="FF0000"/>
                </a:solidFill>
              </a:rPr>
              <a:t>组相联：</a:t>
            </a:r>
            <a:r>
              <a:rPr lang="zh-CN" altLang="en-US" sz="2000" b="1" dirty="0" smtClean="0"/>
              <a:t>主存中的每一块可以被放置到</a:t>
            </a:r>
            <a:r>
              <a:rPr lang="en-US" altLang="zh-CN" sz="2000" b="1" dirty="0" smtClean="0"/>
              <a:t>Cache</a:t>
            </a:r>
            <a:r>
              <a:rPr lang="zh-CN" altLang="en-US" sz="2000" b="1" dirty="0" smtClean="0"/>
              <a:t>中唯一的一个组中的任何一个位置。</a:t>
            </a:r>
            <a:endParaRPr lang="zh-CN" altLang="en-US" sz="2000" b="1" dirty="0"/>
          </a:p>
        </p:txBody>
      </p:sp>
      <p:sp>
        <p:nvSpPr>
          <p:cNvPr id="4" name="矩形 3"/>
          <p:cNvSpPr/>
          <p:nvPr/>
        </p:nvSpPr>
        <p:spPr>
          <a:xfrm>
            <a:off x="179512" y="1628800"/>
            <a:ext cx="3024336" cy="4016484"/>
          </a:xfrm>
          <a:prstGeom prst="rect">
            <a:avLst/>
          </a:prstGeom>
        </p:spPr>
        <p:txBody>
          <a:bodyPr wrap="square">
            <a:spAutoFit/>
          </a:bodyPr>
          <a:lstStyle/>
          <a:p>
            <a:pPr marL="342900" indent="-342900" algn="l">
              <a:spcBef>
                <a:spcPts val="0"/>
              </a:spcBef>
              <a:buFont typeface="Wingdings" panose="05000000000000000000" pitchFamily="2" charset="2"/>
              <a:buChar char="ü"/>
            </a:pPr>
            <a:r>
              <a:rPr lang="zh-CN" altLang="en-US" sz="2000" b="1" dirty="0" smtClean="0">
                <a:solidFill>
                  <a:srgbClr val="FF0000"/>
                </a:solidFill>
              </a:rPr>
              <a:t>将</a:t>
            </a:r>
            <a:r>
              <a:rPr lang="en-US" altLang="zh-CN" sz="2000" b="1" dirty="0" smtClean="0">
                <a:solidFill>
                  <a:srgbClr val="FF0000"/>
                </a:solidFill>
              </a:rPr>
              <a:t>Cache</a:t>
            </a:r>
            <a:r>
              <a:rPr lang="zh-CN" altLang="en-US" sz="2000" b="1" dirty="0" smtClean="0">
                <a:solidFill>
                  <a:srgbClr val="FF0000"/>
                </a:solidFill>
              </a:rPr>
              <a:t>划分为</a:t>
            </a:r>
            <a:r>
              <a:rPr lang="en-US" altLang="zh-CN" sz="2000" b="1" dirty="0" smtClean="0">
                <a:solidFill>
                  <a:srgbClr val="FF0000"/>
                </a:solidFill>
              </a:rPr>
              <a:t>Q</a:t>
            </a:r>
            <a:r>
              <a:rPr lang="zh-CN" altLang="en-US" sz="2000" b="1" dirty="0" smtClean="0">
                <a:solidFill>
                  <a:srgbClr val="FF0000"/>
                </a:solidFill>
              </a:rPr>
              <a:t>组，每组有</a:t>
            </a:r>
            <a:r>
              <a:rPr lang="en-US" altLang="zh-CN" sz="2000" b="1" dirty="0" smtClean="0">
                <a:solidFill>
                  <a:srgbClr val="FF0000"/>
                </a:solidFill>
              </a:rPr>
              <a:t>n</a:t>
            </a:r>
            <a:r>
              <a:rPr lang="zh-CN" altLang="en-US" sz="2000" b="1" dirty="0" smtClean="0">
                <a:solidFill>
                  <a:srgbClr val="FF0000"/>
                </a:solidFill>
              </a:rPr>
              <a:t>块（</a:t>
            </a:r>
            <a:r>
              <a:rPr lang="en-US" altLang="zh-CN" sz="2000" b="1" dirty="0">
                <a:solidFill>
                  <a:srgbClr val="FF0000"/>
                </a:solidFill>
              </a:rPr>
              <a:t>n-</a:t>
            </a:r>
            <a:r>
              <a:rPr lang="zh-CN" altLang="en-US" sz="2000" b="1" dirty="0">
                <a:solidFill>
                  <a:srgbClr val="FF0000"/>
                </a:solidFill>
              </a:rPr>
              <a:t>路组相联）</a:t>
            </a:r>
            <a:endParaRPr lang="en-US" altLang="zh-CN" sz="2000" b="1" dirty="0" smtClean="0">
              <a:solidFill>
                <a:srgbClr val="FF0000"/>
              </a:solidFill>
            </a:endParaRPr>
          </a:p>
          <a:p>
            <a:pPr marL="342900" indent="-342900" algn="l">
              <a:spcBef>
                <a:spcPts val="0"/>
              </a:spcBef>
              <a:buFont typeface="Wingdings" panose="05000000000000000000" pitchFamily="2" charset="2"/>
              <a:buChar char="ü"/>
            </a:pPr>
            <a:r>
              <a:rPr lang="zh-CN" altLang="en-US" sz="2000" b="1" dirty="0" smtClean="0">
                <a:solidFill>
                  <a:srgbClr val="FF0000"/>
                </a:solidFill>
              </a:rPr>
              <a:t>组</a:t>
            </a:r>
            <a:r>
              <a:rPr lang="zh-CN" altLang="en-US" sz="2000" b="1" dirty="0">
                <a:solidFill>
                  <a:srgbClr val="FF0000"/>
                </a:solidFill>
              </a:rPr>
              <a:t>的选择常采用位选择算法</a:t>
            </a:r>
          </a:p>
          <a:p>
            <a:pPr algn="just">
              <a:spcBef>
                <a:spcPts val="0"/>
              </a:spcBef>
            </a:pPr>
            <a:r>
              <a:rPr lang="zh-CN" altLang="en-US" sz="2000" b="1" dirty="0" smtClean="0"/>
              <a:t>    若</a:t>
            </a:r>
            <a:r>
              <a:rPr lang="zh-CN" altLang="en-US" sz="2000" b="1" dirty="0"/>
              <a:t>主存第</a:t>
            </a:r>
            <a:r>
              <a:rPr lang="en-US" altLang="zh-CN" sz="2000" b="1" dirty="0" err="1" smtClean="0"/>
              <a:t>i</a:t>
            </a:r>
            <a:r>
              <a:rPr lang="zh-CN" altLang="en-US" sz="2000" b="1" dirty="0" smtClean="0"/>
              <a:t>块</a:t>
            </a:r>
            <a:r>
              <a:rPr lang="zh-CN" altLang="en-US" sz="2000" b="1" dirty="0"/>
              <a:t>映象到第</a:t>
            </a:r>
            <a:r>
              <a:rPr lang="en-US" altLang="zh-CN" sz="2000" b="1" dirty="0" smtClean="0"/>
              <a:t>k</a:t>
            </a:r>
            <a:r>
              <a:rPr lang="zh-CN" altLang="en-US" sz="2000" b="1" dirty="0" smtClean="0"/>
              <a:t>组</a:t>
            </a:r>
            <a:r>
              <a:rPr lang="zh-CN" altLang="en-US" sz="2000" b="1" dirty="0"/>
              <a:t>，则</a:t>
            </a:r>
          </a:p>
          <a:p>
            <a:pPr>
              <a:spcBef>
                <a:spcPts val="600"/>
              </a:spcBef>
            </a:pPr>
            <a:r>
              <a:rPr lang="en-US" altLang="zh-CN" sz="2000" b="1" dirty="0" smtClean="0">
                <a:solidFill>
                  <a:srgbClr val="0000FF"/>
                </a:solidFill>
              </a:rPr>
              <a:t>k</a:t>
            </a:r>
            <a:r>
              <a:rPr lang="zh-CN" altLang="en-US" sz="2000" b="1" dirty="0">
                <a:solidFill>
                  <a:srgbClr val="0000FF"/>
                </a:solidFill>
              </a:rPr>
              <a:t>＝</a:t>
            </a:r>
            <a:r>
              <a:rPr lang="en-US" altLang="zh-CN" sz="2000" b="1" dirty="0" err="1">
                <a:solidFill>
                  <a:srgbClr val="0000FF"/>
                </a:solidFill>
              </a:rPr>
              <a:t>i</a:t>
            </a:r>
            <a:r>
              <a:rPr lang="en-US" altLang="zh-CN" sz="2000" b="1" dirty="0">
                <a:solidFill>
                  <a:srgbClr val="0000FF"/>
                </a:solidFill>
              </a:rPr>
              <a:t> </a:t>
            </a:r>
            <a:r>
              <a:rPr lang="en-US" altLang="zh-CN" sz="2000" b="1" dirty="0" smtClean="0">
                <a:solidFill>
                  <a:srgbClr val="0000FF"/>
                </a:solidFill>
              </a:rPr>
              <a:t>mod Q</a:t>
            </a:r>
          </a:p>
          <a:p>
            <a:pPr>
              <a:spcBef>
                <a:spcPts val="600"/>
              </a:spcBef>
            </a:pPr>
            <a:r>
              <a:rPr lang="zh-CN" altLang="en-US" sz="2000" b="1" dirty="0" smtClean="0"/>
              <a:t>（</a:t>
            </a:r>
            <a:r>
              <a:rPr lang="en-US" altLang="zh-CN" sz="2000" b="1" dirty="0" smtClean="0">
                <a:ea typeface="楷体_GB2312" pitchFamily="49" charset="-122"/>
              </a:rPr>
              <a:t> Q</a:t>
            </a:r>
            <a:r>
              <a:rPr lang="zh-CN" altLang="en-US" sz="2000" b="1" dirty="0" smtClean="0"/>
              <a:t>为</a:t>
            </a:r>
            <a:r>
              <a:rPr lang="en-US" altLang="zh-CN" sz="2000" b="1" dirty="0"/>
              <a:t>Cache</a:t>
            </a:r>
            <a:r>
              <a:rPr lang="zh-CN" altLang="en-US" sz="2000" b="1" dirty="0"/>
              <a:t>的组数）</a:t>
            </a:r>
          </a:p>
          <a:p>
            <a:pPr algn="just">
              <a:spcBef>
                <a:spcPts val="600"/>
              </a:spcBef>
            </a:pPr>
            <a:r>
              <a:rPr lang="zh-CN" altLang="en-US" sz="2000" b="1" dirty="0" smtClean="0"/>
              <a:t>   设</a:t>
            </a:r>
            <a:r>
              <a:rPr lang="en-US" altLang="zh-CN" sz="2000" b="1" dirty="0" smtClean="0"/>
              <a:t>Q</a:t>
            </a:r>
            <a:r>
              <a:rPr lang="zh-CN" altLang="en-US" sz="2000" b="1" dirty="0" smtClean="0"/>
              <a:t>＝</a:t>
            </a:r>
            <a:r>
              <a:rPr lang="en-US" altLang="zh-CN" sz="2000" b="1" dirty="0" smtClean="0"/>
              <a:t>2</a:t>
            </a:r>
            <a:r>
              <a:rPr lang="en-US" altLang="zh-CN" sz="2000" b="1" baseline="30000" dirty="0" smtClean="0"/>
              <a:t>q</a:t>
            </a:r>
            <a:r>
              <a:rPr lang="zh-CN" altLang="en-US" sz="2000" b="1" dirty="0" smtClean="0"/>
              <a:t>，</a:t>
            </a:r>
            <a:r>
              <a:rPr lang="zh-CN" altLang="en-US" sz="2000" b="1" dirty="0"/>
              <a:t>则当表示为二进制数时，</a:t>
            </a:r>
            <a:r>
              <a:rPr lang="en-US" altLang="zh-CN" sz="2000" b="1" dirty="0" smtClean="0"/>
              <a:t>k</a:t>
            </a:r>
            <a:r>
              <a:rPr lang="zh-CN" altLang="en-US" sz="2000" b="1" dirty="0" smtClean="0"/>
              <a:t>实际上</a:t>
            </a:r>
            <a:r>
              <a:rPr lang="zh-CN" altLang="en-US" sz="2000" b="1" dirty="0"/>
              <a:t>就是</a:t>
            </a:r>
            <a:r>
              <a:rPr lang="en-US" altLang="zh-CN" sz="2000" b="1" dirty="0" err="1" smtClean="0"/>
              <a:t>i</a:t>
            </a:r>
            <a:r>
              <a:rPr lang="zh-CN" altLang="en-US" sz="2000" b="1" dirty="0" smtClean="0"/>
              <a:t>的低</a:t>
            </a:r>
            <a:r>
              <a:rPr lang="en-US" altLang="zh-CN" sz="2000" b="1" dirty="0" smtClean="0"/>
              <a:t>q</a:t>
            </a:r>
            <a:r>
              <a:rPr lang="zh-CN" altLang="en-US" sz="2000" b="1" dirty="0" smtClean="0"/>
              <a:t>位</a:t>
            </a:r>
            <a:r>
              <a:rPr lang="en-US" altLang="zh-CN" sz="2000" b="1" dirty="0"/>
              <a:t>: </a:t>
            </a:r>
          </a:p>
        </p:txBody>
      </p:sp>
      <p:grpSp>
        <p:nvGrpSpPr>
          <p:cNvPr id="9" name="组合 8"/>
          <p:cNvGrpSpPr/>
          <p:nvPr/>
        </p:nvGrpSpPr>
        <p:grpSpPr>
          <a:xfrm>
            <a:off x="179536" y="5821450"/>
            <a:ext cx="3168328" cy="700557"/>
            <a:chOff x="2255838" y="3593356"/>
            <a:chExt cx="5124450" cy="1248058"/>
          </a:xfrm>
        </p:grpSpPr>
        <p:sp>
          <p:nvSpPr>
            <p:cNvPr id="10" name="Rectangle 4"/>
            <p:cNvSpPr>
              <a:spLocks noChangeArrowheads="1"/>
            </p:cNvSpPr>
            <p:nvPr/>
          </p:nvSpPr>
          <p:spPr bwMode="auto">
            <a:xfrm>
              <a:off x="2789238" y="3656013"/>
              <a:ext cx="4591050" cy="609600"/>
            </a:xfrm>
            <a:prstGeom prst="rect">
              <a:avLst/>
            </a:prstGeom>
            <a:solidFill>
              <a:srgbClr val="FFFFCC"/>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ts val="0"/>
                </a:spcBef>
              </a:pPr>
              <a:endParaRPr lang="zh-CN" altLang="en-US" sz="1800"/>
            </a:p>
          </p:txBody>
        </p:sp>
        <p:sp>
          <p:nvSpPr>
            <p:cNvPr id="11" name="Rectangle 5"/>
            <p:cNvSpPr>
              <a:spLocks noChangeArrowheads="1"/>
            </p:cNvSpPr>
            <p:nvPr/>
          </p:nvSpPr>
          <p:spPr bwMode="auto">
            <a:xfrm>
              <a:off x="5837238" y="3656013"/>
              <a:ext cx="1543050" cy="609600"/>
            </a:xfrm>
            <a:prstGeom prst="rect">
              <a:avLst/>
            </a:prstGeom>
            <a:solidFill>
              <a:srgbClr val="FDE995"/>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ts val="0"/>
                </a:spcBef>
              </a:pPr>
              <a:endParaRPr lang="zh-CN" altLang="en-US" sz="1800"/>
            </a:p>
          </p:txBody>
        </p:sp>
        <p:sp>
          <p:nvSpPr>
            <p:cNvPr id="12" name="Line 6"/>
            <p:cNvSpPr>
              <a:spLocks noChangeShapeType="1"/>
            </p:cNvSpPr>
            <p:nvPr/>
          </p:nvSpPr>
          <p:spPr bwMode="auto">
            <a:xfrm>
              <a:off x="5837238" y="3670300"/>
              <a:ext cx="0" cy="609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ts val="0"/>
                </a:spcBef>
              </a:pPr>
              <a:endParaRPr lang="zh-CN" altLang="en-US" sz="1800"/>
            </a:p>
          </p:txBody>
        </p:sp>
        <p:sp>
          <p:nvSpPr>
            <p:cNvPr id="13" name="Line 7"/>
            <p:cNvSpPr>
              <a:spLocks noChangeShapeType="1"/>
            </p:cNvSpPr>
            <p:nvPr/>
          </p:nvSpPr>
          <p:spPr bwMode="auto">
            <a:xfrm>
              <a:off x="7361238" y="4237038"/>
              <a:ext cx="0" cy="3810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ts val="0"/>
                </a:spcBef>
              </a:pPr>
              <a:endParaRPr lang="zh-CN" altLang="en-US" sz="1800"/>
            </a:p>
          </p:txBody>
        </p:sp>
        <p:sp>
          <p:nvSpPr>
            <p:cNvPr id="14" name="Line 8"/>
            <p:cNvSpPr>
              <a:spLocks noChangeShapeType="1"/>
            </p:cNvSpPr>
            <p:nvPr/>
          </p:nvSpPr>
          <p:spPr bwMode="auto">
            <a:xfrm>
              <a:off x="5837238" y="4237038"/>
              <a:ext cx="0" cy="3810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ts val="0"/>
                </a:spcBef>
              </a:pPr>
              <a:endParaRPr lang="zh-CN" altLang="en-US" sz="1800"/>
            </a:p>
          </p:txBody>
        </p:sp>
        <p:sp>
          <p:nvSpPr>
            <p:cNvPr id="15" name="Line 9"/>
            <p:cNvSpPr>
              <a:spLocks noChangeShapeType="1"/>
            </p:cNvSpPr>
            <p:nvPr/>
          </p:nvSpPr>
          <p:spPr bwMode="auto">
            <a:xfrm>
              <a:off x="6904038" y="4465638"/>
              <a:ext cx="457200" cy="0"/>
            </a:xfrm>
            <a:prstGeom prst="line">
              <a:avLst/>
            </a:prstGeom>
            <a:noFill/>
            <a:ln w="9525">
              <a:solidFill>
                <a:schemeClr val="bg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ts val="0"/>
                </a:spcBef>
              </a:pPr>
              <a:endParaRPr lang="zh-CN" altLang="en-US" sz="1800"/>
            </a:p>
          </p:txBody>
        </p:sp>
        <p:sp>
          <p:nvSpPr>
            <p:cNvPr id="16" name="Line 10"/>
            <p:cNvSpPr>
              <a:spLocks noChangeShapeType="1"/>
            </p:cNvSpPr>
            <p:nvPr/>
          </p:nvSpPr>
          <p:spPr bwMode="auto">
            <a:xfrm flipH="1">
              <a:off x="5837238" y="4465638"/>
              <a:ext cx="457200" cy="0"/>
            </a:xfrm>
            <a:prstGeom prst="line">
              <a:avLst/>
            </a:prstGeom>
            <a:noFill/>
            <a:ln w="9525">
              <a:solidFill>
                <a:schemeClr val="bg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ts val="0"/>
                </a:spcBef>
              </a:pPr>
              <a:endParaRPr lang="zh-CN" altLang="en-US" sz="1800"/>
            </a:p>
          </p:txBody>
        </p:sp>
        <p:sp>
          <p:nvSpPr>
            <p:cNvPr id="17" name="Text Box 11"/>
            <p:cNvSpPr txBox="1">
              <a:spLocks noChangeArrowheads="1"/>
            </p:cNvSpPr>
            <p:nvPr/>
          </p:nvSpPr>
          <p:spPr bwMode="auto">
            <a:xfrm>
              <a:off x="6163713" y="3640007"/>
              <a:ext cx="838201" cy="657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0"/>
                </a:spcBef>
              </a:pPr>
              <a:r>
                <a:rPr lang="en-US" altLang="zh-CN" sz="1800" b="1" i="1" dirty="0">
                  <a:solidFill>
                    <a:srgbClr val="D60093"/>
                  </a:solidFill>
                  <a:latin typeface="Times New Roman" pitchFamily="18" charset="0"/>
                  <a:ea typeface="宋体" charset="-122"/>
                </a:rPr>
                <a:t>k</a:t>
              </a:r>
              <a:endParaRPr lang="en-US" altLang="zh-CN" sz="1800" b="1" dirty="0">
                <a:solidFill>
                  <a:srgbClr val="D60093"/>
                </a:solidFill>
                <a:latin typeface="Times New Roman" pitchFamily="18" charset="0"/>
                <a:ea typeface="宋体" charset="-122"/>
              </a:endParaRPr>
            </a:p>
          </p:txBody>
        </p:sp>
        <p:sp>
          <p:nvSpPr>
            <p:cNvPr id="18" name="Text Box 12"/>
            <p:cNvSpPr txBox="1">
              <a:spLocks noChangeArrowheads="1"/>
            </p:cNvSpPr>
            <p:nvPr/>
          </p:nvSpPr>
          <p:spPr bwMode="auto">
            <a:xfrm>
              <a:off x="2255838" y="3593356"/>
              <a:ext cx="838201" cy="657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0"/>
                </a:spcBef>
              </a:pPr>
              <a:r>
                <a:rPr lang="en-US" altLang="zh-CN" sz="1800" b="1" i="1" dirty="0" err="1">
                  <a:solidFill>
                    <a:srgbClr val="D60093"/>
                  </a:solidFill>
                  <a:latin typeface="Times New Roman" pitchFamily="18" charset="0"/>
                  <a:ea typeface="宋体" charset="-122"/>
                </a:rPr>
                <a:t>i</a:t>
              </a:r>
              <a:r>
                <a:rPr lang="zh-CN" altLang="en-US" sz="1800" b="1" i="1" dirty="0">
                  <a:solidFill>
                    <a:srgbClr val="D60093"/>
                  </a:solidFill>
                  <a:latin typeface="Times New Roman" pitchFamily="18" charset="0"/>
                  <a:ea typeface="宋体" charset="-122"/>
                </a:rPr>
                <a:t>：</a:t>
              </a:r>
              <a:endParaRPr lang="zh-CN" altLang="en-US" sz="1800" b="1" dirty="0">
                <a:solidFill>
                  <a:srgbClr val="D60093"/>
                </a:solidFill>
                <a:latin typeface="Times New Roman" pitchFamily="18" charset="0"/>
                <a:ea typeface="宋体" charset="-122"/>
              </a:endParaRPr>
            </a:p>
          </p:txBody>
        </p:sp>
        <p:sp>
          <p:nvSpPr>
            <p:cNvPr id="19" name="Line 13"/>
            <p:cNvSpPr>
              <a:spLocks noChangeShapeType="1"/>
            </p:cNvSpPr>
            <p:nvPr/>
          </p:nvSpPr>
          <p:spPr bwMode="auto">
            <a:xfrm>
              <a:off x="7377113" y="4276725"/>
              <a:ext cx="0" cy="3810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ts val="0"/>
                </a:spcBef>
              </a:pPr>
              <a:endParaRPr lang="zh-CN" altLang="en-US" sz="1800"/>
            </a:p>
          </p:txBody>
        </p:sp>
        <p:sp>
          <p:nvSpPr>
            <p:cNvPr id="20" name="Line 14"/>
            <p:cNvSpPr>
              <a:spLocks noChangeShapeType="1"/>
            </p:cNvSpPr>
            <p:nvPr/>
          </p:nvSpPr>
          <p:spPr bwMode="auto">
            <a:xfrm>
              <a:off x="5838825" y="4262438"/>
              <a:ext cx="0" cy="3810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ts val="0"/>
                </a:spcBef>
              </a:pPr>
              <a:endParaRPr lang="zh-CN" altLang="en-US" sz="1800"/>
            </a:p>
          </p:txBody>
        </p:sp>
        <p:sp>
          <p:nvSpPr>
            <p:cNvPr id="21" name="Line 15"/>
            <p:cNvSpPr>
              <a:spLocks noChangeShapeType="1"/>
            </p:cNvSpPr>
            <p:nvPr/>
          </p:nvSpPr>
          <p:spPr bwMode="auto">
            <a:xfrm>
              <a:off x="6919913" y="4505325"/>
              <a:ext cx="457200" cy="0"/>
            </a:xfrm>
            <a:prstGeom prst="line">
              <a:avLst/>
            </a:prstGeom>
            <a:noFill/>
            <a:ln w="952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ts val="0"/>
                </a:spcBef>
              </a:pPr>
              <a:endParaRPr lang="zh-CN" altLang="en-US" sz="1800"/>
            </a:p>
          </p:txBody>
        </p:sp>
        <p:sp>
          <p:nvSpPr>
            <p:cNvPr id="22" name="Line 16"/>
            <p:cNvSpPr>
              <a:spLocks noChangeShapeType="1"/>
            </p:cNvSpPr>
            <p:nvPr/>
          </p:nvSpPr>
          <p:spPr bwMode="auto">
            <a:xfrm flipH="1">
              <a:off x="5853113" y="4505325"/>
              <a:ext cx="457200" cy="0"/>
            </a:xfrm>
            <a:prstGeom prst="line">
              <a:avLst/>
            </a:prstGeom>
            <a:noFill/>
            <a:ln w="952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ts val="0"/>
                </a:spcBef>
              </a:pPr>
              <a:endParaRPr lang="zh-CN" altLang="en-US" sz="1800"/>
            </a:p>
          </p:txBody>
        </p:sp>
        <p:sp>
          <p:nvSpPr>
            <p:cNvPr id="23" name="Text Box 17"/>
            <p:cNvSpPr txBox="1">
              <a:spLocks noChangeArrowheads="1"/>
            </p:cNvSpPr>
            <p:nvPr/>
          </p:nvSpPr>
          <p:spPr bwMode="auto">
            <a:xfrm>
              <a:off x="6163713" y="4183441"/>
              <a:ext cx="1003852" cy="657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0"/>
                </a:spcBef>
              </a:pPr>
              <a:r>
                <a:rPr lang="en-US" altLang="zh-CN" sz="1800" b="1" dirty="0" smtClean="0">
                  <a:solidFill>
                    <a:srgbClr val="D60093"/>
                  </a:solidFill>
                  <a:latin typeface="Times New Roman" pitchFamily="18" charset="0"/>
                  <a:ea typeface="宋体" charset="-122"/>
                </a:rPr>
                <a:t>q</a:t>
              </a:r>
              <a:r>
                <a:rPr lang="zh-CN" altLang="zh-CN" sz="1800" b="1" dirty="0" smtClean="0">
                  <a:solidFill>
                    <a:srgbClr val="D60093"/>
                  </a:solidFill>
                  <a:latin typeface="Times New Roman" pitchFamily="18" charset="0"/>
                  <a:ea typeface="宋体" charset="-122"/>
                </a:rPr>
                <a:t>位</a:t>
              </a:r>
              <a:endParaRPr lang="zh-CN" altLang="en-US" sz="1800" b="1" dirty="0">
                <a:solidFill>
                  <a:srgbClr val="D60093"/>
                </a:solidFill>
                <a:latin typeface="Times New Roman" pitchFamily="18" charset="0"/>
                <a:ea typeface="宋体" charset="-122"/>
              </a:endParaRPr>
            </a:p>
          </p:txBody>
        </p:sp>
      </p:grpSp>
      <p:pic>
        <p:nvPicPr>
          <p:cNvPr id="25" name="Picture 5" descr="5-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2711" y="764704"/>
            <a:ext cx="5486400" cy="54070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2483768" y="6468022"/>
            <a:ext cx="5400600" cy="400110"/>
          </a:xfrm>
          <a:prstGeom prst="rect">
            <a:avLst/>
          </a:prstGeom>
        </p:spPr>
        <p:txBody>
          <a:bodyPr wrap="square">
            <a:spAutoFit/>
          </a:bodyPr>
          <a:lstStyle/>
          <a:p>
            <a:pPr marL="7938" lvl="1" indent="-7938" eaLnBrk="1" hangingPunct="1"/>
            <a:r>
              <a:rPr lang="zh-CN" altLang="en-US" sz="2000" b="1" dirty="0" smtClean="0">
                <a:solidFill>
                  <a:srgbClr val="0000FF"/>
                </a:solidFill>
                <a:latin typeface="宋体" panose="02010600030101010101" pitchFamily="2" charset="-122"/>
              </a:rPr>
              <a:t>低</a:t>
            </a:r>
            <a:r>
              <a:rPr lang="en-US" altLang="zh-CN" sz="2000" b="1" dirty="0" smtClean="0">
                <a:solidFill>
                  <a:srgbClr val="0000FF"/>
                </a:solidFill>
                <a:latin typeface="宋体" panose="02010600030101010101" pitchFamily="2" charset="-122"/>
              </a:rPr>
              <a:t>q</a:t>
            </a:r>
            <a:r>
              <a:rPr lang="zh-CN" altLang="en-US" sz="2000" b="1" dirty="0" smtClean="0">
                <a:solidFill>
                  <a:srgbClr val="0000FF"/>
                </a:solidFill>
                <a:latin typeface="宋体" panose="02010600030101010101" pitchFamily="2" charset="-122"/>
              </a:rPr>
              <a:t>位</a:t>
            </a:r>
            <a:r>
              <a:rPr lang="zh-CN" altLang="en-US" sz="2000" b="1" dirty="0">
                <a:latin typeface="宋体" panose="02010600030101010101" pitchFamily="2" charset="-122"/>
              </a:rPr>
              <a:t>以及直接映象中的</a:t>
            </a:r>
            <a:r>
              <a:rPr lang="zh-CN" altLang="en-US" sz="2000" b="1" dirty="0" smtClean="0">
                <a:solidFill>
                  <a:srgbClr val="0000FF"/>
                </a:solidFill>
                <a:latin typeface="宋体" panose="02010600030101010101" pitchFamily="2" charset="-122"/>
              </a:rPr>
              <a:t>低</a:t>
            </a:r>
            <a:r>
              <a:rPr lang="en-US" altLang="zh-CN" sz="2000" b="1" dirty="0" smtClean="0">
                <a:solidFill>
                  <a:srgbClr val="0000FF"/>
                </a:solidFill>
                <a:latin typeface="宋体" panose="02010600030101010101" pitchFamily="2" charset="-122"/>
              </a:rPr>
              <a:t>c</a:t>
            </a:r>
            <a:r>
              <a:rPr lang="zh-CN" altLang="en-US" sz="2000" b="1" dirty="0" smtClean="0">
                <a:solidFill>
                  <a:srgbClr val="0000FF"/>
                </a:solidFill>
                <a:latin typeface="宋体" panose="02010600030101010101" pitchFamily="2" charset="-122"/>
              </a:rPr>
              <a:t>位</a:t>
            </a:r>
            <a:r>
              <a:rPr lang="zh-CN" altLang="en-US" sz="2000" b="1" dirty="0">
                <a:latin typeface="宋体" panose="02010600030101010101" pitchFamily="2" charset="-122"/>
              </a:rPr>
              <a:t>通常称为</a:t>
            </a:r>
            <a:r>
              <a:rPr lang="zh-CN" altLang="en-US" sz="2000" b="1" dirty="0">
                <a:solidFill>
                  <a:srgbClr val="FF0000"/>
                </a:solidFill>
                <a:latin typeface="宋体" panose="02010600030101010101" pitchFamily="2" charset="-122"/>
              </a:rPr>
              <a:t>索引</a:t>
            </a:r>
            <a:r>
              <a:rPr lang="zh-CN" altLang="en-US" sz="2000" b="1" dirty="0">
                <a:latin typeface="宋体" panose="02010600030101010101" pitchFamily="2" charset="-122"/>
              </a:rPr>
              <a:t>。 </a:t>
            </a:r>
          </a:p>
        </p:txBody>
      </p:sp>
    </p:spTree>
  </p:cSld>
  <p:clrMapOvr>
    <a:masterClrMapping/>
  </p:clrMapOvr>
  <p:transition spd="slow">
    <p:random/>
    <p:sndAc>
      <p:stSnd>
        <p:snd r:embed="rId3" name="projctor.wav"/>
      </p:stSnd>
    </p:sndAc>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pPr eaLnBrk="1" hangingPunct="1">
              <a:defRPr/>
            </a:pPr>
            <a:r>
              <a:rPr lang="zh-CN" altLang="en-US" dirty="0" smtClean="0"/>
              <a:t>组相联地址变换</a:t>
            </a:r>
          </a:p>
        </p:txBody>
      </p:sp>
      <p:sp>
        <p:nvSpPr>
          <p:cNvPr id="9625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地址映象与变换方法</a:t>
            </a:r>
            <a:endParaRPr lang="zh-CN" altLang="en-US" sz="1200" b="0">
              <a:latin typeface="Times New Roman" pitchFamily="18" charset="0"/>
              <a:ea typeface="幼圆" pitchFamily="49" charset="-122"/>
            </a:endParaRPr>
          </a:p>
        </p:txBody>
      </p:sp>
      <p:sp>
        <p:nvSpPr>
          <p:cNvPr id="96260" name="Text Box 4"/>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en-US" altLang="zh-CN" sz="1200" b="0" dirty="0" smtClean="0">
                <a:latin typeface="幼圆" pitchFamily="49" charset="-122"/>
                <a:ea typeface="幼圆" pitchFamily="49" charset="-122"/>
              </a:rPr>
              <a:t>6</a:t>
            </a:r>
            <a:r>
              <a:rPr lang="zh-CN" altLang="en-US" sz="1200" b="0" dirty="0" smtClean="0">
                <a:latin typeface="幼圆" pitchFamily="49" charset="-122"/>
                <a:ea typeface="幼圆" pitchFamily="49" charset="-122"/>
              </a:rPr>
              <a:t> </a:t>
            </a:r>
            <a:r>
              <a:rPr lang="zh-CN" altLang="en-US" sz="1200" b="0" dirty="0">
                <a:latin typeface="幼圆" pitchFamily="49" charset="-122"/>
                <a:ea typeface="幼圆" pitchFamily="49" charset="-122"/>
              </a:rPr>
              <a:t>之 3</a:t>
            </a:r>
          </a:p>
        </p:txBody>
      </p:sp>
      <p:grpSp>
        <p:nvGrpSpPr>
          <p:cNvPr id="38" name="Group 2"/>
          <p:cNvGrpSpPr>
            <a:grpSpLocks/>
          </p:cNvGrpSpPr>
          <p:nvPr/>
        </p:nvGrpSpPr>
        <p:grpSpPr bwMode="auto">
          <a:xfrm>
            <a:off x="725488" y="1832124"/>
            <a:ext cx="8037513" cy="4621213"/>
            <a:chOff x="457" y="689"/>
            <a:chExt cx="5063" cy="2911"/>
          </a:xfrm>
        </p:grpSpPr>
        <p:grpSp>
          <p:nvGrpSpPr>
            <p:cNvPr id="39" name="Group 3"/>
            <p:cNvGrpSpPr>
              <a:grpSpLocks/>
            </p:cNvGrpSpPr>
            <p:nvPr/>
          </p:nvGrpSpPr>
          <p:grpSpPr bwMode="auto">
            <a:xfrm>
              <a:off x="457" y="689"/>
              <a:ext cx="5063" cy="2911"/>
              <a:chOff x="457" y="689"/>
              <a:chExt cx="5063" cy="2911"/>
            </a:xfrm>
          </p:grpSpPr>
          <p:grpSp>
            <p:nvGrpSpPr>
              <p:cNvPr id="41" name="Group 4"/>
              <p:cNvGrpSpPr>
                <a:grpSpLocks/>
              </p:cNvGrpSpPr>
              <p:nvPr/>
            </p:nvGrpSpPr>
            <p:grpSpPr bwMode="auto">
              <a:xfrm>
                <a:off x="457" y="689"/>
                <a:ext cx="5063" cy="2911"/>
                <a:chOff x="457" y="689"/>
                <a:chExt cx="5063" cy="2911"/>
              </a:xfrm>
            </p:grpSpPr>
            <p:grpSp>
              <p:nvGrpSpPr>
                <p:cNvPr id="43" name="Group 5"/>
                <p:cNvGrpSpPr>
                  <a:grpSpLocks/>
                </p:cNvGrpSpPr>
                <p:nvPr/>
              </p:nvGrpSpPr>
              <p:grpSpPr bwMode="auto">
                <a:xfrm>
                  <a:off x="4512" y="899"/>
                  <a:ext cx="1008" cy="2701"/>
                  <a:chOff x="4512" y="899"/>
                  <a:chExt cx="1008" cy="2701"/>
                </a:xfrm>
              </p:grpSpPr>
              <p:sp>
                <p:nvSpPr>
                  <p:cNvPr id="109" name="Rectangle 6"/>
                  <p:cNvSpPr>
                    <a:spLocks noChangeArrowheads="1"/>
                  </p:cNvSpPr>
                  <p:nvPr/>
                </p:nvSpPr>
                <p:spPr bwMode="auto">
                  <a:xfrm>
                    <a:off x="4579" y="3351"/>
                    <a:ext cx="91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Font typeface="Wingdings" pitchFamily="2" charset="2"/>
                      <a:buNone/>
                    </a:pPr>
                    <a:r>
                      <a:rPr lang="zh-CN" altLang="en-US" sz="1800" b="1"/>
                      <a:t>字块2</a:t>
                    </a:r>
                    <a:r>
                      <a:rPr lang="en-US" altLang="zh-CN" sz="1800" b="1" i="1" baseline="30000"/>
                      <a:t>m</a:t>
                    </a:r>
                    <a:r>
                      <a:rPr lang="en-US" altLang="zh-CN" sz="1800" b="1"/>
                      <a:t>－1</a:t>
                    </a:r>
                    <a:endParaRPr lang="zh-CN" altLang="en-US" sz="1800" b="1"/>
                  </a:p>
                </p:txBody>
              </p:sp>
              <p:sp>
                <p:nvSpPr>
                  <p:cNvPr id="110" name="Rectangle 7"/>
                  <p:cNvSpPr>
                    <a:spLocks noChangeArrowheads="1"/>
                  </p:cNvSpPr>
                  <p:nvPr/>
                </p:nvSpPr>
                <p:spPr bwMode="auto">
                  <a:xfrm>
                    <a:off x="4608" y="2872"/>
                    <a:ext cx="91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Font typeface="Wingdings" pitchFamily="2" charset="2"/>
                      <a:buNone/>
                    </a:pPr>
                    <a:r>
                      <a:rPr lang="zh-CN" altLang="en-US" sz="1800" b="1"/>
                      <a:t>字块2</a:t>
                    </a:r>
                    <a:r>
                      <a:rPr lang="en-US" altLang="zh-CN" sz="1800" b="1" i="1" baseline="30000"/>
                      <a:t>c</a:t>
                    </a:r>
                    <a:r>
                      <a:rPr lang="en-US" altLang="zh-CN" sz="1800" b="1" baseline="30000"/>
                      <a:t>-</a:t>
                    </a:r>
                    <a:r>
                      <a:rPr lang="en-US" altLang="zh-CN" sz="1800" b="1" i="1" baseline="30000"/>
                      <a:t>r</a:t>
                    </a:r>
                    <a:r>
                      <a:rPr lang="en-US" altLang="zh-CN" sz="1800" b="1" baseline="30000"/>
                      <a:t>+1</a:t>
                    </a:r>
                    <a:endParaRPr lang="zh-CN" altLang="en-US" sz="1800" b="1" baseline="30000"/>
                  </a:p>
                </p:txBody>
              </p:sp>
              <p:sp>
                <p:nvSpPr>
                  <p:cNvPr id="111" name="Rectangle 8"/>
                  <p:cNvSpPr>
                    <a:spLocks noChangeArrowheads="1"/>
                  </p:cNvSpPr>
                  <p:nvPr/>
                </p:nvSpPr>
                <p:spPr bwMode="auto">
                  <a:xfrm>
                    <a:off x="4512" y="2623"/>
                    <a:ext cx="91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Font typeface="Wingdings" pitchFamily="2" charset="2"/>
                      <a:buNone/>
                    </a:pPr>
                    <a:r>
                      <a:rPr lang="zh-CN" altLang="en-US" sz="1800" b="1"/>
                      <a:t> </a:t>
                    </a:r>
                  </a:p>
                </p:txBody>
              </p:sp>
              <p:sp>
                <p:nvSpPr>
                  <p:cNvPr id="112" name="Rectangle 9"/>
                  <p:cNvSpPr>
                    <a:spLocks noChangeArrowheads="1"/>
                  </p:cNvSpPr>
                  <p:nvPr/>
                </p:nvSpPr>
                <p:spPr bwMode="auto">
                  <a:xfrm>
                    <a:off x="4522" y="2125"/>
                    <a:ext cx="91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Font typeface="Wingdings" pitchFamily="2" charset="2"/>
                      <a:buNone/>
                    </a:pPr>
                    <a:r>
                      <a:rPr lang="zh-CN" altLang="en-US" sz="1800" b="1"/>
                      <a:t> 字块2</a:t>
                    </a:r>
                    <a:r>
                      <a:rPr lang="en-US" altLang="zh-CN" sz="1800" b="1" i="1" baseline="30000"/>
                      <a:t>c</a:t>
                    </a:r>
                    <a:r>
                      <a:rPr lang="en-US" altLang="zh-CN" sz="1800" b="1" baseline="30000"/>
                      <a:t>-</a:t>
                    </a:r>
                    <a:r>
                      <a:rPr lang="en-US" altLang="zh-CN" sz="1800" b="1" i="1" baseline="30000"/>
                      <a:t>r </a:t>
                    </a:r>
                    <a:r>
                      <a:rPr lang="en-US" altLang="zh-CN" sz="1800" b="1"/>
                      <a:t>+ 1</a:t>
                    </a:r>
                    <a:endParaRPr lang="zh-CN" altLang="en-US" sz="1800" b="1" baseline="30000"/>
                  </a:p>
                </p:txBody>
              </p:sp>
              <p:sp>
                <p:nvSpPr>
                  <p:cNvPr id="113" name="Rectangle 10"/>
                  <p:cNvSpPr>
                    <a:spLocks noChangeArrowheads="1"/>
                  </p:cNvSpPr>
                  <p:nvPr/>
                </p:nvSpPr>
                <p:spPr bwMode="auto">
                  <a:xfrm>
                    <a:off x="4512" y="1876"/>
                    <a:ext cx="91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Font typeface="Wingdings" pitchFamily="2" charset="2"/>
                      <a:buNone/>
                    </a:pPr>
                    <a:r>
                      <a:rPr lang="zh-CN" altLang="en-US" sz="1800" b="1"/>
                      <a:t>    字块2</a:t>
                    </a:r>
                    <a:r>
                      <a:rPr lang="en-US" altLang="zh-CN" sz="1800" b="1" i="1" baseline="30000"/>
                      <a:t>c</a:t>
                    </a:r>
                    <a:r>
                      <a:rPr lang="en-US" altLang="zh-CN" sz="1800" b="1" baseline="30000"/>
                      <a:t>-</a:t>
                    </a:r>
                    <a:r>
                      <a:rPr lang="en-US" altLang="zh-CN" sz="1800" b="1" i="1" baseline="30000"/>
                      <a:t>r</a:t>
                    </a:r>
                    <a:endParaRPr lang="zh-CN" altLang="en-US" sz="1800" b="1" i="1" baseline="30000"/>
                  </a:p>
                </p:txBody>
              </p:sp>
              <p:sp>
                <p:nvSpPr>
                  <p:cNvPr id="114" name="Rectangle 11"/>
                  <p:cNvSpPr>
                    <a:spLocks noChangeArrowheads="1"/>
                  </p:cNvSpPr>
                  <p:nvPr/>
                </p:nvSpPr>
                <p:spPr bwMode="auto">
                  <a:xfrm>
                    <a:off x="4560" y="1627"/>
                    <a:ext cx="91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Font typeface="Wingdings" pitchFamily="2" charset="2"/>
                      <a:buNone/>
                    </a:pPr>
                    <a:r>
                      <a:rPr lang="zh-CN" altLang="en-US" sz="1800" b="1"/>
                      <a:t>字块2</a:t>
                    </a:r>
                    <a:r>
                      <a:rPr lang="en-US" altLang="zh-CN" sz="1800" b="1" i="1" baseline="30000"/>
                      <a:t>c</a:t>
                    </a:r>
                    <a:r>
                      <a:rPr lang="en-US" altLang="zh-CN" sz="1800" b="1" baseline="30000"/>
                      <a:t>-</a:t>
                    </a:r>
                    <a:r>
                      <a:rPr lang="en-US" altLang="zh-CN" sz="1800" b="1" i="1" baseline="30000"/>
                      <a:t>r</a:t>
                    </a:r>
                    <a:r>
                      <a:rPr lang="en-US" altLang="zh-CN" sz="1800" b="1" baseline="30000"/>
                      <a:t> </a:t>
                    </a:r>
                    <a:r>
                      <a:rPr lang="en-US" altLang="zh-CN" sz="1800" b="1"/>
                      <a:t>－</a:t>
                    </a:r>
                  </a:p>
                </p:txBody>
              </p:sp>
              <p:sp>
                <p:nvSpPr>
                  <p:cNvPr id="115" name="Rectangle 12"/>
                  <p:cNvSpPr>
                    <a:spLocks noChangeArrowheads="1"/>
                  </p:cNvSpPr>
                  <p:nvPr/>
                </p:nvSpPr>
                <p:spPr bwMode="auto">
                  <a:xfrm>
                    <a:off x="4512" y="1397"/>
                    <a:ext cx="91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Font typeface="Wingdings" pitchFamily="2" charset="2"/>
                      <a:buNone/>
                    </a:pPr>
                    <a:endParaRPr lang="zh-CN" altLang="en-US" sz="1800" b="1"/>
                  </a:p>
                </p:txBody>
              </p:sp>
              <p:sp>
                <p:nvSpPr>
                  <p:cNvPr id="116" name="Rectangle 13"/>
                  <p:cNvSpPr>
                    <a:spLocks noChangeArrowheads="1"/>
                  </p:cNvSpPr>
                  <p:nvPr/>
                </p:nvSpPr>
                <p:spPr bwMode="auto">
                  <a:xfrm>
                    <a:off x="4560" y="1148"/>
                    <a:ext cx="91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Font typeface="Wingdings" pitchFamily="2" charset="2"/>
                      <a:buNone/>
                    </a:pPr>
                    <a:r>
                      <a:rPr lang="zh-CN" altLang="en-US" sz="1800" b="1" dirty="0" smtClean="0"/>
                      <a:t>字</a:t>
                    </a:r>
                    <a:r>
                      <a:rPr lang="zh-CN" altLang="en-US" sz="1800" b="1" dirty="0"/>
                      <a:t>块1</a:t>
                    </a:r>
                  </a:p>
                </p:txBody>
              </p:sp>
              <p:sp>
                <p:nvSpPr>
                  <p:cNvPr id="117" name="Rectangle 14"/>
                  <p:cNvSpPr>
                    <a:spLocks noChangeArrowheads="1"/>
                  </p:cNvSpPr>
                  <p:nvPr/>
                </p:nvSpPr>
                <p:spPr bwMode="auto">
                  <a:xfrm>
                    <a:off x="4560" y="899"/>
                    <a:ext cx="91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Font typeface="Wingdings" pitchFamily="2" charset="2"/>
                      <a:buNone/>
                    </a:pPr>
                    <a:r>
                      <a:rPr lang="zh-CN" altLang="en-US" sz="1800" b="1" dirty="0" smtClean="0"/>
                      <a:t>字</a:t>
                    </a:r>
                    <a:r>
                      <a:rPr lang="zh-CN" altLang="en-US" sz="1800" b="1" dirty="0"/>
                      <a:t>块0</a:t>
                    </a:r>
                  </a:p>
                </p:txBody>
              </p:sp>
              <p:sp>
                <p:nvSpPr>
                  <p:cNvPr id="118" name="Line 15"/>
                  <p:cNvSpPr>
                    <a:spLocks noChangeShapeType="1"/>
                  </p:cNvSpPr>
                  <p:nvPr/>
                </p:nvSpPr>
                <p:spPr bwMode="auto">
                  <a:xfrm>
                    <a:off x="4512" y="899"/>
                    <a:ext cx="912" cy="0"/>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119" name="Line 16"/>
                  <p:cNvSpPr>
                    <a:spLocks noChangeShapeType="1"/>
                  </p:cNvSpPr>
                  <p:nvPr/>
                </p:nvSpPr>
                <p:spPr bwMode="auto">
                  <a:xfrm>
                    <a:off x="4512" y="1148"/>
                    <a:ext cx="9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120" name="Line 17"/>
                  <p:cNvSpPr>
                    <a:spLocks noChangeShapeType="1"/>
                  </p:cNvSpPr>
                  <p:nvPr/>
                </p:nvSpPr>
                <p:spPr bwMode="auto">
                  <a:xfrm>
                    <a:off x="4512" y="1397"/>
                    <a:ext cx="9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121" name="Line 18"/>
                  <p:cNvSpPr>
                    <a:spLocks noChangeShapeType="1"/>
                  </p:cNvSpPr>
                  <p:nvPr/>
                </p:nvSpPr>
                <p:spPr bwMode="auto">
                  <a:xfrm>
                    <a:off x="4512" y="1627"/>
                    <a:ext cx="9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122" name="Line 19"/>
                  <p:cNvSpPr>
                    <a:spLocks noChangeShapeType="1"/>
                  </p:cNvSpPr>
                  <p:nvPr/>
                </p:nvSpPr>
                <p:spPr bwMode="auto">
                  <a:xfrm>
                    <a:off x="4512" y="1876"/>
                    <a:ext cx="9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123" name="Line 20"/>
                  <p:cNvSpPr>
                    <a:spLocks noChangeShapeType="1"/>
                  </p:cNvSpPr>
                  <p:nvPr/>
                </p:nvSpPr>
                <p:spPr bwMode="auto">
                  <a:xfrm>
                    <a:off x="4512" y="2125"/>
                    <a:ext cx="9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124" name="Line 21"/>
                  <p:cNvSpPr>
                    <a:spLocks noChangeShapeType="1"/>
                  </p:cNvSpPr>
                  <p:nvPr/>
                </p:nvSpPr>
                <p:spPr bwMode="auto">
                  <a:xfrm>
                    <a:off x="4512" y="2374"/>
                    <a:ext cx="9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125" name="Line 22"/>
                  <p:cNvSpPr>
                    <a:spLocks noChangeShapeType="1"/>
                  </p:cNvSpPr>
                  <p:nvPr/>
                </p:nvSpPr>
                <p:spPr bwMode="auto">
                  <a:xfrm>
                    <a:off x="4512" y="2623"/>
                    <a:ext cx="9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126" name="Line 23"/>
                  <p:cNvSpPr>
                    <a:spLocks noChangeShapeType="1"/>
                  </p:cNvSpPr>
                  <p:nvPr/>
                </p:nvSpPr>
                <p:spPr bwMode="auto">
                  <a:xfrm>
                    <a:off x="4512" y="2872"/>
                    <a:ext cx="9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127" name="Line 24"/>
                  <p:cNvSpPr>
                    <a:spLocks noChangeShapeType="1"/>
                  </p:cNvSpPr>
                  <p:nvPr/>
                </p:nvSpPr>
                <p:spPr bwMode="auto">
                  <a:xfrm>
                    <a:off x="4512" y="3121"/>
                    <a:ext cx="9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128" name="Line 25"/>
                  <p:cNvSpPr>
                    <a:spLocks noChangeShapeType="1"/>
                  </p:cNvSpPr>
                  <p:nvPr/>
                </p:nvSpPr>
                <p:spPr bwMode="auto">
                  <a:xfrm>
                    <a:off x="4512" y="3351"/>
                    <a:ext cx="9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129" name="Line 26"/>
                  <p:cNvSpPr>
                    <a:spLocks noChangeShapeType="1"/>
                  </p:cNvSpPr>
                  <p:nvPr/>
                </p:nvSpPr>
                <p:spPr bwMode="auto">
                  <a:xfrm>
                    <a:off x="4512" y="3600"/>
                    <a:ext cx="912" cy="0"/>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130" name="Line 27"/>
                  <p:cNvSpPr>
                    <a:spLocks noChangeShapeType="1"/>
                  </p:cNvSpPr>
                  <p:nvPr/>
                </p:nvSpPr>
                <p:spPr bwMode="auto">
                  <a:xfrm>
                    <a:off x="4512" y="899"/>
                    <a:ext cx="0" cy="2701"/>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131" name="Line 28"/>
                  <p:cNvSpPr>
                    <a:spLocks noChangeShapeType="1"/>
                  </p:cNvSpPr>
                  <p:nvPr/>
                </p:nvSpPr>
                <p:spPr bwMode="auto">
                  <a:xfrm>
                    <a:off x="5424" y="899"/>
                    <a:ext cx="0" cy="2701"/>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132" name="Text Box 29"/>
                  <p:cNvSpPr txBox="1">
                    <a:spLocks noChangeArrowheads="1"/>
                  </p:cNvSpPr>
                  <p:nvPr/>
                </p:nvSpPr>
                <p:spPr bwMode="auto">
                  <a:xfrm>
                    <a:off x="4941" y="1428"/>
                    <a:ext cx="29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1800" b="1"/>
                      <a:t>…</a:t>
                    </a:r>
                  </a:p>
                </p:txBody>
              </p:sp>
              <p:sp>
                <p:nvSpPr>
                  <p:cNvPr id="133" name="Text Box 30"/>
                  <p:cNvSpPr txBox="1">
                    <a:spLocks noChangeArrowheads="1"/>
                  </p:cNvSpPr>
                  <p:nvPr/>
                </p:nvSpPr>
                <p:spPr bwMode="auto">
                  <a:xfrm>
                    <a:off x="4941" y="2421"/>
                    <a:ext cx="29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1800" b="1"/>
                      <a:t>…</a:t>
                    </a:r>
                  </a:p>
                </p:txBody>
              </p:sp>
              <p:sp>
                <p:nvSpPr>
                  <p:cNvPr id="134" name="Text Box 31"/>
                  <p:cNvSpPr txBox="1">
                    <a:spLocks noChangeArrowheads="1"/>
                  </p:cNvSpPr>
                  <p:nvPr/>
                </p:nvSpPr>
                <p:spPr bwMode="auto">
                  <a:xfrm>
                    <a:off x="4941" y="3142"/>
                    <a:ext cx="29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1800" b="1"/>
                      <a:t>…</a:t>
                    </a:r>
                  </a:p>
                </p:txBody>
              </p:sp>
            </p:grpSp>
            <p:grpSp>
              <p:nvGrpSpPr>
                <p:cNvPr id="44" name="Group 32"/>
                <p:cNvGrpSpPr>
                  <a:grpSpLocks/>
                </p:cNvGrpSpPr>
                <p:nvPr/>
              </p:nvGrpSpPr>
              <p:grpSpPr bwMode="auto">
                <a:xfrm>
                  <a:off x="1152" y="1043"/>
                  <a:ext cx="2705" cy="1209"/>
                  <a:chOff x="1152" y="1043"/>
                  <a:chExt cx="2705" cy="1209"/>
                </a:xfrm>
              </p:grpSpPr>
              <p:sp>
                <p:nvSpPr>
                  <p:cNvPr id="77" name="Rectangle 33"/>
                  <p:cNvSpPr>
                    <a:spLocks noChangeArrowheads="1"/>
                  </p:cNvSpPr>
                  <p:nvPr/>
                </p:nvSpPr>
                <p:spPr bwMode="auto">
                  <a:xfrm>
                    <a:off x="2976" y="1292"/>
                    <a:ext cx="86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Font typeface="Wingdings" pitchFamily="2" charset="2"/>
                      <a:buNone/>
                    </a:pPr>
                    <a:r>
                      <a:rPr lang="zh-CN" altLang="en-US" sz="1800" b="1"/>
                      <a:t>    字块 3</a:t>
                    </a:r>
                  </a:p>
                </p:txBody>
              </p:sp>
              <p:sp>
                <p:nvSpPr>
                  <p:cNvPr id="78" name="Rectangle 34"/>
                  <p:cNvSpPr>
                    <a:spLocks noChangeArrowheads="1"/>
                  </p:cNvSpPr>
                  <p:nvPr/>
                </p:nvSpPr>
                <p:spPr bwMode="auto">
                  <a:xfrm>
                    <a:off x="2511" y="1292"/>
                    <a:ext cx="48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Clr>
                        <a:schemeClr val="tx1"/>
                      </a:buClr>
                      <a:buSzPct val="80000"/>
                    </a:pPr>
                    <a:r>
                      <a:rPr lang="zh-CN" altLang="en-US" sz="1800" b="1" dirty="0" smtClean="0">
                        <a:solidFill>
                          <a:srgbClr val="0000FF"/>
                        </a:solidFill>
                      </a:rPr>
                      <a:t>标识</a:t>
                    </a:r>
                    <a:endParaRPr lang="zh-CN" altLang="en-US" sz="1800" b="1" dirty="0">
                      <a:solidFill>
                        <a:srgbClr val="0000FF"/>
                      </a:solidFill>
                    </a:endParaRPr>
                  </a:p>
                </p:txBody>
              </p:sp>
              <p:sp>
                <p:nvSpPr>
                  <p:cNvPr id="79" name="Rectangle 35"/>
                  <p:cNvSpPr>
                    <a:spLocks noChangeArrowheads="1"/>
                  </p:cNvSpPr>
                  <p:nvPr/>
                </p:nvSpPr>
                <p:spPr bwMode="auto">
                  <a:xfrm>
                    <a:off x="2976" y="1043"/>
                    <a:ext cx="86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Font typeface="Wingdings" pitchFamily="2" charset="2"/>
                      <a:buNone/>
                    </a:pPr>
                    <a:r>
                      <a:rPr lang="zh-CN" altLang="en-US" sz="1800" b="1"/>
                      <a:t>    字块 1</a:t>
                    </a:r>
                  </a:p>
                </p:txBody>
              </p:sp>
              <p:sp>
                <p:nvSpPr>
                  <p:cNvPr id="80" name="Rectangle 36"/>
                  <p:cNvSpPr>
                    <a:spLocks noChangeArrowheads="1"/>
                  </p:cNvSpPr>
                  <p:nvPr/>
                </p:nvSpPr>
                <p:spPr bwMode="auto">
                  <a:xfrm>
                    <a:off x="2511" y="1043"/>
                    <a:ext cx="48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Clr>
                        <a:schemeClr val="tx1"/>
                      </a:buClr>
                      <a:buSzPct val="80000"/>
                    </a:pPr>
                    <a:r>
                      <a:rPr lang="zh-CN" altLang="en-US" sz="1800" b="1" dirty="0" smtClean="0">
                        <a:solidFill>
                          <a:srgbClr val="0000FF"/>
                        </a:solidFill>
                      </a:rPr>
                      <a:t>标识</a:t>
                    </a:r>
                    <a:endParaRPr lang="zh-CN" altLang="en-US" sz="1800" b="1" dirty="0">
                      <a:solidFill>
                        <a:srgbClr val="0000FF"/>
                      </a:solidFill>
                    </a:endParaRPr>
                  </a:p>
                </p:txBody>
              </p:sp>
              <p:sp>
                <p:nvSpPr>
                  <p:cNvPr id="81" name="Line 37"/>
                  <p:cNvSpPr>
                    <a:spLocks noChangeShapeType="1"/>
                  </p:cNvSpPr>
                  <p:nvPr/>
                </p:nvSpPr>
                <p:spPr bwMode="auto">
                  <a:xfrm>
                    <a:off x="2496" y="1043"/>
                    <a:ext cx="1344" cy="0"/>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82" name="Line 38"/>
                  <p:cNvSpPr>
                    <a:spLocks noChangeShapeType="1"/>
                  </p:cNvSpPr>
                  <p:nvPr/>
                </p:nvSpPr>
                <p:spPr bwMode="auto">
                  <a:xfrm>
                    <a:off x="2496" y="1292"/>
                    <a:ext cx="134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83" name="Line 39"/>
                  <p:cNvSpPr>
                    <a:spLocks noChangeShapeType="1"/>
                  </p:cNvSpPr>
                  <p:nvPr/>
                </p:nvSpPr>
                <p:spPr bwMode="auto">
                  <a:xfrm>
                    <a:off x="2496" y="1541"/>
                    <a:ext cx="1344" cy="0"/>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84" name="Line 40"/>
                  <p:cNvSpPr>
                    <a:spLocks noChangeShapeType="1"/>
                  </p:cNvSpPr>
                  <p:nvPr/>
                </p:nvSpPr>
                <p:spPr bwMode="auto">
                  <a:xfrm>
                    <a:off x="2496" y="1043"/>
                    <a:ext cx="0" cy="1200"/>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85" name="Line 41"/>
                  <p:cNvSpPr>
                    <a:spLocks noChangeShapeType="1"/>
                  </p:cNvSpPr>
                  <p:nvPr/>
                </p:nvSpPr>
                <p:spPr bwMode="auto">
                  <a:xfrm>
                    <a:off x="2976" y="1043"/>
                    <a:ext cx="0" cy="1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86" name="Line 42"/>
                  <p:cNvSpPr>
                    <a:spLocks noChangeShapeType="1"/>
                  </p:cNvSpPr>
                  <p:nvPr/>
                </p:nvSpPr>
                <p:spPr bwMode="auto">
                  <a:xfrm>
                    <a:off x="3840" y="1043"/>
                    <a:ext cx="0" cy="1200"/>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87" name="Rectangle 43"/>
                  <p:cNvSpPr>
                    <a:spLocks noChangeArrowheads="1"/>
                  </p:cNvSpPr>
                  <p:nvPr/>
                </p:nvSpPr>
                <p:spPr bwMode="auto">
                  <a:xfrm>
                    <a:off x="2990" y="2003"/>
                    <a:ext cx="867"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Font typeface="Wingdings" pitchFamily="2" charset="2"/>
                      <a:buNone/>
                    </a:pPr>
                    <a:r>
                      <a:rPr lang="zh-CN" altLang="en-US" sz="1800" b="1"/>
                      <a:t>字块 2</a:t>
                    </a:r>
                    <a:r>
                      <a:rPr lang="en-US" altLang="zh-CN" sz="1800" b="1" i="1" baseline="30000"/>
                      <a:t>c</a:t>
                    </a:r>
                    <a:r>
                      <a:rPr lang="en-US" altLang="zh-CN" sz="1800" b="1"/>
                      <a:t>－1</a:t>
                    </a:r>
                    <a:endParaRPr lang="zh-CN" altLang="en-US" sz="1800" b="1"/>
                  </a:p>
                </p:txBody>
              </p:sp>
              <p:sp>
                <p:nvSpPr>
                  <p:cNvPr id="88" name="Rectangle 44"/>
                  <p:cNvSpPr>
                    <a:spLocks noChangeArrowheads="1"/>
                  </p:cNvSpPr>
                  <p:nvPr/>
                </p:nvSpPr>
                <p:spPr bwMode="auto">
                  <a:xfrm>
                    <a:off x="2511" y="2003"/>
                    <a:ext cx="477"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Clr>
                        <a:schemeClr val="tx1"/>
                      </a:buClr>
                      <a:buSzPct val="80000"/>
                    </a:pPr>
                    <a:r>
                      <a:rPr lang="zh-CN" altLang="en-US" sz="1800" b="1" dirty="0" smtClean="0">
                        <a:solidFill>
                          <a:srgbClr val="0000FF"/>
                        </a:solidFill>
                      </a:rPr>
                      <a:t>标识</a:t>
                    </a:r>
                    <a:endParaRPr lang="zh-CN" altLang="en-US" sz="1800" b="1" dirty="0">
                      <a:solidFill>
                        <a:srgbClr val="0000FF"/>
                      </a:solidFill>
                    </a:endParaRPr>
                  </a:p>
                </p:txBody>
              </p:sp>
              <p:sp>
                <p:nvSpPr>
                  <p:cNvPr id="89" name="Line 45"/>
                  <p:cNvSpPr>
                    <a:spLocks noChangeShapeType="1"/>
                  </p:cNvSpPr>
                  <p:nvPr/>
                </p:nvSpPr>
                <p:spPr bwMode="auto">
                  <a:xfrm>
                    <a:off x="2496" y="2003"/>
                    <a:ext cx="1344" cy="0"/>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90" name="Line 46"/>
                  <p:cNvSpPr>
                    <a:spLocks noChangeShapeType="1"/>
                  </p:cNvSpPr>
                  <p:nvPr/>
                </p:nvSpPr>
                <p:spPr bwMode="auto">
                  <a:xfrm>
                    <a:off x="2496" y="2252"/>
                    <a:ext cx="1344" cy="0"/>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91" name="Rectangle 47"/>
                  <p:cNvSpPr>
                    <a:spLocks noChangeArrowheads="1"/>
                  </p:cNvSpPr>
                  <p:nvPr/>
                </p:nvSpPr>
                <p:spPr bwMode="auto">
                  <a:xfrm>
                    <a:off x="1632" y="1292"/>
                    <a:ext cx="86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Font typeface="Wingdings" pitchFamily="2" charset="2"/>
                      <a:buNone/>
                    </a:pPr>
                    <a:r>
                      <a:rPr lang="zh-CN" altLang="en-US" sz="1800" b="1"/>
                      <a:t>    字块 2</a:t>
                    </a:r>
                  </a:p>
                </p:txBody>
              </p:sp>
              <p:sp>
                <p:nvSpPr>
                  <p:cNvPr id="92" name="Rectangle 48"/>
                  <p:cNvSpPr>
                    <a:spLocks noChangeArrowheads="1"/>
                  </p:cNvSpPr>
                  <p:nvPr/>
                </p:nvSpPr>
                <p:spPr bwMode="auto">
                  <a:xfrm>
                    <a:off x="1169" y="1292"/>
                    <a:ext cx="48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Clr>
                        <a:schemeClr val="tx1"/>
                      </a:buClr>
                      <a:buSzPct val="80000"/>
                    </a:pPr>
                    <a:r>
                      <a:rPr lang="zh-CN" altLang="en-US" sz="1800" b="1" dirty="0" smtClean="0">
                        <a:solidFill>
                          <a:srgbClr val="0000FF"/>
                        </a:solidFill>
                      </a:rPr>
                      <a:t>标识</a:t>
                    </a:r>
                    <a:endParaRPr lang="zh-CN" altLang="en-US" sz="1800" b="1" dirty="0">
                      <a:solidFill>
                        <a:srgbClr val="0000FF"/>
                      </a:solidFill>
                    </a:endParaRPr>
                  </a:p>
                </p:txBody>
              </p:sp>
              <p:sp>
                <p:nvSpPr>
                  <p:cNvPr id="93" name="Rectangle 49"/>
                  <p:cNvSpPr>
                    <a:spLocks noChangeArrowheads="1"/>
                  </p:cNvSpPr>
                  <p:nvPr/>
                </p:nvSpPr>
                <p:spPr bwMode="auto">
                  <a:xfrm>
                    <a:off x="1632" y="1043"/>
                    <a:ext cx="86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Font typeface="Wingdings" pitchFamily="2" charset="2"/>
                      <a:buNone/>
                    </a:pPr>
                    <a:r>
                      <a:rPr lang="zh-CN" altLang="en-US" sz="1800" b="1"/>
                      <a:t>    字块 0</a:t>
                    </a:r>
                  </a:p>
                </p:txBody>
              </p:sp>
              <p:sp>
                <p:nvSpPr>
                  <p:cNvPr id="94" name="Rectangle 50"/>
                  <p:cNvSpPr>
                    <a:spLocks noChangeArrowheads="1"/>
                  </p:cNvSpPr>
                  <p:nvPr/>
                </p:nvSpPr>
                <p:spPr bwMode="auto">
                  <a:xfrm>
                    <a:off x="1169" y="1043"/>
                    <a:ext cx="48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Font typeface="Wingdings" pitchFamily="2" charset="2"/>
                      <a:buNone/>
                    </a:pPr>
                    <a:r>
                      <a:rPr lang="zh-CN" altLang="en-US" sz="1800" b="1" dirty="0" smtClean="0">
                        <a:solidFill>
                          <a:srgbClr val="0000FF"/>
                        </a:solidFill>
                      </a:rPr>
                      <a:t>标识</a:t>
                    </a:r>
                    <a:endParaRPr lang="zh-CN" altLang="en-US" sz="1800" b="1" dirty="0">
                      <a:solidFill>
                        <a:srgbClr val="0000FF"/>
                      </a:solidFill>
                    </a:endParaRPr>
                  </a:p>
                </p:txBody>
              </p:sp>
              <p:sp>
                <p:nvSpPr>
                  <p:cNvPr id="95" name="Line 51"/>
                  <p:cNvSpPr>
                    <a:spLocks noChangeShapeType="1"/>
                  </p:cNvSpPr>
                  <p:nvPr/>
                </p:nvSpPr>
                <p:spPr bwMode="auto">
                  <a:xfrm>
                    <a:off x="1152" y="1043"/>
                    <a:ext cx="1344" cy="0"/>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96" name="Line 52"/>
                  <p:cNvSpPr>
                    <a:spLocks noChangeShapeType="1"/>
                  </p:cNvSpPr>
                  <p:nvPr/>
                </p:nvSpPr>
                <p:spPr bwMode="auto">
                  <a:xfrm>
                    <a:off x="1152" y="1292"/>
                    <a:ext cx="134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97" name="Line 53"/>
                  <p:cNvSpPr>
                    <a:spLocks noChangeShapeType="1"/>
                  </p:cNvSpPr>
                  <p:nvPr/>
                </p:nvSpPr>
                <p:spPr bwMode="auto">
                  <a:xfrm>
                    <a:off x="1152" y="1541"/>
                    <a:ext cx="1344" cy="0"/>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98" name="Line 54"/>
                  <p:cNvSpPr>
                    <a:spLocks noChangeShapeType="1"/>
                  </p:cNvSpPr>
                  <p:nvPr/>
                </p:nvSpPr>
                <p:spPr bwMode="auto">
                  <a:xfrm>
                    <a:off x="1152" y="1043"/>
                    <a:ext cx="0" cy="1200"/>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99" name="Line 55"/>
                  <p:cNvSpPr>
                    <a:spLocks noChangeShapeType="1"/>
                  </p:cNvSpPr>
                  <p:nvPr/>
                </p:nvSpPr>
                <p:spPr bwMode="auto">
                  <a:xfrm>
                    <a:off x="1632" y="1043"/>
                    <a:ext cx="0" cy="1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100" name="Rectangle 56"/>
                  <p:cNvSpPr>
                    <a:spLocks noChangeArrowheads="1"/>
                  </p:cNvSpPr>
                  <p:nvPr/>
                </p:nvSpPr>
                <p:spPr bwMode="auto">
                  <a:xfrm>
                    <a:off x="1629" y="2003"/>
                    <a:ext cx="867"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Font typeface="Wingdings" pitchFamily="2" charset="2"/>
                      <a:buNone/>
                    </a:pPr>
                    <a:r>
                      <a:rPr lang="zh-CN" altLang="en-US" sz="1800" b="1"/>
                      <a:t>字块 2</a:t>
                    </a:r>
                    <a:r>
                      <a:rPr lang="en-US" altLang="zh-CN" sz="1800" b="1" i="1" baseline="30000"/>
                      <a:t>c</a:t>
                    </a:r>
                    <a:r>
                      <a:rPr lang="en-US" altLang="zh-CN" sz="1800" b="1"/>
                      <a:t>－2</a:t>
                    </a:r>
                    <a:endParaRPr lang="zh-CN" altLang="en-US" sz="1800" b="1"/>
                  </a:p>
                </p:txBody>
              </p:sp>
              <p:sp>
                <p:nvSpPr>
                  <p:cNvPr id="101" name="Rectangle 57"/>
                  <p:cNvSpPr>
                    <a:spLocks noChangeArrowheads="1"/>
                  </p:cNvSpPr>
                  <p:nvPr/>
                </p:nvSpPr>
                <p:spPr bwMode="auto">
                  <a:xfrm>
                    <a:off x="1169" y="2003"/>
                    <a:ext cx="477"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Clr>
                        <a:schemeClr val="tx1"/>
                      </a:buClr>
                      <a:buSzPct val="80000"/>
                    </a:pPr>
                    <a:r>
                      <a:rPr lang="zh-CN" altLang="en-US" sz="1800" b="1" dirty="0" smtClean="0">
                        <a:solidFill>
                          <a:srgbClr val="0000FF"/>
                        </a:solidFill>
                      </a:rPr>
                      <a:t>标识</a:t>
                    </a:r>
                    <a:endParaRPr lang="zh-CN" altLang="en-US" sz="1800" b="1" dirty="0">
                      <a:solidFill>
                        <a:srgbClr val="0000FF"/>
                      </a:solidFill>
                    </a:endParaRPr>
                  </a:p>
                </p:txBody>
              </p:sp>
              <p:sp>
                <p:nvSpPr>
                  <p:cNvPr id="102" name="Line 58"/>
                  <p:cNvSpPr>
                    <a:spLocks noChangeShapeType="1"/>
                  </p:cNvSpPr>
                  <p:nvPr/>
                </p:nvSpPr>
                <p:spPr bwMode="auto">
                  <a:xfrm>
                    <a:off x="1152" y="2003"/>
                    <a:ext cx="1344" cy="0"/>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103" name="Line 59"/>
                  <p:cNvSpPr>
                    <a:spLocks noChangeShapeType="1"/>
                  </p:cNvSpPr>
                  <p:nvPr/>
                </p:nvSpPr>
                <p:spPr bwMode="auto">
                  <a:xfrm>
                    <a:off x="1152" y="2252"/>
                    <a:ext cx="1344" cy="0"/>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104" name="Text Box 60"/>
                  <p:cNvSpPr txBox="1">
                    <a:spLocks noChangeArrowheads="1"/>
                  </p:cNvSpPr>
                  <p:nvPr/>
                </p:nvSpPr>
                <p:spPr bwMode="auto">
                  <a:xfrm>
                    <a:off x="3357" y="1693"/>
                    <a:ext cx="29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1800" b="1"/>
                      <a:t>…</a:t>
                    </a:r>
                  </a:p>
                </p:txBody>
              </p:sp>
              <p:sp>
                <p:nvSpPr>
                  <p:cNvPr id="105" name="Text Box 61"/>
                  <p:cNvSpPr txBox="1">
                    <a:spLocks noChangeArrowheads="1"/>
                  </p:cNvSpPr>
                  <p:nvPr/>
                </p:nvSpPr>
                <p:spPr bwMode="auto">
                  <a:xfrm>
                    <a:off x="2685" y="1693"/>
                    <a:ext cx="29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1800" b="1"/>
                      <a:t>…</a:t>
                    </a:r>
                  </a:p>
                </p:txBody>
              </p:sp>
              <p:sp>
                <p:nvSpPr>
                  <p:cNvPr id="106" name="Text Box 62"/>
                  <p:cNvSpPr txBox="1">
                    <a:spLocks noChangeArrowheads="1"/>
                  </p:cNvSpPr>
                  <p:nvPr/>
                </p:nvSpPr>
                <p:spPr bwMode="auto">
                  <a:xfrm>
                    <a:off x="2013" y="1693"/>
                    <a:ext cx="29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1800" b="1"/>
                      <a:t>…</a:t>
                    </a:r>
                  </a:p>
                </p:txBody>
              </p:sp>
              <p:sp>
                <p:nvSpPr>
                  <p:cNvPr id="107" name="Text Box 63"/>
                  <p:cNvSpPr txBox="1">
                    <a:spLocks noChangeArrowheads="1"/>
                  </p:cNvSpPr>
                  <p:nvPr/>
                </p:nvSpPr>
                <p:spPr bwMode="auto">
                  <a:xfrm>
                    <a:off x="1341" y="1693"/>
                    <a:ext cx="29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1800" b="1"/>
                      <a:t>…</a:t>
                    </a:r>
                  </a:p>
                </p:txBody>
              </p:sp>
              <p:sp>
                <p:nvSpPr>
                  <p:cNvPr id="108" name="Line 64"/>
                  <p:cNvSpPr>
                    <a:spLocks noChangeShapeType="1"/>
                  </p:cNvSpPr>
                  <p:nvPr/>
                </p:nvSpPr>
                <p:spPr bwMode="auto">
                  <a:xfrm>
                    <a:off x="3840" y="1523"/>
                    <a:ext cx="0" cy="48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grpSp>
            <p:sp>
              <p:nvSpPr>
                <p:cNvPr id="45" name="Line 65"/>
                <p:cNvSpPr>
                  <a:spLocks noChangeShapeType="1"/>
                </p:cNvSpPr>
                <p:nvPr/>
              </p:nvSpPr>
              <p:spPr bwMode="auto">
                <a:xfrm>
                  <a:off x="3840" y="2147"/>
                  <a:ext cx="672" cy="1248"/>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46" name="Line 66"/>
                <p:cNvSpPr>
                  <a:spLocks noChangeShapeType="1"/>
                </p:cNvSpPr>
                <p:nvPr/>
              </p:nvSpPr>
              <p:spPr bwMode="auto">
                <a:xfrm flipV="1">
                  <a:off x="3840" y="995"/>
                  <a:ext cx="672"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47" name="Line 67"/>
                <p:cNvSpPr>
                  <a:spLocks noChangeShapeType="1"/>
                </p:cNvSpPr>
                <p:nvPr/>
              </p:nvSpPr>
              <p:spPr bwMode="auto">
                <a:xfrm flipV="1">
                  <a:off x="3840" y="1283"/>
                  <a:ext cx="672" cy="144"/>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48" name="Line 68"/>
                <p:cNvSpPr>
                  <a:spLocks noChangeShapeType="1"/>
                </p:cNvSpPr>
                <p:nvPr/>
              </p:nvSpPr>
              <p:spPr bwMode="auto">
                <a:xfrm>
                  <a:off x="3840" y="1139"/>
                  <a:ext cx="672" cy="86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49" name="Line 69"/>
                <p:cNvSpPr>
                  <a:spLocks noChangeShapeType="1"/>
                </p:cNvSpPr>
                <p:nvPr/>
              </p:nvSpPr>
              <p:spPr bwMode="auto">
                <a:xfrm>
                  <a:off x="3840" y="1427"/>
                  <a:ext cx="672" cy="864"/>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50" name="Line 70"/>
                <p:cNvSpPr>
                  <a:spLocks noChangeShapeType="1"/>
                </p:cNvSpPr>
                <p:nvPr/>
              </p:nvSpPr>
              <p:spPr bwMode="auto">
                <a:xfrm>
                  <a:off x="3840" y="1139"/>
                  <a:ext cx="672" cy="182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51" name="Line 71"/>
                <p:cNvSpPr>
                  <a:spLocks noChangeShapeType="1"/>
                </p:cNvSpPr>
                <p:nvPr/>
              </p:nvSpPr>
              <p:spPr bwMode="auto">
                <a:xfrm flipV="1">
                  <a:off x="3840" y="1715"/>
                  <a:ext cx="672" cy="432"/>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52" name="Line 72"/>
                <p:cNvSpPr>
                  <a:spLocks noChangeShapeType="1"/>
                </p:cNvSpPr>
                <p:nvPr/>
              </p:nvSpPr>
              <p:spPr bwMode="auto">
                <a:xfrm>
                  <a:off x="3840" y="2147"/>
                  <a:ext cx="672" cy="624"/>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53" name="Rectangle 73"/>
                <p:cNvSpPr>
                  <a:spLocks noChangeArrowheads="1"/>
                </p:cNvSpPr>
                <p:nvPr/>
              </p:nvSpPr>
              <p:spPr bwMode="auto">
                <a:xfrm>
                  <a:off x="2832" y="2541"/>
                  <a:ext cx="10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Font typeface="Wingdings" pitchFamily="2" charset="2"/>
                    <a:buNone/>
                  </a:pPr>
                  <a:r>
                    <a:rPr lang="zh-CN" altLang="en-US" sz="1800" b="1"/>
                    <a:t> 字块内地址</a:t>
                  </a:r>
                </a:p>
              </p:txBody>
            </p:sp>
            <p:sp>
              <p:nvSpPr>
                <p:cNvPr id="54" name="Rectangle 74"/>
                <p:cNvSpPr>
                  <a:spLocks noChangeArrowheads="1"/>
                </p:cNvSpPr>
                <p:nvPr/>
              </p:nvSpPr>
              <p:spPr bwMode="auto">
                <a:xfrm>
                  <a:off x="2086" y="2541"/>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Font typeface="Wingdings" pitchFamily="2" charset="2"/>
                    <a:buNone/>
                  </a:pPr>
                  <a:r>
                    <a:rPr lang="zh-CN" altLang="en-US" sz="1800" b="1"/>
                    <a:t>组地址</a:t>
                  </a:r>
                </a:p>
              </p:txBody>
            </p:sp>
            <p:sp>
              <p:nvSpPr>
                <p:cNvPr id="55" name="Rectangle 75"/>
                <p:cNvSpPr>
                  <a:spLocks noChangeArrowheads="1"/>
                </p:cNvSpPr>
                <p:nvPr/>
              </p:nvSpPr>
              <p:spPr bwMode="auto">
                <a:xfrm>
                  <a:off x="816" y="2541"/>
                  <a:ext cx="11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Font typeface="Wingdings" pitchFamily="2" charset="2"/>
                    <a:buNone/>
                  </a:pPr>
                  <a:r>
                    <a:rPr lang="zh-CN" altLang="en-US" sz="1800" b="1" dirty="0"/>
                    <a:t>主存字块</a:t>
                  </a:r>
                  <a:r>
                    <a:rPr lang="zh-CN" altLang="en-US" sz="1800" b="1" dirty="0" smtClean="0">
                      <a:solidFill>
                        <a:srgbClr val="0000FF"/>
                      </a:solidFill>
                    </a:rPr>
                    <a:t>标识</a:t>
                  </a:r>
                  <a:endParaRPr lang="zh-CN" altLang="en-US" sz="1800" b="1" dirty="0">
                    <a:solidFill>
                      <a:srgbClr val="0000FF"/>
                    </a:solidFill>
                  </a:endParaRPr>
                </a:p>
              </p:txBody>
            </p:sp>
            <p:sp>
              <p:nvSpPr>
                <p:cNvPr id="56" name="Freeform 76"/>
                <p:cNvSpPr>
                  <a:spLocks/>
                </p:cNvSpPr>
                <p:nvPr/>
              </p:nvSpPr>
              <p:spPr bwMode="auto">
                <a:xfrm>
                  <a:off x="816" y="2531"/>
                  <a:ext cx="3027" cy="3"/>
                </a:xfrm>
                <a:custGeom>
                  <a:avLst/>
                  <a:gdLst>
                    <a:gd name="T0" fmla="*/ 0 w 3027"/>
                    <a:gd name="T1" fmla="*/ 0 h 3"/>
                    <a:gd name="T2" fmla="*/ 3027 w 3027"/>
                    <a:gd name="T3" fmla="*/ 3 h 3"/>
                    <a:gd name="T4" fmla="*/ 0 60000 65536"/>
                    <a:gd name="T5" fmla="*/ 0 60000 65536"/>
                  </a:gdLst>
                  <a:ahLst/>
                  <a:cxnLst>
                    <a:cxn ang="T4">
                      <a:pos x="T0" y="T1"/>
                    </a:cxn>
                    <a:cxn ang="T5">
                      <a:pos x="T2" y="T3"/>
                    </a:cxn>
                  </a:cxnLst>
                  <a:rect l="0" t="0" r="r" b="b"/>
                  <a:pathLst>
                    <a:path w="3027" h="3">
                      <a:moveTo>
                        <a:pt x="0" y="0"/>
                      </a:moveTo>
                      <a:lnTo>
                        <a:pt x="3027" y="3"/>
                      </a:lnTo>
                    </a:path>
                  </a:pathLst>
                </a:custGeom>
                <a:noFill/>
                <a:ln w="38100" cap="sq">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57" name="Freeform 77"/>
                <p:cNvSpPr>
                  <a:spLocks/>
                </p:cNvSpPr>
                <p:nvPr/>
              </p:nvSpPr>
              <p:spPr bwMode="auto">
                <a:xfrm>
                  <a:off x="816" y="2819"/>
                  <a:ext cx="3021" cy="1"/>
                </a:xfrm>
                <a:custGeom>
                  <a:avLst/>
                  <a:gdLst>
                    <a:gd name="T0" fmla="*/ 0 w 3021"/>
                    <a:gd name="T1" fmla="*/ 0 h 1"/>
                    <a:gd name="T2" fmla="*/ 3021 w 3021"/>
                    <a:gd name="T3" fmla="*/ 0 h 1"/>
                    <a:gd name="T4" fmla="*/ 0 60000 65536"/>
                    <a:gd name="T5" fmla="*/ 0 60000 65536"/>
                  </a:gdLst>
                  <a:ahLst/>
                  <a:cxnLst>
                    <a:cxn ang="T4">
                      <a:pos x="T0" y="T1"/>
                    </a:cxn>
                    <a:cxn ang="T5">
                      <a:pos x="T2" y="T3"/>
                    </a:cxn>
                  </a:cxnLst>
                  <a:rect l="0" t="0" r="r" b="b"/>
                  <a:pathLst>
                    <a:path w="3021" h="1">
                      <a:moveTo>
                        <a:pt x="0" y="0"/>
                      </a:moveTo>
                      <a:lnTo>
                        <a:pt x="3021" y="0"/>
                      </a:lnTo>
                    </a:path>
                  </a:pathLst>
                </a:custGeom>
                <a:noFill/>
                <a:ln w="38100" cap="sq">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58" name="Freeform 78"/>
                <p:cNvSpPr>
                  <a:spLocks/>
                </p:cNvSpPr>
                <p:nvPr/>
              </p:nvSpPr>
              <p:spPr bwMode="auto">
                <a:xfrm>
                  <a:off x="816" y="2541"/>
                  <a:ext cx="1" cy="275"/>
                </a:xfrm>
                <a:custGeom>
                  <a:avLst/>
                  <a:gdLst>
                    <a:gd name="T0" fmla="*/ 0 w 1"/>
                    <a:gd name="T1" fmla="*/ 0 h 275"/>
                    <a:gd name="T2" fmla="*/ 0 w 1"/>
                    <a:gd name="T3" fmla="*/ 275 h 275"/>
                    <a:gd name="T4" fmla="*/ 0 60000 65536"/>
                    <a:gd name="T5" fmla="*/ 0 60000 65536"/>
                  </a:gdLst>
                  <a:ahLst/>
                  <a:cxnLst>
                    <a:cxn ang="T4">
                      <a:pos x="T0" y="T1"/>
                    </a:cxn>
                    <a:cxn ang="T5">
                      <a:pos x="T2" y="T3"/>
                    </a:cxn>
                  </a:cxnLst>
                  <a:rect l="0" t="0" r="r" b="b"/>
                  <a:pathLst>
                    <a:path w="1" h="275">
                      <a:moveTo>
                        <a:pt x="0" y="0"/>
                      </a:moveTo>
                      <a:lnTo>
                        <a:pt x="0" y="275"/>
                      </a:lnTo>
                    </a:path>
                  </a:pathLst>
                </a:custGeom>
                <a:noFill/>
                <a:ln w="38100" cap="sq">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59" name="Line 79"/>
                <p:cNvSpPr>
                  <a:spLocks noChangeShapeType="1"/>
                </p:cNvSpPr>
                <p:nvPr/>
              </p:nvSpPr>
              <p:spPr bwMode="auto">
                <a:xfrm>
                  <a:off x="1942" y="2541"/>
                  <a:ext cx="0"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60" name="Line 80"/>
                <p:cNvSpPr>
                  <a:spLocks noChangeShapeType="1"/>
                </p:cNvSpPr>
                <p:nvPr/>
              </p:nvSpPr>
              <p:spPr bwMode="auto">
                <a:xfrm>
                  <a:off x="2832" y="2541"/>
                  <a:ext cx="0"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61" name="Freeform 81"/>
                <p:cNvSpPr>
                  <a:spLocks/>
                </p:cNvSpPr>
                <p:nvPr/>
              </p:nvSpPr>
              <p:spPr bwMode="auto">
                <a:xfrm>
                  <a:off x="3837" y="2540"/>
                  <a:ext cx="4" cy="279"/>
                </a:xfrm>
                <a:custGeom>
                  <a:avLst/>
                  <a:gdLst>
                    <a:gd name="T0" fmla="*/ 0 w 4"/>
                    <a:gd name="T1" fmla="*/ 0 h 279"/>
                    <a:gd name="T2" fmla="*/ 4 w 4"/>
                    <a:gd name="T3" fmla="*/ 279 h 279"/>
                    <a:gd name="T4" fmla="*/ 0 60000 65536"/>
                    <a:gd name="T5" fmla="*/ 0 60000 65536"/>
                  </a:gdLst>
                  <a:ahLst/>
                  <a:cxnLst>
                    <a:cxn ang="T4">
                      <a:pos x="T0" y="T1"/>
                    </a:cxn>
                    <a:cxn ang="T5">
                      <a:pos x="T2" y="T3"/>
                    </a:cxn>
                  </a:cxnLst>
                  <a:rect l="0" t="0" r="r" b="b"/>
                  <a:pathLst>
                    <a:path w="4" h="279">
                      <a:moveTo>
                        <a:pt x="0" y="0"/>
                      </a:moveTo>
                      <a:lnTo>
                        <a:pt x="4" y="279"/>
                      </a:lnTo>
                    </a:path>
                  </a:pathLst>
                </a:custGeom>
                <a:noFill/>
                <a:ln w="38100" cap="sq">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62" name="Text Box 82"/>
                <p:cNvSpPr txBox="1">
                  <a:spLocks noChangeArrowheads="1"/>
                </p:cNvSpPr>
                <p:nvPr/>
              </p:nvSpPr>
              <p:spPr bwMode="auto">
                <a:xfrm>
                  <a:off x="947" y="2857"/>
                  <a:ext cx="79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en-US" altLang="zh-CN" sz="1800" b="1" i="1"/>
                    <a:t>s</a:t>
                  </a:r>
                  <a:r>
                    <a:rPr lang="en-US" altLang="zh-CN" sz="1800" b="1"/>
                    <a:t> = </a:t>
                  </a:r>
                  <a:r>
                    <a:rPr lang="en-US" altLang="zh-CN" sz="1800" b="1" i="1"/>
                    <a:t>t</a:t>
                  </a:r>
                  <a:r>
                    <a:rPr lang="en-US" altLang="zh-CN" sz="1800" b="1"/>
                    <a:t> +</a:t>
                  </a:r>
                  <a:r>
                    <a:rPr lang="en-US" altLang="zh-CN" sz="1800" b="1" i="1"/>
                    <a:t> r</a:t>
                  </a:r>
                  <a:r>
                    <a:rPr lang="en-US" altLang="zh-CN" sz="1800" b="1"/>
                    <a:t>  </a:t>
                  </a:r>
                  <a:r>
                    <a:rPr lang="zh-CN" altLang="en-US" sz="1800" b="1"/>
                    <a:t>位</a:t>
                  </a:r>
                </a:p>
              </p:txBody>
            </p:sp>
            <p:sp>
              <p:nvSpPr>
                <p:cNvPr id="63" name="Text Box 83"/>
                <p:cNvSpPr txBox="1">
                  <a:spLocks noChangeArrowheads="1"/>
                </p:cNvSpPr>
                <p:nvPr/>
              </p:nvSpPr>
              <p:spPr bwMode="auto">
                <a:xfrm>
                  <a:off x="1952" y="2819"/>
                  <a:ext cx="79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en-US" altLang="zh-CN" sz="1800" b="1" i="1"/>
                    <a:t>q</a:t>
                  </a:r>
                  <a:r>
                    <a:rPr lang="en-US" altLang="zh-CN" sz="1800" b="1"/>
                    <a:t> = </a:t>
                  </a:r>
                  <a:r>
                    <a:rPr lang="en-US" altLang="zh-CN" sz="1800" b="1" i="1"/>
                    <a:t>c</a:t>
                  </a:r>
                  <a:r>
                    <a:rPr lang="en-US" altLang="zh-CN" sz="1800" b="1"/>
                    <a:t>－</a:t>
                  </a:r>
                  <a:r>
                    <a:rPr lang="en-US" altLang="zh-CN" sz="1800" b="1" i="1"/>
                    <a:t>r</a:t>
                  </a:r>
                  <a:r>
                    <a:rPr lang="en-US" altLang="zh-CN" sz="1800" b="1"/>
                    <a:t> </a:t>
                  </a:r>
                  <a:r>
                    <a:rPr lang="zh-CN" altLang="en-US" sz="1800" b="1"/>
                    <a:t>位</a:t>
                  </a:r>
                </a:p>
              </p:txBody>
            </p:sp>
            <p:sp>
              <p:nvSpPr>
                <p:cNvPr id="64" name="Text Box 84"/>
                <p:cNvSpPr txBox="1">
                  <a:spLocks noChangeArrowheads="1"/>
                </p:cNvSpPr>
                <p:nvPr/>
              </p:nvSpPr>
              <p:spPr bwMode="auto">
                <a:xfrm>
                  <a:off x="3133" y="2850"/>
                  <a:ext cx="37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en-US" altLang="zh-CN" sz="1800" b="1" i="1"/>
                    <a:t>b</a:t>
                  </a:r>
                  <a:r>
                    <a:rPr lang="en-US" altLang="zh-CN" sz="1800" b="1"/>
                    <a:t> </a:t>
                  </a:r>
                  <a:r>
                    <a:rPr lang="zh-CN" altLang="en-US" sz="1800" b="1"/>
                    <a:t>位</a:t>
                  </a:r>
                </a:p>
              </p:txBody>
            </p:sp>
            <p:sp>
              <p:nvSpPr>
                <p:cNvPr id="65" name="Text Box 85"/>
                <p:cNvSpPr txBox="1">
                  <a:spLocks noChangeArrowheads="1"/>
                </p:cNvSpPr>
                <p:nvPr/>
              </p:nvSpPr>
              <p:spPr bwMode="auto">
                <a:xfrm>
                  <a:off x="766" y="702"/>
                  <a:ext cx="26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1800" b="1"/>
                    <a:t>组</a:t>
                  </a:r>
                </a:p>
              </p:txBody>
            </p:sp>
            <p:sp>
              <p:nvSpPr>
                <p:cNvPr id="66" name="Text Box 86"/>
                <p:cNvSpPr txBox="1">
                  <a:spLocks noChangeArrowheads="1"/>
                </p:cNvSpPr>
                <p:nvPr/>
              </p:nvSpPr>
              <p:spPr bwMode="auto">
                <a:xfrm>
                  <a:off x="809" y="1008"/>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1800" b="1"/>
                    <a:t>0</a:t>
                  </a:r>
                </a:p>
              </p:txBody>
            </p:sp>
            <p:sp>
              <p:nvSpPr>
                <p:cNvPr id="67" name="Text Box 87"/>
                <p:cNvSpPr txBox="1">
                  <a:spLocks noChangeArrowheads="1"/>
                </p:cNvSpPr>
                <p:nvPr/>
              </p:nvSpPr>
              <p:spPr bwMode="auto">
                <a:xfrm>
                  <a:off x="809" y="1296"/>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1800" b="1"/>
                    <a:t>1</a:t>
                  </a:r>
                </a:p>
              </p:txBody>
            </p:sp>
            <p:sp>
              <p:nvSpPr>
                <p:cNvPr id="68" name="Text Box 88"/>
                <p:cNvSpPr txBox="1">
                  <a:spLocks noChangeArrowheads="1"/>
                </p:cNvSpPr>
                <p:nvPr/>
              </p:nvSpPr>
              <p:spPr bwMode="auto">
                <a:xfrm>
                  <a:off x="457" y="2003"/>
                  <a:ext cx="52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buClr>
                      <a:schemeClr val="accent2"/>
                    </a:buClr>
                    <a:buFont typeface="Wingdings" pitchFamily="2" charset="2"/>
                    <a:buNone/>
                  </a:pPr>
                  <a:r>
                    <a:rPr lang="zh-CN" altLang="en-US" sz="1800" b="1"/>
                    <a:t>2</a:t>
                  </a:r>
                  <a:r>
                    <a:rPr lang="en-US" altLang="zh-CN" sz="1800" b="1" i="1" baseline="50000"/>
                    <a:t>c</a:t>
                  </a:r>
                  <a:r>
                    <a:rPr lang="en-US" altLang="zh-CN" sz="1800" b="1" baseline="50000"/>
                    <a:t>-</a:t>
                  </a:r>
                  <a:r>
                    <a:rPr lang="en-US" altLang="zh-CN" sz="1800" b="1" i="1" baseline="50000"/>
                    <a:t>r</a:t>
                  </a:r>
                  <a:r>
                    <a:rPr lang="en-US" altLang="zh-CN" sz="1800" b="1"/>
                    <a:t>－1</a:t>
                  </a:r>
                  <a:endParaRPr lang="zh-CN" altLang="en-US" sz="1800" b="1"/>
                </a:p>
              </p:txBody>
            </p:sp>
            <p:sp>
              <p:nvSpPr>
                <p:cNvPr id="69" name="Text Box 89"/>
                <p:cNvSpPr txBox="1">
                  <a:spLocks noChangeArrowheads="1"/>
                </p:cNvSpPr>
                <p:nvPr/>
              </p:nvSpPr>
              <p:spPr bwMode="auto">
                <a:xfrm>
                  <a:off x="1370" y="2291"/>
                  <a:ext cx="69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1800" b="1"/>
                    <a:t>主存地址</a:t>
                  </a:r>
                </a:p>
              </p:txBody>
            </p:sp>
            <p:sp>
              <p:nvSpPr>
                <p:cNvPr id="70" name="Text Box 90"/>
                <p:cNvSpPr txBox="1">
                  <a:spLocks noChangeArrowheads="1"/>
                </p:cNvSpPr>
                <p:nvPr/>
              </p:nvSpPr>
              <p:spPr bwMode="auto">
                <a:xfrm>
                  <a:off x="1150" y="689"/>
                  <a:ext cx="50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en-US" altLang="zh-CN" sz="1800" b="1" dirty="0">
                      <a:solidFill>
                        <a:srgbClr val="FF0000"/>
                      </a:solidFill>
                    </a:rPr>
                    <a:t>Cache</a:t>
                  </a:r>
                </a:p>
              </p:txBody>
            </p:sp>
            <p:sp>
              <p:nvSpPr>
                <p:cNvPr id="71" name="Text Box 91"/>
                <p:cNvSpPr txBox="1">
                  <a:spLocks noChangeArrowheads="1"/>
                </p:cNvSpPr>
                <p:nvPr/>
              </p:nvSpPr>
              <p:spPr bwMode="auto">
                <a:xfrm>
                  <a:off x="4643" y="691"/>
                  <a:ext cx="69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1800" b="1" dirty="0">
                      <a:solidFill>
                        <a:srgbClr val="FF0000"/>
                      </a:solidFill>
                    </a:rPr>
                    <a:t>主存储器</a:t>
                  </a:r>
                </a:p>
              </p:txBody>
            </p:sp>
            <p:sp>
              <p:nvSpPr>
                <p:cNvPr id="72" name="Freeform 92"/>
                <p:cNvSpPr>
                  <a:spLocks/>
                </p:cNvSpPr>
                <p:nvPr/>
              </p:nvSpPr>
              <p:spPr bwMode="auto">
                <a:xfrm>
                  <a:off x="813" y="2813"/>
                  <a:ext cx="1" cy="490"/>
                </a:xfrm>
                <a:custGeom>
                  <a:avLst/>
                  <a:gdLst>
                    <a:gd name="T0" fmla="*/ 0 w 1"/>
                    <a:gd name="T1" fmla="*/ 0 h 490"/>
                    <a:gd name="T2" fmla="*/ 0 w 1"/>
                    <a:gd name="T3" fmla="*/ 490 h 490"/>
                    <a:gd name="T4" fmla="*/ 0 60000 65536"/>
                    <a:gd name="T5" fmla="*/ 0 60000 65536"/>
                  </a:gdLst>
                  <a:ahLst/>
                  <a:cxnLst>
                    <a:cxn ang="T4">
                      <a:pos x="T0" y="T1"/>
                    </a:cxn>
                    <a:cxn ang="T5">
                      <a:pos x="T2" y="T3"/>
                    </a:cxn>
                  </a:cxnLst>
                  <a:rect l="0" t="0" r="r" b="b"/>
                  <a:pathLst>
                    <a:path w="1" h="490">
                      <a:moveTo>
                        <a:pt x="0" y="0"/>
                      </a:moveTo>
                      <a:lnTo>
                        <a:pt x="0" y="490"/>
                      </a:lnTo>
                    </a:path>
                  </a:pathLst>
                </a:custGeom>
                <a:noFill/>
                <a:ln w="28575"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73" name="Freeform 93"/>
                <p:cNvSpPr>
                  <a:spLocks/>
                </p:cNvSpPr>
                <p:nvPr/>
              </p:nvSpPr>
              <p:spPr bwMode="auto">
                <a:xfrm>
                  <a:off x="2832" y="2825"/>
                  <a:ext cx="1" cy="474"/>
                </a:xfrm>
                <a:custGeom>
                  <a:avLst/>
                  <a:gdLst>
                    <a:gd name="T0" fmla="*/ 0 w 1"/>
                    <a:gd name="T1" fmla="*/ 0 h 474"/>
                    <a:gd name="T2" fmla="*/ 1 w 1"/>
                    <a:gd name="T3" fmla="*/ 474 h 474"/>
                    <a:gd name="T4" fmla="*/ 0 60000 65536"/>
                    <a:gd name="T5" fmla="*/ 0 60000 65536"/>
                  </a:gdLst>
                  <a:ahLst/>
                  <a:cxnLst>
                    <a:cxn ang="T4">
                      <a:pos x="T0" y="T1"/>
                    </a:cxn>
                    <a:cxn ang="T5">
                      <a:pos x="T2" y="T3"/>
                    </a:cxn>
                  </a:cxnLst>
                  <a:rect l="0" t="0" r="r" b="b"/>
                  <a:pathLst>
                    <a:path w="1" h="474">
                      <a:moveTo>
                        <a:pt x="0" y="0"/>
                      </a:moveTo>
                      <a:lnTo>
                        <a:pt x="1" y="474"/>
                      </a:lnTo>
                    </a:path>
                  </a:pathLst>
                </a:custGeom>
                <a:noFill/>
                <a:ln w="28575"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74" name="Line 94"/>
                <p:cNvSpPr>
                  <a:spLocks noChangeShapeType="1"/>
                </p:cNvSpPr>
                <p:nvPr/>
              </p:nvSpPr>
              <p:spPr bwMode="auto">
                <a:xfrm>
                  <a:off x="2208" y="3203"/>
                  <a:ext cx="624" cy="0"/>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75" name="Line 95"/>
                <p:cNvSpPr>
                  <a:spLocks noChangeShapeType="1"/>
                </p:cNvSpPr>
                <p:nvPr/>
              </p:nvSpPr>
              <p:spPr bwMode="auto">
                <a:xfrm rot="10800000">
                  <a:off x="816" y="3203"/>
                  <a:ext cx="624" cy="0"/>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p>
              </p:txBody>
            </p:sp>
            <p:sp>
              <p:nvSpPr>
                <p:cNvPr id="76" name="Text Box 96"/>
                <p:cNvSpPr txBox="1">
                  <a:spLocks noChangeArrowheads="1"/>
                </p:cNvSpPr>
                <p:nvPr/>
              </p:nvSpPr>
              <p:spPr bwMode="auto">
                <a:xfrm>
                  <a:off x="1628" y="3059"/>
                  <a:ext cx="41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en-US" altLang="zh-CN" sz="1800" b="1" i="1"/>
                    <a:t>m</a:t>
                  </a:r>
                  <a:r>
                    <a:rPr lang="en-US" altLang="zh-CN" sz="1800" b="1"/>
                    <a:t> </a:t>
                  </a:r>
                  <a:r>
                    <a:rPr lang="zh-CN" altLang="en-US" sz="1800" b="1"/>
                    <a:t>位</a:t>
                  </a:r>
                </a:p>
              </p:txBody>
            </p:sp>
          </p:grpSp>
          <p:sp>
            <p:nvSpPr>
              <p:cNvPr id="42" name="Text Box 97"/>
              <p:cNvSpPr txBox="1">
                <a:spLocks noChangeArrowheads="1"/>
              </p:cNvSpPr>
              <p:nvPr/>
            </p:nvSpPr>
            <p:spPr bwMode="auto">
              <a:xfrm>
                <a:off x="1828" y="720"/>
                <a:ext cx="193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zh-CN" altLang="en-US" sz="1800" b="1" dirty="0"/>
                  <a:t>共 </a:t>
                </a:r>
                <a:r>
                  <a:rPr lang="en-US" altLang="zh-CN" sz="1800" b="1" i="1" dirty="0">
                    <a:solidFill>
                      <a:schemeClr val="folHlink"/>
                    </a:solidFill>
                  </a:rPr>
                  <a:t>Q</a:t>
                </a:r>
                <a:r>
                  <a:rPr lang="en-US" altLang="zh-CN" sz="1800" b="1" dirty="0">
                    <a:solidFill>
                      <a:schemeClr val="folHlink"/>
                    </a:solidFill>
                  </a:rPr>
                  <a:t> </a:t>
                </a:r>
                <a:r>
                  <a:rPr lang="zh-CN" altLang="en-US" sz="1800" b="1" dirty="0">
                    <a:solidFill>
                      <a:schemeClr val="folHlink"/>
                    </a:solidFill>
                  </a:rPr>
                  <a:t>组</a:t>
                </a:r>
                <a:r>
                  <a:rPr lang="zh-CN" altLang="en-US" sz="1800" b="1" dirty="0"/>
                  <a:t>，每组内两块（</a:t>
                </a:r>
                <a:r>
                  <a:rPr lang="en-US" altLang="zh-CN" sz="1800" b="1" i="1" dirty="0"/>
                  <a:t>r</a:t>
                </a:r>
                <a:r>
                  <a:rPr lang="en-US" altLang="zh-CN" sz="1800" b="1" dirty="0"/>
                  <a:t> = 1)</a:t>
                </a:r>
              </a:p>
            </p:txBody>
          </p:sp>
        </p:grpSp>
        <p:sp>
          <p:nvSpPr>
            <p:cNvPr id="40" name="Text Box 98"/>
            <p:cNvSpPr txBox="1">
              <a:spLocks noChangeArrowheads="1"/>
            </p:cNvSpPr>
            <p:nvPr/>
          </p:nvSpPr>
          <p:spPr bwMode="auto">
            <a:xfrm>
              <a:off x="5214" y="1632"/>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chemeClr val="tx1"/>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eaLnBrk="0" hangingPunct="0">
                <a:buClr>
                  <a:schemeClr val="tx1"/>
                </a:buClr>
                <a:buSzPct val="90000"/>
                <a:buChar char="–"/>
                <a:defRPr kumimoji="1" sz="2800">
                  <a:solidFill>
                    <a:schemeClr val="tx1"/>
                  </a:solidFill>
                  <a:latin typeface="Times New Roman" pitchFamily="18" charset="0"/>
                  <a:ea typeface="宋体" pitchFamily="2" charset="-122"/>
                </a:defRPr>
              </a:lvl2pPr>
              <a:lvl3pPr marL="1143000" indent="-228600" eaLnBrk="0" hangingPunct="0">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eaLnBrk="0" hangingPunct="0">
                <a:buClr>
                  <a:schemeClr val="tx1"/>
                </a:buClr>
                <a:buChar char="–"/>
                <a:defRPr kumimoji="1" sz="2000">
                  <a:solidFill>
                    <a:schemeClr val="tx1"/>
                  </a:solidFill>
                  <a:latin typeface="Times New Roman" pitchFamily="18" charset="0"/>
                  <a:ea typeface="宋体" pitchFamily="2" charset="-122"/>
                </a:defRPr>
              </a:lvl4pPr>
              <a:lvl5pPr marL="2057400" indent="-228600" eaLnBrk="0" hangingPunct="0">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zh-CN" altLang="en-US" sz="1800" b="1"/>
                <a:t>1</a:t>
              </a:r>
            </a:p>
          </p:txBody>
        </p:sp>
      </p:grpSp>
      <p:sp>
        <p:nvSpPr>
          <p:cNvPr id="135" name="Rectangle 43"/>
          <p:cNvSpPr>
            <a:spLocks noChangeArrowheads="1"/>
          </p:cNvSpPr>
          <p:nvPr/>
        </p:nvSpPr>
        <p:spPr bwMode="auto">
          <a:xfrm>
            <a:off x="778763" y="5880143"/>
            <a:ext cx="6003980" cy="651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000" tIns="36000" rIns="36000" bIns="0" anchor="ctr">
            <a:spAutoFit/>
          </a:bodyPr>
          <a:lstStyle/>
          <a:p>
            <a:pPr algn="just">
              <a:spcBef>
                <a:spcPct val="0"/>
              </a:spcBef>
              <a:buClrTx/>
              <a:defRPr/>
            </a:pPr>
            <a:r>
              <a:rPr lang="en-US" altLang="zh-CN" sz="2000" b="1" dirty="0" smtClean="0">
                <a:latin typeface="Arial" pitchFamily="34" charset="0"/>
                <a:ea typeface="楷体_GB2312" pitchFamily="49" charset="-122"/>
              </a:rPr>
              <a:t>2</a:t>
            </a:r>
            <a:r>
              <a:rPr lang="en-US" altLang="zh-CN" sz="2000" b="1" baseline="30000" dirty="0" smtClean="0">
                <a:latin typeface="Arial" pitchFamily="34" charset="0"/>
                <a:ea typeface="楷体_GB2312" pitchFamily="49" charset="-122"/>
              </a:rPr>
              <a:t>c</a:t>
            </a:r>
            <a:r>
              <a:rPr lang="zh-CN" altLang="en-US" sz="2000" b="1" dirty="0" smtClean="0">
                <a:latin typeface="Arial" pitchFamily="34" charset="0"/>
                <a:ea typeface="楷体_GB2312" pitchFamily="49" charset="-122"/>
              </a:rPr>
              <a:t>：</a:t>
            </a:r>
            <a:r>
              <a:rPr lang="en-US" altLang="zh-CN" sz="2000" b="1" dirty="0" smtClean="0">
                <a:latin typeface="Arial" pitchFamily="34" charset="0"/>
                <a:ea typeface="楷体_GB2312" pitchFamily="49" charset="-122"/>
              </a:rPr>
              <a:t>Cache</a:t>
            </a:r>
            <a:r>
              <a:rPr lang="zh-CN" altLang="en-US" sz="2000" b="1" dirty="0" smtClean="0">
                <a:latin typeface="Arial" pitchFamily="34" charset="0"/>
                <a:ea typeface="楷体_GB2312" pitchFamily="49" charset="-122"/>
              </a:rPr>
              <a:t>的总块数；</a:t>
            </a:r>
            <a:r>
              <a:rPr lang="en-US" altLang="zh-CN" sz="2000" b="1" dirty="0" smtClean="0">
                <a:latin typeface="Arial" pitchFamily="34" charset="0"/>
                <a:ea typeface="楷体_GB2312" pitchFamily="49" charset="-122"/>
              </a:rPr>
              <a:t>2</a:t>
            </a:r>
            <a:r>
              <a:rPr lang="en-US" altLang="zh-CN" sz="2000" b="1" baseline="30000" dirty="0" smtClean="0">
                <a:latin typeface="Arial" pitchFamily="34" charset="0"/>
                <a:ea typeface="楷体_GB2312" pitchFamily="49" charset="-122"/>
              </a:rPr>
              <a:t>q</a:t>
            </a:r>
            <a:r>
              <a:rPr lang="zh-CN" altLang="en-US" sz="2000" b="1" dirty="0" smtClean="0">
                <a:latin typeface="Arial" pitchFamily="34" charset="0"/>
                <a:ea typeface="楷体_GB2312" pitchFamily="49" charset="-122"/>
              </a:rPr>
              <a:t>：</a:t>
            </a:r>
            <a:r>
              <a:rPr lang="en-US" altLang="zh-CN" sz="2000" b="1" dirty="0">
                <a:latin typeface="Arial" pitchFamily="34" charset="0"/>
                <a:ea typeface="楷体_GB2312" pitchFamily="49" charset="-122"/>
              </a:rPr>
              <a:t>Cache</a:t>
            </a:r>
            <a:r>
              <a:rPr lang="zh-CN" altLang="en-US" sz="2000" b="1" dirty="0">
                <a:latin typeface="Arial" pitchFamily="34" charset="0"/>
                <a:ea typeface="楷体_GB2312" pitchFamily="49" charset="-122"/>
              </a:rPr>
              <a:t>的</a:t>
            </a:r>
            <a:r>
              <a:rPr lang="zh-CN" altLang="en-US" sz="2000" b="1" dirty="0" smtClean="0">
                <a:latin typeface="Arial" pitchFamily="34" charset="0"/>
                <a:ea typeface="楷体_GB2312" pitchFamily="49" charset="-122"/>
              </a:rPr>
              <a:t>总组数；</a:t>
            </a:r>
            <a:r>
              <a:rPr lang="en-US" altLang="zh-CN" sz="2000" b="1" dirty="0" smtClean="0">
                <a:latin typeface="Arial" pitchFamily="34" charset="0"/>
                <a:ea typeface="楷体_GB2312" pitchFamily="49" charset="-122"/>
              </a:rPr>
              <a:t>2</a:t>
            </a:r>
            <a:r>
              <a:rPr lang="en-US" altLang="zh-CN" sz="2000" b="1" baseline="30000" dirty="0" smtClean="0">
                <a:latin typeface="Arial" pitchFamily="34" charset="0"/>
                <a:ea typeface="楷体_GB2312" pitchFamily="49" charset="-122"/>
              </a:rPr>
              <a:t>r</a:t>
            </a:r>
            <a:r>
              <a:rPr lang="zh-CN" altLang="en-US" sz="2000" b="1" dirty="0" smtClean="0">
                <a:latin typeface="Arial" pitchFamily="34" charset="0"/>
                <a:ea typeface="楷体_GB2312" pitchFamily="49" charset="-122"/>
              </a:rPr>
              <a:t>：组内包含的块</a:t>
            </a:r>
            <a:r>
              <a:rPr lang="zh-CN" altLang="en-US" sz="2000" b="1" dirty="0">
                <a:latin typeface="Arial" pitchFamily="34" charset="0"/>
                <a:ea typeface="楷体_GB2312" pitchFamily="49" charset="-122"/>
              </a:rPr>
              <a:t>数</a:t>
            </a:r>
            <a:r>
              <a:rPr lang="zh-CN" altLang="en-US" sz="2000" b="1" dirty="0" smtClean="0">
                <a:latin typeface="Arial" pitchFamily="34" charset="0"/>
                <a:ea typeface="楷体_GB2312" pitchFamily="49" charset="-122"/>
              </a:rPr>
              <a:t>；</a:t>
            </a:r>
            <a:r>
              <a:rPr lang="en-US" altLang="zh-CN" sz="2000" b="1" dirty="0">
                <a:latin typeface="Arial" pitchFamily="34" charset="0"/>
                <a:ea typeface="楷体_GB2312" pitchFamily="49" charset="-122"/>
              </a:rPr>
              <a:t> </a:t>
            </a:r>
            <a:r>
              <a:rPr lang="en-US" altLang="zh-CN" sz="2000" b="1" dirty="0" smtClean="0">
                <a:latin typeface="Arial" pitchFamily="34" charset="0"/>
                <a:ea typeface="楷体_GB2312" pitchFamily="49" charset="-122"/>
              </a:rPr>
              <a:t>2</a:t>
            </a:r>
            <a:r>
              <a:rPr lang="en-US" altLang="zh-CN" sz="2000" b="1" baseline="30000" dirty="0" smtClean="0">
                <a:latin typeface="Arial" pitchFamily="34" charset="0"/>
                <a:ea typeface="楷体_GB2312" pitchFamily="49" charset="-122"/>
              </a:rPr>
              <a:t>m</a:t>
            </a:r>
            <a:r>
              <a:rPr lang="zh-CN" altLang="en-US" sz="2000" b="1" dirty="0" smtClean="0">
                <a:latin typeface="Arial" pitchFamily="34" charset="0"/>
                <a:ea typeface="楷体_GB2312" pitchFamily="49" charset="-122"/>
              </a:rPr>
              <a:t>：</a:t>
            </a:r>
            <a:r>
              <a:rPr lang="en-US" altLang="zh-CN" sz="2000" b="1" dirty="0">
                <a:latin typeface="Arial" pitchFamily="34" charset="0"/>
                <a:ea typeface="楷体_GB2312" pitchFamily="49" charset="-122"/>
              </a:rPr>
              <a:t> </a:t>
            </a:r>
            <a:r>
              <a:rPr lang="zh-CN" altLang="en-US" sz="2000" b="1" dirty="0" smtClean="0">
                <a:latin typeface="Arial" pitchFamily="34" charset="0"/>
                <a:ea typeface="楷体_GB2312" pitchFamily="49" charset="-122"/>
              </a:rPr>
              <a:t>主存的</a:t>
            </a:r>
            <a:r>
              <a:rPr lang="zh-CN" altLang="en-US" sz="2000" b="1" dirty="0">
                <a:latin typeface="Arial" pitchFamily="34" charset="0"/>
                <a:ea typeface="楷体_GB2312" pitchFamily="49" charset="-122"/>
              </a:rPr>
              <a:t>总块数</a:t>
            </a:r>
            <a:r>
              <a:rPr lang="zh-CN" altLang="en-US" sz="2000" b="1" dirty="0" smtClean="0">
                <a:latin typeface="Arial" pitchFamily="34" charset="0"/>
                <a:ea typeface="楷体_GB2312" pitchFamily="49" charset="-122"/>
              </a:rPr>
              <a:t>；</a:t>
            </a:r>
            <a:endParaRPr lang="zh-CN" altLang="zh-CN" sz="2000" b="1" dirty="0">
              <a:latin typeface="Arial" pitchFamily="34" charset="0"/>
              <a:ea typeface="楷体_GB2312" pitchFamily="49" charset="-122"/>
            </a:endParaRP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pPr eaLnBrk="1" hangingPunct="1">
              <a:defRPr/>
            </a:pPr>
            <a:r>
              <a:rPr lang="zh-CN" altLang="en-US" dirty="0" smtClean="0"/>
              <a:t>用相联存储器实现并行查找</a:t>
            </a:r>
          </a:p>
        </p:txBody>
      </p:sp>
      <p:sp>
        <p:nvSpPr>
          <p:cNvPr id="9625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4"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存储系统</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地址映象与变换方法</a:t>
            </a:r>
            <a:endParaRPr lang="zh-CN" altLang="en-US" sz="1200" b="0">
              <a:latin typeface="Times New Roman" pitchFamily="18" charset="0"/>
              <a:ea typeface="幼圆" pitchFamily="49" charset="-122"/>
            </a:endParaRPr>
          </a:p>
        </p:txBody>
      </p:sp>
      <p:sp>
        <p:nvSpPr>
          <p:cNvPr id="96260" name="Text Box 4"/>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en-US" altLang="zh-CN" sz="1200" b="0" dirty="0" smtClean="0">
                <a:latin typeface="幼圆" pitchFamily="49" charset="-122"/>
                <a:ea typeface="幼圆" pitchFamily="49" charset="-122"/>
              </a:rPr>
              <a:t>6</a:t>
            </a:r>
            <a:r>
              <a:rPr lang="zh-CN" altLang="en-US" sz="1200" b="0" dirty="0" smtClean="0">
                <a:latin typeface="幼圆" pitchFamily="49" charset="-122"/>
                <a:ea typeface="幼圆" pitchFamily="49" charset="-122"/>
              </a:rPr>
              <a:t> </a:t>
            </a:r>
            <a:r>
              <a:rPr lang="zh-CN" altLang="en-US" sz="1200" b="0" dirty="0">
                <a:latin typeface="幼圆" pitchFamily="49" charset="-122"/>
                <a:ea typeface="幼圆" pitchFamily="49" charset="-122"/>
              </a:rPr>
              <a:t>之 </a:t>
            </a:r>
            <a:r>
              <a:rPr lang="en-US" altLang="zh-CN" sz="1200" b="0" dirty="0" smtClean="0">
                <a:latin typeface="幼圆" pitchFamily="49" charset="-122"/>
                <a:ea typeface="幼圆" pitchFamily="49" charset="-122"/>
              </a:rPr>
              <a:t>4</a:t>
            </a:r>
            <a:endParaRPr lang="zh-CN" altLang="en-US" sz="1200" b="0" dirty="0">
              <a:latin typeface="幼圆" pitchFamily="49" charset="-122"/>
              <a:ea typeface="幼圆" pitchFamily="49"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872021102"/>
              </p:ext>
            </p:extLst>
          </p:nvPr>
        </p:nvGraphicFramePr>
        <p:xfrm>
          <a:off x="1444625" y="2008188"/>
          <a:ext cx="6472238" cy="4516437"/>
        </p:xfrm>
        <a:graphic>
          <a:graphicData uri="http://schemas.openxmlformats.org/presentationml/2006/ole">
            <mc:AlternateContent xmlns:mc="http://schemas.openxmlformats.org/markup-compatibility/2006">
              <mc:Choice xmlns:v="urn:schemas-microsoft-com:vml" Requires="v">
                <p:oleObj spid="_x0000_s131099" name="Picture" r:id="rId7" imgW="3248640" imgH="2265120" progId="Word.Picture.8">
                  <p:embed/>
                </p:oleObj>
              </mc:Choice>
              <mc:Fallback>
                <p:oleObj name="Picture" r:id="rId7" imgW="3248640" imgH="2265120" progId="Word.Picture.8">
                  <p:embed/>
                  <p:pic>
                    <p:nvPicPr>
                      <p:cNvPr id="0" name="Object 4"/>
                      <p:cNvPicPr>
                        <a:picLocks noChangeAspect="1" noChangeArrowheads="1"/>
                      </p:cNvPicPr>
                      <p:nvPr/>
                    </p:nvPicPr>
                    <p:blipFill>
                      <a:blip r:embed="rId8"/>
                      <a:srcRect/>
                      <a:stretch>
                        <a:fillRect/>
                      </a:stretch>
                    </p:blipFill>
                    <p:spPr bwMode="auto">
                      <a:xfrm>
                        <a:off x="1444625" y="2008188"/>
                        <a:ext cx="6472238" cy="4516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80346730"/>
      </p:ext>
    </p:extLst>
  </p:cSld>
  <p:clrMapOvr>
    <a:masterClrMapping/>
  </p:clrMapOvr>
  <p:transition spd="slow">
    <p:random/>
    <p:sndAc>
      <p:stSnd>
        <p:snd r:embed="rId3" name="projctor.wav"/>
      </p:stSnd>
    </p:sndAc>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pPr eaLnBrk="1" hangingPunct="1">
              <a:defRPr/>
            </a:pPr>
            <a:r>
              <a:rPr lang="zh-CN" altLang="en-US" dirty="0"/>
              <a:t>用单体多字存储器</a:t>
            </a:r>
            <a:r>
              <a:rPr lang="zh-CN" altLang="en-US" dirty="0" smtClean="0"/>
              <a:t>实现</a:t>
            </a:r>
            <a:r>
              <a:rPr lang="zh-CN" altLang="en-US" dirty="0"/>
              <a:t>并行查找</a:t>
            </a:r>
            <a:endParaRPr lang="zh-CN" altLang="en-US" dirty="0" smtClean="0"/>
          </a:p>
        </p:txBody>
      </p:sp>
      <p:sp>
        <p:nvSpPr>
          <p:cNvPr id="9625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地址映象与变换方法</a:t>
            </a:r>
            <a:endParaRPr lang="zh-CN" altLang="en-US" sz="1200" b="0">
              <a:latin typeface="Times New Roman" pitchFamily="18" charset="0"/>
              <a:ea typeface="幼圆" pitchFamily="49" charset="-122"/>
            </a:endParaRPr>
          </a:p>
        </p:txBody>
      </p:sp>
      <p:sp>
        <p:nvSpPr>
          <p:cNvPr id="96260" name="Text Box 4"/>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en-US" altLang="zh-CN" sz="1200" b="0" dirty="0" smtClean="0">
                <a:latin typeface="幼圆" pitchFamily="49" charset="-122"/>
                <a:ea typeface="幼圆" pitchFamily="49" charset="-122"/>
              </a:rPr>
              <a:t>6</a:t>
            </a:r>
            <a:r>
              <a:rPr lang="zh-CN" altLang="en-US" sz="1200" b="0" dirty="0" smtClean="0">
                <a:latin typeface="幼圆" pitchFamily="49" charset="-122"/>
                <a:ea typeface="幼圆" pitchFamily="49" charset="-122"/>
              </a:rPr>
              <a:t> </a:t>
            </a:r>
            <a:r>
              <a:rPr lang="zh-CN" altLang="en-US" sz="1200" b="0" dirty="0">
                <a:latin typeface="幼圆" pitchFamily="49" charset="-122"/>
                <a:ea typeface="幼圆" pitchFamily="49" charset="-122"/>
              </a:rPr>
              <a:t>之 </a:t>
            </a:r>
            <a:r>
              <a:rPr lang="en-US" altLang="zh-CN" sz="1200" b="0" dirty="0" smtClean="0">
                <a:latin typeface="幼圆" pitchFamily="49" charset="-122"/>
                <a:ea typeface="幼圆" pitchFamily="49" charset="-122"/>
              </a:rPr>
              <a:t>5</a:t>
            </a:r>
            <a:endParaRPr lang="zh-CN" altLang="en-US" sz="1200" b="0" dirty="0">
              <a:latin typeface="幼圆" pitchFamily="49" charset="-122"/>
              <a:ea typeface="幼圆" pitchFamily="49" charset="-122"/>
            </a:endParaRPr>
          </a:p>
        </p:txBody>
      </p:sp>
      <p:pic>
        <p:nvPicPr>
          <p:cNvPr id="6" name="Picture 4" descr="5-23"/>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51050" y="1772816"/>
            <a:ext cx="5270500" cy="4647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6000902"/>
      </p:ext>
    </p:extLst>
  </p:cSld>
  <p:clrMapOvr>
    <a:masterClrMapping/>
  </p:clrMapOvr>
  <p:transition spd="slow">
    <p:random/>
    <p:sndAc>
      <p:stSnd>
        <p:snd r:embed="rId2" name="projctor.wav"/>
      </p:stSnd>
    </p:sndAc>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pPr eaLnBrk="1" hangingPunct="1">
              <a:defRPr/>
            </a:pPr>
            <a:r>
              <a:rPr lang="zh-CN" altLang="en-US" dirty="0"/>
              <a:t>用单体多字存储器</a:t>
            </a:r>
            <a:r>
              <a:rPr lang="zh-CN" altLang="en-US" dirty="0" smtClean="0"/>
              <a:t>实现</a:t>
            </a:r>
            <a:r>
              <a:rPr lang="zh-CN" altLang="en-US" dirty="0"/>
              <a:t>并行查找</a:t>
            </a:r>
            <a:endParaRPr lang="zh-CN" altLang="en-US" dirty="0" smtClean="0"/>
          </a:p>
        </p:txBody>
      </p:sp>
      <p:sp>
        <p:nvSpPr>
          <p:cNvPr id="9625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地址映象与变换方法</a:t>
            </a:r>
            <a:endParaRPr lang="zh-CN" altLang="en-US" sz="1200" b="0">
              <a:latin typeface="Times New Roman" pitchFamily="18" charset="0"/>
              <a:ea typeface="幼圆" pitchFamily="49" charset="-122"/>
            </a:endParaRPr>
          </a:p>
        </p:txBody>
      </p:sp>
      <p:sp>
        <p:nvSpPr>
          <p:cNvPr id="96260" name="Text Box 4"/>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en-US" altLang="zh-CN" sz="1200" b="0" dirty="0" smtClean="0">
                <a:latin typeface="幼圆" pitchFamily="49" charset="-122"/>
                <a:ea typeface="幼圆" pitchFamily="49" charset="-122"/>
              </a:rPr>
              <a:t>6</a:t>
            </a:r>
            <a:r>
              <a:rPr lang="zh-CN" altLang="en-US" sz="1200" b="0" dirty="0" smtClean="0">
                <a:latin typeface="幼圆" pitchFamily="49" charset="-122"/>
                <a:ea typeface="幼圆" pitchFamily="49" charset="-122"/>
              </a:rPr>
              <a:t> </a:t>
            </a:r>
            <a:r>
              <a:rPr lang="zh-CN" altLang="en-US" sz="1200" b="0" dirty="0">
                <a:latin typeface="幼圆" pitchFamily="49" charset="-122"/>
                <a:ea typeface="幼圆" pitchFamily="49" charset="-122"/>
              </a:rPr>
              <a:t>之 </a:t>
            </a:r>
            <a:r>
              <a:rPr lang="en-US" altLang="zh-CN" sz="1200" b="0" dirty="0" smtClean="0">
                <a:latin typeface="幼圆" pitchFamily="49" charset="-122"/>
                <a:ea typeface="幼圆" pitchFamily="49" charset="-122"/>
              </a:rPr>
              <a:t>6</a:t>
            </a:r>
            <a:endParaRPr lang="zh-CN" altLang="en-US" sz="1200" b="0" dirty="0">
              <a:latin typeface="幼圆" pitchFamily="49" charset="-122"/>
              <a:ea typeface="幼圆" pitchFamily="49" charset="-122"/>
            </a:endParaRPr>
          </a:p>
        </p:txBody>
      </p:sp>
      <p:pic>
        <p:nvPicPr>
          <p:cNvPr id="7" name="内容占位符 3" descr="5-2-13 4路组相联Cache的查找过程.jpg"/>
          <p:cNvPicPr>
            <a:picLocks noGrp="1" noChangeAspect="1"/>
          </p:cNvPicPr>
          <p:nvPr>
            <p:ph idx="1"/>
          </p:nvPr>
        </p:nvPicPr>
        <p:blipFill>
          <a:blip r:embed="rId6">
            <a:clrChange>
              <a:clrFrom>
                <a:srgbClr val="DFFEFF"/>
              </a:clrFrom>
              <a:clrTo>
                <a:srgbClr val="DFFEFF">
                  <a:alpha val="0"/>
                </a:srgbClr>
              </a:clrTo>
            </a:clrChange>
            <a:extLst>
              <a:ext uri="{28A0092B-C50C-407E-A947-70E740481C1C}">
                <a14:useLocalDpi xmlns:a14="http://schemas.microsoft.com/office/drawing/2010/main" val="0"/>
              </a:ext>
            </a:extLst>
          </a:blip>
          <a:srcRect/>
          <a:stretch>
            <a:fillRect/>
          </a:stretch>
        </p:blipFill>
        <p:spPr>
          <a:xfrm>
            <a:off x="1624285" y="1772816"/>
            <a:ext cx="6188075" cy="4680520"/>
          </a:xfrm>
        </p:spPr>
      </p:pic>
    </p:spTree>
    <p:extLst>
      <p:ext uri="{BB962C8B-B14F-4D97-AF65-F5344CB8AC3E}">
        <p14:creationId xmlns:p14="http://schemas.microsoft.com/office/powerpoint/2010/main" val="4167577109"/>
      </p:ext>
    </p:extLst>
  </p:cSld>
  <p:clrMapOvr>
    <a:masterClrMapping/>
  </p:clrMapOvr>
  <p:transition spd="slow">
    <p:random/>
    <p:sndAc>
      <p:stSnd>
        <p:snd r:embed="rId2" name="projctor.wav"/>
      </p:stSnd>
    </p:sndAc>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p:txBody>
          <a:bodyPr/>
          <a:lstStyle/>
          <a:p>
            <a:pPr eaLnBrk="1" hangingPunct="1">
              <a:defRPr/>
            </a:pPr>
            <a:r>
              <a:rPr lang="en-US" altLang="zh-CN" smtClean="0"/>
              <a:t>Cache</a:t>
            </a:r>
            <a:r>
              <a:rPr lang="zh-CN" altLang="en-US" smtClean="0"/>
              <a:t>替换算法</a:t>
            </a:r>
          </a:p>
        </p:txBody>
      </p:sp>
      <p:sp>
        <p:nvSpPr>
          <p:cNvPr id="9728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endParaRPr lang="zh-CN" altLang="en-US" sz="1200" b="0">
              <a:latin typeface="Times New Roman" pitchFamily="18" charset="0"/>
              <a:ea typeface="幼圆" pitchFamily="49" charset="-122"/>
            </a:endParaRPr>
          </a:p>
        </p:txBody>
      </p:sp>
      <p:sp>
        <p:nvSpPr>
          <p:cNvPr id="97284" name="Rectangle 4"/>
          <p:cNvSpPr>
            <a:spLocks noGrp="1" noChangeArrowheads="1"/>
          </p:cNvSpPr>
          <p:nvPr>
            <p:ph type="body" idx="1"/>
          </p:nvPr>
        </p:nvSpPr>
        <p:spPr>
          <a:xfrm>
            <a:off x="2362200" y="1989138"/>
            <a:ext cx="4010025" cy="4176712"/>
          </a:xfrm>
        </p:spPr>
        <p:txBody>
          <a:bodyPr/>
          <a:lstStyle/>
          <a:p>
            <a:pPr eaLnBrk="1" hangingPunct="1">
              <a:lnSpc>
                <a:spcPct val="140000"/>
              </a:lnSpc>
            </a:pPr>
            <a:r>
              <a:rPr lang="zh-CN" altLang="en-US" dirty="0" smtClean="0">
                <a:hlinkClick r:id="rId5" action="ppaction://hlinksldjump"/>
              </a:rPr>
              <a:t>基本概念</a:t>
            </a:r>
            <a:endParaRPr lang="zh-CN" altLang="en-US" dirty="0" smtClean="0"/>
          </a:p>
          <a:p>
            <a:pPr eaLnBrk="1" hangingPunct="1">
              <a:lnSpc>
                <a:spcPct val="140000"/>
              </a:lnSpc>
            </a:pPr>
            <a:r>
              <a:rPr lang="zh-CN" altLang="en-US" dirty="0" smtClean="0">
                <a:hlinkClick r:id="rId6" action="ppaction://hlinksldjump"/>
              </a:rPr>
              <a:t>轮换法及其实现</a:t>
            </a:r>
            <a:endParaRPr lang="zh-CN" altLang="en-US" dirty="0" smtClean="0"/>
          </a:p>
          <a:p>
            <a:pPr eaLnBrk="1" hangingPunct="1">
              <a:lnSpc>
                <a:spcPct val="140000"/>
              </a:lnSpc>
            </a:pPr>
            <a:r>
              <a:rPr lang="en-US" altLang="zh-CN" dirty="0" smtClean="0">
                <a:hlinkClick r:id="rId7" action="ppaction://hlinksldjump"/>
              </a:rPr>
              <a:t>LRU</a:t>
            </a:r>
            <a:r>
              <a:rPr lang="zh-CN" altLang="en-US" dirty="0" smtClean="0">
                <a:hlinkClick r:id="rId7" action="ppaction://hlinksldjump"/>
              </a:rPr>
              <a:t>算法及其实现</a:t>
            </a:r>
            <a:endParaRPr lang="zh-CN" altLang="en-US" dirty="0" smtClean="0"/>
          </a:p>
          <a:p>
            <a:pPr eaLnBrk="1" hangingPunct="1">
              <a:lnSpc>
                <a:spcPct val="140000"/>
              </a:lnSpc>
            </a:pPr>
            <a:r>
              <a:rPr lang="zh-CN" altLang="en-US" dirty="0">
                <a:hlinkClick r:id="rId8" action="ppaction://hlinksldjump"/>
              </a:rPr>
              <a:t>堆栈法</a:t>
            </a:r>
            <a:endParaRPr lang="zh-CN" altLang="en-US" dirty="0"/>
          </a:p>
          <a:p>
            <a:pPr eaLnBrk="1" hangingPunct="1">
              <a:lnSpc>
                <a:spcPct val="140000"/>
              </a:lnSpc>
            </a:pPr>
            <a:r>
              <a:rPr lang="zh-CN" altLang="en-US" dirty="0" smtClean="0">
                <a:hlinkClick r:id="rId9" action="ppaction://hlinksldjump"/>
              </a:rPr>
              <a:t>比较对法</a:t>
            </a:r>
            <a:endParaRPr lang="zh-CN" altLang="en-US" dirty="0" smtClean="0"/>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p:txBody>
          <a:bodyPr/>
          <a:lstStyle/>
          <a:p>
            <a:pPr eaLnBrk="1" hangingPunct="1">
              <a:defRPr/>
            </a:pPr>
            <a:r>
              <a:rPr lang="zh-CN" altLang="en-US" smtClean="0"/>
              <a:t>基本概念</a:t>
            </a:r>
          </a:p>
        </p:txBody>
      </p:sp>
      <p:sp>
        <p:nvSpPr>
          <p:cNvPr id="9830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替换算法</a:t>
            </a:r>
            <a:endParaRPr lang="zh-CN" altLang="en-US" sz="1200" b="0">
              <a:latin typeface="Times New Roman" pitchFamily="18" charset="0"/>
              <a:ea typeface="幼圆" pitchFamily="49" charset="-122"/>
            </a:endParaRPr>
          </a:p>
        </p:txBody>
      </p:sp>
      <p:sp>
        <p:nvSpPr>
          <p:cNvPr id="522245" name="Rectangle 5"/>
          <p:cNvSpPr>
            <a:spLocks noGrp="1" noChangeArrowheads="1"/>
          </p:cNvSpPr>
          <p:nvPr>
            <p:ph type="body" idx="1"/>
          </p:nvPr>
        </p:nvSpPr>
        <p:spPr/>
        <p:txBody>
          <a:bodyPr/>
          <a:lstStyle/>
          <a:p>
            <a:pPr marL="0" indent="0" eaLnBrk="1" hangingPunct="1">
              <a:lnSpc>
                <a:spcPct val="130000"/>
              </a:lnSpc>
              <a:buClr>
                <a:srgbClr val="FF0000"/>
              </a:buClr>
              <a:defRPr/>
            </a:pPr>
            <a:r>
              <a:rPr lang="zh-CN" altLang="en-US" sz="2800" smtClean="0">
                <a:solidFill>
                  <a:srgbClr val="FF0000"/>
                </a:solidFill>
                <a:effectLst>
                  <a:outerShdw blurRad="38100" dist="38100" dir="2700000" algn="tl">
                    <a:srgbClr val="C0C0C0"/>
                  </a:outerShdw>
                </a:effectLst>
              </a:rPr>
              <a:t>  为什么需要</a:t>
            </a:r>
            <a:r>
              <a:rPr lang="en-US" altLang="zh-CN" sz="2800" smtClean="0">
                <a:solidFill>
                  <a:srgbClr val="FF0000"/>
                </a:solidFill>
                <a:effectLst>
                  <a:outerShdw blurRad="38100" dist="38100" dir="2700000" algn="tl">
                    <a:srgbClr val="C0C0C0"/>
                  </a:outerShdw>
                </a:effectLst>
              </a:rPr>
              <a:t>Cache</a:t>
            </a:r>
            <a:r>
              <a:rPr lang="zh-CN" altLang="en-US" sz="2800" smtClean="0">
                <a:solidFill>
                  <a:srgbClr val="FF0000"/>
                </a:solidFill>
                <a:effectLst>
                  <a:outerShdw blurRad="38100" dist="38100" dir="2700000" algn="tl">
                    <a:srgbClr val="C0C0C0"/>
                  </a:outerShdw>
                </a:effectLst>
              </a:rPr>
              <a:t>替换算法？</a:t>
            </a:r>
            <a:r>
              <a:rPr lang="zh-CN" altLang="en-US" sz="2800" smtClean="0"/>
              <a:t/>
            </a:r>
            <a:br>
              <a:rPr lang="zh-CN" altLang="en-US" sz="2800" smtClean="0"/>
            </a:br>
            <a:r>
              <a:rPr lang="zh-CN" altLang="en-US" sz="2800" smtClean="0"/>
              <a:t>    当发生块失效，且可以装入新调入块的几个</a:t>
            </a:r>
            <a:r>
              <a:rPr lang="en-US" altLang="zh-CN" sz="2800" smtClean="0"/>
              <a:t>Cache</a:t>
            </a:r>
            <a:r>
              <a:rPr lang="zh-CN" altLang="en-US" sz="2800" smtClean="0"/>
              <a:t>块都已经被装满时，此时需要</a:t>
            </a:r>
            <a:r>
              <a:rPr lang="en-US" altLang="zh-CN" sz="2800" smtClean="0"/>
              <a:t>Cache</a:t>
            </a:r>
            <a:r>
              <a:rPr lang="zh-CN" altLang="en-US" sz="2800" smtClean="0"/>
              <a:t>替换算法。直接映象方式实际上不需要替换算法，而全相联映象方式的替换算法最复杂。</a:t>
            </a:r>
          </a:p>
          <a:p>
            <a:pPr marL="0" indent="0" eaLnBrk="1" hangingPunct="1">
              <a:lnSpc>
                <a:spcPct val="130000"/>
              </a:lnSpc>
              <a:buClr>
                <a:srgbClr val="FF0000"/>
              </a:buClr>
              <a:defRPr/>
            </a:pPr>
            <a:r>
              <a:rPr lang="en-US" altLang="zh-CN" sz="2800" smtClean="0">
                <a:solidFill>
                  <a:srgbClr val="FF0000"/>
                </a:solidFill>
                <a:effectLst>
                  <a:outerShdw blurRad="38100" dist="38100" dir="2700000" algn="tl">
                    <a:srgbClr val="C0C0C0"/>
                  </a:outerShdw>
                </a:effectLst>
              </a:rPr>
              <a:t>  Cache</a:t>
            </a:r>
            <a:r>
              <a:rPr lang="zh-CN" altLang="en-US" sz="2800" smtClean="0">
                <a:solidFill>
                  <a:srgbClr val="FF0000"/>
                </a:solidFill>
                <a:effectLst>
                  <a:outerShdw blurRad="38100" dist="38100" dir="2700000" algn="tl">
                    <a:srgbClr val="C0C0C0"/>
                  </a:outerShdw>
                </a:effectLst>
              </a:rPr>
              <a:t>替换算法和虚拟存储器替换算法</a:t>
            </a:r>
          </a:p>
          <a:p>
            <a:pPr marL="0" indent="0" eaLnBrk="1" hangingPunct="1">
              <a:lnSpc>
                <a:spcPct val="130000"/>
              </a:lnSpc>
              <a:buFont typeface="Wingdings" pitchFamily="2" charset="2"/>
              <a:buNone/>
              <a:defRPr/>
            </a:pPr>
            <a:r>
              <a:rPr lang="zh-CN" altLang="en-US" sz="2800" smtClean="0"/>
              <a:t>    前者全部用硬件实现，后者主要用软件实现。</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p:txBody>
          <a:bodyPr/>
          <a:lstStyle/>
          <a:p>
            <a:pPr eaLnBrk="1" hangingPunct="1">
              <a:defRPr/>
            </a:pPr>
            <a:r>
              <a:rPr lang="zh-CN" altLang="en-US" smtClean="0"/>
              <a:t>轮换法及其实现</a:t>
            </a:r>
          </a:p>
        </p:txBody>
      </p:sp>
      <p:sp>
        <p:nvSpPr>
          <p:cNvPr id="9933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替换算法</a:t>
            </a:r>
            <a:endParaRPr lang="zh-CN" altLang="en-US" sz="1200" b="0">
              <a:latin typeface="Times New Roman" pitchFamily="18" charset="0"/>
              <a:ea typeface="幼圆" pitchFamily="49" charset="-122"/>
            </a:endParaRPr>
          </a:p>
        </p:txBody>
      </p:sp>
      <p:sp>
        <p:nvSpPr>
          <p:cNvPr id="523268" name="Rectangle 4"/>
          <p:cNvSpPr>
            <a:spLocks noGrp="1" noChangeArrowheads="1"/>
          </p:cNvSpPr>
          <p:nvPr>
            <p:ph type="body" idx="1"/>
          </p:nvPr>
        </p:nvSpPr>
        <p:spPr>
          <a:xfrm>
            <a:off x="809625" y="2276475"/>
            <a:ext cx="7958138" cy="4105275"/>
          </a:xfrm>
        </p:spPr>
        <p:txBody>
          <a:bodyPr/>
          <a:lstStyle/>
          <a:p>
            <a:pPr marL="0" indent="0" eaLnBrk="1" hangingPunct="1">
              <a:lnSpc>
                <a:spcPct val="130000"/>
              </a:lnSpc>
              <a:buFont typeface="Wingdings" pitchFamily="2" charset="2"/>
              <a:buNone/>
              <a:defRPr/>
            </a:pPr>
            <a:r>
              <a:rPr lang="zh-CN" altLang="en-US" dirty="0" smtClean="0"/>
              <a:t>        轮换法本质上是一种</a:t>
            </a:r>
            <a:r>
              <a:rPr lang="en-US" altLang="zh-CN" dirty="0" smtClean="0">
                <a:solidFill>
                  <a:srgbClr val="FF0000"/>
                </a:solidFill>
                <a:effectLst>
                  <a:outerShdw blurRad="38100" dist="38100" dir="2700000" algn="tl">
                    <a:srgbClr val="C0C0C0"/>
                  </a:outerShdw>
                </a:effectLst>
              </a:rPr>
              <a:t>FIFO</a:t>
            </a:r>
            <a:r>
              <a:rPr lang="zh-CN" altLang="en-US" dirty="0" smtClean="0">
                <a:solidFill>
                  <a:srgbClr val="FF0000"/>
                </a:solidFill>
                <a:effectLst>
                  <a:outerShdw blurRad="38100" dist="38100" dir="2700000" algn="tl">
                    <a:srgbClr val="C0C0C0"/>
                  </a:outerShdw>
                </a:effectLst>
              </a:rPr>
              <a:t>算法</a:t>
            </a:r>
            <a:r>
              <a:rPr lang="zh-CN" altLang="en-US" dirty="0" smtClean="0"/>
              <a:t>，通常用于</a:t>
            </a:r>
            <a:r>
              <a:rPr lang="zh-CN" altLang="en-US" dirty="0" smtClean="0">
                <a:solidFill>
                  <a:srgbClr val="FF0000"/>
                </a:solidFill>
                <a:effectLst>
                  <a:outerShdw blurRad="38100" dist="38100" dir="2700000" algn="tl">
                    <a:srgbClr val="C0C0C0"/>
                  </a:outerShdw>
                </a:effectLst>
              </a:rPr>
              <a:t>组相联映象和地址变换方式</a:t>
            </a:r>
            <a:r>
              <a:rPr lang="zh-CN" altLang="en-US" dirty="0" smtClean="0"/>
              <a:t>中，常见的有两种实现方法：</a:t>
            </a:r>
          </a:p>
          <a:p>
            <a:pPr marL="0" indent="0" eaLnBrk="1" hangingPunct="1">
              <a:lnSpc>
                <a:spcPct val="130000"/>
              </a:lnSpc>
              <a:defRPr/>
            </a:pPr>
            <a:r>
              <a:rPr lang="zh-CN" altLang="en-US" dirty="0" smtClean="0"/>
              <a:t>  </a:t>
            </a:r>
            <a:r>
              <a:rPr lang="zh-CN" altLang="en-US" dirty="0" smtClean="0">
                <a:hlinkClick r:id="rId6" action="ppaction://hlinksldjump"/>
              </a:rPr>
              <a:t>每块一个计数器</a:t>
            </a:r>
            <a:endParaRPr lang="zh-CN" altLang="en-US" dirty="0" smtClean="0"/>
          </a:p>
          <a:p>
            <a:pPr marL="0" indent="0" eaLnBrk="1" hangingPunct="1">
              <a:lnSpc>
                <a:spcPct val="130000"/>
              </a:lnSpc>
              <a:defRPr/>
            </a:pPr>
            <a:r>
              <a:rPr lang="zh-CN" altLang="en-US" dirty="0" smtClean="0"/>
              <a:t>  </a:t>
            </a:r>
            <a:r>
              <a:rPr lang="zh-CN" altLang="en-US" dirty="0" smtClean="0">
                <a:hlinkClick r:id="rId7" action="ppaction://hlinksldjump"/>
              </a:rPr>
              <a:t>每组一个计数器</a:t>
            </a:r>
            <a:endParaRPr lang="zh-CN" altLang="en-US" dirty="0" smtClean="0"/>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pPr eaLnBrk="1" hangingPunct="1">
              <a:defRPr/>
            </a:pPr>
            <a:r>
              <a:rPr lang="zh-CN" altLang="en-US" smtClean="0"/>
              <a:t>每块一个计数器</a:t>
            </a:r>
          </a:p>
        </p:txBody>
      </p:sp>
      <p:sp>
        <p:nvSpPr>
          <p:cNvPr id="10035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替换算法</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轮换法及其实现</a:t>
            </a:r>
            <a:endParaRPr lang="zh-CN" altLang="en-US" sz="1200" b="0">
              <a:latin typeface="Times New Roman" pitchFamily="18" charset="0"/>
              <a:ea typeface="幼圆" pitchFamily="49" charset="-122"/>
            </a:endParaRPr>
          </a:p>
        </p:txBody>
      </p:sp>
      <p:sp>
        <p:nvSpPr>
          <p:cNvPr id="527365" name="Rectangle 5"/>
          <p:cNvSpPr>
            <a:spLocks noGrp="1" noChangeArrowheads="1"/>
          </p:cNvSpPr>
          <p:nvPr>
            <p:ph type="body" idx="1"/>
          </p:nvPr>
        </p:nvSpPr>
        <p:spPr>
          <a:xfrm>
            <a:off x="838200" y="2286000"/>
            <a:ext cx="7958138" cy="3962400"/>
          </a:xfrm>
        </p:spPr>
        <p:txBody>
          <a:bodyPr/>
          <a:lstStyle/>
          <a:p>
            <a:pPr marL="0" indent="0" eaLnBrk="1" hangingPunct="1">
              <a:lnSpc>
                <a:spcPct val="120000"/>
              </a:lnSpc>
              <a:buFont typeface="Wingdings" pitchFamily="2" charset="2"/>
              <a:buNone/>
              <a:defRPr/>
            </a:pPr>
            <a:r>
              <a:rPr lang="zh-CN" altLang="en-US" smtClean="0"/>
              <a:t>       在块表中为</a:t>
            </a:r>
            <a:r>
              <a:rPr lang="en-US" altLang="zh-CN" smtClean="0"/>
              <a:t>Cache</a:t>
            </a:r>
            <a:r>
              <a:rPr lang="zh-CN" altLang="en-US" smtClean="0"/>
              <a:t>的每块都设置一个替换计数器，长度与“组内块号”字段相同。工作方法：</a:t>
            </a:r>
            <a:r>
              <a:rPr lang="zh-CN" altLang="en-US" smtClean="0">
                <a:solidFill>
                  <a:srgbClr val="FF0000"/>
                </a:solidFill>
                <a:effectLst>
                  <a:outerShdw blurRad="38100" dist="38100" dir="2700000" algn="tl">
                    <a:srgbClr val="C0C0C0"/>
                  </a:outerShdw>
                </a:effectLst>
              </a:rPr>
              <a:t>装入或替换时</a:t>
            </a:r>
            <a:r>
              <a:rPr lang="zh-CN" altLang="en-US" smtClean="0"/>
              <a:t>，被装入或替换的块计数器置0，同组其他块计数器加1；</a:t>
            </a:r>
            <a:r>
              <a:rPr lang="zh-CN" altLang="en-US" smtClean="0">
                <a:solidFill>
                  <a:srgbClr val="FF0000"/>
                </a:solidFill>
                <a:effectLst>
                  <a:outerShdw blurRad="38100" dist="38100" dir="2700000" algn="tl">
                    <a:srgbClr val="C0C0C0"/>
                  </a:outerShdw>
                </a:effectLst>
              </a:rPr>
              <a:t>命中时</a:t>
            </a:r>
            <a:r>
              <a:rPr lang="zh-CN" altLang="en-US" b="0" smtClean="0">
                <a:effectLst>
                  <a:outerShdw blurRad="38100" dist="38100" dir="2700000" algn="tl">
                    <a:srgbClr val="C0C0C0"/>
                  </a:outerShdw>
                </a:effectLst>
              </a:rPr>
              <a:t>，</a:t>
            </a:r>
            <a:r>
              <a:rPr lang="zh-CN" altLang="en-US" smtClean="0"/>
              <a:t>块计数器不变；</a:t>
            </a:r>
            <a:r>
              <a:rPr lang="zh-CN" altLang="en-US" smtClean="0">
                <a:solidFill>
                  <a:srgbClr val="FF0000"/>
                </a:solidFill>
                <a:effectLst>
                  <a:outerShdw blurRad="38100" dist="38100" dir="2700000" algn="tl">
                    <a:srgbClr val="C0C0C0"/>
                  </a:outerShdw>
                </a:effectLst>
              </a:rPr>
              <a:t>需替换时</a:t>
            </a:r>
            <a:r>
              <a:rPr lang="zh-CN" altLang="en-US" b="0" smtClean="0">
                <a:effectLst>
                  <a:outerShdw blurRad="38100" dist="38100" dir="2700000" algn="tl">
                    <a:srgbClr val="C0C0C0"/>
                  </a:outerShdw>
                </a:effectLst>
              </a:rPr>
              <a:t>，</a:t>
            </a:r>
            <a:r>
              <a:rPr lang="zh-CN" altLang="en-US" smtClean="0"/>
              <a:t>同组中计数器值最大的块被替换。</a:t>
            </a:r>
          </a:p>
        </p:txBody>
      </p:sp>
      <p:sp>
        <p:nvSpPr>
          <p:cNvPr id="100357" name="Text Box 61"/>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2 之 1</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pPr eaLnBrk="1" hangingPunct="1">
              <a:defRPr/>
            </a:pPr>
            <a:r>
              <a:rPr lang="zh-CN" altLang="en-US" smtClean="0"/>
              <a:t>举  例</a:t>
            </a:r>
          </a:p>
        </p:txBody>
      </p:sp>
      <p:sp>
        <p:nvSpPr>
          <p:cNvPr id="10137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 </a:t>
            </a:r>
            <a:r>
              <a:rPr lang="en-US" altLang="zh-CN" sz="1200" b="0">
                <a:latin typeface="Times New Roman" pitchFamily="18" charset="0"/>
                <a:ea typeface="幼圆" pitchFamily="49" charset="-122"/>
                <a:hlinkClick r:id="rId4" action="ppaction://hlinksldjump"/>
              </a:rPr>
              <a:t>Cache</a:t>
            </a:r>
            <a:r>
              <a:rPr lang="zh-CN" altLang="en-US" sz="1200" b="0">
                <a:latin typeface="Times New Roman" pitchFamily="18" charset="0"/>
                <a:ea typeface="幼圆" pitchFamily="49" charset="-122"/>
                <a:hlinkClick r:id="rId4" action="ppaction://hlinksldjump"/>
              </a:rPr>
              <a:t>存储系统</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5" action="ppaction://hlinksldjump"/>
              </a:rPr>
              <a:t>Cache</a:t>
            </a:r>
            <a:r>
              <a:rPr lang="zh-CN" altLang="en-US" sz="1200" b="0">
                <a:latin typeface="Times New Roman" pitchFamily="18" charset="0"/>
                <a:ea typeface="幼圆" pitchFamily="49" charset="-122"/>
                <a:hlinkClick r:id="rId5" action="ppaction://hlinksldjump"/>
              </a:rPr>
              <a:t>替换算法</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轮换法及其实现</a:t>
            </a:r>
            <a:endParaRPr lang="zh-CN" altLang="en-US" sz="1200" b="0">
              <a:latin typeface="Times New Roman" pitchFamily="18" charset="0"/>
              <a:ea typeface="幼圆" pitchFamily="49" charset="-122"/>
            </a:endParaRPr>
          </a:p>
        </p:txBody>
      </p:sp>
      <p:sp>
        <p:nvSpPr>
          <p:cNvPr id="101380" name="Rectangle 5"/>
          <p:cNvSpPr>
            <a:spLocks noGrp="1" noChangeArrowheads="1"/>
          </p:cNvSpPr>
          <p:nvPr>
            <p:ph type="body" idx="1"/>
          </p:nvPr>
        </p:nvSpPr>
        <p:spPr>
          <a:xfrm>
            <a:off x="900113" y="2133600"/>
            <a:ext cx="7958137" cy="681038"/>
          </a:xfrm>
        </p:spPr>
        <p:txBody>
          <a:bodyPr/>
          <a:lstStyle/>
          <a:p>
            <a:pPr marL="0" indent="0" algn="ctr" eaLnBrk="1" hangingPunct="1">
              <a:buFont typeface="Wingdings" pitchFamily="2" charset="2"/>
              <a:buNone/>
            </a:pPr>
            <a:r>
              <a:rPr lang="en-US" altLang="zh-CN" sz="2800" smtClean="0"/>
              <a:t>Solar-16/65</a:t>
            </a:r>
            <a:r>
              <a:rPr lang="zh-CN" altLang="en-US" sz="2800" smtClean="0"/>
              <a:t>机：</a:t>
            </a:r>
            <a:r>
              <a:rPr lang="en-US" altLang="zh-CN" sz="2800" smtClean="0"/>
              <a:t>Cache</a:t>
            </a:r>
            <a:r>
              <a:rPr lang="zh-CN" altLang="en-US" sz="2800" smtClean="0"/>
              <a:t>采用组相联，每组4块。</a:t>
            </a:r>
          </a:p>
        </p:txBody>
      </p:sp>
      <p:sp>
        <p:nvSpPr>
          <p:cNvPr id="101381"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2 之 2</a:t>
            </a:r>
          </a:p>
        </p:txBody>
      </p:sp>
      <p:graphicFrame>
        <p:nvGraphicFramePr>
          <p:cNvPr id="529473" name="Group 65"/>
          <p:cNvGraphicFramePr>
            <a:graphicFrameLocks noGrp="1"/>
          </p:cNvGraphicFramePr>
          <p:nvPr/>
        </p:nvGraphicFramePr>
        <p:xfrm>
          <a:off x="900113" y="3068638"/>
          <a:ext cx="7848600" cy="2951164"/>
        </p:xfrm>
        <a:graphic>
          <a:graphicData uri="http://schemas.openxmlformats.org/drawingml/2006/table">
            <a:tbl>
              <a:tblPr/>
              <a:tblGrid>
                <a:gridCol w="1120775"/>
                <a:gridCol w="1122362"/>
                <a:gridCol w="1120775"/>
                <a:gridCol w="1120775"/>
                <a:gridCol w="1120775"/>
                <a:gridCol w="1122363"/>
                <a:gridCol w="1120775"/>
              </a:tblGrid>
              <a:tr h="533400">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序列</a:t>
                      </a:r>
                    </a:p>
                  </a:txBody>
                  <a:tcPr marL="0" marR="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初始值</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装入块00</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装入块01</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装入块10</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装入块11</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替换块00</a:t>
                      </a: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4838">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块00</a:t>
                      </a:r>
                    </a:p>
                  </a:txBody>
                  <a:tcPr marL="0" marR="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00</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00</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01</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10</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11</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00</a:t>
                      </a: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3250">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块01</a:t>
                      </a:r>
                    </a:p>
                  </a:txBody>
                  <a:tcPr marL="0" marR="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00</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01</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00</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01</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10</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11</a:t>
                      </a: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4838">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块10</a:t>
                      </a:r>
                    </a:p>
                  </a:txBody>
                  <a:tcPr marL="0" marR="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00</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01</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10</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00</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01</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10</a:t>
                      </a: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4838">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块11</a:t>
                      </a:r>
                    </a:p>
                  </a:txBody>
                  <a:tcPr marL="0" marR="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00</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01</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10</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11</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00</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itchFamily="34" charset="0"/>
                          <a:ea typeface="楷体_GB2312" pitchFamily="49" charset="-122"/>
                        </a:defRPr>
                      </a:lvl1pPr>
                      <a:lvl2pPr algn="l">
                        <a:spcBef>
                          <a:spcPct val="20000"/>
                        </a:spcBef>
                        <a:buSzPct val="55000"/>
                        <a:defRPr kumimoji="1" sz="2400" b="1">
                          <a:solidFill>
                            <a:schemeClr val="tx1"/>
                          </a:solidFill>
                          <a:latin typeface="Arial" pitchFamily="34" charset="0"/>
                          <a:ea typeface="楷体_GB2312" pitchFamily="49" charset="-122"/>
                        </a:defRPr>
                      </a:lvl2pPr>
                      <a:lvl3pPr marL="857250" algn="l">
                        <a:spcBef>
                          <a:spcPct val="20000"/>
                        </a:spcBef>
                        <a:buSzPct val="65000"/>
                        <a:defRPr kumimoji="1" sz="2000" b="1">
                          <a:solidFill>
                            <a:schemeClr val="tx1"/>
                          </a:solidFill>
                          <a:latin typeface="Arial" pitchFamily="34" charset="0"/>
                          <a:ea typeface="楷体_GB2312" pitchFamily="49" charset="-122"/>
                        </a:defRPr>
                      </a:lvl3pPr>
                      <a:lvl4pPr marL="1200150" algn="l">
                        <a:spcBef>
                          <a:spcPct val="20000"/>
                        </a:spcBef>
                        <a:buSzPct val="85000"/>
                        <a:defRPr kumimoji="1" b="1">
                          <a:solidFill>
                            <a:schemeClr val="tx1"/>
                          </a:solidFill>
                          <a:latin typeface="Arial" pitchFamily="34" charset="0"/>
                          <a:ea typeface="楷体_GB2312" pitchFamily="49" charset="-122"/>
                        </a:defRPr>
                      </a:lvl4pPr>
                      <a:lvl5pPr marL="1543050" algn="l">
                        <a:spcBef>
                          <a:spcPct val="20000"/>
                        </a:spcBef>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Arial" pitchFamily="34" charset="0"/>
                          <a:ea typeface="楷体_GB2312" pitchFamily="49" charset="-122"/>
                        </a:rPr>
                        <a:t>01</a:t>
                      </a: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random/>
    <p:sndAc>
      <p:stSnd>
        <p:snd r:embed="rId2" name="projctor.wav"/>
      </p:stSnd>
    </p:sndAc>
  </p:transition>
  <p:timing>
    <p:tnLst>
      <p:par>
        <p:cTn id="1" dur="indefinite" restart="never" nodeType="tmRoot"/>
      </p:par>
    </p:tnLst>
  </p:timing>
</p:sld>
</file>

<file path=ppt/theme/theme1.xml><?xml version="1.0" encoding="utf-8"?>
<a:theme xmlns:a="http://schemas.openxmlformats.org/drawingml/2006/main" name="Straight Edge">
  <a:themeElements>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fontScheme name="Straight Edge">
      <a:majorFont>
        <a:latin typeface="Times New Roman"/>
        <a:ea typeface="隶书"/>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spAutoFit/>
      </a:bodyPr>
      <a:lstStyle>
        <a:defPPr marL="342900" marR="0" indent="-342900" algn="ctr" defTabSz="914400" rtl="0" eaLnBrk="1" fontAlgn="base" latinLnBrk="0" hangingPunct="1">
          <a:lnSpc>
            <a:spcPct val="100000"/>
          </a:lnSpc>
          <a:spcBef>
            <a:spcPct val="50000"/>
          </a:spcBef>
          <a:spcAft>
            <a:spcPct val="0"/>
          </a:spcAft>
          <a:buClr>
            <a:schemeClr val="accent2"/>
          </a:buClr>
          <a:buSzTx/>
          <a:buFont typeface="Wingdings" pitchFamily="2" charset="2"/>
          <a:buNone/>
          <a:tabLst/>
          <a:defRPr kumimoji="1" lang="en-US" altLang="zh-CN" sz="2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spAutoFit/>
      </a:bodyPr>
      <a:lstStyle>
        <a:defPPr marL="342900" marR="0" indent="-342900" algn="ctr" defTabSz="914400" rtl="0" eaLnBrk="1" fontAlgn="base" latinLnBrk="0" hangingPunct="1">
          <a:lnSpc>
            <a:spcPct val="100000"/>
          </a:lnSpc>
          <a:spcBef>
            <a:spcPct val="50000"/>
          </a:spcBef>
          <a:spcAft>
            <a:spcPct val="0"/>
          </a:spcAft>
          <a:buClr>
            <a:schemeClr val="accent2"/>
          </a:buClr>
          <a:buSzTx/>
          <a:buFont typeface="Wingdings" pitchFamily="2" charset="2"/>
          <a:buNone/>
          <a:tabLst/>
          <a:defRPr kumimoji="1" lang="en-US" altLang="zh-CN" sz="2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Straight Edge 1">
        <a:dk1>
          <a:srgbClr val="008080"/>
        </a:dk1>
        <a:lt1>
          <a:srgbClr val="FFFFCC"/>
        </a:lt1>
        <a:dk2>
          <a:srgbClr val="009999"/>
        </a:dk2>
        <a:lt2>
          <a:srgbClr val="FFFF99"/>
        </a:lt2>
        <a:accent1>
          <a:srgbClr val="336699"/>
        </a:accent1>
        <a:accent2>
          <a:srgbClr val="FFFF99"/>
        </a:accent2>
        <a:accent3>
          <a:srgbClr val="AACACA"/>
        </a:accent3>
        <a:accent4>
          <a:srgbClr val="DADAAE"/>
        </a:accent4>
        <a:accent5>
          <a:srgbClr val="ADB8CA"/>
        </a:accent5>
        <a:accent6>
          <a:srgbClr val="E7E78A"/>
        </a:accent6>
        <a:hlink>
          <a:srgbClr val="FFFFCC"/>
        </a:hlink>
        <a:folHlink>
          <a:srgbClr val="DDDDDD"/>
        </a:folHlink>
      </a:clrScheme>
      <a:clrMap bg1="dk2" tx1="lt1" bg2="dk1" tx2="lt2" accent1="accent1" accent2="accent2" accent3="accent3" accent4="accent4" accent5="accent5" accent6="accent6" hlink="hlink" folHlink="folHlink"/>
    </a:extraClrScheme>
    <a:extraClrScheme>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clrMap bg1="lt1" tx1="dk1" bg2="lt2" tx2="dk2" accent1="accent1" accent2="accent2" accent3="accent3" accent4="accent4" accent5="accent5" accent6="accent6" hlink="hlink" folHlink="folHlink"/>
    </a:extraClrScheme>
    <a:extraClrScheme>
      <a:clrScheme name="Straight Edge 3">
        <a:dk1>
          <a:srgbClr val="000000"/>
        </a:dk1>
        <a:lt1>
          <a:srgbClr val="FFFFFF"/>
        </a:lt1>
        <a:dk2>
          <a:srgbClr val="000000"/>
        </a:dk2>
        <a:lt2>
          <a:srgbClr val="DDDDDD"/>
        </a:lt2>
        <a:accent1>
          <a:srgbClr val="DDDDDD"/>
        </a:accent1>
        <a:accent2>
          <a:srgbClr val="333333"/>
        </a:accent2>
        <a:accent3>
          <a:srgbClr val="FFFFFF"/>
        </a:accent3>
        <a:accent4>
          <a:srgbClr val="000000"/>
        </a:accent4>
        <a:accent5>
          <a:srgbClr val="EBEBEB"/>
        </a:accent5>
        <a:accent6>
          <a:srgbClr val="2D2D2D"/>
        </a:accent6>
        <a:hlink>
          <a:srgbClr val="808080"/>
        </a:hlink>
        <a:folHlink>
          <a:srgbClr val="808080"/>
        </a:folHlink>
      </a:clrScheme>
      <a:clrMap bg1="lt1" tx1="dk1" bg2="lt2" tx2="dk2" accent1="accent1" accent2="accent2" accent3="accent3" accent4="accent4" accent5="accent5" accent6="accent6" hlink="hlink" folHlink="folHlink"/>
    </a:extraClrScheme>
    <a:extraClrScheme>
      <a:clrScheme name="Straight Edge 4">
        <a:dk1>
          <a:srgbClr val="5F5F5F"/>
        </a:dk1>
        <a:lt1>
          <a:srgbClr val="FFFFFF"/>
        </a:lt1>
        <a:dk2>
          <a:srgbClr val="003366"/>
        </a:dk2>
        <a:lt2>
          <a:srgbClr val="FFFFFF"/>
        </a:lt2>
        <a:accent1>
          <a:srgbClr val="7E003F"/>
        </a:accent1>
        <a:accent2>
          <a:srgbClr val="DDDDDD"/>
        </a:accent2>
        <a:accent3>
          <a:srgbClr val="AAADB8"/>
        </a:accent3>
        <a:accent4>
          <a:srgbClr val="DADADA"/>
        </a:accent4>
        <a:accent5>
          <a:srgbClr val="C0AAAF"/>
        </a:accent5>
        <a:accent6>
          <a:srgbClr val="C8C8C8"/>
        </a:accent6>
        <a:hlink>
          <a:srgbClr val="969696"/>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Straight Edge">
  <a:themeElements>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fontScheme name="Straight Edge">
      <a:majorFont>
        <a:latin typeface="Times New Roman"/>
        <a:ea typeface="隶书"/>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spAutoFit/>
      </a:bodyPr>
      <a:lstStyle>
        <a:defPPr marL="342900" marR="0" indent="-342900" algn="ctr" defTabSz="914400" rtl="0" eaLnBrk="1" fontAlgn="base" latinLnBrk="0" hangingPunct="1">
          <a:lnSpc>
            <a:spcPct val="100000"/>
          </a:lnSpc>
          <a:spcBef>
            <a:spcPct val="50000"/>
          </a:spcBef>
          <a:spcAft>
            <a:spcPct val="0"/>
          </a:spcAft>
          <a:buClr>
            <a:schemeClr val="accent2"/>
          </a:buClr>
          <a:buSzTx/>
          <a:buFont typeface="Wingdings" pitchFamily="2" charset="2"/>
          <a:buNone/>
          <a:tabLst/>
          <a:defRPr kumimoji="1" lang="en-US" altLang="zh-CN" sz="2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spAutoFit/>
      </a:bodyPr>
      <a:lstStyle>
        <a:defPPr marL="342900" marR="0" indent="-342900" algn="ctr" defTabSz="914400" rtl="0" eaLnBrk="1" fontAlgn="base" latinLnBrk="0" hangingPunct="1">
          <a:lnSpc>
            <a:spcPct val="100000"/>
          </a:lnSpc>
          <a:spcBef>
            <a:spcPct val="50000"/>
          </a:spcBef>
          <a:spcAft>
            <a:spcPct val="0"/>
          </a:spcAft>
          <a:buClr>
            <a:schemeClr val="accent2"/>
          </a:buClr>
          <a:buSzTx/>
          <a:buFont typeface="Wingdings" pitchFamily="2" charset="2"/>
          <a:buNone/>
          <a:tabLst/>
          <a:defRPr kumimoji="1" lang="en-US" altLang="zh-CN" sz="2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Straight Edge 1">
        <a:dk1>
          <a:srgbClr val="008080"/>
        </a:dk1>
        <a:lt1>
          <a:srgbClr val="FFFFCC"/>
        </a:lt1>
        <a:dk2>
          <a:srgbClr val="009999"/>
        </a:dk2>
        <a:lt2>
          <a:srgbClr val="FFFF99"/>
        </a:lt2>
        <a:accent1>
          <a:srgbClr val="336699"/>
        </a:accent1>
        <a:accent2>
          <a:srgbClr val="FFFF99"/>
        </a:accent2>
        <a:accent3>
          <a:srgbClr val="AACACA"/>
        </a:accent3>
        <a:accent4>
          <a:srgbClr val="DADAAE"/>
        </a:accent4>
        <a:accent5>
          <a:srgbClr val="ADB8CA"/>
        </a:accent5>
        <a:accent6>
          <a:srgbClr val="E7E78A"/>
        </a:accent6>
        <a:hlink>
          <a:srgbClr val="FFFFCC"/>
        </a:hlink>
        <a:folHlink>
          <a:srgbClr val="DDDDDD"/>
        </a:folHlink>
      </a:clrScheme>
      <a:clrMap bg1="dk2" tx1="lt1" bg2="dk1" tx2="lt2" accent1="accent1" accent2="accent2" accent3="accent3" accent4="accent4" accent5="accent5" accent6="accent6" hlink="hlink" folHlink="folHlink"/>
    </a:extraClrScheme>
    <a:extraClrScheme>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clrMap bg1="lt1" tx1="dk1" bg2="lt2" tx2="dk2" accent1="accent1" accent2="accent2" accent3="accent3" accent4="accent4" accent5="accent5" accent6="accent6" hlink="hlink" folHlink="folHlink"/>
    </a:extraClrScheme>
    <a:extraClrScheme>
      <a:clrScheme name="Straight Edge 3">
        <a:dk1>
          <a:srgbClr val="000000"/>
        </a:dk1>
        <a:lt1>
          <a:srgbClr val="FFFFFF"/>
        </a:lt1>
        <a:dk2>
          <a:srgbClr val="000000"/>
        </a:dk2>
        <a:lt2>
          <a:srgbClr val="DDDDDD"/>
        </a:lt2>
        <a:accent1>
          <a:srgbClr val="DDDDDD"/>
        </a:accent1>
        <a:accent2>
          <a:srgbClr val="333333"/>
        </a:accent2>
        <a:accent3>
          <a:srgbClr val="FFFFFF"/>
        </a:accent3>
        <a:accent4>
          <a:srgbClr val="000000"/>
        </a:accent4>
        <a:accent5>
          <a:srgbClr val="EBEBEB"/>
        </a:accent5>
        <a:accent6>
          <a:srgbClr val="2D2D2D"/>
        </a:accent6>
        <a:hlink>
          <a:srgbClr val="808080"/>
        </a:hlink>
        <a:folHlink>
          <a:srgbClr val="808080"/>
        </a:folHlink>
      </a:clrScheme>
      <a:clrMap bg1="lt1" tx1="dk1" bg2="lt2" tx2="dk2" accent1="accent1" accent2="accent2" accent3="accent3" accent4="accent4" accent5="accent5" accent6="accent6" hlink="hlink" folHlink="folHlink"/>
    </a:extraClrScheme>
    <a:extraClrScheme>
      <a:clrScheme name="Straight Edge 4">
        <a:dk1>
          <a:srgbClr val="5F5F5F"/>
        </a:dk1>
        <a:lt1>
          <a:srgbClr val="FFFFFF"/>
        </a:lt1>
        <a:dk2>
          <a:srgbClr val="003366"/>
        </a:dk2>
        <a:lt2>
          <a:srgbClr val="FFFFFF"/>
        </a:lt2>
        <a:accent1>
          <a:srgbClr val="7E003F"/>
        </a:accent1>
        <a:accent2>
          <a:srgbClr val="DDDDDD"/>
        </a:accent2>
        <a:accent3>
          <a:srgbClr val="AAADB8"/>
        </a:accent3>
        <a:accent4>
          <a:srgbClr val="DADADA"/>
        </a:accent4>
        <a:accent5>
          <a:srgbClr val="C0AAAF"/>
        </a:accent5>
        <a:accent6>
          <a:srgbClr val="C8C8C8"/>
        </a:accent6>
        <a:hlink>
          <a:srgbClr val="969696"/>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Designs\Notebook.pot</Template>
  <TotalTime>14296</TotalTime>
  <Words>14327</Words>
  <Application>Microsoft Office PowerPoint</Application>
  <PresentationFormat>全屏显示(4:3)</PresentationFormat>
  <Paragraphs>2358</Paragraphs>
  <Slides>188</Slides>
  <Notes>7</Notes>
  <HiddenSlides>0</HiddenSlides>
  <MMClips>0</MMClips>
  <ScaleCrop>false</ScaleCrop>
  <HeadingPairs>
    <vt:vector size="6" baseType="variant">
      <vt:variant>
        <vt:lpstr>主题</vt:lpstr>
      </vt:variant>
      <vt:variant>
        <vt:i4>2</vt:i4>
      </vt:variant>
      <vt:variant>
        <vt:lpstr>嵌入 OLE 服务器</vt:lpstr>
      </vt:variant>
      <vt:variant>
        <vt:i4>5</vt:i4>
      </vt:variant>
      <vt:variant>
        <vt:lpstr>幻灯片标题</vt:lpstr>
      </vt:variant>
      <vt:variant>
        <vt:i4>188</vt:i4>
      </vt:variant>
    </vt:vector>
  </HeadingPairs>
  <TitlesOfParts>
    <vt:vector size="195" baseType="lpstr">
      <vt:lpstr>Straight Edge</vt:lpstr>
      <vt:lpstr>1_Straight Edge</vt:lpstr>
      <vt:lpstr>Equation</vt:lpstr>
      <vt:lpstr>公式</vt:lpstr>
      <vt:lpstr>文档</vt:lpstr>
      <vt:lpstr>Picture</vt:lpstr>
      <vt:lpstr>图片</vt:lpstr>
      <vt:lpstr>存储系统</vt:lpstr>
      <vt:lpstr>存储系统原理</vt:lpstr>
      <vt:lpstr>存储器的作用</vt:lpstr>
      <vt:lpstr>存储器的性能指标</vt:lpstr>
      <vt:lpstr>存储器的设计</vt:lpstr>
      <vt:lpstr>存储系统的基本概念</vt:lpstr>
      <vt:lpstr>存储系统的定义</vt:lpstr>
      <vt:lpstr>教师和学生</vt:lpstr>
      <vt:lpstr>常用存储系统</vt:lpstr>
      <vt:lpstr>虚拟存储系统</vt:lpstr>
      <vt:lpstr>Cache存储系统</vt:lpstr>
      <vt:lpstr>存储系统的性能指标</vt:lpstr>
      <vt:lpstr>存储容量</vt:lpstr>
      <vt:lpstr>存储价格</vt:lpstr>
      <vt:lpstr>存储速度</vt:lpstr>
      <vt:lpstr>存储系统的访问效率</vt:lpstr>
      <vt:lpstr>例1：不同命中率</vt:lpstr>
      <vt:lpstr>采用预取技术提高 命中率</vt:lpstr>
      <vt:lpstr>例2：预取技术</vt:lpstr>
      <vt:lpstr>例3：两个存储器的速度相差太大</vt:lpstr>
      <vt:lpstr>存储系统的设计</vt:lpstr>
      <vt:lpstr>存储器的层次结构</vt:lpstr>
      <vt:lpstr>存储器的频带平衡</vt:lpstr>
      <vt:lpstr>并行存储器</vt:lpstr>
      <vt:lpstr>并行访问存储器</vt:lpstr>
      <vt:lpstr>图示并行访问存储器</vt:lpstr>
      <vt:lpstr>交叉访问存储器</vt:lpstr>
      <vt:lpstr>地址码高位交叉访问 存储器</vt:lpstr>
      <vt:lpstr>地  址</vt:lpstr>
      <vt:lpstr>目  的</vt:lpstr>
      <vt:lpstr>地址码低位交叉访问 存储器</vt:lpstr>
      <vt:lpstr>地  址</vt:lpstr>
      <vt:lpstr>目  的</vt:lpstr>
      <vt:lpstr>问  题</vt:lpstr>
      <vt:lpstr>虚拟存储系统</vt:lpstr>
      <vt:lpstr>虚拟存储系统</vt:lpstr>
      <vt:lpstr>虚拟存储系统</vt:lpstr>
      <vt:lpstr>PowerPoint 演示文稿</vt:lpstr>
      <vt:lpstr>基本概念</vt:lpstr>
      <vt:lpstr>外部地址变换</vt:lpstr>
      <vt:lpstr>主要内容</vt:lpstr>
      <vt:lpstr>段式虚拟存储器的 地址映象</vt:lpstr>
      <vt:lpstr>段式虚拟存储器的 地址变换</vt:lpstr>
      <vt:lpstr>段式虚拟存储器的 特点</vt:lpstr>
      <vt:lpstr>页式虚拟存储器的 地址映象</vt:lpstr>
      <vt:lpstr>页式虚拟存储器的 地址变换</vt:lpstr>
      <vt:lpstr>页式虚拟存储器的 特点</vt:lpstr>
      <vt:lpstr>段页式虚拟存储器的 地址映象</vt:lpstr>
      <vt:lpstr>段页式虚拟存储器的 地址变换</vt:lpstr>
      <vt:lpstr>段页式虚拟存储器的 特点</vt:lpstr>
      <vt:lpstr>加快内部地址变换速度的方法</vt:lpstr>
      <vt:lpstr>引  入</vt:lpstr>
      <vt:lpstr>目录表的基本思想</vt:lpstr>
      <vt:lpstr>目录表的实现</vt:lpstr>
      <vt:lpstr>目录表的特点</vt:lpstr>
      <vt:lpstr>快慢表的基本思想</vt:lpstr>
      <vt:lpstr>快慢表的实现</vt:lpstr>
      <vt:lpstr>散列函数的基本思想</vt:lpstr>
      <vt:lpstr>散列函数的实现</vt:lpstr>
      <vt:lpstr>举例：IBM 370/168</vt:lpstr>
      <vt:lpstr>PowerPoint 演示文稿</vt:lpstr>
      <vt:lpstr>页面替换算法</vt:lpstr>
      <vt:lpstr>概  述</vt:lpstr>
      <vt:lpstr>随机算法 （RAND 算法）</vt:lpstr>
      <vt:lpstr>先进先出算法 （FIFO算法）</vt:lpstr>
      <vt:lpstr>近期最少使用算法  （LFU算法）</vt:lpstr>
      <vt:lpstr>最久没有使用算法  （LRU算法）</vt:lpstr>
      <vt:lpstr>最优替换算法 （OPT算法）</vt:lpstr>
      <vt:lpstr>例  子</vt:lpstr>
      <vt:lpstr>PowerPoint 演示文稿</vt:lpstr>
      <vt:lpstr>堆栈型算法</vt:lpstr>
      <vt:lpstr>PowerPoint 演示文稿</vt:lpstr>
      <vt:lpstr>提高主存命中率的方法</vt:lpstr>
      <vt:lpstr>页面大小的选择</vt:lpstr>
      <vt:lpstr>主存容量</vt:lpstr>
      <vt:lpstr>页面调度算法</vt:lpstr>
      <vt:lpstr>Cache存储系统</vt:lpstr>
      <vt:lpstr>Cache存储系统</vt:lpstr>
      <vt:lpstr>基本工作原理</vt:lpstr>
      <vt:lpstr>地址映象与变换方法</vt:lpstr>
      <vt:lpstr>基本概念</vt:lpstr>
      <vt:lpstr>主存和Cache的编址</vt:lpstr>
      <vt:lpstr>直接映象</vt:lpstr>
      <vt:lpstr>直接地址变换</vt:lpstr>
      <vt:lpstr>特  点</vt:lpstr>
      <vt:lpstr>全相联映象</vt:lpstr>
      <vt:lpstr>全相联地址变换</vt:lpstr>
      <vt:lpstr>特  点</vt:lpstr>
      <vt:lpstr>组相联映象</vt:lpstr>
      <vt:lpstr>PowerPoint 演示文稿</vt:lpstr>
      <vt:lpstr>组相联地址变换</vt:lpstr>
      <vt:lpstr>用相联存储器实现并行查找</vt:lpstr>
      <vt:lpstr>用单体多字存储器实现并行查找</vt:lpstr>
      <vt:lpstr>用单体多字存储器实现并行查找</vt:lpstr>
      <vt:lpstr>Cache替换算法</vt:lpstr>
      <vt:lpstr>基本概念</vt:lpstr>
      <vt:lpstr>轮换法及其实现</vt:lpstr>
      <vt:lpstr>每块一个计数器</vt:lpstr>
      <vt:lpstr>举  例</vt:lpstr>
      <vt:lpstr>每组一个计数器</vt:lpstr>
      <vt:lpstr>LRU算法及其实现</vt:lpstr>
      <vt:lpstr>举  例</vt:lpstr>
      <vt:lpstr>堆栈法</vt:lpstr>
      <vt:lpstr>堆栈法</vt:lpstr>
      <vt:lpstr>比较对法</vt:lpstr>
      <vt:lpstr>举  例 — 设计</vt:lpstr>
      <vt:lpstr>举  例 — 硬件</vt:lpstr>
      <vt:lpstr>举  例 — 成本</vt:lpstr>
      <vt:lpstr>多级状态位技术</vt:lpstr>
      <vt:lpstr>Cache的一致性问题</vt:lpstr>
      <vt:lpstr>Cache的一致性问题</vt:lpstr>
      <vt:lpstr>写命中时的策略</vt:lpstr>
      <vt:lpstr>特点比较</vt:lpstr>
      <vt:lpstr>写缺失时的策略</vt:lpstr>
      <vt:lpstr>例  子</vt:lpstr>
      <vt:lpstr>提  示</vt:lpstr>
      <vt:lpstr>Cache性能</vt:lpstr>
      <vt:lpstr>Cache性能评价</vt:lpstr>
      <vt:lpstr>CPU执行时间</vt:lpstr>
      <vt:lpstr>例  子</vt:lpstr>
      <vt:lpstr>例  子（续）</vt:lpstr>
      <vt:lpstr>平均存储器访问时间（AMAT）</vt:lpstr>
      <vt:lpstr>例  子</vt:lpstr>
      <vt:lpstr>例  子（续）</vt:lpstr>
      <vt:lpstr>提高Cache性能</vt:lpstr>
      <vt:lpstr>降低缺失代价</vt:lpstr>
      <vt:lpstr>多级Cache</vt:lpstr>
      <vt:lpstr>基本思想</vt:lpstr>
      <vt:lpstr>性能分析</vt:lpstr>
      <vt:lpstr>例  子</vt:lpstr>
      <vt:lpstr>例  子</vt:lpstr>
      <vt:lpstr>第二级Cache</vt:lpstr>
      <vt:lpstr>设计考虑</vt:lpstr>
      <vt:lpstr>设计考虑</vt:lpstr>
      <vt:lpstr>第二级Cache的相联度设计考虑</vt:lpstr>
      <vt:lpstr>第二级Cache的相联度设计考虑</vt:lpstr>
      <vt:lpstr>请求字处理技术</vt:lpstr>
      <vt:lpstr>局限性</vt:lpstr>
      <vt:lpstr>让读缺失优先于写</vt:lpstr>
      <vt:lpstr>写缓冲区</vt:lpstr>
      <vt:lpstr>让读缺失优先于写</vt:lpstr>
      <vt:lpstr>合并写缓冲区</vt:lpstr>
      <vt:lpstr>合并写缓冲区</vt:lpstr>
      <vt:lpstr>牺牲者Cache</vt:lpstr>
      <vt:lpstr>牺牲者Cache</vt:lpstr>
      <vt:lpstr>降低缺失率</vt:lpstr>
      <vt:lpstr>导致缺失的原因</vt:lpstr>
      <vt:lpstr>3Cs总缺失率</vt:lpstr>
      <vt:lpstr>2:1Cache经验规律</vt:lpstr>
      <vt:lpstr>3Cs缺失率分布 （相对值）</vt:lpstr>
      <vt:lpstr>总  结</vt:lpstr>
      <vt:lpstr>增加Cache块大小</vt:lpstr>
      <vt:lpstr>图  示</vt:lpstr>
      <vt:lpstr>分  析</vt:lpstr>
      <vt:lpstr>AMAT与块大小</vt:lpstr>
      <vt:lpstr>块大小的选择</vt:lpstr>
      <vt:lpstr>增加Cache容量</vt:lpstr>
      <vt:lpstr>增加相联度</vt:lpstr>
      <vt:lpstr>增加相联度</vt:lpstr>
      <vt:lpstr>AMAT与相联度</vt:lpstr>
      <vt:lpstr>路预测</vt:lpstr>
      <vt:lpstr>伪相联Cache</vt:lpstr>
      <vt:lpstr>伪相联Cache</vt:lpstr>
      <vt:lpstr>编译优化</vt:lpstr>
      <vt:lpstr>编译优化</vt:lpstr>
      <vt:lpstr>内外循环交换</vt:lpstr>
      <vt:lpstr>循环融合</vt:lpstr>
      <vt:lpstr>循环融合</vt:lpstr>
      <vt:lpstr>分  块</vt:lpstr>
      <vt:lpstr>分  块</vt:lpstr>
      <vt:lpstr>分  块</vt:lpstr>
      <vt:lpstr>通过并行性降低缺失代价/缺失率 </vt:lpstr>
      <vt:lpstr>非阻塞Cache技术</vt:lpstr>
      <vt:lpstr>PowerPoint 演示文稿</vt:lpstr>
      <vt:lpstr>指令和数据硬件预取</vt:lpstr>
      <vt:lpstr>硬件预取效果</vt:lpstr>
      <vt:lpstr>编译控制的预取</vt:lpstr>
      <vt:lpstr>降低Cache命中时间 </vt:lpstr>
      <vt:lpstr>小而简单的Cache </vt:lpstr>
      <vt:lpstr>虚拟Cache </vt:lpstr>
      <vt:lpstr>虚拟Cache </vt:lpstr>
      <vt:lpstr>并非都采用虚拟Cache</vt:lpstr>
      <vt:lpstr>并非都采用虚拟Cache</vt:lpstr>
      <vt:lpstr>虚拟索引＋物理标识</vt:lpstr>
      <vt:lpstr>三级存储系统</vt:lpstr>
      <vt:lpstr>两个存储系统的 组织方式</vt:lpstr>
      <vt:lpstr>一个存储系统的 组织方式</vt:lpstr>
      <vt:lpstr>全Cache存储系统</vt:lpstr>
    </vt:vector>
  </TitlesOfParts>
  <Company>同济大学.电子与信息工程学院.计算机科学与工程系</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dc:title>
  <dc:subject>存储系统</dc:subject>
  <dc:creator>陆有军</dc:creator>
  <cp:lastModifiedBy>lyj</cp:lastModifiedBy>
  <cp:revision>318</cp:revision>
  <dcterms:created xsi:type="dcterms:W3CDTF">1601-01-01T00:00:00Z</dcterms:created>
  <dcterms:modified xsi:type="dcterms:W3CDTF">2024-11-18T04:01:39Z</dcterms:modified>
</cp:coreProperties>
</file>