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8"/>
  </p:notesMasterIdLst>
  <p:handoutMasterIdLst>
    <p:handoutMasterId r:id="rId69"/>
  </p:handoutMasterIdLst>
  <p:sldIdLst>
    <p:sldId id="263" r:id="rId2"/>
    <p:sldId id="414" r:id="rId3"/>
    <p:sldId id="415" r:id="rId4"/>
    <p:sldId id="428" r:id="rId5"/>
    <p:sldId id="416" r:id="rId6"/>
    <p:sldId id="418" r:id="rId7"/>
    <p:sldId id="419" r:id="rId8"/>
    <p:sldId id="417" r:id="rId9"/>
    <p:sldId id="420" r:id="rId10"/>
    <p:sldId id="423" r:id="rId11"/>
    <p:sldId id="421" r:id="rId12"/>
    <p:sldId id="424" r:id="rId13"/>
    <p:sldId id="422" r:id="rId14"/>
    <p:sldId id="425" r:id="rId15"/>
    <p:sldId id="426" r:id="rId16"/>
    <p:sldId id="427" r:id="rId17"/>
    <p:sldId id="429" r:id="rId18"/>
    <p:sldId id="431" r:id="rId19"/>
    <p:sldId id="434" r:id="rId20"/>
    <p:sldId id="432" r:id="rId21"/>
    <p:sldId id="435" r:id="rId22"/>
    <p:sldId id="436" r:id="rId23"/>
    <p:sldId id="437" r:id="rId24"/>
    <p:sldId id="438" r:id="rId25"/>
    <p:sldId id="430" r:id="rId26"/>
    <p:sldId id="495" r:id="rId27"/>
    <p:sldId id="493" r:id="rId28"/>
    <p:sldId id="497" r:id="rId29"/>
    <p:sldId id="496" r:id="rId30"/>
    <p:sldId id="441" r:id="rId31"/>
    <p:sldId id="442" r:id="rId32"/>
    <p:sldId id="443" r:id="rId33"/>
    <p:sldId id="494" r:id="rId34"/>
    <p:sldId id="440" r:id="rId35"/>
    <p:sldId id="448" r:id="rId36"/>
    <p:sldId id="452" r:id="rId37"/>
    <p:sldId id="455" r:id="rId38"/>
    <p:sldId id="453" r:id="rId39"/>
    <p:sldId id="454" r:id="rId40"/>
    <p:sldId id="456" r:id="rId41"/>
    <p:sldId id="457" r:id="rId42"/>
    <p:sldId id="458" r:id="rId43"/>
    <p:sldId id="459" r:id="rId44"/>
    <p:sldId id="460" r:id="rId45"/>
    <p:sldId id="461" r:id="rId46"/>
    <p:sldId id="449" r:id="rId47"/>
    <p:sldId id="462" r:id="rId48"/>
    <p:sldId id="463" r:id="rId49"/>
    <p:sldId id="469" r:id="rId50"/>
    <p:sldId id="473" r:id="rId51"/>
    <p:sldId id="475" r:id="rId52"/>
    <p:sldId id="479" r:id="rId53"/>
    <p:sldId id="480" r:id="rId54"/>
    <p:sldId id="484" r:id="rId55"/>
    <p:sldId id="482" r:id="rId56"/>
    <p:sldId id="485" r:id="rId57"/>
    <p:sldId id="487" r:id="rId58"/>
    <p:sldId id="483" r:id="rId59"/>
    <p:sldId id="488" r:id="rId60"/>
    <p:sldId id="489" r:id="rId61"/>
    <p:sldId id="476" r:id="rId62"/>
    <p:sldId id="490" r:id="rId63"/>
    <p:sldId id="477" r:id="rId64"/>
    <p:sldId id="491" r:id="rId65"/>
    <p:sldId id="478" r:id="rId66"/>
    <p:sldId id="492" r:id="rId67"/>
  </p:sldIdLst>
  <p:sldSz cx="9144000" cy="6858000" type="screen4x3"/>
  <p:notesSz cx="6858000" cy="9144000"/>
  <p:defaultTextStyle>
    <a:defPPr>
      <a:defRPr lang="en-US"/>
    </a:defPPr>
    <a:lvl1pPr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1pPr>
    <a:lvl2pPr marL="457200"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2pPr>
    <a:lvl3pPr marL="914400"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3pPr>
    <a:lvl4pPr marL="1371600"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4pPr>
    <a:lvl5pPr marL="1828800" algn="l" rtl="0" fontAlgn="base">
      <a:spcBef>
        <a:spcPct val="20000"/>
      </a:spcBef>
      <a:spcAft>
        <a:spcPct val="0"/>
      </a:spcAft>
      <a:buClr>
        <a:schemeClr val="tx1"/>
      </a:buClr>
      <a:buFont typeface="Wingdings" pitchFamily="2" charset="2"/>
      <a:defRPr kumimoji="1" sz="3200" kern="1200">
        <a:solidFill>
          <a:schemeClr val="tx1"/>
        </a:solidFill>
        <a:latin typeface="Comic Sans MS" pitchFamily="66" charset="0"/>
        <a:ea typeface="宋体" pitchFamily="2" charset="-122"/>
        <a:cs typeface="+mn-cs"/>
      </a:defRPr>
    </a:lvl5pPr>
    <a:lvl6pPr marL="2286000" algn="l" defTabSz="914400" rtl="0" eaLnBrk="1" latinLnBrk="0" hangingPunct="1">
      <a:defRPr kumimoji="1" sz="3200" kern="1200">
        <a:solidFill>
          <a:schemeClr val="tx1"/>
        </a:solidFill>
        <a:latin typeface="Comic Sans MS" pitchFamily="66" charset="0"/>
        <a:ea typeface="宋体" pitchFamily="2" charset="-122"/>
        <a:cs typeface="+mn-cs"/>
      </a:defRPr>
    </a:lvl6pPr>
    <a:lvl7pPr marL="2743200" algn="l" defTabSz="914400" rtl="0" eaLnBrk="1" latinLnBrk="0" hangingPunct="1">
      <a:defRPr kumimoji="1" sz="3200" kern="1200">
        <a:solidFill>
          <a:schemeClr val="tx1"/>
        </a:solidFill>
        <a:latin typeface="Comic Sans MS" pitchFamily="66" charset="0"/>
        <a:ea typeface="宋体" pitchFamily="2" charset="-122"/>
        <a:cs typeface="+mn-cs"/>
      </a:defRPr>
    </a:lvl7pPr>
    <a:lvl8pPr marL="3200400" algn="l" defTabSz="914400" rtl="0" eaLnBrk="1" latinLnBrk="0" hangingPunct="1">
      <a:defRPr kumimoji="1" sz="3200" kern="1200">
        <a:solidFill>
          <a:schemeClr val="tx1"/>
        </a:solidFill>
        <a:latin typeface="Comic Sans MS" pitchFamily="66" charset="0"/>
        <a:ea typeface="宋体" pitchFamily="2" charset="-122"/>
        <a:cs typeface="+mn-cs"/>
      </a:defRPr>
    </a:lvl8pPr>
    <a:lvl9pPr marL="3657600" algn="l" defTabSz="914400" rtl="0" eaLnBrk="1" latinLnBrk="0" hangingPunct="1">
      <a:defRPr kumimoji="1" sz="3200" kern="1200">
        <a:solidFill>
          <a:schemeClr val="tx1"/>
        </a:solidFill>
        <a:latin typeface="Comic Sans MS" pitchFamily="66"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CC"/>
    <a:srgbClr val="0099FF"/>
    <a:srgbClr val="009900"/>
    <a:srgbClr val="99FF66"/>
    <a:srgbClr val="FF0000"/>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92" autoAdjust="0"/>
    <p:restoredTop sz="90929"/>
  </p:normalViewPr>
  <p:slideViewPr>
    <p:cSldViewPr>
      <p:cViewPr varScale="1">
        <p:scale>
          <a:sx n="116" d="100"/>
          <a:sy n="116" d="100"/>
        </p:scale>
        <p:origin x="-141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7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latin typeface="Times New Roman" pitchFamily="18" charset="0"/>
              </a:defRPr>
            </a:lvl1pPr>
          </a:lstStyle>
          <a:p>
            <a:pPr>
              <a:defRPr/>
            </a:pPr>
            <a:endParaRPr lang="zh-CN" altLang="en-US"/>
          </a:p>
        </p:txBody>
      </p:sp>
      <p:sp>
        <p:nvSpPr>
          <p:cNvPr id="112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atin typeface="Times New Roman" pitchFamily="18" charset="0"/>
              </a:defRPr>
            </a:lvl1pPr>
          </a:lstStyle>
          <a:p>
            <a:pPr>
              <a:defRPr/>
            </a:pPr>
            <a:endParaRPr lang="en-US" altLang="zh-CN"/>
          </a:p>
        </p:txBody>
      </p:sp>
      <p:sp>
        <p:nvSpPr>
          <p:cNvPr id="112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latin typeface="Times New Roman" pitchFamily="18" charset="0"/>
              </a:defRPr>
            </a:lvl1pPr>
          </a:lstStyle>
          <a:p>
            <a:pPr>
              <a:defRPr/>
            </a:pPr>
            <a:endParaRPr lang="en-US" altLang="zh-CN"/>
          </a:p>
        </p:txBody>
      </p:sp>
      <p:sp>
        <p:nvSpPr>
          <p:cNvPr id="112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atin typeface="Times New Roman" pitchFamily="18" charset="0"/>
              </a:defRPr>
            </a:lvl1pPr>
          </a:lstStyle>
          <a:p>
            <a:pPr>
              <a:defRPr/>
            </a:pPr>
            <a:fld id="{F78FA079-140C-448F-A93E-EE33DE2170CD}" type="slidenum">
              <a:rPr lang="zh-CN" altLang="en-US"/>
              <a:pPr>
                <a:defRPr/>
              </a:pPr>
              <a:t>‹#›</a:t>
            </a:fld>
            <a:endParaRPr lang="en-US" altLang="zh-CN"/>
          </a:p>
        </p:txBody>
      </p:sp>
    </p:spTree>
    <p:extLst>
      <p:ext uri="{BB962C8B-B14F-4D97-AF65-F5344CB8AC3E}">
        <p14:creationId xmlns:p14="http://schemas.microsoft.com/office/powerpoint/2010/main" val="2884948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latin typeface="Times New Roman" pitchFamily="18" charset="0"/>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latin typeface="Times New Roman" pitchFamily="18"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latin typeface="Times New Roman" pitchFamily="18" charset="0"/>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atin typeface="Times New Roman" pitchFamily="18" charset="0"/>
              </a:defRPr>
            </a:lvl1pPr>
          </a:lstStyle>
          <a:p>
            <a:pPr>
              <a:defRPr/>
            </a:pPr>
            <a:fld id="{B2A959FC-0C5C-46D4-8660-DF0C69E4CE5D}" type="slidenum">
              <a:rPr lang="zh-CN" altLang="en-US"/>
              <a:pPr>
                <a:defRPr/>
              </a:pPr>
              <a:t>‹#›</a:t>
            </a:fld>
            <a:endParaRPr lang="en-US" altLang="zh-CN"/>
          </a:p>
        </p:txBody>
      </p:sp>
    </p:spTree>
    <p:extLst>
      <p:ext uri="{BB962C8B-B14F-4D97-AF65-F5344CB8AC3E}">
        <p14:creationId xmlns:p14="http://schemas.microsoft.com/office/powerpoint/2010/main" val="26930722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eaLnBrk="1" hangingPunct="1">
                <a:defRPr/>
              </a:pPr>
              <a:endParaRPr lang="zh-CN" altLang="en-US" smtClean="0"/>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algn="ctr" eaLnBrk="1" hangingPunct="1">
              <a:spcBef>
                <a:spcPct val="0"/>
              </a:spcBef>
              <a:buClrTx/>
              <a:buFontTx/>
              <a:buNone/>
              <a:defRPr/>
            </a:pPr>
            <a:endParaRPr lang="zh-CN" altLang="en-US" sz="2400" smtClean="0">
              <a:latin typeface="Times New Roman" pitchFamily="18" charset="0"/>
            </a:endParaRPr>
          </a:p>
        </p:txBody>
      </p:sp>
      <p:sp>
        <p:nvSpPr>
          <p:cNvPr id="106" name="Rectangle 109"/>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algn="ctr" eaLnBrk="1" hangingPunct="1">
              <a:spcBef>
                <a:spcPct val="0"/>
              </a:spcBef>
              <a:buClrTx/>
              <a:buFontTx/>
              <a:buNone/>
              <a:defRPr/>
            </a:pPr>
            <a:endParaRPr lang="zh-CN" altLang="en-US" sz="2400" smtClean="0">
              <a:latin typeface="Times New Roman" pitchFamily="18" charset="0"/>
            </a:endParaRPr>
          </a:p>
        </p:txBody>
      </p:sp>
      <p:pic>
        <p:nvPicPr>
          <p:cNvPr id="107" name="Picture 110" descr="hui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838200"/>
            <a:ext cx="11620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 name="Rectangle 106"/>
          <p:cNvSpPr>
            <a:spLocks noGrp="1" noChangeArrowheads="1"/>
          </p:cNvSpPr>
          <p:nvPr>
            <p:ph type="ctrTitle"/>
          </p:nvPr>
        </p:nvSpPr>
        <p:spPr>
          <a:xfrm>
            <a:off x="1169988" y="1046163"/>
            <a:ext cx="7380287" cy="1012825"/>
          </a:xfrm>
        </p:spPr>
        <p:txBody>
          <a:bodyPr/>
          <a:lstStyle>
            <a:lvl1pPr>
              <a:defRPr sz="4400"/>
            </a:lvl1pPr>
          </a:lstStyle>
          <a:p>
            <a:pPr lvl="0"/>
            <a:r>
              <a:rPr lang="zh-CN" altLang="en-US" noProof="0" smtClean="0"/>
              <a:t>单击此处编辑母版标题样式</a:t>
            </a:r>
          </a:p>
        </p:txBody>
      </p:sp>
      <p:sp>
        <p:nvSpPr>
          <p:cNvPr id="8299"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08" name="Rectangle 103"/>
          <p:cNvSpPr>
            <a:spLocks noGrp="1" noChangeArrowheads="1"/>
          </p:cNvSpPr>
          <p:nvPr>
            <p:ph type="dt" sz="half" idx="10"/>
          </p:nvPr>
        </p:nvSpPr>
        <p:spPr bwMode="auto">
          <a:xfrm>
            <a:off x="1387475" y="6357938"/>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kumimoji="0" sz="1400">
                <a:solidFill>
                  <a:schemeClr val="folHlink"/>
                </a:solidFill>
                <a:latin typeface="Times New Roman" pitchFamily="18" charset="0"/>
              </a:defRPr>
            </a:lvl1pPr>
          </a:lstStyle>
          <a:p>
            <a:pPr>
              <a:defRPr/>
            </a:pPr>
            <a:endParaRPr lang="en-US" altLang="zh-CN"/>
          </a:p>
        </p:txBody>
      </p:sp>
      <p:sp>
        <p:nvSpPr>
          <p:cNvPr id="109" name="Rectangle 104"/>
          <p:cNvSpPr>
            <a:spLocks noGrp="1" noChangeArrowheads="1"/>
          </p:cNvSpPr>
          <p:nvPr>
            <p:ph type="ftr" sz="quarter" idx="11"/>
          </p:nvPr>
        </p:nvSpPr>
        <p:spPr bwMode="auto">
          <a:xfrm>
            <a:off x="3722688" y="6357938"/>
            <a:ext cx="2271712"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FontTx/>
              <a:buNone/>
              <a:defRPr kumimoji="0" sz="1400">
                <a:solidFill>
                  <a:schemeClr val="folHlink"/>
                </a:solidFill>
                <a:latin typeface="Times New Roman" pitchFamily="18" charset="0"/>
              </a:defRPr>
            </a:lvl1pPr>
          </a:lstStyle>
          <a:p>
            <a:pPr>
              <a:defRPr/>
            </a:pPr>
            <a:endParaRPr lang="en-US" altLang="zh-CN"/>
          </a:p>
        </p:txBody>
      </p:sp>
      <p:sp>
        <p:nvSpPr>
          <p:cNvPr id="110" name="Rectangle 105"/>
          <p:cNvSpPr>
            <a:spLocks noGrp="1" noChangeArrowheads="1"/>
          </p:cNvSpPr>
          <p:nvPr>
            <p:ph type="sldNum" sz="quarter" idx="12"/>
          </p:nvPr>
        </p:nvSpPr>
        <p:spPr bwMode="auto">
          <a:xfrm>
            <a:off x="6464300" y="6361113"/>
            <a:ext cx="1906588"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400">
                <a:solidFill>
                  <a:schemeClr val="folHlink"/>
                </a:solidFill>
                <a:latin typeface="Times New Roman" pitchFamily="18" charset="0"/>
              </a:defRPr>
            </a:lvl1pPr>
          </a:lstStyle>
          <a:p>
            <a:pPr>
              <a:defRPr/>
            </a:pPr>
            <a:fld id="{7A4C8F72-A1FC-4B06-BED8-DF1E95A887EB}" type="slidenum">
              <a:rPr lang="zh-CN" altLang="en-US"/>
              <a:pPr>
                <a:defRPr/>
              </a:pPr>
              <a:t>‹#›</a:t>
            </a:fld>
            <a:endParaRPr lang="en-US" altLang="zh-CN"/>
          </a:p>
        </p:txBody>
      </p:sp>
    </p:spTree>
    <p:extLst>
      <p:ext uri="{BB962C8B-B14F-4D97-AF65-F5344CB8AC3E}">
        <p14:creationId xmlns:p14="http://schemas.microsoft.com/office/powerpoint/2010/main" val="4068660348"/>
      </p:ext>
    </p:extLst>
  </p:cSld>
  <p:clrMapOvr>
    <a:masterClrMapping/>
  </p:clrMapOvr>
  <p:transition spd="slow">
    <p:random/>
    <p:sndAc>
      <p:stSnd>
        <p:snd r:embed="rId1" name="projctor.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36069265"/>
      </p:ext>
    </p:extLst>
  </p:cSld>
  <p:clrMapOvr>
    <a:masterClrMapping/>
  </p:clrMapOvr>
  <p:transition spd="slow">
    <p:random/>
    <p:sndAc>
      <p:stSnd>
        <p:snd r:embed="rId1" name="projctor.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76250"/>
            <a:ext cx="1989138"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9625" y="476250"/>
            <a:ext cx="5816600"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92035966"/>
      </p:ext>
    </p:extLst>
  </p:cSld>
  <p:clrMapOvr>
    <a:masterClrMapping/>
  </p:clrMapOvr>
  <p:transition spd="slow">
    <p:random/>
    <p:sndAc>
      <p:stSnd>
        <p:snd r:embed="rId1" name="projctor.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1577570"/>
      </p:ext>
    </p:extLst>
  </p:cSld>
  <p:clrMapOvr>
    <a:masterClrMapping/>
  </p:clrMapOvr>
  <p:transition spd="slow">
    <p:random/>
    <p:sndAc>
      <p:stSnd>
        <p:snd r:embed="rId1" name="projctor.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52930778"/>
      </p:ext>
    </p:extLst>
  </p:cSld>
  <p:clrMapOvr>
    <a:masterClrMapping/>
  </p:clrMapOvr>
  <p:transition spd="slow">
    <p:random/>
    <p:sndAc>
      <p:stSnd>
        <p:snd r:embed="rId1" name="projctor.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9625" y="1916113"/>
            <a:ext cx="3902075" cy="4484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64100" y="1916113"/>
            <a:ext cx="3903663" cy="4484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40895458"/>
      </p:ext>
    </p:extLst>
  </p:cSld>
  <p:clrMapOvr>
    <a:masterClrMapping/>
  </p:clrMapOvr>
  <p:transition spd="slow">
    <p:random/>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79999856"/>
      </p:ext>
    </p:extLst>
  </p:cSld>
  <p:clrMapOvr>
    <a:masterClrMapping/>
  </p:clrMapOvr>
  <p:transition spd="slow">
    <p:random/>
    <p:sndAc>
      <p:stSnd>
        <p:snd r:embed="rId1" name="projctor.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828873571"/>
      </p:ext>
    </p:extLst>
  </p:cSld>
  <p:clrMapOvr>
    <a:masterClrMapping/>
  </p:clrMapOvr>
  <p:transition spd="slow">
    <p:random/>
    <p:sndAc>
      <p:stSnd>
        <p:snd r:embed="rId1" name="projctor.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68224395"/>
      </p:ext>
    </p:extLst>
  </p:cSld>
  <p:clrMapOvr>
    <a:masterClrMapping/>
  </p:clrMapOvr>
  <p:transition spd="slow">
    <p:random/>
    <p:sndAc>
      <p:stSnd>
        <p:snd r:embed="rId1" name="projctor.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88108031"/>
      </p:ext>
    </p:extLst>
  </p:cSld>
  <p:clrMapOvr>
    <a:masterClrMapping/>
  </p:clrMapOvr>
  <p:transition spd="slow">
    <p:random/>
    <p:sndAc>
      <p:stSnd>
        <p:snd r:embed="rId1" name="projctor.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46900508"/>
      </p:ext>
    </p:extLst>
  </p:cSld>
  <p:clrMapOvr>
    <a:masterClrMapping/>
  </p:clrMapOvr>
  <p:transition spd="slow">
    <p:random/>
    <p:sndAc>
      <p:stSnd>
        <p:snd r:embed="rId1" name="projctor.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3" descr="图片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68263"/>
            <a:ext cx="647700" cy="6713537"/>
            <a:chOff x="0" y="43"/>
            <a:chExt cx="5760" cy="4229"/>
          </a:xfrm>
        </p:grpSpPr>
        <p:sp>
          <p:nvSpPr>
            <p:cNvPr id="1038"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2"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4"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8"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9"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1"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2"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3"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4"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7"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8"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9"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1"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2"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3"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4"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5"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5"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8" name="Rectangle 103"/>
          <p:cNvSpPr>
            <a:spLocks noChangeArrowheads="1"/>
          </p:cNvSpPr>
          <p:nvPr/>
        </p:nvSpPr>
        <p:spPr bwMode="auto">
          <a:xfrm>
            <a:off x="860425" y="260350"/>
            <a:ext cx="496888" cy="1450975"/>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algn="ctr" eaLnBrk="1" hangingPunct="1">
              <a:defRPr/>
            </a:pPr>
            <a:endParaRPr lang="zh-CN" altLang="en-US" smtClean="0">
              <a:solidFill>
                <a:srgbClr val="009900"/>
              </a:solidFill>
            </a:endParaRPr>
          </a:p>
        </p:txBody>
      </p:sp>
      <p:sp>
        <p:nvSpPr>
          <p:cNvPr id="1029" name="Rectangle 104"/>
          <p:cNvSpPr>
            <a:spLocks noChangeArrowheads="1"/>
          </p:cNvSpPr>
          <p:nvPr/>
        </p:nvSpPr>
        <p:spPr bwMode="auto">
          <a:xfrm>
            <a:off x="611188" y="392113"/>
            <a:ext cx="5662612"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eaLnBrk="1" hangingPunct="1">
              <a:defRPr/>
            </a:pPr>
            <a:endParaRPr lang="zh-CN" altLang="en-US" smtClean="0"/>
          </a:p>
        </p:txBody>
      </p:sp>
      <p:sp>
        <p:nvSpPr>
          <p:cNvPr id="1030" name="Rectangle 105"/>
          <p:cNvSpPr>
            <a:spLocks noChangeArrowheads="1"/>
          </p:cNvSpPr>
          <p:nvPr/>
        </p:nvSpPr>
        <p:spPr bwMode="auto">
          <a:xfrm>
            <a:off x="7308850" y="1484313"/>
            <a:ext cx="1474788" cy="338137"/>
          </a:xfrm>
          <a:prstGeom prst="rect">
            <a:avLst/>
          </a:prstGeom>
          <a:solidFill>
            <a:srgbClr val="00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eaLnBrk="1" hangingPunct="1">
              <a:defRPr/>
            </a:pPr>
            <a:endParaRPr lang="zh-CN" altLang="en-US" smtClean="0"/>
          </a:p>
        </p:txBody>
      </p:sp>
      <p:sp>
        <p:nvSpPr>
          <p:cNvPr id="1031" name="Rectangle 106"/>
          <p:cNvSpPr>
            <a:spLocks noChangeArrowheads="1"/>
          </p:cNvSpPr>
          <p:nvPr/>
        </p:nvSpPr>
        <p:spPr bwMode="auto">
          <a:xfrm>
            <a:off x="3203575" y="1628775"/>
            <a:ext cx="5662613"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200">
                <a:solidFill>
                  <a:schemeClr val="tx1"/>
                </a:solidFill>
                <a:latin typeface="Comic Sans MS" pitchFamily="66" charset="0"/>
                <a:ea typeface="宋体" pitchFamily="2" charset="-122"/>
              </a:defRPr>
            </a:lvl1pPr>
            <a:lvl2pPr marL="742950" indent="-285750" eaLnBrk="0" hangingPunct="0">
              <a:defRPr kumimoji="1" sz="3200">
                <a:solidFill>
                  <a:schemeClr val="tx1"/>
                </a:solidFill>
                <a:latin typeface="Comic Sans MS" pitchFamily="66" charset="0"/>
                <a:ea typeface="宋体" pitchFamily="2" charset="-122"/>
              </a:defRPr>
            </a:lvl2pPr>
            <a:lvl3pPr marL="1143000" indent="-228600" eaLnBrk="0" hangingPunct="0">
              <a:defRPr kumimoji="1" sz="3200">
                <a:solidFill>
                  <a:schemeClr val="tx1"/>
                </a:solidFill>
                <a:latin typeface="Comic Sans MS" pitchFamily="66" charset="0"/>
                <a:ea typeface="宋体" pitchFamily="2" charset="-122"/>
              </a:defRPr>
            </a:lvl3pPr>
            <a:lvl4pPr marL="1600200" indent="-228600" eaLnBrk="0" hangingPunct="0">
              <a:defRPr kumimoji="1" sz="3200">
                <a:solidFill>
                  <a:schemeClr val="tx1"/>
                </a:solidFill>
                <a:latin typeface="Comic Sans MS" pitchFamily="66" charset="0"/>
                <a:ea typeface="宋体" pitchFamily="2" charset="-122"/>
              </a:defRPr>
            </a:lvl4pPr>
            <a:lvl5pPr marL="2057400" indent="-228600" eaLnBrk="0" hangingPunct="0">
              <a:defRPr kumimoji="1" sz="3200">
                <a:solidFill>
                  <a:schemeClr val="tx1"/>
                </a:solidFill>
                <a:latin typeface="Comic Sans MS" pitchFamily="66" charset="0"/>
                <a:ea typeface="宋体" pitchFamily="2" charset="-122"/>
              </a:defRPr>
            </a:lvl5pPr>
            <a:lvl6pPr marL="25146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6pPr>
            <a:lvl7pPr marL="29718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7pPr>
            <a:lvl8pPr marL="34290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8pPr>
            <a:lvl9pPr marL="3886200" indent="-228600" eaLnBrk="0" fontAlgn="base" hangingPunct="0">
              <a:spcBef>
                <a:spcPct val="20000"/>
              </a:spcBef>
              <a:spcAft>
                <a:spcPct val="0"/>
              </a:spcAft>
              <a:buClr>
                <a:schemeClr val="tx1"/>
              </a:buClr>
              <a:buFont typeface="Wingdings" pitchFamily="2" charset="2"/>
              <a:defRPr kumimoji="1" sz="3200">
                <a:solidFill>
                  <a:schemeClr val="tx1"/>
                </a:solidFill>
                <a:latin typeface="Comic Sans MS" pitchFamily="66" charset="0"/>
                <a:ea typeface="宋体" pitchFamily="2" charset="-122"/>
              </a:defRPr>
            </a:lvl9pPr>
          </a:lstStyle>
          <a:p>
            <a:pPr eaLnBrk="1" hangingPunct="1">
              <a:defRPr/>
            </a:pPr>
            <a:endParaRPr lang="zh-CN" altLang="en-US" smtClean="0"/>
          </a:p>
        </p:txBody>
      </p:sp>
      <p:sp>
        <p:nvSpPr>
          <p:cNvPr id="1032" name="Rectangle 107"/>
          <p:cNvSpPr>
            <a:spLocks noGrp="1" noChangeArrowheads="1"/>
          </p:cNvSpPr>
          <p:nvPr>
            <p:ph type="body" idx="1"/>
          </p:nvPr>
        </p:nvSpPr>
        <p:spPr bwMode="auto">
          <a:xfrm>
            <a:off x="809625" y="1916113"/>
            <a:ext cx="7958138" cy="448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279" name="Rectangle 111"/>
          <p:cNvSpPr>
            <a:spLocks noGrp="1" noChangeArrowheads="1"/>
          </p:cNvSpPr>
          <p:nvPr>
            <p:ph type="title"/>
          </p:nvPr>
        </p:nvSpPr>
        <p:spPr bwMode="auto">
          <a:xfrm>
            <a:off x="1331913" y="476250"/>
            <a:ext cx="58674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7287" name="Rectangle 119"/>
          <p:cNvSpPr>
            <a:spLocks noChangeArrowheads="1"/>
          </p:cNvSpPr>
          <p:nvPr/>
        </p:nvSpPr>
        <p:spPr bwMode="auto">
          <a:xfrm>
            <a:off x="3352800" y="6477000"/>
            <a:ext cx="1676400" cy="381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lnSpc>
                <a:spcPct val="85000"/>
              </a:lnSpc>
              <a:buClrTx/>
              <a:buFontTx/>
              <a:buNone/>
              <a:defRPr/>
            </a:pPr>
            <a:r>
              <a:rPr lang="zh-CN" altLang="en-US" sz="1200" dirty="0" smtClean="0">
                <a:solidFill>
                  <a:schemeClr val="tx2"/>
                </a:solidFill>
              </a:rPr>
              <a:t>幻灯片  </a:t>
            </a:r>
            <a:fld id="{E47C54BF-BBE7-459F-AAD7-AF5EFB94D843}" type="slidenum">
              <a:rPr lang="zh-CN" altLang="en-US" sz="1200" smtClean="0">
                <a:solidFill>
                  <a:schemeClr val="tx2"/>
                </a:solidFill>
              </a:rPr>
              <a:pPr algn="ctr">
                <a:lnSpc>
                  <a:spcPct val="85000"/>
                </a:lnSpc>
                <a:buClrTx/>
                <a:buFontTx/>
                <a:buNone/>
                <a:defRPr/>
              </a:pPr>
              <a:t>‹#›</a:t>
            </a:fld>
            <a:r>
              <a:rPr lang="zh-CN" altLang="en-US" sz="1200" dirty="0" smtClean="0">
                <a:solidFill>
                  <a:schemeClr val="tx2"/>
                </a:solidFill>
              </a:rPr>
              <a:t> </a:t>
            </a:r>
            <a:r>
              <a:rPr lang="en-US" altLang="zh-CN" sz="1200" dirty="0" smtClean="0">
                <a:solidFill>
                  <a:schemeClr val="tx2"/>
                </a:solidFill>
              </a:rPr>
              <a:t>/ </a:t>
            </a:r>
            <a:r>
              <a:rPr lang="en-US" altLang="zh-CN" sz="1200" dirty="0" smtClean="0">
                <a:solidFill>
                  <a:schemeClr val="tx2"/>
                </a:solidFill>
              </a:rPr>
              <a:t>66</a:t>
            </a:r>
            <a:endParaRPr lang="en-US" altLang="zh-CN" sz="1200" dirty="0" smtClean="0">
              <a:solidFill>
                <a:schemeClr val="tx2"/>
              </a:solidFill>
            </a:endParaRPr>
          </a:p>
        </p:txBody>
      </p:sp>
      <p:sp>
        <p:nvSpPr>
          <p:cNvPr id="7289" name="Rectangle 121"/>
          <p:cNvSpPr>
            <a:spLocks noChangeArrowheads="1"/>
          </p:cNvSpPr>
          <p:nvPr/>
        </p:nvSpPr>
        <p:spPr bwMode="auto">
          <a:xfrm>
            <a:off x="685800" y="6400800"/>
            <a:ext cx="2286000" cy="4476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smtClean="0">
                <a:solidFill>
                  <a:schemeClr val="tx2"/>
                </a:solidFill>
                <a:latin typeface="Arial" pitchFamily="34" charset="0"/>
              </a:rPr>
              <a:t>《</a:t>
            </a:r>
            <a:r>
              <a:rPr lang="en-US" altLang="zh-CN" sz="1200" smtClean="0">
                <a:solidFill>
                  <a:schemeClr val="tx2"/>
                </a:solidFill>
                <a:latin typeface="Arial" pitchFamily="34" charset="0"/>
              </a:rPr>
              <a:t>Computer Architecture》V3</a:t>
            </a:r>
          </a:p>
        </p:txBody>
      </p:sp>
      <p:sp>
        <p:nvSpPr>
          <p:cNvPr id="7290" name="Rectangle 122"/>
          <p:cNvSpPr>
            <a:spLocks noChangeArrowheads="1"/>
          </p:cNvSpPr>
          <p:nvPr/>
        </p:nvSpPr>
        <p:spPr bwMode="auto">
          <a:xfrm>
            <a:off x="5334000" y="6400800"/>
            <a:ext cx="3810000" cy="44767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dirty="0" smtClean="0">
                <a:solidFill>
                  <a:schemeClr val="tx2"/>
                </a:solidFill>
              </a:rPr>
              <a:t>同济大学.电子与信息工程学院.计算机科学与技术系</a:t>
            </a:r>
          </a:p>
        </p:txBody>
      </p:sp>
      <p:pic>
        <p:nvPicPr>
          <p:cNvPr id="1037" name="Picture 124" descr="tongji"/>
          <p:cNvPicPr>
            <a:picLocks noChangeAspect="1" noChangeArrowheads="1"/>
          </p:cNvPicPr>
          <p:nvPr/>
        </p:nvPicPr>
        <p:blipFill>
          <a:blip r:embed="rId15">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451725" y="260350"/>
            <a:ext cx="12239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ransition spd="slow">
    <p:random/>
    <p:sndAc>
      <p:stSnd>
        <p:snd r:embed="rId13" name="projctor.wav"/>
      </p:stSnd>
    </p:sndAc>
  </p:transition>
  <p:txStyles>
    <p:titleStyle>
      <a:lvl1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mn-lt"/>
          <a:ea typeface="+mj-ea"/>
          <a:cs typeface="+mj-cs"/>
        </a:defRPr>
      </a:lvl1pPr>
      <a:lvl2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2pPr>
      <a:lvl3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3pPr>
      <a:lvl4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4pPr>
      <a:lvl5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5pPr>
      <a:lvl6pPr marL="4572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6pPr>
      <a:lvl7pPr marL="9144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7pPr>
      <a:lvl8pPr marL="13716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8pPr>
      <a:lvl9pPr marL="18288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pitchFamily="34" charset="0"/>
          <a:ea typeface="隶书" pitchFamily="49" charset="-122"/>
        </a:defRPr>
      </a:lvl9pPr>
    </p:titleStyle>
    <p:bodyStyle>
      <a:lvl1pPr marL="342900" indent="-342900" algn="l" rtl="0" eaLnBrk="0" fontAlgn="base" hangingPunct="0">
        <a:spcBef>
          <a:spcPct val="20000"/>
        </a:spcBef>
        <a:spcAft>
          <a:spcPct val="0"/>
        </a:spcAft>
        <a:buClr>
          <a:schemeClr val="tx1"/>
        </a:buClr>
        <a:buFont typeface="Wingdings" pitchFamily="2" charset="2"/>
        <a:buChar char="w"/>
        <a:defRPr kumimoji="1" sz="3200" b="1">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Ø"/>
        <a:defRPr kumimoji="1" sz="2800" b="1">
          <a:solidFill>
            <a:schemeClr val="tx1"/>
          </a:solidFill>
          <a:latin typeface="+mn-lt"/>
          <a:ea typeface="宋体" panose="02010600030101010101" pitchFamily="2" charset="-122"/>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宋体" panose="02010600030101010101" pitchFamily="2" charset="-122"/>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宋体" panose="02010600030101010101" pitchFamily="2" charset="-122"/>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宋体" panose="02010600030101010101" pitchFamily="2" charset="-122"/>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2.xml"/><Relationship Id="rId7" Type="http://schemas.openxmlformats.org/officeDocument/2006/relationships/slide" Target="slide4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30.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5.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6.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16.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3.xml"/><Relationship Id="rId5" Type="http://schemas.openxmlformats.org/officeDocument/2006/relationships/slide" Target="slide32.xml"/><Relationship Id="rId4" Type="http://schemas.openxmlformats.org/officeDocument/2006/relationships/slide" Target="slide31.xml"/></Relationships>
</file>

<file path=ppt/slides/_rels/slide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6.xml"/><Relationship Id="rId4" Type="http://schemas.openxmlformats.org/officeDocument/2006/relationships/slide" Target="slide35.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3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8.xml"/><Relationship Id="rId5" Type="http://schemas.openxmlformats.org/officeDocument/2006/relationships/slide" Target="slide36.xml"/><Relationship Id="rId4" Type="http://schemas.openxmlformats.org/officeDocument/2006/relationships/slide" Target="slide34.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4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5.xml"/><Relationship Id="rId4" Type="http://schemas.openxmlformats.org/officeDocument/2006/relationships/slide" Target="slide34.xml"/></Relationships>
</file>

<file path=ppt/slides/_rels/slide4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4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4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4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0.xml.rels><?xml version="1.0" encoding="UTF-8" standalone="yes"?>
<Relationships xmlns="http://schemas.openxmlformats.org/package/2006/relationships"><Relationship Id="rId3" Type="http://schemas.openxmlformats.org/officeDocument/2006/relationships/slide" Target="slide51.xml"/><Relationship Id="rId7"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65.xml"/><Relationship Id="rId5" Type="http://schemas.openxmlformats.org/officeDocument/2006/relationships/slide" Target="slide63.xml"/><Relationship Id="rId4" Type="http://schemas.openxmlformats.org/officeDocument/2006/relationships/slide" Target="slide61.xml"/></Relationships>
</file>

<file path=ppt/slides/_rels/slide5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3.xml"/><Relationship Id="rId5" Type="http://schemas.openxmlformats.org/officeDocument/2006/relationships/slide" Target="slide52.xml"/><Relationship Id="rId4" Type="http://schemas.openxmlformats.org/officeDocument/2006/relationships/slide" Target="slide50.xml"/></Relationships>
</file>

<file path=ppt/slides/_rels/slide5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50.xml"/></Relationships>
</file>

<file path=ppt/slides/_rels/slide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51.xml"/><Relationship Id="rId4" Type="http://schemas.openxmlformats.org/officeDocument/2006/relationships/slide" Target="slide50.xml"/></Relationships>
</file>

<file path=ppt/slides/_rels/slide5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5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5.xml"/><Relationship Id="rId5" Type="http://schemas.openxmlformats.org/officeDocument/2006/relationships/slide" Target="slide51.xml"/><Relationship Id="rId4" Type="http://schemas.openxmlformats.org/officeDocument/2006/relationships/slide" Target="slide50.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audio" Target="../media/audio1.wav"/><Relationship Id="rId7" Type="http://schemas.openxmlformats.org/officeDocument/2006/relationships/slide" Target="slide5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51.xml"/><Relationship Id="rId11" Type="http://schemas.openxmlformats.org/officeDocument/2006/relationships/image" Target="../media/image7.wmf"/><Relationship Id="rId5" Type="http://schemas.openxmlformats.org/officeDocument/2006/relationships/slide" Target="slide50.xml"/><Relationship Id="rId10" Type="http://schemas.openxmlformats.org/officeDocument/2006/relationships/oleObject" Target="../embeddings/oleObject2.bin"/><Relationship Id="rId4" Type="http://schemas.openxmlformats.org/officeDocument/2006/relationships/slide" Target="slide1.xml"/><Relationship Id="rId9" Type="http://schemas.openxmlformats.org/officeDocument/2006/relationships/image" Target="../media/image6.wmf"/></Relationships>
</file>

<file path=ppt/slides/_rels/slide5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51.xml"/><Relationship Id="rId4" Type="http://schemas.openxmlformats.org/officeDocument/2006/relationships/slide" Target="slide50.xml"/></Relationships>
</file>

<file path=ppt/slides/_rels/slide5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51.xml"/><Relationship Id="rId4" Type="http://schemas.openxmlformats.org/officeDocument/2006/relationships/slide" Target="slide50.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audio" Target="../media/audio1.wav"/><Relationship Id="rId7" Type="http://schemas.openxmlformats.org/officeDocument/2006/relationships/slide" Target="slide5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51.xml"/><Relationship Id="rId5" Type="http://schemas.openxmlformats.org/officeDocument/2006/relationships/slide" Target="slide50.xml"/><Relationship Id="rId4" Type="http://schemas.openxmlformats.org/officeDocument/2006/relationships/slide" Target="slide1.xml"/><Relationship Id="rId9" Type="http://schemas.openxmlformats.org/officeDocument/2006/relationships/image" Target="../media/image8.wmf"/></Relationships>
</file>

<file path=ppt/slides/_rels/slide5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51.xml"/><Relationship Id="rId4" Type="http://schemas.openxmlformats.org/officeDocument/2006/relationships/slide" Target="slide50.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audio" Target="../media/audio1.wav"/><Relationship Id="rId7" Type="http://schemas.openxmlformats.org/officeDocument/2006/relationships/slide" Target="slide54.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51.xml"/><Relationship Id="rId5" Type="http://schemas.openxmlformats.org/officeDocument/2006/relationships/slide" Target="slide50.xml"/><Relationship Id="rId4" Type="http://schemas.openxmlformats.org/officeDocument/2006/relationships/slide" Target="slide1.xml"/><Relationship Id="rId9" Type="http://schemas.openxmlformats.org/officeDocument/2006/relationships/image" Target="../media/image9.wmf"/></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slide" Target="slide50.xml"/><Relationship Id="rId4" Type="http://schemas.openxmlformats.org/officeDocument/2006/relationships/slide" Target="slide1.xml"/></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slide" Target="slide50.xml"/><Relationship Id="rId4" Type="http://schemas.openxmlformats.org/officeDocument/2006/relationships/slide" Target="slide1.xml"/></Relationships>
</file>

<file path=ppt/slides/_rels/slide6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50.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slide" Target="slide50.xml"/><Relationship Id="rId4" Type="http://schemas.openxmlformats.org/officeDocument/2006/relationships/slide" Target="slide1.xml"/></Relationships>
</file>

<file path=ppt/slides/_rels/slide6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50.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slide" Target="slide50.xml"/><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slide" Target="slide1.xml"/><Relationship Id="rId5" Type="http://schemas.openxmlformats.org/officeDocument/2006/relationships/slide" Target="slide13.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zh-CN" altLang="en-US" smtClean="0">
                <a:latin typeface="宋体" pitchFamily="2" charset="-122"/>
              </a:rPr>
              <a:t>向量处理机</a:t>
            </a:r>
            <a:endParaRPr lang="zh-CN" altLang="en-US" smtClean="0"/>
          </a:p>
        </p:txBody>
      </p:sp>
      <p:sp>
        <p:nvSpPr>
          <p:cNvPr id="3075" name="Rectangle 9"/>
          <p:cNvSpPr>
            <a:spLocks noGrp="1" noChangeArrowheads="1"/>
          </p:cNvSpPr>
          <p:nvPr>
            <p:ph type="body" idx="1"/>
          </p:nvPr>
        </p:nvSpPr>
        <p:spPr>
          <a:xfrm>
            <a:off x="2538413" y="1916113"/>
            <a:ext cx="3978275" cy="4484687"/>
          </a:xfrm>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57150" cmpd="thickThin">
                <a:solidFill>
                  <a:schemeClr val="tx1"/>
                </a:solidFill>
                <a:miter lim="800000"/>
                <a:headEnd/>
                <a:tailEnd/>
              </a14:hiddenLine>
            </a:ext>
          </a:extLst>
        </p:spPr>
        <p:txBody>
          <a:bodyPr/>
          <a:lstStyle/>
          <a:p>
            <a:pPr algn="ctr" eaLnBrk="1" hangingPunct="1">
              <a:lnSpc>
                <a:spcPct val="130000"/>
              </a:lnSpc>
            </a:pPr>
            <a:r>
              <a:rPr lang="zh-CN" altLang="en-US" dirty="0" smtClean="0">
                <a:hlinkClick r:id="rId3" action="ppaction://hlinksldjump"/>
              </a:rPr>
              <a:t>基本概念</a:t>
            </a:r>
            <a:endParaRPr lang="zh-CN" altLang="en-US" dirty="0" smtClean="0"/>
          </a:p>
          <a:p>
            <a:pPr algn="ctr" eaLnBrk="1" hangingPunct="1">
              <a:lnSpc>
                <a:spcPct val="130000"/>
              </a:lnSpc>
            </a:pPr>
            <a:r>
              <a:rPr lang="zh-CN" altLang="en-US" dirty="0" smtClean="0">
                <a:hlinkClick r:id="rId4" action="ppaction://hlinksldjump"/>
              </a:rPr>
              <a:t>基本结构</a:t>
            </a:r>
            <a:endParaRPr lang="zh-CN" altLang="en-US" dirty="0" smtClean="0"/>
          </a:p>
          <a:p>
            <a:pPr algn="ctr" eaLnBrk="1" hangingPunct="1">
              <a:lnSpc>
                <a:spcPct val="130000"/>
              </a:lnSpc>
            </a:pPr>
            <a:r>
              <a:rPr lang="zh-CN" altLang="en-US" dirty="0" smtClean="0">
                <a:hlinkClick r:id="rId5" action="ppaction://hlinksldjump"/>
              </a:rPr>
              <a:t>设计目标</a:t>
            </a:r>
            <a:endParaRPr lang="zh-CN" altLang="en-US" dirty="0" smtClean="0"/>
          </a:p>
          <a:p>
            <a:pPr algn="ctr" eaLnBrk="1" hangingPunct="1">
              <a:lnSpc>
                <a:spcPct val="130000"/>
              </a:lnSpc>
            </a:pPr>
            <a:r>
              <a:rPr lang="zh-CN" altLang="en-US" dirty="0" smtClean="0">
                <a:hlinkClick r:id="rId6" action="ppaction://hlinksldjump"/>
              </a:rPr>
              <a:t>关键技术</a:t>
            </a:r>
            <a:endParaRPr lang="zh-CN" altLang="en-US" dirty="0" smtClean="0"/>
          </a:p>
          <a:p>
            <a:pPr algn="ctr" eaLnBrk="1" hangingPunct="1">
              <a:lnSpc>
                <a:spcPct val="130000"/>
              </a:lnSpc>
            </a:pPr>
            <a:r>
              <a:rPr lang="zh-CN" altLang="en-US" dirty="0" smtClean="0">
                <a:hlinkClick r:id="rId7" action="ppaction://hlinksldjump"/>
              </a:rPr>
              <a:t>协处理器</a:t>
            </a:r>
            <a:endParaRPr lang="zh-CN" altLang="en-US" dirty="0" smtClean="0"/>
          </a:p>
          <a:p>
            <a:pPr algn="ctr" eaLnBrk="1" hangingPunct="1">
              <a:lnSpc>
                <a:spcPct val="130000"/>
              </a:lnSpc>
            </a:pPr>
            <a:r>
              <a:rPr lang="zh-CN" altLang="en-US" dirty="0" smtClean="0">
                <a:hlinkClick r:id="rId8" action="ppaction://hlinksldjump"/>
              </a:rPr>
              <a:t>性能评价</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p:txBody>
          <a:bodyPr/>
          <a:lstStyle/>
          <a:p>
            <a:pPr eaLnBrk="1" hangingPunct="1">
              <a:defRPr/>
            </a:pPr>
            <a:r>
              <a:rPr lang="zh-CN" altLang="en-US" smtClean="0"/>
              <a:t>横向处理方式</a:t>
            </a:r>
          </a:p>
        </p:txBody>
      </p:sp>
      <p:sp>
        <p:nvSpPr>
          <p:cNvPr id="122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89508" name="Rectangle 4"/>
          <p:cNvSpPr>
            <a:spLocks noGrp="1" noChangeArrowheads="1"/>
          </p:cNvSpPr>
          <p:nvPr>
            <p:ph type="body" idx="1"/>
          </p:nvPr>
        </p:nvSpPr>
        <p:spPr>
          <a:xfrm>
            <a:off x="809625" y="1916113"/>
            <a:ext cx="7958138" cy="4637087"/>
          </a:xfrm>
        </p:spPr>
        <p:txBody>
          <a:bodyPr/>
          <a:lstStyle/>
          <a:p>
            <a:pPr marL="0" indent="0" eaLnBrk="1" hangingPunct="1">
              <a:lnSpc>
                <a:spcPct val="120000"/>
              </a:lnSpc>
              <a:buClr>
                <a:srgbClr val="FF0000"/>
              </a:buClr>
              <a:defRPr/>
            </a:pPr>
            <a:r>
              <a:rPr lang="zh-CN" altLang="en-US" dirty="0" smtClean="0">
                <a:solidFill>
                  <a:srgbClr val="FF0000"/>
                </a:solidFill>
                <a:effectLst>
                  <a:outerShdw blurRad="38100" dist="38100" dir="2700000" algn="tl">
                    <a:srgbClr val="C0C0C0"/>
                  </a:outerShdw>
                </a:effectLst>
                <a:latin typeface="Comic Sans MS" pitchFamily="66" charset="0"/>
              </a:rPr>
              <a:t>  分析</a:t>
            </a:r>
          </a:p>
          <a:p>
            <a:pPr marL="0" indent="0" eaLnBrk="1" hangingPunct="1">
              <a:lnSpc>
                <a:spcPct val="120000"/>
              </a:lnSpc>
              <a:buFont typeface="Wingdings" pitchFamily="2" charset="2"/>
              <a:buNone/>
              <a:defRPr/>
            </a:pPr>
            <a:r>
              <a:rPr lang="zh-CN" altLang="en-US" dirty="0" smtClean="0">
                <a:latin typeface="Comic Sans MS" pitchFamily="66" charset="0"/>
              </a:rPr>
              <a:t>   存在两个问题：在计算向量的每个分量时，都发生写读数据相关，流水线效率低；如果采用多功能流水线，还必须频繁进行流水线切换。所以横向处理方式对向量处理机不适合，即使在标量处理机中，也经常通过编译器进行指令流调度。</a:t>
            </a:r>
          </a:p>
        </p:txBody>
      </p:sp>
      <p:sp>
        <p:nvSpPr>
          <p:cNvPr id="1229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pPr eaLnBrk="1" hangingPunct="1">
              <a:defRPr/>
            </a:pPr>
            <a:r>
              <a:rPr lang="zh-CN" altLang="en-US" smtClean="0"/>
              <a:t>纵向处理方式</a:t>
            </a:r>
          </a:p>
        </p:txBody>
      </p:sp>
      <p:sp>
        <p:nvSpPr>
          <p:cNvPr id="133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86436" name="Rectangle 4"/>
          <p:cNvSpPr>
            <a:spLocks noGrp="1" noChangeArrowheads="1"/>
          </p:cNvSpPr>
          <p:nvPr>
            <p:ph type="body" idx="1"/>
          </p:nvPr>
        </p:nvSpPr>
        <p:spPr>
          <a:xfrm>
            <a:off x="838200" y="1844675"/>
            <a:ext cx="7958138" cy="4627563"/>
          </a:xfrm>
        </p:spPr>
        <p:txBody>
          <a:bodyPr/>
          <a:lstStyle/>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latin typeface="Comic Sans MS" pitchFamily="66" charset="0"/>
              </a:rPr>
              <a:t>  处理方法</a:t>
            </a:r>
          </a:p>
          <a:p>
            <a:pPr marL="0" indent="0" eaLnBrk="1" hangingPunct="1">
              <a:buFont typeface="Wingdings" pitchFamily="2" charset="2"/>
              <a:buNone/>
              <a:defRPr/>
            </a:pPr>
            <a:r>
              <a:rPr lang="zh-CN" altLang="en-US" sz="2400" dirty="0" smtClean="0">
                <a:latin typeface="Comic Sans MS" pitchFamily="66" charset="0"/>
              </a:rPr>
              <a:t>   也称为</a:t>
            </a:r>
            <a:r>
              <a:rPr lang="zh-CN" altLang="en-US" sz="2400" dirty="0" smtClean="0">
                <a:solidFill>
                  <a:srgbClr val="0000CC"/>
                </a:solidFill>
                <a:effectLst>
                  <a:outerShdw blurRad="38100" dist="38100" dir="2700000" algn="tl">
                    <a:srgbClr val="C0C0C0"/>
                  </a:outerShdw>
                </a:effectLst>
                <a:latin typeface="Comic Sans MS" pitchFamily="66" charset="0"/>
              </a:rPr>
              <a:t>垂直处理方式</a:t>
            </a:r>
            <a:r>
              <a:rPr lang="zh-CN" altLang="en-US" sz="2400" dirty="0" smtClean="0">
                <a:latin typeface="Comic Sans MS" pitchFamily="66" charset="0"/>
              </a:rPr>
              <a:t>、</a:t>
            </a:r>
            <a:r>
              <a:rPr lang="zh-CN" altLang="en-US" sz="2400" dirty="0" smtClean="0">
                <a:solidFill>
                  <a:srgbClr val="0000CC"/>
                </a:solidFill>
                <a:effectLst>
                  <a:outerShdw blurRad="38100" dist="38100" dir="2700000" algn="tl">
                    <a:srgbClr val="C0C0C0"/>
                  </a:outerShdw>
                </a:effectLst>
                <a:latin typeface="Comic Sans MS" pitchFamily="66" charset="0"/>
              </a:rPr>
              <a:t>纵向加工方式</a:t>
            </a:r>
            <a:r>
              <a:rPr lang="zh-CN" altLang="en-US" sz="2400" dirty="0" smtClean="0">
                <a:latin typeface="Comic Sans MS" pitchFamily="66" charset="0"/>
              </a:rPr>
              <a:t>等。向量计算是按列的方式自上而下纵向地进行。</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latin typeface="Comic Sans MS" pitchFamily="66" charset="0"/>
              </a:rPr>
              <a:t>  举例</a:t>
            </a:r>
          </a:p>
          <a:p>
            <a:pPr marL="0" indent="0" eaLnBrk="1" hangingPunct="1">
              <a:buFont typeface="Wingdings" pitchFamily="2" charset="2"/>
              <a:buNone/>
              <a:defRPr/>
            </a:pPr>
            <a:r>
              <a:rPr lang="en-US" altLang="zh-CN"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T(1) = B(1) + C(1)</a:t>
            </a:r>
            <a:br>
              <a:rPr lang="en-US" altLang="zh-CN" sz="2400" dirty="0" smtClean="0">
                <a:solidFill>
                  <a:srgbClr val="0000CC"/>
                </a:solidFill>
                <a:effectLst>
                  <a:outerShdw blurRad="38100" dist="38100" dir="2700000" algn="tl">
                    <a:srgbClr val="C0C0C0"/>
                  </a:outerShdw>
                </a:effectLst>
                <a:latin typeface="Comic Sans MS" pitchFamily="66" charset="0"/>
              </a:rPr>
            </a:br>
            <a:r>
              <a:rPr lang="en-US" altLang="zh-CN" sz="2400" dirty="0" smtClean="0">
                <a:solidFill>
                  <a:srgbClr val="0000CC"/>
                </a:solidFill>
                <a:effectLst>
                  <a:outerShdw blurRad="38100" dist="38100" dir="2700000" algn="tl">
                    <a:srgbClr val="C0C0C0"/>
                  </a:outerShdw>
                </a:effectLst>
                <a:latin typeface="Comic Sans MS" pitchFamily="66" charset="0"/>
              </a:rPr>
              <a:t>	T(2) = B(2) + C(2)</a:t>
            </a:r>
            <a:br>
              <a:rPr lang="en-US" altLang="zh-CN" sz="2400" dirty="0" smtClean="0">
                <a:solidFill>
                  <a:srgbClr val="0000CC"/>
                </a:solidFill>
                <a:effectLst>
                  <a:outerShdw blurRad="38100" dist="38100" dir="2700000" algn="tl">
                    <a:srgbClr val="C0C0C0"/>
                  </a:outerShdw>
                </a:effectLst>
                <a:latin typeface="Comic Sans MS" pitchFamily="66" charset="0"/>
              </a:rPr>
            </a:br>
            <a:r>
              <a:rPr lang="en-US" altLang="zh-CN" sz="2400" dirty="0" smtClean="0">
                <a:solidFill>
                  <a:srgbClr val="0000CC"/>
                </a:solidFill>
                <a:effectLst>
                  <a:outerShdw blurRad="38100" dist="38100" dir="2700000" algn="tl">
                    <a:srgbClr val="C0C0C0"/>
                  </a:outerShdw>
                </a:effectLst>
                <a:latin typeface="Comic Sans MS" pitchFamily="66" charset="0"/>
              </a:rPr>
              <a:t>		……</a:t>
            </a:r>
            <a:br>
              <a:rPr lang="en-US" altLang="zh-CN" sz="2400" dirty="0" smtClean="0">
                <a:solidFill>
                  <a:srgbClr val="0000CC"/>
                </a:solidFill>
                <a:effectLst>
                  <a:outerShdw blurRad="38100" dist="38100" dir="2700000" algn="tl">
                    <a:srgbClr val="C0C0C0"/>
                  </a:outerShdw>
                </a:effectLst>
                <a:latin typeface="Comic Sans MS" pitchFamily="66" charset="0"/>
              </a:rPr>
            </a:br>
            <a:r>
              <a:rPr lang="en-US" altLang="zh-CN" sz="2400" dirty="0" smtClean="0">
                <a:solidFill>
                  <a:srgbClr val="0000CC"/>
                </a:solidFill>
                <a:effectLst>
                  <a:outerShdw blurRad="38100" dist="38100" dir="2700000" algn="tl">
                    <a:srgbClr val="C0C0C0"/>
                  </a:outerShdw>
                </a:effectLst>
                <a:latin typeface="Comic Sans MS" pitchFamily="66" charset="0"/>
              </a:rPr>
              <a:t>	T(N) = B(N) + C(N)</a:t>
            </a:r>
            <a:br>
              <a:rPr lang="en-US" altLang="zh-CN" sz="2400" dirty="0" smtClean="0">
                <a:solidFill>
                  <a:srgbClr val="0000CC"/>
                </a:solidFill>
                <a:effectLst>
                  <a:outerShdw blurRad="38100" dist="38100" dir="2700000" algn="tl">
                    <a:srgbClr val="C0C0C0"/>
                  </a:outerShdw>
                </a:effectLst>
                <a:latin typeface="Comic Sans MS" pitchFamily="66" charset="0"/>
              </a:rPr>
            </a:br>
            <a:r>
              <a:rPr lang="en-US" altLang="zh-CN" sz="2400" dirty="0" smtClean="0">
                <a:effectLst>
                  <a:outerShdw blurRad="38100" dist="38100" dir="2700000" algn="tl">
                    <a:srgbClr val="C0C0C0"/>
                  </a:outerShdw>
                </a:effectLst>
                <a:latin typeface="Comic Sans MS" pitchFamily="66" charset="0"/>
              </a:rPr>
              <a:t>	Y(1) = A(1)×T(1)</a:t>
            </a:r>
            <a:br>
              <a:rPr lang="en-US" altLang="zh-CN" sz="2400" dirty="0" smtClean="0">
                <a:effectLst>
                  <a:outerShdw blurRad="38100" dist="38100" dir="2700000" algn="tl">
                    <a:srgbClr val="C0C0C0"/>
                  </a:outerShdw>
                </a:effectLst>
                <a:latin typeface="Comic Sans MS" pitchFamily="66" charset="0"/>
              </a:rPr>
            </a:br>
            <a:r>
              <a:rPr lang="en-US" altLang="zh-CN" sz="2400" dirty="0" smtClean="0">
                <a:effectLst>
                  <a:outerShdw blurRad="38100" dist="38100" dir="2700000" algn="tl">
                    <a:srgbClr val="C0C0C0"/>
                  </a:outerShdw>
                </a:effectLst>
                <a:latin typeface="Comic Sans MS" pitchFamily="66" charset="0"/>
              </a:rPr>
              <a:t>	Y(2) = A(2)×T(2)</a:t>
            </a:r>
            <a:br>
              <a:rPr lang="en-US" altLang="zh-CN" sz="2400" dirty="0" smtClean="0">
                <a:effectLst>
                  <a:outerShdw blurRad="38100" dist="38100" dir="2700000" algn="tl">
                    <a:srgbClr val="C0C0C0"/>
                  </a:outerShdw>
                </a:effectLst>
                <a:latin typeface="Comic Sans MS" pitchFamily="66" charset="0"/>
              </a:rPr>
            </a:br>
            <a:r>
              <a:rPr lang="en-US" altLang="zh-CN" sz="2400" dirty="0" smtClean="0">
                <a:effectLst>
                  <a:outerShdw blurRad="38100" dist="38100" dir="2700000" algn="tl">
                    <a:srgbClr val="C0C0C0"/>
                  </a:outerShdw>
                </a:effectLst>
                <a:latin typeface="Comic Sans MS" pitchFamily="66" charset="0"/>
              </a:rPr>
              <a:t>		……</a:t>
            </a:r>
            <a:br>
              <a:rPr lang="en-US" altLang="zh-CN" sz="2400" dirty="0" smtClean="0">
                <a:effectLst>
                  <a:outerShdw blurRad="38100" dist="38100" dir="2700000" algn="tl">
                    <a:srgbClr val="C0C0C0"/>
                  </a:outerShdw>
                </a:effectLst>
                <a:latin typeface="Comic Sans MS" pitchFamily="66" charset="0"/>
              </a:rPr>
            </a:br>
            <a:r>
              <a:rPr lang="en-US" altLang="zh-CN" sz="2400" dirty="0" smtClean="0">
                <a:effectLst>
                  <a:outerShdw blurRad="38100" dist="38100" dir="2700000" algn="tl">
                    <a:srgbClr val="C0C0C0"/>
                  </a:outerShdw>
                </a:effectLst>
                <a:latin typeface="Comic Sans MS" pitchFamily="66" charset="0"/>
              </a:rPr>
              <a:t>	Y(N) = A(N) ×T(N)</a:t>
            </a:r>
            <a:endParaRPr lang="zh-CN" altLang="en-US" sz="2400" dirty="0" smtClean="0">
              <a:effectLst>
                <a:outerShdw blurRad="38100" dist="38100" dir="2700000" algn="tl">
                  <a:srgbClr val="C0C0C0"/>
                </a:outerShdw>
              </a:effectLst>
              <a:latin typeface="Comic Sans MS" pitchFamily="66" charset="0"/>
            </a:endParaRPr>
          </a:p>
        </p:txBody>
      </p:sp>
      <p:sp>
        <p:nvSpPr>
          <p:cNvPr id="1331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pPr eaLnBrk="1" hangingPunct="1">
              <a:defRPr/>
            </a:pPr>
            <a:r>
              <a:rPr lang="zh-CN" altLang="en-US" smtClean="0"/>
              <a:t>纵向处理方式</a:t>
            </a:r>
          </a:p>
        </p:txBody>
      </p:sp>
      <p:sp>
        <p:nvSpPr>
          <p:cNvPr id="143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90532" name="Rectangle 4"/>
          <p:cNvSpPr>
            <a:spLocks noGrp="1" noChangeArrowheads="1"/>
          </p:cNvSpPr>
          <p:nvPr>
            <p:ph type="body" idx="1"/>
          </p:nvPr>
        </p:nvSpPr>
        <p:spPr>
          <a:xfrm>
            <a:off x="838200" y="1916113"/>
            <a:ext cx="7958138" cy="4556125"/>
          </a:xfrm>
        </p:spPr>
        <p:txBody>
          <a:bodyPr/>
          <a:lstStyle/>
          <a:p>
            <a:pPr marL="0" indent="0" eaLnBrk="1" hangingPunct="1">
              <a:lnSpc>
                <a:spcPct val="110000"/>
              </a:lnSpc>
              <a:buClr>
                <a:srgbClr val="FF0000"/>
              </a:buClr>
              <a:defRPr/>
            </a:pPr>
            <a:r>
              <a:rPr lang="zh-CN" altLang="en-US" sz="2800" dirty="0" smtClean="0">
                <a:solidFill>
                  <a:srgbClr val="FF0000"/>
                </a:solidFill>
                <a:effectLst>
                  <a:outerShdw blurRad="38100" dist="38100" dir="2700000" algn="tl">
                    <a:srgbClr val="C0C0C0"/>
                  </a:outerShdw>
                </a:effectLst>
                <a:latin typeface="Comic Sans MS" pitchFamily="66" charset="0"/>
              </a:rPr>
              <a:t>  分析</a:t>
            </a:r>
          </a:p>
          <a:p>
            <a:pPr marL="0" indent="0" eaLnBrk="1" hangingPunct="1">
              <a:lnSpc>
                <a:spcPct val="110000"/>
              </a:lnSpc>
              <a:buFont typeface="Wingdings" pitchFamily="2" charset="2"/>
              <a:buNone/>
              <a:defRPr/>
            </a:pPr>
            <a:r>
              <a:rPr lang="zh-CN" altLang="en-US" sz="2800" dirty="0" smtClean="0">
                <a:latin typeface="Comic Sans MS" pitchFamily="66" charset="0"/>
              </a:rPr>
              <a:t>   因为数据相关不影响流水线连续工作，不同的运算操作只需要切换1次，所以这种处理方式适用于向量处理机。</a:t>
            </a:r>
            <a:br>
              <a:rPr lang="zh-CN" altLang="en-US" sz="2800" dirty="0" smtClean="0">
                <a:latin typeface="Comic Sans MS" pitchFamily="66" charset="0"/>
              </a:rPr>
            </a:br>
            <a:r>
              <a:rPr lang="zh-CN" altLang="en-US" sz="2800" dirty="0" smtClean="0">
                <a:latin typeface="Comic Sans MS" pitchFamily="66" charset="0"/>
              </a:rPr>
              <a:t>   结果的存储直接面向存储器，</a:t>
            </a:r>
            <a:r>
              <a:rPr lang="en-US" altLang="zh-CN" sz="2800" dirty="0" smtClean="0">
                <a:latin typeface="Comic Sans MS" pitchFamily="66" charset="0"/>
              </a:rPr>
              <a:t>N</a:t>
            </a:r>
            <a:r>
              <a:rPr lang="zh-CN" altLang="en-US" sz="2800" dirty="0" smtClean="0">
                <a:latin typeface="Comic Sans MS" pitchFamily="66" charset="0"/>
              </a:rPr>
              <a:t>的大小可以不受限制，但速度受到存储器吞吐量的限制。</a:t>
            </a:r>
          </a:p>
          <a:p>
            <a:pPr marL="0" indent="0" eaLnBrk="1" hangingPunct="1">
              <a:lnSpc>
                <a:spcPct val="110000"/>
              </a:lnSpc>
              <a:buFont typeface="Wingdings" pitchFamily="2" charset="2"/>
              <a:buNone/>
              <a:defRPr/>
            </a:pPr>
            <a:r>
              <a:rPr lang="zh-CN" altLang="en-US" sz="2800" dirty="0" smtClean="0">
                <a:latin typeface="Comic Sans MS" pitchFamily="66" charset="0"/>
              </a:rPr>
              <a:t>   采用向量指令只需要2条：</a:t>
            </a:r>
            <a:br>
              <a:rPr lang="zh-CN" altLang="en-US" sz="2800" dirty="0" smtClean="0">
                <a:latin typeface="Comic Sans MS" pitchFamily="66" charset="0"/>
              </a:rPr>
            </a:br>
            <a:r>
              <a:rPr lang="zh-CN" altLang="en-US" sz="2800" dirty="0" smtClean="0">
                <a:latin typeface="Comic Sans MS" pitchFamily="66" charset="0"/>
              </a:rPr>
              <a:t>		</a:t>
            </a:r>
            <a:r>
              <a:rPr lang="en-US" altLang="zh-CN" sz="2800" dirty="0" smtClean="0">
                <a:solidFill>
                  <a:srgbClr val="0000CC"/>
                </a:solidFill>
                <a:effectLst>
                  <a:outerShdw blurRad="38100" dist="38100" dir="2700000" algn="tl">
                    <a:srgbClr val="C0C0C0"/>
                  </a:outerShdw>
                </a:effectLst>
                <a:latin typeface="Comic Sans MS" pitchFamily="66" charset="0"/>
              </a:rPr>
              <a:t>VADD	B， C， T</a:t>
            </a:r>
            <a:br>
              <a:rPr lang="en-US" altLang="zh-CN" sz="2800" dirty="0" smtClean="0">
                <a:solidFill>
                  <a:srgbClr val="0000CC"/>
                </a:solidFill>
                <a:effectLst>
                  <a:outerShdw blurRad="38100" dist="38100" dir="2700000" algn="tl">
                    <a:srgbClr val="C0C0C0"/>
                  </a:outerShdw>
                </a:effectLst>
                <a:latin typeface="Comic Sans MS" pitchFamily="66" charset="0"/>
              </a:rPr>
            </a:br>
            <a:r>
              <a:rPr lang="en-US" altLang="zh-CN" sz="2800" dirty="0" smtClean="0">
                <a:solidFill>
                  <a:srgbClr val="0000CC"/>
                </a:solidFill>
                <a:effectLst>
                  <a:outerShdw blurRad="38100" dist="38100" dir="2700000" algn="tl">
                    <a:srgbClr val="C0C0C0"/>
                  </a:outerShdw>
                </a:effectLst>
                <a:latin typeface="Comic Sans MS" pitchFamily="66" charset="0"/>
              </a:rPr>
              <a:t>		VMUL	A， T， Y</a:t>
            </a:r>
            <a:endParaRPr lang="zh-CN" altLang="en-US" sz="2800" dirty="0" smtClean="0">
              <a:solidFill>
                <a:srgbClr val="0000CC"/>
              </a:solidFill>
              <a:effectLst>
                <a:outerShdw blurRad="38100" dist="38100" dir="2700000" algn="tl">
                  <a:srgbClr val="C0C0C0"/>
                </a:outerShdw>
              </a:effectLst>
              <a:latin typeface="Comic Sans MS" pitchFamily="66" charset="0"/>
            </a:endParaRPr>
          </a:p>
        </p:txBody>
      </p:sp>
      <p:sp>
        <p:nvSpPr>
          <p:cNvPr id="1434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pPr eaLnBrk="1" hangingPunct="1">
              <a:defRPr/>
            </a:pPr>
            <a:r>
              <a:rPr lang="zh-CN" altLang="en-US" smtClean="0"/>
              <a:t>纵横处理方式</a:t>
            </a:r>
          </a:p>
        </p:txBody>
      </p:sp>
      <p:sp>
        <p:nvSpPr>
          <p:cNvPr id="153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87460" name="Rectangle 4"/>
          <p:cNvSpPr>
            <a:spLocks noGrp="1" noChangeArrowheads="1"/>
          </p:cNvSpPr>
          <p:nvPr>
            <p:ph type="body" idx="1"/>
          </p:nvPr>
        </p:nvSpPr>
        <p:spPr/>
        <p:txBody>
          <a:bodyPr/>
          <a:lstStyle/>
          <a:p>
            <a:pPr marL="0" indent="0" eaLnBrk="1" hangingPunct="1">
              <a:lnSpc>
                <a:spcPct val="140000"/>
              </a:lnSpc>
              <a:buClr>
                <a:srgbClr val="FF0000"/>
              </a:buClr>
              <a:defRPr/>
            </a:pPr>
            <a:r>
              <a:rPr lang="zh-CN" altLang="en-US" smtClean="0">
                <a:solidFill>
                  <a:srgbClr val="FF0000"/>
                </a:solidFill>
                <a:effectLst>
                  <a:outerShdw blurRad="38100" dist="38100" dir="2700000" algn="tl">
                    <a:srgbClr val="C0C0C0"/>
                  </a:outerShdw>
                </a:effectLst>
              </a:rPr>
              <a:t>  处理方法</a:t>
            </a:r>
          </a:p>
          <a:p>
            <a:pPr marL="0" indent="0" eaLnBrk="1" hangingPunct="1">
              <a:lnSpc>
                <a:spcPct val="140000"/>
              </a:lnSpc>
              <a:buFont typeface="Wingdings" pitchFamily="2" charset="2"/>
              <a:buNone/>
              <a:defRPr/>
            </a:pPr>
            <a:r>
              <a:rPr lang="zh-CN" altLang="en-US" smtClean="0"/>
              <a:t>    又称为</a:t>
            </a:r>
            <a:r>
              <a:rPr lang="zh-CN" altLang="en-US" smtClean="0">
                <a:solidFill>
                  <a:srgbClr val="0000CC"/>
                </a:solidFill>
                <a:effectLst>
                  <a:outerShdw blurRad="38100" dist="38100" dir="2700000" algn="tl">
                    <a:srgbClr val="C0C0C0"/>
                  </a:outerShdw>
                </a:effectLst>
              </a:rPr>
              <a:t>分组处理方式</a:t>
            </a:r>
            <a:r>
              <a:rPr lang="zh-CN" altLang="en-US" smtClean="0"/>
              <a:t>、</a:t>
            </a:r>
            <a:r>
              <a:rPr lang="zh-CN" altLang="en-US" smtClean="0">
                <a:solidFill>
                  <a:srgbClr val="0000CC"/>
                </a:solidFill>
                <a:effectLst>
                  <a:outerShdw blurRad="38100" dist="38100" dir="2700000" algn="tl">
                    <a:srgbClr val="C0C0C0"/>
                  </a:outerShdw>
                </a:effectLst>
              </a:rPr>
              <a:t>纵横向加工方式</a:t>
            </a:r>
            <a:r>
              <a:rPr lang="zh-CN" altLang="en-US" smtClean="0"/>
              <a:t>等。横向处理和纵向处理相结合的方式。即：将长度为</a:t>
            </a:r>
            <a:r>
              <a:rPr lang="en-US" altLang="zh-CN" smtClean="0"/>
              <a:t>N</a:t>
            </a:r>
            <a:r>
              <a:rPr lang="zh-CN" altLang="en-US" smtClean="0"/>
              <a:t>的向量分成若干组，每组长度为</a:t>
            </a:r>
            <a:r>
              <a:rPr lang="en-US" altLang="zh-CN" smtClean="0"/>
              <a:t>n，</a:t>
            </a:r>
            <a:r>
              <a:rPr lang="zh-CN" altLang="en-US" smtClean="0"/>
              <a:t>组内采用纵向处理方式，组间采用横向处理方式。</a:t>
            </a:r>
          </a:p>
        </p:txBody>
      </p:sp>
      <p:sp>
        <p:nvSpPr>
          <p:cNvPr id="1536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pPr eaLnBrk="1" hangingPunct="1">
              <a:defRPr/>
            </a:pPr>
            <a:r>
              <a:rPr lang="zh-CN" altLang="en-US" smtClean="0"/>
              <a:t>纵横处理方式</a:t>
            </a:r>
          </a:p>
        </p:txBody>
      </p:sp>
      <p:sp>
        <p:nvSpPr>
          <p:cNvPr id="163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91556" name="Rectangle 4"/>
          <p:cNvSpPr>
            <a:spLocks noGrp="1" noChangeArrowheads="1"/>
          </p:cNvSpPr>
          <p:nvPr>
            <p:ph type="body" idx="1"/>
          </p:nvPr>
        </p:nvSpPr>
        <p:spPr>
          <a:xfrm>
            <a:off x="809625" y="1844675"/>
            <a:ext cx="8105775" cy="4556125"/>
          </a:xfrm>
        </p:spPr>
        <p:txBody>
          <a:bodyPr/>
          <a:lstStyle/>
          <a:p>
            <a:pPr marL="0" indent="0" defTabSz="1365250" eaLnBrk="1" hangingPunct="1">
              <a:lnSpc>
                <a:spcPct val="140000"/>
              </a:lnSpc>
              <a:buClr>
                <a:srgbClr val="FF0000"/>
              </a:buClr>
              <a:tabLst>
                <a:tab pos="2279650" algn="l"/>
              </a:tabLst>
              <a:defRPr/>
            </a:pPr>
            <a:r>
              <a:rPr lang="zh-CN" altLang="en-US" sz="2400" smtClean="0">
                <a:solidFill>
                  <a:srgbClr val="FF0000"/>
                </a:solidFill>
                <a:effectLst>
                  <a:outerShdw blurRad="38100" dist="38100" dir="2700000" algn="tl">
                    <a:srgbClr val="C0C0C0"/>
                  </a:outerShdw>
                </a:effectLst>
                <a:latin typeface="Comic Sans MS" pitchFamily="66" charset="0"/>
              </a:rPr>
              <a:t>  举例</a:t>
            </a:r>
          </a:p>
          <a:p>
            <a:pPr marL="0" indent="0" defTabSz="1365250" eaLnBrk="1" hangingPunct="1">
              <a:lnSpc>
                <a:spcPct val="140000"/>
              </a:lnSpc>
              <a:buFont typeface="Wingdings" pitchFamily="2" charset="2"/>
              <a:buNone/>
              <a:tabLst>
                <a:tab pos="2279650" algn="l"/>
              </a:tabLst>
              <a:defRPr/>
            </a:pPr>
            <a:r>
              <a:rPr lang="zh-CN" altLang="en-US" sz="2400" smtClean="0">
                <a:latin typeface="Comic Sans MS" pitchFamily="66" charset="0"/>
              </a:rPr>
              <a:t>第１组：	</a:t>
            </a:r>
            <a:r>
              <a:rPr lang="en-US" altLang="zh-CN" sz="2400" smtClean="0">
                <a:solidFill>
                  <a:srgbClr val="0000CC"/>
                </a:solidFill>
                <a:latin typeface="Comic Sans MS" pitchFamily="66" charset="0"/>
              </a:rPr>
              <a:t>T(1,n) = B(1,n) + C(1,n)</a:t>
            </a:r>
            <a:br>
              <a:rPr lang="en-US" altLang="zh-CN" sz="2400" smtClean="0">
                <a:solidFill>
                  <a:srgbClr val="0000CC"/>
                </a:solidFill>
                <a:latin typeface="Comic Sans MS" pitchFamily="66" charset="0"/>
              </a:rPr>
            </a:br>
            <a:r>
              <a:rPr lang="en-US" altLang="zh-CN" sz="2400" smtClean="0">
                <a:latin typeface="Comic Sans MS" pitchFamily="66" charset="0"/>
              </a:rPr>
              <a:t>	Y(1,n) = A(1,n)×T(1,n)</a:t>
            </a:r>
            <a:br>
              <a:rPr lang="en-US" altLang="zh-CN" sz="2400" smtClean="0">
                <a:latin typeface="Comic Sans MS" pitchFamily="66" charset="0"/>
              </a:rPr>
            </a:br>
            <a:r>
              <a:rPr lang="zh-CN" altLang="en-US" sz="2400" smtClean="0">
                <a:latin typeface="Comic Sans MS" pitchFamily="66" charset="0"/>
              </a:rPr>
              <a:t>第２组：	</a:t>
            </a:r>
            <a:r>
              <a:rPr lang="en-US" altLang="zh-CN" sz="2400" smtClean="0">
                <a:solidFill>
                  <a:srgbClr val="0000CC"/>
                </a:solidFill>
                <a:latin typeface="Comic Sans MS" pitchFamily="66" charset="0"/>
              </a:rPr>
              <a:t>T(n+1,2n) = B(n+1,2n)＋C(n+1,2n)</a:t>
            </a:r>
            <a:r>
              <a:rPr lang="en-US" altLang="zh-CN" sz="2400" smtClean="0">
                <a:latin typeface="Comic Sans MS" pitchFamily="66" charset="0"/>
              </a:rPr>
              <a:t/>
            </a:r>
            <a:br>
              <a:rPr lang="en-US" altLang="zh-CN" sz="2400" smtClean="0">
                <a:latin typeface="Comic Sans MS" pitchFamily="66" charset="0"/>
              </a:rPr>
            </a:br>
            <a:r>
              <a:rPr lang="en-US" altLang="zh-CN" sz="2400" smtClean="0">
                <a:latin typeface="Comic Sans MS" pitchFamily="66" charset="0"/>
              </a:rPr>
              <a:t>	Y(n+1,2n) = A(n+1,2n)×T(n+1,2n)</a:t>
            </a:r>
            <a:br>
              <a:rPr lang="en-US" altLang="zh-CN" sz="2400" smtClean="0">
                <a:latin typeface="Comic Sans MS" pitchFamily="66" charset="0"/>
              </a:rPr>
            </a:br>
            <a:r>
              <a:rPr lang="en-US" altLang="zh-CN" sz="2400" smtClean="0">
                <a:latin typeface="Comic Sans MS" pitchFamily="66" charset="0"/>
              </a:rPr>
              <a:t>……</a:t>
            </a:r>
            <a:br>
              <a:rPr lang="en-US" altLang="zh-CN" sz="2400" smtClean="0">
                <a:latin typeface="Comic Sans MS" pitchFamily="66" charset="0"/>
              </a:rPr>
            </a:br>
            <a:r>
              <a:rPr lang="zh-CN" altLang="en-US" sz="2400" smtClean="0">
                <a:latin typeface="Comic Sans MS" pitchFamily="66" charset="0"/>
              </a:rPr>
              <a:t>最后第</a:t>
            </a:r>
            <a:r>
              <a:rPr lang="en-US" altLang="zh-CN" sz="2400" smtClean="0">
                <a:latin typeface="Comic Sans MS" pitchFamily="66" charset="0"/>
              </a:rPr>
              <a:t>k+1</a:t>
            </a:r>
            <a:r>
              <a:rPr lang="zh-CN" altLang="en-US" sz="2400" smtClean="0">
                <a:latin typeface="Comic Sans MS" pitchFamily="66" charset="0"/>
              </a:rPr>
              <a:t>组：</a:t>
            </a:r>
            <a:r>
              <a:rPr lang="en-US" altLang="zh-CN" sz="2400" smtClean="0">
                <a:solidFill>
                  <a:srgbClr val="0000CC"/>
                </a:solidFill>
                <a:latin typeface="Comic Sans MS" pitchFamily="66" charset="0"/>
              </a:rPr>
              <a:t>T(kn+1,N) = B(kn+1,N) + C(kn+1,N)</a:t>
            </a:r>
            <a:r>
              <a:rPr lang="en-US" altLang="zh-CN" sz="2400" smtClean="0">
                <a:latin typeface="Comic Sans MS" pitchFamily="66" charset="0"/>
              </a:rPr>
              <a:t/>
            </a:r>
            <a:br>
              <a:rPr lang="en-US" altLang="zh-CN" sz="2400" smtClean="0">
                <a:latin typeface="Comic Sans MS" pitchFamily="66" charset="0"/>
              </a:rPr>
            </a:br>
            <a:r>
              <a:rPr lang="en-US" altLang="zh-CN" sz="2400" smtClean="0">
                <a:latin typeface="Comic Sans MS" pitchFamily="66" charset="0"/>
              </a:rPr>
              <a:t>                Y(kn+1,N) = A(kn+1,N) + T(kn+1,N)</a:t>
            </a:r>
            <a:endParaRPr lang="zh-CN" altLang="en-US" sz="2400" smtClean="0">
              <a:latin typeface="Comic Sans MS" pitchFamily="66" charset="0"/>
            </a:endParaRPr>
          </a:p>
        </p:txBody>
      </p:sp>
      <p:sp>
        <p:nvSpPr>
          <p:cNvPr id="16389"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pPr eaLnBrk="1" hangingPunct="1">
              <a:defRPr/>
            </a:pPr>
            <a:r>
              <a:rPr lang="zh-CN" altLang="en-US" smtClean="0"/>
              <a:t>纵横处理方式</a:t>
            </a:r>
          </a:p>
        </p:txBody>
      </p:sp>
      <p:sp>
        <p:nvSpPr>
          <p:cNvPr id="174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92580" name="Rectangle 4"/>
          <p:cNvSpPr>
            <a:spLocks noGrp="1" noChangeArrowheads="1"/>
          </p:cNvSpPr>
          <p:nvPr>
            <p:ph type="body" idx="1"/>
          </p:nvPr>
        </p:nvSpPr>
        <p:spPr>
          <a:xfrm>
            <a:off x="809625" y="1916113"/>
            <a:ext cx="8105775" cy="4484687"/>
          </a:xfrm>
        </p:spPr>
        <p:txBody>
          <a:bodyPr/>
          <a:lstStyle/>
          <a:p>
            <a:pPr marL="0" indent="0" defTabSz="1365250" eaLnBrk="1" hangingPunct="1">
              <a:lnSpc>
                <a:spcPct val="120000"/>
              </a:lnSpc>
              <a:buClr>
                <a:srgbClr val="FF0000"/>
              </a:buClr>
              <a:tabLst>
                <a:tab pos="2279650" algn="l"/>
              </a:tabLst>
              <a:defRPr/>
            </a:pPr>
            <a:r>
              <a:rPr lang="zh-CN" altLang="en-US" sz="2800" dirty="0" smtClean="0">
                <a:solidFill>
                  <a:srgbClr val="FF0000"/>
                </a:solidFill>
                <a:effectLst>
                  <a:outerShdw blurRad="38100" dist="38100" dir="2700000" algn="tl">
                    <a:srgbClr val="C0C0C0"/>
                  </a:outerShdw>
                </a:effectLst>
                <a:latin typeface="Comic Sans MS" pitchFamily="66" charset="0"/>
              </a:rPr>
              <a:t>  分析</a:t>
            </a:r>
          </a:p>
          <a:p>
            <a:pPr marL="0" indent="0" defTabSz="1365250" eaLnBrk="1" hangingPunct="1">
              <a:lnSpc>
                <a:spcPct val="120000"/>
              </a:lnSpc>
              <a:buClr>
                <a:srgbClr val="FF0000"/>
              </a:buClr>
              <a:buFont typeface="Wingdings" pitchFamily="2" charset="2"/>
              <a:buNone/>
              <a:tabLst>
                <a:tab pos="2279650" algn="l"/>
              </a:tabLst>
              <a:defRPr/>
            </a:pPr>
            <a:r>
              <a:rPr lang="zh-CN" altLang="en-US" sz="2800" dirty="0" smtClean="0">
                <a:latin typeface="Comic Sans MS" pitchFamily="66" charset="0"/>
              </a:rPr>
              <a:t>   减少了访问主存储器的次数，降低对存储器信息流量的要求，也减少访问存储器发生冲突引起的等待时间，因而提高了处理速度。</a:t>
            </a:r>
          </a:p>
          <a:p>
            <a:pPr marL="0" indent="0" defTabSz="1365250" eaLnBrk="1" hangingPunct="1">
              <a:lnSpc>
                <a:spcPct val="120000"/>
              </a:lnSpc>
              <a:buClr>
                <a:srgbClr val="FF0000"/>
              </a:buClr>
              <a:buFont typeface="Wingdings" pitchFamily="2" charset="2"/>
              <a:buNone/>
              <a:tabLst>
                <a:tab pos="2279650" algn="l"/>
              </a:tabLst>
              <a:defRPr/>
            </a:pPr>
            <a:r>
              <a:rPr lang="zh-CN" altLang="en-US" sz="2800" dirty="0" smtClean="0">
                <a:latin typeface="Comic Sans MS" pitchFamily="66" charset="0"/>
              </a:rPr>
              <a:t>   </a:t>
            </a:r>
            <a:r>
              <a:rPr lang="zh-CN" altLang="en-US" sz="2800" dirty="0" smtClean="0">
                <a:solidFill>
                  <a:srgbClr val="FF0000"/>
                </a:solidFill>
                <a:effectLst>
                  <a:outerShdw blurRad="38100" dist="38100" dir="2700000" algn="tl">
                    <a:srgbClr val="C0C0C0"/>
                  </a:outerShdw>
                </a:effectLst>
                <a:latin typeface="Comic Sans MS" pitchFamily="66" charset="0"/>
              </a:rPr>
              <a:t>适合用于寄存器-寄存器结构的向量处理机中</a:t>
            </a:r>
            <a:r>
              <a:rPr lang="zh-CN" altLang="en-US" sz="2800" dirty="0" smtClean="0">
                <a:latin typeface="Comic Sans MS" pitchFamily="66" charset="0"/>
              </a:rPr>
              <a:t>，因为向量寄存器的长度是有限的，例如，每个向量寄存器有64个寄存器。当向量长度</a:t>
            </a:r>
            <a:r>
              <a:rPr lang="en-US" altLang="zh-CN" sz="2800" dirty="0" smtClean="0">
                <a:latin typeface="Comic Sans MS" pitchFamily="66" charset="0"/>
              </a:rPr>
              <a:t>N</a:t>
            </a:r>
            <a:r>
              <a:rPr lang="zh-CN" altLang="en-US" sz="2800" dirty="0" smtClean="0">
                <a:latin typeface="Comic Sans MS" pitchFamily="66" charset="0"/>
              </a:rPr>
              <a:t>大于向量寄存器长度</a:t>
            </a:r>
            <a:r>
              <a:rPr lang="en-US" altLang="zh-CN" sz="2800" dirty="0" smtClean="0">
                <a:latin typeface="Comic Sans MS" pitchFamily="66" charset="0"/>
              </a:rPr>
              <a:t>n</a:t>
            </a:r>
            <a:r>
              <a:rPr lang="zh-CN" altLang="en-US" sz="2800" dirty="0" smtClean="0">
                <a:latin typeface="Comic Sans MS" pitchFamily="66" charset="0"/>
              </a:rPr>
              <a:t>时，需要分组处理。</a:t>
            </a:r>
          </a:p>
        </p:txBody>
      </p:sp>
      <p:sp>
        <p:nvSpPr>
          <p:cNvPr id="1741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lstStyle/>
          <a:p>
            <a:pPr eaLnBrk="1" hangingPunct="1">
              <a:defRPr/>
            </a:pPr>
            <a:r>
              <a:rPr lang="zh-CN" altLang="en-US" smtClean="0"/>
              <a:t>基本结构</a:t>
            </a:r>
          </a:p>
        </p:txBody>
      </p:sp>
      <p:sp>
        <p:nvSpPr>
          <p:cNvPr id="184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793605" name="Rectangle 5"/>
          <p:cNvSpPr>
            <a:spLocks noGrp="1" noChangeArrowheads="1"/>
          </p:cNvSpPr>
          <p:nvPr>
            <p:ph type="body" idx="1"/>
          </p:nvPr>
        </p:nvSpPr>
        <p:spPr/>
        <p:txBody>
          <a:bodyPr/>
          <a:lstStyle/>
          <a:p>
            <a:pPr marL="0" indent="0" eaLnBrk="1" hangingPunct="1">
              <a:lnSpc>
                <a:spcPct val="105000"/>
              </a:lnSpc>
              <a:buFont typeface="Wingdings" pitchFamily="2" charset="2"/>
              <a:buNone/>
              <a:defRPr/>
            </a:pPr>
            <a:r>
              <a:rPr lang="zh-CN" altLang="en-US" sz="2800" smtClean="0"/>
              <a:t>    向量处理机的最关键问题是</a:t>
            </a:r>
            <a:r>
              <a:rPr lang="zh-CN" altLang="en-US" sz="2800" smtClean="0">
                <a:solidFill>
                  <a:srgbClr val="FF0000"/>
                </a:solidFill>
                <a:effectLst>
                  <a:outerShdw blurRad="38100" dist="38100" dir="2700000" algn="tl">
                    <a:srgbClr val="C0C0C0"/>
                  </a:outerShdw>
                </a:effectLst>
              </a:rPr>
              <a:t>存储器系统能够满足运算部件带宽的要求</a:t>
            </a:r>
            <a:r>
              <a:rPr lang="zh-CN" altLang="en-US" sz="2800" smtClean="0"/>
              <a:t>。主要采用两种方法：</a:t>
            </a:r>
          </a:p>
          <a:p>
            <a:pPr marL="0" indent="0" eaLnBrk="1" hangingPunct="1">
              <a:lnSpc>
                <a:spcPct val="105000"/>
              </a:lnSpc>
              <a:defRPr/>
            </a:pPr>
            <a:r>
              <a:rPr lang="zh-CN" altLang="en-US" sz="2800" smtClean="0"/>
              <a:t>  </a:t>
            </a:r>
            <a:r>
              <a:rPr lang="zh-CN" altLang="en-US" sz="2800" smtClean="0">
                <a:hlinkClick r:id="rId4" action="ppaction://hlinksldjump"/>
              </a:rPr>
              <a:t>存储器－存储器结构</a:t>
            </a:r>
            <a:r>
              <a:rPr lang="zh-CN" altLang="en-US" sz="2800" smtClean="0"/>
              <a:t/>
            </a:r>
            <a:br>
              <a:rPr lang="zh-CN" altLang="en-US" sz="2800" smtClean="0"/>
            </a:br>
            <a:r>
              <a:rPr lang="zh-CN" altLang="en-US" sz="2800" smtClean="0"/>
              <a:t>    </a:t>
            </a:r>
            <a:r>
              <a:rPr lang="zh-CN" altLang="en-US" sz="2800" smtClean="0">
                <a:solidFill>
                  <a:srgbClr val="FF0000"/>
                </a:solidFill>
                <a:effectLst>
                  <a:outerShdw blurRad="38100" dist="38100" dir="2700000" algn="tl">
                    <a:srgbClr val="C0C0C0"/>
                  </a:outerShdw>
                </a:effectLst>
              </a:rPr>
              <a:t>多个独立的存储器模块并行工作</a:t>
            </a:r>
            <a:r>
              <a:rPr lang="zh-CN" altLang="en-US" sz="2800" smtClean="0"/>
              <a:t>。处理机结构简单，对存储系统的访问速度要求很高。</a:t>
            </a:r>
          </a:p>
          <a:p>
            <a:pPr marL="0" indent="0" eaLnBrk="1" hangingPunct="1">
              <a:lnSpc>
                <a:spcPct val="105000"/>
              </a:lnSpc>
              <a:defRPr/>
            </a:pPr>
            <a:r>
              <a:rPr lang="zh-CN" altLang="en-US" sz="2800" smtClean="0"/>
              <a:t>  </a:t>
            </a:r>
            <a:r>
              <a:rPr lang="zh-CN" altLang="en-US" sz="2800" smtClean="0">
                <a:hlinkClick r:id="rId5" action="ppaction://hlinksldjump"/>
              </a:rPr>
              <a:t>寄存器－寄存器结构</a:t>
            </a:r>
            <a:r>
              <a:rPr lang="zh-CN" altLang="en-US" sz="2800" smtClean="0"/>
              <a:t/>
            </a:r>
            <a:br>
              <a:rPr lang="zh-CN" altLang="en-US" sz="2800" smtClean="0"/>
            </a:br>
            <a:r>
              <a:rPr lang="zh-CN" altLang="en-US" sz="2800" smtClean="0"/>
              <a:t>    </a:t>
            </a:r>
            <a:r>
              <a:rPr lang="zh-CN" altLang="en-US" sz="2800" smtClean="0">
                <a:solidFill>
                  <a:srgbClr val="FF0000"/>
                </a:solidFill>
                <a:effectLst>
                  <a:outerShdw blurRad="38100" dist="38100" dir="2700000" algn="tl">
                    <a:srgbClr val="C0C0C0"/>
                  </a:outerShdw>
                </a:effectLst>
              </a:rPr>
              <a:t>运算通过向量寄存器进行</a:t>
            </a:r>
            <a:r>
              <a:rPr lang="zh-CN" altLang="en-US" sz="2800" smtClean="0"/>
              <a:t>。需要大量高速寄存器，对存储系统访问速度的要求降低，而且利用高速寄存器可完成对矩阵元素的特殊运算。</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pPr eaLnBrk="1" hangingPunct="1">
              <a:defRPr/>
            </a:pPr>
            <a:r>
              <a:rPr lang="zh-CN" altLang="en-US" sz="4400" smtClean="0"/>
              <a:t>存储器－存储器结构</a:t>
            </a:r>
          </a:p>
        </p:txBody>
      </p:sp>
      <p:sp>
        <p:nvSpPr>
          <p:cNvPr id="194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19460" name="Rectangle 5"/>
          <p:cNvSpPr>
            <a:spLocks noGrp="1" noChangeArrowheads="1"/>
          </p:cNvSpPr>
          <p:nvPr>
            <p:ph type="body" idx="1"/>
          </p:nvPr>
        </p:nvSpPr>
        <p:spPr>
          <a:xfrm>
            <a:off x="809625" y="1916113"/>
            <a:ext cx="7958138" cy="1790700"/>
          </a:xfrm>
        </p:spPr>
        <p:txBody>
          <a:bodyPr/>
          <a:lstStyle/>
          <a:p>
            <a:pPr marL="0" indent="0" eaLnBrk="1" hangingPunct="1">
              <a:lnSpc>
                <a:spcPct val="140000"/>
              </a:lnSpc>
              <a:buFont typeface="Wingdings" pitchFamily="2" charset="2"/>
              <a:buNone/>
            </a:pPr>
            <a:r>
              <a:rPr lang="zh-CN" altLang="en-US" sz="2800" smtClean="0"/>
              <a:t>        假设</a:t>
            </a:r>
            <a:r>
              <a:rPr lang="en-US" altLang="zh-CN" sz="2800" smtClean="0"/>
              <a:t>A、B、C</a:t>
            </a:r>
            <a:r>
              <a:rPr lang="zh-CN" altLang="en-US" sz="2800" smtClean="0"/>
              <a:t>都是有</a:t>
            </a:r>
            <a:r>
              <a:rPr lang="en-US" altLang="zh-CN" sz="2800" smtClean="0"/>
              <a:t>8</a:t>
            </a:r>
            <a:r>
              <a:rPr lang="zh-CN" altLang="en-US" sz="2800" smtClean="0"/>
              <a:t>个元素的向量，现向量处理机需完成如下运算：</a:t>
            </a:r>
            <a:r>
              <a:rPr lang="en-US" altLang="zh-CN" sz="2800" smtClean="0"/>
              <a:t>C=A+B。</a:t>
            </a:r>
          </a:p>
        </p:txBody>
      </p:sp>
      <p:sp>
        <p:nvSpPr>
          <p:cNvPr id="19461" name="Text Box 53"/>
          <p:cNvSpPr txBox="1">
            <a:spLocks noChangeArrowheads="1"/>
          </p:cNvSpPr>
          <p:nvPr/>
        </p:nvSpPr>
        <p:spPr bwMode="auto">
          <a:xfrm>
            <a:off x="1219200" y="4284663"/>
            <a:ext cx="2209800" cy="1371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800">
                <a:latin typeface="Book Antiqua" pitchFamily="18" charset="0"/>
              </a:rPr>
              <a:t>多端口</a:t>
            </a:r>
            <a:br>
              <a:rPr kumimoji="0" lang="zh-CN" altLang="en-US" sz="2800">
                <a:latin typeface="Book Antiqua" pitchFamily="18" charset="0"/>
              </a:rPr>
            </a:br>
            <a:r>
              <a:rPr kumimoji="0" lang="zh-CN" altLang="en-US" sz="2800">
                <a:latin typeface="Book Antiqua" pitchFamily="18" charset="0"/>
              </a:rPr>
              <a:t>存储器系统</a:t>
            </a:r>
          </a:p>
        </p:txBody>
      </p:sp>
      <p:sp>
        <p:nvSpPr>
          <p:cNvPr id="19462" name="Text Box 54"/>
          <p:cNvSpPr txBox="1">
            <a:spLocks noChangeArrowheads="1"/>
          </p:cNvSpPr>
          <p:nvPr/>
        </p:nvSpPr>
        <p:spPr bwMode="auto">
          <a:xfrm>
            <a:off x="5029200" y="4246563"/>
            <a:ext cx="3124200" cy="8763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800">
                <a:latin typeface="Book Antiqua" pitchFamily="18" charset="0"/>
              </a:rPr>
              <a:t>流水结构加法器</a:t>
            </a:r>
          </a:p>
        </p:txBody>
      </p:sp>
      <p:sp>
        <p:nvSpPr>
          <p:cNvPr id="19463" name="Line 55"/>
          <p:cNvSpPr>
            <a:spLocks noChangeShapeType="1"/>
          </p:cNvSpPr>
          <p:nvPr/>
        </p:nvSpPr>
        <p:spPr bwMode="auto">
          <a:xfrm>
            <a:off x="3429000" y="4391025"/>
            <a:ext cx="1600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4" name="Line 56"/>
          <p:cNvSpPr>
            <a:spLocks noChangeShapeType="1"/>
          </p:cNvSpPr>
          <p:nvPr/>
        </p:nvSpPr>
        <p:spPr bwMode="auto">
          <a:xfrm>
            <a:off x="3429000" y="4962525"/>
            <a:ext cx="1600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9465" name="AutoShape 57"/>
          <p:cNvCxnSpPr>
            <a:cxnSpLocks noChangeShapeType="1"/>
            <a:stCxn id="19462" idx="3"/>
          </p:cNvCxnSpPr>
          <p:nvPr/>
        </p:nvCxnSpPr>
        <p:spPr bwMode="auto">
          <a:xfrm flipH="1">
            <a:off x="3429000" y="4684713"/>
            <a:ext cx="4743450" cy="822325"/>
          </a:xfrm>
          <a:prstGeom prst="bentConnector3">
            <a:avLst>
              <a:gd name="adj1" fmla="val -4417"/>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6" name="Text Box 58"/>
          <p:cNvSpPr txBox="1">
            <a:spLocks noChangeArrowheads="1"/>
          </p:cNvSpPr>
          <p:nvPr/>
        </p:nvSpPr>
        <p:spPr bwMode="auto">
          <a:xfrm>
            <a:off x="4038600" y="44958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B</a:t>
            </a:r>
          </a:p>
        </p:txBody>
      </p:sp>
      <p:sp>
        <p:nvSpPr>
          <p:cNvPr id="19467" name="Text Box 59"/>
          <p:cNvSpPr txBox="1">
            <a:spLocks noChangeArrowheads="1"/>
          </p:cNvSpPr>
          <p:nvPr/>
        </p:nvSpPr>
        <p:spPr bwMode="auto">
          <a:xfrm>
            <a:off x="4038600" y="38862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A</a:t>
            </a:r>
          </a:p>
        </p:txBody>
      </p:sp>
      <p:sp>
        <p:nvSpPr>
          <p:cNvPr id="19468" name="Text Box 60"/>
          <p:cNvSpPr txBox="1">
            <a:spLocks noChangeArrowheads="1"/>
          </p:cNvSpPr>
          <p:nvPr/>
        </p:nvSpPr>
        <p:spPr bwMode="auto">
          <a:xfrm>
            <a:off x="3733800" y="5486400"/>
            <a:ext cx="121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C=A+B</a:t>
            </a:r>
          </a:p>
        </p:txBody>
      </p:sp>
      <p:sp>
        <p:nvSpPr>
          <p:cNvPr id="795710" name="Oval 62"/>
          <p:cNvSpPr>
            <a:spLocks noChangeArrowheads="1"/>
          </p:cNvSpPr>
          <p:nvPr/>
        </p:nvSpPr>
        <p:spPr bwMode="auto">
          <a:xfrm>
            <a:off x="838200" y="4191000"/>
            <a:ext cx="2971800" cy="1524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19470" name="Text Box 6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95710"/>
                                        </p:tgtEl>
                                        <p:attrNameLst>
                                          <p:attrName>style.visibility</p:attrName>
                                        </p:attrNameLst>
                                      </p:cBhvr>
                                      <p:to>
                                        <p:strVal val="visible"/>
                                      </p:to>
                                    </p:set>
                                    <p:anim calcmode="lin" valueType="num">
                                      <p:cBhvr>
                                        <p:cTn id="7" dur="500" fill="hold"/>
                                        <p:tgtEl>
                                          <p:spTgt spid="795710"/>
                                        </p:tgtEl>
                                        <p:attrNameLst>
                                          <p:attrName>ppt_w</p:attrName>
                                        </p:attrNameLst>
                                      </p:cBhvr>
                                      <p:tavLst>
                                        <p:tav tm="0">
                                          <p:val>
                                            <p:fltVal val="0"/>
                                          </p:val>
                                        </p:tav>
                                        <p:tav tm="100000">
                                          <p:val>
                                            <p:strVal val="#ppt_w"/>
                                          </p:val>
                                        </p:tav>
                                      </p:tavLst>
                                    </p:anim>
                                    <p:anim calcmode="lin" valueType="num">
                                      <p:cBhvr>
                                        <p:cTn id="8" dur="500" fill="hold"/>
                                        <p:tgtEl>
                                          <p:spTgt spid="7957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7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pPr eaLnBrk="1" hangingPunct="1">
              <a:defRPr/>
            </a:pPr>
            <a:r>
              <a:rPr lang="zh-CN" altLang="en-US" sz="4400" smtClean="0"/>
              <a:t>存储器－存储器结构</a:t>
            </a:r>
          </a:p>
        </p:txBody>
      </p:sp>
      <p:sp>
        <p:nvSpPr>
          <p:cNvPr id="204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grpSp>
        <p:nvGrpSpPr>
          <p:cNvPr id="20484" name="Group 15"/>
          <p:cNvGrpSpPr>
            <a:grpSpLocks/>
          </p:cNvGrpSpPr>
          <p:nvPr/>
        </p:nvGrpSpPr>
        <p:grpSpPr bwMode="auto">
          <a:xfrm>
            <a:off x="1524000" y="2209800"/>
            <a:ext cx="6419850" cy="4114800"/>
            <a:chOff x="1128" y="1584"/>
            <a:chExt cx="4044" cy="2592"/>
          </a:xfrm>
        </p:grpSpPr>
        <p:sp>
          <p:nvSpPr>
            <p:cNvPr id="20487" name="Text Box 16"/>
            <p:cNvSpPr txBox="1">
              <a:spLocks noChangeArrowheads="1"/>
            </p:cNvSpPr>
            <p:nvPr/>
          </p:nvSpPr>
          <p:spPr bwMode="auto">
            <a:xfrm>
              <a:off x="1128" y="1920"/>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88" name="Text Box 17"/>
            <p:cNvSpPr txBox="1">
              <a:spLocks noChangeArrowheads="1"/>
            </p:cNvSpPr>
            <p:nvPr/>
          </p:nvSpPr>
          <p:spPr bwMode="auto">
            <a:xfrm>
              <a:off x="1128" y="2256"/>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89" name="Text Box 18"/>
            <p:cNvSpPr txBox="1">
              <a:spLocks noChangeArrowheads="1"/>
            </p:cNvSpPr>
            <p:nvPr/>
          </p:nvSpPr>
          <p:spPr bwMode="auto">
            <a:xfrm>
              <a:off x="1128" y="2592"/>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0" name="Text Box 19"/>
            <p:cNvSpPr txBox="1">
              <a:spLocks noChangeArrowheads="1"/>
            </p:cNvSpPr>
            <p:nvPr/>
          </p:nvSpPr>
          <p:spPr bwMode="auto">
            <a:xfrm>
              <a:off x="1128" y="2928"/>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1" name="Text Box 20"/>
            <p:cNvSpPr txBox="1">
              <a:spLocks noChangeArrowheads="1"/>
            </p:cNvSpPr>
            <p:nvPr/>
          </p:nvSpPr>
          <p:spPr bwMode="auto">
            <a:xfrm>
              <a:off x="1128" y="1584"/>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2" name="Text Box 21"/>
            <p:cNvSpPr txBox="1">
              <a:spLocks noChangeArrowheads="1"/>
            </p:cNvSpPr>
            <p:nvPr/>
          </p:nvSpPr>
          <p:spPr bwMode="auto">
            <a:xfrm>
              <a:off x="1128" y="3921"/>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3" name="Text Box 22"/>
            <p:cNvSpPr txBox="1">
              <a:spLocks noChangeArrowheads="1"/>
            </p:cNvSpPr>
            <p:nvPr/>
          </p:nvSpPr>
          <p:spPr bwMode="auto">
            <a:xfrm>
              <a:off x="1128" y="3264"/>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4" name="Text Box 23"/>
            <p:cNvSpPr txBox="1">
              <a:spLocks noChangeArrowheads="1"/>
            </p:cNvSpPr>
            <p:nvPr/>
          </p:nvSpPr>
          <p:spPr bwMode="auto">
            <a:xfrm>
              <a:off x="1128" y="3600"/>
              <a:ext cx="624" cy="255"/>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en-US" altLang="zh-CN" sz="1800">
                  <a:solidFill>
                    <a:schemeClr val="tx2"/>
                  </a:solidFill>
                  <a:latin typeface="Book Antiqua" pitchFamily="18" charset="0"/>
                </a:rPr>
                <a:t>M</a:t>
              </a:r>
            </a:p>
          </p:txBody>
        </p:sp>
        <p:sp>
          <p:nvSpPr>
            <p:cNvPr id="20495" name="Line 24"/>
            <p:cNvSpPr>
              <a:spLocks noChangeShapeType="1"/>
            </p:cNvSpPr>
            <p:nvPr/>
          </p:nvSpPr>
          <p:spPr bwMode="auto">
            <a:xfrm>
              <a:off x="1752" y="1632"/>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Line 25"/>
            <p:cNvSpPr>
              <a:spLocks noChangeShapeType="1"/>
            </p:cNvSpPr>
            <p:nvPr/>
          </p:nvSpPr>
          <p:spPr bwMode="auto">
            <a:xfrm>
              <a:off x="1752" y="1728"/>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7" name="Line 26"/>
            <p:cNvSpPr>
              <a:spLocks noChangeShapeType="1"/>
            </p:cNvSpPr>
            <p:nvPr/>
          </p:nvSpPr>
          <p:spPr bwMode="auto">
            <a:xfrm>
              <a:off x="1752" y="182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8" name="Line 27"/>
            <p:cNvSpPr>
              <a:spLocks noChangeShapeType="1"/>
            </p:cNvSpPr>
            <p:nvPr/>
          </p:nvSpPr>
          <p:spPr bwMode="auto">
            <a:xfrm>
              <a:off x="1752" y="1968"/>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9" name="Line 28"/>
            <p:cNvSpPr>
              <a:spLocks noChangeShapeType="1"/>
            </p:cNvSpPr>
            <p:nvPr/>
          </p:nvSpPr>
          <p:spPr bwMode="auto">
            <a:xfrm>
              <a:off x="1752" y="2064"/>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0" name="Line 29"/>
            <p:cNvSpPr>
              <a:spLocks noChangeShapeType="1"/>
            </p:cNvSpPr>
            <p:nvPr/>
          </p:nvSpPr>
          <p:spPr bwMode="auto">
            <a:xfrm>
              <a:off x="1752" y="216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1" name="Line 30"/>
            <p:cNvSpPr>
              <a:spLocks noChangeShapeType="1"/>
            </p:cNvSpPr>
            <p:nvPr/>
          </p:nvSpPr>
          <p:spPr bwMode="auto">
            <a:xfrm>
              <a:off x="1752" y="2304"/>
              <a:ext cx="14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2" name="Line 31"/>
            <p:cNvSpPr>
              <a:spLocks noChangeShapeType="1"/>
            </p:cNvSpPr>
            <p:nvPr/>
          </p:nvSpPr>
          <p:spPr bwMode="auto">
            <a:xfrm>
              <a:off x="1752" y="2400"/>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3" name="Line 32"/>
            <p:cNvSpPr>
              <a:spLocks noChangeShapeType="1"/>
            </p:cNvSpPr>
            <p:nvPr/>
          </p:nvSpPr>
          <p:spPr bwMode="auto">
            <a:xfrm>
              <a:off x="1752" y="2496"/>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4" name="Line 33"/>
            <p:cNvSpPr>
              <a:spLocks noChangeShapeType="1"/>
            </p:cNvSpPr>
            <p:nvPr/>
          </p:nvSpPr>
          <p:spPr bwMode="auto">
            <a:xfrm>
              <a:off x="1752" y="264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5" name="Line 34"/>
            <p:cNvSpPr>
              <a:spLocks noChangeShapeType="1"/>
            </p:cNvSpPr>
            <p:nvPr/>
          </p:nvSpPr>
          <p:spPr bwMode="auto">
            <a:xfrm>
              <a:off x="1752" y="2736"/>
              <a:ext cx="14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6" name="Line 35"/>
            <p:cNvSpPr>
              <a:spLocks noChangeShapeType="1"/>
            </p:cNvSpPr>
            <p:nvPr/>
          </p:nvSpPr>
          <p:spPr bwMode="auto">
            <a:xfrm>
              <a:off x="1752" y="2832"/>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7" name="Line 36"/>
            <p:cNvSpPr>
              <a:spLocks noChangeShapeType="1"/>
            </p:cNvSpPr>
            <p:nvPr/>
          </p:nvSpPr>
          <p:spPr bwMode="auto">
            <a:xfrm>
              <a:off x="1752" y="2976"/>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8" name="Line 37"/>
            <p:cNvSpPr>
              <a:spLocks noChangeShapeType="1"/>
            </p:cNvSpPr>
            <p:nvPr/>
          </p:nvSpPr>
          <p:spPr bwMode="auto">
            <a:xfrm>
              <a:off x="1752" y="3072"/>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09" name="Line 38"/>
            <p:cNvSpPr>
              <a:spLocks noChangeShapeType="1"/>
            </p:cNvSpPr>
            <p:nvPr/>
          </p:nvSpPr>
          <p:spPr bwMode="auto">
            <a:xfrm>
              <a:off x="1752" y="316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0" name="Line 39"/>
            <p:cNvSpPr>
              <a:spLocks noChangeShapeType="1"/>
            </p:cNvSpPr>
            <p:nvPr/>
          </p:nvSpPr>
          <p:spPr bwMode="auto">
            <a:xfrm>
              <a:off x="1752" y="3168"/>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1" name="Line 40"/>
            <p:cNvSpPr>
              <a:spLocks noChangeShapeType="1"/>
            </p:cNvSpPr>
            <p:nvPr/>
          </p:nvSpPr>
          <p:spPr bwMode="auto">
            <a:xfrm>
              <a:off x="1752" y="3312"/>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2" name="Line 41"/>
            <p:cNvSpPr>
              <a:spLocks noChangeShapeType="1"/>
            </p:cNvSpPr>
            <p:nvPr/>
          </p:nvSpPr>
          <p:spPr bwMode="auto">
            <a:xfrm>
              <a:off x="1752" y="3408"/>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3" name="Line 42"/>
            <p:cNvSpPr>
              <a:spLocks noChangeShapeType="1"/>
            </p:cNvSpPr>
            <p:nvPr/>
          </p:nvSpPr>
          <p:spPr bwMode="auto">
            <a:xfrm>
              <a:off x="1752" y="350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4" name="Line 43"/>
            <p:cNvSpPr>
              <a:spLocks noChangeShapeType="1"/>
            </p:cNvSpPr>
            <p:nvPr/>
          </p:nvSpPr>
          <p:spPr bwMode="auto">
            <a:xfrm>
              <a:off x="1752" y="3648"/>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5" name="Line 44"/>
            <p:cNvSpPr>
              <a:spLocks noChangeShapeType="1"/>
            </p:cNvSpPr>
            <p:nvPr/>
          </p:nvSpPr>
          <p:spPr bwMode="auto">
            <a:xfrm>
              <a:off x="1752" y="3744"/>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6" name="Line 45"/>
            <p:cNvSpPr>
              <a:spLocks noChangeShapeType="1"/>
            </p:cNvSpPr>
            <p:nvPr/>
          </p:nvSpPr>
          <p:spPr bwMode="auto">
            <a:xfrm>
              <a:off x="1752" y="384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7" name="Line 46"/>
            <p:cNvSpPr>
              <a:spLocks noChangeShapeType="1"/>
            </p:cNvSpPr>
            <p:nvPr/>
          </p:nvSpPr>
          <p:spPr bwMode="auto">
            <a:xfrm>
              <a:off x="1752" y="3984"/>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8" name="Line 47"/>
            <p:cNvSpPr>
              <a:spLocks noChangeShapeType="1"/>
            </p:cNvSpPr>
            <p:nvPr/>
          </p:nvSpPr>
          <p:spPr bwMode="auto">
            <a:xfrm>
              <a:off x="1752" y="4080"/>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19" name="Line 48"/>
            <p:cNvSpPr>
              <a:spLocks noChangeShapeType="1"/>
            </p:cNvSpPr>
            <p:nvPr/>
          </p:nvSpPr>
          <p:spPr bwMode="auto">
            <a:xfrm>
              <a:off x="1752" y="4176"/>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0" name="Line 49"/>
            <p:cNvSpPr>
              <a:spLocks noChangeShapeType="1"/>
            </p:cNvSpPr>
            <p:nvPr/>
          </p:nvSpPr>
          <p:spPr bwMode="auto">
            <a:xfrm>
              <a:off x="1752" y="4176"/>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1" name="Line 50"/>
            <p:cNvSpPr>
              <a:spLocks noChangeShapeType="1"/>
            </p:cNvSpPr>
            <p:nvPr/>
          </p:nvSpPr>
          <p:spPr bwMode="auto">
            <a:xfrm>
              <a:off x="1992" y="1632"/>
              <a:ext cx="0" cy="2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2" name="Line 51"/>
            <p:cNvSpPr>
              <a:spLocks noChangeShapeType="1"/>
            </p:cNvSpPr>
            <p:nvPr/>
          </p:nvSpPr>
          <p:spPr bwMode="auto">
            <a:xfrm>
              <a:off x="2088" y="1728"/>
              <a:ext cx="0" cy="2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3" name="Line 52"/>
            <p:cNvSpPr>
              <a:spLocks noChangeShapeType="1"/>
            </p:cNvSpPr>
            <p:nvPr/>
          </p:nvSpPr>
          <p:spPr bwMode="auto">
            <a:xfrm>
              <a:off x="2184" y="1824"/>
              <a:ext cx="0" cy="23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24" name="Text Box 53"/>
            <p:cNvSpPr txBox="1">
              <a:spLocks noChangeArrowheads="1"/>
            </p:cNvSpPr>
            <p:nvPr/>
          </p:nvSpPr>
          <p:spPr bwMode="auto">
            <a:xfrm>
              <a:off x="3192" y="2160"/>
              <a:ext cx="1968" cy="727"/>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10000"/>
                </a:spcBef>
                <a:buClrTx/>
                <a:buFontTx/>
                <a:buNone/>
              </a:pPr>
              <a:r>
                <a:rPr kumimoji="0" lang="zh-CN" altLang="en-US">
                  <a:solidFill>
                    <a:schemeClr val="tx2"/>
                  </a:solidFill>
                  <a:latin typeface="Book Antiqua" pitchFamily="18" charset="0"/>
                </a:rPr>
                <a:t>流水结构</a:t>
              </a:r>
            </a:p>
            <a:p>
              <a:pPr algn="ctr">
                <a:spcBef>
                  <a:spcPct val="10000"/>
                </a:spcBef>
                <a:buClrTx/>
                <a:buFontTx/>
                <a:buNone/>
              </a:pPr>
              <a:r>
                <a:rPr kumimoji="0" lang="zh-CN" altLang="en-US">
                  <a:solidFill>
                    <a:schemeClr val="tx2"/>
                  </a:solidFill>
                  <a:latin typeface="Book Antiqua" pitchFamily="18" charset="0"/>
                </a:rPr>
                <a:t>加法器</a:t>
              </a:r>
            </a:p>
          </p:txBody>
        </p:sp>
        <p:cxnSp>
          <p:nvCxnSpPr>
            <p:cNvPr id="20525" name="AutoShape 54"/>
            <p:cNvCxnSpPr>
              <a:cxnSpLocks noChangeShapeType="1"/>
              <a:stCxn id="20524" idx="3"/>
            </p:cNvCxnSpPr>
            <p:nvPr/>
          </p:nvCxnSpPr>
          <p:spPr bwMode="auto">
            <a:xfrm flipH="1">
              <a:off x="2184" y="2524"/>
              <a:ext cx="2988" cy="980"/>
            </a:xfrm>
            <a:prstGeom prst="bentConnector3">
              <a:avLst>
                <a:gd name="adj1" fmla="val -4417"/>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26" name="Oval 55"/>
            <p:cNvSpPr>
              <a:spLocks noChangeArrowheads="1"/>
            </p:cNvSpPr>
            <p:nvPr/>
          </p:nvSpPr>
          <p:spPr bwMode="auto">
            <a:xfrm>
              <a:off x="1968" y="2280"/>
              <a:ext cx="48" cy="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20527" name="Oval 56"/>
            <p:cNvSpPr>
              <a:spLocks noChangeArrowheads="1"/>
            </p:cNvSpPr>
            <p:nvPr/>
          </p:nvSpPr>
          <p:spPr bwMode="auto">
            <a:xfrm>
              <a:off x="2063" y="2711"/>
              <a:ext cx="48" cy="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20528" name="Oval 57"/>
            <p:cNvSpPr>
              <a:spLocks noChangeArrowheads="1"/>
            </p:cNvSpPr>
            <p:nvPr/>
          </p:nvSpPr>
          <p:spPr bwMode="auto">
            <a:xfrm>
              <a:off x="2160" y="3480"/>
              <a:ext cx="48" cy="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20529" name="Text Box 58"/>
            <p:cNvSpPr txBox="1">
              <a:spLocks noChangeArrowheads="1"/>
            </p:cNvSpPr>
            <p:nvPr/>
          </p:nvSpPr>
          <p:spPr bwMode="auto">
            <a:xfrm>
              <a:off x="2595" y="199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000">
                  <a:solidFill>
                    <a:schemeClr val="tx2"/>
                  </a:solidFill>
                  <a:latin typeface="Book Antiqua" pitchFamily="18" charset="0"/>
                </a:rPr>
                <a:t>A</a:t>
              </a:r>
            </a:p>
          </p:txBody>
        </p:sp>
        <p:sp>
          <p:nvSpPr>
            <p:cNvPr id="20530" name="Text Box 59"/>
            <p:cNvSpPr txBox="1">
              <a:spLocks noChangeArrowheads="1"/>
            </p:cNvSpPr>
            <p:nvPr/>
          </p:nvSpPr>
          <p:spPr bwMode="auto">
            <a:xfrm>
              <a:off x="2595" y="2400"/>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000">
                  <a:solidFill>
                    <a:schemeClr val="tx2"/>
                  </a:solidFill>
                  <a:latin typeface="Book Antiqua" pitchFamily="18" charset="0"/>
                </a:rPr>
                <a:t>B</a:t>
              </a:r>
            </a:p>
          </p:txBody>
        </p:sp>
        <p:sp>
          <p:nvSpPr>
            <p:cNvPr id="20531" name="Text Box 60"/>
            <p:cNvSpPr txBox="1">
              <a:spLocks noChangeArrowheads="1"/>
            </p:cNvSpPr>
            <p:nvPr/>
          </p:nvSpPr>
          <p:spPr bwMode="auto">
            <a:xfrm>
              <a:off x="2595" y="3187"/>
              <a:ext cx="6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000">
                  <a:solidFill>
                    <a:schemeClr val="tx2"/>
                  </a:solidFill>
                  <a:latin typeface="Book Antiqua" pitchFamily="18" charset="0"/>
                </a:rPr>
                <a:t>C=A+B</a:t>
              </a:r>
            </a:p>
          </p:txBody>
        </p:sp>
      </p:grpSp>
      <p:sp>
        <p:nvSpPr>
          <p:cNvPr id="797757" name="Oval 61"/>
          <p:cNvSpPr>
            <a:spLocks noChangeArrowheads="1"/>
          </p:cNvSpPr>
          <p:nvPr/>
        </p:nvSpPr>
        <p:spPr bwMode="auto">
          <a:xfrm>
            <a:off x="1295400" y="1981200"/>
            <a:ext cx="2133600" cy="44958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20486" name="Text Box 6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a:t>
            </a:r>
            <a:r>
              <a:rPr lang="en-US" altLang="zh-CN" sz="1200" b="0">
                <a:latin typeface="幼圆" pitchFamily="49" charset="-122"/>
                <a:ea typeface="幼圆" pitchFamily="49" charset="-122"/>
              </a:rPr>
              <a:t>2</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797757"/>
                                        </p:tgtEl>
                                        <p:attrNameLst>
                                          <p:attrName>style.visibility</p:attrName>
                                        </p:attrNameLst>
                                      </p:cBhvr>
                                      <p:to>
                                        <p:strVal val="visible"/>
                                      </p:to>
                                    </p:set>
                                    <p:anim calcmode="lin" valueType="num">
                                      <p:cBhvr>
                                        <p:cTn id="7" dur="500" fill="hold"/>
                                        <p:tgtEl>
                                          <p:spTgt spid="797757"/>
                                        </p:tgtEl>
                                        <p:attrNameLst>
                                          <p:attrName>ppt_w</p:attrName>
                                        </p:attrNameLst>
                                      </p:cBhvr>
                                      <p:tavLst>
                                        <p:tav tm="0">
                                          <p:val>
                                            <p:fltVal val="0"/>
                                          </p:val>
                                        </p:tav>
                                        <p:tav tm="100000">
                                          <p:val>
                                            <p:strVal val="#ppt_w"/>
                                          </p:val>
                                        </p:tav>
                                      </p:tavLst>
                                    </p:anim>
                                    <p:anim calcmode="lin" valueType="num">
                                      <p:cBhvr>
                                        <p:cTn id="8" dur="500" fill="hold"/>
                                        <p:tgtEl>
                                          <p:spTgt spid="7977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3" name="Rectangle 5"/>
          <p:cNvSpPr>
            <a:spLocks noGrp="1" noChangeArrowheads="1"/>
          </p:cNvSpPr>
          <p:nvPr>
            <p:ph type="title"/>
          </p:nvPr>
        </p:nvSpPr>
        <p:spPr/>
        <p:txBody>
          <a:bodyPr/>
          <a:lstStyle/>
          <a:p>
            <a:pPr eaLnBrk="1" hangingPunct="1">
              <a:defRPr/>
            </a:pPr>
            <a:r>
              <a:rPr lang="zh-CN" altLang="en-US" smtClean="0"/>
              <a:t>存储器－存储器结构</a:t>
            </a:r>
          </a:p>
        </p:txBody>
      </p:sp>
      <p:sp>
        <p:nvSpPr>
          <p:cNvPr id="800774" name="Rectangle 6"/>
          <p:cNvSpPr>
            <a:spLocks noGrp="1" noChangeArrowheads="1"/>
          </p:cNvSpPr>
          <p:nvPr>
            <p:ph type="body" idx="1"/>
          </p:nvPr>
        </p:nvSpPr>
        <p:spPr>
          <a:xfrm>
            <a:off x="809625" y="1916113"/>
            <a:ext cx="7958138" cy="2689225"/>
          </a:xfrm>
        </p:spPr>
        <p:txBody>
          <a:bodyPr/>
          <a:lstStyle/>
          <a:p>
            <a:pPr marL="0" indent="0" eaLnBrk="1" hangingPunct="1">
              <a:lnSpc>
                <a:spcPct val="120000"/>
              </a:lnSpc>
              <a:buFont typeface="Wingdings" pitchFamily="2" charset="2"/>
              <a:buNone/>
              <a:defRPr/>
            </a:pPr>
            <a:r>
              <a:rPr lang="zh-CN" altLang="en-US" smtClean="0"/>
              <a:t>       采用多个存储体交叉和并行访问来提高存储器速度，但应该注意解决存储器访问冲突。下面分情况进行介绍（</a:t>
            </a:r>
            <a:r>
              <a:rPr lang="zh-CN" altLang="en-US" smtClean="0">
                <a:solidFill>
                  <a:srgbClr val="FF0000"/>
                </a:solidFill>
                <a:effectLst>
                  <a:outerShdw blurRad="38100" dist="38100" dir="2700000" algn="tl">
                    <a:srgbClr val="C0C0C0"/>
                  </a:outerShdw>
                </a:effectLst>
              </a:rPr>
              <a:t>假设一个存储周期占两个处理机周期</a:t>
            </a:r>
            <a:r>
              <a:rPr lang="zh-CN" altLang="en-US" smtClean="0"/>
              <a:t>）：</a:t>
            </a:r>
          </a:p>
        </p:txBody>
      </p:sp>
      <p:sp>
        <p:nvSpPr>
          <p:cNvPr id="21508"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21509" name="Rectangle 7"/>
          <p:cNvSpPr>
            <a:spLocks noChangeArrowheads="1"/>
          </p:cNvSpPr>
          <p:nvPr/>
        </p:nvSpPr>
        <p:spPr bwMode="auto">
          <a:xfrm>
            <a:off x="3348038" y="4581525"/>
            <a:ext cx="2895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har char="w"/>
              <a:defRPr kumimoji="1" sz="3200" b="1">
                <a:solidFill>
                  <a:schemeClr val="tx1"/>
                </a:solidFill>
                <a:latin typeface="Arial" pitchFamily="34" charset="0"/>
                <a:ea typeface="楷体_GB2312" pitchFamily="49" charset="-122"/>
              </a:defRPr>
            </a:lvl1pPr>
            <a:lvl2pPr marL="765175"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84275"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3375"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22475"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4796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368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3940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5127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lnSpc>
                <a:spcPct val="130000"/>
              </a:lnSpc>
            </a:pPr>
            <a:r>
              <a:rPr lang="zh-CN" altLang="en-US">
                <a:latin typeface="楷体_GB2312" pitchFamily="49" charset="-122"/>
              </a:rPr>
              <a:t>  </a:t>
            </a:r>
            <a:r>
              <a:rPr lang="zh-CN" altLang="en-US">
                <a:latin typeface="楷体_GB2312" pitchFamily="49" charset="-122"/>
                <a:hlinkClick r:id="rId5" action="ppaction://hlinksldjump"/>
              </a:rPr>
              <a:t>理想情况</a:t>
            </a:r>
            <a:endParaRPr lang="zh-CN" altLang="en-US">
              <a:latin typeface="楷体_GB2312" pitchFamily="49" charset="-122"/>
            </a:endParaRPr>
          </a:p>
          <a:p>
            <a:pPr eaLnBrk="1" hangingPunct="1">
              <a:lnSpc>
                <a:spcPct val="130000"/>
              </a:lnSpc>
            </a:pPr>
            <a:r>
              <a:rPr lang="zh-CN" altLang="en-US">
                <a:latin typeface="楷体_GB2312" pitchFamily="49" charset="-122"/>
              </a:rPr>
              <a:t>  </a:t>
            </a:r>
            <a:r>
              <a:rPr lang="zh-CN" altLang="en-US">
                <a:latin typeface="楷体_GB2312" pitchFamily="49" charset="-122"/>
                <a:hlinkClick r:id="rId6" action="ppaction://hlinksldjump"/>
              </a:rPr>
              <a:t>实际情况</a:t>
            </a:r>
            <a:endParaRPr lang="zh-CN" altLang="en-US">
              <a:latin typeface="楷体_GB2312" pitchFamily="49" charset="-122"/>
            </a:endParaRPr>
          </a:p>
        </p:txBody>
      </p:sp>
      <p:sp>
        <p:nvSpPr>
          <p:cNvPr id="21510"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a:t>
            </a:r>
            <a:r>
              <a:rPr lang="en-US" altLang="zh-CN" sz="1200" b="0">
                <a:latin typeface="幼圆" pitchFamily="49" charset="-122"/>
                <a:ea typeface="幼圆" pitchFamily="49" charset="-122"/>
              </a:rPr>
              <a:t>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lstStyle/>
          <a:p>
            <a:pPr eaLnBrk="1" hangingPunct="1">
              <a:defRPr/>
            </a:pPr>
            <a:r>
              <a:rPr lang="zh-CN" altLang="en-US" smtClean="0"/>
              <a:t>基本概念</a:t>
            </a:r>
          </a:p>
        </p:txBody>
      </p:sp>
      <p:sp>
        <p:nvSpPr>
          <p:cNvPr id="4099"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4100" name="Rectangle 5"/>
          <p:cNvSpPr>
            <a:spLocks noGrp="1" noChangeArrowheads="1"/>
          </p:cNvSpPr>
          <p:nvPr>
            <p:ph type="body" idx="1"/>
          </p:nvPr>
        </p:nvSpPr>
        <p:spPr>
          <a:xfrm>
            <a:off x="2514600" y="1911350"/>
            <a:ext cx="3609975" cy="3894138"/>
          </a:xfrm>
        </p:spPr>
        <p:txBody>
          <a:bodyPr/>
          <a:lstStyle/>
          <a:p>
            <a:pPr eaLnBrk="1" hangingPunct="1">
              <a:lnSpc>
                <a:spcPct val="220000"/>
              </a:lnSpc>
            </a:pPr>
            <a:r>
              <a:rPr lang="zh-CN" altLang="en-US" smtClean="0">
                <a:hlinkClick r:id="rId4" action="ppaction://hlinksldjump"/>
              </a:rPr>
              <a:t>向量处理机</a:t>
            </a:r>
            <a:endParaRPr lang="zh-CN" altLang="en-US" smtClean="0"/>
          </a:p>
          <a:p>
            <a:pPr eaLnBrk="1" hangingPunct="1">
              <a:lnSpc>
                <a:spcPct val="220000"/>
              </a:lnSpc>
            </a:pPr>
            <a:r>
              <a:rPr lang="zh-CN" altLang="en-US" smtClean="0">
                <a:hlinkClick r:id="rId5" action="ppaction://hlinksldjump"/>
              </a:rPr>
              <a:t>什么是向量处理</a:t>
            </a:r>
            <a:endParaRPr lang="zh-CN" altLang="en-US" smtClean="0"/>
          </a:p>
          <a:p>
            <a:pPr eaLnBrk="1" hangingPunct="1">
              <a:lnSpc>
                <a:spcPct val="220000"/>
              </a:lnSpc>
            </a:pPr>
            <a:r>
              <a:rPr lang="zh-CN" altLang="en-US" smtClean="0">
                <a:hlinkClick r:id="rId6" action="ppaction://hlinksldjump"/>
              </a:rPr>
              <a:t>向量处理方式</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1" name="Rectangle 51"/>
          <p:cNvSpPr>
            <a:spLocks noGrp="1" noChangeArrowheads="1"/>
          </p:cNvSpPr>
          <p:nvPr>
            <p:ph type="title"/>
          </p:nvPr>
        </p:nvSpPr>
        <p:spPr/>
        <p:txBody>
          <a:bodyPr/>
          <a:lstStyle/>
          <a:p>
            <a:pPr eaLnBrk="1" hangingPunct="1">
              <a:defRPr/>
            </a:pPr>
            <a:r>
              <a:rPr lang="zh-CN" altLang="en-US" smtClean="0"/>
              <a:t>数据存储</a:t>
            </a:r>
          </a:p>
        </p:txBody>
      </p:sp>
      <p:sp>
        <p:nvSpPr>
          <p:cNvPr id="225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graphicFrame>
        <p:nvGraphicFramePr>
          <p:cNvPr id="798869" name="Group 149"/>
          <p:cNvGraphicFramePr>
            <a:graphicFrameLocks noGrp="1"/>
          </p:cNvGraphicFramePr>
          <p:nvPr/>
        </p:nvGraphicFramePr>
        <p:xfrm>
          <a:off x="1042988" y="20605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模块0</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B[6]</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C[4]</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870" name="Group 150"/>
          <p:cNvGraphicFramePr>
            <a:graphicFrameLocks noGrp="1"/>
          </p:cNvGraphicFramePr>
          <p:nvPr/>
        </p:nvGraphicFramePr>
        <p:xfrm>
          <a:off x="1042988" y="25177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模块1</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A[1]</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B[7]</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C[5]</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892" name="Group 172"/>
          <p:cNvGraphicFramePr>
            <a:graphicFrameLocks noGrp="1"/>
          </p:cNvGraphicFramePr>
          <p:nvPr/>
        </p:nvGraphicFramePr>
        <p:xfrm>
          <a:off x="1042988" y="29749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模块2</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A[2]</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C[6]</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914" name="Group 194"/>
          <p:cNvGraphicFramePr>
            <a:graphicFrameLocks noGrp="1"/>
          </p:cNvGraphicFramePr>
          <p:nvPr/>
        </p:nvGraphicFramePr>
        <p:xfrm>
          <a:off x="1042988" y="34321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模块3</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A[3]</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B[1]</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C[7]</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936" name="Group 216"/>
          <p:cNvGraphicFramePr>
            <a:graphicFrameLocks noGrp="1"/>
          </p:cNvGraphicFramePr>
          <p:nvPr/>
        </p:nvGraphicFramePr>
        <p:xfrm>
          <a:off x="1042988" y="38893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模块4</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A[4]</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B[2]</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958" name="Group 238"/>
          <p:cNvGraphicFramePr>
            <a:graphicFrameLocks noGrp="1"/>
          </p:cNvGraphicFramePr>
          <p:nvPr/>
        </p:nvGraphicFramePr>
        <p:xfrm>
          <a:off x="1042988" y="43465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模块5</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A[5]</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B[3]</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C[1]</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8980" name="Group 260"/>
          <p:cNvGraphicFramePr>
            <a:graphicFrameLocks noGrp="1"/>
          </p:cNvGraphicFramePr>
          <p:nvPr/>
        </p:nvGraphicFramePr>
        <p:xfrm>
          <a:off x="1042988" y="48037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模块6</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A[6]</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B[4]</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C[2]</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99002" name="Group 282"/>
          <p:cNvGraphicFramePr>
            <a:graphicFrameLocks noGrp="1"/>
          </p:cNvGraphicFramePr>
          <p:nvPr/>
        </p:nvGraphicFramePr>
        <p:xfrm>
          <a:off x="1042988" y="5260975"/>
          <a:ext cx="7710487" cy="920750"/>
        </p:xfrm>
        <a:graphic>
          <a:graphicData uri="http://schemas.openxmlformats.org/drawingml/2006/table">
            <a:tbl>
              <a:tblPr/>
              <a:tblGrid>
                <a:gridCol w="944562"/>
                <a:gridCol w="982663"/>
                <a:gridCol w="963612"/>
                <a:gridCol w="965200"/>
                <a:gridCol w="963613"/>
                <a:gridCol w="963612"/>
                <a:gridCol w="963613"/>
                <a:gridCol w="963612"/>
              </a:tblGrid>
              <a:tr h="92075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rPr>
                        <a:t>模块7</a:t>
                      </a:r>
                    </a:p>
                  </a:txBody>
                  <a:tcPr marL="0" marR="0" horzOverflow="overflow">
                    <a:lnL cap="flat">
                      <a:noFill/>
                    </a:lnL>
                    <a:lnR w="28575"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A[7]</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B[5]</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smtClean="0">
                          <a:ln>
                            <a:noFill/>
                          </a:ln>
                          <a:solidFill>
                            <a:schemeClr val="tx1"/>
                          </a:solidFill>
                          <a:effectLst/>
                          <a:latin typeface="Comic Sans MS" pitchFamily="66" charset="0"/>
                          <a:ea typeface="楷体_GB2312" pitchFamily="49" charset="-122"/>
                        </a:rPr>
                        <a:t>C[3]</a:t>
                      </a: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000" b="1" i="0" u="none" strike="noStrike" cap="none" normalizeH="0" baseline="0" smtClean="0">
                          <a:ln>
                            <a:noFill/>
                          </a:ln>
                          <a:solidFill>
                            <a:schemeClr val="tx1"/>
                          </a:solidFill>
                          <a:effectLst/>
                          <a:latin typeface="Comic Sans MS" pitchFamily="66" charset="0"/>
                          <a:ea typeface="楷体_GB2312" pitchFamily="49" charset="-122"/>
                          <a:sym typeface="Symbol" pitchFamily="18" charset="2"/>
                        </a:rPr>
                        <a:t></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684" name="Text Box 30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lstStyle/>
          <a:p>
            <a:pPr eaLnBrk="1" hangingPunct="1">
              <a:defRPr/>
            </a:pPr>
            <a:r>
              <a:rPr lang="zh-CN" altLang="en-US" smtClean="0"/>
              <a:t>处理时序图</a:t>
            </a:r>
          </a:p>
        </p:txBody>
      </p:sp>
      <p:sp>
        <p:nvSpPr>
          <p:cNvPr id="235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graphicFrame>
        <p:nvGraphicFramePr>
          <p:cNvPr id="802042" name="Group 250"/>
          <p:cNvGraphicFramePr>
            <a:graphicFrameLocks noGrp="1"/>
          </p:cNvGraphicFramePr>
          <p:nvPr/>
        </p:nvGraphicFramePr>
        <p:xfrm>
          <a:off x="900113" y="1989138"/>
          <a:ext cx="7924800" cy="4389432"/>
        </p:xfrm>
        <a:graphic>
          <a:graphicData uri="http://schemas.openxmlformats.org/drawingml/2006/table">
            <a:tbl>
              <a:tblPr/>
              <a:tblGrid>
                <a:gridCol w="990600"/>
                <a:gridCol w="533400"/>
                <a:gridCol w="533400"/>
                <a:gridCol w="533400"/>
                <a:gridCol w="533400"/>
                <a:gridCol w="533400"/>
                <a:gridCol w="533400"/>
                <a:gridCol w="533400"/>
                <a:gridCol w="533400"/>
                <a:gridCol w="533400"/>
                <a:gridCol w="533400"/>
                <a:gridCol w="533400"/>
                <a:gridCol w="533400"/>
                <a:gridCol w="533400"/>
              </a:tblGrid>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流水段4</a:t>
                      </a:r>
                      <a:endPar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流水段3</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流水段2</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流水段1</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存储体7</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RB5</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RB5</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RA7</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RA7</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存储体6</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RB4</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RB4</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RA6</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RA6</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存储体5</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RB3</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RB3</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RA5</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RA5</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存储体4</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RB2</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RB2</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RA4</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RA4</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存储体3</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RB1</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RB1</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RA3</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RA3</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存储体2</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RB0</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RB0</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RA2</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RA2</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W6</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存储体1</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RA1</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RA1</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RB7</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RB7</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W5</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存储体0</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RA0</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RB6</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753" name="Text Box 25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996" name="Rectangle 180"/>
          <p:cNvSpPr>
            <a:spLocks noGrp="1" noChangeArrowheads="1"/>
          </p:cNvSpPr>
          <p:nvPr>
            <p:ph type="title"/>
          </p:nvPr>
        </p:nvSpPr>
        <p:spPr/>
        <p:txBody>
          <a:bodyPr/>
          <a:lstStyle/>
          <a:p>
            <a:pPr eaLnBrk="1" hangingPunct="1">
              <a:defRPr/>
            </a:pPr>
            <a:r>
              <a:rPr lang="zh-CN" altLang="en-US" smtClean="0"/>
              <a:t>问题及解决</a:t>
            </a:r>
          </a:p>
        </p:txBody>
      </p:sp>
      <p:sp>
        <p:nvSpPr>
          <p:cNvPr id="802997" name="Rectangle 181"/>
          <p:cNvSpPr>
            <a:spLocks noGrp="1" noChangeArrowheads="1"/>
          </p:cNvSpPr>
          <p:nvPr>
            <p:ph type="body" idx="1"/>
          </p:nvPr>
        </p:nvSpPr>
        <p:spPr/>
        <p:txBody>
          <a:bodyPr/>
          <a:lstStyle/>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C0C0C0"/>
                  </a:outerShdw>
                </a:effectLst>
              </a:rPr>
              <a:t>  问题</a:t>
            </a:r>
          </a:p>
          <a:p>
            <a:pPr marL="0" indent="0" eaLnBrk="1" hangingPunct="1">
              <a:lnSpc>
                <a:spcPct val="110000"/>
              </a:lnSpc>
              <a:buFont typeface="Wingdings" pitchFamily="2" charset="2"/>
              <a:buNone/>
              <a:defRPr/>
            </a:pPr>
            <a:r>
              <a:rPr lang="zh-CN" altLang="en-US" sz="2400" smtClean="0"/>
              <a:t>    实际情况与理想情况并非一样，例如：向量的元素有时不能存放在我们希望的存储体。</a:t>
            </a:r>
          </a:p>
          <a:p>
            <a:pPr marL="0" indent="0" eaLnBrk="1" hangingPunct="1">
              <a:lnSpc>
                <a:spcPct val="110000"/>
              </a:lnSpc>
              <a:buClr>
                <a:srgbClr val="FF0000"/>
              </a:buClr>
              <a:defRPr/>
            </a:pPr>
            <a:r>
              <a:rPr lang="zh-CN" altLang="en-US" sz="2400" smtClean="0">
                <a:solidFill>
                  <a:srgbClr val="FF0000"/>
                </a:solidFill>
                <a:effectLst>
                  <a:outerShdw blurRad="38100" dist="38100" dir="2700000" algn="tl">
                    <a:srgbClr val="C0C0C0"/>
                  </a:outerShdw>
                </a:effectLst>
              </a:rPr>
              <a:t>  解决</a:t>
            </a:r>
          </a:p>
          <a:p>
            <a:pPr marL="0" indent="0" eaLnBrk="1" hangingPunct="1">
              <a:lnSpc>
                <a:spcPct val="110000"/>
              </a:lnSpc>
              <a:buFont typeface="Wingdings" pitchFamily="2" charset="2"/>
              <a:buNone/>
              <a:defRPr/>
            </a:pPr>
            <a:r>
              <a:rPr lang="zh-CN" altLang="en-US" sz="2400" smtClean="0"/>
              <a:t>    可以在流水线的输入端和输出端增加缓冲器来消除争用存储器。</a:t>
            </a:r>
          </a:p>
        </p:txBody>
      </p:sp>
      <p:sp>
        <p:nvSpPr>
          <p:cNvPr id="24580"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sp>
        <p:nvSpPr>
          <p:cNvPr id="24581" name="Text Box 183"/>
          <p:cNvSpPr txBox="1">
            <a:spLocks noChangeArrowheads="1"/>
          </p:cNvSpPr>
          <p:nvPr/>
        </p:nvSpPr>
        <p:spPr bwMode="auto">
          <a:xfrm>
            <a:off x="914400" y="4894263"/>
            <a:ext cx="1905000" cy="1371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400">
                <a:latin typeface="Book Antiqua" pitchFamily="18" charset="0"/>
              </a:rPr>
              <a:t>多端口</a:t>
            </a:r>
            <a:br>
              <a:rPr kumimoji="0" lang="zh-CN" altLang="en-US" sz="2400">
                <a:latin typeface="Book Antiqua" pitchFamily="18" charset="0"/>
              </a:rPr>
            </a:br>
            <a:r>
              <a:rPr kumimoji="0" lang="zh-CN" altLang="en-US" sz="2400">
                <a:latin typeface="Book Antiqua" pitchFamily="18" charset="0"/>
              </a:rPr>
              <a:t>存储器系统</a:t>
            </a:r>
          </a:p>
        </p:txBody>
      </p:sp>
      <p:sp>
        <p:nvSpPr>
          <p:cNvPr id="24582" name="Text Box 184"/>
          <p:cNvSpPr txBox="1">
            <a:spLocks noChangeArrowheads="1"/>
          </p:cNvSpPr>
          <p:nvPr/>
        </p:nvSpPr>
        <p:spPr bwMode="auto">
          <a:xfrm>
            <a:off x="5791200" y="4856163"/>
            <a:ext cx="2362200" cy="8763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400">
                <a:latin typeface="Book Antiqua" pitchFamily="18" charset="0"/>
              </a:rPr>
              <a:t>流水结构加法器</a:t>
            </a:r>
          </a:p>
        </p:txBody>
      </p:sp>
      <p:sp>
        <p:nvSpPr>
          <p:cNvPr id="24583" name="Line 185"/>
          <p:cNvSpPr>
            <a:spLocks noChangeShapeType="1"/>
          </p:cNvSpPr>
          <p:nvPr/>
        </p:nvSpPr>
        <p:spPr bwMode="auto">
          <a:xfrm>
            <a:off x="4953000" y="49530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Line 186"/>
          <p:cNvSpPr>
            <a:spLocks noChangeShapeType="1"/>
          </p:cNvSpPr>
          <p:nvPr/>
        </p:nvSpPr>
        <p:spPr bwMode="auto">
          <a:xfrm>
            <a:off x="4953000" y="5562600"/>
            <a:ext cx="838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4585" name="AutoShape 187"/>
          <p:cNvCxnSpPr>
            <a:cxnSpLocks noChangeShapeType="1"/>
            <a:stCxn id="24582" idx="3"/>
            <a:endCxn id="803010" idx="3"/>
          </p:cNvCxnSpPr>
          <p:nvPr/>
        </p:nvCxnSpPr>
        <p:spPr bwMode="auto">
          <a:xfrm flipH="1">
            <a:off x="4972050" y="5294313"/>
            <a:ext cx="3200400" cy="858837"/>
          </a:xfrm>
          <a:prstGeom prst="bentConnector3">
            <a:avLst>
              <a:gd name="adj1" fmla="val -6546"/>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86" name="Text Box 188"/>
          <p:cNvSpPr txBox="1">
            <a:spLocks noChangeArrowheads="1"/>
          </p:cNvSpPr>
          <p:nvPr/>
        </p:nvSpPr>
        <p:spPr bwMode="auto">
          <a:xfrm>
            <a:off x="5105400" y="51054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B</a:t>
            </a:r>
          </a:p>
        </p:txBody>
      </p:sp>
      <p:sp>
        <p:nvSpPr>
          <p:cNvPr id="24587" name="Text Box 189"/>
          <p:cNvSpPr txBox="1">
            <a:spLocks noChangeArrowheads="1"/>
          </p:cNvSpPr>
          <p:nvPr/>
        </p:nvSpPr>
        <p:spPr bwMode="auto">
          <a:xfrm>
            <a:off x="5105400" y="4495800"/>
            <a:ext cx="420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A</a:t>
            </a:r>
          </a:p>
        </p:txBody>
      </p:sp>
      <p:sp>
        <p:nvSpPr>
          <p:cNvPr id="24588" name="Text Box 190"/>
          <p:cNvSpPr txBox="1">
            <a:spLocks noChangeArrowheads="1"/>
          </p:cNvSpPr>
          <p:nvPr/>
        </p:nvSpPr>
        <p:spPr bwMode="auto">
          <a:xfrm>
            <a:off x="5181600" y="5715000"/>
            <a:ext cx="121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en-US" altLang="zh-CN" sz="2400">
                <a:latin typeface="Book Antiqua" pitchFamily="18" charset="0"/>
              </a:rPr>
              <a:t>C=A+B</a:t>
            </a:r>
          </a:p>
        </p:txBody>
      </p:sp>
      <p:sp>
        <p:nvSpPr>
          <p:cNvPr id="24589" name="Text Box 19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
        <p:nvSpPr>
          <p:cNvPr id="803008" name="Text Box 192"/>
          <p:cNvSpPr txBox="1">
            <a:spLocks noChangeArrowheads="1"/>
          </p:cNvSpPr>
          <p:nvPr/>
        </p:nvSpPr>
        <p:spPr bwMode="auto">
          <a:xfrm>
            <a:off x="3352800" y="4724400"/>
            <a:ext cx="1600200" cy="4191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eaLnBrk="0" hangingPunct="0">
              <a:spcBef>
                <a:spcPct val="50000"/>
              </a:spcBef>
              <a:buClrTx/>
              <a:buFontTx/>
              <a:buNone/>
              <a:defRPr/>
            </a:pPr>
            <a:r>
              <a:rPr kumimoji="0" lang="zh-CN" altLang="en-US" sz="2400" b="1">
                <a:solidFill>
                  <a:srgbClr val="3333FF"/>
                </a:solidFill>
                <a:effectLst>
                  <a:outerShdw blurRad="38100" dist="38100" dir="2700000" algn="tl">
                    <a:srgbClr val="C0C0C0"/>
                  </a:outerShdw>
                </a:effectLst>
                <a:latin typeface="Book Antiqua" pitchFamily="18" charset="0"/>
                <a:ea typeface="楷体_GB2312" pitchFamily="49" charset="-122"/>
              </a:rPr>
              <a:t>缓冲器</a:t>
            </a:r>
          </a:p>
        </p:txBody>
      </p:sp>
      <p:sp>
        <p:nvSpPr>
          <p:cNvPr id="24591" name="Line 193"/>
          <p:cNvSpPr>
            <a:spLocks noChangeShapeType="1"/>
          </p:cNvSpPr>
          <p:nvPr/>
        </p:nvSpPr>
        <p:spPr bwMode="auto">
          <a:xfrm>
            <a:off x="2819400" y="49530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3010" name="Text Box 194"/>
          <p:cNvSpPr txBox="1">
            <a:spLocks noChangeArrowheads="1"/>
          </p:cNvSpPr>
          <p:nvPr/>
        </p:nvSpPr>
        <p:spPr bwMode="auto">
          <a:xfrm>
            <a:off x="3352800" y="5943600"/>
            <a:ext cx="1600200" cy="4191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eaLnBrk="0" hangingPunct="0">
              <a:spcBef>
                <a:spcPct val="50000"/>
              </a:spcBef>
              <a:buClrTx/>
              <a:buFontTx/>
              <a:buNone/>
              <a:defRPr/>
            </a:pPr>
            <a:r>
              <a:rPr kumimoji="0" lang="zh-CN" altLang="en-US" sz="2400" b="1">
                <a:solidFill>
                  <a:srgbClr val="3333FF"/>
                </a:solidFill>
                <a:effectLst>
                  <a:outerShdw blurRad="38100" dist="38100" dir="2700000" algn="tl">
                    <a:srgbClr val="C0C0C0"/>
                  </a:outerShdw>
                </a:effectLst>
                <a:latin typeface="Book Antiqua" pitchFamily="18" charset="0"/>
                <a:ea typeface="楷体_GB2312" pitchFamily="49" charset="-122"/>
              </a:rPr>
              <a:t>缓冲器</a:t>
            </a:r>
          </a:p>
        </p:txBody>
      </p:sp>
      <p:sp>
        <p:nvSpPr>
          <p:cNvPr id="24593" name="Line 196"/>
          <p:cNvSpPr>
            <a:spLocks noChangeShapeType="1"/>
          </p:cNvSpPr>
          <p:nvPr/>
        </p:nvSpPr>
        <p:spPr bwMode="auto">
          <a:xfrm flipH="1">
            <a:off x="2819400" y="61722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3013" name="Text Box 197"/>
          <p:cNvSpPr txBox="1">
            <a:spLocks noChangeArrowheads="1"/>
          </p:cNvSpPr>
          <p:nvPr/>
        </p:nvSpPr>
        <p:spPr bwMode="auto">
          <a:xfrm>
            <a:off x="3352800" y="5334000"/>
            <a:ext cx="1600200" cy="4191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gn="ctr" eaLnBrk="0" hangingPunct="0">
              <a:spcBef>
                <a:spcPct val="50000"/>
              </a:spcBef>
              <a:buClrTx/>
              <a:buFontTx/>
              <a:buNone/>
              <a:defRPr/>
            </a:pPr>
            <a:r>
              <a:rPr kumimoji="0" lang="zh-CN" altLang="en-US" sz="2400" b="1">
                <a:solidFill>
                  <a:srgbClr val="3333FF"/>
                </a:solidFill>
                <a:effectLst>
                  <a:outerShdw blurRad="38100" dist="38100" dir="2700000" algn="tl">
                    <a:srgbClr val="C0C0C0"/>
                  </a:outerShdw>
                </a:effectLst>
                <a:latin typeface="Book Antiqua" pitchFamily="18" charset="0"/>
                <a:ea typeface="楷体_GB2312" pitchFamily="49" charset="-122"/>
              </a:rPr>
              <a:t>缓冲器</a:t>
            </a:r>
          </a:p>
        </p:txBody>
      </p:sp>
      <p:sp>
        <p:nvSpPr>
          <p:cNvPr id="24595" name="Line 198"/>
          <p:cNvSpPr>
            <a:spLocks noChangeShapeType="1"/>
          </p:cNvSpPr>
          <p:nvPr/>
        </p:nvSpPr>
        <p:spPr bwMode="auto">
          <a:xfrm>
            <a:off x="2819400" y="55626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lstStyle/>
          <a:p>
            <a:pPr eaLnBrk="1" hangingPunct="1">
              <a:defRPr/>
            </a:pPr>
            <a:r>
              <a:rPr lang="zh-CN" altLang="en-US" smtClean="0"/>
              <a:t>处理时序图</a:t>
            </a:r>
            <a:br>
              <a:rPr lang="zh-CN" altLang="en-US" smtClean="0"/>
            </a:br>
            <a:r>
              <a:rPr lang="en-US" altLang="zh-CN" sz="3200" smtClean="0"/>
              <a:t>(</a:t>
            </a:r>
            <a:r>
              <a:rPr lang="zh-CN" altLang="en-US" sz="3200" smtClean="0"/>
              <a:t>所有向量都从模块</a:t>
            </a:r>
            <a:r>
              <a:rPr lang="zh-CN" altLang="en-US" sz="2800" smtClean="0"/>
              <a:t>0</a:t>
            </a:r>
            <a:r>
              <a:rPr lang="zh-CN" altLang="en-US" sz="3200" smtClean="0"/>
              <a:t>开始存放</a:t>
            </a:r>
            <a:r>
              <a:rPr lang="en-US" altLang="zh-CN" sz="3200" smtClean="0"/>
              <a:t>)</a:t>
            </a:r>
          </a:p>
        </p:txBody>
      </p:sp>
      <p:sp>
        <p:nvSpPr>
          <p:cNvPr id="256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graphicFrame>
        <p:nvGraphicFramePr>
          <p:cNvPr id="803844" name="Group 4"/>
          <p:cNvGraphicFramePr>
            <a:graphicFrameLocks noGrp="1"/>
          </p:cNvGraphicFramePr>
          <p:nvPr/>
        </p:nvGraphicFramePr>
        <p:xfrm>
          <a:off x="900113" y="1989138"/>
          <a:ext cx="7924800" cy="4389432"/>
        </p:xfrm>
        <a:graphic>
          <a:graphicData uri="http://schemas.openxmlformats.org/drawingml/2006/table">
            <a:tbl>
              <a:tblPr/>
              <a:tblGrid>
                <a:gridCol w="990600"/>
                <a:gridCol w="533400"/>
                <a:gridCol w="533400"/>
                <a:gridCol w="533400"/>
                <a:gridCol w="533400"/>
                <a:gridCol w="533400"/>
                <a:gridCol w="533400"/>
                <a:gridCol w="533400"/>
                <a:gridCol w="533400"/>
                <a:gridCol w="533400"/>
                <a:gridCol w="533400"/>
                <a:gridCol w="533400"/>
                <a:gridCol w="533400"/>
                <a:gridCol w="533400"/>
              </a:tblGrid>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流水段4</a:t>
                      </a:r>
                      <a:endPar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流水段3</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流水段2</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流水段1</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1</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2</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3</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存储体7</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RA7</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RA7</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RB7</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存储体6</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RA6</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RA6</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RB6</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存储体5</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RA5</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RA5</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RB5</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存储体4</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RA4</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RA4</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RB4</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W4</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存储体3</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RA3</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RA3</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RB3</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RB3</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W3</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W3</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存储体2</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RA2</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RA2</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RB2</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RB2</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W2</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W2</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存储体1</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RA1</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RA1</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RB1</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RB1</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W1</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W1</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8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rPr>
                        <a:t>存储体0</a:t>
                      </a:r>
                    </a:p>
                  </a:txBody>
                  <a:tcPr marL="0" marR="0"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RA0</a:t>
                      </a: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chemeClr val="tx1"/>
                          </a:solidFill>
                          <a:effectLst/>
                          <a:latin typeface="Comic Sans MS" pitchFamily="66" charset="0"/>
                          <a:ea typeface="楷体_GB2312" pitchFamily="49" charset="-122"/>
                        </a:rPr>
                        <a:t>RA0</a:t>
                      </a: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RB0</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rPr>
                        <a:t>RB0</a:t>
                      </a: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chemeClr val="tx1"/>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0000CC"/>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W0</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rPr>
                        <a:t>W0</a:t>
                      </a: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en-US" altLang="zh-CN"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endParaRPr kumimoji="1" lang="zh-CN" altLang="en-US" sz="1800" b="1" i="0" u="none" strike="noStrike" cap="none" normalizeH="0" baseline="0" smtClean="0">
                        <a:ln>
                          <a:noFill/>
                        </a:ln>
                        <a:solidFill>
                          <a:srgbClr val="FF0000"/>
                        </a:solidFill>
                        <a:effectLst/>
                        <a:latin typeface="Comic Sans MS" pitchFamily="66" charset="0"/>
                        <a:ea typeface="楷体_GB2312" pitchFamily="49" charset="-122"/>
                      </a:endParaRPr>
                    </a:p>
                  </a:txBody>
                  <a:tcPr marL="0" marR="0"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801" name="Text Box 20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
        <p:nvSpPr>
          <p:cNvPr id="804042" name="Rectangle 202"/>
          <p:cNvSpPr>
            <a:spLocks noChangeArrowheads="1"/>
          </p:cNvSpPr>
          <p:nvPr/>
        </p:nvSpPr>
        <p:spPr bwMode="auto">
          <a:xfrm>
            <a:off x="1738313" y="3970338"/>
            <a:ext cx="1371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solidFill>
                  <a:srgbClr val="FF0000"/>
                </a:solidFill>
                <a:effectLst>
                  <a:outerShdw blurRad="38100" dist="38100" dir="2700000" algn="tl">
                    <a:srgbClr val="C0C0C0"/>
                  </a:outerShdw>
                </a:effectLst>
                <a:ea typeface="楷体_GB2312" pitchFamily="49" charset="-122"/>
              </a:rPr>
              <a:t>A</a:t>
            </a:r>
            <a:r>
              <a:rPr lang="zh-CN" altLang="en-US" sz="2400" b="1">
                <a:solidFill>
                  <a:srgbClr val="FF0000"/>
                </a:solidFill>
                <a:effectLst>
                  <a:outerShdw blurRad="38100" dist="38100" dir="2700000" algn="tl">
                    <a:srgbClr val="C0C0C0"/>
                  </a:outerShdw>
                </a:effectLst>
                <a:ea typeface="楷体_GB2312" pitchFamily="49" charset="-122"/>
              </a:rPr>
              <a:t>延迟2</a:t>
            </a:r>
          </a:p>
        </p:txBody>
      </p:sp>
      <p:sp>
        <p:nvSpPr>
          <p:cNvPr id="804043" name="AutoShape 203"/>
          <p:cNvSpPr>
            <a:spLocks noChangeArrowheads="1"/>
          </p:cNvSpPr>
          <p:nvPr/>
        </p:nvSpPr>
        <p:spPr bwMode="auto">
          <a:xfrm>
            <a:off x="2119313" y="4579938"/>
            <a:ext cx="304800" cy="1371600"/>
          </a:xfrm>
          <a:prstGeom prst="downArrow">
            <a:avLst>
              <a:gd name="adj1" fmla="val 50000"/>
              <a:gd name="adj2" fmla="val 112500"/>
            </a:avLst>
          </a:prstGeom>
          <a:solidFill>
            <a:srgbClr val="FF0000">
              <a:alpha val="50195"/>
            </a:srgbClr>
          </a:solidFill>
          <a:ln>
            <a:noFill/>
          </a:ln>
          <a:effectLst>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04042"/>
                                        </p:tgtEl>
                                        <p:attrNameLst>
                                          <p:attrName>style.visibility</p:attrName>
                                        </p:attrNameLst>
                                      </p:cBhvr>
                                      <p:to>
                                        <p:strVal val="visible"/>
                                      </p:to>
                                    </p:set>
                                    <p:anim calcmode="lin" valueType="num">
                                      <p:cBhvr>
                                        <p:cTn id="7" dur="500" fill="hold"/>
                                        <p:tgtEl>
                                          <p:spTgt spid="804042"/>
                                        </p:tgtEl>
                                        <p:attrNameLst>
                                          <p:attrName>ppt_w</p:attrName>
                                        </p:attrNameLst>
                                      </p:cBhvr>
                                      <p:tavLst>
                                        <p:tav tm="0">
                                          <p:val>
                                            <p:fltVal val="0"/>
                                          </p:val>
                                        </p:tav>
                                        <p:tav tm="100000">
                                          <p:val>
                                            <p:strVal val="#ppt_w"/>
                                          </p:val>
                                        </p:tav>
                                      </p:tavLst>
                                    </p:anim>
                                    <p:anim calcmode="lin" valueType="num">
                                      <p:cBhvr>
                                        <p:cTn id="8" dur="500" fill="hold"/>
                                        <p:tgtEl>
                                          <p:spTgt spid="80404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04043"/>
                                        </p:tgtEl>
                                        <p:attrNameLst>
                                          <p:attrName>style.visibility</p:attrName>
                                        </p:attrNameLst>
                                      </p:cBhvr>
                                      <p:to>
                                        <p:strVal val="visible"/>
                                      </p:to>
                                    </p:set>
                                    <p:animEffect transition="in" filter="wipe(up)">
                                      <p:cBhvr>
                                        <p:cTn id="13" dur="500"/>
                                        <p:tgtEl>
                                          <p:spTgt spid="804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042" grpId="0" autoUpdateAnimBg="0"/>
      <p:bldP spid="8040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pPr eaLnBrk="1" hangingPunct="1">
              <a:defRPr/>
            </a:pPr>
            <a:r>
              <a:rPr lang="zh-CN" altLang="en-US" smtClean="0"/>
              <a:t>总  结</a:t>
            </a:r>
          </a:p>
        </p:txBody>
      </p:sp>
      <p:sp>
        <p:nvSpPr>
          <p:cNvPr id="26627"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存储器－存储器结构</a:t>
            </a:r>
            <a:endParaRPr lang="zh-CN" altLang="en-US" sz="1200" b="0">
              <a:latin typeface="Times New Roman" pitchFamily="18" charset="0"/>
              <a:ea typeface="幼圆" pitchFamily="49" charset="-122"/>
            </a:endParaRPr>
          </a:p>
        </p:txBody>
      </p:sp>
      <p:sp>
        <p:nvSpPr>
          <p:cNvPr id="26628" name="Text Box 13"/>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
        <p:nvSpPr>
          <p:cNvPr id="804884" name="Rectangle 20"/>
          <p:cNvSpPr>
            <a:spLocks noGrp="1" noChangeArrowheads="1"/>
          </p:cNvSpPr>
          <p:nvPr>
            <p:ph type="body" idx="1"/>
          </p:nvPr>
        </p:nvSpPr>
        <p:spPr>
          <a:xfrm>
            <a:off x="809625" y="1916113"/>
            <a:ext cx="7958138" cy="1954212"/>
          </a:xfrm>
        </p:spPr>
        <p:txBody>
          <a:bodyPr/>
          <a:lstStyle/>
          <a:p>
            <a:pPr marL="0" indent="0" eaLnBrk="1" hangingPunct="1">
              <a:lnSpc>
                <a:spcPct val="130000"/>
              </a:lnSpc>
              <a:buFont typeface="Wingdings" pitchFamily="2" charset="2"/>
              <a:buNone/>
              <a:defRPr/>
            </a:pPr>
            <a:r>
              <a:rPr lang="zh-CN" altLang="en-US" sz="2800" smtClean="0"/>
              <a:t>       操作数缓冲器和写结果缓冲器主要用于</a:t>
            </a:r>
            <a:r>
              <a:rPr lang="zh-CN" altLang="en-US" sz="2800" smtClean="0">
                <a:solidFill>
                  <a:srgbClr val="FF0000"/>
                </a:solidFill>
                <a:effectLst>
                  <a:outerShdw blurRad="38100" dist="38100" dir="2700000" algn="tl">
                    <a:srgbClr val="C0C0C0"/>
                  </a:outerShdw>
                </a:effectLst>
              </a:rPr>
              <a:t>解决访问存储器冲突</a:t>
            </a:r>
            <a:r>
              <a:rPr lang="zh-CN" altLang="en-US" sz="2800" smtClean="0"/>
              <a:t>。主要优缺点：硬件结构简单, 造价低；但速度相对较低。</a:t>
            </a:r>
          </a:p>
        </p:txBody>
      </p:sp>
      <p:grpSp>
        <p:nvGrpSpPr>
          <p:cNvPr id="26630" name="Group 21"/>
          <p:cNvGrpSpPr>
            <a:grpSpLocks/>
          </p:cNvGrpSpPr>
          <p:nvPr/>
        </p:nvGrpSpPr>
        <p:grpSpPr bwMode="auto">
          <a:xfrm>
            <a:off x="1295400" y="4191000"/>
            <a:ext cx="6781800" cy="1535113"/>
            <a:chOff x="768" y="2736"/>
            <a:chExt cx="4368" cy="1056"/>
          </a:xfrm>
        </p:grpSpPr>
        <p:sp>
          <p:nvSpPr>
            <p:cNvPr id="26631" name="Rectangle 22"/>
            <p:cNvSpPr>
              <a:spLocks noChangeArrowheads="1"/>
            </p:cNvSpPr>
            <p:nvPr/>
          </p:nvSpPr>
          <p:spPr bwMode="auto">
            <a:xfrm>
              <a:off x="2112" y="2736"/>
              <a:ext cx="1680" cy="48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操作数缓冲器</a:t>
              </a:r>
            </a:p>
          </p:txBody>
        </p:sp>
        <p:sp>
          <p:nvSpPr>
            <p:cNvPr id="26632" name="Rectangle 23"/>
            <p:cNvSpPr>
              <a:spLocks noChangeArrowheads="1"/>
            </p:cNvSpPr>
            <p:nvPr/>
          </p:nvSpPr>
          <p:spPr bwMode="auto">
            <a:xfrm>
              <a:off x="2112" y="3312"/>
              <a:ext cx="1680" cy="48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写结果缓冲器</a:t>
              </a:r>
            </a:p>
          </p:txBody>
        </p:sp>
        <p:sp>
          <p:nvSpPr>
            <p:cNvPr id="26633" name="Rectangle 24"/>
            <p:cNvSpPr>
              <a:spLocks noChangeArrowheads="1"/>
            </p:cNvSpPr>
            <p:nvPr/>
          </p:nvSpPr>
          <p:spPr bwMode="auto">
            <a:xfrm>
              <a:off x="768" y="2736"/>
              <a:ext cx="864" cy="105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主存</a:t>
              </a:r>
              <a:br>
                <a:rPr lang="zh-CN" altLang="en-US" sz="2800">
                  <a:solidFill>
                    <a:schemeClr val="tx2"/>
                  </a:solidFill>
                  <a:latin typeface="Book Antiqua" pitchFamily="18" charset="0"/>
                </a:rPr>
              </a:br>
              <a:r>
                <a:rPr lang="zh-CN" altLang="en-US" sz="2800">
                  <a:solidFill>
                    <a:schemeClr val="tx2"/>
                  </a:solidFill>
                  <a:latin typeface="Book Antiqua" pitchFamily="18" charset="0"/>
                </a:rPr>
                <a:t>储器</a:t>
              </a:r>
            </a:p>
          </p:txBody>
        </p:sp>
        <p:sp>
          <p:nvSpPr>
            <p:cNvPr id="26634" name="Rectangle 25"/>
            <p:cNvSpPr>
              <a:spLocks noChangeArrowheads="1"/>
            </p:cNvSpPr>
            <p:nvPr/>
          </p:nvSpPr>
          <p:spPr bwMode="auto">
            <a:xfrm>
              <a:off x="4272" y="2736"/>
              <a:ext cx="864" cy="105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itchFamily="18" charset="0"/>
                </a:rPr>
                <a:t>流水线</a:t>
              </a:r>
            </a:p>
            <a:p>
              <a:pPr algn="ctr" eaLnBrk="1" hangingPunct="1">
                <a:lnSpc>
                  <a:spcPct val="80000"/>
                </a:lnSpc>
                <a:spcBef>
                  <a:spcPct val="0"/>
                </a:spcBef>
                <a:buClrTx/>
                <a:buFontTx/>
                <a:buNone/>
              </a:pPr>
              <a:r>
                <a:rPr lang="zh-CN" altLang="en-US" sz="2800">
                  <a:solidFill>
                    <a:schemeClr val="tx2"/>
                  </a:solidFill>
                  <a:latin typeface="Book Antiqua" pitchFamily="18" charset="0"/>
                </a:rPr>
                <a:t>运算</a:t>
              </a:r>
            </a:p>
            <a:p>
              <a:pPr algn="ctr" eaLnBrk="1" hangingPunct="1">
                <a:lnSpc>
                  <a:spcPct val="80000"/>
                </a:lnSpc>
                <a:spcBef>
                  <a:spcPct val="0"/>
                </a:spcBef>
                <a:buClrTx/>
                <a:buFontTx/>
                <a:buNone/>
              </a:pPr>
              <a:r>
                <a:rPr lang="zh-CN" altLang="en-US" sz="2800">
                  <a:solidFill>
                    <a:schemeClr val="tx2"/>
                  </a:solidFill>
                  <a:latin typeface="Book Antiqua" pitchFamily="18" charset="0"/>
                </a:rPr>
                <a:t>部件</a:t>
              </a:r>
            </a:p>
          </p:txBody>
        </p:sp>
        <p:sp>
          <p:nvSpPr>
            <p:cNvPr id="26635" name="Line 26"/>
            <p:cNvSpPr>
              <a:spLocks noChangeShapeType="1"/>
            </p:cNvSpPr>
            <p:nvPr/>
          </p:nvSpPr>
          <p:spPr bwMode="auto">
            <a:xfrm>
              <a:off x="1632" y="2976"/>
              <a:ext cx="48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6" name="Line 27"/>
            <p:cNvSpPr>
              <a:spLocks noChangeShapeType="1"/>
            </p:cNvSpPr>
            <p:nvPr/>
          </p:nvSpPr>
          <p:spPr bwMode="auto">
            <a:xfrm>
              <a:off x="1632" y="3552"/>
              <a:ext cx="480" cy="0"/>
            </a:xfrm>
            <a:prstGeom prst="line">
              <a:avLst/>
            </a:prstGeom>
            <a:noFill/>
            <a:ln w="2857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7" name="Line 28"/>
            <p:cNvSpPr>
              <a:spLocks noChangeShapeType="1"/>
            </p:cNvSpPr>
            <p:nvPr/>
          </p:nvSpPr>
          <p:spPr bwMode="auto">
            <a:xfrm>
              <a:off x="3792" y="3552"/>
              <a:ext cx="480" cy="0"/>
            </a:xfrm>
            <a:prstGeom prst="line">
              <a:avLst/>
            </a:prstGeom>
            <a:noFill/>
            <a:ln w="2857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8" name="Line 29"/>
            <p:cNvSpPr>
              <a:spLocks noChangeShapeType="1"/>
            </p:cNvSpPr>
            <p:nvPr/>
          </p:nvSpPr>
          <p:spPr bwMode="auto">
            <a:xfrm>
              <a:off x="3792" y="2832"/>
              <a:ext cx="48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9" name="Line 30"/>
            <p:cNvSpPr>
              <a:spLocks noChangeShapeType="1"/>
            </p:cNvSpPr>
            <p:nvPr/>
          </p:nvSpPr>
          <p:spPr bwMode="auto">
            <a:xfrm>
              <a:off x="3792" y="3120"/>
              <a:ext cx="48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pPr eaLnBrk="1" hangingPunct="1">
              <a:defRPr/>
            </a:pPr>
            <a:r>
              <a:rPr lang="zh-CN" altLang="en-US" sz="4400" smtClean="0"/>
              <a:t>寄存器－寄存器结构</a:t>
            </a:r>
          </a:p>
        </p:txBody>
      </p:sp>
      <p:sp>
        <p:nvSpPr>
          <p:cNvPr id="276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796676" name="Rectangle 4"/>
          <p:cNvSpPr>
            <a:spLocks noGrp="1" noChangeArrowheads="1"/>
          </p:cNvSpPr>
          <p:nvPr>
            <p:ph type="body" idx="1"/>
          </p:nvPr>
        </p:nvSpPr>
        <p:spPr/>
        <p:txBody>
          <a:bodyPr/>
          <a:lstStyle/>
          <a:p>
            <a:pPr marL="0" indent="0" eaLnBrk="1" hangingPunct="1">
              <a:lnSpc>
                <a:spcPct val="110000"/>
              </a:lnSpc>
              <a:buFont typeface="Wingdings" pitchFamily="2" charset="2"/>
              <a:buNone/>
              <a:defRPr/>
            </a:pPr>
            <a:r>
              <a:rPr lang="zh-CN" altLang="en-US" sz="2800" smtClean="0"/>
              <a:t>       把存储器-存储器结构中的缓冲器改为</a:t>
            </a:r>
            <a:r>
              <a:rPr lang="zh-CN" altLang="en-US" sz="2800" smtClean="0">
                <a:solidFill>
                  <a:srgbClr val="FF0000"/>
                </a:solidFill>
                <a:effectLst>
                  <a:outerShdw blurRad="38100" dist="38100" dir="2700000" algn="tl">
                    <a:srgbClr val="C0C0C0"/>
                  </a:outerShdw>
                </a:effectLst>
              </a:rPr>
              <a:t>向量寄存器</a:t>
            </a:r>
            <a:r>
              <a:rPr lang="zh-CN" altLang="en-US" sz="2800" smtClean="0"/>
              <a:t>，运算部件需要的操作数从向量寄存器中读取，运算的中间结果也写到向量寄存器中。</a:t>
            </a:r>
          </a:p>
          <a:p>
            <a:pPr marL="0" indent="0" eaLnBrk="1" hangingPunct="1">
              <a:lnSpc>
                <a:spcPct val="110000"/>
              </a:lnSpc>
              <a:buFont typeface="Wingdings" pitchFamily="2" charset="2"/>
              <a:buNone/>
              <a:defRPr/>
            </a:pPr>
            <a:r>
              <a:rPr lang="zh-CN" altLang="en-US" sz="2800" smtClean="0"/>
              <a:t>        向量寄存器与标量寄存器的主要差别是：</a:t>
            </a:r>
            <a:r>
              <a:rPr lang="zh-CN" altLang="en-US" sz="2800" smtClean="0">
                <a:solidFill>
                  <a:srgbClr val="FF0000"/>
                </a:solidFill>
                <a:effectLst>
                  <a:outerShdw blurRad="38100" dist="38100" dir="2700000" algn="tl">
                    <a:srgbClr val="C0C0C0"/>
                  </a:outerShdw>
                </a:effectLst>
              </a:rPr>
              <a:t>一个向量寄存器能够保存一个向量</a:t>
            </a:r>
            <a:r>
              <a:rPr lang="zh-CN" altLang="en-US" sz="2800" smtClean="0"/>
              <a:t>，例如：64个64位寄存器，用以实现连续访问一个向量的各个分量。</a:t>
            </a:r>
          </a:p>
          <a:p>
            <a:pPr marL="0" indent="0" eaLnBrk="1" hangingPunct="1">
              <a:lnSpc>
                <a:spcPct val="110000"/>
              </a:lnSpc>
              <a:buFont typeface="Wingdings" pitchFamily="2" charset="2"/>
              <a:buNone/>
              <a:defRPr/>
            </a:pPr>
            <a:r>
              <a:rPr lang="zh-CN" altLang="en-US" sz="2800" smtClean="0"/>
              <a:t>        需要有标量寄存器和地址寄存器等共同工作。</a:t>
            </a:r>
          </a:p>
        </p:txBody>
      </p:sp>
      <p:sp>
        <p:nvSpPr>
          <p:cNvPr id="27653"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p:cNvSpPr>
            <a:spLocks noGrp="1" noChangeArrowheads="1"/>
          </p:cNvSpPr>
          <p:nvPr>
            <p:ph type="title"/>
          </p:nvPr>
        </p:nvSpPr>
        <p:spPr/>
        <p:txBody>
          <a:bodyPr/>
          <a:lstStyle/>
          <a:p>
            <a:pPr eaLnBrk="1" hangingPunct="1">
              <a:defRPr/>
            </a:pPr>
            <a:r>
              <a:rPr lang="zh-CN" altLang="en-US" sz="4400" dirty="0" smtClean="0"/>
              <a:t>举  例</a:t>
            </a:r>
            <a:r>
              <a:rPr lang="zh-CN" altLang="en-US" sz="3200" dirty="0" smtClean="0"/>
              <a:t/>
            </a:r>
            <a:br>
              <a:rPr lang="zh-CN" altLang="en-US" sz="3200" dirty="0" smtClean="0"/>
            </a:br>
            <a:r>
              <a:rPr lang="zh-CN" altLang="en-US" sz="3200" dirty="0" smtClean="0"/>
              <a:t>      — </a:t>
            </a:r>
            <a:r>
              <a:rPr lang="en-US" altLang="zh-CN" sz="2800" dirty="0" smtClean="0"/>
              <a:t>CRAY-1</a:t>
            </a:r>
            <a:r>
              <a:rPr lang="zh-CN" altLang="en-US" sz="3200" dirty="0" smtClean="0"/>
              <a:t>向量处理机结构</a:t>
            </a:r>
          </a:p>
        </p:txBody>
      </p:sp>
      <p:sp>
        <p:nvSpPr>
          <p:cNvPr id="286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28697" name="Text Box 28"/>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2</a:t>
            </a:r>
          </a:p>
        </p:txBody>
      </p:sp>
      <p:pic>
        <p:nvPicPr>
          <p:cNvPr id="26" name="Picture 4" descr="arch9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1852277"/>
            <a:ext cx="5875039" cy="46383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128981"/>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pPr eaLnBrk="1" hangingPunct="1">
              <a:defRPr/>
            </a:pPr>
            <a:r>
              <a:rPr lang="zh-CN" altLang="en-US" sz="4400" dirty="0">
                <a:solidFill>
                  <a:srgbClr val="003366"/>
                </a:solidFill>
              </a:rPr>
              <a:t>举  例</a:t>
            </a:r>
            <a:r>
              <a:rPr lang="zh-CN" altLang="en-US" sz="3200" dirty="0">
                <a:solidFill>
                  <a:srgbClr val="003366"/>
                </a:solidFill>
              </a:rPr>
              <a:t/>
            </a:r>
            <a:br>
              <a:rPr lang="zh-CN" altLang="en-US" sz="3200" dirty="0">
                <a:solidFill>
                  <a:srgbClr val="003366"/>
                </a:solidFill>
              </a:rPr>
            </a:br>
            <a:r>
              <a:rPr lang="zh-CN" altLang="en-US" sz="3200" dirty="0">
                <a:solidFill>
                  <a:srgbClr val="003366"/>
                </a:solidFill>
              </a:rPr>
              <a:t>      — </a:t>
            </a:r>
            <a:r>
              <a:rPr lang="en-US" altLang="zh-CN" sz="2800" dirty="0">
                <a:solidFill>
                  <a:srgbClr val="003366"/>
                </a:solidFill>
              </a:rPr>
              <a:t>CRAY-1</a:t>
            </a:r>
            <a:r>
              <a:rPr lang="zh-CN" altLang="en-US" sz="3200" dirty="0">
                <a:solidFill>
                  <a:srgbClr val="003366"/>
                </a:solidFill>
              </a:rPr>
              <a:t>向量</a:t>
            </a:r>
            <a:r>
              <a:rPr lang="zh-CN" altLang="en-US" sz="3200" dirty="0" smtClean="0">
                <a:solidFill>
                  <a:srgbClr val="003366"/>
                </a:solidFill>
              </a:rPr>
              <a:t>处理机</a:t>
            </a:r>
            <a:endParaRPr lang="zh-CN" altLang="en-US" sz="4400" dirty="0" smtClean="0"/>
          </a:p>
        </p:txBody>
      </p:sp>
      <p:sp>
        <p:nvSpPr>
          <p:cNvPr id="296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29700"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3</a:t>
            </a:r>
          </a:p>
        </p:txBody>
      </p:sp>
      <p:sp>
        <p:nvSpPr>
          <p:cNvPr id="2" name="内容占位符 1"/>
          <p:cNvSpPr>
            <a:spLocks noGrp="1"/>
          </p:cNvSpPr>
          <p:nvPr>
            <p:ph idx="1"/>
          </p:nvPr>
        </p:nvSpPr>
        <p:spPr>
          <a:xfrm>
            <a:off x="809624" y="1916113"/>
            <a:ext cx="8105775" cy="4484687"/>
          </a:xfrm>
        </p:spPr>
        <p:txBody>
          <a:bodyPr/>
          <a:lstStyle/>
          <a:p>
            <a:pPr>
              <a:lnSpc>
                <a:spcPct val="125000"/>
              </a:lnSpc>
              <a:spcBef>
                <a:spcPts val="0"/>
              </a:spcBef>
            </a:pPr>
            <a:r>
              <a:rPr lang="en-US" altLang="zh-CN" sz="2000" dirty="0" smtClean="0"/>
              <a:t>CRAY-1</a:t>
            </a:r>
            <a:r>
              <a:rPr lang="zh-CN" altLang="en-US" sz="2000" dirty="0" smtClean="0"/>
              <a:t>由美国</a:t>
            </a:r>
            <a:r>
              <a:rPr lang="en-US" altLang="zh-CN" sz="2000" dirty="0"/>
              <a:t>CRAY</a:t>
            </a:r>
            <a:r>
              <a:rPr lang="zh-CN" altLang="en-US" sz="2000" dirty="0" smtClean="0"/>
              <a:t>公司于</a:t>
            </a:r>
            <a:r>
              <a:rPr lang="en-US" altLang="zh-CN" sz="2000" dirty="0" smtClean="0"/>
              <a:t>1976</a:t>
            </a:r>
            <a:r>
              <a:rPr lang="zh-CN" altLang="en-US" sz="2000" dirty="0" smtClean="0"/>
              <a:t>年推出，</a:t>
            </a:r>
            <a:r>
              <a:rPr lang="zh-CN" altLang="en-US" sz="2000" dirty="0"/>
              <a:t>时钟</a:t>
            </a:r>
            <a:r>
              <a:rPr lang="zh-CN" altLang="en-US" sz="2000" dirty="0" smtClean="0"/>
              <a:t>周期是</a:t>
            </a:r>
            <a:r>
              <a:rPr lang="en-US" altLang="zh-CN" sz="2000" dirty="0" smtClean="0"/>
              <a:t>12.5ns</a:t>
            </a:r>
            <a:r>
              <a:rPr lang="zh-CN" altLang="en-US" sz="2000" dirty="0" smtClean="0"/>
              <a:t>，浮点运算速率达到了每秒</a:t>
            </a:r>
            <a:r>
              <a:rPr lang="en-US" altLang="zh-CN" sz="2000" dirty="0"/>
              <a:t>1</a:t>
            </a:r>
            <a:r>
              <a:rPr lang="zh-CN" altLang="en-US" sz="2000" dirty="0"/>
              <a:t>亿</a:t>
            </a:r>
            <a:r>
              <a:rPr lang="zh-CN" altLang="en-US" sz="2000" dirty="0" smtClean="0"/>
              <a:t>次以上</a:t>
            </a:r>
            <a:endParaRPr lang="en-US" altLang="zh-CN" sz="2000" dirty="0" smtClean="0"/>
          </a:p>
          <a:p>
            <a:pPr>
              <a:lnSpc>
                <a:spcPct val="125000"/>
              </a:lnSpc>
              <a:spcBef>
                <a:spcPts val="0"/>
              </a:spcBef>
            </a:pPr>
            <a:r>
              <a:rPr lang="zh-CN" altLang="en-US" sz="2000" dirty="0" smtClean="0">
                <a:solidFill>
                  <a:srgbClr val="FF0000"/>
                </a:solidFill>
              </a:rPr>
              <a:t>功能部件：</a:t>
            </a:r>
            <a:endParaRPr lang="en-US" altLang="zh-CN" sz="2000" dirty="0" smtClean="0">
              <a:solidFill>
                <a:srgbClr val="FF0000"/>
              </a:solidFill>
            </a:endParaRPr>
          </a:p>
          <a:p>
            <a:pPr lvl="1">
              <a:lnSpc>
                <a:spcPct val="125000"/>
              </a:lnSpc>
              <a:spcBef>
                <a:spcPts val="0"/>
              </a:spcBef>
            </a:pPr>
            <a:r>
              <a:rPr lang="en-US" altLang="zh-CN" sz="2000" dirty="0" smtClean="0"/>
              <a:t>12</a:t>
            </a:r>
            <a:r>
              <a:rPr lang="zh-CN" altLang="en-US" sz="2000" dirty="0"/>
              <a:t>条可并行工作的单功能</a:t>
            </a:r>
            <a:r>
              <a:rPr lang="zh-CN" altLang="en-US" sz="2000" dirty="0" smtClean="0"/>
              <a:t>流水线，可分为</a:t>
            </a:r>
            <a:r>
              <a:rPr lang="en-US" altLang="zh-CN" sz="2000" dirty="0" smtClean="0"/>
              <a:t>4</a:t>
            </a:r>
            <a:r>
              <a:rPr lang="zh-CN" altLang="en-US" sz="2000" dirty="0" smtClean="0"/>
              <a:t>组：</a:t>
            </a:r>
            <a:endParaRPr lang="en-US" altLang="zh-CN" sz="2000" dirty="0" smtClean="0">
              <a:solidFill>
                <a:srgbClr val="FF0000"/>
              </a:solidFill>
            </a:endParaRPr>
          </a:p>
          <a:p>
            <a:pPr lvl="1">
              <a:lnSpc>
                <a:spcPct val="125000"/>
              </a:lnSpc>
              <a:spcBef>
                <a:spcPts val="0"/>
              </a:spcBef>
            </a:pPr>
            <a:r>
              <a:rPr lang="zh-CN" altLang="en-US" sz="2000" dirty="0">
                <a:solidFill>
                  <a:srgbClr val="0000CC"/>
                </a:solidFill>
              </a:rPr>
              <a:t>向量运算 </a:t>
            </a:r>
            <a:endParaRPr lang="en-US" altLang="zh-CN" sz="2000" dirty="0" smtClean="0"/>
          </a:p>
          <a:p>
            <a:pPr lvl="2">
              <a:lnSpc>
                <a:spcPct val="125000"/>
              </a:lnSpc>
              <a:spcBef>
                <a:spcPts val="0"/>
              </a:spcBef>
            </a:pPr>
            <a:r>
              <a:rPr lang="zh-CN" altLang="en-US" sz="2000" dirty="0" smtClean="0"/>
              <a:t>向量</a:t>
            </a:r>
            <a:r>
              <a:rPr lang="zh-CN" altLang="en-US" sz="2000" dirty="0"/>
              <a:t>部件：向量</a:t>
            </a:r>
            <a:r>
              <a:rPr lang="zh-CN" altLang="en-US" sz="2000" dirty="0" smtClean="0"/>
              <a:t>加</a:t>
            </a:r>
            <a:r>
              <a:rPr lang="zh-CN" altLang="en-US" sz="2000" dirty="0"/>
              <a:t>（</a:t>
            </a:r>
            <a:r>
              <a:rPr lang="en-US" altLang="zh-CN" sz="2000" dirty="0"/>
              <a:t>3</a:t>
            </a:r>
            <a:r>
              <a:rPr lang="zh-CN" altLang="en-US" sz="2000" dirty="0"/>
              <a:t>拍）</a:t>
            </a:r>
            <a:r>
              <a:rPr lang="zh-CN" altLang="en-US" sz="2000" dirty="0" smtClean="0"/>
              <a:t>，移位</a:t>
            </a:r>
            <a:r>
              <a:rPr lang="zh-CN" altLang="en-US" sz="2000" dirty="0"/>
              <a:t>（</a:t>
            </a:r>
            <a:r>
              <a:rPr lang="en-US" altLang="zh-CN" sz="2000" dirty="0"/>
              <a:t>4</a:t>
            </a:r>
            <a:r>
              <a:rPr lang="zh-CN" altLang="en-US" sz="2000" dirty="0"/>
              <a:t>拍）</a:t>
            </a:r>
            <a:r>
              <a:rPr lang="zh-CN" altLang="en-US" sz="2000" dirty="0" smtClean="0"/>
              <a:t>，逻辑运算</a:t>
            </a:r>
            <a:r>
              <a:rPr lang="zh-CN" altLang="en-US" sz="2000" dirty="0"/>
              <a:t>（</a:t>
            </a:r>
            <a:r>
              <a:rPr lang="en-US" altLang="zh-CN" sz="2000" dirty="0"/>
              <a:t>2</a:t>
            </a:r>
            <a:r>
              <a:rPr lang="zh-CN" altLang="en-US" sz="2000" dirty="0"/>
              <a:t>拍）</a:t>
            </a:r>
          </a:p>
          <a:p>
            <a:pPr lvl="2">
              <a:lnSpc>
                <a:spcPct val="125000"/>
              </a:lnSpc>
              <a:spcBef>
                <a:spcPts val="0"/>
              </a:spcBef>
            </a:pPr>
            <a:r>
              <a:rPr lang="zh-CN" altLang="en-US" sz="2000" dirty="0"/>
              <a:t>浮点部件：浮点</a:t>
            </a:r>
            <a:r>
              <a:rPr lang="zh-CN" altLang="en-US" sz="2000" dirty="0" smtClean="0"/>
              <a:t>加</a:t>
            </a:r>
            <a:r>
              <a:rPr lang="zh-CN" altLang="en-US" sz="2000" dirty="0"/>
              <a:t>（</a:t>
            </a:r>
            <a:r>
              <a:rPr lang="en-US" altLang="zh-CN" sz="2000" dirty="0"/>
              <a:t>6</a:t>
            </a:r>
            <a:r>
              <a:rPr lang="zh-CN" altLang="en-US" sz="2000" dirty="0"/>
              <a:t>拍）</a:t>
            </a:r>
            <a:r>
              <a:rPr lang="zh-CN" altLang="en-US" sz="2000" dirty="0" smtClean="0"/>
              <a:t>，</a:t>
            </a:r>
            <a:r>
              <a:rPr lang="zh-CN" altLang="en-US" sz="2000" dirty="0"/>
              <a:t>浮点</a:t>
            </a:r>
            <a:r>
              <a:rPr lang="zh-CN" altLang="en-US" sz="2000" dirty="0" smtClean="0"/>
              <a:t>乘</a:t>
            </a:r>
            <a:r>
              <a:rPr lang="zh-CN" altLang="en-US" sz="2000" dirty="0"/>
              <a:t>（</a:t>
            </a:r>
            <a:r>
              <a:rPr lang="en-US" altLang="zh-CN" sz="2000" dirty="0"/>
              <a:t>7</a:t>
            </a:r>
            <a:r>
              <a:rPr lang="zh-CN" altLang="en-US" sz="2000" dirty="0"/>
              <a:t>拍）</a:t>
            </a:r>
            <a:r>
              <a:rPr lang="zh-CN" altLang="en-US" sz="2000" dirty="0" smtClean="0"/>
              <a:t>，</a:t>
            </a:r>
            <a:r>
              <a:rPr lang="zh-CN" altLang="en-US" sz="2000" dirty="0"/>
              <a:t>浮点求</a:t>
            </a:r>
            <a:r>
              <a:rPr lang="zh-CN" altLang="en-US" sz="2000" dirty="0" smtClean="0"/>
              <a:t>倒数</a:t>
            </a:r>
            <a:r>
              <a:rPr lang="zh-CN" altLang="en-US" sz="2000" dirty="0"/>
              <a:t>（</a:t>
            </a:r>
            <a:r>
              <a:rPr lang="en-US" altLang="zh-CN" sz="2000" dirty="0"/>
              <a:t>14</a:t>
            </a:r>
            <a:r>
              <a:rPr lang="zh-CN" altLang="en-US" sz="2000" dirty="0"/>
              <a:t>拍）</a:t>
            </a:r>
          </a:p>
          <a:p>
            <a:pPr lvl="1">
              <a:lnSpc>
                <a:spcPct val="125000"/>
              </a:lnSpc>
              <a:spcBef>
                <a:spcPts val="0"/>
              </a:spcBef>
            </a:pPr>
            <a:r>
              <a:rPr lang="zh-CN" altLang="en-US" sz="2000" dirty="0" smtClean="0">
                <a:solidFill>
                  <a:srgbClr val="3333FF"/>
                </a:solidFill>
              </a:rPr>
              <a:t>标量运算</a:t>
            </a:r>
            <a:endParaRPr lang="en-US" altLang="zh-CN" sz="2000" dirty="0" smtClean="0">
              <a:solidFill>
                <a:srgbClr val="3333FF"/>
              </a:solidFill>
            </a:endParaRPr>
          </a:p>
          <a:p>
            <a:pPr lvl="2">
              <a:lnSpc>
                <a:spcPct val="125000"/>
              </a:lnSpc>
              <a:spcBef>
                <a:spcPts val="0"/>
              </a:spcBef>
            </a:pPr>
            <a:r>
              <a:rPr lang="zh-CN" altLang="en-US" sz="2000" dirty="0" smtClean="0"/>
              <a:t>标量</a:t>
            </a:r>
            <a:r>
              <a:rPr lang="zh-CN" altLang="en-US" sz="2000" dirty="0"/>
              <a:t>部件：标量加，移位，逻辑运算</a:t>
            </a:r>
            <a:r>
              <a:rPr lang="zh-CN" altLang="en-US" sz="2000" dirty="0" smtClean="0"/>
              <a:t>，数</a:t>
            </a:r>
            <a:r>
              <a:rPr lang="zh-CN" altLang="en-US" sz="2000" dirty="0"/>
              <a:t>“</a:t>
            </a:r>
            <a:r>
              <a:rPr lang="en-US" altLang="zh-CN" sz="2000" dirty="0"/>
              <a:t>1”/</a:t>
            </a:r>
            <a:r>
              <a:rPr lang="zh-CN" altLang="en-US" sz="2000" dirty="0"/>
              <a:t>计数</a:t>
            </a:r>
          </a:p>
          <a:p>
            <a:pPr lvl="2">
              <a:lnSpc>
                <a:spcPct val="125000"/>
              </a:lnSpc>
              <a:spcBef>
                <a:spcPts val="0"/>
              </a:spcBef>
            </a:pPr>
            <a:r>
              <a:rPr lang="zh-CN" altLang="en-US" sz="2000" dirty="0"/>
              <a:t>地址运算部件：整数加，整数</a:t>
            </a:r>
            <a:r>
              <a:rPr lang="zh-CN" altLang="en-US" sz="2000" dirty="0" smtClean="0"/>
              <a:t>乘</a:t>
            </a:r>
            <a:endParaRPr lang="zh-CN" altLang="en-US" sz="2000" dirty="0"/>
          </a:p>
          <a:p>
            <a:pPr>
              <a:lnSpc>
                <a:spcPct val="125000"/>
              </a:lnSpc>
              <a:spcBef>
                <a:spcPts val="0"/>
              </a:spcBef>
            </a:pPr>
            <a:endParaRPr lang="zh-CN" altLang="en-US" sz="2000" dirty="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pPr eaLnBrk="1" hangingPunct="1">
              <a:defRPr/>
            </a:pPr>
            <a:r>
              <a:rPr lang="zh-CN" altLang="en-US" sz="4400" dirty="0">
                <a:solidFill>
                  <a:srgbClr val="003366"/>
                </a:solidFill>
              </a:rPr>
              <a:t>举  例</a:t>
            </a:r>
            <a:r>
              <a:rPr lang="zh-CN" altLang="en-US" sz="3200" dirty="0">
                <a:solidFill>
                  <a:srgbClr val="003366"/>
                </a:solidFill>
              </a:rPr>
              <a:t/>
            </a:r>
            <a:br>
              <a:rPr lang="zh-CN" altLang="en-US" sz="3200" dirty="0">
                <a:solidFill>
                  <a:srgbClr val="003366"/>
                </a:solidFill>
              </a:rPr>
            </a:br>
            <a:r>
              <a:rPr lang="zh-CN" altLang="en-US" sz="3200" dirty="0">
                <a:solidFill>
                  <a:srgbClr val="003366"/>
                </a:solidFill>
              </a:rPr>
              <a:t>      — </a:t>
            </a:r>
            <a:r>
              <a:rPr lang="en-US" altLang="zh-CN" sz="2800" dirty="0">
                <a:solidFill>
                  <a:srgbClr val="003366"/>
                </a:solidFill>
              </a:rPr>
              <a:t>CRAY-1</a:t>
            </a:r>
            <a:r>
              <a:rPr lang="zh-CN" altLang="en-US" sz="3200" dirty="0">
                <a:solidFill>
                  <a:srgbClr val="003366"/>
                </a:solidFill>
              </a:rPr>
              <a:t>向量</a:t>
            </a:r>
            <a:r>
              <a:rPr lang="zh-CN" altLang="en-US" sz="3200" dirty="0" smtClean="0">
                <a:solidFill>
                  <a:srgbClr val="003366"/>
                </a:solidFill>
              </a:rPr>
              <a:t>处理机</a:t>
            </a:r>
            <a:endParaRPr lang="zh-CN" altLang="en-US" sz="4400" dirty="0" smtClean="0"/>
          </a:p>
        </p:txBody>
      </p:sp>
      <p:sp>
        <p:nvSpPr>
          <p:cNvPr id="296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29700"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4</a:t>
            </a:r>
            <a:endParaRPr lang="zh-CN" altLang="en-US" sz="1200" b="0" dirty="0">
              <a:latin typeface="幼圆" pitchFamily="49" charset="-122"/>
              <a:ea typeface="幼圆" pitchFamily="49" charset="-122"/>
            </a:endParaRPr>
          </a:p>
        </p:txBody>
      </p:sp>
      <p:sp>
        <p:nvSpPr>
          <p:cNvPr id="2" name="内容占位符 1"/>
          <p:cNvSpPr>
            <a:spLocks noGrp="1"/>
          </p:cNvSpPr>
          <p:nvPr>
            <p:ph idx="1"/>
          </p:nvPr>
        </p:nvSpPr>
        <p:spPr/>
        <p:txBody>
          <a:bodyPr/>
          <a:lstStyle/>
          <a:p>
            <a:r>
              <a:rPr lang="zh-CN" altLang="en-US" sz="2000" dirty="0">
                <a:solidFill>
                  <a:srgbClr val="FF0000"/>
                </a:solidFill>
              </a:rPr>
              <a:t>向量</a:t>
            </a:r>
            <a:r>
              <a:rPr lang="zh-CN" altLang="en-US" sz="2000" dirty="0" smtClean="0">
                <a:solidFill>
                  <a:srgbClr val="FF0000"/>
                </a:solidFill>
              </a:rPr>
              <a:t>寄存器组</a:t>
            </a:r>
            <a:r>
              <a:rPr lang="en-US" altLang="zh-CN" sz="2000" dirty="0">
                <a:solidFill>
                  <a:srgbClr val="FF0000"/>
                </a:solidFill>
              </a:rPr>
              <a:t>V</a:t>
            </a:r>
          </a:p>
          <a:p>
            <a:pPr lvl="1"/>
            <a:r>
              <a:rPr lang="zh-CN" altLang="en-US" sz="2000" dirty="0"/>
              <a:t>由</a:t>
            </a:r>
            <a:r>
              <a:rPr lang="en-US" altLang="zh-CN" sz="2000" dirty="0"/>
              <a:t>512</a:t>
            </a:r>
            <a:r>
              <a:rPr lang="zh-CN" altLang="en-US" sz="2000" dirty="0"/>
              <a:t>个</a:t>
            </a:r>
            <a:r>
              <a:rPr lang="en-US" altLang="zh-CN" sz="2000" dirty="0"/>
              <a:t>64</a:t>
            </a:r>
            <a:r>
              <a:rPr lang="zh-CN" altLang="en-US" sz="2000" dirty="0"/>
              <a:t>位的寄存器组成，分成</a:t>
            </a:r>
            <a:r>
              <a:rPr lang="en-US" altLang="zh-CN" sz="2000" dirty="0" smtClean="0"/>
              <a:t>8</a:t>
            </a:r>
            <a:r>
              <a:rPr lang="zh-CN" altLang="en-US" sz="2000" dirty="0" smtClean="0"/>
              <a:t>组，编号</a:t>
            </a:r>
            <a:r>
              <a:rPr lang="en-US" altLang="zh-CN" sz="2000" dirty="0" smtClean="0"/>
              <a:t>V</a:t>
            </a:r>
            <a:r>
              <a:rPr lang="en-US" altLang="zh-CN" sz="2000" baseline="-25000" dirty="0" smtClean="0"/>
              <a:t>0</a:t>
            </a:r>
            <a:r>
              <a:rPr lang="zh-CN" altLang="en-US" sz="2000" dirty="0"/>
              <a:t>～</a:t>
            </a:r>
            <a:r>
              <a:rPr lang="en-US" altLang="zh-CN" sz="2000" dirty="0" smtClean="0"/>
              <a:t>V7</a:t>
            </a:r>
            <a:r>
              <a:rPr lang="zh-CN" altLang="en-US" sz="2000" dirty="0" smtClean="0"/>
              <a:t>；每</a:t>
            </a:r>
            <a:r>
              <a:rPr lang="zh-CN" altLang="en-US" sz="2000" dirty="0"/>
              <a:t>一</a:t>
            </a:r>
            <a:r>
              <a:rPr lang="zh-CN" altLang="en-US" sz="2000" dirty="0" smtClean="0"/>
              <a:t>个组称为</a:t>
            </a:r>
            <a:r>
              <a:rPr lang="zh-CN" altLang="en-US" sz="2000" dirty="0"/>
              <a:t>一个</a:t>
            </a:r>
            <a:r>
              <a:rPr lang="zh-CN" altLang="en-US" sz="2000" dirty="0">
                <a:solidFill>
                  <a:srgbClr val="3333FF"/>
                </a:solidFill>
              </a:rPr>
              <a:t>向量寄存器</a:t>
            </a:r>
            <a:r>
              <a:rPr lang="zh-CN" altLang="en-US" sz="2000" dirty="0"/>
              <a:t>，可存放一个</a:t>
            </a:r>
            <a:r>
              <a:rPr lang="zh-CN" altLang="en-US" sz="2000" dirty="0" smtClean="0"/>
              <a:t>长度（即</a:t>
            </a:r>
            <a:r>
              <a:rPr lang="zh-CN" altLang="en-US" sz="2000" dirty="0"/>
              <a:t>元素个数）不超过</a:t>
            </a:r>
            <a:r>
              <a:rPr lang="en-US" altLang="zh-CN" sz="2000" dirty="0"/>
              <a:t>64</a:t>
            </a:r>
            <a:r>
              <a:rPr lang="zh-CN" altLang="en-US" sz="2000" dirty="0"/>
              <a:t>的</a:t>
            </a:r>
            <a:r>
              <a:rPr lang="zh-CN" altLang="en-US" sz="2000" dirty="0" smtClean="0"/>
              <a:t>向量；</a:t>
            </a:r>
            <a:endParaRPr lang="zh-CN" altLang="en-US" sz="2000" dirty="0"/>
          </a:p>
          <a:p>
            <a:pPr lvl="1"/>
            <a:r>
              <a:rPr lang="zh-CN" altLang="en-US" sz="2000" dirty="0"/>
              <a:t>每个向量寄存器可以每拍向功能部件提供一个数据元素，或者每拍接收一个从功能部件来的结果元素。</a:t>
            </a:r>
          </a:p>
          <a:p>
            <a:r>
              <a:rPr lang="zh-CN" altLang="en-US" sz="2000" dirty="0">
                <a:solidFill>
                  <a:srgbClr val="FF0000"/>
                </a:solidFill>
              </a:rPr>
              <a:t>标量寄存器</a:t>
            </a:r>
            <a:r>
              <a:rPr lang="en-US" altLang="zh-CN" sz="2000" dirty="0">
                <a:solidFill>
                  <a:srgbClr val="FF0000"/>
                </a:solidFill>
              </a:rPr>
              <a:t>S</a:t>
            </a:r>
            <a:r>
              <a:rPr lang="zh-CN" altLang="en-US" sz="2000" dirty="0">
                <a:solidFill>
                  <a:srgbClr val="FF0000"/>
                </a:solidFill>
              </a:rPr>
              <a:t>和快速暂存器</a:t>
            </a:r>
            <a:r>
              <a:rPr lang="en-US" altLang="zh-CN" sz="2000" dirty="0">
                <a:solidFill>
                  <a:srgbClr val="FF0000"/>
                </a:solidFill>
              </a:rPr>
              <a:t>T</a:t>
            </a:r>
          </a:p>
          <a:p>
            <a:pPr lvl="1"/>
            <a:r>
              <a:rPr lang="zh-CN" altLang="en-US" sz="2000" dirty="0">
                <a:solidFill>
                  <a:srgbClr val="3333FF"/>
                </a:solidFill>
              </a:rPr>
              <a:t>标量寄存器</a:t>
            </a:r>
            <a:r>
              <a:rPr lang="zh-CN" altLang="en-US" sz="2000" dirty="0"/>
              <a:t>有</a:t>
            </a:r>
            <a:r>
              <a:rPr lang="en-US" altLang="zh-CN" sz="2000" dirty="0"/>
              <a:t>8</a:t>
            </a:r>
            <a:r>
              <a:rPr lang="zh-CN" altLang="en-US" sz="2000" dirty="0"/>
              <a:t>个：</a:t>
            </a:r>
            <a:r>
              <a:rPr lang="en-US" altLang="zh-CN" sz="2000" dirty="0"/>
              <a:t>S0</a:t>
            </a:r>
            <a:r>
              <a:rPr lang="zh-CN" altLang="en-US" sz="2000" dirty="0"/>
              <a:t>～</a:t>
            </a:r>
            <a:r>
              <a:rPr lang="en-US" altLang="zh-CN" sz="2000" dirty="0" smtClean="0"/>
              <a:t>S7</a:t>
            </a:r>
            <a:r>
              <a:rPr lang="zh-CN" altLang="en-US" sz="2000" dirty="0" smtClean="0"/>
              <a:t>，都是</a:t>
            </a:r>
            <a:r>
              <a:rPr lang="en-US" altLang="zh-CN" sz="2000" dirty="0" smtClean="0"/>
              <a:t> </a:t>
            </a:r>
            <a:r>
              <a:rPr lang="en-US" altLang="zh-CN" sz="2000" dirty="0"/>
              <a:t>64</a:t>
            </a:r>
            <a:r>
              <a:rPr lang="zh-CN" altLang="en-US" sz="2000" dirty="0" smtClean="0"/>
              <a:t>位；</a:t>
            </a:r>
            <a:endParaRPr lang="zh-CN" altLang="en-US" sz="2000" dirty="0"/>
          </a:p>
          <a:p>
            <a:pPr lvl="1"/>
            <a:r>
              <a:rPr lang="zh-CN" altLang="en-US" sz="2000" dirty="0">
                <a:solidFill>
                  <a:srgbClr val="3333FF"/>
                </a:solidFill>
              </a:rPr>
              <a:t>快速暂存器</a:t>
            </a:r>
            <a:r>
              <a:rPr lang="en-US" altLang="zh-CN" sz="2000" dirty="0"/>
              <a:t>T</a:t>
            </a:r>
            <a:r>
              <a:rPr lang="zh-CN" altLang="en-US" sz="2000" dirty="0"/>
              <a:t>用于在标量寄存器和存储器之间提供</a:t>
            </a:r>
            <a:r>
              <a:rPr lang="zh-CN" altLang="en-US" sz="2000" dirty="0" smtClean="0"/>
              <a:t>缓冲</a:t>
            </a:r>
            <a:r>
              <a:rPr lang="zh-CN" altLang="en-US" sz="2000" dirty="0"/>
              <a:t>。 </a:t>
            </a:r>
          </a:p>
          <a:p>
            <a:r>
              <a:rPr lang="zh-CN" altLang="en-US" sz="2000" dirty="0">
                <a:solidFill>
                  <a:srgbClr val="FF0000"/>
                </a:solidFill>
              </a:rPr>
              <a:t>向量屏蔽寄存器</a:t>
            </a:r>
            <a:r>
              <a:rPr lang="en-US" altLang="zh-CN" sz="2000" dirty="0">
                <a:solidFill>
                  <a:srgbClr val="FF0000"/>
                </a:solidFill>
              </a:rPr>
              <a:t>VM</a:t>
            </a:r>
          </a:p>
          <a:p>
            <a:pPr lvl="1"/>
            <a:r>
              <a:rPr lang="en-US" altLang="zh-CN" sz="2000" dirty="0"/>
              <a:t>64</a:t>
            </a:r>
            <a:r>
              <a:rPr lang="zh-CN" altLang="en-US" sz="2000" dirty="0"/>
              <a:t>位，每一位对应于向量寄存器的一个</a:t>
            </a:r>
            <a:r>
              <a:rPr lang="zh-CN" altLang="en-US" sz="2000" dirty="0" smtClean="0"/>
              <a:t>单元；</a:t>
            </a:r>
            <a:endParaRPr lang="en-US" altLang="zh-CN" sz="2000" dirty="0" smtClean="0"/>
          </a:p>
          <a:p>
            <a:pPr lvl="1"/>
            <a:r>
              <a:rPr lang="zh-CN" altLang="en-US" sz="2000" dirty="0" smtClean="0">
                <a:solidFill>
                  <a:srgbClr val="3333FF"/>
                </a:solidFill>
              </a:rPr>
              <a:t>作用</a:t>
            </a:r>
            <a:r>
              <a:rPr lang="zh-CN" altLang="en-US" sz="2000" dirty="0" smtClean="0"/>
              <a:t>：用于向量</a:t>
            </a:r>
            <a:r>
              <a:rPr lang="zh-CN" altLang="en-US" sz="2000" dirty="0"/>
              <a:t>的归并、压缩、还原和测试</a:t>
            </a:r>
            <a:r>
              <a:rPr lang="zh-CN" altLang="en-US" sz="2000" dirty="0" smtClean="0"/>
              <a:t>操作等，也可用于对</a:t>
            </a:r>
            <a:r>
              <a:rPr lang="zh-CN" altLang="en-US" sz="2000" dirty="0"/>
              <a:t>向量某些元素的单独运算</a:t>
            </a:r>
            <a:r>
              <a:rPr lang="zh-CN" altLang="en-US" sz="2000" dirty="0" smtClean="0"/>
              <a:t>等。</a:t>
            </a:r>
            <a:endParaRPr lang="zh-CN" altLang="en-US" sz="2000" dirty="0"/>
          </a:p>
        </p:txBody>
      </p:sp>
    </p:spTree>
    <p:extLst>
      <p:ext uri="{BB962C8B-B14F-4D97-AF65-F5344CB8AC3E}">
        <p14:creationId xmlns:p14="http://schemas.microsoft.com/office/powerpoint/2010/main" val="3065986916"/>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p:cNvSpPr>
            <a:spLocks noGrp="1" noChangeArrowheads="1"/>
          </p:cNvSpPr>
          <p:nvPr>
            <p:ph type="title"/>
          </p:nvPr>
        </p:nvSpPr>
        <p:spPr/>
        <p:txBody>
          <a:bodyPr/>
          <a:lstStyle/>
          <a:p>
            <a:pPr eaLnBrk="1" hangingPunct="1">
              <a:defRPr/>
            </a:pPr>
            <a:r>
              <a:rPr lang="zh-CN" altLang="en-US" sz="4400" smtClean="0"/>
              <a:t>提  示</a:t>
            </a:r>
          </a:p>
        </p:txBody>
      </p:sp>
      <p:sp>
        <p:nvSpPr>
          <p:cNvPr id="296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基本结构</a:t>
            </a:r>
            <a:endParaRPr lang="zh-CN" altLang="en-US" sz="1200" b="0">
              <a:latin typeface="Times New Roman" pitchFamily="18" charset="0"/>
              <a:ea typeface="幼圆" pitchFamily="49" charset="-122"/>
            </a:endParaRPr>
          </a:p>
        </p:txBody>
      </p:sp>
      <p:sp>
        <p:nvSpPr>
          <p:cNvPr id="29700" name="Text Box 5"/>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en-US" altLang="zh-CN" sz="1200" b="0" dirty="0" smtClean="0">
                <a:latin typeface="幼圆" pitchFamily="49" charset="-122"/>
                <a:ea typeface="幼圆" pitchFamily="49" charset="-122"/>
              </a:rPr>
              <a:t>5</a:t>
            </a:r>
            <a:r>
              <a:rPr lang="zh-CN" altLang="en-US" sz="1200" b="0" dirty="0" smtClean="0">
                <a:latin typeface="幼圆" pitchFamily="49" charset="-122"/>
                <a:ea typeface="幼圆" pitchFamily="49" charset="-122"/>
              </a:rPr>
              <a:t> </a:t>
            </a:r>
            <a:r>
              <a:rPr lang="zh-CN" altLang="en-US" sz="1200" b="0" dirty="0">
                <a:latin typeface="幼圆" pitchFamily="49" charset="-122"/>
                <a:ea typeface="幼圆" pitchFamily="49" charset="-122"/>
              </a:rPr>
              <a:t>之 </a:t>
            </a:r>
            <a:r>
              <a:rPr lang="en-US" altLang="zh-CN" sz="1200" b="0" dirty="0" smtClean="0">
                <a:latin typeface="幼圆" pitchFamily="49" charset="-122"/>
                <a:ea typeface="幼圆" pitchFamily="49" charset="-122"/>
              </a:rPr>
              <a:t>5</a:t>
            </a:r>
            <a:endParaRPr lang="zh-CN" altLang="en-US" sz="1200" b="0" dirty="0">
              <a:latin typeface="幼圆" pitchFamily="49" charset="-122"/>
              <a:ea typeface="幼圆" pitchFamily="49" charset="-122"/>
            </a:endParaRPr>
          </a:p>
        </p:txBody>
      </p:sp>
      <p:sp>
        <p:nvSpPr>
          <p:cNvPr id="866310" name="Rectangle 6"/>
          <p:cNvSpPr>
            <a:spLocks noGrp="1" noChangeArrowheads="1"/>
          </p:cNvSpPr>
          <p:nvPr>
            <p:ph type="body" idx="1"/>
          </p:nvPr>
        </p:nvSpPr>
        <p:spPr/>
        <p:txBody>
          <a:bodyPr/>
          <a:lstStyle/>
          <a:p>
            <a:pPr marL="0" indent="0" eaLnBrk="1" hangingPunct="1">
              <a:lnSpc>
                <a:spcPct val="110000"/>
              </a:lnSpc>
              <a:buFont typeface="Wingdings" pitchFamily="2" charset="2"/>
              <a:buNone/>
              <a:defRPr/>
            </a:pPr>
            <a:r>
              <a:rPr lang="zh-CN" altLang="en-US" sz="2800" dirty="0" smtClean="0"/>
              <a:t>       </a:t>
            </a:r>
            <a:r>
              <a:rPr lang="zh-CN" altLang="en-US" sz="2800" dirty="0" smtClean="0">
                <a:solidFill>
                  <a:srgbClr val="FF0000"/>
                </a:solidFill>
                <a:effectLst>
                  <a:outerShdw blurRad="38100" dist="38100" dir="2700000" algn="tl">
                    <a:srgbClr val="C0C0C0"/>
                  </a:outerShdw>
                </a:effectLst>
              </a:rPr>
              <a:t>主要向量处理机都采用寄存器－寄存器结构</a:t>
            </a:r>
            <a:r>
              <a:rPr lang="zh-CN" altLang="en-US" sz="2800" dirty="0" smtClean="0"/>
              <a:t>，包括</a:t>
            </a:r>
            <a:r>
              <a:rPr lang="en-US" altLang="zh-CN" sz="2800" dirty="0" smtClean="0">
                <a:latin typeface="Times-Roman" charset="0"/>
              </a:rPr>
              <a:t>Cray</a:t>
            </a:r>
            <a:r>
              <a:rPr lang="zh-CN" altLang="en-US" sz="2800" dirty="0" smtClean="0">
                <a:latin typeface="Times-Roman" charset="0"/>
              </a:rPr>
              <a:t>处理机（</a:t>
            </a:r>
            <a:r>
              <a:rPr lang="en-US" altLang="zh-CN" sz="2800" dirty="0" smtClean="0">
                <a:latin typeface="Times-Roman" charset="0"/>
              </a:rPr>
              <a:t>Cray-1、Cray-2、 X-MP、Y-MP、C90、 T90</a:t>
            </a:r>
            <a:r>
              <a:rPr lang="zh-CN" altLang="en-US" sz="2800" dirty="0" smtClean="0">
                <a:latin typeface="Times-Roman" charset="0"/>
              </a:rPr>
              <a:t>和 </a:t>
            </a:r>
            <a:r>
              <a:rPr lang="en-US" altLang="zh-CN" sz="2800" dirty="0" smtClean="0">
                <a:latin typeface="Times-Roman" charset="0"/>
              </a:rPr>
              <a:t>SV1)、</a:t>
            </a:r>
            <a:r>
              <a:rPr lang="zh-CN" altLang="en-US" sz="2800" dirty="0" smtClean="0">
                <a:latin typeface="Times-Roman" charset="0"/>
              </a:rPr>
              <a:t>日本的超级计算机（</a:t>
            </a:r>
            <a:r>
              <a:rPr lang="en-US" altLang="zh-CN" sz="2800" dirty="0" smtClean="0">
                <a:latin typeface="Times-Roman" charset="0"/>
              </a:rPr>
              <a:t>NEC SX/2 ～ SX/5、Fujitsu VP200 ～VPP5000、Hitachi S820 </a:t>
            </a:r>
            <a:r>
              <a:rPr lang="zh-CN" altLang="en-US" sz="2800" dirty="0" smtClean="0">
                <a:latin typeface="Times-Roman" charset="0"/>
              </a:rPr>
              <a:t>和</a:t>
            </a:r>
            <a:r>
              <a:rPr lang="en-US" altLang="zh-CN" sz="2800" dirty="0" smtClean="0">
                <a:latin typeface="Times-Roman" charset="0"/>
              </a:rPr>
              <a:t>S-8300</a:t>
            </a:r>
            <a:r>
              <a:rPr lang="zh-CN" altLang="en-US" sz="2800" dirty="0" smtClean="0">
                <a:latin typeface="Times-Roman" charset="0"/>
              </a:rPr>
              <a:t>）和小型超级计算机（</a:t>
            </a:r>
            <a:r>
              <a:rPr lang="en-US" altLang="zh-CN" sz="2800" dirty="0" smtClean="0">
                <a:latin typeface="Times-Roman" charset="0"/>
              </a:rPr>
              <a:t>Convex C-1 ～C-4</a:t>
            </a:r>
            <a:r>
              <a:rPr lang="zh-CN" altLang="en-US" sz="2800" dirty="0" smtClean="0">
                <a:latin typeface="Times-Roman" charset="0"/>
              </a:rPr>
              <a:t>）。</a:t>
            </a:r>
            <a:r>
              <a:rPr lang="zh-CN" altLang="en-US" sz="2800" dirty="0" smtClean="0">
                <a:solidFill>
                  <a:srgbClr val="FF0000"/>
                </a:solidFill>
                <a:effectLst>
                  <a:outerShdw blurRad="38100" dist="38100" dir="2700000" algn="tl">
                    <a:srgbClr val="C0C0C0"/>
                  </a:outerShdw>
                </a:effectLst>
              </a:rPr>
              <a:t>第一台向量处理机（</a:t>
            </a:r>
            <a:r>
              <a:rPr lang="en-US" altLang="zh-CN" sz="2800" dirty="0" smtClean="0">
                <a:solidFill>
                  <a:srgbClr val="FF0000"/>
                </a:solidFill>
                <a:effectLst>
                  <a:outerShdw blurRad="38100" dist="38100" dir="2700000" algn="tl">
                    <a:srgbClr val="C0C0C0"/>
                  </a:outerShdw>
                </a:effectLst>
              </a:rPr>
              <a:t>CDC）</a:t>
            </a:r>
            <a:r>
              <a:rPr lang="zh-CN" altLang="en-US" sz="2800" dirty="0" smtClean="0">
                <a:solidFill>
                  <a:srgbClr val="FF0000"/>
                </a:solidFill>
                <a:effectLst>
                  <a:outerShdw blurRad="38100" dist="38100" dir="2700000" algn="tl">
                    <a:srgbClr val="C0C0C0"/>
                  </a:outerShdw>
                </a:effectLst>
              </a:rPr>
              <a:t>采用存储器－存储器结构</a:t>
            </a:r>
            <a:r>
              <a:rPr lang="zh-CN" altLang="en-US" sz="2800" dirty="0" smtClean="0"/>
              <a:t>。</a:t>
            </a:r>
          </a:p>
          <a:p>
            <a:pPr marL="0" indent="0" eaLnBrk="1" hangingPunct="1">
              <a:lnSpc>
                <a:spcPct val="110000"/>
              </a:lnSpc>
              <a:buFont typeface="Wingdings" pitchFamily="2" charset="2"/>
              <a:buNone/>
              <a:defRPr/>
            </a:pPr>
            <a:r>
              <a:rPr lang="zh-CN" altLang="en-US" sz="2800" dirty="0" smtClean="0"/>
              <a:t>       从现在开始，我们集中讨论寄存器－寄存器结构。</a:t>
            </a:r>
          </a:p>
        </p:txBody>
      </p:sp>
    </p:spTree>
    <p:extLst>
      <p:ext uri="{BB962C8B-B14F-4D97-AF65-F5344CB8AC3E}">
        <p14:creationId xmlns:p14="http://schemas.microsoft.com/office/powerpoint/2010/main" val="3682179454"/>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eaLnBrk="1" hangingPunct="1">
              <a:defRPr/>
            </a:pPr>
            <a:r>
              <a:rPr lang="zh-CN" altLang="en-US" smtClean="0"/>
              <a:t>向量处理机</a:t>
            </a:r>
          </a:p>
        </p:txBody>
      </p:sp>
      <p:sp>
        <p:nvSpPr>
          <p:cNvPr id="51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1029" name="Rectangle 5"/>
          <p:cNvSpPr>
            <a:spLocks noGrp="1" noChangeArrowheads="1"/>
          </p:cNvSpPr>
          <p:nvPr>
            <p:ph type="body" idx="1"/>
          </p:nvPr>
        </p:nvSpPr>
        <p:spPr>
          <a:xfrm>
            <a:off x="809625" y="1916113"/>
            <a:ext cx="7958138" cy="4608512"/>
          </a:xfrm>
        </p:spPr>
        <p:txBody>
          <a:bodyPr/>
          <a:lstStyle/>
          <a:p>
            <a:pPr marL="0" indent="0" eaLnBrk="1" hangingPunct="1">
              <a:lnSpc>
                <a:spcPct val="110000"/>
              </a:lnSpc>
              <a:buFont typeface="Wingdings" pitchFamily="2" charset="2"/>
              <a:buNone/>
              <a:defRPr/>
            </a:pPr>
            <a:r>
              <a:rPr lang="zh-CN" altLang="en-US" sz="2800" smtClean="0"/>
              <a:t>       具有</a:t>
            </a:r>
            <a:r>
              <a:rPr lang="zh-CN" altLang="en-US" sz="2800" smtClean="0">
                <a:solidFill>
                  <a:srgbClr val="FF0000"/>
                </a:solidFill>
                <a:effectLst>
                  <a:outerShdw blurRad="38100" dist="38100" dir="2700000" algn="tl">
                    <a:srgbClr val="C0C0C0"/>
                  </a:outerShdw>
                </a:effectLst>
              </a:rPr>
              <a:t>向量数据表示</a:t>
            </a:r>
            <a:r>
              <a:rPr lang="zh-CN" altLang="en-US" sz="2800" smtClean="0"/>
              <a:t>和</a:t>
            </a:r>
            <a:r>
              <a:rPr lang="zh-CN" altLang="en-US" sz="2800" smtClean="0">
                <a:solidFill>
                  <a:srgbClr val="FF0000"/>
                </a:solidFill>
                <a:effectLst>
                  <a:outerShdw blurRad="38100" dist="38100" dir="2700000" algn="tl">
                    <a:srgbClr val="C0C0C0"/>
                  </a:outerShdw>
                </a:effectLst>
              </a:rPr>
              <a:t>向量指令系统</a:t>
            </a:r>
            <a:r>
              <a:rPr lang="zh-CN" altLang="en-US" sz="2800" smtClean="0"/>
              <a:t>的处理机，是解决</a:t>
            </a:r>
            <a:r>
              <a:rPr lang="zh-CN" altLang="en-US" sz="2800" smtClean="0">
                <a:solidFill>
                  <a:srgbClr val="FF0000"/>
                </a:solidFill>
                <a:effectLst>
                  <a:outerShdw blurRad="38100" dist="38100" dir="2700000" algn="tl">
                    <a:srgbClr val="C0C0C0"/>
                  </a:outerShdw>
                </a:effectLst>
              </a:rPr>
              <a:t>数值计算问题</a:t>
            </a:r>
            <a:r>
              <a:rPr lang="zh-CN" altLang="en-US" sz="2800" smtClean="0"/>
              <a:t>的一种高性能计算机结构。有两个主要优点：</a:t>
            </a:r>
            <a:r>
              <a:rPr lang="zh-CN" altLang="en-US" sz="2800" smtClean="0">
                <a:solidFill>
                  <a:srgbClr val="FF0000"/>
                </a:solidFill>
                <a:effectLst>
                  <a:outerShdw blurRad="38100" dist="38100" dir="2700000" algn="tl">
                    <a:srgbClr val="C0C0C0"/>
                  </a:outerShdw>
                </a:effectLst>
              </a:rPr>
              <a:t>效率高</a:t>
            </a:r>
            <a:r>
              <a:rPr lang="zh-CN" altLang="en-US" sz="2800" smtClean="0"/>
              <a:t>和</a:t>
            </a:r>
            <a:r>
              <a:rPr lang="zh-CN" altLang="en-US" sz="2800" smtClean="0">
                <a:solidFill>
                  <a:srgbClr val="FF0000"/>
                </a:solidFill>
                <a:effectLst>
                  <a:outerShdw blurRad="38100" dist="38100" dir="2700000" algn="tl">
                    <a:srgbClr val="C0C0C0"/>
                  </a:outerShdw>
                </a:effectLst>
              </a:rPr>
              <a:t>适用性广</a:t>
            </a:r>
            <a:r>
              <a:rPr lang="zh-CN" altLang="en-US" sz="2800" smtClean="0"/>
              <a:t>，一般都采用</a:t>
            </a:r>
            <a:r>
              <a:rPr lang="zh-CN" altLang="en-US" sz="2800" smtClean="0">
                <a:solidFill>
                  <a:srgbClr val="FF0000"/>
                </a:solidFill>
                <a:effectLst>
                  <a:outerShdw blurRad="38100" dist="38100" dir="2700000" algn="tl">
                    <a:srgbClr val="C0C0C0"/>
                  </a:outerShdw>
                </a:effectLst>
              </a:rPr>
              <a:t>流水线结构</a:t>
            </a:r>
            <a:r>
              <a:rPr lang="zh-CN" altLang="en-US" sz="2800" smtClean="0"/>
              <a:t>，有多条流水线并行工作。</a:t>
            </a:r>
          </a:p>
          <a:p>
            <a:pPr marL="0" indent="0" eaLnBrk="1" hangingPunct="1">
              <a:lnSpc>
                <a:spcPct val="110000"/>
              </a:lnSpc>
              <a:buFont typeface="Wingdings" pitchFamily="2" charset="2"/>
              <a:buNone/>
              <a:defRPr/>
            </a:pPr>
            <a:r>
              <a:rPr lang="zh-CN" altLang="en-US" sz="2800" smtClean="0"/>
              <a:t>       向量处理机通常</a:t>
            </a:r>
            <a:r>
              <a:rPr lang="zh-CN" altLang="en-US" sz="2800" smtClean="0">
                <a:solidFill>
                  <a:srgbClr val="FF0000"/>
                </a:solidFill>
                <a:effectLst>
                  <a:outerShdw blurRad="38100" dist="38100" dir="2700000" algn="tl">
                    <a:srgbClr val="C0C0C0"/>
                  </a:outerShdw>
                </a:effectLst>
              </a:rPr>
              <a:t>属大型或巨型机</a:t>
            </a:r>
            <a:r>
              <a:rPr lang="zh-CN" altLang="en-US" sz="2800" smtClean="0"/>
              <a:t>，也可以用微机加一台向量协处理器组成。一般向量计算机中</a:t>
            </a:r>
            <a:r>
              <a:rPr lang="zh-CN" altLang="en-US" sz="2800" smtClean="0">
                <a:solidFill>
                  <a:srgbClr val="FF0000"/>
                </a:solidFill>
                <a:effectLst>
                  <a:outerShdw blurRad="38100" dist="38100" dir="2700000" algn="tl">
                    <a:srgbClr val="C0C0C0"/>
                  </a:outerShdw>
                </a:effectLst>
              </a:rPr>
              <a:t>包括有一台高性能标量处理机</a:t>
            </a:r>
            <a:r>
              <a:rPr lang="zh-CN" altLang="en-US" sz="2800" smtClean="0"/>
              <a:t>。</a:t>
            </a:r>
          </a:p>
          <a:p>
            <a:pPr marL="0" indent="0" eaLnBrk="1" hangingPunct="1">
              <a:lnSpc>
                <a:spcPct val="110000"/>
              </a:lnSpc>
              <a:buFont typeface="Wingdings" pitchFamily="2" charset="2"/>
              <a:buNone/>
              <a:defRPr/>
            </a:pPr>
            <a:r>
              <a:rPr lang="zh-CN" altLang="en-US" sz="2800" smtClean="0"/>
              <a:t>       </a:t>
            </a:r>
            <a:r>
              <a:rPr lang="zh-CN" altLang="en-US" sz="2800" smtClean="0">
                <a:solidFill>
                  <a:srgbClr val="FF0000"/>
                </a:solidFill>
                <a:effectLst>
                  <a:outerShdw blurRad="38100" dist="38100" dir="2700000" algn="tl">
                    <a:srgbClr val="C0C0C0"/>
                  </a:outerShdw>
                </a:effectLst>
              </a:rPr>
              <a:t>必须把要解决的问题转化为向量运算</a:t>
            </a:r>
            <a:r>
              <a:rPr lang="zh-CN" altLang="en-US" sz="2800" smtClean="0"/>
              <a:t>，向量处理机才能充分发挥作用</a:t>
            </a:r>
          </a:p>
        </p:txBody>
      </p:sp>
      <p:sp>
        <p:nvSpPr>
          <p:cNvPr id="512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p:cNvSpPr>
            <a:spLocks noGrp="1" noChangeArrowheads="1"/>
          </p:cNvSpPr>
          <p:nvPr>
            <p:ph type="title"/>
          </p:nvPr>
        </p:nvSpPr>
        <p:spPr/>
        <p:txBody>
          <a:bodyPr/>
          <a:lstStyle/>
          <a:p>
            <a:pPr eaLnBrk="1" hangingPunct="1">
              <a:defRPr/>
            </a:pPr>
            <a:r>
              <a:rPr lang="zh-CN" altLang="en-US" smtClean="0"/>
              <a:t>设计目标</a:t>
            </a:r>
          </a:p>
        </p:txBody>
      </p:sp>
      <p:sp>
        <p:nvSpPr>
          <p:cNvPr id="307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30724" name="Rectangle 4"/>
          <p:cNvSpPr>
            <a:spLocks noGrp="1" noChangeArrowheads="1"/>
          </p:cNvSpPr>
          <p:nvPr>
            <p:ph type="body" idx="1"/>
          </p:nvPr>
        </p:nvSpPr>
        <p:spPr>
          <a:xfrm>
            <a:off x="809625" y="2319338"/>
            <a:ext cx="7958138" cy="4081462"/>
          </a:xfrm>
        </p:spPr>
        <p:txBody>
          <a:bodyPr/>
          <a:lstStyle/>
          <a:p>
            <a:pPr eaLnBrk="1" hangingPunct="1">
              <a:lnSpc>
                <a:spcPct val="140000"/>
              </a:lnSpc>
            </a:pPr>
            <a:r>
              <a:rPr lang="zh-CN" altLang="en-US" dirty="0" smtClean="0">
                <a:hlinkClick r:id="rId4" action="ppaction://hlinksldjump"/>
              </a:rPr>
              <a:t>较好地维持向量/标量性能平衡</a:t>
            </a:r>
            <a:endParaRPr lang="zh-CN" altLang="en-US" dirty="0" smtClean="0"/>
          </a:p>
          <a:p>
            <a:pPr eaLnBrk="1" hangingPunct="1">
              <a:lnSpc>
                <a:spcPct val="140000"/>
              </a:lnSpc>
            </a:pPr>
            <a:r>
              <a:rPr lang="zh-CN" altLang="en-US" dirty="0" smtClean="0">
                <a:hlinkClick r:id="rId5" action="ppaction://hlinksldjump"/>
              </a:rPr>
              <a:t>可扩展性随处理机数目的增加而提高</a:t>
            </a:r>
            <a:endParaRPr lang="zh-CN" altLang="en-US" dirty="0" smtClean="0"/>
          </a:p>
          <a:p>
            <a:pPr eaLnBrk="1" hangingPunct="1">
              <a:lnSpc>
                <a:spcPct val="140000"/>
              </a:lnSpc>
            </a:pPr>
            <a:r>
              <a:rPr lang="zh-CN" altLang="en-US" dirty="0" smtClean="0">
                <a:hlinkClick r:id="rId6" action="ppaction://hlinksldjump"/>
              </a:rPr>
              <a:t>增加存储器系统的容量和性能</a:t>
            </a:r>
            <a:endParaRPr lang="zh-CN" altLang="en-US" dirty="0" smtClean="0"/>
          </a:p>
          <a:p>
            <a:pPr eaLnBrk="1" hangingPunct="1">
              <a:lnSpc>
                <a:spcPct val="140000"/>
              </a:lnSpc>
            </a:pPr>
            <a:r>
              <a:rPr lang="zh-CN" altLang="en-US" dirty="0" smtClean="0"/>
              <a:t>提供高性能的</a:t>
            </a:r>
            <a:r>
              <a:rPr lang="en-US" altLang="zh-CN" dirty="0" smtClean="0"/>
              <a:t>I/O</a:t>
            </a:r>
            <a:r>
              <a:rPr lang="zh-CN" altLang="en-US" dirty="0" smtClean="0"/>
              <a:t>和易访问的网络</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pPr eaLnBrk="1" hangingPunct="1">
              <a:defRPr/>
            </a:pPr>
            <a:r>
              <a:rPr lang="zh-CN" altLang="en-US" smtClean="0"/>
              <a:t>较好地维持向量/标量性能平衡</a:t>
            </a:r>
          </a:p>
        </p:txBody>
      </p:sp>
      <p:sp>
        <p:nvSpPr>
          <p:cNvPr id="317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设计目标</a:t>
            </a:r>
            <a:endParaRPr lang="zh-CN" altLang="en-US" sz="1200" b="0">
              <a:latin typeface="Times New Roman" pitchFamily="18" charset="0"/>
              <a:ea typeface="幼圆" pitchFamily="49" charset="-122"/>
            </a:endParaRPr>
          </a:p>
        </p:txBody>
      </p:sp>
      <p:sp>
        <p:nvSpPr>
          <p:cNvPr id="808965" name="Rectangle 5"/>
          <p:cNvSpPr>
            <a:spLocks noGrp="1" noChangeArrowheads="1"/>
          </p:cNvSpPr>
          <p:nvPr>
            <p:ph type="body" idx="1"/>
          </p:nvPr>
        </p:nvSpPr>
        <p:spPr>
          <a:xfrm>
            <a:off x="809625" y="1844824"/>
            <a:ext cx="7958138" cy="4555976"/>
          </a:xfrm>
        </p:spPr>
        <p:txBody>
          <a:bodyPr/>
          <a:lstStyle/>
          <a:p>
            <a:pPr eaLnBrk="1" hangingPunct="1">
              <a:defRPr/>
            </a:pPr>
            <a:r>
              <a:rPr lang="zh-CN" altLang="en-US" sz="2400" dirty="0" smtClean="0"/>
              <a:t>实际应用中通常</a:t>
            </a:r>
            <a:r>
              <a:rPr lang="zh-CN" altLang="en-US" sz="2400" dirty="0"/>
              <a:t>既有向量计算又有标量计算</a:t>
            </a:r>
            <a:r>
              <a:rPr lang="zh-CN" altLang="en-US" sz="2400" dirty="0" smtClean="0"/>
              <a:t>，而且两类计算有一定的比例。关键问题是：</a:t>
            </a:r>
            <a:r>
              <a:rPr lang="zh-CN" altLang="en-US" sz="2400" dirty="0" smtClean="0">
                <a:solidFill>
                  <a:srgbClr val="3333FF"/>
                </a:solidFill>
                <a:effectLst>
                  <a:outerShdw blurRad="38100" dist="38100" dir="2700000" algn="tl">
                    <a:srgbClr val="C0C0C0"/>
                  </a:outerShdw>
                </a:effectLst>
              </a:rPr>
              <a:t>希望向量硬件和标量硬件都能够充分利用，不要空闲</a:t>
            </a:r>
            <a:r>
              <a:rPr lang="zh-CN" altLang="en-US" sz="2400" dirty="0" smtClean="0"/>
              <a:t>。</a:t>
            </a:r>
            <a:endParaRPr lang="en-US" altLang="zh-CN" sz="2400" dirty="0" smtClean="0"/>
          </a:p>
          <a:p>
            <a:pPr eaLnBrk="1" hangingPunct="1">
              <a:defRPr/>
            </a:pPr>
            <a:r>
              <a:rPr lang="zh-CN" altLang="en-US" sz="2400" dirty="0">
                <a:solidFill>
                  <a:srgbClr val="FF0000"/>
                </a:solidFill>
                <a:effectLst>
                  <a:outerShdw blurRad="38100" dist="38100" dir="2700000" algn="tl">
                    <a:srgbClr val="000000">
                      <a:alpha val="43137"/>
                    </a:srgbClr>
                  </a:outerShdw>
                </a:effectLst>
              </a:rPr>
              <a:t>向量平衡点</a:t>
            </a:r>
            <a:r>
              <a:rPr lang="en-US" altLang="zh-CN" sz="2400" dirty="0"/>
              <a:t>(vector balance point)</a:t>
            </a:r>
            <a:r>
              <a:rPr lang="zh-CN" altLang="en-US" sz="2400" dirty="0"/>
              <a:t>：</a:t>
            </a:r>
            <a:r>
              <a:rPr lang="zh-CN" altLang="en-US" sz="2400" dirty="0" smtClean="0"/>
              <a:t>为使</a:t>
            </a:r>
            <a:r>
              <a:rPr lang="zh-CN" altLang="en-US" sz="2400" dirty="0"/>
              <a:t>向量</a:t>
            </a:r>
            <a:r>
              <a:rPr lang="en-US" altLang="zh-CN" sz="2400" dirty="0"/>
              <a:t>/</a:t>
            </a:r>
            <a:r>
              <a:rPr lang="zh-CN" altLang="en-US" sz="2400" dirty="0"/>
              <a:t>标量</a:t>
            </a:r>
            <a:r>
              <a:rPr lang="zh-CN" altLang="en-US" sz="2400" dirty="0" smtClean="0"/>
              <a:t>硬件的</a:t>
            </a:r>
            <a:r>
              <a:rPr lang="zh-CN" altLang="en-US" sz="2400" dirty="0"/>
              <a:t>利用率相等，一个程序中向量代码所占的百分比。</a:t>
            </a:r>
          </a:p>
          <a:p>
            <a:pPr lvl="1" eaLnBrk="1" hangingPunct="1">
              <a:defRPr/>
            </a:pPr>
            <a:r>
              <a:rPr lang="zh-CN" altLang="en-US" sz="2000" dirty="0" smtClean="0"/>
              <a:t>例如</a:t>
            </a:r>
            <a:r>
              <a:rPr lang="zh-CN" altLang="en-US" sz="2000" dirty="0"/>
              <a:t>：一个系统的向量运算速度为</a:t>
            </a:r>
            <a:r>
              <a:rPr lang="en-US" altLang="zh-CN" sz="2000" dirty="0"/>
              <a:t>90Mflops</a:t>
            </a:r>
            <a:r>
              <a:rPr lang="zh-CN" altLang="en-US" sz="2000" dirty="0"/>
              <a:t>，标量运算速度为 </a:t>
            </a:r>
            <a:r>
              <a:rPr lang="en-US" altLang="zh-CN" sz="2000" dirty="0"/>
              <a:t>10Mflops</a:t>
            </a:r>
            <a:r>
              <a:rPr lang="zh-CN" altLang="en-US" sz="2000" dirty="0"/>
              <a:t>。如果程序的</a:t>
            </a:r>
            <a:r>
              <a:rPr lang="en-US" altLang="zh-CN" sz="2000" dirty="0"/>
              <a:t>90</a:t>
            </a:r>
            <a:r>
              <a:rPr lang="zh-CN" altLang="en-US" sz="2000" dirty="0"/>
              <a:t>％是向量运算，</a:t>
            </a:r>
            <a:r>
              <a:rPr lang="en-US" altLang="zh-CN" sz="2000" dirty="0"/>
              <a:t>10</a:t>
            </a:r>
            <a:r>
              <a:rPr lang="zh-CN" altLang="en-US" sz="2000" dirty="0"/>
              <a:t>％是标量运算，硬件利用率最高；则向量平衡点为</a:t>
            </a:r>
            <a:r>
              <a:rPr lang="en-US" altLang="zh-CN" sz="2000" dirty="0"/>
              <a:t>0.9</a:t>
            </a:r>
            <a:r>
              <a:rPr lang="zh-CN" altLang="en-US" sz="2000" dirty="0"/>
              <a:t>。</a:t>
            </a:r>
          </a:p>
          <a:p>
            <a:pPr eaLnBrk="1" hangingPunct="1">
              <a:defRPr/>
            </a:pPr>
            <a:r>
              <a:rPr lang="zh-CN" altLang="en-US" sz="2400" dirty="0"/>
              <a:t>向量处理机的向量平衡点必须与用户程序的向量化程度相匹配</a:t>
            </a:r>
            <a:r>
              <a:rPr lang="zh-CN" altLang="en-US" sz="2400" dirty="0" smtClean="0"/>
              <a:t>。</a:t>
            </a:r>
            <a:endParaRPr lang="en-US" altLang="zh-CN" sz="2400" dirty="0" smtClean="0"/>
          </a:p>
          <a:p>
            <a:pPr lvl="1" eaLnBrk="1" hangingPunct="1">
              <a:defRPr/>
            </a:pPr>
            <a:r>
              <a:rPr lang="zh-CN" altLang="en-US" sz="2000" dirty="0" smtClean="0"/>
              <a:t>例如</a:t>
            </a:r>
            <a:r>
              <a:rPr lang="zh-CN" altLang="en-US" sz="2000" dirty="0"/>
              <a:t>：</a:t>
            </a:r>
            <a:r>
              <a:rPr lang="en-US" altLang="zh-CN" sz="2000" dirty="0"/>
              <a:t>IBM</a:t>
            </a:r>
            <a:r>
              <a:rPr lang="zh-CN" altLang="en-US" sz="2000" dirty="0"/>
              <a:t>向量计算机维持较低的</a:t>
            </a:r>
            <a:r>
              <a:rPr lang="zh-CN" altLang="en-US" sz="2000" dirty="0" smtClean="0"/>
              <a:t>向量</a:t>
            </a:r>
            <a:r>
              <a:rPr lang="en-US" altLang="zh-CN" sz="2000" dirty="0" smtClean="0"/>
              <a:t>/</a:t>
            </a:r>
            <a:r>
              <a:rPr lang="zh-CN" altLang="en-US" sz="2000" dirty="0" smtClean="0"/>
              <a:t>标量比例（</a:t>
            </a:r>
            <a:r>
              <a:rPr lang="en-US" altLang="zh-CN" sz="2000" dirty="0" smtClean="0"/>
              <a:t>3</a:t>
            </a:r>
            <a:r>
              <a:rPr lang="zh-CN" altLang="en-US" sz="2000" dirty="0"/>
              <a:t>～</a:t>
            </a:r>
            <a:r>
              <a:rPr lang="en-US" altLang="zh-CN" sz="2000" dirty="0" smtClean="0"/>
              <a:t>5</a:t>
            </a:r>
            <a:r>
              <a:rPr lang="zh-CN" altLang="en-US" sz="2000" dirty="0" smtClean="0"/>
              <a:t>）。</a:t>
            </a:r>
            <a:r>
              <a:rPr lang="zh-CN" altLang="en-US" sz="2000" dirty="0"/>
              <a:t>这种做法能够适应通用应用问题对标量和向量处理要求</a:t>
            </a:r>
            <a:r>
              <a:rPr lang="zh-CN" altLang="en-US" sz="2000" dirty="0" smtClean="0"/>
              <a:t>。</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pPr eaLnBrk="1" hangingPunct="1">
              <a:defRPr/>
            </a:pPr>
            <a:r>
              <a:rPr lang="zh-CN" altLang="en-US" smtClean="0"/>
              <a:t>可扩展性随处理机数目的增加而提高</a:t>
            </a:r>
          </a:p>
        </p:txBody>
      </p:sp>
      <p:sp>
        <p:nvSpPr>
          <p:cNvPr id="348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设计目标</a:t>
            </a:r>
            <a:endParaRPr lang="zh-CN" altLang="en-US" sz="1200" b="0">
              <a:latin typeface="Times New Roman" pitchFamily="18" charset="0"/>
              <a:ea typeface="幼圆" pitchFamily="49" charset="-122"/>
            </a:endParaRPr>
          </a:p>
        </p:txBody>
      </p:sp>
      <p:sp>
        <p:nvSpPr>
          <p:cNvPr id="809988" name="Rectangle 4"/>
          <p:cNvSpPr>
            <a:spLocks noGrp="1" noChangeArrowheads="1"/>
          </p:cNvSpPr>
          <p:nvPr>
            <p:ph type="body" idx="1"/>
          </p:nvPr>
        </p:nvSpPr>
        <p:spPr>
          <a:xfrm>
            <a:off x="809625" y="1916832"/>
            <a:ext cx="7958138" cy="4483968"/>
          </a:xfrm>
        </p:spPr>
        <p:txBody>
          <a:bodyPr/>
          <a:lstStyle/>
          <a:p>
            <a:pPr marL="0" indent="0" eaLnBrk="1" hangingPunct="1">
              <a:lnSpc>
                <a:spcPct val="125000"/>
              </a:lnSpc>
              <a:buFont typeface="Wingdings" pitchFamily="2" charset="2"/>
              <a:buNone/>
              <a:defRPr/>
            </a:pPr>
            <a:r>
              <a:rPr lang="zh-CN" altLang="en-US" sz="2400" dirty="0" smtClean="0"/>
              <a:t>       可扩展性是指在确定的应用背景下，向量处理机系统要随处理机数目的增加而线性地提高。</a:t>
            </a:r>
          </a:p>
          <a:p>
            <a:pPr eaLnBrk="1" hangingPunct="1">
              <a:lnSpc>
                <a:spcPct val="125000"/>
              </a:lnSpc>
              <a:defRPr/>
            </a:pPr>
            <a:r>
              <a:rPr lang="zh-CN" altLang="en-US" sz="2400" dirty="0" smtClean="0">
                <a:solidFill>
                  <a:srgbClr val="FF0000"/>
                </a:solidFill>
                <a:effectLst>
                  <a:outerShdw blurRad="38100" dist="38100" dir="2700000" algn="tl">
                    <a:srgbClr val="C0C0C0"/>
                  </a:outerShdw>
                </a:effectLst>
              </a:rPr>
              <a:t>规模可扩展性</a:t>
            </a:r>
            <a:r>
              <a:rPr lang="zh-CN" altLang="en-US" sz="2400" dirty="0" smtClean="0"/>
              <a:t>：其资源部件（包括处理单元、存储器等）个数从小到大可扩展，需考虑价格、效率</a:t>
            </a:r>
            <a:endParaRPr lang="en-US" altLang="zh-CN" sz="2400" dirty="0"/>
          </a:p>
          <a:p>
            <a:pPr eaLnBrk="1" hangingPunct="1">
              <a:lnSpc>
                <a:spcPct val="125000"/>
              </a:lnSpc>
              <a:defRPr/>
            </a:pPr>
            <a:r>
              <a:rPr lang="zh-CN" altLang="en-US" sz="2400" dirty="0" smtClean="0">
                <a:solidFill>
                  <a:srgbClr val="FF0000"/>
                </a:solidFill>
                <a:effectLst>
                  <a:outerShdw blurRad="38100" dist="38100" dir="2700000" algn="tl">
                    <a:srgbClr val="C0C0C0"/>
                  </a:outerShdw>
                </a:effectLst>
              </a:rPr>
              <a:t>换代可扩展性</a:t>
            </a:r>
            <a:r>
              <a:rPr lang="zh-CN" altLang="en-US" sz="2400" dirty="0" smtClean="0"/>
              <a:t>：硬件、软件和算法的换代</a:t>
            </a:r>
            <a:endParaRPr lang="en-US" altLang="zh-CN" sz="2400" dirty="0"/>
          </a:p>
          <a:p>
            <a:pPr eaLnBrk="1" hangingPunct="1">
              <a:lnSpc>
                <a:spcPct val="125000"/>
              </a:lnSpc>
              <a:defRPr/>
            </a:pPr>
            <a:r>
              <a:rPr lang="zh-CN" altLang="en-US" sz="2400" dirty="0" smtClean="0">
                <a:solidFill>
                  <a:srgbClr val="FF0000"/>
                </a:solidFill>
                <a:effectLst>
                  <a:outerShdw blurRad="38100" dist="38100" dir="2700000" algn="tl">
                    <a:srgbClr val="C0C0C0"/>
                  </a:outerShdw>
                </a:effectLst>
              </a:rPr>
              <a:t>问题可扩展性</a:t>
            </a:r>
            <a:r>
              <a:rPr lang="zh-CN" altLang="en-US" sz="2400" dirty="0" smtClean="0"/>
              <a:t>：是指数据集规模，一台问题可扩展的计算机应在问题规模增大时仍能很好地工作，而且问题规模扩展到相同大时计算机仍能高效地运行</a:t>
            </a:r>
            <a:endParaRPr lang="zh-CN" altLang="en-US" sz="2400" dirty="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p:cNvSpPr>
            <a:spLocks noGrp="1" noChangeArrowheads="1"/>
          </p:cNvSpPr>
          <p:nvPr>
            <p:ph type="title"/>
          </p:nvPr>
        </p:nvSpPr>
        <p:spPr/>
        <p:txBody>
          <a:bodyPr/>
          <a:lstStyle/>
          <a:p>
            <a:pPr eaLnBrk="1" hangingPunct="1">
              <a:defRPr/>
            </a:pPr>
            <a:r>
              <a:rPr lang="zh-CN" altLang="en-US" dirty="0"/>
              <a:t>增加存储器系统的容量和性能</a:t>
            </a:r>
          </a:p>
        </p:txBody>
      </p:sp>
      <p:sp>
        <p:nvSpPr>
          <p:cNvPr id="348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设计目标</a:t>
            </a:r>
            <a:endParaRPr lang="zh-CN" altLang="en-US" sz="1200" b="0">
              <a:latin typeface="Times New Roman" pitchFamily="18" charset="0"/>
              <a:ea typeface="幼圆" pitchFamily="49" charset="-122"/>
            </a:endParaRPr>
          </a:p>
        </p:txBody>
      </p:sp>
      <p:sp>
        <p:nvSpPr>
          <p:cNvPr id="809988" name="Rectangle 4"/>
          <p:cNvSpPr>
            <a:spLocks noGrp="1" noChangeArrowheads="1"/>
          </p:cNvSpPr>
          <p:nvPr>
            <p:ph type="body" idx="1"/>
          </p:nvPr>
        </p:nvSpPr>
        <p:spPr>
          <a:xfrm>
            <a:off x="809625" y="1916832"/>
            <a:ext cx="7958138" cy="4483968"/>
          </a:xfrm>
        </p:spPr>
        <p:txBody>
          <a:bodyPr/>
          <a:lstStyle/>
          <a:p>
            <a:pPr eaLnBrk="1" hangingPunct="1">
              <a:lnSpc>
                <a:spcPct val="125000"/>
              </a:lnSpc>
              <a:defRPr/>
            </a:pPr>
            <a:r>
              <a:rPr lang="zh-CN" altLang="en-US" sz="2400" dirty="0">
                <a:solidFill>
                  <a:srgbClr val="FF0000"/>
                </a:solidFill>
                <a:effectLst>
                  <a:outerShdw blurRad="38100" dist="38100" dir="2700000" algn="tl">
                    <a:srgbClr val="C0C0C0"/>
                  </a:outerShdw>
                </a:effectLst>
              </a:rPr>
              <a:t>增加存储器系统的容量和</a:t>
            </a:r>
            <a:r>
              <a:rPr lang="zh-CN" altLang="en-US" sz="2400" dirty="0" smtClean="0">
                <a:solidFill>
                  <a:srgbClr val="FF0000"/>
                </a:solidFill>
                <a:effectLst>
                  <a:outerShdw blurRad="38100" dist="38100" dir="2700000" algn="tl">
                    <a:srgbClr val="C0C0C0"/>
                  </a:outerShdw>
                </a:effectLst>
              </a:rPr>
              <a:t>性能</a:t>
            </a:r>
            <a:endParaRPr lang="en-US" altLang="zh-CN" sz="2400" dirty="0" smtClean="0">
              <a:solidFill>
                <a:srgbClr val="FF0000"/>
              </a:solidFill>
              <a:effectLst>
                <a:outerShdw blurRad="38100" dist="38100" dir="2700000" algn="tl">
                  <a:srgbClr val="C0C0C0"/>
                </a:outerShdw>
              </a:effectLst>
            </a:endParaRPr>
          </a:p>
          <a:p>
            <a:pPr lvl="1" eaLnBrk="1" hangingPunct="1">
              <a:lnSpc>
                <a:spcPct val="125000"/>
              </a:lnSpc>
              <a:defRPr/>
            </a:pPr>
            <a:r>
              <a:rPr lang="zh-CN" altLang="en-US" sz="2400" dirty="0" smtClean="0"/>
              <a:t>大规模存储器系统必须为标量处理提供低时延，为向量处理提供高频率，为解决大型复杂问题提供大容量和高吞吐率的性能</a:t>
            </a:r>
            <a:endParaRPr lang="en-US" altLang="zh-CN" sz="2400" dirty="0" smtClean="0"/>
          </a:p>
          <a:p>
            <a:pPr lvl="1" eaLnBrk="1" hangingPunct="1">
              <a:lnSpc>
                <a:spcPct val="125000"/>
              </a:lnSpc>
              <a:defRPr/>
            </a:pPr>
            <a:r>
              <a:rPr lang="zh-CN" altLang="en-US" sz="2400" dirty="0" smtClean="0"/>
              <a:t>为此存储器必须采用高效的层次结构</a:t>
            </a:r>
            <a:endParaRPr lang="zh-CN" altLang="en-US" sz="2400" dirty="0"/>
          </a:p>
        </p:txBody>
      </p:sp>
    </p:spTree>
    <p:extLst>
      <p:ext uri="{BB962C8B-B14F-4D97-AF65-F5344CB8AC3E}">
        <p14:creationId xmlns:p14="http://schemas.microsoft.com/office/powerpoint/2010/main" val="2784336804"/>
      </p:ext>
    </p:extLst>
  </p:cSld>
  <p:clrMapOvr>
    <a:masterClrMapping/>
  </p:clrMapOvr>
  <p:transition spd="slow">
    <p:random/>
    <p:sndAc>
      <p:stSnd>
        <p:snd r:embed="rId2" name="projctor.wav"/>
      </p:stSnd>
    </p:sndAc>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pPr eaLnBrk="1" hangingPunct="1">
              <a:defRPr/>
            </a:pPr>
            <a:r>
              <a:rPr lang="zh-CN" altLang="en-US" smtClean="0"/>
              <a:t>关键技术</a:t>
            </a:r>
          </a:p>
        </p:txBody>
      </p:sp>
      <p:sp>
        <p:nvSpPr>
          <p:cNvPr id="358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35844" name="Rectangle 5"/>
          <p:cNvSpPr>
            <a:spLocks noGrp="1" noChangeArrowheads="1"/>
          </p:cNvSpPr>
          <p:nvPr>
            <p:ph type="body" idx="1"/>
          </p:nvPr>
        </p:nvSpPr>
        <p:spPr>
          <a:xfrm>
            <a:off x="1981200" y="2236788"/>
            <a:ext cx="4752975" cy="3673475"/>
          </a:xfrm>
        </p:spPr>
        <p:txBody>
          <a:bodyPr/>
          <a:lstStyle/>
          <a:p>
            <a:pPr eaLnBrk="1" hangingPunct="1">
              <a:lnSpc>
                <a:spcPct val="150000"/>
              </a:lnSpc>
            </a:pPr>
            <a:r>
              <a:rPr lang="zh-CN" altLang="en-US" smtClean="0">
                <a:hlinkClick r:id="rId4" action="ppaction://hlinksldjump"/>
              </a:rPr>
              <a:t>链接技术</a:t>
            </a:r>
            <a:endParaRPr lang="zh-CN" altLang="en-US" smtClean="0"/>
          </a:p>
          <a:p>
            <a:pPr eaLnBrk="1" hangingPunct="1">
              <a:lnSpc>
                <a:spcPct val="150000"/>
              </a:lnSpc>
            </a:pPr>
            <a:r>
              <a:rPr lang="zh-CN" altLang="en-US" smtClean="0">
                <a:hlinkClick r:id="rId5" action="ppaction://hlinksldjump"/>
              </a:rPr>
              <a:t>向量循环/分段开采技术</a:t>
            </a:r>
            <a:endParaRPr lang="zh-CN" altLang="en-US" smtClean="0"/>
          </a:p>
          <a:p>
            <a:pPr eaLnBrk="1" hangingPunct="1">
              <a:lnSpc>
                <a:spcPct val="150000"/>
              </a:lnSpc>
            </a:pPr>
            <a:r>
              <a:rPr lang="zh-CN" altLang="en-US" smtClean="0"/>
              <a:t>向量递归技术</a:t>
            </a:r>
          </a:p>
          <a:p>
            <a:pPr eaLnBrk="1" hangingPunct="1">
              <a:lnSpc>
                <a:spcPct val="150000"/>
              </a:lnSpc>
            </a:pPr>
            <a:r>
              <a:rPr lang="zh-CN" altLang="en-US" smtClean="0"/>
              <a:t>稀疏矩阵的处理技术</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pPr eaLnBrk="1" hangingPunct="1">
              <a:defRPr/>
            </a:pPr>
            <a:r>
              <a:rPr lang="zh-CN" altLang="en-US" smtClean="0"/>
              <a:t>链接技术</a:t>
            </a:r>
          </a:p>
        </p:txBody>
      </p:sp>
      <p:sp>
        <p:nvSpPr>
          <p:cNvPr id="368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endParaRPr lang="zh-CN" altLang="en-US" sz="1200" b="0">
              <a:latin typeface="Times New Roman" pitchFamily="18" charset="0"/>
              <a:ea typeface="幼圆" pitchFamily="49" charset="-122"/>
            </a:endParaRPr>
          </a:p>
        </p:txBody>
      </p:sp>
      <p:sp>
        <p:nvSpPr>
          <p:cNvPr id="36868" name="Rectangle 6"/>
          <p:cNvSpPr>
            <a:spLocks noGrp="1" noChangeArrowheads="1"/>
          </p:cNvSpPr>
          <p:nvPr>
            <p:ph type="body" idx="1"/>
          </p:nvPr>
        </p:nvSpPr>
        <p:spPr>
          <a:xfrm>
            <a:off x="1979613" y="2492375"/>
            <a:ext cx="5133975" cy="3524250"/>
          </a:xfrm>
        </p:spPr>
        <p:txBody>
          <a:bodyPr/>
          <a:lstStyle/>
          <a:p>
            <a:pPr eaLnBrk="1" hangingPunct="1">
              <a:lnSpc>
                <a:spcPct val="180000"/>
              </a:lnSpc>
            </a:pPr>
            <a:r>
              <a:rPr lang="zh-CN" altLang="en-US" smtClean="0">
                <a:hlinkClick r:id="rId5" action="ppaction://hlinksldjump"/>
              </a:rPr>
              <a:t>向量指令的类型</a:t>
            </a:r>
            <a:endParaRPr lang="zh-CN" altLang="en-US" smtClean="0"/>
          </a:p>
          <a:p>
            <a:pPr eaLnBrk="1" hangingPunct="1">
              <a:lnSpc>
                <a:spcPct val="180000"/>
              </a:lnSpc>
            </a:pPr>
            <a:r>
              <a:rPr lang="zh-CN" altLang="en-US" smtClean="0">
                <a:hlinkClick r:id="rId6" action="ppaction://hlinksldjump"/>
              </a:rPr>
              <a:t>向量运算中的相关和冲突</a:t>
            </a:r>
            <a:endParaRPr lang="zh-CN" altLang="en-US" smtClean="0"/>
          </a:p>
          <a:p>
            <a:pPr eaLnBrk="1" hangingPunct="1">
              <a:lnSpc>
                <a:spcPct val="180000"/>
              </a:lnSpc>
            </a:pPr>
            <a:r>
              <a:rPr lang="zh-CN" altLang="en-US" smtClean="0">
                <a:hlinkClick r:id="rId7" action="ppaction://hlinksldjump"/>
              </a:rPr>
              <a:t>向量链接技术</a:t>
            </a:r>
            <a:endParaRPr lang="zh-CN" altLang="en-US"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pPr eaLnBrk="1" hangingPunct="1">
              <a:defRPr/>
            </a:pPr>
            <a:r>
              <a:rPr lang="zh-CN" altLang="en-US" smtClean="0"/>
              <a:t>向量指令的类型</a:t>
            </a:r>
          </a:p>
        </p:txBody>
      </p:sp>
      <p:sp>
        <p:nvSpPr>
          <p:cNvPr id="378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19205" name="Rectangle 5"/>
          <p:cNvSpPr>
            <a:spLocks noGrp="1" noChangeArrowheads="1"/>
          </p:cNvSpPr>
          <p:nvPr>
            <p:ph type="body" idx="1"/>
          </p:nvPr>
        </p:nvSpPr>
        <p:spPr>
          <a:xfrm>
            <a:off x="809625" y="2133600"/>
            <a:ext cx="7958138" cy="4267200"/>
          </a:xfrm>
        </p:spPr>
        <p:txBody>
          <a:bodyPr/>
          <a:lstStyle/>
          <a:p>
            <a:pPr marL="0" indent="0" algn="ctr" eaLnBrk="1" hangingPunct="1">
              <a:lnSpc>
                <a:spcPct val="110000"/>
              </a:lnSpc>
              <a:buFont typeface="Wingdings" pitchFamily="2" charset="2"/>
              <a:buNone/>
              <a:defRPr/>
            </a:pPr>
            <a:r>
              <a:rPr lang="zh-CN" altLang="en-US" dirty="0" smtClean="0"/>
              <a:t> 以</a:t>
            </a:r>
            <a:r>
              <a:rPr lang="en-US" altLang="zh-CN" dirty="0" smtClean="0"/>
              <a:t>CRAY-1</a:t>
            </a:r>
            <a:r>
              <a:rPr lang="zh-CN" altLang="en-US" dirty="0" smtClean="0"/>
              <a:t>向量处理机为例，有四类指令：</a:t>
            </a:r>
          </a:p>
          <a:p>
            <a:pPr marL="0" indent="0" algn="ctr" eaLnBrk="1" hangingPunct="1">
              <a:lnSpc>
                <a:spcPct val="110000"/>
              </a:lnSpc>
              <a:buFont typeface="Wingdings" pitchFamily="2" charset="2"/>
              <a:buNone/>
              <a:defRPr/>
            </a:pPr>
            <a:endParaRPr lang="zh-CN" altLang="en-US" dirty="0" smtClean="0"/>
          </a:p>
          <a:p>
            <a:pPr marL="0" indent="0" eaLnBrk="1" hangingPunct="1">
              <a:lnSpc>
                <a:spcPct val="110000"/>
              </a:lnSpc>
              <a:defRPr/>
            </a:pPr>
            <a:r>
              <a:rPr lang="zh-CN" altLang="en-US" dirty="0" smtClean="0"/>
              <a:t>  </a:t>
            </a:r>
            <a:r>
              <a:rPr lang="zh-CN" altLang="en-US" dirty="0" smtClean="0">
                <a:solidFill>
                  <a:srgbClr val="FF0000"/>
                </a:solidFill>
                <a:effectLst>
                  <a:outerShdw blurRad="38100" dist="38100" dir="2700000" algn="tl">
                    <a:srgbClr val="C0C0C0"/>
                  </a:outerShdw>
                </a:effectLst>
              </a:rPr>
              <a:t>向量与向量操作</a:t>
            </a:r>
            <a:r>
              <a:rPr lang="zh-CN" altLang="en-US" dirty="0" smtClean="0"/>
              <a:t>：</a:t>
            </a:r>
            <a:r>
              <a:rPr lang="en-US" altLang="zh-CN" dirty="0" err="1" smtClean="0"/>
              <a:t>V</a:t>
            </a:r>
            <a:r>
              <a:rPr lang="en-US" altLang="zh-CN" baseline="-25000" dirty="0" err="1" smtClean="0"/>
              <a:t>i</a:t>
            </a:r>
            <a:r>
              <a:rPr lang="en-US" altLang="zh-CN" dirty="0" err="1" smtClean="0"/>
              <a:t>←V</a:t>
            </a:r>
            <a:r>
              <a:rPr lang="en-US" altLang="zh-CN" baseline="-25000" dirty="0" err="1"/>
              <a:t>j</a:t>
            </a:r>
            <a:r>
              <a:rPr lang="en-US" altLang="zh-CN" dirty="0" smtClean="0"/>
              <a:t>  op  </a:t>
            </a:r>
            <a:r>
              <a:rPr lang="en-US" altLang="zh-CN" dirty="0" err="1" smtClean="0"/>
              <a:t>V</a:t>
            </a:r>
            <a:r>
              <a:rPr lang="en-US" altLang="zh-CN" baseline="-25000" dirty="0" err="1"/>
              <a:t>k</a:t>
            </a:r>
            <a:endParaRPr lang="en-US" altLang="zh-CN" baseline="-25000" dirty="0"/>
          </a:p>
          <a:p>
            <a:pPr marL="0" indent="0" eaLnBrk="1" hangingPunct="1">
              <a:lnSpc>
                <a:spcPct val="110000"/>
              </a:lnSpc>
              <a:defRPr/>
            </a:pPr>
            <a:r>
              <a:rPr lang="zh-CN" altLang="en-US" dirty="0" smtClean="0"/>
              <a:t>  </a:t>
            </a:r>
            <a:r>
              <a:rPr lang="zh-CN" altLang="en-US" dirty="0" smtClean="0">
                <a:solidFill>
                  <a:srgbClr val="FF0000"/>
                </a:solidFill>
                <a:effectLst>
                  <a:outerShdw blurRad="38100" dist="38100" dir="2700000" algn="tl">
                    <a:srgbClr val="C0C0C0"/>
                  </a:outerShdw>
                </a:effectLst>
              </a:rPr>
              <a:t>向量与标量操作</a:t>
            </a:r>
            <a:r>
              <a:rPr lang="zh-CN" altLang="en-US" dirty="0" smtClean="0"/>
              <a:t>：</a:t>
            </a:r>
            <a:r>
              <a:rPr lang="en-US" altLang="zh-CN" dirty="0" err="1" smtClean="0"/>
              <a:t>V</a:t>
            </a:r>
            <a:r>
              <a:rPr lang="en-US" altLang="zh-CN" baseline="-25000" dirty="0" err="1"/>
              <a:t>i</a:t>
            </a:r>
            <a:r>
              <a:rPr lang="en-US" altLang="zh-CN" dirty="0" err="1" smtClean="0"/>
              <a:t>←S</a:t>
            </a:r>
            <a:r>
              <a:rPr lang="en-US" altLang="zh-CN" baseline="-25000" dirty="0" err="1"/>
              <a:t>j</a:t>
            </a:r>
            <a:r>
              <a:rPr lang="en-US" altLang="zh-CN" dirty="0" smtClean="0"/>
              <a:t>  op  </a:t>
            </a:r>
            <a:r>
              <a:rPr lang="en-US" altLang="zh-CN" dirty="0" err="1" smtClean="0"/>
              <a:t>V</a:t>
            </a:r>
            <a:r>
              <a:rPr lang="en-US" altLang="zh-CN" baseline="-25000" dirty="0" err="1"/>
              <a:t>k</a:t>
            </a:r>
            <a:endParaRPr lang="en-US" altLang="zh-CN" baseline="-25000" dirty="0"/>
          </a:p>
          <a:p>
            <a:pPr marL="0" indent="0" eaLnBrk="1" hangingPunct="1">
              <a:lnSpc>
                <a:spcPct val="110000"/>
              </a:lnSpc>
              <a:defRPr/>
            </a:pPr>
            <a:r>
              <a:rPr lang="zh-CN" altLang="en-US" dirty="0" smtClean="0"/>
              <a:t>  </a:t>
            </a:r>
            <a:r>
              <a:rPr lang="zh-CN" altLang="en-US" dirty="0" smtClean="0">
                <a:solidFill>
                  <a:srgbClr val="FF0000"/>
                </a:solidFill>
                <a:effectLst>
                  <a:outerShdw blurRad="38100" dist="38100" dir="2700000" algn="tl">
                    <a:srgbClr val="C0C0C0"/>
                  </a:outerShdw>
                </a:effectLst>
              </a:rPr>
              <a:t>向量取</a:t>
            </a:r>
            <a:r>
              <a:rPr lang="zh-CN" altLang="en-US" dirty="0" smtClean="0"/>
              <a:t>：		</a:t>
            </a:r>
            <a:r>
              <a:rPr lang="zh-CN" altLang="en-US" dirty="0" smtClean="0"/>
              <a:t> </a:t>
            </a:r>
            <a:r>
              <a:rPr lang="en-US" altLang="zh-CN" dirty="0" smtClean="0"/>
              <a:t>V</a:t>
            </a:r>
            <a:r>
              <a:rPr lang="en-US" altLang="zh-CN" baseline="-25000" dirty="0" smtClean="0"/>
              <a:t>i</a:t>
            </a:r>
            <a:r>
              <a:rPr lang="en-US" altLang="zh-CN" dirty="0" smtClean="0"/>
              <a:t>←</a:t>
            </a:r>
            <a:r>
              <a:rPr lang="zh-CN" altLang="en-US" dirty="0" smtClean="0"/>
              <a:t>存储器</a:t>
            </a:r>
          </a:p>
          <a:p>
            <a:pPr marL="0" indent="0" eaLnBrk="1" hangingPunct="1">
              <a:lnSpc>
                <a:spcPct val="110000"/>
              </a:lnSpc>
              <a:defRPr/>
            </a:pPr>
            <a:r>
              <a:rPr lang="zh-CN" altLang="en-US" dirty="0" smtClean="0"/>
              <a:t>  </a:t>
            </a:r>
            <a:r>
              <a:rPr lang="zh-CN" altLang="en-US" dirty="0" smtClean="0">
                <a:solidFill>
                  <a:srgbClr val="FF0000"/>
                </a:solidFill>
                <a:effectLst>
                  <a:outerShdw blurRad="38100" dist="38100" dir="2700000" algn="tl">
                    <a:srgbClr val="C0C0C0"/>
                  </a:outerShdw>
                </a:effectLst>
              </a:rPr>
              <a:t>向量存</a:t>
            </a:r>
            <a:r>
              <a:rPr lang="zh-CN" altLang="en-US" dirty="0" smtClean="0"/>
              <a:t>：		</a:t>
            </a:r>
            <a:r>
              <a:rPr lang="zh-CN" altLang="en-US" dirty="0" smtClean="0"/>
              <a:t> 存储器</a:t>
            </a:r>
            <a:r>
              <a:rPr lang="zh-CN" altLang="en-US" dirty="0" smtClean="0"/>
              <a:t>←</a:t>
            </a:r>
            <a:r>
              <a:rPr lang="en-US" altLang="zh-CN" dirty="0"/>
              <a:t>V</a:t>
            </a:r>
            <a:r>
              <a:rPr lang="en-US" altLang="zh-CN" baseline="-25000" dirty="0"/>
              <a:t>i</a:t>
            </a:r>
            <a:endParaRPr lang="zh-CN" altLang="en-US" baseline="-25000" dirty="0"/>
          </a:p>
        </p:txBody>
      </p:sp>
      <p:sp>
        <p:nvSpPr>
          <p:cNvPr id="3789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p:txBody>
          <a:bodyPr/>
          <a:lstStyle/>
          <a:p>
            <a:pPr eaLnBrk="1" hangingPunct="1">
              <a:defRPr/>
            </a:pPr>
            <a:r>
              <a:rPr lang="zh-CN" altLang="en-US" smtClean="0"/>
              <a:t>向量指令的类型</a:t>
            </a:r>
          </a:p>
        </p:txBody>
      </p:sp>
      <p:sp>
        <p:nvSpPr>
          <p:cNvPr id="389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38916"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
        <p:nvSpPr>
          <p:cNvPr id="38917" name="Rectangle 8"/>
          <p:cNvSpPr>
            <a:spLocks noChangeArrowheads="1"/>
          </p:cNvSpPr>
          <p:nvPr/>
        </p:nvSpPr>
        <p:spPr bwMode="auto">
          <a:xfrm>
            <a:off x="2098675" y="34417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1</a:t>
            </a:r>
          </a:p>
        </p:txBody>
      </p:sp>
      <p:sp>
        <p:nvSpPr>
          <p:cNvPr id="38918" name="Rectangle 9"/>
          <p:cNvSpPr>
            <a:spLocks noChangeArrowheads="1"/>
          </p:cNvSpPr>
          <p:nvPr/>
        </p:nvSpPr>
        <p:spPr bwMode="auto">
          <a:xfrm>
            <a:off x="2098675" y="364807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2</a:t>
            </a:r>
          </a:p>
        </p:txBody>
      </p:sp>
      <p:sp>
        <p:nvSpPr>
          <p:cNvPr id="38919" name="Rectangle 10"/>
          <p:cNvSpPr>
            <a:spLocks noChangeArrowheads="1"/>
          </p:cNvSpPr>
          <p:nvPr/>
        </p:nvSpPr>
        <p:spPr bwMode="auto">
          <a:xfrm>
            <a:off x="2098675" y="385445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3</a:t>
            </a:r>
          </a:p>
        </p:txBody>
      </p:sp>
      <p:sp>
        <p:nvSpPr>
          <p:cNvPr id="38920" name="Rectangle 11"/>
          <p:cNvSpPr>
            <a:spLocks noChangeArrowheads="1"/>
          </p:cNvSpPr>
          <p:nvPr/>
        </p:nvSpPr>
        <p:spPr bwMode="auto">
          <a:xfrm>
            <a:off x="2098675" y="405923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4</a:t>
            </a:r>
          </a:p>
        </p:txBody>
      </p:sp>
      <p:sp>
        <p:nvSpPr>
          <p:cNvPr id="38921" name="Rectangle 12"/>
          <p:cNvSpPr>
            <a:spLocks noChangeArrowheads="1"/>
          </p:cNvSpPr>
          <p:nvPr/>
        </p:nvSpPr>
        <p:spPr bwMode="auto">
          <a:xfrm>
            <a:off x="2098675" y="426561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baseline="20000">
                <a:latin typeface="Times New Roman" pitchFamily="18" charset="0"/>
                <a:ea typeface="宋体" pitchFamily="2" charset="-122"/>
              </a:rPr>
              <a:t>…</a:t>
            </a:r>
          </a:p>
        </p:txBody>
      </p:sp>
      <p:sp>
        <p:nvSpPr>
          <p:cNvPr id="38922" name="Rectangle 13"/>
          <p:cNvSpPr>
            <a:spLocks noChangeArrowheads="1"/>
          </p:cNvSpPr>
          <p:nvPr/>
        </p:nvSpPr>
        <p:spPr bwMode="auto">
          <a:xfrm>
            <a:off x="2098675" y="44704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en-US" altLang="zh-CN" sz="2000">
                <a:latin typeface="Times New Roman" pitchFamily="18" charset="0"/>
                <a:ea typeface="宋体" pitchFamily="2" charset="-122"/>
              </a:rPr>
              <a:t>n</a:t>
            </a:r>
          </a:p>
        </p:txBody>
      </p:sp>
      <p:sp>
        <p:nvSpPr>
          <p:cNvPr id="38923" name="Rectangle 14"/>
          <p:cNvSpPr>
            <a:spLocks noChangeArrowheads="1"/>
          </p:cNvSpPr>
          <p:nvPr/>
        </p:nvSpPr>
        <p:spPr bwMode="auto">
          <a:xfrm>
            <a:off x="879475" y="23828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24" name="Rectangle 15"/>
          <p:cNvSpPr>
            <a:spLocks noChangeArrowheads="1"/>
          </p:cNvSpPr>
          <p:nvPr/>
        </p:nvSpPr>
        <p:spPr bwMode="auto">
          <a:xfrm>
            <a:off x="879475" y="25876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25" name="Rectangle 16"/>
          <p:cNvSpPr>
            <a:spLocks noChangeArrowheads="1"/>
          </p:cNvSpPr>
          <p:nvPr/>
        </p:nvSpPr>
        <p:spPr bwMode="auto">
          <a:xfrm>
            <a:off x="879475" y="27940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26" name="Text Box 32"/>
          <p:cNvSpPr txBox="1">
            <a:spLocks noChangeArrowheads="1"/>
          </p:cNvSpPr>
          <p:nvPr/>
        </p:nvSpPr>
        <p:spPr bwMode="auto">
          <a:xfrm>
            <a:off x="955675" y="1931988"/>
            <a:ext cx="48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j</a:t>
            </a:r>
          </a:p>
        </p:txBody>
      </p:sp>
      <p:sp>
        <p:nvSpPr>
          <p:cNvPr id="38927" name="Rectangle 34"/>
          <p:cNvSpPr>
            <a:spLocks noChangeArrowheads="1"/>
          </p:cNvSpPr>
          <p:nvPr/>
        </p:nvSpPr>
        <p:spPr bwMode="auto">
          <a:xfrm>
            <a:off x="879475" y="36782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28" name="Rectangle 35"/>
          <p:cNvSpPr>
            <a:spLocks noChangeArrowheads="1"/>
          </p:cNvSpPr>
          <p:nvPr/>
        </p:nvSpPr>
        <p:spPr bwMode="auto">
          <a:xfrm>
            <a:off x="879475" y="38830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29" name="Rectangle 36"/>
          <p:cNvSpPr>
            <a:spLocks noChangeArrowheads="1"/>
          </p:cNvSpPr>
          <p:nvPr/>
        </p:nvSpPr>
        <p:spPr bwMode="auto">
          <a:xfrm>
            <a:off x="879475" y="40894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30" name="Text Box 37"/>
          <p:cNvSpPr txBox="1">
            <a:spLocks noChangeArrowheads="1"/>
          </p:cNvSpPr>
          <p:nvPr/>
        </p:nvSpPr>
        <p:spPr bwMode="auto">
          <a:xfrm>
            <a:off x="955675" y="3227388"/>
            <a:ext cx="53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k</a:t>
            </a:r>
          </a:p>
        </p:txBody>
      </p:sp>
      <p:sp>
        <p:nvSpPr>
          <p:cNvPr id="38931" name="Rectangle 38"/>
          <p:cNvSpPr>
            <a:spLocks noChangeArrowheads="1"/>
          </p:cNvSpPr>
          <p:nvPr/>
        </p:nvSpPr>
        <p:spPr bwMode="auto">
          <a:xfrm>
            <a:off x="879475" y="50498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32" name="Rectangle 39"/>
          <p:cNvSpPr>
            <a:spLocks noChangeArrowheads="1"/>
          </p:cNvSpPr>
          <p:nvPr/>
        </p:nvSpPr>
        <p:spPr bwMode="auto">
          <a:xfrm>
            <a:off x="879475" y="52546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33" name="Rectangle 40"/>
          <p:cNvSpPr>
            <a:spLocks noChangeArrowheads="1"/>
          </p:cNvSpPr>
          <p:nvPr/>
        </p:nvSpPr>
        <p:spPr bwMode="auto">
          <a:xfrm>
            <a:off x="879475" y="54610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34" name="Text Box 41"/>
          <p:cNvSpPr txBox="1">
            <a:spLocks noChangeArrowheads="1"/>
          </p:cNvSpPr>
          <p:nvPr/>
        </p:nvSpPr>
        <p:spPr bwMode="auto">
          <a:xfrm>
            <a:off x="955675" y="4598988"/>
            <a:ext cx="46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i</a:t>
            </a:r>
          </a:p>
        </p:txBody>
      </p:sp>
      <p:cxnSp>
        <p:nvCxnSpPr>
          <p:cNvPr id="38935" name="AutoShape 45"/>
          <p:cNvCxnSpPr>
            <a:cxnSpLocks noChangeShapeType="1"/>
            <a:stCxn id="38922" idx="2"/>
            <a:endCxn id="38932" idx="3"/>
          </p:cNvCxnSpPr>
          <p:nvPr/>
        </p:nvCxnSpPr>
        <p:spPr bwMode="auto">
          <a:xfrm rot="5400000">
            <a:off x="1683544" y="4595019"/>
            <a:ext cx="666750" cy="858838"/>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36" name="Line 48"/>
          <p:cNvSpPr>
            <a:spLocks noChangeShapeType="1"/>
          </p:cNvSpPr>
          <p:nvPr/>
        </p:nvSpPr>
        <p:spPr bwMode="auto">
          <a:xfrm>
            <a:off x="1565275" y="39370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7" name="Line 49"/>
          <p:cNvSpPr>
            <a:spLocks noChangeShapeType="1"/>
          </p:cNvSpPr>
          <p:nvPr/>
        </p:nvSpPr>
        <p:spPr bwMode="auto">
          <a:xfrm flipV="1">
            <a:off x="1870075" y="3022600"/>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8" name="Line 50"/>
          <p:cNvSpPr>
            <a:spLocks noChangeShapeType="1"/>
          </p:cNvSpPr>
          <p:nvPr/>
        </p:nvSpPr>
        <p:spPr bwMode="auto">
          <a:xfrm>
            <a:off x="1870075" y="3022600"/>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9" name="Line 51"/>
          <p:cNvSpPr>
            <a:spLocks noChangeShapeType="1"/>
          </p:cNvSpPr>
          <p:nvPr/>
        </p:nvSpPr>
        <p:spPr bwMode="auto">
          <a:xfrm flipV="1">
            <a:off x="2251075" y="3022600"/>
            <a:ext cx="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0" name="Line 52"/>
          <p:cNvSpPr>
            <a:spLocks noChangeShapeType="1"/>
          </p:cNvSpPr>
          <p:nvPr/>
        </p:nvSpPr>
        <p:spPr bwMode="auto">
          <a:xfrm>
            <a:off x="1565275" y="27178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1" name="Line 53"/>
          <p:cNvSpPr>
            <a:spLocks noChangeShapeType="1"/>
          </p:cNvSpPr>
          <p:nvPr/>
        </p:nvSpPr>
        <p:spPr bwMode="auto">
          <a:xfrm flipV="1">
            <a:off x="2632075" y="2717800"/>
            <a:ext cx="0" cy="6858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42" name="Rectangle 78"/>
          <p:cNvSpPr>
            <a:spLocks noChangeArrowheads="1"/>
          </p:cNvSpPr>
          <p:nvPr/>
        </p:nvSpPr>
        <p:spPr bwMode="auto">
          <a:xfrm>
            <a:off x="4384675" y="35179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1</a:t>
            </a:r>
          </a:p>
        </p:txBody>
      </p:sp>
      <p:sp>
        <p:nvSpPr>
          <p:cNvPr id="38943" name="Rectangle 79"/>
          <p:cNvSpPr>
            <a:spLocks noChangeArrowheads="1"/>
          </p:cNvSpPr>
          <p:nvPr/>
        </p:nvSpPr>
        <p:spPr bwMode="auto">
          <a:xfrm>
            <a:off x="4384675" y="372427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2</a:t>
            </a:r>
          </a:p>
        </p:txBody>
      </p:sp>
      <p:sp>
        <p:nvSpPr>
          <p:cNvPr id="38944" name="Rectangle 80"/>
          <p:cNvSpPr>
            <a:spLocks noChangeArrowheads="1"/>
          </p:cNvSpPr>
          <p:nvPr/>
        </p:nvSpPr>
        <p:spPr bwMode="auto">
          <a:xfrm>
            <a:off x="4384675" y="393065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3</a:t>
            </a:r>
          </a:p>
        </p:txBody>
      </p:sp>
      <p:sp>
        <p:nvSpPr>
          <p:cNvPr id="38945" name="Rectangle 81"/>
          <p:cNvSpPr>
            <a:spLocks noChangeArrowheads="1"/>
          </p:cNvSpPr>
          <p:nvPr/>
        </p:nvSpPr>
        <p:spPr bwMode="auto">
          <a:xfrm>
            <a:off x="4384675" y="413543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4</a:t>
            </a:r>
          </a:p>
        </p:txBody>
      </p:sp>
      <p:sp>
        <p:nvSpPr>
          <p:cNvPr id="38946" name="Rectangle 82"/>
          <p:cNvSpPr>
            <a:spLocks noChangeArrowheads="1"/>
          </p:cNvSpPr>
          <p:nvPr/>
        </p:nvSpPr>
        <p:spPr bwMode="auto">
          <a:xfrm>
            <a:off x="4384675" y="434181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baseline="20000">
                <a:latin typeface="Times New Roman" pitchFamily="18" charset="0"/>
                <a:ea typeface="宋体" pitchFamily="2" charset="-122"/>
              </a:rPr>
              <a:t>…</a:t>
            </a:r>
          </a:p>
        </p:txBody>
      </p:sp>
      <p:sp>
        <p:nvSpPr>
          <p:cNvPr id="38947" name="Rectangle 83"/>
          <p:cNvSpPr>
            <a:spLocks noChangeArrowheads="1"/>
          </p:cNvSpPr>
          <p:nvPr/>
        </p:nvSpPr>
        <p:spPr bwMode="auto">
          <a:xfrm>
            <a:off x="4384675" y="45466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en-US" altLang="zh-CN" sz="2000">
                <a:latin typeface="Times New Roman" pitchFamily="18" charset="0"/>
                <a:ea typeface="宋体" pitchFamily="2" charset="-122"/>
              </a:rPr>
              <a:t>n</a:t>
            </a:r>
          </a:p>
        </p:txBody>
      </p:sp>
      <p:sp>
        <p:nvSpPr>
          <p:cNvPr id="38948" name="Rectangle 84"/>
          <p:cNvSpPr>
            <a:spLocks noChangeArrowheads="1"/>
          </p:cNvSpPr>
          <p:nvPr/>
        </p:nvSpPr>
        <p:spPr bwMode="auto">
          <a:xfrm>
            <a:off x="3165475" y="24590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49" name="Text Box 87"/>
          <p:cNvSpPr txBox="1">
            <a:spLocks noChangeArrowheads="1"/>
          </p:cNvSpPr>
          <p:nvPr/>
        </p:nvSpPr>
        <p:spPr bwMode="auto">
          <a:xfrm>
            <a:off x="3241675" y="2008188"/>
            <a:ext cx="43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S</a:t>
            </a:r>
            <a:r>
              <a:rPr lang="en-US" altLang="zh-CN" sz="1800">
                <a:latin typeface="Times New Roman" pitchFamily="18" charset="0"/>
                <a:ea typeface="宋体" pitchFamily="2" charset="-122"/>
              </a:rPr>
              <a:t>j</a:t>
            </a:r>
          </a:p>
        </p:txBody>
      </p:sp>
      <p:sp>
        <p:nvSpPr>
          <p:cNvPr id="38950" name="Rectangle 88"/>
          <p:cNvSpPr>
            <a:spLocks noChangeArrowheads="1"/>
          </p:cNvSpPr>
          <p:nvPr/>
        </p:nvSpPr>
        <p:spPr bwMode="auto">
          <a:xfrm>
            <a:off x="3165475" y="37544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51" name="Rectangle 89"/>
          <p:cNvSpPr>
            <a:spLocks noChangeArrowheads="1"/>
          </p:cNvSpPr>
          <p:nvPr/>
        </p:nvSpPr>
        <p:spPr bwMode="auto">
          <a:xfrm>
            <a:off x="3165475" y="39592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52" name="Rectangle 90"/>
          <p:cNvSpPr>
            <a:spLocks noChangeArrowheads="1"/>
          </p:cNvSpPr>
          <p:nvPr/>
        </p:nvSpPr>
        <p:spPr bwMode="auto">
          <a:xfrm>
            <a:off x="3165475" y="41656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53" name="Text Box 91"/>
          <p:cNvSpPr txBox="1">
            <a:spLocks noChangeArrowheads="1"/>
          </p:cNvSpPr>
          <p:nvPr/>
        </p:nvSpPr>
        <p:spPr bwMode="auto">
          <a:xfrm>
            <a:off x="3241675" y="3303588"/>
            <a:ext cx="531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k</a:t>
            </a:r>
          </a:p>
        </p:txBody>
      </p:sp>
      <p:sp>
        <p:nvSpPr>
          <p:cNvPr id="38954" name="Rectangle 92"/>
          <p:cNvSpPr>
            <a:spLocks noChangeArrowheads="1"/>
          </p:cNvSpPr>
          <p:nvPr/>
        </p:nvSpPr>
        <p:spPr bwMode="auto">
          <a:xfrm>
            <a:off x="3165475" y="51260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55" name="Rectangle 93"/>
          <p:cNvSpPr>
            <a:spLocks noChangeArrowheads="1"/>
          </p:cNvSpPr>
          <p:nvPr/>
        </p:nvSpPr>
        <p:spPr bwMode="auto">
          <a:xfrm>
            <a:off x="3165475" y="53308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56" name="Rectangle 94"/>
          <p:cNvSpPr>
            <a:spLocks noChangeArrowheads="1"/>
          </p:cNvSpPr>
          <p:nvPr/>
        </p:nvSpPr>
        <p:spPr bwMode="auto">
          <a:xfrm>
            <a:off x="3165475" y="55372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57" name="Text Box 95"/>
          <p:cNvSpPr txBox="1">
            <a:spLocks noChangeArrowheads="1"/>
          </p:cNvSpPr>
          <p:nvPr/>
        </p:nvSpPr>
        <p:spPr bwMode="auto">
          <a:xfrm>
            <a:off x="3241675" y="4675188"/>
            <a:ext cx="46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i</a:t>
            </a:r>
          </a:p>
        </p:txBody>
      </p:sp>
      <p:cxnSp>
        <p:nvCxnSpPr>
          <p:cNvPr id="38958" name="AutoShape 96"/>
          <p:cNvCxnSpPr>
            <a:cxnSpLocks noChangeShapeType="1"/>
            <a:stCxn id="38947" idx="2"/>
            <a:endCxn id="38955" idx="3"/>
          </p:cNvCxnSpPr>
          <p:nvPr/>
        </p:nvCxnSpPr>
        <p:spPr bwMode="auto">
          <a:xfrm rot="5400000">
            <a:off x="3969544" y="4671219"/>
            <a:ext cx="666750" cy="858838"/>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59" name="Line 97"/>
          <p:cNvSpPr>
            <a:spLocks noChangeShapeType="1"/>
          </p:cNvSpPr>
          <p:nvPr/>
        </p:nvSpPr>
        <p:spPr bwMode="auto">
          <a:xfrm>
            <a:off x="3851275" y="40132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0" name="Line 98"/>
          <p:cNvSpPr>
            <a:spLocks noChangeShapeType="1"/>
          </p:cNvSpPr>
          <p:nvPr/>
        </p:nvSpPr>
        <p:spPr bwMode="auto">
          <a:xfrm flipV="1">
            <a:off x="4156075" y="3098800"/>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1" name="Line 99"/>
          <p:cNvSpPr>
            <a:spLocks noChangeShapeType="1"/>
          </p:cNvSpPr>
          <p:nvPr/>
        </p:nvSpPr>
        <p:spPr bwMode="auto">
          <a:xfrm>
            <a:off x="4156075" y="3098800"/>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2" name="Line 100"/>
          <p:cNvSpPr>
            <a:spLocks noChangeShapeType="1"/>
          </p:cNvSpPr>
          <p:nvPr/>
        </p:nvSpPr>
        <p:spPr bwMode="auto">
          <a:xfrm flipV="1">
            <a:off x="4537075" y="3098800"/>
            <a:ext cx="0" cy="3810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3" name="Line 101"/>
          <p:cNvSpPr>
            <a:spLocks noChangeShapeType="1"/>
          </p:cNvSpPr>
          <p:nvPr/>
        </p:nvSpPr>
        <p:spPr bwMode="auto">
          <a:xfrm>
            <a:off x="3851275" y="2565400"/>
            <a:ext cx="1066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4" name="Line 102"/>
          <p:cNvSpPr>
            <a:spLocks noChangeShapeType="1"/>
          </p:cNvSpPr>
          <p:nvPr/>
        </p:nvSpPr>
        <p:spPr bwMode="auto">
          <a:xfrm flipV="1">
            <a:off x="4918075" y="2565400"/>
            <a:ext cx="0" cy="914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65" name="Rectangle 103"/>
          <p:cNvSpPr>
            <a:spLocks noChangeArrowheads="1"/>
          </p:cNvSpPr>
          <p:nvPr/>
        </p:nvSpPr>
        <p:spPr bwMode="auto">
          <a:xfrm>
            <a:off x="6235700" y="3516313"/>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1</a:t>
            </a:r>
          </a:p>
        </p:txBody>
      </p:sp>
      <p:sp>
        <p:nvSpPr>
          <p:cNvPr id="38966" name="Rectangle 104"/>
          <p:cNvSpPr>
            <a:spLocks noChangeArrowheads="1"/>
          </p:cNvSpPr>
          <p:nvPr/>
        </p:nvSpPr>
        <p:spPr bwMode="auto">
          <a:xfrm>
            <a:off x="6235700" y="372268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2</a:t>
            </a:r>
          </a:p>
        </p:txBody>
      </p:sp>
      <p:sp>
        <p:nvSpPr>
          <p:cNvPr id="38967" name="Rectangle 105"/>
          <p:cNvSpPr>
            <a:spLocks noChangeArrowheads="1"/>
          </p:cNvSpPr>
          <p:nvPr/>
        </p:nvSpPr>
        <p:spPr bwMode="auto">
          <a:xfrm>
            <a:off x="6235700" y="392906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3</a:t>
            </a:r>
          </a:p>
        </p:txBody>
      </p:sp>
      <p:sp>
        <p:nvSpPr>
          <p:cNvPr id="38968" name="Rectangle 106"/>
          <p:cNvSpPr>
            <a:spLocks noChangeArrowheads="1"/>
          </p:cNvSpPr>
          <p:nvPr/>
        </p:nvSpPr>
        <p:spPr bwMode="auto">
          <a:xfrm>
            <a:off x="6235700" y="413385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4</a:t>
            </a:r>
          </a:p>
        </p:txBody>
      </p:sp>
      <p:sp>
        <p:nvSpPr>
          <p:cNvPr id="38969" name="Rectangle 107"/>
          <p:cNvSpPr>
            <a:spLocks noChangeArrowheads="1"/>
          </p:cNvSpPr>
          <p:nvPr/>
        </p:nvSpPr>
        <p:spPr bwMode="auto">
          <a:xfrm>
            <a:off x="6235700" y="4340225"/>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5</a:t>
            </a:r>
          </a:p>
        </p:txBody>
      </p:sp>
      <p:sp>
        <p:nvSpPr>
          <p:cNvPr id="38970" name="Rectangle 108"/>
          <p:cNvSpPr>
            <a:spLocks noChangeArrowheads="1"/>
          </p:cNvSpPr>
          <p:nvPr/>
        </p:nvSpPr>
        <p:spPr bwMode="auto">
          <a:xfrm>
            <a:off x="6235700" y="4545013"/>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en-US" altLang="zh-CN" sz="2000">
                <a:latin typeface="Times New Roman" pitchFamily="18" charset="0"/>
                <a:ea typeface="宋体" pitchFamily="2" charset="-122"/>
              </a:rPr>
              <a:t>6</a:t>
            </a:r>
          </a:p>
        </p:txBody>
      </p:sp>
      <p:sp>
        <p:nvSpPr>
          <p:cNvPr id="38971" name="Rectangle 109"/>
          <p:cNvSpPr>
            <a:spLocks noChangeArrowheads="1"/>
          </p:cNvSpPr>
          <p:nvPr/>
        </p:nvSpPr>
        <p:spPr bwMode="auto">
          <a:xfrm>
            <a:off x="5473700" y="2252663"/>
            <a:ext cx="693738" cy="609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latin typeface="Comic Sans MS" pitchFamily="66" charset="0"/>
              </a:rPr>
              <a:t>主存</a:t>
            </a:r>
          </a:p>
        </p:txBody>
      </p:sp>
      <p:sp>
        <p:nvSpPr>
          <p:cNvPr id="38972" name="Rectangle 117"/>
          <p:cNvSpPr>
            <a:spLocks noChangeArrowheads="1"/>
          </p:cNvSpPr>
          <p:nvPr/>
        </p:nvSpPr>
        <p:spPr bwMode="auto">
          <a:xfrm>
            <a:off x="5451475" y="5202238"/>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73" name="Rectangle 118"/>
          <p:cNvSpPr>
            <a:spLocks noChangeArrowheads="1"/>
          </p:cNvSpPr>
          <p:nvPr/>
        </p:nvSpPr>
        <p:spPr bwMode="auto">
          <a:xfrm>
            <a:off x="5451475" y="540702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74" name="Rectangle 119"/>
          <p:cNvSpPr>
            <a:spLocks noChangeArrowheads="1"/>
          </p:cNvSpPr>
          <p:nvPr/>
        </p:nvSpPr>
        <p:spPr bwMode="auto">
          <a:xfrm>
            <a:off x="5451475" y="56134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75" name="Text Box 120"/>
          <p:cNvSpPr txBox="1">
            <a:spLocks noChangeArrowheads="1"/>
          </p:cNvSpPr>
          <p:nvPr/>
        </p:nvSpPr>
        <p:spPr bwMode="auto">
          <a:xfrm>
            <a:off x="5527675" y="4751388"/>
            <a:ext cx="46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i</a:t>
            </a:r>
          </a:p>
        </p:txBody>
      </p:sp>
      <p:cxnSp>
        <p:nvCxnSpPr>
          <p:cNvPr id="38976" name="AutoShape 121"/>
          <p:cNvCxnSpPr>
            <a:cxnSpLocks noChangeShapeType="1"/>
            <a:stCxn id="38970" idx="2"/>
            <a:endCxn id="38973" idx="3"/>
          </p:cNvCxnSpPr>
          <p:nvPr/>
        </p:nvCxnSpPr>
        <p:spPr bwMode="auto">
          <a:xfrm rot="5400000">
            <a:off x="5999163" y="4926012"/>
            <a:ext cx="744538" cy="423863"/>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77" name="Line 126"/>
          <p:cNvSpPr>
            <a:spLocks noChangeShapeType="1"/>
          </p:cNvSpPr>
          <p:nvPr/>
        </p:nvSpPr>
        <p:spPr bwMode="auto">
          <a:xfrm>
            <a:off x="6159500" y="2557463"/>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8" name="Line 127"/>
          <p:cNvSpPr>
            <a:spLocks noChangeShapeType="1"/>
          </p:cNvSpPr>
          <p:nvPr/>
        </p:nvSpPr>
        <p:spPr bwMode="auto">
          <a:xfrm flipV="1">
            <a:off x="6540500" y="2557463"/>
            <a:ext cx="0" cy="91440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79" name="Rectangle 153"/>
          <p:cNvSpPr>
            <a:spLocks noChangeArrowheads="1"/>
          </p:cNvSpPr>
          <p:nvPr/>
        </p:nvSpPr>
        <p:spPr bwMode="auto">
          <a:xfrm>
            <a:off x="8118475" y="35179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1</a:t>
            </a:r>
          </a:p>
        </p:txBody>
      </p:sp>
      <p:sp>
        <p:nvSpPr>
          <p:cNvPr id="38980" name="Rectangle 154"/>
          <p:cNvSpPr>
            <a:spLocks noChangeArrowheads="1"/>
          </p:cNvSpPr>
          <p:nvPr/>
        </p:nvSpPr>
        <p:spPr bwMode="auto">
          <a:xfrm>
            <a:off x="8118475" y="3724275"/>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2</a:t>
            </a:r>
          </a:p>
        </p:txBody>
      </p:sp>
      <p:sp>
        <p:nvSpPr>
          <p:cNvPr id="38981" name="Rectangle 155"/>
          <p:cNvSpPr>
            <a:spLocks noChangeArrowheads="1"/>
          </p:cNvSpPr>
          <p:nvPr/>
        </p:nvSpPr>
        <p:spPr bwMode="auto">
          <a:xfrm>
            <a:off x="8118475" y="393065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3</a:t>
            </a:r>
          </a:p>
        </p:txBody>
      </p:sp>
      <p:sp>
        <p:nvSpPr>
          <p:cNvPr id="38982" name="Rectangle 156"/>
          <p:cNvSpPr>
            <a:spLocks noChangeArrowheads="1"/>
          </p:cNvSpPr>
          <p:nvPr/>
        </p:nvSpPr>
        <p:spPr bwMode="auto">
          <a:xfrm>
            <a:off x="8118475" y="413543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4</a:t>
            </a:r>
          </a:p>
        </p:txBody>
      </p:sp>
      <p:sp>
        <p:nvSpPr>
          <p:cNvPr id="38983" name="Rectangle 157"/>
          <p:cNvSpPr>
            <a:spLocks noChangeArrowheads="1"/>
          </p:cNvSpPr>
          <p:nvPr/>
        </p:nvSpPr>
        <p:spPr bwMode="auto">
          <a:xfrm>
            <a:off x="8118475" y="434181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zh-CN" altLang="en-US" sz="2000">
                <a:latin typeface="Times New Roman" pitchFamily="18" charset="0"/>
                <a:ea typeface="宋体" pitchFamily="2" charset="-122"/>
              </a:rPr>
              <a:t>5</a:t>
            </a:r>
          </a:p>
        </p:txBody>
      </p:sp>
      <p:sp>
        <p:nvSpPr>
          <p:cNvPr id="38984" name="Rectangle 158"/>
          <p:cNvSpPr>
            <a:spLocks noChangeArrowheads="1"/>
          </p:cNvSpPr>
          <p:nvPr/>
        </p:nvSpPr>
        <p:spPr bwMode="auto">
          <a:xfrm>
            <a:off x="8118475" y="4546600"/>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r>
              <a:rPr lang="en-US" altLang="zh-CN" sz="2000">
                <a:latin typeface="Times New Roman" pitchFamily="18" charset="0"/>
                <a:ea typeface="宋体" pitchFamily="2" charset="-122"/>
              </a:rPr>
              <a:t>6</a:t>
            </a:r>
          </a:p>
        </p:txBody>
      </p:sp>
      <p:sp>
        <p:nvSpPr>
          <p:cNvPr id="38985" name="Rectangle 159"/>
          <p:cNvSpPr>
            <a:spLocks noChangeArrowheads="1"/>
          </p:cNvSpPr>
          <p:nvPr/>
        </p:nvSpPr>
        <p:spPr bwMode="auto">
          <a:xfrm>
            <a:off x="7204075" y="5232400"/>
            <a:ext cx="693738" cy="6096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400">
                <a:latin typeface="Comic Sans MS" pitchFamily="66" charset="0"/>
              </a:rPr>
              <a:t>主存</a:t>
            </a:r>
          </a:p>
        </p:txBody>
      </p:sp>
      <p:sp>
        <p:nvSpPr>
          <p:cNvPr id="38986" name="Rectangle 160"/>
          <p:cNvSpPr>
            <a:spLocks noChangeArrowheads="1"/>
          </p:cNvSpPr>
          <p:nvPr/>
        </p:nvSpPr>
        <p:spPr bwMode="auto">
          <a:xfrm>
            <a:off x="7302500" y="2451100"/>
            <a:ext cx="693738" cy="2047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87" name="Rectangle 161"/>
          <p:cNvSpPr>
            <a:spLocks noChangeArrowheads="1"/>
          </p:cNvSpPr>
          <p:nvPr/>
        </p:nvSpPr>
        <p:spPr bwMode="auto">
          <a:xfrm>
            <a:off x="7302500" y="2655888"/>
            <a:ext cx="693738" cy="20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buFont typeface="Wingdings" pitchFamily="2" charset="2"/>
              <a:buNone/>
            </a:pPr>
            <a:endParaRPr lang="zh-CN" altLang="en-US" b="0">
              <a:latin typeface="Comic Sans MS" pitchFamily="66" charset="0"/>
              <a:ea typeface="宋体" pitchFamily="2" charset="-122"/>
            </a:endParaRPr>
          </a:p>
        </p:txBody>
      </p:sp>
      <p:sp>
        <p:nvSpPr>
          <p:cNvPr id="38988" name="Rectangle 162"/>
          <p:cNvSpPr>
            <a:spLocks noChangeArrowheads="1"/>
          </p:cNvSpPr>
          <p:nvPr/>
        </p:nvSpPr>
        <p:spPr bwMode="auto">
          <a:xfrm>
            <a:off x="7302500" y="2862263"/>
            <a:ext cx="693738" cy="20478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0"/>
              </a:spcBef>
              <a:buClrTx/>
              <a:buFontTx/>
              <a:buNone/>
            </a:pPr>
            <a:endParaRPr lang="zh-CN" altLang="en-US" sz="2400">
              <a:latin typeface="Times New Roman" pitchFamily="18" charset="0"/>
              <a:ea typeface="宋体" pitchFamily="2" charset="-122"/>
            </a:endParaRPr>
          </a:p>
        </p:txBody>
      </p:sp>
      <p:sp>
        <p:nvSpPr>
          <p:cNvPr id="38989" name="Text Box 163"/>
          <p:cNvSpPr txBox="1">
            <a:spLocks noChangeArrowheads="1"/>
          </p:cNvSpPr>
          <p:nvPr/>
        </p:nvSpPr>
        <p:spPr bwMode="auto">
          <a:xfrm>
            <a:off x="7378700" y="2000250"/>
            <a:ext cx="468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0"/>
              </a:spcBef>
              <a:buClrTx/>
              <a:buFontTx/>
              <a:buNone/>
            </a:pPr>
            <a:r>
              <a:rPr lang="en-US" altLang="zh-CN" sz="2400">
                <a:latin typeface="Times New Roman" pitchFamily="18" charset="0"/>
                <a:ea typeface="宋体" pitchFamily="2" charset="-122"/>
              </a:rPr>
              <a:t>V</a:t>
            </a:r>
            <a:r>
              <a:rPr lang="en-US" altLang="zh-CN" sz="1800">
                <a:latin typeface="Times New Roman" pitchFamily="18" charset="0"/>
                <a:ea typeface="宋体" pitchFamily="2" charset="-122"/>
              </a:rPr>
              <a:t>i</a:t>
            </a:r>
          </a:p>
        </p:txBody>
      </p:sp>
      <p:cxnSp>
        <p:nvCxnSpPr>
          <p:cNvPr id="38990" name="AutoShape 167"/>
          <p:cNvCxnSpPr>
            <a:cxnSpLocks noChangeShapeType="1"/>
            <a:stCxn id="38987" idx="3"/>
            <a:endCxn id="38979" idx="0"/>
          </p:cNvCxnSpPr>
          <p:nvPr/>
        </p:nvCxnSpPr>
        <p:spPr bwMode="auto">
          <a:xfrm>
            <a:off x="8010525" y="2759075"/>
            <a:ext cx="455613" cy="744538"/>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91" name="AutoShape 168"/>
          <p:cNvCxnSpPr>
            <a:cxnSpLocks noChangeShapeType="1"/>
            <a:stCxn id="38984" idx="2"/>
            <a:endCxn id="38985" idx="3"/>
          </p:cNvCxnSpPr>
          <p:nvPr/>
        </p:nvCxnSpPr>
        <p:spPr bwMode="auto">
          <a:xfrm rot="5400000">
            <a:off x="7804150" y="4875213"/>
            <a:ext cx="769937" cy="554038"/>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2441" name="Text Box 169"/>
          <p:cNvSpPr txBox="1">
            <a:spLocks noChangeArrowheads="1"/>
          </p:cNvSpPr>
          <p:nvPr/>
        </p:nvSpPr>
        <p:spPr bwMode="auto">
          <a:xfrm>
            <a:off x="611188" y="5805488"/>
            <a:ext cx="276701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defRPr/>
            </a:pPr>
            <a:r>
              <a:rPr lang="en-US" altLang="zh-CN" sz="2400" b="1">
                <a:effectLst>
                  <a:outerShdw blurRad="38100" dist="38100" dir="2700000" algn="tl">
                    <a:srgbClr val="C0C0C0"/>
                  </a:outerShdw>
                </a:effectLst>
                <a:latin typeface="Arial" pitchFamily="34" charset="0"/>
                <a:ea typeface="楷体_GB2312" pitchFamily="49" charset="-122"/>
              </a:rPr>
              <a:t>        （a）</a:t>
            </a:r>
          </a:p>
          <a:p>
            <a:pPr>
              <a:spcBef>
                <a:spcPct val="0"/>
              </a:spcBef>
              <a:buClrTx/>
              <a:buFontTx/>
              <a:buNone/>
              <a:defRPr/>
            </a:pPr>
            <a:r>
              <a:rPr lang="zh-CN" altLang="en-US" sz="2000" b="1">
                <a:effectLst>
                  <a:outerShdw blurRad="38100" dist="38100" dir="2700000" algn="tl">
                    <a:srgbClr val="C0C0C0"/>
                  </a:outerShdw>
                </a:effectLst>
                <a:latin typeface="Arial" pitchFamily="34" charset="0"/>
                <a:ea typeface="楷体_GB2312" pitchFamily="49" charset="-122"/>
              </a:rPr>
              <a:t>浮点加</a:t>
            </a:r>
            <a:r>
              <a:rPr lang="en-US" altLang="zh-CN" sz="2000" b="1">
                <a:effectLst>
                  <a:outerShdw blurRad="38100" dist="38100" dir="2700000" algn="tl">
                    <a:srgbClr val="C0C0C0"/>
                  </a:outerShdw>
                </a:effectLst>
                <a:latin typeface="Arial" pitchFamily="34" charset="0"/>
                <a:ea typeface="楷体_GB2312" pitchFamily="49" charset="-122"/>
              </a:rPr>
              <a:t>6</a:t>
            </a:r>
            <a:r>
              <a:rPr lang="zh-CN" altLang="en-US" sz="2000" b="1">
                <a:effectLst>
                  <a:outerShdw blurRad="38100" dist="38100" dir="2700000" algn="tl">
                    <a:srgbClr val="C0C0C0"/>
                  </a:outerShdw>
                </a:effectLst>
                <a:latin typeface="Arial" pitchFamily="34" charset="0"/>
                <a:ea typeface="楷体_GB2312" pitchFamily="49" charset="-122"/>
              </a:rPr>
              <a:t>拍、浮点乘</a:t>
            </a:r>
            <a:r>
              <a:rPr lang="en-US" altLang="zh-CN" sz="2000" b="1">
                <a:effectLst>
                  <a:outerShdw blurRad="38100" dist="38100" dir="2700000" algn="tl">
                    <a:srgbClr val="C0C0C0"/>
                  </a:outerShdw>
                </a:effectLst>
                <a:latin typeface="Arial" pitchFamily="34" charset="0"/>
                <a:ea typeface="楷体_GB2312" pitchFamily="49" charset="-122"/>
              </a:rPr>
              <a:t>7</a:t>
            </a:r>
            <a:r>
              <a:rPr lang="zh-CN" altLang="en-US" sz="2000" b="1">
                <a:effectLst>
                  <a:outerShdw blurRad="38100" dist="38100" dir="2700000" algn="tl">
                    <a:srgbClr val="C0C0C0"/>
                  </a:outerShdw>
                </a:effectLst>
                <a:latin typeface="Arial" pitchFamily="34" charset="0"/>
                <a:ea typeface="楷体_GB2312" pitchFamily="49" charset="-122"/>
              </a:rPr>
              <a:t>拍</a:t>
            </a:r>
          </a:p>
        </p:txBody>
      </p:sp>
      <p:sp>
        <p:nvSpPr>
          <p:cNvPr id="822442" name="Text Box 170"/>
          <p:cNvSpPr txBox="1">
            <a:spLocks noChangeArrowheads="1"/>
          </p:cNvSpPr>
          <p:nvPr/>
        </p:nvSpPr>
        <p:spPr bwMode="auto">
          <a:xfrm>
            <a:off x="3546475" y="5840413"/>
            <a:ext cx="982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defRPr/>
            </a:pPr>
            <a:r>
              <a:rPr lang="en-US" altLang="zh-CN" sz="2400" b="1">
                <a:effectLst>
                  <a:outerShdw blurRad="38100" dist="38100" dir="2700000" algn="tl">
                    <a:srgbClr val="C0C0C0"/>
                  </a:outerShdw>
                </a:effectLst>
                <a:latin typeface="Arial" pitchFamily="34" charset="0"/>
              </a:rPr>
              <a:t>（b）</a:t>
            </a:r>
            <a:endParaRPr lang="en-US" altLang="zh-CN" sz="1800" b="1">
              <a:effectLst>
                <a:outerShdw blurRad="38100" dist="38100" dir="2700000" algn="tl">
                  <a:srgbClr val="C0C0C0"/>
                </a:outerShdw>
              </a:effectLst>
              <a:latin typeface="Arial" pitchFamily="34" charset="0"/>
            </a:endParaRPr>
          </a:p>
        </p:txBody>
      </p:sp>
      <p:sp>
        <p:nvSpPr>
          <p:cNvPr id="822443" name="Text Box 171"/>
          <p:cNvSpPr txBox="1">
            <a:spLocks noChangeArrowheads="1"/>
          </p:cNvSpPr>
          <p:nvPr/>
        </p:nvSpPr>
        <p:spPr bwMode="auto">
          <a:xfrm>
            <a:off x="5680075" y="5840413"/>
            <a:ext cx="96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defRPr/>
            </a:pPr>
            <a:r>
              <a:rPr lang="en-US" altLang="zh-CN" sz="2400" b="1">
                <a:effectLst>
                  <a:outerShdw blurRad="38100" dist="38100" dir="2700000" algn="tl">
                    <a:srgbClr val="C0C0C0"/>
                  </a:outerShdw>
                </a:effectLst>
                <a:latin typeface="Arial" pitchFamily="34" charset="0"/>
              </a:rPr>
              <a:t>（c）</a:t>
            </a:r>
            <a:endParaRPr lang="en-US" altLang="zh-CN" sz="1800" b="1">
              <a:effectLst>
                <a:outerShdw blurRad="38100" dist="38100" dir="2700000" algn="tl">
                  <a:srgbClr val="C0C0C0"/>
                </a:outerShdw>
              </a:effectLst>
              <a:latin typeface="Arial" pitchFamily="34" charset="0"/>
            </a:endParaRPr>
          </a:p>
        </p:txBody>
      </p:sp>
      <p:sp>
        <p:nvSpPr>
          <p:cNvPr id="822444" name="Text Box 172"/>
          <p:cNvSpPr txBox="1">
            <a:spLocks noChangeArrowheads="1"/>
          </p:cNvSpPr>
          <p:nvPr/>
        </p:nvSpPr>
        <p:spPr bwMode="auto">
          <a:xfrm>
            <a:off x="7508875" y="5840413"/>
            <a:ext cx="982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defRPr/>
            </a:pPr>
            <a:r>
              <a:rPr lang="en-US" altLang="zh-CN" sz="2400" b="1">
                <a:effectLst>
                  <a:outerShdw blurRad="38100" dist="38100" dir="2700000" algn="tl">
                    <a:srgbClr val="C0C0C0"/>
                  </a:outerShdw>
                </a:effectLst>
                <a:latin typeface="Arial" pitchFamily="34" charset="0"/>
              </a:rPr>
              <a:t>（d）</a:t>
            </a:r>
            <a:endParaRPr lang="en-US" altLang="zh-CN" sz="1800" b="1">
              <a:effectLst>
                <a:outerShdw blurRad="38100" dist="38100" dir="2700000" algn="tl">
                  <a:srgbClr val="C0C0C0"/>
                </a:outerShdw>
              </a:effectLst>
              <a:latin typeface="Arial" pitchFamily="34" charset="0"/>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pPr eaLnBrk="1" hangingPunct="1">
              <a:defRPr/>
            </a:pPr>
            <a:r>
              <a:rPr lang="zh-CN" altLang="en-US" smtClean="0"/>
              <a:t>向量运算中的相关</a:t>
            </a:r>
            <a:br>
              <a:rPr lang="zh-CN" altLang="en-US" smtClean="0"/>
            </a:br>
            <a:r>
              <a:rPr lang="zh-CN" altLang="en-US" smtClean="0"/>
              <a:t>和冲突</a:t>
            </a:r>
          </a:p>
        </p:txBody>
      </p:sp>
      <p:sp>
        <p:nvSpPr>
          <p:cNvPr id="399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0229" name="Rectangle 5"/>
          <p:cNvSpPr>
            <a:spLocks noGrp="1" noChangeArrowheads="1"/>
          </p:cNvSpPr>
          <p:nvPr>
            <p:ph type="body" idx="1"/>
          </p:nvPr>
        </p:nvSpPr>
        <p:spPr/>
        <p:txBody>
          <a:bodyPr/>
          <a:lstStyle/>
          <a:p>
            <a:pPr marL="0" indent="0" algn="ctr" eaLnBrk="1" hangingPunct="1">
              <a:lnSpc>
                <a:spcPct val="120000"/>
              </a:lnSpc>
              <a:buFont typeface="Wingdings" pitchFamily="2" charset="2"/>
              <a:buNone/>
              <a:defRPr/>
            </a:pPr>
            <a:r>
              <a:rPr lang="en-US" altLang="zh-CN" dirty="0" smtClean="0"/>
              <a:t>V</a:t>
            </a:r>
            <a:r>
              <a:rPr lang="en-US" altLang="zh-CN" baseline="-25000" dirty="0" smtClean="0"/>
              <a:t>0</a:t>
            </a:r>
            <a:r>
              <a:rPr lang="en-US" altLang="zh-CN" dirty="0" smtClean="0"/>
              <a:t>←V</a:t>
            </a:r>
            <a:r>
              <a:rPr lang="en-US" altLang="zh-CN" baseline="-25000" dirty="0"/>
              <a:t>1</a:t>
            </a:r>
            <a:r>
              <a:rPr lang="en-US" altLang="zh-CN" dirty="0" smtClean="0"/>
              <a:t>＋V</a:t>
            </a:r>
            <a:r>
              <a:rPr lang="en-US" altLang="zh-CN" baseline="-25000" dirty="0"/>
              <a:t>2</a:t>
            </a:r>
            <a:r>
              <a:rPr lang="en-US" altLang="zh-CN" dirty="0" smtClean="0"/>
              <a:t>		V</a:t>
            </a:r>
            <a:r>
              <a:rPr lang="en-US" altLang="zh-CN" baseline="-25000" dirty="0"/>
              <a:t>0</a:t>
            </a:r>
            <a:r>
              <a:rPr lang="en-US" altLang="zh-CN" dirty="0" smtClean="0"/>
              <a:t>←V</a:t>
            </a:r>
            <a:r>
              <a:rPr lang="en-US" altLang="zh-CN" baseline="-25000" dirty="0"/>
              <a:t>1</a:t>
            </a:r>
            <a:r>
              <a:rPr lang="en-US" altLang="zh-CN" dirty="0" smtClean="0"/>
              <a:t>＋V</a:t>
            </a:r>
            <a:r>
              <a:rPr lang="en-US" altLang="zh-CN" baseline="-25000" dirty="0"/>
              <a:t>2</a:t>
            </a:r>
            <a:r>
              <a:rPr lang="en-US" altLang="zh-CN" dirty="0" smtClean="0"/>
              <a:t/>
            </a:r>
            <a:br>
              <a:rPr lang="en-US" altLang="zh-CN" dirty="0" smtClean="0"/>
            </a:br>
            <a:r>
              <a:rPr lang="en-US" altLang="zh-CN" dirty="0" smtClean="0"/>
              <a:t>V</a:t>
            </a:r>
            <a:r>
              <a:rPr lang="en-US" altLang="zh-CN" baseline="-25000" dirty="0"/>
              <a:t>3</a:t>
            </a:r>
            <a:r>
              <a:rPr lang="en-US" altLang="zh-CN" dirty="0" smtClean="0"/>
              <a:t>←V</a:t>
            </a:r>
            <a:r>
              <a:rPr lang="en-US" altLang="zh-CN" baseline="-25000" dirty="0"/>
              <a:t>4</a:t>
            </a:r>
            <a:r>
              <a:rPr lang="en-US" altLang="zh-CN" dirty="0" smtClean="0"/>
              <a:t>×V</a:t>
            </a:r>
            <a:r>
              <a:rPr lang="en-US" altLang="zh-CN" baseline="-25000" dirty="0"/>
              <a:t>5</a:t>
            </a:r>
            <a:r>
              <a:rPr lang="en-US" altLang="zh-CN" dirty="0" smtClean="0"/>
              <a:t>		V</a:t>
            </a:r>
            <a:r>
              <a:rPr lang="en-US" altLang="zh-CN" baseline="-25000" dirty="0"/>
              <a:t>3</a:t>
            </a:r>
            <a:r>
              <a:rPr lang="en-US" altLang="zh-CN" dirty="0" smtClean="0"/>
              <a:t>←</a:t>
            </a:r>
            <a:r>
              <a:rPr lang="en-US" altLang="zh-CN" dirty="0"/>
              <a:t>V</a:t>
            </a:r>
            <a:r>
              <a:rPr lang="en-US" altLang="zh-CN" baseline="-25000" dirty="0"/>
              <a:t>0</a:t>
            </a:r>
            <a:r>
              <a:rPr lang="en-US" altLang="zh-CN" baseline="-25000" dirty="0"/>
              <a:t>×</a:t>
            </a:r>
            <a:r>
              <a:rPr lang="en-US" altLang="zh-CN" dirty="0"/>
              <a:t>V</a:t>
            </a:r>
            <a:r>
              <a:rPr lang="en-US" altLang="zh-CN" baseline="-25000" dirty="0"/>
              <a:t>4</a:t>
            </a:r>
            <a:r>
              <a:rPr lang="en-US" altLang="zh-CN" dirty="0" smtClean="0"/>
              <a:t/>
            </a:r>
            <a:br>
              <a:rPr lang="en-US" altLang="zh-CN" dirty="0" smtClean="0"/>
            </a:br>
            <a:r>
              <a:rPr lang="en-US" altLang="zh-CN" dirty="0" smtClean="0"/>
              <a:t>(a) </a:t>
            </a:r>
            <a:r>
              <a:rPr lang="zh-CN" altLang="en-US" dirty="0" smtClean="0"/>
              <a:t>不相关的指令	(</a:t>
            </a:r>
            <a:r>
              <a:rPr lang="en-US" altLang="zh-CN" dirty="0" smtClean="0"/>
              <a:t>b) </a:t>
            </a:r>
            <a:r>
              <a:rPr lang="zh-CN" altLang="en-US" dirty="0" smtClean="0"/>
              <a:t>写读数据相关</a:t>
            </a:r>
          </a:p>
          <a:p>
            <a:pPr marL="0" indent="0" algn="ctr" eaLnBrk="1" hangingPunct="1">
              <a:lnSpc>
                <a:spcPct val="120000"/>
              </a:lnSpc>
              <a:buFont typeface="Wingdings" pitchFamily="2" charset="2"/>
              <a:buNone/>
              <a:defRPr/>
            </a:pPr>
            <a:r>
              <a:rPr lang="en-US" altLang="zh-CN" dirty="0" smtClean="0"/>
              <a:t>V</a:t>
            </a:r>
            <a:r>
              <a:rPr lang="en-US" altLang="zh-CN" baseline="-25000" dirty="0"/>
              <a:t>0</a:t>
            </a:r>
            <a:r>
              <a:rPr lang="en-US" altLang="zh-CN" dirty="0" smtClean="0"/>
              <a:t>←V</a:t>
            </a:r>
            <a:r>
              <a:rPr lang="en-US" altLang="zh-CN" baseline="-25000" dirty="0"/>
              <a:t>1</a:t>
            </a:r>
            <a:r>
              <a:rPr lang="en-US" altLang="zh-CN" dirty="0" smtClean="0"/>
              <a:t>＋</a:t>
            </a:r>
            <a:r>
              <a:rPr lang="en-US" altLang="zh-CN" dirty="0"/>
              <a:t>V</a:t>
            </a:r>
            <a:r>
              <a:rPr lang="en-US" altLang="zh-CN" baseline="-25000" dirty="0"/>
              <a:t>2</a:t>
            </a:r>
            <a:r>
              <a:rPr lang="en-US" altLang="zh-CN" dirty="0" smtClean="0"/>
              <a:t>		V</a:t>
            </a:r>
            <a:r>
              <a:rPr lang="en-US" altLang="zh-CN" baseline="-25000" dirty="0"/>
              <a:t>0</a:t>
            </a:r>
            <a:r>
              <a:rPr lang="en-US" altLang="zh-CN" dirty="0" smtClean="0"/>
              <a:t>←V</a:t>
            </a:r>
            <a:r>
              <a:rPr lang="en-US" altLang="zh-CN" baseline="-25000" dirty="0"/>
              <a:t>1</a:t>
            </a:r>
            <a:r>
              <a:rPr lang="en-US" altLang="zh-CN" dirty="0" smtClean="0"/>
              <a:t>＋V</a:t>
            </a:r>
            <a:r>
              <a:rPr lang="en-US" altLang="zh-CN" baseline="-25000" dirty="0"/>
              <a:t>2</a:t>
            </a:r>
            <a:r>
              <a:rPr lang="en-US" altLang="zh-CN" dirty="0" smtClean="0"/>
              <a:t/>
            </a:r>
            <a:br>
              <a:rPr lang="en-US" altLang="zh-CN" dirty="0" smtClean="0"/>
            </a:br>
            <a:r>
              <a:rPr lang="en-US" altLang="zh-CN" dirty="0" smtClean="0"/>
              <a:t>V</a:t>
            </a:r>
            <a:r>
              <a:rPr lang="en-US" altLang="zh-CN" baseline="-25000" dirty="0"/>
              <a:t>3</a:t>
            </a:r>
            <a:r>
              <a:rPr lang="en-US" altLang="zh-CN" dirty="0" smtClean="0"/>
              <a:t>←V</a:t>
            </a:r>
            <a:r>
              <a:rPr lang="en-US" altLang="zh-CN" baseline="-25000" dirty="0"/>
              <a:t>4</a:t>
            </a:r>
            <a:r>
              <a:rPr lang="en-US" altLang="zh-CN" dirty="0" smtClean="0"/>
              <a:t>＋V</a:t>
            </a:r>
            <a:r>
              <a:rPr lang="en-US" altLang="zh-CN" baseline="-25000" dirty="0"/>
              <a:t>5</a:t>
            </a:r>
            <a:r>
              <a:rPr lang="en-US" altLang="zh-CN" dirty="0" smtClean="0"/>
              <a:t>		V</a:t>
            </a:r>
            <a:r>
              <a:rPr lang="en-US" altLang="zh-CN" baseline="-25000" dirty="0"/>
              <a:t>3</a:t>
            </a:r>
            <a:r>
              <a:rPr lang="en-US" altLang="zh-CN" dirty="0" smtClean="0"/>
              <a:t>←V</a:t>
            </a:r>
            <a:r>
              <a:rPr lang="en-US" altLang="zh-CN" baseline="-25000" dirty="0"/>
              <a:t>1</a:t>
            </a:r>
            <a:r>
              <a:rPr lang="en-US" altLang="zh-CN" dirty="0" smtClean="0"/>
              <a:t>×V</a:t>
            </a:r>
            <a:r>
              <a:rPr lang="en-US" altLang="zh-CN" baseline="-25000" dirty="0"/>
              <a:t>4</a:t>
            </a:r>
            <a:r>
              <a:rPr lang="en-US" altLang="zh-CN" dirty="0" smtClean="0"/>
              <a:t/>
            </a:r>
            <a:br>
              <a:rPr lang="en-US" altLang="zh-CN" dirty="0" smtClean="0"/>
            </a:br>
            <a:r>
              <a:rPr lang="en-US" altLang="zh-CN" dirty="0" smtClean="0"/>
              <a:t>(c) </a:t>
            </a:r>
            <a:r>
              <a:rPr lang="zh-CN" altLang="en-US" dirty="0" smtClean="0"/>
              <a:t>功能部件冲突	(</a:t>
            </a:r>
            <a:r>
              <a:rPr lang="en-US" altLang="zh-CN" dirty="0" smtClean="0"/>
              <a:t>d) </a:t>
            </a:r>
            <a:r>
              <a:rPr lang="zh-CN" altLang="en-US" dirty="0" smtClean="0"/>
              <a:t>读读数据相关</a:t>
            </a:r>
          </a:p>
          <a:p>
            <a:pPr marL="0" indent="0" eaLnBrk="1" hangingPunct="1">
              <a:lnSpc>
                <a:spcPct val="120000"/>
              </a:lnSpc>
              <a:buFont typeface="Wingdings" pitchFamily="2" charset="2"/>
              <a:buNone/>
              <a:defRPr/>
            </a:pPr>
            <a:r>
              <a:rPr lang="zh-CN" altLang="en-US" dirty="0" smtClean="0">
                <a:solidFill>
                  <a:srgbClr val="0000CC"/>
                </a:solidFill>
                <a:effectLst>
                  <a:outerShdw blurRad="38100" dist="38100" dir="2700000" algn="tl">
                    <a:srgbClr val="C0C0C0"/>
                  </a:outerShdw>
                </a:effectLst>
              </a:rPr>
              <a:t>提示：</a:t>
            </a:r>
            <a:r>
              <a:rPr lang="zh-CN" altLang="en-US" dirty="0" smtClean="0"/>
              <a:t>采用</a:t>
            </a:r>
            <a:r>
              <a:rPr lang="zh-CN" altLang="en-US" dirty="0" smtClean="0">
                <a:solidFill>
                  <a:srgbClr val="FF0000"/>
                </a:solidFill>
                <a:effectLst>
                  <a:outerShdw blurRad="38100" dist="38100" dir="2700000" algn="tl">
                    <a:srgbClr val="C0C0C0"/>
                  </a:outerShdw>
                </a:effectLst>
              </a:rPr>
              <a:t>顺序发射顺序完成方式</a:t>
            </a:r>
            <a:r>
              <a:rPr lang="zh-CN" altLang="en-US" dirty="0" smtClean="0"/>
              <a:t>。</a:t>
            </a:r>
          </a:p>
        </p:txBody>
      </p:sp>
      <p:sp>
        <p:nvSpPr>
          <p:cNvPr id="39941" name="Line 7"/>
          <p:cNvSpPr>
            <a:spLocks noChangeShapeType="1"/>
          </p:cNvSpPr>
          <p:nvPr/>
        </p:nvSpPr>
        <p:spPr bwMode="auto">
          <a:xfrm>
            <a:off x="6012160" y="2420888"/>
            <a:ext cx="465857" cy="309042"/>
          </a:xfrm>
          <a:prstGeom prst="line">
            <a:avLst/>
          </a:prstGeom>
          <a:noFill/>
          <a:ln w="28575">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2" name="Line 8"/>
          <p:cNvSpPr>
            <a:spLocks noChangeShapeType="1"/>
          </p:cNvSpPr>
          <p:nvPr/>
        </p:nvSpPr>
        <p:spPr bwMode="auto">
          <a:xfrm flipH="1">
            <a:off x="6659563" y="4221163"/>
            <a:ext cx="7937" cy="360362"/>
          </a:xfrm>
          <a:prstGeom prst="line">
            <a:avLst/>
          </a:prstGeom>
          <a:noFill/>
          <a:ln w="28575">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3" name="Line 9"/>
          <p:cNvSpPr>
            <a:spLocks noChangeShapeType="1"/>
          </p:cNvSpPr>
          <p:nvPr/>
        </p:nvSpPr>
        <p:spPr bwMode="auto">
          <a:xfrm flipH="1">
            <a:off x="3372578" y="4293666"/>
            <a:ext cx="0" cy="287859"/>
          </a:xfrm>
          <a:prstGeom prst="line">
            <a:avLst/>
          </a:prstGeom>
          <a:noFill/>
          <a:ln w="28575">
            <a:solidFill>
              <a:srgbClr val="FF0000"/>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基本思想</a:t>
            </a:r>
          </a:p>
        </p:txBody>
      </p:sp>
      <p:sp>
        <p:nvSpPr>
          <p:cNvPr id="409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1252" name="Rectangle 4"/>
          <p:cNvSpPr>
            <a:spLocks noGrp="1" noChangeArrowheads="1"/>
          </p:cNvSpPr>
          <p:nvPr>
            <p:ph type="body" idx="1"/>
          </p:nvPr>
        </p:nvSpPr>
        <p:spPr>
          <a:xfrm>
            <a:off x="809625" y="2319338"/>
            <a:ext cx="7958138" cy="4081462"/>
          </a:xfrm>
        </p:spPr>
        <p:txBody>
          <a:bodyPr/>
          <a:lstStyle/>
          <a:p>
            <a:pPr marL="0" indent="0" eaLnBrk="1" hangingPunct="1">
              <a:lnSpc>
                <a:spcPct val="140000"/>
              </a:lnSpc>
              <a:buFont typeface="Wingdings" pitchFamily="2" charset="2"/>
              <a:buNone/>
              <a:defRPr/>
            </a:pPr>
            <a:r>
              <a:rPr lang="zh-CN" altLang="en-US" dirty="0" smtClean="0"/>
              <a:t>       对于有写读数据相关的向量指令，可以采用“相关专用通道”：</a:t>
            </a:r>
            <a:r>
              <a:rPr lang="zh-CN" altLang="en-US" dirty="0" smtClean="0">
                <a:solidFill>
                  <a:srgbClr val="FF0000"/>
                </a:solidFill>
                <a:effectLst>
                  <a:outerShdw blurRad="38100" dist="38100" dir="2700000" algn="tl">
                    <a:srgbClr val="C0C0C0"/>
                  </a:outerShdw>
                </a:effectLst>
              </a:rPr>
              <a:t>从一个流水线部件得到的结果直接送入另一个流水线部件的操作数寄存器</a:t>
            </a:r>
            <a:r>
              <a:rPr lang="zh-CN" altLang="en-US" dirty="0" smtClean="0"/>
              <a:t>，这样多条向量指令可以并行执行，这种技术称为流水线的链接技术。</a:t>
            </a:r>
          </a:p>
        </p:txBody>
      </p:sp>
      <p:sp>
        <p:nvSpPr>
          <p:cNvPr id="4096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pPr eaLnBrk="1" hangingPunct="1">
              <a:defRPr/>
            </a:pPr>
            <a:r>
              <a:rPr lang="zh-CN" altLang="en-US" smtClean="0"/>
              <a:t>向量处理机</a:t>
            </a:r>
          </a:p>
        </p:txBody>
      </p:sp>
      <p:sp>
        <p:nvSpPr>
          <p:cNvPr id="61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6148"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pic>
        <p:nvPicPr>
          <p:cNvPr id="6149" name="Picture 7" descr="向量处理机结构"/>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8888" y="2133600"/>
            <a:ext cx="73152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链接要求</a:t>
            </a:r>
          </a:p>
        </p:txBody>
      </p:sp>
      <p:sp>
        <p:nvSpPr>
          <p:cNvPr id="419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41988" name="Rectangle 5"/>
          <p:cNvSpPr>
            <a:spLocks noGrp="1" noChangeArrowheads="1"/>
          </p:cNvSpPr>
          <p:nvPr>
            <p:ph type="body" idx="1"/>
          </p:nvPr>
        </p:nvSpPr>
        <p:spPr/>
        <p:txBody>
          <a:bodyPr/>
          <a:lstStyle/>
          <a:p>
            <a:pPr eaLnBrk="1" hangingPunct="1">
              <a:lnSpc>
                <a:spcPct val="120000"/>
              </a:lnSpc>
            </a:pPr>
            <a:r>
              <a:rPr lang="zh-CN" altLang="en-US" sz="2400" dirty="0" smtClean="0"/>
              <a:t>没有向量寄存器冲突和运算部件冲突；</a:t>
            </a:r>
          </a:p>
          <a:p>
            <a:pPr eaLnBrk="1" hangingPunct="1">
              <a:lnSpc>
                <a:spcPct val="120000"/>
              </a:lnSpc>
            </a:pPr>
            <a:r>
              <a:rPr lang="zh-CN" altLang="en-US" sz="2400" dirty="0" smtClean="0"/>
              <a:t>只有当前一条指令的第一个结果分量送入结果向量寄存器的那一个时钟周期方可链接，否则只能串行执行；</a:t>
            </a:r>
          </a:p>
          <a:p>
            <a:pPr eaLnBrk="1" hangingPunct="1">
              <a:lnSpc>
                <a:spcPct val="120000"/>
              </a:lnSpc>
            </a:pPr>
            <a:r>
              <a:rPr lang="zh-CN" altLang="en-US" sz="2400" dirty="0" smtClean="0"/>
              <a:t>若一条向量指令的两个源操作数分别是两条先行指令的结果时，要求：</a:t>
            </a:r>
          </a:p>
          <a:p>
            <a:pPr lvl="1" eaLnBrk="1" hangingPunct="1">
              <a:lnSpc>
                <a:spcPct val="120000"/>
              </a:lnSpc>
            </a:pPr>
            <a:r>
              <a:rPr lang="zh-CN" altLang="en-US" sz="2400" dirty="0" smtClean="0"/>
              <a:t>先行的两条指令产生结果的时间必须相等；</a:t>
            </a:r>
          </a:p>
          <a:p>
            <a:pPr lvl="1" eaLnBrk="1" hangingPunct="1">
              <a:lnSpc>
                <a:spcPct val="120000"/>
              </a:lnSpc>
            </a:pPr>
            <a:r>
              <a:rPr lang="zh-CN" altLang="en-US" sz="2400" dirty="0" smtClean="0"/>
              <a:t>先行的两条指令的向量长度必须相等。</a:t>
            </a:r>
            <a:endParaRPr lang="en-US" altLang="zh-CN" sz="2400" dirty="0" smtClean="0"/>
          </a:p>
          <a:p>
            <a:pPr eaLnBrk="1" hangingPunct="1">
              <a:lnSpc>
                <a:spcPct val="120000"/>
              </a:lnSpc>
            </a:pPr>
            <a:r>
              <a:rPr lang="zh-CN" altLang="en-US" sz="2400" dirty="0"/>
              <a:t>要进行链接执行的向量指令的向量长度必须相等</a:t>
            </a:r>
            <a:r>
              <a:rPr lang="zh-CN" altLang="en-US" sz="2400" dirty="0" smtClean="0"/>
              <a:t>，否则</a:t>
            </a:r>
            <a:r>
              <a:rPr lang="zh-CN" altLang="en-US" sz="2400" dirty="0"/>
              <a:t>无法进行链接。</a:t>
            </a:r>
          </a:p>
          <a:p>
            <a:pPr eaLnBrk="1" hangingPunct="1">
              <a:lnSpc>
                <a:spcPct val="120000"/>
              </a:lnSpc>
            </a:pPr>
            <a:endParaRPr lang="zh-CN" altLang="en-US" sz="2400" dirty="0" smtClean="0"/>
          </a:p>
        </p:txBody>
      </p:sp>
      <p:sp>
        <p:nvSpPr>
          <p:cNvPr id="4198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举例(要求)</a:t>
            </a:r>
          </a:p>
        </p:txBody>
      </p:sp>
      <p:sp>
        <p:nvSpPr>
          <p:cNvPr id="430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43012" name="Rectangle 5"/>
          <p:cNvSpPr>
            <a:spLocks noGrp="1" noChangeArrowheads="1"/>
          </p:cNvSpPr>
          <p:nvPr>
            <p:ph type="body" idx="1"/>
          </p:nvPr>
        </p:nvSpPr>
        <p:spPr/>
        <p:txBody>
          <a:bodyPr/>
          <a:lstStyle/>
          <a:p>
            <a:pPr marL="0" indent="0" eaLnBrk="1" hangingPunct="1">
              <a:lnSpc>
                <a:spcPct val="120000"/>
              </a:lnSpc>
              <a:buNone/>
              <a:tabLst>
                <a:tab pos="2959100" algn="l"/>
              </a:tabLst>
            </a:pPr>
            <a:r>
              <a:rPr lang="zh-CN" altLang="en-US" sz="2800" dirty="0"/>
              <a:t> </a:t>
            </a:r>
            <a:r>
              <a:rPr lang="zh-CN" altLang="en-US" sz="2800" dirty="0" smtClean="0"/>
              <a:t>     若要在</a:t>
            </a:r>
            <a:r>
              <a:rPr lang="en-US" altLang="zh-CN" sz="2800" dirty="0"/>
              <a:t>CRAY-1</a:t>
            </a:r>
            <a:r>
              <a:rPr lang="zh-CN" altLang="en-US" sz="2800" dirty="0" smtClean="0"/>
              <a:t>上</a:t>
            </a:r>
            <a:r>
              <a:rPr lang="zh-CN" altLang="en-US" sz="2800" dirty="0" smtClean="0"/>
              <a:t>进行</a:t>
            </a:r>
            <a:r>
              <a:rPr lang="zh-CN" altLang="en-US" sz="2800" dirty="0" smtClean="0"/>
              <a:t>向量运算：</a:t>
            </a:r>
            <a:r>
              <a:rPr lang="en-US" altLang="zh-CN" sz="2800" dirty="0" smtClean="0"/>
              <a:t>D=A×(B＋C)，</a:t>
            </a:r>
            <a:r>
              <a:rPr lang="zh-CN" altLang="en-US" sz="2800" dirty="0" smtClean="0"/>
              <a:t>假设向量</a:t>
            </a:r>
            <a:r>
              <a:rPr lang="zh-CN" altLang="en-US" sz="2800" dirty="0" smtClean="0"/>
              <a:t>长度</a:t>
            </a:r>
            <a:r>
              <a:rPr lang="en-US" altLang="zh-CN" sz="2800" dirty="0" smtClean="0"/>
              <a:t>N</a:t>
            </a:r>
            <a:r>
              <a:rPr lang="zh-CN" altLang="en-US" sz="2800" dirty="0" smtClean="0"/>
              <a:t>≤</a:t>
            </a:r>
            <a:r>
              <a:rPr lang="zh-CN" altLang="en-US" sz="2800" dirty="0" smtClean="0"/>
              <a:t>64</a:t>
            </a:r>
            <a:r>
              <a:rPr lang="zh-CN" altLang="en-US" sz="2800" dirty="0" smtClean="0"/>
              <a:t>，向量元素为浮点数，且</a:t>
            </a:r>
            <a:r>
              <a:rPr lang="en-US" altLang="zh-CN" sz="2800" dirty="0" smtClean="0"/>
              <a:t>B</a:t>
            </a:r>
            <a:r>
              <a:rPr lang="zh-CN" altLang="en-US" sz="2800" dirty="0" smtClean="0"/>
              <a:t>和</a:t>
            </a:r>
            <a:r>
              <a:rPr lang="en-US" altLang="zh-CN" sz="2800" dirty="0" smtClean="0"/>
              <a:t>C</a:t>
            </a:r>
            <a:r>
              <a:rPr lang="zh-CN" altLang="en-US" sz="2800" dirty="0" smtClean="0"/>
              <a:t>已由存储器取至</a:t>
            </a:r>
            <a:r>
              <a:rPr lang="en-US" altLang="zh-CN" sz="2800" dirty="0" smtClean="0"/>
              <a:t>V</a:t>
            </a:r>
            <a:r>
              <a:rPr lang="en-US" altLang="zh-CN" sz="2800" baseline="-25000" dirty="0" smtClean="0"/>
              <a:t>0</a:t>
            </a:r>
            <a:r>
              <a:rPr lang="zh-CN" altLang="en-US" sz="2800" dirty="0" smtClean="0"/>
              <a:t>和</a:t>
            </a:r>
            <a:r>
              <a:rPr lang="en-US" altLang="zh-CN" sz="2800" dirty="0" smtClean="0"/>
              <a:t>V</a:t>
            </a:r>
            <a:r>
              <a:rPr lang="en-US" altLang="zh-CN" sz="2800" baseline="-25000" dirty="0"/>
              <a:t>1</a:t>
            </a:r>
            <a:r>
              <a:rPr lang="en-US" altLang="zh-CN" sz="2800" dirty="0" smtClean="0"/>
              <a:t>，</a:t>
            </a:r>
            <a:r>
              <a:rPr lang="zh-CN" altLang="en-US" sz="2800" dirty="0" smtClean="0"/>
              <a:t>则下面3条向量指令即可完成上述运算。</a:t>
            </a:r>
          </a:p>
          <a:p>
            <a:pPr marL="0" indent="0" eaLnBrk="1" hangingPunct="1">
              <a:lnSpc>
                <a:spcPct val="120000"/>
              </a:lnSpc>
              <a:buFont typeface="Wingdings" pitchFamily="2" charset="2"/>
              <a:buNone/>
              <a:tabLst>
                <a:tab pos="2959100" algn="l"/>
              </a:tabLst>
            </a:pPr>
            <a:r>
              <a:rPr lang="en-US" altLang="zh-CN" sz="2800" dirty="0" smtClean="0"/>
              <a:t>	V</a:t>
            </a:r>
            <a:r>
              <a:rPr lang="en-US" altLang="zh-CN" sz="2800" baseline="-25000" dirty="0"/>
              <a:t>3</a:t>
            </a:r>
            <a:r>
              <a:rPr lang="en-US" altLang="zh-CN" sz="2800" dirty="0" smtClean="0"/>
              <a:t>←A</a:t>
            </a:r>
          </a:p>
          <a:p>
            <a:pPr marL="0" indent="0" eaLnBrk="1" hangingPunct="1">
              <a:lnSpc>
                <a:spcPct val="120000"/>
              </a:lnSpc>
              <a:buFont typeface="Wingdings" pitchFamily="2" charset="2"/>
              <a:buNone/>
              <a:tabLst>
                <a:tab pos="2959100" algn="l"/>
              </a:tabLst>
            </a:pPr>
            <a:r>
              <a:rPr lang="en-US" altLang="zh-CN" sz="2800" dirty="0" smtClean="0"/>
              <a:t>	V</a:t>
            </a:r>
            <a:r>
              <a:rPr lang="en-US" altLang="zh-CN" sz="2800" baseline="-25000" dirty="0"/>
              <a:t>2</a:t>
            </a:r>
            <a:r>
              <a:rPr lang="en-US" altLang="zh-CN" sz="2800" dirty="0" smtClean="0"/>
              <a:t>←V</a:t>
            </a:r>
            <a:r>
              <a:rPr lang="en-US" altLang="zh-CN" sz="2800" baseline="-25000" dirty="0"/>
              <a:t>0</a:t>
            </a:r>
            <a:r>
              <a:rPr lang="en-US" altLang="zh-CN" sz="2800" dirty="0" smtClean="0"/>
              <a:t>+V</a:t>
            </a:r>
            <a:r>
              <a:rPr lang="en-US" altLang="zh-CN" sz="2800" baseline="-25000" dirty="0"/>
              <a:t>1</a:t>
            </a:r>
          </a:p>
          <a:p>
            <a:pPr marL="0" indent="0" eaLnBrk="1" hangingPunct="1">
              <a:lnSpc>
                <a:spcPct val="120000"/>
              </a:lnSpc>
              <a:buFont typeface="Wingdings" pitchFamily="2" charset="2"/>
              <a:buNone/>
              <a:tabLst>
                <a:tab pos="2959100" algn="l"/>
              </a:tabLst>
            </a:pPr>
            <a:r>
              <a:rPr lang="en-US" altLang="zh-CN" sz="2800" dirty="0" smtClean="0"/>
              <a:t>	V</a:t>
            </a:r>
            <a:r>
              <a:rPr lang="en-US" altLang="zh-CN" sz="2800" baseline="-25000" dirty="0"/>
              <a:t>4</a:t>
            </a:r>
            <a:r>
              <a:rPr lang="en-US" altLang="zh-CN" sz="2800" dirty="0" smtClean="0"/>
              <a:t>←V</a:t>
            </a:r>
            <a:r>
              <a:rPr lang="en-US" altLang="zh-CN" sz="2800" baseline="-25000" dirty="0"/>
              <a:t>2</a:t>
            </a:r>
            <a:r>
              <a:rPr lang="en-US" altLang="zh-CN" sz="2800" dirty="0" smtClean="0"/>
              <a:t>*V</a:t>
            </a:r>
            <a:r>
              <a:rPr lang="en-US" altLang="zh-CN" sz="2800" baseline="-25000" dirty="0"/>
              <a:t>3</a:t>
            </a:r>
            <a:endParaRPr lang="zh-CN" altLang="en-US" sz="2800" baseline="-25000" dirty="0"/>
          </a:p>
        </p:txBody>
      </p:sp>
      <p:sp>
        <p:nvSpPr>
          <p:cNvPr id="825350" name="Freeform 6"/>
          <p:cNvSpPr>
            <a:spLocks/>
          </p:cNvSpPr>
          <p:nvPr/>
        </p:nvSpPr>
        <p:spPr bwMode="auto">
          <a:xfrm>
            <a:off x="4245255" y="5085184"/>
            <a:ext cx="431800" cy="360362"/>
          </a:xfrm>
          <a:custGeom>
            <a:avLst/>
            <a:gdLst>
              <a:gd name="T0" fmla="*/ 0 w 432"/>
              <a:gd name="T1" fmla="*/ 0 h 144"/>
              <a:gd name="T2" fmla="*/ 2147483647 w 432"/>
              <a:gd name="T3" fmla="*/ 2147483647 h 144"/>
              <a:gd name="T4" fmla="*/ 0 60000 65536"/>
              <a:gd name="T5" fmla="*/ 0 60000 65536"/>
            </a:gdLst>
            <a:ahLst/>
            <a:cxnLst>
              <a:cxn ang="T4">
                <a:pos x="T0" y="T1"/>
              </a:cxn>
              <a:cxn ang="T5">
                <a:pos x="T2" y="T3"/>
              </a:cxn>
            </a:cxnLst>
            <a:rect l="0" t="0" r="r" b="b"/>
            <a:pathLst>
              <a:path w="432" h="144">
                <a:moveTo>
                  <a:pt x="0" y="0"/>
                </a:moveTo>
                <a:cubicBezTo>
                  <a:pt x="180" y="60"/>
                  <a:pt x="360" y="120"/>
                  <a:pt x="432" y="144"/>
                </a:cubicBezTo>
              </a:path>
            </a:pathLst>
          </a:custGeom>
          <a:noFill/>
          <a:ln w="28575" cap="flat" cmpd="sng">
            <a:solidFill>
              <a:srgbClr val="FF0000"/>
            </a:solidFill>
            <a:prstDash val="sysDot"/>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351" name="Freeform 7"/>
          <p:cNvSpPr>
            <a:spLocks/>
          </p:cNvSpPr>
          <p:nvPr/>
        </p:nvSpPr>
        <p:spPr bwMode="auto">
          <a:xfrm>
            <a:off x="4175919" y="4581129"/>
            <a:ext cx="954882" cy="792088"/>
          </a:xfrm>
          <a:custGeom>
            <a:avLst/>
            <a:gdLst>
              <a:gd name="T0" fmla="*/ 0 w 432"/>
              <a:gd name="T1" fmla="*/ 0 h 144"/>
              <a:gd name="T2" fmla="*/ 2147483647 w 432"/>
              <a:gd name="T3" fmla="*/ 2147483647 h 144"/>
              <a:gd name="T4" fmla="*/ 0 60000 65536"/>
              <a:gd name="T5" fmla="*/ 0 60000 65536"/>
            </a:gdLst>
            <a:ahLst/>
            <a:cxnLst>
              <a:cxn ang="T4">
                <a:pos x="T0" y="T1"/>
              </a:cxn>
              <a:cxn ang="T5">
                <a:pos x="T2" y="T3"/>
              </a:cxn>
            </a:cxnLst>
            <a:rect l="0" t="0" r="r" b="b"/>
            <a:pathLst>
              <a:path w="432" h="144">
                <a:moveTo>
                  <a:pt x="0" y="0"/>
                </a:moveTo>
                <a:cubicBezTo>
                  <a:pt x="180" y="60"/>
                  <a:pt x="360" y="120"/>
                  <a:pt x="432" y="144"/>
                </a:cubicBezTo>
              </a:path>
            </a:pathLst>
          </a:custGeom>
          <a:noFill/>
          <a:ln w="28575" cap="flat" cmpd="sng">
            <a:solidFill>
              <a:srgbClr val="FF0000"/>
            </a:solidFill>
            <a:prstDash val="sysDot"/>
            <a:round/>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5"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3</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25351"/>
                                        </p:tgtEl>
                                        <p:attrNameLst>
                                          <p:attrName>style.visibility</p:attrName>
                                        </p:attrNameLst>
                                      </p:cBhvr>
                                      <p:to>
                                        <p:strVal val="visible"/>
                                      </p:to>
                                    </p:set>
                                    <p:animEffect transition="in" filter="wipe(up)">
                                      <p:cBhvr>
                                        <p:cTn id="7" dur="500"/>
                                        <p:tgtEl>
                                          <p:spTgt spid="825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25350"/>
                                        </p:tgtEl>
                                        <p:attrNameLst>
                                          <p:attrName>style.visibility</p:attrName>
                                        </p:attrNameLst>
                                      </p:cBhvr>
                                      <p:to>
                                        <p:strVal val="visible"/>
                                      </p:to>
                                    </p:set>
                                    <p:animEffect transition="in" filter="wipe(up)">
                                      <p:cBhvr>
                                        <p:cTn id="12" dur="500"/>
                                        <p:tgtEl>
                                          <p:spTgt spid="825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50" grpId="0" animBg="1"/>
      <p:bldP spid="82535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举例(调度一)</a:t>
            </a:r>
          </a:p>
        </p:txBody>
      </p:sp>
      <p:sp>
        <p:nvSpPr>
          <p:cNvPr id="440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6373" name="Rectangle 5"/>
          <p:cNvSpPr>
            <a:spLocks noGrp="1" noChangeArrowheads="1"/>
          </p:cNvSpPr>
          <p:nvPr>
            <p:ph type="body" idx="1"/>
          </p:nvPr>
        </p:nvSpPr>
        <p:spPr>
          <a:xfrm>
            <a:off x="809625" y="1916113"/>
            <a:ext cx="7953375" cy="2448991"/>
          </a:xfrm>
        </p:spPr>
        <p:txBody>
          <a:bodyPr/>
          <a:lstStyle/>
          <a:p>
            <a:pPr eaLnBrk="1" hangingPunct="1">
              <a:lnSpc>
                <a:spcPct val="125000"/>
              </a:lnSpc>
              <a:spcBef>
                <a:spcPts val="0"/>
              </a:spcBef>
              <a:buClr>
                <a:srgbClr val="FF0000"/>
              </a:buClr>
              <a:defRPr/>
            </a:pPr>
            <a:r>
              <a:rPr lang="zh-CN" altLang="en-US" sz="2400" dirty="0" smtClean="0">
                <a:solidFill>
                  <a:srgbClr val="FF0000"/>
                </a:solidFill>
                <a:effectLst>
                  <a:outerShdw blurRad="38100" dist="38100" dir="2700000" algn="tl">
                    <a:srgbClr val="C0C0C0"/>
                  </a:outerShdw>
                </a:effectLst>
              </a:rPr>
              <a:t>三条向量指令全部串行执行</a:t>
            </a:r>
          </a:p>
          <a:p>
            <a:pPr eaLnBrk="1" hangingPunct="1">
              <a:lnSpc>
                <a:spcPct val="125000"/>
              </a:lnSpc>
              <a:spcBef>
                <a:spcPts val="0"/>
              </a:spcBef>
              <a:buFont typeface="Wingdings" pitchFamily="2" charset="2"/>
              <a:buNone/>
              <a:defRPr/>
            </a:pPr>
            <a:r>
              <a:rPr lang="zh-CN" altLang="en-US" sz="2400" dirty="0" smtClean="0"/>
              <a:t>    所需时间为：</a:t>
            </a:r>
          </a:p>
          <a:p>
            <a:pPr algn="ctr" eaLnBrk="1" hangingPunct="1">
              <a:lnSpc>
                <a:spcPct val="125000"/>
              </a:lnSpc>
              <a:spcBef>
                <a:spcPts val="0"/>
              </a:spcBef>
              <a:buFont typeface="Wingdings" pitchFamily="2" charset="2"/>
              <a:buNone/>
              <a:defRPr/>
            </a:pPr>
            <a:r>
              <a:rPr lang="zh-CN" altLang="en-US" sz="2400" dirty="0" smtClean="0"/>
              <a:t>[(1+6+1)+</a:t>
            </a:r>
            <a:r>
              <a:rPr lang="en-US" altLang="zh-CN" sz="2400" dirty="0" smtClean="0"/>
              <a:t>N-1]+[(1+6+1)+N-1</a:t>
            </a:r>
            <a:r>
              <a:rPr lang="en-US" altLang="zh-CN" sz="2400" dirty="0" smtClean="0"/>
              <a:t>]+[(</a:t>
            </a:r>
            <a:r>
              <a:rPr lang="en-US" altLang="zh-CN" sz="2400" dirty="0" smtClean="0"/>
              <a:t>1+7+1)+N-1</a:t>
            </a:r>
            <a:r>
              <a:rPr lang="en-US" altLang="zh-CN" sz="2400" dirty="0" smtClean="0"/>
              <a:t>]</a:t>
            </a:r>
          </a:p>
          <a:p>
            <a:pPr eaLnBrk="1" hangingPunct="1">
              <a:lnSpc>
                <a:spcPct val="125000"/>
              </a:lnSpc>
              <a:spcBef>
                <a:spcPts val="0"/>
              </a:spcBef>
              <a:buFont typeface="Wingdings" pitchFamily="2" charset="2"/>
              <a:buNone/>
              <a:defRPr/>
            </a:pPr>
            <a:r>
              <a:rPr lang="en-US" altLang="zh-CN" sz="2400" dirty="0" smtClean="0"/>
              <a:t>       =3N+22（</a:t>
            </a:r>
            <a:r>
              <a:rPr lang="zh-CN" altLang="en-US" sz="2400" dirty="0" smtClean="0"/>
              <a:t>拍）</a:t>
            </a:r>
            <a:endParaRPr lang="zh-CN" altLang="en-US" sz="2400" dirty="0" smtClean="0"/>
          </a:p>
        </p:txBody>
      </p:sp>
      <p:sp>
        <p:nvSpPr>
          <p:cNvPr id="826374" name="Rectangle 6"/>
          <p:cNvSpPr>
            <a:spLocks noChangeArrowheads="1"/>
          </p:cNvSpPr>
          <p:nvPr/>
        </p:nvSpPr>
        <p:spPr bwMode="auto">
          <a:xfrm>
            <a:off x="685800" y="4876800"/>
            <a:ext cx="7958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241425" indent="-1241425">
              <a:spcBef>
                <a:spcPct val="0"/>
              </a:spcBef>
              <a:defRPr kumimoji="1" sz="2400">
                <a:solidFill>
                  <a:schemeClr val="tx1"/>
                </a:solidFill>
                <a:latin typeface="Times New Roman" pitchFamily="18" charset="0"/>
                <a:ea typeface="宋体" pitchFamily="2" charset="-122"/>
              </a:defRPr>
            </a:lvl1pPr>
            <a:lvl2pPr marL="1717675" indent="-285750">
              <a:spcBef>
                <a:spcPct val="0"/>
              </a:spcBef>
              <a:defRPr kumimoji="1" sz="2400">
                <a:solidFill>
                  <a:schemeClr val="tx1"/>
                </a:solidFill>
                <a:latin typeface="Times New Roman" pitchFamily="18" charset="0"/>
                <a:ea typeface="宋体" pitchFamily="2" charset="-122"/>
              </a:defRPr>
            </a:lvl2pPr>
            <a:lvl3pPr marL="2136775" indent="-228600">
              <a:spcBef>
                <a:spcPct val="0"/>
              </a:spcBef>
              <a:defRPr kumimoji="1" sz="2400">
                <a:solidFill>
                  <a:schemeClr val="tx1"/>
                </a:solidFill>
                <a:latin typeface="Times New Roman" pitchFamily="18" charset="0"/>
                <a:ea typeface="宋体" pitchFamily="2" charset="-122"/>
              </a:defRPr>
            </a:lvl3pPr>
            <a:lvl4pPr marL="2555875" indent="-228600">
              <a:spcBef>
                <a:spcPct val="0"/>
              </a:spcBef>
              <a:defRPr kumimoji="1" sz="2400">
                <a:solidFill>
                  <a:schemeClr val="tx1"/>
                </a:solidFill>
                <a:latin typeface="Times New Roman" pitchFamily="18" charset="0"/>
                <a:ea typeface="宋体" pitchFamily="2" charset="-122"/>
              </a:defRPr>
            </a:lvl4pPr>
            <a:lvl5pPr marL="2974975" indent="-228600">
              <a:spcBef>
                <a:spcPct val="0"/>
              </a:spcBef>
              <a:defRPr kumimoji="1" sz="2400">
                <a:solidFill>
                  <a:schemeClr val="tx1"/>
                </a:solidFill>
                <a:latin typeface="Times New Roman" pitchFamily="18" charset="0"/>
                <a:ea typeface="宋体" pitchFamily="2" charset="-122"/>
              </a:defRPr>
            </a:lvl5pPr>
            <a:lvl6pPr marL="3432175" indent="-228600" fontAlgn="base">
              <a:spcBef>
                <a:spcPct val="0"/>
              </a:spcBef>
              <a:spcAft>
                <a:spcPct val="0"/>
              </a:spcAft>
              <a:defRPr kumimoji="1" sz="2400">
                <a:solidFill>
                  <a:schemeClr val="tx1"/>
                </a:solidFill>
                <a:latin typeface="Times New Roman" pitchFamily="18" charset="0"/>
                <a:ea typeface="宋体" pitchFamily="2" charset="-122"/>
              </a:defRPr>
            </a:lvl6pPr>
            <a:lvl7pPr marL="3889375" indent="-228600" fontAlgn="base">
              <a:spcBef>
                <a:spcPct val="0"/>
              </a:spcBef>
              <a:spcAft>
                <a:spcPct val="0"/>
              </a:spcAft>
              <a:defRPr kumimoji="1" sz="2400">
                <a:solidFill>
                  <a:schemeClr val="tx1"/>
                </a:solidFill>
                <a:latin typeface="Times New Roman" pitchFamily="18" charset="0"/>
                <a:ea typeface="宋体" pitchFamily="2" charset="-122"/>
              </a:defRPr>
            </a:lvl7pPr>
            <a:lvl8pPr marL="4346575" indent="-228600" fontAlgn="base">
              <a:spcBef>
                <a:spcPct val="0"/>
              </a:spcBef>
              <a:spcAft>
                <a:spcPct val="0"/>
              </a:spcAft>
              <a:defRPr kumimoji="1" sz="2400">
                <a:solidFill>
                  <a:schemeClr val="tx1"/>
                </a:solidFill>
                <a:latin typeface="Times New Roman" pitchFamily="18" charset="0"/>
                <a:ea typeface="宋体" pitchFamily="2" charset="-122"/>
              </a:defRPr>
            </a:lvl8pPr>
            <a:lvl9pPr marL="480377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989013" indent="-989013">
              <a:spcBef>
                <a:spcPct val="20000"/>
              </a:spcBef>
              <a:defRPr/>
            </a:pPr>
            <a:r>
              <a:rPr lang="zh-CN" altLang="en-US" b="1" dirty="0" smtClean="0">
                <a:solidFill>
                  <a:srgbClr val="FF0000"/>
                </a:solidFill>
                <a:effectLst>
                  <a:outerShdw blurRad="38100" dist="38100" dir="2700000" algn="tl">
                    <a:srgbClr val="C0C0C0"/>
                  </a:outerShdw>
                </a:effectLst>
                <a:latin typeface="Arial" pitchFamily="34" charset="0"/>
                <a:ea typeface="楷体_GB2312" pitchFamily="49" charset="-122"/>
              </a:rPr>
              <a:t>注意</a:t>
            </a:r>
            <a:r>
              <a:rPr lang="zh-CN" altLang="en-US" b="1" dirty="0" smtClean="0">
                <a:solidFill>
                  <a:srgbClr val="FF0000"/>
                </a:solidFill>
                <a:effectLst>
                  <a:outerShdw blurRad="38100" dist="38100" dir="2700000" algn="tl">
                    <a:srgbClr val="C0C0C0"/>
                  </a:outerShdw>
                </a:effectLst>
                <a:latin typeface="Arial" pitchFamily="34" charset="0"/>
                <a:ea typeface="楷体_GB2312" pitchFamily="49" charset="-122"/>
              </a:rPr>
              <a:t>：</a:t>
            </a:r>
            <a:r>
              <a:rPr lang="zh-CN" altLang="en-US" b="1" dirty="0">
                <a:latin typeface="Arial" pitchFamily="34" charset="0"/>
                <a:ea typeface="楷体_GB2312" pitchFamily="49" charset="-122"/>
              </a:rPr>
              <a:t>在</a:t>
            </a:r>
            <a:r>
              <a:rPr lang="en-US" altLang="zh-CN" b="1" dirty="0" smtClean="0">
                <a:latin typeface="Arial" pitchFamily="34" charset="0"/>
                <a:ea typeface="楷体_GB2312" pitchFamily="49" charset="-122"/>
              </a:rPr>
              <a:t>CRAY-1</a:t>
            </a:r>
            <a:r>
              <a:rPr lang="zh-CN" altLang="en-US" b="1" dirty="0" smtClean="0">
                <a:latin typeface="Arial" pitchFamily="34" charset="0"/>
                <a:ea typeface="楷体_GB2312" pitchFamily="49" charset="-122"/>
              </a:rPr>
              <a:t>中出于同步的要求，在</a:t>
            </a:r>
            <a:r>
              <a:rPr lang="zh-CN" altLang="en-US" b="1" dirty="0">
                <a:latin typeface="Arial" pitchFamily="34" charset="0"/>
                <a:ea typeface="楷体_GB2312" pitchFamily="49" charset="-122"/>
              </a:rPr>
              <a:t>链接</a:t>
            </a:r>
            <a:r>
              <a:rPr lang="zh-CN" altLang="en-US" b="1" dirty="0" smtClean="0">
                <a:latin typeface="Arial" pitchFamily="34" charset="0"/>
                <a:ea typeface="楷体_GB2312" pitchFamily="49" charset="-122"/>
              </a:rPr>
              <a:t>时，把</a:t>
            </a:r>
            <a:r>
              <a:rPr lang="zh-CN" altLang="en-US" b="1" dirty="0">
                <a:latin typeface="Arial" pitchFamily="34" charset="0"/>
                <a:ea typeface="楷体_GB2312" pitchFamily="49" charset="-122"/>
              </a:rPr>
              <a:t>向量数据元素送往向量功能部件以及把结果存入向量寄存器都需要一拍时间，从存储器中把数据送入访存功能部件也需要一拍时间。</a:t>
            </a:r>
          </a:p>
        </p:txBody>
      </p:sp>
      <p:sp>
        <p:nvSpPr>
          <p:cNvPr id="44038"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4</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举例(调度二</a:t>
            </a:r>
            <a:r>
              <a:rPr lang="en-US" altLang="zh-CN" sz="3200" smtClean="0"/>
              <a:t>)</a:t>
            </a:r>
          </a:p>
        </p:txBody>
      </p:sp>
      <p:sp>
        <p:nvSpPr>
          <p:cNvPr id="450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7396" name="Rectangle 4"/>
          <p:cNvSpPr>
            <a:spLocks noGrp="1" noChangeArrowheads="1"/>
          </p:cNvSpPr>
          <p:nvPr>
            <p:ph type="body" idx="1"/>
          </p:nvPr>
        </p:nvSpPr>
        <p:spPr>
          <a:xfrm>
            <a:off x="809625" y="1916113"/>
            <a:ext cx="7953375" cy="2304975"/>
          </a:xfrm>
        </p:spPr>
        <p:txBody>
          <a:bodyPr/>
          <a:lstStyle/>
          <a:p>
            <a:pPr eaLnBrk="1" hangingPunct="1">
              <a:lnSpc>
                <a:spcPct val="125000"/>
              </a:lnSpc>
              <a:spcBef>
                <a:spcPts val="0"/>
              </a:spcBef>
              <a:buClr>
                <a:srgbClr val="FF0000"/>
              </a:buClr>
              <a:defRPr/>
            </a:pPr>
            <a:r>
              <a:rPr lang="zh-CN" altLang="en-US" sz="2400" dirty="0" smtClean="0">
                <a:solidFill>
                  <a:srgbClr val="FF0000"/>
                </a:solidFill>
                <a:effectLst>
                  <a:outerShdw blurRad="38100" dist="38100" dir="2700000" algn="tl">
                    <a:srgbClr val="C0C0C0"/>
                  </a:outerShdw>
                </a:effectLst>
              </a:rPr>
              <a:t>前两条并行执行，第三条串行执行</a:t>
            </a:r>
          </a:p>
          <a:p>
            <a:pPr eaLnBrk="1" hangingPunct="1">
              <a:lnSpc>
                <a:spcPct val="125000"/>
              </a:lnSpc>
              <a:spcBef>
                <a:spcPts val="0"/>
              </a:spcBef>
              <a:buFont typeface="Wingdings" pitchFamily="2" charset="2"/>
              <a:buNone/>
              <a:defRPr/>
            </a:pPr>
            <a:r>
              <a:rPr lang="zh-CN" altLang="en-US" sz="2400" dirty="0" smtClean="0"/>
              <a:t>   所需时间为：</a:t>
            </a:r>
          </a:p>
          <a:p>
            <a:pPr algn="ctr" eaLnBrk="1" hangingPunct="1">
              <a:lnSpc>
                <a:spcPct val="125000"/>
              </a:lnSpc>
              <a:spcBef>
                <a:spcPts val="0"/>
              </a:spcBef>
              <a:buFont typeface="Wingdings" pitchFamily="2" charset="2"/>
              <a:buNone/>
              <a:defRPr/>
            </a:pPr>
            <a:r>
              <a:rPr lang="en-US" altLang="zh-CN" sz="2400" dirty="0" smtClean="0"/>
              <a:t>  [(1+6+1)+N-1]+[(1+7+1)+N-1]</a:t>
            </a:r>
          </a:p>
          <a:p>
            <a:pPr eaLnBrk="1" hangingPunct="1">
              <a:lnSpc>
                <a:spcPct val="125000"/>
              </a:lnSpc>
              <a:spcBef>
                <a:spcPts val="0"/>
              </a:spcBef>
              <a:buFont typeface="Wingdings" pitchFamily="2" charset="2"/>
              <a:buNone/>
              <a:defRPr/>
            </a:pPr>
            <a:r>
              <a:rPr lang="en-US" altLang="zh-CN" sz="2400" dirty="0" smtClean="0"/>
              <a:t>                    =</a:t>
            </a:r>
            <a:r>
              <a:rPr lang="en-US" altLang="zh-CN" sz="2400" dirty="0" smtClean="0"/>
              <a:t>2N+15（</a:t>
            </a:r>
            <a:r>
              <a:rPr lang="zh-CN" altLang="en-US" sz="2400" dirty="0" smtClean="0"/>
              <a:t>拍）</a:t>
            </a:r>
          </a:p>
        </p:txBody>
      </p:sp>
      <p:sp>
        <p:nvSpPr>
          <p:cNvPr id="45062"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5</a:t>
            </a:r>
          </a:p>
        </p:txBody>
      </p:sp>
      <p:sp>
        <p:nvSpPr>
          <p:cNvPr id="7" name="Rectangle 6"/>
          <p:cNvSpPr>
            <a:spLocks noChangeArrowheads="1"/>
          </p:cNvSpPr>
          <p:nvPr/>
        </p:nvSpPr>
        <p:spPr bwMode="auto">
          <a:xfrm>
            <a:off x="685800" y="4876800"/>
            <a:ext cx="7958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241425" indent="-1241425">
              <a:spcBef>
                <a:spcPct val="0"/>
              </a:spcBef>
              <a:defRPr kumimoji="1" sz="2400">
                <a:solidFill>
                  <a:schemeClr val="tx1"/>
                </a:solidFill>
                <a:latin typeface="Times New Roman" pitchFamily="18" charset="0"/>
                <a:ea typeface="宋体" pitchFamily="2" charset="-122"/>
              </a:defRPr>
            </a:lvl1pPr>
            <a:lvl2pPr marL="1717675" indent="-285750">
              <a:spcBef>
                <a:spcPct val="0"/>
              </a:spcBef>
              <a:defRPr kumimoji="1" sz="2400">
                <a:solidFill>
                  <a:schemeClr val="tx1"/>
                </a:solidFill>
                <a:latin typeface="Times New Roman" pitchFamily="18" charset="0"/>
                <a:ea typeface="宋体" pitchFamily="2" charset="-122"/>
              </a:defRPr>
            </a:lvl2pPr>
            <a:lvl3pPr marL="2136775" indent="-228600">
              <a:spcBef>
                <a:spcPct val="0"/>
              </a:spcBef>
              <a:defRPr kumimoji="1" sz="2400">
                <a:solidFill>
                  <a:schemeClr val="tx1"/>
                </a:solidFill>
                <a:latin typeface="Times New Roman" pitchFamily="18" charset="0"/>
                <a:ea typeface="宋体" pitchFamily="2" charset="-122"/>
              </a:defRPr>
            </a:lvl3pPr>
            <a:lvl4pPr marL="2555875" indent="-228600">
              <a:spcBef>
                <a:spcPct val="0"/>
              </a:spcBef>
              <a:defRPr kumimoji="1" sz="2400">
                <a:solidFill>
                  <a:schemeClr val="tx1"/>
                </a:solidFill>
                <a:latin typeface="Times New Roman" pitchFamily="18" charset="0"/>
                <a:ea typeface="宋体" pitchFamily="2" charset="-122"/>
              </a:defRPr>
            </a:lvl4pPr>
            <a:lvl5pPr marL="2974975" indent="-228600">
              <a:spcBef>
                <a:spcPct val="0"/>
              </a:spcBef>
              <a:defRPr kumimoji="1" sz="2400">
                <a:solidFill>
                  <a:schemeClr val="tx1"/>
                </a:solidFill>
                <a:latin typeface="Times New Roman" pitchFamily="18" charset="0"/>
                <a:ea typeface="宋体" pitchFamily="2" charset="-122"/>
              </a:defRPr>
            </a:lvl5pPr>
            <a:lvl6pPr marL="3432175" indent="-228600" fontAlgn="base">
              <a:spcBef>
                <a:spcPct val="0"/>
              </a:spcBef>
              <a:spcAft>
                <a:spcPct val="0"/>
              </a:spcAft>
              <a:defRPr kumimoji="1" sz="2400">
                <a:solidFill>
                  <a:schemeClr val="tx1"/>
                </a:solidFill>
                <a:latin typeface="Times New Roman" pitchFamily="18" charset="0"/>
                <a:ea typeface="宋体" pitchFamily="2" charset="-122"/>
              </a:defRPr>
            </a:lvl6pPr>
            <a:lvl7pPr marL="3889375" indent="-228600" fontAlgn="base">
              <a:spcBef>
                <a:spcPct val="0"/>
              </a:spcBef>
              <a:spcAft>
                <a:spcPct val="0"/>
              </a:spcAft>
              <a:defRPr kumimoji="1" sz="2400">
                <a:solidFill>
                  <a:schemeClr val="tx1"/>
                </a:solidFill>
                <a:latin typeface="Times New Roman" pitchFamily="18" charset="0"/>
                <a:ea typeface="宋体" pitchFamily="2" charset="-122"/>
              </a:defRPr>
            </a:lvl7pPr>
            <a:lvl8pPr marL="4346575" indent="-228600" fontAlgn="base">
              <a:spcBef>
                <a:spcPct val="0"/>
              </a:spcBef>
              <a:spcAft>
                <a:spcPct val="0"/>
              </a:spcAft>
              <a:defRPr kumimoji="1" sz="2400">
                <a:solidFill>
                  <a:schemeClr val="tx1"/>
                </a:solidFill>
                <a:latin typeface="Times New Roman" pitchFamily="18" charset="0"/>
                <a:ea typeface="宋体" pitchFamily="2" charset="-122"/>
              </a:defRPr>
            </a:lvl8pPr>
            <a:lvl9pPr marL="480377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989013" indent="-989013">
              <a:spcBef>
                <a:spcPct val="20000"/>
              </a:spcBef>
              <a:defRPr/>
            </a:pPr>
            <a:r>
              <a:rPr lang="zh-CN" altLang="en-US" b="1" dirty="0" smtClean="0">
                <a:solidFill>
                  <a:srgbClr val="FF0000"/>
                </a:solidFill>
                <a:effectLst>
                  <a:outerShdw blurRad="38100" dist="38100" dir="2700000" algn="tl">
                    <a:srgbClr val="C0C0C0"/>
                  </a:outerShdw>
                </a:effectLst>
                <a:latin typeface="Arial" pitchFamily="34" charset="0"/>
                <a:ea typeface="楷体_GB2312" pitchFamily="49" charset="-122"/>
              </a:rPr>
              <a:t>注意</a:t>
            </a:r>
            <a:r>
              <a:rPr lang="zh-CN" altLang="en-US" b="1" dirty="0" smtClean="0">
                <a:solidFill>
                  <a:srgbClr val="FF0000"/>
                </a:solidFill>
                <a:effectLst>
                  <a:outerShdw blurRad="38100" dist="38100" dir="2700000" algn="tl">
                    <a:srgbClr val="C0C0C0"/>
                  </a:outerShdw>
                </a:effectLst>
                <a:latin typeface="Arial" pitchFamily="34" charset="0"/>
                <a:ea typeface="楷体_GB2312" pitchFamily="49" charset="-122"/>
              </a:rPr>
              <a:t>：</a:t>
            </a:r>
            <a:r>
              <a:rPr lang="zh-CN" altLang="en-US" b="1" dirty="0">
                <a:latin typeface="Arial" pitchFamily="34" charset="0"/>
                <a:ea typeface="楷体_GB2312" pitchFamily="49" charset="-122"/>
              </a:rPr>
              <a:t>在</a:t>
            </a:r>
            <a:r>
              <a:rPr lang="en-US" altLang="zh-CN" b="1" dirty="0" smtClean="0">
                <a:latin typeface="Arial" pitchFamily="34" charset="0"/>
                <a:ea typeface="楷体_GB2312" pitchFamily="49" charset="-122"/>
              </a:rPr>
              <a:t>CRAY-1</a:t>
            </a:r>
            <a:r>
              <a:rPr lang="zh-CN" altLang="en-US" b="1" dirty="0" smtClean="0">
                <a:latin typeface="Arial" pitchFamily="34" charset="0"/>
                <a:ea typeface="楷体_GB2312" pitchFamily="49" charset="-122"/>
              </a:rPr>
              <a:t>中出于同步的要求，在</a:t>
            </a:r>
            <a:r>
              <a:rPr lang="zh-CN" altLang="en-US" b="1" dirty="0">
                <a:latin typeface="Arial" pitchFamily="34" charset="0"/>
                <a:ea typeface="楷体_GB2312" pitchFamily="49" charset="-122"/>
              </a:rPr>
              <a:t>链接</a:t>
            </a:r>
            <a:r>
              <a:rPr lang="zh-CN" altLang="en-US" b="1" dirty="0" smtClean="0">
                <a:latin typeface="Arial" pitchFamily="34" charset="0"/>
                <a:ea typeface="楷体_GB2312" pitchFamily="49" charset="-122"/>
              </a:rPr>
              <a:t>时，把</a:t>
            </a:r>
            <a:r>
              <a:rPr lang="zh-CN" altLang="en-US" b="1" dirty="0">
                <a:latin typeface="Arial" pitchFamily="34" charset="0"/>
                <a:ea typeface="楷体_GB2312" pitchFamily="49" charset="-122"/>
              </a:rPr>
              <a:t>向量数据元素送往向量功能部件以及把结果存入向量寄存器都需要一拍时间，从存储器中把数据送入访存功能部件也需要一拍时间。</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举例(调度三</a:t>
            </a:r>
            <a:r>
              <a:rPr lang="en-US" altLang="zh-CN" sz="3200" smtClean="0"/>
              <a:t>)</a:t>
            </a:r>
          </a:p>
        </p:txBody>
      </p:sp>
      <p:sp>
        <p:nvSpPr>
          <p:cNvPr id="460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828420" name="Rectangle 4"/>
          <p:cNvSpPr>
            <a:spLocks noGrp="1" noChangeArrowheads="1"/>
          </p:cNvSpPr>
          <p:nvPr>
            <p:ph type="body" idx="1"/>
          </p:nvPr>
        </p:nvSpPr>
        <p:spPr>
          <a:xfrm>
            <a:off x="809625" y="1916113"/>
            <a:ext cx="7953375" cy="2606675"/>
          </a:xfrm>
        </p:spPr>
        <p:txBody>
          <a:bodyPr/>
          <a:lstStyle/>
          <a:p>
            <a:pPr eaLnBrk="1" hangingPunct="1">
              <a:lnSpc>
                <a:spcPct val="125000"/>
              </a:lnSpc>
              <a:spcBef>
                <a:spcPts val="0"/>
              </a:spcBef>
              <a:buClr>
                <a:srgbClr val="FF0000"/>
              </a:buClr>
              <a:defRPr/>
            </a:pPr>
            <a:r>
              <a:rPr lang="zh-CN" altLang="en-US" sz="2400" dirty="0" smtClean="0">
                <a:solidFill>
                  <a:srgbClr val="FF0000"/>
                </a:solidFill>
                <a:effectLst>
                  <a:outerShdw blurRad="38100" dist="38100" dir="2700000" algn="tl">
                    <a:srgbClr val="C0C0C0"/>
                  </a:outerShdw>
                </a:effectLst>
              </a:rPr>
              <a:t>三条向量指令采用链接技术</a:t>
            </a:r>
          </a:p>
          <a:p>
            <a:pPr eaLnBrk="1" hangingPunct="1">
              <a:lnSpc>
                <a:spcPct val="125000"/>
              </a:lnSpc>
              <a:spcBef>
                <a:spcPts val="0"/>
              </a:spcBef>
              <a:buFont typeface="Wingdings" pitchFamily="2" charset="2"/>
              <a:buNone/>
              <a:defRPr/>
            </a:pPr>
            <a:r>
              <a:rPr lang="zh-CN" altLang="en-US" sz="2400" dirty="0" smtClean="0"/>
              <a:t>   所需时间为：</a:t>
            </a:r>
          </a:p>
          <a:p>
            <a:pPr algn="ctr" eaLnBrk="1" hangingPunct="1">
              <a:lnSpc>
                <a:spcPct val="125000"/>
              </a:lnSpc>
              <a:spcBef>
                <a:spcPts val="0"/>
              </a:spcBef>
              <a:buFont typeface="Wingdings" pitchFamily="2" charset="2"/>
              <a:buNone/>
              <a:defRPr/>
            </a:pPr>
            <a:r>
              <a:rPr lang="en-US" altLang="zh-CN" sz="2400" dirty="0" smtClean="0"/>
              <a:t>  (1+6+1)+(1+7+1)+N-1</a:t>
            </a:r>
          </a:p>
          <a:p>
            <a:pPr eaLnBrk="1" hangingPunct="1">
              <a:lnSpc>
                <a:spcPct val="125000"/>
              </a:lnSpc>
              <a:spcBef>
                <a:spcPts val="0"/>
              </a:spcBef>
              <a:buFont typeface="Wingdings" pitchFamily="2" charset="2"/>
              <a:buNone/>
              <a:defRPr/>
            </a:pPr>
            <a:r>
              <a:rPr lang="en-US" altLang="zh-CN" sz="2400" dirty="0" smtClean="0"/>
              <a:t>                           =</a:t>
            </a:r>
            <a:r>
              <a:rPr lang="en-US" altLang="zh-CN" sz="2400" dirty="0" smtClean="0"/>
              <a:t>N+16（</a:t>
            </a:r>
            <a:r>
              <a:rPr lang="zh-CN" altLang="en-US" sz="2400" dirty="0" smtClean="0"/>
              <a:t>拍）</a:t>
            </a:r>
          </a:p>
        </p:txBody>
      </p:sp>
      <p:sp>
        <p:nvSpPr>
          <p:cNvPr id="46086"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6</a:t>
            </a:r>
          </a:p>
        </p:txBody>
      </p:sp>
      <p:sp>
        <p:nvSpPr>
          <p:cNvPr id="7" name="Rectangle 6"/>
          <p:cNvSpPr>
            <a:spLocks noChangeArrowheads="1"/>
          </p:cNvSpPr>
          <p:nvPr/>
        </p:nvSpPr>
        <p:spPr bwMode="auto">
          <a:xfrm>
            <a:off x="685800" y="4876800"/>
            <a:ext cx="7958138"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241425" indent="-1241425">
              <a:spcBef>
                <a:spcPct val="0"/>
              </a:spcBef>
              <a:defRPr kumimoji="1" sz="2400">
                <a:solidFill>
                  <a:schemeClr val="tx1"/>
                </a:solidFill>
                <a:latin typeface="Times New Roman" pitchFamily="18" charset="0"/>
                <a:ea typeface="宋体" pitchFamily="2" charset="-122"/>
              </a:defRPr>
            </a:lvl1pPr>
            <a:lvl2pPr marL="1717675" indent="-285750">
              <a:spcBef>
                <a:spcPct val="0"/>
              </a:spcBef>
              <a:defRPr kumimoji="1" sz="2400">
                <a:solidFill>
                  <a:schemeClr val="tx1"/>
                </a:solidFill>
                <a:latin typeface="Times New Roman" pitchFamily="18" charset="0"/>
                <a:ea typeface="宋体" pitchFamily="2" charset="-122"/>
              </a:defRPr>
            </a:lvl2pPr>
            <a:lvl3pPr marL="2136775" indent="-228600">
              <a:spcBef>
                <a:spcPct val="0"/>
              </a:spcBef>
              <a:defRPr kumimoji="1" sz="2400">
                <a:solidFill>
                  <a:schemeClr val="tx1"/>
                </a:solidFill>
                <a:latin typeface="Times New Roman" pitchFamily="18" charset="0"/>
                <a:ea typeface="宋体" pitchFamily="2" charset="-122"/>
              </a:defRPr>
            </a:lvl3pPr>
            <a:lvl4pPr marL="2555875" indent="-228600">
              <a:spcBef>
                <a:spcPct val="0"/>
              </a:spcBef>
              <a:defRPr kumimoji="1" sz="2400">
                <a:solidFill>
                  <a:schemeClr val="tx1"/>
                </a:solidFill>
                <a:latin typeface="Times New Roman" pitchFamily="18" charset="0"/>
                <a:ea typeface="宋体" pitchFamily="2" charset="-122"/>
              </a:defRPr>
            </a:lvl4pPr>
            <a:lvl5pPr marL="2974975" indent="-228600">
              <a:spcBef>
                <a:spcPct val="0"/>
              </a:spcBef>
              <a:defRPr kumimoji="1" sz="2400">
                <a:solidFill>
                  <a:schemeClr val="tx1"/>
                </a:solidFill>
                <a:latin typeface="Times New Roman" pitchFamily="18" charset="0"/>
                <a:ea typeface="宋体" pitchFamily="2" charset="-122"/>
              </a:defRPr>
            </a:lvl5pPr>
            <a:lvl6pPr marL="3432175" indent="-228600" fontAlgn="base">
              <a:spcBef>
                <a:spcPct val="0"/>
              </a:spcBef>
              <a:spcAft>
                <a:spcPct val="0"/>
              </a:spcAft>
              <a:defRPr kumimoji="1" sz="2400">
                <a:solidFill>
                  <a:schemeClr val="tx1"/>
                </a:solidFill>
                <a:latin typeface="Times New Roman" pitchFamily="18" charset="0"/>
                <a:ea typeface="宋体" pitchFamily="2" charset="-122"/>
              </a:defRPr>
            </a:lvl6pPr>
            <a:lvl7pPr marL="3889375" indent="-228600" fontAlgn="base">
              <a:spcBef>
                <a:spcPct val="0"/>
              </a:spcBef>
              <a:spcAft>
                <a:spcPct val="0"/>
              </a:spcAft>
              <a:defRPr kumimoji="1" sz="2400">
                <a:solidFill>
                  <a:schemeClr val="tx1"/>
                </a:solidFill>
                <a:latin typeface="Times New Roman" pitchFamily="18" charset="0"/>
                <a:ea typeface="宋体" pitchFamily="2" charset="-122"/>
              </a:defRPr>
            </a:lvl7pPr>
            <a:lvl8pPr marL="4346575" indent="-228600" fontAlgn="base">
              <a:spcBef>
                <a:spcPct val="0"/>
              </a:spcBef>
              <a:spcAft>
                <a:spcPct val="0"/>
              </a:spcAft>
              <a:defRPr kumimoji="1" sz="2400">
                <a:solidFill>
                  <a:schemeClr val="tx1"/>
                </a:solidFill>
                <a:latin typeface="Times New Roman" pitchFamily="18" charset="0"/>
                <a:ea typeface="宋体" pitchFamily="2" charset="-122"/>
              </a:defRPr>
            </a:lvl8pPr>
            <a:lvl9pPr marL="480377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marL="989013" indent="-989013">
              <a:spcBef>
                <a:spcPct val="20000"/>
              </a:spcBef>
              <a:defRPr/>
            </a:pPr>
            <a:r>
              <a:rPr lang="zh-CN" altLang="en-US" b="1" dirty="0" smtClean="0">
                <a:solidFill>
                  <a:srgbClr val="FF0000"/>
                </a:solidFill>
                <a:effectLst>
                  <a:outerShdw blurRad="38100" dist="38100" dir="2700000" algn="tl">
                    <a:srgbClr val="C0C0C0"/>
                  </a:outerShdw>
                </a:effectLst>
                <a:latin typeface="Arial" pitchFamily="34" charset="0"/>
                <a:ea typeface="楷体_GB2312" pitchFamily="49" charset="-122"/>
              </a:rPr>
              <a:t>注意</a:t>
            </a:r>
            <a:r>
              <a:rPr lang="zh-CN" altLang="en-US" b="1" dirty="0" smtClean="0">
                <a:solidFill>
                  <a:srgbClr val="FF0000"/>
                </a:solidFill>
                <a:effectLst>
                  <a:outerShdw blurRad="38100" dist="38100" dir="2700000" algn="tl">
                    <a:srgbClr val="C0C0C0"/>
                  </a:outerShdw>
                </a:effectLst>
                <a:latin typeface="Arial" pitchFamily="34" charset="0"/>
                <a:ea typeface="楷体_GB2312" pitchFamily="49" charset="-122"/>
              </a:rPr>
              <a:t>：</a:t>
            </a:r>
            <a:r>
              <a:rPr lang="zh-CN" altLang="en-US" b="1" dirty="0">
                <a:latin typeface="Arial" pitchFamily="34" charset="0"/>
                <a:ea typeface="楷体_GB2312" pitchFamily="49" charset="-122"/>
              </a:rPr>
              <a:t>在</a:t>
            </a:r>
            <a:r>
              <a:rPr lang="en-US" altLang="zh-CN" b="1" dirty="0" smtClean="0">
                <a:latin typeface="Arial" pitchFamily="34" charset="0"/>
                <a:ea typeface="楷体_GB2312" pitchFamily="49" charset="-122"/>
              </a:rPr>
              <a:t>CRAY-1</a:t>
            </a:r>
            <a:r>
              <a:rPr lang="zh-CN" altLang="en-US" b="1" dirty="0" smtClean="0">
                <a:latin typeface="Arial" pitchFamily="34" charset="0"/>
                <a:ea typeface="楷体_GB2312" pitchFamily="49" charset="-122"/>
              </a:rPr>
              <a:t>中出于同步的要求，在</a:t>
            </a:r>
            <a:r>
              <a:rPr lang="zh-CN" altLang="en-US" b="1" dirty="0">
                <a:latin typeface="Arial" pitchFamily="34" charset="0"/>
                <a:ea typeface="楷体_GB2312" pitchFamily="49" charset="-122"/>
              </a:rPr>
              <a:t>链接</a:t>
            </a:r>
            <a:r>
              <a:rPr lang="zh-CN" altLang="en-US" b="1" dirty="0" smtClean="0">
                <a:latin typeface="Arial" pitchFamily="34" charset="0"/>
                <a:ea typeface="楷体_GB2312" pitchFamily="49" charset="-122"/>
              </a:rPr>
              <a:t>时，把</a:t>
            </a:r>
            <a:r>
              <a:rPr lang="zh-CN" altLang="en-US" b="1" dirty="0">
                <a:latin typeface="Arial" pitchFamily="34" charset="0"/>
                <a:ea typeface="楷体_GB2312" pitchFamily="49" charset="-122"/>
              </a:rPr>
              <a:t>向量数据元素送往向量功能部件以及把结果存入向量寄存器都需要一拍时间，从存储器中把数据送入访存功能部件也需要一拍时间。</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p:txBody>
          <a:bodyPr/>
          <a:lstStyle/>
          <a:p>
            <a:pPr eaLnBrk="1" hangingPunct="1">
              <a:defRPr/>
            </a:pPr>
            <a:r>
              <a:rPr lang="zh-CN" altLang="en-US" smtClean="0"/>
              <a:t>向量链接技术</a:t>
            </a:r>
            <a:r>
              <a:rPr lang="zh-CN" altLang="en-US" sz="3200" smtClean="0"/>
              <a:t/>
            </a:r>
            <a:br>
              <a:rPr lang="zh-CN" altLang="en-US" sz="3200" smtClean="0"/>
            </a:br>
            <a:r>
              <a:rPr lang="zh-CN" altLang="en-US" sz="3200" smtClean="0"/>
              <a:t>                      — 举例(调度三</a:t>
            </a:r>
            <a:r>
              <a:rPr lang="en-US" altLang="zh-CN" sz="3200" smtClean="0"/>
              <a:t>)</a:t>
            </a:r>
          </a:p>
        </p:txBody>
      </p:sp>
      <p:sp>
        <p:nvSpPr>
          <p:cNvPr id="471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链接技术</a:t>
            </a:r>
            <a:endParaRPr lang="zh-CN" altLang="en-US" sz="1200" b="0">
              <a:latin typeface="Times New Roman" pitchFamily="18" charset="0"/>
              <a:ea typeface="幼圆" pitchFamily="49" charset="-122"/>
            </a:endParaRPr>
          </a:p>
        </p:txBody>
      </p:sp>
      <p:sp>
        <p:nvSpPr>
          <p:cNvPr id="47108" name="Rectangle 8"/>
          <p:cNvSpPr>
            <a:spLocks noChangeArrowheads="1"/>
          </p:cNvSpPr>
          <p:nvPr/>
        </p:nvSpPr>
        <p:spPr bwMode="auto">
          <a:xfrm>
            <a:off x="3873500" y="2105025"/>
            <a:ext cx="12954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浮点加</a:t>
            </a:r>
            <a:endParaRPr lang="zh-CN" altLang="en-US" sz="2400">
              <a:solidFill>
                <a:schemeClr val="tx2"/>
              </a:solidFill>
              <a:latin typeface="Comic Sans MS" pitchFamily="66" charset="0"/>
            </a:endParaRPr>
          </a:p>
        </p:txBody>
      </p:sp>
      <p:sp>
        <p:nvSpPr>
          <p:cNvPr id="47109" name="Rectangle 9"/>
          <p:cNvSpPr>
            <a:spLocks noChangeArrowheads="1"/>
          </p:cNvSpPr>
          <p:nvPr/>
        </p:nvSpPr>
        <p:spPr bwMode="auto">
          <a:xfrm>
            <a:off x="81407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7</a:t>
            </a:r>
          </a:p>
        </p:txBody>
      </p:sp>
      <p:sp>
        <p:nvSpPr>
          <p:cNvPr id="47110" name="Rectangle 10"/>
          <p:cNvSpPr>
            <a:spLocks noChangeArrowheads="1"/>
          </p:cNvSpPr>
          <p:nvPr/>
        </p:nvSpPr>
        <p:spPr bwMode="auto">
          <a:xfrm>
            <a:off x="63119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1</a:t>
            </a:r>
          </a:p>
        </p:txBody>
      </p:sp>
      <p:sp>
        <p:nvSpPr>
          <p:cNvPr id="47111" name="Rectangle 11"/>
          <p:cNvSpPr>
            <a:spLocks noChangeArrowheads="1"/>
          </p:cNvSpPr>
          <p:nvPr/>
        </p:nvSpPr>
        <p:spPr bwMode="auto">
          <a:xfrm>
            <a:off x="66167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2</a:t>
            </a:r>
          </a:p>
        </p:txBody>
      </p:sp>
      <p:sp>
        <p:nvSpPr>
          <p:cNvPr id="47112" name="Rectangle 12"/>
          <p:cNvSpPr>
            <a:spLocks noChangeArrowheads="1"/>
          </p:cNvSpPr>
          <p:nvPr/>
        </p:nvSpPr>
        <p:spPr bwMode="auto">
          <a:xfrm>
            <a:off x="69215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3</a:t>
            </a:r>
          </a:p>
        </p:txBody>
      </p:sp>
      <p:sp>
        <p:nvSpPr>
          <p:cNvPr id="47113" name="Rectangle 13"/>
          <p:cNvSpPr>
            <a:spLocks noChangeArrowheads="1"/>
          </p:cNvSpPr>
          <p:nvPr/>
        </p:nvSpPr>
        <p:spPr bwMode="auto">
          <a:xfrm>
            <a:off x="72263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4</a:t>
            </a:r>
          </a:p>
        </p:txBody>
      </p:sp>
      <p:sp>
        <p:nvSpPr>
          <p:cNvPr id="47114" name="Rectangle 14"/>
          <p:cNvSpPr>
            <a:spLocks noChangeArrowheads="1"/>
          </p:cNvSpPr>
          <p:nvPr/>
        </p:nvSpPr>
        <p:spPr bwMode="auto">
          <a:xfrm>
            <a:off x="75311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5</a:t>
            </a:r>
          </a:p>
        </p:txBody>
      </p:sp>
      <p:sp>
        <p:nvSpPr>
          <p:cNvPr id="47115" name="Rectangle 15"/>
          <p:cNvSpPr>
            <a:spLocks noChangeArrowheads="1"/>
          </p:cNvSpPr>
          <p:nvPr/>
        </p:nvSpPr>
        <p:spPr bwMode="auto">
          <a:xfrm>
            <a:off x="7835900" y="32670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6</a:t>
            </a:r>
          </a:p>
        </p:txBody>
      </p:sp>
      <p:sp>
        <p:nvSpPr>
          <p:cNvPr id="47116" name="Rectangle 16"/>
          <p:cNvSpPr>
            <a:spLocks noChangeArrowheads="1"/>
          </p:cNvSpPr>
          <p:nvPr/>
        </p:nvSpPr>
        <p:spPr bwMode="auto">
          <a:xfrm>
            <a:off x="1130300" y="4041775"/>
            <a:ext cx="457200" cy="7747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latin typeface="Comic Sans MS" pitchFamily="66" charset="0"/>
              </a:rPr>
              <a:t>Mem</a:t>
            </a:r>
          </a:p>
        </p:txBody>
      </p:sp>
      <p:sp>
        <p:nvSpPr>
          <p:cNvPr id="47117" name="Rectangle 17"/>
          <p:cNvSpPr>
            <a:spLocks noChangeArrowheads="1"/>
          </p:cNvSpPr>
          <p:nvPr/>
        </p:nvSpPr>
        <p:spPr bwMode="auto">
          <a:xfrm rot="5400000">
            <a:off x="20383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dirty="0">
                <a:solidFill>
                  <a:schemeClr val="tx2"/>
                </a:solidFill>
                <a:latin typeface="Comic Sans MS" pitchFamily="66" charset="0"/>
              </a:rPr>
              <a:t>V</a:t>
            </a:r>
            <a:r>
              <a:rPr lang="en-US" altLang="zh-CN" sz="2400" baseline="-25000" dirty="0">
                <a:solidFill>
                  <a:schemeClr val="tx2"/>
                </a:solidFill>
                <a:latin typeface="Comic Sans MS" pitchFamily="66" charset="0"/>
              </a:rPr>
              <a:t>0</a:t>
            </a:r>
          </a:p>
        </p:txBody>
      </p:sp>
      <p:sp>
        <p:nvSpPr>
          <p:cNvPr id="47118" name="Rectangle 18"/>
          <p:cNvSpPr>
            <a:spLocks noChangeArrowheads="1"/>
          </p:cNvSpPr>
          <p:nvPr/>
        </p:nvSpPr>
        <p:spPr bwMode="auto">
          <a:xfrm rot="5400000">
            <a:off x="16954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19" name="Rectangle 19"/>
          <p:cNvSpPr>
            <a:spLocks noChangeArrowheads="1"/>
          </p:cNvSpPr>
          <p:nvPr/>
        </p:nvSpPr>
        <p:spPr bwMode="auto">
          <a:xfrm rot="5400000">
            <a:off x="23812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0" name="Rectangle 20"/>
          <p:cNvSpPr>
            <a:spLocks noChangeArrowheads="1"/>
          </p:cNvSpPr>
          <p:nvPr/>
        </p:nvSpPr>
        <p:spPr bwMode="auto">
          <a:xfrm rot="5400000">
            <a:off x="14668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1" name="Rectangle 21"/>
          <p:cNvSpPr>
            <a:spLocks noChangeArrowheads="1"/>
          </p:cNvSpPr>
          <p:nvPr/>
        </p:nvSpPr>
        <p:spPr bwMode="auto">
          <a:xfrm rot="5400000">
            <a:off x="33337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dirty="0">
                <a:solidFill>
                  <a:schemeClr val="tx2"/>
                </a:solidFill>
                <a:latin typeface="Comic Sans MS" pitchFamily="66" charset="0"/>
              </a:rPr>
              <a:t>V</a:t>
            </a:r>
            <a:r>
              <a:rPr lang="en-US" altLang="zh-CN" sz="2400" baseline="-25000" dirty="0">
                <a:solidFill>
                  <a:schemeClr val="tx2"/>
                </a:solidFill>
                <a:latin typeface="Comic Sans MS" pitchFamily="66" charset="0"/>
              </a:rPr>
              <a:t>1</a:t>
            </a:r>
          </a:p>
        </p:txBody>
      </p:sp>
      <p:sp>
        <p:nvSpPr>
          <p:cNvPr id="47122" name="Rectangle 22"/>
          <p:cNvSpPr>
            <a:spLocks noChangeArrowheads="1"/>
          </p:cNvSpPr>
          <p:nvPr/>
        </p:nvSpPr>
        <p:spPr bwMode="auto">
          <a:xfrm rot="5400000">
            <a:off x="29908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3" name="Rectangle 23"/>
          <p:cNvSpPr>
            <a:spLocks noChangeArrowheads="1"/>
          </p:cNvSpPr>
          <p:nvPr/>
        </p:nvSpPr>
        <p:spPr bwMode="auto">
          <a:xfrm rot="5400000">
            <a:off x="36766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4" name="Rectangle 24"/>
          <p:cNvSpPr>
            <a:spLocks noChangeArrowheads="1"/>
          </p:cNvSpPr>
          <p:nvPr/>
        </p:nvSpPr>
        <p:spPr bwMode="auto">
          <a:xfrm rot="5400000">
            <a:off x="27622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5" name="Rectangle 25"/>
          <p:cNvSpPr>
            <a:spLocks noChangeArrowheads="1"/>
          </p:cNvSpPr>
          <p:nvPr/>
        </p:nvSpPr>
        <p:spPr bwMode="auto">
          <a:xfrm rot="5400000">
            <a:off x="47815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dirty="0">
                <a:solidFill>
                  <a:schemeClr val="tx2"/>
                </a:solidFill>
                <a:latin typeface="Comic Sans MS" pitchFamily="66" charset="0"/>
              </a:rPr>
              <a:t>V</a:t>
            </a:r>
            <a:r>
              <a:rPr lang="en-US" altLang="zh-CN" sz="2400" baseline="-25000" dirty="0">
                <a:solidFill>
                  <a:schemeClr val="tx2"/>
                </a:solidFill>
                <a:latin typeface="Comic Sans MS" pitchFamily="66" charset="0"/>
              </a:rPr>
              <a:t>2</a:t>
            </a:r>
          </a:p>
        </p:txBody>
      </p:sp>
      <p:sp>
        <p:nvSpPr>
          <p:cNvPr id="47126" name="Rectangle 26"/>
          <p:cNvSpPr>
            <a:spLocks noChangeArrowheads="1"/>
          </p:cNvSpPr>
          <p:nvPr/>
        </p:nvSpPr>
        <p:spPr bwMode="auto">
          <a:xfrm rot="5400000">
            <a:off x="44386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7" name="Rectangle 27"/>
          <p:cNvSpPr>
            <a:spLocks noChangeArrowheads="1"/>
          </p:cNvSpPr>
          <p:nvPr/>
        </p:nvSpPr>
        <p:spPr bwMode="auto">
          <a:xfrm rot="5400000">
            <a:off x="51244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8" name="Rectangle 28"/>
          <p:cNvSpPr>
            <a:spLocks noChangeArrowheads="1"/>
          </p:cNvSpPr>
          <p:nvPr/>
        </p:nvSpPr>
        <p:spPr bwMode="auto">
          <a:xfrm rot="5400000">
            <a:off x="42100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29" name="Rectangle 29"/>
          <p:cNvSpPr>
            <a:spLocks noChangeArrowheads="1"/>
          </p:cNvSpPr>
          <p:nvPr/>
        </p:nvSpPr>
        <p:spPr bwMode="auto">
          <a:xfrm rot="5400000">
            <a:off x="60769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dirty="0">
                <a:solidFill>
                  <a:schemeClr val="tx2"/>
                </a:solidFill>
                <a:latin typeface="Comic Sans MS" pitchFamily="66" charset="0"/>
              </a:rPr>
              <a:t>V</a:t>
            </a:r>
            <a:r>
              <a:rPr lang="en-US" altLang="zh-CN" sz="2400" baseline="-25000" dirty="0">
                <a:solidFill>
                  <a:schemeClr val="tx2"/>
                </a:solidFill>
                <a:latin typeface="Comic Sans MS" pitchFamily="66" charset="0"/>
              </a:rPr>
              <a:t>3</a:t>
            </a:r>
          </a:p>
        </p:txBody>
      </p:sp>
      <p:sp>
        <p:nvSpPr>
          <p:cNvPr id="47130" name="Rectangle 30"/>
          <p:cNvSpPr>
            <a:spLocks noChangeArrowheads="1"/>
          </p:cNvSpPr>
          <p:nvPr/>
        </p:nvSpPr>
        <p:spPr bwMode="auto">
          <a:xfrm rot="5400000">
            <a:off x="57340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1" name="Rectangle 31"/>
          <p:cNvSpPr>
            <a:spLocks noChangeArrowheads="1"/>
          </p:cNvSpPr>
          <p:nvPr/>
        </p:nvSpPr>
        <p:spPr bwMode="auto">
          <a:xfrm rot="5400000">
            <a:off x="64198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2" name="Rectangle 32"/>
          <p:cNvSpPr>
            <a:spLocks noChangeArrowheads="1"/>
          </p:cNvSpPr>
          <p:nvPr/>
        </p:nvSpPr>
        <p:spPr bwMode="auto">
          <a:xfrm rot="5400000">
            <a:off x="55054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3" name="Rectangle 33"/>
          <p:cNvSpPr>
            <a:spLocks noChangeArrowheads="1"/>
          </p:cNvSpPr>
          <p:nvPr/>
        </p:nvSpPr>
        <p:spPr bwMode="auto">
          <a:xfrm rot="5400000">
            <a:off x="7372350" y="4200525"/>
            <a:ext cx="774700" cy="4572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en-US" altLang="zh-CN" sz="2400" dirty="0">
                <a:solidFill>
                  <a:schemeClr val="tx2"/>
                </a:solidFill>
                <a:latin typeface="Comic Sans MS" pitchFamily="66" charset="0"/>
              </a:rPr>
              <a:t>V</a:t>
            </a:r>
            <a:r>
              <a:rPr lang="en-US" altLang="zh-CN" sz="2400" baseline="-25000" dirty="0">
                <a:solidFill>
                  <a:schemeClr val="tx2"/>
                </a:solidFill>
                <a:latin typeface="Comic Sans MS" pitchFamily="66" charset="0"/>
              </a:rPr>
              <a:t>4</a:t>
            </a:r>
          </a:p>
        </p:txBody>
      </p:sp>
      <p:sp>
        <p:nvSpPr>
          <p:cNvPr id="47134" name="Rectangle 34"/>
          <p:cNvSpPr>
            <a:spLocks noChangeArrowheads="1"/>
          </p:cNvSpPr>
          <p:nvPr/>
        </p:nvSpPr>
        <p:spPr bwMode="auto">
          <a:xfrm rot="5400000">
            <a:off x="70294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5" name="Rectangle 35"/>
          <p:cNvSpPr>
            <a:spLocks noChangeArrowheads="1"/>
          </p:cNvSpPr>
          <p:nvPr/>
        </p:nvSpPr>
        <p:spPr bwMode="auto">
          <a:xfrm rot="5400000">
            <a:off x="77152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6" name="Rectangle 36"/>
          <p:cNvSpPr>
            <a:spLocks noChangeArrowheads="1"/>
          </p:cNvSpPr>
          <p:nvPr/>
        </p:nvSpPr>
        <p:spPr bwMode="auto">
          <a:xfrm rot="5400000">
            <a:off x="6800850" y="4314825"/>
            <a:ext cx="774700" cy="22860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latin typeface="Comic Sans MS" pitchFamily="66" charset="0"/>
            </a:endParaRPr>
          </a:p>
        </p:txBody>
      </p:sp>
      <p:sp>
        <p:nvSpPr>
          <p:cNvPr id="47137" name="Line 37"/>
          <p:cNvSpPr>
            <a:spLocks noChangeShapeType="1"/>
          </p:cNvSpPr>
          <p:nvPr/>
        </p:nvSpPr>
        <p:spPr bwMode="auto">
          <a:xfrm>
            <a:off x="1968500" y="2603500"/>
            <a:ext cx="16002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8" name="Line 38"/>
          <p:cNvSpPr>
            <a:spLocks noChangeShapeType="1"/>
          </p:cNvSpPr>
          <p:nvPr/>
        </p:nvSpPr>
        <p:spPr bwMode="auto">
          <a:xfrm flipH="1">
            <a:off x="1968500" y="2603500"/>
            <a:ext cx="0" cy="143827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9" name="Line 39"/>
          <p:cNvSpPr>
            <a:spLocks noChangeShapeType="1"/>
          </p:cNvSpPr>
          <p:nvPr/>
        </p:nvSpPr>
        <p:spPr bwMode="auto">
          <a:xfrm>
            <a:off x="3263900" y="2935288"/>
            <a:ext cx="3048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0" name="Line 40"/>
          <p:cNvSpPr>
            <a:spLocks noChangeShapeType="1"/>
          </p:cNvSpPr>
          <p:nvPr/>
        </p:nvSpPr>
        <p:spPr bwMode="auto">
          <a:xfrm flipH="1">
            <a:off x="3263900" y="2935288"/>
            <a:ext cx="0" cy="110648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1" name="Line 41"/>
          <p:cNvSpPr>
            <a:spLocks noChangeShapeType="1"/>
          </p:cNvSpPr>
          <p:nvPr/>
        </p:nvSpPr>
        <p:spPr bwMode="auto">
          <a:xfrm>
            <a:off x="5397500" y="2768600"/>
            <a:ext cx="228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2" name="Line 42"/>
          <p:cNvSpPr>
            <a:spLocks noChangeShapeType="1"/>
          </p:cNvSpPr>
          <p:nvPr/>
        </p:nvSpPr>
        <p:spPr bwMode="auto">
          <a:xfrm flipV="1">
            <a:off x="5626100" y="2768600"/>
            <a:ext cx="0" cy="38735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3" name="Line 43"/>
          <p:cNvSpPr>
            <a:spLocks noChangeShapeType="1"/>
          </p:cNvSpPr>
          <p:nvPr/>
        </p:nvSpPr>
        <p:spPr bwMode="auto">
          <a:xfrm>
            <a:off x="4330700" y="3155950"/>
            <a:ext cx="12954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4" name="Line 44"/>
          <p:cNvSpPr>
            <a:spLocks noChangeShapeType="1"/>
          </p:cNvSpPr>
          <p:nvPr/>
        </p:nvSpPr>
        <p:spPr bwMode="auto">
          <a:xfrm>
            <a:off x="4330700" y="3155950"/>
            <a:ext cx="0" cy="188118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5" name="Line 45"/>
          <p:cNvSpPr>
            <a:spLocks noChangeShapeType="1"/>
          </p:cNvSpPr>
          <p:nvPr/>
        </p:nvSpPr>
        <p:spPr bwMode="auto">
          <a:xfrm flipV="1">
            <a:off x="4711700" y="4816475"/>
            <a:ext cx="0" cy="220663"/>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6" name="Line 46"/>
          <p:cNvSpPr>
            <a:spLocks noChangeShapeType="1"/>
          </p:cNvSpPr>
          <p:nvPr/>
        </p:nvSpPr>
        <p:spPr bwMode="auto">
          <a:xfrm flipH="1">
            <a:off x="4330700" y="5037138"/>
            <a:ext cx="3810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7" name="Line 47"/>
          <p:cNvSpPr>
            <a:spLocks noChangeShapeType="1"/>
          </p:cNvSpPr>
          <p:nvPr/>
        </p:nvSpPr>
        <p:spPr bwMode="auto">
          <a:xfrm>
            <a:off x="4711700" y="3378200"/>
            <a:ext cx="16002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Line 48"/>
          <p:cNvSpPr>
            <a:spLocks noChangeShapeType="1"/>
          </p:cNvSpPr>
          <p:nvPr/>
        </p:nvSpPr>
        <p:spPr bwMode="auto">
          <a:xfrm flipH="1">
            <a:off x="4711700" y="3378200"/>
            <a:ext cx="0" cy="66357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9" name="Line 49"/>
          <p:cNvSpPr>
            <a:spLocks noChangeShapeType="1"/>
          </p:cNvSpPr>
          <p:nvPr/>
        </p:nvSpPr>
        <p:spPr bwMode="auto">
          <a:xfrm>
            <a:off x="6007100" y="3709988"/>
            <a:ext cx="3048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0" name="Line 50"/>
          <p:cNvSpPr>
            <a:spLocks noChangeShapeType="1"/>
          </p:cNvSpPr>
          <p:nvPr/>
        </p:nvSpPr>
        <p:spPr bwMode="auto">
          <a:xfrm flipH="1">
            <a:off x="6007100" y="3709988"/>
            <a:ext cx="0" cy="331787"/>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1" name="Line 51"/>
          <p:cNvSpPr>
            <a:spLocks noChangeShapeType="1"/>
          </p:cNvSpPr>
          <p:nvPr/>
        </p:nvSpPr>
        <p:spPr bwMode="auto">
          <a:xfrm>
            <a:off x="8445500" y="3543300"/>
            <a:ext cx="228600" cy="158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2" name="Line 52"/>
          <p:cNvSpPr>
            <a:spLocks noChangeShapeType="1"/>
          </p:cNvSpPr>
          <p:nvPr/>
        </p:nvSpPr>
        <p:spPr bwMode="auto">
          <a:xfrm flipV="1">
            <a:off x="8674100" y="3543300"/>
            <a:ext cx="1588" cy="1493838"/>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3" name="Rectangle 53"/>
          <p:cNvSpPr>
            <a:spLocks noChangeArrowheads="1"/>
          </p:cNvSpPr>
          <p:nvPr/>
        </p:nvSpPr>
        <p:spPr bwMode="auto">
          <a:xfrm>
            <a:off x="35687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1</a:t>
            </a:r>
          </a:p>
        </p:txBody>
      </p:sp>
      <p:sp>
        <p:nvSpPr>
          <p:cNvPr id="47154" name="Rectangle 54"/>
          <p:cNvSpPr>
            <a:spLocks noChangeArrowheads="1"/>
          </p:cNvSpPr>
          <p:nvPr/>
        </p:nvSpPr>
        <p:spPr bwMode="auto">
          <a:xfrm>
            <a:off x="38735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2</a:t>
            </a:r>
          </a:p>
        </p:txBody>
      </p:sp>
      <p:sp>
        <p:nvSpPr>
          <p:cNvPr id="47155" name="Rectangle 55"/>
          <p:cNvSpPr>
            <a:spLocks noChangeArrowheads="1"/>
          </p:cNvSpPr>
          <p:nvPr/>
        </p:nvSpPr>
        <p:spPr bwMode="auto">
          <a:xfrm>
            <a:off x="41783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3</a:t>
            </a:r>
          </a:p>
        </p:txBody>
      </p:sp>
      <p:sp>
        <p:nvSpPr>
          <p:cNvPr id="47156" name="Rectangle 56"/>
          <p:cNvSpPr>
            <a:spLocks noChangeArrowheads="1"/>
          </p:cNvSpPr>
          <p:nvPr/>
        </p:nvSpPr>
        <p:spPr bwMode="auto">
          <a:xfrm>
            <a:off x="44831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4</a:t>
            </a:r>
          </a:p>
        </p:txBody>
      </p:sp>
      <p:sp>
        <p:nvSpPr>
          <p:cNvPr id="47157" name="Rectangle 57"/>
          <p:cNvSpPr>
            <a:spLocks noChangeArrowheads="1"/>
          </p:cNvSpPr>
          <p:nvPr/>
        </p:nvSpPr>
        <p:spPr bwMode="auto">
          <a:xfrm>
            <a:off x="47879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5</a:t>
            </a:r>
          </a:p>
        </p:txBody>
      </p:sp>
      <p:sp>
        <p:nvSpPr>
          <p:cNvPr id="47158" name="Rectangle 58"/>
          <p:cNvSpPr>
            <a:spLocks noChangeArrowheads="1"/>
          </p:cNvSpPr>
          <p:nvPr/>
        </p:nvSpPr>
        <p:spPr bwMode="auto">
          <a:xfrm>
            <a:off x="5092700" y="24923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6</a:t>
            </a:r>
          </a:p>
        </p:txBody>
      </p:sp>
      <p:sp>
        <p:nvSpPr>
          <p:cNvPr id="47159" name="Line 59"/>
          <p:cNvSpPr>
            <a:spLocks noChangeShapeType="1"/>
          </p:cNvSpPr>
          <p:nvPr/>
        </p:nvSpPr>
        <p:spPr bwMode="auto">
          <a:xfrm flipV="1">
            <a:off x="7302500" y="4816475"/>
            <a:ext cx="0" cy="220663"/>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0" name="Line 60"/>
          <p:cNvSpPr>
            <a:spLocks noChangeShapeType="1"/>
          </p:cNvSpPr>
          <p:nvPr/>
        </p:nvSpPr>
        <p:spPr bwMode="auto">
          <a:xfrm flipH="1" flipV="1">
            <a:off x="7302500" y="5037138"/>
            <a:ext cx="13716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1" name="Rectangle 61"/>
          <p:cNvSpPr>
            <a:spLocks noChangeArrowheads="1"/>
          </p:cNvSpPr>
          <p:nvPr/>
        </p:nvSpPr>
        <p:spPr bwMode="auto">
          <a:xfrm>
            <a:off x="29591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1</a:t>
            </a:r>
          </a:p>
        </p:txBody>
      </p:sp>
      <p:sp>
        <p:nvSpPr>
          <p:cNvPr id="47162" name="Rectangle 62"/>
          <p:cNvSpPr>
            <a:spLocks noChangeArrowheads="1"/>
          </p:cNvSpPr>
          <p:nvPr/>
        </p:nvSpPr>
        <p:spPr bwMode="auto">
          <a:xfrm>
            <a:off x="32639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2</a:t>
            </a:r>
          </a:p>
        </p:txBody>
      </p:sp>
      <p:sp>
        <p:nvSpPr>
          <p:cNvPr id="47163" name="Rectangle 63"/>
          <p:cNvSpPr>
            <a:spLocks noChangeArrowheads="1"/>
          </p:cNvSpPr>
          <p:nvPr/>
        </p:nvSpPr>
        <p:spPr bwMode="auto">
          <a:xfrm>
            <a:off x="35687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3</a:t>
            </a:r>
          </a:p>
        </p:txBody>
      </p:sp>
      <p:sp>
        <p:nvSpPr>
          <p:cNvPr id="47164" name="Rectangle 64"/>
          <p:cNvSpPr>
            <a:spLocks noChangeArrowheads="1"/>
          </p:cNvSpPr>
          <p:nvPr/>
        </p:nvSpPr>
        <p:spPr bwMode="auto">
          <a:xfrm>
            <a:off x="38735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4</a:t>
            </a:r>
          </a:p>
        </p:txBody>
      </p:sp>
      <p:sp>
        <p:nvSpPr>
          <p:cNvPr id="47165" name="Rectangle 65"/>
          <p:cNvSpPr>
            <a:spLocks noChangeArrowheads="1"/>
          </p:cNvSpPr>
          <p:nvPr/>
        </p:nvSpPr>
        <p:spPr bwMode="auto">
          <a:xfrm>
            <a:off x="41783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5</a:t>
            </a:r>
          </a:p>
        </p:txBody>
      </p:sp>
      <p:sp>
        <p:nvSpPr>
          <p:cNvPr id="47166" name="Rectangle 66"/>
          <p:cNvSpPr>
            <a:spLocks noChangeArrowheads="1"/>
          </p:cNvSpPr>
          <p:nvPr/>
        </p:nvSpPr>
        <p:spPr bwMode="auto">
          <a:xfrm>
            <a:off x="4483100" y="5591175"/>
            <a:ext cx="304800" cy="55245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6</a:t>
            </a:r>
          </a:p>
        </p:txBody>
      </p:sp>
      <p:sp>
        <p:nvSpPr>
          <p:cNvPr id="47167" name="Line 67"/>
          <p:cNvSpPr>
            <a:spLocks noChangeShapeType="1"/>
          </p:cNvSpPr>
          <p:nvPr/>
        </p:nvSpPr>
        <p:spPr bwMode="auto">
          <a:xfrm flipV="1">
            <a:off x="6007100" y="4816475"/>
            <a:ext cx="0" cy="1050925"/>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8" name="Line 68"/>
          <p:cNvSpPr>
            <a:spLocks noChangeShapeType="1"/>
          </p:cNvSpPr>
          <p:nvPr/>
        </p:nvSpPr>
        <p:spPr bwMode="auto">
          <a:xfrm>
            <a:off x="4787900" y="5867400"/>
            <a:ext cx="12192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9" name="Line 69"/>
          <p:cNvSpPr>
            <a:spLocks noChangeShapeType="1"/>
          </p:cNvSpPr>
          <p:nvPr/>
        </p:nvSpPr>
        <p:spPr bwMode="auto">
          <a:xfrm>
            <a:off x="1358900" y="5867400"/>
            <a:ext cx="1600200"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0" name="Line 70"/>
          <p:cNvSpPr>
            <a:spLocks noChangeShapeType="1"/>
          </p:cNvSpPr>
          <p:nvPr/>
        </p:nvSpPr>
        <p:spPr bwMode="auto">
          <a:xfrm flipH="1">
            <a:off x="1358900" y="4816475"/>
            <a:ext cx="0" cy="1050925"/>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1" name="Rectangle 71"/>
          <p:cNvSpPr>
            <a:spLocks noChangeArrowheads="1"/>
          </p:cNvSpPr>
          <p:nvPr/>
        </p:nvSpPr>
        <p:spPr bwMode="auto">
          <a:xfrm>
            <a:off x="6692900" y="2879725"/>
            <a:ext cx="129540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itchFamily="66" charset="0"/>
              </a:rPr>
              <a:t>浮点乘</a:t>
            </a:r>
            <a:endParaRPr lang="zh-CN" altLang="en-US" sz="2400">
              <a:solidFill>
                <a:schemeClr val="tx2"/>
              </a:solidFill>
              <a:latin typeface="Comic Sans MS" pitchFamily="66" charset="0"/>
            </a:endParaRPr>
          </a:p>
        </p:txBody>
      </p:sp>
      <p:sp>
        <p:nvSpPr>
          <p:cNvPr id="47172" name="Text Box 7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7 之 7</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pPr eaLnBrk="1" hangingPunct="1">
              <a:defRPr/>
            </a:pPr>
            <a:r>
              <a:rPr lang="zh-CN" altLang="en-US" smtClean="0"/>
              <a:t>向量循环/分段开采</a:t>
            </a:r>
            <a:br>
              <a:rPr lang="zh-CN" altLang="en-US" smtClean="0"/>
            </a:br>
            <a:r>
              <a:rPr lang="zh-CN" altLang="en-US" smtClean="0"/>
              <a:t>技术</a:t>
            </a:r>
          </a:p>
        </p:txBody>
      </p:sp>
      <p:sp>
        <p:nvSpPr>
          <p:cNvPr id="48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endParaRPr lang="zh-CN" altLang="en-US" sz="1200" b="0">
              <a:latin typeface="Times New Roman" pitchFamily="18" charset="0"/>
              <a:ea typeface="幼圆" pitchFamily="49" charset="-122"/>
            </a:endParaRPr>
          </a:p>
        </p:txBody>
      </p:sp>
      <p:sp>
        <p:nvSpPr>
          <p:cNvPr id="816132" name="Rectangle 4"/>
          <p:cNvSpPr>
            <a:spLocks noGrp="1" noChangeArrowheads="1"/>
          </p:cNvSpPr>
          <p:nvPr>
            <p:ph type="body" idx="1"/>
          </p:nvPr>
        </p:nvSpPr>
        <p:spPr/>
        <p:txBody>
          <a:bodyPr/>
          <a:lstStyle/>
          <a:p>
            <a:pPr marL="0" indent="0" eaLnBrk="1" hangingPunct="1">
              <a:lnSpc>
                <a:spcPct val="140000"/>
              </a:lnSpc>
              <a:buFont typeface="Wingdings" pitchFamily="2" charset="2"/>
              <a:buNone/>
              <a:defRPr/>
            </a:pPr>
            <a:r>
              <a:rPr lang="zh-CN" altLang="en-US" smtClean="0"/>
              <a:t>       当向量的长度大于向量寄存器的长度时，必须把长向量分成长度固定的段，采用循环结构处理这个长向量，这种技术称为向量循环开采技术，也称为向量分段开采技术。</a:t>
            </a:r>
          </a:p>
          <a:p>
            <a:pPr marL="0" indent="0" eaLnBrk="1" hangingPunct="1">
              <a:lnSpc>
                <a:spcPct val="140000"/>
              </a:lnSpc>
              <a:buFont typeface="Wingdings" pitchFamily="2" charset="2"/>
              <a:buNone/>
              <a:defRPr/>
            </a:pPr>
            <a:r>
              <a:rPr lang="zh-CN" altLang="en-US" smtClean="0"/>
              <a:t>       </a:t>
            </a:r>
            <a:r>
              <a:rPr lang="zh-CN" altLang="en-US" smtClean="0">
                <a:solidFill>
                  <a:srgbClr val="FF0000"/>
                </a:solidFill>
                <a:effectLst>
                  <a:outerShdw blurRad="38100" dist="38100" dir="2700000" algn="tl">
                    <a:srgbClr val="C0C0C0"/>
                  </a:outerShdw>
                </a:effectLst>
              </a:rPr>
              <a:t>这种分段和循环由系统硬件和软件控制完成，对于程序员是透明的。</a:t>
            </a:r>
          </a:p>
        </p:txBody>
      </p:sp>
      <p:sp>
        <p:nvSpPr>
          <p:cNvPr id="4813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pPr eaLnBrk="1" hangingPunct="1">
              <a:defRPr/>
            </a:pPr>
            <a:r>
              <a:rPr lang="zh-CN" altLang="en-US" smtClean="0"/>
              <a:t>向量循环/分段开采</a:t>
            </a:r>
            <a:br>
              <a:rPr lang="zh-CN" altLang="en-US" smtClean="0"/>
            </a:br>
            <a:r>
              <a:rPr lang="zh-CN" altLang="en-US" smtClean="0"/>
              <a:t>技术</a:t>
            </a:r>
          </a:p>
        </p:txBody>
      </p:sp>
      <p:sp>
        <p:nvSpPr>
          <p:cNvPr id="491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endParaRPr lang="zh-CN" altLang="en-US" sz="1200" b="0">
              <a:latin typeface="Times New Roman" pitchFamily="18" charset="0"/>
              <a:ea typeface="幼圆" pitchFamily="49" charset="-122"/>
            </a:endParaRPr>
          </a:p>
        </p:txBody>
      </p:sp>
      <p:sp>
        <p:nvSpPr>
          <p:cNvPr id="830469" name="Rectangle 5"/>
          <p:cNvSpPr>
            <a:spLocks noGrp="1" noChangeArrowheads="1"/>
          </p:cNvSpPr>
          <p:nvPr>
            <p:ph type="body" idx="1"/>
          </p:nvPr>
        </p:nvSpPr>
        <p:spPr/>
        <p:txBody>
          <a:bodyPr/>
          <a:lstStyle/>
          <a:p>
            <a:pPr marL="0" indent="0" eaLnBrk="1" hangingPunct="1">
              <a:buFont typeface="Wingdings" pitchFamily="2" charset="2"/>
              <a:buNone/>
              <a:defRPr/>
            </a:pPr>
            <a:r>
              <a:rPr lang="zh-CN" altLang="en-US" sz="2400" dirty="0" smtClean="0">
                <a:solidFill>
                  <a:srgbClr val="FF0000"/>
                </a:solidFill>
                <a:effectLst>
                  <a:outerShdw blurRad="38100" dist="38100" dir="2700000" algn="tl">
                    <a:srgbClr val="C0C0C0"/>
                  </a:outerShdw>
                </a:effectLst>
              </a:rPr>
              <a:t>例如：</a:t>
            </a:r>
            <a:r>
              <a:rPr lang="en-US" altLang="zh-CN" sz="2400" dirty="0" smtClean="0"/>
              <a:t>A</a:t>
            </a:r>
            <a:r>
              <a:rPr lang="zh-CN" altLang="en-US" sz="2400" dirty="0" smtClean="0"/>
              <a:t>和</a:t>
            </a:r>
            <a:r>
              <a:rPr lang="en-US" altLang="zh-CN" sz="2400" dirty="0" smtClean="0"/>
              <a:t>B</a:t>
            </a:r>
            <a:r>
              <a:rPr lang="zh-CN" altLang="en-US" sz="2400" dirty="0" smtClean="0"/>
              <a:t>为长度</a:t>
            </a:r>
            <a:r>
              <a:rPr lang="en-US" altLang="zh-CN" sz="2400" dirty="0" smtClean="0"/>
              <a:t>N</a:t>
            </a:r>
            <a:r>
              <a:rPr lang="zh-CN" altLang="en-US" sz="2400" dirty="0" smtClean="0"/>
              <a:t>的向量。</a:t>
            </a:r>
          </a:p>
          <a:p>
            <a:pPr marL="0" indent="0" eaLnBrk="1" hangingPunct="1">
              <a:buNone/>
              <a:defRPr/>
            </a:pPr>
            <a:r>
              <a:rPr lang="zh-CN" altLang="en-US" sz="2400" dirty="0" smtClean="0"/>
              <a:t>	</a:t>
            </a:r>
            <a:r>
              <a:rPr lang="en-US" altLang="zh-CN" sz="2400" dirty="0" smtClean="0"/>
              <a:t>for (</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  A[</a:t>
            </a:r>
            <a:r>
              <a:rPr lang="en-US" altLang="zh-CN" sz="2400" dirty="0" err="1" smtClean="0"/>
              <a:t>i</a:t>
            </a:r>
            <a:r>
              <a:rPr lang="en-US" altLang="zh-CN" sz="2400" dirty="0" smtClean="0"/>
              <a:t>]=</a:t>
            </a:r>
            <a:r>
              <a:rPr lang="en-US" altLang="zh-CN" sz="2400" dirty="0"/>
              <a:t>5*B[</a:t>
            </a:r>
            <a:r>
              <a:rPr lang="en-US" altLang="zh-CN" sz="2400" dirty="0" err="1"/>
              <a:t>i</a:t>
            </a:r>
            <a:r>
              <a:rPr lang="en-US" altLang="zh-CN" sz="2400" dirty="0"/>
              <a:t>]+</a:t>
            </a:r>
            <a:r>
              <a:rPr lang="en-US" altLang="zh-CN" sz="2400" dirty="0" smtClean="0"/>
              <a:t>C;</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当</a:t>
            </a:r>
            <a:r>
              <a:rPr lang="en-US" altLang="zh-CN" sz="2400" dirty="0" smtClean="0">
                <a:solidFill>
                  <a:srgbClr val="FF0000"/>
                </a:solidFill>
                <a:effectLst>
                  <a:outerShdw blurRad="38100" dist="38100" dir="2700000" algn="tl">
                    <a:srgbClr val="C0C0C0"/>
                  </a:outerShdw>
                </a:effectLst>
              </a:rPr>
              <a:t>N</a:t>
            </a:r>
            <a:r>
              <a:rPr lang="zh-CN" altLang="en-US" sz="2400" dirty="0" smtClean="0">
                <a:solidFill>
                  <a:srgbClr val="FF0000"/>
                </a:solidFill>
                <a:effectLst>
                  <a:outerShdw blurRad="38100" dist="38100" dir="2700000" algn="tl">
                    <a:srgbClr val="C0C0C0"/>
                  </a:outerShdw>
                </a:effectLst>
              </a:rPr>
              <a:t>为64或更小时，产生</a:t>
            </a:r>
            <a:r>
              <a:rPr lang="en-US" altLang="zh-CN" sz="2400" dirty="0" smtClean="0">
                <a:solidFill>
                  <a:srgbClr val="FF0000"/>
                </a:solidFill>
                <a:effectLst>
                  <a:outerShdw blurRad="38100" dist="38100" dir="2700000" algn="tl">
                    <a:srgbClr val="C0C0C0"/>
                  </a:outerShdw>
                </a:effectLst>
              </a:rPr>
              <a:t>A</a:t>
            </a:r>
            <a:r>
              <a:rPr lang="zh-CN" altLang="en-US" sz="2400" dirty="0" smtClean="0">
                <a:solidFill>
                  <a:srgbClr val="FF0000"/>
                </a:solidFill>
                <a:effectLst>
                  <a:outerShdw blurRad="38100" dist="38100" dir="2700000" algn="tl">
                    <a:srgbClr val="C0C0C0"/>
                  </a:outerShdw>
                </a:effectLst>
              </a:rPr>
              <a:t>数组的7条指令序列是：</a:t>
            </a:r>
          </a:p>
          <a:p>
            <a:pPr marL="0" indent="0" eaLnBrk="1" hangingPunct="1">
              <a:buFont typeface="Wingdings" pitchFamily="2" charset="2"/>
              <a:buNone/>
              <a:defRPr/>
            </a:pPr>
            <a:r>
              <a:rPr lang="zh-CN" altLang="en-US" sz="2400" dirty="0" smtClean="0"/>
              <a:t>1：</a:t>
            </a:r>
            <a:r>
              <a:rPr lang="en-US" altLang="zh-CN" sz="2400" dirty="0" smtClean="0"/>
              <a:t>S</a:t>
            </a:r>
            <a:r>
              <a:rPr lang="en-US" altLang="zh-CN" sz="2400" baseline="-25000" dirty="0" smtClean="0"/>
              <a:t>1</a:t>
            </a:r>
            <a:r>
              <a:rPr lang="en-US" altLang="zh-CN" sz="2400" dirty="0" smtClean="0"/>
              <a:t>←5.0		；</a:t>
            </a:r>
            <a:r>
              <a:rPr lang="zh-CN" altLang="en-US" sz="2400" dirty="0" smtClean="0"/>
              <a:t>在标量寄存器内设置常数</a:t>
            </a:r>
          </a:p>
          <a:p>
            <a:pPr marL="0" indent="0" eaLnBrk="1" hangingPunct="1">
              <a:buFont typeface="Wingdings" pitchFamily="2" charset="2"/>
              <a:buNone/>
              <a:defRPr/>
            </a:pPr>
            <a:r>
              <a:rPr lang="zh-CN" altLang="en-US" sz="2400" dirty="0" smtClean="0"/>
              <a:t>2：</a:t>
            </a:r>
            <a:r>
              <a:rPr lang="en-US" altLang="zh-CN" sz="2400" dirty="0" smtClean="0"/>
              <a:t>S</a:t>
            </a:r>
            <a:r>
              <a:rPr lang="en-US" altLang="zh-CN" sz="2400" baseline="-25000" dirty="0"/>
              <a:t>2</a:t>
            </a:r>
            <a:r>
              <a:rPr lang="en-US" altLang="zh-CN" sz="2400" dirty="0" smtClean="0"/>
              <a:t>←C  		；</a:t>
            </a:r>
            <a:r>
              <a:rPr lang="zh-CN" altLang="en-US" sz="2400" dirty="0" smtClean="0"/>
              <a:t>将常数</a:t>
            </a:r>
            <a:r>
              <a:rPr lang="en-US" altLang="zh-CN" sz="2400" dirty="0" smtClean="0"/>
              <a:t>C</a:t>
            </a:r>
            <a:r>
              <a:rPr lang="zh-CN" altLang="en-US" sz="2400" dirty="0" smtClean="0"/>
              <a:t>装入标量寄存器</a:t>
            </a:r>
          </a:p>
          <a:p>
            <a:pPr marL="0" indent="0" eaLnBrk="1" hangingPunct="1">
              <a:buFont typeface="Wingdings" pitchFamily="2" charset="2"/>
              <a:buNone/>
              <a:defRPr/>
            </a:pPr>
            <a:r>
              <a:rPr lang="zh-CN" altLang="en-US" sz="2400" dirty="0" smtClean="0"/>
              <a:t>3：</a:t>
            </a:r>
            <a:r>
              <a:rPr lang="en-US" altLang="zh-CN" sz="2400" dirty="0" smtClean="0"/>
              <a:t>VL←N 		；</a:t>
            </a:r>
            <a:r>
              <a:rPr lang="zh-CN" altLang="en-US" sz="2400" dirty="0" smtClean="0"/>
              <a:t>在</a:t>
            </a:r>
            <a:r>
              <a:rPr lang="en-US" altLang="zh-CN" sz="2400" dirty="0" smtClean="0"/>
              <a:t>VL</a:t>
            </a:r>
            <a:r>
              <a:rPr lang="zh-CN" altLang="en-US" sz="2400" dirty="0" smtClean="0"/>
              <a:t>寄存器内设置向量长度</a:t>
            </a:r>
          </a:p>
          <a:p>
            <a:pPr marL="0" indent="0" eaLnBrk="1" hangingPunct="1">
              <a:buFont typeface="Wingdings" pitchFamily="2" charset="2"/>
              <a:buNone/>
              <a:defRPr/>
            </a:pPr>
            <a:r>
              <a:rPr lang="zh-CN" altLang="en-US" sz="2400" dirty="0" smtClean="0"/>
              <a:t>4：</a:t>
            </a:r>
            <a:r>
              <a:rPr lang="en-US" altLang="zh-CN" sz="2400" dirty="0" smtClean="0"/>
              <a:t>V</a:t>
            </a:r>
            <a:r>
              <a:rPr lang="en-US" altLang="zh-CN" sz="2400" baseline="-25000" dirty="0"/>
              <a:t>0</a:t>
            </a:r>
            <a:r>
              <a:rPr lang="en-US" altLang="zh-CN" sz="2400" dirty="0" smtClean="0"/>
              <a:t>←B  		；</a:t>
            </a:r>
            <a:r>
              <a:rPr lang="zh-CN" altLang="en-US" sz="2400" dirty="0" smtClean="0"/>
              <a:t>将</a:t>
            </a:r>
            <a:r>
              <a:rPr lang="en-US" altLang="zh-CN" sz="2400" dirty="0" smtClean="0"/>
              <a:t>B</a:t>
            </a:r>
            <a:r>
              <a:rPr lang="zh-CN" altLang="en-US" sz="2400" dirty="0" smtClean="0"/>
              <a:t>向量读入向量寄存器</a:t>
            </a:r>
          </a:p>
          <a:p>
            <a:pPr marL="0" indent="0" eaLnBrk="1" hangingPunct="1">
              <a:buFont typeface="Wingdings" pitchFamily="2" charset="2"/>
              <a:buNone/>
              <a:defRPr/>
            </a:pPr>
            <a:r>
              <a:rPr lang="zh-CN" altLang="en-US" sz="2400" dirty="0" smtClean="0"/>
              <a:t>5：</a:t>
            </a:r>
            <a:r>
              <a:rPr lang="en-US" altLang="zh-CN" sz="2400" dirty="0" smtClean="0"/>
              <a:t>V</a:t>
            </a:r>
            <a:r>
              <a:rPr lang="en-US" altLang="zh-CN" sz="2400" baseline="-25000" dirty="0"/>
              <a:t>1</a:t>
            </a:r>
            <a:r>
              <a:rPr lang="en-US" altLang="zh-CN" sz="2400" dirty="0" smtClean="0"/>
              <a:t>←S</a:t>
            </a:r>
            <a:r>
              <a:rPr lang="en-US" altLang="zh-CN" sz="2400" baseline="-25000" dirty="0"/>
              <a:t>1</a:t>
            </a:r>
            <a:r>
              <a:rPr lang="en-US" altLang="zh-CN" sz="2400" dirty="0" smtClean="0"/>
              <a:t>×V</a:t>
            </a:r>
            <a:r>
              <a:rPr lang="en-US" altLang="zh-CN" sz="2400" baseline="-25000" dirty="0"/>
              <a:t>0</a:t>
            </a:r>
            <a:r>
              <a:rPr lang="en-US" altLang="zh-CN" sz="2400" dirty="0" smtClean="0"/>
              <a:t> 	；B</a:t>
            </a:r>
            <a:r>
              <a:rPr lang="zh-CN" altLang="en-US" sz="2400" dirty="0" smtClean="0"/>
              <a:t>数组的每个分量和常数相乘</a:t>
            </a:r>
          </a:p>
          <a:p>
            <a:pPr marL="0" indent="0" eaLnBrk="1" hangingPunct="1">
              <a:buFont typeface="Wingdings" pitchFamily="2" charset="2"/>
              <a:buNone/>
              <a:defRPr/>
            </a:pPr>
            <a:r>
              <a:rPr lang="zh-CN" altLang="en-US" sz="2400" dirty="0" smtClean="0"/>
              <a:t>6：</a:t>
            </a:r>
            <a:r>
              <a:rPr lang="en-US" altLang="zh-CN" sz="2400" dirty="0" smtClean="0"/>
              <a:t>V</a:t>
            </a:r>
            <a:r>
              <a:rPr lang="en-US" altLang="zh-CN" sz="2400" baseline="-25000" dirty="0"/>
              <a:t>2</a:t>
            </a:r>
            <a:r>
              <a:rPr lang="en-US" altLang="zh-CN" sz="2400" dirty="0" smtClean="0"/>
              <a:t>←S</a:t>
            </a:r>
            <a:r>
              <a:rPr lang="en-US" altLang="zh-CN" sz="2400" baseline="-25000" dirty="0"/>
              <a:t>2</a:t>
            </a:r>
            <a:r>
              <a:rPr lang="en-US" altLang="zh-CN" sz="2400" dirty="0" smtClean="0"/>
              <a:t>＋V</a:t>
            </a:r>
            <a:r>
              <a:rPr lang="en-US" altLang="zh-CN" sz="2400" baseline="-25000" dirty="0"/>
              <a:t>1</a:t>
            </a:r>
            <a:r>
              <a:rPr lang="en-US" altLang="zh-CN" sz="2400" dirty="0" smtClean="0"/>
              <a:t> 	；C</a:t>
            </a:r>
            <a:r>
              <a:rPr lang="zh-CN" altLang="en-US" sz="2400" dirty="0" smtClean="0"/>
              <a:t>和5 </a:t>
            </a:r>
            <a:r>
              <a:rPr lang="en-US" altLang="zh-CN" sz="2400" dirty="0" smtClean="0"/>
              <a:t>×</a:t>
            </a:r>
            <a:r>
              <a:rPr lang="zh-CN" altLang="en-US" sz="2400" dirty="0" smtClean="0"/>
              <a:t> </a:t>
            </a:r>
            <a:r>
              <a:rPr lang="en-US" altLang="zh-CN" sz="2400" dirty="0" smtClean="0"/>
              <a:t>B</a:t>
            </a:r>
            <a:r>
              <a:rPr lang="zh-CN" altLang="en-US" sz="2400" dirty="0" smtClean="0"/>
              <a:t>相加</a:t>
            </a:r>
          </a:p>
          <a:p>
            <a:pPr marL="0" indent="0" eaLnBrk="1" hangingPunct="1">
              <a:buFont typeface="Wingdings" pitchFamily="2" charset="2"/>
              <a:buNone/>
              <a:defRPr/>
            </a:pPr>
            <a:r>
              <a:rPr lang="zh-CN" altLang="en-US" sz="2400" dirty="0" smtClean="0"/>
              <a:t>7：</a:t>
            </a:r>
            <a:r>
              <a:rPr lang="en-US" altLang="zh-CN" sz="2400" dirty="0" smtClean="0"/>
              <a:t>A←V</a:t>
            </a:r>
            <a:r>
              <a:rPr lang="en-US" altLang="zh-CN" sz="2400" baseline="-25000" dirty="0"/>
              <a:t>2</a:t>
            </a:r>
            <a:r>
              <a:rPr lang="en-US" altLang="zh-CN" sz="2400" dirty="0" smtClean="0"/>
              <a:t>		；</a:t>
            </a:r>
            <a:r>
              <a:rPr lang="zh-CN" altLang="en-US" sz="2400" dirty="0" smtClean="0"/>
              <a:t>将结果向量存入</a:t>
            </a:r>
            <a:r>
              <a:rPr lang="en-US" altLang="zh-CN" sz="2400" dirty="0" smtClean="0"/>
              <a:t>A</a:t>
            </a:r>
            <a:r>
              <a:rPr lang="zh-CN" altLang="en-US" sz="2400" dirty="0" smtClean="0"/>
              <a:t>数组</a:t>
            </a:r>
          </a:p>
        </p:txBody>
      </p:sp>
      <p:sp>
        <p:nvSpPr>
          <p:cNvPr id="49157"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p:txBody>
          <a:bodyPr/>
          <a:lstStyle/>
          <a:p>
            <a:pPr eaLnBrk="1" hangingPunct="1">
              <a:defRPr/>
            </a:pPr>
            <a:r>
              <a:rPr lang="zh-CN" altLang="en-US" smtClean="0"/>
              <a:t>向量循环/分段开采</a:t>
            </a:r>
            <a:br>
              <a:rPr lang="zh-CN" altLang="en-US" smtClean="0"/>
            </a:br>
            <a:r>
              <a:rPr lang="zh-CN" altLang="en-US" smtClean="0"/>
              <a:t>技术</a:t>
            </a:r>
          </a:p>
        </p:txBody>
      </p:sp>
      <p:sp>
        <p:nvSpPr>
          <p:cNvPr id="501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关键技术</a:t>
            </a:r>
            <a:endParaRPr lang="zh-CN" altLang="en-US" sz="1200" b="0">
              <a:latin typeface="Times New Roman" pitchFamily="18" charset="0"/>
              <a:ea typeface="幼圆" pitchFamily="49" charset="-122"/>
            </a:endParaRPr>
          </a:p>
        </p:txBody>
      </p:sp>
      <p:sp>
        <p:nvSpPr>
          <p:cNvPr id="831492" name="Rectangle 4"/>
          <p:cNvSpPr>
            <a:spLocks noGrp="1" noChangeArrowheads="1"/>
          </p:cNvSpPr>
          <p:nvPr>
            <p:ph type="body" idx="1"/>
          </p:nvPr>
        </p:nvSpPr>
        <p:spPr/>
        <p:txBody>
          <a:bodyPr/>
          <a:lstStyle/>
          <a:p>
            <a:pPr marL="0" indent="0" eaLnBrk="1" hangingPunct="1">
              <a:buFont typeface="Wingdings" pitchFamily="2" charset="2"/>
              <a:buNone/>
              <a:defRPr/>
            </a:pPr>
            <a:r>
              <a:rPr lang="zh-CN" altLang="en-US" sz="2400" dirty="0" smtClean="0">
                <a:solidFill>
                  <a:srgbClr val="FF0000"/>
                </a:solidFill>
                <a:effectLst>
                  <a:outerShdw blurRad="38100" dist="38100" dir="2700000" algn="tl">
                    <a:srgbClr val="C0C0C0"/>
                  </a:outerShdw>
                </a:effectLst>
              </a:rPr>
              <a:t>例如：</a:t>
            </a:r>
            <a:r>
              <a:rPr lang="en-US" altLang="zh-CN" sz="2400" dirty="0" smtClean="0"/>
              <a:t>A</a:t>
            </a:r>
            <a:r>
              <a:rPr lang="zh-CN" altLang="en-US" sz="2400" dirty="0" smtClean="0"/>
              <a:t>和</a:t>
            </a:r>
            <a:r>
              <a:rPr lang="en-US" altLang="zh-CN" sz="2400" dirty="0" smtClean="0"/>
              <a:t>B</a:t>
            </a:r>
            <a:r>
              <a:rPr lang="zh-CN" altLang="en-US" sz="2400" dirty="0" smtClean="0"/>
              <a:t>为长度</a:t>
            </a:r>
            <a:r>
              <a:rPr lang="en-US" altLang="zh-CN" sz="2400" dirty="0" smtClean="0"/>
              <a:t>N</a:t>
            </a:r>
            <a:r>
              <a:rPr lang="zh-CN" altLang="en-US" sz="2400" dirty="0" smtClean="0"/>
              <a:t>的向量。</a:t>
            </a:r>
          </a:p>
          <a:p>
            <a:pPr marL="0" indent="0" eaLnBrk="1" hangingPunct="1">
              <a:buNone/>
              <a:defRPr/>
            </a:pPr>
            <a:r>
              <a:rPr lang="zh-CN" altLang="en-US" sz="2400" dirty="0" smtClean="0"/>
              <a:t>	</a:t>
            </a:r>
            <a:r>
              <a:rPr lang="en-US" altLang="zh-CN" sz="2400" dirty="0" smtClean="0"/>
              <a:t>for (</a:t>
            </a:r>
            <a:r>
              <a:rPr lang="en-US" altLang="zh-CN" sz="2400" dirty="0" err="1" smtClean="0"/>
              <a:t>i</a:t>
            </a:r>
            <a:r>
              <a:rPr lang="en-US" altLang="zh-CN" sz="2400" dirty="0" smtClean="0"/>
              <a:t>=1; </a:t>
            </a:r>
            <a:r>
              <a:rPr lang="en-US" altLang="zh-CN" sz="2400" dirty="0" err="1" smtClean="0"/>
              <a:t>i</a:t>
            </a:r>
            <a:r>
              <a:rPr lang="en-US" altLang="zh-CN" sz="2400" dirty="0" smtClean="0"/>
              <a:t>&lt;N; </a:t>
            </a:r>
            <a:r>
              <a:rPr lang="en-US" altLang="zh-CN" sz="2400" dirty="0" err="1" smtClean="0"/>
              <a:t>i</a:t>
            </a:r>
            <a:r>
              <a:rPr lang="en-US" altLang="zh-CN" sz="2400" dirty="0" smtClean="0"/>
              <a:t>++)  A[</a:t>
            </a:r>
            <a:r>
              <a:rPr lang="en-US" altLang="zh-CN" sz="2400" dirty="0" err="1" smtClean="0"/>
              <a:t>i</a:t>
            </a:r>
            <a:r>
              <a:rPr lang="en-US" altLang="zh-CN" sz="2400" dirty="0" smtClean="0"/>
              <a:t>]=</a:t>
            </a:r>
            <a:r>
              <a:rPr lang="en-US" altLang="zh-CN" sz="2400" dirty="0"/>
              <a:t>5*B[</a:t>
            </a:r>
            <a:r>
              <a:rPr lang="en-US" altLang="zh-CN" sz="2400" dirty="0" err="1"/>
              <a:t>i</a:t>
            </a:r>
            <a:r>
              <a:rPr lang="en-US" altLang="zh-CN" sz="2400" dirty="0"/>
              <a:t>]+</a:t>
            </a:r>
            <a:r>
              <a:rPr lang="en-US" altLang="zh-CN" sz="2400" dirty="0" smtClean="0"/>
              <a:t>C;</a:t>
            </a:r>
          </a:p>
          <a:p>
            <a:pPr marL="0" indent="0" eaLnBrk="1" hangingPunct="1">
              <a:buClr>
                <a:srgbClr val="FF0000"/>
              </a:buClr>
              <a:defRPr/>
            </a:pPr>
            <a:r>
              <a:rPr lang="zh-CN" altLang="en-US" sz="2400" dirty="0" smtClean="0">
                <a:solidFill>
                  <a:srgbClr val="FF0000"/>
                </a:solidFill>
                <a:effectLst>
                  <a:outerShdw blurRad="38100" dist="38100" dir="2700000" algn="tl">
                    <a:srgbClr val="C0C0C0"/>
                  </a:outerShdw>
                </a:effectLst>
              </a:rPr>
              <a:t>  当</a:t>
            </a:r>
            <a:r>
              <a:rPr lang="en-US" altLang="zh-CN" sz="2400" dirty="0" smtClean="0">
                <a:solidFill>
                  <a:srgbClr val="FF0000"/>
                </a:solidFill>
                <a:effectLst>
                  <a:outerShdw blurRad="38100" dist="38100" dir="2700000" algn="tl">
                    <a:srgbClr val="C0C0C0"/>
                  </a:outerShdw>
                </a:effectLst>
              </a:rPr>
              <a:t>N</a:t>
            </a:r>
            <a:r>
              <a:rPr lang="zh-CN" altLang="en-US" sz="2400" dirty="0" smtClean="0">
                <a:solidFill>
                  <a:srgbClr val="FF0000"/>
                </a:solidFill>
                <a:effectLst>
                  <a:outerShdw blurRad="38100" dist="38100" dir="2700000" algn="tl">
                    <a:srgbClr val="C0C0C0"/>
                  </a:outerShdw>
                </a:effectLst>
              </a:rPr>
              <a:t>超过64时，就需要采用向量循环：</a:t>
            </a:r>
          </a:p>
          <a:p>
            <a:pPr marL="0" indent="0" eaLnBrk="1" hangingPunct="1">
              <a:buFont typeface="Wingdings" pitchFamily="2" charset="2"/>
              <a:buNone/>
              <a:defRPr/>
            </a:pPr>
            <a:r>
              <a:rPr lang="zh-CN" altLang="en-US" sz="2400" dirty="0" smtClean="0"/>
              <a:t>    在进入循环以前，把</a:t>
            </a:r>
            <a:r>
              <a:rPr lang="en-US" altLang="zh-CN" sz="2400" dirty="0" smtClean="0"/>
              <a:t>N</a:t>
            </a:r>
            <a:r>
              <a:rPr lang="zh-CN" altLang="en-US" sz="2400" dirty="0" smtClean="0"/>
              <a:t>除以64，以确定循环次数。如果有余数，则在第一次循环中首先计算余数个分量。</a:t>
            </a:r>
          </a:p>
          <a:p>
            <a:pPr marL="0" indent="0" eaLnBrk="1" hangingPunct="1">
              <a:buFont typeface="Wingdings" pitchFamily="2" charset="2"/>
              <a:buNone/>
              <a:defRPr/>
            </a:pPr>
            <a:r>
              <a:rPr lang="zh-CN" altLang="en-US" sz="2400" dirty="0" smtClean="0"/>
              <a:t>    循环由第4条到第7条指令组成。</a:t>
            </a:r>
          </a:p>
          <a:p>
            <a:pPr marL="0" indent="0" eaLnBrk="1" hangingPunct="1">
              <a:buFont typeface="Wingdings" pitchFamily="2" charset="2"/>
              <a:buNone/>
              <a:defRPr/>
            </a:pPr>
            <a:r>
              <a:rPr lang="zh-CN" altLang="en-US" sz="2400" dirty="0" smtClean="0"/>
              <a:t>4：</a:t>
            </a:r>
            <a:r>
              <a:rPr lang="en-US" altLang="zh-CN" sz="2400" dirty="0" smtClean="0"/>
              <a:t>V</a:t>
            </a:r>
            <a:r>
              <a:rPr lang="en-US" altLang="zh-CN" sz="2400" baseline="-25000" dirty="0" smtClean="0"/>
              <a:t>0</a:t>
            </a:r>
            <a:r>
              <a:rPr lang="en-US" altLang="zh-CN" sz="2400" dirty="0" smtClean="0"/>
              <a:t>←B  		；</a:t>
            </a:r>
            <a:r>
              <a:rPr lang="zh-CN" altLang="en-US" sz="2400" dirty="0" smtClean="0"/>
              <a:t>将</a:t>
            </a:r>
            <a:r>
              <a:rPr lang="en-US" altLang="zh-CN" sz="2400" dirty="0" smtClean="0"/>
              <a:t>B</a:t>
            </a:r>
            <a:r>
              <a:rPr lang="zh-CN" altLang="en-US" sz="2400" dirty="0" smtClean="0"/>
              <a:t>向量读入向量寄存器</a:t>
            </a:r>
          </a:p>
          <a:p>
            <a:pPr marL="0" indent="0" eaLnBrk="1" hangingPunct="1">
              <a:buFont typeface="Wingdings" pitchFamily="2" charset="2"/>
              <a:buNone/>
              <a:defRPr/>
            </a:pPr>
            <a:r>
              <a:rPr lang="zh-CN" altLang="en-US" sz="2400" dirty="0" smtClean="0"/>
              <a:t>5：</a:t>
            </a:r>
            <a:r>
              <a:rPr lang="en-US" altLang="zh-CN" sz="2400" dirty="0" smtClean="0"/>
              <a:t>V</a:t>
            </a:r>
            <a:r>
              <a:rPr lang="en-US" altLang="zh-CN" sz="2400" baseline="-25000" dirty="0"/>
              <a:t>1</a:t>
            </a:r>
            <a:r>
              <a:rPr lang="en-US" altLang="zh-CN" sz="2400" dirty="0" smtClean="0"/>
              <a:t>←S</a:t>
            </a:r>
            <a:r>
              <a:rPr lang="en-US" altLang="zh-CN" sz="2400" baseline="-25000" dirty="0"/>
              <a:t>1</a:t>
            </a:r>
            <a:r>
              <a:rPr lang="en-US" altLang="zh-CN" sz="2400" dirty="0" smtClean="0"/>
              <a:t>×V</a:t>
            </a:r>
            <a:r>
              <a:rPr lang="en-US" altLang="zh-CN" sz="2400" baseline="-25000" dirty="0"/>
              <a:t>0</a:t>
            </a:r>
            <a:r>
              <a:rPr lang="en-US" altLang="zh-CN" sz="2400" dirty="0" smtClean="0"/>
              <a:t> 	；B</a:t>
            </a:r>
            <a:r>
              <a:rPr lang="zh-CN" altLang="en-US" sz="2400" dirty="0" smtClean="0"/>
              <a:t>数组的每个分量和常数相乘</a:t>
            </a:r>
          </a:p>
          <a:p>
            <a:pPr marL="0" indent="0" eaLnBrk="1" hangingPunct="1">
              <a:buFont typeface="Wingdings" pitchFamily="2" charset="2"/>
              <a:buNone/>
              <a:defRPr/>
            </a:pPr>
            <a:r>
              <a:rPr lang="zh-CN" altLang="en-US" sz="2400" dirty="0" smtClean="0"/>
              <a:t>6：</a:t>
            </a:r>
            <a:r>
              <a:rPr lang="en-US" altLang="zh-CN" sz="2400" dirty="0" smtClean="0"/>
              <a:t>V</a:t>
            </a:r>
            <a:r>
              <a:rPr lang="en-US" altLang="zh-CN" sz="2400" baseline="-25000" dirty="0"/>
              <a:t>2</a:t>
            </a:r>
            <a:r>
              <a:rPr lang="en-US" altLang="zh-CN" sz="2400" dirty="0" smtClean="0"/>
              <a:t>←S</a:t>
            </a:r>
            <a:r>
              <a:rPr lang="en-US" altLang="zh-CN" sz="2400" baseline="-25000" dirty="0"/>
              <a:t>2</a:t>
            </a:r>
            <a:r>
              <a:rPr lang="en-US" altLang="zh-CN" sz="2400" dirty="0" smtClean="0"/>
              <a:t>＋V</a:t>
            </a:r>
            <a:r>
              <a:rPr lang="en-US" altLang="zh-CN" sz="2400" baseline="-25000" dirty="0"/>
              <a:t>1</a:t>
            </a:r>
            <a:r>
              <a:rPr lang="en-US" altLang="zh-CN" sz="2400" dirty="0" smtClean="0"/>
              <a:t> 	；C</a:t>
            </a:r>
            <a:r>
              <a:rPr lang="zh-CN" altLang="en-US" sz="2400" dirty="0" smtClean="0"/>
              <a:t>和5 </a:t>
            </a:r>
            <a:r>
              <a:rPr lang="en-US" altLang="zh-CN" sz="2400" dirty="0" smtClean="0"/>
              <a:t>×</a:t>
            </a:r>
            <a:r>
              <a:rPr lang="zh-CN" altLang="en-US" sz="2400" dirty="0" smtClean="0"/>
              <a:t> </a:t>
            </a:r>
            <a:r>
              <a:rPr lang="en-US" altLang="zh-CN" sz="2400" dirty="0" smtClean="0"/>
              <a:t>B</a:t>
            </a:r>
            <a:r>
              <a:rPr lang="zh-CN" altLang="en-US" sz="2400" dirty="0" smtClean="0"/>
              <a:t>相加</a:t>
            </a:r>
          </a:p>
          <a:p>
            <a:pPr marL="0" indent="0" eaLnBrk="1" hangingPunct="1">
              <a:buFont typeface="Wingdings" pitchFamily="2" charset="2"/>
              <a:buNone/>
              <a:defRPr/>
            </a:pPr>
            <a:r>
              <a:rPr lang="zh-CN" altLang="en-US" sz="2400" dirty="0" smtClean="0"/>
              <a:t>7：</a:t>
            </a:r>
            <a:r>
              <a:rPr lang="en-US" altLang="zh-CN" sz="2400" dirty="0" smtClean="0"/>
              <a:t>A←V</a:t>
            </a:r>
            <a:r>
              <a:rPr lang="en-US" altLang="zh-CN" sz="2400" baseline="-25000" dirty="0"/>
              <a:t>2</a:t>
            </a:r>
            <a:r>
              <a:rPr lang="en-US" altLang="zh-CN" sz="2400" dirty="0" smtClean="0"/>
              <a:t>		；</a:t>
            </a:r>
            <a:r>
              <a:rPr lang="zh-CN" altLang="en-US" sz="2400" dirty="0" smtClean="0"/>
              <a:t>将结果向量存入</a:t>
            </a:r>
            <a:r>
              <a:rPr lang="en-US" altLang="zh-CN" sz="2400" dirty="0" smtClean="0"/>
              <a:t>A</a:t>
            </a:r>
            <a:r>
              <a:rPr lang="zh-CN" altLang="en-US" sz="2400" dirty="0" smtClean="0"/>
              <a:t>数组</a:t>
            </a:r>
          </a:p>
        </p:txBody>
      </p:sp>
      <p:sp>
        <p:nvSpPr>
          <p:cNvPr id="5018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7" name="Rectangle 5"/>
          <p:cNvSpPr>
            <a:spLocks noGrp="1" noChangeArrowheads="1"/>
          </p:cNvSpPr>
          <p:nvPr>
            <p:ph type="title"/>
          </p:nvPr>
        </p:nvSpPr>
        <p:spPr/>
        <p:txBody>
          <a:bodyPr/>
          <a:lstStyle/>
          <a:p>
            <a:pPr eaLnBrk="1" hangingPunct="1">
              <a:defRPr/>
            </a:pPr>
            <a:r>
              <a:rPr lang="zh-CN" altLang="en-US" smtClean="0"/>
              <a:t>向量协处理器</a:t>
            </a:r>
          </a:p>
        </p:txBody>
      </p:sp>
      <p:sp>
        <p:nvSpPr>
          <p:cNvPr id="51203" name="Rectangle 6"/>
          <p:cNvSpPr>
            <a:spLocks noGrp="1" noChangeArrowheads="1"/>
          </p:cNvSpPr>
          <p:nvPr>
            <p:ph type="body" idx="1"/>
          </p:nvPr>
        </p:nvSpPr>
        <p:spPr>
          <a:xfrm>
            <a:off x="809625" y="1916113"/>
            <a:ext cx="7958138" cy="1944935"/>
          </a:xfrm>
        </p:spPr>
        <p:txBody>
          <a:bodyPr/>
          <a:lstStyle/>
          <a:p>
            <a:pPr marL="0" indent="0" eaLnBrk="1" hangingPunct="1">
              <a:buFont typeface="Wingdings" pitchFamily="2" charset="2"/>
              <a:buNone/>
            </a:pPr>
            <a:r>
              <a:rPr lang="zh-CN" altLang="en-US" sz="2400" dirty="0" smtClean="0"/>
              <a:t>        </a:t>
            </a:r>
            <a:r>
              <a:rPr lang="zh-CN" altLang="en-US" sz="2400" dirty="0" smtClean="0">
                <a:solidFill>
                  <a:srgbClr val="FF0000"/>
                </a:solidFill>
                <a:effectLst>
                  <a:outerShdw blurRad="38100" dist="38100" dir="2700000" algn="tl">
                    <a:srgbClr val="000000">
                      <a:alpha val="43137"/>
                    </a:srgbClr>
                  </a:outerShdw>
                </a:effectLst>
              </a:rPr>
              <a:t>向量协处理器</a:t>
            </a:r>
            <a:r>
              <a:rPr lang="zh-CN" altLang="en-US" sz="2400" dirty="0" smtClean="0"/>
              <a:t>是为解决科学计算所要求的大量向量处理而设计的一种装置。它一般和中、小型计算机组合起来，作为主计算机的外围设备，承担处理向量的任务。这样，就可以得到较高的吞吐率和精度，其价格又可以为一般中、小用户所接受。</a:t>
            </a:r>
          </a:p>
        </p:txBody>
      </p:sp>
      <p:sp>
        <p:nvSpPr>
          <p:cNvPr id="51204"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6" name="Text Box 9"/>
          <p:cNvSpPr txBox="1">
            <a:spLocks noChangeArrowheads="1"/>
          </p:cNvSpPr>
          <p:nvPr/>
        </p:nvSpPr>
        <p:spPr bwMode="auto">
          <a:xfrm>
            <a:off x="2640806" y="4037002"/>
            <a:ext cx="1754187" cy="40011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000">
                <a:latin typeface="Book Antiqua" pitchFamily="18" charset="0"/>
              </a:rPr>
              <a:t>处理机</a:t>
            </a:r>
          </a:p>
        </p:txBody>
      </p:sp>
      <p:sp>
        <p:nvSpPr>
          <p:cNvPr id="7" name="Text Box 10"/>
          <p:cNvSpPr txBox="1">
            <a:spLocks noChangeArrowheads="1"/>
          </p:cNvSpPr>
          <p:nvPr/>
        </p:nvSpPr>
        <p:spPr bwMode="auto">
          <a:xfrm>
            <a:off x="2640806" y="5676205"/>
            <a:ext cx="1754187" cy="40011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000">
                <a:latin typeface="Book Antiqua" pitchFamily="18" charset="0"/>
              </a:rPr>
              <a:t>主存储器</a:t>
            </a:r>
          </a:p>
        </p:txBody>
      </p:sp>
      <p:sp>
        <p:nvSpPr>
          <p:cNvPr id="8" name="Text Box 11"/>
          <p:cNvSpPr txBox="1">
            <a:spLocks noChangeArrowheads="1"/>
          </p:cNvSpPr>
          <p:nvPr/>
        </p:nvSpPr>
        <p:spPr bwMode="auto">
          <a:xfrm>
            <a:off x="5221599" y="4020819"/>
            <a:ext cx="1754188" cy="40011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000">
                <a:latin typeface="Book Antiqua" pitchFamily="18" charset="0"/>
              </a:rPr>
              <a:t>协处理机</a:t>
            </a:r>
          </a:p>
        </p:txBody>
      </p:sp>
      <p:sp>
        <p:nvSpPr>
          <p:cNvPr id="9" name="Text Box 12"/>
          <p:cNvSpPr txBox="1">
            <a:spLocks noChangeArrowheads="1"/>
          </p:cNvSpPr>
          <p:nvPr/>
        </p:nvSpPr>
        <p:spPr bwMode="auto">
          <a:xfrm>
            <a:off x="5118100" y="4915077"/>
            <a:ext cx="2187575" cy="400110"/>
          </a:xfrm>
          <a:prstGeom prst="rect">
            <a:avLst/>
          </a:prstGeom>
          <a:solidFill>
            <a:schemeClr val="bg2"/>
          </a:solidFill>
          <a:ln w="381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a:spcBef>
                <a:spcPct val="50000"/>
              </a:spcBef>
              <a:buClrTx/>
              <a:buFontTx/>
              <a:buNone/>
            </a:pPr>
            <a:r>
              <a:rPr kumimoji="0" lang="zh-CN" altLang="en-US" sz="2000">
                <a:latin typeface="Book Antiqua" pitchFamily="18" charset="0"/>
              </a:rPr>
              <a:t>本地存储器</a:t>
            </a:r>
          </a:p>
        </p:txBody>
      </p:sp>
      <p:sp>
        <p:nvSpPr>
          <p:cNvPr id="10" name="Line 13"/>
          <p:cNvSpPr>
            <a:spLocks noChangeShapeType="1"/>
          </p:cNvSpPr>
          <p:nvPr/>
        </p:nvSpPr>
        <p:spPr bwMode="auto">
          <a:xfrm>
            <a:off x="4394993" y="4230055"/>
            <a:ext cx="847725"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1" name="Line 14"/>
          <p:cNvSpPr>
            <a:spLocks noChangeShapeType="1"/>
          </p:cNvSpPr>
          <p:nvPr/>
        </p:nvSpPr>
        <p:spPr bwMode="auto">
          <a:xfrm>
            <a:off x="3485292" y="4457005"/>
            <a:ext cx="0" cy="12192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2" name="Line 15"/>
          <p:cNvSpPr>
            <a:spLocks noChangeShapeType="1"/>
          </p:cNvSpPr>
          <p:nvPr/>
        </p:nvSpPr>
        <p:spPr bwMode="auto">
          <a:xfrm>
            <a:off x="4394993" y="5876260"/>
            <a:ext cx="2909888"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3" name="Line 16"/>
          <p:cNvSpPr>
            <a:spLocks noChangeShapeType="1"/>
          </p:cNvSpPr>
          <p:nvPr/>
        </p:nvSpPr>
        <p:spPr bwMode="auto">
          <a:xfrm>
            <a:off x="6168596" y="5318439"/>
            <a:ext cx="0" cy="53340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4" name="Line 17"/>
          <p:cNvSpPr>
            <a:spLocks noChangeShapeType="1"/>
          </p:cNvSpPr>
          <p:nvPr/>
        </p:nvSpPr>
        <p:spPr bwMode="auto">
          <a:xfrm>
            <a:off x="6158470" y="4437112"/>
            <a:ext cx="0" cy="45645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5" name="Text Box 18"/>
          <p:cNvSpPr txBox="1">
            <a:spLocks noChangeArrowheads="1"/>
          </p:cNvSpPr>
          <p:nvPr/>
        </p:nvSpPr>
        <p:spPr bwMode="auto">
          <a:xfrm>
            <a:off x="5359289" y="5851839"/>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zh-CN" altLang="en-US" sz="2000" dirty="0">
                <a:latin typeface="Book Antiqua" pitchFamily="18" charset="0"/>
              </a:rPr>
              <a:t>高速总线</a:t>
            </a:r>
          </a:p>
        </p:txBody>
      </p:sp>
      <p:sp>
        <p:nvSpPr>
          <p:cNvPr id="16" name="Line 19"/>
          <p:cNvSpPr>
            <a:spLocks noChangeShapeType="1"/>
          </p:cNvSpPr>
          <p:nvPr/>
        </p:nvSpPr>
        <p:spPr bwMode="auto">
          <a:xfrm>
            <a:off x="4862513" y="4020819"/>
            <a:ext cx="0" cy="2159442"/>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p>
        </p:txBody>
      </p:sp>
      <p:sp>
        <p:nvSpPr>
          <p:cNvPr id="17" name="Text Box 20"/>
          <p:cNvSpPr txBox="1">
            <a:spLocks noChangeArrowheads="1"/>
          </p:cNvSpPr>
          <p:nvPr/>
        </p:nvSpPr>
        <p:spPr bwMode="auto">
          <a:xfrm>
            <a:off x="2699792" y="6188968"/>
            <a:ext cx="40559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spcBef>
                <a:spcPct val="0"/>
              </a:spcBef>
              <a:buClrTx/>
              <a:buFontTx/>
              <a:buNone/>
            </a:pPr>
            <a:r>
              <a:rPr kumimoji="0" lang="zh-CN" altLang="en-US" sz="2000">
                <a:latin typeface="Book Antiqua" pitchFamily="18" charset="0"/>
              </a:rPr>
              <a:t>带向量协处理器的计算机结构框图</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pPr eaLnBrk="1" hangingPunct="1">
              <a:defRPr/>
            </a:pPr>
            <a:r>
              <a:rPr lang="zh-CN" altLang="en-US" smtClean="0"/>
              <a:t>什么是向量处理</a:t>
            </a:r>
            <a:r>
              <a:rPr lang="zh-CN" altLang="en-US" sz="3200" smtClean="0"/>
              <a:t/>
            </a:r>
            <a:br>
              <a:rPr lang="zh-CN" altLang="en-US" sz="3200" smtClean="0"/>
            </a:br>
            <a:r>
              <a:rPr lang="zh-CN" altLang="en-US" sz="3200" smtClean="0"/>
              <a:t>                                — 例子</a:t>
            </a:r>
          </a:p>
        </p:txBody>
      </p:sp>
      <p:sp>
        <p:nvSpPr>
          <p:cNvPr id="71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781316" name="Rectangle 4"/>
          <p:cNvSpPr>
            <a:spLocks noGrp="1" noChangeArrowheads="1"/>
          </p:cNvSpPr>
          <p:nvPr>
            <p:ph type="body" idx="1"/>
          </p:nvPr>
        </p:nvSpPr>
        <p:spPr>
          <a:xfrm>
            <a:off x="809625" y="2060575"/>
            <a:ext cx="7958138" cy="4340225"/>
          </a:xfrm>
        </p:spPr>
        <p:txBody>
          <a:bodyPr/>
          <a:lstStyle/>
          <a:p>
            <a:pPr eaLnBrk="1" hangingPunct="1">
              <a:lnSpc>
                <a:spcPct val="160000"/>
              </a:lnSpc>
              <a:buFont typeface="Wingdings" pitchFamily="2" charset="2"/>
              <a:buNone/>
              <a:defRPr/>
            </a:pPr>
            <a:r>
              <a:rPr lang="zh-CN" altLang="en-US" dirty="0" smtClean="0">
                <a:latin typeface="Comic Sans MS" pitchFamily="66" charset="0"/>
              </a:rPr>
              <a:t>    用</a:t>
            </a:r>
            <a:r>
              <a:rPr lang="en-US" altLang="zh-CN" dirty="0" smtClean="0">
                <a:latin typeface="Comic Sans MS" pitchFamily="66" charset="0"/>
              </a:rPr>
              <a:t>Fortran</a:t>
            </a:r>
            <a:r>
              <a:rPr lang="zh-CN" altLang="en-US" dirty="0" smtClean="0">
                <a:latin typeface="Comic Sans MS" pitchFamily="66" charset="0"/>
              </a:rPr>
              <a:t>语言编写的一个简单程序：</a:t>
            </a:r>
          </a:p>
          <a:p>
            <a:pPr eaLnBrk="1" hangingPunct="1">
              <a:lnSpc>
                <a:spcPct val="160000"/>
              </a:lnSpc>
              <a:buFont typeface="Wingdings" pitchFamily="2" charset="2"/>
              <a:buNone/>
              <a:defRPr/>
            </a:pPr>
            <a:r>
              <a:rPr lang="zh-CN" altLang="en-US" dirty="0" smtClean="0">
                <a:latin typeface="Comic Sans MS" pitchFamily="66" charset="0"/>
              </a:rPr>
              <a:t>			</a:t>
            </a:r>
            <a:r>
              <a:rPr lang="en-US" altLang="zh-CN" b="0" dirty="0" smtClean="0">
                <a:solidFill>
                  <a:srgbClr val="0000CC"/>
                </a:solidFill>
                <a:effectLst>
                  <a:outerShdw blurRad="38100" dist="38100" dir="2700000" algn="tl">
                    <a:srgbClr val="C0C0C0"/>
                  </a:outerShdw>
                </a:effectLst>
                <a:latin typeface="Comic Sans MS" pitchFamily="66" charset="0"/>
              </a:rPr>
              <a:t>DO 100  I=1,N</a:t>
            </a:r>
          </a:p>
          <a:p>
            <a:pPr eaLnBrk="1" hangingPunct="1">
              <a:lnSpc>
                <a:spcPct val="160000"/>
              </a:lnSpc>
              <a:buFont typeface="Wingdings" pitchFamily="2" charset="2"/>
              <a:buNone/>
              <a:defRPr/>
            </a:pPr>
            <a:r>
              <a:rPr lang="en-US" altLang="zh-CN" b="0" dirty="0" smtClean="0">
                <a:solidFill>
                  <a:srgbClr val="0000CC"/>
                </a:solidFill>
                <a:effectLst>
                  <a:outerShdw blurRad="38100" dist="38100" dir="2700000" algn="tl">
                    <a:srgbClr val="C0C0C0"/>
                  </a:outerShdw>
                </a:effectLst>
                <a:latin typeface="Comic Sans MS" pitchFamily="66" charset="0"/>
              </a:rPr>
              <a:t>			A(I)	=B(I)+C(I)</a:t>
            </a:r>
          </a:p>
          <a:p>
            <a:pPr eaLnBrk="1" hangingPunct="1">
              <a:lnSpc>
                <a:spcPct val="160000"/>
              </a:lnSpc>
              <a:buFont typeface="Wingdings" pitchFamily="2" charset="2"/>
              <a:buNone/>
              <a:defRPr/>
            </a:pPr>
            <a:r>
              <a:rPr lang="en-US" altLang="zh-CN" b="0" dirty="0" smtClean="0">
                <a:solidFill>
                  <a:srgbClr val="0000CC"/>
                </a:solidFill>
                <a:effectLst>
                  <a:outerShdw blurRad="38100" dist="38100" dir="2700000" algn="tl">
                    <a:srgbClr val="C0C0C0"/>
                  </a:outerShdw>
                </a:effectLst>
                <a:latin typeface="Comic Sans MS" pitchFamily="66" charset="0"/>
              </a:rPr>
              <a:t>		100	B(I)=2*A(I+1)</a:t>
            </a:r>
            <a:endParaRPr lang="zh-CN" altLang="en-US" b="0" dirty="0" smtClean="0">
              <a:solidFill>
                <a:srgbClr val="0000CC"/>
              </a:solidFill>
              <a:effectLst>
                <a:outerShdw blurRad="38100" dist="38100" dir="2700000" algn="tl">
                  <a:srgbClr val="C0C0C0"/>
                </a:outerShdw>
              </a:effectLst>
              <a:latin typeface="Comic Sans MS" pitchFamily="66" charset="0"/>
            </a:endParaRPr>
          </a:p>
        </p:txBody>
      </p:sp>
      <p:sp>
        <p:nvSpPr>
          <p:cNvPr id="717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4" name="Rectangle 4"/>
          <p:cNvSpPr>
            <a:spLocks noGrp="1" noChangeArrowheads="1"/>
          </p:cNvSpPr>
          <p:nvPr>
            <p:ph type="title"/>
          </p:nvPr>
        </p:nvSpPr>
        <p:spPr/>
        <p:txBody>
          <a:bodyPr/>
          <a:lstStyle/>
          <a:p>
            <a:pPr eaLnBrk="1" hangingPunct="1">
              <a:defRPr/>
            </a:pPr>
            <a:r>
              <a:rPr lang="zh-CN" altLang="en-US" smtClean="0"/>
              <a:t>性能评价</a:t>
            </a:r>
          </a:p>
        </p:txBody>
      </p:sp>
      <p:sp>
        <p:nvSpPr>
          <p:cNvPr id="53251" name="Rectangle 5"/>
          <p:cNvSpPr>
            <a:spLocks noGrp="1" noChangeArrowheads="1"/>
          </p:cNvSpPr>
          <p:nvPr>
            <p:ph type="body" idx="1"/>
          </p:nvPr>
        </p:nvSpPr>
        <p:spPr>
          <a:xfrm>
            <a:off x="2362200" y="2236788"/>
            <a:ext cx="4829175" cy="3756025"/>
          </a:xfrm>
        </p:spPr>
        <p:txBody>
          <a:bodyPr/>
          <a:lstStyle/>
          <a:p>
            <a:pPr eaLnBrk="1" hangingPunct="1">
              <a:lnSpc>
                <a:spcPct val="150000"/>
              </a:lnSpc>
            </a:pPr>
            <a:r>
              <a:rPr lang="zh-CN" altLang="en-US" smtClean="0">
                <a:hlinkClick r:id="rId3" action="ppaction://hlinksldjump"/>
              </a:rPr>
              <a:t>向量指令处理时间</a:t>
            </a:r>
            <a:r>
              <a:rPr lang="en-US" altLang="zh-CN" smtClean="0"/>
              <a:t>T</a:t>
            </a:r>
            <a:r>
              <a:rPr lang="en-US" altLang="zh-CN" baseline="-25000" smtClean="0"/>
              <a:t>vp</a:t>
            </a:r>
            <a:endParaRPr lang="en-US" altLang="zh-CN" smtClean="0"/>
          </a:p>
          <a:p>
            <a:pPr eaLnBrk="1" hangingPunct="1">
              <a:lnSpc>
                <a:spcPct val="150000"/>
              </a:lnSpc>
            </a:pPr>
            <a:r>
              <a:rPr lang="zh-CN" altLang="en-US" smtClean="0">
                <a:hlinkClick r:id="rId4" action="ppaction://hlinksldjump"/>
              </a:rPr>
              <a:t>最大性能</a:t>
            </a:r>
            <a:r>
              <a:rPr lang="en-US" altLang="zh-CN" smtClean="0"/>
              <a:t>R</a:t>
            </a:r>
            <a:r>
              <a:rPr lang="en-US" altLang="zh-CN" baseline="-25000" smtClean="0"/>
              <a:t>∞</a:t>
            </a:r>
            <a:endParaRPr lang="en-US" altLang="zh-CN" smtClean="0"/>
          </a:p>
          <a:p>
            <a:pPr eaLnBrk="1" hangingPunct="1">
              <a:lnSpc>
                <a:spcPct val="150000"/>
              </a:lnSpc>
            </a:pPr>
            <a:r>
              <a:rPr lang="zh-CN" altLang="en-US" smtClean="0">
                <a:hlinkClick r:id="rId5" action="ppaction://hlinksldjump"/>
              </a:rPr>
              <a:t>半性能向量长度</a:t>
            </a:r>
            <a:r>
              <a:rPr lang="en-US" altLang="zh-CN" smtClean="0"/>
              <a:t>n</a:t>
            </a:r>
            <a:r>
              <a:rPr lang="en-US" altLang="zh-CN" baseline="-25000" smtClean="0"/>
              <a:t>1/2</a:t>
            </a:r>
          </a:p>
          <a:p>
            <a:pPr eaLnBrk="1" hangingPunct="1">
              <a:lnSpc>
                <a:spcPct val="150000"/>
              </a:lnSpc>
            </a:pPr>
            <a:r>
              <a:rPr lang="zh-CN" altLang="en-US" smtClean="0">
                <a:hlinkClick r:id="rId6" action="ppaction://hlinksldjump"/>
              </a:rPr>
              <a:t>向量长度临界值</a:t>
            </a:r>
            <a:r>
              <a:rPr lang="en-US" altLang="zh-CN" smtClean="0"/>
              <a:t>n</a:t>
            </a:r>
            <a:r>
              <a:rPr lang="en-US" altLang="zh-CN" baseline="-25000" smtClean="0"/>
              <a:t>v</a:t>
            </a:r>
            <a:endParaRPr lang="zh-CN" altLang="en-US" smtClean="0"/>
          </a:p>
        </p:txBody>
      </p:sp>
      <p:sp>
        <p:nvSpPr>
          <p:cNvPr id="53252"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7" action="ppaction://hlinksldjump"/>
              </a:rPr>
              <a:t>本章内容</a:t>
            </a:r>
            <a:endParaRPr lang="zh-CN" altLang="en-US" sz="1200" b="0">
              <a:latin typeface="Times New Roman" pitchFamily="18" charset="0"/>
              <a:ea typeface="幼圆" pitchFamily="49" charset="-122"/>
            </a:endParaRP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p:txBody>
          <a:bodyPr/>
          <a:lstStyle/>
          <a:p>
            <a:pPr eaLnBrk="1" hangingPunct="1">
              <a:defRPr/>
            </a:pPr>
            <a:r>
              <a:rPr lang="zh-CN" altLang="en-US" smtClean="0"/>
              <a:t>向量指令处理时间</a:t>
            </a:r>
            <a:r>
              <a:rPr lang="en-US" altLang="zh-CN" sz="4000" smtClean="0"/>
              <a:t>T</a:t>
            </a:r>
            <a:r>
              <a:rPr lang="en-US" altLang="zh-CN" sz="4000" baseline="-25000" smtClean="0"/>
              <a:t>vp</a:t>
            </a:r>
            <a:endParaRPr lang="zh-CN" altLang="en-US" sz="4000" baseline="-25000" smtClean="0"/>
          </a:p>
        </p:txBody>
      </p:sp>
      <p:sp>
        <p:nvSpPr>
          <p:cNvPr id="54275"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endParaRPr lang="zh-CN" altLang="en-US" sz="1200" b="0">
              <a:latin typeface="Times New Roman" pitchFamily="18" charset="0"/>
              <a:ea typeface="幼圆" pitchFamily="49" charset="-122"/>
            </a:endParaRPr>
          </a:p>
        </p:txBody>
      </p:sp>
      <p:sp>
        <p:nvSpPr>
          <p:cNvPr id="54276" name="Rectangle 5"/>
          <p:cNvSpPr>
            <a:spLocks noGrp="1" noChangeArrowheads="1"/>
          </p:cNvSpPr>
          <p:nvPr>
            <p:ph type="body" idx="1"/>
          </p:nvPr>
        </p:nvSpPr>
        <p:spPr>
          <a:xfrm>
            <a:off x="1476375" y="2276475"/>
            <a:ext cx="5867400" cy="3059113"/>
          </a:xfrm>
          <a:extLst>
            <a:ext uri="{91240B29-F687-4F45-9708-019B960494DF}">
              <a14:hiddenLine xmlns:a14="http://schemas.microsoft.com/office/drawing/2010/main" w="57150" cmpd="thinThick">
                <a:solidFill>
                  <a:schemeClr val="tx1"/>
                </a:solidFill>
                <a:miter lim="800000"/>
                <a:headEnd/>
                <a:tailEnd/>
              </a14:hiddenLine>
            </a:ext>
          </a:extLst>
        </p:spPr>
        <p:txBody>
          <a:bodyPr/>
          <a:lstStyle/>
          <a:p>
            <a:pPr algn="ctr" eaLnBrk="1" hangingPunct="1">
              <a:lnSpc>
                <a:spcPct val="250000"/>
              </a:lnSpc>
            </a:pPr>
            <a:r>
              <a:rPr lang="zh-CN" altLang="en-US" dirty="0" smtClean="0">
                <a:hlinkClick r:id="rId5" action="ppaction://hlinksldjump"/>
              </a:rPr>
              <a:t>一条向量指令的处理时间</a:t>
            </a:r>
            <a:endParaRPr lang="zh-CN" altLang="en-US" dirty="0" smtClean="0"/>
          </a:p>
          <a:p>
            <a:pPr algn="ctr" eaLnBrk="1" hangingPunct="1">
              <a:lnSpc>
                <a:spcPct val="250000"/>
              </a:lnSpc>
            </a:pPr>
            <a:r>
              <a:rPr lang="zh-CN" altLang="en-US" dirty="0" smtClean="0">
                <a:hlinkClick r:id="rId6" action="ppaction://hlinksldjump"/>
              </a:rPr>
              <a:t>一批向量指令的处理时间</a:t>
            </a:r>
            <a:endParaRPr lang="zh-CN" altLang="en-US" dirty="0" smtClean="0"/>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pPr eaLnBrk="1" hangingPunct="1">
              <a:defRPr/>
            </a:pPr>
            <a:r>
              <a:rPr lang="zh-CN" altLang="en-US" smtClean="0"/>
              <a:t>一条向量指令的</a:t>
            </a:r>
            <a:br>
              <a:rPr lang="zh-CN" altLang="en-US" smtClean="0"/>
            </a:br>
            <a:r>
              <a:rPr lang="zh-CN" altLang="en-US" smtClean="0"/>
              <a:t>处理时间</a:t>
            </a:r>
          </a:p>
        </p:txBody>
      </p:sp>
      <p:sp>
        <p:nvSpPr>
          <p:cNvPr id="552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endParaRPr lang="zh-CN" altLang="en-US" sz="1200" b="0">
              <a:latin typeface="Times New Roman" pitchFamily="18" charset="0"/>
              <a:ea typeface="幼圆" pitchFamily="49" charset="-122"/>
            </a:endParaRPr>
          </a:p>
        </p:txBody>
      </p:sp>
      <p:sp>
        <p:nvSpPr>
          <p:cNvPr id="850949" name="Rectangle 5"/>
          <p:cNvSpPr>
            <a:spLocks noGrp="1" noChangeArrowheads="1"/>
          </p:cNvSpPr>
          <p:nvPr>
            <p:ph type="body" idx="1"/>
          </p:nvPr>
        </p:nvSpPr>
        <p:spPr>
          <a:xfrm>
            <a:off x="809625" y="1916113"/>
            <a:ext cx="7958138" cy="1224855"/>
          </a:xfrm>
        </p:spPr>
        <p:txBody>
          <a:bodyPr/>
          <a:lstStyle/>
          <a:p>
            <a:pPr marL="0" indent="0" algn="ctr" eaLnBrk="1" hangingPunct="1">
              <a:lnSpc>
                <a:spcPct val="105000"/>
              </a:lnSpc>
              <a:buFont typeface="Wingdings" pitchFamily="2" charset="2"/>
              <a:buNone/>
              <a:defRPr/>
            </a:pPr>
            <a:r>
              <a:rPr lang="en-US" altLang="zh-CN" sz="2400" dirty="0" err="1" smtClean="0">
                <a:solidFill>
                  <a:srgbClr val="0000CC"/>
                </a:solidFill>
                <a:effectLst>
                  <a:outerShdw blurRad="38100" dist="38100" dir="2700000" algn="tl">
                    <a:srgbClr val="C0C0C0"/>
                  </a:outerShdw>
                </a:effectLst>
              </a:rPr>
              <a:t>T</a:t>
            </a:r>
            <a:r>
              <a:rPr lang="en-US" altLang="zh-CN" sz="2400" baseline="-25000" dirty="0" err="1" smtClean="0">
                <a:solidFill>
                  <a:srgbClr val="0000CC"/>
                </a:solidFill>
                <a:effectLst>
                  <a:outerShdw blurRad="38100" dist="38100" dir="2700000" algn="tl">
                    <a:srgbClr val="C0C0C0"/>
                  </a:outerShdw>
                </a:effectLst>
              </a:rPr>
              <a:t>vp</a:t>
            </a:r>
            <a:r>
              <a:rPr lang="en-US" altLang="zh-CN" sz="2400" dirty="0" err="1" smtClean="0">
                <a:solidFill>
                  <a:srgbClr val="0000CC"/>
                </a:solidFill>
                <a:effectLst>
                  <a:outerShdw blurRad="38100" dist="38100" dir="2700000" algn="tl">
                    <a:srgbClr val="C0C0C0"/>
                  </a:outerShdw>
                </a:effectLst>
              </a:rPr>
              <a:t>＝T</a:t>
            </a:r>
            <a:r>
              <a:rPr lang="en-US" altLang="zh-CN" sz="2400" baseline="-25000" dirty="0" err="1" smtClean="0">
                <a:solidFill>
                  <a:srgbClr val="0000CC"/>
                </a:solidFill>
                <a:effectLst>
                  <a:outerShdw blurRad="38100" dist="38100" dir="2700000" algn="tl">
                    <a:srgbClr val="C0C0C0"/>
                  </a:outerShdw>
                </a:effectLst>
              </a:rPr>
              <a:t>s</a:t>
            </a:r>
            <a:r>
              <a:rPr lang="en-US" altLang="zh-CN" sz="2400" dirty="0" smtClean="0">
                <a:solidFill>
                  <a:srgbClr val="0000CC"/>
                </a:solidFill>
                <a:effectLst>
                  <a:outerShdw blurRad="38100" dist="38100" dir="2700000" algn="tl">
                    <a:srgbClr val="C0C0C0"/>
                  </a:outerShdw>
                </a:effectLst>
              </a:rPr>
              <a:t> + </a:t>
            </a:r>
            <a:r>
              <a:rPr lang="en-US" altLang="zh-CN" sz="2400" dirty="0" err="1" smtClean="0">
                <a:solidFill>
                  <a:srgbClr val="0000CC"/>
                </a:solidFill>
                <a:effectLst>
                  <a:outerShdw blurRad="38100" dist="38100" dir="2700000" algn="tl">
                    <a:srgbClr val="C0C0C0"/>
                  </a:outerShdw>
                </a:effectLst>
              </a:rPr>
              <a:t>T</a:t>
            </a:r>
            <a:r>
              <a:rPr lang="en-US" altLang="zh-CN" sz="2400" baseline="-25000" dirty="0" err="1" smtClean="0">
                <a:solidFill>
                  <a:srgbClr val="0000CC"/>
                </a:solidFill>
                <a:effectLst>
                  <a:outerShdw blurRad="38100" dist="38100" dir="2700000" algn="tl">
                    <a:srgbClr val="C0C0C0"/>
                  </a:outerShdw>
                </a:effectLst>
              </a:rPr>
              <a:t>vf</a:t>
            </a:r>
            <a:r>
              <a:rPr lang="en-US" altLang="zh-CN" sz="2400" dirty="0" smtClean="0">
                <a:solidFill>
                  <a:srgbClr val="0000CC"/>
                </a:solidFill>
                <a:effectLst>
                  <a:outerShdw blurRad="38100" dist="38100" dir="2700000" algn="tl">
                    <a:srgbClr val="C0C0C0"/>
                  </a:outerShdw>
                </a:effectLst>
              </a:rPr>
              <a:t> + (n - 1) T</a:t>
            </a:r>
            <a:r>
              <a:rPr lang="en-US" altLang="zh-CN" sz="2400" baseline="-25000" dirty="0" smtClean="0">
                <a:solidFill>
                  <a:srgbClr val="0000CC"/>
                </a:solidFill>
                <a:effectLst>
                  <a:outerShdw blurRad="38100" dist="38100" dir="2700000" algn="tl">
                    <a:srgbClr val="C0C0C0"/>
                  </a:outerShdw>
                </a:effectLst>
              </a:rPr>
              <a:t>c</a:t>
            </a:r>
          </a:p>
          <a:p>
            <a:pPr marL="0" indent="0" algn="ctr" eaLnBrk="1" hangingPunct="1">
              <a:lnSpc>
                <a:spcPct val="105000"/>
              </a:lnSpc>
              <a:buNone/>
              <a:defRPr/>
            </a:pPr>
            <a:r>
              <a:rPr lang="en-US" altLang="zh-CN" sz="2400" dirty="0" smtClean="0">
                <a:solidFill>
                  <a:srgbClr val="0000CC"/>
                </a:solidFill>
                <a:effectLst>
                  <a:outerShdw blurRad="38100" dist="38100" dir="2700000" algn="tl">
                    <a:srgbClr val="C0C0C0"/>
                  </a:outerShdw>
                </a:effectLst>
              </a:rPr>
              <a:t>    ＝[</a:t>
            </a:r>
            <a:r>
              <a:rPr lang="en-US" altLang="zh-CN" sz="2400" dirty="0">
                <a:solidFill>
                  <a:srgbClr val="0000CC"/>
                </a:solidFill>
                <a:effectLst>
                  <a:outerShdw blurRad="38100" dist="38100" dir="2700000" algn="tl">
                    <a:srgbClr val="C0C0C0"/>
                  </a:outerShdw>
                </a:effectLst>
              </a:rPr>
              <a:t>s + e + (n - 1)] </a:t>
            </a:r>
            <a:r>
              <a:rPr lang="en-US" altLang="zh-CN" sz="2400" dirty="0" smtClean="0">
                <a:solidFill>
                  <a:srgbClr val="0000CC"/>
                </a:solidFill>
                <a:effectLst>
                  <a:outerShdw blurRad="38100" dist="38100" dir="2700000" algn="tl">
                    <a:srgbClr val="C0C0C0"/>
                  </a:outerShdw>
                </a:effectLst>
              </a:rPr>
              <a:t>T</a:t>
            </a:r>
            <a:r>
              <a:rPr lang="en-US" altLang="zh-CN" sz="2400" baseline="-25000" dirty="0" smtClean="0">
                <a:solidFill>
                  <a:srgbClr val="0000CC"/>
                </a:solidFill>
                <a:effectLst>
                  <a:outerShdw blurRad="38100" dist="38100" dir="2700000" algn="tl">
                    <a:srgbClr val="C0C0C0"/>
                  </a:outerShdw>
                </a:effectLst>
              </a:rPr>
              <a:t>c</a:t>
            </a:r>
          </a:p>
          <a:p>
            <a:pPr marL="0" indent="0" eaLnBrk="1" hangingPunct="1">
              <a:lnSpc>
                <a:spcPct val="105000"/>
              </a:lnSpc>
              <a:buNone/>
              <a:defRPr/>
            </a:pPr>
            <a:r>
              <a:rPr lang="en-US" altLang="zh-CN" sz="2400" baseline="-25000" dirty="0">
                <a:solidFill>
                  <a:srgbClr val="0000CC"/>
                </a:solidFill>
                <a:effectLst>
                  <a:outerShdw blurRad="38100" dist="38100" dir="2700000" algn="tl">
                    <a:srgbClr val="C0C0C0"/>
                  </a:outerShdw>
                </a:effectLst>
              </a:rPr>
              <a:t> </a:t>
            </a:r>
            <a:r>
              <a:rPr lang="en-US" altLang="zh-CN" sz="2400" baseline="-25000" dirty="0" smtClean="0">
                <a:solidFill>
                  <a:srgbClr val="0000CC"/>
                </a:solidFill>
                <a:effectLst>
                  <a:outerShdw blurRad="38100" dist="38100" dir="2700000" algn="tl">
                    <a:srgbClr val="C0C0C0"/>
                  </a:outerShdw>
                </a:effectLst>
              </a:rPr>
              <a:t>                                              </a:t>
            </a:r>
            <a:r>
              <a:rPr lang="en-US" altLang="zh-CN" sz="2400" dirty="0" smtClean="0">
                <a:solidFill>
                  <a:srgbClr val="0000CC"/>
                </a:solidFill>
                <a:effectLst>
                  <a:outerShdw blurRad="38100" dist="38100" dir="2700000" algn="tl">
                    <a:srgbClr val="C0C0C0"/>
                  </a:outerShdw>
                </a:effectLst>
              </a:rPr>
              <a:t>＝[</a:t>
            </a:r>
            <a:r>
              <a:rPr lang="en-US" altLang="zh-CN" sz="2400" dirty="0" err="1" smtClean="0">
                <a:solidFill>
                  <a:srgbClr val="0000CC"/>
                </a:solidFill>
                <a:effectLst>
                  <a:outerShdw blurRad="38100" dist="38100" dir="2700000" algn="tl">
                    <a:srgbClr val="C0C0C0"/>
                  </a:outerShdw>
                </a:effectLst>
              </a:rPr>
              <a:t>T</a:t>
            </a:r>
            <a:r>
              <a:rPr lang="en-US" altLang="zh-CN" sz="2400" baseline="-25000" dirty="0" err="1" smtClean="0">
                <a:solidFill>
                  <a:srgbClr val="0000CC"/>
                </a:solidFill>
                <a:effectLst>
                  <a:outerShdw blurRad="38100" dist="38100" dir="2700000" algn="tl">
                    <a:srgbClr val="C0C0C0"/>
                  </a:outerShdw>
                </a:effectLst>
              </a:rPr>
              <a:t>start</a:t>
            </a:r>
            <a:r>
              <a:rPr lang="en-US" altLang="zh-CN" sz="2400" baseline="-25000" dirty="0" smtClean="0">
                <a:solidFill>
                  <a:srgbClr val="0000CC"/>
                </a:solidFill>
                <a:effectLst>
                  <a:outerShdw blurRad="38100" dist="38100" dir="2700000" algn="tl">
                    <a:srgbClr val="C0C0C0"/>
                  </a:outerShdw>
                </a:effectLst>
              </a:rPr>
              <a:t> </a:t>
            </a:r>
            <a:r>
              <a:rPr lang="en-US" altLang="zh-CN" sz="2400" dirty="0" smtClean="0">
                <a:solidFill>
                  <a:srgbClr val="0000CC"/>
                </a:solidFill>
                <a:effectLst>
                  <a:outerShdw blurRad="38100" dist="38100" dir="2700000" algn="tl">
                    <a:srgbClr val="C0C0C0"/>
                  </a:outerShdw>
                </a:effectLst>
              </a:rPr>
              <a:t>+ n]</a:t>
            </a:r>
            <a:r>
              <a:rPr lang="en-US" altLang="zh-CN" sz="2400" dirty="0">
                <a:solidFill>
                  <a:srgbClr val="0000CC"/>
                </a:solidFill>
                <a:effectLst>
                  <a:outerShdw blurRad="38100" dist="38100" dir="2700000" algn="tl">
                    <a:srgbClr val="C0C0C0"/>
                  </a:outerShdw>
                </a:effectLst>
              </a:rPr>
              <a:t> T</a:t>
            </a:r>
            <a:r>
              <a:rPr lang="en-US" altLang="zh-CN" sz="2400" baseline="-25000" dirty="0">
                <a:solidFill>
                  <a:srgbClr val="0000CC"/>
                </a:solidFill>
                <a:effectLst>
                  <a:outerShdw blurRad="38100" dist="38100" dir="2700000" algn="tl">
                    <a:srgbClr val="C0C0C0"/>
                  </a:outerShdw>
                </a:effectLst>
              </a:rPr>
              <a:t>c</a:t>
            </a:r>
          </a:p>
          <a:p>
            <a:pPr marL="0" indent="0" eaLnBrk="1" hangingPunct="1">
              <a:lnSpc>
                <a:spcPct val="105000"/>
              </a:lnSpc>
              <a:buNone/>
              <a:defRPr/>
            </a:pPr>
            <a:endParaRPr lang="en-US" altLang="zh-CN" sz="2400" baseline="-25000" dirty="0">
              <a:solidFill>
                <a:srgbClr val="0000CC"/>
              </a:solidFill>
              <a:effectLst>
                <a:outerShdw blurRad="38100" dist="38100" dir="2700000" algn="tl">
                  <a:srgbClr val="C0C0C0"/>
                </a:outerShdw>
              </a:effectLst>
            </a:endParaRPr>
          </a:p>
          <a:p>
            <a:pPr marL="0" indent="0" algn="ctr" eaLnBrk="1" hangingPunct="1">
              <a:lnSpc>
                <a:spcPct val="105000"/>
              </a:lnSpc>
              <a:buNone/>
              <a:defRPr/>
            </a:pPr>
            <a:endParaRPr lang="en-US" altLang="zh-CN" sz="2400" baseline="-25000" dirty="0" smtClean="0">
              <a:solidFill>
                <a:srgbClr val="0000CC"/>
              </a:solidFill>
              <a:effectLst>
                <a:outerShdw blurRad="38100" dist="38100" dir="2700000" algn="tl">
                  <a:srgbClr val="C0C0C0"/>
                </a:outerShdw>
              </a:effectLst>
            </a:endParaRPr>
          </a:p>
        </p:txBody>
      </p:sp>
      <p:sp>
        <p:nvSpPr>
          <p:cNvPr id="6" name="Rectangle 5"/>
          <p:cNvSpPr txBox="1">
            <a:spLocks noChangeArrowheads="1"/>
          </p:cNvSpPr>
          <p:nvPr/>
        </p:nvSpPr>
        <p:spPr bwMode="auto">
          <a:xfrm>
            <a:off x="899592" y="3356992"/>
            <a:ext cx="7920880"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Wingdings"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Ø"/>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a:lstStyle>
          <a:p>
            <a:pPr marL="0" indent="0" eaLnBrk="1" hangingPunct="1">
              <a:lnSpc>
                <a:spcPct val="105000"/>
              </a:lnSpc>
              <a:defRPr/>
            </a:pPr>
            <a:r>
              <a:rPr lang="en-US" altLang="zh-CN" sz="2400" kern="0" dirty="0" smtClean="0"/>
              <a:t>  </a:t>
            </a:r>
            <a:r>
              <a:rPr lang="en-US" altLang="zh-CN" sz="2400" kern="0" dirty="0" err="1" smtClean="0">
                <a:solidFill>
                  <a:srgbClr val="FF0000"/>
                </a:solidFill>
                <a:effectLst>
                  <a:outerShdw blurRad="38100" dist="38100" dir="2700000" algn="tl">
                    <a:srgbClr val="C0C0C0"/>
                  </a:outerShdw>
                </a:effectLst>
              </a:rPr>
              <a:t>T</a:t>
            </a:r>
            <a:r>
              <a:rPr lang="en-US" altLang="zh-CN" sz="2400" kern="0" baseline="-25000" dirty="0" err="1" smtClean="0">
                <a:solidFill>
                  <a:srgbClr val="FF0000"/>
                </a:solidFill>
                <a:effectLst>
                  <a:outerShdw blurRad="38100" dist="38100" dir="2700000" algn="tl">
                    <a:srgbClr val="C0C0C0"/>
                  </a:outerShdw>
                </a:effectLst>
              </a:rPr>
              <a:t>vp</a:t>
            </a:r>
            <a:r>
              <a:rPr lang="zh-CN" altLang="en-US" sz="2400" kern="0" dirty="0" smtClean="0"/>
              <a:t>：一条向量指令的处理时间；</a:t>
            </a:r>
            <a:endParaRPr lang="en-US" altLang="zh-CN" sz="2400" kern="0" dirty="0" smtClean="0"/>
          </a:p>
          <a:p>
            <a:pPr marL="0" indent="0" eaLnBrk="1" hangingPunct="1">
              <a:lnSpc>
                <a:spcPct val="105000"/>
              </a:lnSpc>
              <a:defRPr/>
            </a:pPr>
            <a:r>
              <a:rPr lang="en-US" altLang="zh-CN" sz="2400" kern="0" dirty="0" smtClean="0"/>
              <a:t>  </a:t>
            </a:r>
            <a:r>
              <a:rPr lang="en-US" altLang="zh-CN" sz="2400" kern="0" dirty="0" err="1" smtClean="0">
                <a:solidFill>
                  <a:srgbClr val="FF0000"/>
                </a:solidFill>
                <a:effectLst>
                  <a:outerShdw blurRad="38100" dist="38100" dir="2700000" algn="tl">
                    <a:srgbClr val="C0C0C0"/>
                  </a:outerShdw>
                </a:effectLst>
              </a:rPr>
              <a:t>T</a:t>
            </a:r>
            <a:r>
              <a:rPr lang="en-US" altLang="zh-CN" sz="2400" kern="0" baseline="-25000" dirty="0" err="1" smtClean="0">
                <a:solidFill>
                  <a:srgbClr val="FF0000"/>
                </a:solidFill>
                <a:effectLst>
                  <a:outerShdw blurRad="38100" dist="38100" dir="2700000" algn="tl">
                    <a:srgbClr val="C0C0C0"/>
                  </a:outerShdw>
                </a:effectLst>
              </a:rPr>
              <a:t>s</a:t>
            </a:r>
            <a:r>
              <a:rPr lang="zh-CN" altLang="en-US" sz="2400" kern="0" dirty="0"/>
              <a:t> ：向量流水线</a:t>
            </a:r>
            <a:r>
              <a:rPr lang="zh-CN" altLang="en-US" sz="2400" kern="0" dirty="0" smtClean="0"/>
              <a:t>的建立时间：</a:t>
            </a:r>
            <a:r>
              <a:rPr lang="en-US" altLang="zh-CN" sz="2400" kern="0" dirty="0" smtClean="0"/>
              <a:t>s</a:t>
            </a:r>
            <a:r>
              <a:rPr lang="zh-CN" altLang="en-US" sz="2400" kern="0" dirty="0" smtClean="0"/>
              <a:t>个时钟周期；</a:t>
            </a:r>
          </a:p>
          <a:p>
            <a:pPr marL="0" indent="0" eaLnBrk="1" hangingPunct="1">
              <a:lnSpc>
                <a:spcPct val="105000"/>
              </a:lnSpc>
              <a:defRPr/>
            </a:pPr>
            <a:r>
              <a:rPr lang="en-US" altLang="zh-CN" sz="2400" kern="0" dirty="0" smtClean="0"/>
              <a:t>  </a:t>
            </a:r>
            <a:r>
              <a:rPr lang="en-US" altLang="zh-CN" sz="2400" kern="0" dirty="0" err="1" smtClean="0">
                <a:solidFill>
                  <a:srgbClr val="FF0000"/>
                </a:solidFill>
                <a:effectLst>
                  <a:outerShdw blurRad="38100" dist="38100" dir="2700000" algn="tl">
                    <a:srgbClr val="C0C0C0"/>
                  </a:outerShdw>
                </a:effectLst>
              </a:rPr>
              <a:t>T</a:t>
            </a:r>
            <a:r>
              <a:rPr lang="en-US" altLang="zh-CN" sz="2400" kern="0" baseline="-25000" dirty="0" err="1" smtClean="0">
                <a:solidFill>
                  <a:srgbClr val="FF0000"/>
                </a:solidFill>
                <a:effectLst>
                  <a:outerShdw blurRad="38100" dist="38100" dir="2700000" algn="tl">
                    <a:srgbClr val="C0C0C0"/>
                  </a:outerShdw>
                </a:effectLst>
              </a:rPr>
              <a:t>vf</a:t>
            </a:r>
            <a:r>
              <a:rPr lang="zh-CN" altLang="en-US" sz="2400" kern="0" dirty="0"/>
              <a:t> ：向量流水线</a:t>
            </a:r>
            <a:r>
              <a:rPr lang="zh-CN" altLang="en-US" sz="2400" kern="0" dirty="0" smtClean="0"/>
              <a:t>的流过时间：</a:t>
            </a:r>
            <a:r>
              <a:rPr lang="en-US" altLang="zh-CN" sz="2400" kern="0" dirty="0" smtClean="0"/>
              <a:t>e</a:t>
            </a:r>
            <a:r>
              <a:rPr lang="zh-CN" altLang="en-US" sz="2400" kern="0" dirty="0"/>
              <a:t>个时钟周期</a:t>
            </a:r>
            <a:r>
              <a:rPr lang="zh-CN" altLang="en-US" sz="2400" kern="0" dirty="0" smtClean="0"/>
              <a:t>；</a:t>
            </a:r>
          </a:p>
          <a:p>
            <a:pPr marL="0" indent="0" eaLnBrk="1" hangingPunct="1">
              <a:lnSpc>
                <a:spcPct val="105000"/>
              </a:lnSpc>
              <a:defRPr/>
            </a:pPr>
            <a:r>
              <a:rPr lang="en-US" altLang="zh-CN" sz="2400" kern="0" dirty="0" smtClean="0"/>
              <a:t>  </a:t>
            </a:r>
            <a:r>
              <a:rPr lang="en-US" altLang="zh-CN" sz="2400" kern="0" dirty="0" smtClean="0">
                <a:solidFill>
                  <a:srgbClr val="FF0000"/>
                </a:solidFill>
                <a:effectLst>
                  <a:outerShdw blurRad="38100" dist="38100" dir="2700000" algn="tl">
                    <a:srgbClr val="C0C0C0"/>
                  </a:outerShdw>
                </a:effectLst>
              </a:rPr>
              <a:t>T</a:t>
            </a:r>
            <a:r>
              <a:rPr lang="en-US" altLang="zh-CN" sz="2400" kern="0" baseline="-25000" dirty="0" smtClean="0">
                <a:solidFill>
                  <a:srgbClr val="FF0000"/>
                </a:solidFill>
                <a:effectLst>
                  <a:outerShdw blurRad="38100" dist="38100" dir="2700000" algn="tl">
                    <a:srgbClr val="C0C0C0"/>
                  </a:outerShdw>
                </a:effectLst>
              </a:rPr>
              <a:t>c</a:t>
            </a:r>
            <a:r>
              <a:rPr lang="zh-CN" altLang="en-US" sz="2400" kern="0" dirty="0"/>
              <a:t> ：</a:t>
            </a:r>
            <a:r>
              <a:rPr lang="zh-CN" altLang="en-US" sz="2400" kern="0" dirty="0" smtClean="0"/>
              <a:t>流水线的时钟周期时间；</a:t>
            </a:r>
          </a:p>
          <a:p>
            <a:pPr marL="0" indent="0" eaLnBrk="1" hangingPunct="1">
              <a:lnSpc>
                <a:spcPct val="105000"/>
              </a:lnSpc>
              <a:defRPr/>
            </a:pPr>
            <a:r>
              <a:rPr lang="en-US" altLang="zh-CN" sz="2400" kern="0" dirty="0" smtClean="0"/>
              <a:t>  </a:t>
            </a:r>
            <a:r>
              <a:rPr lang="en-US" altLang="zh-CN" sz="2400" kern="0" dirty="0" smtClean="0">
                <a:solidFill>
                  <a:srgbClr val="FF0000"/>
                </a:solidFill>
                <a:effectLst>
                  <a:outerShdw blurRad="38100" dist="38100" dir="2700000" algn="tl">
                    <a:srgbClr val="C0C0C0"/>
                  </a:outerShdw>
                </a:effectLst>
              </a:rPr>
              <a:t>n</a:t>
            </a:r>
            <a:r>
              <a:rPr lang="zh-CN" altLang="en-US" sz="2400" kern="0" dirty="0"/>
              <a:t> ：向量</a:t>
            </a:r>
            <a:r>
              <a:rPr lang="zh-CN" altLang="en-US" sz="2400" kern="0" dirty="0" smtClean="0"/>
              <a:t>长度；</a:t>
            </a:r>
            <a:endParaRPr lang="en-US" altLang="zh-CN" sz="2400" kern="0" dirty="0" smtClean="0"/>
          </a:p>
          <a:p>
            <a:pPr marL="0" indent="0" eaLnBrk="1" hangingPunct="1">
              <a:lnSpc>
                <a:spcPct val="105000"/>
              </a:lnSpc>
              <a:defRPr/>
            </a:pPr>
            <a:r>
              <a:rPr lang="en-US" altLang="zh-CN" sz="2400" kern="0" dirty="0" smtClean="0"/>
              <a:t>  </a:t>
            </a:r>
            <a:r>
              <a:rPr lang="en-US" altLang="zh-CN" sz="2400" kern="0" dirty="0" err="1" smtClean="0">
                <a:solidFill>
                  <a:srgbClr val="FF0000"/>
                </a:solidFill>
              </a:rPr>
              <a:t>T</a:t>
            </a:r>
            <a:r>
              <a:rPr lang="en-US" altLang="zh-CN" sz="2400" kern="0" baseline="-25000" dirty="0" err="1" smtClean="0">
                <a:solidFill>
                  <a:srgbClr val="FF0000"/>
                </a:solidFill>
              </a:rPr>
              <a:t>start</a:t>
            </a:r>
            <a:r>
              <a:rPr lang="zh-CN" altLang="en-US" sz="2400" kern="0" dirty="0" smtClean="0"/>
              <a:t>：</a:t>
            </a:r>
            <a:r>
              <a:rPr lang="zh-CN" altLang="en-US" sz="2400" kern="0" dirty="0"/>
              <a:t>该向量指令的启动</a:t>
            </a:r>
            <a:r>
              <a:rPr lang="zh-CN" altLang="en-US" sz="2400" kern="0" dirty="0" smtClean="0"/>
              <a:t>时间：</a:t>
            </a:r>
            <a:r>
              <a:rPr lang="en-US" altLang="zh-CN" sz="2400" kern="0" dirty="0" smtClean="0"/>
              <a:t>s+e-1</a:t>
            </a:r>
            <a:r>
              <a:rPr lang="zh-CN" altLang="en-US" sz="2400" kern="0" dirty="0" smtClean="0"/>
              <a:t>个时钟周期，此后每个</a:t>
            </a:r>
            <a:r>
              <a:rPr lang="zh-CN" altLang="en-US" sz="2400" kern="0" dirty="0"/>
              <a:t>时钟周期流出一个结果，共有</a:t>
            </a:r>
            <a:r>
              <a:rPr lang="en-US" altLang="zh-CN" sz="2400" kern="0" dirty="0"/>
              <a:t>n</a:t>
            </a:r>
            <a:r>
              <a:rPr lang="zh-CN" altLang="en-US" sz="2400" kern="0" dirty="0"/>
              <a:t>个结果。 </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p:txBody>
          <a:bodyPr/>
          <a:lstStyle/>
          <a:p>
            <a:pPr eaLnBrk="1" hangingPunct="1">
              <a:defRPr/>
            </a:pPr>
            <a:r>
              <a:rPr lang="zh-CN" altLang="en-US" smtClean="0"/>
              <a:t>一批向量指令的</a:t>
            </a:r>
            <a:br>
              <a:rPr lang="zh-CN" altLang="en-US" smtClean="0"/>
            </a:br>
            <a:r>
              <a:rPr lang="zh-CN" altLang="en-US" smtClean="0"/>
              <a:t>处理时间</a:t>
            </a:r>
          </a:p>
        </p:txBody>
      </p:sp>
      <p:sp>
        <p:nvSpPr>
          <p:cNvPr id="573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endParaRPr lang="zh-CN" altLang="en-US" sz="1200" b="0">
              <a:latin typeface="Times New Roman" pitchFamily="18" charset="0"/>
              <a:ea typeface="幼圆" pitchFamily="49" charset="-122"/>
            </a:endParaRPr>
          </a:p>
        </p:txBody>
      </p:sp>
      <p:sp>
        <p:nvSpPr>
          <p:cNvPr id="851972" name="Rectangle 4"/>
          <p:cNvSpPr>
            <a:spLocks noGrp="1" noChangeArrowheads="1"/>
          </p:cNvSpPr>
          <p:nvPr>
            <p:ph type="body" idx="1"/>
          </p:nvPr>
        </p:nvSpPr>
        <p:spPr/>
        <p:txBody>
          <a:bodyPr/>
          <a:lstStyle/>
          <a:p>
            <a:pPr marL="0" indent="0" eaLnBrk="1" hangingPunct="1">
              <a:lnSpc>
                <a:spcPct val="120000"/>
              </a:lnSpc>
              <a:buFont typeface="Wingdings" pitchFamily="2" charset="2"/>
              <a:buNone/>
              <a:defRPr/>
            </a:pPr>
            <a:r>
              <a:rPr lang="zh-CN" altLang="en-US" dirty="0" smtClean="0"/>
              <a:t>       一组向量操作的执行时间主要取决于：</a:t>
            </a:r>
            <a:r>
              <a:rPr lang="zh-CN" altLang="en-US" dirty="0" smtClean="0">
                <a:solidFill>
                  <a:srgbClr val="FF0000"/>
                </a:solidFill>
                <a:effectLst>
                  <a:outerShdw blurRad="38100" dist="38100" dir="2700000" algn="tl">
                    <a:srgbClr val="C0C0C0"/>
                  </a:outerShdw>
                </a:effectLst>
              </a:rPr>
              <a:t>向量的长度</a:t>
            </a:r>
            <a:r>
              <a:rPr lang="zh-CN" altLang="en-US" dirty="0" smtClean="0"/>
              <a:t>、</a:t>
            </a:r>
            <a:r>
              <a:rPr lang="zh-CN" altLang="en-US" dirty="0" smtClean="0">
                <a:solidFill>
                  <a:srgbClr val="FF0000"/>
                </a:solidFill>
                <a:effectLst>
                  <a:outerShdw blurRad="38100" dist="38100" dir="2700000" algn="tl">
                    <a:srgbClr val="C0C0C0"/>
                  </a:outerShdw>
                </a:effectLst>
              </a:rPr>
              <a:t>向量操作之间是否存在流水功能部件的冲突</a:t>
            </a:r>
            <a:r>
              <a:rPr lang="zh-CN" altLang="en-US" dirty="0" smtClean="0"/>
              <a:t>和</a:t>
            </a:r>
            <a:r>
              <a:rPr lang="zh-CN" altLang="en-US" dirty="0" smtClean="0">
                <a:solidFill>
                  <a:srgbClr val="FF0000"/>
                </a:solidFill>
                <a:effectLst>
                  <a:outerShdw blurRad="38100" dist="38100" dir="2700000" algn="tl">
                    <a:srgbClr val="C0C0C0"/>
                  </a:outerShdw>
                </a:effectLst>
              </a:rPr>
              <a:t>数据的相关性</a:t>
            </a:r>
            <a:r>
              <a:rPr lang="zh-CN" altLang="en-US" dirty="0" smtClean="0"/>
              <a:t>。</a:t>
            </a:r>
          </a:p>
          <a:p>
            <a:pPr marL="0" indent="0" eaLnBrk="1" hangingPunct="1">
              <a:lnSpc>
                <a:spcPct val="120000"/>
              </a:lnSpc>
              <a:buFont typeface="Wingdings" pitchFamily="2" charset="2"/>
              <a:buNone/>
              <a:defRPr/>
            </a:pPr>
            <a:r>
              <a:rPr lang="zh-CN" altLang="en-US" dirty="0" smtClean="0"/>
              <a:t>       把几条能在一个时钟周期内同时开始执行的向量指令称为一个</a:t>
            </a:r>
            <a:r>
              <a:rPr lang="zh-CN" altLang="en-US" dirty="0" smtClean="0">
                <a:solidFill>
                  <a:srgbClr val="FF0000"/>
                </a:solidFill>
                <a:effectLst>
                  <a:outerShdw blurRad="38100" dist="38100" dir="2700000" algn="tl">
                    <a:srgbClr val="C0C0C0"/>
                  </a:outerShdw>
                </a:effectLst>
              </a:rPr>
              <a:t>编队</a:t>
            </a:r>
            <a:r>
              <a:rPr lang="zh-CN" altLang="en-US" dirty="0" smtClean="0"/>
              <a:t>；同一个编队中的指令一定不存在功能部件冲突和数据相关。</a:t>
            </a:r>
            <a:r>
              <a:rPr lang="zh-CN" altLang="en-US" dirty="0" smtClean="0">
                <a:solidFill>
                  <a:srgbClr val="FF0000"/>
                </a:solidFill>
                <a:effectLst>
                  <a:outerShdw blurRad="38100" dist="38100" dir="2700000" algn="tl">
                    <a:srgbClr val="C0C0C0"/>
                  </a:outerShdw>
                </a:effectLst>
              </a:rPr>
              <a:t>将编队数记作</a:t>
            </a:r>
            <a:r>
              <a:rPr lang="en-US" altLang="zh-CN" dirty="0" err="1" smtClean="0">
                <a:solidFill>
                  <a:srgbClr val="FF0000"/>
                </a:solidFill>
                <a:effectLst>
                  <a:outerShdw blurRad="38100" dist="38100" dir="2700000" algn="tl">
                    <a:srgbClr val="C0C0C0"/>
                  </a:outerShdw>
                </a:effectLst>
              </a:rPr>
              <a:t>T</a:t>
            </a:r>
            <a:r>
              <a:rPr lang="en-US" altLang="zh-CN" baseline="-25000" dirty="0" err="1" smtClean="0">
                <a:solidFill>
                  <a:srgbClr val="FF0000"/>
                </a:solidFill>
                <a:effectLst>
                  <a:outerShdw blurRad="38100" dist="38100" dir="2700000" algn="tl">
                    <a:srgbClr val="C0C0C0"/>
                  </a:outerShdw>
                </a:effectLst>
              </a:rPr>
              <a:t>chime</a:t>
            </a:r>
            <a:r>
              <a:rPr lang="zh-CN" altLang="en-US" dirty="0" smtClean="0"/>
              <a:t>。</a:t>
            </a:r>
          </a:p>
        </p:txBody>
      </p:sp>
      <p:sp>
        <p:nvSpPr>
          <p:cNvPr id="57349"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6" name="Rectangle 2"/>
          <p:cNvSpPr>
            <a:spLocks noGrp="1" noChangeArrowheads="1"/>
          </p:cNvSpPr>
          <p:nvPr>
            <p:ph type="title"/>
          </p:nvPr>
        </p:nvSpPr>
        <p:spPr/>
        <p:txBody>
          <a:bodyPr/>
          <a:lstStyle/>
          <a:p>
            <a:pPr eaLnBrk="1" hangingPunct="1">
              <a:defRPr/>
            </a:pPr>
            <a:r>
              <a:rPr lang="zh-CN" altLang="en-US" smtClean="0"/>
              <a:t>一批向量指令的</a:t>
            </a:r>
            <a:br>
              <a:rPr lang="zh-CN" altLang="en-US" smtClean="0"/>
            </a:br>
            <a:r>
              <a:rPr lang="zh-CN" altLang="en-US" smtClean="0"/>
              <a:t>处理时间</a:t>
            </a:r>
          </a:p>
        </p:txBody>
      </p:sp>
      <p:sp>
        <p:nvSpPr>
          <p:cNvPr id="583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endParaRPr lang="zh-CN" altLang="en-US" sz="1200" b="0">
              <a:latin typeface="Times New Roman" pitchFamily="18" charset="0"/>
              <a:ea typeface="幼圆" pitchFamily="49" charset="-122"/>
            </a:endParaRPr>
          </a:p>
        </p:txBody>
      </p:sp>
      <p:sp>
        <p:nvSpPr>
          <p:cNvPr id="58372" name="Rectangle 5"/>
          <p:cNvSpPr>
            <a:spLocks noGrp="1" noChangeArrowheads="1"/>
          </p:cNvSpPr>
          <p:nvPr>
            <p:ph type="body" idx="1"/>
          </p:nvPr>
        </p:nvSpPr>
        <p:spPr>
          <a:xfrm>
            <a:off x="1331913" y="2420938"/>
            <a:ext cx="6581775" cy="3241675"/>
          </a:xfrm>
        </p:spPr>
        <p:txBody>
          <a:bodyPr/>
          <a:lstStyle/>
          <a:p>
            <a:pPr algn="ctr" eaLnBrk="1" hangingPunct="1">
              <a:lnSpc>
                <a:spcPct val="250000"/>
              </a:lnSpc>
            </a:pPr>
            <a:r>
              <a:rPr lang="zh-CN" altLang="en-US" dirty="0" smtClean="0">
                <a:hlinkClick r:id="rId6" action="ppaction://hlinksldjump"/>
              </a:rPr>
              <a:t>向量长度≤向量寄存器长度时</a:t>
            </a:r>
            <a:endParaRPr lang="zh-CN" altLang="en-US" dirty="0" smtClean="0"/>
          </a:p>
          <a:p>
            <a:pPr algn="ctr" eaLnBrk="1" hangingPunct="1">
              <a:lnSpc>
                <a:spcPct val="250000"/>
              </a:lnSpc>
            </a:pPr>
            <a:r>
              <a:rPr lang="zh-CN" altLang="en-US" dirty="0" smtClean="0">
                <a:hlinkClick r:id="rId7" action="ppaction://hlinksldjump"/>
              </a:rPr>
              <a:t>向量长度＞向量寄存器长度时</a:t>
            </a:r>
            <a:endParaRPr lang="zh-CN" altLang="en-US" dirty="0" smtClean="0"/>
          </a:p>
        </p:txBody>
      </p:sp>
      <p:sp>
        <p:nvSpPr>
          <p:cNvPr id="5837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a:t>
            </a:r>
            <a:r>
              <a:rPr lang="en-US" altLang="zh-CN" sz="1200" b="0">
                <a:latin typeface="幼圆" pitchFamily="49" charset="-122"/>
                <a:ea typeface="幼圆" pitchFamily="49" charset="-122"/>
              </a:rPr>
              <a:t>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Rectangle 2"/>
          <p:cNvSpPr>
            <a:spLocks noGrp="1" noChangeArrowheads="1"/>
          </p:cNvSpPr>
          <p:nvPr>
            <p:ph type="title"/>
          </p:nvPr>
        </p:nvSpPr>
        <p:spPr/>
        <p:txBody>
          <a:bodyPr/>
          <a:lstStyle/>
          <a:p>
            <a:pPr eaLnBrk="1" hangingPunct="1">
              <a:defRPr/>
            </a:pPr>
            <a:r>
              <a:rPr lang="zh-CN" altLang="en-US" smtClean="0"/>
              <a:t>向量长度≤向量寄存器长度时</a:t>
            </a:r>
          </a:p>
        </p:txBody>
      </p:sp>
      <p:sp>
        <p:nvSpPr>
          <p:cNvPr id="593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向量指令处理时间</a:t>
            </a:r>
            <a:r>
              <a:rPr lang="en-US" altLang="zh-CN" sz="1200" b="0">
                <a:latin typeface="Times New Roman" pitchFamily="18" charset="0"/>
                <a:ea typeface="幼圆" pitchFamily="49" charset="-122"/>
                <a:hlinkClick r:id="rId6"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一批向量指令的处理时间</a:t>
            </a:r>
            <a:endParaRPr lang="zh-CN" altLang="en-US" sz="1200" b="0">
              <a:latin typeface="Times New Roman" pitchFamily="18" charset="0"/>
              <a:ea typeface="幼圆" pitchFamily="49" charset="-122"/>
            </a:endParaRPr>
          </a:p>
        </p:txBody>
      </p:sp>
      <p:sp>
        <p:nvSpPr>
          <p:cNvPr id="854021" name="Rectangle 5"/>
          <p:cNvSpPr>
            <a:spLocks noGrp="1" noChangeArrowheads="1"/>
          </p:cNvSpPr>
          <p:nvPr>
            <p:ph type="body" idx="1"/>
          </p:nvPr>
        </p:nvSpPr>
        <p:spPr>
          <a:xfrm>
            <a:off x="827088" y="3140968"/>
            <a:ext cx="7848600" cy="3095625"/>
          </a:xfrm>
        </p:spPr>
        <p:txBody>
          <a:bodyPr/>
          <a:lstStyle/>
          <a:p>
            <a:pPr eaLnBrk="1" hangingPunct="1">
              <a:lnSpc>
                <a:spcPct val="125000"/>
              </a:lnSpc>
            </a:pPr>
            <a:r>
              <a:rPr lang="en-US" altLang="zh-CN" sz="2400" dirty="0" smtClean="0">
                <a:solidFill>
                  <a:srgbClr val="FF0000"/>
                </a:solidFill>
                <a:ea typeface="宋体" charset="-122"/>
              </a:rPr>
              <a:t>T</a:t>
            </a:r>
            <a:r>
              <a:rPr lang="en-US" altLang="zh-CN" sz="2400" baseline="30000" dirty="0" smtClean="0">
                <a:solidFill>
                  <a:srgbClr val="FF0000"/>
                </a:solidFill>
                <a:ea typeface="宋体" charset="-122"/>
              </a:rPr>
              <a:t>(</a:t>
            </a:r>
            <a:r>
              <a:rPr lang="en-US" altLang="zh-CN" sz="2400" baseline="30000" dirty="0" err="1" smtClean="0">
                <a:solidFill>
                  <a:srgbClr val="FF0000"/>
                </a:solidFill>
                <a:ea typeface="宋体" charset="-122"/>
              </a:rPr>
              <a:t>i</a:t>
            </a:r>
            <a:r>
              <a:rPr lang="en-US" altLang="zh-CN" sz="2400" baseline="30000" dirty="0" smtClean="0">
                <a:solidFill>
                  <a:srgbClr val="FF0000"/>
                </a:solidFill>
                <a:ea typeface="宋体" charset="-122"/>
              </a:rPr>
              <a:t>)</a:t>
            </a:r>
            <a:r>
              <a:rPr lang="en-US" altLang="zh-CN" sz="2400" baseline="-25000" dirty="0" err="1" smtClean="0">
                <a:solidFill>
                  <a:srgbClr val="FF0000"/>
                </a:solidFill>
                <a:ea typeface="宋体" charset="-122"/>
              </a:rPr>
              <a:t>vp</a:t>
            </a:r>
            <a:r>
              <a:rPr lang="en-US" altLang="zh-CN" sz="2400" baseline="-25000" dirty="0" smtClean="0">
                <a:solidFill>
                  <a:srgbClr val="FF0000"/>
                </a:solidFill>
                <a:latin typeface="Times New Roman" pitchFamily="18" charset="0"/>
                <a:ea typeface="宋体" charset="-122"/>
              </a:rPr>
              <a:t> </a:t>
            </a:r>
            <a:r>
              <a:rPr lang="zh-CN" altLang="en-US" sz="2400" dirty="0">
                <a:latin typeface="Times New Roman" pitchFamily="18" charset="0"/>
                <a:ea typeface="宋体" charset="-122"/>
              </a:rPr>
              <a:t>：</a:t>
            </a:r>
            <a:r>
              <a:rPr lang="zh-CN" altLang="en-US" sz="2400" dirty="0" smtClean="0">
                <a:latin typeface="+mn-ea"/>
              </a:rPr>
              <a:t>第 </a:t>
            </a:r>
            <a:r>
              <a:rPr lang="en-US" altLang="zh-CN" sz="2400" dirty="0" err="1" smtClean="0"/>
              <a:t>i</a:t>
            </a:r>
            <a:r>
              <a:rPr lang="en-US" altLang="zh-CN" sz="2400" dirty="0" smtClean="0"/>
              <a:t> </a:t>
            </a:r>
            <a:r>
              <a:rPr lang="zh-CN" altLang="en-US" sz="2400" dirty="0" smtClean="0">
                <a:latin typeface="+mn-ea"/>
              </a:rPr>
              <a:t>个</a:t>
            </a:r>
            <a:r>
              <a:rPr lang="zh-CN" altLang="en-US" sz="2400" dirty="0">
                <a:latin typeface="+mn-ea"/>
              </a:rPr>
              <a:t>编队的执行时间</a:t>
            </a:r>
          </a:p>
          <a:p>
            <a:pPr eaLnBrk="1" hangingPunct="1">
              <a:lnSpc>
                <a:spcPct val="125000"/>
              </a:lnSpc>
            </a:pPr>
            <a:r>
              <a:rPr lang="en-US" altLang="zh-CN" sz="2400" dirty="0">
                <a:solidFill>
                  <a:srgbClr val="FF0000"/>
                </a:solidFill>
                <a:ea typeface="宋体" charset="-122"/>
              </a:rPr>
              <a:t>m</a:t>
            </a:r>
            <a:r>
              <a:rPr lang="zh-CN" altLang="en-US" sz="2400" dirty="0">
                <a:latin typeface="Times New Roman" pitchFamily="18" charset="0"/>
                <a:ea typeface="宋体" charset="-122"/>
              </a:rPr>
              <a:t>：</a:t>
            </a:r>
            <a:r>
              <a:rPr lang="zh-CN" altLang="en-US" sz="2400" dirty="0" smtClean="0">
                <a:latin typeface="+mn-ea"/>
              </a:rPr>
              <a:t>编队数 </a:t>
            </a:r>
            <a:r>
              <a:rPr lang="en-US" altLang="zh-CN" sz="2400" dirty="0" err="1">
                <a:effectLst>
                  <a:outerShdw blurRad="38100" dist="38100" dir="2700000" algn="tl">
                    <a:srgbClr val="C0C0C0"/>
                  </a:outerShdw>
                </a:effectLst>
              </a:rPr>
              <a:t>T</a:t>
            </a:r>
            <a:r>
              <a:rPr lang="en-US" altLang="zh-CN" sz="2400" baseline="-25000" dirty="0" err="1">
                <a:effectLst>
                  <a:outerShdw blurRad="38100" dist="38100" dir="2700000" algn="tl">
                    <a:srgbClr val="C0C0C0"/>
                  </a:outerShdw>
                </a:effectLst>
              </a:rPr>
              <a:t>chime</a:t>
            </a:r>
            <a:endParaRPr lang="zh-CN" altLang="en-US" sz="2400" dirty="0"/>
          </a:p>
          <a:p>
            <a:pPr marL="342900" lvl="2" indent="-342900" eaLnBrk="1" hangingPunct="1">
              <a:lnSpc>
                <a:spcPct val="125000"/>
              </a:lnSpc>
              <a:buClr>
                <a:schemeClr val="tx1"/>
              </a:buClr>
              <a:buSzTx/>
              <a:buFont typeface="Wingdings" pitchFamily="2" charset="2"/>
              <a:buChar char="w"/>
              <a:defRPr/>
            </a:pPr>
            <a:r>
              <a:rPr lang="en-US" altLang="zh-CN" dirty="0">
                <a:solidFill>
                  <a:srgbClr val="FF0000"/>
                </a:solidFill>
                <a:ea typeface="宋体" charset="-122"/>
              </a:rPr>
              <a:t>T</a:t>
            </a:r>
            <a:r>
              <a:rPr lang="en-US" altLang="zh-CN" baseline="30000" dirty="0">
                <a:solidFill>
                  <a:srgbClr val="FF0000"/>
                </a:solidFill>
                <a:ea typeface="宋体" charset="-122"/>
              </a:rPr>
              <a:t>(</a:t>
            </a:r>
            <a:r>
              <a:rPr lang="en-US" altLang="zh-CN" baseline="30000" dirty="0" err="1">
                <a:solidFill>
                  <a:srgbClr val="FF0000"/>
                </a:solidFill>
                <a:ea typeface="宋体" charset="-122"/>
              </a:rPr>
              <a:t>i</a:t>
            </a:r>
            <a:r>
              <a:rPr lang="en-US" altLang="zh-CN" baseline="30000" dirty="0">
                <a:solidFill>
                  <a:srgbClr val="FF0000"/>
                </a:solidFill>
                <a:ea typeface="宋体" charset="-122"/>
              </a:rPr>
              <a:t>)</a:t>
            </a:r>
            <a:r>
              <a:rPr lang="en-US" altLang="zh-CN" baseline="-25000" dirty="0">
                <a:solidFill>
                  <a:srgbClr val="FF0000"/>
                </a:solidFill>
                <a:ea typeface="宋体" charset="-122"/>
              </a:rPr>
              <a:t>start</a:t>
            </a:r>
            <a:r>
              <a:rPr lang="zh-CN" altLang="en-US" dirty="0">
                <a:solidFill>
                  <a:srgbClr val="080808"/>
                </a:solidFill>
                <a:latin typeface="Times New Roman" pitchFamily="18" charset="0"/>
                <a:ea typeface="宋体" charset="-122"/>
              </a:rPr>
              <a:t>：</a:t>
            </a:r>
            <a:r>
              <a:rPr lang="zh-CN" altLang="en-US" dirty="0" smtClean="0">
                <a:latin typeface="+mn-ea"/>
              </a:rPr>
              <a:t>第 </a:t>
            </a:r>
            <a:r>
              <a:rPr lang="en-US" altLang="zh-CN" dirty="0" err="1" smtClean="0"/>
              <a:t>i</a:t>
            </a:r>
            <a:r>
              <a:rPr lang="en-US" altLang="zh-CN" dirty="0" smtClean="0">
                <a:latin typeface="+mn-ea"/>
              </a:rPr>
              <a:t> </a:t>
            </a:r>
            <a:r>
              <a:rPr lang="zh-CN" altLang="en-US" dirty="0" smtClean="0">
                <a:latin typeface="+mn-ea"/>
              </a:rPr>
              <a:t>编队</a:t>
            </a:r>
            <a:r>
              <a:rPr lang="zh-CN" altLang="en-US" dirty="0">
                <a:latin typeface="+mn-ea"/>
              </a:rPr>
              <a:t>中各指令的启动时间的最大值 </a:t>
            </a:r>
          </a:p>
          <a:p>
            <a:pPr eaLnBrk="1" hangingPunct="1">
              <a:lnSpc>
                <a:spcPct val="125000"/>
              </a:lnSpc>
              <a:defRPr/>
            </a:pPr>
            <a:r>
              <a:rPr lang="en-US" altLang="zh-CN" sz="2400" dirty="0" err="1" smtClean="0">
                <a:solidFill>
                  <a:srgbClr val="FF0000"/>
                </a:solidFill>
                <a:effectLst>
                  <a:outerShdw blurRad="38100" dist="38100" dir="2700000" algn="tl">
                    <a:srgbClr val="C0C0C0"/>
                  </a:outerShdw>
                </a:effectLst>
              </a:rPr>
              <a:t>T</a:t>
            </a:r>
            <a:r>
              <a:rPr lang="en-US" altLang="zh-CN" sz="2400" baseline="-25000" dirty="0" err="1" smtClean="0">
                <a:solidFill>
                  <a:srgbClr val="FF0000"/>
                </a:solidFill>
                <a:effectLst>
                  <a:outerShdw blurRad="38100" dist="38100" dir="2700000" algn="tl">
                    <a:srgbClr val="C0C0C0"/>
                  </a:outerShdw>
                </a:effectLst>
              </a:rPr>
              <a:t>start</a:t>
            </a:r>
            <a:r>
              <a:rPr lang="zh-CN" altLang="en-US" sz="2400" dirty="0" smtClean="0"/>
              <a:t>：</a:t>
            </a:r>
            <a:r>
              <a:rPr lang="zh-CN" altLang="en-US" sz="2400" dirty="0">
                <a:latin typeface="+mn-ea"/>
              </a:rPr>
              <a:t>该组指令总的启动</a:t>
            </a:r>
            <a:r>
              <a:rPr lang="zh-CN" altLang="en-US" sz="2400" dirty="0" smtClean="0">
                <a:latin typeface="+mn-ea"/>
              </a:rPr>
              <a:t>时间，</a:t>
            </a:r>
          </a:p>
          <a:p>
            <a:pPr eaLnBrk="1" hangingPunct="1">
              <a:lnSpc>
                <a:spcPct val="125000"/>
              </a:lnSpc>
              <a:defRPr/>
            </a:pPr>
            <a:r>
              <a:rPr lang="en-US" altLang="zh-CN" sz="2400" dirty="0" smtClean="0">
                <a:solidFill>
                  <a:srgbClr val="FF0000"/>
                </a:solidFill>
                <a:effectLst>
                  <a:outerShdw blurRad="38100" dist="38100" dir="2700000" algn="tl">
                    <a:srgbClr val="C0C0C0"/>
                  </a:outerShdw>
                </a:effectLst>
              </a:rPr>
              <a:t>T</a:t>
            </a:r>
            <a:r>
              <a:rPr lang="en-US" altLang="zh-CN" sz="2400" baseline="-25000" dirty="0" smtClean="0">
                <a:solidFill>
                  <a:srgbClr val="FF0000"/>
                </a:solidFill>
                <a:effectLst>
                  <a:outerShdw blurRad="38100" dist="38100" dir="2700000" algn="tl">
                    <a:srgbClr val="C0C0C0"/>
                  </a:outerShdw>
                </a:effectLst>
              </a:rPr>
              <a:t>c</a:t>
            </a:r>
            <a:r>
              <a:rPr lang="zh-CN" altLang="en-US" sz="2400" dirty="0" smtClean="0"/>
              <a:t>：</a:t>
            </a:r>
            <a:r>
              <a:rPr lang="zh-CN" altLang="en-US" sz="2400" dirty="0"/>
              <a:t>流水线的时钟</a:t>
            </a:r>
            <a:r>
              <a:rPr lang="zh-CN" altLang="en-US" sz="2400" dirty="0" smtClean="0"/>
              <a:t>周期时间</a:t>
            </a:r>
          </a:p>
          <a:p>
            <a:pPr eaLnBrk="1" hangingPunct="1">
              <a:lnSpc>
                <a:spcPct val="125000"/>
              </a:lnSpc>
              <a:defRPr/>
            </a:pPr>
            <a:r>
              <a:rPr lang="en-US" altLang="zh-CN" sz="2400" dirty="0" smtClean="0">
                <a:solidFill>
                  <a:srgbClr val="FF0000"/>
                </a:solidFill>
                <a:effectLst>
                  <a:outerShdw blurRad="38100" dist="38100" dir="2700000" algn="tl">
                    <a:srgbClr val="C0C0C0"/>
                  </a:outerShdw>
                </a:effectLst>
              </a:rPr>
              <a:t>n</a:t>
            </a:r>
            <a:r>
              <a:rPr lang="zh-CN" altLang="en-US" sz="2400" dirty="0" smtClean="0"/>
              <a:t>：向量长度</a:t>
            </a:r>
            <a:endParaRPr lang="en-US" altLang="zh-CN" sz="2400" dirty="0" smtClean="0"/>
          </a:p>
        </p:txBody>
      </p:sp>
      <p:sp>
        <p:nvSpPr>
          <p:cNvPr id="59398" name="Text Box 1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graphicFrame>
        <p:nvGraphicFramePr>
          <p:cNvPr id="2" name="对象 1"/>
          <p:cNvGraphicFramePr>
            <a:graphicFrameLocks noChangeAspect="1"/>
          </p:cNvGraphicFramePr>
          <p:nvPr>
            <p:extLst>
              <p:ext uri="{D42A27DB-BD31-4B8C-83A1-F6EECF244321}">
                <p14:modId xmlns:p14="http://schemas.microsoft.com/office/powerpoint/2010/main" val="3897793278"/>
              </p:ext>
            </p:extLst>
          </p:nvPr>
        </p:nvGraphicFramePr>
        <p:xfrm>
          <a:off x="971600" y="1988840"/>
          <a:ext cx="7855926" cy="864096"/>
        </p:xfrm>
        <a:graphic>
          <a:graphicData uri="http://schemas.openxmlformats.org/presentationml/2006/ole">
            <mc:AlternateContent xmlns:mc="http://schemas.openxmlformats.org/markup-compatibility/2006">
              <mc:Choice xmlns:v="urn:schemas-microsoft-com:vml" Requires="v">
                <p:oleObj spid="_x0000_s59450" name="公式" r:id="rId8" imgW="3924300" imgH="431800" progId="Equation.3">
                  <p:embed/>
                </p:oleObj>
              </mc:Choice>
              <mc:Fallback>
                <p:oleObj name="公式" r:id="rId8" imgW="3924300" imgH="43180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1988840"/>
                        <a:ext cx="7855926" cy="864096"/>
                      </a:xfrm>
                      <a:prstGeom prst="rect">
                        <a:avLst/>
                      </a:prstGeom>
                      <a:solidFill>
                        <a:srgbClr val="FFFF00"/>
                      </a:solidFill>
                      <a:ln w="12700">
                        <a:solidFill>
                          <a:schemeClr val="tx1"/>
                        </a:solidFill>
                      </a:ln>
                      <a:effec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103876824"/>
              </p:ext>
            </p:extLst>
          </p:nvPr>
        </p:nvGraphicFramePr>
        <p:xfrm>
          <a:off x="5508104" y="4725144"/>
          <a:ext cx="1200150" cy="582613"/>
        </p:xfrm>
        <a:graphic>
          <a:graphicData uri="http://schemas.openxmlformats.org/presentationml/2006/ole">
            <mc:AlternateContent xmlns:mc="http://schemas.openxmlformats.org/markup-compatibility/2006">
              <mc:Choice xmlns:v="urn:schemas-microsoft-com:vml" Requires="v">
                <p:oleObj spid="_x0000_s59451" name="公式" r:id="rId10" imgW="888614" imgH="431613" progId="Equation.3">
                  <p:embed/>
                </p:oleObj>
              </mc:Choice>
              <mc:Fallback>
                <p:oleObj name="公式" r:id="rId10" imgW="888614" imgH="431613"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08104" y="4725144"/>
                        <a:ext cx="1200150" cy="582613"/>
                      </a:xfrm>
                      <a:prstGeom prst="rect">
                        <a:avLst/>
                      </a:prstGeom>
                      <a:noFill/>
                      <a:ln>
                        <a:noFill/>
                      </a:ln>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8" name="Rectangle 10"/>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问题</a:t>
            </a:r>
          </a:p>
        </p:txBody>
      </p:sp>
      <p:sp>
        <p:nvSpPr>
          <p:cNvPr id="857099" name="Rectangle 11"/>
          <p:cNvSpPr>
            <a:spLocks noGrp="1" noChangeArrowheads="1"/>
          </p:cNvSpPr>
          <p:nvPr>
            <p:ph type="body" idx="1"/>
          </p:nvPr>
        </p:nvSpPr>
        <p:spPr>
          <a:xfrm>
            <a:off x="809625" y="1916113"/>
            <a:ext cx="7958138" cy="4681537"/>
          </a:xfrm>
        </p:spPr>
        <p:txBody>
          <a:bodyPr/>
          <a:lstStyle/>
          <a:p>
            <a:pPr marL="0" indent="0" eaLnBrk="1" hangingPunct="1">
              <a:buFont typeface="Wingdings" pitchFamily="2" charset="2"/>
              <a:buNone/>
              <a:defRPr/>
            </a:pPr>
            <a:r>
              <a:rPr lang="zh-CN" altLang="en-US" sz="2400" dirty="0" smtClean="0">
                <a:latin typeface="Comic Sans MS" pitchFamily="66" charset="0"/>
              </a:rPr>
              <a:t>     在某台向量处理机上执行</a:t>
            </a:r>
            <a:r>
              <a:rPr lang="en-US" altLang="zh-CN" sz="2400" dirty="0" smtClean="0">
                <a:latin typeface="Comic Sans MS" pitchFamily="66" charset="0"/>
              </a:rPr>
              <a:t>DAXPY</a:t>
            </a:r>
            <a:r>
              <a:rPr lang="zh-CN" altLang="en-US" sz="2400" dirty="0" smtClean="0">
                <a:latin typeface="Comic Sans MS" pitchFamily="66" charset="0"/>
              </a:rPr>
              <a:t>代码</a:t>
            </a:r>
            <a:r>
              <a:rPr lang="en-US" altLang="zh-CN" sz="2400" dirty="0" smtClean="0">
                <a:latin typeface="Comic Sans MS" pitchFamily="66" charset="0"/>
              </a:rPr>
              <a:t>(Y=</a:t>
            </a:r>
            <a:r>
              <a:rPr lang="en-US" altLang="zh-CN" sz="2400" dirty="0" err="1" smtClean="0">
                <a:latin typeface="Comic Sans MS" pitchFamily="66" charset="0"/>
              </a:rPr>
              <a:t>a×X＋Y</a:t>
            </a:r>
            <a:r>
              <a:rPr lang="en-US" altLang="zh-CN" sz="2400" dirty="0" smtClean="0">
                <a:latin typeface="Comic Sans MS" pitchFamily="66" charset="0"/>
              </a:rPr>
              <a:t>)</a:t>
            </a:r>
            <a:r>
              <a:rPr lang="zh-CN" altLang="en-US" sz="2400" dirty="0" smtClean="0">
                <a:latin typeface="Comic Sans MS" pitchFamily="66" charset="0"/>
              </a:rPr>
              <a:t>，代码如下：</a:t>
            </a:r>
            <a:endParaRPr lang="zh-CN" altLang="en-US" sz="2400" dirty="0" smtClean="0"/>
          </a:p>
          <a:p>
            <a:pPr marL="0" indent="0" eaLnBrk="1" hangingPunct="1">
              <a:buFont typeface="Wingdings" pitchFamily="2" charset="2"/>
              <a:buNone/>
              <a:defRPr/>
            </a:pPr>
            <a:r>
              <a:rPr lang="en-US" altLang="zh-CN" sz="2400" dirty="0" smtClean="0"/>
              <a:t>	</a:t>
            </a:r>
            <a:r>
              <a:rPr lang="en-US" altLang="zh-CN" sz="2400" dirty="0" smtClean="0">
                <a:solidFill>
                  <a:srgbClr val="0000CC"/>
                </a:solidFill>
                <a:effectLst>
                  <a:outerShdw blurRad="38100" dist="38100" dir="2700000" algn="tl">
                    <a:srgbClr val="C0C0C0"/>
                  </a:outerShdw>
                </a:effectLst>
                <a:latin typeface="Comic Sans MS" pitchFamily="66" charset="0"/>
              </a:rPr>
              <a:t>LV         V1, Rx</a:t>
            </a:r>
            <a:r>
              <a:rPr lang="en-US" altLang="zh-CN" sz="2400" dirty="0" smtClean="0">
                <a:latin typeface="Comic Sans MS" pitchFamily="66" charset="0"/>
              </a:rPr>
              <a:t>      	 ;</a:t>
            </a:r>
            <a:r>
              <a:rPr lang="zh-CN" altLang="en-US" sz="2400" dirty="0" smtClean="0">
                <a:latin typeface="Comic Sans MS" pitchFamily="66" charset="0"/>
              </a:rPr>
              <a:t>取向量</a:t>
            </a:r>
            <a:r>
              <a:rPr lang="en-US" altLang="zh-CN" sz="2400" dirty="0" smtClean="0">
                <a:latin typeface="Comic Sans MS" pitchFamily="66" charset="0"/>
              </a:rPr>
              <a:t>X</a:t>
            </a:r>
          </a:p>
          <a:p>
            <a:pPr marL="0" indent="0" eaLnBrk="1" hangingPunct="1">
              <a:buFont typeface="Wingdings" pitchFamily="2" charset="2"/>
              <a:buNone/>
              <a:defRPr/>
            </a:pPr>
            <a:r>
              <a:rPr lang="en-US" altLang="zh-CN"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MULTSV  V2,F0,V1</a:t>
            </a:r>
            <a:r>
              <a:rPr lang="en-US" altLang="zh-CN" sz="2400" dirty="0" smtClean="0">
                <a:latin typeface="Comic Sans MS" pitchFamily="66" charset="0"/>
              </a:rPr>
              <a:t> 	 ;</a:t>
            </a:r>
            <a:r>
              <a:rPr lang="zh-CN" altLang="en-US" sz="2400" dirty="0" smtClean="0">
                <a:latin typeface="Comic Sans MS" pitchFamily="66" charset="0"/>
              </a:rPr>
              <a:t>向量和标量相乘</a:t>
            </a:r>
          </a:p>
          <a:p>
            <a:pPr marL="0" indent="0" eaLnBrk="1" hangingPunct="1">
              <a:buFont typeface="Wingdings" pitchFamily="2" charset="2"/>
              <a:buNone/>
              <a:defRPr/>
            </a:pPr>
            <a:r>
              <a:rPr lang="zh-CN" altLang="en-US"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LV         V3,Ry</a:t>
            </a:r>
            <a:r>
              <a:rPr lang="en-US" altLang="zh-CN" sz="2400" dirty="0" smtClean="0">
                <a:latin typeface="Comic Sans MS" pitchFamily="66" charset="0"/>
              </a:rPr>
              <a:t>      	 ;</a:t>
            </a:r>
            <a:r>
              <a:rPr lang="zh-CN" altLang="en-US" sz="2400" dirty="0" smtClean="0">
                <a:latin typeface="Comic Sans MS" pitchFamily="66" charset="0"/>
              </a:rPr>
              <a:t>取向量</a:t>
            </a:r>
            <a:r>
              <a:rPr lang="en-US" altLang="zh-CN" sz="2400" dirty="0" smtClean="0">
                <a:latin typeface="Comic Sans MS" pitchFamily="66" charset="0"/>
              </a:rPr>
              <a:t>Y</a:t>
            </a:r>
          </a:p>
          <a:p>
            <a:pPr marL="0" indent="0" eaLnBrk="1" hangingPunct="1">
              <a:buFont typeface="Wingdings" pitchFamily="2" charset="2"/>
              <a:buNone/>
              <a:defRPr/>
            </a:pPr>
            <a:r>
              <a:rPr lang="en-US" altLang="zh-CN"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ADDV     V4,V2,V3</a:t>
            </a:r>
            <a:r>
              <a:rPr lang="en-US" altLang="zh-CN" sz="2400" dirty="0" smtClean="0">
                <a:latin typeface="Comic Sans MS" pitchFamily="66" charset="0"/>
              </a:rPr>
              <a:t> 	 ;</a:t>
            </a:r>
            <a:r>
              <a:rPr lang="zh-CN" altLang="en-US" sz="2400" dirty="0" smtClean="0">
                <a:latin typeface="Comic Sans MS" pitchFamily="66" charset="0"/>
              </a:rPr>
              <a:t>加法</a:t>
            </a:r>
          </a:p>
          <a:p>
            <a:pPr marL="0" indent="0" eaLnBrk="1" hangingPunct="1">
              <a:buFont typeface="Wingdings" pitchFamily="2" charset="2"/>
              <a:buNone/>
              <a:defRPr/>
            </a:pPr>
            <a:r>
              <a:rPr lang="zh-CN" altLang="en-US" sz="2400" dirty="0" smtClean="0">
                <a:latin typeface="Comic Sans MS" pitchFamily="66" charset="0"/>
              </a:rPr>
              <a:t>	</a:t>
            </a:r>
            <a:r>
              <a:rPr lang="en-US" altLang="zh-CN" sz="2400" dirty="0" smtClean="0">
                <a:solidFill>
                  <a:srgbClr val="0000CC"/>
                </a:solidFill>
                <a:effectLst>
                  <a:outerShdw blurRad="38100" dist="38100" dir="2700000" algn="tl">
                    <a:srgbClr val="C0C0C0"/>
                  </a:outerShdw>
                </a:effectLst>
                <a:latin typeface="Comic Sans MS" pitchFamily="66" charset="0"/>
              </a:rPr>
              <a:t>SV         Ry,V4</a:t>
            </a:r>
            <a:r>
              <a:rPr lang="en-US" altLang="zh-CN" sz="2400" dirty="0" smtClean="0">
                <a:latin typeface="Comic Sans MS" pitchFamily="66" charset="0"/>
              </a:rPr>
              <a:t>      	 ;</a:t>
            </a:r>
            <a:r>
              <a:rPr lang="zh-CN" altLang="en-US" sz="2400" dirty="0" smtClean="0">
                <a:latin typeface="Comic Sans MS" pitchFamily="66" charset="0"/>
              </a:rPr>
              <a:t>存结果</a:t>
            </a:r>
          </a:p>
          <a:p>
            <a:pPr marL="0" indent="0" eaLnBrk="1" hangingPunct="1">
              <a:buFont typeface="Wingdings" pitchFamily="2" charset="2"/>
              <a:buNone/>
              <a:defRPr/>
            </a:pPr>
            <a:r>
              <a:rPr lang="zh-CN" altLang="en-US" sz="2400" dirty="0" smtClean="0">
                <a:solidFill>
                  <a:srgbClr val="FF0000"/>
                </a:solidFill>
                <a:effectLst>
                  <a:outerShdw blurRad="38100" dist="38100" dir="2700000" algn="tl">
                    <a:srgbClr val="C0C0C0"/>
                  </a:outerShdw>
                </a:effectLst>
              </a:rPr>
              <a:t>问：</a:t>
            </a:r>
            <a:r>
              <a:rPr lang="zh-CN" altLang="en-US" sz="2400" dirty="0" smtClean="0"/>
              <a:t>这组向量操作能划分成几个编队？假设每种流水功能部件只有一个，且启动时间分别为：取数和存数部件为12个时钟周期、乘法部件为7个、加法部件为6个。请计算完成这一组向量操作所需的总时间为多少？</a:t>
            </a:r>
          </a:p>
        </p:txBody>
      </p:sp>
      <p:sp>
        <p:nvSpPr>
          <p:cNvPr id="60420"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一批向量指令的处理时间</a:t>
            </a:r>
            <a:endParaRPr lang="zh-CN" altLang="en-US" sz="1200" b="0">
              <a:latin typeface="Times New Roman" pitchFamily="18" charset="0"/>
              <a:ea typeface="幼圆" pitchFamily="49" charset="-122"/>
            </a:endParaRPr>
          </a:p>
        </p:txBody>
      </p:sp>
      <p:sp>
        <p:nvSpPr>
          <p:cNvPr id="60421"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解答</a:t>
            </a:r>
          </a:p>
        </p:txBody>
      </p:sp>
      <p:sp>
        <p:nvSpPr>
          <p:cNvPr id="61443"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一批向量指令的处理时间</a:t>
            </a:r>
            <a:endParaRPr lang="zh-CN" altLang="en-US" sz="1200" b="0">
              <a:latin typeface="Times New Roman" pitchFamily="18" charset="0"/>
              <a:ea typeface="幼圆" pitchFamily="49" charset="-122"/>
            </a:endParaRPr>
          </a:p>
        </p:txBody>
      </p:sp>
      <p:sp>
        <p:nvSpPr>
          <p:cNvPr id="61444"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
        <p:nvSpPr>
          <p:cNvPr id="61445" name="Rectangle 6"/>
          <p:cNvSpPr>
            <a:spLocks noGrp="1" noChangeArrowheads="1"/>
          </p:cNvSpPr>
          <p:nvPr>
            <p:ph type="body" idx="1"/>
          </p:nvPr>
        </p:nvSpPr>
        <p:spPr>
          <a:xfrm>
            <a:off x="827088" y="1916113"/>
            <a:ext cx="8105775" cy="1512887"/>
          </a:xfrm>
        </p:spPr>
        <p:txBody>
          <a:bodyPr/>
          <a:lstStyle/>
          <a:p>
            <a:pPr marL="0" indent="0" eaLnBrk="1" hangingPunct="1">
              <a:lnSpc>
                <a:spcPct val="120000"/>
              </a:lnSpc>
              <a:buFont typeface="Wingdings" pitchFamily="2" charset="2"/>
              <a:buNone/>
            </a:pPr>
            <a:r>
              <a:rPr lang="zh-CN" altLang="en-US" sz="2400" dirty="0" smtClean="0"/>
              <a:t>        可分成4个编队：第1条指令</a:t>
            </a:r>
            <a:r>
              <a:rPr lang="en-US" altLang="zh-CN" sz="2400" dirty="0" smtClean="0"/>
              <a:t>LV</a:t>
            </a:r>
            <a:r>
              <a:rPr lang="zh-CN" altLang="en-US" sz="2400" dirty="0" smtClean="0"/>
              <a:t>为第1个编队，</a:t>
            </a:r>
            <a:r>
              <a:rPr lang="en-US" altLang="zh-CN" sz="2400" dirty="0" smtClean="0"/>
              <a:t>MULTSV</a:t>
            </a:r>
            <a:r>
              <a:rPr lang="zh-CN" altLang="en-US" sz="2400" dirty="0" smtClean="0"/>
              <a:t>指令和第2条</a:t>
            </a:r>
            <a:r>
              <a:rPr lang="en-US" altLang="zh-CN" sz="2400" dirty="0" smtClean="0"/>
              <a:t>LV</a:t>
            </a:r>
            <a:r>
              <a:rPr lang="zh-CN" altLang="en-US" sz="2400" dirty="0" smtClean="0"/>
              <a:t>指令为第2个编队，</a:t>
            </a:r>
            <a:r>
              <a:rPr lang="en-US" altLang="zh-CN" sz="2400" dirty="0" smtClean="0"/>
              <a:t>ADDV</a:t>
            </a:r>
            <a:r>
              <a:rPr lang="zh-CN" altLang="en-US" sz="2400" dirty="0" smtClean="0"/>
              <a:t>指令为第3个编队，</a:t>
            </a:r>
            <a:r>
              <a:rPr lang="en-US" altLang="zh-CN" sz="2400" dirty="0" smtClean="0"/>
              <a:t>SV</a:t>
            </a:r>
            <a:r>
              <a:rPr lang="zh-CN" altLang="en-US" sz="2400" dirty="0" smtClean="0"/>
              <a:t>指令为第4个</a:t>
            </a:r>
            <a:r>
              <a:rPr lang="zh-CN" altLang="en-US" sz="2400" dirty="0" smtClean="0"/>
              <a:t>编队</a:t>
            </a:r>
            <a:r>
              <a:rPr lang="zh-CN" altLang="en-US" sz="2400" dirty="0" smtClean="0"/>
              <a:t>。</a:t>
            </a:r>
          </a:p>
        </p:txBody>
      </p:sp>
      <p:graphicFrame>
        <p:nvGraphicFramePr>
          <p:cNvPr id="859253" name="Group 117"/>
          <p:cNvGraphicFramePr>
            <a:graphicFrameLocks noGrp="1"/>
          </p:cNvGraphicFramePr>
          <p:nvPr>
            <p:extLst>
              <p:ext uri="{D42A27DB-BD31-4B8C-83A1-F6EECF244321}">
                <p14:modId xmlns:p14="http://schemas.microsoft.com/office/powerpoint/2010/main" val="1794252318"/>
              </p:ext>
            </p:extLst>
          </p:nvPr>
        </p:nvGraphicFramePr>
        <p:xfrm>
          <a:off x="876300" y="3356992"/>
          <a:ext cx="7848600" cy="2406040"/>
        </p:xfrm>
        <a:graphic>
          <a:graphicData uri="http://schemas.openxmlformats.org/drawingml/2006/table">
            <a:tbl>
              <a:tblPr/>
              <a:tblGrid>
                <a:gridCol w="2057400"/>
                <a:gridCol w="1866900"/>
                <a:gridCol w="1962150"/>
                <a:gridCol w="1962150"/>
              </a:tblGrid>
              <a:tr h="436704">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编队</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开始时间</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启动时间</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结果时间</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0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smtClean="0">
                          <a:ln>
                            <a:noFill/>
                          </a:ln>
                          <a:solidFill>
                            <a:schemeClr val="tx1"/>
                          </a:solidFill>
                          <a:effectLst/>
                          <a:latin typeface="Comic Sans MS" pitchFamily="66" charset="0"/>
                          <a:ea typeface="楷体_GB2312" pitchFamily="49" charset="-122"/>
                        </a:rPr>
                        <a:t>LV</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1</a:t>
                      </a:r>
                      <a:endPar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endParaRP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1</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2</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1</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2+n</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292">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MULTSV、LV</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1</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3+n</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12</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2</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4+2n</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706">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smtClean="0">
                          <a:ln>
                            <a:noFill/>
                          </a:ln>
                          <a:solidFill>
                            <a:schemeClr val="tx1"/>
                          </a:solidFill>
                          <a:effectLst/>
                          <a:latin typeface="Comic Sans MS" pitchFamily="66" charset="0"/>
                          <a:ea typeface="楷体_GB2312" pitchFamily="49" charset="-122"/>
                        </a:rPr>
                        <a:t>ADDV</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smtClean="0">
                          <a:ln>
                            <a:noFill/>
                          </a:ln>
                          <a:solidFill>
                            <a:schemeClr val="tx1"/>
                          </a:solidFill>
                          <a:effectLst/>
                          <a:latin typeface="Comic Sans MS" pitchFamily="66" charset="0"/>
                          <a:ea typeface="楷体_GB2312" pitchFamily="49" charset="-122"/>
                        </a:rPr>
                        <a:t>2</a:t>
                      </a: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5+2n</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6</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30+3n</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smtClean="0">
                          <a:ln>
                            <a:noFill/>
                          </a:ln>
                          <a:solidFill>
                            <a:schemeClr val="tx1"/>
                          </a:solidFill>
                          <a:effectLst/>
                          <a:latin typeface="Comic Sans MS" pitchFamily="66" charset="0"/>
                          <a:ea typeface="楷体_GB2312" pitchFamily="49" charset="-122"/>
                        </a:rPr>
                        <a:t>SV</a:t>
                      </a:r>
                    </a:p>
                  </a:txBody>
                  <a:tcPr marL="0" marR="0" marT="45704" marB="45704"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31+3n</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12</a:t>
                      </a:r>
                    </a:p>
                  </a:txBody>
                  <a:tcPr marL="0" marR="0" marT="45704" marB="4570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itchFamily="34" charset="0"/>
                          <a:ea typeface="楷体_GB2312" pitchFamily="49" charset="-122"/>
                        </a:defRPr>
                      </a:lvl1pPr>
                      <a:lvl2pPr>
                        <a:buClr>
                          <a:schemeClr val="accent2"/>
                        </a:buClr>
                        <a:buSzPct val="55000"/>
                        <a:defRPr kumimoji="1" sz="2400" b="1">
                          <a:solidFill>
                            <a:schemeClr val="tx1"/>
                          </a:solidFill>
                          <a:latin typeface="Arial" pitchFamily="34" charset="0"/>
                          <a:ea typeface="楷体_GB2312" pitchFamily="49" charset="-122"/>
                        </a:defRPr>
                      </a:lvl2pPr>
                      <a:lvl3pPr marL="857250">
                        <a:buClr>
                          <a:schemeClr val="accent2"/>
                        </a:buClr>
                        <a:buSzPct val="65000"/>
                        <a:defRPr kumimoji="1" sz="2000" b="1">
                          <a:solidFill>
                            <a:schemeClr val="tx1"/>
                          </a:solidFill>
                          <a:latin typeface="Arial" pitchFamily="34" charset="0"/>
                          <a:ea typeface="楷体_GB2312" pitchFamily="49" charset="-122"/>
                        </a:defRPr>
                      </a:lvl3pPr>
                      <a:lvl4pPr marL="1200150">
                        <a:buClr>
                          <a:schemeClr val="accent2"/>
                        </a:buClr>
                        <a:buSzPct val="85000"/>
                        <a:defRPr kumimoji="1" b="1">
                          <a:solidFill>
                            <a:schemeClr val="tx1"/>
                          </a:solidFill>
                          <a:latin typeface="Arial" pitchFamily="34" charset="0"/>
                          <a:ea typeface="楷体_GB2312" pitchFamily="49" charset="-122"/>
                        </a:defRPr>
                      </a:lvl4pPr>
                      <a:lvl5pPr marL="1543050">
                        <a:buClr>
                          <a:schemeClr val="accent2"/>
                        </a:buClr>
                        <a:buSzPct val="80000"/>
                        <a:defRPr kumimoji="1" sz="1600" b="1">
                          <a:solidFill>
                            <a:schemeClr val="tx1"/>
                          </a:solidFill>
                          <a:latin typeface="Arial" pitchFamily="34" charset="0"/>
                          <a:ea typeface="楷体_GB2312" pitchFamily="49" charset="-122"/>
                        </a:defRPr>
                      </a:lvl5pPr>
                      <a:lvl6pPr marL="20002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6pPr>
                      <a:lvl7pPr marL="24574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7pPr>
                      <a:lvl8pPr marL="29146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8pPr>
                      <a:lvl9pPr marL="3371850" fontAlgn="base">
                        <a:spcBef>
                          <a:spcPct val="20000"/>
                        </a:spcBef>
                        <a:spcAft>
                          <a:spcPct val="0"/>
                        </a:spcAft>
                        <a:buClr>
                          <a:schemeClr val="accent2"/>
                        </a:buClr>
                        <a:buSzPct val="80000"/>
                        <a:buFont typeface="Wingdings" pitchFamily="2" charset="2"/>
                        <a:defRPr kumimoji="1" sz="1600" b="1">
                          <a:solidFill>
                            <a:schemeClr val="tx1"/>
                          </a:solidFill>
                          <a:latin typeface="Arial"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itchFamily="2" charset="2"/>
                        <a:buNone/>
                        <a:tabLst/>
                      </a:pPr>
                      <a:r>
                        <a:rPr kumimoji="1" lang="en-US" altLang="zh-CN" sz="2400" b="1" i="0" u="none" strike="noStrike" cap="none" normalizeH="0" baseline="0" dirty="0" smtClean="0">
                          <a:ln>
                            <a:noFill/>
                          </a:ln>
                          <a:solidFill>
                            <a:schemeClr val="tx1"/>
                          </a:solidFill>
                          <a:effectLst/>
                          <a:latin typeface="Comic Sans MS" pitchFamily="66" charset="0"/>
                          <a:ea typeface="楷体_GB2312" pitchFamily="49" charset="-122"/>
                        </a:rPr>
                        <a:t>42+4n</a:t>
                      </a:r>
                    </a:p>
                  </a:txBody>
                  <a:tcPr marL="0" marR="0" marT="45704" marB="45704"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1390672" y="5877272"/>
                <a:ext cx="6853736" cy="523220"/>
              </a:xfrm>
              <a:prstGeom prst="rect">
                <a:avLst/>
              </a:prstGeom>
              <a:solidFill>
                <a:srgbClr val="FFFF00"/>
              </a:solidFill>
              <a:effectLst>
                <a:outerShdw blurRad="50800" dist="38100" dir="2700000" algn="tl" rotWithShape="0">
                  <a:prstClr val="black">
                    <a:alpha val="40000"/>
                  </a:prstClr>
                </a:outerShdw>
              </a:effectLst>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a:rPr>
                          </m:ctrlPr>
                        </m:sSubPr>
                        <m:e>
                          <m:r>
                            <a:rPr lang="en-US" altLang="zh-CN" sz="2800" b="0" i="1" smtClean="0">
                              <a:latin typeface="Cambria Math"/>
                            </a:rPr>
                            <m:t>𝑇</m:t>
                          </m:r>
                        </m:e>
                        <m:sub>
                          <m:r>
                            <m:rPr>
                              <m:sty m:val="p"/>
                            </m:rPr>
                            <a:rPr lang="en-US" altLang="zh-CN" sz="2800" i="1">
                              <a:latin typeface="Cambria Math"/>
                            </a:rPr>
                            <m:t>all</m:t>
                          </m:r>
                        </m:sub>
                      </m:sSub>
                      <m:r>
                        <a:rPr lang="en-US" altLang="zh-CN" sz="2800" i="1" smtClean="0">
                          <a:latin typeface="Cambria Math"/>
                        </a:rPr>
                        <m:t>=</m:t>
                      </m:r>
                      <m:d>
                        <m:dPr>
                          <m:ctrlPr>
                            <a:rPr lang="en-US" altLang="zh-CN" sz="2800" b="0" i="1" smtClean="0">
                              <a:latin typeface="Cambria Math"/>
                            </a:rPr>
                          </m:ctrlPr>
                        </m:dPr>
                        <m:e>
                          <m:r>
                            <a:rPr lang="en-US" altLang="zh-CN" sz="2800" b="0" i="1" smtClean="0">
                              <a:latin typeface="Cambria Math"/>
                            </a:rPr>
                            <m:t>12+12+6+12</m:t>
                          </m:r>
                        </m:e>
                      </m:d>
                      <m:r>
                        <a:rPr lang="en-US" altLang="zh-CN" sz="2800" b="0" i="1" smtClean="0">
                          <a:latin typeface="Cambria Math"/>
                        </a:rPr>
                        <m:t>+4</m:t>
                      </m:r>
                      <m:r>
                        <a:rPr lang="en-US" altLang="zh-CN" sz="2800" b="0" i="1" smtClean="0">
                          <a:latin typeface="Cambria Math"/>
                        </a:rPr>
                        <m:t>𝑛</m:t>
                      </m:r>
                      <m:r>
                        <a:rPr lang="en-US" altLang="zh-CN" sz="2800" b="0" i="1" smtClean="0">
                          <a:latin typeface="Cambria Math"/>
                        </a:rPr>
                        <m:t>=42+4</m:t>
                      </m:r>
                      <m:r>
                        <a:rPr lang="en-US" altLang="zh-CN" sz="2800" i="1">
                          <a:latin typeface="Cambria Math"/>
                        </a:rPr>
                        <m:t>𝑛</m:t>
                      </m:r>
                    </m:oMath>
                  </m:oMathPara>
                </a14:m>
                <a:endParaRPr lang="zh-CN" alt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390672" y="5877272"/>
                <a:ext cx="6853736" cy="523220"/>
              </a:xfrm>
              <a:prstGeom prst="rect">
                <a:avLst/>
              </a:prstGeom>
              <a:blipFill rotWithShape="1">
                <a:blip r:embed="rId8"/>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spTree>
  </p:cSld>
  <p:clrMapOvr>
    <a:masterClrMapping/>
  </p:clrMapOvr>
  <p:transition spd="slow">
    <p:random/>
    <p:sndAc>
      <p:stSnd>
        <p:snd r:embed="rId2" name="projctor.wav"/>
      </p:stSnd>
    </p:sndAc>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Grp="1" noChangeArrowheads="1"/>
          </p:cNvSpPr>
          <p:nvPr>
            <p:ph type="title"/>
          </p:nvPr>
        </p:nvSpPr>
        <p:spPr/>
        <p:txBody>
          <a:bodyPr/>
          <a:lstStyle/>
          <a:p>
            <a:pPr eaLnBrk="1" hangingPunct="1">
              <a:defRPr/>
            </a:pPr>
            <a:r>
              <a:rPr lang="zh-CN" altLang="en-US" smtClean="0"/>
              <a:t>向量长度＞向量寄存器长度时</a:t>
            </a:r>
          </a:p>
        </p:txBody>
      </p:sp>
      <p:sp>
        <p:nvSpPr>
          <p:cNvPr id="624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向量指令处理时间</a:t>
            </a:r>
            <a:r>
              <a:rPr lang="en-US" altLang="zh-CN" sz="1200" b="0">
                <a:latin typeface="Times New Roman" pitchFamily="18" charset="0"/>
                <a:ea typeface="幼圆" pitchFamily="49" charset="-122"/>
                <a:hlinkClick r:id="rId6" action="ppaction://hlinksldjump"/>
              </a:rPr>
              <a:t>Tvp</a:t>
            </a:r>
            <a:r>
              <a:rPr lang="en-US" altLang="zh-CN" sz="1200" b="0">
                <a:latin typeface="Times New Roman" pitchFamily="18" charset="0"/>
                <a:ea typeface="幼圆" pitchFamily="49" charset="-122"/>
              </a:rPr>
              <a:t> &gt;&gt;</a:t>
            </a:r>
            <a:r>
              <a:rPr lang="zh-CN" altLang="en-US" sz="1200" b="0">
                <a:latin typeface="Times New Roman" pitchFamily="18" charset="0"/>
                <a:ea typeface="幼圆" pitchFamily="49" charset="-122"/>
                <a:hlinkClick r:id="rId7" action="ppaction://hlinksldjump"/>
              </a:rPr>
              <a:t>一批向量指令的处理时间</a:t>
            </a:r>
            <a:endParaRPr lang="zh-CN" altLang="en-US" sz="1200" b="0">
              <a:latin typeface="Times New Roman" pitchFamily="18" charset="0"/>
              <a:ea typeface="幼圆" pitchFamily="49" charset="-122"/>
            </a:endParaRPr>
          </a:p>
        </p:txBody>
      </p:sp>
      <p:sp>
        <p:nvSpPr>
          <p:cNvPr id="855044" name="Rectangle 4"/>
          <p:cNvSpPr>
            <a:spLocks noGrp="1" noChangeArrowheads="1"/>
          </p:cNvSpPr>
          <p:nvPr>
            <p:ph type="body" idx="1"/>
          </p:nvPr>
        </p:nvSpPr>
        <p:spPr/>
        <p:txBody>
          <a:bodyPr/>
          <a:lstStyle/>
          <a:p>
            <a:pPr marL="0" indent="0" eaLnBrk="1" hangingPunct="1">
              <a:lnSpc>
                <a:spcPct val="120000"/>
              </a:lnSpc>
              <a:buFont typeface="Wingdings" pitchFamily="2" charset="2"/>
              <a:buNone/>
              <a:defRPr/>
            </a:pPr>
            <a:r>
              <a:rPr lang="zh-CN" altLang="en-US" sz="2800" dirty="0" smtClean="0"/>
              <a:t>       需进行分段开采，向量长度为</a:t>
            </a:r>
            <a:r>
              <a:rPr lang="en-US" altLang="zh-CN" sz="2800" dirty="0" smtClean="0">
                <a:solidFill>
                  <a:srgbClr val="FF0000"/>
                </a:solidFill>
                <a:effectLst>
                  <a:outerShdw blurRad="38100" dist="38100" dir="2700000" algn="tl">
                    <a:srgbClr val="C0C0C0"/>
                  </a:outerShdw>
                </a:effectLst>
              </a:rPr>
              <a:t>n</a:t>
            </a:r>
            <a:r>
              <a:rPr lang="zh-CN" altLang="en-US" sz="2800" dirty="0" smtClean="0"/>
              <a:t>的一组向量操作的整个执行时间为：</a:t>
            </a:r>
          </a:p>
          <a:p>
            <a:pPr marL="0" indent="0" eaLnBrk="1" hangingPunct="1">
              <a:lnSpc>
                <a:spcPct val="120000"/>
              </a:lnSpc>
              <a:buFont typeface="Wingdings" pitchFamily="2" charset="2"/>
              <a:buNone/>
              <a:defRPr/>
            </a:pPr>
            <a:endParaRPr lang="zh-CN" altLang="en-US" sz="2800" dirty="0" smtClean="0"/>
          </a:p>
          <a:p>
            <a:pPr marL="0" indent="0" eaLnBrk="1" hangingPunct="1">
              <a:lnSpc>
                <a:spcPct val="120000"/>
              </a:lnSpc>
              <a:buFont typeface="Wingdings" pitchFamily="2" charset="2"/>
              <a:buNone/>
              <a:defRPr/>
            </a:pPr>
            <a:endParaRPr lang="zh-CN" altLang="en-US" sz="2800" dirty="0" smtClean="0"/>
          </a:p>
          <a:p>
            <a:pPr marL="0" indent="0" eaLnBrk="1" hangingPunct="1">
              <a:lnSpc>
                <a:spcPct val="120000"/>
              </a:lnSpc>
              <a:buFont typeface="Wingdings" pitchFamily="2" charset="2"/>
              <a:buNone/>
              <a:defRPr/>
            </a:pPr>
            <a:r>
              <a:rPr lang="zh-CN" altLang="en-US" sz="2800" dirty="0" smtClean="0"/>
              <a:t>其中：</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loop</a:t>
            </a:r>
            <a:r>
              <a:rPr lang="zh-CN" altLang="en-US" sz="2800" dirty="0" smtClean="0"/>
              <a:t>为执行标量代码的开销，</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start</a:t>
            </a:r>
            <a:r>
              <a:rPr lang="zh-CN" altLang="en-US" sz="2800" dirty="0" smtClean="0"/>
              <a:t>为</a:t>
            </a:r>
            <a:r>
              <a:rPr lang="zh-CN" altLang="en-US" sz="2800" dirty="0"/>
              <a:t>所有</a:t>
            </a:r>
            <a:r>
              <a:rPr lang="zh-CN" altLang="en-US" sz="2800" dirty="0" smtClean="0"/>
              <a:t>编队的向量启动时间，</a:t>
            </a:r>
            <a:r>
              <a:rPr lang="zh-CN" altLang="en-US" sz="2800" b="0" dirty="0" smtClean="0"/>
              <a:t> </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chime</a:t>
            </a:r>
            <a:r>
              <a:rPr lang="zh-CN" altLang="en-US" sz="2800" dirty="0" smtClean="0"/>
              <a:t>为编队数，</a:t>
            </a:r>
            <a:r>
              <a:rPr lang="en-US" altLang="zh-CN" sz="2800" dirty="0" smtClean="0">
                <a:solidFill>
                  <a:srgbClr val="FF0000"/>
                </a:solidFill>
                <a:effectLst>
                  <a:outerShdw blurRad="38100" dist="38100" dir="2700000" algn="tl">
                    <a:srgbClr val="C0C0C0"/>
                  </a:outerShdw>
                </a:effectLst>
              </a:rPr>
              <a:t>MVL</a:t>
            </a:r>
            <a:r>
              <a:rPr lang="zh-CN" altLang="en-US" sz="2800" dirty="0" smtClean="0"/>
              <a:t>是向量寄存器的长度。 </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loop</a:t>
            </a:r>
            <a:r>
              <a:rPr lang="zh-CN" altLang="en-US" sz="2800" dirty="0" smtClean="0"/>
              <a:t>可以看作是一个常数，</a:t>
            </a:r>
            <a:r>
              <a:rPr lang="en-US" altLang="zh-CN" sz="2800" dirty="0" smtClean="0"/>
              <a:t>Cray 1</a:t>
            </a:r>
            <a:r>
              <a:rPr lang="zh-CN" altLang="en-US" sz="2800" dirty="0" smtClean="0"/>
              <a:t>机的 </a:t>
            </a:r>
            <a:r>
              <a:rPr lang="en-US" altLang="zh-CN" sz="2800" dirty="0" err="1" smtClean="0">
                <a:solidFill>
                  <a:srgbClr val="FF0000"/>
                </a:solidFill>
                <a:effectLst>
                  <a:outerShdw blurRad="38100" dist="38100" dir="2700000" algn="tl">
                    <a:srgbClr val="C0C0C0"/>
                  </a:outerShdw>
                </a:effectLst>
              </a:rPr>
              <a:t>T</a:t>
            </a:r>
            <a:r>
              <a:rPr lang="en-US" altLang="zh-CN" sz="2800" baseline="-25000" dirty="0" err="1" smtClean="0">
                <a:solidFill>
                  <a:srgbClr val="FF0000"/>
                </a:solidFill>
                <a:effectLst>
                  <a:outerShdw blurRad="38100" dist="38100" dir="2700000" algn="tl">
                    <a:srgbClr val="C0C0C0"/>
                  </a:outerShdw>
                </a:effectLst>
              </a:rPr>
              <a:t>loop</a:t>
            </a:r>
            <a:r>
              <a:rPr lang="zh-CN" altLang="en-US" sz="2800" dirty="0" smtClean="0"/>
              <a:t>约等于15。</a:t>
            </a:r>
          </a:p>
        </p:txBody>
      </p:sp>
      <p:sp>
        <p:nvSpPr>
          <p:cNvPr id="62469"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1</a:t>
            </a:r>
          </a:p>
        </p:txBody>
      </p:sp>
      <p:graphicFrame>
        <p:nvGraphicFramePr>
          <p:cNvPr id="62470" name="Object 6"/>
          <p:cNvGraphicFramePr>
            <a:graphicFrameLocks noChangeAspect="1"/>
          </p:cNvGraphicFramePr>
          <p:nvPr/>
        </p:nvGraphicFramePr>
        <p:xfrm>
          <a:off x="1979613" y="3141663"/>
          <a:ext cx="5491162" cy="1016000"/>
        </p:xfrm>
        <a:graphic>
          <a:graphicData uri="http://schemas.openxmlformats.org/presentationml/2006/ole">
            <mc:AlternateContent xmlns:mc="http://schemas.openxmlformats.org/markup-compatibility/2006">
              <mc:Choice xmlns:v="urn:schemas-microsoft-com:vml" Requires="v">
                <p:oleObj spid="_x0000_s62505" name="Equation" r:id="rId8" imgW="2324100" imgH="431800" progId="Equation.3">
                  <p:embed/>
                </p:oleObj>
              </mc:Choice>
              <mc:Fallback>
                <p:oleObj name="Equation" r:id="rId8" imgW="2324100" imgH="431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3141663"/>
                        <a:ext cx="5491162" cy="10160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问题</a:t>
            </a:r>
          </a:p>
        </p:txBody>
      </p:sp>
      <p:sp>
        <p:nvSpPr>
          <p:cNvPr id="860163" name="Rectangle 3"/>
          <p:cNvSpPr>
            <a:spLocks noGrp="1" noChangeArrowheads="1"/>
          </p:cNvSpPr>
          <p:nvPr>
            <p:ph type="body" idx="1"/>
          </p:nvPr>
        </p:nvSpPr>
        <p:spPr>
          <a:xfrm>
            <a:off x="809625" y="1916113"/>
            <a:ext cx="8105775" cy="4484687"/>
          </a:xfrm>
        </p:spPr>
        <p:txBody>
          <a:bodyPr/>
          <a:lstStyle/>
          <a:p>
            <a:pPr marL="0" indent="0" eaLnBrk="1" hangingPunct="1">
              <a:lnSpc>
                <a:spcPct val="120000"/>
              </a:lnSpc>
              <a:buFont typeface="Wingdings" pitchFamily="2" charset="2"/>
              <a:buNone/>
              <a:defRPr/>
            </a:pPr>
            <a:r>
              <a:rPr lang="zh-CN" altLang="en-US" sz="2400" smtClean="0">
                <a:latin typeface="Comic Sans MS" pitchFamily="66" charset="0"/>
              </a:rPr>
              <a:t>     在某台向量处理机上执行</a:t>
            </a:r>
            <a:r>
              <a:rPr lang="en-US" altLang="zh-CN" sz="2400" smtClean="0">
                <a:latin typeface="Comic Sans MS" pitchFamily="66" charset="0"/>
              </a:rPr>
              <a:t>DAXPY</a:t>
            </a:r>
            <a:r>
              <a:rPr lang="zh-CN" altLang="en-US" sz="2400" smtClean="0">
                <a:latin typeface="Comic Sans MS" pitchFamily="66" charset="0"/>
              </a:rPr>
              <a:t>代码</a:t>
            </a:r>
            <a:r>
              <a:rPr lang="en-US" altLang="zh-CN" sz="2400" smtClean="0">
                <a:latin typeface="Comic Sans MS" pitchFamily="66" charset="0"/>
              </a:rPr>
              <a:t>(Y=a×X＋Y)</a:t>
            </a:r>
            <a:r>
              <a:rPr lang="zh-CN" altLang="en-US" sz="2400" smtClean="0">
                <a:latin typeface="Comic Sans MS" pitchFamily="66" charset="0"/>
              </a:rPr>
              <a:t>，代码如下：</a:t>
            </a:r>
          </a:p>
          <a:p>
            <a:pPr marL="0" indent="0" eaLnBrk="1" hangingPunct="1">
              <a:lnSpc>
                <a:spcPct val="120000"/>
              </a:lnSpc>
              <a:buFont typeface="Wingdings" pitchFamily="2" charset="2"/>
              <a:buNone/>
              <a:defRPr/>
            </a:pPr>
            <a:r>
              <a:rPr lang="en-US" altLang="zh-CN" sz="2400" smtClean="0">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1：LV    	  V1,Rx</a:t>
            </a:r>
            <a:r>
              <a:rPr lang="en-US" altLang="zh-CN" sz="2400" smtClean="0">
                <a:latin typeface="Comic Sans MS" pitchFamily="66" charset="0"/>
              </a:rPr>
              <a:t>	；</a:t>
            </a:r>
            <a:r>
              <a:rPr lang="zh-CN" altLang="en-US" sz="2400" smtClean="0">
                <a:latin typeface="Comic Sans MS" pitchFamily="66" charset="0"/>
              </a:rPr>
              <a:t>取向量</a:t>
            </a:r>
            <a:r>
              <a:rPr lang="en-US" altLang="zh-CN" sz="2400" smtClean="0">
                <a:latin typeface="Comic Sans MS" pitchFamily="66" charset="0"/>
              </a:rPr>
              <a:t>X</a:t>
            </a:r>
          </a:p>
          <a:p>
            <a:pPr marL="0" indent="0" eaLnBrk="1" hangingPunct="1">
              <a:lnSpc>
                <a:spcPct val="120000"/>
              </a:lnSpc>
              <a:buFont typeface="Wingdings" pitchFamily="2" charset="2"/>
              <a:buNone/>
              <a:defRPr/>
            </a:pPr>
            <a:r>
              <a:rPr lang="en-US" altLang="zh-CN" sz="2400" smtClean="0">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2：MULTSV  V2,F0,V1</a:t>
            </a:r>
            <a:r>
              <a:rPr lang="en-US" altLang="zh-CN" sz="2400" smtClean="0">
                <a:latin typeface="Comic Sans MS" pitchFamily="66" charset="0"/>
              </a:rPr>
              <a:t>	；</a:t>
            </a:r>
            <a:r>
              <a:rPr lang="zh-CN" altLang="en-US" sz="2400" smtClean="0">
                <a:latin typeface="Comic Sans MS" pitchFamily="66" charset="0"/>
              </a:rPr>
              <a:t>向量和标量相乘</a:t>
            </a:r>
          </a:p>
          <a:p>
            <a:pPr marL="0" indent="0" eaLnBrk="1" hangingPunct="1">
              <a:lnSpc>
                <a:spcPct val="120000"/>
              </a:lnSpc>
              <a:buFont typeface="Wingdings" pitchFamily="2" charset="2"/>
              <a:buNone/>
              <a:defRPr/>
            </a:pPr>
            <a:r>
              <a:rPr lang="zh-CN" altLang="en-US" sz="2400" smtClean="0">
                <a:latin typeface="Comic Sans MS" pitchFamily="66" charset="0"/>
              </a:rPr>
              <a:t>	</a:t>
            </a:r>
            <a:r>
              <a:rPr lang="zh-CN" altLang="en-US" sz="2400" b="0" smtClean="0">
                <a:solidFill>
                  <a:srgbClr val="0000CC"/>
                </a:solidFill>
                <a:effectLst>
                  <a:outerShdw blurRad="38100" dist="38100" dir="2700000" algn="tl">
                    <a:srgbClr val="C0C0C0"/>
                  </a:outerShdw>
                </a:effectLst>
                <a:latin typeface="Comic Sans MS" pitchFamily="66" charset="0"/>
              </a:rPr>
              <a:t>3：</a:t>
            </a:r>
            <a:r>
              <a:rPr lang="en-US" altLang="zh-CN" sz="2400" b="0" smtClean="0">
                <a:solidFill>
                  <a:srgbClr val="0000CC"/>
                </a:solidFill>
                <a:effectLst>
                  <a:outerShdw blurRad="38100" dist="38100" dir="2700000" algn="tl">
                    <a:srgbClr val="C0C0C0"/>
                  </a:outerShdw>
                </a:effectLst>
                <a:latin typeface="Comic Sans MS" pitchFamily="66" charset="0"/>
              </a:rPr>
              <a:t>LV    	  V3,Ry</a:t>
            </a:r>
            <a:r>
              <a:rPr lang="en-US" altLang="zh-CN" sz="2400" smtClean="0">
                <a:latin typeface="Comic Sans MS" pitchFamily="66" charset="0"/>
              </a:rPr>
              <a:t>	；</a:t>
            </a:r>
            <a:r>
              <a:rPr lang="zh-CN" altLang="en-US" sz="2400" smtClean="0">
                <a:latin typeface="Comic Sans MS" pitchFamily="66" charset="0"/>
              </a:rPr>
              <a:t>取向量</a:t>
            </a:r>
            <a:r>
              <a:rPr lang="en-US" altLang="zh-CN" sz="2400" smtClean="0">
                <a:latin typeface="Comic Sans MS" pitchFamily="66" charset="0"/>
              </a:rPr>
              <a:t>Y</a:t>
            </a:r>
          </a:p>
          <a:p>
            <a:pPr marL="0" indent="0" eaLnBrk="1" hangingPunct="1">
              <a:lnSpc>
                <a:spcPct val="120000"/>
              </a:lnSpc>
              <a:buFont typeface="Wingdings" pitchFamily="2" charset="2"/>
              <a:buNone/>
              <a:defRPr/>
            </a:pPr>
            <a:r>
              <a:rPr lang="en-US" altLang="zh-CN" sz="2400" smtClean="0">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4：ADDV  	  V4,V2,V3</a:t>
            </a:r>
            <a:r>
              <a:rPr lang="en-US" altLang="zh-CN" sz="2400" smtClean="0">
                <a:latin typeface="Comic Sans MS" pitchFamily="66" charset="0"/>
              </a:rPr>
              <a:t>	；</a:t>
            </a:r>
            <a:r>
              <a:rPr lang="zh-CN" altLang="en-US" sz="2400" smtClean="0">
                <a:latin typeface="Comic Sans MS" pitchFamily="66" charset="0"/>
              </a:rPr>
              <a:t>加法</a:t>
            </a:r>
          </a:p>
          <a:p>
            <a:pPr marL="0" indent="0" eaLnBrk="1" hangingPunct="1">
              <a:lnSpc>
                <a:spcPct val="120000"/>
              </a:lnSpc>
              <a:buFont typeface="Wingdings" pitchFamily="2" charset="2"/>
              <a:buNone/>
              <a:defRPr/>
            </a:pPr>
            <a:r>
              <a:rPr lang="zh-CN" altLang="en-US" sz="2400" smtClean="0">
                <a:latin typeface="Comic Sans MS" pitchFamily="66" charset="0"/>
              </a:rPr>
              <a:t>	</a:t>
            </a:r>
            <a:r>
              <a:rPr lang="zh-CN" altLang="en-US" sz="2400" b="0" smtClean="0">
                <a:solidFill>
                  <a:srgbClr val="0000CC"/>
                </a:solidFill>
                <a:effectLst>
                  <a:outerShdw blurRad="38100" dist="38100" dir="2700000" algn="tl">
                    <a:srgbClr val="C0C0C0"/>
                  </a:outerShdw>
                </a:effectLst>
                <a:latin typeface="Comic Sans MS" pitchFamily="66" charset="0"/>
              </a:rPr>
              <a:t>5：</a:t>
            </a:r>
            <a:r>
              <a:rPr lang="en-US" altLang="zh-CN" sz="2400" b="0" smtClean="0">
                <a:solidFill>
                  <a:srgbClr val="0000CC"/>
                </a:solidFill>
                <a:effectLst>
                  <a:outerShdw blurRad="38100" dist="38100" dir="2700000" algn="tl">
                    <a:srgbClr val="C0C0C0"/>
                  </a:outerShdw>
                </a:effectLst>
                <a:latin typeface="Comic Sans MS" pitchFamily="66" charset="0"/>
              </a:rPr>
              <a:t>SV    	  Ry,V4</a:t>
            </a:r>
            <a:r>
              <a:rPr lang="en-US" altLang="zh-CN" sz="2400" smtClean="0">
                <a:latin typeface="Comic Sans MS" pitchFamily="66" charset="0"/>
              </a:rPr>
              <a:t>	；</a:t>
            </a:r>
            <a:r>
              <a:rPr lang="zh-CN" altLang="en-US" sz="2400" smtClean="0">
                <a:latin typeface="Comic Sans MS" pitchFamily="66" charset="0"/>
              </a:rPr>
              <a:t>存结果</a:t>
            </a:r>
          </a:p>
          <a:p>
            <a:pPr marL="0" indent="0" eaLnBrk="1" hangingPunct="1">
              <a:lnSpc>
                <a:spcPct val="120000"/>
              </a:lnSpc>
              <a:buFont typeface="Wingdings" pitchFamily="2" charset="2"/>
              <a:buNone/>
              <a:defRPr/>
            </a:pPr>
            <a:r>
              <a:rPr lang="zh-CN" altLang="en-US" sz="2400" smtClean="0">
                <a:latin typeface="Comic Sans MS" pitchFamily="66" charset="0"/>
              </a:rPr>
              <a:t>     向量寄存器长度为64，向量长度为</a:t>
            </a:r>
            <a:r>
              <a:rPr lang="en-US" altLang="zh-CN" sz="2400" smtClean="0">
                <a:latin typeface="Comic Sans MS" pitchFamily="66" charset="0"/>
              </a:rPr>
              <a:t>n ，</a:t>
            </a:r>
            <a:r>
              <a:rPr lang="zh-CN" altLang="en-US" sz="2400" smtClean="0">
                <a:latin typeface="Comic Sans MS" pitchFamily="66" charset="0"/>
              </a:rPr>
              <a:t>各功能部件的启动时间与上例相同。求总的执行时间。</a:t>
            </a:r>
          </a:p>
        </p:txBody>
      </p:sp>
      <p:sp>
        <p:nvSpPr>
          <p:cNvPr id="63492"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向量指令处理时间</a:t>
            </a:r>
            <a:r>
              <a:rPr lang="en-US" altLang="zh-CN" sz="1200" b="0">
                <a:latin typeface="Times New Roman" pitchFamily="18" charset="0"/>
                <a:ea typeface="幼圆" pitchFamily="49" charset="-122"/>
                <a:hlinkClick r:id="rId5"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一批向量指令的处理时间</a:t>
            </a:r>
            <a:endParaRPr lang="zh-CN" altLang="en-US" sz="1200" b="0">
              <a:latin typeface="Times New Roman" pitchFamily="18" charset="0"/>
              <a:ea typeface="幼圆" pitchFamily="49" charset="-122"/>
            </a:endParaRPr>
          </a:p>
        </p:txBody>
      </p:sp>
      <p:sp>
        <p:nvSpPr>
          <p:cNvPr id="6349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p:txBody>
          <a:bodyPr/>
          <a:lstStyle/>
          <a:p>
            <a:pPr eaLnBrk="1" hangingPunct="1">
              <a:defRPr/>
            </a:pPr>
            <a:r>
              <a:rPr lang="zh-CN" altLang="en-US" smtClean="0"/>
              <a:t>什么是向量处理</a:t>
            </a:r>
            <a:r>
              <a:rPr lang="zh-CN" altLang="en-US" sz="3200" smtClean="0"/>
              <a:t/>
            </a:r>
            <a:br>
              <a:rPr lang="zh-CN" altLang="en-US" sz="3200" smtClean="0"/>
            </a:br>
            <a:r>
              <a:rPr lang="zh-CN" altLang="en-US" sz="3200" smtClean="0"/>
              <a:t>                           — 标量处理</a:t>
            </a:r>
          </a:p>
        </p:txBody>
      </p:sp>
      <p:sp>
        <p:nvSpPr>
          <p:cNvPr id="81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783365" name="Rectangle 5"/>
          <p:cNvSpPr>
            <a:spLocks noGrp="1" noChangeArrowheads="1"/>
          </p:cNvSpPr>
          <p:nvPr>
            <p:ph type="body" idx="1"/>
          </p:nvPr>
        </p:nvSpPr>
        <p:spPr>
          <a:xfrm>
            <a:off x="838200" y="1916113"/>
            <a:ext cx="7958138" cy="4637087"/>
          </a:xfrm>
        </p:spPr>
        <p:txBody>
          <a:bodyPr/>
          <a:lstStyle/>
          <a:p>
            <a:pPr eaLnBrk="1" hangingPunct="1">
              <a:lnSpc>
                <a:spcPct val="90000"/>
              </a:lnSpc>
              <a:buFont typeface="Wingdings" pitchFamily="2" charset="2"/>
              <a:buNone/>
              <a:defRPr/>
            </a:pPr>
            <a:r>
              <a:rPr lang="en-US" altLang="zh-CN" sz="2400" smtClean="0">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INITIALIZE  I=1</a:t>
            </a:r>
          </a:p>
          <a:p>
            <a:pPr eaLnBrk="1" hangingPunct="1">
              <a:lnSpc>
                <a:spcPct val="90000"/>
              </a:lnSpc>
              <a:buFont typeface="Wingdings" pitchFamily="2" charset="2"/>
              <a:buNone/>
              <a:defRPr/>
            </a:pPr>
            <a:r>
              <a:rPr lang="en-US" altLang="zh-CN" sz="2400" b="0" smtClean="0">
                <a:solidFill>
                  <a:srgbClr val="0000CC"/>
                </a:solidFill>
                <a:effectLst>
                  <a:outerShdw blurRad="38100" dist="38100" dir="2700000" algn="tl">
                    <a:srgbClr val="C0C0C0"/>
                  </a:outerShdw>
                </a:effectLst>
                <a:latin typeface="Comic Sans MS" pitchFamily="66" charset="0"/>
              </a:rPr>
              <a:t>10		READ		B(I)</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读数指令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READ		C(I)</a:t>
            </a:r>
          </a:p>
          <a:p>
            <a:pPr eaLnBrk="1" hangingPunct="1">
              <a:lnSpc>
                <a:spcPct val="90000"/>
              </a:lnSpc>
              <a:buFont typeface="Wingdings" pitchFamily="2" charset="2"/>
              <a:buNone/>
              <a:defRPr/>
            </a:pPr>
            <a:r>
              <a:rPr lang="en-US" altLang="zh-CN"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ADD 		B(I)+C(I)</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运算指令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STORE	A(I)←B(I)+C(I)</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存数指令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READ		A(I+1)</a:t>
            </a:r>
          </a:p>
          <a:p>
            <a:pPr eaLnBrk="1" hangingPunct="1">
              <a:lnSpc>
                <a:spcPct val="90000"/>
              </a:lnSpc>
              <a:buFont typeface="Wingdings" pitchFamily="2" charset="2"/>
              <a:buNone/>
              <a:defRPr/>
            </a:pPr>
            <a:r>
              <a:rPr lang="en-US" altLang="zh-CN"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MULTIPLY	2*A(I+1)</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运算指令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STORE	B(I)←2*A(I+1)</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存数指令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INCREMENT I←I+1</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运算指令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IF I≤N GOTO 10</a:t>
            </a:r>
            <a:r>
              <a:rPr lang="en-US" altLang="zh-CN" sz="2400" smtClean="0">
                <a:solidFill>
                  <a:srgbClr val="0000CC"/>
                </a:solidFill>
                <a:latin typeface="Comic Sans MS" pitchFamily="66" charset="0"/>
              </a:rPr>
              <a:t>			</a:t>
            </a:r>
            <a:r>
              <a:rPr lang="en-US" altLang="zh-CN" sz="2400" smtClean="0">
                <a:latin typeface="Comic Sans MS" pitchFamily="66" charset="0"/>
              </a:rPr>
              <a:t>;</a:t>
            </a:r>
            <a:r>
              <a:rPr lang="zh-CN" altLang="en-US" sz="2400" smtClean="0">
                <a:latin typeface="Comic Sans MS" pitchFamily="66" charset="0"/>
              </a:rPr>
              <a:t>条件转移指令</a:t>
            </a:r>
          </a:p>
          <a:p>
            <a:pPr eaLnBrk="1" hangingPunct="1">
              <a:lnSpc>
                <a:spcPct val="90000"/>
              </a:lnSpc>
              <a:buFont typeface="Wingdings" pitchFamily="2" charset="2"/>
              <a:buNone/>
              <a:defRPr/>
            </a:pPr>
            <a:r>
              <a:rPr lang="zh-CN" altLang="en-US" sz="2400" smtClean="0">
                <a:solidFill>
                  <a:srgbClr val="0000CC"/>
                </a:solidFill>
                <a:latin typeface="Comic Sans MS" pitchFamily="66" charset="0"/>
              </a:rPr>
              <a:t>		</a:t>
            </a:r>
            <a:r>
              <a:rPr lang="en-US" altLang="zh-CN" sz="2400" b="0" smtClean="0">
                <a:solidFill>
                  <a:srgbClr val="0000CC"/>
                </a:solidFill>
                <a:effectLst>
                  <a:outerShdw blurRad="38100" dist="38100" dir="2700000" algn="tl">
                    <a:srgbClr val="C0C0C0"/>
                  </a:outerShdw>
                </a:effectLst>
                <a:latin typeface="Comic Sans MS" pitchFamily="66" charset="0"/>
              </a:rPr>
              <a:t>STOP</a:t>
            </a:r>
            <a:endParaRPr lang="zh-CN" altLang="en-US" sz="2400" b="0" smtClean="0">
              <a:solidFill>
                <a:srgbClr val="0000CC"/>
              </a:solidFill>
              <a:effectLst>
                <a:outerShdw blurRad="38100" dist="38100" dir="2700000" algn="tl">
                  <a:srgbClr val="C0C0C0"/>
                </a:outerShdw>
              </a:effectLst>
              <a:latin typeface="Comic Sans MS" pitchFamily="66" charset="0"/>
            </a:endParaRPr>
          </a:p>
        </p:txBody>
      </p:sp>
      <p:sp>
        <p:nvSpPr>
          <p:cNvPr id="8197"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解答</a:t>
            </a:r>
          </a:p>
        </p:txBody>
      </p:sp>
      <p:sp>
        <p:nvSpPr>
          <p:cNvPr id="64515"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向量指令处理时间</a:t>
            </a:r>
            <a:r>
              <a:rPr lang="en-US" altLang="zh-CN" sz="1200" b="0">
                <a:latin typeface="Times New Roman" pitchFamily="18" charset="0"/>
                <a:ea typeface="幼圆" pitchFamily="49" charset="-122"/>
                <a:hlinkClick r:id="rId6" action="ppaction://hlinksldjump"/>
              </a:rPr>
              <a:t>Tvp</a:t>
            </a:r>
            <a:r>
              <a:rPr lang="en-US" altLang="zh-CN"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一批向量指令的处理时间</a:t>
            </a:r>
            <a:endParaRPr lang="zh-CN" altLang="en-US" sz="1200" b="0">
              <a:latin typeface="Times New Roman" pitchFamily="18" charset="0"/>
              <a:ea typeface="幼圆" pitchFamily="49" charset="-122"/>
            </a:endParaRPr>
          </a:p>
        </p:txBody>
      </p:sp>
      <p:sp>
        <p:nvSpPr>
          <p:cNvPr id="64516"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
        <p:nvSpPr>
          <p:cNvPr id="64517" name="Rectangle 6"/>
          <p:cNvSpPr>
            <a:spLocks noGrp="1" noChangeArrowheads="1"/>
          </p:cNvSpPr>
          <p:nvPr>
            <p:ph type="body" idx="1"/>
          </p:nvPr>
        </p:nvSpPr>
        <p:spPr>
          <a:xfrm>
            <a:off x="827088" y="1916113"/>
            <a:ext cx="8105775" cy="1519237"/>
          </a:xfrm>
        </p:spPr>
        <p:txBody>
          <a:bodyPr/>
          <a:lstStyle/>
          <a:p>
            <a:pPr marL="0" indent="0" eaLnBrk="1" hangingPunct="1">
              <a:lnSpc>
                <a:spcPct val="120000"/>
              </a:lnSpc>
              <a:buFont typeface="Wingdings" pitchFamily="2" charset="2"/>
              <a:buNone/>
            </a:pPr>
            <a:r>
              <a:rPr lang="zh-CN" altLang="en-US" sz="2400" dirty="0" smtClean="0"/>
              <a:t>        指令</a:t>
            </a:r>
            <a:r>
              <a:rPr lang="zh-CN" altLang="en-US" sz="2400" dirty="0" smtClean="0">
                <a:solidFill>
                  <a:srgbClr val="FF0000"/>
                </a:solidFill>
              </a:rPr>
              <a:t>1、2</a:t>
            </a:r>
            <a:r>
              <a:rPr lang="zh-CN" altLang="en-US" sz="2400" dirty="0" smtClean="0"/>
              <a:t>，指令</a:t>
            </a:r>
            <a:r>
              <a:rPr lang="zh-CN" altLang="en-US" sz="2400" dirty="0" smtClean="0">
                <a:solidFill>
                  <a:srgbClr val="0000CC"/>
                </a:solidFill>
              </a:rPr>
              <a:t>3、4</a:t>
            </a:r>
            <a:r>
              <a:rPr lang="zh-CN" altLang="en-US" sz="2400" dirty="0" smtClean="0"/>
              <a:t>和指令5分成三个编队，前两个编队中两条指令如采用链接技术执行，则：</a:t>
            </a:r>
            <a:r>
              <a:rPr lang="en-US" altLang="zh-CN" sz="2400" dirty="0" err="1" smtClean="0"/>
              <a:t>T</a:t>
            </a:r>
            <a:r>
              <a:rPr lang="en-US" altLang="zh-CN" sz="2400" baseline="-25000" dirty="0" err="1" smtClean="0"/>
              <a:t>chime</a:t>
            </a:r>
            <a:r>
              <a:rPr lang="en-US" altLang="zh-CN" sz="2400" dirty="0" smtClean="0"/>
              <a:t>=3，T</a:t>
            </a:r>
            <a:r>
              <a:rPr lang="en-US" altLang="zh-CN" sz="2400" baseline="-25000" dirty="0" smtClean="0"/>
              <a:t>loop</a:t>
            </a:r>
            <a:r>
              <a:rPr lang="en-US" altLang="zh-CN" sz="2400" dirty="0" smtClean="0"/>
              <a:t>=15， MVL=64 ，</a:t>
            </a:r>
            <a:r>
              <a:rPr lang="en-US" altLang="zh-CN" sz="2400" dirty="0" err="1" smtClean="0"/>
              <a:t>T</a:t>
            </a:r>
            <a:r>
              <a:rPr lang="en-US" altLang="zh-CN" sz="2400" baseline="-25000" dirty="0" err="1" smtClean="0"/>
              <a:t>start</a:t>
            </a:r>
            <a:r>
              <a:rPr lang="en-US" altLang="zh-CN" sz="2400" dirty="0" smtClean="0"/>
              <a:t>=</a:t>
            </a:r>
            <a:r>
              <a:rPr lang="en-US" altLang="zh-CN" sz="2400" dirty="0" smtClean="0">
                <a:solidFill>
                  <a:srgbClr val="FF0000"/>
                </a:solidFill>
              </a:rPr>
              <a:t>12+7</a:t>
            </a:r>
            <a:r>
              <a:rPr lang="en-US" altLang="zh-CN" sz="2400" dirty="0" smtClean="0"/>
              <a:t>+</a:t>
            </a:r>
            <a:r>
              <a:rPr lang="en-US" altLang="zh-CN" sz="2400" dirty="0" smtClean="0">
                <a:solidFill>
                  <a:srgbClr val="0000CC"/>
                </a:solidFill>
              </a:rPr>
              <a:t>12+6</a:t>
            </a:r>
            <a:r>
              <a:rPr lang="en-US" altLang="zh-CN" sz="2400" dirty="0" smtClean="0"/>
              <a:t>+12=49。</a:t>
            </a:r>
            <a:endParaRPr lang="zh-CN" altLang="en-US" sz="2400" dirty="0" smtClean="0"/>
          </a:p>
        </p:txBody>
      </p:sp>
      <p:graphicFrame>
        <p:nvGraphicFramePr>
          <p:cNvPr id="64518" name="Object 7"/>
          <p:cNvGraphicFramePr>
            <a:graphicFrameLocks noChangeAspect="1"/>
          </p:cNvGraphicFramePr>
          <p:nvPr>
            <p:extLst>
              <p:ext uri="{D42A27DB-BD31-4B8C-83A1-F6EECF244321}">
                <p14:modId xmlns:p14="http://schemas.microsoft.com/office/powerpoint/2010/main" val="2596802636"/>
              </p:ext>
            </p:extLst>
          </p:nvPr>
        </p:nvGraphicFramePr>
        <p:xfrm>
          <a:off x="2123728" y="3573016"/>
          <a:ext cx="5207000" cy="2743200"/>
        </p:xfrm>
        <a:graphic>
          <a:graphicData uri="http://schemas.openxmlformats.org/presentationml/2006/ole">
            <mc:AlternateContent xmlns:mc="http://schemas.openxmlformats.org/markup-compatibility/2006">
              <mc:Choice xmlns:v="urn:schemas-microsoft-com:vml" Requires="v">
                <p:oleObj spid="_x0000_s64553" name="Equation" r:id="rId8" imgW="2603500" imgH="1371600" progId="Equation.3">
                  <p:embed/>
                </p:oleObj>
              </mc:Choice>
              <mc:Fallback>
                <p:oleObj name="Equation" r:id="rId8" imgW="2603500" imgH="13716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3728" y="3573016"/>
                        <a:ext cx="5207000" cy="27432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pPr eaLnBrk="1" hangingPunct="1">
              <a:defRPr/>
            </a:pPr>
            <a:r>
              <a:rPr lang="zh-CN" altLang="en-US" smtClean="0"/>
              <a:t>最大性能</a:t>
            </a:r>
            <a:r>
              <a:rPr lang="en-US" altLang="zh-CN" sz="4000" smtClean="0"/>
              <a:t>R</a:t>
            </a:r>
            <a:r>
              <a:rPr lang="en-US" altLang="zh-CN" sz="4000" baseline="-25000" smtClean="0"/>
              <a:t>∞</a:t>
            </a:r>
            <a:endParaRPr lang="zh-CN" altLang="en-US" sz="4000" baseline="-25000" smtClean="0"/>
          </a:p>
        </p:txBody>
      </p:sp>
      <p:sp>
        <p:nvSpPr>
          <p:cNvPr id="655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endParaRPr lang="zh-CN" altLang="en-US" sz="1200" b="0">
              <a:latin typeface="Times New Roman" pitchFamily="18" charset="0"/>
              <a:ea typeface="幼圆" pitchFamily="49" charset="-122"/>
            </a:endParaRPr>
          </a:p>
        </p:txBody>
      </p:sp>
      <p:sp>
        <p:nvSpPr>
          <p:cNvPr id="847876" name="Rectangle 4"/>
          <p:cNvSpPr>
            <a:spLocks noGrp="1" noChangeArrowheads="1"/>
          </p:cNvSpPr>
          <p:nvPr>
            <p:ph type="body" idx="1"/>
          </p:nvPr>
        </p:nvSpPr>
        <p:spPr>
          <a:xfrm>
            <a:off x="809625" y="1916113"/>
            <a:ext cx="8083550" cy="4484687"/>
          </a:xfrm>
        </p:spPr>
        <p:txBody>
          <a:bodyPr/>
          <a:lstStyle/>
          <a:p>
            <a:pPr marL="0" indent="0" eaLnBrk="1" hangingPunct="1">
              <a:lnSpc>
                <a:spcPct val="105000"/>
              </a:lnSpc>
              <a:buFont typeface="Wingdings" pitchFamily="2" charset="2"/>
              <a:buNone/>
              <a:defRPr/>
            </a:pPr>
            <a:r>
              <a:rPr lang="en-US" altLang="zh-CN" sz="2400" smtClean="0"/>
              <a:t>       R</a:t>
            </a:r>
            <a:r>
              <a:rPr lang="en-US" altLang="zh-CN" sz="2400" baseline="-25000" smtClean="0"/>
              <a:t>∞</a:t>
            </a:r>
            <a:r>
              <a:rPr lang="zh-CN" altLang="en-US" sz="2400" smtClean="0"/>
              <a:t>表示当向量长度为无穷大时的向量流水线的最大性能。常在评价峰值性能时使用，单位为</a:t>
            </a:r>
            <a:r>
              <a:rPr lang="en-US" altLang="zh-CN" sz="2400" smtClean="0"/>
              <a:t>MFLOPS。</a:t>
            </a:r>
            <a:r>
              <a:rPr lang="zh-CN" altLang="en-US" sz="2400" smtClean="0"/>
              <a:t>可表示为：</a:t>
            </a:r>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endParaRPr lang="zh-CN" altLang="en-US" sz="2400" smtClean="0"/>
          </a:p>
          <a:p>
            <a:pPr marL="0" indent="0" eaLnBrk="1" hangingPunct="1">
              <a:lnSpc>
                <a:spcPct val="105000"/>
              </a:lnSpc>
              <a:buFont typeface="Wingdings" pitchFamily="2" charset="2"/>
              <a:buNone/>
              <a:defRPr/>
            </a:pPr>
            <a:r>
              <a:rPr lang="zh-CN" altLang="en-US" sz="2400" smtClean="0"/>
              <a:t>其中：</a:t>
            </a:r>
            <a:r>
              <a:rPr lang="en-US" altLang="zh-CN" sz="2400" smtClean="0">
                <a:solidFill>
                  <a:srgbClr val="FF0000"/>
                </a:solidFill>
                <a:effectLst>
                  <a:outerShdw blurRad="38100" dist="38100" dir="2700000" algn="tl">
                    <a:srgbClr val="C0C0C0"/>
                  </a:outerShdw>
                </a:effectLst>
              </a:rPr>
              <a:t>n</a:t>
            </a:r>
            <a:r>
              <a:rPr lang="zh-CN" altLang="en-US" sz="2400" smtClean="0"/>
              <a:t>为向量长度；</a:t>
            </a:r>
            <a:r>
              <a:rPr lang="en-US" altLang="zh-CN" sz="2400" smtClean="0">
                <a:solidFill>
                  <a:srgbClr val="FF0000"/>
                </a:solidFill>
                <a:effectLst>
                  <a:outerShdw blurRad="38100" dist="38100" dir="2700000" algn="tl">
                    <a:srgbClr val="C0C0C0"/>
                  </a:outerShdw>
                </a:effectLst>
              </a:rPr>
              <a:t>T</a:t>
            </a:r>
            <a:r>
              <a:rPr lang="en-US" altLang="zh-CN" sz="2400" baseline="-25000" smtClean="0">
                <a:solidFill>
                  <a:srgbClr val="FF0000"/>
                </a:solidFill>
                <a:effectLst>
                  <a:outerShdw blurRad="38100" dist="38100" dir="2700000" algn="tl">
                    <a:srgbClr val="C0C0C0"/>
                  </a:outerShdw>
                </a:effectLst>
              </a:rPr>
              <a:t>n</a:t>
            </a:r>
            <a:r>
              <a:rPr lang="zh-CN" altLang="en-US" sz="2400" smtClean="0"/>
              <a:t>为一组向量操作的整个执行时间。</a:t>
            </a:r>
          </a:p>
        </p:txBody>
      </p:sp>
      <p:sp>
        <p:nvSpPr>
          <p:cNvPr id="65541"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graphicFrame>
        <p:nvGraphicFramePr>
          <p:cNvPr id="65542" name="Object 7"/>
          <p:cNvGraphicFramePr>
            <a:graphicFrameLocks noChangeAspect="1"/>
          </p:cNvGraphicFramePr>
          <p:nvPr/>
        </p:nvGraphicFramePr>
        <p:xfrm>
          <a:off x="2411413" y="3429000"/>
          <a:ext cx="4724400" cy="2133600"/>
        </p:xfrm>
        <a:graphic>
          <a:graphicData uri="http://schemas.openxmlformats.org/presentationml/2006/ole">
            <mc:AlternateContent xmlns:mc="http://schemas.openxmlformats.org/markup-compatibility/2006">
              <mc:Choice xmlns:v="urn:schemas-microsoft-com:vml" Requires="v">
                <p:oleObj spid="_x0000_s65576" name="公式" r:id="rId6" imgW="2362200" imgH="1066800" progId="Equation.3">
                  <p:embed/>
                </p:oleObj>
              </mc:Choice>
              <mc:Fallback>
                <p:oleObj name="公式" r:id="rId6" imgW="2362200" imgH="10668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3429000"/>
                        <a:ext cx="4724400" cy="21336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前例</a:t>
            </a:r>
          </a:p>
        </p:txBody>
      </p:sp>
      <p:sp>
        <p:nvSpPr>
          <p:cNvPr id="665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endParaRPr lang="zh-CN" altLang="en-US" sz="1200" b="0">
              <a:latin typeface="Times New Roman" pitchFamily="18" charset="0"/>
              <a:ea typeface="幼圆" pitchFamily="49" charset="-122"/>
            </a:endParaRPr>
          </a:p>
        </p:txBody>
      </p:sp>
      <p:sp>
        <p:nvSpPr>
          <p:cNvPr id="66564"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
        <p:nvSpPr>
          <p:cNvPr id="66565" name="Rectangle 5"/>
          <p:cNvSpPr>
            <a:spLocks noGrp="1" noChangeArrowheads="1"/>
          </p:cNvSpPr>
          <p:nvPr>
            <p:ph type="body" idx="1"/>
          </p:nvPr>
        </p:nvSpPr>
        <p:spPr>
          <a:xfrm>
            <a:off x="755650" y="1916113"/>
            <a:ext cx="8105775" cy="1152525"/>
          </a:xfrm>
        </p:spPr>
        <p:txBody>
          <a:bodyPr/>
          <a:lstStyle/>
          <a:p>
            <a:pPr marL="0" indent="0" eaLnBrk="1" hangingPunct="1">
              <a:lnSpc>
                <a:spcPct val="120000"/>
              </a:lnSpc>
              <a:buFont typeface="Wingdings" pitchFamily="2" charset="2"/>
              <a:buNone/>
            </a:pPr>
            <a:r>
              <a:rPr lang="zh-CN" altLang="en-US" sz="2400" smtClean="0"/>
              <a:t>       假设时钟频率为500</a:t>
            </a:r>
            <a:r>
              <a:rPr lang="en-US" altLang="zh-CN" sz="2400" smtClean="0"/>
              <a:t>MHZ。</a:t>
            </a:r>
            <a:r>
              <a:rPr lang="zh-CN" altLang="en-US" sz="2400" smtClean="0"/>
              <a:t>因为每个循环有2个浮点运算操作，所以：</a:t>
            </a:r>
          </a:p>
        </p:txBody>
      </p:sp>
      <p:graphicFrame>
        <p:nvGraphicFramePr>
          <p:cNvPr id="66566" name="Object 7"/>
          <p:cNvGraphicFramePr>
            <a:graphicFrameLocks noChangeAspect="1"/>
          </p:cNvGraphicFramePr>
          <p:nvPr/>
        </p:nvGraphicFramePr>
        <p:xfrm>
          <a:off x="2339975" y="2997200"/>
          <a:ext cx="4919663" cy="3119438"/>
        </p:xfrm>
        <a:graphic>
          <a:graphicData uri="http://schemas.openxmlformats.org/presentationml/2006/ole">
            <mc:AlternateContent xmlns:mc="http://schemas.openxmlformats.org/markup-compatibility/2006">
              <mc:Choice xmlns:v="urn:schemas-microsoft-com:vml" Requires="v">
                <p:oleObj spid="_x0000_s66600" name="公式" r:id="rId6" imgW="1625600" imgH="1244600" progId="Equation.3">
                  <p:embed/>
                </p:oleObj>
              </mc:Choice>
              <mc:Fallback>
                <p:oleObj name="公式" r:id="rId6" imgW="1625600" imgH="1244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2997200"/>
                        <a:ext cx="4919663" cy="3119438"/>
                      </a:xfrm>
                      <a:prstGeom prst="rect">
                        <a:avLst/>
                      </a:prstGeom>
                      <a:solidFill>
                        <a:srgbClr val="FFFF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p:txBody>
          <a:bodyPr/>
          <a:lstStyle/>
          <a:p>
            <a:pPr eaLnBrk="1" hangingPunct="1">
              <a:defRPr/>
            </a:pPr>
            <a:r>
              <a:rPr lang="zh-CN" altLang="en-US" smtClean="0"/>
              <a:t>半性能向量长度</a:t>
            </a:r>
            <a:r>
              <a:rPr lang="en-US" altLang="zh-CN" sz="4000" smtClean="0"/>
              <a:t>n</a:t>
            </a:r>
            <a:r>
              <a:rPr lang="en-US" altLang="zh-CN" sz="4000" baseline="-25000" smtClean="0"/>
              <a:t>1/2</a:t>
            </a:r>
            <a:endParaRPr lang="zh-CN" altLang="en-US" sz="4000" baseline="-25000" smtClean="0"/>
          </a:p>
        </p:txBody>
      </p:sp>
      <p:sp>
        <p:nvSpPr>
          <p:cNvPr id="675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endParaRPr lang="zh-CN" altLang="en-US" sz="1200" b="0">
              <a:latin typeface="Times New Roman" pitchFamily="18" charset="0"/>
              <a:ea typeface="幼圆" pitchFamily="49" charset="-122"/>
            </a:endParaRPr>
          </a:p>
        </p:txBody>
      </p:sp>
      <p:sp>
        <p:nvSpPr>
          <p:cNvPr id="67588" name="Rectangle 4"/>
          <p:cNvSpPr>
            <a:spLocks noGrp="1" noChangeArrowheads="1"/>
          </p:cNvSpPr>
          <p:nvPr>
            <p:ph type="body" idx="1"/>
          </p:nvPr>
        </p:nvSpPr>
        <p:spPr/>
        <p:txBody>
          <a:bodyPr/>
          <a:lstStyle/>
          <a:p>
            <a:pPr marL="0" indent="0" eaLnBrk="1" hangingPunct="1">
              <a:lnSpc>
                <a:spcPct val="130000"/>
              </a:lnSpc>
              <a:buFont typeface="Wingdings" pitchFamily="2" charset="2"/>
              <a:buNone/>
            </a:pPr>
            <a:r>
              <a:rPr lang="zh-CN" altLang="en-US" smtClean="0"/>
              <a:t>       为达到一半</a:t>
            </a:r>
            <a:r>
              <a:rPr lang="en-US" altLang="zh-CN" smtClean="0"/>
              <a:t>R</a:t>
            </a:r>
            <a:r>
              <a:rPr lang="en-US" altLang="zh-CN" baseline="-25000" smtClean="0"/>
              <a:t>∞</a:t>
            </a:r>
            <a:r>
              <a:rPr lang="zh-CN" altLang="en-US" smtClean="0"/>
              <a:t>值所需的向量长度称为半性能向量长度</a:t>
            </a:r>
            <a:r>
              <a:rPr lang="en-US" altLang="zh-CN" smtClean="0"/>
              <a:t>n</a:t>
            </a:r>
            <a:r>
              <a:rPr lang="en-US" altLang="zh-CN" baseline="-25000" smtClean="0"/>
              <a:t>1/2</a:t>
            </a:r>
            <a:r>
              <a:rPr lang="en-US" altLang="zh-CN" smtClean="0"/>
              <a:t>，</a:t>
            </a:r>
            <a:r>
              <a:rPr lang="zh-CN" altLang="en-US" smtClean="0"/>
              <a:t>主要评价向量流水线建立时间对性能的影响。</a:t>
            </a:r>
          </a:p>
          <a:p>
            <a:pPr marL="0" indent="0" eaLnBrk="1" hangingPunct="1">
              <a:lnSpc>
                <a:spcPct val="130000"/>
              </a:lnSpc>
              <a:buFont typeface="Wingdings" pitchFamily="2" charset="2"/>
              <a:buNone/>
            </a:pPr>
            <a:r>
              <a:rPr lang="zh-CN" altLang="en-US" smtClean="0"/>
              <a:t>       通常希望向量流水线有较小的 </a:t>
            </a:r>
            <a:r>
              <a:rPr lang="en-US" altLang="zh-CN" smtClean="0"/>
              <a:t>n</a:t>
            </a:r>
            <a:r>
              <a:rPr lang="en-US" altLang="zh-CN" baseline="-25000" smtClean="0"/>
              <a:t>1/2</a:t>
            </a:r>
            <a:r>
              <a:rPr lang="zh-CN" altLang="en-US" smtClean="0"/>
              <a:t> ， 例如：</a:t>
            </a:r>
            <a:r>
              <a:rPr lang="en-US" altLang="zh-CN" smtClean="0"/>
              <a:t>CRAY-1</a:t>
            </a:r>
            <a:r>
              <a:rPr lang="zh-CN" altLang="en-US" smtClean="0"/>
              <a:t>的</a:t>
            </a:r>
            <a:r>
              <a:rPr lang="en-US" altLang="zh-CN" smtClean="0"/>
              <a:t>n</a:t>
            </a:r>
            <a:r>
              <a:rPr lang="en-US" altLang="zh-CN" baseline="-25000" smtClean="0"/>
              <a:t>1/2</a:t>
            </a:r>
            <a:r>
              <a:rPr lang="en-US" altLang="zh-CN" smtClean="0"/>
              <a:t> ＝10～20，CYBER 205</a:t>
            </a:r>
            <a:r>
              <a:rPr lang="zh-CN" altLang="en-US" smtClean="0"/>
              <a:t>的</a:t>
            </a:r>
            <a:r>
              <a:rPr lang="en-US" altLang="zh-CN" smtClean="0"/>
              <a:t>n</a:t>
            </a:r>
            <a:r>
              <a:rPr lang="en-US" altLang="zh-CN" baseline="-25000" smtClean="0"/>
              <a:t>1/2</a:t>
            </a:r>
            <a:r>
              <a:rPr lang="en-US" altLang="zh-CN" smtClean="0"/>
              <a:t> ＝100。</a:t>
            </a:r>
            <a:endParaRPr lang="zh-CN" altLang="en-US" smtClean="0"/>
          </a:p>
        </p:txBody>
      </p:sp>
      <p:sp>
        <p:nvSpPr>
          <p:cNvPr id="6758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前例</a:t>
            </a:r>
          </a:p>
        </p:txBody>
      </p:sp>
      <p:sp>
        <p:nvSpPr>
          <p:cNvPr id="686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endParaRPr lang="zh-CN" altLang="en-US" sz="1200" b="0">
              <a:latin typeface="Times New Roman" pitchFamily="18" charset="0"/>
              <a:ea typeface="幼圆" pitchFamily="49" charset="-122"/>
            </a:endParaRPr>
          </a:p>
        </p:txBody>
      </p:sp>
      <p:sp>
        <p:nvSpPr>
          <p:cNvPr id="68612"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
        <p:nvSpPr>
          <p:cNvPr id="68613" name="Rectangle 5"/>
          <p:cNvSpPr>
            <a:spLocks noGrp="1" noChangeArrowheads="1"/>
          </p:cNvSpPr>
          <p:nvPr>
            <p:ph type="body" idx="1"/>
          </p:nvPr>
        </p:nvSpPr>
        <p:spPr>
          <a:xfrm>
            <a:off x="762000" y="3810000"/>
            <a:ext cx="8105775" cy="2590800"/>
          </a:xfrm>
        </p:spPr>
        <p:txBody>
          <a:bodyPr/>
          <a:lstStyle/>
          <a:p>
            <a:pPr marL="0" indent="0" eaLnBrk="1" hangingPunct="1">
              <a:lnSpc>
                <a:spcPct val="110000"/>
              </a:lnSpc>
              <a:buFont typeface="Wingdings" pitchFamily="2" charset="2"/>
              <a:buNone/>
            </a:pPr>
            <a:r>
              <a:rPr lang="zh-CN" altLang="en-US" sz="2400" dirty="0" smtClean="0"/>
              <a:t>因为：</a:t>
            </a:r>
            <a:r>
              <a:rPr lang="en-US" altLang="zh-CN" sz="2400" dirty="0" smtClean="0"/>
              <a:t>R</a:t>
            </a:r>
            <a:r>
              <a:rPr lang="en-US" altLang="zh-CN" sz="2400" baseline="-25000" dirty="0" smtClean="0"/>
              <a:t>∞</a:t>
            </a:r>
            <a:r>
              <a:rPr lang="en-US" altLang="zh-CN" sz="2400" dirty="0" smtClean="0"/>
              <a:t>=250MFLOPS，</a:t>
            </a:r>
            <a:r>
              <a:rPr lang="zh-CN" altLang="en-US" sz="2400" dirty="0" smtClean="0"/>
              <a:t>因此有：</a:t>
            </a:r>
          </a:p>
          <a:p>
            <a:pPr marL="0" indent="0" eaLnBrk="1" hangingPunct="1">
              <a:lnSpc>
                <a:spcPct val="110000"/>
              </a:lnSpc>
              <a:buFont typeface="Wingdings" pitchFamily="2" charset="2"/>
              <a:buNone/>
            </a:pPr>
            <a:r>
              <a:rPr lang="zh-CN" altLang="en-US" sz="2400" dirty="0" smtClean="0"/>
              <a:t>      	   250／2 ＝ 2 </a:t>
            </a:r>
            <a:r>
              <a:rPr lang="en-US" altLang="zh-CN" sz="2400" dirty="0" smtClean="0"/>
              <a:t>n</a:t>
            </a:r>
            <a:r>
              <a:rPr lang="en-US" altLang="zh-CN" sz="2400" baseline="-25000" dirty="0" smtClean="0"/>
              <a:t>1/2</a:t>
            </a:r>
            <a:r>
              <a:rPr lang="en-US" altLang="zh-CN" sz="2400" dirty="0" smtClean="0"/>
              <a:t>／Tn</a:t>
            </a:r>
            <a:r>
              <a:rPr lang="en-US" altLang="zh-CN" sz="2400" baseline="-25000" dirty="0" smtClean="0"/>
              <a:t>1/2</a:t>
            </a:r>
            <a:r>
              <a:rPr lang="en-US" altLang="zh-CN" sz="2400" dirty="0" smtClean="0"/>
              <a:t> × 500</a:t>
            </a:r>
          </a:p>
          <a:p>
            <a:pPr marL="0" indent="0" eaLnBrk="1" hangingPunct="1">
              <a:lnSpc>
                <a:spcPct val="110000"/>
              </a:lnSpc>
              <a:buFont typeface="Wingdings" pitchFamily="2" charset="2"/>
              <a:buNone/>
            </a:pPr>
            <a:r>
              <a:rPr lang="zh-CN" altLang="en-US" sz="2400" dirty="0" smtClean="0"/>
              <a:t>假设：</a:t>
            </a:r>
            <a:r>
              <a:rPr lang="en-US" altLang="zh-CN" sz="2400" dirty="0" smtClean="0"/>
              <a:t>n</a:t>
            </a:r>
            <a:r>
              <a:rPr lang="en-US" altLang="zh-CN" sz="2400" baseline="-25000" dirty="0" smtClean="0"/>
              <a:t>1/2</a:t>
            </a:r>
            <a:r>
              <a:rPr lang="en-US" altLang="zh-CN" sz="2400" dirty="0" smtClean="0"/>
              <a:t>≤64，</a:t>
            </a:r>
            <a:r>
              <a:rPr lang="zh-CN" altLang="en-US" sz="2400" dirty="0" smtClean="0"/>
              <a:t>因此：</a:t>
            </a:r>
            <a:r>
              <a:rPr lang="en-US" altLang="zh-CN" sz="2400" dirty="0" smtClean="0"/>
              <a:t>Tn</a:t>
            </a:r>
            <a:r>
              <a:rPr lang="en-US" altLang="zh-CN" sz="2400" baseline="-25000" dirty="0" smtClean="0"/>
              <a:t>1/2</a:t>
            </a:r>
            <a:r>
              <a:rPr lang="en-US" altLang="zh-CN" sz="2400" dirty="0" smtClean="0"/>
              <a:t> ＝64 + 3 n</a:t>
            </a:r>
            <a:r>
              <a:rPr lang="en-US" altLang="zh-CN" sz="2400" baseline="-25000" dirty="0" smtClean="0"/>
              <a:t>1/2</a:t>
            </a:r>
            <a:endParaRPr lang="en-US" altLang="zh-CN" sz="2400" dirty="0" smtClean="0"/>
          </a:p>
          <a:p>
            <a:pPr marL="0" indent="0" eaLnBrk="1" hangingPunct="1">
              <a:lnSpc>
                <a:spcPct val="110000"/>
              </a:lnSpc>
              <a:buFont typeface="Wingdings" pitchFamily="2" charset="2"/>
              <a:buNone/>
            </a:pPr>
            <a:r>
              <a:rPr lang="zh-CN" altLang="en-US" sz="2400" dirty="0" smtClean="0"/>
              <a:t>代入上式解得：</a:t>
            </a:r>
            <a:r>
              <a:rPr lang="en-US" altLang="zh-CN" sz="2400" dirty="0" smtClean="0"/>
              <a:t>n</a:t>
            </a:r>
            <a:r>
              <a:rPr lang="en-US" altLang="zh-CN" sz="2400" baseline="-25000" dirty="0" smtClean="0"/>
              <a:t>1/2</a:t>
            </a:r>
            <a:r>
              <a:rPr lang="en-US" altLang="zh-CN" sz="2400" dirty="0" smtClean="0"/>
              <a:t>＝12.8</a:t>
            </a:r>
          </a:p>
          <a:p>
            <a:pPr marL="0" indent="0" eaLnBrk="1" hangingPunct="1">
              <a:lnSpc>
                <a:spcPct val="110000"/>
              </a:lnSpc>
              <a:buFont typeface="Wingdings" pitchFamily="2" charset="2"/>
              <a:buNone/>
            </a:pPr>
            <a:r>
              <a:rPr lang="zh-CN" altLang="en-US" sz="2400" dirty="0" smtClean="0"/>
              <a:t>所以：</a:t>
            </a:r>
            <a:r>
              <a:rPr lang="en-US" altLang="zh-CN" sz="2400" dirty="0" smtClean="0"/>
              <a:t>n</a:t>
            </a:r>
            <a:r>
              <a:rPr lang="en-US" altLang="zh-CN" sz="2400" baseline="-25000" dirty="0" smtClean="0"/>
              <a:t>1/2</a:t>
            </a:r>
            <a:r>
              <a:rPr lang="en-US" altLang="zh-CN" sz="2400" dirty="0" smtClean="0"/>
              <a:t>＝13</a:t>
            </a:r>
          </a:p>
        </p:txBody>
      </p:sp>
      <p:graphicFrame>
        <p:nvGraphicFramePr>
          <p:cNvPr id="68614" name="Object 8"/>
          <p:cNvGraphicFramePr>
            <a:graphicFrameLocks noChangeAspect="1"/>
          </p:cNvGraphicFramePr>
          <p:nvPr/>
        </p:nvGraphicFramePr>
        <p:xfrm>
          <a:off x="806450" y="2133600"/>
          <a:ext cx="7956550" cy="1323975"/>
        </p:xfrm>
        <a:graphic>
          <a:graphicData uri="http://schemas.openxmlformats.org/presentationml/2006/ole">
            <mc:AlternateContent xmlns:mc="http://schemas.openxmlformats.org/markup-compatibility/2006">
              <mc:Choice xmlns:v="urn:schemas-microsoft-com:vml" Requires="v">
                <p:oleObj spid="_x0000_s68648" name="公式" r:id="rId6" imgW="3975100" imgH="660400" progId="Equation.3">
                  <p:embed/>
                </p:oleObj>
              </mc:Choice>
              <mc:Fallback>
                <p:oleObj name="公式" r:id="rId6" imgW="3975100" imgH="6604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450" y="2133600"/>
                        <a:ext cx="7956550" cy="132397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22" name="Rectangle 2"/>
          <p:cNvSpPr>
            <a:spLocks noGrp="1" noChangeArrowheads="1"/>
          </p:cNvSpPr>
          <p:nvPr>
            <p:ph type="title"/>
          </p:nvPr>
        </p:nvSpPr>
        <p:spPr/>
        <p:txBody>
          <a:bodyPr/>
          <a:lstStyle/>
          <a:p>
            <a:pPr eaLnBrk="1" hangingPunct="1">
              <a:defRPr/>
            </a:pPr>
            <a:r>
              <a:rPr lang="zh-CN" altLang="en-US" smtClean="0"/>
              <a:t>向量长度临界值</a:t>
            </a:r>
            <a:r>
              <a:rPr lang="en-US" altLang="zh-CN" smtClean="0"/>
              <a:t>n</a:t>
            </a:r>
            <a:r>
              <a:rPr lang="en-US" altLang="zh-CN" baseline="-25000" smtClean="0"/>
              <a:t>v</a:t>
            </a:r>
            <a:endParaRPr lang="zh-CN" altLang="en-US" baseline="-25000" smtClean="0"/>
          </a:p>
        </p:txBody>
      </p:sp>
      <p:sp>
        <p:nvSpPr>
          <p:cNvPr id="696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性能评价</a:t>
            </a:r>
            <a:endParaRPr lang="zh-CN" altLang="en-US" sz="1200" b="0">
              <a:latin typeface="Times New Roman" pitchFamily="18" charset="0"/>
              <a:ea typeface="幼圆" pitchFamily="49" charset="-122"/>
            </a:endParaRPr>
          </a:p>
        </p:txBody>
      </p:sp>
      <p:sp>
        <p:nvSpPr>
          <p:cNvPr id="69636" name="Rectangle 4"/>
          <p:cNvSpPr>
            <a:spLocks noGrp="1" noChangeArrowheads="1"/>
          </p:cNvSpPr>
          <p:nvPr>
            <p:ph type="body" idx="1"/>
          </p:nvPr>
        </p:nvSpPr>
        <p:spPr>
          <a:xfrm>
            <a:off x="809625" y="2482850"/>
            <a:ext cx="7958138" cy="2962275"/>
          </a:xfrm>
        </p:spPr>
        <p:txBody>
          <a:bodyPr/>
          <a:lstStyle/>
          <a:p>
            <a:pPr marL="0" indent="0" eaLnBrk="1" hangingPunct="1">
              <a:lnSpc>
                <a:spcPct val="140000"/>
              </a:lnSpc>
              <a:buFont typeface="Wingdings" pitchFamily="2" charset="2"/>
              <a:buNone/>
            </a:pPr>
            <a:r>
              <a:rPr lang="en-US" altLang="zh-CN" smtClean="0"/>
              <a:t>       n</a:t>
            </a:r>
            <a:r>
              <a:rPr lang="en-US" altLang="zh-CN" baseline="-25000" smtClean="0"/>
              <a:t>v</a:t>
            </a:r>
            <a:r>
              <a:rPr lang="zh-CN" altLang="en-US" smtClean="0"/>
              <a:t>表示向量流水方式的工作速度优于标量串行方式工作时所需得向量长度临界值。该参数既衡量建立时间，也衡量标量/向量速度比对性能的影响。</a:t>
            </a:r>
          </a:p>
        </p:txBody>
      </p:sp>
      <p:sp>
        <p:nvSpPr>
          <p:cNvPr id="6963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p:cNvSpPr>
            <a:spLocks noGrp="1" noChangeArrowheads="1"/>
          </p:cNvSpPr>
          <p:nvPr>
            <p:ph type="title"/>
          </p:nvPr>
        </p:nvSpPr>
        <p:spPr/>
        <p:txBody>
          <a:bodyPr/>
          <a:lstStyle/>
          <a:p>
            <a:pPr eaLnBrk="1" hangingPunct="1">
              <a:defRPr/>
            </a:pPr>
            <a:r>
              <a:rPr lang="zh-CN" altLang="en-US" smtClean="0"/>
              <a:t>举  例</a:t>
            </a:r>
            <a:r>
              <a:rPr lang="zh-CN" altLang="en-US" sz="3200" smtClean="0"/>
              <a:t/>
            </a:r>
            <a:br>
              <a:rPr lang="zh-CN" altLang="en-US" sz="3200" smtClean="0"/>
            </a:br>
            <a:r>
              <a:rPr lang="zh-CN" altLang="en-US" sz="3200" smtClean="0"/>
              <a:t>               — 前例</a:t>
            </a:r>
          </a:p>
        </p:txBody>
      </p:sp>
      <p:sp>
        <p:nvSpPr>
          <p:cNvPr id="706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性能评价</a:t>
            </a:r>
            <a:endParaRPr lang="zh-CN" altLang="en-US" sz="1200" b="0">
              <a:latin typeface="Times New Roman" pitchFamily="18" charset="0"/>
              <a:ea typeface="幼圆" pitchFamily="49" charset="-122"/>
            </a:endParaRPr>
          </a:p>
        </p:txBody>
      </p:sp>
      <p:sp>
        <p:nvSpPr>
          <p:cNvPr id="70660"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2</a:t>
            </a:r>
          </a:p>
        </p:txBody>
      </p:sp>
      <p:sp>
        <p:nvSpPr>
          <p:cNvPr id="70661" name="Rectangle 7"/>
          <p:cNvSpPr>
            <a:spLocks noGrp="1" noChangeArrowheads="1"/>
          </p:cNvSpPr>
          <p:nvPr>
            <p:ph type="body" idx="1"/>
          </p:nvPr>
        </p:nvSpPr>
        <p:spPr>
          <a:xfrm>
            <a:off x="809625" y="1916113"/>
            <a:ext cx="7958138" cy="3260725"/>
          </a:xfrm>
        </p:spPr>
        <p:txBody>
          <a:bodyPr/>
          <a:lstStyle/>
          <a:p>
            <a:pPr marL="0" indent="0" eaLnBrk="1" hangingPunct="1">
              <a:lnSpc>
                <a:spcPct val="110000"/>
              </a:lnSpc>
              <a:buFont typeface="Wingdings" pitchFamily="2" charset="2"/>
              <a:buNone/>
            </a:pPr>
            <a:r>
              <a:rPr lang="zh-CN" altLang="en-US" sz="2800" dirty="0" smtClean="0"/>
              <a:t>        对于前例，若按标量方式工作，则一个循环的执行时间为：10（建立循环的开销）+12（取数）+7（乘法）+ 12（取数）+6（加法）+12（存数）=59（个时钟周期），如按向量方式工作，则总执行时间为：</a:t>
            </a:r>
            <a:r>
              <a:rPr lang="en-US" altLang="zh-CN" sz="2800" dirty="0" err="1" smtClean="0"/>
              <a:t>T</a:t>
            </a:r>
            <a:r>
              <a:rPr lang="en-US" altLang="zh-CN" sz="2800" baseline="-25000" dirty="0" err="1" smtClean="0"/>
              <a:t>n</a:t>
            </a:r>
            <a:r>
              <a:rPr lang="en-US" altLang="zh-CN" sz="2800" baseline="-25000" dirty="0" smtClean="0"/>
              <a:t>&lt;64</a:t>
            </a:r>
            <a:r>
              <a:rPr lang="en-US" altLang="zh-CN" sz="2800" dirty="0" smtClean="0"/>
              <a:t>=3n+64。</a:t>
            </a:r>
          </a:p>
          <a:p>
            <a:pPr marL="0" indent="0" eaLnBrk="1" hangingPunct="1">
              <a:lnSpc>
                <a:spcPct val="110000"/>
              </a:lnSpc>
              <a:buFont typeface="Wingdings" pitchFamily="2" charset="2"/>
              <a:buNone/>
            </a:pPr>
            <a:r>
              <a:rPr lang="zh-CN" altLang="en-US" sz="2800" dirty="0" smtClean="0"/>
              <a:t>        所以：59</a:t>
            </a:r>
            <a:r>
              <a:rPr lang="en-US" altLang="zh-CN" sz="2800" dirty="0" err="1" smtClean="0"/>
              <a:t>n</a:t>
            </a:r>
            <a:r>
              <a:rPr lang="en-US" altLang="zh-CN" sz="2800" baseline="-25000" dirty="0" err="1" smtClean="0"/>
              <a:t>v</a:t>
            </a:r>
            <a:r>
              <a:rPr lang="zh-CN" altLang="en-US" sz="2800" dirty="0" smtClean="0"/>
              <a:t> =3</a:t>
            </a:r>
            <a:r>
              <a:rPr lang="en-US" altLang="zh-CN" sz="2800" dirty="0" err="1" smtClean="0"/>
              <a:t>n</a:t>
            </a:r>
            <a:r>
              <a:rPr lang="en-US" altLang="zh-CN" sz="2800" baseline="-25000" dirty="0" err="1" smtClean="0"/>
              <a:t>v</a:t>
            </a:r>
            <a:r>
              <a:rPr lang="zh-CN" altLang="en-US" sz="2800" dirty="0" smtClean="0"/>
              <a:t> +64，解得：</a:t>
            </a:r>
          </a:p>
        </p:txBody>
      </p:sp>
      <p:graphicFrame>
        <p:nvGraphicFramePr>
          <p:cNvPr id="70662" name="Object 9"/>
          <p:cNvGraphicFramePr>
            <a:graphicFrameLocks noChangeAspect="1"/>
          </p:cNvGraphicFramePr>
          <p:nvPr/>
        </p:nvGraphicFramePr>
        <p:xfrm>
          <a:off x="3419475" y="5157788"/>
          <a:ext cx="2224088" cy="1079500"/>
        </p:xfrm>
        <a:graphic>
          <a:graphicData uri="http://schemas.openxmlformats.org/presentationml/2006/ole">
            <mc:AlternateContent xmlns:mc="http://schemas.openxmlformats.org/markup-compatibility/2006">
              <mc:Choice xmlns:v="urn:schemas-microsoft-com:vml" Requires="v">
                <p:oleObj spid="_x0000_s70696" name="Equation" r:id="rId6" imgW="888614" imgH="431613" progId="Equation.3">
                  <p:embed/>
                </p:oleObj>
              </mc:Choice>
              <mc:Fallback>
                <p:oleObj name="Equation" r:id="rId6" imgW="888614" imgH="43161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5157788"/>
                        <a:ext cx="2224088" cy="10795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pPr eaLnBrk="1" hangingPunct="1">
              <a:defRPr/>
            </a:pPr>
            <a:r>
              <a:rPr lang="zh-CN" altLang="en-US" smtClean="0"/>
              <a:t>什么是向量处理</a:t>
            </a:r>
            <a:r>
              <a:rPr lang="zh-CN" altLang="en-US" sz="3200" smtClean="0"/>
              <a:t/>
            </a:r>
            <a:br>
              <a:rPr lang="zh-CN" altLang="en-US" sz="3200" smtClean="0"/>
            </a:br>
            <a:r>
              <a:rPr lang="zh-CN" altLang="en-US" sz="3200" smtClean="0"/>
              <a:t>                           — 向量处理</a:t>
            </a:r>
          </a:p>
        </p:txBody>
      </p:sp>
      <p:sp>
        <p:nvSpPr>
          <p:cNvPr id="92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endParaRPr lang="zh-CN" altLang="en-US" sz="1200" b="0">
              <a:latin typeface="Times New Roman" pitchFamily="18" charset="0"/>
              <a:ea typeface="幼圆" pitchFamily="49" charset="-122"/>
            </a:endParaRPr>
          </a:p>
        </p:txBody>
      </p:sp>
      <p:sp>
        <p:nvSpPr>
          <p:cNvPr id="784388" name="Rectangle 4"/>
          <p:cNvSpPr>
            <a:spLocks noGrp="1" noChangeArrowheads="1"/>
          </p:cNvSpPr>
          <p:nvPr>
            <p:ph type="body" idx="1"/>
          </p:nvPr>
        </p:nvSpPr>
        <p:spPr>
          <a:xfrm>
            <a:off x="809625" y="2133600"/>
            <a:ext cx="7958138" cy="4267200"/>
          </a:xfrm>
        </p:spPr>
        <p:txBody>
          <a:bodyPr/>
          <a:lstStyle/>
          <a:p>
            <a:pPr marL="0" indent="0" algn="ctr" eaLnBrk="1" hangingPunct="1">
              <a:lnSpc>
                <a:spcPct val="140000"/>
              </a:lnSpc>
              <a:buFont typeface="Wingdings" pitchFamily="2" charset="2"/>
              <a:buNone/>
              <a:defRPr/>
            </a:pPr>
            <a:r>
              <a:rPr lang="en-US" altLang="zh-CN" smtClean="0">
                <a:solidFill>
                  <a:srgbClr val="0000CC"/>
                </a:solidFill>
                <a:effectLst>
                  <a:outerShdw blurRad="38100" dist="38100" dir="2700000" algn="tl">
                    <a:srgbClr val="C0C0C0"/>
                  </a:outerShdw>
                </a:effectLst>
                <a:latin typeface="Comic Sans MS" pitchFamily="66" charset="0"/>
              </a:rPr>
              <a:t>A(1:N)=B(1:N)+C(1:N)</a:t>
            </a:r>
            <a:r>
              <a:rPr lang="en-US" altLang="zh-CN" smtClean="0">
                <a:solidFill>
                  <a:srgbClr val="009900"/>
                </a:solidFill>
                <a:effectLst>
                  <a:outerShdw blurRad="38100" dist="38100" dir="2700000" algn="tl">
                    <a:srgbClr val="C0C0C0"/>
                  </a:outerShdw>
                </a:effectLst>
                <a:latin typeface="Comic Sans MS" pitchFamily="66" charset="0"/>
              </a:rPr>
              <a:t>	</a:t>
            </a:r>
            <a:r>
              <a:rPr lang="en-US" altLang="zh-CN" smtClean="0">
                <a:latin typeface="Comic Sans MS" pitchFamily="66" charset="0"/>
              </a:rPr>
              <a:t>;</a:t>
            </a:r>
            <a:r>
              <a:rPr lang="zh-CN" altLang="en-US" smtClean="0">
                <a:latin typeface="Comic Sans MS" pitchFamily="66" charset="0"/>
              </a:rPr>
              <a:t>并行运算指令</a:t>
            </a:r>
          </a:p>
          <a:p>
            <a:pPr marL="0" indent="0" algn="ctr" eaLnBrk="1" hangingPunct="1">
              <a:lnSpc>
                <a:spcPct val="140000"/>
              </a:lnSpc>
              <a:buFont typeface="Wingdings" pitchFamily="2" charset="2"/>
              <a:buNone/>
              <a:defRPr/>
            </a:pPr>
            <a:r>
              <a:rPr lang="en-US" altLang="zh-CN" smtClean="0">
                <a:solidFill>
                  <a:srgbClr val="0000CC"/>
                </a:solidFill>
                <a:effectLst>
                  <a:outerShdw blurRad="38100" dist="38100" dir="2700000" algn="tl">
                    <a:srgbClr val="C0C0C0"/>
                  </a:outerShdw>
                </a:effectLst>
                <a:latin typeface="Comic Sans MS" pitchFamily="66" charset="0"/>
              </a:rPr>
              <a:t>TEMP(1:N)=A(2:N+1)</a:t>
            </a:r>
            <a:r>
              <a:rPr lang="en-US" altLang="zh-CN" smtClean="0">
                <a:solidFill>
                  <a:srgbClr val="009900"/>
                </a:solidFill>
                <a:effectLst>
                  <a:outerShdw blurRad="38100" dist="38100" dir="2700000" algn="tl">
                    <a:srgbClr val="C0C0C0"/>
                  </a:outerShdw>
                </a:effectLst>
                <a:latin typeface="Comic Sans MS" pitchFamily="66" charset="0"/>
              </a:rPr>
              <a:t>	</a:t>
            </a:r>
            <a:r>
              <a:rPr lang="en-US" altLang="zh-CN" smtClean="0">
                <a:latin typeface="Comic Sans MS" pitchFamily="66" charset="0"/>
              </a:rPr>
              <a:t>;</a:t>
            </a:r>
            <a:r>
              <a:rPr lang="zh-CN" altLang="en-US" smtClean="0">
                <a:latin typeface="Comic Sans MS" pitchFamily="66" charset="0"/>
              </a:rPr>
              <a:t>并行取数指令</a:t>
            </a:r>
          </a:p>
          <a:p>
            <a:pPr marL="0" indent="0" algn="ctr" eaLnBrk="1" hangingPunct="1">
              <a:lnSpc>
                <a:spcPct val="140000"/>
              </a:lnSpc>
              <a:buFont typeface="Wingdings" pitchFamily="2" charset="2"/>
              <a:buNone/>
              <a:defRPr/>
            </a:pPr>
            <a:r>
              <a:rPr lang="en-US" altLang="zh-CN" smtClean="0">
                <a:solidFill>
                  <a:srgbClr val="0000CC"/>
                </a:solidFill>
                <a:effectLst>
                  <a:outerShdw blurRad="38100" dist="38100" dir="2700000" algn="tl">
                    <a:srgbClr val="C0C0C0"/>
                  </a:outerShdw>
                </a:effectLst>
                <a:latin typeface="Comic Sans MS" pitchFamily="66" charset="0"/>
              </a:rPr>
              <a:t>B(1:N)=2*TEMP(1:N)</a:t>
            </a:r>
            <a:r>
              <a:rPr lang="en-US" altLang="zh-CN" smtClean="0">
                <a:latin typeface="Comic Sans MS" pitchFamily="66" charset="0"/>
              </a:rPr>
              <a:t>	;</a:t>
            </a:r>
            <a:r>
              <a:rPr lang="zh-CN" altLang="en-US" smtClean="0">
                <a:latin typeface="Comic Sans MS" pitchFamily="66" charset="0"/>
              </a:rPr>
              <a:t>并行运算指令</a:t>
            </a:r>
          </a:p>
          <a:p>
            <a:pPr marL="0" indent="0" algn="ctr" eaLnBrk="1" hangingPunct="1">
              <a:lnSpc>
                <a:spcPct val="140000"/>
              </a:lnSpc>
              <a:buFont typeface="Wingdings" pitchFamily="2" charset="2"/>
              <a:buNone/>
              <a:defRPr/>
            </a:pPr>
            <a:endParaRPr lang="zh-CN" altLang="en-US" smtClean="0">
              <a:latin typeface="Comic Sans MS" pitchFamily="66" charset="0"/>
            </a:endParaRPr>
          </a:p>
          <a:p>
            <a:pPr marL="0" indent="0" algn="ctr" eaLnBrk="1" hangingPunct="1">
              <a:lnSpc>
                <a:spcPct val="140000"/>
              </a:lnSpc>
              <a:buFont typeface="Wingdings" pitchFamily="2" charset="2"/>
              <a:buNone/>
              <a:defRPr/>
            </a:pPr>
            <a:r>
              <a:rPr lang="zh-CN" altLang="en-US" smtClean="0">
                <a:solidFill>
                  <a:srgbClr val="FF0000"/>
                </a:solidFill>
                <a:effectLst>
                  <a:outerShdw blurRad="38100" dist="38100" dir="2700000" algn="tl">
                    <a:srgbClr val="C0C0C0"/>
                  </a:outerShdw>
                </a:effectLst>
                <a:latin typeface="Comic Sans MS" pitchFamily="66" charset="0"/>
              </a:rPr>
              <a:t>一条向量指令处理</a:t>
            </a:r>
            <a:r>
              <a:rPr lang="en-US" altLang="zh-CN" smtClean="0">
                <a:solidFill>
                  <a:srgbClr val="FF0000"/>
                </a:solidFill>
                <a:effectLst>
                  <a:outerShdw blurRad="38100" dist="38100" dir="2700000" algn="tl">
                    <a:srgbClr val="C0C0C0"/>
                  </a:outerShdw>
                </a:effectLst>
                <a:latin typeface="Comic Sans MS" pitchFamily="66" charset="0"/>
              </a:rPr>
              <a:t>N</a:t>
            </a:r>
            <a:r>
              <a:rPr lang="zh-CN" altLang="en-US" smtClean="0">
                <a:solidFill>
                  <a:srgbClr val="FF0000"/>
                </a:solidFill>
                <a:effectLst>
                  <a:outerShdw blurRad="38100" dist="38100" dir="2700000" algn="tl">
                    <a:srgbClr val="C0C0C0"/>
                  </a:outerShdw>
                </a:effectLst>
                <a:latin typeface="Comic Sans MS" pitchFamily="66" charset="0"/>
              </a:rPr>
              <a:t>个操作数或</a:t>
            </a:r>
            <a:r>
              <a:rPr lang="en-US" altLang="zh-CN" smtClean="0">
                <a:solidFill>
                  <a:srgbClr val="FF0000"/>
                </a:solidFill>
                <a:effectLst>
                  <a:outerShdw blurRad="38100" dist="38100" dir="2700000" algn="tl">
                    <a:srgbClr val="C0C0C0"/>
                  </a:outerShdw>
                </a:effectLst>
                <a:latin typeface="Comic Sans MS" pitchFamily="66" charset="0"/>
              </a:rPr>
              <a:t>N</a:t>
            </a:r>
            <a:r>
              <a:rPr lang="zh-CN" altLang="en-US" smtClean="0">
                <a:solidFill>
                  <a:srgbClr val="FF0000"/>
                </a:solidFill>
                <a:effectLst>
                  <a:outerShdw blurRad="38100" dist="38100" dir="2700000" algn="tl">
                    <a:srgbClr val="C0C0C0"/>
                  </a:outerShdw>
                </a:effectLst>
                <a:latin typeface="Comic Sans MS" pitchFamily="66" charset="0"/>
              </a:rPr>
              <a:t>对操作数</a:t>
            </a:r>
          </a:p>
        </p:txBody>
      </p:sp>
      <p:sp>
        <p:nvSpPr>
          <p:cNvPr id="922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p:txBody>
          <a:bodyPr/>
          <a:lstStyle/>
          <a:p>
            <a:pPr eaLnBrk="1" hangingPunct="1">
              <a:defRPr/>
            </a:pPr>
            <a:r>
              <a:rPr lang="zh-CN" altLang="en-US" smtClean="0"/>
              <a:t>向量处理方式</a:t>
            </a:r>
          </a:p>
        </p:txBody>
      </p:sp>
      <p:sp>
        <p:nvSpPr>
          <p:cNvPr id="10243" name="Rectangle 4"/>
          <p:cNvSpPr>
            <a:spLocks noGrp="1" noChangeArrowheads="1"/>
          </p:cNvSpPr>
          <p:nvPr>
            <p:ph type="body" sz="half" idx="1"/>
          </p:nvPr>
        </p:nvSpPr>
        <p:spPr>
          <a:xfrm>
            <a:off x="809625" y="1916113"/>
            <a:ext cx="3152775" cy="4484687"/>
          </a:xfrm>
          <a:solidFill>
            <a:srgbClr val="CC99FF"/>
          </a:solidFill>
          <a:ln w="57150" cmpd="thickThin">
            <a:solidFill>
              <a:schemeClr val="tx1"/>
            </a:solidFill>
            <a:miter lim="800000"/>
            <a:headEnd/>
            <a:tailEnd/>
          </a:ln>
        </p:spPr>
        <p:txBody>
          <a:bodyPr/>
          <a:lstStyle/>
          <a:p>
            <a:pPr eaLnBrk="1" hangingPunct="1"/>
            <a:endParaRPr lang="zh-CN" altLang="en-US" sz="3200" smtClean="0"/>
          </a:p>
          <a:p>
            <a:pPr eaLnBrk="1" hangingPunct="1"/>
            <a:r>
              <a:rPr lang="zh-CN" altLang="en-US" sz="3200" smtClean="0">
                <a:hlinkClick r:id="rId3" action="ppaction://hlinksldjump"/>
              </a:rPr>
              <a:t>横向处理方式</a:t>
            </a:r>
            <a:endParaRPr lang="zh-CN" altLang="en-US" sz="3200" smtClean="0"/>
          </a:p>
          <a:p>
            <a:pPr eaLnBrk="1" hangingPunct="1"/>
            <a:endParaRPr lang="zh-CN" altLang="en-US" sz="3200" smtClean="0"/>
          </a:p>
          <a:p>
            <a:pPr eaLnBrk="1" hangingPunct="1"/>
            <a:r>
              <a:rPr lang="zh-CN" altLang="en-US" sz="3200" smtClean="0">
                <a:hlinkClick r:id="rId4" action="ppaction://hlinksldjump"/>
              </a:rPr>
              <a:t>纵向处理方式</a:t>
            </a:r>
            <a:endParaRPr lang="zh-CN" altLang="en-US" sz="3200" smtClean="0"/>
          </a:p>
          <a:p>
            <a:pPr eaLnBrk="1" hangingPunct="1"/>
            <a:endParaRPr lang="zh-CN" altLang="en-US" sz="3200" smtClean="0"/>
          </a:p>
          <a:p>
            <a:pPr eaLnBrk="1" hangingPunct="1"/>
            <a:r>
              <a:rPr lang="zh-CN" altLang="en-US" sz="3200" smtClean="0">
                <a:hlinkClick r:id="rId5" action="ppaction://hlinksldjump"/>
              </a:rPr>
              <a:t>纵横处理方式</a:t>
            </a:r>
            <a:endParaRPr lang="zh-CN" altLang="en-US" sz="3200" smtClean="0"/>
          </a:p>
        </p:txBody>
      </p:sp>
      <p:sp>
        <p:nvSpPr>
          <p:cNvPr id="782341" name="Rectangle 5"/>
          <p:cNvSpPr>
            <a:spLocks noGrp="1" noChangeArrowheads="1"/>
          </p:cNvSpPr>
          <p:nvPr>
            <p:ph type="body" sz="half" idx="2"/>
          </p:nvPr>
        </p:nvSpPr>
        <p:spPr>
          <a:xfrm>
            <a:off x="4067175" y="1916113"/>
            <a:ext cx="4848225" cy="1970087"/>
          </a:xfrm>
          <a:solidFill>
            <a:srgbClr val="FFFF99"/>
          </a:solidFill>
          <a:ln w="57150" cmpd="thickThin">
            <a:solidFill>
              <a:schemeClr val="tx1"/>
            </a:solidFill>
            <a:miter lim="800000"/>
            <a:headEnd/>
            <a:tailEnd/>
          </a:ln>
        </p:spPr>
        <p:txBody>
          <a:bodyPr/>
          <a:lstStyle/>
          <a:p>
            <a:pPr eaLnBrk="1" hangingPunct="1">
              <a:lnSpc>
                <a:spcPct val="120000"/>
              </a:lnSpc>
              <a:buClr>
                <a:srgbClr val="FF0000"/>
              </a:buClr>
              <a:defRPr/>
            </a:pPr>
            <a:r>
              <a:rPr lang="en-US" altLang="zh-CN" dirty="0" smtClean="0">
                <a:solidFill>
                  <a:srgbClr val="FF0000"/>
                </a:solidFill>
                <a:effectLst>
                  <a:outerShdw blurRad="38100" dist="38100" dir="2700000" algn="tl">
                    <a:srgbClr val="000000"/>
                  </a:outerShdw>
                </a:effectLst>
                <a:latin typeface="Comic Sans MS" pitchFamily="66" charset="0"/>
              </a:rPr>
              <a:t>C</a:t>
            </a:r>
            <a:r>
              <a:rPr lang="zh-CN" altLang="en-US" dirty="0" smtClean="0">
                <a:solidFill>
                  <a:srgbClr val="FF0000"/>
                </a:solidFill>
                <a:effectLst>
                  <a:outerShdw blurRad="38100" dist="38100" dir="2700000" algn="tl">
                    <a:srgbClr val="000000"/>
                  </a:outerShdw>
                </a:effectLst>
                <a:latin typeface="Comic Sans MS" pitchFamily="66" charset="0"/>
              </a:rPr>
              <a:t>语言程序</a:t>
            </a:r>
          </a:p>
          <a:p>
            <a:pPr eaLnBrk="1" hangingPunct="1">
              <a:lnSpc>
                <a:spcPct val="120000"/>
              </a:lnSpc>
              <a:buFont typeface="Wingdings" pitchFamily="2" charset="2"/>
              <a:buNone/>
              <a:defRPr/>
            </a:pPr>
            <a:r>
              <a:rPr lang="en-US" altLang="zh-CN" dirty="0" smtClean="0">
                <a:latin typeface="Comic Sans MS" pitchFamily="66" charset="0"/>
              </a:rPr>
              <a:t>for (</a:t>
            </a:r>
            <a:r>
              <a:rPr lang="en-US" altLang="zh-CN" dirty="0" err="1" smtClean="0">
                <a:latin typeface="Comic Sans MS" pitchFamily="66" charset="0"/>
              </a:rPr>
              <a:t>i</a:t>
            </a:r>
            <a:r>
              <a:rPr lang="en-US" altLang="zh-CN" dirty="0" smtClean="0">
                <a:latin typeface="Comic Sans MS" pitchFamily="66" charset="0"/>
              </a:rPr>
              <a:t>=1;i&lt;=</a:t>
            </a:r>
            <a:r>
              <a:rPr lang="en-US" altLang="zh-CN" dirty="0" err="1" smtClean="0">
                <a:latin typeface="Comic Sans MS" pitchFamily="66" charset="0"/>
              </a:rPr>
              <a:t>N;i</a:t>
            </a:r>
            <a:r>
              <a:rPr lang="en-US" altLang="zh-CN" dirty="0" smtClean="0">
                <a:latin typeface="Comic Sans MS" pitchFamily="66" charset="0"/>
              </a:rPr>
              <a:t>++)</a:t>
            </a:r>
            <a:br>
              <a:rPr lang="en-US" altLang="zh-CN" dirty="0" smtClean="0">
                <a:latin typeface="Comic Sans MS" pitchFamily="66" charset="0"/>
              </a:rPr>
            </a:br>
            <a:r>
              <a:rPr lang="en-US" altLang="zh-CN" dirty="0" smtClean="0">
                <a:latin typeface="Comic Sans MS" pitchFamily="66" charset="0"/>
              </a:rPr>
              <a:t>y[</a:t>
            </a:r>
            <a:r>
              <a:rPr lang="en-US" altLang="zh-CN" dirty="0" err="1" smtClean="0">
                <a:latin typeface="Comic Sans MS" pitchFamily="66" charset="0"/>
              </a:rPr>
              <a:t>i</a:t>
            </a:r>
            <a:r>
              <a:rPr lang="en-US" altLang="zh-CN" dirty="0" smtClean="0">
                <a:latin typeface="Comic Sans MS" pitchFamily="66" charset="0"/>
              </a:rPr>
              <a:t>]=a[</a:t>
            </a:r>
            <a:r>
              <a:rPr lang="en-US" altLang="zh-CN" dirty="0" err="1" smtClean="0">
                <a:latin typeface="Comic Sans MS" pitchFamily="66" charset="0"/>
              </a:rPr>
              <a:t>i</a:t>
            </a:r>
            <a:r>
              <a:rPr lang="en-US" altLang="zh-CN" dirty="0" smtClean="0">
                <a:latin typeface="Comic Sans MS" pitchFamily="66" charset="0"/>
              </a:rPr>
              <a:t>]×(b[</a:t>
            </a:r>
            <a:r>
              <a:rPr lang="en-US" altLang="zh-CN" dirty="0" err="1" smtClean="0">
                <a:latin typeface="Comic Sans MS" pitchFamily="66" charset="0"/>
              </a:rPr>
              <a:t>i</a:t>
            </a:r>
            <a:r>
              <a:rPr lang="en-US" altLang="zh-CN" dirty="0" smtClean="0">
                <a:latin typeface="Comic Sans MS" pitchFamily="66" charset="0"/>
              </a:rPr>
              <a:t>]+c[</a:t>
            </a:r>
            <a:r>
              <a:rPr lang="en-US" altLang="zh-CN" dirty="0" err="1" smtClean="0">
                <a:latin typeface="Comic Sans MS" pitchFamily="66" charset="0"/>
              </a:rPr>
              <a:t>i</a:t>
            </a:r>
            <a:r>
              <a:rPr lang="en-US" altLang="zh-CN" dirty="0" smtClean="0">
                <a:latin typeface="Comic Sans MS" pitchFamily="66" charset="0"/>
              </a:rPr>
              <a:t>]);</a:t>
            </a:r>
            <a:endParaRPr lang="zh-CN" altLang="en-US" dirty="0" smtClean="0">
              <a:latin typeface="Comic Sans MS" pitchFamily="66" charset="0"/>
            </a:endParaRPr>
          </a:p>
        </p:txBody>
      </p:sp>
      <p:sp>
        <p:nvSpPr>
          <p:cNvPr id="1024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6"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基本概念</a:t>
            </a:r>
            <a:endParaRPr lang="zh-CN" altLang="en-US" sz="1200" b="0">
              <a:latin typeface="Times New Roman" pitchFamily="18" charset="0"/>
              <a:ea typeface="幼圆" pitchFamily="49" charset="-122"/>
            </a:endParaRPr>
          </a:p>
        </p:txBody>
      </p:sp>
      <p:sp>
        <p:nvSpPr>
          <p:cNvPr id="10246" name="AutoShape 7"/>
          <p:cNvSpPr>
            <a:spLocks noChangeArrowheads="1"/>
          </p:cNvSpPr>
          <p:nvPr/>
        </p:nvSpPr>
        <p:spPr bwMode="auto">
          <a:xfrm>
            <a:off x="4267200" y="4114800"/>
            <a:ext cx="3886200" cy="19050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solidFill>
            <a:srgbClr val="C0C0C0"/>
          </a:solidFill>
          <a:ln w="28575">
            <a:solidFill>
              <a:schemeClr val="tx1"/>
            </a:solidFill>
            <a:miter lim="800000"/>
            <a:headEnd/>
            <a:tailEnd/>
          </a:ln>
          <a:effectLst>
            <a:outerShdw dist="107763" dir="2700000" algn="ctr" rotWithShape="0">
              <a:schemeClr val="bg2"/>
            </a:outerShdw>
          </a:effectLst>
        </p:spPr>
        <p:txBody>
          <a:bodyPr wrap="none" anchor="ct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buFont typeface="Wingdings" pitchFamily="2" charset="2"/>
              <a:buNone/>
            </a:pPr>
            <a:r>
              <a:rPr lang="zh-CN" altLang="en-US" sz="2800">
                <a:solidFill>
                  <a:srgbClr val="0000CC"/>
                </a:solidFill>
                <a:latin typeface="Comic Sans MS" pitchFamily="66" charset="0"/>
              </a:rPr>
              <a:t>采用同一例子说明</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p:txBody>
          <a:bodyPr/>
          <a:lstStyle/>
          <a:p>
            <a:pPr eaLnBrk="1" hangingPunct="1">
              <a:defRPr/>
            </a:pPr>
            <a:r>
              <a:rPr lang="zh-CN" altLang="en-US" smtClean="0"/>
              <a:t>横向处理方式</a:t>
            </a:r>
          </a:p>
        </p:txBody>
      </p:sp>
      <p:sp>
        <p:nvSpPr>
          <p:cNvPr id="112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eaLnBrk="1" hangingPunct="1">
              <a:spcBef>
                <a:spcPct val="50000"/>
              </a:spcBef>
              <a:buClr>
                <a:schemeClr val="accent2"/>
              </a:buClr>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基本概念</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向量处理方式</a:t>
            </a:r>
            <a:endParaRPr lang="zh-CN" altLang="en-US" sz="1200" b="0">
              <a:latin typeface="Times New Roman" pitchFamily="18" charset="0"/>
              <a:ea typeface="幼圆" pitchFamily="49" charset="-122"/>
            </a:endParaRPr>
          </a:p>
        </p:txBody>
      </p:sp>
      <p:sp>
        <p:nvSpPr>
          <p:cNvPr id="785413" name="Rectangle 5"/>
          <p:cNvSpPr>
            <a:spLocks noGrp="1" noChangeArrowheads="1"/>
          </p:cNvSpPr>
          <p:nvPr>
            <p:ph type="body" idx="1"/>
          </p:nvPr>
        </p:nvSpPr>
        <p:spPr>
          <a:xfrm>
            <a:off x="809625" y="1916113"/>
            <a:ext cx="7958138" cy="4637087"/>
          </a:xfrm>
        </p:spPr>
        <p:txBody>
          <a:bodyPr/>
          <a:lstStyle/>
          <a:p>
            <a:pPr marL="0" indent="0" eaLnBrk="1" hangingPunct="1">
              <a:buClr>
                <a:srgbClr val="FF0000"/>
              </a:buClr>
              <a:defRPr/>
            </a:pPr>
            <a:r>
              <a:rPr lang="zh-CN" altLang="en-US" sz="2400" smtClean="0">
                <a:solidFill>
                  <a:srgbClr val="FF0000"/>
                </a:solidFill>
                <a:effectLst>
                  <a:outerShdw blurRad="38100" dist="38100" dir="2700000" algn="tl">
                    <a:srgbClr val="C0C0C0"/>
                  </a:outerShdw>
                </a:effectLst>
                <a:latin typeface="Comic Sans MS" pitchFamily="66" charset="0"/>
              </a:rPr>
              <a:t>  处理方法</a:t>
            </a:r>
          </a:p>
          <a:p>
            <a:pPr marL="0" indent="0" eaLnBrk="1" hangingPunct="1">
              <a:buFont typeface="Wingdings" pitchFamily="2" charset="2"/>
              <a:buNone/>
              <a:defRPr/>
            </a:pPr>
            <a:r>
              <a:rPr lang="zh-CN" altLang="en-US" sz="2400" smtClean="0">
                <a:latin typeface="Comic Sans MS" pitchFamily="66" charset="0"/>
              </a:rPr>
              <a:t>   又称为</a:t>
            </a:r>
            <a:r>
              <a:rPr lang="zh-CN" altLang="en-US" sz="2400" smtClean="0">
                <a:solidFill>
                  <a:srgbClr val="0000CC"/>
                </a:solidFill>
                <a:effectLst>
                  <a:outerShdw blurRad="38100" dist="38100" dir="2700000" algn="tl">
                    <a:srgbClr val="C0C0C0"/>
                  </a:outerShdw>
                </a:effectLst>
                <a:latin typeface="Comic Sans MS" pitchFamily="66" charset="0"/>
              </a:rPr>
              <a:t>水平处理方式</a:t>
            </a:r>
            <a:r>
              <a:rPr lang="zh-CN" altLang="en-US" sz="2400" smtClean="0">
                <a:latin typeface="Comic Sans MS" pitchFamily="66" charset="0"/>
              </a:rPr>
              <a:t>、</a:t>
            </a:r>
            <a:r>
              <a:rPr lang="zh-CN" altLang="en-US" sz="2400" smtClean="0">
                <a:solidFill>
                  <a:srgbClr val="0000CC"/>
                </a:solidFill>
                <a:effectLst>
                  <a:outerShdw blurRad="38100" dist="38100" dir="2700000" algn="tl">
                    <a:srgbClr val="C0C0C0"/>
                  </a:outerShdw>
                </a:effectLst>
                <a:latin typeface="Comic Sans MS" pitchFamily="66" charset="0"/>
              </a:rPr>
              <a:t>横向加工方式</a:t>
            </a:r>
            <a:r>
              <a:rPr lang="zh-CN" altLang="en-US" sz="2400" smtClean="0">
                <a:latin typeface="Comic Sans MS" pitchFamily="66" charset="0"/>
              </a:rPr>
              <a:t>等。向量计算是按行的方式从左至右横向地进行。</a:t>
            </a:r>
          </a:p>
          <a:p>
            <a:pPr marL="0" indent="0" eaLnBrk="1" hangingPunct="1">
              <a:buClr>
                <a:srgbClr val="FF0000"/>
              </a:buClr>
              <a:defRPr/>
            </a:pPr>
            <a:r>
              <a:rPr lang="zh-CN" altLang="en-US" sz="2400" smtClean="0">
                <a:solidFill>
                  <a:srgbClr val="FF0000"/>
                </a:solidFill>
                <a:effectLst>
                  <a:outerShdw blurRad="38100" dist="38100" dir="2700000" algn="tl">
                    <a:srgbClr val="C0C0C0"/>
                  </a:outerShdw>
                </a:effectLst>
                <a:latin typeface="Comic Sans MS" pitchFamily="66" charset="0"/>
              </a:rPr>
              <a:t>  举例</a:t>
            </a:r>
          </a:p>
          <a:p>
            <a:pPr marL="0" indent="0" eaLnBrk="1" hangingPunct="1">
              <a:buFont typeface="Wingdings" pitchFamily="2" charset="2"/>
              <a:buNone/>
              <a:defRPr/>
            </a:pPr>
            <a:r>
              <a:rPr lang="zh-CN" altLang="en-US" sz="2400" smtClean="0">
                <a:latin typeface="Comic Sans MS" pitchFamily="66" charset="0"/>
              </a:rPr>
              <a:t>   逐个分量进行处理：假设中间结果为</a:t>
            </a:r>
            <a:r>
              <a:rPr lang="en-US" altLang="zh-CN" sz="2400" smtClean="0">
                <a:latin typeface="Comic Sans MS" pitchFamily="66" charset="0"/>
              </a:rPr>
              <a:t>T(I)</a:t>
            </a:r>
            <a:br>
              <a:rPr lang="en-US" altLang="zh-CN" sz="2400" smtClean="0">
                <a:latin typeface="Comic Sans MS" pitchFamily="66" charset="0"/>
              </a:rPr>
            </a:br>
            <a:r>
              <a:rPr lang="zh-CN" altLang="en-US" sz="2400" smtClean="0">
                <a:latin typeface="Comic Sans MS" pitchFamily="66" charset="0"/>
              </a:rPr>
              <a:t>计算第1个分量：	</a:t>
            </a:r>
            <a:r>
              <a:rPr lang="en-US" altLang="zh-CN" sz="2400" smtClean="0">
                <a:solidFill>
                  <a:srgbClr val="0000CC"/>
                </a:solidFill>
                <a:effectLst>
                  <a:outerShdw blurRad="38100" dist="38100" dir="2700000" algn="tl">
                    <a:srgbClr val="C0C0C0"/>
                  </a:outerShdw>
                </a:effectLst>
                <a:latin typeface="Comic Sans MS" pitchFamily="66" charset="0"/>
              </a:rPr>
              <a:t>T(1) ＝B(1)＋C(1)</a:t>
            </a:r>
            <a:r>
              <a:rPr lang="en-US" altLang="zh-CN" sz="2400" smtClean="0">
                <a:effectLst>
                  <a:outerShdw blurRad="38100" dist="38100" dir="2700000" algn="tl">
                    <a:srgbClr val="C0C0C0"/>
                  </a:outerShdw>
                </a:effectLst>
                <a:latin typeface="Comic Sans MS" pitchFamily="66" charset="0"/>
              </a:rPr>
              <a:t/>
            </a:r>
            <a:br>
              <a:rPr lang="en-US" altLang="zh-CN" sz="2400" smtClean="0">
                <a:effectLst>
                  <a:outerShdw blurRad="38100" dist="38100" dir="2700000" algn="tl">
                    <a:srgbClr val="C0C0C0"/>
                  </a:outerShdw>
                </a:effectLst>
                <a:latin typeface="Comic Sans MS" pitchFamily="66" charset="0"/>
              </a:rPr>
            </a:br>
            <a:r>
              <a:rPr lang="en-US" altLang="zh-CN" sz="2400" smtClean="0">
                <a:latin typeface="Comic Sans MS" pitchFamily="66" charset="0"/>
              </a:rPr>
              <a:t>			</a:t>
            </a:r>
            <a:r>
              <a:rPr lang="en-US" altLang="zh-CN" sz="2400" smtClean="0">
                <a:effectLst>
                  <a:outerShdw blurRad="38100" dist="38100" dir="2700000" algn="tl">
                    <a:srgbClr val="C0C0C0"/>
                  </a:outerShdw>
                </a:effectLst>
                <a:latin typeface="Comic Sans MS" pitchFamily="66" charset="0"/>
              </a:rPr>
              <a:t>Y(1) ＝A(1)×T(1)</a:t>
            </a:r>
            <a:br>
              <a:rPr lang="en-US" altLang="zh-CN" sz="2400" smtClean="0">
                <a:effectLst>
                  <a:outerShdw blurRad="38100" dist="38100" dir="2700000" algn="tl">
                    <a:srgbClr val="C0C0C0"/>
                  </a:outerShdw>
                </a:effectLst>
                <a:latin typeface="Comic Sans MS" pitchFamily="66" charset="0"/>
              </a:rPr>
            </a:br>
            <a:r>
              <a:rPr lang="zh-CN" altLang="en-US" sz="2400" smtClean="0">
                <a:latin typeface="Comic Sans MS" pitchFamily="66" charset="0"/>
              </a:rPr>
              <a:t>计算第2个分量：	</a:t>
            </a:r>
            <a:r>
              <a:rPr lang="en-US" altLang="zh-CN" sz="2400" smtClean="0">
                <a:solidFill>
                  <a:srgbClr val="0000CC"/>
                </a:solidFill>
                <a:effectLst>
                  <a:outerShdw blurRad="38100" dist="38100" dir="2700000" algn="tl">
                    <a:srgbClr val="C0C0C0"/>
                  </a:outerShdw>
                </a:effectLst>
                <a:latin typeface="Comic Sans MS" pitchFamily="66" charset="0"/>
              </a:rPr>
              <a:t>T(2) ＝B(2)＋C(2)</a:t>
            </a:r>
            <a:r>
              <a:rPr lang="en-US" altLang="zh-CN" sz="2400" smtClean="0">
                <a:solidFill>
                  <a:srgbClr val="0000CC"/>
                </a:solidFill>
                <a:latin typeface="Comic Sans MS" pitchFamily="66" charset="0"/>
              </a:rPr>
              <a:t/>
            </a:r>
            <a:br>
              <a:rPr lang="en-US" altLang="zh-CN" sz="2400" smtClean="0">
                <a:solidFill>
                  <a:srgbClr val="0000CC"/>
                </a:solidFill>
                <a:latin typeface="Comic Sans MS" pitchFamily="66" charset="0"/>
              </a:rPr>
            </a:br>
            <a:r>
              <a:rPr lang="en-US" altLang="zh-CN" sz="2400" smtClean="0">
                <a:latin typeface="Comic Sans MS" pitchFamily="66" charset="0"/>
              </a:rPr>
              <a:t>			</a:t>
            </a:r>
            <a:r>
              <a:rPr lang="en-US" altLang="zh-CN" sz="2400" smtClean="0">
                <a:effectLst>
                  <a:outerShdw blurRad="38100" dist="38100" dir="2700000" algn="tl">
                    <a:srgbClr val="C0C0C0"/>
                  </a:outerShdw>
                </a:effectLst>
                <a:latin typeface="Comic Sans MS" pitchFamily="66" charset="0"/>
              </a:rPr>
              <a:t>Y(2) ＝A(2)×T(2)</a:t>
            </a:r>
            <a:r>
              <a:rPr lang="en-US" altLang="zh-CN" sz="2400" smtClean="0">
                <a:latin typeface="Comic Sans MS" pitchFamily="66" charset="0"/>
              </a:rPr>
              <a:t/>
            </a:r>
            <a:br>
              <a:rPr lang="en-US" altLang="zh-CN" sz="2400" smtClean="0">
                <a:latin typeface="Comic Sans MS" pitchFamily="66" charset="0"/>
              </a:rPr>
            </a:br>
            <a:r>
              <a:rPr lang="en-US" altLang="zh-CN" sz="2400" smtClean="0">
                <a:latin typeface="Comic Sans MS" pitchFamily="66" charset="0"/>
              </a:rPr>
              <a:t>……</a:t>
            </a:r>
            <a:br>
              <a:rPr lang="en-US" altLang="zh-CN" sz="2400" smtClean="0">
                <a:latin typeface="Comic Sans MS" pitchFamily="66" charset="0"/>
              </a:rPr>
            </a:br>
            <a:r>
              <a:rPr lang="zh-CN" altLang="en-US" sz="2400" smtClean="0">
                <a:latin typeface="Comic Sans MS" pitchFamily="66" charset="0"/>
              </a:rPr>
              <a:t>计算最后一个分量：</a:t>
            </a:r>
            <a:r>
              <a:rPr lang="en-US" altLang="zh-CN" sz="2400" smtClean="0">
                <a:solidFill>
                  <a:srgbClr val="0000CC"/>
                </a:solidFill>
                <a:effectLst>
                  <a:outerShdw blurRad="38100" dist="38100" dir="2700000" algn="tl">
                    <a:srgbClr val="C0C0C0"/>
                  </a:outerShdw>
                </a:effectLst>
                <a:latin typeface="Comic Sans MS" pitchFamily="66" charset="0"/>
              </a:rPr>
              <a:t>T(N)＝B(N)＋C(N)</a:t>
            </a:r>
            <a:r>
              <a:rPr lang="en-US" altLang="zh-CN" sz="2400" smtClean="0">
                <a:latin typeface="Comic Sans MS" pitchFamily="66" charset="0"/>
              </a:rPr>
              <a:t/>
            </a:r>
            <a:br>
              <a:rPr lang="en-US" altLang="zh-CN" sz="2400" smtClean="0">
                <a:latin typeface="Comic Sans MS" pitchFamily="66" charset="0"/>
              </a:rPr>
            </a:br>
            <a:r>
              <a:rPr lang="en-US" altLang="zh-CN" sz="2400" smtClean="0">
                <a:latin typeface="Comic Sans MS" pitchFamily="66" charset="0"/>
              </a:rPr>
              <a:t>			</a:t>
            </a:r>
            <a:r>
              <a:rPr lang="en-US" altLang="zh-CN" sz="2400" smtClean="0">
                <a:effectLst>
                  <a:outerShdw blurRad="38100" dist="38100" dir="2700000" algn="tl">
                    <a:srgbClr val="C0C0C0"/>
                  </a:outerShdw>
                </a:effectLst>
                <a:latin typeface="Comic Sans MS" pitchFamily="66" charset="0"/>
              </a:rPr>
              <a:t>Y(N)＝A(N)×T(N)</a:t>
            </a:r>
            <a:endParaRPr lang="zh-CN" altLang="en-US" sz="2400" smtClean="0">
              <a:effectLst>
                <a:outerShdw blurRad="38100" dist="38100" dir="2700000" algn="tl">
                  <a:srgbClr val="C0C0C0"/>
                </a:outerShdw>
              </a:effectLst>
              <a:latin typeface="Comic Sans MS" pitchFamily="66" charset="0"/>
            </a:endParaRPr>
          </a:p>
        </p:txBody>
      </p:sp>
      <p:sp>
        <p:nvSpPr>
          <p:cNvPr id="11269"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pitchFamily="34" charset="0"/>
                <a:ea typeface="楷体_GB2312" pitchFamily="49" charset="-122"/>
              </a:defRPr>
            </a:lvl9pPr>
          </a:lstStyle>
          <a:p>
            <a:pPr algn="ctr" eaLnBrk="1" hangingPunct="1">
              <a:spcBef>
                <a:spcPct val="50000"/>
              </a:spcBef>
              <a:buClr>
                <a:schemeClr val="accent2"/>
              </a:buClr>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projctor.wav"/>
      </p:stSnd>
    </p:sndAc>
  </p:transition>
  <p:timing>
    <p:tnLst>
      <p:par>
        <p:cTn id="1" dur="indefinite" restart="never" nodeType="tmRoot"/>
      </p:par>
    </p:tnLst>
  </p:timing>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kumimoji="1" lang="en-US" altLang="zh-CN" sz="3200" b="0" i="0" u="none" strike="noStrike" cap="none" normalizeH="0" baseline="0" smtClean="0">
            <a:ln>
              <a:noFill/>
            </a:ln>
            <a:solidFill>
              <a:schemeClr val="tx1"/>
            </a:solidFill>
            <a:effectLst/>
            <a:latin typeface="Comic Sans MS" pitchFamily="66"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
            <a:schemeClr val="tx1"/>
          </a:buClr>
          <a:buSzTx/>
          <a:buFont typeface="Wingdings" pitchFamily="2" charset="2"/>
          <a:buNone/>
          <a:tabLst/>
          <a:defRPr kumimoji="1" lang="en-US" altLang="zh-CN" sz="3200" b="0" i="0" u="none" strike="noStrike" cap="none" normalizeH="0" baseline="0" smtClean="0">
            <a:ln>
              <a:noFill/>
            </a:ln>
            <a:solidFill>
              <a:schemeClr val="tx1"/>
            </a:solidFill>
            <a:effectLst/>
            <a:latin typeface="Comic Sans MS" pitchFamily="66"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14131</TotalTime>
  <Words>4072</Words>
  <Application>Microsoft Office PowerPoint</Application>
  <PresentationFormat>全屏显示(4:3)</PresentationFormat>
  <Paragraphs>759</Paragraphs>
  <Slides>66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69" baseType="lpstr">
      <vt:lpstr>Straight Edge</vt:lpstr>
      <vt:lpstr>公式</vt:lpstr>
      <vt:lpstr>Equation</vt:lpstr>
      <vt:lpstr>向量处理机</vt:lpstr>
      <vt:lpstr>基本概念</vt:lpstr>
      <vt:lpstr>向量处理机</vt:lpstr>
      <vt:lpstr>向量处理机</vt:lpstr>
      <vt:lpstr>什么是向量处理                                 — 例子</vt:lpstr>
      <vt:lpstr>什么是向量处理                            — 标量处理</vt:lpstr>
      <vt:lpstr>什么是向量处理                            — 向量处理</vt:lpstr>
      <vt:lpstr>向量处理方式</vt:lpstr>
      <vt:lpstr>横向处理方式</vt:lpstr>
      <vt:lpstr>横向处理方式</vt:lpstr>
      <vt:lpstr>纵向处理方式</vt:lpstr>
      <vt:lpstr>纵向处理方式</vt:lpstr>
      <vt:lpstr>纵横处理方式</vt:lpstr>
      <vt:lpstr>纵横处理方式</vt:lpstr>
      <vt:lpstr>纵横处理方式</vt:lpstr>
      <vt:lpstr>基本结构</vt:lpstr>
      <vt:lpstr>存储器－存储器结构</vt:lpstr>
      <vt:lpstr>存储器－存储器结构</vt:lpstr>
      <vt:lpstr>存储器－存储器结构</vt:lpstr>
      <vt:lpstr>数据存储</vt:lpstr>
      <vt:lpstr>处理时序图</vt:lpstr>
      <vt:lpstr>问题及解决</vt:lpstr>
      <vt:lpstr>处理时序图 (所有向量都从模块0开始存放)</vt:lpstr>
      <vt:lpstr>总  结</vt:lpstr>
      <vt:lpstr>寄存器－寄存器结构</vt:lpstr>
      <vt:lpstr>举  例       — CRAY-1向量处理机结构</vt:lpstr>
      <vt:lpstr>举  例       — CRAY-1向量处理机</vt:lpstr>
      <vt:lpstr>举  例       — CRAY-1向量处理机</vt:lpstr>
      <vt:lpstr>提  示</vt:lpstr>
      <vt:lpstr>设计目标</vt:lpstr>
      <vt:lpstr>较好地维持向量/标量性能平衡</vt:lpstr>
      <vt:lpstr>可扩展性随处理机数目的增加而提高</vt:lpstr>
      <vt:lpstr>增加存储器系统的容量和性能</vt:lpstr>
      <vt:lpstr>关键技术</vt:lpstr>
      <vt:lpstr>链接技术</vt:lpstr>
      <vt:lpstr>向量指令的类型</vt:lpstr>
      <vt:lpstr>向量指令的类型</vt:lpstr>
      <vt:lpstr>向量运算中的相关 和冲突</vt:lpstr>
      <vt:lpstr>向量链接技术                           — 基本思想</vt:lpstr>
      <vt:lpstr>向量链接技术                           — 链接要求</vt:lpstr>
      <vt:lpstr>向量链接技术                           — 举例(要求)</vt:lpstr>
      <vt:lpstr>向量链接技术                        — 举例(调度一)</vt:lpstr>
      <vt:lpstr>向量链接技术                       — 举例(调度二)</vt:lpstr>
      <vt:lpstr>向量链接技术                       — 举例(调度三)</vt:lpstr>
      <vt:lpstr>向量链接技术                       — 举例(调度三)</vt:lpstr>
      <vt:lpstr>向量循环/分段开采 技术</vt:lpstr>
      <vt:lpstr>向量循环/分段开采 技术</vt:lpstr>
      <vt:lpstr>向量循环/分段开采 技术</vt:lpstr>
      <vt:lpstr>向量协处理器</vt:lpstr>
      <vt:lpstr>性能评价</vt:lpstr>
      <vt:lpstr>向量指令处理时间Tvp</vt:lpstr>
      <vt:lpstr>一条向量指令的 处理时间</vt:lpstr>
      <vt:lpstr>一批向量指令的 处理时间</vt:lpstr>
      <vt:lpstr>一批向量指令的 处理时间</vt:lpstr>
      <vt:lpstr>向量长度≤向量寄存器长度时</vt:lpstr>
      <vt:lpstr>举  例                — 问题</vt:lpstr>
      <vt:lpstr>举  例                — 解答</vt:lpstr>
      <vt:lpstr>向量长度＞向量寄存器长度时</vt:lpstr>
      <vt:lpstr>举  例                — 问题</vt:lpstr>
      <vt:lpstr>举  例                — 解答</vt:lpstr>
      <vt:lpstr>最大性能R∞</vt:lpstr>
      <vt:lpstr>举  例                — 前例</vt:lpstr>
      <vt:lpstr>半性能向量长度n1/2</vt:lpstr>
      <vt:lpstr>举  例                — 前例</vt:lpstr>
      <vt:lpstr>向量长度临界值nv</vt:lpstr>
      <vt:lpstr>举  例                — 前例</vt:lpstr>
    </vt:vector>
  </TitlesOfParts>
  <Company>同济大学.电子与信息工程学院.计算机科学与工程系</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dc:title>
  <dc:subject>向量处理机</dc:subject>
  <dc:creator>陆有军</dc:creator>
  <cp:lastModifiedBy>lyj</cp:lastModifiedBy>
  <cp:revision>244</cp:revision>
  <dcterms:created xsi:type="dcterms:W3CDTF">1601-01-01T00:00:00Z</dcterms:created>
  <dcterms:modified xsi:type="dcterms:W3CDTF">2024-11-03T13:57:05Z</dcterms:modified>
</cp:coreProperties>
</file>