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Default Extension="wmf" ContentType="image/x-wmf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332" r:id="rId3"/>
    <p:sldId id="270" r:id="rId4"/>
    <p:sldId id="279" r:id="rId5"/>
    <p:sldId id="333" r:id="rId6"/>
    <p:sldId id="275" r:id="rId7"/>
    <p:sldId id="334" r:id="rId8"/>
    <p:sldId id="282" r:id="rId9"/>
    <p:sldId id="325" r:id="rId10"/>
    <p:sldId id="335" r:id="rId11"/>
    <p:sldId id="336" r:id="rId12"/>
    <p:sldId id="337" r:id="rId13"/>
    <p:sldId id="285" r:id="rId14"/>
    <p:sldId id="286" r:id="rId15"/>
    <p:sldId id="287" r:id="rId16"/>
    <p:sldId id="289" r:id="rId17"/>
    <p:sldId id="341" r:id="rId18"/>
    <p:sldId id="338" r:id="rId19"/>
    <p:sldId id="339" r:id="rId20"/>
    <p:sldId id="340" r:id="rId21"/>
    <p:sldId id="328" r:id="rId22"/>
    <p:sldId id="290" r:id="rId23"/>
    <p:sldId id="291" r:id="rId24"/>
    <p:sldId id="292" r:id="rId25"/>
    <p:sldId id="342" r:id="rId26"/>
    <p:sldId id="343" r:id="rId27"/>
    <p:sldId id="314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294" r:id="rId37"/>
    <p:sldId id="352" r:id="rId38"/>
    <p:sldId id="295" r:id="rId39"/>
    <p:sldId id="296" r:id="rId40"/>
    <p:sldId id="297" r:id="rId41"/>
    <p:sldId id="315" r:id="rId42"/>
    <p:sldId id="298" r:id="rId43"/>
    <p:sldId id="299" r:id="rId44"/>
    <p:sldId id="329" r:id="rId45"/>
    <p:sldId id="300" r:id="rId46"/>
    <p:sldId id="301" r:id="rId47"/>
    <p:sldId id="302" r:id="rId48"/>
    <p:sldId id="330" r:id="rId49"/>
    <p:sldId id="316" r:id="rId50"/>
    <p:sldId id="303" r:id="rId51"/>
    <p:sldId id="304" r:id="rId52"/>
    <p:sldId id="305" r:id="rId53"/>
    <p:sldId id="306" r:id="rId54"/>
    <p:sldId id="307" r:id="rId55"/>
    <p:sldId id="308" r:id="rId56"/>
    <p:sldId id="331" r:id="rId57"/>
    <p:sldId id="309" r:id="rId58"/>
    <p:sldId id="317" r:id="rId59"/>
    <p:sldId id="318" r:id="rId60"/>
    <p:sldId id="319" r:id="rId61"/>
    <p:sldId id="321" r:id="rId62"/>
    <p:sldId id="320" r:id="rId63"/>
    <p:sldId id="322" r:id="rId64"/>
    <p:sldId id="310" r:id="rId65"/>
    <p:sldId id="323" r:id="rId66"/>
    <p:sldId id="324" r:id="rId67"/>
    <p:sldId id="274" r:id="rId68"/>
    <p:sldId id="258" r:id="rId69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1pPr>
    <a:lvl2pPr marL="4572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2pPr>
    <a:lvl3pPr marL="9144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3pPr>
    <a:lvl4pPr marL="13716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4pPr>
    <a:lvl5pPr marL="1828800" algn="l" rtl="0" fontAlgn="base">
      <a:lnSpc>
        <a:spcPct val="150000"/>
      </a:lnSpc>
      <a:spcBef>
        <a:spcPct val="50000"/>
      </a:spcBef>
      <a:spcAft>
        <a:spcPct val="0"/>
      </a:spcAft>
      <a:buFont typeface="Wingdings" pitchFamily="2" charset="2"/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黑体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CED3DE"/>
    <a:srgbClr val="FFFFFF"/>
    <a:srgbClr val="FCDCA2"/>
    <a:srgbClr val="A4001B"/>
    <a:srgbClr val="A50021"/>
    <a:srgbClr val="333399"/>
    <a:srgbClr val="FF9933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440" autoAdjust="0"/>
    <p:restoredTop sz="87910" autoAdjust="0"/>
  </p:normalViewPr>
  <p:slideViewPr>
    <p:cSldViewPr>
      <p:cViewPr>
        <p:scale>
          <a:sx n="70" d="100"/>
          <a:sy n="70" d="100"/>
        </p:scale>
        <p:origin x="-1350" y="-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smtClean="0"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2BEDAAF7-2ACA-4B58-BC2A-12973842E59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19294F-31B6-499E-855D-1182CFA8D1AF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	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04713521-082B-4636-9E88-61D322B3F242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6D08C4A0-1E6B-4C4D-AC48-3648A75F57D5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C9B6EAF1-7CD0-4F25-8310-7A6670CC7D0D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887C4AC-45B1-4A68-93D6-A14A7FC84659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685800" lvl="1" indent="-228600" algn="just"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719294F-31B6-499E-855D-1182CFA8D1AF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en-US" altLang="zh-CN" smtClean="0"/>
              <a:t>	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3F0D393C-92B2-444A-B53C-78F4002BC0F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1E2FC36-CB08-4CFA-B36E-63212E58299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/>
          </a:p>
          <a:p>
            <a:pPr eaLnBrk="1" hangingPunct="1"/>
            <a:r>
              <a:rPr lang="zh-CN" altLang="en-US" smtClean="0"/>
              <a:t>　　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40AF05A-014E-4378-BBC7-A2AB22146B6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B05E15F-FDA4-4889-A970-7C772938CB0C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AC86AB8-DC0C-4E6F-A4F8-4F1C150B0464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FEAE6F4-AB0B-484A-9E58-040FAB70784A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7E1CE58C-8818-428D-B165-2B4E2A6FE717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8365897A-55D8-4A12-8E1F-9EE4F76A35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EB8C8AC4-4E6D-4BDE-B511-8A4323072AA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188913"/>
            <a:ext cx="2071688" cy="5832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67425" cy="5832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945A7784-D166-4C75-A55B-6254B57754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88913"/>
            <a:ext cx="7499350" cy="7778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4211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D1739846-B51C-478E-8072-606E34FAB01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2A17B06F-63E9-480C-A8C5-4A3FB27DF73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B2906A02-982F-4B4F-9000-728C15507E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68763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8363" y="1600200"/>
            <a:ext cx="4070350" cy="4421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4121FC62-F260-4C79-8AA5-49FB3C3513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1DDB5910-AA0B-4C0F-A5CB-4E935C887D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8" name="图片 7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7131181D-61B3-442E-A6D9-CE24B7E5DBE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4" name="图片 3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E6556EB6-6CB4-43FA-83EB-D120B95368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3" name="图片 2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236A2181-3DCC-4B59-9FC4-5595FC3662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-</a:t>
            </a:r>
            <a:fld id="{39AEFAB2-81A3-4D22-9E13-AC1659C592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88913"/>
            <a:ext cx="7499350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91513" cy="4421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正文</a:t>
            </a:r>
          </a:p>
          <a:p>
            <a:pPr lvl="3"/>
            <a:endParaRPr lang="zh-CN" altLang="en-US" smtClean="0"/>
          </a:p>
          <a:p>
            <a:pPr lvl="3"/>
            <a:endParaRPr lang="zh-CN" altLang="en-US" smtClean="0"/>
          </a:p>
          <a:p>
            <a:pPr lvl="3"/>
            <a:endParaRPr lang="en-US" altLang="zh-CN" smtClean="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192838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FontTx/>
              <a:buNone/>
              <a:defRPr kumimoji="1" sz="1600" b="1" i="1" smtClean="0">
                <a:solidFill>
                  <a:srgbClr val="A4001B"/>
                </a:solidFill>
                <a:effectLst/>
                <a:latin typeface="仿宋_GB2312" pitchFamily="49" charset="-122"/>
                <a:ea typeface="仿宋_GB2312" pitchFamily="49" charset="-122"/>
              </a:defRPr>
            </a:lvl1pPr>
          </a:lstStyle>
          <a:p>
            <a:pPr>
              <a:defRPr/>
            </a:pPr>
            <a:r>
              <a:rPr lang="en-US" altLang="zh-CN"/>
              <a:t> -</a:t>
            </a:r>
            <a:fld id="{4D46C319-CC80-4117-AD84-097FE5559F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15"/>
          <a:srcRect/>
          <a:stretch>
            <a:fillRect/>
          </a:stretch>
        </p:blipFill>
        <p:spPr bwMode="auto">
          <a:xfrm>
            <a:off x="7235825" y="6021388"/>
            <a:ext cx="136842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 descr="1.jpg"/>
          <p:cNvPicPr>
            <a:picLocks noChangeAspect="1"/>
          </p:cNvPicPr>
          <p:nvPr userDrawn="1"/>
        </p:nvPicPr>
        <p:blipFill>
          <a:blip r:embed="rId16" cstate="print"/>
          <a:stretch>
            <a:fillRect/>
          </a:stretch>
        </p:blipFill>
        <p:spPr>
          <a:xfrm>
            <a:off x="6786578" y="5929330"/>
            <a:ext cx="2043105" cy="64042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Font typeface="Wingdings" pitchFamily="2" charset="2"/>
        <a:buChar char="§"/>
        <a:defRPr sz="2100">
          <a:solidFill>
            <a:srgbClr val="A4001B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0000"/>
        </a:lnSpc>
        <a:spcBef>
          <a:spcPct val="20000"/>
        </a:spcBef>
        <a:spcAft>
          <a:spcPct val="0"/>
        </a:spcAft>
        <a:buFont typeface="Wingdings" pitchFamily="2" charset="2"/>
        <a:buChar char="Ø"/>
        <a:defRPr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华文细黑" pitchFamily="2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æ"/>
        <a:defRPr sz="1600">
          <a:solidFill>
            <a:schemeClr val="tx1"/>
          </a:solidFill>
          <a:latin typeface="+mn-lt"/>
          <a:ea typeface="华文细黑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sz="1600">
          <a:solidFill>
            <a:schemeClr val="tx1"/>
          </a:solidFill>
          <a:latin typeface="+mn-lt"/>
          <a:ea typeface="华文细黑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iphotos.baidu.com/lk1st/pic/item/3c60aec3f37fa751b319a8ce.jpg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hyperlink" Target="http://images.google.cn/imgres?imgurl=http://www.akihabaranews.com/en/news_pics/13844/MP3_Clock_Thanko_2.jpg&amp;imgrefurl=http://cli-emoticon.spaces.live.com/blog/cns!234BEB25DD5A6AFA!3236.entry&amp;h=883&amp;w=600&amp;sz=310&amp;hl=zh-CN&amp;start=1&amp;um=1&amp;usg=__a550dcpOc977G7X1HaCEKgyUP8M=&amp;tbnid=YioMX7Ya4mM7DM:&amp;tbnh=146&amp;tbnw=99&amp;prev=/images?q=%E9%97%B9%E9%92%9F&amp;um=1&amp;complete=1&amp;hl=zh-CN&amp;lr=lang_zh-CN|lang_zh-TW&amp;newwindow=1&amp;sa=G" TargetMode="Externa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28596" y="3000372"/>
            <a:ext cx="8229600" cy="1225550"/>
          </a:xfrm>
        </p:spPr>
        <p:txBody>
          <a:bodyPr/>
          <a:lstStyle/>
          <a:p>
            <a:pPr algn="ctr" eaLnBrk="1" hangingPunct="1">
              <a:buNone/>
              <a:defRPr/>
            </a:pPr>
            <a:r>
              <a:rPr lang="zh-CN" altLang="en-US" sz="4000" dirty="0" smtClean="0"/>
              <a:t>第</a:t>
            </a:r>
            <a:r>
              <a:rPr lang="en-US" sz="4000" dirty="0" smtClean="0"/>
              <a:t>2</a:t>
            </a:r>
            <a:r>
              <a:rPr lang="zh-CN" altLang="en-US" sz="4000" dirty="0" smtClean="0"/>
              <a:t>章</a:t>
            </a:r>
            <a:r>
              <a:rPr lang="en-US" sz="4000" dirty="0" smtClean="0"/>
              <a:t>  </a:t>
            </a:r>
            <a:r>
              <a:rPr lang="zh-CN" altLang="en-US" sz="4000" dirty="0" smtClean="0"/>
              <a:t>交换技术基础</a:t>
            </a:r>
            <a:endParaRPr lang="zh-CN" altLang="en-US" sz="3800" b="1" dirty="0" smtClean="0">
              <a:solidFill>
                <a:schemeClr val="tx1"/>
              </a:solidFill>
              <a:ea typeface="华文中宋" pitchFamily="2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0" y="1000108"/>
            <a:ext cx="5357850" cy="122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lang="en-US" altLang="zh-CN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《</a:t>
            </a:r>
            <a:r>
              <a:rPr lang="zh-CN" altLang="en-US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网络互联网技术</a:t>
            </a:r>
            <a:r>
              <a:rPr lang="en-US" altLang="zh-CN" sz="4000" b="1" kern="0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》</a:t>
            </a:r>
            <a:endParaRPr kumimoji="0" lang="zh-CN" altLang="en-US" sz="3800" b="1" i="0" u="none" strike="noStrike" kern="0" cap="none" spc="0" normalizeH="0" baseline="0" noProof="0" dirty="0" smtClean="0">
              <a:ln>
                <a:noFill/>
              </a:ln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ea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2.1.4  LLC</a:t>
            </a:r>
            <a:r>
              <a:rPr lang="zh-CN" altLang="en-US" dirty="0" smtClean="0"/>
              <a:t>子层功能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91513" cy="1973262"/>
          </a:xfrm>
        </p:spPr>
        <p:txBody>
          <a:bodyPr/>
          <a:lstStyle/>
          <a:p>
            <a:r>
              <a:rPr lang="en-US" dirty="0" smtClean="0"/>
              <a:t>LLC</a:t>
            </a:r>
            <a:r>
              <a:rPr lang="zh-CN" altLang="en-US" dirty="0" smtClean="0"/>
              <a:t>子层位于</a:t>
            </a:r>
            <a:r>
              <a:rPr lang="en-US" dirty="0" smtClean="0"/>
              <a:t>MAC</a:t>
            </a:r>
            <a:r>
              <a:rPr lang="zh-CN" altLang="en-US" dirty="0" smtClean="0"/>
              <a:t>子层之上，它的主要工作是控制信号交换和数据流量通讯。</a:t>
            </a:r>
            <a:r>
              <a:rPr lang="en-US" dirty="0" smtClean="0"/>
              <a:t>LLC</a:t>
            </a:r>
            <a:r>
              <a:rPr lang="zh-CN" altLang="en-US" dirty="0" smtClean="0"/>
              <a:t>子层需要其连接的网络层提供面向连接或者无连接的服务，解释上层网络层通信协议传来的命令，并且产生响应，在传送过程中克服可能发生种种问题：如数据发生错误，重复收到相同的数据，接收数据的顺序与传送的顺序不符等。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308228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pic>
          <p:nvPicPr>
            <p:cNvPr id="5126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8230" name="Rectangle 6"/>
          <p:cNvSpPr>
            <a:spLocks noChangeArrowheads="1"/>
          </p:cNvSpPr>
          <p:nvPr/>
        </p:nvSpPr>
        <p:spPr bwMode="auto">
          <a:xfrm>
            <a:off x="-252413" y="3141663"/>
            <a:ext cx="3816351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以太网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概述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以太网概述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最初的以太网使用粗同轴电缆为传输介质，为共享式以太网，会产生冲突</a:t>
            </a:r>
          </a:p>
          <a:p>
            <a:pPr eaLnBrk="1" hangingPunct="1">
              <a:defRPr/>
            </a:pPr>
            <a:r>
              <a:rPr lang="zh-CN" altLang="en-US" dirty="0" smtClean="0"/>
              <a:t>以太网利用</a:t>
            </a:r>
            <a:r>
              <a:rPr lang="en-US" altLang="zh-CN" dirty="0" smtClean="0"/>
              <a:t>CSMA/CD</a:t>
            </a:r>
            <a:r>
              <a:rPr lang="zh-CN" altLang="en-US" dirty="0" smtClean="0"/>
              <a:t>算法解决共享信道内的信道争用和冲突问题</a:t>
            </a:r>
          </a:p>
          <a:p>
            <a:pPr eaLnBrk="1" hangingPunct="1">
              <a:defRPr/>
            </a:pPr>
            <a:r>
              <a:rPr lang="zh-CN" altLang="en-US" dirty="0" smtClean="0"/>
              <a:t>以太网的发展：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20</a:t>
            </a:r>
            <a:r>
              <a:rPr lang="zh-CN" altLang="en-US" dirty="0" smtClean="0"/>
              <a:t>世纪</a:t>
            </a:r>
            <a:r>
              <a:rPr lang="en-US" altLang="zh-CN" dirty="0" smtClean="0"/>
              <a:t>70</a:t>
            </a:r>
            <a:r>
              <a:rPr lang="zh-CN" altLang="en-US" dirty="0" smtClean="0"/>
              <a:t>年代产生于施乐公司</a:t>
            </a:r>
          </a:p>
          <a:p>
            <a:pPr lvl="1" eaLnBrk="1" hangingPunct="1">
              <a:defRPr/>
            </a:pPr>
            <a:r>
              <a:rPr lang="en-US" altLang="zh-CN" dirty="0" smtClean="0"/>
              <a:t>1978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DEC</a:t>
            </a:r>
            <a:r>
              <a:rPr lang="zh-CN" altLang="en-US" dirty="0" smtClean="0"/>
              <a:t>公司、</a:t>
            </a:r>
            <a:r>
              <a:rPr lang="en-US" altLang="zh-CN" dirty="0" smtClean="0"/>
              <a:t>Intel</a:t>
            </a:r>
            <a:r>
              <a:rPr lang="zh-CN" altLang="en-US" dirty="0" smtClean="0"/>
              <a:t>公司和</a:t>
            </a:r>
            <a:r>
              <a:rPr lang="en-US" altLang="zh-CN" dirty="0" smtClean="0"/>
              <a:t>Xerox</a:t>
            </a:r>
            <a:r>
              <a:rPr lang="zh-CN" altLang="en-US" dirty="0" smtClean="0"/>
              <a:t>拟定了一个针对</a:t>
            </a:r>
            <a:r>
              <a:rPr lang="en-US" altLang="zh-CN" dirty="0" smtClean="0"/>
              <a:t>10Mbps</a:t>
            </a:r>
            <a:r>
              <a:rPr lang="zh-CN" altLang="en-US" dirty="0" smtClean="0"/>
              <a:t>以太网的标准，成为</a:t>
            </a:r>
            <a:r>
              <a:rPr lang="en-US" altLang="zh-CN" dirty="0" smtClean="0"/>
              <a:t>DIX</a:t>
            </a:r>
            <a:r>
              <a:rPr lang="zh-CN" altLang="en-US" dirty="0" smtClean="0"/>
              <a:t>标准</a:t>
            </a:r>
          </a:p>
          <a:p>
            <a:pPr lvl="1" eaLnBrk="1" hangingPunct="1">
              <a:defRPr/>
            </a:pPr>
            <a:r>
              <a:rPr lang="en-US" altLang="zh-CN" dirty="0" smtClean="0"/>
              <a:t>1983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DIX</a:t>
            </a:r>
            <a:r>
              <a:rPr lang="zh-CN" altLang="en-US" dirty="0" smtClean="0"/>
              <a:t>标准演变成</a:t>
            </a:r>
            <a:r>
              <a:rPr lang="en-US" altLang="zh-CN" dirty="0" smtClean="0"/>
              <a:t>IEEE 802.3</a:t>
            </a:r>
            <a:r>
              <a:rPr lang="zh-CN" altLang="en-US" dirty="0" smtClean="0"/>
              <a:t>标准 </a:t>
            </a:r>
          </a:p>
          <a:p>
            <a:pPr lvl="1" eaLnBrk="1" hangingPunct="1">
              <a:defRPr/>
            </a:pPr>
            <a:r>
              <a:rPr lang="zh-CN" altLang="en-US" dirty="0" smtClean="0"/>
              <a:t>随着以太网技术的发展，百兆、千兆、万兆的标准相继出台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65" name="Line 13"/>
          <p:cNvSpPr>
            <a:spLocks noChangeShapeType="1"/>
          </p:cNvSpPr>
          <p:nvPr/>
        </p:nvSpPr>
        <p:spPr bwMode="auto">
          <a:xfrm>
            <a:off x="3067050" y="4097338"/>
            <a:ext cx="1588" cy="682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66" name="Line 14"/>
          <p:cNvSpPr>
            <a:spLocks noChangeShapeType="1"/>
          </p:cNvSpPr>
          <p:nvPr/>
        </p:nvSpPr>
        <p:spPr bwMode="auto">
          <a:xfrm>
            <a:off x="5349875" y="4097338"/>
            <a:ext cx="1588" cy="682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共享信道内的冲突问题</a:t>
            </a:r>
          </a:p>
        </p:txBody>
      </p:sp>
      <p:sp>
        <p:nvSpPr>
          <p:cNvPr id="279556" name="Line 4"/>
          <p:cNvSpPr>
            <a:spLocks noChangeShapeType="1"/>
          </p:cNvSpPr>
          <p:nvPr/>
        </p:nvSpPr>
        <p:spPr bwMode="auto">
          <a:xfrm>
            <a:off x="2120900" y="4832350"/>
            <a:ext cx="1588" cy="682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57" name="Line 5"/>
          <p:cNvSpPr>
            <a:spLocks noChangeShapeType="1"/>
          </p:cNvSpPr>
          <p:nvPr/>
        </p:nvSpPr>
        <p:spPr bwMode="auto">
          <a:xfrm>
            <a:off x="4292600" y="4832350"/>
            <a:ext cx="1588" cy="682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58" name="Line 6"/>
          <p:cNvSpPr>
            <a:spLocks noChangeShapeType="1"/>
          </p:cNvSpPr>
          <p:nvPr/>
        </p:nvSpPr>
        <p:spPr bwMode="auto">
          <a:xfrm>
            <a:off x="6650038" y="4832350"/>
            <a:ext cx="1587" cy="682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grpSp>
        <p:nvGrpSpPr>
          <p:cNvPr id="11272" name="Group 7"/>
          <p:cNvGrpSpPr>
            <a:grpSpLocks/>
          </p:cNvGrpSpPr>
          <p:nvPr/>
        </p:nvGrpSpPr>
        <p:grpSpPr bwMode="auto">
          <a:xfrm>
            <a:off x="1619250" y="4675188"/>
            <a:ext cx="5400675" cy="211137"/>
            <a:chOff x="793" y="1752"/>
            <a:chExt cx="4400" cy="182"/>
          </a:xfrm>
        </p:grpSpPr>
        <p:sp>
          <p:nvSpPr>
            <p:cNvPr id="279560" name="Rectangle 8"/>
            <p:cNvSpPr>
              <a:spLocks noChangeArrowheads="1"/>
            </p:cNvSpPr>
            <p:nvPr/>
          </p:nvSpPr>
          <p:spPr bwMode="auto">
            <a:xfrm>
              <a:off x="884" y="1752"/>
              <a:ext cx="4264" cy="181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rgbClr val="FF66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79561" name="Oval 9"/>
            <p:cNvSpPr>
              <a:spLocks noChangeArrowheads="1"/>
            </p:cNvSpPr>
            <p:nvPr/>
          </p:nvSpPr>
          <p:spPr bwMode="auto">
            <a:xfrm>
              <a:off x="793" y="1752"/>
              <a:ext cx="136" cy="182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rgbClr val="FF66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79562" name="Oval 10"/>
            <p:cNvSpPr>
              <a:spLocks noChangeArrowheads="1"/>
            </p:cNvSpPr>
            <p:nvPr/>
          </p:nvSpPr>
          <p:spPr bwMode="auto">
            <a:xfrm>
              <a:off x="5057" y="1752"/>
              <a:ext cx="136" cy="182"/>
            </a:xfrm>
            <a:prstGeom prst="ellipse">
              <a:avLst/>
            </a:prstGeom>
            <a:solidFill>
              <a:srgbClr val="FFB3E6"/>
            </a:solidFill>
            <a:ln w="9525" algn="ctr">
              <a:solidFill>
                <a:srgbClr val="FF66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</p:grpSp>
      <p:pic>
        <p:nvPicPr>
          <p:cNvPr id="11273" name="Picture 11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3675" y="3571875"/>
            <a:ext cx="647700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4" name="Picture 12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14913" y="3571875"/>
            <a:ext cx="649287" cy="63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568" name="Line 16"/>
          <p:cNvSpPr>
            <a:spLocks noChangeShapeType="1"/>
          </p:cNvSpPr>
          <p:nvPr/>
        </p:nvSpPr>
        <p:spPr bwMode="auto">
          <a:xfrm flipV="1">
            <a:off x="3203575" y="4219575"/>
            <a:ext cx="1588" cy="431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69" name="Line 17"/>
          <p:cNvSpPr>
            <a:spLocks noChangeShapeType="1"/>
          </p:cNvSpPr>
          <p:nvPr/>
        </p:nvSpPr>
        <p:spPr bwMode="auto">
          <a:xfrm>
            <a:off x="4427538" y="4867275"/>
            <a:ext cx="1587" cy="4191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71" name="Line 19"/>
          <p:cNvSpPr>
            <a:spLocks noChangeShapeType="1"/>
          </p:cNvSpPr>
          <p:nvPr/>
        </p:nvSpPr>
        <p:spPr bwMode="auto">
          <a:xfrm flipV="1">
            <a:off x="2268538" y="4867275"/>
            <a:ext cx="0" cy="4921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11278" name="Picture 20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43088" y="5462588"/>
            <a:ext cx="6477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9" name="Picture 21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3200" y="5462588"/>
            <a:ext cx="649288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80" name="Picture 22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72225" y="5462588"/>
            <a:ext cx="6477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9575" name="Line 23"/>
          <p:cNvSpPr>
            <a:spLocks noChangeShapeType="1"/>
          </p:cNvSpPr>
          <p:nvPr/>
        </p:nvSpPr>
        <p:spPr bwMode="auto">
          <a:xfrm>
            <a:off x="2339975" y="4795838"/>
            <a:ext cx="792163" cy="15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78" name="Line 26"/>
          <p:cNvSpPr>
            <a:spLocks noChangeShapeType="1"/>
          </p:cNvSpPr>
          <p:nvPr/>
        </p:nvSpPr>
        <p:spPr bwMode="auto">
          <a:xfrm flipH="1">
            <a:off x="1836738" y="4795838"/>
            <a:ext cx="503237" cy="15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79" name="Line 27"/>
          <p:cNvSpPr>
            <a:spLocks noChangeShapeType="1"/>
          </p:cNvSpPr>
          <p:nvPr/>
        </p:nvSpPr>
        <p:spPr bwMode="auto">
          <a:xfrm flipV="1">
            <a:off x="3132138" y="4795838"/>
            <a:ext cx="1295400" cy="15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80" name="Line 28"/>
          <p:cNvSpPr>
            <a:spLocks noChangeShapeType="1"/>
          </p:cNvSpPr>
          <p:nvPr/>
        </p:nvSpPr>
        <p:spPr bwMode="auto">
          <a:xfrm flipV="1">
            <a:off x="4427538" y="4795838"/>
            <a:ext cx="1008062" cy="15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81" name="Line 29"/>
          <p:cNvSpPr>
            <a:spLocks noChangeShapeType="1"/>
          </p:cNvSpPr>
          <p:nvPr/>
        </p:nvSpPr>
        <p:spPr bwMode="auto">
          <a:xfrm flipV="1">
            <a:off x="5435600" y="4219575"/>
            <a:ext cx="1588" cy="4318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82" name="Line 30"/>
          <p:cNvSpPr>
            <a:spLocks noChangeShapeType="1"/>
          </p:cNvSpPr>
          <p:nvPr/>
        </p:nvSpPr>
        <p:spPr bwMode="auto">
          <a:xfrm flipV="1">
            <a:off x="5435600" y="4795838"/>
            <a:ext cx="1441450" cy="15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83" name="Line 31"/>
          <p:cNvSpPr>
            <a:spLocks noChangeShapeType="1"/>
          </p:cNvSpPr>
          <p:nvPr/>
        </p:nvSpPr>
        <p:spPr bwMode="auto">
          <a:xfrm>
            <a:off x="6732588" y="4867275"/>
            <a:ext cx="1587" cy="4191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84" name="Line 32"/>
          <p:cNvSpPr>
            <a:spLocks noChangeShapeType="1"/>
          </p:cNvSpPr>
          <p:nvPr/>
        </p:nvSpPr>
        <p:spPr bwMode="auto">
          <a:xfrm flipV="1">
            <a:off x="2268538" y="4867275"/>
            <a:ext cx="0" cy="492125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85" name="Line 33"/>
          <p:cNvSpPr>
            <a:spLocks noChangeShapeType="1"/>
          </p:cNvSpPr>
          <p:nvPr/>
        </p:nvSpPr>
        <p:spPr bwMode="auto">
          <a:xfrm>
            <a:off x="5435600" y="4219575"/>
            <a:ext cx="1588" cy="44450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86" name="Line 34"/>
          <p:cNvSpPr>
            <a:spLocks noChangeShapeType="1"/>
          </p:cNvSpPr>
          <p:nvPr/>
        </p:nvSpPr>
        <p:spPr bwMode="auto">
          <a:xfrm flipH="1">
            <a:off x="3924300" y="4795838"/>
            <a:ext cx="1727200" cy="15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87" name="Line 35"/>
          <p:cNvSpPr>
            <a:spLocks noChangeShapeType="1"/>
          </p:cNvSpPr>
          <p:nvPr/>
        </p:nvSpPr>
        <p:spPr bwMode="auto">
          <a:xfrm>
            <a:off x="2124075" y="4795838"/>
            <a:ext cx="1800225" cy="15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88" name="Line 36"/>
          <p:cNvSpPr>
            <a:spLocks noChangeShapeType="1"/>
          </p:cNvSpPr>
          <p:nvPr/>
        </p:nvSpPr>
        <p:spPr bwMode="auto">
          <a:xfrm flipH="1">
            <a:off x="1619250" y="4795838"/>
            <a:ext cx="503238" cy="15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89" name="Line 37"/>
          <p:cNvSpPr>
            <a:spLocks noChangeShapeType="1"/>
          </p:cNvSpPr>
          <p:nvPr/>
        </p:nvSpPr>
        <p:spPr bwMode="auto">
          <a:xfrm>
            <a:off x="5653088" y="4795838"/>
            <a:ext cx="1223962" cy="15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79590" name="AutoShape 38"/>
          <p:cNvSpPr>
            <a:spLocks noChangeArrowheads="1"/>
          </p:cNvSpPr>
          <p:nvPr/>
        </p:nvSpPr>
        <p:spPr bwMode="auto">
          <a:xfrm>
            <a:off x="3546475" y="4138613"/>
            <a:ext cx="917575" cy="1006475"/>
          </a:xfrm>
          <a:prstGeom prst="irregularSeal1">
            <a:avLst/>
          </a:prstGeom>
          <a:solidFill>
            <a:srgbClr val="FFFF00"/>
          </a:solidFill>
          <a:ln w="9525" algn="ctr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342900" indent="-342900"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冲 突</a:t>
            </a:r>
          </a:p>
        </p:txBody>
      </p:sp>
      <p:sp>
        <p:nvSpPr>
          <p:cNvPr id="279591" name="Rectangle 39"/>
          <p:cNvSpPr>
            <a:spLocks noGrp="1" noChangeArrowheads="1"/>
          </p:cNvSpPr>
          <p:nvPr>
            <p:ph type="body" idx="1"/>
          </p:nvPr>
        </p:nvSpPr>
        <p:spPr>
          <a:xfrm>
            <a:off x="468313" y="1168400"/>
            <a:ext cx="8291512" cy="4421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任意时刻信道只能传输一路数据</a:t>
            </a:r>
          </a:p>
          <a:p>
            <a:pPr eaLnBrk="1" hangingPunct="1">
              <a:defRPr/>
            </a:pPr>
            <a:r>
              <a:rPr lang="zh-CN" altLang="en-US" dirty="0" smtClean="0"/>
              <a:t>每台主机发出的数据可以被其他所有主机所接收</a:t>
            </a:r>
          </a:p>
          <a:p>
            <a:pPr eaLnBrk="1" hangingPunct="1">
              <a:defRPr/>
            </a:pPr>
            <a:r>
              <a:rPr lang="zh-CN" altLang="en-US" dirty="0" smtClean="0"/>
              <a:t>如果有两台主机同时发送数据，则产生冲突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这些主机所处的范围称为冲突域。</a:t>
            </a:r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7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7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27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7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27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7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7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27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1000"/>
                                        <p:tgtEl>
                                          <p:spTgt spid="27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1000"/>
                                        <p:tgtEl>
                                          <p:spTgt spid="27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1000"/>
                                        <p:tgtEl>
                                          <p:spTgt spid="279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7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1000"/>
                                        <p:tgtEl>
                                          <p:spTgt spid="279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79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4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279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795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9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CSMA/CD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CSMA/CD</a:t>
            </a:r>
            <a:r>
              <a:rPr lang="zh-CN" altLang="en-US" dirty="0" smtClean="0"/>
              <a:t>：带有冲突检测的载波侦听多路访问（</a:t>
            </a:r>
            <a:r>
              <a:rPr lang="en-US" altLang="zh-CN" dirty="0" smtClean="0"/>
              <a:t>Carrier Sense Multiple Access/Collision Detect</a:t>
            </a:r>
            <a:r>
              <a:rPr lang="zh-CN" altLang="en-US" dirty="0" smtClean="0"/>
              <a:t>）</a:t>
            </a:r>
          </a:p>
          <a:p>
            <a:pPr lvl="1" eaLnBrk="1" hangingPunct="1">
              <a:defRPr/>
            </a:pPr>
            <a:r>
              <a:rPr lang="zh-CN" altLang="en-US" dirty="0" smtClean="0"/>
              <a:t>载波侦听：发送节点在发送数据之前，必须侦听传输介质（信道）是否处于空闲状态。</a:t>
            </a:r>
          </a:p>
          <a:p>
            <a:pPr lvl="1" eaLnBrk="1" hangingPunct="1">
              <a:defRPr/>
            </a:pPr>
            <a:r>
              <a:rPr lang="zh-CN" altLang="en-US" dirty="0" smtClean="0"/>
              <a:t>多路访问：具有两种含义，既表示多个节点可以同时访问信道，也表示一个节点发送的数据可以被多个结点所接收。</a:t>
            </a:r>
          </a:p>
          <a:p>
            <a:pPr lvl="1" eaLnBrk="1" hangingPunct="1">
              <a:defRPr/>
            </a:pPr>
            <a:r>
              <a:rPr lang="zh-CN" altLang="en-US" dirty="0" smtClean="0"/>
              <a:t>冲突检测：发送节点在发出数据的同时，还必须监听信道，判断是否发生冲突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CSMA/CD</a:t>
            </a:r>
          </a:p>
        </p:txBody>
      </p:sp>
      <p:sp>
        <p:nvSpPr>
          <p:cNvPr id="281605" name="Line 5"/>
          <p:cNvSpPr>
            <a:spLocks noChangeShapeType="1"/>
          </p:cNvSpPr>
          <p:nvPr/>
        </p:nvSpPr>
        <p:spPr bwMode="auto">
          <a:xfrm>
            <a:off x="3065463" y="2181225"/>
            <a:ext cx="3175" cy="93027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1606" name="Line 6"/>
          <p:cNvSpPr>
            <a:spLocks noChangeShapeType="1"/>
          </p:cNvSpPr>
          <p:nvPr/>
        </p:nvSpPr>
        <p:spPr bwMode="auto">
          <a:xfrm>
            <a:off x="5989638" y="2138363"/>
            <a:ext cx="3175" cy="93027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1607" name="Line 7"/>
          <p:cNvSpPr>
            <a:spLocks noChangeShapeType="1"/>
          </p:cNvSpPr>
          <p:nvPr/>
        </p:nvSpPr>
        <p:spPr bwMode="auto">
          <a:xfrm flipH="1">
            <a:off x="2124075" y="3213100"/>
            <a:ext cx="0" cy="11525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1608" name="Line 8"/>
          <p:cNvSpPr>
            <a:spLocks noChangeShapeType="1"/>
          </p:cNvSpPr>
          <p:nvPr/>
        </p:nvSpPr>
        <p:spPr bwMode="auto">
          <a:xfrm>
            <a:off x="5291138" y="3286125"/>
            <a:ext cx="3175" cy="93027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grpSp>
        <p:nvGrpSpPr>
          <p:cNvPr id="13319" name="Group 9"/>
          <p:cNvGrpSpPr>
            <a:grpSpLocks/>
          </p:cNvGrpSpPr>
          <p:nvPr/>
        </p:nvGrpSpPr>
        <p:grpSpPr bwMode="auto">
          <a:xfrm>
            <a:off x="1704975" y="3076575"/>
            <a:ext cx="5473700" cy="285750"/>
            <a:chOff x="793" y="1752"/>
            <a:chExt cx="4400" cy="182"/>
          </a:xfrm>
        </p:grpSpPr>
        <p:sp>
          <p:nvSpPr>
            <p:cNvPr id="281610" name="Rectangle 10"/>
            <p:cNvSpPr>
              <a:spLocks noChangeArrowheads="1"/>
            </p:cNvSpPr>
            <p:nvPr/>
          </p:nvSpPr>
          <p:spPr bwMode="auto">
            <a:xfrm>
              <a:off x="884" y="1752"/>
              <a:ext cx="4265" cy="181"/>
            </a:xfrm>
            <a:prstGeom prst="rect">
              <a:avLst/>
            </a:prstGeom>
            <a:solidFill>
              <a:srgbClr val="FF66CC"/>
            </a:solidFill>
            <a:ln w="9525" algn="ctr">
              <a:solidFill>
                <a:srgbClr val="FF66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81611" name="Oval 11"/>
            <p:cNvSpPr>
              <a:spLocks noChangeArrowheads="1"/>
            </p:cNvSpPr>
            <p:nvPr/>
          </p:nvSpPr>
          <p:spPr bwMode="auto">
            <a:xfrm>
              <a:off x="793" y="1752"/>
              <a:ext cx="137" cy="182"/>
            </a:xfrm>
            <a:prstGeom prst="ellipse">
              <a:avLst/>
            </a:prstGeom>
            <a:solidFill>
              <a:srgbClr val="FF66CC"/>
            </a:solidFill>
            <a:ln w="9525" algn="ctr">
              <a:solidFill>
                <a:srgbClr val="FF66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81612" name="Oval 12"/>
            <p:cNvSpPr>
              <a:spLocks noChangeArrowheads="1"/>
            </p:cNvSpPr>
            <p:nvPr/>
          </p:nvSpPr>
          <p:spPr bwMode="auto">
            <a:xfrm>
              <a:off x="5056" y="1752"/>
              <a:ext cx="137" cy="182"/>
            </a:xfrm>
            <a:prstGeom prst="ellipse">
              <a:avLst/>
            </a:prstGeom>
            <a:solidFill>
              <a:srgbClr val="FFB3E6"/>
            </a:solidFill>
            <a:ln w="9525" algn="ctr">
              <a:solidFill>
                <a:srgbClr val="FF66CC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</p:grpSp>
      <p:pic>
        <p:nvPicPr>
          <p:cNvPr id="13320" name="Picture 15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51500" y="1557338"/>
            <a:ext cx="1081088" cy="10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17" name="Picture 17" descr="3c60aec3f37fa751b319a8c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87450" y="3860800"/>
            <a:ext cx="876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18" name="Line 18"/>
          <p:cNvSpPr>
            <a:spLocks noChangeShapeType="1"/>
          </p:cNvSpPr>
          <p:nvPr/>
        </p:nvSpPr>
        <p:spPr bwMode="auto">
          <a:xfrm>
            <a:off x="2916238" y="2276475"/>
            <a:ext cx="0" cy="86518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1619" name="Line 19"/>
          <p:cNvSpPr>
            <a:spLocks noChangeShapeType="1"/>
          </p:cNvSpPr>
          <p:nvPr/>
        </p:nvSpPr>
        <p:spPr bwMode="auto">
          <a:xfrm>
            <a:off x="1817688" y="3186113"/>
            <a:ext cx="5008562" cy="1587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13324" name="Picture 13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28913" y="1557338"/>
            <a:ext cx="1077912" cy="109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21" name="AutoShape 21"/>
          <p:cNvSpPr>
            <a:spLocks/>
          </p:cNvSpPr>
          <p:nvPr/>
        </p:nvSpPr>
        <p:spPr bwMode="auto">
          <a:xfrm>
            <a:off x="3203575" y="5372100"/>
            <a:ext cx="3240088" cy="935038"/>
          </a:xfrm>
          <a:prstGeom prst="accentCallout1">
            <a:avLst>
              <a:gd name="adj1" fmla="val 12222"/>
              <a:gd name="adj2" fmla="val -2352"/>
              <a:gd name="adj3" fmla="val -35486"/>
              <a:gd name="adj4" fmla="val -30523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主机在发送数据前监听信道，如果空闲，则发送；如果忙，则退避等待</a:t>
            </a:r>
          </a:p>
        </p:txBody>
      </p:sp>
      <p:pic>
        <p:nvPicPr>
          <p:cNvPr id="281622" name="Picture 22" descr="3c60aec3f37fa751b319a8ce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271963" y="3933825"/>
            <a:ext cx="8763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7" name="Picture 16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32363" y="4076700"/>
            <a:ext cx="1081087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8" name="Picture 14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73250" y="4076700"/>
            <a:ext cx="1081088" cy="1093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1623" name="AutoShape 23"/>
          <p:cNvSpPr>
            <a:spLocks/>
          </p:cNvSpPr>
          <p:nvPr/>
        </p:nvSpPr>
        <p:spPr bwMode="auto">
          <a:xfrm>
            <a:off x="3708400" y="5300663"/>
            <a:ext cx="3240088" cy="935037"/>
          </a:xfrm>
          <a:prstGeom prst="accentCallout1">
            <a:avLst>
              <a:gd name="adj1" fmla="val 12222"/>
              <a:gd name="adj2" fmla="val -2352"/>
              <a:gd name="adj3" fmla="val -38880"/>
              <a:gd name="adj4" fmla="val -18764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如果两台主机同时监听到信道空闲并发生数据，则发生冲突</a:t>
            </a:r>
          </a:p>
        </p:txBody>
      </p:sp>
      <p:sp>
        <p:nvSpPr>
          <p:cNvPr id="281624" name="Line 24"/>
          <p:cNvSpPr>
            <a:spLocks noChangeShapeType="1"/>
          </p:cNvSpPr>
          <p:nvPr/>
        </p:nvSpPr>
        <p:spPr bwMode="auto">
          <a:xfrm flipV="1">
            <a:off x="2268538" y="3284538"/>
            <a:ext cx="0" cy="7921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1626" name="Line 26"/>
          <p:cNvSpPr>
            <a:spLocks noChangeShapeType="1"/>
          </p:cNvSpPr>
          <p:nvPr/>
        </p:nvSpPr>
        <p:spPr bwMode="auto">
          <a:xfrm flipV="1">
            <a:off x="5435600" y="3284538"/>
            <a:ext cx="0" cy="792162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1627" name="Line 27"/>
          <p:cNvSpPr>
            <a:spLocks noChangeShapeType="1"/>
          </p:cNvSpPr>
          <p:nvPr/>
        </p:nvSpPr>
        <p:spPr bwMode="auto">
          <a:xfrm flipV="1">
            <a:off x="2268538" y="3213100"/>
            <a:ext cx="1582737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1628" name="Line 28"/>
          <p:cNvSpPr>
            <a:spLocks noChangeShapeType="1"/>
          </p:cNvSpPr>
          <p:nvPr/>
        </p:nvSpPr>
        <p:spPr bwMode="auto">
          <a:xfrm flipV="1">
            <a:off x="5435600" y="3213100"/>
            <a:ext cx="1512888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1629" name="Line 29"/>
          <p:cNvSpPr>
            <a:spLocks noChangeShapeType="1"/>
          </p:cNvSpPr>
          <p:nvPr/>
        </p:nvSpPr>
        <p:spPr bwMode="auto">
          <a:xfrm flipH="1" flipV="1">
            <a:off x="3851275" y="3213100"/>
            <a:ext cx="158432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1630" name="Line 30"/>
          <p:cNvSpPr>
            <a:spLocks noChangeShapeType="1"/>
          </p:cNvSpPr>
          <p:nvPr/>
        </p:nvSpPr>
        <p:spPr bwMode="auto">
          <a:xfrm flipH="1" flipV="1">
            <a:off x="1763713" y="3213100"/>
            <a:ext cx="504825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1631" name="AutoShape 31"/>
          <p:cNvSpPr>
            <a:spLocks noChangeArrowheads="1"/>
          </p:cNvSpPr>
          <p:nvPr/>
        </p:nvSpPr>
        <p:spPr bwMode="auto">
          <a:xfrm>
            <a:off x="3419475" y="2708275"/>
            <a:ext cx="917575" cy="1006475"/>
          </a:xfrm>
          <a:prstGeom prst="irregularSeal1">
            <a:avLst/>
          </a:prstGeom>
          <a:solidFill>
            <a:srgbClr val="FFFF00"/>
          </a:solidFill>
          <a:ln w="9525" algn="ctr">
            <a:solidFill>
              <a:srgbClr val="FF9933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342900" indent="-342900" algn="ctr">
              <a:defRPr/>
            </a:pPr>
            <a:r>
              <a:rPr lang="zh-CN" altLang="en-US" sz="1400" b="1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冲 突</a:t>
            </a:r>
          </a:p>
        </p:txBody>
      </p:sp>
      <p:sp>
        <p:nvSpPr>
          <p:cNvPr id="281632" name="AutoShape 32"/>
          <p:cNvSpPr>
            <a:spLocks/>
          </p:cNvSpPr>
          <p:nvPr/>
        </p:nvSpPr>
        <p:spPr bwMode="auto">
          <a:xfrm>
            <a:off x="3779838" y="5373688"/>
            <a:ext cx="3240087" cy="935037"/>
          </a:xfrm>
          <a:prstGeom prst="accentCallout1">
            <a:avLst>
              <a:gd name="adj1" fmla="val 12222"/>
              <a:gd name="adj2" fmla="val -2352"/>
              <a:gd name="adj3" fmla="val -65704"/>
              <a:gd name="adj4" fmla="val -16509"/>
            </a:avLst>
          </a:prstGeom>
          <a:gradFill rotWithShape="1">
            <a:gsLst>
              <a:gs pos="0">
                <a:srgbClr val="CED3DE"/>
              </a:gs>
              <a:gs pos="100000">
                <a:srgbClr val="F6F7F9"/>
              </a:gs>
            </a:gsLst>
            <a:lin ang="0" scaled="1"/>
          </a:gradFill>
          <a:ln w="38100">
            <a:solidFill>
              <a:srgbClr val="333399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zh-CN" altLang="en-US" sz="1400">
                <a:effectLst/>
              </a:rPr>
              <a:t>发送阻塞信号并退避等待</a:t>
            </a:r>
          </a:p>
        </p:txBody>
      </p:sp>
      <p:pic>
        <p:nvPicPr>
          <p:cNvPr id="281633" name="Picture 33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59113" y="4149725"/>
            <a:ext cx="447675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34" name="Picture 34">
            <a:hlinkClick r:id="rId5"/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156325" y="4149725"/>
            <a:ext cx="447675" cy="65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35" name="Picture 35" descr="aaa"/>
          <p:cNvPicPr>
            <a:picLocks noChangeAspect="1" noChangeArrowheads="1"/>
          </p:cNvPicPr>
          <p:nvPr/>
        </p:nvPicPr>
        <p:blipFill>
          <a:blip r:embed="rId7" cstate="print"/>
          <a:srcRect r="307"/>
          <a:stretch>
            <a:fillRect/>
          </a:stretch>
        </p:blipFill>
        <p:spPr bwMode="auto">
          <a:xfrm>
            <a:off x="2268538" y="2992438"/>
            <a:ext cx="15113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36" name="Picture 36" descr="aaa"/>
          <p:cNvPicPr>
            <a:picLocks noChangeAspect="1" noChangeArrowheads="1"/>
          </p:cNvPicPr>
          <p:nvPr/>
        </p:nvPicPr>
        <p:blipFill>
          <a:blip r:embed="rId7" cstate="print"/>
          <a:srcRect r="307"/>
          <a:stretch>
            <a:fillRect/>
          </a:stretch>
        </p:blipFill>
        <p:spPr bwMode="auto">
          <a:xfrm>
            <a:off x="3779838" y="2992438"/>
            <a:ext cx="1584325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37" name="Picture 37" descr="aaa"/>
          <p:cNvPicPr>
            <a:picLocks noChangeAspect="1" noChangeArrowheads="1"/>
          </p:cNvPicPr>
          <p:nvPr/>
        </p:nvPicPr>
        <p:blipFill>
          <a:blip r:embed="rId7" cstate="print"/>
          <a:srcRect r="307"/>
          <a:stretch>
            <a:fillRect/>
          </a:stretch>
        </p:blipFill>
        <p:spPr bwMode="auto">
          <a:xfrm>
            <a:off x="5292725" y="2992438"/>
            <a:ext cx="1727200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1638" name="Picture 38" descr="aaa"/>
          <p:cNvPicPr>
            <a:picLocks noChangeAspect="1" noChangeArrowheads="1"/>
          </p:cNvPicPr>
          <p:nvPr/>
        </p:nvPicPr>
        <p:blipFill>
          <a:blip r:embed="rId7" cstate="print"/>
          <a:srcRect l="57072" r="307"/>
          <a:stretch>
            <a:fillRect/>
          </a:stretch>
        </p:blipFill>
        <p:spPr bwMode="auto">
          <a:xfrm>
            <a:off x="1692275" y="2992438"/>
            <a:ext cx="646113" cy="436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8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28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28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8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8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1000"/>
                                        <p:tgtEl>
                                          <p:spTgt spid="28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1000"/>
                                        <p:tgtEl>
                                          <p:spTgt spid="28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816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28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1" dur="500"/>
                                        <p:tgtEl>
                                          <p:spTgt spid="28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4" dur="500"/>
                                        <p:tgtEl>
                                          <p:spTgt spid="28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8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000"/>
                                        <p:tgtEl>
                                          <p:spTgt spid="28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1000"/>
                                        <p:tgtEl>
                                          <p:spTgt spid="28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1000"/>
                                        <p:tgtEl>
                                          <p:spTgt spid="28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21" grpId="0" animBg="1"/>
      <p:bldP spid="281623" grpId="0" animBg="1"/>
      <p:bldP spid="281623" grpId="1" animBg="1"/>
      <p:bldP spid="281631" grpId="0" animBg="1"/>
      <p:bldP spid="281631" grpId="1" animBg="1"/>
      <p:bldP spid="2816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CSMA/CD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需要最小帧长度</a:t>
            </a:r>
            <a:r>
              <a:rPr lang="en-US" altLang="zh-CN" dirty="0" smtClean="0"/>
              <a:t>64Byte</a:t>
            </a:r>
            <a:r>
              <a:rPr lang="zh-CN" altLang="en-US" dirty="0" smtClean="0"/>
              <a:t>的限制，以便冲突能够被检测到</a:t>
            </a:r>
          </a:p>
          <a:p>
            <a:pPr eaLnBrk="1" hangingPunct="1">
              <a:defRPr/>
            </a:pPr>
            <a:r>
              <a:rPr lang="zh-CN" altLang="en-US" dirty="0" smtClean="0"/>
              <a:t>优点：</a:t>
            </a:r>
          </a:p>
          <a:p>
            <a:pPr lvl="1" eaLnBrk="1" hangingPunct="1">
              <a:defRPr/>
            </a:pPr>
            <a:r>
              <a:rPr lang="zh-CN" altLang="en-US" dirty="0" smtClean="0"/>
              <a:t>原理简单，技术上容易实现，不需集中控制，不提供优先级控制</a:t>
            </a:r>
          </a:p>
          <a:p>
            <a:pPr eaLnBrk="1" hangingPunct="1">
              <a:defRPr/>
            </a:pPr>
            <a:r>
              <a:rPr lang="zh-CN" altLang="en-US" dirty="0" smtClean="0"/>
              <a:t>缺点：</a:t>
            </a:r>
          </a:p>
          <a:p>
            <a:pPr lvl="1" eaLnBrk="1" hangingPunct="1">
              <a:defRPr/>
            </a:pPr>
            <a:r>
              <a:rPr lang="zh-CN" altLang="en-US" dirty="0" smtClean="0"/>
              <a:t>在网络负载增大时，发送时间增长，发送效率急剧下降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常见以太网技术标准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8888" y="4076700"/>
            <a:ext cx="6913562" cy="19446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10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1000</a:t>
            </a:r>
            <a:r>
              <a:rPr lang="zh-CN" altLang="en-US" dirty="0" smtClean="0"/>
              <a:t>代表传输速率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en-US" altLang="zh-CN" dirty="0" smtClean="0"/>
              <a:t>Base</a:t>
            </a:r>
            <a:r>
              <a:rPr lang="zh-CN" altLang="en-US" dirty="0" smtClean="0"/>
              <a:t>代表基带传输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最后一位代表线缆类型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5</a:t>
            </a:r>
            <a:r>
              <a:rPr lang="zh-CN" altLang="en-US" dirty="0" smtClean="0"/>
              <a:t>代表同轴、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代表细同轴、</a:t>
            </a:r>
            <a:r>
              <a:rPr lang="en-US" altLang="zh-CN" dirty="0" smtClean="0"/>
              <a:t>T</a:t>
            </a:r>
            <a:r>
              <a:rPr lang="zh-CN" altLang="en-US" dirty="0" smtClean="0"/>
              <a:t>代表双绞线、</a:t>
            </a:r>
            <a:r>
              <a:rPr lang="en-US" altLang="zh-CN" dirty="0" smtClean="0"/>
              <a:t>FX</a:t>
            </a:r>
            <a:r>
              <a:rPr lang="zh-CN" altLang="en-US" dirty="0" smtClean="0"/>
              <a:t>代表光纤</a:t>
            </a: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39750" y="1323975"/>
          <a:ext cx="7920881" cy="2536412"/>
        </p:xfrm>
        <a:graphic>
          <a:graphicData uri="http://schemas.openxmlformats.org/drawingml/2006/table">
            <a:tbl>
              <a:tblPr/>
              <a:tblGrid>
                <a:gridCol w="1188134"/>
                <a:gridCol w="1764195"/>
                <a:gridCol w="1512168"/>
                <a:gridCol w="1728192"/>
                <a:gridCol w="1728192"/>
              </a:tblGrid>
              <a:tr h="2880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名称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介质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距离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速率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拓扑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32509" marR="32509" marT="16254" marB="1625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251537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ea"/>
                          <a:ea typeface="+mn-ea"/>
                        </a:rPr>
                        <a:t>10Base-5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+mn-ea"/>
                          <a:ea typeface="+mn-ea"/>
                        </a:rPr>
                        <a:t>同轴电缆</a:t>
                      </a:r>
                      <a:endParaRPr lang="en-US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+mn-ea"/>
                          <a:ea typeface="+mn-ea"/>
                        </a:rPr>
                        <a:t>500m 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+mn-ea"/>
                          <a:ea typeface="+mn-ea"/>
                        </a:rPr>
                        <a:t>10Mbps 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+mn-ea"/>
                          <a:ea typeface="+mn-ea"/>
                        </a:rPr>
                        <a:t>总线型</a:t>
                      </a:r>
                      <a:endParaRPr lang="en-US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9717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ea"/>
                          <a:ea typeface="+mn-ea"/>
                        </a:rPr>
                        <a:t>10Base-2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+mn-ea"/>
                          <a:ea typeface="+mn-ea"/>
                        </a:rPr>
                        <a:t>细同轴电缆</a:t>
                      </a:r>
                      <a:endParaRPr lang="en-US" altLang="zh-CN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+mn-ea"/>
                          <a:ea typeface="+mn-ea"/>
                        </a:rPr>
                        <a:t>185m 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+mn-ea"/>
                          <a:ea typeface="+mn-ea"/>
                        </a:rPr>
                        <a:t>10Mbps 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+mn-ea"/>
                          <a:ea typeface="+mn-ea"/>
                        </a:rPr>
                        <a:t>总线型</a:t>
                      </a:r>
                      <a:endParaRPr lang="en-US" altLang="zh-CN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ea"/>
                          <a:ea typeface="+mn-ea"/>
                        </a:rPr>
                        <a:t>10Base-T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b="0" dirty="0" smtClean="0">
                          <a:latin typeface="+mn-ea"/>
                          <a:ea typeface="+mn-ea"/>
                        </a:rPr>
                        <a:t>3</a:t>
                      </a:r>
                      <a:r>
                        <a:rPr lang="zh-CN" altLang="en-US" sz="1600" b="0" dirty="0" smtClean="0">
                          <a:latin typeface="+mn-ea"/>
                          <a:ea typeface="+mn-ea"/>
                        </a:rPr>
                        <a:t>类非屏蔽双绞线</a:t>
                      </a:r>
                      <a:endParaRPr lang="en-US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+mn-ea"/>
                          <a:ea typeface="+mn-ea"/>
                        </a:rPr>
                        <a:t>100m 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+mn-ea"/>
                          <a:ea typeface="+mn-ea"/>
                        </a:rPr>
                        <a:t>10Mbps 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+mn-ea"/>
                          <a:ea typeface="+mn-ea"/>
                        </a:rPr>
                        <a:t>星型</a:t>
                      </a:r>
                      <a:endParaRPr lang="en-US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ea"/>
                          <a:ea typeface="+mn-ea"/>
                        </a:rPr>
                        <a:t>100Base-TX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ea"/>
                          <a:ea typeface="+mn-ea"/>
                        </a:rPr>
                        <a:t>5</a:t>
                      </a:r>
                      <a:r>
                        <a:rPr lang="zh-CN" altLang="en-US" sz="1600" b="0" dirty="0" smtClean="0">
                          <a:latin typeface="+mn-ea"/>
                          <a:ea typeface="+mn-ea"/>
                        </a:rPr>
                        <a:t>类非屏蔽双绞线</a:t>
                      </a:r>
                      <a:endParaRPr lang="en-US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ea"/>
                          <a:ea typeface="+mn-ea"/>
                        </a:rPr>
                        <a:t>100m 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+mn-ea"/>
                          <a:ea typeface="+mn-ea"/>
                        </a:rPr>
                        <a:t>100Mbps 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+mn-ea"/>
                          <a:ea typeface="+mn-ea"/>
                        </a:rPr>
                        <a:t>星型</a:t>
                      </a:r>
                      <a:endParaRPr lang="en-US" altLang="zh-CN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b="0">
                          <a:latin typeface="+mn-ea"/>
                          <a:ea typeface="+mn-ea"/>
                        </a:rPr>
                        <a:t>100Base-FX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+mn-ea"/>
                          <a:ea typeface="+mn-ea"/>
                        </a:rPr>
                        <a:t>光纤</a:t>
                      </a:r>
                      <a:endParaRPr lang="en-US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ea"/>
                          <a:ea typeface="+mn-ea"/>
                        </a:rPr>
                        <a:t>412m</a:t>
                      </a:r>
                      <a:endParaRPr lang="en-US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latin typeface="+mn-ea"/>
                          <a:ea typeface="+mn-ea"/>
                        </a:rPr>
                        <a:t>100Mbps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latin typeface="+mn-ea"/>
                          <a:ea typeface="+mn-ea"/>
                        </a:rPr>
                        <a:t>星型</a:t>
                      </a:r>
                      <a:endParaRPr lang="en-US" altLang="zh-CN" sz="1600" b="0" dirty="0" smtClean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32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ea"/>
                          <a:ea typeface="+mn-ea"/>
                        </a:rPr>
                        <a:t>1000Base-SX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+mn-ea"/>
                          <a:ea typeface="+mn-ea"/>
                        </a:rPr>
                        <a:t>短波光纤</a:t>
                      </a:r>
                      <a:endParaRPr lang="en-US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ea"/>
                          <a:ea typeface="+mn-ea"/>
                        </a:rPr>
                        <a:t>260m 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ea"/>
                          <a:ea typeface="+mn-ea"/>
                        </a:rPr>
                        <a:t>1Gbps 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dirty="0" smtClean="0">
                          <a:latin typeface="+mn-ea"/>
                          <a:ea typeface="+mn-ea"/>
                        </a:rPr>
                        <a:t>星型</a:t>
                      </a:r>
                      <a:endParaRPr lang="en-US" altLang="zh-CN" sz="1600" b="0" dirty="0" smtClean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2048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ea"/>
                          <a:ea typeface="+mn-ea"/>
                        </a:rPr>
                        <a:t>1000Base-LX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b="0" dirty="0" smtClean="0">
                          <a:latin typeface="+mn-ea"/>
                          <a:ea typeface="+mn-ea"/>
                        </a:rPr>
                        <a:t>长波光纤</a:t>
                      </a:r>
                      <a:endParaRPr lang="en-US" altLang="zh-CN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ea"/>
                          <a:ea typeface="+mn-ea"/>
                        </a:rPr>
                        <a:t>440m </a:t>
                      </a:r>
                      <a:r>
                        <a:rPr lang="en-US" sz="1600" b="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0" dirty="0" smtClean="0">
                          <a:latin typeface="+mn-ea"/>
                          <a:ea typeface="+mn-ea"/>
                        </a:rPr>
                        <a:t>多模</a:t>
                      </a:r>
                      <a:r>
                        <a:rPr lang="en-US" sz="1600" b="0" dirty="0" smtClean="0">
                          <a:latin typeface="+mn-ea"/>
                          <a:ea typeface="+mn-ea"/>
                        </a:rPr>
                        <a:t>) </a:t>
                      </a:r>
                    </a:p>
                    <a:p>
                      <a:r>
                        <a:rPr lang="en-US" sz="1600" b="0" dirty="0" smtClean="0">
                          <a:latin typeface="+mn-ea"/>
                          <a:ea typeface="+mn-ea"/>
                        </a:rPr>
                        <a:t>5000m (</a:t>
                      </a:r>
                      <a:r>
                        <a:rPr lang="zh-CN" altLang="en-US" sz="1600" b="0" dirty="0" smtClean="0">
                          <a:latin typeface="+mn-ea"/>
                          <a:ea typeface="+mn-ea"/>
                        </a:rPr>
                        <a:t>单模</a:t>
                      </a:r>
                      <a:r>
                        <a:rPr lang="en-US" sz="1600" b="0" dirty="0" smtClean="0">
                          <a:latin typeface="+mn-ea"/>
                          <a:ea typeface="+mn-ea"/>
                        </a:rPr>
                        <a:t>) </a:t>
                      </a:r>
                      <a:endParaRPr lang="en-US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+mn-ea"/>
                          <a:ea typeface="+mn-ea"/>
                        </a:rPr>
                        <a:t>1Gbps </a:t>
                      </a: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 smtClean="0">
                          <a:latin typeface="+mn-ea"/>
                          <a:ea typeface="+mn-ea"/>
                        </a:rPr>
                        <a:t>星型</a:t>
                      </a:r>
                      <a:endParaRPr lang="en-US" altLang="zh-CN" sz="1600" b="0" dirty="0">
                        <a:latin typeface="+mn-ea"/>
                        <a:ea typeface="+mn-ea"/>
                      </a:endParaRPr>
                    </a:p>
                  </a:txBody>
                  <a:tcPr marL="32509" marR="32509" marT="16254" marB="162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516" name="Rectangle 4"/>
          <p:cNvSpPr>
            <a:spLocks noChangeArrowheads="1"/>
          </p:cNvSpPr>
          <p:nvPr/>
        </p:nvSpPr>
        <p:spPr bwMode="auto">
          <a:xfrm>
            <a:off x="3128963" y="16002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zh-CN" sz="1800">
              <a:effectLst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2.2.2  </a:t>
            </a:r>
            <a:r>
              <a:rPr lang="zh-CN" altLang="en-US" dirty="0" smtClean="0"/>
              <a:t>以太网技术发展</a:t>
            </a:r>
            <a:endParaRPr lang="en-US" altLang="zh-CN" dirty="0" smtClean="0"/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285860"/>
            <a:ext cx="8291513" cy="1643074"/>
          </a:xfrm>
        </p:spPr>
        <p:txBody>
          <a:bodyPr/>
          <a:lstStyle/>
          <a:p>
            <a:r>
              <a:rPr lang="en-US" dirty="0" smtClean="0"/>
              <a:t>Xerox</a:t>
            </a:r>
            <a:r>
              <a:rPr lang="zh-CN" altLang="en-US" dirty="0" smtClean="0"/>
              <a:t>公司开发以太网获得巨大成功。</a:t>
            </a:r>
            <a:r>
              <a:rPr lang="en-US" dirty="0" smtClean="0"/>
              <a:t>1978</a:t>
            </a:r>
            <a:r>
              <a:rPr lang="zh-CN" altLang="en-US" dirty="0" smtClean="0"/>
              <a:t>年，</a:t>
            </a:r>
            <a:r>
              <a:rPr lang="en-US" dirty="0" smtClean="0"/>
              <a:t>DEC</a:t>
            </a:r>
            <a:r>
              <a:rPr lang="zh-CN" altLang="en-US" dirty="0" smtClean="0"/>
              <a:t>公司、</a:t>
            </a:r>
            <a:r>
              <a:rPr lang="en-US" dirty="0" smtClean="0"/>
              <a:t>Intel</a:t>
            </a:r>
            <a:r>
              <a:rPr lang="zh-CN" altLang="en-US" dirty="0" smtClean="0"/>
              <a:t>公司和</a:t>
            </a:r>
            <a:r>
              <a:rPr lang="en-US" dirty="0" smtClean="0"/>
              <a:t>Xerox</a:t>
            </a:r>
            <a:r>
              <a:rPr lang="zh-CN" altLang="en-US" dirty="0" smtClean="0"/>
              <a:t>拟定了针对</a:t>
            </a:r>
            <a:r>
              <a:rPr lang="en-US" dirty="0" err="1" smtClean="0"/>
              <a:t>10Mbps</a:t>
            </a:r>
            <a:r>
              <a:rPr lang="zh-CN" altLang="en-US" dirty="0" smtClean="0"/>
              <a:t>以太网标准，称为</a:t>
            </a:r>
            <a:r>
              <a:rPr lang="en-US" dirty="0" smtClean="0"/>
              <a:t>DIX</a:t>
            </a:r>
            <a:r>
              <a:rPr lang="zh-CN" altLang="en-US" dirty="0" smtClean="0"/>
              <a:t>标准。经过两次修改以后，</a:t>
            </a:r>
            <a:r>
              <a:rPr lang="en-US" dirty="0" smtClean="0"/>
              <a:t>1983</a:t>
            </a:r>
            <a:r>
              <a:rPr lang="zh-CN" altLang="en-US" dirty="0" smtClean="0"/>
              <a:t>年变成</a:t>
            </a:r>
            <a:r>
              <a:rPr lang="en-US" dirty="0" smtClean="0"/>
              <a:t>IEEE 802.3</a:t>
            </a:r>
            <a:r>
              <a:rPr lang="zh-CN" altLang="en-US" dirty="0" smtClean="0"/>
              <a:t>标准。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4348" y="2857496"/>
            <a:ext cx="82153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 smtClean="0">
                <a:effectLst/>
              </a:rPr>
              <a:t>10BASE5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最早使用粗同轴电缆以太网，称为</a:t>
            </a:r>
            <a:r>
              <a:rPr lang="en-US" dirty="0" err="1" smtClean="0">
                <a:effectLst/>
              </a:rPr>
              <a:t>10BASE5</a:t>
            </a:r>
            <a:r>
              <a:rPr lang="zh-CN" altLang="en-US" dirty="0" smtClean="0">
                <a:effectLst/>
              </a:rPr>
              <a:t>。其中</a:t>
            </a:r>
            <a:r>
              <a:rPr lang="en-US" dirty="0" smtClean="0">
                <a:effectLst/>
              </a:rPr>
              <a:t>10</a:t>
            </a:r>
            <a:r>
              <a:rPr lang="zh-CN" altLang="en-US" dirty="0" smtClean="0">
                <a:effectLst/>
              </a:rPr>
              <a:t>代表以</a:t>
            </a:r>
            <a:r>
              <a:rPr lang="en-US" dirty="0" smtClean="0">
                <a:effectLst/>
              </a:rPr>
              <a:t>Mbps</a:t>
            </a:r>
            <a:r>
              <a:rPr lang="zh-CN" altLang="en-US" dirty="0" smtClean="0">
                <a:effectLst/>
              </a:rPr>
              <a:t>为单位速度，</a:t>
            </a:r>
            <a:r>
              <a:rPr lang="en-US" dirty="0" smtClean="0">
                <a:effectLst/>
              </a:rPr>
              <a:t>BASE</a:t>
            </a:r>
            <a:r>
              <a:rPr lang="zh-CN" altLang="en-US" dirty="0" smtClean="0">
                <a:effectLst/>
              </a:rPr>
              <a:t>使用基带传输，</a:t>
            </a:r>
            <a:r>
              <a:rPr lang="en-US" dirty="0" smtClean="0">
                <a:effectLst/>
              </a:rPr>
              <a:t>BASE</a:t>
            </a:r>
            <a:r>
              <a:rPr lang="zh-CN" altLang="en-US" dirty="0" smtClean="0">
                <a:effectLst/>
              </a:rPr>
              <a:t>后面代表传输介质。此处“</a:t>
            </a:r>
            <a:r>
              <a:rPr lang="en-US" dirty="0" smtClean="0">
                <a:effectLst/>
              </a:rPr>
              <a:t>5</a:t>
            </a:r>
            <a:r>
              <a:rPr lang="zh-CN" altLang="en-US" dirty="0" smtClean="0">
                <a:effectLst/>
              </a:rPr>
              <a:t>”指电缆最大长度（不使用中继器）。其含义是：运行在</a:t>
            </a:r>
            <a:r>
              <a:rPr lang="en-US" dirty="0" err="1" smtClean="0">
                <a:effectLst/>
              </a:rPr>
              <a:t>10Mbps</a:t>
            </a:r>
            <a:r>
              <a:rPr lang="zh-CN" altLang="en-US" dirty="0" smtClean="0">
                <a:effectLst/>
              </a:rPr>
              <a:t>速率上、使用基带，支持分段长度为</a:t>
            </a:r>
            <a:r>
              <a:rPr lang="en-US" dirty="0" smtClean="0">
                <a:effectLst/>
              </a:rPr>
              <a:t>500 m</a:t>
            </a:r>
            <a:r>
              <a:rPr lang="zh-CN" altLang="en-US" dirty="0" smtClean="0">
                <a:effectLst/>
              </a:rPr>
              <a:t>。</a:t>
            </a:r>
          </a:p>
          <a:p>
            <a:pPr lvl="0"/>
            <a:r>
              <a:rPr lang="en-US" dirty="0" err="1" smtClean="0">
                <a:effectLst/>
              </a:rPr>
              <a:t>10BASE2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使用细同轴电缆以太网。细缆比粗缆更容易弯曲，使用</a:t>
            </a:r>
            <a:r>
              <a:rPr lang="en-US" dirty="0" smtClean="0">
                <a:effectLst/>
              </a:rPr>
              <a:t>T</a:t>
            </a:r>
            <a:r>
              <a:rPr lang="zh-CN" altLang="en-US" dirty="0" smtClean="0">
                <a:effectLst/>
              </a:rPr>
              <a:t>型接头也更可靠，造价低，容易安装。但细同轴电缆每一段最大长度只有</a:t>
            </a:r>
            <a:r>
              <a:rPr lang="en-US" dirty="0" smtClean="0">
                <a:effectLst/>
              </a:rPr>
              <a:t>185 m</a:t>
            </a:r>
            <a:r>
              <a:rPr lang="zh-CN" altLang="en-US" dirty="0" smtClean="0">
                <a:effectLst/>
              </a:rPr>
              <a:t>，每一段只能容纳</a:t>
            </a:r>
            <a:r>
              <a:rPr lang="en-US" dirty="0" smtClean="0">
                <a:effectLst/>
              </a:rPr>
              <a:t>30</a:t>
            </a:r>
            <a:r>
              <a:rPr lang="zh-CN" altLang="en-US" dirty="0" smtClean="0">
                <a:effectLst/>
              </a:rPr>
              <a:t>台机器。</a:t>
            </a:r>
          </a:p>
          <a:p>
            <a:pPr lvl="0"/>
            <a:r>
              <a:rPr lang="en-US" dirty="0" err="1" smtClean="0">
                <a:effectLst/>
              </a:rPr>
              <a:t>10BASE</a:t>
            </a:r>
            <a:r>
              <a:rPr lang="en-US" dirty="0" smtClean="0">
                <a:effectLst/>
              </a:rPr>
              <a:t>-T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由于同轴电缆这，故障监测、电缆断裂、电缆超长、接头松动等故障都易造成网络瘫痪，这导致星形拓扑结构产生。星型拓扑结构网络中所有结点都连接到集线器（</a:t>
            </a:r>
            <a:r>
              <a:rPr lang="en-US" dirty="0" smtClean="0">
                <a:effectLst/>
              </a:rPr>
              <a:t>hub</a:t>
            </a:r>
            <a:r>
              <a:rPr lang="zh-CN" altLang="en-US" dirty="0" smtClean="0">
                <a:effectLst/>
              </a:rPr>
              <a:t>）上。使用双绞线，此种以太网也就被称为</a:t>
            </a:r>
            <a:r>
              <a:rPr lang="en-US" dirty="0" err="1" smtClean="0">
                <a:effectLst/>
              </a:rPr>
              <a:t>10BASE</a:t>
            </a:r>
            <a:r>
              <a:rPr lang="en-US" dirty="0" smtClean="0">
                <a:effectLst/>
              </a:rPr>
              <a:t>-T</a:t>
            </a:r>
            <a:r>
              <a:rPr lang="zh-CN" altLang="en-US" dirty="0" smtClean="0">
                <a:effectLst/>
              </a:rPr>
              <a:t>，</a:t>
            </a:r>
            <a:r>
              <a:rPr lang="en-US" dirty="0" smtClean="0">
                <a:effectLst/>
              </a:rPr>
              <a:t>T</a:t>
            </a:r>
            <a:r>
              <a:rPr lang="zh-CN" altLang="en-US" dirty="0" smtClean="0">
                <a:effectLst/>
              </a:rPr>
              <a:t>代表双绞线。</a:t>
            </a:r>
          </a:p>
          <a:p>
            <a:endParaRPr lang="zh-CN" alt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2.2.2  </a:t>
            </a:r>
            <a:r>
              <a:rPr lang="zh-CN" altLang="en-US" dirty="0" smtClean="0"/>
              <a:t>以太网技术发展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571472" y="1571612"/>
            <a:ext cx="8215370" cy="4305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 err="1" smtClean="0">
                <a:effectLst/>
              </a:rPr>
              <a:t>10BASE</a:t>
            </a:r>
            <a:r>
              <a:rPr lang="en-US" b="1" dirty="0" smtClean="0">
                <a:effectLst/>
              </a:rPr>
              <a:t>-F</a:t>
            </a:r>
            <a:endParaRPr lang="zh-CN" altLang="en-US" dirty="0" smtClean="0">
              <a:effectLst/>
            </a:endParaRPr>
          </a:p>
          <a:p>
            <a:r>
              <a:rPr lang="zh-CN" altLang="en-US" dirty="0" smtClean="0">
                <a:effectLst/>
              </a:rPr>
              <a:t>双绞线传输距离有限，人们开发出</a:t>
            </a:r>
            <a:r>
              <a:rPr lang="en-US" b="1" dirty="0" err="1" smtClean="0">
                <a:effectLst/>
              </a:rPr>
              <a:t>10BASE</a:t>
            </a:r>
            <a:r>
              <a:rPr lang="en-US" b="1" dirty="0" smtClean="0">
                <a:effectLst/>
              </a:rPr>
              <a:t>-F</a:t>
            </a:r>
            <a:r>
              <a:rPr lang="zh-CN" altLang="en-US" dirty="0" smtClean="0">
                <a:effectLst/>
              </a:rPr>
              <a:t>以太网，</a:t>
            </a:r>
            <a:r>
              <a:rPr lang="en-US" dirty="0" smtClean="0">
                <a:effectLst/>
              </a:rPr>
              <a:t>F</a:t>
            </a:r>
            <a:r>
              <a:rPr lang="zh-CN" altLang="en-US" dirty="0" smtClean="0">
                <a:effectLst/>
              </a:rPr>
              <a:t>代表光纤。使用光纤作为传输介质成本很高，这种以太网具有良好抗噪声性能和安全性（防窃听），传输距离也很远（上千米），适用于远距离楼与楼之间连接。</a:t>
            </a:r>
          </a:p>
          <a:p>
            <a:pPr lvl="0"/>
            <a:r>
              <a:rPr lang="en-US" b="1" dirty="0" err="1" smtClean="0">
                <a:effectLst/>
              </a:rPr>
              <a:t>100BASE-T4</a:t>
            </a:r>
            <a:endParaRPr lang="zh-CN" altLang="en-US" dirty="0" smtClean="0">
              <a:effectLst/>
            </a:endParaRPr>
          </a:p>
          <a:p>
            <a:r>
              <a:rPr lang="en-US" dirty="0" smtClean="0">
                <a:effectLst/>
              </a:rPr>
              <a:t>IEEE 802.3</a:t>
            </a:r>
            <a:r>
              <a:rPr lang="zh-CN" altLang="en-US" dirty="0" smtClean="0">
                <a:effectLst/>
              </a:rPr>
              <a:t>组织委员会于</a:t>
            </a:r>
            <a:r>
              <a:rPr lang="en-US" dirty="0" smtClean="0">
                <a:effectLst/>
              </a:rPr>
              <a:t>1995</a:t>
            </a:r>
            <a:r>
              <a:rPr lang="zh-CN" altLang="en-US" dirty="0" smtClean="0">
                <a:effectLst/>
              </a:rPr>
              <a:t>年推出</a:t>
            </a:r>
            <a:r>
              <a:rPr lang="en-US" dirty="0" err="1" smtClean="0">
                <a:effectLst/>
              </a:rPr>
              <a:t>802.3u</a:t>
            </a:r>
            <a:r>
              <a:rPr lang="zh-CN" altLang="en-US" dirty="0" smtClean="0">
                <a:effectLst/>
              </a:rPr>
              <a:t>标准，即</a:t>
            </a:r>
            <a:r>
              <a:rPr lang="zh-CN" altLang="en-US" b="1" dirty="0" smtClean="0">
                <a:effectLst/>
              </a:rPr>
              <a:t>快速以太网（</a:t>
            </a:r>
            <a:r>
              <a:rPr lang="en-US" b="1" dirty="0" smtClean="0">
                <a:effectLst/>
              </a:rPr>
              <a:t>Fast Ethernet</a:t>
            </a:r>
            <a:r>
              <a:rPr lang="zh-CN" altLang="en-US" b="1" dirty="0" smtClean="0">
                <a:effectLst/>
              </a:rPr>
              <a:t>）</a:t>
            </a:r>
            <a:r>
              <a:rPr lang="zh-CN" altLang="en-US" dirty="0" smtClean="0">
                <a:effectLst/>
              </a:rPr>
              <a:t>。为了向后兼容以太网，该标准保留原来帧格式、接口，和</a:t>
            </a:r>
            <a:r>
              <a:rPr lang="en-US" dirty="0" err="1" smtClean="0">
                <a:effectLst/>
              </a:rPr>
              <a:t>10BASE</a:t>
            </a:r>
            <a:r>
              <a:rPr lang="en-US" dirty="0" smtClean="0">
                <a:effectLst/>
              </a:rPr>
              <a:t>-T</a:t>
            </a:r>
            <a:r>
              <a:rPr lang="zh-CN" altLang="en-US" dirty="0" smtClean="0">
                <a:effectLst/>
              </a:rPr>
              <a:t>一样使用集线器和交换机作为连接设备，传输介质除</a:t>
            </a:r>
            <a:r>
              <a:rPr lang="en-US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类双绞线和光纤外，还增加</a:t>
            </a:r>
            <a:r>
              <a:rPr lang="en-US" dirty="0" smtClean="0">
                <a:effectLst/>
              </a:rPr>
              <a:t>5</a:t>
            </a:r>
            <a:r>
              <a:rPr lang="zh-CN" altLang="en-US" dirty="0" smtClean="0">
                <a:effectLst/>
              </a:rPr>
              <a:t>类双绞线。</a:t>
            </a:r>
          </a:p>
          <a:p>
            <a:r>
              <a:rPr lang="zh-CN" altLang="en-US" dirty="0" smtClean="0">
                <a:effectLst/>
              </a:rPr>
              <a:t>使用</a:t>
            </a:r>
            <a:r>
              <a:rPr lang="en-US" dirty="0" smtClean="0">
                <a:effectLst/>
              </a:rPr>
              <a:t>3</a:t>
            </a:r>
            <a:r>
              <a:rPr lang="zh-CN" altLang="en-US" dirty="0" smtClean="0">
                <a:effectLst/>
              </a:rPr>
              <a:t>类双绞线快速以太网称为</a:t>
            </a:r>
            <a:r>
              <a:rPr lang="en-US" b="1" dirty="0" err="1" smtClean="0">
                <a:effectLst/>
              </a:rPr>
              <a:t>100BASE-T4</a:t>
            </a:r>
            <a:r>
              <a:rPr lang="zh-CN" altLang="en-US" dirty="0" smtClean="0">
                <a:effectLst/>
              </a:rPr>
              <a:t>，使用</a:t>
            </a:r>
            <a:r>
              <a:rPr lang="en-US" dirty="0" smtClean="0">
                <a:effectLst/>
              </a:rPr>
              <a:t>5</a:t>
            </a:r>
            <a:r>
              <a:rPr lang="zh-CN" altLang="en-US" dirty="0" smtClean="0">
                <a:effectLst/>
              </a:rPr>
              <a:t>类双绞线快速以太网被称为</a:t>
            </a:r>
            <a:r>
              <a:rPr lang="en-US" dirty="0" err="1" smtClean="0">
                <a:effectLst/>
              </a:rPr>
              <a:t>100BASE</a:t>
            </a:r>
            <a:r>
              <a:rPr lang="en-US" dirty="0" smtClean="0">
                <a:effectLst/>
              </a:rPr>
              <a:t>-TX</a:t>
            </a:r>
            <a:r>
              <a:rPr lang="zh-CN" altLang="en-US" dirty="0" smtClean="0">
                <a:effectLst/>
              </a:rPr>
              <a:t>，使用光纤快速以太网则称为</a:t>
            </a:r>
            <a:r>
              <a:rPr lang="en-US" b="1" dirty="0" err="1" smtClean="0">
                <a:effectLst/>
              </a:rPr>
              <a:t>100BASE</a:t>
            </a:r>
            <a:r>
              <a:rPr lang="en-US" b="1" dirty="0" smtClean="0">
                <a:effectLst/>
              </a:rPr>
              <a:t>-FX</a:t>
            </a:r>
            <a:r>
              <a:rPr lang="zh-CN" altLang="en-US" dirty="0" smtClean="0">
                <a:effectLst/>
              </a:rPr>
              <a:t>，</a:t>
            </a:r>
            <a:r>
              <a:rPr lang="en-US" dirty="0" smtClean="0">
                <a:effectLst/>
              </a:rPr>
              <a:t>F</a:t>
            </a:r>
            <a:r>
              <a:rPr lang="zh-CN" altLang="en-US" dirty="0" smtClean="0">
                <a:effectLst/>
              </a:rPr>
              <a:t>代表光纤。</a:t>
            </a:r>
          </a:p>
          <a:p>
            <a:pPr lvl="0"/>
            <a:r>
              <a:rPr lang="zh-CN" altLang="en-US" b="1" dirty="0" smtClean="0">
                <a:effectLst/>
              </a:rPr>
              <a:t>千兆以太网（</a:t>
            </a:r>
            <a:r>
              <a:rPr lang="en-US" b="1" dirty="0" smtClean="0">
                <a:effectLst/>
              </a:rPr>
              <a:t>gigabit Ethernet</a:t>
            </a:r>
            <a:r>
              <a:rPr lang="zh-CN" altLang="en-US" b="1" dirty="0" smtClean="0">
                <a:effectLst/>
              </a:rPr>
              <a:t>）</a:t>
            </a:r>
            <a:endParaRPr lang="zh-CN" altLang="en-US" dirty="0" smtClean="0">
              <a:effectLst/>
            </a:endParaRPr>
          </a:p>
          <a:p>
            <a:r>
              <a:rPr lang="en-US" dirty="0" smtClean="0">
                <a:effectLst/>
              </a:rPr>
              <a:t>1998</a:t>
            </a:r>
            <a:r>
              <a:rPr lang="zh-CN" altLang="en-US" dirty="0" smtClean="0">
                <a:effectLst/>
              </a:rPr>
              <a:t>年</a:t>
            </a:r>
            <a:r>
              <a:rPr lang="en-US" dirty="0" smtClean="0">
                <a:effectLst/>
              </a:rPr>
              <a:t>6</a:t>
            </a:r>
            <a:r>
              <a:rPr lang="zh-CN" altLang="en-US" dirty="0" smtClean="0">
                <a:effectLst/>
              </a:rPr>
              <a:t>月</a:t>
            </a:r>
            <a:r>
              <a:rPr lang="en-US" dirty="0" err="1" smtClean="0">
                <a:effectLst/>
              </a:rPr>
              <a:t>IEEE802.3</a:t>
            </a:r>
            <a:r>
              <a:rPr lang="zh-CN" altLang="en-US" dirty="0" smtClean="0">
                <a:effectLst/>
              </a:rPr>
              <a:t>组织委员会推出了</a:t>
            </a:r>
            <a:r>
              <a:rPr lang="zh-CN" altLang="en-US" b="1" dirty="0" smtClean="0">
                <a:effectLst/>
              </a:rPr>
              <a:t>千兆以太网（</a:t>
            </a:r>
            <a:r>
              <a:rPr lang="en-US" b="1" dirty="0" smtClean="0">
                <a:effectLst/>
              </a:rPr>
              <a:t>gigabit Ethernet</a:t>
            </a:r>
            <a:r>
              <a:rPr lang="zh-CN" altLang="en-US" b="1" dirty="0" smtClean="0">
                <a:effectLst/>
              </a:rPr>
              <a:t>）</a:t>
            </a:r>
            <a:r>
              <a:rPr lang="zh-CN" altLang="en-US" dirty="0" smtClean="0">
                <a:effectLst/>
              </a:rPr>
              <a:t>规范</a:t>
            </a:r>
            <a:r>
              <a:rPr lang="en-US" dirty="0" err="1" smtClean="0">
                <a:effectLst/>
              </a:rPr>
              <a:t>802.3z</a:t>
            </a:r>
            <a:r>
              <a:rPr lang="zh-CN" altLang="en-US" dirty="0" smtClean="0">
                <a:effectLst/>
              </a:rPr>
              <a:t>。以太网速度提升</a:t>
            </a:r>
            <a:r>
              <a:rPr lang="en-US" dirty="0" smtClean="0">
                <a:effectLst/>
              </a:rPr>
              <a:t>10</a:t>
            </a:r>
            <a:r>
              <a:rPr lang="zh-CN" altLang="en-US" dirty="0" smtClean="0">
                <a:effectLst/>
              </a:rPr>
              <a:t>倍，仍与现有以太网标准保持兼容。</a:t>
            </a:r>
          </a:p>
          <a:p>
            <a:endParaRPr lang="zh-CN" alt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0034" y="142852"/>
            <a:ext cx="2786082" cy="637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  <a:ea typeface="+mn-ea"/>
              </a:rPr>
              <a:t>【</a:t>
            </a:r>
            <a:r>
              <a:rPr lang="zh-CN" altLang="en-US" sz="2800" dirty="0" smtClean="0">
                <a:latin typeface="+mn-ea"/>
                <a:ea typeface="+mn-ea"/>
              </a:rPr>
              <a:t>单元背景</a:t>
            </a:r>
            <a:r>
              <a:rPr lang="en-US" altLang="zh-CN" sz="2800" dirty="0" smtClean="0">
                <a:latin typeface="+mn-ea"/>
                <a:ea typeface="+mn-ea"/>
              </a:rPr>
              <a:t>】</a:t>
            </a:r>
            <a:endParaRPr lang="zh-CN" altLang="en-US" sz="2800" dirty="0" smtClean="0">
              <a:latin typeface="+mn-ea"/>
              <a:ea typeface="+mn-ea"/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049" name="Object 1"/>
          <p:cNvGraphicFramePr>
            <a:graphicFrameLocks noChangeAspect="1"/>
          </p:cNvGraphicFramePr>
          <p:nvPr/>
        </p:nvGraphicFramePr>
        <p:xfrm>
          <a:off x="1714480" y="1571612"/>
          <a:ext cx="5000660" cy="4664224"/>
        </p:xfrm>
        <a:graphic>
          <a:graphicData uri="http://schemas.openxmlformats.org/presentationml/2006/ole">
            <p:oleObj spid="_x0000_s2049" name="Visio" r:id="rId4" imgW="5212828" imgH="484800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2.2.2  </a:t>
            </a:r>
            <a:r>
              <a:rPr lang="zh-CN" altLang="en-US" dirty="0" smtClean="0"/>
              <a:t>以太网技术发展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8596" y="1500174"/>
            <a:ext cx="8215370" cy="3936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zh-CN" altLang="en-US" b="1" dirty="0" smtClean="0">
                <a:effectLst/>
              </a:rPr>
              <a:t>万兆以太网</a:t>
            </a:r>
            <a:endParaRPr lang="zh-CN" altLang="en-US" dirty="0" smtClean="0">
              <a:effectLst/>
            </a:endParaRPr>
          </a:p>
          <a:p>
            <a:r>
              <a:rPr lang="en-US" dirty="0" smtClean="0">
                <a:effectLst/>
              </a:rPr>
              <a:t>2002</a:t>
            </a:r>
            <a:r>
              <a:rPr lang="zh-CN" altLang="en-US" dirty="0" smtClean="0">
                <a:effectLst/>
              </a:rPr>
              <a:t>年</a:t>
            </a:r>
            <a:r>
              <a:rPr lang="en-US" dirty="0" smtClean="0">
                <a:effectLst/>
              </a:rPr>
              <a:t>7</a:t>
            </a:r>
            <a:r>
              <a:rPr lang="zh-CN" altLang="en-US" dirty="0" smtClean="0">
                <a:effectLst/>
              </a:rPr>
              <a:t>月，</a:t>
            </a:r>
            <a:r>
              <a:rPr lang="en-US" dirty="0" smtClean="0">
                <a:effectLst/>
              </a:rPr>
              <a:t>IEEE</a:t>
            </a:r>
            <a:r>
              <a:rPr lang="zh-CN" altLang="en-US" dirty="0" smtClean="0">
                <a:effectLst/>
              </a:rPr>
              <a:t>通过</a:t>
            </a:r>
            <a:r>
              <a:rPr lang="zh-CN" altLang="en-US" b="1" dirty="0" smtClean="0">
                <a:effectLst/>
              </a:rPr>
              <a:t>万兆以太网</a:t>
            </a:r>
            <a:r>
              <a:rPr lang="zh-CN" altLang="en-US" dirty="0" smtClean="0">
                <a:effectLst/>
              </a:rPr>
              <a:t>标准</a:t>
            </a:r>
            <a:r>
              <a:rPr lang="en-US" dirty="0" err="1" smtClean="0">
                <a:effectLst/>
              </a:rPr>
              <a:t>802.3ae</a:t>
            </a:r>
            <a:r>
              <a:rPr lang="zh-CN" altLang="en-US" dirty="0" smtClean="0">
                <a:effectLst/>
              </a:rPr>
              <a:t>。初始万兆以太网仅采用全双工与光纤技术，同年</a:t>
            </a:r>
            <a:r>
              <a:rPr lang="en-US" dirty="0" smtClean="0">
                <a:effectLst/>
              </a:rPr>
              <a:t>11</a:t>
            </a:r>
            <a:r>
              <a:rPr lang="zh-CN" altLang="en-US" dirty="0" smtClean="0">
                <a:effectLst/>
              </a:rPr>
              <a:t>月间，</a:t>
            </a:r>
            <a:r>
              <a:rPr lang="en-US" dirty="0" smtClean="0">
                <a:effectLst/>
              </a:rPr>
              <a:t>IEEE</a:t>
            </a:r>
            <a:r>
              <a:rPr lang="zh-CN" altLang="en-US" dirty="0" smtClean="0">
                <a:effectLst/>
              </a:rPr>
              <a:t>就提出铜缆实现万兆以太网建议，并成立专门研究小组。</a:t>
            </a:r>
          </a:p>
          <a:p>
            <a:r>
              <a:rPr lang="zh-CN" altLang="en-US" dirty="0" smtClean="0">
                <a:effectLst/>
              </a:rPr>
              <a:t>万兆以太网仍属于以太网家族，保持着和其他以太网技术兼容，不需要修改以太网</a:t>
            </a:r>
            <a:r>
              <a:rPr lang="en-US" dirty="0" smtClean="0">
                <a:effectLst/>
              </a:rPr>
              <a:t>MAC</a:t>
            </a:r>
            <a:r>
              <a:rPr lang="zh-CN" altLang="en-US" dirty="0" smtClean="0">
                <a:effectLst/>
              </a:rPr>
              <a:t>子层协议或帧格式，能够与</a:t>
            </a:r>
            <a:r>
              <a:rPr lang="en-US" dirty="0" err="1" smtClean="0">
                <a:effectLst/>
              </a:rPr>
              <a:t>10M</a:t>
            </a:r>
            <a:r>
              <a:rPr lang="en-US" dirty="0" smtClean="0">
                <a:effectLst/>
              </a:rPr>
              <a:t>/</a:t>
            </a:r>
            <a:r>
              <a:rPr lang="en-US" dirty="0" err="1" smtClean="0">
                <a:effectLst/>
              </a:rPr>
              <a:t>100M</a:t>
            </a:r>
            <a:r>
              <a:rPr lang="zh-CN" altLang="en-US" dirty="0" smtClean="0">
                <a:effectLst/>
              </a:rPr>
              <a:t>或千兆位以太网无缝地集成在一起直接通信。万兆以太网技术适合于企业和运营商网络建立交换机到交换机连接（如在园区网），或交换机与服务器之间互连（如数据中心）。</a:t>
            </a:r>
          </a:p>
          <a:p>
            <a:pPr lvl="0"/>
            <a:r>
              <a:rPr lang="zh-CN" altLang="en-US" b="1" dirty="0" smtClean="0">
                <a:effectLst/>
              </a:rPr>
              <a:t>百万兆以太网</a:t>
            </a:r>
            <a:endParaRPr lang="zh-CN" altLang="en-US" dirty="0" smtClean="0">
              <a:effectLst/>
            </a:endParaRPr>
          </a:p>
          <a:p>
            <a:r>
              <a:rPr lang="en-US" dirty="0" smtClean="0">
                <a:effectLst/>
              </a:rPr>
              <a:t>2007</a:t>
            </a:r>
            <a:r>
              <a:rPr lang="zh-CN" altLang="en-US" dirty="0" smtClean="0">
                <a:effectLst/>
              </a:rPr>
              <a:t>年</a:t>
            </a:r>
            <a:r>
              <a:rPr lang="en-US" dirty="0" smtClean="0">
                <a:effectLst/>
              </a:rPr>
              <a:t>IEEE</a:t>
            </a:r>
            <a:r>
              <a:rPr lang="zh-CN" altLang="en-US" dirty="0" smtClean="0">
                <a:effectLst/>
              </a:rPr>
              <a:t>又提出</a:t>
            </a:r>
            <a:r>
              <a:rPr lang="en-US" dirty="0" err="1" smtClean="0">
                <a:effectLst/>
              </a:rPr>
              <a:t>802.3ba</a:t>
            </a:r>
            <a:r>
              <a:rPr lang="zh-CN" altLang="en-US" dirty="0" smtClean="0">
                <a:effectLst/>
              </a:rPr>
              <a:t>标准，目标设计</a:t>
            </a:r>
            <a:r>
              <a:rPr lang="en-US" dirty="0" err="1" smtClean="0">
                <a:effectLst/>
              </a:rPr>
              <a:t>40Gbps</a:t>
            </a:r>
            <a:r>
              <a:rPr lang="zh-CN" altLang="en-US" dirty="0" smtClean="0">
                <a:effectLst/>
              </a:rPr>
              <a:t>或</a:t>
            </a:r>
            <a:r>
              <a:rPr lang="en-US" dirty="0" err="1" smtClean="0">
                <a:effectLst/>
              </a:rPr>
              <a:t>100Gbps</a:t>
            </a:r>
            <a:r>
              <a:rPr lang="zh-CN" altLang="en-US" dirty="0" smtClean="0">
                <a:effectLst/>
              </a:rPr>
              <a:t>以太网。</a:t>
            </a:r>
          </a:p>
          <a:p>
            <a:r>
              <a:rPr lang="zh-CN" altLang="en-US" dirty="0" smtClean="0">
                <a:effectLst/>
              </a:rPr>
              <a:t>以太网技术发展</a:t>
            </a:r>
            <a:r>
              <a:rPr lang="en-US" dirty="0" smtClean="0">
                <a:effectLst/>
              </a:rPr>
              <a:t>30</a:t>
            </a:r>
            <a:r>
              <a:rPr lang="zh-CN" altLang="en-US" dirty="0" smtClean="0">
                <a:effectLst/>
              </a:rPr>
              <a:t>多年，逐渐成为主流局域网建设标准。以太网之所以有如此强大生命力，和它简单分不开。简单带来可靠、廉价、易于维护等特性，在网络中增加新设备非常容易；另外以太网和</a:t>
            </a:r>
            <a:r>
              <a:rPr lang="en-US" dirty="0" smtClean="0">
                <a:effectLst/>
              </a:rPr>
              <a:t>IP</a:t>
            </a:r>
            <a:r>
              <a:rPr lang="zh-CN" altLang="en-US" dirty="0" smtClean="0">
                <a:effectLst/>
              </a:rPr>
              <a:t>协议能够很好配合。而</a:t>
            </a:r>
            <a:r>
              <a:rPr lang="en-US" dirty="0" smtClean="0">
                <a:effectLst/>
              </a:rPr>
              <a:t>TCP/IP</a:t>
            </a:r>
            <a:r>
              <a:rPr lang="zh-CN" altLang="en-US" dirty="0" smtClean="0">
                <a:effectLst/>
              </a:rPr>
              <a:t>已经在以太网得到广泛应用。</a:t>
            </a:r>
          </a:p>
          <a:p>
            <a:endParaRPr lang="zh-CN" altLang="en-US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227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308228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pic>
          <p:nvPicPr>
            <p:cNvPr id="15365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08230" name="Rectangle 6"/>
          <p:cNvSpPr>
            <a:spLocks noChangeArrowheads="1"/>
          </p:cNvSpPr>
          <p:nvPr/>
        </p:nvSpPr>
        <p:spPr bwMode="auto">
          <a:xfrm>
            <a:off x="-252413" y="3141663"/>
            <a:ext cx="3816351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以太网帧格式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以太网帧格式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历史上出现过多种以太网帧格式</a:t>
            </a:r>
          </a:p>
          <a:p>
            <a:pPr lvl="1" eaLnBrk="1" hangingPunct="1">
              <a:defRPr/>
            </a:pPr>
            <a:r>
              <a:rPr lang="en-US" altLang="zh-CN" smtClean="0"/>
              <a:t>1980</a:t>
            </a:r>
            <a:r>
              <a:rPr lang="zh-CN" altLang="en-US" smtClean="0"/>
              <a:t>年，</a:t>
            </a:r>
            <a:r>
              <a:rPr lang="en-US" altLang="zh-CN" smtClean="0"/>
              <a:t>DEC</a:t>
            </a:r>
            <a:r>
              <a:rPr lang="zh-CN" altLang="en-US" smtClean="0"/>
              <a:t>、</a:t>
            </a:r>
            <a:r>
              <a:rPr lang="en-US" altLang="zh-CN" smtClean="0"/>
              <a:t>Intel</a:t>
            </a:r>
            <a:r>
              <a:rPr lang="zh-CN" altLang="en-US" smtClean="0"/>
              <a:t>、</a:t>
            </a:r>
            <a:r>
              <a:rPr lang="en-US" altLang="zh-CN" smtClean="0"/>
              <a:t>Xerox</a:t>
            </a:r>
            <a:r>
              <a:rPr lang="zh-CN" altLang="en-US" smtClean="0"/>
              <a:t>制订了</a:t>
            </a:r>
            <a:r>
              <a:rPr lang="en-US" altLang="zh-CN" smtClean="0"/>
              <a:t>DIX Ethernet I</a:t>
            </a:r>
            <a:r>
              <a:rPr lang="zh-CN" altLang="en-US" smtClean="0"/>
              <a:t>的标准</a:t>
            </a:r>
          </a:p>
          <a:p>
            <a:pPr lvl="1" eaLnBrk="1" hangingPunct="1">
              <a:defRPr/>
            </a:pPr>
            <a:r>
              <a:rPr lang="en-US" altLang="zh-CN" smtClean="0"/>
              <a:t>1982</a:t>
            </a:r>
            <a:r>
              <a:rPr lang="zh-CN" altLang="en-US" smtClean="0"/>
              <a:t>年，</a:t>
            </a:r>
            <a:r>
              <a:rPr lang="en-US" altLang="zh-CN" smtClean="0"/>
              <a:t>DEC</a:t>
            </a:r>
            <a:r>
              <a:rPr lang="zh-CN" altLang="en-US" smtClean="0"/>
              <a:t>、</a:t>
            </a:r>
            <a:r>
              <a:rPr lang="en-US" altLang="zh-CN" smtClean="0"/>
              <a:t>Intel</a:t>
            </a:r>
            <a:r>
              <a:rPr lang="zh-CN" altLang="en-US" smtClean="0"/>
              <a:t>、</a:t>
            </a:r>
            <a:r>
              <a:rPr lang="en-US" altLang="zh-CN" smtClean="0"/>
              <a:t>Xerox</a:t>
            </a:r>
            <a:r>
              <a:rPr lang="zh-CN" altLang="en-US" smtClean="0"/>
              <a:t>又制订了</a:t>
            </a:r>
            <a:r>
              <a:rPr lang="en-US" altLang="zh-CN" smtClean="0"/>
              <a:t>DIX Ethernet II</a:t>
            </a:r>
            <a:r>
              <a:rPr lang="zh-CN" altLang="en-US" smtClean="0"/>
              <a:t>的标准</a:t>
            </a:r>
          </a:p>
          <a:p>
            <a:pPr lvl="1" eaLnBrk="1" hangingPunct="1">
              <a:defRPr/>
            </a:pPr>
            <a:r>
              <a:rPr lang="en-US" altLang="zh-CN" smtClean="0"/>
              <a:t>1982</a:t>
            </a:r>
            <a:r>
              <a:rPr lang="zh-CN" altLang="en-US" smtClean="0"/>
              <a:t>年，</a:t>
            </a:r>
            <a:r>
              <a:rPr lang="en-US" altLang="zh-CN" smtClean="0"/>
              <a:t>IEEE</a:t>
            </a:r>
            <a:r>
              <a:rPr lang="zh-CN" altLang="en-US" smtClean="0"/>
              <a:t>开始研究</a:t>
            </a:r>
            <a:r>
              <a:rPr lang="en-US" altLang="zh-CN" smtClean="0"/>
              <a:t>Ethernet</a:t>
            </a:r>
            <a:r>
              <a:rPr lang="zh-CN" altLang="en-US" smtClean="0"/>
              <a:t>的国际标准</a:t>
            </a:r>
            <a:r>
              <a:rPr lang="en-US" altLang="zh-CN" smtClean="0"/>
              <a:t>802.3</a:t>
            </a:r>
            <a:r>
              <a:rPr lang="zh-CN" altLang="en-US" smtClean="0"/>
              <a:t>，定义了</a:t>
            </a:r>
            <a:r>
              <a:rPr lang="en-US" altLang="zh-CN" smtClean="0"/>
              <a:t>802.3 SAP</a:t>
            </a:r>
            <a:r>
              <a:rPr lang="zh-CN" altLang="en-US" smtClean="0"/>
              <a:t>帧格式</a:t>
            </a:r>
          </a:p>
          <a:p>
            <a:pPr lvl="1" eaLnBrk="1" hangingPunct="1">
              <a:defRPr/>
            </a:pPr>
            <a:r>
              <a:rPr lang="en-US" altLang="zh-CN" smtClean="0"/>
              <a:t>1983</a:t>
            </a:r>
            <a:r>
              <a:rPr lang="zh-CN" altLang="en-US" smtClean="0"/>
              <a:t>年，</a:t>
            </a:r>
            <a:r>
              <a:rPr lang="en-US" altLang="zh-CN" smtClean="0"/>
              <a:t>Novell</a:t>
            </a:r>
            <a:r>
              <a:rPr lang="zh-CN" altLang="en-US" smtClean="0"/>
              <a:t>基于</a:t>
            </a:r>
            <a:r>
              <a:rPr lang="en-US" altLang="zh-CN" smtClean="0"/>
              <a:t>IEEE</a:t>
            </a:r>
            <a:r>
              <a:rPr lang="zh-CN" altLang="en-US" smtClean="0"/>
              <a:t>的</a:t>
            </a:r>
            <a:r>
              <a:rPr lang="en-US" altLang="zh-CN" smtClean="0"/>
              <a:t>802.3</a:t>
            </a:r>
            <a:r>
              <a:rPr lang="zh-CN" altLang="en-US" smtClean="0"/>
              <a:t>的原始版开发了专用的</a:t>
            </a:r>
            <a:r>
              <a:rPr lang="en-US" altLang="zh-CN" smtClean="0"/>
              <a:t>Ethernet</a:t>
            </a:r>
            <a:r>
              <a:rPr lang="zh-CN" altLang="en-US" smtClean="0"/>
              <a:t>帧格式</a:t>
            </a:r>
          </a:p>
          <a:p>
            <a:pPr lvl="1" eaLnBrk="1" hangingPunct="1">
              <a:defRPr/>
            </a:pPr>
            <a:r>
              <a:rPr lang="en-US" altLang="zh-CN" smtClean="0"/>
              <a:t>1985</a:t>
            </a:r>
            <a:r>
              <a:rPr lang="zh-CN" altLang="en-US" smtClean="0"/>
              <a:t>年，</a:t>
            </a:r>
            <a:r>
              <a:rPr lang="en-US" altLang="zh-CN" smtClean="0"/>
              <a:t>IEEE</a:t>
            </a:r>
            <a:r>
              <a:rPr lang="zh-CN" altLang="en-US" smtClean="0"/>
              <a:t>推出</a:t>
            </a:r>
            <a:r>
              <a:rPr lang="en-US" altLang="zh-CN" smtClean="0"/>
              <a:t>IEEE 802.3</a:t>
            </a:r>
            <a:r>
              <a:rPr lang="zh-CN" altLang="en-US" smtClean="0"/>
              <a:t>规范，后来为解决</a:t>
            </a:r>
            <a:r>
              <a:rPr lang="en-US" altLang="zh-CN" smtClean="0"/>
              <a:t>Ethernet II</a:t>
            </a:r>
            <a:r>
              <a:rPr lang="zh-CN" altLang="en-US" smtClean="0"/>
              <a:t>与</a:t>
            </a:r>
            <a:r>
              <a:rPr lang="en-US" altLang="zh-CN" smtClean="0"/>
              <a:t>802.3</a:t>
            </a:r>
            <a:r>
              <a:rPr lang="zh-CN" altLang="en-US" smtClean="0"/>
              <a:t>帧格式的兼容问题，推出折衷的</a:t>
            </a:r>
            <a:r>
              <a:rPr lang="en-US" altLang="zh-CN" smtClean="0"/>
              <a:t>802.3 SNAP</a:t>
            </a:r>
            <a:r>
              <a:rPr lang="zh-CN" altLang="en-US" smtClean="0"/>
              <a:t>格式</a:t>
            </a:r>
          </a:p>
          <a:p>
            <a:pPr eaLnBrk="1" hangingPunct="1">
              <a:defRPr/>
            </a:pPr>
            <a:r>
              <a:rPr lang="zh-CN" altLang="en-US" smtClean="0"/>
              <a:t>现在最常见的是：</a:t>
            </a:r>
            <a:r>
              <a:rPr lang="en-US" altLang="zh-CN" smtClean="0"/>
              <a:t>Ethernet II</a:t>
            </a:r>
            <a:r>
              <a:rPr lang="zh-CN" altLang="en-US" smtClean="0"/>
              <a:t>、</a:t>
            </a:r>
            <a:r>
              <a:rPr lang="en-US" altLang="zh-CN" smtClean="0"/>
              <a:t>802.3 SAP</a:t>
            </a:r>
            <a:r>
              <a:rPr lang="zh-CN" altLang="en-US" smtClean="0"/>
              <a:t>和</a:t>
            </a:r>
            <a:r>
              <a:rPr lang="en-US" altLang="zh-CN" smtClean="0"/>
              <a:t>SNAP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Ethernet II</a:t>
            </a:r>
            <a:r>
              <a:rPr lang="zh-CN" altLang="en-US" smtClean="0"/>
              <a:t>标准的帧格式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类型</a:t>
            </a:r>
            <a:r>
              <a:rPr lang="en-US" altLang="zh-CN" smtClean="0"/>
              <a:t>/</a:t>
            </a:r>
            <a:r>
              <a:rPr lang="zh-CN" altLang="en-US" smtClean="0"/>
              <a:t>长度字段的值大于或等于</a:t>
            </a:r>
            <a:r>
              <a:rPr lang="en-US" altLang="zh-CN" smtClean="0"/>
              <a:t>0x0600</a:t>
            </a:r>
            <a:r>
              <a:rPr lang="zh-CN" altLang="en-US" smtClean="0"/>
              <a:t>时，表示上层数据使用的协议类型，例如</a:t>
            </a:r>
            <a:r>
              <a:rPr lang="en-US" altLang="zh-CN" smtClean="0"/>
              <a:t>0x0806</a:t>
            </a:r>
            <a:r>
              <a:rPr lang="zh-CN" altLang="en-US" smtClean="0"/>
              <a:t>表示</a:t>
            </a:r>
            <a:r>
              <a:rPr lang="en-US" altLang="zh-CN" smtClean="0"/>
              <a:t>ARP</a:t>
            </a:r>
            <a:r>
              <a:rPr lang="zh-CN" altLang="en-US" smtClean="0"/>
              <a:t>请求或应答，</a:t>
            </a:r>
            <a:r>
              <a:rPr lang="en-US" altLang="zh-CN" smtClean="0"/>
              <a:t>0x0800</a:t>
            </a:r>
            <a:r>
              <a:rPr lang="zh-CN" altLang="en-US" smtClean="0"/>
              <a:t>表示</a:t>
            </a:r>
            <a:r>
              <a:rPr lang="en-US" altLang="zh-CN" smtClean="0"/>
              <a:t>IP</a:t>
            </a:r>
            <a:r>
              <a:rPr lang="zh-CN" altLang="en-US" smtClean="0"/>
              <a:t>协议； </a:t>
            </a:r>
          </a:p>
        </p:txBody>
      </p:sp>
      <p:pic>
        <p:nvPicPr>
          <p:cNvPr id="17412" name="Picture 4" descr="aa"/>
          <p:cNvPicPr>
            <a:picLocks noChangeAspect="1" noChangeArrowheads="1"/>
          </p:cNvPicPr>
          <p:nvPr/>
        </p:nvPicPr>
        <p:blipFill>
          <a:blip r:embed="rId2" cstate="print"/>
          <a:srcRect l="12297" t="39522" r="14647" b="37726"/>
          <a:stretch>
            <a:fillRect/>
          </a:stretch>
        </p:blipFill>
        <p:spPr bwMode="auto">
          <a:xfrm>
            <a:off x="900113" y="3357563"/>
            <a:ext cx="7489825" cy="174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802.3 SAP</a:t>
            </a:r>
            <a:r>
              <a:rPr lang="zh-CN" altLang="en-US" smtClean="0"/>
              <a:t>和</a:t>
            </a:r>
            <a:r>
              <a:rPr lang="en-US" altLang="zh-CN" smtClean="0"/>
              <a:t>SNAP</a:t>
            </a:r>
            <a:r>
              <a:rPr lang="zh-CN" altLang="en-US" smtClean="0"/>
              <a:t>标准的帧结构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类型</a:t>
            </a:r>
            <a:r>
              <a:rPr lang="en-US" altLang="zh-CN" smtClean="0"/>
              <a:t>/</a:t>
            </a:r>
            <a:r>
              <a:rPr lang="zh-CN" altLang="en-US" smtClean="0"/>
              <a:t>长度字段的值小于</a:t>
            </a:r>
            <a:r>
              <a:rPr lang="en-US" altLang="zh-CN" smtClean="0"/>
              <a:t>0x0600</a:t>
            </a:r>
            <a:r>
              <a:rPr lang="zh-CN" altLang="en-US" smtClean="0"/>
              <a:t>时，表示以太网用户数据的长度 </a:t>
            </a:r>
          </a:p>
          <a:p>
            <a:pPr eaLnBrk="1" hangingPunct="1">
              <a:defRPr/>
            </a:pPr>
            <a:r>
              <a:rPr lang="zh-CN" altLang="en-US" smtClean="0"/>
              <a:t>需要</a:t>
            </a:r>
            <a:r>
              <a:rPr lang="en-US" altLang="zh-CN" smtClean="0"/>
              <a:t>LLC</a:t>
            </a:r>
            <a:r>
              <a:rPr lang="zh-CN" altLang="en-US" smtClean="0"/>
              <a:t>子层的封装以指明上层协议类型</a:t>
            </a:r>
          </a:p>
        </p:txBody>
      </p:sp>
      <p:pic>
        <p:nvPicPr>
          <p:cNvPr id="18436" name="Picture 4" descr="a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7532" b="19737"/>
          <a:stretch>
            <a:fillRect/>
          </a:stretch>
        </p:blipFill>
        <p:spPr bwMode="auto">
          <a:xfrm>
            <a:off x="900113" y="2852738"/>
            <a:ext cx="7559675" cy="3554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2.2.5  </a:t>
            </a:r>
            <a:r>
              <a:rPr lang="zh-CN" altLang="en-US" dirty="0" smtClean="0"/>
              <a:t>以太网广播和冲突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一般把网络中能接收任何一设备发出的广播帧的所有设备的集合，称为</a:t>
            </a:r>
            <a:r>
              <a:rPr lang="zh-CN" altLang="en-US" b="1" dirty="0" smtClean="0"/>
              <a:t>广播域（</a:t>
            </a:r>
            <a:r>
              <a:rPr lang="en-US" b="1" dirty="0" smtClean="0"/>
              <a:t>broadcast domain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。</a:t>
            </a: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0113" name="Object 1"/>
          <p:cNvGraphicFramePr>
            <a:graphicFrameLocks noChangeAspect="1"/>
          </p:cNvGraphicFramePr>
          <p:nvPr/>
        </p:nvGraphicFramePr>
        <p:xfrm>
          <a:off x="1714480" y="2857496"/>
          <a:ext cx="4786346" cy="3431176"/>
        </p:xfrm>
        <a:graphic>
          <a:graphicData uri="http://schemas.openxmlformats.org/presentationml/2006/ole">
            <p:oleObj spid="_x0000_s90113" name="Visio" r:id="rId3" imgW="5843410" imgH="4196117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2.2.5  </a:t>
            </a:r>
            <a:r>
              <a:rPr lang="zh-CN" altLang="en-US" dirty="0" smtClean="0"/>
              <a:t>以太网广播和冲突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291513" cy="4421188"/>
          </a:xfrm>
        </p:spPr>
        <p:txBody>
          <a:bodyPr/>
          <a:lstStyle/>
          <a:p>
            <a:pPr lvl="0"/>
            <a:r>
              <a:rPr lang="zh-CN" altLang="en-US" b="1" dirty="0" smtClean="0"/>
              <a:t>冲突域</a:t>
            </a:r>
            <a:endParaRPr lang="zh-CN" altLang="en-US" dirty="0" smtClean="0"/>
          </a:p>
          <a:p>
            <a:r>
              <a:rPr lang="zh-CN" altLang="en-US" dirty="0" smtClean="0"/>
              <a:t>在以太网传输中，如果网络上两台计算机同时通信，就会发生冲突。共享介质上所有节点在竞争同一带宽传输信息时，都会发生冲突。这个冲突范围就是冲突域</a:t>
            </a:r>
            <a:r>
              <a:rPr lang="zh-CN" altLang="en-US" b="1" dirty="0" smtClean="0"/>
              <a:t>（</a:t>
            </a:r>
            <a:r>
              <a:rPr lang="en-US" b="1" dirty="0" smtClean="0"/>
              <a:t>collision domain</a:t>
            </a:r>
            <a:r>
              <a:rPr lang="zh-CN" altLang="en-US" b="1" dirty="0" smtClean="0"/>
              <a:t>）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4211" name="Object 3"/>
          <p:cNvGraphicFramePr>
            <a:graphicFrameLocks noChangeAspect="1"/>
          </p:cNvGraphicFramePr>
          <p:nvPr/>
        </p:nvGraphicFramePr>
        <p:xfrm>
          <a:off x="1857356" y="3429000"/>
          <a:ext cx="4535161" cy="2928958"/>
        </p:xfrm>
        <a:graphic>
          <a:graphicData uri="http://schemas.openxmlformats.org/presentationml/2006/ole">
            <p:oleObj spid="_x0000_s94211" name="Visio" r:id="rId3" imgW="5843410" imgH="3773402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311299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311300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pic>
          <p:nvPicPr>
            <p:cNvPr id="20486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-107950" y="3141663"/>
            <a:ext cx="3816350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2.2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交换基础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2.3  </a:t>
            </a:r>
            <a:r>
              <a:rPr lang="zh-CN" altLang="en-US" dirty="0" smtClean="0"/>
              <a:t>交换技术基础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291513" cy="4421188"/>
          </a:xfrm>
        </p:spPr>
        <p:txBody>
          <a:bodyPr/>
          <a:lstStyle/>
          <a:p>
            <a:r>
              <a:rPr lang="en-US" b="1" dirty="0" smtClean="0"/>
              <a:t>2.3.1  </a:t>
            </a:r>
            <a:r>
              <a:rPr lang="zh-CN" altLang="en-US" b="1" dirty="0" smtClean="0"/>
              <a:t>什么是交换技术</a:t>
            </a:r>
          </a:p>
          <a:p>
            <a:r>
              <a:rPr lang="zh-CN" altLang="en-US" dirty="0" smtClean="0"/>
              <a:t>交换技术是将用户发送来数据，按一定规格，把数据分割为许多小段的数据分组，在每个分组数据上增加标识，形成分组头，用以指明该分组发往何地址，后面增加控制信息。在一条物理线路上采用动态复用技术，同时传送多个数据分组。</a:t>
            </a:r>
            <a:endParaRPr lang="zh-CN" altLang="en-US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2.3  </a:t>
            </a:r>
            <a:r>
              <a:rPr lang="zh-CN" altLang="en-US" dirty="0" smtClean="0"/>
              <a:t>交换技术基础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000108"/>
            <a:ext cx="4714907" cy="4421188"/>
          </a:xfrm>
        </p:spPr>
        <p:txBody>
          <a:bodyPr/>
          <a:lstStyle/>
          <a:p>
            <a:r>
              <a:rPr lang="en-US" b="1" dirty="0" smtClean="0"/>
              <a:t>2.3.2  </a:t>
            </a:r>
            <a:r>
              <a:rPr lang="zh-CN" altLang="en-US" b="1" dirty="0" smtClean="0"/>
              <a:t>二层交换设备</a:t>
            </a:r>
          </a:p>
          <a:p>
            <a:pPr lvl="0"/>
            <a:r>
              <a:rPr lang="zh-CN" altLang="en-US" b="1" dirty="0" smtClean="0"/>
              <a:t>集线器</a:t>
            </a:r>
            <a:r>
              <a:rPr lang="en-US" b="1" dirty="0" smtClean="0"/>
              <a:t>(Hub)</a:t>
            </a:r>
            <a:endParaRPr lang="zh-CN" altLang="en-US" dirty="0" smtClean="0"/>
          </a:p>
          <a:p>
            <a:r>
              <a:rPr lang="zh-CN" altLang="en-US" dirty="0" smtClean="0"/>
              <a:t>早期以太网采用总线型拓扑，后来向星型拓扑结构发展过程中，集线器起着关键作用。</a:t>
            </a:r>
          </a:p>
          <a:p>
            <a:r>
              <a:rPr lang="zh-CN" altLang="en-US" dirty="0" smtClean="0"/>
              <a:t>集线器英文“</a:t>
            </a:r>
            <a:r>
              <a:rPr lang="en-US" dirty="0" smtClean="0"/>
              <a:t>Hub</a:t>
            </a:r>
            <a:r>
              <a:rPr lang="zh-CN" altLang="en-US" dirty="0" smtClean="0"/>
              <a:t>”是“中心”意思，对接收到信号进行再生整形放大，以扩大网络传输距离，同时把所有节点集中在以它为中心的节点上。工作于</a:t>
            </a:r>
            <a:r>
              <a:rPr lang="en-US" dirty="0" err="1" smtClean="0"/>
              <a:t>OSI</a:t>
            </a:r>
            <a:r>
              <a:rPr lang="zh-CN" altLang="en-US" dirty="0" smtClean="0"/>
              <a:t>参考模型第一层，即“物理层”。</a:t>
            </a:r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83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8305" name="Object 1"/>
          <p:cNvGraphicFramePr>
            <a:graphicFrameLocks noChangeAspect="1"/>
          </p:cNvGraphicFramePr>
          <p:nvPr/>
        </p:nvGraphicFramePr>
        <p:xfrm>
          <a:off x="5214942" y="2571744"/>
          <a:ext cx="3429000" cy="2076450"/>
        </p:xfrm>
        <a:graphic>
          <a:graphicData uri="http://schemas.openxmlformats.org/presentationml/2006/ole">
            <p:oleObj spid="_x0000_s98305" name="Visio" r:id="rId3" imgW="5348338" imgH="3259448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学习目标</a:t>
            </a:r>
            <a:endParaRPr lang="zh-CN" altLang="en-US" dirty="0" smtClean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44575" y="1711325"/>
            <a:ext cx="4751388" cy="4525963"/>
          </a:xfrm>
        </p:spPr>
        <p:txBody>
          <a:bodyPr/>
          <a:lstStyle/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局域网体系结构</a:t>
            </a:r>
          </a:p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以太网基础</a:t>
            </a:r>
          </a:p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交换技术基础</a:t>
            </a:r>
          </a:p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认识交换机设备</a:t>
            </a:r>
          </a:p>
          <a:p>
            <a:r>
              <a:rPr lang="en-US" dirty="0" smtClean="0">
                <a:sym typeface="Wingdings"/>
              </a:rPr>
              <a:t></a:t>
            </a:r>
            <a:r>
              <a:rPr lang="en-US" baseline="-25000" dirty="0" smtClean="0"/>
              <a:t>  </a:t>
            </a:r>
            <a:r>
              <a:rPr lang="zh-CN" altLang="en-US" dirty="0" smtClean="0"/>
              <a:t>交换机设备工作原理</a:t>
            </a:r>
            <a:endParaRPr lang="zh-CN" altLang="en-US" dirty="0"/>
          </a:p>
        </p:txBody>
      </p:sp>
      <p:pic>
        <p:nvPicPr>
          <p:cNvPr id="3076" name="Picture 9" descr="keji2_12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508625" y="3067050"/>
            <a:ext cx="27336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2.3  </a:t>
            </a:r>
            <a:r>
              <a:rPr lang="zh-CN" altLang="en-US" dirty="0" smtClean="0"/>
              <a:t>交换技术基础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291513" cy="4421188"/>
          </a:xfrm>
        </p:spPr>
        <p:txBody>
          <a:bodyPr/>
          <a:lstStyle/>
          <a:p>
            <a:r>
              <a:rPr lang="en-US" b="1" dirty="0" smtClean="0"/>
              <a:t>2.3.2  </a:t>
            </a:r>
            <a:r>
              <a:rPr lang="zh-CN" altLang="en-US" b="1" dirty="0" smtClean="0"/>
              <a:t>二层交换设备</a:t>
            </a:r>
          </a:p>
          <a:p>
            <a:pPr lvl="0"/>
            <a:r>
              <a:rPr lang="zh-CN" altLang="en-US" b="1" dirty="0" smtClean="0"/>
              <a:t>网桥（</a:t>
            </a:r>
            <a:r>
              <a:rPr lang="en-US" b="1" dirty="0" smtClean="0"/>
              <a:t>Bridge</a:t>
            </a:r>
            <a:r>
              <a:rPr lang="zh-CN" altLang="en-US" b="1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网桥是数据链路层设备，网桥具有智能化，能识别信号中携带</a:t>
            </a:r>
            <a:r>
              <a:rPr lang="en-US" dirty="0" smtClean="0"/>
              <a:t>MAC</a:t>
            </a:r>
            <a:r>
              <a:rPr lang="zh-CN" altLang="en-US" dirty="0" smtClean="0"/>
              <a:t>地址，因此能创建两个或多个</a:t>
            </a:r>
            <a:r>
              <a:rPr lang="en-US" dirty="0" smtClean="0"/>
              <a:t>LAN</a:t>
            </a:r>
            <a:r>
              <a:rPr lang="zh-CN" altLang="en-US" dirty="0" smtClean="0"/>
              <a:t>分段，其中每一个分段都是一个独立冲突域。网桥将两个相似网络连接起来，能解析接受到数据帧信息，按地址对帧信号进行转发，过滤</a:t>
            </a:r>
            <a:r>
              <a:rPr lang="en-US" dirty="0" smtClean="0"/>
              <a:t>LAN</a:t>
            </a:r>
            <a:r>
              <a:rPr lang="zh-CN" altLang="en-US" dirty="0" smtClean="0"/>
              <a:t>中冗余通信流，使得本地通信流保留在本地，而只转发属于其他局域网分段的通信流。</a:t>
            </a:r>
            <a:endParaRPr lang="zh-CN" altLang="en-US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2.3  </a:t>
            </a:r>
            <a:r>
              <a:rPr lang="zh-CN" altLang="en-US" dirty="0" smtClean="0"/>
              <a:t>交换技术基础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291513" cy="4421188"/>
          </a:xfrm>
        </p:spPr>
        <p:txBody>
          <a:bodyPr/>
          <a:lstStyle/>
          <a:p>
            <a:r>
              <a:rPr lang="en-US" b="1" dirty="0" smtClean="0"/>
              <a:t>2.3.2  </a:t>
            </a:r>
            <a:r>
              <a:rPr lang="zh-CN" altLang="en-US" b="1" dirty="0" smtClean="0"/>
              <a:t>二层交换设备</a:t>
            </a:r>
          </a:p>
          <a:p>
            <a:pPr lvl="0"/>
            <a:r>
              <a:rPr lang="zh-CN" altLang="en-US" b="1" dirty="0" smtClean="0"/>
              <a:t>网桥（</a:t>
            </a:r>
            <a:r>
              <a:rPr lang="en-US" b="1" dirty="0" smtClean="0"/>
              <a:t>Bridge</a:t>
            </a:r>
            <a:r>
              <a:rPr lang="zh-CN" altLang="en-US" b="1" dirty="0" smtClean="0"/>
              <a:t>）</a:t>
            </a:r>
            <a:endParaRPr lang="zh-CN" altLang="en-US" dirty="0" smtClean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6257" name="Object 1"/>
          <p:cNvGraphicFramePr>
            <a:graphicFrameLocks noChangeAspect="1"/>
          </p:cNvGraphicFramePr>
          <p:nvPr/>
        </p:nvGraphicFramePr>
        <p:xfrm>
          <a:off x="2143108" y="2428868"/>
          <a:ext cx="4429156" cy="3696965"/>
        </p:xfrm>
        <a:graphic>
          <a:graphicData uri="http://schemas.openxmlformats.org/presentationml/2006/ole">
            <p:oleObj spid="_x0000_s96257" name="Visio" r:id="rId3" imgW="7007395" imgH="5853240" progId="Visio.Drawing.11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2.3  </a:t>
            </a:r>
            <a:r>
              <a:rPr lang="zh-CN" altLang="en-US" dirty="0" smtClean="0"/>
              <a:t>交换技术基础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291513" cy="4421188"/>
          </a:xfrm>
        </p:spPr>
        <p:txBody>
          <a:bodyPr/>
          <a:lstStyle/>
          <a:p>
            <a:r>
              <a:rPr lang="en-US" b="1" dirty="0" smtClean="0"/>
              <a:t>2.3.2  </a:t>
            </a:r>
            <a:r>
              <a:rPr lang="zh-CN" altLang="en-US" b="1" dirty="0" smtClean="0"/>
              <a:t>二层交换设备</a:t>
            </a:r>
          </a:p>
          <a:p>
            <a:pPr lvl="0"/>
            <a:r>
              <a:rPr lang="zh-CN" altLang="en-US" b="1" dirty="0" smtClean="0"/>
              <a:t>交换机（</a:t>
            </a:r>
            <a:r>
              <a:rPr lang="en-US" b="1" dirty="0" smtClean="0"/>
              <a:t>Switch</a:t>
            </a:r>
            <a:r>
              <a:rPr lang="zh-CN" altLang="en-US" b="1" dirty="0" smtClean="0"/>
              <a:t>）</a:t>
            </a:r>
            <a:endParaRPr lang="zh-CN" altLang="en-US" dirty="0" smtClean="0"/>
          </a:p>
          <a:p>
            <a:r>
              <a:rPr lang="zh-CN" altLang="en-US" dirty="0" smtClean="0"/>
              <a:t>普通交换机也叫第</a:t>
            </a:r>
            <a:r>
              <a:rPr lang="en-US" dirty="0" smtClean="0"/>
              <a:t>2</a:t>
            </a:r>
            <a:r>
              <a:rPr lang="zh-CN" altLang="en-US" dirty="0" smtClean="0"/>
              <a:t>层交换机，或称为</a:t>
            </a:r>
            <a:r>
              <a:rPr lang="en-US" dirty="0" smtClean="0"/>
              <a:t>LAN</a:t>
            </a:r>
            <a:r>
              <a:rPr lang="zh-CN" altLang="en-US" dirty="0" smtClean="0"/>
              <a:t>交换机，替代集线器优化网络传输效率。像网桥一样，交换机也连接</a:t>
            </a:r>
            <a:r>
              <a:rPr lang="en-US" dirty="0" smtClean="0"/>
              <a:t>LAN</a:t>
            </a:r>
            <a:r>
              <a:rPr lang="zh-CN" altLang="en-US" dirty="0" smtClean="0"/>
              <a:t>分段，利用一张</a:t>
            </a:r>
            <a:r>
              <a:rPr lang="en-US" dirty="0" smtClean="0"/>
              <a:t>MAC</a:t>
            </a:r>
            <a:r>
              <a:rPr lang="zh-CN" altLang="en-US" dirty="0" smtClean="0"/>
              <a:t>地址表来分流帧，从而减少通信量，但交换机的处理速度比网桥要高得多。</a:t>
            </a:r>
            <a:endParaRPr lang="zh-CN" altLang="en-US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99330" name="Picture 2" descr="1"/>
          <p:cNvPicPr>
            <a:picLocks noChangeAspect="1" noChangeArrowheads="1"/>
          </p:cNvPicPr>
          <p:nvPr/>
        </p:nvPicPr>
        <p:blipFill>
          <a:blip r:embed="rId2"/>
          <a:srcRect l="1031" t="11923" r="2061" b="7307"/>
          <a:stretch>
            <a:fillRect/>
          </a:stretch>
        </p:blipFill>
        <p:spPr bwMode="auto">
          <a:xfrm>
            <a:off x="3071802" y="4071942"/>
            <a:ext cx="42291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2.4  </a:t>
            </a:r>
            <a:r>
              <a:rPr lang="zh-CN" altLang="en-US" b="1" dirty="0" smtClean="0"/>
              <a:t>认识交换机设备</a:t>
            </a:r>
            <a:endParaRPr lang="zh-CN" altLang="en-US" b="1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291513" cy="4421188"/>
          </a:xfrm>
        </p:spPr>
        <p:txBody>
          <a:bodyPr/>
          <a:lstStyle/>
          <a:p>
            <a:r>
              <a:rPr lang="en-US" b="1" dirty="0" smtClean="0"/>
              <a:t>2.4.1  </a:t>
            </a:r>
            <a:r>
              <a:rPr lang="zh-CN" altLang="en-US" b="1" dirty="0" smtClean="0"/>
              <a:t>认识交换机端口</a:t>
            </a:r>
            <a:endParaRPr lang="zh-CN" altLang="en-US" b="1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0354" name="Picture 2" descr="RG-S2126S-0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857364"/>
            <a:ext cx="7483307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5" name="Picture 3" descr="未命名-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3786190"/>
            <a:ext cx="4257675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6" name="Picture 4" descr="DSC0506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3571876"/>
            <a:ext cx="24955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7" name="Picture 5" descr="2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429388" y="5286388"/>
            <a:ext cx="197167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0358" name="Picture 6" descr="sfp模块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785918" y="5638800"/>
            <a:ext cx="31146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2.4  </a:t>
            </a:r>
            <a:r>
              <a:rPr lang="zh-CN" altLang="en-US" b="1" dirty="0" smtClean="0"/>
              <a:t>认识交换机设备</a:t>
            </a:r>
            <a:endParaRPr lang="zh-CN" altLang="en-US" b="1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291513" cy="4421188"/>
          </a:xfrm>
        </p:spPr>
        <p:txBody>
          <a:bodyPr/>
          <a:lstStyle/>
          <a:p>
            <a:r>
              <a:rPr lang="en-US" b="1" dirty="0" smtClean="0"/>
              <a:t>2.4.2  </a:t>
            </a:r>
            <a:r>
              <a:rPr lang="zh-CN" altLang="en-US" b="1" dirty="0" smtClean="0"/>
              <a:t>认识交换机组件</a:t>
            </a:r>
            <a:endParaRPr lang="en-GB" altLang="zh-CN" b="1" dirty="0" smtClean="0"/>
          </a:p>
          <a:p>
            <a:pPr lvl="0"/>
            <a:r>
              <a:rPr lang="en-US" b="1" dirty="0" smtClean="0"/>
              <a:t>CPU</a:t>
            </a:r>
            <a:r>
              <a:rPr lang="zh-CN" altLang="en-US" b="1" dirty="0" smtClean="0"/>
              <a:t>芯片</a:t>
            </a:r>
            <a:endParaRPr lang="zh-CN" altLang="en-US" dirty="0" smtClean="0"/>
          </a:p>
          <a:p>
            <a:r>
              <a:rPr lang="zh-CN" altLang="en-US" dirty="0" smtClean="0"/>
              <a:t>交换机的</a:t>
            </a:r>
            <a:r>
              <a:rPr lang="en-US" dirty="0" smtClean="0"/>
              <a:t>CPU</a:t>
            </a:r>
            <a:r>
              <a:rPr lang="zh-CN" altLang="en-US" dirty="0" smtClean="0"/>
              <a:t>主要控制和管理所有网络通讯的运行，理论上可以执行任何网络功能，如图</a:t>
            </a:r>
            <a:r>
              <a:rPr lang="en-US" dirty="0" smtClean="0"/>
              <a:t>2-13</a:t>
            </a:r>
            <a:r>
              <a:rPr lang="zh-CN" altLang="en-US" dirty="0" smtClean="0"/>
              <a:t>所示。</a:t>
            </a:r>
            <a:endParaRPr lang="zh-CN" altLang="en-US" b="1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1378" name="Picture 2" descr="untitled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1802" y="3714752"/>
            <a:ext cx="253365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2.4  </a:t>
            </a:r>
            <a:r>
              <a:rPr lang="zh-CN" altLang="en-US" b="1" dirty="0" smtClean="0"/>
              <a:t>认识交换机设备</a:t>
            </a:r>
            <a:endParaRPr lang="zh-CN" altLang="en-US" b="1" dirty="0"/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58" y="1214422"/>
            <a:ext cx="8291513" cy="4421188"/>
          </a:xfrm>
        </p:spPr>
        <p:txBody>
          <a:bodyPr/>
          <a:lstStyle/>
          <a:p>
            <a:r>
              <a:rPr lang="en-US" b="1" dirty="0" smtClean="0"/>
              <a:t>2.4.2  </a:t>
            </a:r>
            <a:r>
              <a:rPr lang="zh-CN" altLang="en-US" b="1" dirty="0" smtClean="0"/>
              <a:t>认识交换机组件</a:t>
            </a:r>
            <a:endParaRPr lang="en-GB" altLang="zh-CN" b="1" dirty="0" smtClean="0"/>
          </a:p>
          <a:p>
            <a:pPr lvl="0"/>
            <a:r>
              <a:rPr lang="en-US" b="1" dirty="0" err="1" smtClean="0"/>
              <a:t>ASIC</a:t>
            </a:r>
            <a:r>
              <a:rPr lang="zh-CN" altLang="en-US" b="1" dirty="0" smtClean="0"/>
              <a:t>芯片</a:t>
            </a:r>
            <a:endParaRPr lang="zh-CN" altLang="en-US" dirty="0" smtClean="0"/>
          </a:p>
          <a:p>
            <a:r>
              <a:rPr lang="zh-CN" altLang="en-US" dirty="0" smtClean="0"/>
              <a:t>交换机的</a:t>
            </a:r>
            <a:r>
              <a:rPr lang="en-US" dirty="0" err="1" smtClean="0"/>
              <a:t>ASIC</a:t>
            </a:r>
            <a:r>
              <a:rPr lang="zh-CN" altLang="en-US" dirty="0" smtClean="0"/>
              <a:t>芯片，是连接</a:t>
            </a:r>
            <a:r>
              <a:rPr lang="en-US" dirty="0" smtClean="0"/>
              <a:t>CPU</a:t>
            </a:r>
            <a:r>
              <a:rPr lang="zh-CN" altLang="en-US" dirty="0" smtClean="0"/>
              <a:t>和前端接口的专门的硬件集成电路，并行转发数据，提供高性能的基于硬件的功能特性，主要提供接口数据的解析、缓冲、拥塞避免、链路聚合、</a:t>
            </a:r>
            <a:r>
              <a:rPr lang="en-US" dirty="0" err="1" smtClean="0"/>
              <a:t>VLAN</a:t>
            </a:r>
            <a:r>
              <a:rPr lang="zh-CN" altLang="en-US" dirty="0" smtClean="0"/>
              <a:t>标记、广播抑制、</a:t>
            </a:r>
            <a:r>
              <a:rPr lang="en-US" dirty="0" smtClean="0"/>
              <a:t>ACL</a:t>
            </a:r>
            <a:r>
              <a:rPr lang="zh-CN" altLang="en-US" dirty="0" smtClean="0"/>
              <a:t>、</a:t>
            </a:r>
            <a:r>
              <a:rPr lang="en-US" dirty="0" err="1" smtClean="0"/>
              <a:t>QOS</a:t>
            </a:r>
            <a:r>
              <a:rPr lang="zh-CN" altLang="en-US" dirty="0" smtClean="0"/>
              <a:t>等功能，如图</a:t>
            </a:r>
            <a:r>
              <a:rPr lang="en-US" dirty="0" smtClean="0"/>
              <a:t>2-14</a:t>
            </a:r>
            <a:r>
              <a:rPr lang="zh-CN" altLang="en-US" dirty="0" smtClean="0"/>
              <a:t>所示。</a:t>
            </a:r>
            <a:endParaRPr lang="zh-CN" altLang="en-US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402" name="图片 1" descr="1-2-25"/>
          <p:cNvPicPr>
            <a:picLocks noChangeAspect="1" noChangeArrowheads="1"/>
          </p:cNvPicPr>
          <p:nvPr/>
        </p:nvPicPr>
        <p:blipFill>
          <a:blip r:embed="rId2" cstate="print"/>
          <a:srcRect t="6050"/>
          <a:stretch>
            <a:fillRect/>
          </a:stretch>
        </p:blipFill>
        <p:spPr bwMode="auto">
          <a:xfrm>
            <a:off x="2643174" y="4286256"/>
            <a:ext cx="355282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2.4.3  </a:t>
            </a:r>
            <a:r>
              <a:rPr lang="zh-CN" altLang="en-US" dirty="0" smtClean="0"/>
              <a:t>衡量交换机性能的参数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 b="1" dirty="0" smtClean="0"/>
              <a:t>背板带宽</a:t>
            </a:r>
            <a:endParaRPr lang="en-GB" altLang="zh-CN" b="1" dirty="0" smtClean="0"/>
          </a:p>
          <a:p>
            <a:r>
              <a:rPr lang="zh-CN" altLang="en-US" b="1" dirty="0" smtClean="0"/>
              <a:t>包转发率</a:t>
            </a:r>
            <a:endParaRPr lang="zh-CN" altLang="en-US" dirty="0" smtClean="0"/>
          </a:p>
          <a:p>
            <a:r>
              <a:rPr lang="zh-CN" altLang="en-US" b="1" dirty="0" smtClean="0"/>
              <a:t>线速交换</a:t>
            </a:r>
            <a:endParaRPr lang="zh-CN" altLang="en-US" dirty="0" smtClean="0"/>
          </a:p>
          <a:p>
            <a:r>
              <a:rPr lang="zh-CN" altLang="en-US" b="1" dirty="0" smtClean="0"/>
              <a:t>支持</a:t>
            </a:r>
            <a:r>
              <a:rPr lang="en-US" b="1" dirty="0" err="1" smtClean="0"/>
              <a:t>VLAN</a:t>
            </a:r>
            <a:r>
              <a:rPr lang="en-US" b="1" dirty="0" smtClean="0"/>
              <a:t> </a:t>
            </a:r>
            <a:r>
              <a:rPr lang="zh-CN" altLang="en-US" b="1" dirty="0" smtClean="0"/>
              <a:t>数量</a:t>
            </a:r>
            <a:endParaRPr lang="zh-CN" altLang="en-US" dirty="0" smtClean="0"/>
          </a:p>
          <a:p>
            <a:r>
              <a:rPr lang="en-US" b="1" dirty="0" smtClean="0"/>
              <a:t>MAC</a:t>
            </a:r>
            <a:r>
              <a:rPr lang="zh-CN" altLang="en-US" b="1" dirty="0" smtClean="0"/>
              <a:t>地址表</a:t>
            </a:r>
            <a:endParaRPr lang="zh-CN" altLang="en-US" dirty="0" smtClean="0"/>
          </a:p>
          <a:p>
            <a:pPr lvl="0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交换机工作原理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根据数据帧中的目标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地址，在端口之间进行帧转发 </a:t>
            </a:r>
          </a:p>
          <a:p>
            <a:pPr eaLnBrk="1" hangingPunct="1">
              <a:defRPr/>
            </a:pPr>
            <a:r>
              <a:rPr lang="zh-CN" altLang="en-US" dirty="0" smtClean="0"/>
              <a:t>交换机的三项主要功能：</a:t>
            </a:r>
          </a:p>
          <a:p>
            <a:pPr lvl="1" eaLnBrk="1" hangingPunct="1">
              <a:defRPr/>
            </a:pPr>
            <a:r>
              <a:rPr lang="en-US" altLang="zh-CN" dirty="0" smtClean="0"/>
              <a:t>MAC</a:t>
            </a:r>
            <a:r>
              <a:rPr lang="zh-CN" altLang="en-US" dirty="0" smtClean="0"/>
              <a:t>地址表学习</a:t>
            </a:r>
          </a:p>
          <a:p>
            <a:pPr lvl="1" eaLnBrk="1" hangingPunct="1">
              <a:defRPr/>
            </a:pPr>
            <a:r>
              <a:rPr lang="zh-CN" altLang="en-US" dirty="0" smtClean="0"/>
              <a:t>转发</a:t>
            </a:r>
            <a:r>
              <a:rPr lang="en-US" altLang="zh-CN" dirty="0" smtClean="0"/>
              <a:t>/</a:t>
            </a:r>
            <a:r>
              <a:rPr lang="zh-CN" altLang="en-US" dirty="0" smtClean="0"/>
              <a:t>过滤数据帧</a:t>
            </a:r>
          </a:p>
          <a:p>
            <a:pPr lvl="1" eaLnBrk="1" hangingPunct="1">
              <a:defRPr/>
            </a:pPr>
            <a:r>
              <a:rPr lang="zh-CN" altLang="en-US" dirty="0" smtClean="0"/>
              <a:t>消除第二层环路</a:t>
            </a:r>
          </a:p>
          <a:p>
            <a:pPr eaLnBrk="1" hangingPunct="1">
              <a:defRPr/>
            </a:pPr>
            <a:r>
              <a:rPr lang="en-US" altLang="zh-CN" dirty="0" smtClean="0"/>
              <a:t>MAC</a:t>
            </a:r>
            <a:r>
              <a:rPr lang="zh-CN" altLang="en-US" dirty="0" smtClean="0"/>
              <a:t>地址表：存储地址到端口的映射关系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地址学习</a:t>
            </a:r>
          </a:p>
        </p:txBody>
      </p:sp>
      <p:sp>
        <p:nvSpPr>
          <p:cNvPr id="289796" name="Line 4"/>
          <p:cNvSpPr>
            <a:spLocks noChangeShapeType="1"/>
          </p:cNvSpPr>
          <p:nvPr/>
        </p:nvSpPr>
        <p:spPr bwMode="auto">
          <a:xfrm>
            <a:off x="1908175" y="2654300"/>
            <a:ext cx="1223963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22532" name="Picture 5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222500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9798" name="Line 6"/>
          <p:cNvSpPr>
            <a:spLocks noChangeShapeType="1"/>
          </p:cNvSpPr>
          <p:nvPr/>
        </p:nvSpPr>
        <p:spPr bwMode="auto">
          <a:xfrm>
            <a:off x="6084888" y="2654300"/>
            <a:ext cx="1223962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9799" name="Line 7"/>
          <p:cNvSpPr>
            <a:spLocks noChangeShapeType="1"/>
          </p:cNvSpPr>
          <p:nvPr/>
        </p:nvSpPr>
        <p:spPr bwMode="auto">
          <a:xfrm>
            <a:off x="3132138" y="26543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9800" name="Line 8"/>
          <p:cNvSpPr>
            <a:spLocks noChangeShapeType="1"/>
          </p:cNvSpPr>
          <p:nvPr/>
        </p:nvSpPr>
        <p:spPr bwMode="auto">
          <a:xfrm>
            <a:off x="6084888" y="26543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9801" name="Line 9"/>
          <p:cNvSpPr>
            <a:spLocks noChangeShapeType="1"/>
          </p:cNvSpPr>
          <p:nvPr/>
        </p:nvSpPr>
        <p:spPr bwMode="auto">
          <a:xfrm>
            <a:off x="3132138" y="3589338"/>
            <a:ext cx="295275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9802" name="Line 10"/>
          <p:cNvSpPr>
            <a:spLocks noChangeShapeType="1"/>
          </p:cNvSpPr>
          <p:nvPr/>
        </p:nvSpPr>
        <p:spPr bwMode="auto">
          <a:xfrm>
            <a:off x="3132138" y="3733800"/>
            <a:ext cx="295275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9803" name="Line 11"/>
          <p:cNvSpPr>
            <a:spLocks noChangeShapeType="1"/>
          </p:cNvSpPr>
          <p:nvPr/>
        </p:nvSpPr>
        <p:spPr bwMode="auto">
          <a:xfrm>
            <a:off x="3132138" y="37338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9804" name="Line 12"/>
          <p:cNvSpPr>
            <a:spLocks noChangeShapeType="1"/>
          </p:cNvSpPr>
          <p:nvPr/>
        </p:nvSpPr>
        <p:spPr bwMode="auto">
          <a:xfrm>
            <a:off x="6084888" y="37338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9805" name="Line 13"/>
          <p:cNvSpPr>
            <a:spLocks noChangeShapeType="1"/>
          </p:cNvSpPr>
          <p:nvPr/>
        </p:nvSpPr>
        <p:spPr bwMode="auto">
          <a:xfrm>
            <a:off x="1908175" y="4670425"/>
            <a:ext cx="1223963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89806" name="Line 14"/>
          <p:cNvSpPr>
            <a:spLocks noChangeShapeType="1"/>
          </p:cNvSpPr>
          <p:nvPr/>
        </p:nvSpPr>
        <p:spPr bwMode="auto">
          <a:xfrm>
            <a:off x="6084888" y="4670425"/>
            <a:ext cx="1223962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22542" name="Picture 15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4238625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3" name="Picture 16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4238625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4" name="Picture 17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2222500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5" name="Picture 18" descr="接入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3302000"/>
            <a:ext cx="9382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6" name="Rectangle 19"/>
          <p:cNvSpPr>
            <a:spLocks noChangeArrowheads="1"/>
          </p:cNvSpPr>
          <p:nvPr/>
        </p:nvSpPr>
        <p:spPr bwMode="auto">
          <a:xfrm>
            <a:off x="3563938" y="1501775"/>
            <a:ext cx="2087562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E0: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E1: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E2: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E3: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>
            <a:off x="3887788" y="1141413"/>
            <a:ext cx="1439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MAC</a:t>
            </a:r>
            <a:r>
              <a:rPr lang="zh-CN" altLang="en-US" sz="1600" b="1">
                <a:effectLst/>
                <a:ea typeface="宋体" pitchFamily="2" charset="-122"/>
              </a:rPr>
              <a:t>地址表</a:t>
            </a:r>
          </a:p>
        </p:txBody>
      </p:sp>
      <p:sp>
        <p:nvSpPr>
          <p:cNvPr id="22548" name="Text Box 21"/>
          <p:cNvSpPr txBox="1">
            <a:spLocks noChangeArrowheads="1"/>
          </p:cNvSpPr>
          <p:nvPr/>
        </p:nvSpPr>
        <p:spPr bwMode="auto">
          <a:xfrm>
            <a:off x="3851275" y="31575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E0</a:t>
            </a:r>
          </a:p>
        </p:txBody>
      </p:sp>
      <p:sp>
        <p:nvSpPr>
          <p:cNvPr id="22549" name="Text Box 22"/>
          <p:cNvSpPr txBox="1">
            <a:spLocks noChangeArrowheads="1"/>
          </p:cNvSpPr>
          <p:nvPr/>
        </p:nvSpPr>
        <p:spPr bwMode="auto">
          <a:xfrm>
            <a:off x="5003800" y="31575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E1</a:t>
            </a:r>
          </a:p>
        </p:txBody>
      </p:sp>
      <p:sp>
        <p:nvSpPr>
          <p:cNvPr id="22550" name="Text Box 23"/>
          <p:cNvSpPr txBox="1">
            <a:spLocks noChangeArrowheads="1"/>
          </p:cNvSpPr>
          <p:nvPr/>
        </p:nvSpPr>
        <p:spPr bwMode="auto">
          <a:xfrm>
            <a:off x="3851275" y="384175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E2</a:t>
            </a:r>
          </a:p>
        </p:txBody>
      </p:sp>
      <p:sp>
        <p:nvSpPr>
          <p:cNvPr id="22551" name="Text Box 24"/>
          <p:cNvSpPr txBox="1">
            <a:spLocks noChangeArrowheads="1"/>
          </p:cNvSpPr>
          <p:nvPr/>
        </p:nvSpPr>
        <p:spPr bwMode="auto">
          <a:xfrm>
            <a:off x="5003800" y="38433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E3</a:t>
            </a:r>
          </a:p>
        </p:txBody>
      </p:sp>
      <p:sp>
        <p:nvSpPr>
          <p:cNvPr id="22552" name="Text Box 25"/>
          <p:cNvSpPr txBox="1">
            <a:spLocks noChangeArrowheads="1"/>
          </p:cNvSpPr>
          <p:nvPr/>
        </p:nvSpPr>
        <p:spPr bwMode="auto">
          <a:xfrm>
            <a:off x="755650" y="3086100"/>
            <a:ext cx="20161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A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00-D0-F8-00-11-11 </a:t>
            </a:r>
          </a:p>
        </p:txBody>
      </p:sp>
      <p:sp>
        <p:nvSpPr>
          <p:cNvPr id="22553" name="Text Box 26"/>
          <p:cNvSpPr txBox="1">
            <a:spLocks noChangeArrowheads="1"/>
          </p:cNvSpPr>
          <p:nvPr/>
        </p:nvSpPr>
        <p:spPr bwMode="auto">
          <a:xfrm>
            <a:off x="6661150" y="3157538"/>
            <a:ext cx="20161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B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00-D0-F8-00-22-22 </a:t>
            </a:r>
          </a:p>
        </p:txBody>
      </p:sp>
      <p:sp>
        <p:nvSpPr>
          <p:cNvPr id="22554" name="Text Box 27"/>
          <p:cNvSpPr txBox="1">
            <a:spLocks noChangeArrowheads="1"/>
          </p:cNvSpPr>
          <p:nvPr/>
        </p:nvSpPr>
        <p:spPr bwMode="auto">
          <a:xfrm>
            <a:off x="755650" y="5246688"/>
            <a:ext cx="20161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C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00-D0-F8-00-33-33 </a:t>
            </a:r>
          </a:p>
        </p:txBody>
      </p:sp>
      <p:sp>
        <p:nvSpPr>
          <p:cNvPr id="22555" name="Text Box 28"/>
          <p:cNvSpPr txBox="1">
            <a:spLocks noChangeArrowheads="1"/>
          </p:cNvSpPr>
          <p:nvPr/>
        </p:nvSpPr>
        <p:spPr bwMode="auto">
          <a:xfrm>
            <a:off x="6661150" y="5318125"/>
            <a:ext cx="20161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D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00-D0-F8-00-44-44 </a:t>
            </a:r>
          </a:p>
        </p:txBody>
      </p:sp>
      <p:sp>
        <p:nvSpPr>
          <p:cNvPr id="289821" name="AutoShape 29"/>
          <p:cNvSpPr>
            <a:spLocks/>
          </p:cNvSpPr>
          <p:nvPr/>
        </p:nvSpPr>
        <p:spPr bwMode="auto">
          <a:xfrm>
            <a:off x="1116013" y="1412875"/>
            <a:ext cx="1476375" cy="576263"/>
          </a:xfrm>
          <a:prstGeom prst="accentCallout1">
            <a:avLst>
              <a:gd name="adj1" fmla="val 19833"/>
              <a:gd name="adj2" fmla="val 105162"/>
              <a:gd name="adj3" fmla="val 67495"/>
              <a:gd name="adj4" fmla="val 160968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初始的</a:t>
            </a: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MAC</a:t>
            </a: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地址表为空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地址学习</a:t>
            </a:r>
          </a:p>
        </p:txBody>
      </p:sp>
      <p:sp>
        <p:nvSpPr>
          <p:cNvPr id="290820" name="Line 4"/>
          <p:cNvSpPr>
            <a:spLocks noChangeShapeType="1"/>
          </p:cNvSpPr>
          <p:nvPr/>
        </p:nvSpPr>
        <p:spPr bwMode="auto">
          <a:xfrm>
            <a:off x="1908175" y="2654300"/>
            <a:ext cx="1223963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23556" name="Picture 5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222500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0822" name="Line 6"/>
          <p:cNvSpPr>
            <a:spLocks noChangeShapeType="1"/>
          </p:cNvSpPr>
          <p:nvPr/>
        </p:nvSpPr>
        <p:spPr bwMode="auto">
          <a:xfrm>
            <a:off x="6084888" y="2654300"/>
            <a:ext cx="1223962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0823" name="Line 7"/>
          <p:cNvSpPr>
            <a:spLocks noChangeShapeType="1"/>
          </p:cNvSpPr>
          <p:nvPr/>
        </p:nvSpPr>
        <p:spPr bwMode="auto">
          <a:xfrm>
            <a:off x="3132138" y="26543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0824" name="Line 8"/>
          <p:cNvSpPr>
            <a:spLocks noChangeShapeType="1"/>
          </p:cNvSpPr>
          <p:nvPr/>
        </p:nvSpPr>
        <p:spPr bwMode="auto">
          <a:xfrm>
            <a:off x="6084888" y="26543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0825" name="Line 9"/>
          <p:cNvSpPr>
            <a:spLocks noChangeShapeType="1"/>
          </p:cNvSpPr>
          <p:nvPr/>
        </p:nvSpPr>
        <p:spPr bwMode="auto">
          <a:xfrm>
            <a:off x="3132138" y="3589338"/>
            <a:ext cx="295275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0826" name="Line 10"/>
          <p:cNvSpPr>
            <a:spLocks noChangeShapeType="1"/>
          </p:cNvSpPr>
          <p:nvPr/>
        </p:nvSpPr>
        <p:spPr bwMode="auto">
          <a:xfrm>
            <a:off x="3132138" y="3733800"/>
            <a:ext cx="295275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0827" name="Line 11"/>
          <p:cNvSpPr>
            <a:spLocks noChangeShapeType="1"/>
          </p:cNvSpPr>
          <p:nvPr/>
        </p:nvSpPr>
        <p:spPr bwMode="auto">
          <a:xfrm>
            <a:off x="3132138" y="37338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0828" name="Line 12"/>
          <p:cNvSpPr>
            <a:spLocks noChangeShapeType="1"/>
          </p:cNvSpPr>
          <p:nvPr/>
        </p:nvSpPr>
        <p:spPr bwMode="auto">
          <a:xfrm>
            <a:off x="6084888" y="37338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0829" name="Line 13"/>
          <p:cNvSpPr>
            <a:spLocks noChangeShapeType="1"/>
          </p:cNvSpPr>
          <p:nvPr/>
        </p:nvSpPr>
        <p:spPr bwMode="auto">
          <a:xfrm>
            <a:off x="1908175" y="4670425"/>
            <a:ext cx="1223963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0830" name="Line 14"/>
          <p:cNvSpPr>
            <a:spLocks noChangeShapeType="1"/>
          </p:cNvSpPr>
          <p:nvPr/>
        </p:nvSpPr>
        <p:spPr bwMode="auto">
          <a:xfrm>
            <a:off x="6084888" y="4670425"/>
            <a:ext cx="1223962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23566" name="Picture 15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4238625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7" name="Picture 16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4238625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8" name="Picture 17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2222500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9" name="Picture 18" descr="接入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3302000"/>
            <a:ext cx="9382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70" name="Rectangle 19"/>
          <p:cNvSpPr>
            <a:spLocks noChangeArrowheads="1"/>
          </p:cNvSpPr>
          <p:nvPr/>
        </p:nvSpPr>
        <p:spPr bwMode="auto">
          <a:xfrm>
            <a:off x="3419475" y="1501775"/>
            <a:ext cx="2376488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E0:  00-D0-F8-00-11-11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E1: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E2: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E3:</a:t>
            </a:r>
          </a:p>
        </p:txBody>
      </p:sp>
      <p:sp>
        <p:nvSpPr>
          <p:cNvPr id="23571" name="Text Box 20"/>
          <p:cNvSpPr txBox="1">
            <a:spLocks noChangeArrowheads="1"/>
          </p:cNvSpPr>
          <p:nvPr/>
        </p:nvSpPr>
        <p:spPr bwMode="auto">
          <a:xfrm>
            <a:off x="3887788" y="1141413"/>
            <a:ext cx="1439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MAC</a:t>
            </a:r>
            <a:r>
              <a:rPr lang="zh-CN" altLang="en-US" sz="1600" b="1">
                <a:effectLst/>
                <a:ea typeface="宋体" pitchFamily="2" charset="-122"/>
              </a:rPr>
              <a:t>地址表</a:t>
            </a:r>
          </a:p>
        </p:txBody>
      </p:sp>
      <p:sp>
        <p:nvSpPr>
          <p:cNvPr id="23572" name="Text Box 21"/>
          <p:cNvSpPr txBox="1">
            <a:spLocks noChangeArrowheads="1"/>
          </p:cNvSpPr>
          <p:nvPr/>
        </p:nvSpPr>
        <p:spPr bwMode="auto">
          <a:xfrm>
            <a:off x="3851275" y="31575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E0</a:t>
            </a:r>
          </a:p>
        </p:txBody>
      </p:sp>
      <p:sp>
        <p:nvSpPr>
          <p:cNvPr id="23573" name="Text Box 22"/>
          <p:cNvSpPr txBox="1">
            <a:spLocks noChangeArrowheads="1"/>
          </p:cNvSpPr>
          <p:nvPr/>
        </p:nvSpPr>
        <p:spPr bwMode="auto">
          <a:xfrm>
            <a:off x="5003800" y="31575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E1</a:t>
            </a:r>
          </a:p>
        </p:txBody>
      </p:sp>
      <p:sp>
        <p:nvSpPr>
          <p:cNvPr id="23574" name="Text Box 23"/>
          <p:cNvSpPr txBox="1">
            <a:spLocks noChangeArrowheads="1"/>
          </p:cNvSpPr>
          <p:nvPr/>
        </p:nvSpPr>
        <p:spPr bwMode="auto">
          <a:xfrm>
            <a:off x="3851275" y="384175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E2</a:t>
            </a:r>
          </a:p>
        </p:txBody>
      </p:sp>
      <p:sp>
        <p:nvSpPr>
          <p:cNvPr id="23575" name="Text Box 24"/>
          <p:cNvSpPr txBox="1">
            <a:spLocks noChangeArrowheads="1"/>
          </p:cNvSpPr>
          <p:nvPr/>
        </p:nvSpPr>
        <p:spPr bwMode="auto">
          <a:xfrm>
            <a:off x="5003800" y="38433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E3</a:t>
            </a:r>
          </a:p>
        </p:txBody>
      </p:sp>
      <p:sp>
        <p:nvSpPr>
          <p:cNvPr id="23576" name="Text Box 25"/>
          <p:cNvSpPr txBox="1">
            <a:spLocks noChangeArrowheads="1"/>
          </p:cNvSpPr>
          <p:nvPr/>
        </p:nvSpPr>
        <p:spPr bwMode="auto">
          <a:xfrm>
            <a:off x="755650" y="3086100"/>
            <a:ext cx="20161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A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00-D0-F8-00-11-11 </a:t>
            </a:r>
          </a:p>
        </p:txBody>
      </p:sp>
      <p:sp>
        <p:nvSpPr>
          <p:cNvPr id="23577" name="Text Box 26"/>
          <p:cNvSpPr txBox="1">
            <a:spLocks noChangeArrowheads="1"/>
          </p:cNvSpPr>
          <p:nvPr/>
        </p:nvSpPr>
        <p:spPr bwMode="auto">
          <a:xfrm>
            <a:off x="6661150" y="3157538"/>
            <a:ext cx="20161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B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00-D0-F8-00-22-22 </a:t>
            </a:r>
          </a:p>
        </p:txBody>
      </p:sp>
      <p:sp>
        <p:nvSpPr>
          <p:cNvPr id="23578" name="Text Box 27"/>
          <p:cNvSpPr txBox="1">
            <a:spLocks noChangeArrowheads="1"/>
          </p:cNvSpPr>
          <p:nvPr/>
        </p:nvSpPr>
        <p:spPr bwMode="auto">
          <a:xfrm>
            <a:off x="755650" y="5246688"/>
            <a:ext cx="20161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C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00-D0-F8-00-33-33 </a:t>
            </a:r>
          </a:p>
        </p:txBody>
      </p:sp>
      <p:sp>
        <p:nvSpPr>
          <p:cNvPr id="23579" name="Text Box 28"/>
          <p:cNvSpPr txBox="1">
            <a:spLocks noChangeArrowheads="1"/>
          </p:cNvSpPr>
          <p:nvPr/>
        </p:nvSpPr>
        <p:spPr bwMode="auto">
          <a:xfrm>
            <a:off x="6661150" y="5318125"/>
            <a:ext cx="20161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D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00-D0-F8-00-44-44 </a:t>
            </a:r>
          </a:p>
        </p:txBody>
      </p:sp>
      <p:sp>
        <p:nvSpPr>
          <p:cNvPr id="290846" name="AutoShape 30"/>
          <p:cNvSpPr>
            <a:spLocks/>
          </p:cNvSpPr>
          <p:nvPr/>
        </p:nvSpPr>
        <p:spPr bwMode="auto">
          <a:xfrm>
            <a:off x="323850" y="1125538"/>
            <a:ext cx="2486025" cy="1008062"/>
          </a:xfrm>
          <a:prstGeom prst="accentCallout1">
            <a:avLst>
              <a:gd name="adj1" fmla="val 11338"/>
              <a:gd name="adj2" fmla="val 103065"/>
              <a:gd name="adj3" fmla="val 64250"/>
              <a:gd name="adj4" fmla="val 121648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主机</a:t>
            </a:r>
            <a:r>
              <a:rPr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A</a:t>
            </a:r>
            <a:r>
              <a:rPr lang="zh-CN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发给主机</a:t>
            </a:r>
            <a:r>
              <a:rPr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C</a:t>
            </a:r>
            <a:r>
              <a:rPr lang="zh-CN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的数据帧将被泛洪，同时</a:t>
            </a:r>
            <a:r>
              <a:rPr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MAC</a:t>
            </a:r>
            <a:r>
              <a:rPr lang="zh-CN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地址表中增加主机</a:t>
            </a:r>
            <a:r>
              <a:rPr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A</a:t>
            </a:r>
            <a:r>
              <a:rPr lang="zh-CN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和端口</a:t>
            </a:r>
            <a:r>
              <a:rPr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E0</a:t>
            </a:r>
            <a:r>
              <a:rPr lang="zh-CN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的映射关系</a:t>
            </a:r>
          </a:p>
        </p:txBody>
      </p:sp>
      <p:sp>
        <p:nvSpPr>
          <p:cNvPr id="290847" name="Line 31"/>
          <p:cNvSpPr>
            <a:spLocks noChangeShapeType="1"/>
          </p:cNvSpPr>
          <p:nvPr/>
        </p:nvSpPr>
        <p:spPr bwMode="auto">
          <a:xfrm>
            <a:off x="2124075" y="2781300"/>
            <a:ext cx="7921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0848" name="Line 32"/>
          <p:cNvSpPr>
            <a:spLocks noChangeShapeType="1"/>
          </p:cNvSpPr>
          <p:nvPr/>
        </p:nvSpPr>
        <p:spPr bwMode="auto">
          <a:xfrm>
            <a:off x="5219700" y="3429000"/>
            <a:ext cx="7921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0849" name="Line 33"/>
          <p:cNvSpPr>
            <a:spLocks noChangeShapeType="1"/>
          </p:cNvSpPr>
          <p:nvPr/>
        </p:nvSpPr>
        <p:spPr bwMode="auto">
          <a:xfrm>
            <a:off x="5219700" y="3860800"/>
            <a:ext cx="7921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0850" name="Line 34"/>
          <p:cNvSpPr>
            <a:spLocks noChangeShapeType="1"/>
          </p:cNvSpPr>
          <p:nvPr/>
        </p:nvSpPr>
        <p:spPr bwMode="auto">
          <a:xfrm flipH="1">
            <a:off x="3203575" y="3860800"/>
            <a:ext cx="7921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0851" name="Line 35"/>
          <p:cNvSpPr>
            <a:spLocks noChangeShapeType="1"/>
          </p:cNvSpPr>
          <p:nvPr/>
        </p:nvSpPr>
        <p:spPr bwMode="auto">
          <a:xfrm>
            <a:off x="3276600" y="3429000"/>
            <a:ext cx="7921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0852" name="Line 36"/>
          <p:cNvSpPr>
            <a:spLocks noChangeShapeType="1"/>
          </p:cNvSpPr>
          <p:nvPr/>
        </p:nvSpPr>
        <p:spPr bwMode="auto">
          <a:xfrm>
            <a:off x="2987675" y="2781300"/>
            <a:ext cx="0" cy="64770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学习目标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6625" y="1654175"/>
            <a:ext cx="5003800" cy="436245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通过本章的学习，希望您能够：</a:t>
            </a:r>
          </a:p>
          <a:p>
            <a:pPr lvl="1" eaLnBrk="1" hangingPunct="1">
              <a:defRPr/>
            </a:pPr>
            <a:r>
              <a:rPr lang="zh-CN" altLang="en-US" dirty="0" smtClean="0"/>
              <a:t>理解数据链路层的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子层和</a:t>
            </a:r>
            <a:r>
              <a:rPr lang="en-US" altLang="zh-CN" dirty="0" smtClean="0"/>
              <a:t>LLC</a:t>
            </a:r>
            <a:r>
              <a:rPr lang="zh-CN" altLang="en-US" dirty="0" smtClean="0"/>
              <a:t>子层</a:t>
            </a:r>
          </a:p>
          <a:p>
            <a:pPr lvl="1" eaLnBrk="1" hangingPunct="1">
              <a:defRPr/>
            </a:pPr>
            <a:r>
              <a:rPr lang="zh-CN" altLang="en-US" dirty="0" smtClean="0"/>
              <a:t>理解以太网的工作原理和发展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理解冲突域的概念</a:t>
            </a:r>
          </a:p>
          <a:p>
            <a:pPr lvl="1" eaLnBrk="1" hangingPunct="1">
              <a:defRPr/>
            </a:pPr>
            <a:r>
              <a:rPr lang="zh-CN" altLang="en-US" dirty="0" smtClean="0"/>
              <a:t>掌握以太网的帧格式</a:t>
            </a:r>
          </a:p>
          <a:p>
            <a:pPr lvl="1" eaLnBrk="1" hangingPunct="1">
              <a:defRPr/>
            </a:pPr>
            <a:r>
              <a:rPr lang="zh-CN" altLang="en-US" dirty="0" smtClean="0"/>
              <a:t>掌握交换机的工作原理</a:t>
            </a:r>
          </a:p>
          <a:p>
            <a:pPr lvl="1" eaLnBrk="1" hangingPunct="1">
              <a:defRPr/>
            </a:pPr>
            <a:r>
              <a:rPr lang="zh-CN" altLang="en-US" dirty="0" smtClean="0"/>
              <a:t>掌握初始配置交换机的方法</a:t>
            </a:r>
          </a:p>
        </p:txBody>
      </p:sp>
      <p:pic>
        <p:nvPicPr>
          <p:cNvPr id="4100" name="Picture 7" descr="J030125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425" y="3573463"/>
            <a:ext cx="2549525" cy="217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地址学习</a:t>
            </a:r>
          </a:p>
        </p:txBody>
      </p:sp>
      <p:sp>
        <p:nvSpPr>
          <p:cNvPr id="24579" name="Text Box 4"/>
          <p:cNvSpPr txBox="1">
            <a:spLocks noChangeArrowheads="1"/>
          </p:cNvSpPr>
          <p:nvPr/>
        </p:nvSpPr>
        <p:spPr bwMode="auto">
          <a:xfrm>
            <a:off x="3887788" y="1141413"/>
            <a:ext cx="1439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MAC</a:t>
            </a:r>
            <a:r>
              <a:rPr lang="zh-CN" altLang="en-US" sz="1600" b="1">
                <a:effectLst/>
                <a:ea typeface="宋体" pitchFamily="2" charset="-122"/>
              </a:rPr>
              <a:t>地址表</a:t>
            </a:r>
          </a:p>
        </p:txBody>
      </p:sp>
      <p:sp>
        <p:nvSpPr>
          <p:cNvPr id="291870" name="Line 30"/>
          <p:cNvSpPr>
            <a:spLocks noChangeShapeType="1"/>
          </p:cNvSpPr>
          <p:nvPr/>
        </p:nvSpPr>
        <p:spPr bwMode="auto">
          <a:xfrm>
            <a:off x="1908175" y="2654300"/>
            <a:ext cx="1223963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24581" name="Picture 31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222500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1872" name="Line 32"/>
          <p:cNvSpPr>
            <a:spLocks noChangeShapeType="1"/>
          </p:cNvSpPr>
          <p:nvPr/>
        </p:nvSpPr>
        <p:spPr bwMode="auto">
          <a:xfrm>
            <a:off x="6084888" y="2654300"/>
            <a:ext cx="1223962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1873" name="Line 33"/>
          <p:cNvSpPr>
            <a:spLocks noChangeShapeType="1"/>
          </p:cNvSpPr>
          <p:nvPr/>
        </p:nvSpPr>
        <p:spPr bwMode="auto">
          <a:xfrm>
            <a:off x="3132138" y="26543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1874" name="Line 34"/>
          <p:cNvSpPr>
            <a:spLocks noChangeShapeType="1"/>
          </p:cNvSpPr>
          <p:nvPr/>
        </p:nvSpPr>
        <p:spPr bwMode="auto">
          <a:xfrm>
            <a:off x="6084888" y="26543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1875" name="Line 35"/>
          <p:cNvSpPr>
            <a:spLocks noChangeShapeType="1"/>
          </p:cNvSpPr>
          <p:nvPr/>
        </p:nvSpPr>
        <p:spPr bwMode="auto">
          <a:xfrm>
            <a:off x="3132138" y="3589338"/>
            <a:ext cx="295275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1876" name="Line 36"/>
          <p:cNvSpPr>
            <a:spLocks noChangeShapeType="1"/>
          </p:cNvSpPr>
          <p:nvPr/>
        </p:nvSpPr>
        <p:spPr bwMode="auto">
          <a:xfrm>
            <a:off x="3132138" y="3733800"/>
            <a:ext cx="295275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1877" name="Line 37"/>
          <p:cNvSpPr>
            <a:spLocks noChangeShapeType="1"/>
          </p:cNvSpPr>
          <p:nvPr/>
        </p:nvSpPr>
        <p:spPr bwMode="auto">
          <a:xfrm>
            <a:off x="3132138" y="37338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1878" name="Line 38"/>
          <p:cNvSpPr>
            <a:spLocks noChangeShapeType="1"/>
          </p:cNvSpPr>
          <p:nvPr/>
        </p:nvSpPr>
        <p:spPr bwMode="auto">
          <a:xfrm>
            <a:off x="6084888" y="37338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1879" name="Line 39"/>
          <p:cNvSpPr>
            <a:spLocks noChangeShapeType="1"/>
          </p:cNvSpPr>
          <p:nvPr/>
        </p:nvSpPr>
        <p:spPr bwMode="auto">
          <a:xfrm>
            <a:off x="1908175" y="4670425"/>
            <a:ext cx="1223963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1880" name="Line 40"/>
          <p:cNvSpPr>
            <a:spLocks noChangeShapeType="1"/>
          </p:cNvSpPr>
          <p:nvPr/>
        </p:nvSpPr>
        <p:spPr bwMode="auto">
          <a:xfrm>
            <a:off x="6084888" y="4670425"/>
            <a:ext cx="1223962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24591" name="Picture 41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4238625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2" name="Picture 42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4238625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3" name="Picture 43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2222500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94" name="Picture 44" descr="接入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3302000"/>
            <a:ext cx="9382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95" name="Rectangle 45"/>
          <p:cNvSpPr>
            <a:spLocks noChangeArrowheads="1"/>
          </p:cNvSpPr>
          <p:nvPr/>
        </p:nvSpPr>
        <p:spPr bwMode="auto">
          <a:xfrm>
            <a:off x="3419475" y="1501775"/>
            <a:ext cx="2376488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E0:  00-D0-F8-00-11-11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E1: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E2:  00-D0-F8-00-33-33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E3:</a:t>
            </a:r>
          </a:p>
        </p:txBody>
      </p:sp>
      <p:sp>
        <p:nvSpPr>
          <p:cNvPr id="24596" name="Text Box 47"/>
          <p:cNvSpPr txBox="1">
            <a:spLocks noChangeArrowheads="1"/>
          </p:cNvSpPr>
          <p:nvPr/>
        </p:nvSpPr>
        <p:spPr bwMode="auto">
          <a:xfrm>
            <a:off x="3851275" y="31575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E0</a:t>
            </a:r>
          </a:p>
        </p:txBody>
      </p:sp>
      <p:sp>
        <p:nvSpPr>
          <p:cNvPr id="24597" name="Text Box 48"/>
          <p:cNvSpPr txBox="1">
            <a:spLocks noChangeArrowheads="1"/>
          </p:cNvSpPr>
          <p:nvPr/>
        </p:nvSpPr>
        <p:spPr bwMode="auto">
          <a:xfrm>
            <a:off x="5003800" y="31575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E1</a:t>
            </a:r>
          </a:p>
        </p:txBody>
      </p:sp>
      <p:sp>
        <p:nvSpPr>
          <p:cNvPr id="24598" name="Text Box 49"/>
          <p:cNvSpPr txBox="1">
            <a:spLocks noChangeArrowheads="1"/>
          </p:cNvSpPr>
          <p:nvPr/>
        </p:nvSpPr>
        <p:spPr bwMode="auto">
          <a:xfrm>
            <a:off x="3851275" y="384175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E2</a:t>
            </a:r>
          </a:p>
        </p:txBody>
      </p:sp>
      <p:sp>
        <p:nvSpPr>
          <p:cNvPr id="24599" name="Text Box 50"/>
          <p:cNvSpPr txBox="1">
            <a:spLocks noChangeArrowheads="1"/>
          </p:cNvSpPr>
          <p:nvPr/>
        </p:nvSpPr>
        <p:spPr bwMode="auto">
          <a:xfrm>
            <a:off x="5003800" y="38433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E3</a:t>
            </a:r>
          </a:p>
        </p:txBody>
      </p:sp>
      <p:sp>
        <p:nvSpPr>
          <p:cNvPr id="24600" name="Text Box 51"/>
          <p:cNvSpPr txBox="1">
            <a:spLocks noChangeArrowheads="1"/>
          </p:cNvSpPr>
          <p:nvPr/>
        </p:nvSpPr>
        <p:spPr bwMode="auto">
          <a:xfrm>
            <a:off x="755650" y="3086100"/>
            <a:ext cx="20161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A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00-D0-F8-00-11-11 </a:t>
            </a:r>
          </a:p>
        </p:txBody>
      </p:sp>
      <p:sp>
        <p:nvSpPr>
          <p:cNvPr id="24601" name="Text Box 52"/>
          <p:cNvSpPr txBox="1">
            <a:spLocks noChangeArrowheads="1"/>
          </p:cNvSpPr>
          <p:nvPr/>
        </p:nvSpPr>
        <p:spPr bwMode="auto">
          <a:xfrm>
            <a:off x="6661150" y="3157538"/>
            <a:ext cx="20161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B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00-D0-F8-00-22-22 </a:t>
            </a:r>
          </a:p>
        </p:txBody>
      </p:sp>
      <p:sp>
        <p:nvSpPr>
          <p:cNvPr id="24602" name="Text Box 53"/>
          <p:cNvSpPr txBox="1">
            <a:spLocks noChangeArrowheads="1"/>
          </p:cNvSpPr>
          <p:nvPr/>
        </p:nvSpPr>
        <p:spPr bwMode="auto">
          <a:xfrm>
            <a:off x="755650" y="5246688"/>
            <a:ext cx="20161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C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00-D0-F8-00-33-33 </a:t>
            </a:r>
          </a:p>
        </p:txBody>
      </p:sp>
      <p:sp>
        <p:nvSpPr>
          <p:cNvPr id="24603" name="Text Box 54"/>
          <p:cNvSpPr txBox="1">
            <a:spLocks noChangeArrowheads="1"/>
          </p:cNvSpPr>
          <p:nvPr/>
        </p:nvSpPr>
        <p:spPr bwMode="auto">
          <a:xfrm>
            <a:off x="6661150" y="5318125"/>
            <a:ext cx="20161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D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00-D0-F8-00-44-44 </a:t>
            </a:r>
          </a:p>
        </p:txBody>
      </p:sp>
      <p:sp>
        <p:nvSpPr>
          <p:cNvPr id="291897" name="Line 57"/>
          <p:cNvSpPr>
            <a:spLocks noChangeShapeType="1"/>
          </p:cNvSpPr>
          <p:nvPr/>
        </p:nvSpPr>
        <p:spPr bwMode="auto">
          <a:xfrm>
            <a:off x="3260725" y="3903663"/>
            <a:ext cx="7921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1898" name="Line 58"/>
          <p:cNvSpPr>
            <a:spLocks noChangeShapeType="1"/>
          </p:cNvSpPr>
          <p:nvPr/>
        </p:nvSpPr>
        <p:spPr bwMode="auto">
          <a:xfrm>
            <a:off x="2144713" y="4581525"/>
            <a:ext cx="792162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1900" name="Line 60"/>
          <p:cNvSpPr>
            <a:spLocks noChangeShapeType="1"/>
          </p:cNvSpPr>
          <p:nvPr/>
        </p:nvSpPr>
        <p:spPr bwMode="auto">
          <a:xfrm flipH="1" flipV="1">
            <a:off x="3009900" y="3933825"/>
            <a:ext cx="0" cy="576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1901" name="Line 61"/>
          <p:cNvSpPr>
            <a:spLocks noChangeShapeType="1"/>
          </p:cNvSpPr>
          <p:nvPr/>
        </p:nvSpPr>
        <p:spPr bwMode="auto">
          <a:xfrm flipH="1">
            <a:off x="3203575" y="3429000"/>
            <a:ext cx="7921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1902" name="Line 62"/>
          <p:cNvSpPr>
            <a:spLocks noChangeShapeType="1"/>
          </p:cNvSpPr>
          <p:nvPr/>
        </p:nvSpPr>
        <p:spPr bwMode="auto">
          <a:xfrm flipH="1">
            <a:off x="2051050" y="2781300"/>
            <a:ext cx="792163" cy="0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1903" name="Line 63"/>
          <p:cNvSpPr>
            <a:spLocks noChangeShapeType="1"/>
          </p:cNvSpPr>
          <p:nvPr/>
        </p:nvSpPr>
        <p:spPr bwMode="auto">
          <a:xfrm flipV="1">
            <a:off x="2987675" y="2781300"/>
            <a:ext cx="0" cy="576263"/>
          </a:xfrm>
          <a:prstGeom prst="line">
            <a:avLst/>
          </a:prstGeom>
          <a:noFill/>
          <a:ln w="28575">
            <a:solidFill>
              <a:srgbClr val="3333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1904" name="AutoShape 64"/>
          <p:cNvSpPr>
            <a:spLocks/>
          </p:cNvSpPr>
          <p:nvPr/>
        </p:nvSpPr>
        <p:spPr bwMode="auto">
          <a:xfrm>
            <a:off x="323850" y="1125538"/>
            <a:ext cx="2486025" cy="1008062"/>
          </a:xfrm>
          <a:prstGeom prst="accentCallout1">
            <a:avLst>
              <a:gd name="adj1" fmla="val 11338"/>
              <a:gd name="adj2" fmla="val 103065"/>
              <a:gd name="adj3" fmla="val 64250"/>
              <a:gd name="adj4" fmla="val 121648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主机</a:t>
            </a:r>
            <a:r>
              <a:rPr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C</a:t>
            </a:r>
            <a:r>
              <a:rPr lang="zh-CN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回复后，它的</a:t>
            </a:r>
            <a:r>
              <a:rPr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MAC</a:t>
            </a:r>
            <a:r>
              <a:rPr lang="zh-CN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地址和端口</a:t>
            </a:r>
            <a:r>
              <a:rPr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E3</a:t>
            </a:r>
            <a:r>
              <a:rPr lang="zh-CN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的映射关系也将被写入</a:t>
            </a:r>
            <a:r>
              <a:rPr lang="en-US" altLang="zh-CN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MAC</a:t>
            </a:r>
            <a:r>
              <a:rPr lang="zh-CN" altLang="en-US" sz="1600" dirty="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地址表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地址学习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887788" y="1141413"/>
            <a:ext cx="1439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MAC</a:t>
            </a:r>
            <a:r>
              <a:rPr lang="zh-CN" altLang="en-US" sz="1600" b="1">
                <a:effectLst/>
                <a:ea typeface="宋体" pitchFamily="2" charset="-122"/>
              </a:rPr>
              <a:t>地址表</a:t>
            </a:r>
          </a:p>
        </p:txBody>
      </p:sp>
      <p:sp>
        <p:nvSpPr>
          <p:cNvPr id="313348" name="Line 4"/>
          <p:cNvSpPr>
            <a:spLocks noChangeShapeType="1"/>
          </p:cNvSpPr>
          <p:nvPr/>
        </p:nvSpPr>
        <p:spPr bwMode="auto">
          <a:xfrm>
            <a:off x="1908175" y="2654300"/>
            <a:ext cx="1223963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25605" name="Picture 5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222500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3350" name="Line 6"/>
          <p:cNvSpPr>
            <a:spLocks noChangeShapeType="1"/>
          </p:cNvSpPr>
          <p:nvPr/>
        </p:nvSpPr>
        <p:spPr bwMode="auto">
          <a:xfrm>
            <a:off x="6084888" y="2654300"/>
            <a:ext cx="1223962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313351" name="Line 7"/>
          <p:cNvSpPr>
            <a:spLocks noChangeShapeType="1"/>
          </p:cNvSpPr>
          <p:nvPr/>
        </p:nvSpPr>
        <p:spPr bwMode="auto">
          <a:xfrm>
            <a:off x="3132138" y="26543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313352" name="Line 8"/>
          <p:cNvSpPr>
            <a:spLocks noChangeShapeType="1"/>
          </p:cNvSpPr>
          <p:nvPr/>
        </p:nvSpPr>
        <p:spPr bwMode="auto">
          <a:xfrm>
            <a:off x="6084888" y="26543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313353" name="Line 9"/>
          <p:cNvSpPr>
            <a:spLocks noChangeShapeType="1"/>
          </p:cNvSpPr>
          <p:nvPr/>
        </p:nvSpPr>
        <p:spPr bwMode="auto">
          <a:xfrm>
            <a:off x="3132138" y="3589338"/>
            <a:ext cx="295275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313354" name="Line 10"/>
          <p:cNvSpPr>
            <a:spLocks noChangeShapeType="1"/>
          </p:cNvSpPr>
          <p:nvPr/>
        </p:nvSpPr>
        <p:spPr bwMode="auto">
          <a:xfrm>
            <a:off x="3132138" y="3733800"/>
            <a:ext cx="295275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313355" name="Line 11"/>
          <p:cNvSpPr>
            <a:spLocks noChangeShapeType="1"/>
          </p:cNvSpPr>
          <p:nvPr/>
        </p:nvSpPr>
        <p:spPr bwMode="auto">
          <a:xfrm>
            <a:off x="3132138" y="37338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313356" name="Line 12"/>
          <p:cNvSpPr>
            <a:spLocks noChangeShapeType="1"/>
          </p:cNvSpPr>
          <p:nvPr/>
        </p:nvSpPr>
        <p:spPr bwMode="auto">
          <a:xfrm>
            <a:off x="6084888" y="37338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313357" name="Line 13"/>
          <p:cNvSpPr>
            <a:spLocks noChangeShapeType="1"/>
          </p:cNvSpPr>
          <p:nvPr/>
        </p:nvSpPr>
        <p:spPr bwMode="auto">
          <a:xfrm>
            <a:off x="1908175" y="4670425"/>
            <a:ext cx="1223963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313358" name="Line 14"/>
          <p:cNvSpPr>
            <a:spLocks noChangeShapeType="1"/>
          </p:cNvSpPr>
          <p:nvPr/>
        </p:nvSpPr>
        <p:spPr bwMode="auto">
          <a:xfrm>
            <a:off x="6084888" y="4670425"/>
            <a:ext cx="1223962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25615" name="Picture 15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4238625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6" name="Picture 16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4238625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7" name="Picture 17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2222500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18" name="Picture 18" descr="接入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3302000"/>
            <a:ext cx="9382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3419475" y="1501775"/>
            <a:ext cx="2376488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E0:  00-D0-F8-00-11-11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E1:</a:t>
            </a:r>
            <a:r>
              <a:rPr lang="en-US" altLang="zh-CN" sz="1600">
                <a:effectLst/>
                <a:ea typeface="宋体" pitchFamily="2" charset="-122"/>
              </a:rPr>
              <a:t>  </a:t>
            </a:r>
            <a:r>
              <a:rPr lang="en-US" altLang="zh-CN" sz="1600" b="1">
                <a:effectLst/>
                <a:ea typeface="宋体" pitchFamily="2" charset="-122"/>
              </a:rPr>
              <a:t>00-D0-F8-00-22-22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E2:  00-D0-F8-00-33-33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E3:  00-D0-F8-00-44-44</a:t>
            </a: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3851275" y="31575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E0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5003800" y="31575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E1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3851275" y="384175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E2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5003800" y="38433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E3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755650" y="3086100"/>
            <a:ext cx="20161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A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00-D0-F8-00-11-11 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6661150" y="3157538"/>
            <a:ext cx="20161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B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00-D0-F8-00-22-22 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755650" y="5246688"/>
            <a:ext cx="20161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C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00-D0-F8-00-33-33 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6661150" y="5318125"/>
            <a:ext cx="20161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D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00-D0-F8-00-44-44 </a:t>
            </a:r>
          </a:p>
        </p:txBody>
      </p:sp>
      <p:sp>
        <p:nvSpPr>
          <p:cNvPr id="313372" name="AutoShape 28"/>
          <p:cNvSpPr>
            <a:spLocks/>
          </p:cNvSpPr>
          <p:nvPr/>
        </p:nvSpPr>
        <p:spPr bwMode="auto">
          <a:xfrm>
            <a:off x="323850" y="1125538"/>
            <a:ext cx="2486025" cy="935037"/>
          </a:xfrm>
          <a:prstGeom prst="accentCallout1">
            <a:avLst>
              <a:gd name="adj1" fmla="val 12222"/>
              <a:gd name="adj2" fmla="val 103065"/>
              <a:gd name="adj3" fmla="val 69269"/>
              <a:gd name="adj4" fmla="val 121648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随着这个过程不断重复，最终建立起完整的</a:t>
            </a: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MAC</a:t>
            </a: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地址表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转发</a:t>
            </a:r>
            <a:r>
              <a:rPr lang="en-US" altLang="zh-CN" smtClean="0"/>
              <a:t>/</a:t>
            </a:r>
            <a:r>
              <a:rPr lang="zh-CN" altLang="en-US" smtClean="0"/>
              <a:t>过滤</a:t>
            </a:r>
          </a:p>
        </p:txBody>
      </p:sp>
      <p:sp>
        <p:nvSpPr>
          <p:cNvPr id="292868" name="Line 4"/>
          <p:cNvSpPr>
            <a:spLocks noChangeShapeType="1"/>
          </p:cNvSpPr>
          <p:nvPr/>
        </p:nvSpPr>
        <p:spPr bwMode="auto">
          <a:xfrm>
            <a:off x="1908175" y="2654300"/>
            <a:ext cx="1223963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26628" name="Picture 5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2222500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2870" name="Line 6"/>
          <p:cNvSpPr>
            <a:spLocks noChangeShapeType="1"/>
          </p:cNvSpPr>
          <p:nvPr/>
        </p:nvSpPr>
        <p:spPr bwMode="auto">
          <a:xfrm>
            <a:off x="6084888" y="2654300"/>
            <a:ext cx="1223962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2871" name="Line 7"/>
          <p:cNvSpPr>
            <a:spLocks noChangeShapeType="1"/>
          </p:cNvSpPr>
          <p:nvPr/>
        </p:nvSpPr>
        <p:spPr bwMode="auto">
          <a:xfrm>
            <a:off x="3132138" y="26543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2872" name="Line 8"/>
          <p:cNvSpPr>
            <a:spLocks noChangeShapeType="1"/>
          </p:cNvSpPr>
          <p:nvPr/>
        </p:nvSpPr>
        <p:spPr bwMode="auto">
          <a:xfrm>
            <a:off x="6084888" y="26543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2873" name="Line 9"/>
          <p:cNvSpPr>
            <a:spLocks noChangeShapeType="1"/>
          </p:cNvSpPr>
          <p:nvPr/>
        </p:nvSpPr>
        <p:spPr bwMode="auto">
          <a:xfrm>
            <a:off x="3132138" y="3589338"/>
            <a:ext cx="295275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2874" name="Line 10"/>
          <p:cNvSpPr>
            <a:spLocks noChangeShapeType="1"/>
          </p:cNvSpPr>
          <p:nvPr/>
        </p:nvSpPr>
        <p:spPr bwMode="auto">
          <a:xfrm>
            <a:off x="3132138" y="3733800"/>
            <a:ext cx="295275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2875" name="Line 11"/>
          <p:cNvSpPr>
            <a:spLocks noChangeShapeType="1"/>
          </p:cNvSpPr>
          <p:nvPr/>
        </p:nvSpPr>
        <p:spPr bwMode="auto">
          <a:xfrm>
            <a:off x="3132138" y="37338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2876" name="Line 12"/>
          <p:cNvSpPr>
            <a:spLocks noChangeShapeType="1"/>
          </p:cNvSpPr>
          <p:nvPr/>
        </p:nvSpPr>
        <p:spPr bwMode="auto">
          <a:xfrm>
            <a:off x="6084888" y="37338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2877" name="Line 13"/>
          <p:cNvSpPr>
            <a:spLocks noChangeShapeType="1"/>
          </p:cNvSpPr>
          <p:nvPr/>
        </p:nvSpPr>
        <p:spPr bwMode="auto">
          <a:xfrm>
            <a:off x="1908175" y="4670425"/>
            <a:ext cx="1223963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2878" name="Line 14"/>
          <p:cNvSpPr>
            <a:spLocks noChangeShapeType="1"/>
          </p:cNvSpPr>
          <p:nvPr/>
        </p:nvSpPr>
        <p:spPr bwMode="auto">
          <a:xfrm>
            <a:off x="6084888" y="4670425"/>
            <a:ext cx="1223962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26638" name="Picture 15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6013" y="4238625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9" name="Picture 16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4238625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0" name="Picture 17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2222500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41" name="Picture 18" descr="接入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3302000"/>
            <a:ext cx="9382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42" name="Rectangle 19"/>
          <p:cNvSpPr>
            <a:spLocks noChangeArrowheads="1"/>
          </p:cNvSpPr>
          <p:nvPr/>
        </p:nvSpPr>
        <p:spPr bwMode="auto">
          <a:xfrm>
            <a:off x="3419475" y="1501775"/>
            <a:ext cx="2376488" cy="1152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E0:  00-D0-F8-00-11-11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E1:</a:t>
            </a:r>
            <a:r>
              <a:rPr lang="en-US" altLang="zh-CN" sz="1600">
                <a:effectLst/>
                <a:ea typeface="宋体" pitchFamily="2" charset="-122"/>
              </a:rPr>
              <a:t>  </a:t>
            </a:r>
            <a:r>
              <a:rPr lang="en-US" altLang="zh-CN" sz="1600" b="1">
                <a:effectLst/>
                <a:ea typeface="宋体" pitchFamily="2" charset="-122"/>
              </a:rPr>
              <a:t>00-D0-F8-00-22-22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E2:  00-D0-F8-00-33-33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E3:  00-D0-F8-00-44-44</a:t>
            </a:r>
          </a:p>
        </p:txBody>
      </p:sp>
      <p:sp>
        <p:nvSpPr>
          <p:cNvPr id="26643" name="Text Box 20"/>
          <p:cNvSpPr txBox="1">
            <a:spLocks noChangeArrowheads="1"/>
          </p:cNvSpPr>
          <p:nvPr/>
        </p:nvSpPr>
        <p:spPr bwMode="auto">
          <a:xfrm>
            <a:off x="3887788" y="1141413"/>
            <a:ext cx="1439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MAC</a:t>
            </a:r>
            <a:r>
              <a:rPr lang="zh-CN" altLang="en-US" sz="1600" b="1">
                <a:effectLst/>
                <a:ea typeface="宋体" pitchFamily="2" charset="-122"/>
              </a:rPr>
              <a:t>地址表</a:t>
            </a:r>
          </a:p>
        </p:txBody>
      </p:sp>
      <p:sp>
        <p:nvSpPr>
          <p:cNvPr id="26644" name="Text Box 21"/>
          <p:cNvSpPr txBox="1">
            <a:spLocks noChangeArrowheads="1"/>
          </p:cNvSpPr>
          <p:nvPr/>
        </p:nvSpPr>
        <p:spPr bwMode="auto">
          <a:xfrm>
            <a:off x="3851275" y="31575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E0</a:t>
            </a:r>
          </a:p>
        </p:txBody>
      </p:sp>
      <p:sp>
        <p:nvSpPr>
          <p:cNvPr id="26645" name="Text Box 22"/>
          <p:cNvSpPr txBox="1">
            <a:spLocks noChangeArrowheads="1"/>
          </p:cNvSpPr>
          <p:nvPr/>
        </p:nvSpPr>
        <p:spPr bwMode="auto">
          <a:xfrm>
            <a:off x="5003800" y="31575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E1</a:t>
            </a:r>
          </a:p>
        </p:txBody>
      </p:sp>
      <p:sp>
        <p:nvSpPr>
          <p:cNvPr id="26646" name="Text Box 23"/>
          <p:cNvSpPr txBox="1">
            <a:spLocks noChangeArrowheads="1"/>
          </p:cNvSpPr>
          <p:nvPr/>
        </p:nvSpPr>
        <p:spPr bwMode="auto">
          <a:xfrm>
            <a:off x="3851275" y="384175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E2</a:t>
            </a:r>
          </a:p>
        </p:txBody>
      </p:sp>
      <p:sp>
        <p:nvSpPr>
          <p:cNvPr id="26647" name="Text Box 24"/>
          <p:cNvSpPr txBox="1">
            <a:spLocks noChangeArrowheads="1"/>
          </p:cNvSpPr>
          <p:nvPr/>
        </p:nvSpPr>
        <p:spPr bwMode="auto">
          <a:xfrm>
            <a:off x="5003800" y="38433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E3</a:t>
            </a:r>
          </a:p>
        </p:txBody>
      </p:sp>
      <p:sp>
        <p:nvSpPr>
          <p:cNvPr id="26648" name="Text Box 25"/>
          <p:cNvSpPr txBox="1">
            <a:spLocks noChangeArrowheads="1"/>
          </p:cNvSpPr>
          <p:nvPr/>
        </p:nvSpPr>
        <p:spPr bwMode="auto">
          <a:xfrm>
            <a:off x="755650" y="3086100"/>
            <a:ext cx="20161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A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00-D0-F8-00-11-11 </a:t>
            </a:r>
          </a:p>
        </p:txBody>
      </p:sp>
      <p:sp>
        <p:nvSpPr>
          <p:cNvPr id="26649" name="Text Box 26"/>
          <p:cNvSpPr txBox="1">
            <a:spLocks noChangeArrowheads="1"/>
          </p:cNvSpPr>
          <p:nvPr/>
        </p:nvSpPr>
        <p:spPr bwMode="auto">
          <a:xfrm>
            <a:off x="6661150" y="3157538"/>
            <a:ext cx="20161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B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00-D0-F8-00-22-22 </a:t>
            </a:r>
          </a:p>
        </p:txBody>
      </p:sp>
      <p:sp>
        <p:nvSpPr>
          <p:cNvPr id="26650" name="Text Box 27"/>
          <p:cNvSpPr txBox="1">
            <a:spLocks noChangeArrowheads="1"/>
          </p:cNvSpPr>
          <p:nvPr/>
        </p:nvSpPr>
        <p:spPr bwMode="auto">
          <a:xfrm>
            <a:off x="755650" y="5246688"/>
            <a:ext cx="20161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C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00-D0-F8-00-33-33 </a:t>
            </a:r>
          </a:p>
        </p:txBody>
      </p:sp>
      <p:sp>
        <p:nvSpPr>
          <p:cNvPr id="26651" name="Text Box 28"/>
          <p:cNvSpPr txBox="1">
            <a:spLocks noChangeArrowheads="1"/>
          </p:cNvSpPr>
          <p:nvPr/>
        </p:nvSpPr>
        <p:spPr bwMode="auto">
          <a:xfrm>
            <a:off x="6661150" y="5318125"/>
            <a:ext cx="20161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D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00-D0-F8-00-44-44 </a:t>
            </a:r>
          </a:p>
        </p:txBody>
      </p:sp>
      <p:sp>
        <p:nvSpPr>
          <p:cNvPr id="292893" name="Line 29"/>
          <p:cNvSpPr>
            <a:spLocks noChangeShapeType="1"/>
          </p:cNvSpPr>
          <p:nvPr/>
        </p:nvSpPr>
        <p:spPr bwMode="auto">
          <a:xfrm>
            <a:off x="2051050" y="2798763"/>
            <a:ext cx="7921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2894" name="Line 30"/>
          <p:cNvSpPr>
            <a:spLocks noChangeShapeType="1"/>
          </p:cNvSpPr>
          <p:nvPr/>
        </p:nvSpPr>
        <p:spPr bwMode="auto">
          <a:xfrm>
            <a:off x="3276600" y="3446463"/>
            <a:ext cx="7921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2895" name="Line 31"/>
          <p:cNvSpPr>
            <a:spLocks noChangeShapeType="1"/>
          </p:cNvSpPr>
          <p:nvPr/>
        </p:nvSpPr>
        <p:spPr bwMode="auto">
          <a:xfrm>
            <a:off x="2987675" y="2798763"/>
            <a:ext cx="0" cy="647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2896" name="Line 32"/>
          <p:cNvSpPr>
            <a:spLocks noChangeShapeType="1"/>
          </p:cNvSpPr>
          <p:nvPr/>
        </p:nvSpPr>
        <p:spPr bwMode="auto">
          <a:xfrm>
            <a:off x="2987675" y="3878263"/>
            <a:ext cx="0" cy="647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2897" name="Line 33"/>
          <p:cNvSpPr>
            <a:spLocks noChangeShapeType="1"/>
          </p:cNvSpPr>
          <p:nvPr/>
        </p:nvSpPr>
        <p:spPr bwMode="auto">
          <a:xfrm flipH="1">
            <a:off x="3276600" y="3878263"/>
            <a:ext cx="7921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2898" name="Line 34"/>
          <p:cNvSpPr>
            <a:spLocks noChangeShapeType="1"/>
          </p:cNvSpPr>
          <p:nvPr/>
        </p:nvSpPr>
        <p:spPr bwMode="auto">
          <a:xfrm flipH="1">
            <a:off x="2051050" y="4525963"/>
            <a:ext cx="7921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grpSp>
        <p:nvGrpSpPr>
          <p:cNvPr id="26658" name="Group 35"/>
          <p:cNvGrpSpPr>
            <a:grpSpLocks/>
          </p:cNvGrpSpPr>
          <p:nvPr/>
        </p:nvGrpSpPr>
        <p:grpSpPr bwMode="auto">
          <a:xfrm>
            <a:off x="5076825" y="3589338"/>
            <a:ext cx="142875" cy="215900"/>
            <a:chOff x="2064" y="3566"/>
            <a:chExt cx="90" cy="136"/>
          </a:xfrm>
        </p:grpSpPr>
        <p:sp>
          <p:nvSpPr>
            <p:cNvPr id="292900" name="Line 36"/>
            <p:cNvSpPr>
              <a:spLocks noChangeShapeType="1"/>
            </p:cNvSpPr>
            <p:nvPr/>
          </p:nvSpPr>
          <p:spPr bwMode="auto">
            <a:xfrm>
              <a:off x="2064" y="3566"/>
              <a:ext cx="90" cy="1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2901" name="Line 37"/>
            <p:cNvSpPr>
              <a:spLocks noChangeShapeType="1"/>
            </p:cNvSpPr>
            <p:nvPr/>
          </p:nvSpPr>
          <p:spPr bwMode="auto">
            <a:xfrm flipV="1">
              <a:off x="2064" y="3566"/>
              <a:ext cx="90" cy="1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</p:grpSp>
      <p:grpSp>
        <p:nvGrpSpPr>
          <p:cNvPr id="26659" name="Group 38"/>
          <p:cNvGrpSpPr>
            <a:grpSpLocks/>
          </p:cNvGrpSpPr>
          <p:nvPr/>
        </p:nvGrpSpPr>
        <p:grpSpPr bwMode="auto">
          <a:xfrm>
            <a:off x="5076825" y="3446463"/>
            <a:ext cx="142875" cy="215900"/>
            <a:chOff x="2064" y="3566"/>
            <a:chExt cx="90" cy="136"/>
          </a:xfrm>
        </p:grpSpPr>
        <p:sp>
          <p:nvSpPr>
            <p:cNvPr id="292903" name="Line 39"/>
            <p:cNvSpPr>
              <a:spLocks noChangeShapeType="1"/>
            </p:cNvSpPr>
            <p:nvPr/>
          </p:nvSpPr>
          <p:spPr bwMode="auto">
            <a:xfrm>
              <a:off x="2064" y="3566"/>
              <a:ext cx="90" cy="1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2904" name="Line 40"/>
            <p:cNvSpPr>
              <a:spLocks noChangeShapeType="1"/>
            </p:cNvSpPr>
            <p:nvPr/>
          </p:nvSpPr>
          <p:spPr bwMode="auto">
            <a:xfrm flipV="1">
              <a:off x="2064" y="3566"/>
              <a:ext cx="90" cy="1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</p:grpSp>
      <p:sp>
        <p:nvSpPr>
          <p:cNvPr id="292905" name="AutoShape 41"/>
          <p:cNvSpPr>
            <a:spLocks/>
          </p:cNvSpPr>
          <p:nvPr/>
        </p:nvSpPr>
        <p:spPr bwMode="auto">
          <a:xfrm>
            <a:off x="3059113" y="5013325"/>
            <a:ext cx="1622425" cy="935038"/>
          </a:xfrm>
          <a:prstGeom prst="accentCallout1">
            <a:avLst>
              <a:gd name="adj1" fmla="val 12222"/>
              <a:gd name="adj2" fmla="val 104694"/>
              <a:gd name="adj3" fmla="val -109338"/>
              <a:gd name="adj4" fmla="val 120157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单播帧依据</a:t>
            </a: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MAC</a:t>
            </a: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地址表进行转发</a:t>
            </a: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/</a:t>
            </a: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过滤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转发</a:t>
            </a:r>
            <a:r>
              <a:rPr lang="en-US" altLang="zh-CN" smtClean="0"/>
              <a:t>/</a:t>
            </a:r>
            <a:r>
              <a:rPr lang="zh-CN" altLang="en-US" smtClean="0"/>
              <a:t>过滤</a:t>
            </a:r>
          </a:p>
        </p:txBody>
      </p:sp>
      <p:sp>
        <p:nvSpPr>
          <p:cNvPr id="293892" name="Line 4"/>
          <p:cNvSpPr>
            <a:spLocks noChangeShapeType="1"/>
          </p:cNvSpPr>
          <p:nvPr/>
        </p:nvSpPr>
        <p:spPr bwMode="auto">
          <a:xfrm flipV="1">
            <a:off x="1547813" y="3589338"/>
            <a:ext cx="1223962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3893" name="Line 5"/>
          <p:cNvSpPr>
            <a:spLocks noChangeShapeType="1"/>
          </p:cNvSpPr>
          <p:nvPr/>
        </p:nvSpPr>
        <p:spPr bwMode="auto">
          <a:xfrm>
            <a:off x="1547813" y="2006600"/>
            <a:ext cx="1223962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27653" name="Picture 6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1646238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3895" name="Line 7"/>
          <p:cNvSpPr>
            <a:spLocks noChangeShapeType="1"/>
          </p:cNvSpPr>
          <p:nvPr/>
        </p:nvSpPr>
        <p:spPr bwMode="auto">
          <a:xfrm>
            <a:off x="6084888" y="2654300"/>
            <a:ext cx="1223962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3896" name="Line 8"/>
          <p:cNvSpPr>
            <a:spLocks noChangeShapeType="1"/>
          </p:cNvSpPr>
          <p:nvPr/>
        </p:nvSpPr>
        <p:spPr bwMode="auto">
          <a:xfrm>
            <a:off x="2771775" y="2006600"/>
            <a:ext cx="0" cy="1366838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3897" name="Line 9"/>
          <p:cNvSpPr>
            <a:spLocks noChangeShapeType="1"/>
          </p:cNvSpPr>
          <p:nvPr/>
        </p:nvSpPr>
        <p:spPr bwMode="auto">
          <a:xfrm>
            <a:off x="6084888" y="26543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3898" name="Line 10"/>
          <p:cNvSpPr>
            <a:spLocks noChangeShapeType="1"/>
          </p:cNvSpPr>
          <p:nvPr/>
        </p:nvSpPr>
        <p:spPr bwMode="auto">
          <a:xfrm>
            <a:off x="2987675" y="3589338"/>
            <a:ext cx="3097213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3899" name="Line 11"/>
          <p:cNvSpPr>
            <a:spLocks noChangeShapeType="1"/>
          </p:cNvSpPr>
          <p:nvPr/>
        </p:nvSpPr>
        <p:spPr bwMode="auto">
          <a:xfrm>
            <a:off x="3132138" y="3733800"/>
            <a:ext cx="2952750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3900" name="Line 12"/>
          <p:cNvSpPr>
            <a:spLocks noChangeShapeType="1"/>
          </p:cNvSpPr>
          <p:nvPr/>
        </p:nvSpPr>
        <p:spPr bwMode="auto">
          <a:xfrm flipH="1">
            <a:off x="3132138" y="3733800"/>
            <a:ext cx="0" cy="15843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3901" name="Line 13"/>
          <p:cNvSpPr>
            <a:spLocks noChangeShapeType="1"/>
          </p:cNvSpPr>
          <p:nvPr/>
        </p:nvSpPr>
        <p:spPr bwMode="auto">
          <a:xfrm>
            <a:off x="6084888" y="3733800"/>
            <a:ext cx="0" cy="936625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3902" name="Line 14"/>
          <p:cNvSpPr>
            <a:spLocks noChangeShapeType="1"/>
          </p:cNvSpPr>
          <p:nvPr/>
        </p:nvSpPr>
        <p:spPr bwMode="auto">
          <a:xfrm>
            <a:off x="1547813" y="5318125"/>
            <a:ext cx="1584325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3903" name="Line 15"/>
          <p:cNvSpPr>
            <a:spLocks noChangeShapeType="1"/>
          </p:cNvSpPr>
          <p:nvPr/>
        </p:nvSpPr>
        <p:spPr bwMode="auto">
          <a:xfrm>
            <a:off x="6084888" y="4670425"/>
            <a:ext cx="1223962" cy="0"/>
          </a:xfrm>
          <a:prstGeom prst="line">
            <a:avLst/>
          </a:prstGeom>
          <a:noFill/>
          <a:ln w="38100">
            <a:solidFill>
              <a:srgbClr val="E85298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27663" name="Picture 16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7238" y="4886325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4" name="Picture 17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4238625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5" name="Picture 18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35825" y="2222500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66" name="Picture 19" descr="接入交换机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0200" y="3302000"/>
            <a:ext cx="938213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67" name="Rectangle 20"/>
          <p:cNvSpPr>
            <a:spLocks noChangeArrowheads="1"/>
          </p:cNvSpPr>
          <p:nvPr/>
        </p:nvSpPr>
        <p:spPr bwMode="auto">
          <a:xfrm>
            <a:off x="3419475" y="1501775"/>
            <a:ext cx="2376488" cy="1368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  <a:effectLst/>
                <a:ea typeface="宋体" pitchFamily="2" charset="-122"/>
              </a:rPr>
              <a:t>E0:  00-D0-F8-00-11-11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solidFill>
                  <a:srgbClr val="FF0000"/>
                </a:solidFill>
                <a:effectLst/>
                <a:ea typeface="宋体" pitchFamily="2" charset="-122"/>
              </a:rPr>
              <a:t>E0:  00-D0-F8-00-55-55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E1:</a:t>
            </a:r>
            <a:r>
              <a:rPr lang="en-US" altLang="zh-CN" sz="1600">
                <a:effectLst/>
                <a:ea typeface="宋体" pitchFamily="2" charset="-122"/>
              </a:rPr>
              <a:t>  </a:t>
            </a:r>
            <a:r>
              <a:rPr lang="en-US" altLang="zh-CN" sz="1600" b="1">
                <a:effectLst/>
                <a:ea typeface="宋体" pitchFamily="2" charset="-122"/>
              </a:rPr>
              <a:t>00-D0-F8-00-22-22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E2:  00-D0-F8-00-33-33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E3:  00-D0-F8-00-44-44</a:t>
            </a:r>
          </a:p>
        </p:txBody>
      </p:sp>
      <p:sp>
        <p:nvSpPr>
          <p:cNvPr id="27668" name="Text Box 21"/>
          <p:cNvSpPr txBox="1">
            <a:spLocks noChangeArrowheads="1"/>
          </p:cNvSpPr>
          <p:nvPr/>
        </p:nvSpPr>
        <p:spPr bwMode="auto">
          <a:xfrm>
            <a:off x="3887788" y="1141413"/>
            <a:ext cx="1439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MAC</a:t>
            </a:r>
            <a:r>
              <a:rPr lang="zh-CN" altLang="en-US" sz="1600" b="1">
                <a:effectLst/>
                <a:ea typeface="宋体" pitchFamily="2" charset="-122"/>
              </a:rPr>
              <a:t>地址表</a:t>
            </a:r>
          </a:p>
        </p:txBody>
      </p:sp>
      <p:sp>
        <p:nvSpPr>
          <p:cNvPr id="27669" name="Text Box 22"/>
          <p:cNvSpPr txBox="1">
            <a:spLocks noChangeArrowheads="1"/>
          </p:cNvSpPr>
          <p:nvPr/>
        </p:nvSpPr>
        <p:spPr bwMode="auto">
          <a:xfrm>
            <a:off x="3851275" y="31575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E0</a:t>
            </a:r>
          </a:p>
        </p:txBody>
      </p:sp>
      <p:sp>
        <p:nvSpPr>
          <p:cNvPr id="27670" name="Text Box 23"/>
          <p:cNvSpPr txBox="1">
            <a:spLocks noChangeArrowheads="1"/>
          </p:cNvSpPr>
          <p:nvPr/>
        </p:nvSpPr>
        <p:spPr bwMode="auto">
          <a:xfrm>
            <a:off x="5003800" y="31575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E1</a:t>
            </a:r>
          </a:p>
        </p:txBody>
      </p:sp>
      <p:sp>
        <p:nvSpPr>
          <p:cNvPr id="27671" name="Text Box 24"/>
          <p:cNvSpPr txBox="1">
            <a:spLocks noChangeArrowheads="1"/>
          </p:cNvSpPr>
          <p:nvPr/>
        </p:nvSpPr>
        <p:spPr bwMode="auto">
          <a:xfrm>
            <a:off x="3851275" y="3841750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E2</a:t>
            </a:r>
          </a:p>
        </p:txBody>
      </p:sp>
      <p:sp>
        <p:nvSpPr>
          <p:cNvPr id="27672" name="Text Box 25"/>
          <p:cNvSpPr txBox="1">
            <a:spLocks noChangeArrowheads="1"/>
          </p:cNvSpPr>
          <p:nvPr/>
        </p:nvSpPr>
        <p:spPr bwMode="auto">
          <a:xfrm>
            <a:off x="5003800" y="3843338"/>
            <a:ext cx="5048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en-US" altLang="zh-CN" sz="1400" b="1">
                <a:effectLst/>
                <a:ea typeface="宋体" pitchFamily="2" charset="-122"/>
              </a:rPr>
              <a:t>E3</a:t>
            </a:r>
          </a:p>
        </p:txBody>
      </p:sp>
      <p:sp>
        <p:nvSpPr>
          <p:cNvPr id="27673" name="Text Box 26"/>
          <p:cNvSpPr txBox="1">
            <a:spLocks noChangeArrowheads="1"/>
          </p:cNvSpPr>
          <p:nvPr/>
        </p:nvSpPr>
        <p:spPr bwMode="auto">
          <a:xfrm>
            <a:off x="430213" y="3878263"/>
            <a:ext cx="20161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E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00-D0-F8-00-55-55 </a:t>
            </a:r>
          </a:p>
        </p:txBody>
      </p:sp>
      <p:sp>
        <p:nvSpPr>
          <p:cNvPr id="27674" name="Text Box 27"/>
          <p:cNvSpPr txBox="1">
            <a:spLocks noChangeArrowheads="1"/>
          </p:cNvSpPr>
          <p:nvPr/>
        </p:nvSpPr>
        <p:spPr bwMode="auto">
          <a:xfrm>
            <a:off x="6661150" y="3157538"/>
            <a:ext cx="2016125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B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00-D0-F8-00-22-22 </a:t>
            </a:r>
          </a:p>
        </p:txBody>
      </p:sp>
      <p:sp>
        <p:nvSpPr>
          <p:cNvPr id="27675" name="Text Box 28"/>
          <p:cNvSpPr txBox="1">
            <a:spLocks noChangeArrowheads="1"/>
          </p:cNvSpPr>
          <p:nvPr/>
        </p:nvSpPr>
        <p:spPr bwMode="auto">
          <a:xfrm>
            <a:off x="431800" y="5749925"/>
            <a:ext cx="20161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C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00-D0-F8-00-33-33 </a:t>
            </a:r>
          </a:p>
        </p:txBody>
      </p:sp>
      <p:sp>
        <p:nvSpPr>
          <p:cNvPr id="27676" name="Text Box 29"/>
          <p:cNvSpPr txBox="1">
            <a:spLocks noChangeArrowheads="1"/>
          </p:cNvSpPr>
          <p:nvPr/>
        </p:nvSpPr>
        <p:spPr bwMode="auto">
          <a:xfrm>
            <a:off x="6661150" y="5318125"/>
            <a:ext cx="20161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D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00-D0-F8-00-44-44 </a:t>
            </a:r>
          </a:p>
        </p:txBody>
      </p:sp>
      <p:sp>
        <p:nvSpPr>
          <p:cNvPr id="293918" name="Line 30"/>
          <p:cNvSpPr>
            <a:spLocks noChangeShapeType="1"/>
          </p:cNvSpPr>
          <p:nvPr/>
        </p:nvSpPr>
        <p:spPr bwMode="auto">
          <a:xfrm>
            <a:off x="1619250" y="2149475"/>
            <a:ext cx="7921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3919" name="Line 31"/>
          <p:cNvSpPr>
            <a:spLocks noChangeShapeType="1"/>
          </p:cNvSpPr>
          <p:nvPr/>
        </p:nvSpPr>
        <p:spPr bwMode="auto">
          <a:xfrm>
            <a:off x="3276600" y="3446463"/>
            <a:ext cx="7921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3920" name="Line 32"/>
          <p:cNvSpPr>
            <a:spLocks noChangeShapeType="1"/>
          </p:cNvSpPr>
          <p:nvPr/>
        </p:nvSpPr>
        <p:spPr bwMode="auto">
          <a:xfrm>
            <a:off x="2627313" y="2222500"/>
            <a:ext cx="0" cy="93503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sp>
        <p:nvSpPr>
          <p:cNvPr id="293921" name="Line 33"/>
          <p:cNvSpPr>
            <a:spLocks noChangeShapeType="1"/>
          </p:cNvSpPr>
          <p:nvPr/>
        </p:nvSpPr>
        <p:spPr bwMode="auto">
          <a:xfrm flipH="1">
            <a:off x="1619250" y="3446463"/>
            <a:ext cx="7921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27681" name="图片 22" descr="0041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84438" y="3281363"/>
            <a:ext cx="741362" cy="525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82" name="Picture 35" descr="台式电脑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650" y="3159125"/>
            <a:ext cx="8382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83" name="Text Box 36"/>
          <p:cNvSpPr txBox="1">
            <a:spLocks noChangeArrowheads="1"/>
          </p:cNvSpPr>
          <p:nvPr/>
        </p:nvSpPr>
        <p:spPr bwMode="auto">
          <a:xfrm>
            <a:off x="430213" y="2365375"/>
            <a:ext cx="2016125" cy="70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  <a:buFontTx/>
              <a:buNone/>
            </a:pPr>
            <a:r>
              <a:rPr lang="zh-CN" altLang="en-US" sz="1600" b="1">
                <a:effectLst/>
                <a:ea typeface="宋体" pitchFamily="2" charset="-122"/>
              </a:rPr>
              <a:t>主机</a:t>
            </a:r>
            <a:r>
              <a:rPr lang="en-US" altLang="zh-CN" sz="1600" b="1">
                <a:effectLst/>
                <a:ea typeface="宋体" pitchFamily="2" charset="-122"/>
              </a:rPr>
              <a:t>A</a:t>
            </a:r>
            <a:r>
              <a:rPr lang="zh-CN" altLang="en-US" sz="1600" b="1">
                <a:effectLst/>
                <a:ea typeface="宋体" pitchFamily="2" charset="-122"/>
              </a:rPr>
              <a:t>：</a:t>
            </a:r>
          </a:p>
          <a:p>
            <a:pPr>
              <a:lnSpc>
                <a:spcPct val="100000"/>
              </a:lnSpc>
              <a:buFontTx/>
              <a:buNone/>
            </a:pPr>
            <a:r>
              <a:rPr lang="en-US" altLang="zh-CN" sz="1600" b="1">
                <a:effectLst/>
                <a:ea typeface="宋体" pitchFamily="2" charset="-122"/>
              </a:rPr>
              <a:t>00-D0-F8-00-11-11 </a:t>
            </a:r>
          </a:p>
        </p:txBody>
      </p:sp>
      <p:grpSp>
        <p:nvGrpSpPr>
          <p:cNvPr id="27684" name="Group 37"/>
          <p:cNvGrpSpPr>
            <a:grpSpLocks/>
          </p:cNvGrpSpPr>
          <p:nvPr/>
        </p:nvGrpSpPr>
        <p:grpSpPr bwMode="auto">
          <a:xfrm>
            <a:off x="5076825" y="3446463"/>
            <a:ext cx="142875" cy="215900"/>
            <a:chOff x="2064" y="3566"/>
            <a:chExt cx="90" cy="136"/>
          </a:xfrm>
        </p:grpSpPr>
        <p:sp>
          <p:nvSpPr>
            <p:cNvPr id="293926" name="Line 38"/>
            <p:cNvSpPr>
              <a:spLocks noChangeShapeType="1"/>
            </p:cNvSpPr>
            <p:nvPr/>
          </p:nvSpPr>
          <p:spPr bwMode="auto">
            <a:xfrm>
              <a:off x="2064" y="3566"/>
              <a:ext cx="90" cy="1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3927" name="Line 39"/>
            <p:cNvSpPr>
              <a:spLocks noChangeShapeType="1"/>
            </p:cNvSpPr>
            <p:nvPr/>
          </p:nvSpPr>
          <p:spPr bwMode="auto">
            <a:xfrm flipV="1">
              <a:off x="2064" y="3566"/>
              <a:ext cx="90" cy="1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</p:grpSp>
      <p:grpSp>
        <p:nvGrpSpPr>
          <p:cNvPr id="27685" name="Group 40"/>
          <p:cNvGrpSpPr>
            <a:grpSpLocks/>
          </p:cNvGrpSpPr>
          <p:nvPr/>
        </p:nvGrpSpPr>
        <p:grpSpPr bwMode="auto">
          <a:xfrm>
            <a:off x="5076825" y="3662363"/>
            <a:ext cx="142875" cy="215900"/>
            <a:chOff x="2064" y="3566"/>
            <a:chExt cx="90" cy="136"/>
          </a:xfrm>
        </p:grpSpPr>
        <p:sp>
          <p:nvSpPr>
            <p:cNvPr id="293929" name="Line 41"/>
            <p:cNvSpPr>
              <a:spLocks noChangeShapeType="1"/>
            </p:cNvSpPr>
            <p:nvPr/>
          </p:nvSpPr>
          <p:spPr bwMode="auto">
            <a:xfrm>
              <a:off x="2064" y="3566"/>
              <a:ext cx="90" cy="1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3930" name="Line 42"/>
            <p:cNvSpPr>
              <a:spLocks noChangeShapeType="1"/>
            </p:cNvSpPr>
            <p:nvPr/>
          </p:nvSpPr>
          <p:spPr bwMode="auto">
            <a:xfrm flipV="1">
              <a:off x="2064" y="3566"/>
              <a:ext cx="90" cy="1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</p:grpSp>
      <p:grpSp>
        <p:nvGrpSpPr>
          <p:cNvPr id="27686" name="Group 43"/>
          <p:cNvGrpSpPr>
            <a:grpSpLocks/>
          </p:cNvGrpSpPr>
          <p:nvPr/>
        </p:nvGrpSpPr>
        <p:grpSpPr bwMode="auto">
          <a:xfrm>
            <a:off x="3995738" y="3614738"/>
            <a:ext cx="142875" cy="215900"/>
            <a:chOff x="2064" y="3566"/>
            <a:chExt cx="90" cy="136"/>
          </a:xfrm>
        </p:grpSpPr>
        <p:sp>
          <p:nvSpPr>
            <p:cNvPr id="293932" name="Line 44"/>
            <p:cNvSpPr>
              <a:spLocks noChangeShapeType="1"/>
            </p:cNvSpPr>
            <p:nvPr/>
          </p:nvSpPr>
          <p:spPr bwMode="auto">
            <a:xfrm>
              <a:off x="2064" y="3566"/>
              <a:ext cx="90" cy="1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3933" name="Line 45"/>
            <p:cNvSpPr>
              <a:spLocks noChangeShapeType="1"/>
            </p:cNvSpPr>
            <p:nvPr/>
          </p:nvSpPr>
          <p:spPr bwMode="auto">
            <a:xfrm flipV="1">
              <a:off x="2064" y="3566"/>
              <a:ext cx="90" cy="1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</p:grpSp>
      <p:sp>
        <p:nvSpPr>
          <p:cNvPr id="293934" name="AutoShape 46"/>
          <p:cNvSpPr>
            <a:spLocks/>
          </p:cNvSpPr>
          <p:nvPr/>
        </p:nvSpPr>
        <p:spPr bwMode="auto">
          <a:xfrm>
            <a:off x="4427538" y="4797425"/>
            <a:ext cx="1622425" cy="1223963"/>
          </a:xfrm>
          <a:prstGeom prst="accentCallout1">
            <a:avLst>
              <a:gd name="adj1" fmla="val 9338"/>
              <a:gd name="adj2" fmla="val -4694"/>
              <a:gd name="adj3" fmla="val -65889"/>
              <a:gd name="adj4" fmla="val -12426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3333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如果一个端口上连接多台主机，依然能够进行过滤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299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311300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pic>
          <p:nvPicPr>
            <p:cNvPr id="28678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1302" name="Rectangle 6"/>
          <p:cNvSpPr>
            <a:spLocks noChangeArrowheads="1"/>
          </p:cNvSpPr>
          <p:nvPr/>
        </p:nvSpPr>
        <p:spPr bwMode="auto">
          <a:xfrm>
            <a:off x="-107950" y="3141663"/>
            <a:ext cx="3816350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帧转发方式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帧转发方式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直通转发：交换机收到帧头（通常只检查</a:t>
            </a:r>
            <a:r>
              <a:rPr lang="en-US" altLang="zh-CN" dirty="0" smtClean="0"/>
              <a:t>14</a:t>
            </a:r>
            <a:r>
              <a:rPr lang="zh-CN" altLang="en-US" dirty="0" smtClean="0"/>
              <a:t>个字节）后立刻察看目的</a:t>
            </a:r>
            <a:r>
              <a:rPr lang="en-US" altLang="zh-CN" dirty="0" smtClean="0"/>
              <a:t>MAC</a:t>
            </a:r>
            <a:r>
              <a:rPr lang="zh-CN" altLang="en-US" dirty="0" smtClean="0"/>
              <a:t>地址并进行转发 </a:t>
            </a: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2268538" y="3282950"/>
            <a:ext cx="4321175" cy="2017713"/>
            <a:chOff x="1519" y="119"/>
            <a:chExt cx="2722" cy="1271"/>
          </a:xfrm>
        </p:grpSpPr>
        <p:sp>
          <p:nvSpPr>
            <p:cNvPr id="294917" name="Rectangle 5"/>
            <p:cNvSpPr>
              <a:spLocks noChangeArrowheads="1"/>
            </p:cNvSpPr>
            <p:nvPr/>
          </p:nvSpPr>
          <p:spPr bwMode="auto">
            <a:xfrm>
              <a:off x="2381" y="119"/>
              <a:ext cx="998" cy="1271"/>
            </a:xfrm>
            <a:prstGeom prst="rect">
              <a:avLst/>
            </a:prstGeom>
            <a:noFill/>
            <a:ln w="190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4918" name="Line 6"/>
            <p:cNvSpPr>
              <a:spLocks noChangeShapeType="1"/>
            </p:cNvSpPr>
            <p:nvPr/>
          </p:nvSpPr>
          <p:spPr bwMode="auto">
            <a:xfrm>
              <a:off x="1519" y="437"/>
              <a:ext cx="8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4919" name="Line 7"/>
            <p:cNvSpPr>
              <a:spLocks noChangeShapeType="1"/>
            </p:cNvSpPr>
            <p:nvPr/>
          </p:nvSpPr>
          <p:spPr bwMode="auto">
            <a:xfrm>
              <a:off x="3379" y="436"/>
              <a:ext cx="8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4920" name="Line 8"/>
            <p:cNvSpPr>
              <a:spLocks noChangeShapeType="1"/>
            </p:cNvSpPr>
            <p:nvPr/>
          </p:nvSpPr>
          <p:spPr bwMode="auto">
            <a:xfrm>
              <a:off x="3379" y="1208"/>
              <a:ext cx="8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4921" name="Line 9"/>
            <p:cNvSpPr>
              <a:spLocks noChangeShapeType="1"/>
            </p:cNvSpPr>
            <p:nvPr/>
          </p:nvSpPr>
          <p:spPr bwMode="auto">
            <a:xfrm>
              <a:off x="1519" y="1208"/>
              <a:ext cx="8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grpSp>
          <p:nvGrpSpPr>
            <p:cNvPr id="29706" name="Group 10"/>
            <p:cNvGrpSpPr>
              <a:grpSpLocks/>
            </p:cNvGrpSpPr>
            <p:nvPr/>
          </p:nvGrpSpPr>
          <p:grpSpPr bwMode="auto">
            <a:xfrm>
              <a:off x="1837" y="346"/>
              <a:ext cx="771" cy="45"/>
              <a:chOff x="567" y="3249"/>
              <a:chExt cx="771" cy="45"/>
            </a:xfrm>
          </p:grpSpPr>
          <p:sp>
            <p:nvSpPr>
              <p:cNvPr id="294923" name="Rectangle 11"/>
              <p:cNvSpPr>
                <a:spLocks noChangeArrowheads="1"/>
              </p:cNvSpPr>
              <p:nvPr/>
            </p:nvSpPr>
            <p:spPr bwMode="auto">
              <a:xfrm>
                <a:off x="567" y="3249"/>
                <a:ext cx="544" cy="45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94924" name="Rectangle 12"/>
              <p:cNvSpPr>
                <a:spLocks noChangeArrowheads="1"/>
              </p:cNvSpPr>
              <p:nvPr/>
            </p:nvSpPr>
            <p:spPr bwMode="auto">
              <a:xfrm>
                <a:off x="1111" y="3249"/>
                <a:ext cx="227" cy="45"/>
              </a:xfrm>
              <a:prstGeom prst="rect">
                <a:avLst/>
              </a:prstGeom>
              <a:solidFill>
                <a:srgbClr val="FF3300"/>
              </a:solidFill>
              <a:ln w="9525" algn="ctr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</p:grpSp>
        <p:sp>
          <p:nvSpPr>
            <p:cNvPr id="294925" name="Freeform 13"/>
            <p:cNvSpPr>
              <a:spLocks/>
            </p:cNvSpPr>
            <p:nvPr/>
          </p:nvSpPr>
          <p:spPr bwMode="auto">
            <a:xfrm>
              <a:off x="2427" y="437"/>
              <a:ext cx="1088" cy="747"/>
            </a:xfrm>
            <a:custGeom>
              <a:avLst/>
              <a:gdLst>
                <a:gd name="T0" fmla="*/ 0 w 1008"/>
                <a:gd name="T1" fmla="*/ 0 h 747"/>
                <a:gd name="T2" fmla="*/ 192 w 1008"/>
                <a:gd name="T3" fmla="*/ 32 h 747"/>
                <a:gd name="T4" fmla="*/ 362 w 1008"/>
                <a:gd name="T5" fmla="*/ 136 h 747"/>
                <a:gd name="T6" fmla="*/ 453 w 1008"/>
                <a:gd name="T7" fmla="*/ 363 h 747"/>
                <a:gd name="T8" fmla="*/ 608 w 1008"/>
                <a:gd name="T9" fmla="*/ 616 h 747"/>
                <a:gd name="T10" fmla="*/ 816 w 1008"/>
                <a:gd name="T11" fmla="*/ 726 h 747"/>
                <a:gd name="T12" fmla="*/ 1008 w 1008"/>
                <a:gd name="T13" fmla="*/ 74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8" h="747">
                  <a:moveTo>
                    <a:pt x="0" y="0"/>
                  </a:moveTo>
                  <a:cubicBezTo>
                    <a:pt x="32" y="5"/>
                    <a:pt x="132" y="9"/>
                    <a:pt x="192" y="32"/>
                  </a:cubicBezTo>
                  <a:cubicBezTo>
                    <a:pt x="252" y="55"/>
                    <a:pt x="319" y="81"/>
                    <a:pt x="362" y="136"/>
                  </a:cubicBezTo>
                  <a:cubicBezTo>
                    <a:pt x="405" y="191"/>
                    <a:pt x="412" y="283"/>
                    <a:pt x="453" y="363"/>
                  </a:cubicBezTo>
                  <a:cubicBezTo>
                    <a:pt x="494" y="443"/>
                    <a:pt x="548" y="556"/>
                    <a:pt x="608" y="616"/>
                  </a:cubicBezTo>
                  <a:cubicBezTo>
                    <a:pt x="668" y="676"/>
                    <a:pt x="749" y="705"/>
                    <a:pt x="816" y="726"/>
                  </a:cubicBezTo>
                  <a:cubicBezTo>
                    <a:pt x="883" y="747"/>
                    <a:pt x="968" y="740"/>
                    <a:pt x="1008" y="744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grpSp>
          <p:nvGrpSpPr>
            <p:cNvPr id="29708" name="Group 14"/>
            <p:cNvGrpSpPr>
              <a:grpSpLocks/>
            </p:cNvGrpSpPr>
            <p:nvPr/>
          </p:nvGrpSpPr>
          <p:grpSpPr bwMode="auto">
            <a:xfrm>
              <a:off x="3515" y="618"/>
              <a:ext cx="46" cy="409"/>
              <a:chOff x="793" y="3339"/>
              <a:chExt cx="46" cy="409"/>
            </a:xfrm>
          </p:grpSpPr>
          <p:sp>
            <p:nvSpPr>
              <p:cNvPr id="294927" name="Oval 15"/>
              <p:cNvSpPr>
                <a:spLocks noChangeArrowheads="1"/>
              </p:cNvSpPr>
              <p:nvPr/>
            </p:nvSpPr>
            <p:spPr bwMode="auto">
              <a:xfrm>
                <a:off x="793" y="3339"/>
                <a:ext cx="46" cy="46"/>
              </a:xfrm>
              <a:prstGeom prst="ellipse">
                <a:avLst/>
              </a:prstGeom>
              <a:solidFill>
                <a:schemeClr val="tx2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94928" name="Oval 16"/>
              <p:cNvSpPr>
                <a:spLocks noChangeArrowheads="1"/>
              </p:cNvSpPr>
              <p:nvPr/>
            </p:nvSpPr>
            <p:spPr bwMode="auto">
              <a:xfrm>
                <a:off x="793" y="3520"/>
                <a:ext cx="46" cy="46"/>
              </a:xfrm>
              <a:prstGeom prst="ellipse">
                <a:avLst/>
              </a:prstGeom>
              <a:solidFill>
                <a:schemeClr val="tx2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94929" name="Oval 17"/>
              <p:cNvSpPr>
                <a:spLocks noChangeArrowheads="1"/>
              </p:cNvSpPr>
              <p:nvPr/>
            </p:nvSpPr>
            <p:spPr bwMode="auto">
              <a:xfrm>
                <a:off x="793" y="3702"/>
                <a:ext cx="46" cy="46"/>
              </a:xfrm>
              <a:prstGeom prst="ellipse">
                <a:avLst/>
              </a:prstGeom>
              <a:solidFill>
                <a:schemeClr val="tx2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帧转发方式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存储转发：接收完整的帧，执行完校验后，转发正确的帧而丢弃错误的帧</a:t>
            </a:r>
          </a:p>
        </p:txBody>
      </p:sp>
      <p:grpSp>
        <p:nvGrpSpPr>
          <p:cNvPr id="30724" name="Group 4"/>
          <p:cNvGrpSpPr>
            <a:grpSpLocks/>
          </p:cNvGrpSpPr>
          <p:nvPr/>
        </p:nvGrpSpPr>
        <p:grpSpPr bwMode="auto">
          <a:xfrm>
            <a:off x="2195513" y="3009900"/>
            <a:ext cx="4537075" cy="2017713"/>
            <a:chOff x="1383" y="1896"/>
            <a:chExt cx="2858" cy="1271"/>
          </a:xfrm>
        </p:grpSpPr>
        <p:sp>
          <p:nvSpPr>
            <p:cNvPr id="295941" name="Rectangle 5"/>
            <p:cNvSpPr>
              <a:spLocks noChangeArrowheads="1"/>
            </p:cNvSpPr>
            <p:nvPr/>
          </p:nvSpPr>
          <p:spPr bwMode="auto">
            <a:xfrm>
              <a:off x="2381" y="1896"/>
              <a:ext cx="998" cy="1271"/>
            </a:xfrm>
            <a:prstGeom prst="rect">
              <a:avLst/>
            </a:prstGeom>
            <a:noFill/>
            <a:ln w="190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5942" name="Line 6"/>
            <p:cNvSpPr>
              <a:spLocks noChangeShapeType="1"/>
            </p:cNvSpPr>
            <p:nvPr/>
          </p:nvSpPr>
          <p:spPr bwMode="auto">
            <a:xfrm>
              <a:off x="1519" y="2214"/>
              <a:ext cx="8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5943" name="Line 7"/>
            <p:cNvSpPr>
              <a:spLocks noChangeShapeType="1"/>
            </p:cNvSpPr>
            <p:nvPr/>
          </p:nvSpPr>
          <p:spPr bwMode="auto">
            <a:xfrm>
              <a:off x="3379" y="2213"/>
              <a:ext cx="8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5944" name="Line 8"/>
            <p:cNvSpPr>
              <a:spLocks noChangeShapeType="1"/>
            </p:cNvSpPr>
            <p:nvPr/>
          </p:nvSpPr>
          <p:spPr bwMode="auto">
            <a:xfrm>
              <a:off x="3379" y="2985"/>
              <a:ext cx="8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5945" name="Line 9"/>
            <p:cNvSpPr>
              <a:spLocks noChangeShapeType="1"/>
            </p:cNvSpPr>
            <p:nvPr/>
          </p:nvSpPr>
          <p:spPr bwMode="auto">
            <a:xfrm>
              <a:off x="1519" y="2985"/>
              <a:ext cx="8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grpSp>
          <p:nvGrpSpPr>
            <p:cNvPr id="30730" name="Group 10"/>
            <p:cNvGrpSpPr>
              <a:grpSpLocks/>
            </p:cNvGrpSpPr>
            <p:nvPr/>
          </p:nvGrpSpPr>
          <p:grpSpPr bwMode="auto">
            <a:xfrm>
              <a:off x="1383" y="2123"/>
              <a:ext cx="771" cy="45"/>
              <a:chOff x="567" y="3249"/>
              <a:chExt cx="771" cy="45"/>
            </a:xfrm>
          </p:grpSpPr>
          <p:sp>
            <p:nvSpPr>
              <p:cNvPr id="295947" name="Rectangle 11"/>
              <p:cNvSpPr>
                <a:spLocks noChangeArrowheads="1"/>
              </p:cNvSpPr>
              <p:nvPr/>
            </p:nvSpPr>
            <p:spPr bwMode="auto">
              <a:xfrm>
                <a:off x="567" y="3249"/>
                <a:ext cx="544" cy="45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95948" name="Rectangle 12"/>
              <p:cNvSpPr>
                <a:spLocks noChangeArrowheads="1"/>
              </p:cNvSpPr>
              <p:nvPr/>
            </p:nvSpPr>
            <p:spPr bwMode="auto">
              <a:xfrm>
                <a:off x="1111" y="3249"/>
                <a:ext cx="227" cy="45"/>
              </a:xfrm>
              <a:prstGeom prst="rect">
                <a:avLst/>
              </a:prstGeom>
              <a:solidFill>
                <a:srgbClr val="FF3300"/>
              </a:solidFill>
              <a:ln w="9525" algn="ctr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</p:grpSp>
        <p:grpSp>
          <p:nvGrpSpPr>
            <p:cNvPr id="30731" name="Group 13"/>
            <p:cNvGrpSpPr>
              <a:grpSpLocks/>
            </p:cNvGrpSpPr>
            <p:nvPr/>
          </p:nvGrpSpPr>
          <p:grpSpPr bwMode="auto">
            <a:xfrm>
              <a:off x="3515" y="2395"/>
              <a:ext cx="46" cy="409"/>
              <a:chOff x="793" y="3339"/>
              <a:chExt cx="46" cy="409"/>
            </a:xfrm>
          </p:grpSpPr>
          <p:sp>
            <p:nvSpPr>
              <p:cNvPr id="295950" name="Oval 14"/>
              <p:cNvSpPr>
                <a:spLocks noChangeArrowheads="1"/>
              </p:cNvSpPr>
              <p:nvPr/>
            </p:nvSpPr>
            <p:spPr bwMode="auto">
              <a:xfrm>
                <a:off x="793" y="3339"/>
                <a:ext cx="46" cy="46"/>
              </a:xfrm>
              <a:prstGeom prst="ellipse">
                <a:avLst/>
              </a:prstGeom>
              <a:solidFill>
                <a:schemeClr val="tx2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95951" name="Oval 15"/>
              <p:cNvSpPr>
                <a:spLocks noChangeArrowheads="1"/>
              </p:cNvSpPr>
              <p:nvPr/>
            </p:nvSpPr>
            <p:spPr bwMode="auto">
              <a:xfrm>
                <a:off x="793" y="3520"/>
                <a:ext cx="46" cy="46"/>
              </a:xfrm>
              <a:prstGeom prst="ellipse">
                <a:avLst/>
              </a:prstGeom>
              <a:solidFill>
                <a:schemeClr val="tx2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95952" name="Oval 16"/>
              <p:cNvSpPr>
                <a:spLocks noChangeArrowheads="1"/>
              </p:cNvSpPr>
              <p:nvPr/>
            </p:nvSpPr>
            <p:spPr bwMode="auto">
              <a:xfrm>
                <a:off x="793" y="3702"/>
                <a:ext cx="46" cy="46"/>
              </a:xfrm>
              <a:prstGeom prst="ellipse">
                <a:avLst/>
              </a:prstGeom>
              <a:solidFill>
                <a:schemeClr val="tx2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</p:grpSp>
        <p:grpSp>
          <p:nvGrpSpPr>
            <p:cNvPr id="30732" name="Group 17"/>
            <p:cNvGrpSpPr>
              <a:grpSpLocks/>
            </p:cNvGrpSpPr>
            <p:nvPr/>
          </p:nvGrpSpPr>
          <p:grpSpPr bwMode="auto">
            <a:xfrm>
              <a:off x="2472" y="2758"/>
              <a:ext cx="771" cy="45"/>
              <a:chOff x="567" y="3249"/>
              <a:chExt cx="771" cy="45"/>
            </a:xfrm>
          </p:grpSpPr>
          <p:sp>
            <p:nvSpPr>
              <p:cNvPr id="295954" name="Rectangle 18"/>
              <p:cNvSpPr>
                <a:spLocks noChangeArrowheads="1"/>
              </p:cNvSpPr>
              <p:nvPr/>
            </p:nvSpPr>
            <p:spPr bwMode="auto">
              <a:xfrm>
                <a:off x="567" y="3249"/>
                <a:ext cx="544" cy="45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95955" name="Rectangle 19"/>
              <p:cNvSpPr>
                <a:spLocks noChangeArrowheads="1"/>
              </p:cNvSpPr>
              <p:nvPr/>
            </p:nvSpPr>
            <p:spPr bwMode="auto">
              <a:xfrm>
                <a:off x="1111" y="3249"/>
                <a:ext cx="227" cy="45"/>
              </a:xfrm>
              <a:prstGeom prst="rect">
                <a:avLst/>
              </a:prstGeom>
              <a:solidFill>
                <a:srgbClr val="FF3300"/>
              </a:solidFill>
              <a:ln w="9525" algn="ctr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</p:grpSp>
        <p:grpSp>
          <p:nvGrpSpPr>
            <p:cNvPr id="30733" name="Group 20"/>
            <p:cNvGrpSpPr>
              <a:grpSpLocks/>
            </p:cNvGrpSpPr>
            <p:nvPr/>
          </p:nvGrpSpPr>
          <p:grpSpPr bwMode="auto">
            <a:xfrm>
              <a:off x="2472" y="2577"/>
              <a:ext cx="771" cy="45"/>
              <a:chOff x="567" y="3249"/>
              <a:chExt cx="771" cy="45"/>
            </a:xfrm>
          </p:grpSpPr>
          <p:sp>
            <p:nvSpPr>
              <p:cNvPr id="295957" name="Rectangle 21"/>
              <p:cNvSpPr>
                <a:spLocks noChangeArrowheads="1"/>
              </p:cNvSpPr>
              <p:nvPr/>
            </p:nvSpPr>
            <p:spPr bwMode="auto">
              <a:xfrm>
                <a:off x="567" y="3249"/>
                <a:ext cx="544" cy="45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95958" name="Rectangle 22"/>
              <p:cNvSpPr>
                <a:spLocks noChangeArrowheads="1"/>
              </p:cNvSpPr>
              <p:nvPr/>
            </p:nvSpPr>
            <p:spPr bwMode="auto">
              <a:xfrm>
                <a:off x="1111" y="3249"/>
                <a:ext cx="227" cy="45"/>
              </a:xfrm>
              <a:prstGeom prst="rect">
                <a:avLst/>
              </a:prstGeom>
              <a:solidFill>
                <a:srgbClr val="FF3300"/>
              </a:solidFill>
              <a:ln w="9525" algn="ctr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</p:grpSp>
        <p:grpSp>
          <p:nvGrpSpPr>
            <p:cNvPr id="30734" name="Group 23"/>
            <p:cNvGrpSpPr>
              <a:grpSpLocks/>
            </p:cNvGrpSpPr>
            <p:nvPr/>
          </p:nvGrpSpPr>
          <p:grpSpPr bwMode="auto">
            <a:xfrm>
              <a:off x="2472" y="2395"/>
              <a:ext cx="771" cy="45"/>
              <a:chOff x="567" y="3249"/>
              <a:chExt cx="771" cy="45"/>
            </a:xfrm>
          </p:grpSpPr>
          <p:sp>
            <p:nvSpPr>
              <p:cNvPr id="295960" name="Rectangle 24"/>
              <p:cNvSpPr>
                <a:spLocks noChangeArrowheads="1"/>
              </p:cNvSpPr>
              <p:nvPr/>
            </p:nvSpPr>
            <p:spPr bwMode="auto">
              <a:xfrm>
                <a:off x="567" y="3249"/>
                <a:ext cx="544" cy="45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95961" name="Rectangle 25"/>
              <p:cNvSpPr>
                <a:spLocks noChangeArrowheads="1"/>
              </p:cNvSpPr>
              <p:nvPr/>
            </p:nvSpPr>
            <p:spPr bwMode="auto">
              <a:xfrm>
                <a:off x="1111" y="3249"/>
                <a:ext cx="227" cy="45"/>
              </a:xfrm>
              <a:prstGeom prst="rect">
                <a:avLst/>
              </a:prstGeom>
              <a:solidFill>
                <a:srgbClr val="FF3300"/>
              </a:solidFill>
              <a:ln w="9525" algn="ctr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</p:grpSp>
        <p:grpSp>
          <p:nvGrpSpPr>
            <p:cNvPr id="30735" name="Group 26"/>
            <p:cNvGrpSpPr>
              <a:grpSpLocks/>
            </p:cNvGrpSpPr>
            <p:nvPr/>
          </p:nvGrpSpPr>
          <p:grpSpPr bwMode="auto">
            <a:xfrm>
              <a:off x="2472" y="2214"/>
              <a:ext cx="771" cy="45"/>
              <a:chOff x="567" y="3249"/>
              <a:chExt cx="771" cy="45"/>
            </a:xfrm>
          </p:grpSpPr>
          <p:sp>
            <p:nvSpPr>
              <p:cNvPr id="295963" name="Rectangle 27"/>
              <p:cNvSpPr>
                <a:spLocks noChangeArrowheads="1"/>
              </p:cNvSpPr>
              <p:nvPr/>
            </p:nvSpPr>
            <p:spPr bwMode="auto">
              <a:xfrm>
                <a:off x="567" y="3249"/>
                <a:ext cx="544" cy="45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95964" name="Rectangle 28"/>
              <p:cNvSpPr>
                <a:spLocks noChangeArrowheads="1"/>
              </p:cNvSpPr>
              <p:nvPr/>
            </p:nvSpPr>
            <p:spPr bwMode="auto">
              <a:xfrm>
                <a:off x="1111" y="3249"/>
                <a:ext cx="227" cy="45"/>
              </a:xfrm>
              <a:prstGeom prst="rect">
                <a:avLst/>
              </a:prstGeom>
              <a:solidFill>
                <a:srgbClr val="FF3300"/>
              </a:solidFill>
              <a:ln w="9525" algn="ctr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</p:grpSp>
        <p:grpSp>
          <p:nvGrpSpPr>
            <p:cNvPr id="30736" name="Group 29"/>
            <p:cNvGrpSpPr>
              <a:grpSpLocks/>
            </p:cNvGrpSpPr>
            <p:nvPr/>
          </p:nvGrpSpPr>
          <p:grpSpPr bwMode="auto">
            <a:xfrm>
              <a:off x="2472" y="2032"/>
              <a:ext cx="771" cy="45"/>
              <a:chOff x="567" y="3249"/>
              <a:chExt cx="771" cy="45"/>
            </a:xfrm>
          </p:grpSpPr>
          <p:sp>
            <p:nvSpPr>
              <p:cNvPr id="295966" name="Rectangle 30"/>
              <p:cNvSpPr>
                <a:spLocks noChangeArrowheads="1"/>
              </p:cNvSpPr>
              <p:nvPr/>
            </p:nvSpPr>
            <p:spPr bwMode="auto">
              <a:xfrm>
                <a:off x="567" y="3249"/>
                <a:ext cx="544" cy="45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95967" name="Rectangle 31"/>
              <p:cNvSpPr>
                <a:spLocks noChangeArrowheads="1"/>
              </p:cNvSpPr>
              <p:nvPr/>
            </p:nvSpPr>
            <p:spPr bwMode="auto">
              <a:xfrm>
                <a:off x="1111" y="3249"/>
                <a:ext cx="227" cy="45"/>
              </a:xfrm>
              <a:prstGeom prst="rect">
                <a:avLst/>
              </a:prstGeom>
              <a:solidFill>
                <a:srgbClr val="FF3300"/>
              </a:solidFill>
              <a:ln w="9525" algn="ctr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</p:grpSp>
        <p:sp>
          <p:nvSpPr>
            <p:cNvPr id="295968" name="Freeform 32"/>
            <p:cNvSpPr>
              <a:spLocks/>
            </p:cNvSpPr>
            <p:nvPr/>
          </p:nvSpPr>
          <p:spPr bwMode="auto">
            <a:xfrm>
              <a:off x="2264" y="2140"/>
              <a:ext cx="480" cy="890"/>
            </a:xfrm>
            <a:custGeom>
              <a:avLst/>
              <a:gdLst>
                <a:gd name="T0" fmla="*/ 0 w 480"/>
                <a:gd name="T1" fmla="*/ 15 h 890"/>
                <a:gd name="T2" fmla="*/ 152 w 480"/>
                <a:gd name="T3" fmla="*/ 55 h 890"/>
                <a:gd name="T4" fmla="*/ 162 w 480"/>
                <a:gd name="T5" fmla="*/ 346 h 890"/>
                <a:gd name="T6" fmla="*/ 162 w 480"/>
                <a:gd name="T7" fmla="*/ 663 h 890"/>
                <a:gd name="T8" fmla="*/ 240 w 480"/>
                <a:gd name="T9" fmla="*/ 839 h 890"/>
                <a:gd name="T10" fmla="*/ 480 w 480"/>
                <a:gd name="T11" fmla="*/ 890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0" h="890">
                  <a:moveTo>
                    <a:pt x="0" y="15"/>
                  </a:moveTo>
                  <a:cubicBezTo>
                    <a:pt x="25" y="22"/>
                    <a:pt x="125" y="0"/>
                    <a:pt x="152" y="55"/>
                  </a:cubicBezTo>
                  <a:cubicBezTo>
                    <a:pt x="179" y="110"/>
                    <a:pt x="160" y="245"/>
                    <a:pt x="162" y="346"/>
                  </a:cubicBezTo>
                  <a:cubicBezTo>
                    <a:pt x="164" y="447"/>
                    <a:pt x="149" y="581"/>
                    <a:pt x="162" y="663"/>
                  </a:cubicBezTo>
                  <a:cubicBezTo>
                    <a:pt x="175" y="745"/>
                    <a:pt x="187" y="801"/>
                    <a:pt x="240" y="839"/>
                  </a:cubicBezTo>
                  <a:cubicBezTo>
                    <a:pt x="293" y="877"/>
                    <a:pt x="430" y="879"/>
                    <a:pt x="480" y="890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5969" name="Freeform 33"/>
            <p:cNvSpPr>
              <a:spLocks/>
            </p:cNvSpPr>
            <p:nvPr/>
          </p:nvSpPr>
          <p:spPr bwMode="auto">
            <a:xfrm>
              <a:off x="3288" y="2022"/>
              <a:ext cx="272" cy="920"/>
            </a:xfrm>
            <a:custGeom>
              <a:avLst/>
              <a:gdLst>
                <a:gd name="T0" fmla="*/ 0 w 272"/>
                <a:gd name="T1" fmla="*/ 10 h 920"/>
                <a:gd name="T2" fmla="*/ 56 w 272"/>
                <a:gd name="T3" fmla="*/ 53 h 920"/>
                <a:gd name="T4" fmla="*/ 46 w 272"/>
                <a:gd name="T5" fmla="*/ 328 h 920"/>
                <a:gd name="T6" fmla="*/ 40 w 272"/>
                <a:gd name="T7" fmla="*/ 805 h 920"/>
                <a:gd name="T8" fmla="*/ 120 w 272"/>
                <a:gd name="T9" fmla="*/ 901 h 920"/>
                <a:gd name="T10" fmla="*/ 272 w 272"/>
                <a:gd name="T11" fmla="*/ 917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2" h="920">
                  <a:moveTo>
                    <a:pt x="0" y="10"/>
                  </a:moveTo>
                  <a:cubicBezTo>
                    <a:pt x="9" y="17"/>
                    <a:pt x="48" y="0"/>
                    <a:pt x="56" y="53"/>
                  </a:cubicBezTo>
                  <a:cubicBezTo>
                    <a:pt x="64" y="106"/>
                    <a:pt x="49" y="203"/>
                    <a:pt x="46" y="328"/>
                  </a:cubicBezTo>
                  <a:cubicBezTo>
                    <a:pt x="43" y="453"/>
                    <a:pt x="28" y="710"/>
                    <a:pt x="40" y="805"/>
                  </a:cubicBezTo>
                  <a:cubicBezTo>
                    <a:pt x="52" y="900"/>
                    <a:pt x="81" y="882"/>
                    <a:pt x="120" y="901"/>
                  </a:cubicBezTo>
                  <a:cubicBezTo>
                    <a:pt x="159" y="920"/>
                    <a:pt x="240" y="914"/>
                    <a:pt x="272" y="917"/>
                  </a:cubicBezTo>
                </a:path>
              </a:pathLst>
            </a:cu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帧转发方式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无碎片直通转发：交换机读取前</a:t>
            </a:r>
            <a:r>
              <a:rPr lang="en-US" altLang="zh-CN" dirty="0" smtClean="0"/>
              <a:t>64</a:t>
            </a:r>
            <a:r>
              <a:rPr lang="zh-CN" altLang="en-US" dirty="0" smtClean="0"/>
              <a:t>个字节后开始转发 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2195513" y="2852738"/>
            <a:ext cx="4321175" cy="2017712"/>
            <a:chOff x="1451" y="119"/>
            <a:chExt cx="2722" cy="1271"/>
          </a:xfrm>
        </p:grpSpPr>
        <p:sp>
          <p:nvSpPr>
            <p:cNvPr id="296965" name="Rectangle 5"/>
            <p:cNvSpPr>
              <a:spLocks noChangeArrowheads="1"/>
            </p:cNvSpPr>
            <p:nvPr/>
          </p:nvSpPr>
          <p:spPr bwMode="auto">
            <a:xfrm>
              <a:off x="2313" y="119"/>
              <a:ext cx="998" cy="1271"/>
            </a:xfrm>
            <a:prstGeom prst="rect">
              <a:avLst/>
            </a:prstGeom>
            <a:noFill/>
            <a:ln w="19050" algn="ctr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6966" name="Line 6"/>
            <p:cNvSpPr>
              <a:spLocks noChangeShapeType="1"/>
            </p:cNvSpPr>
            <p:nvPr/>
          </p:nvSpPr>
          <p:spPr bwMode="auto">
            <a:xfrm>
              <a:off x="1451" y="437"/>
              <a:ext cx="8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6967" name="Line 7"/>
            <p:cNvSpPr>
              <a:spLocks noChangeShapeType="1"/>
            </p:cNvSpPr>
            <p:nvPr/>
          </p:nvSpPr>
          <p:spPr bwMode="auto">
            <a:xfrm>
              <a:off x="3311" y="436"/>
              <a:ext cx="8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6968" name="Line 8"/>
            <p:cNvSpPr>
              <a:spLocks noChangeShapeType="1"/>
            </p:cNvSpPr>
            <p:nvPr/>
          </p:nvSpPr>
          <p:spPr bwMode="auto">
            <a:xfrm>
              <a:off x="3311" y="1208"/>
              <a:ext cx="8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sp>
          <p:nvSpPr>
            <p:cNvPr id="296969" name="Line 9"/>
            <p:cNvSpPr>
              <a:spLocks noChangeShapeType="1"/>
            </p:cNvSpPr>
            <p:nvPr/>
          </p:nvSpPr>
          <p:spPr bwMode="auto">
            <a:xfrm>
              <a:off x="1451" y="1208"/>
              <a:ext cx="862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grpSp>
          <p:nvGrpSpPr>
            <p:cNvPr id="31754" name="Group 10"/>
            <p:cNvGrpSpPr>
              <a:grpSpLocks/>
            </p:cNvGrpSpPr>
            <p:nvPr/>
          </p:nvGrpSpPr>
          <p:grpSpPr bwMode="auto">
            <a:xfrm>
              <a:off x="1973" y="346"/>
              <a:ext cx="771" cy="45"/>
              <a:chOff x="567" y="3249"/>
              <a:chExt cx="771" cy="45"/>
            </a:xfrm>
          </p:grpSpPr>
          <p:sp>
            <p:nvSpPr>
              <p:cNvPr id="296971" name="Rectangle 11"/>
              <p:cNvSpPr>
                <a:spLocks noChangeArrowheads="1"/>
              </p:cNvSpPr>
              <p:nvPr/>
            </p:nvSpPr>
            <p:spPr bwMode="auto">
              <a:xfrm>
                <a:off x="567" y="3249"/>
                <a:ext cx="544" cy="45"/>
              </a:xfrm>
              <a:prstGeom prst="rect">
                <a:avLst/>
              </a:prstGeom>
              <a:solidFill>
                <a:schemeClr val="hlink"/>
              </a:solidFill>
              <a:ln w="9525" algn="ctr">
                <a:solidFill>
                  <a:schemeClr val="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96972" name="Rectangle 12"/>
              <p:cNvSpPr>
                <a:spLocks noChangeArrowheads="1"/>
              </p:cNvSpPr>
              <p:nvPr/>
            </p:nvSpPr>
            <p:spPr bwMode="auto">
              <a:xfrm>
                <a:off x="1111" y="3249"/>
                <a:ext cx="227" cy="45"/>
              </a:xfrm>
              <a:prstGeom prst="rect">
                <a:avLst/>
              </a:prstGeom>
              <a:solidFill>
                <a:srgbClr val="FF3300"/>
              </a:solidFill>
              <a:ln w="9525" algn="ctr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</p:grpSp>
        <p:sp>
          <p:nvSpPr>
            <p:cNvPr id="296973" name="Freeform 13"/>
            <p:cNvSpPr>
              <a:spLocks/>
            </p:cNvSpPr>
            <p:nvPr/>
          </p:nvSpPr>
          <p:spPr bwMode="auto">
            <a:xfrm>
              <a:off x="2359" y="437"/>
              <a:ext cx="1088" cy="747"/>
            </a:xfrm>
            <a:custGeom>
              <a:avLst/>
              <a:gdLst>
                <a:gd name="T0" fmla="*/ 0 w 1008"/>
                <a:gd name="T1" fmla="*/ 0 h 747"/>
                <a:gd name="T2" fmla="*/ 192 w 1008"/>
                <a:gd name="T3" fmla="*/ 32 h 747"/>
                <a:gd name="T4" fmla="*/ 362 w 1008"/>
                <a:gd name="T5" fmla="*/ 136 h 747"/>
                <a:gd name="T6" fmla="*/ 453 w 1008"/>
                <a:gd name="T7" fmla="*/ 363 h 747"/>
                <a:gd name="T8" fmla="*/ 608 w 1008"/>
                <a:gd name="T9" fmla="*/ 616 h 747"/>
                <a:gd name="T10" fmla="*/ 816 w 1008"/>
                <a:gd name="T11" fmla="*/ 726 h 747"/>
                <a:gd name="T12" fmla="*/ 1008 w 1008"/>
                <a:gd name="T13" fmla="*/ 744 h 7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8" h="747">
                  <a:moveTo>
                    <a:pt x="0" y="0"/>
                  </a:moveTo>
                  <a:cubicBezTo>
                    <a:pt x="32" y="5"/>
                    <a:pt x="132" y="9"/>
                    <a:pt x="192" y="32"/>
                  </a:cubicBezTo>
                  <a:cubicBezTo>
                    <a:pt x="252" y="55"/>
                    <a:pt x="319" y="81"/>
                    <a:pt x="362" y="136"/>
                  </a:cubicBezTo>
                  <a:cubicBezTo>
                    <a:pt x="405" y="191"/>
                    <a:pt x="412" y="283"/>
                    <a:pt x="453" y="363"/>
                  </a:cubicBezTo>
                  <a:cubicBezTo>
                    <a:pt x="494" y="443"/>
                    <a:pt x="548" y="556"/>
                    <a:pt x="608" y="616"/>
                  </a:cubicBezTo>
                  <a:cubicBezTo>
                    <a:pt x="668" y="676"/>
                    <a:pt x="749" y="705"/>
                    <a:pt x="816" y="726"/>
                  </a:cubicBezTo>
                  <a:cubicBezTo>
                    <a:pt x="883" y="747"/>
                    <a:pt x="968" y="740"/>
                    <a:pt x="1008" y="744"/>
                  </a:cubicBezTo>
                </a:path>
              </a:pathLst>
            </a:custGeom>
            <a:noFill/>
            <a:ln w="19050" cap="flat" cmpd="sng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grpSp>
          <p:nvGrpSpPr>
            <p:cNvPr id="31756" name="Group 14"/>
            <p:cNvGrpSpPr>
              <a:grpSpLocks/>
            </p:cNvGrpSpPr>
            <p:nvPr/>
          </p:nvGrpSpPr>
          <p:grpSpPr bwMode="auto">
            <a:xfrm>
              <a:off x="3447" y="618"/>
              <a:ext cx="46" cy="409"/>
              <a:chOff x="793" y="3339"/>
              <a:chExt cx="46" cy="409"/>
            </a:xfrm>
          </p:grpSpPr>
          <p:sp>
            <p:nvSpPr>
              <p:cNvPr id="296975" name="Oval 15"/>
              <p:cNvSpPr>
                <a:spLocks noChangeArrowheads="1"/>
              </p:cNvSpPr>
              <p:nvPr/>
            </p:nvSpPr>
            <p:spPr bwMode="auto">
              <a:xfrm>
                <a:off x="793" y="3339"/>
                <a:ext cx="46" cy="46"/>
              </a:xfrm>
              <a:prstGeom prst="ellipse">
                <a:avLst/>
              </a:prstGeom>
              <a:solidFill>
                <a:schemeClr val="tx2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96976" name="Oval 16"/>
              <p:cNvSpPr>
                <a:spLocks noChangeArrowheads="1"/>
              </p:cNvSpPr>
              <p:nvPr/>
            </p:nvSpPr>
            <p:spPr bwMode="auto">
              <a:xfrm>
                <a:off x="793" y="3520"/>
                <a:ext cx="46" cy="46"/>
              </a:xfrm>
              <a:prstGeom prst="ellipse">
                <a:avLst/>
              </a:prstGeom>
              <a:solidFill>
                <a:schemeClr val="tx2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96977" name="Oval 17"/>
              <p:cNvSpPr>
                <a:spLocks noChangeArrowheads="1"/>
              </p:cNvSpPr>
              <p:nvPr/>
            </p:nvSpPr>
            <p:spPr bwMode="auto">
              <a:xfrm>
                <a:off x="793" y="3702"/>
                <a:ext cx="46" cy="46"/>
              </a:xfrm>
              <a:prstGeom prst="ellipse">
                <a:avLst/>
              </a:prstGeom>
              <a:solidFill>
                <a:schemeClr val="tx2"/>
              </a:solidFill>
              <a:ln w="9525" algn="ctr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</p:grpSp>
        <p:sp>
          <p:nvSpPr>
            <p:cNvPr id="296978" name="Line 18"/>
            <p:cNvSpPr>
              <a:spLocks noChangeShapeType="1"/>
            </p:cNvSpPr>
            <p:nvPr/>
          </p:nvSpPr>
          <p:spPr bwMode="auto">
            <a:xfrm>
              <a:off x="2744" y="255"/>
              <a:ext cx="0" cy="9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grpSp>
          <p:nvGrpSpPr>
            <p:cNvPr id="31758" name="Group 19"/>
            <p:cNvGrpSpPr>
              <a:grpSpLocks/>
            </p:cNvGrpSpPr>
            <p:nvPr/>
          </p:nvGrpSpPr>
          <p:grpSpPr bwMode="auto">
            <a:xfrm>
              <a:off x="2336" y="210"/>
              <a:ext cx="408" cy="154"/>
              <a:chOff x="2336" y="210"/>
              <a:chExt cx="408" cy="154"/>
            </a:xfrm>
          </p:grpSpPr>
          <p:sp>
            <p:nvSpPr>
              <p:cNvPr id="296980" name="Line 20"/>
              <p:cNvSpPr>
                <a:spLocks noChangeShapeType="1"/>
              </p:cNvSpPr>
              <p:nvPr/>
            </p:nvSpPr>
            <p:spPr bwMode="auto">
              <a:xfrm>
                <a:off x="2336" y="300"/>
                <a:ext cx="4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296981" name="Rectangle 21"/>
              <p:cNvSpPr>
                <a:spLocks noChangeArrowheads="1"/>
              </p:cNvSpPr>
              <p:nvPr/>
            </p:nvSpPr>
            <p:spPr bwMode="auto">
              <a:xfrm>
                <a:off x="2450" y="247"/>
                <a:ext cx="181" cy="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ea typeface="黑体" pitchFamily="2" charset="-122"/>
                </a:endParaRPr>
              </a:p>
            </p:txBody>
          </p:sp>
          <p:sp>
            <p:nvSpPr>
              <p:cNvPr id="31761" name="Text Box 22"/>
              <p:cNvSpPr txBox="1">
                <a:spLocks noChangeArrowheads="1"/>
              </p:cNvSpPr>
              <p:nvPr/>
            </p:nvSpPr>
            <p:spPr bwMode="auto">
              <a:xfrm>
                <a:off x="2404" y="210"/>
                <a:ext cx="272" cy="1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buFontTx/>
                  <a:buNone/>
                </a:pPr>
                <a:r>
                  <a:rPr lang="en-US" altLang="zh-CN" sz="1000" b="1">
                    <a:effectLst/>
                    <a:ea typeface="宋体" pitchFamily="2" charset="-122"/>
                  </a:rPr>
                  <a:t>64B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帧转发方式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91513" cy="139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10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  <a:defRPr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华文细黑" pitchFamily="2" charset="-122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æ"/>
              <a:defRPr sz="1600">
                <a:solidFill>
                  <a:schemeClr val="tx1"/>
                </a:solidFill>
                <a:latin typeface="+mn-lt"/>
                <a:ea typeface="华文细黑" pitchFamily="2" charset="-122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+mn-lt"/>
                <a:ea typeface="华文细黑" pitchFamily="2" charset="-122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dirty="0" smtClean="0"/>
              <a:t>因为芯片技术的不断发展，存储与校验整个数据帧的延迟已经可以忽略，所以当今交换机均使用存储转发的方式。直通转发与无碎片直通转发已不被使用。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课程议题</a:t>
            </a:r>
          </a:p>
        </p:txBody>
      </p:sp>
      <p:grpSp>
        <p:nvGrpSpPr>
          <p:cNvPr id="316419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316420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pic>
          <p:nvPicPr>
            <p:cNvPr id="33798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-107950" y="3141663"/>
            <a:ext cx="3816350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2.3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交换机初始配置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2.1  </a:t>
            </a:r>
            <a:r>
              <a:rPr lang="zh-CN" altLang="en-US" dirty="0" smtClean="0"/>
              <a:t>局域网体系结构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8596" y="1357298"/>
            <a:ext cx="8291513" cy="4421188"/>
          </a:xfrm>
        </p:spPr>
        <p:txBody>
          <a:bodyPr/>
          <a:lstStyle/>
          <a:p>
            <a:r>
              <a:rPr lang="en-US" b="1" dirty="0" smtClean="0"/>
              <a:t>2.1.1  </a:t>
            </a:r>
            <a:r>
              <a:rPr lang="zh-CN" altLang="en-US" b="1" dirty="0" smtClean="0"/>
              <a:t>什么是局域网</a:t>
            </a:r>
          </a:p>
          <a:p>
            <a:r>
              <a:rPr lang="zh-CN" altLang="en-US" dirty="0" smtClean="0"/>
              <a:t>局域网</a:t>
            </a:r>
            <a:r>
              <a:rPr lang="en-US" dirty="0" smtClean="0"/>
              <a:t>LAN</a:t>
            </a:r>
            <a:r>
              <a:rPr lang="zh-CN" altLang="en-US" dirty="0" smtClean="0"/>
              <a:t>（</a:t>
            </a:r>
            <a:r>
              <a:rPr lang="en-US" dirty="0" smtClean="0"/>
              <a:t>Local Area Network</a:t>
            </a:r>
            <a:r>
              <a:rPr lang="zh-CN" altLang="en-US" dirty="0" smtClean="0"/>
              <a:t>）是一种在有限的地理范围（如一所学校或机关内），内将大量</a:t>
            </a:r>
            <a:r>
              <a:rPr lang="en-US" dirty="0" smtClean="0"/>
              <a:t>PC</a:t>
            </a:r>
            <a:r>
              <a:rPr lang="zh-CN" altLang="en-US" dirty="0" smtClean="0"/>
              <a:t>机及各种设备互连一起，实现数据传输和资源共享的计算机网络。社会对信息资源的广泛需求及计算机技术广泛普及，促进局域网技术的迅猛发展。在当今计算机网络技术中，局域网技术已经占据十分重要的地位。</a:t>
            </a:r>
          </a:p>
          <a:p>
            <a:r>
              <a:rPr lang="zh-CN" altLang="en-US" dirty="0" smtClean="0"/>
              <a:t>组成局域网特点的三要素分别是：网络拓扑、传输介质与介质访问控制方法。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交换机的端口和指示灯</a:t>
            </a:r>
          </a:p>
        </p:txBody>
      </p:sp>
      <p:pic>
        <p:nvPicPr>
          <p:cNvPr id="34819" name="Picture 6" descr="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06575" y="1916113"/>
            <a:ext cx="65817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991" name="Text Box 7"/>
          <p:cNvSpPr txBox="1">
            <a:spLocks noChangeArrowheads="1"/>
          </p:cNvSpPr>
          <p:nvPr/>
        </p:nvSpPr>
        <p:spPr bwMode="auto">
          <a:xfrm>
            <a:off x="2598738" y="4724400"/>
            <a:ext cx="475297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锐捷</a:t>
            </a:r>
            <a:r>
              <a:rPr lang="en-US" altLang="zh-CN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RG-S2126G</a:t>
            </a:r>
            <a:r>
              <a:rPr lang="zh-CN" altLang="en-US" sz="160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系列增强型安全智能多层交换机 </a:t>
            </a:r>
          </a:p>
        </p:txBody>
      </p:sp>
      <p:sp>
        <p:nvSpPr>
          <p:cNvPr id="297992" name="AutoShape 8"/>
          <p:cNvSpPr>
            <a:spLocks/>
          </p:cNvSpPr>
          <p:nvPr/>
        </p:nvSpPr>
        <p:spPr bwMode="auto">
          <a:xfrm>
            <a:off x="2022475" y="3933825"/>
            <a:ext cx="1047750" cy="360363"/>
          </a:xfrm>
          <a:prstGeom prst="accentCallout1">
            <a:avLst>
              <a:gd name="adj1" fmla="val 31718"/>
              <a:gd name="adj2" fmla="val 107273"/>
              <a:gd name="adj3" fmla="val -60792"/>
              <a:gd name="adj4" fmla="val 130907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交换端口</a:t>
            </a:r>
          </a:p>
        </p:txBody>
      </p:sp>
      <p:sp>
        <p:nvSpPr>
          <p:cNvPr id="297993" name="AutoShape 9"/>
          <p:cNvSpPr>
            <a:spLocks/>
          </p:cNvSpPr>
          <p:nvPr/>
        </p:nvSpPr>
        <p:spPr bwMode="auto">
          <a:xfrm>
            <a:off x="4973638" y="3933825"/>
            <a:ext cx="1296987" cy="360363"/>
          </a:xfrm>
          <a:prstGeom prst="accentCallout1">
            <a:avLst>
              <a:gd name="adj1" fmla="val 31718"/>
              <a:gd name="adj2" fmla="val -5875"/>
              <a:gd name="adj3" fmla="val -81056"/>
              <a:gd name="adj4" fmla="val -17870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Console</a:t>
            </a: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口</a:t>
            </a:r>
          </a:p>
        </p:txBody>
      </p:sp>
      <p:sp>
        <p:nvSpPr>
          <p:cNvPr id="297994" name="AutoShape 10"/>
          <p:cNvSpPr>
            <a:spLocks/>
          </p:cNvSpPr>
          <p:nvPr/>
        </p:nvSpPr>
        <p:spPr bwMode="auto">
          <a:xfrm>
            <a:off x="5867400" y="2060575"/>
            <a:ext cx="1296988" cy="360363"/>
          </a:xfrm>
          <a:prstGeom prst="accentCallout1">
            <a:avLst>
              <a:gd name="adj1" fmla="val 31718"/>
              <a:gd name="adj2" fmla="val -5875"/>
              <a:gd name="adj3" fmla="val 325551"/>
              <a:gd name="adj4" fmla="val -41125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端口指示灯</a:t>
            </a:r>
          </a:p>
        </p:txBody>
      </p:sp>
      <p:sp>
        <p:nvSpPr>
          <p:cNvPr id="297995" name="AutoShape 11"/>
          <p:cNvSpPr>
            <a:spLocks/>
          </p:cNvSpPr>
          <p:nvPr/>
        </p:nvSpPr>
        <p:spPr bwMode="auto">
          <a:xfrm>
            <a:off x="827088" y="2349500"/>
            <a:ext cx="868362" cy="647700"/>
          </a:xfrm>
          <a:prstGeom prst="accentCallout1">
            <a:avLst>
              <a:gd name="adj1" fmla="val 17648"/>
              <a:gd name="adj2" fmla="val 108773"/>
              <a:gd name="adj3" fmla="val 163481"/>
              <a:gd name="adj4" fmla="val 155028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电源指示灯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交换机的访问方式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475163" cy="44211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通过带外方式对交换机进行管理</a:t>
            </a:r>
          </a:p>
          <a:p>
            <a:pPr eaLnBrk="1" hangingPunct="1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Telnet</a:t>
            </a:r>
            <a:r>
              <a:rPr lang="zh-CN" altLang="en-US" smtClean="0"/>
              <a:t>对交换机进行远程管理</a:t>
            </a:r>
          </a:p>
          <a:p>
            <a:pPr eaLnBrk="1" hangingPunct="1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Web</a:t>
            </a:r>
            <a:r>
              <a:rPr lang="zh-CN" altLang="en-US" smtClean="0"/>
              <a:t>对交换机进行远程管理</a:t>
            </a:r>
          </a:p>
          <a:p>
            <a:pPr eaLnBrk="1" hangingPunct="1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SNMP</a:t>
            </a:r>
            <a:r>
              <a:rPr lang="zh-CN" altLang="en-US" smtClean="0"/>
              <a:t>管理工作站对交换机进行远程管理</a:t>
            </a:r>
          </a:p>
        </p:txBody>
      </p:sp>
      <p:pic>
        <p:nvPicPr>
          <p:cNvPr id="35844" name="Picture 4" descr="aa"/>
          <p:cNvPicPr>
            <a:picLocks noChangeAspect="1" noChangeArrowheads="1"/>
          </p:cNvPicPr>
          <p:nvPr/>
        </p:nvPicPr>
        <p:blipFill>
          <a:blip r:embed="rId2" cstate="print"/>
          <a:srcRect l="17308" t="15666" r="37675" b="16748"/>
          <a:stretch>
            <a:fillRect/>
          </a:stretch>
        </p:blipFill>
        <p:spPr bwMode="auto">
          <a:xfrm>
            <a:off x="5003800" y="1628775"/>
            <a:ext cx="37719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通过带外方式管理交换机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通过交换机的</a:t>
            </a:r>
            <a:r>
              <a:rPr lang="en-US" altLang="zh-CN" smtClean="0"/>
              <a:t>Console</a:t>
            </a:r>
            <a:r>
              <a:rPr lang="zh-CN" altLang="en-US" smtClean="0"/>
              <a:t>口，使用超级终端工具</a:t>
            </a:r>
          </a:p>
        </p:txBody>
      </p:sp>
      <p:pic>
        <p:nvPicPr>
          <p:cNvPr id="36868" name="Picture 5" descr="9"/>
          <p:cNvPicPr>
            <a:picLocks noChangeAspect="1" noChangeArrowheads="1"/>
          </p:cNvPicPr>
          <p:nvPr/>
        </p:nvPicPr>
        <p:blipFill>
          <a:blip r:embed="rId2" cstate="print"/>
          <a:srcRect l="1955" t="4753"/>
          <a:stretch>
            <a:fillRect/>
          </a:stretch>
        </p:blipFill>
        <p:spPr bwMode="auto">
          <a:xfrm>
            <a:off x="323850" y="2133600"/>
            <a:ext cx="4044950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 descr="C:\Documents and Settings\Administrator\桌面\cons线连接方式.jp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187" b="31250"/>
          <a:stretch>
            <a:fillRect/>
          </a:stretch>
        </p:blipFill>
        <p:spPr bwMode="auto">
          <a:xfrm>
            <a:off x="4368478" y="2258947"/>
            <a:ext cx="4320480" cy="354631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Telnet</a:t>
            </a:r>
            <a:r>
              <a:rPr lang="zh-CN" altLang="en-US" smtClean="0"/>
              <a:t>方式管理交换机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交换机必须已经配置了管理</a:t>
            </a:r>
            <a:r>
              <a:rPr lang="en-US" altLang="zh-CN" smtClean="0"/>
              <a:t>IP</a:t>
            </a:r>
            <a:r>
              <a:rPr lang="zh-CN" altLang="en-US" smtClean="0"/>
              <a:t>地址、密码等，并开启</a:t>
            </a:r>
            <a:r>
              <a:rPr lang="en-US" altLang="zh-CN" smtClean="0"/>
              <a:t>Telnet</a:t>
            </a:r>
          </a:p>
        </p:txBody>
      </p:sp>
      <p:pic>
        <p:nvPicPr>
          <p:cNvPr id="37892" name="Picture 4" descr="bb"/>
          <p:cNvPicPr>
            <a:picLocks noChangeAspect="1" noChangeArrowheads="1"/>
          </p:cNvPicPr>
          <p:nvPr/>
        </p:nvPicPr>
        <p:blipFill>
          <a:blip r:embed="rId2" cstate="print"/>
          <a:srcRect r="45398" b="72588"/>
          <a:stretch>
            <a:fillRect/>
          </a:stretch>
        </p:blipFill>
        <p:spPr bwMode="auto">
          <a:xfrm>
            <a:off x="323850" y="2492375"/>
            <a:ext cx="4176713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3" name="Picture 5" descr="bb"/>
          <p:cNvPicPr>
            <a:picLocks noChangeAspect="1" noChangeArrowheads="1"/>
          </p:cNvPicPr>
          <p:nvPr/>
        </p:nvPicPr>
        <p:blipFill>
          <a:blip r:embed="rId3" cstate="print"/>
          <a:srcRect r="62498" b="46622"/>
          <a:stretch>
            <a:fillRect/>
          </a:stretch>
        </p:blipFill>
        <p:spPr bwMode="auto">
          <a:xfrm>
            <a:off x="4932363" y="2492375"/>
            <a:ext cx="3671887" cy="341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1062" name="AutoShape 6"/>
          <p:cNvSpPr>
            <a:spLocks/>
          </p:cNvSpPr>
          <p:nvPr/>
        </p:nvSpPr>
        <p:spPr bwMode="auto">
          <a:xfrm>
            <a:off x="539750" y="4581525"/>
            <a:ext cx="1374775" cy="1225550"/>
          </a:xfrm>
          <a:prstGeom prst="accentCallout1">
            <a:avLst>
              <a:gd name="adj1" fmla="val 9329"/>
              <a:gd name="adj2" fmla="val 105542"/>
              <a:gd name="adj3" fmla="val -80181"/>
              <a:gd name="adj4" fmla="val 140069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可以使用</a:t>
            </a: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Windows</a:t>
            </a: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自带的</a:t>
            </a: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Telnet</a:t>
            </a: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连接工具</a:t>
            </a:r>
          </a:p>
        </p:txBody>
      </p:sp>
      <p:sp>
        <p:nvSpPr>
          <p:cNvPr id="301063" name="AutoShape 7"/>
          <p:cNvSpPr>
            <a:spLocks/>
          </p:cNvSpPr>
          <p:nvPr/>
        </p:nvSpPr>
        <p:spPr bwMode="auto">
          <a:xfrm>
            <a:off x="2484438" y="4579938"/>
            <a:ext cx="1374775" cy="1225550"/>
          </a:xfrm>
          <a:prstGeom prst="accentCallout1">
            <a:avLst>
              <a:gd name="adj1" fmla="val 9329"/>
              <a:gd name="adj2" fmla="val 105542"/>
              <a:gd name="adj3" fmla="val -35231"/>
              <a:gd name="adj4" fmla="val 172750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登录后界面和</a:t>
            </a:r>
            <a:r>
              <a:rPr lang="en-US" altLang="zh-CN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Console</a:t>
            </a: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口连接是一致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WEB</a:t>
            </a:r>
            <a:r>
              <a:rPr lang="zh-CN" altLang="en-US" smtClean="0"/>
              <a:t>方式管理交换机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交换机必须已经配置了管理</a:t>
            </a:r>
            <a:r>
              <a:rPr lang="en-US" altLang="zh-CN" smtClean="0"/>
              <a:t>IP</a:t>
            </a:r>
            <a:r>
              <a:rPr lang="zh-CN" altLang="en-US" smtClean="0"/>
              <a:t>地址、密码等，并开启</a:t>
            </a:r>
            <a:r>
              <a:rPr lang="en-US" altLang="zh-CN" smtClean="0"/>
              <a:t>HTTP</a:t>
            </a:r>
          </a:p>
        </p:txBody>
      </p:sp>
      <p:pic>
        <p:nvPicPr>
          <p:cNvPr id="302084" name="Picture 4"/>
          <p:cNvPicPr>
            <a:picLocks noChangeAspect="1" noChangeArrowheads="1"/>
          </p:cNvPicPr>
          <p:nvPr/>
        </p:nvPicPr>
        <p:blipFill>
          <a:blip r:embed="rId2" cstate="print"/>
          <a:srcRect b="28522"/>
          <a:stretch>
            <a:fillRect/>
          </a:stretch>
        </p:blipFill>
        <p:spPr bwMode="auto">
          <a:xfrm>
            <a:off x="1258888" y="2276475"/>
            <a:ext cx="6408737" cy="3436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2085" name="AutoShape 5"/>
          <p:cNvSpPr>
            <a:spLocks/>
          </p:cNvSpPr>
          <p:nvPr/>
        </p:nvSpPr>
        <p:spPr bwMode="auto">
          <a:xfrm>
            <a:off x="539750" y="4149725"/>
            <a:ext cx="1374775" cy="863600"/>
          </a:xfrm>
          <a:prstGeom prst="accentCallout1">
            <a:avLst>
              <a:gd name="adj1" fmla="val 13236"/>
              <a:gd name="adj2" fmla="val 105542"/>
              <a:gd name="adj3" fmla="val -110847"/>
              <a:gd name="adj4" fmla="val 143301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可以使用浏览器进行访问</a:t>
            </a:r>
          </a:p>
        </p:txBody>
      </p:sp>
      <p:pic>
        <p:nvPicPr>
          <p:cNvPr id="302086" name="Picture 6"/>
          <p:cNvPicPr>
            <a:picLocks noChangeAspect="1" noChangeArrowheads="1"/>
          </p:cNvPicPr>
          <p:nvPr/>
        </p:nvPicPr>
        <p:blipFill>
          <a:blip r:embed="rId3" cstate="print"/>
          <a:srcRect b="34253"/>
          <a:stretch>
            <a:fillRect/>
          </a:stretch>
        </p:blipFill>
        <p:spPr bwMode="auto">
          <a:xfrm>
            <a:off x="1258888" y="2276475"/>
            <a:ext cx="6481762" cy="316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2087" name="AutoShape 7"/>
          <p:cNvSpPr>
            <a:spLocks/>
          </p:cNvSpPr>
          <p:nvPr/>
        </p:nvSpPr>
        <p:spPr bwMode="auto">
          <a:xfrm>
            <a:off x="3924300" y="5084763"/>
            <a:ext cx="1374775" cy="720725"/>
          </a:xfrm>
          <a:prstGeom prst="accentCallout1">
            <a:avLst>
              <a:gd name="adj1" fmla="val 15861"/>
              <a:gd name="adj2" fmla="val -5542"/>
              <a:gd name="adj3" fmla="val -65417"/>
              <a:gd name="adj4" fmla="val -83949"/>
            </a:avLst>
          </a:prstGeom>
          <a:gradFill rotWithShape="1">
            <a:gsLst>
              <a:gs pos="0">
                <a:srgbClr val="CED3DE"/>
              </a:gs>
              <a:gs pos="100000">
                <a:srgbClr val="CED3DE">
                  <a:gamma/>
                  <a:tint val="19216"/>
                  <a:invGamma/>
                </a:srgbClr>
              </a:gs>
            </a:gsLst>
            <a:lin ang="0" scaled="1"/>
          </a:gradFill>
          <a:ln w="38100">
            <a:solidFill>
              <a:srgbClr val="A5002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FFFFFF"/>
                  </a:outerShdw>
                </a:effectLst>
                <a:ea typeface="黑体" pitchFamily="2" charset="-122"/>
              </a:rPr>
              <a:t>登录后的界面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30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5" grpId="0" animBg="1"/>
      <p:bldP spid="30208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通过</a:t>
            </a:r>
            <a:r>
              <a:rPr lang="en-US" altLang="zh-CN" smtClean="0"/>
              <a:t>SNMP</a:t>
            </a:r>
            <a:r>
              <a:rPr lang="zh-CN" altLang="en-US" smtClean="0"/>
              <a:t>方式管理交换机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交换机必须已经配置了管理</a:t>
            </a:r>
            <a:r>
              <a:rPr lang="en-US" altLang="zh-CN" smtClean="0"/>
              <a:t>IP</a:t>
            </a:r>
            <a:r>
              <a:rPr lang="zh-CN" altLang="en-US" smtClean="0"/>
              <a:t>地址等，并设置了</a:t>
            </a:r>
            <a:r>
              <a:rPr lang="en-US" altLang="zh-CN" smtClean="0"/>
              <a:t>SNMP</a:t>
            </a:r>
          </a:p>
          <a:p>
            <a:pPr eaLnBrk="1" hangingPunct="1">
              <a:defRPr/>
            </a:pPr>
            <a:r>
              <a:rPr lang="zh-CN" altLang="en-US" smtClean="0"/>
              <a:t>需要网络管理软件配合使用</a:t>
            </a:r>
          </a:p>
        </p:txBody>
      </p:sp>
      <p:pic>
        <p:nvPicPr>
          <p:cNvPr id="39940" name="Picture 4" descr="bb"/>
          <p:cNvPicPr>
            <a:picLocks noChangeAspect="1" noChangeArrowheads="1"/>
          </p:cNvPicPr>
          <p:nvPr/>
        </p:nvPicPr>
        <p:blipFill>
          <a:blip r:embed="rId2" cstate="print"/>
          <a:srcRect r="14081" b="26654"/>
          <a:stretch>
            <a:fillRect/>
          </a:stretch>
        </p:blipFill>
        <p:spPr bwMode="auto">
          <a:xfrm>
            <a:off x="1331913" y="2903538"/>
            <a:ext cx="5688012" cy="36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419" name="Group 3"/>
          <p:cNvGrpSpPr>
            <a:grpSpLocks/>
          </p:cNvGrpSpPr>
          <p:nvPr/>
        </p:nvGrpSpPr>
        <p:grpSpPr bwMode="auto">
          <a:xfrm>
            <a:off x="0" y="2060575"/>
            <a:ext cx="9144000" cy="2952750"/>
            <a:chOff x="0" y="1298"/>
            <a:chExt cx="5760" cy="1860"/>
          </a:xfrm>
        </p:grpSpPr>
        <p:sp>
          <p:nvSpPr>
            <p:cNvPr id="316420" name="Rectangle 4"/>
            <p:cNvSpPr>
              <a:spLocks noChangeArrowheads="1"/>
            </p:cNvSpPr>
            <p:nvPr/>
          </p:nvSpPr>
          <p:spPr bwMode="auto">
            <a:xfrm>
              <a:off x="0" y="1298"/>
              <a:ext cx="5760" cy="1860"/>
            </a:xfrm>
            <a:prstGeom prst="rect">
              <a:avLst/>
            </a:prstGeom>
            <a:solidFill>
              <a:srgbClr val="B61638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a typeface="黑体" pitchFamily="2" charset="-122"/>
              </a:endParaRPr>
            </a:p>
          </p:txBody>
        </p:sp>
        <p:pic>
          <p:nvPicPr>
            <p:cNvPr id="40965" name="Picture 5" descr="愿景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45" y="1298"/>
              <a:ext cx="3515" cy="18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16422" name="Rectangle 6"/>
          <p:cNvSpPr>
            <a:spLocks noChangeArrowheads="1"/>
          </p:cNvSpPr>
          <p:nvPr/>
        </p:nvSpPr>
        <p:spPr bwMode="auto">
          <a:xfrm>
            <a:off x="-107950" y="3141663"/>
            <a:ext cx="3816350" cy="820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algn="ctr">
              <a:spcBef>
                <a:spcPct val="20000"/>
              </a:spcBef>
              <a:defRPr/>
            </a:pP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交换机基本配置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使用命令行界面</a:t>
            </a:r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91512" cy="11525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命令模式：锐捷设备管理界面分成若干不同的模式，用户当前所处的命令模式决定了可以使用的命令 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2555875" y="4149725"/>
          <a:ext cx="3600400" cy="129540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016224"/>
                <a:gridCol w="1584176"/>
              </a:tblGrid>
              <a:tr h="182081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Switch(</a:t>
                      </a:r>
                      <a:r>
                        <a:rPr lang="en-US" altLang="zh-CN" sz="11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config</a:t>
                      </a:r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-if)#_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接口配置模式</a:t>
                      </a:r>
                      <a:endParaRPr lang="zh-CN" altLang="en-US" sz="11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</a:tr>
              <a:tr h="1820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Switch(</a:t>
                      </a:r>
                      <a:r>
                        <a:rPr lang="en-US" altLang="zh-CN" sz="11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config-subif</a:t>
                      </a:r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)#_</a:t>
                      </a: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子接口配置模式</a:t>
                      </a:r>
                      <a:endParaRPr lang="zh-CN" altLang="en-US" sz="11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</a:tr>
              <a:tr h="182081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Switch(</a:t>
                      </a:r>
                      <a:r>
                        <a:rPr lang="en-US" altLang="zh-CN" sz="11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config</a:t>
                      </a:r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-line)#_</a:t>
                      </a:r>
                      <a:endParaRPr lang="zh-CN" altLang="en-US" sz="11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线路配置模式</a:t>
                      </a:r>
                      <a:endParaRPr lang="zh-CN" altLang="en-US" sz="11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</a:tr>
              <a:tr h="1820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Switch(</a:t>
                      </a:r>
                      <a:r>
                        <a:rPr lang="en-US" altLang="zh-CN" sz="11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config</a:t>
                      </a:r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-router)#_</a:t>
                      </a:r>
                      <a:endParaRPr lang="zh-CN" altLang="en-US" sz="1100" b="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路由配置模式</a:t>
                      </a:r>
                      <a:endParaRPr lang="zh-CN" altLang="en-US" sz="1100" b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</a:tr>
              <a:tr h="182081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Switch(</a:t>
                      </a:r>
                      <a:r>
                        <a:rPr lang="en-US" altLang="zh-CN" sz="1100" b="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dhcp-config</a:t>
                      </a:r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)#_</a:t>
                      </a:r>
                      <a:endParaRPr lang="zh-CN" altLang="en-US" sz="11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DHCP</a:t>
                      </a:r>
                      <a:r>
                        <a:rPr lang="zh-CN" altLang="en-US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池配置模式</a:t>
                      </a:r>
                      <a:endParaRPr lang="zh-CN" altLang="en-US" sz="11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2555875" y="2571750"/>
          <a:ext cx="2845778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889"/>
                <a:gridCol w="1422889"/>
              </a:tblGrid>
              <a:tr h="216024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Switch&gt;_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用户级别模式</a:t>
                      </a:r>
                      <a:endParaRPr lang="zh-CN" altLang="en-US" sz="11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2555875" y="3148013"/>
          <a:ext cx="2845778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889"/>
                <a:gridCol w="1422889"/>
              </a:tblGrid>
              <a:tr h="216024">
                <a:tc>
                  <a:txBody>
                    <a:bodyPr/>
                    <a:lstStyle/>
                    <a:p>
                      <a:r>
                        <a:rPr lang="en-US" altLang="zh-CN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Switch#_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1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特权级别模式</a:t>
                      </a:r>
                      <a:endParaRPr lang="zh-CN" altLang="en-US" sz="11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2555875" y="3787775"/>
          <a:ext cx="2845778" cy="216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889"/>
                <a:gridCol w="1422889"/>
              </a:tblGrid>
              <a:tr h="216024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1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Switch(</a:t>
                      </a:r>
                      <a:r>
                        <a:rPr lang="en-US" altLang="zh-CN" sz="1100" b="0" kern="12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config</a:t>
                      </a:r>
                      <a:r>
                        <a:rPr lang="en-US" altLang="zh-CN" sz="11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)#_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100" b="0" kern="12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全局配置模式</a:t>
                      </a:r>
                      <a:endParaRPr lang="zh-CN" altLang="en-US" sz="1100" b="0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D3DE"/>
                    </a:solidFill>
                  </a:tcPr>
                </a:tc>
              </a:tr>
            </a:tbl>
          </a:graphicData>
        </a:graphic>
      </p:graphicFrame>
      <p:grpSp>
        <p:nvGrpSpPr>
          <p:cNvPr id="42032" name="组合 44"/>
          <p:cNvGrpSpPr>
            <a:grpSpLocks/>
          </p:cNvGrpSpPr>
          <p:nvPr/>
        </p:nvGrpSpPr>
        <p:grpSpPr bwMode="auto">
          <a:xfrm>
            <a:off x="1476375" y="2787650"/>
            <a:ext cx="5903913" cy="2616200"/>
            <a:chOff x="1475656" y="2787692"/>
            <a:chExt cx="5904656" cy="2616671"/>
          </a:xfrm>
        </p:grpSpPr>
        <p:cxnSp>
          <p:nvCxnSpPr>
            <p:cNvPr id="9" name="直接箭头连接符 8"/>
            <p:cNvCxnSpPr/>
            <p:nvPr/>
          </p:nvCxnSpPr>
          <p:spPr>
            <a:xfrm>
              <a:off x="3903249" y="2811509"/>
              <a:ext cx="1587" cy="32232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3904837" y="3345005"/>
              <a:ext cx="0" cy="458870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838153" y="2865494"/>
              <a:ext cx="512828" cy="2143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>
                  <a:latin typeface="微软雅黑" pitchFamily="34" charset="-122"/>
                  <a:ea typeface="微软雅黑" pitchFamily="34" charset="-122"/>
                </a:rPr>
                <a:t>enable</a:t>
              </a:r>
              <a:endParaRPr lang="zh-CN" altLang="en-US" sz="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11187" y="3427570"/>
              <a:ext cx="1116153" cy="2159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 dirty="0">
                  <a:latin typeface="微软雅黑" pitchFamily="34" charset="-122"/>
                  <a:ea typeface="微软雅黑" pitchFamily="34" charset="-122"/>
                </a:rPr>
                <a:t>configure terminal </a:t>
              </a:r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3" name="Freeform 5"/>
            <p:cNvSpPr>
              <a:spLocks/>
            </p:cNvSpPr>
            <p:nvPr/>
          </p:nvSpPr>
          <p:spPr bwMode="auto">
            <a:xfrm flipH="1" flipV="1">
              <a:off x="2051992" y="4045218"/>
              <a:ext cx="431854" cy="233405"/>
            </a:xfrm>
            <a:custGeom>
              <a:avLst/>
              <a:gdLst>
                <a:gd name="T0" fmla="*/ 0 w 1168"/>
                <a:gd name="T1" fmla="*/ 0 h 562"/>
                <a:gd name="T2" fmla="*/ 2169841 w 1168"/>
                <a:gd name="T3" fmla="*/ 0 h 562"/>
                <a:gd name="T4" fmla="*/ 2169841 w 1168"/>
                <a:gd name="T5" fmla="*/ 1885764 h 562"/>
                <a:gd name="T6" fmla="*/ 1721741 w 1168"/>
                <a:gd name="T7" fmla="*/ 1885764 h 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8"/>
                <a:gd name="T13" fmla="*/ 0 h 562"/>
                <a:gd name="T14" fmla="*/ 1168 w 1168"/>
                <a:gd name="T15" fmla="*/ 562 h 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8" h="562">
                  <a:moveTo>
                    <a:pt x="0" y="0"/>
                  </a:moveTo>
                  <a:lnTo>
                    <a:pt x="1167" y="0"/>
                  </a:lnTo>
                  <a:lnTo>
                    <a:pt x="1167" y="561"/>
                  </a:lnTo>
                  <a:lnTo>
                    <a:pt x="926" y="561"/>
                  </a:lnTo>
                </a:path>
              </a:pathLst>
            </a:custGeom>
            <a:noFill/>
            <a:ln w="12700" cap="rnd">
              <a:solidFill>
                <a:srgbClr val="0070C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1460" tIns="42897" rIns="31460" bIns="42897"/>
            <a:lstStyle/>
            <a:p>
              <a:pPr latinLnBrk="1">
                <a:defRPr/>
              </a:pPr>
              <a:endParaRPr kumimoji="1" lang="zh-CN" altLang="en-US" sz="2400">
                <a:latin typeface="굴림" pitchFamily="34" charset="-127"/>
                <a:ea typeface="굴림" pitchFamily="34" charset="-127"/>
              </a:endParaRPr>
            </a:p>
          </p:txBody>
        </p:sp>
        <p:cxnSp>
          <p:nvCxnSpPr>
            <p:cNvPr id="15" name="直接连接符 14"/>
            <p:cNvCxnSpPr/>
            <p:nvPr/>
          </p:nvCxnSpPr>
          <p:spPr>
            <a:xfrm flipH="1">
              <a:off x="1907510" y="3975356"/>
              <a:ext cx="576336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 5"/>
            <p:cNvSpPr>
              <a:spLocks/>
            </p:cNvSpPr>
            <p:nvPr/>
          </p:nvSpPr>
          <p:spPr bwMode="auto">
            <a:xfrm flipH="1" flipV="1">
              <a:off x="1907510" y="3975356"/>
              <a:ext cx="576336" cy="574778"/>
            </a:xfrm>
            <a:custGeom>
              <a:avLst/>
              <a:gdLst>
                <a:gd name="T0" fmla="*/ 0 w 1168"/>
                <a:gd name="T1" fmla="*/ 0 h 562"/>
                <a:gd name="T2" fmla="*/ 2169841 w 1168"/>
                <a:gd name="T3" fmla="*/ 0 h 562"/>
                <a:gd name="T4" fmla="*/ 2169841 w 1168"/>
                <a:gd name="T5" fmla="*/ 1885764 h 562"/>
                <a:gd name="T6" fmla="*/ 1721741 w 1168"/>
                <a:gd name="T7" fmla="*/ 1885764 h 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8"/>
                <a:gd name="T13" fmla="*/ 0 h 562"/>
                <a:gd name="T14" fmla="*/ 1168 w 1168"/>
                <a:gd name="T15" fmla="*/ 562 h 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8" h="562">
                  <a:moveTo>
                    <a:pt x="0" y="0"/>
                  </a:moveTo>
                  <a:lnTo>
                    <a:pt x="1167" y="0"/>
                  </a:lnTo>
                  <a:lnTo>
                    <a:pt x="1167" y="561"/>
                  </a:lnTo>
                  <a:lnTo>
                    <a:pt x="926" y="561"/>
                  </a:lnTo>
                </a:path>
              </a:pathLst>
            </a:custGeom>
            <a:noFill/>
            <a:ln w="12700" cap="rnd">
              <a:solidFill>
                <a:srgbClr val="0070C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1460" tIns="42897" rIns="31460" bIns="42897"/>
            <a:lstStyle/>
            <a:p>
              <a:pPr latinLnBrk="1">
                <a:defRPr/>
              </a:pPr>
              <a:endParaRPr kumimoji="1" lang="zh-CN" altLang="en-US" sz="24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17" name="Freeform 5"/>
            <p:cNvSpPr>
              <a:spLocks/>
            </p:cNvSpPr>
            <p:nvPr/>
          </p:nvSpPr>
          <p:spPr bwMode="auto">
            <a:xfrm flipH="1" flipV="1">
              <a:off x="1794784" y="3908669"/>
              <a:ext cx="720816" cy="900275"/>
            </a:xfrm>
            <a:custGeom>
              <a:avLst/>
              <a:gdLst>
                <a:gd name="T0" fmla="*/ 0 w 1168"/>
                <a:gd name="T1" fmla="*/ 0 h 562"/>
                <a:gd name="T2" fmla="*/ 2169841 w 1168"/>
                <a:gd name="T3" fmla="*/ 0 h 562"/>
                <a:gd name="T4" fmla="*/ 2169841 w 1168"/>
                <a:gd name="T5" fmla="*/ 1885764 h 562"/>
                <a:gd name="T6" fmla="*/ 1721741 w 1168"/>
                <a:gd name="T7" fmla="*/ 1885764 h 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8"/>
                <a:gd name="T13" fmla="*/ 0 h 562"/>
                <a:gd name="T14" fmla="*/ 1168 w 1168"/>
                <a:gd name="T15" fmla="*/ 562 h 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8" h="562">
                  <a:moveTo>
                    <a:pt x="0" y="0"/>
                  </a:moveTo>
                  <a:lnTo>
                    <a:pt x="1167" y="0"/>
                  </a:lnTo>
                  <a:lnTo>
                    <a:pt x="1167" y="561"/>
                  </a:lnTo>
                  <a:lnTo>
                    <a:pt x="926" y="561"/>
                  </a:lnTo>
                </a:path>
              </a:pathLst>
            </a:custGeom>
            <a:noFill/>
            <a:ln w="12700" cap="rnd">
              <a:solidFill>
                <a:srgbClr val="0070C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1460" tIns="42897" rIns="31460" bIns="42897"/>
            <a:lstStyle/>
            <a:p>
              <a:pPr latinLnBrk="1">
                <a:defRPr/>
              </a:pPr>
              <a:endParaRPr kumimoji="1" lang="zh-CN" altLang="en-US" sz="2400">
                <a:latin typeface="굴림" pitchFamily="34" charset="-127"/>
                <a:ea typeface="굴림" pitchFamily="34" charset="-127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 flipH="1">
              <a:off x="1947203" y="3908669"/>
              <a:ext cx="53664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5"/>
            <p:cNvSpPr>
              <a:spLocks/>
            </p:cNvSpPr>
            <p:nvPr/>
          </p:nvSpPr>
          <p:spPr bwMode="auto">
            <a:xfrm flipH="1" flipV="1">
              <a:off x="1620137" y="3838806"/>
              <a:ext cx="863709" cy="1224183"/>
            </a:xfrm>
            <a:custGeom>
              <a:avLst/>
              <a:gdLst>
                <a:gd name="T0" fmla="*/ 0 w 1168"/>
                <a:gd name="T1" fmla="*/ 0 h 562"/>
                <a:gd name="T2" fmla="*/ 2169841 w 1168"/>
                <a:gd name="T3" fmla="*/ 0 h 562"/>
                <a:gd name="T4" fmla="*/ 2169841 w 1168"/>
                <a:gd name="T5" fmla="*/ 1885764 h 562"/>
                <a:gd name="T6" fmla="*/ 1721741 w 1168"/>
                <a:gd name="T7" fmla="*/ 1885764 h 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8"/>
                <a:gd name="T13" fmla="*/ 0 h 562"/>
                <a:gd name="T14" fmla="*/ 1168 w 1168"/>
                <a:gd name="T15" fmla="*/ 562 h 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8" h="562">
                  <a:moveTo>
                    <a:pt x="0" y="0"/>
                  </a:moveTo>
                  <a:lnTo>
                    <a:pt x="1167" y="0"/>
                  </a:lnTo>
                  <a:lnTo>
                    <a:pt x="1167" y="561"/>
                  </a:lnTo>
                  <a:lnTo>
                    <a:pt x="926" y="561"/>
                  </a:lnTo>
                </a:path>
              </a:pathLst>
            </a:custGeom>
            <a:noFill/>
            <a:ln w="12700" cap="rnd">
              <a:solidFill>
                <a:srgbClr val="0070C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1460" tIns="42897" rIns="31460" bIns="42897"/>
            <a:lstStyle/>
            <a:p>
              <a:pPr latinLnBrk="1">
                <a:defRPr/>
              </a:pPr>
              <a:endParaRPr kumimoji="1" lang="zh-CN" altLang="en-US" sz="2400">
                <a:latin typeface="굴림" pitchFamily="34" charset="-127"/>
                <a:ea typeface="굴림" pitchFamily="34" charset="-127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 flipH="1" flipV="1">
              <a:off x="1791609" y="3846746"/>
              <a:ext cx="692237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flipH="1" flipV="1">
              <a:off x="1647128" y="3756241"/>
              <a:ext cx="836718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Freeform 5"/>
            <p:cNvSpPr>
              <a:spLocks/>
            </p:cNvSpPr>
            <p:nvPr/>
          </p:nvSpPr>
          <p:spPr bwMode="auto">
            <a:xfrm flipH="1" flipV="1">
              <a:off x="1475656" y="3748303"/>
              <a:ext cx="1008190" cy="1567144"/>
            </a:xfrm>
            <a:custGeom>
              <a:avLst/>
              <a:gdLst>
                <a:gd name="T0" fmla="*/ 0 w 1168"/>
                <a:gd name="T1" fmla="*/ 0 h 562"/>
                <a:gd name="T2" fmla="*/ 2169841 w 1168"/>
                <a:gd name="T3" fmla="*/ 0 h 562"/>
                <a:gd name="T4" fmla="*/ 2169841 w 1168"/>
                <a:gd name="T5" fmla="*/ 1885764 h 562"/>
                <a:gd name="T6" fmla="*/ 1721741 w 1168"/>
                <a:gd name="T7" fmla="*/ 1885764 h 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8"/>
                <a:gd name="T13" fmla="*/ 0 h 562"/>
                <a:gd name="T14" fmla="*/ 1168 w 1168"/>
                <a:gd name="T15" fmla="*/ 562 h 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8" h="562">
                  <a:moveTo>
                    <a:pt x="0" y="0"/>
                  </a:moveTo>
                  <a:lnTo>
                    <a:pt x="1167" y="0"/>
                  </a:lnTo>
                  <a:lnTo>
                    <a:pt x="1167" y="561"/>
                  </a:lnTo>
                  <a:lnTo>
                    <a:pt x="926" y="561"/>
                  </a:lnTo>
                </a:path>
              </a:pathLst>
            </a:custGeom>
            <a:noFill/>
            <a:ln w="12700" cap="rnd">
              <a:solidFill>
                <a:srgbClr val="0070C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1460" tIns="42897" rIns="31460" bIns="42897"/>
            <a:lstStyle/>
            <a:p>
              <a:pPr latinLnBrk="1">
                <a:defRPr/>
              </a:pPr>
              <a:endParaRPr kumimoji="1" lang="zh-CN" altLang="en-US" sz="24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28" name="右中括号 27"/>
            <p:cNvSpPr/>
            <p:nvPr/>
          </p:nvSpPr>
          <p:spPr>
            <a:xfrm>
              <a:off x="6227642" y="4153188"/>
              <a:ext cx="288961" cy="1251175"/>
            </a:xfrm>
            <a:prstGeom prst="rightBracket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29" name="Freeform 5"/>
            <p:cNvSpPr>
              <a:spLocks/>
            </p:cNvSpPr>
            <p:nvPr/>
          </p:nvSpPr>
          <p:spPr bwMode="auto">
            <a:xfrm>
              <a:off x="5467133" y="3872150"/>
              <a:ext cx="1670260" cy="844702"/>
            </a:xfrm>
            <a:custGeom>
              <a:avLst/>
              <a:gdLst>
                <a:gd name="T0" fmla="*/ 0 w 1168"/>
                <a:gd name="T1" fmla="*/ 0 h 562"/>
                <a:gd name="T2" fmla="*/ 2169841 w 1168"/>
                <a:gd name="T3" fmla="*/ 0 h 562"/>
                <a:gd name="T4" fmla="*/ 2169841 w 1168"/>
                <a:gd name="T5" fmla="*/ 1885764 h 562"/>
                <a:gd name="T6" fmla="*/ 1721741 w 1168"/>
                <a:gd name="T7" fmla="*/ 1885764 h 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8"/>
                <a:gd name="T13" fmla="*/ 0 h 562"/>
                <a:gd name="T14" fmla="*/ 1168 w 1168"/>
                <a:gd name="T15" fmla="*/ 562 h 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8" h="562">
                  <a:moveTo>
                    <a:pt x="0" y="0"/>
                  </a:moveTo>
                  <a:lnTo>
                    <a:pt x="1167" y="0"/>
                  </a:lnTo>
                  <a:lnTo>
                    <a:pt x="1167" y="561"/>
                  </a:lnTo>
                  <a:lnTo>
                    <a:pt x="926" y="561"/>
                  </a:lnTo>
                </a:path>
              </a:pathLst>
            </a:custGeom>
            <a:noFill/>
            <a:ln w="12700" cap="rnd">
              <a:solidFill>
                <a:srgbClr val="0070C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1460" tIns="42897" rIns="31460" bIns="42897"/>
            <a:lstStyle/>
            <a:p>
              <a:pPr latinLnBrk="1">
                <a:defRPr/>
              </a:pPr>
              <a:endParaRPr kumimoji="1" lang="zh-CN" altLang="en-US" sz="2400">
                <a:latin typeface="굴림" pitchFamily="34" charset="-127"/>
                <a:ea typeface="굴림" pitchFamily="34" charset="-127"/>
              </a:endParaRPr>
            </a:p>
          </p:txBody>
        </p:sp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5494125" y="3262440"/>
              <a:ext cx="1886187" cy="1800549"/>
            </a:xfrm>
            <a:custGeom>
              <a:avLst/>
              <a:gdLst>
                <a:gd name="T0" fmla="*/ 0 w 1168"/>
                <a:gd name="T1" fmla="*/ 0 h 562"/>
                <a:gd name="T2" fmla="*/ 2169841 w 1168"/>
                <a:gd name="T3" fmla="*/ 0 h 562"/>
                <a:gd name="T4" fmla="*/ 2169841 w 1168"/>
                <a:gd name="T5" fmla="*/ 1885764 h 562"/>
                <a:gd name="T6" fmla="*/ 1721741 w 1168"/>
                <a:gd name="T7" fmla="*/ 1885764 h 56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68"/>
                <a:gd name="T13" fmla="*/ 0 h 562"/>
                <a:gd name="T14" fmla="*/ 1168 w 1168"/>
                <a:gd name="T15" fmla="*/ 562 h 56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68" h="562">
                  <a:moveTo>
                    <a:pt x="0" y="0"/>
                  </a:moveTo>
                  <a:lnTo>
                    <a:pt x="1167" y="0"/>
                  </a:lnTo>
                  <a:lnTo>
                    <a:pt x="1167" y="561"/>
                  </a:lnTo>
                  <a:lnTo>
                    <a:pt x="926" y="561"/>
                  </a:lnTo>
                </a:path>
              </a:pathLst>
            </a:custGeom>
            <a:noFill/>
            <a:ln w="12700" cap="rnd">
              <a:solidFill>
                <a:srgbClr val="0070C0"/>
              </a:solidFill>
              <a:round/>
              <a:headEnd type="triangle" w="med" len="med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31460" tIns="42897" rIns="31460" bIns="42897"/>
            <a:lstStyle/>
            <a:p>
              <a:pPr latinLnBrk="1">
                <a:defRPr/>
              </a:pPr>
              <a:endParaRPr kumimoji="1" lang="zh-CN" altLang="en-US" sz="2400">
                <a:latin typeface="굴림" pitchFamily="34" charset="-127"/>
                <a:ea typeface="굴림" pitchFamily="34" charset="-127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 flipH="1">
              <a:off x="6516603" y="5062990"/>
              <a:ext cx="863709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 flipH="1">
              <a:off x="6516603" y="4716852"/>
              <a:ext cx="287373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483261" y="4653341"/>
              <a:ext cx="360408" cy="2159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>
                  <a:latin typeface="微软雅黑" pitchFamily="34" charset="-122"/>
                  <a:ea typeface="微软雅黑" pitchFamily="34" charset="-122"/>
                </a:rPr>
                <a:t>exit</a:t>
              </a:r>
              <a:endParaRPr lang="zh-CN" altLang="en-US" sz="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83261" y="5037585"/>
              <a:ext cx="771622" cy="21593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 dirty="0">
                  <a:latin typeface="微软雅黑" pitchFamily="34" charset="-122"/>
                  <a:ea typeface="微软雅黑" pitchFamily="34" charset="-122"/>
                </a:rPr>
                <a:t>end</a:t>
              </a:r>
              <a:r>
                <a:rPr lang="zh-CN" altLang="en-US" sz="800" dirty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800" dirty="0" err="1">
                  <a:latin typeface="微软雅黑" pitchFamily="34" charset="-122"/>
                  <a:ea typeface="微软雅黑" pitchFamily="34" charset="-122"/>
                </a:rPr>
                <a:t>Ctrl+z</a:t>
              </a:r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35" name="直接箭头连接符 34"/>
            <p:cNvCxnSpPr/>
            <p:nvPr/>
          </p:nvCxnSpPr>
          <p:spPr>
            <a:xfrm rot="10800000">
              <a:off x="3676208" y="2787692"/>
              <a:ext cx="0" cy="379481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 flipV="1">
              <a:off x="3676208" y="3345005"/>
              <a:ext cx="0" cy="403298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214188" y="2865494"/>
              <a:ext cx="533467" cy="21435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800">
                  <a:latin typeface="微软雅黑" pitchFamily="34" charset="-122"/>
                  <a:ea typeface="微软雅黑" pitchFamily="34" charset="-122"/>
                </a:rPr>
                <a:t>disable</a:t>
              </a:r>
              <a:endParaRPr lang="zh-CN" altLang="en-US" sz="800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29914" y="3448211"/>
              <a:ext cx="1152670" cy="277863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altLang="zh-CN" sz="800" dirty="0">
                  <a:latin typeface="微软雅黑" pitchFamily="34" charset="-122"/>
                  <a:ea typeface="微软雅黑" pitchFamily="34" charset="-122"/>
                </a:rPr>
                <a:t>exit</a:t>
              </a:r>
              <a:r>
                <a:rPr lang="zh-CN" altLang="en-US" sz="800" dirty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800" dirty="0">
                  <a:latin typeface="微软雅黑" pitchFamily="34" charset="-122"/>
                  <a:ea typeface="微软雅黑" pitchFamily="34" charset="-122"/>
                </a:rPr>
                <a:t>end</a:t>
              </a:r>
              <a:r>
                <a:rPr lang="zh-CN" altLang="en-US" sz="800" dirty="0">
                  <a:latin typeface="微软雅黑" pitchFamily="34" charset="-122"/>
                  <a:ea typeface="微软雅黑" pitchFamily="34" charset="-122"/>
                </a:rPr>
                <a:t>、</a:t>
              </a:r>
              <a:r>
                <a:rPr lang="en-US" altLang="zh-CN" sz="800" dirty="0" err="1">
                  <a:latin typeface="微软雅黑" pitchFamily="34" charset="-122"/>
                  <a:ea typeface="微软雅黑" pitchFamily="34" charset="-122"/>
                </a:rPr>
                <a:t>Ctrl+z</a:t>
              </a:r>
              <a:endParaRPr lang="zh-CN" altLang="en-US" sz="800" dirty="0"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 flipH="1">
              <a:off x="2123438" y="4051569"/>
              <a:ext cx="341356" cy="0"/>
            </a:xfrm>
            <a:prstGeom prst="line">
              <a:avLst/>
            </a:prstGeom>
            <a:ln w="190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矩形 46"/>
          <p:cNvSpPr/>
          <p:nvPr/>
        </p:nvSpPr>
        <p:spPr bwMode="auto">
          <a:xfrm>
            <a:off x="900113" y="2349500"/>
            <a:ext cx="7343775" cy="36718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>
            <a:spAutoFit/>
          </a:bodyPr>
          <a:lstStyle/>
          <a:p>
            <a:pPr marL="342900" indent="-342900">
              <a:defRPr/>
            </a:pPr>
            <a:endParaRPr lang="zh-CN" altLang="en-US">
              <a:ea typeface="黑体" pitchFamily="2" charset="-122"/>
            </a:endParaRPr>
          </a:p>
        </p:txBody>
      </p:sp>
      <p:pic>
        <p:nvPicPr>
          <p:cNvPr id="42034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713" y="2112963"/>
            <a:ext cx="7839075" cy="39084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获得帮助</a:t>
            </a: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91513" cy="50688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列出当前模式的可用命令，直接输入“</a:t>
            </a:r>
            <a:r>
              <a:rPr lang="en-US" altLang="zh-CN" dirty="0" smtClean="0"/>
              <a:t>?</a:t>
            </a:r>
            <a:r>
              <a:rPr lang="zh-CN" altLang="en-US" dirty="0" smtClean="0"/>
              <a:t>”：</a:t>
            </a:r>
          </a:p>
          <a:p>
            <a:pPr lvl="3" eaLnBrk="1" hangingPunct="1">
              <a:defRPr/>
            </a:pP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列出某个命令的后续可用参数，命令后</a:t>
            </a:r>
            <a:r>
              <a:rPr lang="en-US" altLang="zh-CN" dirty="0" smtClean="0"/>
              <a:t>&lt;</a:t>
            </a:r>
            <a:r>
              <a:rPr lang="zh-CN" altLang="en-US" dirty="0" smtClean="0"/>
              <a:t>空格</a:t>
            </a:r>
            <a:r>
              <a:rPr lang="en-US" altLang="zh-CN" dirty="0" smtClean="0"/>
              <a:t>&gt;+</a:t>
            </a:r>
            <a:r>
              <a:rPr lang="zh-CN" altLang="en-US" dirty="0" smtClean="0"/>
              <a:t> “</a:t>
            </a:r>
            <a:r>
              <a:rPr lang="en-US" altLang="zh-CN" dirty="0" smtClean="0"/>
              <a:t>?</a:t>
            </a:r>
            <a:r>
              <a:rPr lang="zh-CN" altLang="en-US" dirty="0" smtClean="0"/>
              <a:t>”：</a:t>
            </a:r>
            <a:endParaRPr lang="en-US" altLang="zh-CN" dirty="0" smtClean="0"/>
          </a:p>
          <a:p>
            <a:pPr eaLnBrk="1" hangingPunct="1">
              <a:defRPr/>
            </a:pP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列出特定字符开头的命令，字符后</a:t>
            </a:r>
            <a:r>
              <a:rPr lang="en-US" altLang="zh-CN" dirty="0" smtClean="0"/>
              <a:t>+</a:t>
            </a:r>
            <a:r>
              <a:rPr lang="zh-CN" altLang="en-US" dirty="0" smtClean="0"/>
              <a:t>“</a:t>
            </a:r>
            <a:r>
              <a:rPr lang="en-US" altLang="zh-CN" dirty="0" smtClean="0"/>
              <a:t>?</a:t>
            </a:r>
            <a:r>
              <a:rPr lang="zh-CN" altLang="en-US" dirty="0" smtClean="0"/>
              <a:t>”：</a:t>
            </a:r>
            <a:endParaRPr lang="en-US" altLang="zh-CN" dirty="0" smtClean="0"/>
          </a:p>
          <a:p>
            <a:pPr eaLnBrk="1" hangingPunct="1">
              <a:defRPr/>
            </a:pPr>
            <a:endParaRPr lang="zh-CN" altLang="en-US" dirty="0" smtClean="0"/>
          </a:p>
          <a:p>
            <a:pPr marL="457200" lvl="1" indent="0"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  <a:p>
            <a:pPr eaLnBrk="1" hangingPunct="1">
              <a:defRPr/>
            </a:pPr>
            <a:r>
              <a:rPr lang="zh-CN" altLang="en-US" dirty="0" smtClean="0"/>
              <a:t>自动补齐剩余字符，在字符后</a:t>
            </a:r>
            <a:r>
              <a:rPr lang="en-US" altLang="zh-CN" dirty="0" smtClean="0"/>
              <a:t>+&lt;Tab&gt;</a:t>
            </a:r>
            <a:r>
              <a:rPr lang="zh-CN" altLang="en-US" dirty="0" smtClean="0"/>
              <a:t>键：</a:t>
            </a:r>
          </a:p>
          <a:p>
            <a:pPr lvl="1" eaLnBrk="1" hangingPunct="1">
              <a:defRPr/>
            </a:pPr>
            <a:endParaRPr lang="zh-CN" altLang="en-US" dirty="0" smtClean="0"/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2627313" y="1681163"/>
            <a:ext cx="3527425" cy="125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Switch#?</a:t>
            </a:r>
          </a:p>
          <a:p>
            <a:pPr>
              <a:lnSpc>
                <a:spcPct val="105000"/>
              </a:lnSpc>
              <a:defRPr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lnSpc>
                <a:spcPct val="105000"/>
              </a:lnSpc>
              <a:defRPr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lnSpc>
                <a:spcPct val="105000"/>
              </a:lnSpc>
              <a:defRPr/>
            </a:pP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Switch#show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？</a:t>
            </a:r>
          </a:p>
        </p:txBody>
      </p:sp>
      <p:sp>
        <p:nvSpPr>
          <p:cNvPr id="318470" name="Text Box 6"/>
          <p:cNvSpPr txBox="1">
            <a:spLocks noChangeArrowheads="1"/>
          </p:cNvSpPr>
          <p:nvPr/>
        </p:nvSpPr>
        <p:spPr bwMode="auto">
          <a:xfrm>
            <a:off x="2627313" y="3695700"/>
            <a:ext cx="53276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Switch# di?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dir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disable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</a:p>
        </p:txBody>
      </p:sp>
      <p:sp>
        <p:nvSpPr>
          <p:cNvPr id="318471" name="Text Box 7"/>
          <p:cNvSpPr txBox="1">
            <a:spLocks noChangeArrowheads="1"/>
          </p:cNvSpPr>
          <p:nvPr/>
        </p:nvSpPr>
        <p:spPr bwMode="auto">
          <a:xfrm>
            <a:off x="2627313" y="5207000"/>
            <a:ext cx="5327650" cy="669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05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Switch# show 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conf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&lt;Tab&gt;</a:t>
            </a:r>
          </a:p>
          <a:p>
            <a:pPr>
              <a:lnSpc>
                <a:spcPct val="105000"/>
              </a:lnSpc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Switch# show configuration</a:t>
            </a:r>
            <a:r>
              <a:rPr lang="en-US" altLang="zh-CN" sz="18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简写命令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所有命令均可简写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简写后的命令必须可被系统唯一识别</a:t>
            </a:r>
          </a:p>
        </p:txBody>
      </p:sp>
      <p:sp>
        <p:nvSpPr>
          <p:cNvPr id="319492" name="Text Box 4"/>
          <p:cNvSpPr txBox="1">
            <a:spLocks noChangeArrowheads="1"/>
          </p:cNvSpPr>
          <p:nvPr/>
        </p:nvSpPr>
        <p:spPr bwMode="auto">
          <a:xfrm>
            <a:off x="2124075" y="3308350"/>
            <a:ext cx="5903913" cy="116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Switch# reload    =    Switch#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rel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20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Switch# rename  =    Switch# </a:t>
            </a:r>
            <a:r>
              <a:rPr lang="en-US" altLang="zh-CN" sz="20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ren</a:t>
            </a:r>
            <a:endParaRPr lang="en-US" altLang="zh-CN" sz="20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数据链路层的</a:t>
            </a:r>
            <a:r>
              <a:rPr lang="en-US" altLang="zh-CN" smtClean="0"/>
              <a:t>MAC</a:t>
            </a:r>
            <a:r>
              <a:rPr lang="zh-CN" altLang="en-US" smtClean="0"/>
              <a:t>子层和</a:t>
            </a:r>
            <a:r>
              <a:rPr lang="en-US" altLang="zh-CN" smtClean="0"/>
              <a:t>LLC</a:t>
            </a:r>
            <a:r>
              <a:rPr lang="zh-CN" altLang="en-US" smtClean="0"/>
              <a:t>子层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323850" y="1052513"/>
            <a:ext cx="8229600" cy="3579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00050" indent="-40005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zh-CN" altLang="en-US" sz="2100" dirty="0">
                <a:solidFill>
                  <a:srgbClr val="A4001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以太网数据链路层分为两个子层：</a:t>
            </a:r>
          </a:p>
          <a:p>
            <a:pPr marL="800100" lvl="1" indent="-34290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媒体访问控制（</a:t>
            </a:r>
            <a:r>
              <a:rPr lang="en-US" altLang="zh-CN" sz="1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MAC</a:t>
            </a:r>
            <a:r>
              <a:rPr lang="zh-CN" altLang="en-US" sz="1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）子层：制定如何使用传输媒体的通信协议 </a:t>
            </a:r>
            <a:endParaRPr lang="en-US" altLang="zh-CN" sz="180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细黑" pitchFamily="2" charset="-122"/>
            </a:endParaRPr>
          </a:p>
          <a:p>
            <a:pPr marL="1257300" lvl="2" indent="-34290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数据帧的封装和解封装，包括寻址和错误检测</a:t>
            </a:r>
          </a:p>
          <a:p>
            <a:pPr marL="1257300" lvl="2" indent="-34290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介质的管理，包含介质分配（避免碰撞）和竞争裁决（碰撞处理）</a:t>
            </a:r>
          </a:p>
          <a:p>
            <a:pPr marL="1257300" lvl="2" indent="-34290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设置网络设备的硬件地址（</a:t>
            </a:r>
            <a:r>
              <a:rPr lang="en-US" altLang="zh-CN" sz="1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MAC</a:t>
            </a:r>
            <a:r>
              <a:rPr lang="zh-CN" altLang="en-US" sz="1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地址），用以识别物理设备</a:t>
            </a:r>
          </a:p>
          <a:p>
            <a:pPr marL="800100" lvl="1" indent="-34290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逻辑链路控制（</a:t>
            </a:r>
            <a:r>
              <a:rPr lang="en-US" altLang="zh-CN" sz="1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LLC</a:t>
            </a:r>
            <a:r>
              <a:rPr lang="zh-CN" altLang="en-US" sz="1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）子层：控制信号交换和数据流量</a:t>
            </a:r>
            <a:endParaRPr lang="en-US" altLang="zh-CN" sz="180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细黑" pitchFamily="2" charset="-122"/>
            </a:endParaRPr>
          </a:p>
          <a:p>
            <a:pPr marL="1257300" lvl="2" indent="-34290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控制信号交换和数据流量</a:t>
            </a:r>
            <a:endParaRPr lang="en-US" altLang="zh-CN" sz="1800" dirty="0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细黑" pitchFamily="2" charset="-122"/>
            </a:endParaRPr>
          </a:p>
          <a:p>
            <a:pPr marL="1257300" lvl="2" indent="-342900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Ø"/>
              <a:defRPr/>
            </a:pPr>
            <a:r>
              <a:rPr lang="zh-CN" altLang="en-US" sz="1800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细黑" pitchFamily="2" charset="-122"/>
              </a:rPr>
              <a:t>对上层可以提供面向连接或者无连接的服务 </a:t>
            </a:r>
          </a:p>
          <a:p>
            <a:pPr marL="400050" indent="-400050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zh-CN" sz="2100" dirty="0">
              <a:solidFill>
                <a:srgbClr val="A4001B"/>
              </a:solidFill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  <p:pic>
        <p:nvPicPr>
          <p:cNvPr id="7172" name="Picture 13" descr="aa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9528" t="42119" r="17520" b="15610"/>
          <a:stretch>
            <a:fillRect/>
          </a:stretch>
        </p:blipFill>
        <p:spPr bwMode="auto">
          <a:xfrm>
            <a:off x="2197100" y="4513263"/>
            <a:ext cx="4319588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命令的</a:t>
            </a:r>
            <a:r>
              <a:rPr lang="en-US" altLang="zh-CN" smtClean="0"/>
              <a:t>no</a:t>
            </a:r>
            <a:r>
              <a:rPr lang="zh-CN" altLang="en-US" smtClean="0"/>
              <a:t>和</a:t>
            </a:r>
            <a:r>
              <a:rPr lang="en-US" altLang="zh-CN" smtClean="0"/>
              <a:t>default</a:t>
            </a:r>
            <a:r>
              <a:rPr lang="zh-CN" altLang="en-US" smtClean="0"/>
              <a:t>选项</a:t>
            </a: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322638" cy="44211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no</a:t>
            </a:r>
            <a:r>
              <a:rPr lang="zh-CN" altLang="en-US" smtClean="0"/>
              <a:t>选项：</a:t>
            </a:r>
          </a:p>
          <a:p>
            <a:pPr lvl="1" eaLnBrk="1" hangingPunct="1">
              <a:defRPr/>
            </a:pPr>
            <a:r>
              <a:rPr lang="zh-CN" altLang="en-US" smtClean="0"/>
              <a:t>禁止某个特性或功能</a:t>
            </a:r>
          </a:p>
          <a:p>
            <a:pPr lvl="1" eaLnBrk="1" hangingPunct="1">
              <a:defRPr/>
            </a:pPr>
            <a:r>
              <a:rPr lang="zh-CN" altLang="en-US" smtClean="0"/>
              <a:t>执行与命令本身相反的操作 </a:t>
            </a:r>
          </a:p>
          <a:p>
            <a:pPr eaLnBrk="1" hangingPunct="1">
              <a:defRPr/>
            </a:pPr>
            <a:r>
              <a:rPr lang="en-US" altLang="zh-CN" smtClean="0"/>
              <a:t>default</a:t>
            </a:r>
            <a:r>
              <a:rPr lang="zh-CN" altLang="en-US" smtClean="0"/>
              <a:t>选项：</a:t>
            </a:r>
          </a:p>
          <a:p>
            <a:pPr lvl="1" eaLnBrk="1" hangingPunct="1">
              <a:defRPr/>
            </a:pPr>
            <a:r>
              <a:rPr lang="zh-CN" altLang="en-US" smtClean="0"/>
              <a:t>将命令的设置恢复为缺省值 </a:t>
            </a:r>
          </a:p>
        </p:txBody>
      </p:sp>
      <p:sp>
        <p:nvSpPr>
          <p:cNvPr id="320516" name="Text Box 4"/>
          <p:cNvSpPr txBox="1">
            <a:spLocks noChangeArrowheads="1"/>
          </p:cNvSpPr>
          <p:nvPr/>
        </p:nvSpPr>
        <p:spPr bwMode="auto">
          <a:xfrm>
            <a:off x="4211638" y="2060575"/>
            <a:ext cx="5148262" cy="272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no spanning-tree 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关闭生成树功能</a:t>
            </a: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no shutdown </a:t>
            </a: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禁止关闭接口</a:t>
            </a: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default interface </a:t>
            </a:r>
            <a:r>
              <a:rPr lang="en-US" altLang="zh-CN" sz="18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fastethernet</a:t>
            </a:r>
            <a:r>
              <a:rPr lang="en-US" altLang="zh-CN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0/0</a:t>
            </a:r>
          </a:p>
          <a:p>
            <a:pPr>
              <a:spcBef>
                <a:spcPct val="50000"/>
              </a:spcBef>
              <a:defRPr/>
            </a:pPr>
            <a:r>
              <a:rPr lang="zh-CN" altLang="en-US" sz="1800" b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将接口还原至默认配置</a:t>
            </a:r>
            <a:endParaRPr lang="en-US" altLang="zh-CN" sz="1800" b="1" dirty="0" smtClean="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命令行界面的提示信息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% Ambiguous command:  "show c“</a:t>
            </a:r>
          </a:p>
          <a:p>
            <a:pPr lvl="1" eaLnBrk="1" hangingPunct="1">
              <a:defRPr/>
            </a:pPr>
            <a:r>
              <a:rPr lang="zh-CN" altLang="en-US" dirty="0" smtClean="0"/>
              <a:t>无法唯一识别的命令。  </a:t>
            </a:r>
          </a:p>
          <a:p>
            <a:pPr eaLnBrk="1" hangingPunct="1">
              <a:defRPr/>
            </a:pPr>
            <a:r>
              <a:rPr lang="en-US" altLang="zh-CN" dirty="0" smtClean="0"/>
              <a:t>% Incomplete command.</a:t>
            </a:r>
          </a:p>
          <a:p>
            <a:pPr lvl="1" eaLnBrk="1" hangingPunct="1">
              <a:defRPr/>
            </a:pPr>
            <a:r>
              <a:rPr lang="zh-CN" altLang="en-US" dirty="0" smtClean="0"/>
              <a:t>未完成的命令。</a:t>
            </a:r>
          </a:p>
          <a:p>
            <a:pPr eaLnBrk="1" hangingPunct="1">
              <a:defRPr/>
            </a:pPr>
            <a:r>
              <a:rPr lang="en-US" altLang="zh-CN" dirty="0" smtClean="0"/>
              <a:t>% Invalid input detected at ‘^’ marker.</a:t>
            </a:r>
          </a:p>
          <a:p>
            <a:pPr lvl="1" eaLnBrk="1" hangingPunct="1">
              <a:defRPr/>
            </a:pPr>
            <a:r>
              <a:rPr lang="zh-CN" altLang="en-US" dirty="0" smtClean="0"/>
              <a:t>用户输入命令错误，符号（</a:t>
            </a:r>
            <a:r>
              <a:rPr lang="en-US" altLang="zh-CN" dirty="0" smtClean="0"/>
              <a:t>^</a:t>
            </a:r>
            <a:r>
              <a:rPr lang="zh-CN" altLang="en-US" dirty="0" smtClean="0"/>
              <a:t>）指明了产生错误的单词的位置。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使用历史命令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Ctrl-P </a:t>
            </a:r>
            <a:r>
              <a:rPr lang="zh-CN" altLang="en-US" smtClean="0"/>
              <a:t>或上方向键 </a:t>
            </a:r>
          </a:p>
          <a:p>
            <a:pPr lvl="1" eaLnBrk="1" hangingPunct="1">
              <a:defRPr/>
            </a:pPr>
            <a:r>
              <a:rPr lang="zh-CN" altLang="en-US" smtClean="0"/>
              <a:t>在历史命令表中浏览前一条命令</a:t>
            </a:r>
          </a:p>
          <a:p>
            <a:pPr lvl="1" eaLnBrk="1" hangingPunct="1">
              <a:defRPr/>
            </a:pPr>
            <a:r>
              <a:rPr lang="zh-CN" altLang="en-US" smtClean="0"/>
              <a:t>从最近的一条记录开始，重复使用该操作可以查询更早的记录</a:t>
            </a:r>
          </a:p>
          <a:p>
            <a:pPr eaLnBrk="1" hangingPunct="1">
              <a:defRPr/>
            </a:pPr>
            <a:r>
              <a:rPr lang="en-US" altLang="zh-CN" smtClean="0"/>
              <a:t>Ctrl-N </a:t>
            </a:r>
            <a:r>
              <a:rPr lang="zh-CN" altLang="en-US" smtClean="0"/>
              <a:t>或下方向键 </a:t>
            </a:r>
          </a:p>
          <a:p>
            <a:pPr lvl="1" eaLnBrk="1" hangingPunct="1">
              <a:defRPr/>
            </a:pPr>
            <a:r>
              <a:rPr lang="zh-CN" altLang="en-US" smtClean="0"/>
              <a:t>在使用了</a:t>
            </a:r>
            <a:r>
              <a:rPr lang="en-US" altLang="zh-CN" smtClean="0"/>
              <a:t>Ctrl-P </a:t>
            </a:r>
            <a:r>
              <a:rPr lang="zh-CN" altLang="en-US" smtClean="0"/>
              <a:t>或上方向键操作之后，使用该操作在历史命令表中回到更近的一条命令</a:t>
            </a:r>
          </a:p>
          <a:p>
            <a:pPr lvl="1" eaLnBrk="1" hangingPunct="1">
              <a:defRPr/>
            </a:pPr>
            <a:r>
              <a:rPr lang="zh-CN" altLang="en-US" smtClean="0"/>
              <a:t>重复使用该操作可以查询更近的记录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交换机文件系统的管理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复制文件</a:t>
            </a:r>
          </a:p>
          <a:p>
            <a:pPr lvl="1" eaLnBrk="1" hangingPunct="1">
              <a:defRPr/>
            </a:pPr>
            <a:r>
              <a:rPr lang="zh-CN" altLang="en-US" dirty="0" smtClean="0"/>
              <a:t>将文件复制到指定的目录中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err="1" smtClean="0"/>
              <a:t>Switcht</a:t>
            </a:r>
            <a:r>
              <a:rPr lang="en-US" altLang="zh-CN" sz="1800" dirty="0" smtClean="0"/>
              <a:t># </a:t>
            </a:r>
            <a:r>
              <a:rPr lang="en-US" altLang="zh-CN" sz="1800" b="1" dirty="0" smtClean="0"/>
              <a:t>copy flash: </a:t>
            </a:r>
            <a:r>
              <a:rPr lang="en-US" altLang="zh-CN" sz="1800" i="1" dirty="0" smtClean="0"/>
              <a:t>filename </a:t>
            </a:r>
            <a:r>
              <a:rPr lang="en-US" altLang="zh-CN" sz="1800" b="1" dirty="0" smtClean="0"/>
              <a:t>flash: </a:t>
            </a:r>
            <a:r>
              <a:rPr lang="en-US" altLang="zh-CN" sz="1800" i="1" dirty="0" err="1" smtClean="0"/>
              <a:t>directoryname</a:t>
            </a:r>
            <a:r>
              <a:rPr lang="en-US" altLang="zh-CN" sz="1800" dirty="0" smtClean="0"/>
              <a:t> </a:t>
            </a:r>
          </a:p>
          <a:p>
            <a:pPr eaLnBrk="1" hangingPunct="1">
              <a:defRPr/>
            </a:pPr>
            <a:r>
              <a:rPr lang="zh-CN" altLang="en-US" dirty="0" smtClean="0"/>
              <a:t>重命名文件</a:t>
            </a:r>
          </a:p>
          <a:p>
            <a:pPr lvl="1" eaLnBrk="1" hangingPunct="1">
              <a:defRPr/>
            </a:pPr>
            <a:r>
              <a:rPr lang="zh-CN" altLang="en-US" dirty="0" smtClean="0"/>
              <a:t>将名字为</a:t>
            </a:r>
            <a:r>
              <a:rPr lang="en-US" altLang="zh-CN" i="1" dirty="0" err="1" smtClean="0"/>
              <a:t>old_filename</a:t>
            </a:r>
            <a:r>
              <a:rPr lang="zh-CN" altLang="en-US" dirty="0" smtClean="0"/>
              <a:t>文件命名成名字为</a:t>
            </a:r>
            <a:r>
              <a:rPr lang="en-US" altLang="zh-CN" i="1" dirty="0" err="1" smtClean="0"/>
              <a:t>new_filename</a:t>
            </a:r>
            <a:r>
              <a:rPr lang="zh-CN" altLang="en-US" dirty="0" smtClean="0"/>
              <a:t>的文件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err="1" smtClean="0"/>
              <a:t>Switcht</a:t>
            </a:r>
            <a:r>
              <a:rPr lang="en-US" altLang="zh-CN" sz="1800" dirty="0" smtClean="0"/>
              <a:t># </a:t>
            </a:r>
            <a:r>
              <a:rPr lang="en-US" altLang="zh-CN" sz="1800" b="1" dirty="0" smtClean="0"/>
              <a:t>rename flash: </a:t>
            </a:r>
            <a:r>
              <a:rPr lang="en-US" altLang="zh-CN" sz="1800" i="1" dirty="0" err="1" smtClean="0"/>
              <a:t>old_filename</a:t>
            </a:r>
            <a:r>
              <a:rPr lang="en-US" altLang="zh-CN" sz="1800" i="1" dirty="0" smtClean="0"/>
              <a:t> </a:t>
            </a:r>
            <a:r>
              <a:rPr lang="en-US" altLang="zh-CN" sz="1800" b="1" dirty="0" smtClean="0"/>
              <a:t>flash: </a:t>
            </a:r>
            <a:r>
              <a:rPr lang="en-US" altLang="zh-CN" sz="1800" i="1" dirty="0" err="1" smtClean="0"/>
              <a:t>new_filename</a:t>
            </a:r>
            <a:r>
              <a:rPr lang="en-US" altLang="zh-CN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交换机文件系统的管理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删除文件</a:t>
            </a:r>
          </a:p>
          <a:p>
            <a:pPr lvl="1" eaLnBrk="1" hangingPunct="1">
              <a:defRPr/>
            </a:pPr>
            <a:r>
              <a:rPr lang="zh-CN" altLang="en-US" dirty="0" smtClean="0"/>
              <a:t>删除指定的文件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err="1" smtClean="0"/>
              <a:t>Switcht</a:t>
            </a:r>
            <a:r>
              <a:rPr lang="en-US" altLang="zh-CN" sz="1800" dirty="0" smtClean="0"/>
              <a:t># </a:t>
            </a:r>
            <a:r>
              <a:rPr lang="en-US" altLang="zh-CN" sz="1800" b="1" dirty="0" smtClean="0"/>
              <a:t>delete </a:t>
            </a:r>
            <a:r>
              <a:rPr lang="en-US" altLang="zh-CN" sz="1800" i="1" dirty="0" smtClean="0"/>
              <a:t>filename</a:t>
            </a:r>
            <a:r>
              <a:rPr lang="en-US" altLang="zh-CN" sz="1800" dirty="0" smtClean="0"/>
              <a:t> </a:t>
            </a:r>
          </a:p>
          <a:p>
            <a:pPr eaLnBrk="1" hangingPunct="1">
              <a:defRPr/>
            </a:pPr>
            <a:r>
              <a:rPr lang="zh-CN" altLang="en-US" dirty="0" smtClean="0"/>
              <a:t>查看配置文件</a:t>
            </a:r>
          </a:p>
          <a:p>
            <a:pPr lvl="1" eaLnBrk="1" hangingPunct="1">
              <a:defRPr/>
            </a:pPr>
            <a:r>
              <a:rPr lang="zh-CN" altLang="en-US" dirty="0" smtClean="0"/>
              <a:t>查看指定的文件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err="1" smtClean="0"/>
              <a:t>Switcht#</a:t>
            </a:r>
            <a:r>
              <a:rPr lang="en-US" altLang="zh-CN" sz="1800" b="1" dirty="0" err="1" smtClean="0"/>
              <a:t>more</a:t>
            </a:r>
            <a:r>
              <a:rPr lang="en-US" altLang="zh-CN" sz="1800" b="1" dirty="0" smtClean="0"/>
              <a:t> </a:t>
            </a:r>
            <a:r>
              <a:rPr lang="en-US" altLang="zh-CN" sz="1800" b="1" dirty="0" err="1" smtClean="0"/>
              <a:t>config.text</a:t>
            </a:r>
            <a:r>
              <a:rPr lang="en-US" altLang="zh-CN" sz="1800" dirty="0" smtClean="0"/>
              <a:t> </a:t>
            </a:r>
          </a:p>
          <a:p>
            <a:pPr lvl="1" eaLnBrk="1" hangingPunct="1">
              <a:defRPr/>
            </a:pPr>
            <a:r>
              <a:rPr lang="zh-CN" altLang="en-US" dirty="0" smtClean="0"/>
              <a:t>查看</a:t>
            </a:r>
            <a:r>
              <a:rPr lang="en-US" altLang="zh-CN" dirty="0" smtClean="0"/>
              <a:t>RAM</a:t>
            </a:r>
            <a:r>
              <a:rPr lang="zh-CN" altLang="en-US" dirty="0" smtClean="0"/>
              <a:t>里当前生效的配置信息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err="1" smtClean="0"/>
              <a:t>Switcht#</a:t>
            </a:r>
            <a:r>
              <a:rPr lang="en-US" altLang="zh-CN" sz="1800" b="1" dirty="0" err="1" smtClean="0"/>
              <a:t>show</a:t>
            </a:r>
            <a:r>
              <a:rPr lang="en-US" altLang="zh-CN" sz="1800" b="1" dirty="0" smtClean="0"/>
              <a:t> running-</a:t>
            </a:r>
            <a:r>
              <a:rPr lang="en-US" altLang="zh-CN" sz="1800" b="1" dirty="0" err="1" smtClean="0"/>
              <a:t>config</a:t>
            </a:r>
            <a:r>
              <a:rPr lang="en-US" altLang="zh-CN" sz="1800" dirty="0" smtClean="0"/>
              <a:t> </a:t>
            </a:r>
          </a:p>
          <a:p>
            <a:pPr lvl="1" eaLnBrk="1" hangingPunct="1">
              <a:defRPr/>
            </a:pPr>
            <a:r>
              <a:rPr lang="zh-CN" altLang="en-US" dirty="0" smtClean="0"/>
              <a:t>查看保存在</a:t>
            </a:r>
            <a:r>
              <a:rPr lang="en-US" altLang="zh-CN" dirty="0" smtClean="0"/>
              <a:t>flash</a:t>
            </a:r>
            <a:r>
              <a:rPr lang="zh-CN" altLang="en-US" dirty="0" smtClean="0"/>
              <a:t>里面的配置文件 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err="1" smtClean="0"/>
              <a:t>Switcht#</a:t>
            </a:r>
            <a:r>
              <a:rPr lang="en-US" altLang="zh-CN" sz="1800" b="1" dirty="0" err="1" smtClean="0"/>
              <a:t>show</a:t>
            </a:r>
            <a:r>
              <a:rPr lang="en-US" altLang="zh-CN" sz="1800" b="1" dirty="0" smtClean="0"/>
              <a:t> startup-</a:t>
            </a:r>
            <a:r>
              <a:rPr lang="en-US" altLang="zh-CN" sz="1800" b="1" dirty="0" err="1" smtClean="0"/>
              <a:t>config</a:t>
            </a:r>
            <a:r>
              <a:rPr lang="en-US" altLang="zh-CN" sz="18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初始配置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配置主机名</a:t>
            </a:r>
          </a:p>
          <a:p>
            <a:pPr lvl="1" eaLnBrk="1" hangingPunct="1">
              <a:defRPr/>
            </a:pPr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</a:t>
            </a:r>
            <a:r>
              <a:rPr lang="en-US" altLang="zh-CN" b="1" dirty="0" smtClean="0"/>
              <a:t>hostname </a:t>
            </a:r>
            <a:r>
              <a:rPr lang="en-US" altLang="zh-CN" i="1" dirty="0" smtClean="0"/>
              <a:t>name</a:t>
            </a:r>
            <a:r>
              <a:rPr lang="en-US" altLang="zh-CN" dirty="0" smtClean="0"/>
              <a:t> </a:t>
            </a:r>
          </a:p>
          <a:p>
            <a:pPr eaLnBrk="1" hangingPunct="1">
              <a:defRPr/>
            </a:pPr>
            <a:r>
              <a:rPr lang="zh-CN" altLang="en-US" dirty="0" smtClean="0"/>
              <a:t>配置特权模式密码</a:t>
            </a:r>
          </a:p>
          <a:p>
            <a:pPr lvl="1" eaLnBrk="1" hangingPunct="1">
              <a:defRPr/>
            </a:pPr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</a:t>
            </a:r>
            <a:r>
              <a:rPr lang="en-US" altLang="zh-CN" b="1" dirty="0" smtClean="0"/>
              <a:t>enable secret </a:t>
            </a:r>
            <a:r>
              <a:rPr lang="en-US" altLang="zh-CN" dirty="0" smtClean="0"/>
              <a:t>[</a:t>
            </a:r>
            <a:r>
              <a:rPr lang="en-US" altLang="zh-CN" b="1" dirty="0" smtClean="0"/>
              <a:t>level </a:t>
            </a:r>
            <a:r>
              <a:rPr lang="en-US" altLang="zh-CN" i="1" dirty="0" smtClean="0"/>
              <a:t>level</a:t>
            </a:r>
            <a:r>
              <a:rPr lang="en-US" altLang="zh-CN" dirty="0" smtClean="0"/>
              <a:t>]</a:t>
            </a:r>
            <a:r>
              <a:rPr lang="en-US" altLang="zh-CN" b="1" dirty="0" smtClean="0"/>
              <a:t> </a:t>
            </a:r>
            <a:r>
              <a:rPr lang="en-US" altLang="zh-CN" b="1" i="1" dirty="0" smtClean="0"/>
              <a:t>0|5</a:t>
            </a:r>
            <a:r>
              <a:rPr lang="en-US" altLang="zh-CN" b="1" dirty="0" smtClean="0"/>
              <a:t> </a:t>
            </a:r>
            <a:r>
              <a:rPr lang="en-US" altLang="zh-CN" i="1" dirty="0" smtClean="0"/>
              <a:t>encrypted-password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配置管理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</a:p>
          <a:p>
            <a:pPr lvl="1" eaLnBrk="1" hangingPunct="1">
              <a:defRPr/>
            </a:pPr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)# </a:t>
            </a:r>
            <a:r>
              <a:rPr lang="en-US" altLang="zh-CN" b="1" dirty="0" smtClean="0"/>
              <a:t>interface </a:t>
            </a:r>
            <a:r>
              <a:rPr lang="en-US" altLang="zh-CN" b="1" dirty="0" err="1" smtClean="0"/>
              <a:t>vlan</a:t>
            </a:r>
            <a:r>
              <a:rPr lang="en-US" altLang="zh-CN" b="1" dirty="0" smtClean="0"/>
              <a:t> </a:t>
            </a:r>
            <a:r>
              <a:rPr lang="en-US" altLang="zh-CN" i="1" dirty="0" err="1" smtClean="0"/>
              <a:t>vlan</a:t>
            </a:r>
            <a:r>
              <a:rPr lang="en-US" altLang="zh-CN" i="1" dirty="0" smtClean="0"/>
              <a:t>-id</a:t>
            </a:r>
            <a:r>
              <a:rPr lang="zh-CN" altLang="en-US" dirty="0" smtClean="0"/>
              <a:t>。</a:t>
            </a:r>
          </a:p>
          <a:p>
            <a:pPr lvl="1" eaLnBrk="1" hangingPunct="1">
              <a:defRPr/>
            </a:pPr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 </a:t>
            </a:r>
            <a:r>
              <a:rPr lang="en-US" altLang="zh-CN" b="1" dirty="0" err="1" smtClean="0"/>
              <a:t>ip</a:t>
            </a:r>
            <a:r>
              <a:rPr lang="en-US" altLang="zh-CN" b="1" dirty="0" smtClean="0"/>
              <a:t> address </a:t>
            </a:r>
            <a:r>
              <a:rPr lang="en-US" altLang="zh-CN" i="1" dirty="0" err="1" smtClean="0"/>
              <a:t>ip</a:t>
            </a:r>
            <a:r>
              <a:rPr lang="en-US" altLang="zh-CN" i="1" dirty="0" smtClean="0"/>
              <a:t>-address mask</a:t>
            </a:r>
          </a:p>
          <a:p>
            <a:pPr lvl="1" eaLnBrk="1" hangingPunct="1">
              <a:defRPr/>
            </a:pPr>
            <a:r>
              <a:rPr lang="en-US" altLang="zh-CN" dirty="0" smtClean="0"/>
              <a:t>Switch(</a:t>
            </a:r>
            <a:r>
              <a:rPr lang="en-US" altLang="zh-CN" dirty="0" err="1" smtClean="0"/>
              <a:t>config</a:t>
            </a:r>
            <a:r>
              <a:rPr lang="en-US" altLang="zh-CN" dirty="0" smtClean="0"/>
              <a:t>-if)#</a:t>
            </a:r>
            <a:r>
              <a:rPr lang="en-US" altLang="zh-CN" b="1" dirty="0" smtClean="0"/>
              <a:t>no shutdown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使用手工方式进行初始配置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配置</a:t>
            </a:r>
            <a:r>
              <a:rPr lang="en-US" altLang="zh-CN" dirty="0" smtClean="0"/>
              <a:t>Telnet</a:t>
            </a:r>
          </a:p>
          <a:p>
            <a:pPr lvl="1" eaLnBrk="1" hangingPunct="1">
              <a:defRPr/>
            </a:pPr>
            <a:r>
              <a:rPr lang="zh-CN" altLang="en-US" dirty="0" smtClean="0"/>
              <a:t>以</a:t>
            </a:r>
            <a:r>
              <a:rPr lang="en-US" altLang="zh-CN" dirty="0" smtClean="0"/>
              <a:t>RG-S2126G</a:t>
            </a:r>
            <a:r>
              <a:rPr lang="zh-CN" altLang="en-US" dirty="0" smtClean="0"/>
              <a:t>交换机 为例：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smtClean="0"/>
              <a:t>Switch(</a:t>
            </a:r>
            <a:r>
              <a:rPr lang="en-US" altLang="zh-CN" sz="1800" dirty="0" err="1" smtClean="0"/>
              <a:t>Config</a:t>
            </a:r>
            <a:r>
              <a:rPr lang="en-US" altLang="zh-CN" sz="1800" dirty="0" smtClean="0"/>
              <a:t>)# </a:t>
            </a:r>
            <a:r>
              <a:rPr lang="en-US" altLang="zh-CN" sz="1800" b="1" dirty="0" smtClean="0"/>
              <a:t>enable service telnet-server</a:t>
            </a:r>
            <a:r>
              <a:rPr lang="en-US" altLang="zh-CN" sz="1800" dirty="0" smtClean="0"/>
              <a:t> </a:t>
            </a:r>
            <a:r>
              <a:rPr lang="zh-CN" altLang="en-US" sz="1800" dirty="0" smtClean="0"/>
              <a:t>（默认开启）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smtClean="0"/>
              <a:t>Switch(</a:t>
            </a:r>
            <a:r>
              <a:rPr lang="en-US" altLang="zh-CN" sz="1800" dirty="0" err="1" smtClean="0"/>
              <a:t>config</a:t>
            </a:r>
            <a:r>
              <a:rPr lang="en-US" altLang="zh-CN" sz="1800" dirty="0" smtClean="0"/>
              <a:t>)# </a:t>
            </a:r>
            <a:r>
              <a:rPr lang="en-US" altLang="zh-CN" sz="1800" b="1" dirty="0" smtClean="0"/>
              <a:t>enable secret level 1 </a:t>
            </a:r>
            <a:r>
              <a:rPr lang="en-US" altLang="zh-CN" sz="1800" b="1" i="1" dirty="0" smtClean="0"/>
              <a:t>0|5</a:t>
            </a:r>
            <a:r>
              <a:rPr lang="en-US" altLang="zh-CN" sz="1800" b="1" dirty="0" smtClean="0"/>
              <a:t> </a:t>
            </a:r>
            <a:r>
              <a:rPr lang="en-US" altLang="zh-CN" sz="1800" i="1" dirty="0" smtClean="0"/>
              <a:t>encrypted-password</a:t>
            </a:r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smtClean="0"/>
              <a:t>Switch(</a:t>
            </a:r>
            <a:r>
              <a:rPr lang="en-US" altLang="zh-CN" sz="1800" dirty="0" err="1" smtClean="0"/>
              <a:t>config</a:t>
            </a:r>
            <a:r>
              <a:rPr lang="en-US" altLang="zh-CN" sz="1800" dirty="0" smtClean="0"/>
              <a:t>)# </a:t>
            </a:r>
            <a:r>
              <a:rPr lang="en-US" altLang="zh-CN" sz="1800" b="1" dirty="0" smtClean="0"/>
              <a:t>line </a:t>
            </a:r>
            <a:r>
              <a:rPr lang="en-US" altLang="zh-CN" sz="1800" b="1" dirty="0" err="1" smtClean="0"/>
              <a:t>vty</a:t>
            </a:r>
            <a:r>
              <a:rPr lang="en-US" altLang="zh-CN" sz="1800" b="1" dirty="0" smtClean="0"/>
              <a:t> </a:t>
            </a:r>
            <a:r>
              <a:rPr lang="en-US" altLang="zh-CN" sz="1800" dirty="0" smtClean="0"/>
              <a:t>0 4</a:t>
            </a:r>
            <a:r>
              <a:rPr lang="en-US" altLang="zh-CN" sz="1800" b="1" dirty="0" smtClean="0"/>
              <a:t> </a:t>
            </a:r>
            <a:r>
              <a:rPr lang="zh-CN" altLang="en-US" sz="1800" dirty="0" smtClean="0"/>
              <a:t>（进入线路配置模式）</a:t>
            </a:r>
            <a:endParaRPr lang="en-US" altLang="zh-CN" sz="1800" dirty="0" smtClean="0"/>
          </a:p>
          <a:p>
            <a:pPr lvl="2" eaLnBrk="1" hangingPunct="1">
              <a:buFont typeface="Wingdings" pitchFamily="2" charset="2"/>
              <a:buNone/>
              <a:defRPr/>
            </a:pPr>
            <a:r>
              <a:rPr lang="en-US" altLang="zh-CN" sz="1800" dirty="0" smtClean="0"/>
              <a:t>Switch(</a:t>
            </a:r>
            <a:r>
              <a:rPr lang="en-US" altLang="zh-CN" sz="1800" dirty="0" err="1" smtClean="0"/>
              <a:t>config</a:t>
            </a:r>
            <a:r>
              <a:rPr lang="en-US" altLang="zh-CN" sz="1800" dirty="0" smtClean="0"/>
              <a:t>-line)# </a:t>
            </a:r>
            <a:r>
              <a:rPr lang="en-US" altLang="zh-CN" sz="1800" b="1" dirty="0" smtClean="0"/>
              <a:t>no login </a:t>
            </a:r>
            <a:r>
              <a:rPr lang="zh-CN" altLang="en-US" sz="1800" dirty="0" smtClean="0"/>
              <a:t>（取消线上验证）</a:t>
            </a:r>
            <a:endParaRPr lang="en-US" altLang="zh-CN" sz="1800" dirty="0" smtClean="0"/>
          </a:p>
          <a:p>
            <a:pPr eaLnBrk="1" hangingPunct="1">
              <a:defRPr/>
            </a:pPr>
            <a:r>
              <a:rPr lang="zh-CN" altLang="en-US" dirty="0" smtClean="0"/>
              <a:t>查看并保存配置</a:t>
            </a:r>
          </a:p>
          <a:p>
            <a:pPr lvl="1" eaLnBrk="1" hangingPunct="1">
              <a:defRPr/>
            </a:pPr>
            <a:r>
              <a:rPr lang="en-US" altLang="zh-CN" dirty="0" smtClean="0"/>
              <a:t>Switch # </a:t>
            </a:r>
            <a:r>
              <a:rPr lang="en-US" altLang="zh-CN" b="1" dirty="0" smtClean="0"/>
              <a:t>show running-</a:t>
            </a:r>
            <a:r>
              <a:rPr lang="en-US" altLang="zh-CN" b="1" dirty="0" err="1" smtClean="0"/>
              <a:t>config</a:t>
            </a:r>
            <a:r>
              <a:rPr lang="en-US" altLang="zh-CN" dirty="0" smtClean="0"/>
              <a:t> </a:t>
            </a:r>
            <a:r>
              <a:rPr lang="zh-CN" altLang="en-US" dirty="0" smtClean="0"/>
              <a:t>（查看当前运行的配置）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Switch # </a:t>
            </a:r>
            <a:r>
              <a:rPr lang="en-US" altLang="zh-CN" b="1" dirty="0" smtClean="0"/>
              <a:t>write </a:t>
            </a:r>
            <a:r>
              <a:rPr lang="en-US" altLang="zh-CN" dirty="0" smtClean="0"/>
              <a:t>[memory] </a:t>
            </a:r>
            <a:r>
              <a:rPr lang="zh-CN" altLang="en-US" dirty="0" smtClean="0"/>
              <a:t>（保存配置）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en-US" altLang="zh-CN" dirty="0" smtClean="0"/>
              <a:t>Switch # </a:t>
            </a:r>
            <a:r>
              <a:rPr lang="en-US" altLang="zh-CN" b="1" dirty="0" smtClean="0"/>
              <a:t>copy running-</a:t>
            </a:r>
            <a:r>
              <a:rPr lang="en-US" altLang="zh-CN" b="1" dirty="0" err="1" smtClean="0"/>
              <a:t>config</a:t>
            </a:r>
            <a:r>
              <a:rPr lang="en-US" altLang="zh-CN" b="1" dirty="0" smtClean="0"/>
              <a:t> startup-</a:t>
            </a:r>
            <a:r>
              <a:rPr lang="en-US" altLang="zh-CN" b="1" dirty="0" err="1" smtClean="0"/>
              <a:t>config</a:t>
            </a:r>
            <a:r>
              <a:rPr lang="en-US" altLang="zh-CN" b="1" dirty="0" smtClean="0"/>
              <a:t>  </a:t>
            </a:r>
            <a:r>
              <a:rPr lang="zh-CN" altLang="en-US" dirty="0" smtClean="0"/>
              <a:t>（保存配置）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课程回顾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044575" y="1639888"/>
            <a:ext cx="6119813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zh-CN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MAC</a:t>
            </a:r>
            <a:r>
              <a:rPr lang="zh-CN" altLang="en-US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子层和</a:t>
            </a:r>
            <a:r>
              <a:rPr lang="en-US" altLang="zh-CN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LLC</a:t>
            </a:r>
            <a:r>
              <a:rPr lang="zh-CN" altLang="en-US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子层</a:t>
            </a:r>
            <a:endParaRPr lang="zh-CN" altLang="en-US" sz="2100">
              <a:effectLst>
                <a:outerShdw blurRad="38100" dist="38100" dir="2700000" algn="tl">
                  <a:srgbClr val="C0C0C0"/>
                </a:outerShdw>
              </a:effectLst>
              <a:ea typeface="黑体" pitchFamily="2" charset="-122"/>
            </a:endParaRP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zh-CN" altLang="en-US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以太网概述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zh-CN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CSMA/CD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zh-CN" altLang="en-US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以太网帧格式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zh-CN" altLang="en-US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交换机工作原理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zh-CN" altLang="en-US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帧转发方式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zh-CN" altLang="en-US" sz="21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启动交换机</a:t>
            </a:r>
          </a:p>
        </p:txBody>
      </p:sp>
      <p:pic>
        <p:nvPicPr>
          <p:cNvPr id="52228" name="Picture 11" descr="ED00316_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7763" y="3716338"/>
            <a:ext cx="2168525" cy="168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62129" y="1714488"/>
            <a:ext cx="7144905" cy="22659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锐捷网络，</a:t>
            </a:r>
            <a:endParaRPr lang="en-US" altLang="zh-CN" sz="5400" b="1" dirty="0">
              <a:ln w="31550" cmpd="sng">
                <a:noFill/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  <a:p>
            <a:pPr algn="ctr">
              <a:lnSpc>
                <a:spcPct val="13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zh-CN" altLang="en-US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让您的网络尽在掌握 </a:t>
            </a:r>
            <a:r>
              <a:rPr lang="en-US" altLang="zh-CN" sz="5400" b="1" dirty="0">
                <a:ln w="31550" cmpd="sng">
                  <a:noFill/>
                  <a:prstDash val="solid"/>
                </a:ln>
                <a:solidFill>
                  <a:srgbClr val="C00000"/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  <a:latin typeface="幼圆" pitchFamily="49" charset="-122"/>
                <a:ea typeface="幼圆" pitchFamily="49" charset="-122"/>
              </a:rPr>
              <a:t>!</a:t>
            </a:r>
            <a:endParaRPr lang="zh-CN" altLang="en-US" sz="5400" b="1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C00000"/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  <a:latin typeface="幼圆" pitchFamily="49" charset="-122"/>
              <a:ea typeface="幼圆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2.1.3  MAC</a:t>
            </a:r>
            <a:r>
              <a:rPr lang="zh-CN" altLang="en-US" dirty="0" smtClean="0"/>
              <a:t>子层功能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6827"/>
            <a:ext cx="8291513" cy="2376487"/>
          </a:xfrm>
        </p:spPr>
        <p:txBody>
          <a:bodyPr/>
          <a:lstStyle/>
          <a:p>
            <a:r>
              <a:rPr lang="zh-CN" altLang="en-US" dirty="0" smtClean="0"/>
              <a:t>局域网的组网种类繁多，其媒体接入控制的方法也各不相同。</a:t>
            </a:r>
            <a:r>
              <a:rPr lang="en-US" dirty="0" smtClean="0"/>
              <a:t>MAC</a:t>
            </a:r>
            <a:r>
              <a:rPr lang="zh-CN" altLang="en-US" dirty="0" smtClean="0"/>
              <a:t>子层靠近物理层，作为连接网络媒体接口，利用</a:t>
            </a:r>
            <a:r>
              <a:rPr lang="en-US" dirty="0" smtClean="0"/>
              <a:t> MAC </a:t>
            </a:r>
            <a:r>
              <a:rPr lang="zh-CN" altLang="en-US" dirty="0" smtClean="0"/>
              <a:t>地址识别物理设备，需要和传输媒体协同通信。</a:t>
            </a:r>
          </a:p>
          <a:p>
            <a:r>
              <a:rPr lang="en-US" dirty="0" smtClean="0"/>
              <a:t>MAC</a:t>
            </a:r>
            <a:r>
              <a:rPr lang="zh-CN" altLang="en-US" dirty="0" smtClean="0"/>
              <a:t>子层在通讯中的主要功能有：</a:t>
            </a:r>
          </a:p>
          <a:p>
            <a:pPr lvl="0"/>
            <a:r>
              <a:rPr lang="zh-CN" altLang="en-US" dirty="0" smtClean="0"/>
              <a:t>数据帧封装和解封装；</a:t>
            </a:r>
          </a:p>
          <a:p>
            <a:pPr lvl="0"/>
            <a:r>
              <a:rPr lang="en-US" dirty="0" smtClean="0"/>
              <a:t>MAC</a:t>
            </a:r>
            <a:r>
              <a:rPr lang="zh-CN" altLang="en-US" dirty="0" smtClean="0"/>
              <a:t>寻址和错误检测；</a:t>
            </a:r>
          </a:p>
          <a:p>
            <a:pPr lvl="0"/>
            <a:r>
              <a:rPr lang="zh-CN" altLang="en-US" dirty="0" smtClean="0"/>
              <a:t>介质管理，包括介质分配（避免碰撞）和竞争裁决（碰撞处理）。</a:t>
            </a:r>
          </a:p>
          <a:p>
            <a:r>
              <a:rPr lang="zh-CN" altLang="en-US" dirty="0" smtClean="0"/>
              <a:t>除以上功能之外，</a:t>
            </a:r>
            <a:r>
              <a:rPr lang="en-US" dirty="0" smtClean="0"/>
              <a:t>MAC</a:t>
            </a:r>
            <a:r>
              <a:rPr lang="zh-CN" altLang="en-US" dirty="0" smtClean="0"/>
              <a:t>子层还提供物理地址的识别功能。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MAC</a:t>
            </a:r>
            <a:r>
              <a:rPr lang="zh-CN" altLang="en-US" dirty="0" smtClean="0"/>
              <a:t>地址的结构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91513" cy="2376487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由</a:t>
            </a:r>
            <a:r>
              <a:rPr lang="en-US" altLang="zh-CN" dirty="0" smtClean="0"/>
              <a:t>48</a:t>
            </a:r>
            <a:r>
              <a:rPr lang="zh-CN" altLang="en-US" dirty="0" smtClean="0"/>
              <a:t>位二进制数组成，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前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位是厂商识别码，后</a:t>
            </a:r>
            <a:r>
              <a:rPr lang="en-US" altLang="zh-CN" dirty="0" smtClean="0"/>
              <a:t>24</a:t>
            </a:r>
            <a:r>
              <a:rPr lang="zh-CN" altLang="en-US" dirty="0" smtClean="0"/>
              <a:t>位是节点标识符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如：</a:t>
            </a:r>
            <a:r>
              <a:rPr lang="en-US" altLang="zh-CN" dirty="0" smtClean="0"/>
              <a:t>00-1A-A9-77-F3-14</a:t>
            </a:r>
            <a:r>
              <a:rPr lang="zh-CN" altLang="en-US" dirty="0" smtClean="0"/>
              <a:t>中</a:t>
            </a:r>
            <a:r>
              <a:rPr lang="en-US" altLang="zh-CN" dirty="0" smtClean="0"/>
              <a:t>00-1A-A9</a:t>
            </a:r>
            <a:r>
              <a:rPr lang="zh-CN" altLang="en-US" dirty="0" smtClean="0"/>
              <a:t>代表锐捷厂商设备</a:t>
            </a:r>
            <a:endParaRPr lang="en-US" altLang="zh-CN" dirty="0" smtClean="0"/>
          </a:p>
          <a:p>
            <a:pPr eaLnBrk="1" hangingPunct="1">
              <a:defRPr/>
            </a:pPr>
            <a:r>
              <a:rPr lang="zh-CN" altLang="en-US" dirty="0" smtClean="0"/>
              <a:t>通常表示为</a:t>
            </a:r>
            <a:r>
              <a:rPr lang="en-US" altLang="zh-CN" dirty="0" smtClean="0"/>
              <a:t>12</a:t>
            </a:r>
            <a:r>
              <a:rPr lang="zh-CN" altLang="en-US" dirty="0" smtClean="0"/>
              <a:t>个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1" eaLnBrk="1" hangingPunct="1">
              <a:defRPr/>
            </a:pPr>
            <a:r>
              <a:rPr lang="zh-CN" altLang="en-US" dirty="0" smtClean="0"/>
              <a:t>如：</a:t>
            </a:r>
            <a:r>
              <a:rPr lang="en-US" altLang="zh-CN" dirty="0" smtClean="0"/>
              <a:t>00-1A-A9-77-F3-14 </a:t>
            </a:r>
            <a:r>
              <a:rPr lang="zh-CN" altLang="en-US" dirty="0" smtClean="0"/>
              <a:t>或</a:t>
            </a:r>
            <a:r>
              <a:rPr lang="en-US" altLang="zh-CN" dirty="0" smtClean="0"/>
              <a:t> 001A.A977.F314</a:t>
            </a:r>
            <a:endParaRPr lang="zh-CN" altLang="en-US" dirty="0" smtClean="0"/>
          </a:p>
        </p:txBody>
      </p:sp>
      <p:pic>
        <p:nvPicPr>
          <p:cNvPr id="8196" name="Picture 4" descr="aa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0685" t="44353" r="12202" b="44528"/>
          <a:stretch>
            <a:fillRect/>
          </a:stretch>
        </p:blipFill>
        <p:spPr bwMode="auto">
          <a:xfrm>
            <a:off x="1187450" y="3860800"/>
            <a:ext cx="65532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MAC</a:t>
            </a:r>
            <a:r>
              <a:rPr lang="zh-CN" altLang="en-US" dirty="0" smtClean="0"/>
              <a:t>地址的分类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313"/>
            <a:ext cx="8291513" cy="19732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分为三类：</a:t>
            </a:r>
          </a:p>
          <a:p>
            <a:pPr lvl="1" eaLnBrk="1" hangingPunct="1">
              <a:defRPr/>
            </a:pPr>
            <a:r>
              <a:rPr lang="zh-CN" altLang="en-US" dirty="0" smtClean="0"/>
              <a:t>单播：第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个字节的最低位为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，可作为目的地址和源地址</a:t>
            </a:r>
          </a:p>
          <a:p>
            <a:pPr lvl="1" eaLnBrk="1" hangingPunct="1">
              <a:defRPr/>
            </a:pPr>
            <a:r>
              <a:rPr lang="zh-CN" altLang="en-US" dirty="0" smtClean="0"/>
              <a:t>组播：第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个字节的最低位为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，仅能作为目的地址</a:t>
            </a:r>
          </a:p>
          <a:p>
            <a:pPr lvl="1" eaLnBrk="1" hangingPunct="1">
              <a:defRPr/>
            </a:pPr>
            <a:r>
              <a:rPr lang="zh-CN" altLang="en-US" dirty="0" smtClean="0"/>
              <a:t>广播：</a:t>
            </a:r>
            <a:r>
              <a:rPr lang="en-US" altLang="zh-CN" dirty="0" smtClean="0"/>
              <a:t>48</a:t>
            </a:r>
            <a:r>
              <a:rPr lang="zh-CN" altLang="en-US" dirty="0" smtClean="0"/>
              <a:t>位全部为</a:t>
            </a:r>
            <a:r>
              <a:rPr lang="en-US" altLang="zh-CN" dirty="0" smtClean="0"/>
              <a:t>1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zh-CN" altLang="en-US" dirty="0" smtClean="0"/>
          </a:p>
        </p:txBody>
      </p:sp>
      <p:grpSp>
        <p:nvGrpSpPr>
          <p:cNvPr id="9220" name="组合 9"/>
          <p:cNvGrpSpPr>
            <a:grpSpLocks/>
          </p:cNvGrpSpPr>
          <p:nvPr/>
        </p:nvGrpSpPr>
        <p:grpSpPr bwMode="auto">
          <a:xfrm>
            <a:off x="1116013" y="3514725"/>
            <a:ext cx="6553200" cy="2087563"/>
            <a:chOff x="1115616" y="3514371"/>
            <a:chExt cx="6553200" cy="2087636"/>
          </a:xfrm>
        </p:grpSpPr>
        <p:pic>
          <p:nvPicPr>
            <p:cNvPr id="9221" name="Picture 4" descr="aa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20685" t="51698" r="12202" b="29404"/>
            <a:stretch>
              <a:fillRect/>
            </a:stretch>
          </p:blipFill>
          <p:spPr bwMode="auto">
            <a:xfrm>
              <a:off x="1115616" y="4221088"/>
              <a:ext cx="6553200" cy="13809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TextBox 4"/>
            <p:cNvSpPr txBox="1"/>
            <p:nvPr/>
          </p:nvSpPr>
          <p:spPr>
            <a:xfrm>
              <a:off x="4015978" y="3514371"/>
              <a:ext cx="628650" cy="4619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zh-CN" sz="1600" dirty="0">
                  <a:ea typeface="黑体" pitchFamily="2" charset="-122"/>
                </a:rPr>
                <a:t>48bit</a:t>
              </a:r>
              <a:endParaRPr lang="zh-CN" altLang="en-US" sz="1600" dirty="0">
                <a:ea typeface="黑体" pitchFamily="2" charset="-122"/>
              </a:endParaRPr>
            </a:p>
          </p:txBody>
        </p:sp>
        <p:sp>
          <p:nvSpPr>
            <p:cNvPr id="8" name="右大括号 7"/>
            <p:cNvSpPr/>
            <p:nvPr/>
          </p:nvSpPr>
          <p:spPr bwMode="auto">
            <a:xfrm rot="16200000">
              <a:off x="4155671" y="1009316"/>
              <a:ext cx="415940" cy="6121400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defRPr/>
              </a:pPr>
              <a:endParaRPr lang="zh-CN" altLang="en-US">
                <a:ln>
                  <a:solidFill>
                    <a:sysClr val="windowText" lastClr="000000"/>
                  </a:solidFill>
                </a:ln>
                <a:ea typeface="黑体" pitchFamily="2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55478" y="4697100"/>
              <a:ext cx="2089150" cy="889031"/>
            </a:xfrm>
            <a:prstGeom prst="rect">
              <a:avLst/>
            </a:prstGeom>
            <a:solidFill>
              <a:srgbClr val="FFFFFF"/>
            </a:solidFill>
          </p:spPr>
          <p:txBody>
            <a:bodyPr>
              <a:spAutoFit/>
            </a:bodyPr>
            <a:lstStyle/>
            <a:p>
              <a:pPr>
                <a:lnSpc>
                  <a:spcPts val="900"/>
                </a:lnSpc>
                <a:defRPr/>
              </a:pPr>
              <a:r>
                <a:rPr lang="zh-CN" altLang="en-US" sz="1400" dirty="0">
                  <a:ea typeface="黑体" pitchFamily="2" charset="-122"/>
                </a:rPr>
                <a:t>对于目的地址：</a:t>
              </a:r>
              <a:endParaRPr lang="en-US" altLang="zh-CN" sz="1400" dirty="0">
                <a:ea typeface="黑体" pitchFamily="2" charset="-122"/>
              </a:endParaRPr>
            </a:p>
            <a:p>
              <a:pPr>
                <a:lnSpc>
                  <a:spcPts val="900"/>
                </a:lnSpc>
                <a:defRPr/>
              </a:pPr>
              <a:r>
                <a:rPr lang="en-US" altLang="zh-CN" sz="1400" dirty="0">
                  <a:ea typeface="黑体" pitchFamily="2" charset="-122"/>
                </a:rPr>
                <a:t>0-</a:t>
              </a:r>
              <a:r>
                <a:rPr lang="zh-CN" altLang="en-US" sz="1400" dirty="0">
                  <a:ea typeface="黑体" pitchFamily="2" charset="-122"/>
                </a:rPr>
                <a:t>单播地址</a:t>
              </a:r>
              <a:endParaRPr lang="en-US" altLang="zh-CN" sz="1400" dirty="0">
                <a:ea typeface="黑体" pitchFamily="2" charset="-122"/>
              </a:endParaRPr>
            </a:p>
            <a:p>
              <a:pPr>
                <a:lnSpc>
                  <a:spcPts val="900"/>
                </a:lnSpc>
                <a:defRPr/>
              </a:pPr>
              <a:r>
                <a:rPr lang="en-US" altLang="zh-CN" sz="1400" dirty="0">
                  <a:ea typeface="黑体" pitchFamily="2" charset="-122"/>
                </a:rPr>
                <a:t>1-</a:t>
              </a:r>
              <a:r>
                <a:rPr lang="zh-CN" altLang="en-US" sz="1400" dirty="0">
                  <a:ea typeface="黑体" pitchFamily="2" charset="-122"/>
                </a:rPr>
                <a:t>组播地址</a:t>
              </a:r>
              <a:endParaRPr lang="en-US" altLang="zh-CN" sz="1400" dirty="0">
                <a:ea typeface="黑体" pitchFamily="2" charset="-122"/>
              </a:endParaRPr>
            </a:p>
            <a:p>
              <a:pPr>
                <a:lnSpc>
                  <a:spcPts val="900"/>
                </a:lnSpc>
                <a:defRPr/>
              </a:pPr>
              <a:endParaRPr lang="zh-CN" altLang="en-US" sz="1400" dirty="0">
                <a:ea typeface="黑体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070406_授课版PPT模板_段虎强">
  <a:themeElements>
    <a:clrScheme name="20070406_授课版PPT模板_段虎强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070406_授课版PPT模板_段虎强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5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50000"/>
          </a:lnSpc>
          <a:spcBef>
            <a:spcPct val="50000"/>
          </a:spcBef>
          <a:spcAft>
            <a:spcPct val="0"/>
          </a:spcAft>
          <a:buClrTx/>
          <a:buSzTx/>
          <a:buFont typeface="Wingdings" pitchFamily="2" charset="2"/>
          <a:buNone/>
          <a:tabLst/>
          <a:defRPr kumimoji="0" lang="zh-CN" altLang="en-US" sz="1200" b="0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20070406_授课版PPT模板_段虎强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070406_授课版PPT模板_段虎强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070406_授课版PPT模板_段虎强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4604</TotalTime>
  <Words>3644</Words>
  <Application>Microsoft Office PowerPoint</Application>
  <PresentationFormat>全屏显示(4:3)</PresentationFormat>
  <Paragraphs>511</Paragraphs>
  <Slides>68</Slides>
  <Notes>13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68</vt:i4>
      </vt:variant>
    </vt:vector>
  </HeadingPairs>
  <TitlesOfParts>
    <vt:vector size="70" baseType="lpstr">
      <vt:lpstr>20070406_授课版PPT模板_段虎强</vt:lpstr>
      <vt:lpstr>Visio</vt:lpstr>
      <vt:lpstr>幻灯片 1</vt:lpstr>
      <vt:lpstr>幻灯片 2</vt:lpstr>
      <vt:lpstr>学习目标</vt:lpstr>
      <vt:lpstr>学习目标</vt:lpstr>
      <vt:lpstr>2.1  局域网体系结构</vt:lpstr>
      <vt:lpstr>数据链路层的MAC子层和LLC子层</vt:lpstr>
      <vt:lpstr>2.1.3  MAC子层功能</vt:lpstr>
      <vt:lpstr>MAC地址的结构</vt:lpstr>
      <vt:lpstr>MAC地址的分类</vt:lpstr>
      <vt:lpstr>2.1.4  LLC子层功能</vt:lpstr>
      <vt:lpstr>课程议题</vt:lpstr>
      <vt:lpstr>以太网概述</vt:lpstr>
      <vt:lpstr>共享信道内的冲突问题</vt:lpstr>
      <vt:lpstr>CSMA/CD</vt:lpstr>
      <vt:lpstr>CSMA/CD</vt:lpstr>
      <vt:lpstr>CSMA/CD</vt:lpstr>
      <vt:lpstr>常见以太网技术标准</vt:lpstr>
      <vt:lpstr>2.2.2  以太网技术发展</vt:lpstr>
      <vt:lpstr>2.2.2  以太网技术发展</vt:lpstr>
      <vt:lpstr>2.2.2  以太网技术发展</vt:lpstr>
      <vt:lpstr>幻灯片 21</vt:lpstr>
      <vt:lpstr>以太网帧格式</vt:lpstr>
      <vt:lpstr>Ethernet II标准的帧格式</vt:lpstr>
      <vt:lpstr>802.3 SAP和SNAP标准的帧结构</vt:lpstr>
      <vt:lpstr>2.2.5  以太网广播和冲突</vt:lpstr>
      <vt:lpstr>2.2.5  以太网广播和冲突</vt:lpstr>
      <vt:lpstr>课程议题</vt:lpstr>
      <vt:lpstr>2.3  交换技术基础</vt:lpstr>
      <vt:lpstr>2.3  交换技术基础</vt:lpstr>
      <vt:lpstr>2.3  交换技术基础</vt:lpstr>
      <vt:lpstr>2.3  交换技术基础</vt:lpstr>
      <vt:lpstr>2.3  交换技术基础</vt:lpstr>
      <vt:lpstr>2.4  认识交换机设备</vt:lpstr>
      <vt:lpstr>2.4  认识交换机设备</vt:lpstr>
      <vt:lpstr>2.4  认识交换机设备</vt:lpstr>
      <vt:lpstr>2.4.3  衡量交换机性能的参数</vt:lpstr>
      <vt:lpstr>交换机工作原理</vt:lpstr>
      <vt:lpstr>地址学习</vt:lpstr>
      <vt:lpstr>地址学习</vt:lpstr>
      <vt:lpstr>地址学习</vt:lpstr>
      <vt:lpstr>地址学习</vt:lpstr>
      <vt:lpstr>转发/过滤</vt:lpstr>
      <vt:lpstr>转发/过滤</vt:lpstr>
      <vt:lpstr>幻灯片 44</vt:lpstr>
      <vt:lpstr>帧转发方式</vt:lpstr>
      <vt:lpstr>帧转发方式</vt:lpstr>
      <vt:lpstr>帧转发方式</vt:lpstr>
      <vt:lpstr>帧转发方式</vt:lpstr>
      <vt:lpstr>课程议题</vt:lpstr>
      <vt:lpstr>交换机的端口和指示灯</vt:lpstr>
      <vt:lpstr>交换机的访问方式</vt:lpstr>
      <vt:lpstr>通过带外方式管理交换机</vt:lpstr>
      <vt:lpstr>通过Telnet方式管理交换机</vt:lpstr>
      <vt:lpstr>通过WEB方式管理交换机</vt:lpstr>
      <vt:lpstr>通过SNMP方式管理交换机</vt:lpstr>
      <vt:lpstr>幻灯片 56</vt:lpstr>
      <vt:lpstr>使用命令行界面</vt:lpstr>
      <vt:lpstr>获得帮助</vt:lpstr>
      <vt:lpstr>简写命令</vt:lpstr>
      <vt:lpstr>命令的no和default选项</vt:lpstr>
      <vt:lpstr>命令行界面的提示信息</vt:lpstr>
      <vt:lpstr>使用历史命令</vt:lpstr>
      <vt:lpstr>交换机文件系统的管理</vt:lpstr>
      <vt:lpstr>交换机文件系统的管理</vt:lpstr>
      <vt:lpstr>初始配置</vt:lpstr>
      <vt:lpstr>使用手工方式进行初始配置</vt:lpstr>
      <vt:lpstr>课程回顾</vt:lpstr>
      <vt:lpstr>幻灯片 68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Duanhq</dc:creator>
  <cp:lastModifiedBy>Windows 用户</cp:lastModifiedBy>
  <cp:revision>150</cp:revision>
  <dcterms:created xsi:type="dcterms:W3CDTF">2007-04-19T10:57:15Z</dcterms:created>
  <dcterms:modified xsi:type="dcterms:W3CDTF">2017-07-12T09:31:09Z</dcterms:modified>
</cp:coreProperties>
</file>