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69" r:id="rId3"/>
    <p:sldId id="270" r:id="rId4"/>
    <p:sldId id="279" r:id="rId5"/>
    <p:sldId id="356" r:id="rId6"/>
    <p:sldId id="364" r:id="rId7"/>
    <p:sldId id="325" r:id="rId8"/>
    <p:sldId id="326" r:id="rId9"/>
    <p:sldId id="327" r:id="rId10"/>
    <p:sldId id="329" r:id="rId11"/>
    <p:sldId id="365" r:id="rId12"/>
    <p:sldId id="331" r:id="rId13"/>
    <p:sldId id="332" r:id="rId14"/>
    <p:sldId id="333" r:id="rId15"/>
    <p:sldId id="334" r:id="rId16"/>
    <p:sldId id="335" r:id="rId17"/>
    <p:sldId id="337" r:id="rId18"/>
    <p:sldId id="336" r:id="rId19"/>
    <p:sldId id="35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58" r:id="rId29"/>
    <p:sldId id="363" r:id="rId30"/>
    <p:sldId id="346" r:id="rId31"/>
    <p:sldId id="347" r:id="rId32"/>
    <p:sldId id="348" r:id="rId33"/>
    <p:sldId id="349" r:id="rId34"/>
    <p:sldId id="366" r:id="rId35"/>
    <p:sldId id="350" r:id="rId36"/>
    <p:sldId id="368" r:id="rId37"/>
    <p:sldId id="367" r:id="rId38"/>
    <p:sldId id="351" r:id="rId39"/>
    <p:sldId id="353" r:id="rId40"/>
    <p:sldId id="354" r:id="rId41"/>
    <p:sldId id="359" r:id="rId42"/>
    <p:sldId id="355" r:id="rId43"/>
    <p:sldId id="360" r:id="rId44"/>
    <p:sldId id="362" r:id="rId45"/>
    <p:sldId id="274" r:id="rId46"/>
    <p:sldId id="258" r:id="rId4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DCA2"/>
    <a:srgbClr val="CED3DE"/>
    <a:srgbClr val="FFFFFF"/>
    <a:srgbClr val="A4001B"/>
    <a:srgbClr val="A50021"/>
    <a:srgbClr val="333399"/>
    <a:srgbClr val="FF99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07" autoAdjust="0"/>
    <p:restoredTop sz="87703" autoAdjust="0"/>
  </p:normalViewPr>
  <p:slideViewPr>
    <p:cSldViewPr>
      <p:cViewPr varScale="1">
        <p:scale>
          <a:sx n="68" d="100"/>
          <a:sy n="68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2FDAD2E-E440-4122-A3F9-158A57374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F29010-7AA2-4079-8859-3000A0707AA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DBC665-F2C0-4DF3-8FCC-0A7FE1344D8A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DBC665-F2C0-4DF3-8FCC-0A7FE1344D8A}" type="slidenum">
              <a:rPr lang="en-US" altLang="zh-CN" smtClean="0"/>
              <a:pPr/>
              <a:t>34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937FF0-984B-49F1-BC07-1C14C0C7A2F7}" type="slidenum">
              <a:rPr lang="en-US" altLang="zh-CN" smtClean="0"/>
              <a:pPr/>
              <a:t>41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913DD06-99CD-4E2A-ABAE-1D78FD6FCF9E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37D768-8E2E-490F-95A6-5B94A602B73B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85800" lvl="1" indent="-228600" algn="just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11ECDE-0CC5-4CEE-ACCF-7710DFE4A10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11ECDE-0CC5-4CEE-ACCF-7710DFE4A101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A26BF7-62F6-4BAB-BB55-664AC5E7D73D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　　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A57468-4668-4BE3-B50C-C60AEEA5B42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VLAN</a:t>
            </a:r>
            <a:r>
              <a:rPr lang="zh-CN" altLang="en-US" smtClean="0"/>
              <a:t>的特点：</a:t>
            </a:r>
            <a:endParaRPr lang="en-US" altLang="zh-CN" smtClean="0"/>
          </a:p>
          <a:p>
            <a:r>
              <a:rPr lang="zh-CN" altLang="en-US" smtClean="0"/>
              <a:t>基于逻辑的分组（可以方便的根据需要划分多个</a:t>
            </a:r>
            <a:r>
              <a:rPr lang="en-US" altLang="zh-CN" smtClean="0"/>
              <a:t>VLAN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不受物理位置限制（</a:t>
            </a:r>
            <a:r>
              <a:rPr lang="en-US" altLang="zh-CN" smtClean="0"/>
              <a:t>6</a:t>
            </a:r>
            <a:r>
              <a:rPr lang="zh-CN" altLang="en-US" smtClean="0"/>
              <a:t>楼和</a:t>
            </a:r>
            <a:r>
              <a:rPr lang="en-US" altLang="zh-CN" smtClean="0"/>
              <a:t>11</a:t>
            </a:r>
            <a:r>
              <a:rPr lang="zh-CN" altLang="en-US" smtClean="0"/>
              <a:t>楼的财务可以在同一个虚拟局域网上，不收物理限制）</a:t>
            </a:r>
            <a:endParaRPr lang="en-US" altLang="zh-CN" smtClean="0"/>
          </a:p>
          <a:p>
            <a:r>
              <a:rPr lang="zh-CN" altLang="en-US" smtClean="0"/>
              <a:t>减少节点在网络中移动带来的管理代价（部门间的人员变动，管理员不需要拔插物理线路）</a:t>
            </a:r>
            <a:endParaRPr lang="en-US" altLang="zh-CN" smtClean="0"/>
          </a:p>
          <a:p>
            <a:r>
              <a:rPr lang="zh-CN" altLang="en-US" smtClean="0"/>
              <a:t>在同一</a:t>
            </a:r>
            <a:r>
              <a:rPr lang="en-US" altLang="zh-CN" smtClean="0"/>
              <a:t>VLAN</a:t>
            </a:r>
            <a:r>
              <a:rPr lang="zh-CN" altLang="en-US" smtClean="0"/>
              <a:t>内和真实局域网相同</a:t>
            </a:r>
            <a:endParaRPr lang="en-US" altLang="zh-CN" smtClean="0"/>
          </a:p>
          <a:p>
            <a:r>
              <a:rPr lang="zh-CN" altLang="en-US" smtClean="0"/>
              <a:t>不同</a:t>
            </a:r>
            <a:r>
              <a:rPr lang="en-US" altLang="zh-CN" smtClean="0"/>
              <a:t>VLAN</a:t>
            </a:r>
            <a:r>
              <a:rPr lang="zh-CN" altLang="en-US" smtClean="0"/>
              <a:t>内用户要通信需要借助三层设备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4B7E7A-F6AE-478D-A01F-7A94488A3455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384ED5-DEF5-4BA0-89B6-3031CC6B0E35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讲解</a:t>
            </a:r>
            <a:r>
              <a:rPr lang="en-US" altLang="zh-CN" smtClean="0"/>
              <a:t>802.1Q</a:t>
            </a:r>
            <a:r>
              <a:rPr lang="zh-CN" altLang="en-US" smtClean="0"/>
              <a:t>帧头中每一个字段的作用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38C97E-F04A-4910-ADB4-680EFB8E900C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565BDF1-6B5E-43B1-9C2B-37D867B1B105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5C2A266-C8B1-4B55-AF93-FECDE6765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FCBF4177-FCAC-449E-8A79-C8D7E02A0D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9359CC12-24E2-48DB-A866-DDB5BD5D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4FDBBD9B-E8D1-46D2-BB9B-204F93E47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6DE7B97-FD32-4008-B420-AA79D6E389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03B8506-6C08-4EDB-A69F-6827A8FFF9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05A5C1E-44C3-4EBD-ACFD-C85B7BAD18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2F26CE6-99D3-4D4B-A19D-5E18BEEA5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5DEF36EA-7736-4D5E-AB40-964433656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1BC4AA67-71FE-4027-AF86-6B2A8BD36A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954B3FFE-BBF6-48C2-A613-8B477C9CA3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FB03EE40-6406-4677-A87F-C6D20F1140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正文</a:t>
            </a:r>
          </a:p>
          <a:p>
            <a:pPr lvl="3"/>
            <a:endParaRPr lang="zh-CN" altLang="en-US" smtClean="0"/>
          </a:p>
          <a:p>
            <a:pPr lvl="3"/>
            <a:endParaRPr lang="zh-CN" altLang="en-US" smtClean="0"/>
          </a:p>
          <a:p>
            <a:pPr lvl="3"/>
            <a:endParaRPr lang="en-US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1" sz="1600" b="1" i="1">
                <a:solidFill>
                  <a:srgbClr val="A4001B"/>
                </a:solidFill>
                <a:effectLst/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2A649159-8430-4699-95AB-789E992B9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æ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0034" y="3143248"/>
            <a:ext cx="8229600" cy="122555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zh-CN" altLang="en-US" sz="4000" dirty="0" smtClean="0"/>
              <a:t>第</a:t>
            </a:r>
            <a:r>
              <a:rPr lang="en-US" sz="4000" dirty="0" smtClean="0"/>
              <a:t>4</a:t>
            </a:r>
            <a:r>
              <a:rPr lang="zh-CN" altLang="en-US" sz="4000" dirty="0" smtClean="0"/>
              <a:t>章</a:t>
            </a:r>
            <a:r>
              <a:rPr lang="en-US" sz="4000" dirty="0" smtClean="0"/>
              <a:t>  </a:t>
            </a:r>
            <a:r>
              <a:rPr lang="zh-CN" altLang="en-US" sz="4000" dirty="0" smtClean="0"/>
              <a:t>虚拟局域网（</a:t>
            </a:r>
            <a:r>
              <a:rPr lang="en-US" sz="4000" dirty="0" err="1" smtClean="0"/>
              <a:t>VLAN</a:t>
            </a:r>
            <a:r>
              <a:rPr lang="zh-CN" altLang="en-US" sz="4000" dirty="0" smtClean="0"/>
              <a:t>）</a:t>
            </a:r>
            <a:endParaRPr lang="zh-CN" altLang="en-US" sz="3800" b="1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与物理位置无关的</a:t>
            </a:r>
            <a:r>
              <a:rPr lang="en-US" altLang="zh-CN" smtClean="0"/>
              <a:t>VLAN</a:t>
            </a:r>
          </a:p>
        </p:txBody>
      </p:sp>
      <p:sp>
        <p:nvSpPr>
          <p:cNvPr id="330756" name="Oval 4"/>
          <p:cNvSpPr>
            <a:spLocks noChangeArrowheads="1"/>
          </p:cNvSpPr>
          <p:nvPr/>
        </p:nvSpPr>
        <p:spPr bwMode="auto">
          <a:xfrm>
            <a:off x="5148263" y="1304925"/>
            <a:ext cx="1223962" cy="4535488"/>
          </a:xfrm>
          <a:prstGeom prst="ellipse">
            <a:avLst/>
          </a:prstGeom>
          <a:gradFill rotWithShape="1">
            <a:gsLst>
              <a:gs pos="0">
                <a:srgbClr val="66FF66">
                  <a:gamma/>
                  <a:tint val="33725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9525" algn="ctr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0757" name="Oval 5"/>
          <p:cNvSpPr>
            <a:spLocks noChangeArrowheads="1"/>
          </p:cNvSpPr>
          <p:nvPr/>
        </p:nvSpPr>
        <p:spPr bwMode="auto">
          <a:xfrm>
            <a:off x="6877050" y="1304925"/>
            <a:ext cx="1223963" cy="4535488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2353"/>
                  <a:invGamma/>
                </a:schemeClr>
              </a:gs>
              <a:gs pos="100000">
                <a:schemeClr val="bg2"/>
              </a:gs>
            </a:gsLst>
            <a:lin ang="27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468313" y="1196975"/>
            <a:ext cx="3887787" cy="4752975"/>
            <a:chOff x="295" y="981"/>
            <a:chExt cx="1724" cy="2359"/>
          </a:xfrm>
        </p:grpSpPr>
        <p:pic>
          <p:nvPicPr>
            <p:cNvPr id="10280" name="Picture 7" descr="办公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981"/>
              <a:ext cx="1724" cy="2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0760" name="Rectangle 8"/>
            <p:cNvSpPr>
              <a:spLocks noChangeArrowheads="1"/>
            </p:cNvSpPr>
            <p:nvPr/>
          </p:nvSpPr>
          <p:spPr bwMode="auto">
            <a:xfrm>
              <a:off x="295" y="981"/>
              <a:ext cx="1724" cy="235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0761" name="Oval 9"/>
          <p:cNvSpPr>
            <a:spLocks noChangeArrowheads="1"/>
          </p:cNvSpPr>
          <p:nvPr/>
        </p:nvSpPr>
        <p:spPr bwMode="auto">
          <a:xfrm>
            <a:off x="3419475" y="1304925"/>
            <a:ext cx="1223963" cy="4535488"/>
          </a:xfrm>
          <a:prstGeom prst="ellipse">
            <a:avLst/>
          </a:prstGeom>
          <a:gradFill rotWithShape="1">
            <a:gsLst>
              <a:gs pos="0">
                <a:srgbClr val="FFB3E6">
                  <a:gamma/>
                  <a:tint val="15686"/>
                  <a:invGamma/>
                </a:srgbClr>
              </a:gs>
              <a:gs pos="100000">
                <a:srgbClr val="FFB3E6"/>
              </a:gs>
            </a:gsLst>
            <a:lin ang="2700000" scaled="1"/>
          </a:gradFill>
          <a:ln w="9525" algn="ctr">
            <a:solidFill>
              <a:srgbClr val="FFB3E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2700338" y="2060575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>
            <a:off x="2700338" y="2168525"/>
            <a:ext cx="27352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>
            <a:off x="2555875" y="2276475"/>
            <a:ext cx="46085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>
            <a:off x="2700338" y="339248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2700338" y="3500438"/>
            <a:ext cx="27352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67" name="Line 15"/>
          <p:cNvSpPr>
            <a:spLocks noChangeShapeType="1"/>
          </p:cNvSpPr>
          <p:nvPr/>
        </p:nvSpPr>
        <p:spPr bwMode="auto">
          <a:xfrm>
            <a:off x="2555875" y="3608388"/>
            <a:ext cx="46085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68" name="Line 16"/>
          <p:cNvSpPr>
            <a:spLocks noChangeShapeType="1"/>
          </p:cNvSpPr>
          <p:nvPr/>
        </p:nvSpPr>
        <p:spPr bwMode="auto">
          <a:xfrm>
            <a:off x="2700338" y="4797425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69" name="Line 17"/>
          <p:cNvSpPr>
            <a:spLocks noChangeShapeType="1"/>
          </p:cNvSpPr>
          <p:nvPr/>
        </p:nvSpPr>
        <p:spPr bwMode="auto">
          <a:xfrm>
            <a:off x="2700338" y="4905375"/>
            <a:ext cx="27352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70" name="Line 18"/>
          <p:cNvSpPr>
            <a:spLocks noChangeShapeType="1"/>
          </p:cNvSpPr>
          <p:nvPr/>
        </p:nvSpPr>
        <p:spPr bwMode="auto">
          <a:xfrm>
            <a:off x="2555875" y="5013325"/>
            <a:ext cx="46085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71" name="Line 19"/>
          <p:cNvSpPr>
            <a:spLocks noChangeShapeType="1"/>
          </p:cNvSpPr>
          <p:nvPr/>
        </p:nvSpPr>
        <p:spPr bwMode="auto">
          <a:xfrm flipH="1" flipV="1">
            <a:off x="1476375" y="2060575"/>
            <a:ext cx="4318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72" name="Line 20"/>
          <p:cNvSpPr>
            <a:spLocks noChangeShapeType="1"/>
          </p:cNvSpPr>
          <p:nvPr/>
        </p:nvSpPr>
        <p:spPr bwMode="auto">
          <a:xfrm flipH="1" flipV="1">
            <a:off x="1476375" y="3357563"/>
            <a:ext cx="4318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73" name="Line 21"/>
          <p:cNvSpPr>
            <a:spLocks noChangeShapeType="1"/>
          </p:cNvSpPr>
          <p:nvPr/>
        </p:nvSpPr>
        <p:spPr bwMode="auto">
          <a:xfrm flipH="1" flipV="1">
            <a:off x="1476375" y="3573463"/>
            <a:ext cx="4318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74" name="Line 22"/>
          <p:cNvSpPr>
            <a:spLocks noChangeShapeType="1"/>
          </p:cNvSpPr>
          <p:nvPr/>
        </p:nvSpPr>
        <p:spPr bwMode="auto">
          <a:xfrm flipH="1" flipV="1">
            <a:off x="1476375" y="4868863"/>
            <a:ext cx="43180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75" name="Line 23"/>
          <p:cNvSpPr>
            <a:spLocks noChangeShapeType="1"/>
          </p:cNvSpPr>
          <p:nvPr/>
        </p:nvSpPr>
        <p:spPr bwMode="auto">
          <a:xfrm flipH="1" flipV="1">
            <a:off x="1476375" y="2060575"/>
            <a:ext cx="0" cy="1296988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0776" name="Line 24"/>
          <p:cNvSpPr>
            <a:spLocks noChangeShapeType="1"/>
          </p:cNvSpPr>
          <p:nvPr/>
        </p:nvSpPr>
        <p:spPr bwMode="auto">
          <a:xfrm flipH="1" flipV="1">
            <a:off x="1476375" y="3571875"/>
            <a:ext cx="0" cy="1296988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262" name="Picture 25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4525963"/>
            <a:ext cx="938212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3" name="Picture 26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3121025"/>
            <a:ext cx="93821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4" name="Picture 27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1773238"/>
            <a:ext cx="938212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5" name="Picture 28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2363" y="1773238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6" name="Picture 29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0925" y="3068638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7" name="Picture 30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2363" y="4437063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8" name="Picture 31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563" y="1773238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9" name="Picture 32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8125" y="3068638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0" name="Picture 33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9563" y="4437063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1" name="Picture 34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1773238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2" name="Picture 35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1513" y="3068638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3" name="Picture 36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4437063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4" name="Text Box 37"/>
          <p:cNvSpPr txBox="1">
            <a:spLocks noChangeArrowheads="1"/>
          </p:cNvSpPr>
          <p:nvPr/>
        </p:nvSpPr>
        <p:spPr bwMode="auto">
          <a:xfrm>
            <a:off x="3635375" y="5589588"/>
            <a:ext cx="7207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工程部</a:t>
            </a:r>
          </a:p>
        </p:txBody>
      </p:sp>
      <p:sp>
        <p:nvSpPr>
          <p:cNvPr id="10275" name="Text Box 38"/>
          <p:cNvSpPr txBox="1">
            <a:spLocks noChangeArrowheads="1"/>
          </p:cNvSpPr>
          <p:nvPr/>
        </p:nvSpPr>
        <p:spPr bwMode="auto">
          <a:xfrm>
            <a:off x="5435600" y="5589588"/>
            <a:ext cx="7207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销售部</a:t>
            </a:r>
          </a:p>
        </p:txBody>
      </p:sp>
      <p:sp>
        <p:nvSpPr>
          <p:cNvPr id="10276" name="Text Box 39"/>
          <p:cNvSpPr txBox="1">
            <a:spLocks noChangeArrowheads="1"/>
          </p:cNvSpPr>
          <p:nvPr/>
        </p:nvSpPr>
        <p:spPr bwMode="auto">
          <a:xfrm>
            <a:off x="7164388" y="5589588"/>
            <a:ext cx="7207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财务部</a:t>
            </a:r>
          </a:p>
        </p:txBody>
      </p:sp>
      <p:sp>
        <p:nvSpPr>
          <p:cNvPr id="10277" name="Text Box 40"/>
          <p:cNvSpPr txBox="1">
            <a:spLocks noChangeArrowheads="1"/>
          </p:cNvSpPr>
          <p:nvPr/>
        </p:nvSpPr>
        <p:spPr bwMode="auto">
          <a:xfrm>
            <a:off x="682625" y="4724400"/>
            <a:ext cx="7207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一层</a:t>
            </a:r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682625" y="3284538"/>
            <a:ext cx="7207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二层</a:t>
            </a:r>
          </a:p>
        </p:txBody>
      </p:sp>
      <p:sp>
        <p:nvSpPr>
          <p:cNvPr id="10279" name="Text Box 42"/>
          <p:cNvSpPr txBox="1">
            <a:spLocks noChangeArrowheads="1"/>
          </p:cNvSpPr>
          <p:nvPr/>
        </p:nvSpPr>
        <p:spPr bwMode="auto">
          <a:xfrm>
            <a:off x="682625" y="1916113"/>
            <a:ext cx="7207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三层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58404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11270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VLAN</a:t>
            </a:r>
            <a:r>
              <a:rPr lang="zh-CN" altLang="en-US" smtClean="0"/>
              <a:t>的定义方法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4421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基于端口的</a:t>
            </a:r>
            <a:r>
              <a:rPr lang="en-US" altLang="zh-CN" dirty="0" smtClean="0"/>
              <a:t>VLAN</a:t>
            </a:r>
          </a:p>
          <a:p>
            <a:pPr lvl="1" eaLnBrk="1" hangingPunct="1">
              <a:defRPr/>
            </a:pPr>
            <a:r>
              <a:rPr lang="zh-CN" altLang="en-US" dirty="0" smtClean="0"/>
              <a:t>根据以太网交换机的端口来划分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地址的</a:t>
            </a:r>
            <a:r>
              <a:rPr lang="en-US" altLang="zh-CN" dirty="0" smtClean="0"/>
              <a:t>VLAN</a:t>
            </a:r>
          </a:p>
          <a:p>
            <a:pPr lvl="1" eaLnBrk="1" hangingPunct="1">
              <a:defRPr/>
            </a:pPr>
            <a:r>
              <a:rPr lang="zh-CN" altLang="en-US" dirty="0" smtClean="0"/>
              <a:t>根据每个主机网卡的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地址来划分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基于网络层的</a:t>
            </a:r>
            <a:r>
              <a:rPr lang="en-US" altLang="zh-CN" dirty="0" smtClean="0"/>
              <a:t>VLAN</a:t>
            </a:r>
          </a:p>
          <a:p>
            <a:pPr lvl="1" eaLnBrk="1" hangingPunct="1">
              <a:defRPr/>
            </a:pPr>
            <a:r>
              <a:rPr lang="zh-CN" altLang="en-US" dirty="0" smtClean="0"/>
              <a:t>根据每个主机的网络层地址或协议类型（如果支持多协议）划分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IP</a:t>
            </a:r>
            <a:r>
              <a:rPr lang="zh-CN" altLang="en-US" dirty="0" smtClean="0"/>
              <a:t>组播的</a:t>
            </a:r>
            <a:r>
              <a:rPr lang="en-US" altLang="zh-CN" dirty="0" smtClean="0"/>
              <a:t>VLAN</a:t>
            </a:r>
          </a:p>
          <a:p>
            <a:pPr lvl="1" eaLnBrk="1" hangingPunct="1">
              <a:defRPr/>
            </a:pPr>
            <a:r>
              <a:rPr lang="zh-CN" altLang="en-US" dirty="0" smtClean="0"/>
              <a:t>一个组播组就是一个</a:t>
            </a:r>
            <a:r>
              <a:rPr lang="en-US" altLang="zh-CN" dirty="0" smtClean="0"/>
              <a:t>VLAN </a:t>
            </a:r>
          </a:p>
          <a:p>
            <a:pPr lvl="1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其中基于端口的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是实际工作中最常用的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技术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基于端口的</a:t>
            </a:r>
            <a:r>
              <a:rPr lang="en-US" altLang="zh-CN" smtClean="0"/>
              <a:t>VLAN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4421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创建新</a:t>
            </a:r>
            <a:r>
              <a:rPr lang="en-US" altLang="zh-CN" dirty="0" smtClean="0"/>
              <a:t>VLAN</a:t>
            </a:r>
          </a:p>
          <a:p>
            <a:pPr eaLnBrk="1" hangingPunct="1">
              <a:defRPr/>
            </a:pPr>
            <a:r>
              <a:rPr lang="zh-CN" altLang="en-US" dirty="0" smtClean="0"/>
              <a:t>手工将端口加入到新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中，即可实现基于端口的</a:t>
            </a:r>
            <a:r>
              <a:rPr lang="en-US" altLang="zh-CN" dirty="0" smtClean="0"/>
              <a:t>VLAN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默认</a:t>
            </a:r>
            <a:r>
              <a:rPr lang="zh-CN" altLang="en-US" dirty="0"/>
              <a:t>情况下，交换机所有端口属于</a:t>
            </a:r>
            <a:r>
              <a:rPr lang="en-US" altLang="zh-CN" dirty="0"/>
              <a:t>VLAN1</a:t>
            </a:r>
            <a:r>
              <a:rPr lang="zh-CN" altLang="en-US" dirty="0"/>
              <a:t>（</a:t>
            </a:r>
            <a:r>
              <a:rPr lang="en-US" altLang="zh-CN" dirty="0"/>
              <a:t>Default VLAN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  <p:grpSp>
        <p:nvGrpSpPr>
          <p:cNvPr id="13316" name="组合 2"/>
          <p:cNvGrpSpPr>
            <a:grpSpLocks/>
          </p:cNvGrpSpPr>
          <p:nvPr/>
        </p:nvGrpSpPr>
        <p:grpSpPr bwMode="auto">
          <a:xfrm>
            <a:off x="992188" y="2693988"/>
            <a:ext cx="7065962" cy="2335212"/>
            <a:chOff x="991481" y="3198118"/>
            <a:chExt cx="7066332" cy="2335783"/>
          </a:xfrm>
        </p:grpSpPr>
        <p:sp>
          <p:nvSpPr>
            <p:cNvPr id="333828" name="Freeform 4"/>
            <p:cNvSpPr>
              <a:spLocks/>
            </p:cNvSpPr>
            <p:nvPr/>
          </p:nvSpPr>
          <p:spPr bwMode="auto">
            <a:xfrm>
              <a:off x="1185166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29" name="Freeform 5"/>
            <p:cNvSpPr>
              <a:spLocks/>
            </p:cNvSpPr>
            <p:nvPr/>
          </p:nvSpPr>
          <p:spPr bwMode="auto">
            <a:xfrm>
              <a:off x="1761458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30" name="Freeform 6"/>
            <p:cNvSpPr>
              <a:spLocks/>
            </p:cNvSpPr>
            <p:nvPr/>
          </p:nvSpPr>
          <p:spPr bwMode="auto">
            <a:xfrm>
              <a:off x="2337751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31" name="Freeform 7"/>
            <p:cNvSpPr>
              <a:spLocks/>
            </p:cNvSpPr>
            <p:nvPr/>
          </p:nvSpPr>
          <p:spPr bwMode="auto">
            <a:xfrm>
              <a:off x="2914044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28" name="Text Box 8"/>
            <p:cNvSpPr txBox="1">
              <a:spLocks noChangeArrowheads="1"/>
            </p:cNvSpPr>
            <p:nvPr/>
          </p:nvSpPr>
          <p:spPr bwMode="auto">
            <a:xfrm>
              <a:off x="4644008" y="5229101"/>
              <a:ext cx="100806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pitchFamily="2" charset="-122"/>
                </a:rPr>
                <a:t>VLAN 10</a:t>
              </a:r>
            </a:p>
          </p:txBody>
        </p:sp>
        <p:sp>
          <p:nvSpPr>
            <p:cNvPr id="13329" name="Text Box 9"/>
            <p:cNvSpPr txBox="1">
              <a:spLocks noChangeArrowheads="1"/>
            </p:cNvSpPr>
            <p:nvPr/>
          </p:nvSpPr>
          <p:spPr bwMode="auto">
            <a:xfrm>
              <a:off x="1187450" y="3573339"/>
              <a:ext cx="6767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2          4          6         8         10       12        14        16        18       20        22        24</a:t>
              </a:r>
            </a:p>
          </p:txBody>
        </p:sp>
        <p:sp>
          <p:nvSpPr>
            <p:cNvPr id="13330" name="Text Box 10"/>
            <p:cNvSpPr txBox="1">
              <a:spLocks noChangeArrowheads="1"/>
            </p:cNvSpPr>
            <p:nvPr/>
          </p:nvSpPr>
          <p:spPr bwMode="auto">
            <a:xfrm>
              <a:off x="6875463" y="3198118"/>
              <a:ext cx="10080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pitchFamily="2" charset="-122"/>
                </a:rPr>
                <a:t>VLAN 20</a:t>
              </a:r>
            </a:p>
          </p:txBody>
        </p:sp>
        <p:sp>
          <p:nvSpPr>
            <p:cNvPr id="333835" name="Freeform 11"/>
            <p:cNvSpPr>
              <a:spLocks/>
            </p:cNvSpPr>
            <p:nvPr/>
          </p:nvSpPr>
          <p:spPr bwMode="auto">
            <a:xfrm>
              <a:off x="3488749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36" name="Freeform 12"/>
            <p:cNvSpPr>
              <a:spLocks/>
            </p:cNvSpPr>
            <p:nvPr/>
          </p:nvSpPr>
          <p:spPr bwMode="auto">
            <a:xfrm>
              <a:off x="4065042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37" name="Freeform 13"/>
            <p:cNvSpPr>
              <a:spLocks/>
            </p:cNvSpPr>
            <p:nvPr/>
          </p:nvSpPr>
          <p:spPr bwMode="auto">
            <a:xfrm>
              <a:off x="4641334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38" name="Freeform 14"/>
            <p:cNvSpPr>
              <a:spLocks/>
            </p:cNvSpPr>
            <p:nvPr/>
          </p:nvSpPr>
          <p:spPr bwMode="auto">
            <a:xfrm>
              <a:off x="5217627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39" name="Freeform 15"/>
            <p:cNvSpPr>
              <a:spLocks/>
            </p:cNvSpPr>
            <p:nvPr/>
          </p:nvSpPr>
          <p:spPr bwMode="auto">
            <a:xfrm>
              <a:off x="5793919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0" name="Freeform 16"/>
            <p:cNvSpPr>
              <a:spLocks/>
            </p:cNvSpPr>
            <p:nvPr/>
          </p:nvSpPr>
          <p:spPr bwMode="auto">
            <a:xfrm>
              <a:off x="6370213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1" name="Freeform 17"/>
            <p:cNvSpPr>
              <a:spLocks/>
            </p:cNvSpPr>
            <p:nvPr/>
          </p:nvSpPr>
          <p:spPr bwMode="auto">
            <a:xfrm>
              <a:off x="6946505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2" name="Freeform 18"/>
            <p:cNvSpPr>
              <a:spLocks/>
            </p:cNvSpPr>
            <p:nvPr/>
          </p:nvSpPr>
          <p:spPr bwMode="auto">
            <a:xfrm>
              <a:off x="7522798" y="3860267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3" name="Freeform 19"/>
            <p:cNvSpPr>
              <a:spLocks/>
            </p:cNvSpPr>
            <p:nvPr/>
          </p:nvSpPr>
          <p:spPr bwMode="auto">
            <a:xfrm>
              <a:off x="1185166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4" name="Freeform 20"/>
            <p:cNvSpPr>
              <a:spLocks/>
            </p:cNvSpPr>
            <p:nvPr/>
          </p:nvSpPr>
          <p:spPr bwMode="auto">
            <a:xfrm>
              <a:off x="1761458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5" name="Freeform 21"/>
            <p:cNvSpPr>
              <a:spLocks/>
            </p:cNvSpPr>
            <p:nvPr/>
          </p:nvSpPr>
          <p:spPr bwMode="auto">
            <a:xfrm>
              <a:off x="2337751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6" name="Freeform 22"/>
            <p:cNvSpPr>
              <a:spLocks/>
            </p:cNvSpPr>
            <p:nvPr/>
          </p:nvSpPr>
          <p:spPr bwMode="auto">
            <a:xfrm>
              <a:off x="2914044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7" name="Freeform 23"/>
            <p:cNvSpPr>
              <a:spLocks/>
            </p:cNvSpPr>
            <p:nvPr/>
          </p:nvSpPr>
          <p:spPr bwMode="auto">
            <a:xfrm>
              <a:off x="3488749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8" name="Freeform 24"/>
            <p:cNvSpPr>
              <a:spLocks/>
            </p:cNvSpPr>
            <p:nvPr/>
          </p:nvSpPr>
          <p:spPr bwMode="auto">
            <a:xfrm>
              <a:off x="4065042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49" name="Freeform 25"/>
            <p:cNvSpPr>
              <a:spLocks/>
            </p:cNvSpPr>
            <p:nvPr/>
          </p:nvSpPr>
          <p:spPr bwMode="auto">
            <a:xfrm>
              <a:off x="4641334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50" name="Freeform 26"/>
            <p:cNvSpPr>
              <a:spLocks/>
            </p:cNvSpPr>
            <p:nvPr/>
          </p:nvSpPr>
          <p:spPr bwMode="auto">
            <a:xfrm>
              <a:off x="5217627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51" name="Freeform 27"/>
            <p:cNvSpPr>
              <a:spLocks/>
            </p:cNvSpPr>
            <p:nvPr/>
          </p:nvSpPr>
          <p:spPr bwMode="auto">
            <a:xfrm>
              <a:off x="5793919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52" name="Freeform 28"/>
            <p:cNvSpPr>
              <a:spLocks/>
            </p:cNvSpPr>
            <p:nvPr/>
          </p:nvSpPr>
          <p:spPr bwMode="auto">
            <a:xfrm>
              <a:off x="6370213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53" name="Freeform 29"/>
            <p:cNvSpPr>
              <a:spLocks/>
            </p:cNvSpPr>
            <p:nvPr/>
          </p:nvSpPr>
          <p:spPr bwMode="auto">
            <a:xfrm>
              <a:off x="6946505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54" name="Freeform 30"/>
            <p:cNvSpPr>
              <a:spLocks/>
            </p:cNvSpPr>
            <p:nvPr/>
          </p:nvSpPr>
          <p:spPr bwMode="auto">
            <a:xfrm>
              <a:off x="7522798" y="4508125"/>
              <a:ext cx="288940" cy="287408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51" name="Text Box 31"/>
            <p:cNvSpPr txBox="1">
              <a:spLocks noChangeArrowheads="1"/>
            </p:cNvSpPr>
            <p:nvPr/>
          </p:nvSpPr>
          <p:spPr bwMode="auto">
            <a:xfrm>
              <a:off x="1187450" y="4779839"/>
              <a:ext cx="676751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1          3          5         7          9         11        13        15       17        19        21       23</a:t>
              </a:r>
            </a:p>
          </p:txBody>
        </p:sp>
        <p:sp>
          <p:nvSpPr>
            <p:cNvPr id="333861" name="Line 37"/>
            <p:cNvSpPr>
              <a:spLocks noChangeShapeType="1"/>
            </p:cNvSpPr>
            <p:nvPr/>
          </p:nvSpPr>
          <p:spPr bwMode="auto">
            <a:xfrm>
              <a:off x="3930097" y="4371567"/>
              <a:ext cx="23051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2" name="Line 38"/>
            <p:cNvSpPr>
              <a:spLocks noChangeShapeType="1"/>
            </p:cNvSpPr>
            <p:nvPr/>
          </p:nvSpPr>
          <p:spPr bwMode="auto">
            <a:xfrm>
              <a:off x="3923747" y="4371567"/>
              <a:ext cx="0" cy="6859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3" name="Line 39"/>
            <p:cNvSpPr>
              <a:spLocks noChangeShapeType="1"/>
            </p:cNvSpPr>
            <p:nvPr/>
          </p:nvSpPr>
          <p:spPr bwMode="auto">
            <a:xfrm>
              <a:off x="3930097" y="5051183"/>
              <a:ext cx="2298820" cy="63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4" name="Line 40"/>
            <p:cNvSpPr>
              <a:spLocks noChangeShapeType="1"/>
            </p:cNvSpPr>
            <p:nvPr/>
          </p:nvSpPr>
          <p:spPr bwMode="auto">
            <a:xfrm flipV="1">
              <a:off x="6298771" y="4365215"/>
              <a:ext cx="0" cy="6923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5" name="Line 41"/>
            <p:cNvSpPr>
              <a:spLocks noChangeShapeType="1"/>
            </p:cNvSpPr>
            <p:nvPr/>
          </p:nvSpPr>
          <p:spPr bwMode="auto">
            <a:xfrm>
              <a:off x="6298771" y="5055947"/>
              <a:ext cx="165585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6" name="Line 42"/>
            <p:cNvSpPr>
              <a:spLocks noChangeShapeType="1"/>
            </p:cNvSpPr>
            <p:nvPr/>
          </p:nvSpPr>
          <p:spPr bwMode="auto">
            <a:xfrm>
              <a:off x="6228917" y="4371567"/>
              <a:ext cx="0" cy="6859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7" name="Line 43"/>
            <p:cNvSpPr>
              <a:spLocks noChangeShapeType="1"/>
            </p:cNvSpPr>
            <p:nvPr/>
          </p:nvSpPr>
          <p:spPr bwMode="auto">
            <a:xfrm>
              <a:off x="6298771" y="4365215"/>
              <a:ext cx="50326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8" name="Line 44"/>
            <p:cNvSpPr>
              <a:spLocks noChangeShapeType="1"/>
            </p:cNvSpPr>
            <p:nvPr/>
          </p:nvSpPr>
          <p:spPr bwMode="auto">
            <a:xfrm>
              <a:off x="6802035" y="3572860"/>
              <a:ext cx="0" cy="792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69" name="Line 45"/>
            <p:cNvSpPr>
              <a:spLocks noChangeShapeType="1"/>
            </p:cNvSpPr>
            <p:nvPr/>
          </p:nvSpPr>
          <p:spPr bwMode="auto">
            <a:xfrm>
              <a:off x="6802035" y="3572860"/>
              <a:ext cx="115258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3870" name="Line 46"/>
            <p:cNvSpPr>
              <a:spLocks noChangeShapeType="1"/>
            </p:cNvSpPr>
            <p:nvPr/>
          </p:nvSpPr>
          <p:spPr bwMode="auto">
            <a:xfrm flipH="1">
              <a:off x="7954621" y="3572860"/>
              <a:ext cx="0" cy="14846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991481" y="3464883"/>
              <a:ext cx="7066332" cy="17276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defRPr/>
              </a:pPr>
              <a:endParaRPr lang="zh-CN" altLang="en-US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1116013" y="3068638"/>
            <a:ext cx="561022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 flipV="1">
            <a:off x="1125538" y="4546600"/>
            <a:ext cx="2725737" cy="7938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>
            <a:off x="1133475" y="3068638"/>
            <a:ext cx="0" cy="1477962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3851275" y="3754438"/>
            <a:ext cx="0" cy="792162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 flipH="1">
            <a:off x="3851275" y="3754438"/>
            <a:ext cx="2874963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6726238" y="3068638"/>
            <a:ext cx="0" cy="68580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3323" name="Text Box 8"/>
          <p:cNvSpPr txBox="1">
            <a:spLocks noChangeArrowheads="1"/>
          </p:cNvSpPr>
          <p:nvPr/>
        </p:nvSpPr>
        <p:spPr bwMode="auto">
          <a:xfrm>
            <a:off x="2843213" y="2692400"/>
            <a:ext cx="2446337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00B050"/>
                </a:solidFill>
                <a:effectLst/>
                <a:ea typeface="宋体" pitchFamily="2" charset="-122"/>
              </a:rPr>
              <a:t>VLAN 1</a:t>
            </a:r>
            <a:r>
              <a:rPr lang="zh-CN" altLang="en-US" sz="1400" b="1">
                <a:solidFill>
                  <a:srgbClr val="00B050"/>
                </a:solidFill>
                <a:effectLst/>
                <a:ea typeface="宋体" pitchFamily="2" charset="-122"/>
              </a:rPr>
              <a:t>（</a:t>
            </a:r>
            <a:r>
              <a:rPr lang="en-US" altLang="zh-CN" sz="1400" b="1">
                <a:solidFill>
                  <a:srgbClr val="00B050"/>
                </a:solidFill>
                <a:effectLst/>
                <a:ea typeface="宋体" pitchFamily="2" charset="-122"/>
              </a:rPr>
              <a:t>Default VLAN</a:t>
            </a:r>
            <a:r>
              <a:rPr lang="zh-CN" altLang="en-US" sz="1400" b="1">
                <a:solidFill>
                  <a:srgbClr val="00B050"/>
                </a:solidFill>
                <a:effectLst/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多</a:t>
            </a:r>
            <a:r>
              <a:rPr lang="zh-CN" altLang="en-US" dirty="0" smtClean="0"/>
              <a:t>交换机同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的通信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需要单独的线缆进行连接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每</a:t>
            </a:r>
            <a:r>
              <a:rPr lang="zh-CN" altLang="en-US" dirty="0" smtClean="0"/>
              <a:t>根互联线缆上只承载一个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内的数据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越多，用于互联的线缆越多，用于连接主机的线缆越少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92275" y="2992438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10</a:t>
            </a:r>
          </a:p>
        </p:txBody>
      </p:sp>
      <p:sp>
        <p:nvSpPr>
          <p:cNvPr id="334853" name="Freeform 5"/>
          <p:cNvSpPr>
            <a:spLocks/>
          </p:cNvSpPr>
          <p:nvPr/>
        </p:nvSpPr>
        <p:spPr bwMode="auto">
          <a:xfrm>
            <a:off x="1187450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54" name="Freeform 6"/>
          <p:cNvSpPr>
            <a:spLocks/>
          </p:cNvSpPr>
          <p:nvPr/>
        </p:nvSpPr>
        <p:spPr bwMode="auto">
          <a:xfrm>
            <a:off x="1763713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55" name="Freeform 7"/>
          <p:cNvSpPr>
            <a:spLocks/>
          </p:cNvSpPr>
          <p:nvPr/>
        </p:nvSpPr>
        <p:spPr bwMode="auto">
          <a:xfrm>
            <a:off x="2339975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56" name="Freeform 8"/>
          <p:cNvSpPr>
            <a:spLocks/>
          </p:cNvSpPr>
          <p:nvPr/>
        </p:nvSpPr>
        <p:spPr bwMode="auto">
          <a:xfrm>
            <a:off x="2916238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57" name="Freeform 9"/>
          <p:cNvSpPr>
            <a:spLocks/>
          </p:cNvSpPr>
          <p:nvPr/>
        </p:nvSpPr>
        <p:spPr bwMode="auto">
          <a:xfrm>
            <a:off x="3490913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58" name="Freeform 10"/>
          <p:cNvSpPr>
            <a:spLocks/>
          </p:cNvSpPr>
          <p:nvPr/>
        </p:nvSpPr>
        <p:spPr bwMode="auto">
          <a:xfrm>
            <a:off x="4067175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59" name="Freeform 11"/>
          <p:cNvSpPr>
            <a:spLocks/>
          </p:cNvSpPr>
          <p:nvPr/>
        </p:nvSpPr>
        <p:spPr bwMode="auto">
          <a:xfrm>
            <a:off x="4643438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60" name="Freeform 12"/>
          <p:cNvSpPr>
            <a:spLocks/>
          </p:cNvSpPr>
          <p:nvPr/>
        </p:nvSpPr>
        <p:spPr bwMode="auto">
          <a:xfrm>
            <a:off x="5219700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61" name="Freeform 13"/>
          <p:cNvSpPr>
            <a:spLocks/>
          </p:cNvSpPr>
          <p:nvPr/>
        </p:nvSpPr>
        <p:spPr bwMode="auto">
          <a:xfrm>
            <a:off x="5795963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62" name="Freeform 14"/>
          <p:cNvSpPr>
            <a:spLocks/>
          </p:cNvSpPr>
          <p:nvPr/>
        </p:nvSpPr>
        <p:spPr bwMode="auto">
          <a:xfrm>
            <a:off x="6372225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63" name="Freeform 15"/>
          <p:cNvSpPr>
            <a:spLocks/>
          </p:cNvSpPr>
          <p:nvPr/>
        </p:nvSpPr>
        <p:spPr bwMode="auto">
          <a:xfrm>
            <a:off x="6948488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64" name="Freeform 16"/>
          <p:cNvSpPr>
            <a:spLocks/>
          </p:cNvSpPr>
          <p:nvPr/>
        </p:nvSpPr>
        <p:spPr bwMode="auto">
          <a:xfrm>
            <a:off x="7524750" y="34956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70" name="Rectangle 22"/>
          <p:cNvSpPr>
            <a:spLocks noChangeArrowheads="1"/>
          </p:cNvSpPr>
          <p:nvPr/>
        </p:nvSpPr>
        <p:spPr bwMode="auto">
          <a:xfrm>
            <a:off x="1116013" y="3424238"/>
            <a:ext cx="2160587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54" name="Text Box 23"/>
          <p:cNvSpPr txBox="1">
            <a:spLocks noChangeArrowheads="1"/>
          </p:cNvSpPr>
          <p:nvPr/>
        </p:nvSpPr>
        <p:spPr bwMode="auto">
          <a:xfrm>
            <a:off x="3995738" y="2992438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20</a:t>
            </a:r>
          </a:p>
        </p:txBody>
      </p:sp>
      <p:sp>
        <p:nvSpPr>
          <p:cNvPr id="334872" name="Rectangle 24"/>
          <p:cNvSpPr>
            <a:spLocks noChangeArrowheads="1"/>
          </p:cNvSpPr>
          <p:nvPr/>
        </p:nvSpPr>
        <p:spPr bwMode="auto">
          <a:xfrm>
            <a:off x="3419475" y="3424238"/>
            <a:ext cx="2160588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56" name="Text Box 25"/>
          <p:cNvSpPr txBox="1">
            <a:spLocks noChangeArrowheads="1"/>
          </p:cNvSpPr>
          <p:nvPr/>
        </p:nvSpPr>
        <p:spPr bwMode="auto">
          <a:xfrm>
            <a:off x="6300788" y="2992438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30</a:t>
            </a:r>
          </a:p>
        </p:txBody>
      </p:sp>
      <p:sp>
        <p:nvSpPr>
          <p:cNvPr id="334874" name="Rectangle 26"/>
          <p:cNvSpPr>
            <a:spLocks noChangeArrowheads="1"/>
          </p:cNvSpPr>
          <p:nvPr/>
        </p:nvSpPr>
        <p:spPr bwMode="auto">
          <a:xfrm>
            <a:off x="5724525" y="3424238"/>
            <a:ext cx="2160588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58" name="Text Box 27"/>
          <p:cNvSpPr txBox="1">
            <a:spLocks noChangeArrowheads="1"/>
          </p:cNvSpPr>
          <p:nvPr/>
        </p:nvSpPr>
        <p:spPr bwMode="auto">
          <a:xfrm>
            <a:off x="1692275" y="5373688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10</a:t>
            </a:r>
          </a:p>
        </p:txBody>
      </p:sp>
      <p:sp>
        <p:nvSpPr>
          <p:cNvPr id="334876" name="Freeform 28"/>
          <p:cNvSpPr>
            <a:spLocks/>
          </p:cNvSpPr>
          <p:nvPr/>
        </p:nvSpPr>
        <p:spPr bwMode="auto">
          <a:xfrm>
            <a:off x="1187450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77" name="Freeform 29"/>
          <p:cNvSpPr>
            <a:spLocks/>
          </p:cNvSpPr>
          <p:nvPr/>
        </p:nvSpPr>
        <p:spPr bwMode="auto">
          <a:xfrm>
            <a:off x="1763713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78" name="Freeform 30"/>
          <p:cNvSpPr>
            <a:spLocks/>
          </p:cNvSpPr>
          <p:nvPr/>
        </p:nvSpPr>
        <p:spPr bwMode="auto">
          <a:xfrm>
            <a:off x="2339975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79" name="Freeform 31"/>
          <p:cNvSpPr>
            <a:spLocks/>
          </p:cNvSpPr>
          <p:nvPr/>
        </p:nvSpPr>
        <p:spPr bwMode="auto">
          <a:xfrm>
            <a:off x="2916238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0" name="Freeform 32"/>
          <p:cNvSpPr>
            <a:spLocks/>
          </p:cNvSpPr>
          <p:nvPr/>
        </p:nvSpPr>
        <p:spPr bwMode="auto">
          <a:xfrm>
            <a:off x="3490913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1" name="Freeform 33"/>
          <p:cNvSpPr>
            <a:spLocks/>
          </p:cNvSpPr>
          <p:nvPr/>
        </p:nvSpPr>
        <p:spPr bwMode="auto">
          <a:xfrm>
            <a:off x="4067175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2" name="Freeform 34"/>
          <p:cNvSpPr>
            <a:spLocks/>
          </p:cNvSpPr>
          <p:nvPr/>
        </p:nvSpPr>
        <p:spPr bwMode="auto">
          <a:xfrm>
            <a:off x="4643438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3" name="Freeform 35"/>
          <p:cNvSpPr>
            <a:spLocks/>
          </p:cNvSpPr>
          <p:nvPr/>
        </p:nvSpPr>
        <p:spPr bwMode="auto">
          <a:xfrm>
            <a:off x="5219700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4" name="Freeform 36"/>
          <p:cNvSpPr>
            <a:spLocks/>
          </p:cNvSpPr>
          <p:nvPr/>
        </p:nvSpPr>
        <p:spPr bwMode="auto">
          <a:xfrm>
            <a:off x="5795963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5" name="Freeform 37"/>
          <p:cNvSpPr>
            <a:spLocks/>
          </p:cNvSpPr>
          <p:nvPr/>
        </p:nvSpPr>
        <p:spPr bwMode="auto">
          <a:xfrm>
            <a:off x="6372225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6" name="Freeform 38"/>
          <p:cNvSpPr>
            <a:spLocks/>
          </p:cNvSpPr>
          <p:nvPr/>
        </p:nvSpPr>
        <p:spPr bwMode="auto">
          <a:xfrm>
            <a:off x="6948488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87" name="Freeform 39"/>
          <p:cNvSpPr>
            <a:spLocks/>
          </p:cNvSpPr>
          <p:nvPr/>
        </p:nvSpPr>
        <p:spPr bwMode="auto">
          <a:xfrm>
            <a:off x="7524750" y="4868863"/>
            <a:ext cx="288925" cy="287337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93" name="Rectangle 45"/>
          <p:cNvSpPr>
            <a:spLocks noChangeArrowheads="1"/>
          </p:cNvSpPr>
          <p:nvPr/>
        </p:nvSpPr>
        <p:spPr bwMode="auto">
          <a:xfrm>
            <a:off x="1116013" y="4797425"/>
            <a:ext cx="2160587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72" name="Text Box 46"/>
          <p:cNvSpPr txBox="1">
            <a:spLocks noChangeArrowheads="1"/>
          </p:cNvSpPr>
          <p:nvPr/>
        </p:nvSpPr>
        <p:spPr bwMode="auto">
          <a:xfrm>
            <a:off x="3995738" y="5373688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20</a:t>
            </a:r>
          </a:p>
        </p:txBody>
      </p:sp>
      <p:sp>
        <p:nvSpPr>
          <p:cNvPr id="334895" name="Rectangle 47"/>
          <p:cNvSpPr>
            <a:spLocks noChangeArrowheads="1"/>
          </p:cNvSpPr>
          <p:nvPr/>
        </p:nvSpPr>
        <p:spPr bwMode="auto">
          <a:xfrm>
            <a:off x="3419475" y="4797425"/>
            <a:ext cx="2160588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74" name="Text Box 48"/>
          <p:cNvSpPr txBox="1">
            <a:spLocks noChangeArrowheads="1"/>
          </p:cNvSpPr>
          <p:nvPr/>
        </p:nvSpPr>
        <p:spPr bwMode="auto">
          <a:xfrm>
            <a:off x="6300788" y="5373688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30</a:t>
            </a:r>
          </a:p>
        </p:txBody>
      </p:sp>
      <p:sp>
        <p:nvSpPr>
          <p:cNvPr id="334897" name="Rectangle 49"/>
          <p:cNvSpPr>
            <a:spLocks noChangeArrowheads="1"/>
          </p:cNvSpPr>
          <p:nvPr/>
        </p:nvSpPr>
        <p:spPr bwMode="auto">
          <a:xfrm>
            <a:off x="5724525" y="4797425"/>
            <a:ext cx="2160588" cy="4318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4898" name="Line 50"/>
          <p:cNvSpPr>
            <a:spLocks noChangeShapeType="1"/>
          </p:cNvSpPr>
          <p:nvPr/>
        </p:nvSpPr>
        <p:spPr bwMode="auto">
          <a:xfrm>
            <a:off x="1331913" y="3783013"/>
            <a:ext cx="0" cy="10858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899" name="Line 51"/>
          <p:cNvSpPr>
            <a:spLocks noChangeShapeType="1"/>
          </p:cNvSpPr>
          <p:nvPr/>
        </p:nvSpPr>
        <p:spPr bwMode="auto">
          <a:xfrm>
            <a:off x="3635375" y="3783013"/>
            <a:ext cx="0" cy="10858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4900" name="Line 52"/>
          <p:cNvSpPr>
            <a:spLocks noChangeShapeType="1"/>
          </p:cNvSpPr>
          <p:nvPr/>
        </p:nvSpPr>
        <p:spPr bwMode="auto">
          <a:xfrm>
            <a:off x="5940425" y="3783013"/>
            <a:ext cx="0" cy="10858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992188" y="3321050"/>
            <a:ext cx="7065962" cy="68421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endParaRPr lang="zh-CN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992188" y="4689475"/>
            <a:ext cx="7065962" cy="68421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endParaRPr lang="zh-CN" alt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标准</a:t>
            </a:r>
            <a:endParaRPr lang="en-US" altLang="zh-CN" dirty="0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为了实现在互联</a:t>
            </a:r>
            <a:r>
              <a:rPr lang="zh-CN" altLang="en-US" dirty="0"/>
              <a:t>线缆上承载多个</a:t>
            </a:r>
            <a:r>
              <a:rPr lang="en-US" altLang="zh-CN" dirty="0"/>
              <a:t>VLAN</a:t>
            </a:r>
            <a:r>
              <a:rPr lang="zh-CN" altLang="en-US" dirty="0"/>
              <a:t>的</a:t>
            </a:r>
            <a:r>
              <a:rPr lang="zh-CN" altLang="en-US" dirty="0" smtClean="0"/>
              <a:t>数据帧，需要一种能够区分不同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数据帧的方式</a:t>
            </a:r>
            <a:endParaRPr lang="zh-CN" altLang="en-US" dirty="0"/>
          </a:p>
          <a:p>
            <a:pPr eaLnBrk="1" hangingPunct="1">
              <a:defRPr/>
            </a:pPr>
            <a:r>
              <a:rPr lang="en-US" altLang="zh-CN" dirty="0" smtClean="0"/>
              <a:t>802.1Q</a:t>
            </a:r>
            <a:r>
              <a:rPr lang="zh-CN" altLang="en-US" dirty="0" smtClean="0"/>
              <a:t>规定了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的标签信息及标签格式，用来区别不同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的数据帧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  <p:grpSp>
        <p:nvGrpSpPr>
          <p:cNvPr id="15364" name="组合 1"/>
          <p:cNvGrpSpPr>
            <a:grpSpLocks/>
          </p:cNvGrpSpPr>
          <p:nvPr/>
        </p:nvGrpSpPr>
        <p:grpSpPr bwMode="auto">
          <a:xfrm>
            <a:off x="1177925" y="3330575"/>
            <a:ext cx="6346825" cy="2474913"/>
            <a:chOff x="1178076" y="3329930"/>
            <a:chExt cx="6346252" cy="247555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2074863" y="3329930"/>
              <a:ext cx="10588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pitchFamily="2" charset="-122"/>
                </a:rPr>
                <a:t>VLAN 10</a:t>
              </a:r>
            </a:p>
          </p:txBody>
        </p:sp>
        <p:sp>
          <p:nvSpPr>
            <p:cNvPr id="335877" name="Freeform 5"/>
            <p:cNvSpPr>
              <a:spLocks/>
            </p:cNvSpPr>
            <p:nvPr/>
          </p:nvSpPr>
          <p:spPr bwMode="auto">
            <a:xfrm>
              <a:off x="1801908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78" name="Freeform 6"/>
            <p:cNvSpPr>
              <a:spLocks/>
            </p:cNvSpPr>
            <p:nvPr/>
          </p:nvSpPr>
          <p:spPr bwMode="auto">
            <a:xfrm>
              <a:off x="2276527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79" name="Freeform 7"/>
            <p:cNvSpPr>
              <a:spLocks/>
            </p:cNvSpPr>
            <p:nvPr/>
          </p:nvSpPr>
          <p:spPr bwMode="auto">
            <a:xfrm>
              <a:off x="2752734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0" name="Freeform 8"/>
            <p:cNvSpPr>
              <a:spLocks/>
            </p:cNvSpPr>
            <p:nvPr/>
          </p:nvSpPr>
          <p:spPr bwMode="auto">
            <a:xfrm>
              <a:off x="3227354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1" name="Freeform 9"/>
            <p:cNvSpPr>
              <a:spLocks/>
            </p:cNvSpPr>
            <p:nvPr/>
          </p:nvSpPr>
          <p:spPr bwMode="auto">
            <a:xfrm>
              <a:off x="3701973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2" name="Freeform 10"/>
            <p:cNvSpPr>
              <a:spLocks/>
            </p:cNvSpPr>
            <p:nvPr/>
          </p:nvSpPr>
          <p:spPr bwMode="auto">
            <a:xfrm>
              <a:off x="4176593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3" name="Freeform 11"/>
            <p:cNvSpPr>
              <a:spLocks/>
            </p:cNvSpPr>
            <p:nvPr/>
          </p:nvSpPr>
          <p:spPr bwMode="auto">
            <a:xfrm>
              <a:off x="4651212" y="3798365"/>
              <a:ext cx="239691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4" name="Freeform 12"/>
            <p:cNvSpPr>
              <a:spLocks/>
            </p:cNvSpPr>
            <p:nvPr/>
          </p:nvSpPr>
          <p:spPr bwMode="auto">
            <a:xfrm>
              <a:off x="5127419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5" name="Freeform 13"/>
            <p:cNvSpPr>
              <a:spLocks/>
            </p:cNvSpPr>
            <p:nvPr/>
          </p:nvSpPr>
          <p:spPr bwMode="auto">
            <a:xfrm>
              <a:off x="5602040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6" name="Freeform 14"/>
            <p:cNvSpPr>
              <a:spLocks/>
            </p:cNvSpPr>
            <p:nvPr/>
          </p:nvSpPr>
          <p:spPr bwMode="auto">
            <a:xfrm>
              <a:off x="6078247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7" name="Freeform 15"/>
            <p:cNvSpPr>
              <a:spLocks/>
            </p:cNvSpPr>
            <p:nvPr/>
          </p:nvSpPr>
          <p:spPr bwMode="auto">
            <a:xfrm>
              <a:off x="6552866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88" name="Freeform 16"/>
            <p:cNvSpPr>
              <a:spLocks/>
            </p:cNvSpPr>
            <p:nvPr/>
          </p:nvSpPr>
          <p:spPr bwMode="auto">
            <a:xfrm>
              <a:off x="7027486" y="3798365"/>
              <a:ext cx="239690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894" name="Rectangle 22"/>
            <p:cNvSpPr>
              <a:spLocks noChangeArrowheads="1"/>
            </p:cNvSpPr>
            <p:nvPr/>
          </p:nvSpPr>
          <p:spPr bwMode="auto">
            <a:xfrm>
              <a:off x="1743175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79" name="Text Box 23"/>
            <p:cNvSpPr txBox="1">
              <a:spLocks noChangeArrowheads="1"/>
            </p:cNvSpPr>
            <p:nvPr/>
          </p:nvSpPr>
          <p:spPr bwMode="auto">
            <a:xfrm>
              <a:off x="3975100" y="3329930"/>
              <a:ext cx="1030288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ffectLst/>
                  <a:ea typeface="宋体" pitchFamily="2" charset="-122"/>
                </a:rPr>
                <a:t>VLAN 20</a:t>
              </a:r>
            </a:p>
          </p:txBody>
        </p:sp>
        <p:sp>
          <p:nvSpPr>
            <p:cNvPr id="335896" name="Rectangle 24"/>
            <p:cNvSpPr>
              <a:spLocks noChangeArrowheads="1"/>
            </p:cNvSpPr>
            <p:nvPr/>
          </p:nvSpPr>
          <p:spPr bwMode="auto">
            <a:xfrm>
              <a:off x="3643241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81" name="Text Box 25"/>
            <p:cNvSpPr txBox="1">
              <a:spLocks noChangeArrowheads="1"/>
            </p:cNvSpPr>
            <p:nvPr/>
          </p:nvSpPr>
          <p:spPr bwMode="auto">
            <a:xfrm>
              <a:off x="5876925" y="3329930"/>
              <a:ext cx="100012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chemeClr val="tx2"/>
                  </a:solidFill>
                  <a:effectLst/>
                  <a:ea typeface="宋体" pitchFamily="2" charset="-122"/>
                </a:rPr>
                <a:t>VLAN 30</a:t>
              </a:r>
            </a:p>
          </p:txBody>
        </p:sp>
        <p:sp>
          <p:nvSpPr>
            <p:cNvPr id="335898" name="Rectangle 26"/>
            <p:cNvSpPr>
              <a:spLocks noChangeArrowheads="1"/>
            </p:cNvSpPr>
            <p:nvPr/>
          </p:nvSpPr>
          <p:spPr bwMode="auto">
            <a:xfrm>
              <a:off x="5543307" y="3742788"/>
              <a:ext cx="1782602" cy="339814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83" name="Text Box 27"/>
            <p:cNvSpPr txBox="1">
              <a:spLocks noChangeArrowheads="1"/>
            </p:cNvSpPr>
            <p:nvPr/>
          </p:nvSpPr>
          <p:spPr bwMode="auto">
            <a:xfrm>
              <a:off x="2124075" y="5500688"/>
              <a:ext cx="105886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pitchFamily="2" charset="-122"/>
                </a:rPr>
                <a:t>VLAN 10</a:t>
              </a:r>
            </a:p>
          </p:txBody>
        </p:sp>
        <p:sp>
          <p:nvSpPr>
            <p:cNvPr id="335900" name="Freeform 28"/>
            <p:cNvSpPr>
              <a:spLocks/>
            </p:cNvSpPr>
            <p:nvPr/>
          </p:nvSpPr>
          <p:spPr bwMode="auto">
            <a:xfrm>
              <a:off x="1801908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1" name="Freeform 29"/>
            <p:cNvSpPr>
              <a:spLocks/>
            </p:cNvSpPr>
            <p:nvPr/>
          </p:nvSpPr>
          <p:spPr bwMode="auto">
            <a:xfrm>
              <a:off x="2276527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2" name="Freeform 30"/>
            <p:cNvSpPr>
              <a:spLocks/>
            </p:cNvSpPr>
            <p:nvPr/>
          </p:nvSpPr>
          <p:spPr bwMode="auto">
            <a:xfrm>
              <a:off x="2752734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3" name="Freeform 31"/>
            <p:cNvSpPr>
              <a:spLocks/>
            </p:cNvSpPr>
            <p:nvPr/>
          </p:nvSpPr>
          <p:spPr bwMode="auto">
            <a:xfrm>
              <a:off x="3227354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4" name="Freeform 32"/>
            <p:cNvSpPr>
              <a:spLocks/>
            </p:cNvSpPr>
            <p:nvPr/>
          </p:nvSpPr>
          <p:spPr bwMode="auto">
            <a:xfrm>
              <a:off x="3701973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5" name="Freeform 33"/>
            <p:cNvSpPr>
              <a:spLocks/>
            </p:cNvSpPr>
            <p:nvPr/>
          </p:nvSpPr>
          <p:spPr bwMode="auto">
            <a:xfrm>
              <a:off x="4176593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6" name="Freeform 34"/>
            <p:cNvSpPr>
              <a:spLocks/>
            </p:cNvSpPr>
            <p:nvPr/>
          </p:nvSpPr>
          <p:spPr bwMode="auto">
            <a:xfrm>
              <a:off x="4651212" y="5055993"/>
              <a:ext cx="239691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7" name="Freeform 35"/>
            <p:cNvSpPr>
              <a:spLocks/>
            </p:cNvSpPr>
            <p:nvPr/>
          </p:nvSpPr>
          <p:spPr bwMode="auto">
            <a:xfrm>
              <a:off x="5127419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8" name="Freeform 36"/>
            <p:cNvSpPr>
              <a:spLocks/>
            </p:cNvSpPr>
            <p:nvPr/>
          </p:nvSpPr>
          <p:spPr bwMode="auto">
            <a:xfrm>
              <a:off x="5602040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09" name="Freeform 37"/>
            <p:cNvSpPr>
              <a:spLocks/>
            </p:cNvSpPr>
            <p:nvPr/>
          </p:nvSpPr>
          <p:spPr bwMode="auto">
            <a:xfrm>
              <a:off x="6078247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10" name="Freeform 38"/>
            <p:cNvSpPr>
              <a:spLocks/>
            </p:cNvSpPr>
            <p:nvPr/>
          </p:nvSpPr>
          <p:spPr bwMode="auto">
            <a:xfrm>
              <a:off x="6552866" y="5055993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11" name="Freeform 39"/>
            <p:cNvSpPr>
              <a:spLocks/>
            </p:cNvSpPr>
            <p:nvPr/>
          </p:nvSpPr>
          <p:spPr bwMode="auto">
            <a:xfrm>
              <a:off x="7027486" y="5055993"/>
              <a:ext cx="239690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17" name="Rectangle 45"/>
            <p:cNvSpPr>
              <a:spLocks noChangeArrowheads="1"/>
            </p:cNvSpPr>
            <p:nvPr/>
          </p:nvSpPr>
          <p:spPr bwMode="auto">
            <a:xfrm>
              <a:off x="1743175" y="4998828"/>
              <a:ext cx="1781014" cy="34140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97" name="Text Box 46"/>
            <p:cNvSpPr txBox="1">
              <a:spLocks noChangeArrowheads="1"/>
            </p:cNvSpPr>
            <p:nvPr/>
          </p:nvSpPr>
          <p:spPr bwMode="auto">
            <a:xfrm>
              <a:off x="4024313" y="5500688"/>
              <a:ext cx="11747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ffectLst/>
                  <a:ea typeface="宋体" pitchFamily="2" charset="-122"/>
                </a:rPr>
                <a:t>VLAN 20</a:t>
              </a:r>
            </a:p>
          </p:txBody>
        </p:sp>
        <p:sp>
          <p:nvSpPr>
            <p:cNvPr id="335919" name="Rectangle 47"/>
            <p:cNvSpPr>
              <a:spLocks noChangeArrowheads="1"/>
            </p:cNvSpPr>
            <p:nvPr/>
          </p:nvSpPr>
          <p:spPr bwMode="auto">
            <a:xfrm>
              <a:off x="3643241" y="4998828"/>
              <a:ext cx="1781014" cy="341401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399" name="Text Box 48"/>
            <p:cNvSpPr txBox="1">
              <a:spLocks noChangeArrowheads="1"/>
            </p:cNvSpPr>
            <p:nvPr/>
          </p:nvSpPr>
          <p:spPr bwMode="auto">
            <a:xfrm>
              <a:off x="5926138" y="5500688"/>
              <a:ext cx="10731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chemeClr val="tx2"/>
                  </a:solidFill>
                  <a:effectLst/>
                  <a:ea typeface="宋体" pitchFamily="2" charset="-122"/>
                </a:rPr>
                <a:t>VLAN 30</a:t>
              </a:r>
            </a:p>
          </p:txBody>
        </p:sp>
        <p:sp>
          <p:nvSpPr>
            <p:cNvPr id="335921" name="Rectangle 49"/>
            <p:cNvSpPr>
              <a:spLocks noChangeArrowheads="1"/>
            </p:cNvSpPr>
            <p:nvPr/>
          </p:nvSpPr>
          <p:spPr bwMode="auto">
            <a:xfrm>
              <a:off x="5543307" y="4998828"/>
              <a:ext cx="1782602" cy="341401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2" name="Freeform 50"/>
            <p:cNvSpPr>
              <a:spLocks/>
            </p:cNvSpPr>
            <p:nvPr/>
          </p:nvSpPr>
          <p:spPr bwMode="auto">
            <a:xfrm>
              <a:off x="1357448" y="3798365"/>
              <a:ext cx="238104" cy="227071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3" name="Freeform 51"/>
            <p:cNvSpPr>
              <a:spLocks/>
            </p:cNvSpPr>
            <p:nvPr/>
          </p:nvSpPr>
          <p:spPr bwMode="auto">
            <a:xfrm>
              <a:off x="1355860" y="5055993"/>
              <a:ext cx="239691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7" name="Rectangle 55"/>
            <p:cNvSpPr>
              <a:spLocks noChangeArrowheads="1"/>
            </p:cNvSpPr>
            <p:nvPr/>
          </p:nvSpPr>
          <p:spPr bwMode="auto">
            <a:xfrm>
              <a:off x="1446340" y="4033376"/>
              <a:ext cx="60320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8" name="Rectangle 56"/>
            <p:cNvSpPr>
              <a:spLocks noChangeArrowheads="1"/>
            </p:cNvSpPr>
            <p:nvPr/>
          </p:nvSpPr>
          <p:spPr bwMode="auto">
            <a:xfrm>
              <a:off x="1446340" y="4147706"/>
              <a:ext cx="60320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29" name="Rectangle 57"/>
            <p:cNvSpPr>
              <a:spLocks noChangeArrowheads="1"/>
            </p:cNvSpPr>
            <p:nvPr/>
          </p:nvSpPr>
          <p:spPr bwMode="auto">
            <a:xfrm>
              <a:off x="1446340" y="4260447"/>
              <a:ext cx="60320" cy="11433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30" name="Rectangle 58"/>
            <p:cNvSpPr>
              <a:spLocks noChangeArrowheads="1"/>
            </p:cNvSpPr>
            <p:nvPr/>
          </p:nvSpPr>
          <p:spPr bwMode="auto">
            <a:xfrm>
              <a:off x="1446340" y="4374777"/>
              <a:ext cx="60320" cy="11274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31" name="Rectangle 59"/>
            <p:cNvSpPr>
              <a:spLocks noChangeArrowheads="1"/>
            </p:cNvSpPr>
            <p:nvPr/>
          </p:nvSpPr>
          <p:spPr bwMode="auto">
            <a:xfrm>
              <a:off x="1446340" y="4487520"/>
              <a:ext cx="60320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32" name="Rectangle 60"/>
            <p:cNvSpPr>
              <a:spLocks noChangeArrowheads="1"/>
            </p:cNvSpPr>
            <p:nvPr/>
          </p:nvSpPr>
          <p:spPr bwMode="auto">
            <a:xfrm>
              <a:off x="1446340" y="4600261"/>
              <a:ext cx="60320" cy="11433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33" name="Rectangle 61"/>
            <p:cNvSpPr>
              <a:spLocks noChangeArrowheads="1"/>
            </p:cNvSpPr>
            <p:nvPr/>
          </p:nvSpPr>
          <p:spPr bwMode="auto">
            <a:xfrm>
              <a:off x="1446340" y="4716179"/>
              <a:ext cx="58732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34" name="Rectangle 62"/>
            <p:cNvSpPr>
              <a:spLocks noChangeArrowheads="1"/>
            </p:cNvSpPr>
            <p:nvPr/>
          </p:nvSpPr>
          <p:spPr bwMode="auto">
            <a:xfrm>
              <a:off x="1446340" y="4830509"/>
              <a:ext cx="58732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5935" name="Rectangle 63"/>
            <p:cNvSpPr>
              <a:spLocks noChangeArrowheads="1"/>
            </p:cNvSpPr>
            <p:nvPr/>
          </p:nvSpPr>
          <p:spPr bwMode="auto">
            <a:xfrm>
              <a:off x="1446340" y="4943250"/>
              <a:ext cx="58732" cy="112742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178076" y="3617343"/>
              <a:ext cx="6336728" cy="612935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defRPr/>
              </a:pPr>
              <a:endParaRPr lang="zh-CN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1187600" y="4868619"/>
              <a:ext cx="6336728" cy="612935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defRPr/>
              </a:pPr>
              <a:endParaRPr lang="zh-CN" altLang="en-US"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802.1Q</a:t>
            </a:r>
            <a:r>
              <a:rPr lang="zh-CN" altLang="en-US" smtClean="0"/>
              <a:t>帧格式</a:t>
            </a:r>
          </a:p>
        </p:txBody>
      </p:sp>
      <p:pic>
        <p:nvPicPr>
          <p:cNvPr id="16387" name="Picture 4" descr="aa"/>
          <p:cNvPicPr>
            <a:picLocks noChangeAspect="1" noChangeArrowheads="1"/>
          </p:cNvPicPr>
          <p:nvPr/>
        </p:nvPicPr>
        <p:blipFill>
          <a:blip r:embed="rId3" cstate="print"/>
          <a:srcRect l="8333" t="33650" r="13690" b="31390"/>
          <a:stretch>
            <a:fillRect/>
          </a:stretch>
        </p:blipFill>
        <p:spPr bwMode="auto">
          <a:xfrm>
            <a:off x="971550" y="1268413"/>
            <a:ext cx="72723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5" descr="aa"/>
          <p:cNvPicPr>
            <a:picLocks noChangeAspect="1" noChangeArrowheads="1"/>
          </p:cNvPicPr>
          <p:nvPr/>
        </p:nvPicPr>
        <p:blipFill>
          <a:blip r:embed="rId4" cstate="print"/>
          <a:srcRect l="10509" t="47739" r="11514" b="30115"/>
          <a:stretch>
            <a:fillRect/>
          </a:stretch>
        </p:blipFill>
        <p:spPr bwMode="auto">
          <a:xfrm>
            <a:off x="755650" y="4427538"/>
            <a:ext cx="7847013" cy="166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2" name="Freeform 6"/>
          <p:cNvSpPr>
            <a:spLocks/>
          </p:cNvSpPr>
          <p:nvPr/>
        </p:nvSpPr>
        <p:spPr bwMode="auto">
          <a:xfrm>
            <a:off x="827088" y="3644900"/>
            <a:ext cx="7632700" cy="1008063"/>
          </a:xfrm>
          <a:custGeom>
            <a:avLst/>
            <a:gdLst>
              <a:gd name="T0" fmla="*/ 1452 w 4808"/>
              <a:gd name="T1" fmla="*/ 0 h 635"/>
              <a:gd name="T2" fmla="*/ 0 w 4808"/>
              <a:gd name="T3" fmla="*/ 635 h 635"/>
              <a:gd name="T4" fmla="*/ 4808 w 4808"/>
              <a:gd name="T5" fmla="*/ 635 h 635"/>
              <a:gd name="T6" fmla="*/ 2178 w 4808"/>
              <a:gd name="T7" fmla="*/ 0 h 635"/>
              <a:gd name="T8" fmla="*/ 1452 w 4808"/>
              <a:gd name="T9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8" h="635">
                <a:moveTo>
                  <a:pt x="1452" y="0"/>
                </a:moveTo>
                <a:lnTo>
                  <a:pt x="0" y="635"/>
                </a:lnTo>
                <a:lnTo>
                  <a:pt x="4808" y="635"/>
                </a:lnTo>
                <a:lnTo>
                  <a:pt x="2178" y="0"/>
                </a:lnTo>
                <a:lnTo>
                  <a:pt x="1452" y="0"/>
                </a:lnTo>
                <a:close/>
              </a:path>
            </a:pathLst>
          </a:custGeom>
          <a:gradFill rotWithShape="1">
            <a:gsLst>
              <a:gs pos="0">
                <a:srgbClr val="33339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333399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6390" name="图片 1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7063" y="1347788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交换机的端口</a:t>
            </a:r>
            <a:r>
              <a:rPr lang="zh-CN" altLang="en-US" dirty="0"/>
              <a:t>模式</a:t>
            </a:r>
            <a:endParaRPr lang="zh-CN" altLang="en-US" dirty="0" smtClean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91512" cy="27352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ACCESS</a:t>
            </a:r>
            <a:r>
              <a:rPr lang="zh-CN" altLang="en-US" dirty="0" smtClean="0"/>
              <a:t>端口</a:t>
            </a:r>
          </a:p>
          <a:p>
            <a:pPr lvl="1" eaLnBrk="1" hangingPunct="1">
              <a:defRPr/>
            </a:pPr>
            <a:r>
              <a:rPr lang="en-US" altLang="zh-CN" dirty="0" smtClean="0"/>
              <a:t>Access</a:t>
            </a:r>
            <a:r>
              <a:rPr lang="zh-CN" altLang="en-US" dirty="0" smtClean="0"/>
              <a:t>端口只能属于一个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，它发送的帧不带有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标签，一般用于连接计算机的端口 </a:t>
            </a:r>
          </a:p>
          <a:p>
            <a:pPr eaLnBrk="1" hangingPunct="1">
              <a:defRPr/>
            </a:pPr>
            <a:r>
              <a:rPr lang="en-US" altLang="zh-CN" dirty="0" smtClean="0"/>
              <a:t>Trunk</a:t>
            </a:r>
            <a:r>
              <a:rPr lang="zh-CN" altLang="en-US" dirty="0" smtClean="0"/>
              <a:t>端口</a:t>
            </a:r>
          </a:p>
          <a:p>
            <a:pPr lvl="1" eaLnBrk="1" hangingPunct="1">
              <a:defRPr/>
            </a:pPr>
            <a:r>
              <a:rPr lang="zh-CN" altLang="en-US" dirty="0" smtClean="0"/>
              <a:t>可以允许多个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通过，它发出的帧一般是带有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标签的，一般用于交换机之间连接的端口 </a:t>
            </a:r>
          </a:p>
        </p:txBody>
      </p:sp>
      <p:grpSp>
        <p:nvGrpSpPr>
          <p:cNvPr id="17412" name="组合 3"/>
          <p:cNvGrpSpPr>
            <a:grpSpLocks/>
          </p:cNvGrpSpPr>
          <p:nvPr/>
        </p:nvGrpSpPr>
        <p:grpSpPr bwMode="auto">
          <a:xfrm>
            <a:off x="1249363" y="3789363"/>
            <a:ext cx="6346825" cy="2474912"/>
            <a:chOff x="1178076" y="3329930"/>
            <a:chExt cx="6346252" cy="2475558"/>
          </a:xfrm>
        </p:grpSpPr>
        <p:sp>
          <p:nvSpPr>
            <p:cNvPr id="17419" name="Text Box 4"/>
            <p:cNvSpPr txBox="1">
              <a:spLocks noChangeArrowheads="1"/>
            </p:cNvSpPr>
            <p:nvPr/>
          </p:nvSpPr>
          <p:spPr bwMode="auto">
            <a:xfrm>
              <a:off x="2074863" y="3329930"/>
              <a:ext cx="1058862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pitchFamily="2" charset="-122"/>
                </a:rPr>
                <a:t>VLAN 10</a:t>
              </a: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801907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76527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752734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227353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01973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76592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51212" y="3798364"/>
              <a:ext cx="239690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127419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02039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6078246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6552866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7027485" y="3798364"/>
              <a:ext cx="239691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743175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auto">
            <a:xfrm>
              <a:off x="3975100" y="3329930"/>
              <a:ext cx="1030288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ffectLst/>
                  <a:ea typeface="宋体" pitchFamily="2" charset="-122"/>
                </a:rPr>
                <a:t>VLAN 20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643240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5" name="Text Box 25"/>
            <p:cNvSpPr txBox="1">
              <a:spLocks noChangeArrowheads="1"/>
            </p:cNvSpPr>
            <p:nvPr/>
          </p:nvSpPr>
          <p:spPr bwMode="auto">
            <a:xfrm>
              <a:off x="5876925" y="3329930"/>
              <a:ext cx="1000125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chemeClr val="tx2"/>
                  </a:solidFill>
                  <a:effectLst/>
                  <a:ea typeface="宋体" pitchFamily="2" charset="-122"/>
                </a:rPr>
                <a:t>VLAN 30</a:t>
              </a: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5543307" y="3742788"/>
              <a:ext cx="1782601" cy="339814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7" name="Text Box 27"/>
            <p:cNvSpPr txBox="1">
              <a:spLocks noChangeArrowheads="1"/>
            </p:cNvSpPr>
            <p:nvPr/>
          </p:nvSpPr>
          <p:spPr bwMode="auto">
            <a:xfrm>
              <a:off x="2124075" y="5500688"/>
              <a:ext cx="1058863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effectLst/>
                  <a:ea typeface="宋体" pitchFamily="2" charset="-122"/>
                </a:rPr>
                <a:t>VLAN 10</a:t>
              </a: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1801907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auto">
            <a:xfrm>
              <a:off x="2276527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752734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auto">
            <a:xfrm>
              <a:off x="3227353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auto">
            <a:xfrm>
              <a:off x="3701973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auto">
            <a:xfrm>
              <a:off x="4176592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auto">
            <a:xfrm>
              <a:off x="4651212" y="5055992"/>
              <a:ext cx="239690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auto">
            <a:xfrm>
              <a:off x="5127419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5602039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>
              <a:off x="6078246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auto">
            <a:xfrm>
              <a:off x="6552866" y="5055992"/>
              <a:ext cx="238104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auto">
            <a:xfrm>
              <a:off x="7027485" y="5055992"/>
              <a:ext cx="239691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1743175" y="4998828"/>
              <a:ext cx="1781014" cy="34140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1" name="Text Box 46"/>
            <p:cNvSpPr txBox="1">
              <a:spLocks noChangeArrowheads="1"/>
            </p:cNvSpPr>
            <p:nvPr/>
          </p:nvSpPr>
          <p:spPr bwMode="auto">
            <a:xfrm>
              <a:off x="4024313" y="5500688"/>
              <a:ext cx="11747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  <a:effectLst/>
                  <a:ea typeface="宋体" pitchFamily="2" charset="-122"/>
                </a:rPr>
                <a:t>VLAN 20</a:t>
              </a: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3643240" y="4998828"/>
              <a:ext cx="1781014" cy="341402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3" name="Text Box 48"/>
            <p:cNvSpPr txBox="1">
              <a:spLocks noChangeArrowheads="1"/>
            </p:cNvSpPr>
            <p:nvPr/>
          </p:nvSpPr>
          <p:spPr bwMode="auto">
            <a:xfrm>
              <a:off x="5926138" y="5500688"/>
              <a:ext cx="1073150" cy="304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solidFill>
                    <a:schemeClr val="tx2"/>
                  </a:solidFill>
                  <a:effectLst/>
                  <a:ea typeface="宋体" pitchFamily="2" charset="-122"/>
                </a:rPr>
                <a:t>VLAN 30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543307" y="4998828"/>
              <a:ext cx="1782601" cy="341402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1357447" y="3798364"/>
              <a:ext cx="238104" cy="227072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1355860" y="5055992"/>
              <a:ext cx="239690" cy="225484"/>
            </a:xfrm>
            <a:custGeom>
              <a:avLst/>
              <a:gdLst>
                <a:gd name="T0" fmla="*/ 136 w 454"/>
                <a:gd name="T1" fmla="*/ 0 h 499"/>
                <a:gd name="T2" fmla="*/ 0 w 454"/>
                <a:gd name="T3" fmla="*/ 136 h 499"/>
                <a:gd name="T4" fmla="*/ 0 w 454"/>
                <a:gd name="T5" fmla="*/ 499 h 499"/>
                <a:gd name="T6" fmla="*/ 454 w 454"/>
                <a:gd name="T7" fmla="*/ 499 h 499"/>
                <a:gd name="T8" fmla="*/ 454 w 454"/>
                <a:gd name="T9" fmla="*/ 136 h 499"/>
                <a:gd name="T10" fmla="*/ 317 w 454"/>
                <a:gd name="T11" fmla="*/ 0 h 499"/>
                <a:gd name="T12" fmla="*/ 136 w 454"/>
                <a:gd name="T13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5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446339" y="4033376"/>
              <a:ext cx="60320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1446339" y="4147705"/>
              <a:ext cx="60320" cy="11274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1446339" y="4260448"/>
              <a:ext cx="60320" cy="11433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1446339" y="4374778"/>
              <a:ext cx="60320" cy="11274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1446339" y="4487519"/>
              <a:ext cx="60320" cy="11274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1446339" y="4600261"/>
              <a:ext cx="60320" cy="114330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1446339" y="4716179"/>
              <a:ext cx="58733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1446339" y="4830509"/>
              <a:ext cx="58733" cy="112742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1446339" y="4943251"/>
              <a:ext cx="58733" cy="112741"/>
            </a:xfrm>
            <a:prstGeom prst="rect">
              <a:avLst/>
            </a:prstGeom>
            <a:solidFill>
              <a:schemeClr val="tx2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78076" y="3617342"/>
              <a:ext cx="6336728" cy="612935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defRPr/>
              </a:pPr>
              <a:endParaRPr lang="zh-CN" altLang="en-US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87600" y="4868619"/>
              <a:ext cx="6336728" cy="612935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defRPr/>
              </a:pPr>
              <a:endParaRPr lang="zh-CN" altLang="en-US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60825" y="4781550"/>
            <a:ext cx="1122363" cy="373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/>
              <a:t>Access</a:t>
            </a:r>
            <a:r>
              <a:rPr lang="zh-CN" altLang="en-US" sz="1400" dirty="0"/>
              <a:t>端口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9875" y="4760913"/>
            <a:ext cx="993775" cy="373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/>
              <a:t>Trunk</a:t>
            </a:r>
            <a:r>
              <a:rPr lang="zh-CN" altLang="en-US" sz="1400" dirty="0"/>
              <a:t>端口</a:t>
            </a:r>
          </a:p>
        </p:txBody>
      </p:sp>
      <p:cxnSp>
        <p:nvCxnSpPr>
          <p:cNvPr id="17415" name="直接箭头连接符 338943"/>
          <p:cNvCxnSpPr>
            <a:cxnSpLocks noChangeShapeType="1"/>
          </p:cNvCxnSpPr>
          <p:nvPr/>
        </p:nvCxnSpPr>
        <p:spPr bwMode="auto">
          <a:xfrm flipH="1">
            <a:off x="1004888" y="4383088"/>
            <a:ext cx="419100" cy="45085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</p:spPr>
      </p:cxnSp>
      <p:cxnSp>
        <p:nvCxnSpPr>
          <p:cNvPr id="17416" name="直接箭头连接符 58"/>
          <p:cNvCxnSpPr>
            <a:cxnSpLocks noChangeShapeType="1"/>
            <a:stCxn id="42" idx="1"/>
          </p:cNvCxnSpPr>
          <p:nvPr/>
        </p:nvCxnSpPr>
        <p:spPr bwMode="auto">
          <a:xfrm flipH="1" flipV="1">
            <a:off x="1004888" y="5133975"/>
            <a:ext cx="422275" cy="442913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ffectLst/>
        </p:spPr>
      </p:cxnSp>
      <p:sp>
        <p:nvSpPr>
          <p:cNvPr id="338950" name="左大括号 338949"/>
          <p:cNvSpPr/>
          <p:nvPr/>
        </p:nvSpPr>
        <p:spPr bwMode="auto">
          <a:xfrm rot="16200000">
            <a:off x="4464051" y="1965325"/>
            <a:ext cx="284162" cy="5583237"/>
          </a:xfrm>
          <a:prstGeom prst="leftBrace">
            <a:avLst>
              <a:gd name="adj1" fmla="val 50819"/>
              <a:gd name="adj2" fmla="val 50000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3" name="左大括号 62"/>
          <p:cNvSpPr/>
          <p:nvPr/>
        </p:nvSpPr>
        <p:spPr bwMode="auto">
          <a:xfrm rot="5400000">
            <a:off x="4468813" y="2470150"/>
            <a:ext cx="293688" cy="5583237"/>
          </a:xfrm>
          <a:prstGeom prst="leftBrace">
            <a:avLst>
              <a:gd name="adj1" fmla="val 50819"/>
              <a:gd name="adj2" fmla="val 50000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802.1Q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Native VLAN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Native VLAN</a:t>
            </a:r>
            <a:r>
              <a:rPr lang="zh-CN" altLang="en-US" dirty="0" smtClean="0"/>
              <a:t>用于实现与不支持</a:t>
            </a:r>
            <a:r>
              <a:rPr lang="en-US" altLang="zh-CN" dirty="0" smtClean="0"/>
              <a:t>802.1Q</a:t>
            </a:r>
            <a:r>
              <a:rPr lang="zh-CN" altLang="en-US" dirty="0" smtClean="0"/>
              <a:t>帧的设备兼容</a:t>
            </a:r>
          </a:p>
          <a:p>
            <a:pPr eaLnBrk="1" hangingPunct="1">
              <a:defRPr/>
            </a:pPr>
            <a:r>
              <a:rPr lang="en-US" altLang="zh-CN" dirty="0" smtClean="0"/>
              <a:t>802.1Q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Native VLAN</a:t>
            </a:r>
            <a:r>
              <a:rPr lang="zh-CN" altLang="en-US" dirty="0" smtClean="0"/>
              <a:t>的帧打标签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默认情况下，</a:t>
            </a:r>
            <a:r>
              <a:rPr lang="en-US" altLang="zh-CN" dirty="0" smtClean="0"/>
              <a:t>Native VLAN=Default VLAN=VLAN1</a:t>
            </a:r>
            <a:endParaRPr lang="zh-CN" altLang="en-US" dirty="0" smtClean="0"/>
          </a:p>
        </p:txBody>
      </p:sp>
      <p:sp>
        <p:nvSpPr>
          <p:cNvPr id="337975" name="Line 55"/>
          <p:cNvSpPr>
            <a:spLocks noChangeShapeType="1"/>
          </p:cNvSpPr>
          <p:nvPr/>
        </p:nvSpPr>
        <p:spPr bwMode="auto">
          <a:xfrm flipH="1" flipV="1">
            <a:off x="2638425" y="631825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37" name="Text Box 56"/>
          <p:cNvSpPr txBox="1">
            <a:spLocks noChangeArrowheads="1"/>
          </p:cNvSpPr>
          <p:nvPr/>
        </p:nvSpPr>
        <p:spPr bwMode="auto">
          <a:xfrm>
            <a:off x="3433763" y="6137275"/>
            <a:ext cx="3816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没有打标签的</a:t>
            </a:r>
            <a:r>
              <a:rPr lang="en-US" altLang="zh-CN" sz="1400" b="1">
                <a:effectLst/>
                <a:ea typeface="宋体" pitchFamily="2" charset="-122"/>
              </a:rPr>
              <a:t>VLAN</a:t>
            </a:r>
            <a:r>
              <a:rPr lang="zh-CN" altLang="en-US" sz="1400" b="1">
                <a:effectLst/>
                <a:ea typeface="宋体" pitchFamily="2" charset="-122"/>
              </a:rPr>
              <a:t>流量（</a:t>
            </a:r>
            <a:r>
              <a:rPr lang="en-US" altLang="zh-CN" sz="1400" b="1">
                <a:effectLst/>
                <a:ea typeface="宋体" pitchFamily="2" charset="-122"/>
              </a:rPr>
              <a:t>Native VLAN</a:t>
            </a:r>
            <a:r>
              <a:rPr lang="zh-CN" altLang="en-US" sz="1400" b="1">
                <a:effectLst/>
                <a:ea typeface="宋体" pitchFamily="2" charset="-122"/>
              </a:rPr>
              <a:t>）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3319463" y="4349750"/>
            <a:ext cx="125412" cy="5715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3194050" y="4349750"/>
            <a:ext cx="123825" cy="55563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3068638" y="4349750"/>
            <a:ext cx="125412" cy="571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3692525" y="4349750"/>
            <a:ext cx="125413" cy="5715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3568700" y="4349750"/>
            <a:ext cx="122238" cy="55563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3443288" y="4349750"/>
            <a:ext cx="125412" cy="571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0" name="Rectangle 10"/>
          <p:cNvSpPr>
            <a:spLocks noChangeArrowheads="1"/>
          </p:cNvSpPr>
          <p:nvPr/>
        </p:nvSpPr>
        <p:spPr bwMode="auto">
          <a:xfrm>
            <a:off x="4068763" y="4349750"/>
            <a:ext cx="125412" cy="5715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1" name="Rectangle 11"/>
          <p:cNvSpPr>
            <a:spLocks noChangeArrowheads="1"/>
          </p:cNvSpPr>
          <p:nvPr/>
        </p:nvSpPr>
        <p:spPr bwMode="auto">
          <a:xfrm>
            <a:off x="3943350" y="4349750"/>
            <a:ext cx="123825" cy="55563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2" name="Rectangle 12"/>
          <p:cNvSpPr>
            <a:spLocks noChangeArrowheads="1"/>
          </p:cNvSpPr>
          <p:nvPr/>
        </p:nvSpPr>
        <p:spPr bwMode="auto">
          <a:xfrm>
            <a:off x="3817938" y="4349750"/>
            <a:ext cx="125412" cy="571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3" name="Rectangle 13"/>
          <p:cNvSpPr>
            <a:spLocks noChangeArrowheads="1"/>
          </p:cNvSpPr>
          <p:nvPr/>
        </p:nvSpPr>
        <p:spPr bwMode="auto">
          <a:xfrm>
            <a:off x="5065713" y="4349750"/>
            <a:ext cx="125412" cy="5715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4" name="Rectangle 14"/>
          <p:cNvSpPr>
            <a:spLocks noChangeArrowheads="1"/>
          </p:cNvSpPr>
          <p:nvPr/>
        </p:nvSpPr>
        <p:spPr bwMode="auto">
          <a:xfrm>
            <a:off x="4941888" y="4349750"/>
            <a:ext cx="122237" cy="55563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5" name="Rectangle 15"/>
          <p:cNvSpPr>
            <a:spLocks noChangeArrowheads="1"/>
          </p:cNvSpPr>
          <p:nvPr/>
        </p:nvSpPr>
        <p:spPr bwMode="auto">
          <a:xfrm>
            <a:off x="4816475" y="4349750"/>
            <a:ext cx="125413" cy="571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6" name="Rectangle 16"/>
          <p:cNvSpPr>
            <a:spLocks noChangeArrowheads="1"/>
          </p:cNvSpPr>
          <p:nvPr/>
        </p:nvSpPr>
        <p:spPr bwMode="auto">
          <a:xfrm>
            <a:off x="5815013" y="4349750"/>
            <a:ext cx="125412" cy="5715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7" name="Rectangle 17"/>
          <p:cNvSpPr>
            <a:spLocks noChangeArrowheads="1"/>
          </p:cNvSpPr>
          <p:nvPr/>
        </p:nvSpPr>
        <p:spPr bwMode="auto">
          <a:xfrm>
            <a:off x="5689600" y="4349750"/>
            <a:ext cx="123825" cy="55563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8" name="Rectangle 18"/>
          <p:cNvSpPr>
            <a:spLocks noChangeArrowheads="1"/>
          </p:cNvSpPr>
          <p:nvPr/>
        </p:nvSpPr>
        <p:spPr bwMode="auto">
          <a:xfrm>
            <a:off x="5565775" y="4349750"/>
            <a:ext cx="123825" cy="571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39" name="Rectangle 19"/>
          <p:cNvSpPr>
            <a:spLocks noChangeArrowheads="1"/>
          </p:cNvSpPr>
          <p:nvPr/>
        </p:nvSpPr>
        <p:spPr bwMode="auto">
          <a:xfrm>
            <a:off x="5440363" y="4349750"/>
            <a:ext cx="125412" cy="57150"/>
          </a:xfrm>
          <a:prstGeom prst="rect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40" name="Rectangle 20"/>
          <p:cNvSpPr>
            <a:spLocks noChangeArrowheads="1"/>
          </p:cNvSpPr>
          <p:nvPr/>
        </p:nvSpPr>
        <p:spPr bwMode="auto">
          <a:xfrm>
            <a:off x="5314950" y="4349750"/>
            <a:ext cx="123825" cy="55563"/>
          </a:xfrm>
          <a:prstGeom prst="rect">
            <a:avLst/>
          </a:prstGeom>
          <a:solidFill>
            <a:srgbClr val="008000"/>
          </a:solidFill>
          <a:ln w="95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41" name="Rectangle 21"/>
          <p:cNvSpPr>
            <a:spLocks noChangeArrowheads="1"/>
          </p:cNvSpPr>
          <p:nvPr/>
        </p:nvSpPr>
        <p:spPr bwMode="auto">
          <a:xfrm>
            <a:off x="5189538" y="4349750"/>
            <a:ext cx="125412" cy="5715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7942" name="Line 22"/>
          <p:cNvSpPr>
            <a:spLocks noChangeShapeType="1"/>
          </p:cNvSpPr>
          <p:nvPr/>
        </p:nvSpPr>
        <p:spPr bwMode="auto">
          <a:xfrm>
            <a:off x="1512888" y="3379788"/>
            <a:ext cx="873125" cy="969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 flipV="1">
            <a:off x="6626225" y="3379788"/>
            <a:ext cx="873125" cy="9699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44" name="Line 24"/>
          <p:cNvSpPr>
            <a:spLocks noChangeShapeType="1"/>
          </p:cNvSpPr>
          <p:nvPr/>
        </p:nvSpPr>
        <p:spPr bwMode="auto">
          <a:xfrm>
            <a:off x="1512888" y="4406900"/>
            <a:ext cx="81121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>
            <a:off x="6688138" y="4406900"/>
            <a:ext cx="81121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46" name="Line 26"/>
          <p:cNvSpPr>
            <a:spLocks noChangeShapeType="1"/>
          </p:cNvSpPr>
          <p:nvPr/>
        </p:nvSpPr>
        <p:spPr bwMode="auto">
          <a:xfrm flipV="1">
            <a:off x="1512888" y="4464050"/>
            <a:ext cx="873125" cy="798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47" name="Line 27"/>
          <p:cNvSpPr>
            <a:spLocks noChangeShapeType="1"/>
          </p:cNvSpPr>
          <p:nvPr/>
        </p:nvSpPr>
        <p:spPr bwMode="auto">
          <a:xfrm flipH="1" flipV="1">
            <a:off x="6626225" y="4464050"/>
            <a:ext cx="935038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8462" name="Picture 28" descr="接入交换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338" y="4122738"/>
            <a:ext cx="8128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3" name="Picture 29" descr="接入交换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75338" y="4122738"/>
            <a:ext cx="8128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1825625" y="3609975"/>
            <a:ext cx="8715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3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1512888" y="4178300"/>
            <a:ext cx="873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008000"/>
                </a:solidFill>
                <a:effectLst/>
                <a:ea typeface="宋体" pitchFamily="2" charset="-122"/>
              </a:rPr>
              <a:t>VLAN 2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1825625" y="4976813"/>
            <a:ext cx="8715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chemeClr val="tx2"/>
                </a:solidFill>
                <a:effectLst/>
                <a:ea typeface="宋体" pitchFamily="2" charset="-122"/>
              </a:rPr>
              <a:t>VLAN 1</a:t>
            </a:r>
          </a:p>
        </p:txBody>
      </p:sp>
      <p:sp>
        <p:nvSpPr>
          <p:cNvPr id="337953" name="Line 33"/>
          <p:cNvSpPr>
            <a:spLocks noChangeShapeType="1"/>
          </p:cNvSpPr>
          <p:nvPr/>
        </p:nvSpPr>
        <p:spPr bwMode="auto">
          <a:xfrm flipV="1">
            <a:off x="1638300" y="4521200"/>
            <a:ext cx="811213" cy="7413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 flipV="1">
            <a:off x="3068638" y="4521200"/>
            <a:ext cx="12477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 flipV="1">
            <a:off x="4816475" y="4521200"/>
            <a:ext cx="11842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56" name="Line 36"/>
          <p:cNvSpPr>
            <a:spLocks noChangeShapeType="1"/>
          </p:cNvSpPr>
          <p:nvPr/>
        </p:nvSpPr>
        <p:spPr bwMode="auto">
          <a:xfrm>
            <a:off x="6562725" y="4578350"/>
            <a:ext cx="811213" cy="5683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71" name="Text Box 37"/>
          <p:cNvSpPr txBox="1">
            <a:spLocks noChangeArrowheads="1"/>
          </p:cNvSpPr>
          <p:nvPr/>
        </p:nvSpPr>
        <p:spPr bwMode="auto">
          <a:xfrm>
            <a:off x="6376988" y="3609975"/>
            <a:ext cx="8715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  <a:effectLst/>
                <a:ea typeface="宋体" pitchFamily="2" charset="-122"/>
              </a:rPr>
              <a:t>VLAN 3</a:t>
            </a:r>
          </a:p>
        </p:txBody>
      </p:sp>
      <p:sp>
        <p:nvSpPr>
          <p:cNvPr id="18472" name="Text Box 38"/>
          <p:cNvSpPr txBox="1">
            <a:spLocks noChangeArrowheads="1"/>
          </p:cNvSpPr>
          <p:nvPr/>
        </p:nvSpPr>
        <p:spPr bwMode="auto">
          <a:xfrm>
            <a:off x="6626225" y="4178300"/>
            <a:ext cx="873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rgbClr val="008000"/>
                </a:solidFill>
                <a:effectLst/>
                <a:ea typeface="宋体" pitchFamily="2" charset="-122"/>
              </a:rPr>
              <a:t>VLAN 2</a:t>
            </a:r>
          </a:p>
        </p:txBody>
      </p:sp>
      <p:sp>
        <p:nvSpPr>
          <p:cNvPr id="18473" name="Text Box 39"/>
          <p:cNvSpPr txBox="1">
            <a:spLocks noChangeArrowheads="1"/>
          </p:cNvSpPr>
          <p:nvPr/>
        </p:nvSpPr>
        <p:spPr bwMode="auto">
          <a:xfrm>
            <a:off x="6438900" y="4976813"/>
            <a:ext cx="8731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solidFill>
                  <a:schemeClr val="tx2"/>
                </a:solidFill>
                <a:effectLst/>
                <a:ea typeface="宋体" pitchFamily="2" charset="-122"/>
              </a:rPr>
              <a:t>VLAN 1</a:t>
            </a:r>
          </a:p>
        </p:txBody>
      </p:sp>
      <p:pic>
        <p:nvPicPr>
          <p:cNvPr id="18474" name="Picture 40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9663" y="3951288"/>
            <a:ext cx="72548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5" name="Picture 41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9663" y="4976813"/>
            <a:ext cx="72548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76" name="Picture 42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9663" y="2924175"/>
            <a:ext cx="725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77" name="Text Box 43"/>
          <p:cNvSpPr txBox="1">
            <a:spLocks noChangeArrowheads="1"/>
          </p:cNvSpPr>
          <p:nvPr/>
        </p:nvSpPr>
        <p:spPr bwMode="auto">
          <a:xfrm>
            <a:off x="3257550" y="4064000"/>
            <a:ext cx="8096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b="1">
                <a:effectLst/>
                <a:ea typeface="宋体" pitchFamily="2" charset="-122"/>
              </a:rPr>
              <a:t>Trunk</a:t>
            </a:r>
          </a:p>
        </p:txBody>
      </p:sp>
      <p:sp>
        <p:nvSpPr>
          <p:cNvPr id="18478" name="Text Box 44"/>
          <p:cNvSpPr txBox="1">
            <a:spLocks noChangeArrowheads="1"/>
          </p:cNvSpPr>
          <p:nvPr/>
        </p:nvSpPr>
        <p:spPr bwMode="auto">
          <a:xfrm>
            <a:off x="5003800" y="4064000"/>
            <a:ext cx="8096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b="1">
                <a:effectLst/>
                <a:ea typeface="宋体" pitchFamily="2" charset="-122"/>
              </a:rPr>
              <a:t>Trunk</a:t>
            </a:r>
          </a:p>
        </p:txBody>
      </p:sp>
      <p:pic>
        <p:nvPicPr>
          <p:cNvPr id="18479" name="Picture 45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3952875"/>
            <a:ext cx="72548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0" name="Picture 46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588" y="4976813"/>
            <a:ext cx="72548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1" name="Picture 47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924175"/>
            <a:ext cx="725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8" name="Line 48"/>
          <p:cNvSpPr>
            <a:spLocks noChangeShapeType="1"/>
          </p:cNvSpPr>
          <p:nvPr/>
        </p:nvSpPr>
        <p:spPr bwMode="auto">
          <a:xfrm flipV="1">
            <a:off x="3630613" y="4464050"/>
            <a:ext cx="811212" cy="912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69" name="Line 49"/>
          <p:cNvSpPr>
            <a:spLocks noChangeShapeType="1"/>
          </p:cNvSpPr>
          <p:nvPr/>
        </p:nvSpPr>
        <p:spPr bwMode="auto">
          <a:xfrm flipH="1" flipV="1">
            <a:off x="4691063" y="4464050"/>
            <a:ext cx="747712" cy="912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8484" name="图片 22" descr="004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3063" y="4192588"/>
            <a:ext cx="695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5" name="Picture 51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463" y="5318125"/>
            <a:ext cx="725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86" name="Picture 52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538" y="5319713"/>
            <a:ext cx="72548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3" name="Line 53"/>
          <p:cNvSpPr>
            <a:spLocks noChangeShapeType="1"/>
          </p:cNvSpPr>
          <p:nvPr/>
        </p:nvSpPr>
        <p:spPr bwMode="auto">
          <a:xfrm flipV="1">
            <a:off x="3568700" y="4521200"/>
            <a:ext cx="685800" cy="7413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7974" name="Line 54"/>
          <p:cNvSpPr>
            <a:spLocks noChangeShapeType="1"/>
          </p:cNvSpPr>
          <p:nvPr/>
        </p:nvSpPr>
        <p:spPr bwMode="auto">
          <a:xfrm flipH="1" flipV="1">
            <a:off x="4878388" y="4521200"/>
            <a:ext cx="623887" cy="7413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4192588" y="3789363"/>
            <a:ext cx="811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集线器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360451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60452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19462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-252413" y="2708275"/>
            <a:ext cx="3816351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3.2VLAN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单元背景</a:t>
            </a:r>
            <a:r>
              <a:rPr lang="en-US" altLang="zh-CN" b="1" dirty="0" smtClean="0"/>
              <a:t>】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214414" y="1714488"/>
          <a:ext cx="6431228" cy="4000528"/>
        </p:xfrm>
        <a:graphic>
          <a:graphicData uri="http://schemas.openxmlformats.org/presentationml/2006/ole">
            <p:oleObj spid="_x0000_s2049" name="Visio" r:id="rId4" imgW="7475203" imgH="463691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VLAN</a:t>
            </a:r>
            <a:r>
              <a:rPr lang="zh-CN" altLang="en-US" smtClean="0"/>
              <a:t>的配置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添加或者修改</a:t>
            </a:r>
            <a:r>
              <a:rPr lang="en-US" altLang="zh-CN" dirty="0" smtClean="0"/>
              <a:t>VLAN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)# </a:t>
            </a:r>
            <a:r>
              <a:rPr lang="en-US" altLang="zh-CN" b="1" dirty="0" err="1">
                <a:ea typeface="黑体" pitchFamily="2" charset="-122"/>
              </a:rPr>
              <a:t>vlan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i="1" dirty="0" err="1">
                <a:ea typeface="黑体" pitchFamily="2" charset="-122"/>
              </a:rPr>
              <a:t>vlan</a:t>
            </a:r>
            <a:r>
              <a:rPr lang="en-US" altLang="zh-CN" i="1" dirty="0">
                <a:ea typeface="黑体" pitchFamily="2" charset="-122"/>
              </a:rPr>
              <a:t>-id</a:t>
            </a:r>
            <a:r>
              <a:rPr lang="en-US" altLang="zh-CN" dirty="0">
                <a:ea typeface="黑体" pitchFamily="2" charset="-122"/>
              </a:rPr>
              <a:t>               </a:t>
            </a:r>
            <a:r>
              <a:rPr lang="en-US" altLang="zh-CN" dirty="0" smtClean="0">
                <a:ea typeface="黑体" pitchFamily="2" charset="-122"/>
              </a:rPr>
              <a:t>        </a:t>
            </a:r>
            <a:r>
              <a:rPr lang="en-US" altLang="zh-CN" dirty="0">
                <a:ea typeface="黑体" pitchFamily="2" charset="-122"/>
              </a:rPr>
              <a:t>//</a:t>
            </a:r>
            <a:r>
              <a:rPr lang="zh-CN" altLang="en-US" dirty="0">
                <a:ea typeface="黑体" pitchFamily="2" charset="-122"/>
              </a:rPr>
              <a:t>创建一个新</a:t>
            </a:r>
            <a:r>
              <a:rPr lang="en-US" altLang="zh-CN" dirty="0">
                <a:ea typeface="黑体" pitchFamily="2" charset="-122"/>
              </a:rPr>
              <a:t>VLAN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config-vlan</a:t>
            </a:r>
            <a:r>
              <a:rPr lang="en-US" altLang="zh-CN" dirty="0">
                <a:ea typeface="黑体" pitchFamily="2" charset="-122"/>
              </a:rPr>
              <a:t>)# </a:t>
            </a:r>
            <a:r>
              <a:rPr lang="en-US" altLang="zh-CN" b="1" dirty="0">
                <a:ea typeface="黑体" pitchFamily="2" charset="-122"/>
              </a:rPr>
              <a:t>name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i="1" dirty="0" err="1">
                <a:ea typeface="黑体" pitchFamily="2" charset="-122"/>
              </a:rPr>
              <a:t>vlan</a:t>
            </a:r>
            <a:r>
              <a:rPr lang="en-US" altLang="zh-CN" i="1" dirty="0">
                <a:ea typeface="黑体" pitchFamily="2" charset="-122"/>
              </a:rPr>
              <a:t>-name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      </a:t>
            </a:r>
            <a:r>
              <a:rPr lang="en-US" altLang="zh-CN" dirty="0">
                <a:ea typeface="黑体" pitchFamily="2" charset="-122"/>
              </a:rPr>
              <a:t>//</a:t>
            </a:r>
            <a:r>
              <a:rPr lang="zh-CN" altLang="en-US" dirty="0">
                <a:ea typeface="黑体" pitchFamily="2" charset="-122"/>
              </a:rPr>
              <a:t>为</a:t>
            </a:r>
            <a:r>
              <a:rPr lang="en-US" altLang="zh-CN" dirty="0">
                <a:ea typeface="黑体" pitchFamily="2" charset="-122"/>
              </a:rPr>
              <a:t>VLAN</a:t>
            </a:r>
            <a:r>
              <a:rPr lang="zh-CN" altLang="en-US" dirty="0">
                <a:ea typeface="黑体" pitchFamily="2" charset="-122"/>
              </a:rPr>
              <a:t>命名（可选）</a:t>
            </a:r>
            <a:endParaRPr lang="en-US" altLang="zh-CN" dirty="0">
              <a:ea typeface="黑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VLAN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)# no </a:t>
            </a:r>
            <a:r>
              <a:rPr lang="en-US" altLang="zh-CN" b="1" dirty="0" err="1">
                <a:ea typeface="黑体" pitchFamily="2" charset="-122"/>
              </a:rPr>
              <a:t>vlan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i="1" dirty="0" err="1">
                <a:ea typeface="黑体" pitchFamily="2" charset="-122"/>
              </a:rPr>
              <a:t>vlan</a:t>
            </a:r>
            <a:r>
              <a:rPr lang="en-US" altLang="zh-CN" i="1" dirty="0">
                <a:ea typeface="黑体" pitchFamily="2" charset="-122"/>
              </a:rPr>
              <a:t>-id</a:t>
            </a:r>
            <a:r>
              <a:rPr lang="en-US" altLang="zh-CN" dirty="0">
                <a:ea typeface="黑体" pitchFamily="2" charset="-122"/>
              </a:rPr>
              <a:t>   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VLAN</a:t>
            </a:r>
            <a:r>
              <a:rPr lang="zh-CN" altLang="en-US" smtClean="0"/>
              <a:t>的配置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576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VLAN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8353425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Switch#show</a:t>
            </a: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</a:t>
            </a:r>
            <a:r>
              <a:rPr lang="en-US" altLang="zh-CN" sz="16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vlan</a:t>
            </a:r>
            <a:endParaRPr lang="en-US" altLang="zh-CN" sz="16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itchFamily="2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VLAN Name                             Status    Ports                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---- -------------------------------- --------- -------------------------------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1    default                                 active    </a:t>
            </a:r>
            <a:r>
              <a:rPr lang="en-US" altLang="zh-CN" sz="16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Fa0/1 </a:t>
            </a: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,Fa0/2 ,Fa0/3 ,Fa0/4 ,Fa0/5 ,Fa0/6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                                                                Fa0/7 ,Fa0/8 ,Fa0/9 ,Fa0/10,Fa0/11,Fa0/12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                                                                Fa0/13,Fa0/14,Fa0/15 ,Fa0/16,Fa0/17,Fa0/18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                                                                Fa0/19,Fa0/20,Fa0/21 ,Fa0/22,Fa0/23,Fa0/24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10 </a:t>
            </a:r>
            <a:r>
              <a:rPr lang="en-US" altLang="zh-CN" sz="16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</a:t>
            </a:r>
            <a:r>
              <a:rPr lang="en-US" altLang="zh-CN" sz="1600" dirty="0" err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gongcheng</a:t>
            </a: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                   </a:t>
            </a:r>
            <a:r>
              <a:rPr lang="en-US" altLang="zh-CN" sz="16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     active    </a:t>
            </a:r>
            <a:endParaRPr lang="en-US" altLang="zh-CN" sz="16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黑体" pitchFamily="2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20  </a:t>
            </a:r>
            <a:r>
              <a:rPr lang="en-US" altLang="zh-CN" sz="1600" dirty="0" err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xiaoshou</a:t>
            </a:r>
            <a:r>
              <a:rPr lang="en-US" altLang="zh-CN" sz="16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                            </a:t>
            </a: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active    </a:t>
            </a:r>
          </a:p>
          <a:p>
            <a:pPr>
              <a:defRPr/>
            </a:pP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30 </a:t>
            </a:r>
            <a:r>
              <a:rPr lang="en-US" altLang="zh-CN" sz="16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</a:t>
            </a:r>
            <a:r>
              <a:rPr lang="en-US" altLang="zh-CN" sz="1600" dirty="0" err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caiwu</a:t>
            </a:r>
            <a:r>
              <a:rPr lang="en-US" altLang="zh-CN" sz="16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                                   </a:t>
            </a:r>
            <a:r>
              <a:rPr lang="en-US" altLang="zh-CN" sz="1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黑体" pitchFamily="2" charset="-122"/>
              </a:rPr>
              <a:t>active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向</a:t>
            </a:r>
            <a:r>
              <a:rPr lang="en-US" altLang="zh-CN" smtClean="0"/>
              <a:t>VLAN</a:t>
            </a:r>
            <a:r>
              <a:rPr lang="zh-CN" altLang="en-US" smtClean="0"/>
              <a:t>内添加端口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将端口分配给一个</a:t>
            </a:r>
            <a:r>
              <a:rPr lang="en-US" altLang="zh-CN" dirty="0" smtClean="0"/>
              <a:t>VLAN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)#</a:t>
            </a:r>
            <a:r>
              <a:rPr lang="en-US" altLang="zh-CN" b="1" dirty="0">
                <a:ea typeface="黑体" pitchFamily="2" charset="-122"/>
              </a:rPr>
              <a:t> interface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i="1" dirty="0">
                <a:ea typeface="黑体" pitchFamily="2" charset="-122"/>
              </a:rPr>
              <a:t>interface-id</a:t>
            </a:r>
            <a:r>
              <a:rPr lang="en-US" altLang="zh-CN" dirty="0">
                <a:ea typeface="黑体" pitchFamily="2" charset="-122"/>
              </a:rPr>
              <a:t> 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                   </a:t>
            </a:r>
            <a:r>
              <a:rPr lang="en-US" altLang="zh-CN" dirty="0" smtClean="0">
                <a:ea typeface="黑体" pitchFamily="2" charset="-122"/>
              </a:rPr>
              <a:t>                             </a:t>
            </a:r>
            <a:r>
              <a:rPr lang="en-US" altLang="zh-CN" dirty="0">
                <a:ea typeface="黑体" pitchFamily="2" charset="-122"/>
              </a:rPr>
              <a:t>//</a:t>
            </a:r>
            <a:r>
              <a:rPr lang="zh-CN" altLang="en-US" dirty="0">
                <a:ea typeface="黑体" pitchFamily="2" charset="-122"/>
              </a:rPr>
              <a:t>进入交换机端口</a:t>
            </a:r>
            <a:r>
              <a:rPr lang="en-US" altLang="zh-CN" dirty="0">
                <a:ea typeface="黑体" pitchFamily="2" charset="-122"/>
              </a:rPr>
              <a:t>         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-if)#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 err="1">
                <a:ea typeface="黑体" pitchFamily="2" charset="-122"/>
              </a:rPr>
              <a:t>switchport</a:t>
            </a:r>
            <a:r>
              <a:rPr lang="en-US" altLang="zh-CN" b="1" dirty="0">
                <a:ea typeface="黑体" pitchFamily="2" charset="-122"/>
              </a:rPr>
              <a:t> mode access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                </a:t>
            </a:r>
            <a:r>
              <a:rPr lang="en-US" altLang="zh-CN" dirty="0" smtClean="0">
                <a:ea typeface="黑体" pitchFamily="2" charset="-122"/>
              </a:rPr>
              <a:t>                                </a:t>
            </a:r>
            <a:r>
              <a:rPr lang="en-US" altLang="zh-CN" dirty="0">
                <a:ea typeface="黑体" pitchFamily="2" charset="-122"/>
              </a:rPr>
              <a:t>//</a:t>
            </a:r>
            <a:r>
              <a:rPr lang="zh-CN" altLang="en-US" dirty="0">
                <a:ea typeface="黑体" pitchFamily="2" charset="-122"/>
              </a:rPr>
              <a:t>将端口配置为</a:t>
            </a:r>
            <a:r>
              <a:rPr lang="en-US" altLang="zh-CN" dirty="0">
                <a:ea typeface="黑体" pitchFamily="2" charset="-122"/>
              </a:rPr>
              <a:t>access</a:t>
            </a:r>
            <a:r>
              <a:rPr lang="zh-CN" altLang="en-US" dirty="0">
                <a:ea typeface="黑体" pitchFamily="2" charset="-122"/>
              </a:rPr>
              <a:t>口</a:t>
            </a:r>
            <a:endParaRPr lang="en-US" altLang="zh-CN" dirty="0">
              <a:ea typeface="黑体" pitchFamily="2" charset="-122"/>
            </a:endParaRP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-if)# </a:t>
            </a:r>
            <a:r>
              <a:rPr lang="en-US" altLang="zh-CN" b="1" dirty="0" err="1">
                <a:ea typeface="黑体" pitchFamily="2" charset="-122"/>
              </a:rPr>
              <a:t>switchport</a:t>
            </a:r>
            <a:r>
              <a:rPr lang="en-US" altLang="zh-CN" b="1" dirty="0">
                <a:ea typeface="黑体" pitchFamily="2" charset="-122"/>
              </a:rPr>
              <a:t> access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b="1" dirty="0" err="1">
                <a:ea typeface="黑体" pitchFamily="2" charset="-122"/>
              </a:rPr>
              <a:t>vlan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i="1" dirty="0" err="1" smtClean="0">
                <a:ea typeface="黑体" pitchFamily="2" charset="-122"/>
              </a:rPr>
              <a:t>vlan</a:t>
            </a:r>
            <a:r>
              <a:rPr lang="en-US" altLang="zh-CN" i="1" dirty="0" smtClean="0">
                <a:ea typeface="黑体" pitchFamily="2" charset="-122"/>
              </a:rPr>
              <a:t>-id</a:t>
            </a:r>
          </a:p>
          <a:p>
            <a:pPr marL="457200" lvl="1" indent="0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i="1" dirty="0">
                <a:ea typeface="黑体" pitchFamily="2" charset="-122"/>
              </a:rPr>
              <a:t> </a:t>
            </a:r>
            <a:r>
              <a:rPr lang="en-US" altLang="zh-CN" i="1" dirty="0" smtClean="0">
                <a:ea typeface="黑体" pitchFamily="2" charset="-122"/>
              </a:rPr>
              <a:t>                                               </a:t>
            </a:r>
            <a:r>
              <a:rPr lang="en-US" altLang="zh-CN" dirty="0" smtClean="0">
                <a:ea typeface="黑体" pitchFamily="2" charset="-122"/>
              </a:rPr>
              <a:t>//</a:t>
            </a:r>
            <a:r>
              <a:rPr lang="zh-CN" altLang="en-US" dirty="0" smtClean="0">
                <a:ea typeface="黑体" pitchFamily="2" charset="-122"/>
              </a:rPr>
              <a:t>将端口指派到某</a:t>
            </a:r>
            <a:r>
              <a:rPr lang="en-US" altLang="zh-CN" dirty="0" smtClean="0">
                <a:ea typeface="黑体" pitchFamily="2" charset="-122"/>
              </a:rPr>
              <a:t>VLAN</a:t>
            </a:r>
            <a:endParaRPr lang="en-US" altLang="zh-CN" dirty="0">
              <a:ea typeface="黑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配置</a:t>
            </a:r>
            <a:r>
              <a:rPr lang="en-US" altLang="zh-CN" smtClean="0"/>
              <a:t>VLAN Trunk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将端口设置成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pPr lvl="1">
              <a:spcBef>
                <a:spcPct val="50000"/>
              </a:spcBef>
              <a:defRPr/>
            </a:pPr>
            <a:r>
              <a:rPr lang="en-US" altLang="zh-CN" dirty="0" smtClean="0">
                <a:ea typeface="黑体" pitchFamily="2" charset="-122"/>
              </a:rPr>
              <a:t>Switch(</a:t>
            </a:r>
            <a:r>
              <a:rPr lang="en-US" altLang="zh-CN" dirty="0" err="1" smtClean="0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)#</a:t>
            </a:r>
            <a:r>
              <a:rPr lang="en-US" altLang="zh-CN" b="1" dirty="0">
                <a:ea typeface="黑体" pitchFamily="2" charset="-122"/>
              </a:rPr>
              <a:t> interface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i="1" dirty="0" err="1" smtClean="0">
                <a:ea typeface="黑体" pitchFamily="2" charset="-122"/>
              </a:rPr>
              <a:t>interface</a:t>
            </a:r>
            <a:r>
              <a:rPr lang="en-US" altLang="zh-CN" i="1" dirty="0" smtClean="0">
                <a:ea typeface="黑体" pitchFamily="2" charset="-122"/>
              </a:rPr>
              <a:t>-id</a:t>
            </a:r>
            <a:r>
              <a:rPr lang="en-US" altLang="zh-CN" dirty="0" smtClean="0">
                <a:ea typeface="黑体" pitchFamily="2" charset="-122"/>
              </a:rPr>
              <a:t> </a:t>
            </a:r>
            <a:endParaRPr lang="en-US" altLang="zh-CN" dirty="0">
              <a:ea typeface="黑体" pitchFamily="2" charset="-122"/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-if)#</a:t>
            </a:r>
            <a:r>
              <a:rPr lang="en-US" altLang="zh-CN" b="1" dirty="0" err="1">
                <a:ea typeface="黑体" pitchFamily="2" charset="-122"/>
              </a:rPr>
              <a:t>switchport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 smtClean="0">
                <a:ea typeface="黑体" pitchFamily="2" charset="-122"/>
              </a:rPr>
              <a:t>  mode  </a:t>
            </a:r>
            <a:r>
              <a:rPr lang="en-US" altLang="zh-CN" b="1" dirty="0">
                <a:ea typeface="黑体" pitchFamily="2" charset="-122"/>
              </a:rPr>
              <a:t>trunk</a:t>
            </a:r>
            <a:r>
              <a:rPr lang="en-US" altLang="zh-CN" dirty="0">
                <a:ea typeface="黑体" pitchFamily="2" charset="-122"/>
              </a:rPr>
              <a:t> 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指定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端口的</a:t>
            </a:r>
            <a:r>
              <a:rPr lang="en-US" altLang="zh-CN" dirty="0" smtClean="0"/>
              <a:t>Native VLAN</a:t>
            </a:r>
          </a:p>
          <a:p>
            <a:pPr lvl="1" eaLnBrk="1" hangingPunct="1">
              <a:defRPr/>
            </a:pPr>
            <a:r>
              <a:rPr lang="en-US" altLang="zh-CN" dirty="0">
                <a:ea typeface="黑体" pitchFamily="2" charset="-122"/>
              </a:rPr>
              <a:t>Switch(</a:t>
            </a:r>
            <a:r>
              <a:rPr lang="en-US" altLang="zh-CN" dirty="0" err="1">
                <a:ea typeface="黑体" pitchFamily="2" charset="-122"/>
              </a:rPr>
              <a:t>config</a:t>
            </a:r>
            <a:r>
              <a:rPr lang="en-US" altLang="zh-CN" dirty="0">
                <a:ea typeface="黑体" pitchFamily="2" charset="-122"/>
              </a:rPr>
              <a:t>-if)#</a:t>
            </a:r>
            <a:r>
              <a:rPr lang="en-US" altLang="zh-CN" b="1" dirty="0" err="1">
                <a:ea typeface="黑体" pitchFamily="2" charset="-122"/>
              </a:rPr>
              <a:t>switchport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 smtClean="0">
                <a:ea typeface="黑体" pitchFamily="2" charset="-122"/>
              </a:rPr>
              <a:t>  trunk  native  </a:t>
            </a:r>
            <a:r>
              <a:rPr lang="en-US" altLang="zh-CN" b="1" dirty="0" err="1">
                <a:ea typeface="黑体" pitchFamily="2" charset="-122"/>
              </a:rPr>
              <a:t>vlan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i="1" dirty="0" err="1" smtClean="0">
                <a:ea typeface="黑体" pitchFamily="2" charset="-122"/>
              </a:rPr>
              <a:t>vlan</a:t>
            </a:r>
            <a:r>
              <a:rPr lang="en-US" altLang="zh-CN" i="1" dirty="0" smtClean="0">
                <a:ea typeface="黑体" pitchFamily="2" charset="-122"/>
              </a:rPr>
              <a:t>-id</a:t>
            </a:r>
            <a:r>
              <a:rPr lang="en-US" altLang="zh-CN" dirty="0" smtClean="0">
                <a:ea typeface="黑体" pitchFamily="2" charset="-122"/>
              </a:rPr>
              <a:t> 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默认的</a:t>
            </a:r>
            <a:r>
              <a:rPr lang="en-US" altLang="zh-CN" dirty="0" smtClean="0"/>
              <a:t>native VLAN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VLAN 1</a:t>
            </a:r>
          </a:p>
          <a:p>
            <a:pPr eaLnBrk="1" hangingPunct="1">
              <a:defRPr/>
            </a:pPr>
            <a:r>
              <a:rPr lang="en-US" altLang="zh-CN" dirty="0" smtClean="0"/>
              <a:t>Trunk</a:t>
            </a:r>
            <a:r>
              <a:rPr lang="zh-CN" altLang="en-US" dirty="0" smtClean="0"/>
              <a:t>链路两端</a:t>
            </a:r>
            <a:r>
              <a:rPr lang="en-US" altLang="zh-CN" dirty="0" smtClean="0"/>
              <a:t>native 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必须一致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配置</a:t>
            </a:r>
            <a:r>
              <a:rPr lang="en-US" altLang="zh-CN" smtClean="0"/>
              <a:t>VLAN Trunk</a:t>
            </a:r>
            <a:r>
              <a:rPr lang="zh-CN" altLang="en-US" smtClean="0"/>
              <a:t>举例</a:t>
            </a:r>
          </a:p>
        </p:txBody>
      </p:sp>
      <p:sp>
        <p:nvSpPr>
          <p:cNvPr id="344068" name="Line 4"/>
          <p:cNvSpPr>
            <a:spLocks noChangeShapeType="1"/>
          </p:cNvSpPr>
          <p:nvPr/>
        </p:nvSpPr>
        <p:spPr bwMode="auto">
          <a:xfrm flipV="1">
            <a:off x="3706589" y="2648272"/>
            <a:ext cx="27352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4580" name="Picture 5" descr="接入交换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0052" y="2295847"/>
            <a:ext cx="93821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 descr="接入交换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427" y="2295847"/>
            <a:ext cx="93821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427314" y="2332360"/>
            <a:ext cx="935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Trunk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3635152" y="2764160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F0/1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506814" y="2764160"/>
            <a:ext cx="647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F0/1</a:t>
            </a:r>
          </a:p>
        </p:txBody>
      </p:sp>
      <p:sp>
        <p:nvSpPr>
          <p:cNvPr id="344076" name="AutoShape 12"/>
          <p:cNvSpPr>
            <a:spLocks noChangeArrowheads="1"/>
          </p:cNvSpPr>
          <p:nvPr/>
        </p:nvSpPr>
        <p:spPr bwMode="auto">
          <a:xfrm>
            <a:off x="972245" y="2960414"/>
            <a:ext cx="4752975" cy="2412802"/>
          </a:xfrm>
          <a:prstGeom prst="upArrowCallout">
            <a:avLst>
              <a:gd name="adj1" fmla="val 16142"/>
              <a:gd name="adj2" fmla="val 16226"/>
              <a:gd name="adj3" fmla="val 16648"/>
              <a:gd name="adj4" fmla="val 66667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Switch(config)#interface fastEthernet 0/1</a:t>
            </a:r>
          </a:p>
          <a:p>
            <a:pPr marL="342900" indent="-34290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Switch(config-if)#switchport mode trunk</a:t>
            </a:r>
          </a:p>
          <a:p>
            <a:pPr marL="342900" indent="-342900"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FFFFFF"/>
                  </a:outerShdw>
                </a:effectLst>
              </a:rPr>
              <a:t>Switch(config-if)#end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484784"/>
            <a:ext cx="8291513" cy="442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2100" kern="0" dirty="0" smtClean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两边交换机配置一样</a:t>
            </a:r>
            <a:endParaRPr kumimoji="0" lang="zh-CN" altLang="en-US" sz="2100" b="0" i="0" u="none" strike="noStrike" kern="0" cap="none" spc="0" normalizeH="0" baseline="0" noProof="0" dirty="0" smtClean="0">
              <a:ln>
                <a:noFill/>
              </a:ln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配置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82804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Switch#show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vlan</a:t>
            </a: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VLAN Name                       Status    Ports                  </a:t>
            </a: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---- ------------------------------ --------- -------------------------------</a:t>
            </a: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    default                         active  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Fa0/1 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,Fa0/2 ,Fa0/3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, 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Fa0/4 ,Fa0/6 ,Fa0/9   </a:t>
            </a: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                                             Fa0/16,Fa0/17,Fa0/18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, 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Fa0/19,Fa0/20,Fa0/21</a:t>
            </a: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                                             Fa0/22,Fa0/23,Fa0/24</a:t>
            </a: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10  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gongcheng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         active  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Fa0/1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,Fa0/5 ,Fa0/7 </a:t>
            </a: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20  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xiaoshou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            active   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Fa0/1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,Fa0/8 ,Fa0/10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,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Fa0/11,Fa0/12,Fa0/13</a:t>
            </a:r>
          </a:p>
          <a:p>
            <a:pPr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                                               Fa0/14,Fa0/15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配置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468313" y="1613406"/>
            <a:ext cx="828040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b="1" dirty="0" err="1" smtClean="0">
                <a:effectLst/>
                <a:ea typeface="黑体" pitchFamily="2" charset="-122"/>
              </a:rPr>
              <a:t>Switch#show</a:t>
            </a:r>
            <a:r>
              <a:rPr lang="en-US" altLang="zh-CN" sz="1800" b="1" dirty="0" smtClean="0">
                <a:effectLst/>
                <a:ea typeface="黑体" pitchFamily="2" charset="-122"/>
              </a:rPr>
              <a:t>   interfaces   </a:t>
            </a:r>
            <a:r>
              <a:rPr lang="en-US" altLang="zh-CN" sz="1800" b="1" dirty="0" err="1" smtClean="0">
                <a:effectLst/>
                <a:ea typeface="黑体" pitchFamily="2" charset="-122"/>
              </a:rPr>
              <a:t>fastEthernet</a:t>
            </a:r>
            <a:r>
              <a:rPr lang="en-US" altLang="zh-CN" sz="1800" b="1" dirty="0" smtClean="0">
                <a:effectLst/>
                <a:ea typeface="黑体" pitchFamily="2" charset="-122"/>
              </a:rPr>
              <a:t> 0/1   </a:t>
            </a:r>
            <a:r>
              <a:rPr lang="en-US" altLang="zh-CN" sz="1800" b="1" dirty="0" err="1" smtClean="0">
                <a:effectLst/>
                <a:ea typeface="黑体" pitchFamily="2" charset="-122"/>
              </a:rPr>
              <a:t>switchport</a:t>
            </a:r>
            <a:r>
              <a:rPr lang="en-US" altLang="zh-CN" sz="1800" b="1" dirty="0" smtClean="0">
                <a:effectLst/>
                <a:ea typeface="黑体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dirty="0" smtClean="0">
                <a:effectLst/>
                <a:ea typeface="黑体" pitchFamily="2" charset="-122"/>
              </a:rPr>
              <a:t>Interface  </a:t>
            </a:r>
            <a:r>
              <a:rPr lang="en-US" altLang="zh-CN" sz="1800" dirty="0" err="1" smtClean="0">
                <a:effectLst/>
                <a:ea typeface="黑体" pitchFamily="2" charset="-122"/>
              </a:rPr>
              <a:t>Switchport</a:t>
            </a:r>
            <a:r>
              <a:rPr lang="en-US" altLang="zh-CN" sz="1800" dirty="0" smtClean="0">
                <a:effectLst/>
                <a:ea typeface="黑体" pitchFamily="2" charset="-122"/>
              </a:rPr>
              <a:t>  Mode      Access  Native   Protected   VLAN lists        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dirty="0" smtClean="0">
                <a:effectLst/>
                <a:ea typeface="黑体" pitchFamily="2" charset="-122"/>
              </a:rPr>
              <a:t>------------- ------------------------  ------------ ---------- -------------- --------------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dirty="0" smtClean="0">
                <a:effectLst/>
                <a:ea typeface="黑体" pitchFamily="2" charset="-122"/>
              </a:rPr>
              <a:t>Fa0/1       Enabled     Trunk       1           1           Disabled     All</a:t>
            </a:r>
          </a:p>
          <a:p>
            <a:pPr>
              <a:spcBef>
                <a:spcPct val="50000"/>
              </a:spcBef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Switch#show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interfaces   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0/1    trunk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Interface     Mode   Native VLAN   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VLAN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lists                           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-------------  --------- ------------------- ----------------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Fa0/1         On        1                       All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定义</a:t>
            </a:r>
            <a:r>
              <a:rPr lang="en-US" altLang="zh-CN" smtClean="0"/>
              <a:t>Trunk</a:t>
            </a:r>
            <a:r>
              <a:rPr lang="zh-CN" altLang="en-US" smtClean="0"/>
              <a:t>端口的许可</a:t>
            </a:r>
            <a:r>
              <a:rPr lang="en-US" altLang="zh-CN" smtClean="0"/>
              <a:t>VLAN</a:t>
            </a:r>
            <a:r>
              <a:rPr lang="zh-CN" altLang="en-US" smtClean="0"/>
              <a:t>列表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smtClean="0"/>
              <a:t>all</a:t>
            </a:r>
            <a:r>
              <a:rPr lang="zh-CN" altLang="en-US" sz="2000" smtClean="0"/>
              <a:t>：许可列表包含所有支持的</a:t>
            </a:r>
            <a:r>
              <a:rPr lang="en-US" altLang="zh-CN" sz="2000" smtClean="0"/>
              <a:t>VLAN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smtClean="0"/>
              <a:t>add</a:t>
            </a:r>
            <a:r>
              <a:rPr lang="zh-CN" altLang="en-US" sz="2000" smtClean="0"/>
              <a:t>：将指定</a:t>
            </a:r>
            <a:r>
              <a:rPr lang="en-US" altLang="zh-CN" sz="2000" smtClean="0"/>
              <a:t>VLAN</a:t>
            </a:r>
            <a:r>
              <a:rPr lang="zh-CN" altLang="en-US" sz="2000" smtClean="0"/>
              <a:t>列表加入许可</a:t>
            </a:r>
            <a:r>
              <a:rPr lang="en-US" altLang="zh-CN" sz="2000" smtClean="0"/>
              <a:t>VLAN</a:t>
            </a:r>
            <a:r>
              <a:rPr lang="zh-CN" altLang="en-US" sz="2000" smtClean="0"/>
              <a:t>列表。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smtClean="0"/>
              <a:t>remove</a:t>
            </a:r>
            <a:r>
              <a:rPr lang="zh-CN" altLang="en-US" sz="2000" smtClean="0"/>
              <a:t>：将指定</a:t>
            </a:r>
            <a:r>
              <a:rPr lang="en-US" altLang="zh-CN" sz="2000" smtClean="0"/>
              <a:t>VLAN</a:t>
            </a:r>
            <a:r>
              <a:rPr lang="zh-CN" altLang="en-US" sz="2000" smtClean="0"/>
              <a:t>列表从许可</a:t>
            </a:r>
            <a:r>
              <a:rPr lang="en-US" altLang="zh-CN" sz="2000" smtClean="0"/>
              <a:t>VLAN</a:t>
            </a:r>
            <a:r>
              <a:rPr lang="zh-CN" altLang="en-US" sz="2000" smtClean="0"/>
              <a:t>列表中删除。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000" smtClean="0"/>
              <a:t>except</a:t>
            </a:r>
            <a:r>
              <a:rPr lang="zh-CN" altLang="en-US" sz="2000" smtClean="0"/>
              <a:t>：将除列出的</a:t>
            </a:r>
            <a:r>
              <a:rPr lang="en-US" altLang="zh-CN" sz="2000" smtClean="0"/>
              <a:t>VLAN</a:t>
            </a:r>
            <a:r>
              <a:rPr lang="zh-CN" altLang="en-US" sz="2000" smtClean="0"/>
              <a:t>列表外的所有</a:t>
            </a:r>
            <a:r>
              <a:rPr lang="en-US" altLang="zh-CN" sz="2000" smtClean="0"/>
              <a:t>VLAN</a:t>
            </a:r>
            <a:r>
              <a:rPr lang="zh-CN" altLang="en-US" sz="2000" smtClean="0"/>
              <a:t>加入许可</a:t>
            </a:r>
            <a:r>
              <a:rPr lang="en-US" altLang="zh-CN" sz="2000" smtClean="0"/>
              <a:t>VLAN</a:t>
            </a:r>
            <a:r>
              <a:rPr lang="zh-CN" altLang="en-US" sz="2000" smtClean="0"/>
              <a:t>列表</a:t>
            </a:r>
            <a:r>
              <a:rPr lang="zh-CN" altLang="en-US" smtClean="0"/>
              <a:t> 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828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-if)#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switchport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trunk   allowed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vlan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{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all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| [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add|                   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remove|except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] }   </a:t>
            </a:r>
            <a:r>
              <a:rPr lang="en-US" altLang="zh-CN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vlan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-list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362499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6250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8678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-180975" y="3141663"/>
            <a:ext cx="38163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间的通信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利用路由器实现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间的通信</a:t>
            </a:r>
          </a:p>
        </p:txBody>
      </p:sp>
      <p:pic>
        <p:nvPicPr>
          <p:cNvPr id="29699" name="Picture 11" descr="中低端路由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816" y="1700810"/>
            <a:ext cx="898208" cy="72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835696" y="4365104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宋体" pitchFamily="2" charset="-122"/>
              </a:rPr>
              <a:t>VLAN 10</a:t>
            </a: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1042988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1619250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Freeform 7"/>
          <p:cNvSpPr>
            <a:spLocks/>
          </p:cNvSpPr>
          <p:nvPr/>
        </p:nvSpPr>
        <p:spPr bwMode="auto">
          <a:xfrm>
            <a:off x="2195513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2771775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3346450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Freeform 10"/>
          <p:cNvSpPr>
            <a:spLocks/>
          </p:cNvSpPr>
          <p:nvPr/>
        </p:nvSpPr>
        <p:spPr bwMode="auto">
          <a:xfrm>
            <a:off x="3922713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Freeform 11"/>
          <p:cNvSpPr>
            <a:spLocks/>
          </p:cNvSpPr>
          <p:nvPr/>
        </p:nvSpPr>
        <p:spPr bwMode="auto">
          <a:xfrm>
            <a:off x="4498975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>
            <a:off x="5075238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Freeform 13"/>
          <p:cNvSpPr>
            <a:spLocks/>
          </p:cNvSpPr>
          <p:nvPr/>
        </p:nvSpPr>
        <p:spPr bwMode="auto">
          <a:xfrm>
            <a:off x="5651500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Freeform 14"/>
          <p:cNvSpPr>
            <a:spLocks/>
          </p:cNvSpPr>
          <p:nvPr/>
        </p:nvSpPr>
        <p:spPr bwMode="auto">
          <a:xfrm>
            <a:off x="6227763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Freeform 15"/>
          <p:cNvSpPr>
            <a:spLocks/>
          </p:cNvSpPr>
          <p:nvPr/>
        </p:nvSpPr>
        <p:spPr bwMode="auto">
          <a:xfrm>
            <a:off x="6804025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7380288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971550" y="3716338"/>
            <a:ext cx="3309938" cy="477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5868193" y="4419600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宋体" pitchFamily="2" charset="-122"/>
              </a:rPr>
              <a:t>VLAN 20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4402138" y="3716338"/>
            <a:ext cx="3338512" cy="477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9718" name="肘形连接符 59"/>
          <p:cNvCxnSpPr>
            <a:cxnSpLocks noChangeShapeType="1"/>
            <a:stCxn id="41" idx="0"/>
          </p:cNvCxnSpPr>
          <p:nvPr/>
        </p:nvCxnSpPr>
        <p:spPr bwMode="auto">
          <a:xfrm flipH="1" flipV="1">
            <a:off x="4788024" y="1988840"/>
            <a:ext cx="950026" cy="1798935"/>
          </a:xfrm>
          <a:prstGeom prst="bentConnector4">
            <a:avLst>
              <a:gd name="adj1" fmla="val -802"/>
              <a:gd name="adj2" fmla="val 9998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19" name="直接连接符 73"/>
          <p:cNvCxnSpPr>
            <a:cxnSpLocks noChangeShapeType="1"/>
          </p:cNvCxnSpPr>
          <p:nvPr/>
        </p:nvCxnSpPr>
        <p:spPr bwMode="auto">
          <a:xfrm>
            <a:off x="1187450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0" name="直接连接符 75"/>
          <p:cNvCxnSpPr>
            <a:cxnSpLocks noChangeShapeType="1"/>
          </p:cNvCxnSpPr>
          <p:nvPr/>
        </p:nvCxnSpPr>
        <p:spPr bwMode="auto">
          <a:xfrm>
            <a:off x="3490913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1" name="直接连接符 76"/>
          <p:cNvCxnSpPr>
            <a:cxnSpLocks noChangeShapeType="1"/>
          </p:cNvCxnSpPr>
          <p:nvPr/>
        </p:nvCxnSpPr>
        <p:spPr bwMode="auto">
          <a:xfrm>
            <a:off x="5233988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2" name="直接连接符 77"/>
          <p:cNvCxnSpPr>
            <a:cxnSpLocks noChangeShapeType="1"/>
          </p:cNvCxnSpPr>
          <p:nvPr/>
        </p:nvCxnSpPr>
        <p:spPr bwMode="auto">
          <a:xfrm>
            <a:off x="7524750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29723" name="Picture 47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375" y="5229225"/>
            <a:ext cx="72548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4" name="Picture 47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6163" y="5229225"/>
            <a:ext cx="725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5" name="Picture 47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213" y="5229225"/>
            <a:ext cx="725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27" name="肘形连接符 89"/>
          <p:cNvCxnSpPr>
            <a:cxnSpLocks noChangeShapeType="1"/>
          </p:cNvCxnSpPr>
          <p:nvPr/>
        </p:nvCxnSpPr>
        <p:spPr bwMode="auto">
          <a:xfrm flipV="1">
            <a:off x="1114425" y="2073275"/>
            <a:ext cx="2593975" cy="1860550"/>
          </a:xfrm>
          <a:prstGeom prst="bentConnector3">
            <a:avLst>
              <a:gd name="adj1" fmla="val 69032"/>
            </a:avLst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  <a:effectLst/>
        </p:spPr>
      </p:cxnSp>
      <p:cxnSp>
        <p:nvCxnSpPr>
          <p:cNvPr id="29728" name="直接连接符 95"/>
          <p:cNvCxnSpPr>
            <a:cxnSpLocks noChangeShapeType="1"/>
          </p:cNvCxnSpPr>
          <p:nvPr/>
        </p:nvCxnSpPr>
        <p:spPr bwMode="auto">
          <a:xfrm>
            <a:off x="1116013" y="3933825"/>
            <a:ext cx="0" cy="145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</p:spPr>
      </p:cxnSp>
      <p:pic>
        <p:nvPicPr>
          <p:cNvPr id="29729" name="Picture 47" descr="台式电脑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238" y="5192713"/>
            <a:ext cx="72548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30" name="肘形连接符 96"/>
          <p:cNvCxnSpPr>
            <a:cxnSpLocks noChangeShapeType="1"/>
          </p:cNvCxnSpPr>
          <p:nvPr/>
        </p:nvCxnSpPr>
        <p:spPr bwMode="auto">
          <a:xfrm rot="16200000" flipH="1">
            <a:off x="5019675" y="2724150"/>
            <a:ext cx="3067050" cy="1797050"/>
          </a:xfrm>
          <a:prstGeom prst="bentConnector3">
            <a:avLst>
              <a:gd name="adj1" fmla="val 59463"/>
            </a:avLst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  <a:effectLst/>
        </p:spPr>
      </p:cxnSp>
      <p:cxnSp>
        <p:nvCxnSpPr>
          <p:cNvPr id="29731" name="直接连接符 101"/>
          <p:cNvCxnSpPr>
            <a:cxnSpLocks noChangeShapeType="1"/>
          </p:cNvCxnSpPr>
          <p:nvPr/>
        </p:nvCxnSpPr>
        <p:spPr bwMode="auto">
          <a:xfrm>
            <a:off x="4788024" y="2087563"/>
            <a:ext cx="866651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29732" name="直接连接符 106"/>
          <p:cNvCxnSpPr>
            <a:cxnSpLocks noChangeShapeType="1"/>
          </p:cNvCxnSpPr>
          <p:nvPr/>
        </p:nvCxnSpPr>
        <p:spPr bwMode="auto">
          <a:xfrm flipH="1">
            <a:off x="388938" y="2169432"/>
            <a:ext cx="7254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33" name="直接连接符 108"/>
          <p:cNvCxnSpPr>
            <a:cxnSpLocks noChangeShapeType="1"/>
          </p:cNvCxnSpPr>
          <p:nvPr/>
        </p:nvCxnSpPr>
        <p:spPr bwMode="auto">
          <a:xfrm flipH="1">
            <a:off x="390525" y="1801813"/>
            <a:ext cx="725488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187450" y="1239838"/>
            <a:ext cx="12017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VLAN</a:t>
            </a:r>
            <a:r>
              <a:rPr lang="zh-CN" altLang="en-US" dirty="0"/>
              <a:t>内部通信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VLAN</a:t>
            </a:r>
            <a:r>
              <a:rPr lang="zh-CN" altLang="en-US" dirty="0"/>
              <a:t>间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物理线路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 bwMode="auto">
          <a:xfrm rot="5400000">
            <a:off x="2051720" y="2924944"/>
            <a:ext cx="187220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>
            <a:off x="2987824" y="1988840"/>
            <a:ext cx="9361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 bwMode="auto">
          <a:xfrm>
            <a:off x="899592" y="3645024"/>
            <a:ext cx="6912000" cy="648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4" name="弧形 73"/>
          <p:cNvSpPr/>
          <p:nvPr/>
        </p:nvSpPr>
        <p:spPr bwMode="auto">
          <a:xfrm rot="19080300">
            <a:off x="1166884" y="4776584"/>
            <a:ext cx="2232248" cy="2088232"/>
          </a:xfrm>
          <a:prstGeom prst="arc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弧形 74"/>
          <p:cNvSpPr/>
          <p:nvPr/>
        </p:nvSpPr>
        <p:spPr bwMode="auto">
          <a:xfrm rot="19080300">
            <a:off x="5199989" y="4771730"/>
            <a:ext cx="2232248" cy="2088232"/>
          </a:xfrm>
          <a:prstGeom prst="arc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108"/>
          <p:cNvCxnSpPr>
            <a:cxnSpLocks noChangeShapeType="1"/>
          </p:cNvCxnSpPr>
          <p:nvPr/>
        </p:nvCxnSpPr>
        <p:spPr bwMode="auto">
          <a:xfrm flipH="1">
            <a:off x="390128" y="1424968"/>
            <a:ext cx="72548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730302" y="1268760"/>
            <a:ext cx="120173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路由器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本章内容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4575" y="1711325"/>
            <a:ext cx="475138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概述</a:t>
            </a:r>
          </a:p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的定义方法</a:t>
            </a:r>
          </a:p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的标准</a:t>
            </a:r>
          </a:p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的配置</a:t>
            </a:r>
          </a:p>
          <a:p>
            <a:pPr eaLnBrk="1" hangingPunct="1">
              <a:defRPr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间的通信</a:t>
            </a:r>
          </a:p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排错</a:t>
            </a:r>
          </a:p>
        </p:txBody>
      </p:sp>
      <p:pic>
        <p:nvPicPr>
          <p:cNvPr id="3076" name="Picture 9" descr="keji2_1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3067050"/>
            <a:ext cx="27336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利用单臂路由实现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间的通信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单臂路由：在路由器的物理接口上创建多个子接口，不同的子接口用于转发不同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标签的数据帧，从而实现不同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之间的通信</a:t>
            </a:r>
          </a:p>
        </p:txBody>
      </p:sp>
      <p:sp>
        <p:nvSpPr>
          <p:cNvPr id="348164" name="Oval 4"/>
          <p:cNvSpPr>
            <a:spLocks noChangeArrowheads="1"/>
          </p:cNvSpPr>
          <p:nvPr/>
        </p:nvSpPr>
        <p:spPr bwMode="auto">
          <a:xfrm rot="-2406995">
            <a:off x="3016250" y="4513263"/>
            <a:ext cx="1169988" cy="1789112"/>
          </a:xfrm>
          <a:prstGeom prst="ellipse">
            <a:avLst/>
          </a:prstGeom>
          <a:gradFill rotWithShape="1">
            <a:gsLst>
              <a:gs pos="0">
                <a:srgbClr val="BBE0E3"/>
              </a:gs>
              <a:gs pos="100000">
                <a:srgbClr val="BBE0E3">
                  <a:gamma/>
                  <a:tint val="41176"/>
                  <a:invGamma/>
                </a:srgbClr>
              </a:gs>
            </a:gsLst>
            <a:lin ang="18900000" scaled="1"/>
          </a:gradFill>
          <a:ln w="9525" algn="ctr">
            <a:solidFill>
              <a:srgbClr val="BBE0E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165" name="Oval 5"/>
          <p:cNvSpPr>
            <a:spLocks noChangeArrowheads="1"/>
          </p:cNvSpPr>
          <p:nvPr/>
        </p:nvSpPr>
        <p:spPr bwMode="auto">
          <a:xfrm>
            <a:off x="2184400" y="4570413"/>
            <a:ext cx="1085850" cy="1731962"/>
          </a:xfrm>
          <a:prstGeom prst="ellipse">
            <a:avLst/>
          </a:prstGeom>
          <a:gradFill rotWithShape="1">
            <a:gsLst>
              <a:gs pos="0">
                <a:srgbClr val="66FF66">
                  <a:gamma/>
                  <a:tint val="22353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9525" algn="ctr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 flipH="1" flipV="1">
            <a:off x="2951163" y="4743450"/>
            <a:ext cx="893762" cy="5778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67" name="Oval 7"/>
          <p:cNvSpPr>
            <a:spLocks noChangeArrowheads="1"/>
          </p:cNvSpPr>
          <p:nvPr/>
        </p:nvSpPr>
        <p:spPr bwMode="auto">
          <a:xfrm rot="2227005">
            <a:off x="1163638" y="4454525"/>
            <a:ext cx="1169987" cy="178911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tint val="15686"/>
                  <a:invGamma/>
                </a:srgbClr>
              </a:gs>
            </a:gsLst>
            <a:lin ang="18900000" scaled="1"/>
          </a:gradFill>
          <a:ln w="9525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 flipV="1">
            <a:off x="2695575" y="3243263"/>
            <a:ext cx="0" cy="1211262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763713" y="3590925"/>
            <a:ext cx="931862" cy="703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802.1Q</a:t>
            </a:r>
          </a:p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Trunk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632075" y="3344863"/>
            <a:ext cx="5730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F0/0</a:t>
            </a:r>
          </a:p>
        </p:txBody>
      </p:sp>
      <p:pic>
        <p:nvPicPr>
          <p:cNvPr id="30731" name="Picture 11" descr="中低端路由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2781300"/>
            <a:ext cx="83026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27088" y="6057900"/>
            <a:ext cx="1038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VLAN 10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184400" y="6070600"/>
            <a:ext cx="10922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VLAN 20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 flipV="1">
            <a:off x="1611313" y="4743450"/>
            <a:ext cx="893762" cy="5778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 flipH="1" flipV="1">
            <a:off x="2695575" y="4800600"/>
            <a:ext cx="0" cy="6921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30736" name="Picture 16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1238" y="4338638"/>
            <a:ext cx="8318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17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8238" y="5264150"/>
            <a:ext cx="74453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Picture 18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0638" y="5262563"/>
            <a:ext cx="74453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9" name="Picture 19" descr="台式电脑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7425" y="5264150"/>
            <a:ext cx="7429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3462338" y="6070600"/>
            <a:ext cx="10382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VLAN 30</a:t>
            </a:r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7112000" y="3889375"/>
            <a:ext cx="17811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FastEthernet 0/0</a:t>
            </a:r>
          </a:p>
        </p:txBody>
      </p:sp>
      <p:grpSp>
        <p:nvGrpSpPr>
          <p:cNvPr id="30742" name="Group 23"/>
          <p:cNvGrpSpPr>
            <a:grpSpLocks/>
          </p:cNvGrpSpPr>
          <p:nvPr/>
        </p:nvGrpSpPr>
        <p:grpSpPr bwMode="auto">
          <a:xfrm rot="5400000">
            <a:off x="6168231" y="3671094"/>
            <a:ext cx="1508125" cy="255588"/>
            <a:chOff x="793" y="1752"/>
            <a:chExt cx="4400" cy="182"/>
          </a:xfrm>
        </p:grpSpPr>
        <p:sp>
          <p:nvSpPr>
            <p:cNvPr id="348184" name="Rectangle 24"/>
            <p:cNvSpPr>
              <a:spLocks noChangeArrowheads="1"/>
            </p:cNvSpPr>
            <p:nvPr/>
          </p:nvSpPr>
          <p:spPr bwMode="auto">
            <a:xfrm>
              <a:off x="886" y="1750"/>
              <a:ext cx="4261" cy="181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rgbClr val="FF66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185" name="Oval 25"/>
            <p:cNvSpPr>
              <a:spLocks noChangeArrowheads="1"/>
            </p:cNvSpPr>
            <p:nvPr/>
          </p:nvSpPr>
          <p:spPr bwMode="auto">
            <a:xfrm>
              <a:off x="793" y="1752"/>
              <a:ext cx="134" cy="182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8186" name="Oval 26"/>
            <p:cNvSpPr>
              <a:spLocks noChangeArrowheads="1"/>
            </p:cNvSpPr>
            <p:nvPr/>
          </p:nvSpPr>
          <p:spPr bwMode="auto">
            <a:xfrm>
              <a:off x="5059" y="1752"/>
              <a:ext cx="134" cy="182"/>
            </a:xfrm>
            <a:prstGeom prst="ellipse">
              <a:avLst/>
            </a:prstGeom>
            <a:solidFill>
              <a:srgbClr val="FFB3E6"/>
            </a:solidFill>
            <a:ln w="9525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8187" name="Line 27"/>
          <p:cNvSpPr>
            <a:spLocks noChangeShapeType="1"/>
          </p:cNvSpPr>
          <p:nvPr/>
        </p:nvSpPr>
        <p:spPr bwMode="auto">
          <a:xfrm>
            <a:off x="6859588" y="4494213"/>
            <a:ext cx="0" cy="48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88" name="Line 28"/>
          <p:cNvSpPr>
            <a:spLocks noChangeShapeType="1"/>
          </p:cNvSpPr>
          <p:nvPr/>
        </p:nvSpPr>
        <p:spPr bwMode="auto">
          <a:xfrm>
            <a:off x="6921500" y="4494213"/>
            <a:ext cx="0" cy="10858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89" name="Line 29"/>
          <p:cNvSpPr>
            <a:spLocks noChangeShapeType="1"/>
          </p:cNvSpPr>
          <p:nvPr/>
        </p:nvSpPr>
        <p:spPr bwMode="auto">
          <a:xfrm>
            <a:off x="6985000" y="4494213"/>
            <a:ext cx="0" cy="482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90" name="Line 30"/>
          <p:cNvSpPr>
            <a:spLocks noChangeShapeType="1"/>
          </p:cNvSpPr>
          <p:nvPr/>
        </p:nvSpPr>
        <p:spPr bwMode="auto">
          <a:xfrm>
            <a:off x="6094413" y="4976813"/>
            <a:ext cx="765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91" name="Line 31"/>
          <p:cNvSpPr>
            <a:spLocks noChangeShapeType="1"/>
          </p:cNvSpPr>
          <p:nvPr/>
        </p:nvSpPr>
        <p:spPr bwMode="auto">
          <a:xfrm>
            <a:off x="6985000" y="4976813"/>
            <a:ext cx="7635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>
            <a:off x="6094413" y="4976813"/>
            <a:ext cx="0" cy="241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8193" name="Line 33"/>
          <p:cNvSpPr>
            <a:spLocks noChangeShapeType="1"/>
          </p:cNvSpPr>
          <p:nvPr/>
        </p:nvSpPr>
        <p:spPr bwMode="auto">
          <a:xfrm>
            <a:off x="7748588" y="4976813"/>
            <a:ext cx="0" cy="2413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750" name="Text Box 34"/>
          <p:cNvSpPr txBox="1">
            <a:spLocks noChangeArrowheads="1"/>
          </p:cNvSpPr>
          <p:nvPr/>
        </p:nvSpPr>
        <p:spPr bwMode="auto">
          <a:xfrm>
            <a:off x="5076825" y="5186363"/>
            <a:ext cx="17811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FastEthernet 0/0.1</a:t>
            </a:r>
          </a:p>
        </p:txBody>
      </p:sp>
      <p:sp>
        <p:nvSpPr>
          <p:cNvPr id="30751" name="Text Box 35"/>
          <p:cNvSpPr txBox="1">
            <a:spLocks noChangeArrowheads="1"/>
          </p:cNvSpPr>
          <p:nvPr/>
        </p:nvSpPr>
        <p:spPr bwMode="auto">
          <a:xfrm>
            <a:off x="6030913" y="5638800"/>
            <a:ext cx="1781175" cy="30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FastEthernet 0/0.2</a:t>
            </a:r>
          </a:p>
        </p:txBody>
      </p:sp>
      <p:sp>
        <p:nvSpPr>
          <p:cNvPr id="30752" name="Text Box 36"/>
          <p:cNvSpPr txBox="1">
            <a:spLocks noChangeArrowheads="1"/>
          </p:cNvSpPr>
          <p:nvPr/>
        </p:nvSpPr>
        <p:spPr bwMode="auto">
          <a:xfrm>
            <a:off x="7050088" y="5189538"/>
            <a:ext cx="17795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FastEthernet 0/0.3</a:t>
            </a:r>
          </a:p>
        </p:txBody>
      </p:sp>
      <p:pic>
        <p:nvPicPr>
          <p:cNvPr id="30753" name="Picture 37" descr="中低端路由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413" y="2924175"/>
            <a:ext cx="827087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单臂路由的配置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468313" y="1606550"/>
            <a:ext cx="82804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Interface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interface-id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-if)#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no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address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-if)#exit 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interface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slot-number/interface-</a:t>
            </a:r>
            <a:r>
              <a:rPr lang="en-US" altLang="zh-CN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number.subinterface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-number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             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进入子接口</a:t>
            </a:r>
            <a:endParaRPr lang="en-US" altLang="zh-CN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encapsulation dot1Q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VlanID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封装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dot1Q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p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address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20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-address mask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单臂路由配置举例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68313" y="1268413"/>
            <a:ext cx="82804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)#interface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-if)#no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address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-if)#exit</a:t>
            </a:r>
          </a:p>
          <a:p>
            <a:pPr>
              <a:lnSpc>
                <a:spcPct val="110000"/>
              </a:lnSpc>
              <a:defRPr/>
            </a:pPr>
            <a:endParaRPr lang="en-US" altLang="zh-CN" sz="16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)#interface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0/0.10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)#encapsulation dot1Q 10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address 192.168.10.1 255.255.255.0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)#exit</a:t>
            </a:r>
          </a:p>
          <a:p>
            <a:pPr>
              <a:lnSpc>
                <a:spcPct val="110000"/>
              </a:lnSpc>
              <a:defRPr/>
            </a:pPr>
            <a:endParaRPr lang="en-US" altLang="zh-CN" sz="16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)#interface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0/0.20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)#encapsulation dot1Q 20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address 192.168.20.1 255.255.255.0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)#exit</a:t>
            </a:r>
          </a:p>
          <a:p>
            <a:pPr>
              <a:lnSpc>
                <a:spcPct val="110000"/>
              </a:lnSpc>
              <a:defRPr/>
            </a:pPr>
            <a:endParaRPr lang="en-US" altLang="zh-CN" sz="1600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)#interface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0/0.30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)#encapsulation dot1Q 30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address 192.168.30.1 255.255.255.0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Router(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config-subif</a:t>
            </a:r>
            <a:r>
              <a:rPr lang="en-US" altLang="zh-CN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)#end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查看单臂路由的配置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83534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Router#show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route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Codes:  C - connected, S - static,  R - RIP B - BGP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O - OSPF, IA - OSPF inter area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N1 - OSPF NSSA external type 1, N2 - OSPF NSSA external type 2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E1 - OSPF external type 1, E2 - OSPF external type 2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- IS-IS, L1 - IS-IS level-1, L2 - IS-IS level-2,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ia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- IS-IS inter area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* - candidate default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Gateway of last resort is no set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192.168.10.0/24 is directly connected,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0/0.10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192.168.10.1/32 is local host.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192.168.20.0/24 is directly connected,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0/0.20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192.168.20.1/32 is local host.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192.168.30.0/24 is directly connected,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0/0.30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192.168.30.1/32 is local host.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6250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28678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35496" y="2924944"/>
            <a:ext cx="3311847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层交换实现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间的通信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5" name="AutoShape 9"/>
          <p:cNvSpPr>
            <a:spLocks noChangeArrowheads="1"/>
          </p:cNvSpPr>
          <p:nvPr/>
        </p:nvSpPr>
        <p:spPr bwMode="auto">
          <a:xfrm>
            <a:off x="5292725" y="3644900"/>
            <a:ext cx="1944688" cy="1943100"/>
          </a:xfrm>
          <a:prstGeom prst="rightArrowCallout">
            <a:avLst>
              <a:gd name="adj1" fmla="val 25000"/>
              <a:gd name="adj2" fmla="val 25000"/>
              <a:gd name="adj3" fmla="val 16680"/>
              <a:gd name="adj4" fmla="val 66667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15200" cy="86382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利用三层交换机实现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间通信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447516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单臂路由缺点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容易产生瓶颈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端口带宽小</a:t>
            </a:r>
          </a:p>
          <a:p>
            <a:pPr lvl="1" eaLnBrk="1" hangingPunct="1">
              <a:defRPr/>
            </a:pPr>
            <a:r>
              <a:rPr lang="zh-CN" altLang="en-US" dirty="0" smtClean="0"/>
              <a:t>转发速率低 </a:t>
            </a:r>
          </a:p>
          <a:p>
            <a:pPr eaLnBrk="1" hangingPunct="1">
              <a:defRPr/>
            </a:pPr>
            <a:r>
              <a:rPr lang="zh-CN" altLang="en-US" dirty="0" smtClean="0"/>
              <a:t>采用三层交换机实现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间的路由</a:t>
            </a:r>
          </a:p>
          <a:p>
            <a:pPr lvl="1" eaLnBrk="1" hangingPunct="1">
              <a:defRPr/>
            </a:pPr>
            <a:r>
              <a:rPr lang="zh-CN" altLang="en-US" dirty="0" smtClean="0"/>
              <a:t>内含交换机模块和路由器模块</a:t>
            </a:r>
          </a:p>
          <a:p>
            <a:pPr lvl="1" eaLnBrk="1" hangingPunct="1"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硬件处理路由，可以实现高速路由。</a:t>
            </a:r>
          </a:p>
          <a:p>
            <a:pPr lvl="1" eaLnBrk="1" hangingPunct="1">
              <a:defRPr/>
            </a:pPr>
            <a:r>
              <a:rPr lang="zh-CN" altLang="en-US" dirty="0" smtClean="0"/>
              <a:t>路由与交换模块内部连接，可以确保带宽 </a:t>
            </a:r>
          </a:p>
        </p:txBody>
      </p:sp>
      <p:pic>
        <p:nvPicPr>
          <p:cNvPr id="34821" name="Picture 4" descr="中低端路由器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0213" y="3860800"/>
            <a:ext cx="830262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5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0213" y="4940300"/>
            <a:ext cx="8318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2263" name="Line 7"/>
          <p:cNvSpPr>
            <a:spLocks noChangeShapeType="1"/>
          </p:cNvSpPr>
          <p:nvPr/>
        </p:nvSpPr>
        <p:spPr bwMode="auto">
          <a:xfrm>
            <a:off x="5799138" y="4724400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5942013" y="4579938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34825" name="Picture 10" descr="固化汇聚交换机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4148138"/>
            <a:ext cx="12239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交换机的三层接口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499176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默认三层交换机的路由功能是开启的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默认交换机上的接口都是工作在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层的，只能识别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层数据帧（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地址）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可以将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层接口配置为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层接口，从而让接口可以识别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层数据包（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地址）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配置命令：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-if)#no </a:t>
            </a:r>
            <a:r>
              <a:rPr lang="en-US" altLang="zh-CN" dirty="0" err="1" smtClean="0"/>
              <a:t>switchport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配置了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层接口的交换机可以像路由器一样直接连接不同的网段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层交换机实现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间的通信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835696" y="4365104"/>
            <a:ext cx="100806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宋体" pitchFamily="2" charset="-122"/>
              </a:rPr>
              <a:t>VLAN 10</a:t>
            </a:r>
          </a:p>
        </p:txBody>
      </p:sp>
      <p:sp>
        <p:nvSpPr>
          <p:cNvPr id="33" name="Freeform 5"/>
          <p:cNvSpPr>
            <a:spLocks/>
          </p:cNvSpPr>
          <p:nvPr/>
        </p:nvSpPr>
        <p:spPr bwMode="auto">
          <a:xfrm>
            <a:off x="1042988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Freeform 6"/>
          <p:cNvSpPr>
            <a:spLocks/>
          </p:cNvSpPr>
          <p:nvPr/>
        </p:nvSpPr>
        <p:spPr bwMode="auto">
          <a:xfrm>
            <a:off x="1619250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Freeform 7"/>
          <p:cNvSpPr>
            <a:spLocks/>
          </p:cNvSpPr>
          <p:nvPr/>
        </p:nvSpPr>
        <p:spPr bwMode="auto">
          <a:xfrm>
            <a:off x="2195513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2771775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Freeform 9"/>
          <p:cNvSpPr>
            <a:spLocks/>
          </p:cNvSpPr>
          <p:nvPr/>
        </p:nvSpPr>
        <p:spPr bwMode="auto">
          <a:xfrm>
            <a:off x="3346450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Freeform 10"/>
          <p:cNvSpPr>
            <a:spLocks/>
          </p:cNvSpPr>
          <p:nvPr/>
        </p:nvSpPr>
        <p:spPr bwMode="auto">
          <a:xfrm>
            <a:off x="3922713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Freeform 11"/>
          <p:cNvSpPr>
            <a:spLocks/>
          </p:cNvSpPr>
          <p:nvPr/>
        </p:nvSpPr>
        <p:spPr bwMode="auto">
          <a:xfrm>
            <a:off x="4498975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>
            <a:off x="5075238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Freeform 13"/>
          <p:cNvSpPr>
            <a:spLocks/>
          </p:cNvSpPr>
          <p:nvPr/>
        </p:nvSpPr>
        <p:spPr bwMode="auto">
          <a:xfrm>
            <a:off x="5651500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Freeform 14"/>
          <p:cNvSpPr>
            <a:spLocks/>
          </p:cNvSpPr>
          <p:nvPr/>
        </p:nvSpPr>
        <p:spPr bwMode="auto">
          <a:xfrm>
            <a:off x="6227763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Freeform 15"/>
          <p:cNvSpPr>
            <a:spLocks/>
          </p:cNvSpPr>
          <p:nvPr/>
        </p:nvSpPr>
        <p:spPr bwMode="auto">
          <a:xfrm>
            <a:off x="6804025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7380288" y="3787775"/>
            <a:ext cx="288925" cy="287338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971550" y="3716338"/>
            <a:ext cx="3309938" cy="477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715" name="Text Box 23"/>
          <p:cNvSpPr txBox="1">
            <a:spLocks noChangeArrowheads="1"/>
          </p:cNvSpPr>
          <p:nvPr/>
        </p:nvSpPr>
        <p:spPr bwMode="auto">
          <a:xfrm>
            <a:off x="5868193" y="4419600"/>
            <a:ext cx="10080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宋体" pitchFamily="2" charset="-122"/>
              </a:rPr>
              <a:t>VLAN 20</a:t>
            </a:r>
          </a:p>
        </p:txBody>
      </p: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4402138" y="3716338"/>
            <a:ext cx="3338512" cy="4778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9718" name="肘形连接符 59"/>
          <p:cNvCxnSpPr>
            <a:cxnSpLocks noChangeShapeType="1"/>
            <a:stCxn id="41" idx="0"/>
          </p:cNvCxnSpPr>
          <p:nvPr/>
        </p:nvCxnSpPr>
        <p:spPr bwMode="auto">
          <a:xfrm flipH="1" flipV="1">
            <a:off x="4788024" y="1988840"/>
            <a:ext cx="950026" cy="1798935"/>
          </a:xfrm>
          <a:prstGeom prst="bentConnector4">
            <a:avLst>
              <a:gd name="adj1" fmla="val -802"/>
              <a:gd name="adj2" fmla="val 99983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19" name="直接连接符 73"/>
          <p:cNvCxnSpPr>
            <a:cxnSpLocks noChangeShapeType="1"/>
          </p:cNvCxnSpPr>
          <p:nvPr/>
        </p:nvCxnSpPr>
        <p:spPr bwMode="auto">
          <a:xfrm>
            <a:off x="1187450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0" name="直接连接符 75"/>
          <p:cNvCxnSpPr>
            <a:cxnSpLocks noChangeShapeType="1"/>
          </p:cNvCxnSpPr>
          <p:nvPr/>
        </p:nvCxnSpPr>
        <p:spPr bwMode="auto">
          <a:xfrm>
            <a:off x="3490913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1" name="直接连接符 76"/>
          <p:cNvCxnSpPr>
            <a:cxnSpLocks noChangeShapeType="1"/>
          </p:cNvCxnSpPr>
          <p:nvPr/>
        </p:nvCxnSpPr>
        <p:spPr bwMode="auto">
          <a:xfrm>
            <a:off x="5233988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22" name="直接连接符 77"/>
          <p:cNvCxnSpPr>
            <a:cxnSpLocks noChangeShapeType="1"/>
          </p:cNvCxnSpPr>
          <p:nvPr/>
        </p:nvCxnSpPr>
        <p:spPr bwMode="auto">
          <a:xfrm>
            <a:off x="7524750" y="4075113"/>
            <a:ext cx="0" cy="1460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pic>
        <p:nvPicPr>
          <p:cNvPr id="29723" name="Picture 4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375" y="5229225"/>
            <a:ext cx="72548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4" name="Picture 4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6163" y="5229225"/>
            <a:ext cx="725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5" name="Picture 4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213" y="5229225"/>
            <a:ext cx="72548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27" name="肘形连接符 89"/>
          <p:cNvCxnSpPr>
            <a:cxnSpLocks noChangeShapeType="1"/>
          </p:cNvCxnSpPr>
          <p:nvPr/>
        </p:nvCxnSpPr>
        <p:spPr bwMode="auto">
          <a:xfrm flipV="1">
            <a:off x="1114425" y="2073275"/>
            <a:ext cx="2593975" cy="1860550"/>
          </a:xfrm>
          <a:prstGeom prst="bentConnector3">
            <a:avLst>
              <a:gd name="adj1" fmla="val 69032"/>
            </a:avLst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  <a:effectLst/>
        </p:spPr>
      </p:cxnSp>
      <p:cxnSp>
        <p:nvCxnSpPr>
          <p:cNvPr id="29728" name="直接连接符 95"/>
          <p:cNvCxnSpPr>
            <a:cxnSpLocks noChangeShapeType="1"/>
          </p:cNvCxnSpPr>
          <p:nvPr/>
        </p:nvCxnSpPr>
        <p:spPr bwMode="auto">
          <a:xfrm>
            <a:off x="1116013" y="3933825"/>
            <a:ext cx="0" cy="1458913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</p:spPr>
      </p:cxnSp>
      <p:pic>
        <p:nvPicPr>
          <p:cNvPr id="29729" name="Picture 4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4238" y="5192713"/>
            <a:ext cx="725487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730" name="肘形连接符 96"/>
          <p:cNvCxnSpPr>
            <a:cxnSpLocks noChangeShapeType="1"/>
          </p:cNvCxnSpPr>
          <p:nvPr/>
        </p:nvCxnSpPr>
        <p:spPr bwMode="auto">
          <a:xfrm rot="16200000" flipH="1">
            <a:off x="5019675" y="2724150"/>
            <a:ext cx="3067050" cy="1797050"/>
          </a:xfrm>
          <a:prstGeom prst="bentConnector3">
            <a:avLst>
              <a:gd name="adj1" fmla="val 59463"/>
            </a:avLst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  <a:effectLst/>
        </p:spPr>
      </p:cxnSp>
      <p:cxnSp>
        <p:nvCxnSpPr>
          <p:cNvPr id="29731" name="直接连接符 101"/>
          <p:cNvCxnSpPr>
            <a:cxnSpLocks noChangeShapeType="1"/>
          </p:cNvCxnSpPr>
          <p:nvPr/>
        </p:nvCxnSpPr>
        <p:spPr bwMode="auto">
          <a:xfrm>
            <a:off x="4788024" y="2087563"/>
            <a:ext cx="866651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</p:spPr>
      </p:cxnSp>
      <p:cxnSp>
        <p:nvCxnSpPr>
          <p:cNvPr id="29732" name="直接连接符 106"/>
          <p:cNvCxnSpPr>
            <a:cxnSpLocks noChangeShapeType="1"/>
          </p:cNvCxnSpPr>
          <p:nvPr/>
        </p:nvCxnSpPr>
        <p:spPr bwMode="auto">
          <a:xfrm flipH="1">
            <a:off x="388938" y="2169432"/>
            <a:ext cx="72548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733" name="直接连接符 108"/>
          <p:cNvCxnSpPr>
            <a:cxnSpLocks noChangeShapeType="1"/>
          </p:cNvCxnSpPr>
          <p:nvPr/>
        </p:nvCxnSpPr>
        <p:spPr bwMode="auto">
          <a:xfrm flipH="1">
            <a:off x="390525" y="1801813"/>
            <a:ext cx="725488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187450" y="1239838"/>
            <a:ext cx="12017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/>
              <a:t>VLAN</a:t>
            </a:r>
            <a:r>
              <a:rPr lang="zh-CN" altLang="en-US" dirty="0"/>
              <a:t>内部通信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VLAN</a:t>
            </a:r>
            <a:r>
              <a:rPr lang="zh-CN" altLang="en-US" dirty="0"/>
              <a:t>间</a:t>
            </a:r>
            <a:r>
              <a:rPr lang="zh-CN" altLang="en-US" dirty="0" smtClean="0"/>
              <a:t>通信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物理线路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/>
        </p:nvCxnSpPr>
        <p:spPr bwMode="auto">
          <a:xfrm rot="5400000">
            <a:off x="2051720" y="2924944"/>
            <a:ext cx="187220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>
            <a:off x="2987824" y="1988840"/>
            <a:ext cx="936104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 bwMode="auto">
          <a:xfrm>
            <a:off x="899592" y="3645024"/>
            <a:ext cx="6912000" cy="648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74" name="弧形 73"/>
          <p:cNvSpPr/>
          <p:nvPr/>
        </p:nvSpPr>
        <p:spPr bwMode="auto">
          <a:xfrm rot="19080300">
            <a:off x="1166884" y="4776584"/>
            <a:ext cx="2232248" cy="2088232"/>
          </a:xfrm>
          <a:prstGeom prst="arc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弧形 74"/>
          <p:cNvSpPr/>
          <p:nvPr/>
        </p:nvSpPr>
        <p:spPr bwMode="auto">
          <a:xfrm rot="19080300">
            <a:off x="5199989" y="4771730"/>
            <a:ext cx="2232248" cy="2088232"/>
          </a:xfrm>
          <a:prstGeom prst="arc">
            <a:avLst/>
          </a:prstGeom>
          <a:ln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连接符 108"/>
          <p:cNvCxnSpPr>
            <a:cxnSpLocks noChangeShapeType="1"/>
          </p:cNvCxnSpPr>
          <p:nvPr/>
        </p:nvCxnSpPr>
        <p:spPr bwMode="auto">
          <a:xfrm flipH="1">
            <a:off x="390128" y="1424968"/>
            <a:ext cx="72548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10" descr="固化汇聚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556792"/>
            <a:ext cx="12239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3730302" y="1124744"/>
            <a:ext cx="120173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交换机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利用三层交换机</a:t>
            </a:r>
            <a:r>
              <a:rPr lang="en-US" altLang="zh-CN" dirty="0" smtClean="0"/>
              <a:t>SVI</a:t>
            </a:r>
            <a:r>
              <a:rPr lang="zh-CN" altLang="en-US" dirty="0" smtClean="0"/>
              <a:t>技术实现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间通信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5184576" cy="482453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SVI</a:t>
            </a:r>
            <a:r>
              <a:rPr lang="zh-CN" altLang="en-US" dirty="0" smtClean="0"/>
              <a:t>端口：交换机虚拟接口 （</a:t>
            </a:r>
            <a:r>
              <a:rPr lang="en-US" altLang="zh-CN" dirty="0" smtClean="0"/>
              <a:t>Switch Virtual Interface</a:t>
            </a:r>
            <a:r>
              <a:rPr lang="zh-CN" altLang="en-US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dirty="0" smtClean="0"/>
              <a:t>路由端口，可设置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lvl="1" eaLnBrk="1" hangingPunct="1">
              <a:defRPr/>
            </a:pPr>
            <a:r>
              <a:rPr lang="zh-CN" altLang="en-US" dirty="0" smtClean="0"/>
              <a:t>作为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内主机的网关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的虚拟接口并配置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interface  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  </a:t>
            </a:r>
            <a:r>
              <a:rPr lang="en-US" altLang="zh-CN" i="1" dirty="0" err="1" smtClean="0">
                <a:effectLst/>
              </a:rPr>
              <a:t>vlan</a:t>
            </a:r>
            <a:r>
              <a:rPr lang="en-US" altLang="zh-CN" i="1" dirty="0" smtClean="0">
                <a:effectLst/>
              </a:rPr>
              <a:t>-id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address   </a:t>
            </a:r>
            <a:r>
              <a:rPr lang="en-US" altLang="zh-CN" i="1" dirty="0" err="1" smtClean="0">
                <a:effectLst/>
              </a:rPr>
              <a:t>ip</a:t>
            </a:r>
            <a:r>
              <a:rPr lang="en-US" altLang="zh-CN" i="1" dirty="0" smtClean="0">
                <a:effectLst/>
              </a:rPr>
              <a:t>   mask </a:t>
            </a:r>
            <a:endParaRPr lang="zh-CN" altLang="en-US" i="1" dirty="0" smtClean="0">
              <a:effectLst/>
            </a:endParaRPr>
          </a:p>
          <a:p>
            <a:pPr eaLnBrk="1" hangingPunct="1">
              <a:defRPr/>
            </a:pPr>
            <a:endParaRPr lang="zh-CN" altLang="en-US" dirty="0" smtClean="0"/>
          </a:p>
        </p:txBody>
      </p:sp>
      <p:grpSp>
        <p:nvGrpSpPr>
          <p:cNvPr id="20" name="组合 19"/>
          <p:cNvGrpSpPr/>
          <p:nvPr/>
        </p:nvGrpSpPr>
        <p:grpSpPr>
          <a:xfrm>
            <a:off x="5434905" y="2059905"/>
            <a:ext cx="3457575" cy="3889375"/>
            <a:chOff x="5434905" y="1556792"/>
            <a:chExt cx="3457575" cy="3889375"/>
          </a:xfrm>
        </p:grpSpPr>
        <p:sp>
          <p:nvSpPr>
            <p:cNvPr id="353284" name="Line 4"/>
            <p:cNvSpPr>
              <a:spLocks noChangeShapeType="1"/>
            </p:cNvSpPr>
            <p:nvPr/>
          </p:nvSpPr>
          <p:spPr bwMode="auto">
            <a:xfrm flipV="1">
              <a:off x="8100318" y="2207667"/>
              <a:ext cx="0" cy="1222375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5434905" y="1556792"/>
              <a:ext cx="1439863" cy="623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SVI</a:t>
              </a:r>
              <a:r>
                <a:rPr lang="zh-CN" altLang="en-US" sz="1400" b="1">
                  <a:effectLst/>
                  <a:ea typeface="宋体" pitchFamily="2" charset="-122"/>
                </a:rPr>
                <a:t>：</a:t>
              </a:r>
              <a:r>
                <a:rPr lang="en-US" altLang="zh-CN" sz="1400" b="1">
                  <a:effectLst/>
                  <a:ea typeface="宋体" pitchFamily="2" charset="-122"/>
                </a:rPr>
                <a:t>VLAN 10</a:t>
              </a:r>
            </a:p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192.168.1.1</a:t>
              </a:r>
            </a:p>
          </p:txBody>
        </p:sp>
        <p:sp>
          <p:nvSpPr>
            <p:cNvPr id="353286" name="Line 6"/>
            <p:cNvSpPr>
              <a:spLocks noChangeShapeType="1"/>
            </p:cNvSpPr>
            <p:nvPr/>
          </p:nvSpPr>
          <p:spPr bwMode="auto">
            <a:xfrm flipV="1">
              <a:off x="6155630" y="2206079"/>
              <a:ext cx="0" cy="1222375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3287" name="Oval 7"/>
            <p:cNvSpPr>
              <a:spLocks noChangeArrowheads="1"/>
            </p:cNvSpPr>
            <p:nvPr/>
          </p:nvSpPr>
          <p:spPr bwMode="auto">
            <a:xfrm rot="-1547162">
              <a:off x="7235130" y="2998242"/>
              <a:ext cx="1223963" cy="2160587"/>
            </a:xfrm>
            <a:prstGeom prst="ellipse">
              <a:avLst/>
            </a:prstGeom>
            <a:gradFill rotWithShape="1">
              <a:gsLst>
                <a:gs pos="0">
                  <a:srgbClr val="66FF66">
                    <a:gamma/>
                    <a:tint val="22353"/>
                    <a:invGamma/>
                  </a:srgbClr>
                </a:gs>
                <a:gs pos="100000">
                  <a:srgbClr val="66FF66"/>
                </a:gs>
              </a:gsLst>
              <a:lin ang="2700000" scaled="1"/>
            </a:gradFill>
            <a:ln w="9525" algn="ctr">
              <a:solidFill>
                <a:srgbClr val="66FF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3288" name="Oval 8"/>
            <p:cNvSpPr>
              <a:spLocks noChangeArrowheads="1"/>
            </p:cNvSpPr>
            <p:nvPr/>
          </p:nvSpPr>
          <p:spPr bwMode="auto">
            <a:xfrm rot="1503527">
              <a:off x="5795268" y="2998242"/>
              <a:ext cx="1319212" cy="2232025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15686"/>
                    <a:invGamma/>
                  </a:srgbClr>
                </a:gs>
              </a:gsLst>
              <a:lin ang="18900000" scaled="1"/>
            </a:gradFill>
            <a:ln w="95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5434905" y="4822279"/>
              <a:ext cx="1584325" cy="62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VLAN 10</a:t>
              </a:r>
            </a:p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IP</a:t>
              </a:r>
              <a:r>
                <a:rPr lang="zh-CN" altLang="en-US" sz="1400" b="1">
                  <a:effectLst/>
                  <a:ea typeface="宋体" pitchFamily="2" charset="-122"/>
                </a:rPr>
                <a:t>：</a:t>
              </a:r>
              <a:r>
                <a:rPr lang="en-US" altLang="zh-CN" sz="1400" b="1">
                  <a:effectLst/>
                  <a:ea typeface="宋体" pitchFamily="2" charset="-122"/>
                </a:rPr>
                <a:t>192.168.1.10</a:t>
              </a:r>
            </a:p>
          </p:txBody>
        </p:sp>
        <p:sp>
          <p:nvSpPr>
            <p:cNvPr id="353290" name="Line 10"/>
            <p:cNvSpPr>
              <a:spLocks noChangeShapeType="1"/>
            </p:cNvSpPr>
            <p:nvPr/>
          </p:nvSpPr>
          <p:spPr bwMode="auto">
            <a:xfrm flipV="1">
              <a:off x="6371530" y="2421979"/>
              <a:ext cx="647700" cy="1584325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H="1" flipV="1">
              <a:off x="7235130" y="2421979"/>
              <a:ext cx="576263" cy="1584325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5852" name="Picture 12" descr="台式电脑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24055" y="3861842"/>
              <a:ext cx="838200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53" name="Picture 13" descr="台式电脑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39730" y="3861842"/>
              <a:ext cx="838200" cy="86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3294" name="Line 14"/>
            <p:cNvSpPr>
              <a:spLocks noChangeShapeType="1"/>
            </p:cNvSpPr>
            <p:nvPr/>
          </p:nvSpPr>
          <p:spPr bwMode="auto">
            <a:xfrm>
              <a:off x="6155630" y="2206079"/>
              <a:ext cx="576263" cy="1588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3295" name="Line 15"/>
            <p:cNvSpPr>
              <a:spLocks noChangeShapeType="1"/>
            </p:cNvSpPr>
            <p:nvPr/>
          </p:nvSpPr>
          <p:spPr bwMode="auto">
            <a:xfrm>
              <a:off x="7595493" y="2204492"/>
              <a:ext cx="504825" cy="1587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7451030" y="1556792"/>
              <a:ext cx="1439863" cy="623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SVI</a:t>
              </a:r>
              <a:r>
                <a:rPr lang="zh-CN" altLang="en-US" sz="1400" b="1">
                  <a:effectLst/>
                  <a:ea typeface="宋体" pitchFamily="2" charset="-122"/>
                </a:rPr>
                <a:t>：</a:t>
              </a:r>
              <a:r>
                <a:rPr lang="en-US" altLang="zh-CN" sz="1400" b="1">
                  <a:effectLst/>
                  <a:ea typeface="宋体" pitchFamily="2" charset="-122"/>
                </a:rPr>
                <a:t>VLAN 20</a:t>
              </a:r>
            </a:p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192.168.2.1</a:t>
              </a: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7308155" y="4796879"/>
              <a:ext cx="1584325" cy="62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VLAN 20</a:t>
              </a:r>
            </a:p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sz="1400" b="1">
                  <a:effectLst/>
                  <a:ea typeface="宋体" pitchFamily="2" charset="-122"/>
                </a:rPr>
                <a:t>IP</a:t>
              </a:r>
              <a:r>
                <a:rPr lang="zh-CN" altLang="en-US" sz="1400" b="1">
                  <a:effectLst/>
                  <a:ea typeface="宋体" pitchFamily="2" charset="-122"/>
                </a:rPr>
                <a:t>：</a:t>
              </a:r>
              <a:r>
                <a:rPr lang="en-US" altLang="zh-CN" sz="1400" b="1">
                  <a:effectLst/>
                  <a:ea typeface="宋体" pitchFamily="2" charset="-122"/>
                </a:rPr>
                <a:t>192.168.2.10</a:t>
              </a:r>
            </a:p>
          </p:txBody>
        </p:sp>
        <p:pic>
          <p:nvPicPr>
            <p:cNvPr id="35858" name="Picture 18" descr="固化汇聚交换机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58868" y="1845717"/>
              <a:ext cx="935037" cy="703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三层交换配置举例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8280400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S3750(config)#interface vlan 10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S3750(config-if)#ip address 192.168.10.1 255.255.255.0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S3750(config-if)#exit</a:t>
            </a:r>
          </a:p>
          <a:p>
            <a:pPr>
              <a:lnSpc>
                <a:spcPct val="130000"/>
              </a:lnSpc>
              <a:defRPr/>
            </a:pPr>
            <a:endParaRPr lang="en-US" altLang="zh-CN" sz="1800" b="1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S3750(config)#interface vlan 20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S3750(config-if)#ip address 192.168.20.1 255.255.255.0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S3750(config-if)#exit</a:t>
            </a:r>
          </a:p>
          <a:p>
            <a:pPr>
              <a:lnSpc>
                <a:spcPct val="130000"/>
              </a:lnSpc>
              <a:defRPr/>
            </a:pPr>
            <a:endParaRPr lang="en-US" altLang="zh-CN" sz="1800" b="1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S3750(config)#interface vlan 30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S3750(config-if)#ip address 192.168.30.1 255.255.255.0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S3750(config-if)#end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学习目标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6625" y="1654175"/>
            <a:ext cx="5003800" cy="4362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通过本章的学习，希望您能够：</a:t>
            </a:r>
          </a:p>
          <a:p>
            <a:pPr lvl="1" eaLnBrk="1" hangingPunct="1">
              <a:defRPr/>
            </a:pPr>
            <a:r>
              <a:rPr lang="zh-CN" altLang="en-US" smtClean="0"/>
              <a:t>理解虚拟局域网的概念</a:t>
            </a:r>
          </a:p>
          <a:p>
            <a:pPr lvl="1" eaLnBrk="1" hangingPunct="1">
              <a:defRPr/>
            </a:pPr>
            <a:r>
              <a:rPr lang="zh-CN" altLang="en-US" smtClean="0"/>
              <a:t>理解虚拟局域网的用途和优点</a:t>
            </a:r>
          </a:p>
          <a:p>
            <a:pPr lvl="1" eaLnBrk="1" hangingPunct="1">
              <a:defRPr/>
            </a:pPr>
            <a:r>
              <a:rPr lang="zh-CN" altLang="en-US" smtClean="0"/>
              <a:t>理解虚拟局域网的类型</a:t>
            </a:r>
          </a:p>
          <a:p>
            <a:pPr lvl="1" eaLnBrk="1" hangingPunct="1">
              <a:defRPr/>
            </a:pPr>
            <a:r>
              <a:rPr lang="zh-CN" altLang="en-US" smtClean="0"/>
              <a:t>掌握</a:t>
            </a:r>
            <a:r>
              <a:rPr lang="en-US" altLang="zh-CN" smtClean="0"/>
              <a:t>802.1Q</a:t>
            </a:r>
            <a:r>
              <a:rPr lang="zh-CN" altLang="en-US" smtClean="0"/>
              <a:t>标准</a:t>
            </a:r>
          </a:p>
          <a:p>
            <a:pPr lvl="1" eaLnBrk="1" hangingPunct="1">
              <a:defRPr/>
            </a:pPr>
            <a:r>
              <a:rPr lang="zh-CN" altLang="en-US" smtClean="0"/>
              <a:t>掌握</a:t>
            </a:r>
            <a:r>
              <a:rPr lang="en-US" altLang="zh-CN" smtClean="0"/>
              <a:t>VLAN</a:t>
            </a:r>
            <a:r>
              <a:rPr lang="zh-CN" altLang="en-US" smtClean="0"/>
              <a:t>的配置方法</a:t>
            </a:r>
          </a:p>
          <a:p>
            <a:pPr lvl="1" eaLnBrk="1" hangingPunct="1">
              <a:defRPr/>
            </a:pPr>
            <a:r>
              <a:rPr lang="zh-CN" altLang="en-US" smtClean="0"/>
              <a:t>掌握</a:t>
            </a:r>
            <a:r>
              <a:rPr lang="en-US" altLang="zh-CN" smtClean="0"/>
              <a:t>Trunk</a:t>
            </a:r>
            <a:r>
              <a:rPr lang="zh-CN" altLang="en-US" smtClean="0"/>
              <a:t>的配置方法</a:t>
            </a:r>
          </a:p>
          <a:p>
            <a:pPr lvl="1" eaLnBrk="1" hangingPunct="1">
              <a:defRPr/>
            </a:pPr>
            <a:r>
              <a:rPr lang="zh-CN" altLang="en-US" smtClean="0"/>
              <a:t>掌握利用路由器和三层交换机实现</a:t>
            </a:r>
            <a:r>
              <a:rPr lang="en-US" altLang="zh-CN" smtClean="0"/>
              <a:t>VLAN</a:t>
            </a:r>
            <a:r>
              <a:rPr lang="zh-CN" altLang="en-US" smtClean="0"/>
              <a:t>间路由的方法</a:t>
            </a:r>
          </a:p>
        </p:txBody>
      </p:sp>
      <p:pic>
        <p:nvPicPr>
          <p:cNvPr id="4100" name="Picture 7" descr="J03012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3573463"/>
            <a:ext cx="2549525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查看路由表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468313" y="1340768"/>
            <a:ext cx="8280400" cy="463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S3750#show  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ip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route</a:t>
            </a:r>
          </a:p>
          <a:p>
            <a:pPr>
              <a:lnSpc>
                <a:spcPct val="110000"/>
              </a:lnSpc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Codes:  C - connected, S - static,  R - RIP B - BGP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O - OSPF, IA - OSPF inter area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N1 - OSPF NSSA external type 1, N2 - OSPF NSSA external type 2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E1 - OSPF external type 1, E2 - OSPF external type 2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- IS-IS, L1 - IS-IS level-1, L2 - IS-IS level-2,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ia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- IS-IS inter area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       * - candidate default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Gateway of last resort is no set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192.168.10.0/24 is directly connected, VLAN 10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192.168.10.1/32 is local host.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192.168.20.0/24 is directly connected, VLAN 20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192.168.20.1/32 is local host.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192.168.30.0/24 is directly connected, VLAN 30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    192.168.30.1/32 is local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364547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64548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39942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3.4 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排错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常规局域网排错方法</a:t>
            </a:r>
          </a:p>
        </p:txBody>
      </p:sp>
      <p:pic>
        <p:nvPicPr>
          <p:cNvPr id="40963" name="Picture 33" descr="aa"/>
          <p:cNvPicPr>
            <a:picLocks noChangeAspect="1" noChangeArrowheads="1"/>
          </p:cNvPicPr>
          <p:nvPr/>
        </p:nvPicPr>
        <p:blipFill>
          <a:blip r:embed="rId2" cstate="print"/>
          <a:srcRect l="22144" t="793" r="18489" b="5952"/>
          <a:stretch>
            <a:fillRect/>
          </a:stretch>
        </p:blipFill>
        <p:spPr bwMode="auto">
          <a:xfrm>
            <a:off x="2051050" y="981075"/>
            <a:ext cx="47021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常见故障举例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291513" cy="518457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吞吐量很低：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需要检查存在错误的类型，可能是网卡的故障</a:t>
            </a:r>
          </a:p>
          <a:p>
            <a:pPr eaLnBrk="1" hangingPunct="1">
              <a:defRPr/>
            </a:pPr>
            <a:r>
              <a:rPr lang="zh-CN" altLang="en-US" dirty="0" smtClean="0"/>
              <a:t>大量的帧</a:t>
            </a:r>
            <a:r>
              <a:rPr lang="en-US" altLang="zh-CN" dirty="0" smtClean="0"/>
              <a:t>RCS</a:t>
            </a:r>
            <a:r>
              <a:rPr lang="zh-CN" altLang="en-US" dirty="0" smtClean="0"/>
              <a:t>校验错误、长度小于</a:t>
            </a:r>
            <a:r>
              <a:rPr lang="en-US" altLang="zh-CN" dirty="0" smtClean="0"/>
              <a:t>64</a:t>
            </a:r>
            <a:r>
              <a:rPr lang="zh-CN" altLang="en-US" dirty="0" smtClean="0"/>
              <a:t>字节等：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往往是端口之间双工不匹配，原因可能是设备之间的自动协商或是双方的连接错误所导致，可以下面的命令检查：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内的主机不能和其他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通信 ：</a:t>
            </a:r>
          </a:p>
          <a:p>
            <a:pPr lvl="1" eaLnBrk="1" hangingPunct="1">
              <a:defRPr/>
            </a:pPr>
            <a:r>
              <a:rPr lang="zh-CN" altLang="en-US" dirty="0" smtClean="0"/>
              <a:t>主机上错误的网关、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地址和子网掩码设置</a:t>
            </a:r>
          </a:p>
          <a:p>
            <a:pPr lvl="1" eaLnBrk="1" hangingPunct="1">
              <a:defRPr/>
            </a:pPr>
            <a:r>
              <a:rPr lang="zh-CN" altLang="en-US" dirty="0" smtClean="0"/>
              <a:t>主机所连接的端口被划分到了错误的</a:t>
            </a:r>
            <a:r>
              <a:rPr lang="en-US" altLang="zh-CN" dirty="0" smtClean="0"/>
              <a:t>VLAN</a:t>
            </a:r>
          </a:p>
          <a:p>
            <a:pPr lvl="1" eaLnBrk="1" hangingPunct="1">
              <a:defRPr/>
            </a:pPr>
            <a:r>
              <a:rPr lang="zh-CN" altLang="en-US" dirty="0" smtClean="0"/>
              <a:t>交换机上的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端口设置错误，例如缺省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设置不匹配，允许的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列表不正确等</a:t>
            </a:r>
          </a:p>
          <a:p>
            <a:pPr lvl="1" eaLnBrk="1" hangingPunct="1">
              <a:defRPr/>
            </a:pPr>
            <a:r>
              <a:rPr lang="zh-CN" altLang="en-US" dirty="0" smtClean="0"/>
              <a:t>路由器子接口或三层交换机</a:t>
            </a:r>
            <a:r>
              <a:rPr lang="en-US" altLang="zh-CN" dirty="0" smtClean="0"/>
              <a:t>SVI</a:t>
            </a:r>
            <a:r>
              <a:rPr lang="zh-CN" altLang="en-US" dirty="0" smtClean="0"/>
              <a:t>端口的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地址和子网掩码设置错误</a:t>
            </a:r>
          </a:p>
          <a:p>
            <a:pPr lvl="1" eaLnBrk="1" hangingPunct="1">
              <a:defRPr/>
            </a:pPr>
            <a:r>
              <a:rPr lang="zh-CN" altLang="en-US" dirty="0" smtClean="0"/>
              <a:t>路由器或者三层交换机可能需要添加到达其他子网的路由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VLAN</a:t>
            </a:r>
            <a:r>
              <a:rPr lang="zh-CN" altLang="en-US" smtClean="0"/>
              <a:t>错误排查方法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91513" cy="532859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dirty="0" smtClean="0"/>
              <a:t>从低层（物理层）逐步向上排查，如端口和线缆无故障，则：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检查主机的网络设置是否匹配和正确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show 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命令，确定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内的端口划分正确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show interface trunk</a:t>
            </a:r>
            <a:r>
              <a:rPr lang="zh-CN" altLang="en-US" dirty="0" smtClean="0"/>
              <a:t>命令，检查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链路两端的</a:t>
            </a:r>
            <a:r>
              <a:rPr lang="en-US" altLang="zh-CN" dirty="0" smtClean="0"/>
              <a:t>Trunk</a:t>
            </a:r>
            <a:r>
              <a:rPr lang="zh-CN" altLang="en-US" dirty="0" smtClean="0"/>
              <a:t>设置是否匹配且正确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show interface</a:t>
            </a:r>
            <a:r>
              <a:rPr lang="zh-CN" altLang="en-US" dirty="0" smtClean="0"/>
              <a:t>命令，确定是否设置了正确的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地址和子网掩码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show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route</a:t>
            </a:r>
            <a:r>
              <a:rPr lang="zh-CN" altLang="en-US" dirty="0" smtClean="0"/>
              <a:t>命令，确定各个子网都能够正确出现在路由表中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show interface </a:t>
            </a:r>
            <a:r>
              <a:rPr lang="en-US" altLang="zh-CN" i="1" dirty="0" err="1" smtClean="0"/>
              <a:t>subinterface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命令，检查路由器的子接口是否正确封装了</a:t>
            </a:r>
            <a:r>
              <a:rPr lang="en-US" altLang="zh-CN" dirty="0" smtClean="0"/>
              <a:t>802.1Q</a:t>
            </a:r>
            <a:r>
              <a:rPr lang="zh-CN" altLang="en-US" dirty="0" smtClean="0"/>
              <a:t>，并指定到了正确的</a:t>
            </a:r>
            <a:r>
              <a:rPr lang="en-US" altLang="zh-CN" dirty="0" smtClean="0"/>
              <a:t>VLAN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show interface</a:t>
            </a:r>
            <a:r>
              <a:rPr lang="zh-CN" altLang="en-US" dirty="0" smtClean="0"/>
              <a:t>命令，检查主机和交换机端口的速度和双工设置是否匹配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配置端口工作模式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b="1" dirty="0" smtClean="0"/>
              <a:t>duplex  </a:t>
            </a:r>
            <a:r>
              <a:rPr lang="en-US" altLang="zh-CN" dirty="0" smtClean="0"/>
              <a:t>{</a:t>
            </a:r>
            <a:r>
              <a:rPr lang="en-US" altLang="zh-CN" b="1" dirty="0" smtClean="0"/>
              <a:t>auto | full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half</a:t>
            </a:r>
            <a:r>
              <a:rPr lang="en-US" altLang="zh-CN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课程回顾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44575" y="1639888"/>
            <a:ext cx="61198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的概念</a:t>
            </a:r>
            <a:endParaRPr lang="zh-CN" altLang="en-US" sz="21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的用途和优点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的定义方法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802.1Q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配置</a:t>
            </a: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Trunk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利用路由器实现</a:t>
            </a: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间的通信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利用三层交换机实现</a:t>
            </a: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VLAN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间的通信</a:t>
            </a:r>
          </a:p>
        </p:txBody>
      </p:sp>
      <p:pic>
        <p:nvPicPr>
          <p:cNvPr id="45060" name="Picture 11" descr="ED00316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3716338"/>
            <a:ext cx="2168525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58404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126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4.1VLAN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广播域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能够接收到某个节点发送的广播信号的范围既是广播域。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通常</a:t>
            </a:r>
            <a:r>
              <a:rPr lang="zh-CN" altLang="en-US" dirty="0"/>
              <a:t>来说一个局域网就是一个广播域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广播域过大带来的问题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广播</a:t>
            </a:r>
            <a:r>
              <a:rPr lang="zh-CN" altLang="en-US" dirty="0" smtClean="0"/>
              <a:t>过多，导致带宽浪费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广播面</a:t>
            </a:r>
            <a:r>
              <a:rPr lang="zh-CN" altLang="en-US" dirty="0" smtClean="0"/>
              <a:t>大导致安全性降低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节点需要</a:t>
            </a:r>
            <a:r>
              <a:rPr lang="zh-CN" altLang="en-US" dirty="0" smtClean="0"/>
              <a:t>处理过多的广播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分割广播域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解决广播域过大的方法是分割</a:t>
            </a:r>
            <a:r>
              <a:rPr lang="zh-CN" altLang="en-US" dirty="0"/>
              <a:t>广播</a:t>
            </a:r>
            <a:r>
              <a:rPr lang="zh-CN" altLang="en-US" dirty="0" smtClean="0"/>
              <a:t>域，将一个大范围的广播域变成多个小范围的广播域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/>
              <a:t>分割</a:t>
            </a:r>
            <a:r>
              <a:rPr lang="zh-CN" altLang="en-US" dirty="0" smtClean="0"/>
              <a:t>广播域的方法</a:t>
            </a: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使用</a:t>
            </a:r>
            <a:r>
              <a:rPr lang="zh-CN" altLang="en-US" dirty="0" smtClean="0"/>
              <a:t>路由器分割成多</a:t>
            </a:r>
            <a:r>
              <a:rPr lang="zh-CN" altLang="en-US" dirty="0"/>
              <a:t>个子网</a:t>
            </a:r>
          </a:p>
          <a:p>
            <a:pPr lvl="1" eaLnBrk="1" hangingPunct="1">
              <a:defRPr/>
            </a:pPr>
            <a:r>
              <a:rPr lang="zh-CN" altLang="en-US" dirty="0"/>
              <a:t>使用虚拟</a:t>
            </a:r>
            <a:r>
              <a:rPr lang="zh-CN" altLang="en-US" dirty="0" smtClean="0"/>
              <a:t>局域网</a:t>
            </a:r>
            <a:r>
              <a:rPr lang="en-US" altLang="zh-CN" dirty="0" smtClean="0"/>
              <a:t>(VLAN)</a:t>
            </a:r>
            <a:r>
              <a:rPr lang="zh-CN" altLang="en-US" dirty="0" smtClean="0"/>
              <a:t>分割成多个子网</a:t>
            </a:r>
            <a:endParaRPr lang="en-US" altLang="zh-CN" dirty="0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5376892" y="3071810"/>
          <a:ext cx="3409950" cy="2047875"/>
        </p:xfrm>
        <a:graphic>
          <a:graphicData uri="http://schemas.openxmlformats.org/presentationml/2006/ole">
            <p:oleObj spid="_x0000_s52225" name="Visio" r:id="rId3" imgW="6392470" imgH="38452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VLAN</a:t>
            </a:r>
            <a:r>
              <a:rPr lang="zh-CN" altLang="en-US" smtClean="0"/>
              <a:t>的概念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91513" cy="44211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虚拟局域网（</a:t>
            </a:r>
            <a:r>
              <a:rPr lang="en-US" altLang="zh-CN" dirty="0" smtClean="0"/>
              <a:t>Virtual Local Area Network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dirty="0" smtClean="0"/>
              <a:t>将一个物理交换机通过配置变成多个逻辑上的交换机。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每一</a:t>
            </a:r>
            <a:r>
              <a:rPr lang="zh-CN" altLang="en-US" dirty="0" smtClean="0"/>
              <a:t>个逻辑交换机连接一个局域网（子网）</a:t>
            </a:r>
          </a:p>
        </p:txBody>
      </p:sp>
      <p:sp>
        <p:nvSpPr>
          <p:cNvPr id="327684" name="Oval 4"/>
          <p:cNvSpPr>
            <a:spLocks noChangeArrowheads="1"/>
          </p:cNvSpPr>
          <p:nvPr/>
        </p:nvSpPr>
        <p:spPr bwMode="auto">
          <a:xfrm rot="20052838">
            <a:off x="4646613" y="2852738"/>
            <a:ext cx="2070100" cy="3384550"/>
          </a:xfrm>
          <a:prstGeom prst="ellipse">
            <a:avLst/>
          </a:prstGeom>
          <a:gradFill rotWithShape="1">
            <a:gsLst>
              <a:gs pos="0">
                <a:srgbClr val="66FF66">
                  <a:gamma/>
                  <a:tint val="22353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9525" algn="ctr">
            <a:solidFill>
              <a:srgbClr val="66FF66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685" name="Oval 5"/>
          <p:cNvSpPr>
            <a:spLocks noChangeArrowheads="1"/>
          </p:cNvSpPr>
          <p:nvPr/>
        </p:nvSpPr>
        <p:spPr bwMode="auto">
          <a:xfrm rot="1503527">
            <a:off x="2570163" y="2852738"/>
            <a:ext cx="2068512" cy="33845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00">
                  <a:gamma/>
                  <a:tint val="15686"/>
                  <a:invGamma/>
                </a:srgbClr>
              </a:gs>
            </a:gsLst>
            <a:lin ang="18900000" scaled="1"/>
          </a:gradFill>
          <a:ln w="9525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3359150" y="2916238"/>
            <a:ext cx="2509838" cy="4460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687" name="Freeform 7"/>
          <p:cNvSpPr>
            <a:spLocks/>
          </p:cNvSpPr>
          <p:nvPr/>
        </p:nvSpPr>
        <p:spPr bwMode="auto">
          <a:xfrm>
            <a:off x="3735388" y="3044825"/>
            <a:ext cx="254000" cy="252413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88" name="Freeform 8"/>
          <p:cNvSpPr>
            <a:spLocks/>
          </p:cNvSpPr>
          <p:nvPr/>
        </p:nvSpPr>
        <p:spPr bwMode="auto">
          <a:xfrm>
            <a:off x="4237038" y="3044825"/>
            <a:ext cx="252412" cy="252413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89" name="Freeform 9"/>
          <p:cNvSpPr>
            <a:spLocks/>
          </p:cNvSpPr>
          <p:nvPr/>
        </p:nvSpPr>
        <p:spPr bwMode="auto">
          <a:xfrm>
            <a:off x="4740275" y="3044825"/>
            <a:ext cx="249238" cy="252413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0" name="Freeform 10"/>
          <p:cNvSpPr>
            <a:spLocks/>
          </p:cNvSpPr>
          <p:nvPr/>
        </p:nvSpPr>
        <p:spPr bwMode="auto">
          <a:xfrm>
            <a:off x="5241925" y="3044825"/>
            <a:ext cx="250825" cy="252413"/>
          </a:xfrm>
          <a:custGeom>
            <a:avLst/>
            <a:gdLst>
              <a:gd name="T0" fmla="*/ 136 w 454"/>
              <a:gd name="T1" fmla="*/ 0 h 499"/>
              <a:gd name="T2" fmla="*/ 0 w 454"/>
              <a:gd name="T3" fmla="*/ 136 h 499"/>
              <a:gd name="T4" fmla="*/ 0 w 454"/>
              <a:gd name="T5" fmla="*/ 499 h 499"/>
              <a:gd name="T6" fmla="*/ 454 w 454"/>
              <a:gd name="T7" fmla="*/ 499 h 499"/>
              <a:gd name="T8" fmla="*/ 454 w 454"/>
              <a:gd name="T9" fmla="*/ 136 h 499"/>
              <a:gd name="T10" fmla="*/ 317 w 454"/>
              <a:gd name="T11" fmla="*/ 0 h 499"/>
              <a:gd name="T12" fmla="*/ 136 w 454"/>
              <a:gd name="T1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4" h="499">
                <a:moveTo>
                  <a:pt x="136" y="0"/>
                </a:moveTo>
                <a:lnTo>
                  <a:pt x="0" y="136"/>
                </a:lnTo>
                <a:lnTo>
                  <a:pt x="0" y="499"/>
                </a:lnTo>
                <a:lnTo>
                  <a:pt x="454" y="499"/>
                </a:lnTo>
                <a:lnTo>
                  <a:pt x="454" y="136"/>
                </a:lnTo>
                <a:lnTo>
                  <a:pt x="317" y="0"/>
                </a:lnTo>
                <a:lnTo>
                  <a:pt x="136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54118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481263" y="3109913"/>
            <a:ext cx="877887" cy="303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交换机</a:t>
            </a:r>
          </a:p>
        </p:txBody>
      </p:sp>
      <p:sp>
        <p:nvSpPr>
          <p:cNvPr id="327692" name="Line 12"/>
          <p:cNvSpPr>
            <a:spLocks noChangeShapeType="1"/>
          </p:cNvSpPr>
          <p:nvPr/>
        </p:nvSpPr>
        <p:spPr bwMode="auto">
          <a:xfrm flipH="1" flipV="1">
            <a:off x="4049713" y="4256088"/>
            <a:ext cx="314325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3" name="Line 13"/>
          <p:cNvSpPr>
            <a:spLocks noChangeShapeType="1"/>
          </p:cNvSpPr>
          <p:nvPr/>
        </p:nvSpPr>
        <p:spPr bwMode="auto">
          <a:xfrm flipV="1">
            <a:off x="4865688" y="3298825"/>
            <a:ext cx="0" cy="957263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4" name="Line 14"/>
          <p:cNvSpPr>
            <a:spLocks noChangeShapeType="1"/>
          </p:cNvSpPr>
          <p:nvPr/>
        </p:nvSpPr>
        <p:spPr bwMode="auto">
          <a:xfrm flipV="1">
            <a:off x="4364038" y="3298825"/>
            <a:ext cx="0" cy="957263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5" name="Line 15"/>
          <p:cNvSpPr>
            <a:spLocks noChangeShapeType="1"/>
          </p:cNvSpPr>
          <p:nvPr/>
        </p:nvSpPr>
        <p:spPr bwMode="auto">
          <a:xfrm flipV="1">
            <a:off x="4049713" y="4256088"/>
            <a:ext cx="0" cy="576262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6" name="Line 16"/>
          <p:cNvSpPr>
            <a:spLocks noChangeShapeType="1"/>
          </p:cNvSpPr>
          <p:nvPr/>
        </p:nvSpPr>
        <p:spPr bwMode="auto">
          <a:xfrm flipH="1" flipV="1">
            <a:off x="4865688" y="4256088"/>
            <a:ext cx="314325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 flipV="1">
            <a:off x="5178425" y="4256088"/>
            <a:ext cx="0" cy="576262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 flipV="1">
            <a:off x="5365750" y="3298825"/>
            <a:ext cx="0" cy="8318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699" name="Line 19"/>
          <p:cNvSpPr>
            <a:spLocks noChangeShapeType="1"/>
          </p:cNvSpPr>
          <p:nvPr/>
        </p:nvSpPr>
        <p:spPr bwMode="auto">
          <a:xfrm flipV="1">
            <a:off x="3862388" y="3298825"/>
            <a:ext cx="0" cy="83185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00" name="Line 20"/>
          <p:cNvSpPr>
            <a:spLocks noChangeShapeType="1"/>
          </p:cNvSpPr>
          <p:nvPr/>
        </p:nvSpPr>
        <p:spPr bwMode="auto">
          <a:xfrm flipH="1" flipV="1">
            <a:off x="2857500" y="4130675"/>
            <a:ext cx="1004888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 flipH="1" flipV="1">
            <a:off x="5365750" y="4130675"/>
            <a:ext cx="1006475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02" name="Line 22"/>
          <p:cNvSpPr>
            <a:spLocks noChangeShapeType="1"/>
          </p:cNvSpPr>
          <p:nvPr/>
        </p:nvSpPr>
        <p:spPr bwMode="auto">
          <a:xfrm flipV="1">
            <a:off x="2857500" y="4130675"/>
            <a:ext cx="0" cy="703263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6370638" y="4130675"/>
            <a:ext cx="0" cy="703263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216" name="Picture 24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4900" y="4767263"/>
            <a:ext cx="7286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7" name="Picture 2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813" y="4767263"/>
            <a:ext cx="73025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8" name="Picture 2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3488" y="4767263"/>
            <a:ext cx="73025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9" name="Picture 2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4767263"/>
            <a:ext cx="73025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08" name="Line 28"/>
          <p:cNvSpPr>
            <a:spLocks noChangeShapeType="1"/>
          </p:cNvSpPr>
          <p:nvPr/>
        </p:nvSpPr>
        <p:spPr bwMode="auto">
          <a:xfrm flipV="1">
            <a:off x="2732088" y="4130675"/>
            <a:ext cx="0" cy="5730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09" name="Line 29"/>
          <p:cNvSpPr>
            <a:spLocks noChangeShapeType="1"/>
          </p:cNvSpPr>
          <p:nvPr/>
        </p:nvSpPr>
        <p:spPr bwMode="auto">
          <a:xfrm>
            <a:off x="3924300" y="4256088"/>
            <a:ext cx="0" cy="511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10" name="Line 30"/>
          <p:cNvSpPr>
            <a:spLocks noChangeShapeType="1"/>
          </p:cNvSpPr>
          <p:nvPr/>
        </p:nvSpPr>
        <p:spPr bwMode="auto">
          <a:xfrm flipV="1">
            <a:off x="3735388" y="3427413"/>
            <a:ext cx="0" cy="574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11" name="Line 31"/>
          <p:cNvSpPr>
            <a:spLocks noChangeShapeType="1"/>
          </p:cNvSpPr>
          <p:nvPr/>
        </p:nvSpPr>
        <p:spPr bwMode="auto">
          <a:xfrm>
            <a:off x="4237038" y="3427413"/>
            <a:ext cx="0" cy="574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1979613" y="4513263"/>
            <a:ext cx="8778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广播帧</a:t>
            </a:r>
          </a:p>
        </p:txBody>
      </p:sp>
      <p:sp>
        <p:nvSpPr>
          <p:cNvPr id="8225" name="Text Box 39"/>
          <p:cNvSpPr txBox="1">
            <a:spLocks noChangeArrowheads="1"/>
          </p:cNvSpPr>
          <p:nvPr/>
        </p:nvSpPr>
        <p:spPr bwMode="auto">
          <a:xfrm>
            <a:off x="3171825" y="4513263"/>
            <a:ext cx="8778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zh-CN" altLang="en-US" sz="1400" b="1">
                <a:effectLst/>
                <a:ea typeface="宋体" pitchFamily="2" charset="-122"/>
              </a:rPr>
              <a:t>广播帧</a:t>
            </a:r>
          </a:p>
        </p:txBody>
      </p:sp>
      <p:sp>
        <p:nvSpPr>
          <p:cNvPr id="327720" name="Line 40"/>
          <p:cNvSpPr>
            <a:spLocks noChangeShapeType="1"/>
          </p:cNvSpPr>
          <p:nvPr/>
        </p:nvSpPr>
        <p:spPr bwMode="auto">
          <a:xfrm flipV="1">
            <a:off x="2732088" y="4002088"/>
            <a:ext cx="9413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7721" name="Line 41"/>
          <p:cNvSpPr>
            <a:spLocks noChangeShapeType="1"/>
          </p:cNvSpPr>
          <p:nvPr/>
        </p:nvSpPr>
        <p:spPr bwMode="auto">
          <a:xfrm flipH="1" flipV="1">
            <a:off x="3924300" y="4130675"/>
            <a:ext cx="3762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228" name="Text Box 42"/>
          <p:cNvSpPr txBox="1">
            <a:spLocks noChangeArrowheads="1"/>
          </p:cNvSpPr>
          <p:nvPr/>
        </p:nvSpPr>
        <p:spPr bwMode="auto">
          <a:xfrm>
            <a:off x="2795588" y="5661025"/>
            <a:ext cx="87788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VLAN 10</a:t>
            </a:r>
          </a:p>
        </p:txBody>
      </p:sp>
      <p:sp>
        <p:nvSpPr>
          <p:cNvPr id="8229" name="Text Box 43"/>
          <p:cNvSpPr txBox="1">
            <a:spLocks noChangeArrowheads="1"/>
          </p:cNvSpPr>
          <p:nvPr/>
        </p:nvSpPr>
        <p:spPr bwMode="auto">
          <a:xfrm>
            <a:off x="5556250" y="5597525"/>
            <a:ext cx="8778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VLAN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的</a:t>
            </a:r>
            <a:r>
              <a:rPr lang="zh-CN" altLang="en-US" dirty="0"/>
              <a:t>特点及用途</a:t>
            </a:r>
            <a:endParaRPr lang="zh-CN" altLang="en-US" dirty="0" smtClean="0"/>
          </a:p>
        </p:txBody>
      </p:sp>
      <p:sp>
        <p:nvSpPr>
          <p:cNvPr id="3287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4421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的特点：</a:t>
            </a:r>
          </a:p>
          <a:p>
            <a:pPr lvl="1" eaLnBrk="1" hangingPunct="1">
              <a:defRPr/>
            </a:pPr>
            <a:r>
              <a:rPr lang="zh-CN" altLang="en-US" dirty="0" smtClean="0"/>
              <a:t>基于逻辑的分组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在同一</a:t>
            </a:r>
            <a:r>
              <a:rPr lang="en-US" altLang="zh-CN" dirty="0"/>
              <a:t>VLAN</a:t>
            </a:r>
            <a:r>
              <a:rPr lang="zh-CN" altLang="en-US" dirty="0"/>
              <a:t>内和真实局域网</a:t>
            </a:r>
            <a:r>
              <a:rPr lang="zh-CN" altLang="en-US" dirty="0" smtClean="0"/>
              <a:t>相同</a:t>
            </a:r>
          </a:p>
          <a:p>
            <a:pPr lvl="1" eaLnBrk="1" hangingPunct="1">
              <a:defRPr/>
            </a:pPr>
            <a:r>
              <a:rPr lang="zh-CN" altLang="en-US" dirty="0" smtClean="0"/>
              <a:t>不受物理位置限制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减少节点在网络中移动带来的管理代价</a:t>
            </a:r>
          </a:p>
          <a:p>
            <a:pPr lvl="1" eaLnBrk="1" hangingPunct="1">
              <a:defRPr/>
            </a:pPr>
            <a:r>
              <a:rPr lang="zh-CN" altLang="en-US" dirty="0" smtClean="0"/>
              <a:t>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内用户要通信需要借助三层设备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VLAN</a:t>
            </a:r>
            <a:r>
              <a:rPr lang="zh-CN" altLang="en-US" dirty="0" smtClean="0"/>
              <a:t>的用途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控制</a:t>
            </a:r>
            <a:r>
              <a:rPr lang="zh-CN" altLang="en-US" dirty="0"/>
              <a:t>不必要的</a:t>
            </a:r>
            <a:r>
              <a:rPr lang="zh-CN" altLang="en-US" dirty="0" smtClean="0"/>
              <a:t>广播的扩散，从而提高</a:t>
            </a:r>
            <a:r>
              <a:rPr lang="zh-CN" altLang="en-US" dirty="0"/>
              <a:t>网络带宽利用率，减少资源浪费</a:t>
            </a:r>
          </a:p>
          <a:p>
            <a:pPr lvl="1" eaLnBrk="1" hangingPunct="1">
              <a:defRPr/>
            </a:pPr>
            <a:r>
              <a:rPr lang="zh-CN" altLang="en-US" dirty="0"/>
              <a:t>划分不同的用户组，对组之间的访问进行</a:t>
            </a:r>
            <a:r>
              <a:rPr lang="zh-CN" altLang="en-US" dirty="0" smtClean="0"/>
              <a:t>限制，从而增加安全性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70406_授课版PPT模板_段虎强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</TotalTime>
  <Words>2366</Words>
  <Application>Microsoft Office PowerPoint</Application>
  <PresentationFormat>全屏显示(4:3)</PresentationFormat>
  <Paragraphs>406</Paragraphs>
  <Slides>46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20070406_授课版PPT模板_段虎强</vt:lpstr>
      <vt:lpstr>Visio</vt:lpstr>
      <vt:lpstr>幻灯片 1</vt:lpstr>
      <vt:lpstr>【单元背景】</vt:lpstr>
      <vt:lpstr>本章内容</vt:lpstr>
      <vt:lpstr>学习目标</vt:lpstr>
      <vt:lpstr>课程议题</vt:lpstr>
      <vt:lpstr>广播域</vt:lpstr>
      <vt:lpstr>分割广播域</vt:lpstr>
      <vt:lpstr>VLAN的概念</vt:lpstr>
      <vt:lpstr>VLAN的特点及用途</vt:lpstr>
      <vt:lpstr>与物理位置无关的VLAN</vt:lpstr>
      <vt:lpstr>课程议题</vt:lpstr>
      <vt:lpstr>VLAN的定义方法</vt:lpstr>
      <vt:lpstr>基于端口的VLAN</vt:lpstr>
      <vt:lpstr>多交换机同VLAN的通信</vt:lpstr>
      <vt:lpstr>VLAN标准</vt:lpstr>
      <vt:lpstr>802.1Q帧格式</vt:lpstr>
      <vt:lpstr>交换机的端口模式</vt:lpstr>
      <vt:lpstr>802.1Q的Native VLAN</vt:lpstr>
      <vt:lpstr>课程议题</vt:lpstr>
      <vt:lpstr>VLAN的配置</vt:lpstr>
      <vt:lpstr>VLAN的配置</vt:lpstr>
      <vt:lpstr>向VLAN内添加端口</vt:lpstr>
      <vt:lpstr>配置VLAN Trunk</vt:lpstr>
      <vt:lpstr>配置VLAN Trunk举例</vt:lpstr>
      <vt:lpstr>查看VLAN配置</vt:lpstr>
      <vt:lpstr>查看VLAN配置</vt:lpstr>
      <vt:lpstr>定义Trunk端口的许可VLAN列表</vt:lpstr>
      <vt:lpstr>课程议题</vt:lpstr>
      <vt:lpstr>利用路由器实现VLAN间的通信</vt:lpstr>
      <vt:lpstr>利用单臂路由实现VLAN间的通信</vt:lpstr>
      <vt:lpstr>单臂路由的配置</vt:lpstr>
      <vt:lpstr>单臂路由配置举例</vt:lpstr>
      <vt:lpstr>查看单臂路由的配置</vt:lpstr>
      <vt:lpstr>幻灯片 34</vt:lpstr>
      <vt:lpstr>利用三层交换机实现VLAN间通信</vt:lpstr>
      <vt:lpstr>交换机的三层接口</vt:lpstr>
      <vt:lpstr>利用3层交换机实现VLAN间的通信</vt:lpstr>
      <vt:lpstr>利用三层交换机SVI技术实现VLAN间通信</vt:lpstr>
      <vt:lpstr>三层交换配置举例</vt:lpstr>
      <vt:lpstr>查看路由表</vt:lpstr>
      <vt:lpstr>课程议题</vt:lpstr>
      <vt:lpstr>常规局域网排错方法</vt:lpstr>
      <vt:lpstr>常见故障举例</vt:lpstr>
      <vt:lpstr>VLAN错误排查方法</vt:lpstr>
      <vt:lpstr>课程回顾</vt:lpstr>
      <vt:lpstr>幻灯片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Duanhq</dc:creator>
  <cp:lastModifiedBy>Windows 用户</cp:lastModifiedBy>
  <cp:revision>166</cp:revision>
  <dcterms:created xsi:type="dcterms:W3CDTF">2007-04-19T10:57:15Z</dcterms:created>
  <dcterms:modified xsi:type="dcterms:W3CDTF">2017-07-12T09:30:53Z</dcterms:modified>
</cp:coreProperties>
</file>