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431" r:id="rId3"/>
    <p:sldId id="270" r:id="rId4"/>
    <p:sldId id="279" r:id="rId5"/>
    <p:sldId id="356" r:id="rId6"/>
    <p:sldId id="363" r:id="rId7"/>
    <p:sldId id="364" r:id="rId8"/>
    <p:sldId id="365" r:id="rId9"/>
    <p:sldId id="366" r:id="rId10"/>
    <p:sldId id="397" r:id="rId11"/>
    <p:sldId id="367" r:id="rId12"/>
    <p:sldId id="368" r:id="rId13"/>
    <p:sldId id="371" r:id="rId14"/>
    <p:sldId id="372" r:id="rId15"/>
    <p:sldId id="373" r:id="rId16"/>
    <p:sldId id="414" r:id="rId17"/>
    <p:sldId id="374" r:id="rId18"/>
    <p:sldId id="375" r:id="rId19"/>
    <p:sldId id="376" r:id="rId20"/>
    <p:sldId id="377" r:id="rId21"/>
    <p:sldId id="378" r:id="rId22"/>
    <p:sldId id="370" r:id="rId23"/>
    <p:sldId id="380" r:id="rId24"/>
    <p:sldId id="379" r:id="rId25"/>
    <p:sldId id="382" r:id="rId26"/>
    <p:sldId id="398" r:id="rId27"/>
    <p:sldId id="383" r:id="rId28"/>
    <p:sldId id="384" r:id="rId29"/>
    <p:sldId id="385" r:id="rId30"/>
    <p:sldId id="415" r:id="rId31"/>
    <p:sldId id="386" r:id="rId32"/>
    <p:sldId id="387" r:id="rId33"/>
    <p:sldId id="399" r:id="rId34"/>
    <p:sldId id="388" r:id="rId35"/>
    <p:sldId id="389" r:id="rId36"/>
    <p:sldId id="390" r:id="rId37"/>
    <p:sldId id="391" r:id="rId38"/>
    <p:sldId id="392" r:id="rId39"/>
    <p:sldId id="393" r:id="rId40"/>
    <p:sldId id="394" r:id="rId41"/>
    <p:sldId id="395" r:id="rId42"/>
    <p:sldId id="407"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29" r:id="rId57"/>
    <p:sldId id="430" r:id="rId58"/>
    <p:sldId id="408" r:id="rId59"/>
    <p:sldId id="400" r:id="rId60"/>
    <p:sldId id="401" r:id="rId61"/>
    <p:sldId id="402" r:id="rId62"/>
    <p:sldId id="403" r:id="rId63"/>
    <p:sldId id="404" r:id="rId64"/>
    <p:sldId id="405" r:id="rId65"/>
    <p:sldId id="406" r:id="rId66"/>
    <p:sldId id="409" r:id="rId67"/>
    <p:sldId id="258" r:id="rId68"/>
  </p:sldIdLst>
  <p:sldSz cx="9144000" cy="6858000" type="screen4x3"/>
  <p:notesSz cx="6858000" cy="9144000"/>
  <p:defaultTextStyle>
    <a:defPPr>
      <a:defRPr lang="zh-CN"/>
    </a:defPPr>
    <a:lvl1pPr algn="l" rtl="0" fontAlgn="base">
      <a:lnSpc>
        <a:spcPct val="150000"/>
      </a:lnSpc>
      <a:spcBef>
        <a:spcPct val="50000"/>
      </a:spcBef>
      <a:spcAft>
        <a:spcPct val="0"/>
      </a:spcAft>
      <a:buFont typeface="Wingdings" pitchFamily="2" charset="2"/>
      <a:defRPr sz="12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1pPr>
    <a:lvl2pPr marL="457200" algn="l" rtl="0" fontAlgn="base">
      <a:lnSpc>
        <a:spcPct val="150000"/>
      </a:lnSpc>
      <a:spcBef>
        <a:spcPct val="50000"/>
      </a:spcBef>
      <a:spcAft>
        <a:spcPct val="0"/>
      </a:spcAft>
      <a:buFont typeface="Wingdings" pitchFamily="2" charset="2"/>
      <a:defRPr sz="12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2pPr>
    <a:lvl3pPr marL="914400" algn="l" rtl="0" fontAlgn="base">
      <a:lnSpc>
        <a:spcPct val="150000"/>
      </a:lnSpc>
      <a:spcBef>
        <a:spcPct val="50000"/>
      </a:spcBef>
      <a:spcAft>
        <a:spcPct val="0"/>
      </a:spcAft>
      <a:buFont typeface="Wingdings" pitchFamily="2" charset="2"/>
      <a:defRPr sz="12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3pPr>
    <a:lvl4pPr marL="1371600" algn="l" rtl="0" fontAlgn="base">
      <a:lnSpc>
        <a:spcPct val="150000"/>
      </a:lnSpc>
      <a:spcBef>
        <a:spcPct val="50000"/>
      </a:spcBef>
      <a:spcAft>
        <a:spcPct val="0"/>
      </a:spcAft>
      <a:buFont typeface="Wingdings" pitchFamily="2" charset="2"/>
      <a:defRPr sz="12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4pPr>
    <a:lvl5pPr marL="1828800" algn="l" rtl="0" fontAlgn="base">
      <a:lnSpc>
        <a:spcPct val="150000"/>
      </a:lnSpc>
      <a:spcBef>
        <a:spcPct val="50000"/>
      </a:spcBef>
      <a:spcAft>
        <a:spcPct val="0"/>
      </a:spcAft>
      <a:buFont typeface="Wingdings" pitchFamily="2" charset="2"/>
      <a:defRPr sz="12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5pPr>
    <a:lvl6pPr marL="2286000" algn="l" defTabSz="914400" rtl="0" eaLnBrk="1" latinLnBrk="0" hangingPunct="1">
      <a:defRPr sz="12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6pPr>
    <a:lvl7pPr marL="2743200" algn="l" defTabSz="914400" rtl="0" eaLnBrk="1" latinLnBrk="0" hangingPunct="1">
      <a:defRPr sz="12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7pPr>
    <a:lvl8pPr marL="3200400" algn="l" defTabSz="914400" rtl="0" eaLnBrk="1" latinLnBrk="0" hangingPunct="1">
      <a:defRPr sz="12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8pPr>
    <a:lvl9pPr marL="3657600" algn="l" defTabSz="914400" rtl="0" eaLnBrk="1" latinLnBrk="0" hangingPunct="1">
      <a:defRPr sz="12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A50021"/>
    <a:srgbClr val="A4001B"/>
    <a:srgbClr val="FCDCA2"/>
    <a:srgbClr val="CED3DE"/>
    <a:srgbClr val="FFFFFF"/>
    <a:srgbClr val="333399"/>
    <a:srgbClr val="FF9933"/>
    <a:srgbClr val="FF33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440" autoAdjust="0"/>
    <p:restoredTop sz="87910" autoAdjust="0"/>
  </p:normalViewPr>
  <p:slideViewPr>
    <p:cSldViewPr>
      <p:cViewPr>
        <p:scale>
          <a:sx n="60" d="100"/>
          <a:sy n="60" d="100"/>
        </p:scale>
        <p:origin x="-1620" y="-2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a:effectLst/>
                <a:ea typeface="宋体" pitchFamily="2" charset="-122"/>
              </a:defRPr>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a:effectLst/>
                <a:ea typeface="宋体" pitchFamily="2" charset="-122"/>
              </a:defRPr>
            </a:lvl1pPr>
          </a:lstStyle>
          <a:p>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a:effectLst/>
                <a:ea typeface="宋体" pitchFamily="2" charset="-122"/>
              </a:defRPr>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a:effectLst/>
                <a:ea typeface="宋体" pitchFamily="2" charset="-122"/>
              </a:defRPr>
            </a:lvl1pPr>
          </a:lstStyle>
          <a:p>
            <a:fld id="{FD141E0A-99A0-42BF-ABDE-868003FF8ED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557DDE-AFD9-4A04-9CC3-51B48D79F0D4}" type="slidenum">
              <a:rPr lang="en-US" altLang="zh-CN"/>
              <a:pPr/>
              <a:t>1</a:t>
            </a:fld>
            <a:endParaRPr lang="en-US" altLang="zh-CN"/>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ltLang="zh-CN"/>
          </a:p>
          <a:p>
            <a:r>
              <a:rPr lang="en-US" altLang="zh-C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781C9CF5-AA0C-493B-8188-843DE24E93DE}" type="slidenum">
              <a:rPr lang="en-US" altLang="zh-CN" smtClean="0">
                <a:ea typeface="宋体" charset="-122"/>
              </a:rPr>
              <a:pPr/>
              <a:t>43</a:t>
            </a:fld>
            <a:endParaRPr lang="en-US" altLang="zh-CN" smtClean="0">
              <a:ea typeface="宋体" charset="-122"/>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ltLang="zh-CN" smtClean="0">
              <a:ea typeface="宋体" charset="-122"/>
            </a:endParaRPr>
          </a:p>
          <a:p>
            <a:pPr eaLnBrk="1" hangingPunct="1"/>
            <a:r>
              <a:rPr lang="zh-CN" altLang="en-US" smtClean="0">
                <a:ea typeface="宋体" charset="-122"/>
              </a:rPr>
              <a:t>该页本章</a:t>
            </a:r>
            <a:r>
              <a:rPr lang="en-US" altLang="zh-CN" smtClean="0">
                <a:ea typeface="宋体" charset="-122"/>
              </a:rPr>
              <a:t>PPT</a:t>
            </a:r>
            <a:r>
              <a:rPr lang="zh-CN" altLang="en-US" smtClean="0">
                <a:ea typeface="宋体" charset="-122"/>
              </a:rPr>
              <a:t>每项议题首页，用于表述本议题的主题。每项议题的开始都要使用本页</a:t>
            </a:r>
          </a:p>
          <a:p>
            <a:pPr eaLnBrk="1" hangingPunct="1"/>
            <a:r>
              <a:rPr lang="zh-CN" altLang="en-US" smtClean="0">
                <a:ea typeface="宋体" charset="-122"/>
              </a:rPr>
              <a:t>    “课程议题”使用</a:t>
            </a:r>
            <a:r>
              <a:rPr lang="en-US" altLang="zh-CN" smtClean="0">
                <a:ea typeface="宋体" charset="-122"/>
              </a:rPr>
              <a:t>30</a:t>
            </a:r>
            <a:r>
              <a:rPr lang="zh-CN" altLang="en-US" smtClean="0">
                <a:ea typeface="宋体" charset="-122"/>
              </a:rPr>
              <a:t>磅黑体，黑色，加阴影。</a:t>
            </a:r>
          </a:p>
          <a:p>
            <a:pPr eaLnBrk="1" hangingPunct="1"/>
            <a:r>
              <a:rPr lang="zh-CN" altLang="en-US" smtClean="0">
                <a:ea typeface="宋体" charset="-122"/>
              </a:rPr>
              <a:t>    一级标题为“本章内容”的一级标题，位于红色部分最中央，使用</a:t>
            </a:r>
            <a:r>
              <a:rPr lang="en-US" altLang="zh-CN" smtClean="0">
                <a:ea typeface="宋体" charset="-122"/>
              </a:rPr>
              <a:t>28</a:t>
            </a:r>
            <a:r>
              <a:rPr lang="zh-CN" altLang="en-US" smtClean="0">
                <a:ea typeface="宋体" charset="-122"/>
              </a:rPr>
              <a:t>磅黑体，白色，加粗，加阴影。</a:t>
            </a:r>
          </a:p>
          <a:p>
            <a:pPr eaLnBrk="1" hangingPunct="1"/>
            <a:endParaRPr lang="zh-CN" altLang="en-US" smtClean="0">
              <a:ea typeface="宋体" charset="-122"/>
            </a:endParaRPr>
          </a:p>
          <a:p>
            <a:pPr eaLnBrk="1" hangingPunct="1"/>
            <a:r>
              <a:rPr lang="zh-CN" altLang="en-US" b="1" smtClean="0">
                <a:ea typeface="宋体" charset="-122"/>
              </a:rPr>
              <a:t>注：</a:t>
            </a:r>
          </a:p>
          <a:p>
            <a:pPr eaLnBrk="1" hangingPunct="1"/>
            <a:r>
              <a:rPr lang="zh-CN" altLang="en-US" smtClean="0">
                <a:ea typeface="宋体" charset="-122"/>
              </a:rPr>
              <a:t>本页适合长度较短的一级标题。</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EF6C9FC-3314-4071-90C6-B067D71D030E}" type="slidenum">
              <a:rPr lang="en-US" altLang="zh-CN" smtClean="0">
                <a:ea typeface="宋体" charset="-122"/>
              </a:rPr>
              <a:pPr/>
              <a:t>45</a:t>
            </a:fld>
            <a:endParaRPr lang="en-US" altLang="zh-CN" smtClean="0">
              <a:ea typeface="宋体" charset="-122"/>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ltLang="zh-CN" smtClean="0">
              <a:ea typeface="宋体" charset="-122"/>
            </a:endParaRPr>
          </a:p>
          <a:p>
            <a:pPr eaLnBrk="1" hangingPunct="1"/>
            <a:r>
              <a:rPr lang="zh-CN" altLang="en-US" smtClean="0">
                <a:ea typeface="宋体" charset="-122"/>
              </a:rPr>
              <a:t>该页本章</a:t>
            </a:r>
            <a:r>
              <a:rPr lang="en-US" altLang="zh-CN" smtClean="0">
                <a:ea typeface="宋体" charset="-122"/>
              </a:rPr>
              <a:t>PPT</a:t>
            </a:r>
            <a:r>
              <a:rPr lang="zh-CN" altLang="en-US" smtClean="0">
                <a:ea typeface="宋体" charset="-122"/>
              </a:rPr>
              <a:t>每项议题首页，用于表述本议题的主题。每项议题的开始都要使用本页</a:t>
            </a:r>
          </a:p>
          <a:p>
            <a:pPr eaLnBrk="1" hangingPunct="1"/>
            <a:r>
              <a:rPr lang="zh-CN" altLang="en-US" smtClean="0">
                <a:ea typeface="宋体" charset="-122"/>
              </a:rPr>
              <a:t>    “课程议题”使用</a:t>
            </a:r>
            <a:r>
              <a:rPr lang="en-US" altLang="zh-CN" smtClean="0">
                <a:ea typeface="宋体" charset="-122"/>
              </a:rPr>
              <a:t>30</a:t>
            </a:r>
            <a:r>
              <a:rPr lang="zh-CN" altLang="en-US" smtClean="0">
                <a:ea typeface="宋体" charset="-122"/>
              </a:rPr>
              <a:t>磅黑体，黑色，加阴影。</a:t>
            </a:r>
          </a:p>
          <a:p>
            <a:pPr eaLnBrk="1" hangingPunct="1"/>
            <a:r>
              <a:rPr lang="zh-CN" altLang="en-US" smtClean="0">
                <a:ea typeface="宋体" charset="-122"/>
              </a:rPr>
              <a:t>    一级标题为“本章内容”的一级标题，位于红色部分最中央，使用</a:t>
            </a:r>
            <a:r>
              <a:rPr lang="en-US" altLang="zh-CN" smtClean="0">
                <a:ea typeface="宋体" charset="-122"/>
              </a:rPr>
              <a:t>28</a:t>
            </a:r>
            <a:r>
              <a:rPr lang="zh-CN" altLang="en-US" smtClean="0">
                <a:ea typeface="宋体" charset="-122"/>
              </a:rPr>
              <a:t>磅黑体，白色，加粗，加阴影。</a:t>
            </a:r>
          </a:p>
          <a:p>
            <a:pPr eaLnBrk="1" hangingPunct="1"/>
            <a:endParaRPr lang="zh-CN" altLang="en-US" smtClean="0">
              <a:ea typeface="宋体" charset="-122"/>
            </a:endParaRPr>
          </a:p>
          <a:p>
            <a:pPr eaLnBrk="1" hangingPunct="1"/>
            <a:r>
              <a:rPr lang="zh-CN" altLang="en-US" b="1" smtClean="0">
                <a:ea typeface="宋体" charset="-122"/>
              </a:rPr>
              <a:t>注：</a:t>
            </a:r>
          </a:p>
          <a:p>
            <a:pPr eaLnBrk="1" hangingPunct="1"/>
            <a:r>
              <a:rPr lang="zh-CN" altLang="en-US" smtClean="0">
                <a:ea typeface="宋体" charset="-122"/>
              </a:rPr>
              <a:t>本页适合长度较短的一级标题。</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58ED432-F742-4A83-9EB9-F124690A13A3}" type="slidenum">
              <a:rPr lang="en-US" altLang="zh-CN" smtClean="0">
                <a:ea typeface="宋体" charset="-122"/>
              </a:rPr>
              <a:pPr/>
              <a:t>46</a:t>
            </a:fld>
            <a:endParaRPr lang="en-US" altLang="zh-CN" smtClean="0">
              <a:ea typeface="宋体" charset="-122"/>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marL="228600" indent="-228600" eaLnBrk="1" hangingPunct="1"/>
            <a:r>
              <a:rPr lang="zh-CN" altLang="en-US" smtClean="0">
                <a:ea typeface="宋体" charset="-122"/>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D5FDF1CB-7771-4809-B807-264C8F5AE63D}" type="slidenum">
              <a:rPr lang="en-US" altLang="zh-CN" smtClean="0">
                <a:ea typeface="宋体" charset="-122"/>
              </a:rPr>
              <a:pPr/>
              <a:t>47</a:t>
            </a:fld>
            <a:endParaRPr lang="en-US" altLang="zh-CN" smtClean="0">
              <a:ea typeface="宋体"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zh-CN" altLang="en-US" smtClean="0">
                <a:ea typeface="宋体" charset="-122"/>
              </a:rP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AA4DDAC3-6909-4DC8-8D69-8B5E543FDAD6}" type="slidenum">
              <a:rPr lang="en-US" altLang="zh-CN" smtClean="0">
                <a:ea typeface="宋体" charset="-122"/>
              </a:rPr>
              <a:pPr/>
              <a:t>52</a:t>
            </a:fld>
            <a:endParaRPr lang="en-US" altLang="zh-CN" smtClean="0">
              <a:ea typeface="宋体" charset="-122"/>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ltLang="zh-CN" smtClean="0">
              <a:ea typeface="宋体" charset="-122"/>
            </a:endParaRPr>
          </a:p>
          <a:p>
            <a:pPr eaLnBrk="1" hangingPunct="1"/>
            <a:r>
              <a:rPr lang="zh-CN" altLang="en-US" smtClean="0">
                <a:ea typeface="宋体" charset="-122"/>
              </a:rPr>
              <a:t>该页本章</a:t>
            </a:r>
            <a:r>
              <a:rPr lang="en-US" altLang="zh-CN" smtClean="0">
                <a:ea typeface="宋体" charset="-122"/>
              </a:rPr>
              <a:t>PPT</a:t>
            </a:r>
            <a:r>
              <a:rPr lang="zh-CN" altLang="en-US" smtClean="0">
                <a:ea typeface="宋体" charset="-122"/>
              </a:rPr>
              <a:t>每项议题首页，用于表述本议题的主题。每项议题的开始都要使用本页</a:t>
            </a:r>
          </a:p>
          <a:p>
            <a:pPr eaLnBrk="1" hangingPunct="1"/>
            <a:r>
              <a:rPr lang="zh-CN" altLang="en-US" smtClean="0">
                <a:ea typeface="宋体" charset="-122"/>
              </a:rPr>
              <a:t>    “课程议题”使用</a:t>
            </a:r>
            <a:r>
              <a:rPr lang="en-US" altLang="zh-CN" smtClean="0">
                <a:ea typeface="宋体" charset="-122"/>
              </a:rPr>
              <a:t>30</a:t>
            </a:r>
            <a:r>
              <a:rPr lang="zh-CN" altLang="en-US" smtClean="0">
                <a:ea typeface="宋体" charset="-122"/>
              </a:rPr>
              <a:t>磅黑体，黑色，加阴影。</a:t>
            </a:r>
          </a:p>
          <a:p>
            <a:pPr eaLnBrk="1" hangingPunct="1"/>
            <a:r>
              <a:rPr lang="zh-CN" altLang="en-US" smtClean="0">
                <a:ea typeface="宋体" charset="-122"/>
              </a:rPr>
              <a:t>    一级标题为“本章内容”的一级标题，位于红色部分最中央，使用</a:t>
            </a:r>
            <a:r>
              <a:rPr lang="en-US" altLang="zh-CN" smtClean="0">
                <a:ea typeface="宋体" charset="-122"/>
              </a:rPr>
              <a:t>28</a:t>
            </a:r>
            <a:r>
              <a:rPr lang="zh-CN" altLang="en-US" smtClean="0">
                <a:ea typeface="宋体" charset="-122"/>
              </a:rPr>
              <a:t>磅黑体，白色，加粗，加阴影。</a:t>
            </a:r>
          </a:p>
          <a:p>
            <a:pPr eaLnBrk="1" hangingPunct="1"/>
            <a:endParaRPr lang="zh-CN" altLang="en-US" smtClean="0">
              <a:ea typeface="宋体" charset="-122"/>
            </a:endParaRPr>
          </a:p>
          <a:p>
            <a:pPr eaLnBrk="1" hangingPunct="1"/>
            <a:r>
              <a:rPr lang="zh-CN" altLang="en-US" b="1" smtClean="0">
                <a:ea typeface="宋体" charset="-122"/>
              </a:rPr>
              <a:t>注：</a:t>
            </a:r>
          </a:p>
          <a:p>
            <a:pPr eaLnBrk="1" hangingPunct="1"/>
            <a:r>
              <a:rPr lang="zh-CN" altLang="en-US" smtClean="0">
                <a:ea typeface="宋体" charset="-122"/>
              </a:rPr>
              <a:t>本页适合长度较短的一级标题。</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71CAE6-001C-437D-A028-E97177F38731}" type="slidenum">
              <a:rPr lang="en-US" altLang="zh-CN"/>
              <a:pPr/>
              <a:t>58</a:t>
            </a:fld>
            <a:endParaRPr lang="en-US" altLang="zh-CN"/>
          </a:p>
        </p:txBody>
      </p:sp>
      <p:sp>
        <p:nvSpPr>
          <p:cNvPr id="423938" name="Rectangle 2"/>
          <p:cNvSpPr>
            <a:spLocks noGrp="1" noRot="1" noChangeAspec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68219D-A320-4D0F-A3B5-77239127493F}" type="slidenum">
              <a:rPr lang="en-US" altLang="zh-CN"/>
              <a:pPr/>
              <a:t>67</a:t>
            </a:fld>
            <a:endParaRPr lang="en-US" altLang="zh-CN"/>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pPr marL="685800" lvl="1" indent="-228600" algn="just"/>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2A726-84CD-4B4D-894C-0D6B3CA18D78}" type="slidenum">
              <a:rPr lang="en-US" altLang="zh-CN"/>
              <a:pPr/>
              <a:t>2</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D2A726-84CD-4B4D-894C-0D6B3CA18D78}" type="slidenum">
              <a:rPr lang="en-US" altLang="zh-CN"/>
              <a:pPr/>
              <a:t>3</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82A097-A50D-460A-AA53-DD82F13B5AA9}" type="slidenum">
              <a:rPr lang="en-US" altLang="zh-CN"/>
              <a:pPr/>
              <a:t>4</a:t>
            </a:fld>
            <a:endParaRPr lang="en-US" altLang="zh-C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ltLang="zh-CN"/>
          </a:p>
          <a:p>
            <a:r>
              <a:rPr lang="zh-CN" alt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73DA99-3355-4533-A09B-49E529153BEA}" type="slidenum">
              <a:rPr lang="en-US" altLang="zh-CN"/>
              <a:pPr/>
              <a:t>5</a:t>
            </a:fld>
            <a:endParaRPr lang="en-US" altLang="zh-CN"/>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C28FE-A9F0-4D7D-BA47-51B4390F9BF1}" type="slidenum">
              <a:rPr lang="en-US" altLang="zh-CN"/>
              <a:pPr/>
              <a:t>10</a:t>
            </a:fld>
            <a:endParaRPr lang="en-US" altLang="zh-CN"/>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C28FE-A9F0-4D7D-BA47-51B4390F9BF1}" type="slidenum">
              <a:rPr lang="en-US" altLang="zh-CN"/>
              <a:pPr/>
              <a:t>16</a:t>
            </a:fld>
            <a:endParaRPr lang="en-US" altLang="zh-CN"/>
          </a:p>
        </p:txBody>
      </p:sp>
      <p:sp>
        <p:nvSpPr>
          <p:cNvPr id="405506" name="Rectangle 2"/>
          <p:cNvSpPr>
            <a:spLocks noGrp="1" noRot="1" noChangeAspec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A7B44-3469-45DD-A06A-AD152F6B4068}" type="slidenum">
              <a:rPr lang="en-US" altLang="zh-CN"/>
              <a:pPr/>
              <a:t>26</a:t>
            </a:fld>
            <a:endParaRPr lang="en-US" altLang="zh-CN"/>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6F95F-E0B3-47AA-B15A-9A26414B21A6}" type="slidenum">
              <a:rPr lang="en-US" altLang="zh-CN"/>
              <a:pPr/>
              <a:t>33</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 -</a:t>
            </a:r>
            <a:fld id="{99CE4092-0C61-455B-B1A1-76DD8E4EF139}" type="slidenum">
              <a:rPr lang="en-US" altLang="zh-CN"/>
              <a:pPr/>
              <a:t>‹#›</a:t>
            </a:fld>
            <a:endParaRPr lang="en-US" altLang="zh-CN"/>
          </a:p>
        </p:txBody>
      </p:sp>
      <p:pic>
        <p:nvPicPr>
          <p:cNvPr id="5" name="图片 4"/>
          <p:cNvPicPr>
            <a:picLocks noChangeAspect="1"/>
          </p:cNvPicPr>
          <p:nvPr userDrawn="1"/>
        </p:nvPicPr>
        <p:blipFill>
          <a:blip r:embed="rId2"/>
          <a:srcRect/>
          <a:stretch>
            <a:fillRect/>
          </a:stretch>
        </p:blipFill>
        <p:spPr bwMode="auto">
          <a:xfrm>
            <a:off x="7235825" y="6021388"/>
            <a:ext cx="1368425" cy="488950"/>
          </a:xfrm>
          <a:prstGeom prst="rect">
            <a:avLst/>
          </a:prstGeom>
          <a:noFill/>
          <a:ln w="9525">
            <a:noFill/>
            <a:miter lim="800000"/>
            <a:headEnd/>
            <a:tailEnd/>
          </a:ln>
        </p:spPr>
      </p:pic>
      <p:pic>
        <p:nvPicPr>
          <p:cNvPr id="6" name="图片 5" descr="1.jpg"/>
          <p:cNvPicPr>
            <a:picLocks noChangeAspect="1"/>
          </p:cNvPicPr>
          <p:nvPr userDrawn="1"/>
        </p:nvPicPr>
        <p:blipFill>
          <a:blip r:embed="rId3" cstate="print"/>
          <a:stretch>
            <a:fillRect/>
          </a:stretch>
        </p:blipFill>
        <p:spPr>
          <a:xfrm>
            <a:off x="6786578" y="5929330"/>
            <a:ext cx="2043105" cy="6404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 -</a:t>
            </a:r>
            <a:fld id="{BA11D63E-14BB-44A9-B5ED-EC485DCC34E1}" type="slidenum">
              <a:rPr lang="en-US" altLang="zh-CN"/>
              <a:pPr/>
              <a:t>‹#›</a:t>
            </a:fld>
            <a:endParaRPr lang="en-US" altLang="zh-CN"/>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188913"/>
            <a:ext cx="2071688"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67425" cy="5832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r>
              <a:rPr lang="en-US" altLang="zh-CN"/>
              <a:t> -</a:t>
            </a:r>
            <a:fld id="{85A3AC12-B5E3-4916-B259-44067B0544FB}" type="slidenum">
              <a:rPr lang="en-US" altLang="zh-CN"/>
              <a:pPr/>
              <a:t>‹#›</a:t>
            </a:fld>
            <a:endParaRPr lang="en-US" altLang="zh-CN"/>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68763" cy="4421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600200"/>
            <a:ext cx="4070350" cy="4421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a:xfrm>
            <a:off x="6804025" y="6192838"/>
            <a:ext cx="2133600" cy="476250"/>
          </a:xfrm>
        </p:spPr>
        <p:txBody>
          <a:bodyPr/>
          <a:lstStyle>
            <a:lvl1pPr>
              <a:defRPr/>
            </a:lvl1pPr>
          </a:lstStyle>
          <a:p>
            <a:r>
              <a:rPr lang="en-US" altLang="zh-CN"/>
              <a:t> -</a:t>
            </a:r>
            <a:fld id="{467A8068-250C-4E90-AA43-DB1539B3AA0C}" type="slidenum">
              <a:rPr lang="en-US" altLang="zh-CN"/>
              <a:pPr/>
              <a:t>‹#›</a:t>
            </a:fld>
            <a:endParaRPr lang="en-US" altLang="zh-CN"/>
          </a:p>
        </p:txBody>
      </p:sp>
      <p:pic>
        <p:nvPicPr>
          <p:cNvPr id="7" name="图片 6"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91513" cy="4421188"/>
          </a:xfrm>
        </p:spPr>
        <p:txBody>
          <a:bodyPr/>
          <a:lstStyle/>
          <a:p>
            <a:endParaRPr lang="zh-CN" altLang="en-US"/>
          </a:p>
        </p:txBody>
      </p:sp>
      <p:sp>
        <p:nvSpPr>
          <p:cNvPr id="4" name="灯片编号占位符 3"/>
          <p:cNvSpPr>
            <a:spLocks noGrp="1"/>
          </p:cNvSpPr>
          <p:nvPr>
            <p:ph type="sldNum" sz="quarter" idx="10"/>
          </p:nvPr>
        </p:nvSpPr>
        <p:spPr>
          <a:xfrm>
            <a:off x="6804025" y="6192838"/>
            <a:ext cx="2133600" cy="476250"/>
          </a:xfrm>
        </p:spPr>
        <p:txBody>
          <a:bodyPr/>
          <a:lstStyle>
            <a:lvl1pPr>
              <a:defRPr/>
            </a:lvl1pPr>
          </a:lstStyle>
          <a:p>
            <a:r>
              <a:rPr lang="en-US" altLang="zh-CN"/>
              <a:t> -</a:t>
            </a:r>
            <a:fld id="{23EFD9BE-4F6F-4D55-AD80-B7E0CA10392C}" type="slidenum">
              <a:rPr lang="en-US" altLang="zh-CN"/>
              <a:pPr/>
              <a:t>‹#›</a:t>
            </a:fld>
            <a:endParaRPr lang="en-US" altLang="zh-CN"/>
          </a:p>
        </p:txBody>
      </p:sp>
      <p:pic>
        <p:nvPicPr>
          <p:cNvPr id="5" name="图片 4"/>
          <p:cNvPicPr>
            <a:picLocks noChangeAspect="1"/>
          </p:cNvPicPr>
          <p:nvPr userDrawn="1"/>
        </p:nvPicPr>
        <p:blipFill>
          <a:blip r:embed="rId2"/>
          <a:srcRect/>
          <a:stretch>
            <a:fillRect/>
          </a:stretch>
        </p:blipFill>
        <p:spPr bwMode="auto">
          <a:xfrm>
            <a:off x="7235825" y="6021388"/>
            <a:ext cx="1368425" cy="488950"/>
          </a:xfrm>
          <a:prstGeom prst="rect">
            <a:avLst/>
          </a:prstGeom>
          <a:noFill/>
          <a:ln w="9525">
            <a:noFill/>
            <a:miter lim="800000"/>
            <a:headEnd/>
            <a:tailEnd/>
          </a:ln>
        </p:spPr>
      </p:pic>
      <p:pic>
        <p:nvPicPr>
          <p:cNvPr id="7" name="图片 6" descr="1.jpg"/>
          <p:cNvPicPr>
            <a:picLocks noChangeAspect="1"/>
          </p:cNvPicPr>
          <p:nvPr userDrawn="1"/>
        </p:nvPicPr>
        <p:blipFill>
          <a:blip r:embed="rId3" cstate="print"/>
          <a:stretch>
            <a:fillRect/>
          </a:stretch>
        </p:blipFill>
        <p:spPr>
          <a:xfrm>
            <a:off x="6786578" y="5929330"/>
            <a:ext cx="2043105" cy="64042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pic>
        <p:nvPicPr>
          <p:cNvPr id="6" name="图片 5"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68763" cy="4421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600200"/>
            <a:ext cx="4070350" cy="4421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r>
              <a:rPr lang="en-US" altLang="zh-CN"/>
              <a:t> -</a:t>
            </a:r>
            <a:fld id="{9C0CE71C-D2A4-4D37-B628-1B05FC3573C6}" type="slidenum">
              <a:rPr lang="en-US" altLang="zh-CN"/>
              <a:pPr/>
              <a:t>‹#›</a:t>
            </a:fld>
            <a:endParaRPr lang="en-US" altLang="zh-CN"/>
          </a:p>
        </p:txBody>
      </p:sp>
      <p:pic>
        <p:nvPicPr>
          <p:cNvPr id="7" name="图片 6"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r>
              <a:rPr lang="en-US" altLang="zh-CN"/>
              <a:t> -</a:t>
            </a:r>
            <a:fld id="{F21A4694-508E-4B8A-9F67-24C6E349C470}" type="slidenum">
              <a:rPr lang="en-US" altLang="zh-CN"/>
              <a:pPr/>
              <a:t>‹#›</a:t>
            </a:fld>
            <a:endParaRPr lang="en-US" altLang="zh-CN"/>
          </a:p>
        </p:txBody>
      </p:sp>
      <p:pic>
        <p:nvPicPr>
          <p:cNvPr id="9" name="图片 8"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r>
              <a:rPr lang="en-US" altLang="zh-CN"/>
              <a:t> -</a:t>
            </a:r>
            <a:fld id="{67BF0158-88C2-41A7-984F-621F9A25C30F}" type="slidenum">
              <a:rPr lang="en-US" altLang="zh-CN"/>
              <a:pPr/>
              <a:t>‹#›</a:t>
            </a:fld>
            <a:endParaRPr lang="en-US" altLang="zh-CN"/>
          </a:p>
        </p:txBody>
      </p:sp>
      <p:pic>
        <p:nvPicPr>
          <p:cNvPr id="5" name="图片 4"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r>
              <a:rPr lang="en-US" altLang="zh-CN"/>
              <a:t> -</a:t>
            </a:r>
            <a:fld id="{C990AED4-D128-4F5B-8697-231D02D17941}" type="slidenum">
              <a:rPr lang="en-US" altLang="zh-CN"/>
              <a:pPr/>
              <a:t>‹#›</a:t>
            </a:fld>
            <a:endParaRPr lang="en-US" altLang="zh-CN"/>
          </a:p>
        </p:txBody>
      </p:sp>
      <p:pic>
        <p:nvPicPr>
          <p:cNvPr id="4" name="图片 3"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en-US" altLang="zh-CN"/>
              <a:t> -</a:t>
            </a:r>
            <a:fld id="{DBF84BE5-9632-48AA-80CF-0FEF2605733F}" type="slidenum">
              <a:rPr lang="en-US" altLang="zh-CN"/>
              <a:pPr/>
              <a:t>‹#›</a:t>
            </a:fld>
            <a:endParaRPr lang="en-US" altLang="zh-CN"/>
          </a:p>
        </p:txBody>
      </p:sp>
      <p:pic>
        <p:nvPicPr>
          <p:cNvPr id="7" name="图片 6"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r>
              <a:rPr lang="en-US" altLang="zh-CN"/>
              <a:t> -</a:t>
            </a:r>
            <a:fld id="{30A0A593-1D1D-4C34-8AF3-A31377BF7DCD}" type="slidenum">
              <a:rPr lang="en-US" altLang="zh-CN"/>
              <a:pPr/>
              <a:t>‹#›</a:t>
            </a:fld>
            <a:endParaRPr lang="en-US" altLang="zh-CN"/>
          </a:p>
        </p:txBody>
      </p:sp>
      <p:pic>
        <p:nvPicPr>
          <p:cNvPr id="7" name="图片 6" descr="1.jpg"/>
          <p:cNvPicPr>
            <a:picLocks noChangeAspect="1"/>
          </p:cNvPicPr>
          <p:nvPr userDrawn="1"/>
        </p:nvPicPr>
        <p:blipFill>
          <a:blip r:embed="rId2" cstate="print"/>
          <a:stretch>
            <a:fillRect/>
          </a:stretch>
        </p:blipFill>
        <p:spPr>
          <a:xfrm>
            <a:off x="6786578" y="5929330"/>
            <a:ext cx="2043105" cy="64042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7499350"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91513" cy="4421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正文</a:t>
            </a:r>
          </a:p>
          <a:p>
            <a:pPr lvl="3"/>
            <a:endParaRPr lang="zh-CN" altLang="en-US" smtClean="0"/>
          </a:p>
          <a:p>
            <a:pPr lvl="3"/>
            <a:endParaRPr lang="zh-CN" altLang="en-US" smtClean="0"/>
          </a:p>
          <a:p>
            <a:pPr lvl="3"/>
            <a:endParaRPr lang="en-US" altLang="zh-CN" smtClean="0"/>
          </a:p>
        </p:txBody>
      </p:sp>
      <p:sp>
        <p:nvSpPr>
          <p:cNvPr id="1033" name="Rectangle 9"/>
          <p:cNvSpPr>
            <a:spLocks noGrp="1" noChangeArrowheads="1"/>
          </p:cNvSpPr>
          <p:nvPr>
            <p:ph type="sldNum" sz="quarter" idx="4"/>
          </p:nvPr>
        </p:nvSpPr>
        <p:spPr bwMode="auto">
          <a:xfrm>
            <a:off x="6804025" y="61928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1" sz="1600" b="1" i="1">
                <a:solidFill>
                  <a:srgbClr val="A4001B"/>
                </a:solidFill>
                <a:effectLst/>
                <a:latin typeface="仿宋_GB2312" pitchFamily="49" charset="-122"/>
                <a:ea typeface="仿宋_GB2312" pitchFamily="49" charset="-122"/>
              </a:defRPr>
            </a:lvl1pPr>
          </a:lstStyle>
          <a:p>
            <a:r>
              <a:rPr lang="en-US" altLang="zh-CN"/>
              <a:t> -</a:t>
            </a:r>
            <a:fld id="{0912F316-FC63-42D8-B641-86693C7FC1AA}" type="slidenum">
              <a:rPr lang="en-US" altLang="zh-CN"/>
              <a:pPr/>
              <a:t>‹#›</a:t>
            </a:fld>
            <a:endParaRPr lang="en-US" altLang="zh-CN"/>
          </a:p>
        </p:txBody>
      </p:sp>
      <p:pic>
        <p:nvPicPr>
          <p:cNvPr id="5" name="图片 4"/>
          <p:cNvPicPr>
            <a:picLocks noChangeAspect="1"/>
          </p:cNvPicPr>
          <p:nvPr userDrawn="1"/>
        </p:nvPicPr>
        <p:blipFill>
          <a:blip r:embed="rId16"/>
          <a:srcRect/>
          <a:stretch>
            <a:fillRect/>
          </a:stretch>
        </p:blipFill>
        <p:spPr bwMode="auto">
          <a:xfrm>
            <a:off x="7235825" y="6021388"/>
            <a:ext cx="1368425" cy="488950"/>
          </a:xfrm>
          <a:prstGeom prst="rect">
            <a:avLst/>
          </a:prstGeom>
          <a:noFill/>
          <a:ln w="9525">
            <a:noFill/>
            <a:miter lim="800000"/>
            <a:headEnd/>
            <a:tailEnd/>
          </a:ln>
        </p:spPr>
      </p:pic>
      <p:pic>
        <p:nvPicPr>
          <p:cNvPr id="6" name="图片 5" descr="1.jpg"/>
          <p:cNvPicPr>
            <a:picLocks noChangeAspect="1"/>
          </p:cNvPicPr>
          <p:nvPr userDrawn="1"/>
        </p:nvPicPr>
        <p:blipFill>
          <a:blip r:embed="rId17" cstate="print"/>
          <a:stretch>
            <a:fillRect/>
          </a:stretch>
        </p:blipFill>
        <p:spPr>
          <a:xfrm>
            <a:off x="6786578" y="5929330"/>
            <a:ext cx="2043105" cy="64042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rtl="0" fontAlgn="base">
        <a:spcBef>
          <a:spcPct val="0"/>
        </a:spcBef>
        <a:spcAft>
          <a:spcPct val="0"/>
        </a:spcAft>
        <a:defRPr sz="3000">
          <a:solidFill>
            <a:schemeClr val="tx1"/>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2pPr>
      <a:lvl3pPr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3pPr>
      <a:lvl4pPr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4pPr>
      <a:lvl5pPr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9pPr>
    </p:titleStyle>
    <p:bodyStyle>
      <a:lvl1pPr marL="342900" indent="-342900" algn="l" rtl="0" fontAlgn="base">
        <a:lnSpc>
          <a:spcPct val="150000"/>
        </a:lnSpc>
        <a:spcBef>
          <a:spcPct val="20000"/>
        </a:spcBef>
        <a:spcAft>
          <a:spcPct val="0"/>
        </a:spcAft>
        <a:buFont typeface="Wingdings" pitchFamily="2" charset="2"/>
        <a:buChar char="§"/>
        <a:defRPr sz="2100">
          <a:solidFill>
            <a:srgbClr val="A4001B"/>
          </a:solidFill>
          <a:effectLst>
            <a:outerShdw blurRad="38100" dist="38100" dir="2700000" algn="tl">
              <a:srgbClr val="C0C0C0"/>
            </a:outerShdw>
          </a:effectLst>
          <a:latin typeface="+mn-lt"/>
          <a:ea typeface="+mn-ea"/>
          <a:cs typeface="+mn-cs"/>
        </a:defRPr>
      </a:lvl1pPr>
      <a:lvl2pPr marL="742950" indent="-285750" algn="l" rtl="0" fontAlgn="base">
        <a:lnSpc>
          <a:spcPct val="130000"/>
        </a:lnSpc>
        <a:spcBef>
          <a:spcPct val="20000"/>
        </a:spcBef>
        <a:spcAft>
          <a:spcPct val="0"/>
        </a:spcAft>
        <a:buFont typeface="Wingdings" pitchFamily="2" charset="2"/>
        <a:buChar char="Ø"/>
        <a:defRPr>
          <a:solidFill>
            <a:srgbClr val="333399"/>
          </a:solidFill>
          <a:effectLst>
            <a:outerShdw blurRad="38100" dist="38100" dir="2700000" algn="tl">
              <a:srgbClr val="C0C0C0"/>
            </a:outerShdw>
          </a:effectLst>
          <a:latin typeface="+mn-lt"/>
          <a:ea typeface="华文细黑" pitchFamily="2" charset="-122"/>
        </a:defRPr>
      </a:lvl2pPr>
      <a:lvl3pPr marL="1143000" indent="-228600" algn="l" rtl="0" fontAlgn="base">
        <a:spcBef>
          <a:spcPct val="20000"/>
        </a:spcBef>
        <a:spcAft>
          <a:spcPct val="0"/>
        </a:spcAft>
        <a:buFont typeface="Wingdings" pitchFamily="2" charset="2"/>
        <a:buChar char="æ"/>
        <a:defRPr sz="1600">
          <a:solidFill>
            <a:schemeClr val="tx1"/>
          </a:solidFill>
          <a:latin typeface="+mn-lt"/>
          <a:ea typeface="华文细黑" pitchFamily="2" charset="-122"/>
        </a:defRPr>
      </a:lvl3pPr>
      <a:lvl4pPr marL="1600200" indent="-228600" algn="l" rtl="0" fontAlgn="base">
        <a:spcBef>
          <a:spcPct val="20000"/>
        </a:spcBef>
        <a:spcAft>
          <a:spcPct val="0"/>
        </a:spcAft>
        <a:defRPr sz="1600">
          <a:solidFill>
            <a:schemeClr val="tx1"/>
          </a:solidFill>
          <a:latin typeface="+mn-lt"/>
          <a:ea typeface="华文细黑" pitchFamily="2" charset="-122"/>
        </a:defRPr>
      </a:lvl4pPr>
      <a:lvl5pPr marL="2057400" indent="-228600" algn="l" rtl="0" fontAlgn="base">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body" idx="1"/>
          </p:nvPr>
        </p:nvSpPr>
        <p:spPr>
          <a:xfrm>
            <a:off x="571472" y="2928934"/>
            <a:ext cx="8229600" cy="1225550"/>
          </a:xfrm>
        </p:spPr>
        <p:txBody>
          <a:bodyPr/>
          <a:lstStyle/>
          <a:p>
            <a:pPr algn="ctr">
              <a:buNone/>
            </a:pPr>
            <a:r>
              <a:rPr lang="zh-CN" altLang="en-US" sz="4000" dirty="0" smtClean="0"/>
              <a:t>第</a:t>
            </a:r>
            <a:r>
              <a:rPr lang="en-US" sz="4000" dirty="0" smtClean="0"/>
              <a:t>5</a:t>
            </a:r>
            <a:r>
              <a:rPr lang="zh-CN" altLang="en-US" sz="4000" dirty="0" smtClean="0"/>
              <a:t>章</a:t>
            </a:r>
            <a:r>
              <a:rPr lang="en-US" sz="4000" dirty="0" smtClean="0"/>
              <a:t>  </a:t>
            </a:r>
            <a:r>
              <a:rPr lang="zh-CN" altLang="en-US" sz="4000" dirty="0" smtClean="0"/>
              <a:t>局域网中冗余链路</a:t>
            </a:r>
            <a:endParaRPr lang="zh-CN" altLang="en-US" sz="3800" b="1" dirty="0">
              <a:solidFill>
                <a:schemeClr val="tx1"/>
              </a:solidFill>
              <a:ea typeface="华文中宋" pitchFamily="2" charset="-122"/>
            </a:endParaRPr>
          </a:p>
        </p:txBody>
      </p:sp>
      <p:sp>
        <p:nvSpPr>
          <p:cNvPr id="3" name="Rectangle 5"/>
          <p:cNvSpPr txBox="1">
            <a:spLocks noChangeArrowheads="1"/>
          </p:cNvSpPr>
          <p:nvPr/>
        </p:nvSpPr>
        <p:spPr bwMode="auto">
          <a:xfrm>
            <a:off x="0" y="1000108"/>
            <a:ext cx="5357850" cy="1225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50000"/>
              </a:lnSpc>
              <a:spcBef>
                <a:spcPct val="20000"/>
              </a:spcBef>
              <a:spcAft>
                <a:spcPct val="0"/>
              </a:spcAft>
              <a:buClrTx/>
              <a:buSzTx/>
              <a:buFont typeface="Wingdings" pitchFamily="2" charset="2"/>
              <a:buNone/>
              <a:tabLst/>
              <a:defRPr/>
            </a:pPr>
            <a:r>
              <a:rPr lang="en-US" altLang="zh-CN" sz="4000" b="1" kern="0" dirty="0" smtClean="0">
                <a:effectLst>
                  <a:outerShdw blurRad="38100" dist="38100" dir="2700000" algn="tl">
                    <a:srgbClr val="C0C0C0"/>
                  </a:outerShdw>
                </a:effectLst>
                <a:latin typeface="+mn-ea"/>
                <a:ea typeface="+mn-ea"/>
              </a:rPr>
              <a:t>《</a:t>
            </a:r>
            <a:r>
              <a:rPr lang="zh-CN" altLang="en-US" sz="4000" b="1" kern="0" dirty="0" smtClean="0">
                <a:effectLst>
                  <a:outerShdw blurRad="38100" dist="38100" dir="2700000" algn="tl">
                    <a:srgbClr val="C0C0C0"/>
                  </a:outerShdw>
                </a:effectLst>
                <a:latin typeface="+mn-ea"/>
                <a:ea typeface="+mn-ea"/>
              </a:rPr>
              <a:t>网络互联网技术</a:t>
            </a:r>
            <a:r>
              <a:rPr lang="en-US" altLang="zh-CN" sz="4000" b="1" kern="0" dirty="0" smtClean="0">
                <a:effectLst>
                  <a:outerShdw blurRad="38100" dist="38100" dir="2700000" algn="tl">
                    <a:srgbClr val="C0C0C0"/>
                  </a:outerShdw>
                </a:effectLst>
                <a:latin typeface="+mn-ea"/>
                <a:ea typeface="+mn-ea"/>
              </a:rPr>
              <a:t>》</a:t>
            </a:r>
            <a:endParaRPr kumimoji="0" lang="zh-CN" altLang="en-US" sz="3800" b="1" i="0" u="none" strike="noStrike" kern="0" cap="none" spc="0" normalizeH="0" baseline="0" noProof="0" dirty="0" smtClean="0">
              <a:ln>
                <a:noFill/>
              </a:ln>
              <a:effectLst>
                <a:outerShdw blurRad="38100" dist="38100" dir="2700000" algn="tl">
                  <a:srgbClr val="C0C0C0"/>
                </a:outerShdw>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a:t>课程议题</a:t>
            </a:r>
          </a:p>
        </p:txBody>
      </p:sp>
      <p:grpSp>
        <p:nvGrpSpPr>
          <p:cNvPr id="404483" name="Group 3"/>
          <p:cNvGrpSpPr>
            <a:grpSpLocks/>
          </p:cNvGrpSpPr>
          <p:nvPr/>
        </p:nvGrpSpPr>
        <p:grpSpPr bwMode="auto">
          <a:xfrm>
            <a:off x="0" y="2060575"/>
            <a:ext cx="9144000" cy="2952750"/>
            <a:chOff x="0" y="1298"/>
            <a:chExt cx="5760" cy="1860"/>
          </a:xfrm>
        </p:grpSpPr>
        <p:sp>
          <p:nvSpPr>
            <p:cNvPr id="404484"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endParaRPr lang="zh-CN" altLang="en-US"/>
            </a:p>
          </p:txBody>
        </p:sp>
        <p:pic>
          <p:nvPicPr>
            <p:cNvPr id="404485" name="Picture 5" descr="愿景"/>
            <p:cNvPicPr>
              <a:picLocks noChangeAspect="1" noChangeArrowheads="1"/>
            </p:cNvPicPr>
            <p:nvPr/>
          </p:nvPicPr>
          <p:blipFill>
            <a:blip r:embed="rId3" cstate="print"/>
            <a:srcRect/>
            <a:stretch>
              <a:fillRect/>
            </a:stretch>
          </p:blipFill>
          <p:spPr bwMode="auto">
            <a:xfrm>
              <a:off x="2245" y="1298"/>
              <a:ext cx="3515" cy="1860"/>
            </a:xfrm>
            <a:prstGeom prst="rect">
              <a:avLst/>
            </a:prstGeom>
            <a:noFill/>
          </p:spPr>
        </p:pic>
      </p:grpSp>
      <p:sp>
        <p:nvSpPr>
          <p:cNvPr id="404486" name="Rectangle 6"/>
          <p:cNvSpPr>
            <a:spLocks noChangeArrowheads="1"/>
          </p:cNvSpPr>
          <p:nvPr/>
        </p:nvSpPr>
        <p:spPr bwMode="auto">
          <a:xfrm>
            <a:off x="-252413" y="3141663"/>
            <a:ext cx="3816351" cy="820737"/>
          </a:xfrm>
          <a:prstGeom prst="rect">
            <a:avLst/>
          </a:prstGeom>
          <a:noFill/>
          <a:ln w="9525">
            <a:noFill/>
            <a:miter lim="800000"/>
            <a:headEnd/>
            <a:tailEnd/>
          </a:ln>
          <a:effectLst/>
        </p:spPr>
        <p:txBody>
          <a:bodyPr/>
          <a:lstStyle/>
          <a:p>
            <a:pPr marL="342900" indent="-342900" algn="ctr">
              <a:spcBef>
                <a:spcPct val="20000"/>
              </a:spcBef>
            </a:pPr>
            <a:r>
              <a:rPr lang="en-US" altLang="zh-CN" sz="2800" b="1" dirty="0" smtClean="0">
                <a:solidFill>
                  <a:schemeClr val="bg1"/>
                </a:solidFill>
                <a:effectLst>
                  <a:outerShdw blurRad="38100" dist="38100" dir="2700000" algn="tl">
                    <a:srgbClr val="C0C0C0"/>
                  </a:outerShdw>
                </a:effectLst>
              </a:rPr>
              <a:t>4.2 </a:t>
            </a:r>
            <a:r>
              <a:rPr lang="zh-CN" altLang="en-US" sz="2800" b="1" dirty="0" smtClean="0">
                <a:solidFill>
                  <a:schemeClr val="bg1"/>
                </a:solidFill>
                <a:effectLst>
                  <a:outerShdw blurRad="38100" dist="38100" dir="2700000" algn="tl">
                    <a:srgbClr val="C0C0C0"/>
                  </a:outerShdw>
                </a:effectLst>
              </a:rPr>
              <a:t>生成</a:t>
            </a:r>
            <a:r>
              <a:rPr lang="zh-CN" altLang="en-US" sz="2800" b="1" dirty="0">
                <a:solidFill>
                  <a:schemeClr val="bg1"/>
                </a:solidFill>
                <a:effectLst>
                  <a:outerShdw blurRad="38100" dist="38100" dir="2700000" algn="tl">
                    <a:srgbClr val="C0C0C0"/>
                  </a:outerShdw>
                </a:effectLst>
              </a:rPr>
              <a:t>树协议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04483"/>
                                        </p:tgtEl>
                                        <p:attrNameLst>
                                          <p:attrName>style.visibility</p:attrName>
                                        </p:attrNameLst>
                                      </p:cBhvr>
                                      <p:to>
                                        <p:strVal val="visible"/>
                                      </p:to>
                                    </p:set>
                                    <p:animEffect transition="in" filter="blinds(horizontal)">
                                      <p:cBhvr>
                                        <p:cTn id="7" dur="1000"/>
                                        <p:tgtEl>
                                          <p:spTgt spid="404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r>
              <a:rPr lang="zh-CN" altLang="en-US"/>
              <a:t>生成树协议概述</a:t>
            </a:r>
          </a:p>
        </p:txBody>
      </p:sp>
      <p:sp>
        <p:nvSpPr>
          <p:cNvPr id="373763" name="Rectangle 3"/>
          <p:cNvSpPr>
            <a:spLocks noGrp="1" noChangeArrowheads="1"/>
          </p:cNvSpPr>
          <p:nvPr>
            <p:ph type="body" idx="1"/>
          </p:nvPr>
        </p:nvSpPr>
        <p:spPr>
          <a:xfrm>
            <a:off x="467544" y="1816124"/>
            <a:ext cx="4104456" cy="4421188"/>
          </a:xfrm>
        </p:spPr>
        <p:txBody>
          <a:bodyPr/>
          <a:lstStyle/>
          <a:p>
            <a:r>
              <a:rPr lang="zh-CN" altLang="en-US" dirty="0" smtClean="0"/>
              <a:t>工作原理</a:t>
            </a:r>
            <a:endParaRPr lang="en-US" altLang="zh-CN" dirty="0" smtClean="0"/>
          </a:p>
          <a:p>
            <a:pPr lvl="1"/>
            <a:r>
              <a:rPr lang="en-US" altLang="zh-CN" dirty="0" smtClean="0"/>
              <a:t>STP</a:t>
            </a:r>
            <a:r>
              <a:rPr lang="zh-CN" altLang="en-US" dirty="0" smtClean="0"/>
              <a:t>协议会阻塞冗余端口，使网络</a:t>
            </a:r>
            <a:r>
              <a:rPr lang="zh-CN" altLang="en-US" dirty="0"/>
              <a:t>中</a:t>
            </a:r>
            <a:r>
              <a:rPr lang="zh-CN" altLang="en-US" dirty="0" smtClean="0"/>
              <a:t>的节点在</a:t>
            </a:r>
            <a:r>
              <a:rPr lang="zh-CN" altLang="en-US" dirty="0"/>
              <a:t>通信时</a:t>
            </a:r>
            <a:r>
              <a:rPr lang="zh-CN" altLang="en-US" dirty="0" smtClean="0"/>
              <a:t>，只有</a:t>
            </a:r>
            <a:r>
              <a:rPr lang="zh-CN" altLang="en-US" dirty="0"/>
              <a:t>一条链路</a:t>
            </a:r>
            <a:r>
              <a:rPr lang="zh-CN" altLang="en-US" dirty="0" smtClean="0"/>
              <a:t>生效（没有冗余）</a:t>
            </a:r>
            <a:endParaRPr lang="zh-CN" altLang="en-US" dirty="0"/>
          </a:p>
          <a:p>
            <a:pPr lvl="1"/>
            <a:r>
              <a:rPr lang="zh-CN" altLang="en-US" dirty="0" smtClean="0"/>
              <a:t>当通信链路出现故障时，将处于</a:t>
            </a:r>
            <a:r>
              <a:rPr lang="zh-CN" altLang="en-US" dirty="0" smtClean="0">
                <a:latin typeface="华文细黑"/>
              </a:rPr>
              <a:t>“</a:t>
            </a:r>
            <a:r>
              <a:rPr lang="zh-CN" altLang="en-US" dirty="0" smtClean="0"/>
              <a:t>阻塞状态</a:t>
            </a:r>
            <a:r>
              <a:rPr lang="zh-CN" altLang="en-US" dirty="0" smtClean="0">
                <a:latin typeface="华文细黑"/>
              </a:rPr>
              <a:t>”</a:t>
            </a:r>
            <a:r>
              <a:rPr lang="zh-CN" altLang="en-US" dirty="0" smtClean="0"/>
              <a:t>的端口重新</a:t>
            </a:r>
            <a:r>
              <a:rPr lang="en-US" altLang="zh-CN" dirty="0" smtClean="0"/>
              <a:t/>
            </a:r>
            <a:br>
              <a:rPr lang="en-US" altLang="zh-CN" dirty="0" smtClean="0"/>
            </a:br>
            <a:r>
              <a:rPr lang="zh-CN" altLang="en-US" dirty="0" smtClean="0"/>
              <a:t>打开，从而保证网络正常通信</a:t>
            </a:r>
            <a:endParaRPr lang="en-US" altLang="zh-CN" dirty="0" smtClean="0"/>
          </a:p>
        </p:txBody>
      </p:sp>
      <p:sp>
        <p:nvSpPr>
          <p:cNvPr id="373765" name="Line 5"/>
          <p:cNvSpPr>
            <a:spLocks noChangeShapeType="1"/>
          </p:cNvSpPr>
          <p:nvPr/>
        </p:nvSpPr>
        <p:spPr bwMode="auto">
          <a:xfrm flipV="1">
            <a:off x="5579170" y="3357314"/>
            <a:ext cx="2376487" cy="0"/>
          </a:xfrm>
          <a:prstGeom prst="line">
            <a:avLst/>
          </a:prstGeom>
          <a:noFill/>
          <a:ln w="57150">
            <a:solidFill>
              <a:srgbClr val="E85298"/>
            </a:solidFill>
            <a:round/>
            <a:headEnd/>
            <a:tailEnd/>
          </a:ln>
          <a:effectLst/>
        </p:spPr>
        <p:txBody>
          <a:bodyPr/>
          <a:lstStyle/>
          <a:p>
            <a:endParaRPr lang="zh-CN" altLang="en-US"/>
          </a:p>
        </p:txBody>
      </p:sp>
      <p:sp>
        <p:nvSpPr>
          <p:cNvPr id="373766" name="Line 6"/>
          <p:cNvSpPr>
            <a:spLocks noChangeShapeType="1"/>
          </p:cNvSpPr>
          <p:nvPr/>
        </p:nvSpPr>
        <p:spPr bwMode="auto">
          <a:xfrm flipV="1">
            <a:off x="6947595" y="3573214"/>
            <a:ext cx="1079500" cy="1368425"/>
          </a:xfrm>
          <a:prstGeom prst="line">
            <a:avLst/>
          </a:prstGeom>
          <a:noFill/>
          <a:ln w="57150">
            <a:solidFill>
              <a:srgbClr val="E85298"/>
            </a:solidFill>
            <a:round/>
            <a:headEnd/>
            <a:tailEnd/>
          </a:ln>
          <a:effectLst/>
        </p:spPr>
        <p:txBody>
          <a:bodyPr/>
          <a:lstStyle/>
          <a:p>
            <a:endParaRPr lang="zh-CN" altLang="en-US"/>
          </a:p>
        </p:txBody>
      </p:sp>
      <p:sp>
        <p:nvSpPr>
          <p:cNvPr id="373767" name="Line 7"/>
          <p:cNvSpPr>
            <a:spLocks noChangeShapeType="1"/>
          </p:cNvSpPr>
          <p:nvPr/>
        </p:nvSpPr>
        <p:spPr bwMode="auto">
          <a:xfrm>
            <a:off x="5507732" y="3501777"/>
            <a:ext cx="1079500" cy="1439862"/>
          </a:xfrm>
          <a:prstGeom prst="line">
            <a:avLst/>
          </a:prstGeom>
          <a:noFill/>
          <a:ln w="28575">
            <a:solidFill>
              <a:srgbClr val="E85298"/>
            </a:solidFill>
            <a:prstDash val="dash"/>
            <a:round/>
            <a:headEnd/>
            <a:tailEnd/>
          </a:ln>
          <a:effectLst/>
        </p:spPr>
        <p:txBody>
          <a:bodyPr/>
          <a:lstStyle/>
          <a:p>
            <a:endParaRPr lang="zh-CN" altLang="en-US"/>
          </a:p>
        </p:txBody>
      </p:sp>
      <p:sp>
        <p:nvSpPr>
          <p:cNvPr id="373768" name="Text Box 8"/>
          <p:cNvSpPr txBox="1">
            <a:spLocks noChangeArrowheads="1"/>
          </p:cNvSpPr>
          <p:nvPr/>
        </p:nvSpPr>
        <p:spPr bwMode="auto">
          <a:xfrm>
            <a:off x="4931470" y="2636589"/>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SW1</a:t>
            </a:r>
          </a:p>
        </p:txBody>
      </p:sp>
      <p:sp>
        <p:nvSpPr>
          <p:cNvPr id="373769" name="Text Box 9"/>
          <p:cNvSpPr txBox="1">
            <a:spLocks noChangeArrowheads="1"/>
          </p:cNvSpPr>
          <p:nvPr/>
        </p:nvSpPr>
        <p:spPr bwMode="auto">
          <a:xfrm>
            <a:off x="7811195" y="2709614"/>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SW2</a:t>
            </a:r>
          </a:p>
        </p:txBody>
      </p:sp>
      <p:sp>
        <p:nvSpPr>
          <p:cNvPr id="373770" name="Text Box 10"/>
          <p:cNvSpPr txBox="1">
            <a:spLocks noChangeArrowheads="1"/>
          </p:cNvSpPr>
          <p:nvPr/>
        </p:nvSpPr>
        <p:spPr bwMode="auto">
          <a:xfrm>
            <a:off x="6442770" y="5444877"/>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SW3</a:t>
            </a:r>
          </a:p>
        </p:txBody>
      </p:sp>
      <p:sp>
        <p:nvSpPr>
          <p:cNvPr id="373771" name="Text Box 11"/>
          <p:cNvSpPr txBox="1">
            <a:spLocks noChangeArrowheads="1"/>
          </p:cNvSpPr>
          <p:nvPr/>
        </p:nvSpPr>
        <p:spPr bwMode="auto">
          <a:xfrm>
            <a:off x="5652195" y="3052514"/>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pic>
        <p:nvPicPr>
          <p:cNvPr id="373772" name="Picture 12" descr="固化汇聚交换机"/>
          <p:cNvPicPr>
            <a:picLocks noChangeAspect="1" noChangeArrowheads="1"/>
          </p:cNvPicPr>
          <p:nvPr/>
        </p:nvPicPr>
        <p:blipFill>
          <a:blip r:embed="rId2" cstate="print"/>
          <a:srcRect/>
          <a:stretch>
            <a:fillRect/>
          </a:stretch>
        </p:blipFill>
        <p:spPr bwMode="auto">
          <a:xfrm>
            <a:off x="6299895" y="4725739"/>
            <a:ext cx="935037" cy="703263"/>
          </a:xfrm>
          <a:prstGeom prst="rect">
            <a:avLst/>
          </a:prstGeom>
          <a:noFill/>
        </p:spPr>
      </p:pic>
      <p:pic>
        <p:nvPicPr>
          <p:cNvPr id="373773" name="Picture 13" descr="固化汇聚交换机"/>
          <p:cNvPicPr>
            <a:picLocks noChangeAspect="1" noChangeArrowheads="1"/>
          </p:cNvPicPr>
          <p:nvPr/>
        </p:nvPicPr>
        <p:blipFill>
          <a:blip r:embed="rId2" cstate="print"/>
          <a:srcRect/>
          <a:stretch>
            <a:fillRect/>
          </a:stretch>
        </p:blipFill>
        <p:spPr bwMode="auto">
          <a:xfrm>
            <a:off x="4860032" y="2996952"/>
            <a:ext cx="935038" cy="703262"/>
          </a:xfrm>
          <a:prstGeom prst="rect">
            <a:avLst/>
          </a:prstGeom>
          <a:noFill/>
        </p:spPr>
      </p:pic>
      <p:pic>
        <p:nvPicPr>
          <p:cNvPr id="373774" name="Picture 14" descr="固化汇聚交换机"/>
          <p:cNvPicPr>
            <a:picLocks noChangeAspect="1" noChangeArrowheads="1"/>
          </p:cNvPicPr>
          <p:nvPr/>
        </p:nvPicPr>
        <p:blipFill>
          <a:blip r:embed="rId2" cstate="print"/>
          <a:srcRect/>
          <a:stretch>
            <a:fillRect/>
          </a:stretch>
        </p:blipFill>
        <p:spPr bwMode="auto">
          <a:xfrm>
            <a:off x="7739757" y="3068389"/>
            <a:ext cx="935038" cy="703263"/>
          </a:xfrm>
          <a:prstGeom prst="rect">
            <a:avLst/>
          </a:prstGeom>
          <a:noFill/>
        </p:spPr>
      </p:pic>
      <p:sp>
        <p:nvSpPr>
          <p:cNvPr id="373775" name="Text Box 15"/>
          <p:cNvSpPr txBox="1">
            <a:spLocks noChangeArrowheads="1"/>
          </p:cNvSpPr>
          <p:nvPr/>
        </p:nvSpPr>
        <p:spPr bwMode="auto">
          <a:xfrm>
            <a:off x="7165082" y="3068389"/>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73776" name="Text Box 16"/>
          <p:cNvSpPr txBox="1">
            <a:spLocks noChangeArrowheads="1"/>
          </p:cNvSpPr>
          <p:nvPr/>
        </p:nvSpPr>
        <p:spPr bwMode="auto">
          <a:xfrm>
            <a:off x="5147370" y="3644652"/>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73777" name="Text Box 17"/>
          <p:cNvSpPr txBox="1">
            <a:spLocks noChangeArrowheads="1"/>
          </p:cNvSpPr>
          <p:nvPr/>
        </p:nvSpPr>
        <p:spPr bwMode="auto">
          <a:xfrm>
            <a:off x="5795070" y="4725739"/>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73778" name="Text Box 18"/>
          <p:cNvSpPr txBox="1">
            <a:spLocks noChangeArrowheads="1"/>
          </p:cNvSpPr>
          <p:nvPr/>
        </p:nvSpPr>
        <p:spPr bwMode="auto">
          <a:xfrm>
            <a:off x="7739757" y="3717677"/>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73779" name="Text Box 19"/>
          <p:cNvSpPr txBox="1">
            <a:spLocks noChangeArrowheads="1"/>
          </p:cNvSpPr>
          <p:nvPr/>
        </p:nvSpPr>
        <p:spPr bwMode="auto">
          <a:xfrm>
            <a:off x="7019032" y="4708277"/>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21" name="Rectangle 3"/>
          <p:cNvSpPr txBox="1">
            <a:spLocks noChangeArrowheads="1"/>
          </p:cNvSpPr>
          <p:nvPr/>
        </p:nvSpPr>
        <p:spPr bwMode="auto">
          <a:xfrm>
            <a:off x="467544" y="1196752"/>
            <a:ext cx="7704856" cy="639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0"/>
              </a:spcAft>
              <a:buClrTx/>
              <a:buSzTx/>
              <a:buFont typeface="Wingdings" pitchFamily="2" charset="2"/>
              <a:buChar char="§"/>
              <a:tabLst/>
              <a:defRPr/>
            </a:pPr>
            <a:r>
              <a:rPr kumimoji="0" lang="en-US" altLang="zh-CN"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IEEE 802.1d STP</a:t>
            </a:r>
            <a:r>
              <a:rPr kumimoji="0" lang="zh-CN" altLang="en-US"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a:t>
            </a:r>
            <a:r>
              <a:rPr kumimoji="0" lang="en-US" altLang="zh-CN"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Spanning-Tree Protocol</a:t>
            </a:r>
            <a:r>
              <a:rPr kumimoji="0" lang="zh-CN" altLang="en-US"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，生成树协议）：</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zh-CN" altLang="en-US"/>
              <a:t>生成树协议的</a:t>
            </a:r>
            <a:r>
              <a:rPr lang="en-US" altLang="zh-CN"/>
              <a:t>BPDU</a:t>
            </a:r>
          </a:p>
        </p:txBody>
      </p:sp>
      <p:sp>
        <p:nvSpPr>
          <p:cNvPr id="374787" name="Rectangle 3"/>
          <p:cNvSpPr>
            <a:spLocks noGrp="1" noChangeArrowheads="1"/>
          </p:cNvSpPr>
          <p:nvPr>
            <p:ph type="body" idx="1"/>
          </p:nvPr>
        </p:nvSpPr>
        <p:spPr/>
        <p:txBody>
          <a:bodyPr/>
          <a:lstStyle/>
          <a:p>
            <a:r>
              <a:rPr lang="zh-CN" altLang="en-US" dirty="0"/>
              <a:t>交换机或者网桥之间周期性地发送</a:t>
            </a:r>
            <a:r>
              <a:rPr lang="en-US" altLang="zh-CN" dirty="0"/>
              <a:t>STP</a:t>
            </a:r>
            <a:r>
              <a:rPr lang="zh-CN" altLang="en-US" dirty="0"/>
              <a:t>的桥接协议数据单元（</a:t>
            </a:r>
            <a:r>
              <a:rPr lang="en-US" altLang="zh-CN" dirty="0"/>
              <a:t>Bridge Protocol Data Unit </a:t>
            </a:r>
            <a:r>
              <a:rPr lang="zh-CN" altLang="en-US" dirty="0"/>
              <a:t>，</a:t>
            </a:r>
            <a:r>
              <a:rPr lang="en-US" altLang="zh-CN" dirty="0"/>
              <a:t>BPDU</a:t>
            </a:r>
            <a:r>
              <a:rPr lang="zh-CN" altLang="en-US" dirty="0"/>
              <a:t>），用于实现</a:t>
            </a:r>
            <a:r>
              <a:rPr lang="en-US" altLang="zh-CN" dirty="0"/>
              <a:t>STP</a:t>
            </a:r>
            <a:r>
              <a:rPr lang="zh-CN" altLang="en-US" dirty="0"/>
              <a:t>的功能</a:t>
            </a:r>
          </a:p>
          <a:p>
            <a:pPr lvl="1"/>
            <a:r>
              <a:rPr lang="zh-CN" altLang="en-US" dirty="0" smtClean="0"/>
              <a:t>默认每</a:t>
            </a:r>
            <a:r>
              <a:rPr lang="en-US" altLang="zh-CN" dirty="0"/>
              <a:t>2</a:t>
            </a:r>
            <a:r>
              <a:rPr lang="zh-CN" altLang="en-US" dirty="0"/>
              <a:t>秒发送一</a:t>
            </a:r>
            <a:r>
              <a:rPr lang="zh-CN" altLang="en-US" dirty="0" smtClean="0"/>
              <a:t>次</a:t>
            </a:r>
            <a:r>
              <a:rPr lang="en-US" altLang="zh-CN" dirty="0" smtClean="0"/>
              <a:t>BPDU</a:t>
            </a:r>
            <a:r>
              <a:rPr lang="zh-CN" altLang="en-US" dirty="0" smtClean="0"/>
              <a:t>组播</a:t>
            </a:r>
            <a:endParaRPr lang="zh-CN" altLang="en-US" dirty="0"/>
          </a:p>
          <a:p>
            <a:pPr lvl="1"/>
            <a:r>
              <a:rPr lang="zh-CN" altLang="en-US" dirty="0" smtClean="0"/>
              <a:t>组播</a:t>
            </a:r>
            <a:r>
              <a:rPr lang="zh-CN" altLang="en-US" dirty="0"/>
              <a:t>地址为：</a:t>
            </a:r>
            <a:r>
              <a:rPr lang="en-US" altLang="zh-CN" dirty="0" smtClean="0"/>
              <a:t>01-80-C2-00-00-00 </a:t>
            </a:r>
          </a:p>
          <a:p>
            <a:endParaRPr lang="en-US" altLang="zh-CN" dirty="0" smtClean="0"/>
          </a:p>
          <a:p>
            <a:r>
              <a:rPr lang="zh-CN" altLang="en-US" dirty="0" smtClean="0"/>
              <a:t>交换机会保存收到的高优先级的</a:t>
            </a:r>
            <a:r>
              <a:rPr lang="en-US" altLang="zh-CN" dirty="0" smtClean="0"/>
              <a:t>BPDU</a:t>
            </a:r>
            <a:r>
              <a:rPr lang="zh-CN" altLang="en-US" dirty="0" smtClean="0"/>
              <a:t>消息并泛洪，丢弃低优先级的</a:t>
            </a:r>
            <a:r>
              <a:rPr lang="en-US" altLang="zh-CN" dirty="0" smtClean="0"/>
              <a:t>BPDU</a:t>
            </a:r>
            <a:r>
              <a:rPr lang="zh-CN" altLang="en-US" dirty="0" smtClean="0"/>
              <a:t>消息</a:t>
            </a:r>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r>
              <a:rPr lang="en-US" altLang="zh-CN"/>
              <a:t>STP</a:t>
            </a:r>
            <a:r>
              <a:rPr lang="zh-CN" altLang="en-US"/>
              <a:t>的路径成本</a:t>
            </a:r>
          </a:p>
        </p:txBody>
      </p:sp>
      <p:sp>
        <p:nvSpPr>
          <p:cNvPr id="377859" name="Rectangle 3"/>
          <p:cNvSpPr>
            <a:spLocks noGrp="1" noChangeArrowheads="1"/>
          </p:cNvSpPr>
          <p:nvPr>
            <p:ph type="body" sz="half" idx="1"/>
          </p:nvPr>
        </p:nvSpPr>
        <p:spPr>
          <a:xfrm>
            <a:off x="457200" y="1268760"/>
            <a:ext cx="8362950" cy="4708525"/>
          </a:xfrm>
        </p:spPr>
        <p:txBody>
          <a:bodyPr/>
          <a:lstStyle/>
          <a:p>
            <a:r>
              <a:rPr lang="zh-CN" altLang="en-US" dirty="0"/>
              <a:t>路径成本的计算和链路的带宽相关联 </a:t>
            </a:r>
          </a:p>
          <a:p>
            <a:r>
              <a:rPr lang="zh-CN" altLang="en-US" dirty="0"/>
              <a:t>根路径成本就是到根网桥的路径中所有链路的路径成本的累计和 </a:t>
            </a:r>
          </a:p>
          <a:p>
            <a:r>
              <a:rPr lang="zh-CN" altLang="en-US" dirty="0"/>
              <a:t>修订前后的</a:t>
            </a:r>
            <a:r>
              <a:rPr lang="en-US" altLang="zh-CN" dirty="0"/>
              <a:t>802.1d</a:t>
            </a:r>
            <a:r>
              <a:rPr lang="zh-CN" altLang="en-US" dirty="0"/>
              <a:t>路径成本 </a:t>
            </a:r>
            <a:r>
              <a:rPr lang="zh-CN" altLang="en-US" dirty="0">
                <a:effectLst/>
              </a:rPr>
              <a:t>：</a:t>
            </a:r>
          </a:p>
        </p:txBody>
      </p:sp>
      <p:graphicFrame>
        <p:nvGraphicFramePr>
          <p:cNvPr id="377957" name="Group 101"/>
          <p:cNvGraphicFramePr>
            <a:graphicFrameLocks noGrp="1"/>
          </p:cNvGraphicFramePr>
          <p:nvPr>
            <p:ph sz="half" idx="2"/>
          </p:nvPr>
        </p:nvGraphicFramePr>
        <p:xfrm>
          <a:off x="1908175" y="3140968"/>
          <a:ext cx="5256213" cy="2332038"/>
        </p:xfrm>
        <a:graphic>
          <a:graphicData uri="http://schemas.openxmlformats.org/drawingml/2006/table">
            <a:tbl>
              <a:tblPr/>
              <a:tblGrid>
                <a:gridCol w="1752600"/>
                <a:gridCol w="1751013"/>
                <a:gridCol w="1752600"/>
              </a:tblGrid>
              <a:tr h="4667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cs typeface="Arial" charset="0"/>
                        </a:rPr>
                        <a:t>链路带宽</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Arial" charset="0"/>
                      </a:endParaRP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cs typeface="Arial" charset="0"/>
                        </a:rPr>
                        <a:t>成本（修订前）</a:t>
                      </a:r>
                      <a:endParaRPr kumimoji="0" lang="zh-CN" altLang="en-US" sz="16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cs typeface="Arial" charset="0"/>
                        </a:rPr>
                        <a:t>成本（修订后）</a:t>
                      </a:r>
                      <a:endParaRPr kumimoji="0" lang="zh-CN" altLang="en-US" sz="16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6E6E6"/>
                    </a:solid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10G</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2</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465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1000M</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4</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100M</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10</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19</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Arial" charset="0"/>
                        </a:rPr>
                        <a:t>10M</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100</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Arial" charset="0"/>
                        </a:rPr>
                        <a:t>100</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zh-CN" altLang="en-US"/>
              <a:t>网桥</a:t>
            </a:r>
            <a:r>
              <a:rPr lang="en-US" altLang="zh-CN"/>
              <a:t>ID</a:t>
            </a:r>
          </a:p>
        </p:txBody>
      </p:sp>
      <p:sp>
        <p:nvSpPr>
          <p:cNvPr id="378883" name="Rectangle 3"/>
          <p:cNvSpPr>
            <a:spLocks noGrp="1" noChangeArrowheads="1"/>
          </p:cNvSpPr>
          <p:nvPr>
            <p:ph type="body" idx="1"/>
          </p:nvPr>
        </p:nvSpPr>
        <p:spPr>
          <a:xfrm>
            <a:off x="457200" y="1268760"/>
            <a:ext cx="8291513" cy="4421188"/>
          </a:xfrm>
        </p:spPr>
        <p:txBody>
          <a:bodyPr/>
          <a:lstStyle/>
          <a:p>
            <a:r>
              <a:rPr lang="zh-CN" altLang="en-US" dirty="0"/>
              <a:t>用于选举根网桥：最低网桥</a:t>
            </a:r>
            <a:r>
              <a:rPr lang="en-US" altLang="zh-CN" dirty="0"/>
              <a:t>ID</a:t>
            </a:r>
            <a:r>
              <a:rPr lang="zh-CN" altLang="en-US" dirty="0"/>
              <a:t>的交换机将成为根</a:t>
            </a:r>
            <a:r>
              <a:rPr lang="zh-CN" altLang="en-US" dirty="0" smtClean="0"/>
              <a:t>网桥</a:t>
            </a:r>
            <a:endParaRPr lang="en-US" altLang="zh-CN" dirty="0" smtClean="0"/>
          </a:p>
          <a:p>
            <a:r>
              <a:rPr lang="zh-CN" altLang="en-US" dirty="0" smtClean="0"/>
              <a:t>网桥</a:t>
            </a:r>
            <a:r>
              <a:rPr lang="en-US" altLang="zh-CN" dirty="0" smtClean="0"/>
              <a:t>ID</a:t>
            </a:r>
            <a:r>
              <a:rPr lang="zh-CN" altLang="en-US" dirty="0" smtClean="0"/>
              <a:t>由网桥优先级和网桥</a:t>
            </a:r>
            <a:r>
              <a:rPr lang="en-US" altLang="zh-CN" dirty="0" smtClean="0"/>
              <a:t>MAC</a:t>
            </a:r>
            <a:r>
              <a:rPr lang="zh-CN" altLang="en-US" dirty="0" smtClean="0"/>
              <a:t>地址组成</a:t>
            </a:r>
            <a:endParaRPr lang="zh-CN" altLang="en-US" dirty="0"/>
          </a:p>
          <a:p>
            <a:endParaRPr lang="zh-CN" altLang="en-US" dirty="0"/>
          </a:p>
          <a:p>
            <a:endParaRPr lang="zh-CN" altLang="en-US" dirty="0"/>
          </a:p>
          <a:p>
            <a:endParaRPr lang="zh-CN" altLang="en-US" dirty="0"/>
          </a:p>
          <a:p>
            <a:pPr lvl="1"/>
            <a:endParaRPr lang="en-US" altLang="zh-CN" dirty="0" smtClean="0"/>
          </a:p>
          <a:p>
            <a:pPr lvl="1"/>
            <a:r>
              <a:rPr lang="zh-CN" altLang="en-US" dirty="0" smtClean="0"/>
              <a:t>网桥</a:t>
            </a:r>
            <a:r>
              <a:rPr lang="zh-CN" altLang="en-US" dirty="0"/>
              <a:t>优先级取值范围：</a:t>
            </a:r>
            <a:r>
              <a:rPr lang="en-US" altLang="zh-CN" dirty="0"/>
              <a:t>0</a:t>
            </a:r>
            <a:r>
              <a:rPr lang="zh-CN" altLang="en-US" dirty="0"/>
              <a:t>到</a:t>
            </a:r>
            <a:r>
              <a:rPr lang="en-US" altLang="zh-CN" dirty="0"/>
              <a:t>65535</a:t>
            </a:r>
            <a:r>
              <a:rPr lang="zh-CN" altLang="en-US" dirty="0"/>
              <a:t>；默认值：</a:t>
            </a:r>
            <a:r>
              <a:rPr lang="en-US" altLang="zh-CN" dirty="0"/>
              <a:t>32768</a:t>
            </a:r>
            <a:r>
              <a:rPr lang="zh-CN" altLang="en-US" dirty="0"/>
              <a:t>（</a:t>
            </a:r>
            <a:r>
              <a:rPr lang="en-US" altLang="zh-CN" dirty="0"/>
              <a:t>0x8000</a:t>
            </a:r>
            <a:r>
              <a:rPr lang="zh-CN" altLang="en-US" dirty="0"/>
              <a:t>）</a:t>
            </a:r>
          </a:p>
          <a:p>
            <a:pPr lvl="1"/>
            <a:r>
              <a:rPr lang="zh-CN" altLang="en-US" dirty="0"/>
              <a:t>首先判断网桥优先级，</a:t>
            </a:r>
            <a:r>
              <a:rPr lang="zh-CN" altLang="en-US" dirty="0" smtClean="0"/>
              <a:t>优先级值最小的</a:t>
            </a:r>
            <a:r>
              <a:rPr lang="zh-CN" altLang="en-US" dirty="0"/>
              <a:t>网桥将成为根网桥</a:t>
            </a:r>
          </a:p>
          <a:p>
            <a:pPr lvl="1"/>
            <a:r>
              <a:rPr lang="zh-CN" altLang="en-US" dirty="0"/>
              <a:t>如果网桥优先级相同，则比较网桥</a:t>
            </a:r>
            <a:r>
              <a:rPr lang="en-US" altLang="zh-CN" dirty="0"/>
              <a:t>MAC</a:t>
            </a:r>
            <a:r>
              <a:rPr lang="zh-CN" altLang="en-US" dirty="0"/>
              <a:t>地址，具有最低</a:t>
            </a:r>
            <a:r>
              <a:rPr lang="en-US" altLang="zh-CN" dirty="0"/>
              <a:t>MAC</a:t>
            </a:r>
            <a:r>
              <a:rPr lang="zh-CN" altLang="en-US" dirty="0"/>
              <a:t>地址的交换机或网桥将成为根网桥  </a:t>
            </a:r>
          </a:p>
        </p:txBody>
      </p:sp>
      <p:pic>
        <p:nvPicPr>
          <p:cNvPr id="378884" name="Picture 4" descr="aa"/>
          <p:cNvPicPr>
            <a:picLocks noChangeAspect="1" noChangeArrowheads="1"/>
          </p:cNvPicPr>
          <p:nvPr/>
        </p:nvPicPr>
        <p:blipFill>
          <a:blip r:embed="rId2" cstate="print"/>
          <a:srcRect l="9161" t="34842" r="42619" b="43544"/>
          <a:stretch>
            <a:fillRect/>
          </a:stretch>
        </p:blipFill>
        <p:spPr bwMode="auto">
          <a:xfrm>
            <a:off x="1692275" y="2428230"/>
            <a:ext cx="5113338" cy="17208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zh-CN" altLang="en-US"/>
              <a:t>端口</a:t>
            </a:r>
            <a:r>
              <a:rPr lang="en-US" altLang="zh-CN"/>
              <a:t>ID</a:t>
            </a:r>
          </a:p>
        </p:txBody>
      </p:sp>
      <p:sp>
        <p:nvSpPr>
          <p:cNvPr id="379907" name="Rectangle 3"/>
          <p:cNvSpPr>
            <a:spLocks noGrp="1" noChangeArrowheads="1"/>
          </p:cNvSpPr>
          <p:nvPr>
            <p:ph type="body" idx="1"/>
          </p:nvPr>
        </p:nvSpPr>
        <p:spPr>
          <a:xfrm>
            <a:off x="457200" y="1340768"/>
            <a:ext cx="8291513" cy="4680520"/>
          </a:xfrm>
        </p:spPr>
        <p:txBody>
          <a:bodyPr/>
          <a:lstStyle/>
          <a:p>
            <a:r>
              <a:rPr lang="zh-CN" altLang="en-US" dirty="0" smtClean="0"/>
              <a:t>用于选举根端口：端口</a:t>
            </a:r>
            <a:r>
              <a:rPr lang="en-US" altLang="zh-CN" dirty="0" smtClean="0"/>
              <a:t>ID</a:t>
            </a:r>
            <a:r>
              <a:rPr lang="zh-CN" altLang="en-US" dirty="0" smtClean="0"/>
              <a:t>最低的将成为根端口</a:t>
            </a:r>
            <a:endParaRPr lang="en-US" altLang="zh-CN" dirty="0" smtClean="0"/>
          </a:p>
          <a:p>
            <a:r>
              <a:rPr lang="zh-CN" altLang="en-US" dirty="0" smtClean="0"/>
              <a:t>端口</a:t>
            </a:r>
            <a:r>
              <a:rPr lang="en-US" altLang="zh-CN" dirty="0" smtClean="0"/>
              <a:t>ID</a:t>
            </a:r>
            <a:r>
              <a:rPr lang="zh-CN" altLang="en-US" dirty="0" smtClean="0"/>
              <a:t>由端口优先级和端口编号组成</a:t>
            </a:r>
            <a:endParaRPr lang="zh-CN" altLang="en-US" dirty="0"/>
          </a:p>
          <a:p>
            <a:endParaRPr lang="zh-CN" altLang="en-US" dirty="0"/>
          </a:p>
          <a:p>
            <a:endParaRPr lang="zh-CN" altLang="en-US" dirty="0"/>
          </a:p>
          <a:p>
            <a:endParaRPr lang="zh-CN" altLang="en-US" dirty="0"/>
          </a:p>
          <a:p>
            <a:endParaRPr lang="zh-CN" altLang="en-US" dirty="0"/>
          </a:p>
          <a:p>
            <a:pPr lvl="1"/>
            <a:r>
              <a:rPr lang="zh-CN" altLang="en-US" dirty="0"/>
              <a:t>端口优先级是从</a:t>
            </a:r>
            <a:r>
              <a:rPr lang="en-US" altLang="zh-CN" dirty="0"/>
              <a:t>0</a:t>
            </a:r>
            <a:r>
              <a:rPr lang="zh-CN" altLang="en-US" dirty="0"/>
              <a:t>到</a:t>
            </a:r>
            <a:r>
              <a:rPr lang="en-US" altLang="zh-CN" dirty="0"/>
              <a:t>255</a:t>
            </a:r>
            <a:r>
              <a:rPr lang="zh-CN" altLang="en-US" dirty="0"/>
              <a:t>的数字，默认值是</a:t>
            </a:r>
            <a:r>
              <a:rPr lang="en-US" altLang="zh-CN" dirty="0"/>
              <a:t>128</a:t>
            </a:r>
            <a:r>
              <a:rPr lang="zh-CN" altLang="en-US" dirty="0"/>
              <a:t>（</a:t>
            </a:r>
            <a:r>
              <a:rPr lang="en-US" altLang="zh-CN" dirty="0"/>
              <a:t>0x80</a:t>
            </a:r>
            <a:r>
              <a:rPr lang="zh-CN" altLang="en-US" dirty="0"/>
              <a:t>） </a:t>
            </a:r>
          </a:p>
          <a:p>
            <a:pPr lvl="1"/>
            <a:r>
              <a:rPr lang="zh-CN" altLang="en-US" dirty="0"/>
              <a:t>端口</a:t>
            </a:r>
            <a:r>
              <a:rPr lang="zh-CN" altLang="en-US" dirty="0" smtClean="0"/>
              <a:t>优先级值越</a:t>
            </a:r>
            <a:r>
              <a:rPr lang="zh-CN" altLang="en-US" dirty="0"/>
              <a:t>小，则优先级越高</a:t>
            </a:r>
          </a:p>
          <a:p>
            <a:pPr lvl="1"/>
            <a:r>
              <a:rPr lang="zh-CN" altLang="en-US" dirty="0"/>
              <a:t>如果端口优先级相同，则</a:t>
            </a:r>
            <a:r>
              <a:rPr lang="zh-CN" altLang="en-US" dirty="0" smtClean="0"/>
              <a:t>编号值越</a:t>
            </a:r>
            <a:r>
              <a:rPr lang="zh-CN" altLang="en-US" dirty="0"/>
              <a:t>小，优先级越高 </a:t>
            </a:r>
          </a:p>
        </p:txBody>
      </p:sp>
      <p:pic>
        <p:nvPicPr>
          <p:cNvPr id="379908" name="Picture 4" descr="aa"/>
          <p:cNvPicPr>
            <a:picLocks noChangeAspect="1" noChangeArrowheads="1"/>
          </p:cNvPicPr>
          <p:nvPr/>
        </p:nvPicPr>
        <p:blipFill>
          <a:blip r:embed="rId2" cstate="print"/>
          <a:srcRect l="7857" t="47263" r="52162" b="31126"/>
          <a:stretch>
            <a:fillRect/>
          </a:stretch>
        </p:blipFill>
        <p:spPr bwMode="auto">
          <a:xfrm>
            <a:off x="2124075" y="2657524"/>
            <a:ext cx="4392613" cy="17795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zh-CN" altLang="en-US"/>
              <a:t>课程议题</a:t>
            </a:r>
          </a:p>
        </p:txBody>
      </p:sp>
      <p:grpSp>
        <p:nvGrpSpPr>
          <p:cNvPr id="2" name="Group 3"/>
          <p:cNvGrpSpPr>
            <a:grpSpLocks/>
          </p:cNvGrpSpPr>
          <p:nvPr/>
        </p:nvGrpSpPr>
        <p:grpSpPr bwMode="auto">
          <a:xfrm>
            <a:off x="0" y="2060575"/>
            <a:ext cx="9144000" cy="2952750"/>
            <a:chOff x="0" y="1298"/>
            <a:chExt cx="5760" cy="1860"/>
          </a:xfrm>
        </p:grpSpPr>
        <p:sp>
          <p:nvSpPr>
            <p:cNvPr id="404484"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endParaRPr lang="zh-CN" altLang="en-US"/>
            </a:p>
          </p:txBody>
        </p:sp>
        <p:pic>
          <p:nvPicPr>
            <p:cNvPr id="404485" name="Picture 5" descr="愿景"/>
            <p:cNvPicPr>
              <a:picLocks noChangeAspect="1" noChangeArrowheads="1"/>
            </p:cNvPicPr>
            <p:nvPr/>
          </p:nvPicPr>
          <p:blipFill>
            <a:blip r:embed="rId3" cstate="print"/>
            <a:srcRect/>
            <a:stretch>
              <a:fillRect/>
            </a:stretch>
          </p:blipFill>
          <p:spPr bwMode="auto">
            <a:xfrm>
              <a:off x="2245" y="1298"/>
              <a:ext cx="3515" cy="1860"/>
            </a:xfrm>
            <a:prstGeom prst="rect">
              <a:avLst/>
            </a:prstGeom>
            <a:noFill/>
          </p:spPr>
        </p:pic>
      </p:grpSp>
      <p:sp>
        <p:nvSpPr>
          <p:cNvPr id="404486" name="Rectangle 6"/>
          <p:cNvSpPr>
            <a:spLocks noChangeArrowheads="1"/>
          </p:cNvSpPr>
          <p:nvPr/>
        </p:nvSpPr>
        <p:spPr bwMode="auto">
          <a:xfrm>
            <a:off x="-252413" y="3141663"/>
            <a:ext cx="3816351" cy="820737"/>
          </a:xfrm>
          <a:prstGeom prst="rect">
            <a:avLst/>
          </a:prstGeom>
          <a:noFill/>
          <a:ln w="9525">
            <a:noFill/>
            <a:miter lim="800000"/>
            <a:headEnd/>
            <a:tailEnd/>
          </a:ln>
          <a:effectLst/>
        </p:spPr>
        <p:txBody>
          <a:bodyPr/>
          <a:lstStyle/>
          <a:p>
            <a:pPr marL="342900" indent="-342900" algn="ctr">
              <a:spcBef>
                <a:spcPct val="20000"/>
              </a:spcBef>
            </a:pPr>
            <a:r>
              <a:rPr lang="zh-CN" altLang="en-US" sz="2800" b="1" dirty="0" smtClean="0">
                <a:solidFill>
                  <a:schemeClr val="bg1"/>
                </a:solidFill>
                <a:effectLst>
                  <a:outerShdw blurRad="38100" dist="38100" dir="2700000" algn="tl">
                    <a:srgbClr val="C0C0C0"/>
                  </a:outerShdw>
                </a:effectLst>
              </a:rPr>
              <a:t>生成树选举</a:t>
            </a:r>
            <a:endParaRPr lang="zh-CN" altLang="en-US" sz="2800" b="1" dirty="0">
              <a:solidFill>
                <a:schemeClr val="bg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r>
              <a:rPr lang="en-US" altLang="zh-CN"/>
              <a:t>STP</a:t>
            </a:r>
            <a:r>
              <a:rPr lang="zh-CN" altLang="en-US"/>
              <a:t>的工作过程</a:t>
            </a:r>
          </a:p>
        </p:txBody>
      </p:sp>
      <p:sp>
        <p:nvSpPr>
          <p:cNvPr id="380931" name="Rectangle 3"/>
          <p:cNvSpPr>
            <a:spLocks noGrp="1" noChangeArrowheads="1"/>
          </p:cNvSpPr>
          <p:nvPr>
            <p:ph type="body" idx="1"/>
          </p:nvPr>
        </p:nvSpPr>
        <p:spPr/>
        <p:txBody>
          <a:bodyPr/>
          <a:lstStyle/>
          <a:p>
            <a:r>
              <a:rPr lang="zh-CN" altLang="en-US"/>
              <a:t>第一步：选举一个根网桥；</a:t>
            </a:r>
          </a:p>
          <a:p>
            <a:r>
              <a:rPr lang="zh-CN" altLang="en-US"/>
              <a:t>第二步：在每个非根网桥上选举一个根端口；</a:t>
            </a:r>
          </a:p>
          <a:p>
            <a:r>
              <a:rPr lang="zh-CN" altLang="en-US"/>
              <a:t>第三步：在每个网段上选举一个指定端口；</a:t>
            </a:r>
          </a:p>
          <a:p>
            <a:r>
              <a:rPr lang="zh-CN" altLang="en-US"/>
              <a:t>第四步：阻塞非根、非指定端口。</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zh-CN" altLang="en-US" dirty="0" smtClean="0"/>
              <a:t>第一步：选举</a:t>
            </a:r>
            <a:r>
              <a:rPr lang="zh-CN" altLang="en-US" dirty="0"/>
              <a:t>根网桥</a:t>
            </a:r>
          </a:p>
        </p:txBody>
      </p:sp>
      <p:sp>
        <p:nvSpPr>
          <p:cNvPr id="381955" name="Rectangle 3"/>
          <p:cNvSpPr>
            <a:spLocks noGrp="1" noChangeArrowheads="1"/>
          </p:cNvSpPr>
          <p:nvPr>
            <p:ph type="body" idx="1"/>
          </p:nvPr>
        </p:nvSpPr>
        <p:spPr>
          <a:xfrm>
            <a:off x="457200" y="1196752"/>
            <a:ext cx="8291513" cy="4421188"/>
          </a:xfrm>
        </p:spPr>
        <p:txBody>
          <a:bodyPr/>
          <a:lstStyle/>
          <a:p>
            <a:r>
              <a:rPr lang="zh-CN" altLang="en-US" dirty="0"/>
              <a:t>依据网桥</a:t>
            </a:r>
            <a:r>
              <a:rPr lang="en-US" altLang="zh-CN" dirty="0"/>
              <a:t>ID</a:t>
            </a:r>
            <a:r>
              <a:rPr lang="zh-CN" altLang="en-US" dirty="0"/>
              <a:t>选举根网桥，</a:t>
            </a:r>
            <a:r>
              <a:rPr lang="en-US" altLang="zh-CN" dirty="0"/>
              <a:t>ID</a:t>
            </a:r>
            <a:r>
              <a:rPr lang="zh-CN" altLang="en-US" dirty="0"/>
              <a:t>值最小者</a:t>
            </a:r>
            <a:r>
              <a:rPr lang="zh-CN" altLang="en-US" dirty="0" smtClean="0"/>
              <a:t>当选</a:t>
            </a:r>
            <a:endParaRPr lang="zh-CN" altLang="en-US" dirty="0"/>
          </a:p>
        </p:txBody>
      </p:sp>
      <p:sp>
        <p:nvSpPr>
          <p:cNvPr id="381956" name="Line 4"/>
          <p:cNvSpPr>
            <a:spLocks noChangeShapeType="1"/>
          </p:cNvSpPr>
          <p:nvPr/>
        </p:nvSpPr>
        <p:spPr bwMode="auto">
          <a:xfrm flipV="1">
            <a:off x="3419475" y="4824685"/>
            <a:ext cx="2376488" cy="0"/>
          </a:xfrm>
          <a:prstGeom prst="line">
            <a:avLst/>
          </a:prstGeom>
          <a:noFill/>
          <a:ln w="28575">
            <a:solidFill>
              <a:srgbClr val="E85298"/>
            </a:solidFill>
            <a:round/>
            <a:headEnd/>
            <a:tailEnd/>
          </a:ln>
          <a:effectLst/>
        </p:spPr>
        <p:txBody>
          <a:bodyPr/>
          <a:lstStyle/>
          <a:p>
            <a:endParaRPr lang="zh-CN" altLang="en-US"/>
          </a:p>
        </p:txBody>
      </p:sp>
      <p:sp>
        <p:nvSpPr>
          <p:cNvPr id="381957" name="Line 5"/>
          <p:cNvSpPr>
            <a:spLocks noChangeShapeType="1"/>
          </p:cNvSpPr>
          <p:nvPr/>
        </p:nvSpPr>
        <p:spPr bwMode="auto">
          <a:xfrm flipV="1">
            <a:off x="3060700" y="3213373"/>
            <a:ext cx="1223963" cy="1439862"/>
          </a:xfrm>
          <a:prstGeom prst="line">
            <a:avLst/>
          </a:prstGeom>
          <a:noFill/>
          <a:ln w="28575">
            <a:solidFill>
              <a:srgbClr val="E85298"/>
            </a:solidFill>
            <a:round/>
            <a:headEnd/>
            <a:tailEnd/>
          </a:ln>
          <a:effectLst/>
        </p:spPr>
        <p:txBody>
          <a:bodyPr/>
          <a:lstStyle/>
          <a:p>
            <a:endParaRPr lang="zh-CN" altLang="en-US"/>
          </a:p>
        </p:txBody>
      </p:sp>
      <p:sp>
        <p:nvSpPr>
          <p:cNvPr id="381958" name="Line 6"/>
          <p:cNvSpPr>
            <a:spLocks noChangeShapeType="1"/>
          </p:cNvSpPr>
          <p:nvPr/>
        </p:nvSpPr>
        <p:spPr bwMode="auto">
          <a:xfrm>
            <a:off x="4572000" y="3213373"/>
            <a:ext cx="1152525" cy="1368425"/>
          </a:xfrm>
          <a:prstGeom prst="line">
            <a:avLst/>
          </a:prstGeom>
          <a:noFill/>
          <a:ln w="28575">
            <a:solidFill>
              <a:srgbClr val="E85298"/>
            </a:solidFill>
            <a:round/>
            <a:headEnd/>
            <a:tailEnd/>
          </a:ln>
          <a:effectLst/>
        </p:spPr>
        <p:txBody>
          <a:bodyPr/>
          <a:lstStyle/>
          <a:p>
            <a:endParaRPr lang="zh-CN" altLang="en-US"/>
          </a:p>
        </p:txBody>
      </p:sp>
      <p:sp>
        <p:nvSpPr>
          <p:cNvPr id="381959" name="Text Box 7"/>
          <p:cNvSpPr txBox="1">
            <a:spLocks noChangeArrowheads="1"/>
          </p:cNvSpPr>
          <p:nvPr/>
        </p:nvSpPr>
        <p:spPr bwMode="auto">
          <a:xfrm>
            <a:off x="3348038" y="2060848"/>
            <a:ext cx="2376487" cy="623887"/>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SW1:</a:t>
            </a:r>
          </a:p>
          <a:p>
            <a:pPr>
              <a:lnSpc>
                <a:spcPct val="100000"/>
              </a:lnSpc>
              <a:buFontTx/>
              <a:buNone/>
            </a:pPr>
            <a:r>
              <a:rPr lang="en-US" altLang="zh-CN" sz="1400" b="1">
                <a:effectLst/>
                <a:ea typeface="宋体" pitchFamily="2" charset="-122"/>
              </a:rPr>
              <a:t>32768.00-d0-f8-00-11-11</a:t>
            </a:r>
          </a:p>
        </p:txBody>
      </p:sp>
      <p:sp>
        <p:nvSpPr>
          <p:cNvPr id="381960" name="Text Box 8"/>
          <p:cNvSpPr txBox="1">
            <a:spLocks noChangeArrowheads="1"/>
          </p:cNvSpPr>
          <p:nvPr/>
        </p:nvSpPr>
        <p:spPr bwMode="auto">
          <a:xfrm>
            <a:off x="2195513" y="5158060"/>
            <a:ext cx="2233612" cy="623888"/>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SW2:</a:t>
            </a:r>
          </a:p>
          <a:p>
            <a:pPr>
              <a:lnSpc>
                <a:spcPct val="100000"/>
              </a:lnSpc>
              <a:buFontTx/>
              <a:buNone/>
            </a:pPr>
            <a:r>
              <a:rPr lang="en-US" altLang="zh-CN" sz="1400" b="1">
                <a:effectLst/>
                <a:ea typeface="宋体" pitchFamily="2" charset="-122"/>
              </a:rPr>
              <a:t>4096.00-d0-f8-00-22-22</a:t>
            </a:r>
          </a:p>
        </p:txBody>
      </p:sp>
      <p:sp>
        <p:nvSpPr>
          <p:cNvPr id="381961" name="Text Box 9"/>
          <p:cNvSpPr txBox="1">
            <a:spLocks noChangeArrowheads="1"/>
          </p:cNvSpPr>
          <p:nvPr/>
        </p:nvSpPr>
        <p:spPr bwMode="auto">
          <a:xfrm>
            <a:off x="4860925" y="5158060"/>
            <a:ext cx="2232025" cy="623888"/>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SW3:</a:t>
            </a:r>
          </a:p>
          <a:p>
            <a:pPr>
              <a:lnSpc>
                <a:spcPct val="100000"/>
              </a:lnSpc>
              <a:buFontTx/>
              <a:buNone/>
            </a:pPr>
            <a:r>
              <a:rPr lang="en-US" altLang="zh-CN" sz="1400" b="1">
                <a:effectLst/>
                <a:ea typeface="宋体" pitchFamily="2" charset="-122"/>
              </a:rPr>
              <a:t>32768.00-d0-f8-00-33-33</a:t>
            </a:r>
          </a:p>
        </p:txBody>
      </p:sp>
      <p:sp>
        <p:nvSpPr>
          <p:cNvPr id="381962" name="Text Box 10"/>
          <p:cNvSpPr txBox="1">
            <a:spLocks noChangeArrowheads="1"/>
          </p:cNvSpPr>
          <p:nvPr/>
        </p:nvSpPr>
        <p:spPr bwMode="auto">
          <a:xfrm>
            <a:off x="4716463" y="3213373"/>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pic>
        <p:nvPicPr>
          <p:cNvPr id="381963" name="Picture 11" descr="固化汇聚交换机"/>
          <p:cNvPicPr>
            <a:picLocks noChangeAspect="1" noChangeArrowheads="1"/>
          </p:cNvPicPr>
          <p:nvPr/>
        </p:nvPicPr>
        <p:blipFill>
          <a:blip r:embed="rId2" cstate="print"/>
          <a:srcRect/>
          <a:stretch>
            <a:fillRect/>
          </a:stretch>
        </p:blipFill>
        <p:spPr bwMode="auto">
          <a:xfrm>
            <a:off x="3924300" y="2781573"/>
            <a:ext cx="935038" cy="703262"/>
          </a:xfrm>
          <a:prstGeom prst="rect">
            <a:avLst/>
          </a:prstGeom>
          <a:noFill/>
        </p:spPr>
      </p:pic>
      <p:pic>
        <p:nvPicPr>
          <p:cNvPr id="381964" name="Picture 12" descr="固化汇聚交换机"/>
          <p:cNvPicPr>
            <a:picLocks noChangeAspect="1" noChangeArrowheads="1"/>
          </p:cNvPicPr>
          <p:nvPr/>
        </p:nvPicPr>
        <p:blipFill>
          <a:blip r:embed="rId2" cstate="print"/>
          <a:srcRect/>
          <a:stretch>
            <a:fillRect/>
          </a:stretch>
        </p:blipFill>
        <p:spPr bwMode="auto">
          <a:xfrm>
            <a:off x="2700338" y="4473848"/>
            <a:ext cx="935037" cy="703262"/>
          </a:xfrm>
          <a:prstGeom prst="rect">
            <a:avLst/>
          </a:prstGeom>
          <a:noFill/>
        </p:spPr>
      </p:pic>
      <p:pic>
        <p:nvPicPr>
          <p:cNvPr id="381965" name="Picture 13" descr="固化汇聚交换机"/>
          <p:cNvPicPr>
            <a:picLocks noChangeAspect="1" noChangeArrowheads="1"/>
          </p:cNvPicPr>
          <p:nvPr/>
        </p:nvPicPr>
        <p:blipFill>
          <a:blip r:embed="rId2" cstate="print"/>
          <a:srcRect/>
          <a:stretch>
            <a:fillRect/>
          </a:stretch>
        </p:blipFill>
        <p:spPr bwMode="auto">
          <a:xfrm>
            <a:off x="5148263" y="4472260"/>
            <a:ext cx="935037" cy="703263"/>
          </a:xfrm>
          <a:prstGeom prst="rect">
            <a:avLst/>
          </a:prstGeom>
          <a:noFill/>
        </p:spPr>
      </p:pic>
      <p:sp>
        <p:nvSpPr>
          <p:cNvPr id="381966" name="Text Box 14"/>
          <p:cNvSpPr txBox="1">
            <a:spLocks noChangeArrowheads="1"/>
          </p:cNvSpPr>
          <p:nvPr/>
        </p:nvSpPr>
        <p:spPr bwMode="auto">
          <a:xfrm>
            <a:off x="5580063" y="4292873"/>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81967" name="Text Box 15"/>
          <p:cNvSpPr txBox="1">
            <a:spLocks noChangeArrowheads="1"/>
          </p:cNvSpPr>
          <p:nvPr/>
        </p:nvSpPr>
        <p:spPr bwMode="auto">
          <a:xfrm>
            <a:off x="3421063" y="3213373"/>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1968" name="Text Box 16"/>
          <p:cNvSpPr txBox="1">
            <a:spLocks noChangeArrowheads="1"/>
          </p:cNvSpPr>
          <p:nvPr/>
        </p:nvSpPr>
        <p:spPr bwMode="auto">
          <a:xfrm>
            <a:off x="2700338" y="422143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1969" name="Text Box 17"/>
          <p:cNvSpPr txBox="1">
            <a:spLocks noChangeArrowheads="1"/>
          </p:cNvSpPr>
          <p:nvPr/>
        </p:nvSpPr>
        <p:spPr bwMode="auto">
          <a:xfrm>
            <a:off x="4572000" y="4510360"/>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1970" name="Text Box 18"/>
          <p:cNvSpPr txBox="1">
            <a:spLocks noChangeArrowheads="1"/>
          </p:cNvSpPr>
          <p:nvPr/>
        </p:nvSpPr>
        <p:spPr bwMode="auto">
          <a:xfrm>
            <a:off x="3492500" y="4510360"/>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81971" name="Text Box 19"/>
          <p:cNvSpPr txBox="1">
            <a:spLocks noChangeArrowheads="1"/>
          </p:cNvSpPr>
          <p:nvPr/>
        </p:nvSpPr>
        <p:spPr bwMode="auto">
          <a:xfrm>
            <a:off x="3636963" y="378963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1972" name="Text Box 20"/>
          <p:cNvSpPr txBox="1">
            <a:spLocks noChangeArrowheads="1"/>
          </p:cNvSpPr>
          <p:nvPr/>
        </p:nvSpPr>
        <p:spPr bwMode="auto">
          <a:xfrm>
            <a:off x="4500563" y="378963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1973" name="Text Box 21"/>
          <p:cNvSpPr txBox="1">
            <a:spLocks noChangeArrowheads="1"/>
          </p:cNvSpPr>
          <p:nvPr/>
        </p:nvSpPr>
        <p:spPr bwMode="auto">
          <a:xfrm>
            <a:off x="3995738" y="486913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1974" name="Text Box 22"/>
          <p:cNvSpPr txBox="1">
            <a:spLocks noChangeArrowheads="1"/>
          </p:cNvSpPr>
          <p:nvPr/>
        </p:nvSpPr>
        <p:spPr bwMode="auto">
          <a:xfrm>
            <a:off x="1116013" y="4653235"/>
            <a:ext cx="1655762" cy="366713"/>
          </a:xfrm>
          <a:prstGeom prst="rect">
            <a:avLst/>
          </a:prstGeom>
          <a:noFill/>
          <a:ln w="9525" algn="ctr">
            <a:noFill/>
            <a:miter lim="800000"/>
            <a:headEnd/>
            <a:tailEnd/>
          </a:ln>
          <a:effectLst/>
        </p:spPr>
        <p:txBody>
          <a:bodyPr>
            <a:spAutoFit/>
          </a:bodyPr>
          <a:lstStyle/>
          <a:p>
            <a:pPr>
              <a:lnSpc>
                <a:spcPct val="100000"/>
              </a:lnSpc>
              <a:buFontTx/>
              <a:buNone/>
            </a:pPr>
            <a:r>
              <a:rPr lang="en-US" altLang="zh-CN" sz="1800" b="1">
                <a:solidFill>
                  <a:srgbClr val="FF0000"/>
                </a:solidFill>
                <a:effectLst/>
                <a:ea typeface="宋体" pitchFamily="2" charset="-122"/>
              </a:rPr>
              <a:t>Root Bridge</a:t>
            </a:r>
          </a:p>
        </p:txBody>
      </p:sp>
      <p:sp>
        <p:nvSpPr>
          <p:cNvPr id="381975" name="Oval 23"/>
          <p:cNvSpPr>
            <a:spLocks noChangeArrowheads="1"/>
          </p:cNvSpPr>
          <p:nvPr/>
        </p:nvSpPr>
        <p:spPr bwMode="auto">
          <a:xfrm>
            <a:off x="2124075" y="5421585"/>
            <a:ext cx="720725" cy="358775"/>
          </a:xfrm>
          <a:prstGeom prst="ellipse">
            <a:avLst/>
          </a:prstGeom>
          <a:noFill/>
          <a:ln w="28575" algn="ctr">
            <a:solidFill>
              <a:srgbClr val="FF3300"/>
            </a:solidFill>
            <a:round/>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zh-CN" altLang="en-US" dirty="0" smtClean="0"/>
              <a:t>第二步：选举</a:t>
            </a:r>
            <a:r>
              <a:rPr lang="zh-CN" altLang="en-US" dirty="0"/>
              <a:t>根端口</a:t>
            </a:r>
          </a:p>
        </p:txBody>
      </p:sp>
      <p:sp>
        <p:nvSpPr>
          <p:cNvPr id="382979" name="Rectangle 3"/>
          <p:cNvSpPr>
            <a:spLocks noGrp="1" noChangeArrowheads="1"/>
          </p:cNvSpPr>
          <p:nvPr>
            <p:ph type="body" idx="1"/>
          </p:nvPr>
        </p:nvSpPr>
        <p:spPr/>
        <p:txBody>
          <a:bodyPr/>
          <a:lstStyle/>
          <a:p>
            <a:r>
              <a:rPr lang="zh-CN" altLang="en-US" dirty="0"/>
              <a:t>在非根交换机上选举根端口</a:t>
            </a:r>
          </a:p>
          <a:p>
            <a:r>
              <a:rPr lang="zh-CN" altLang="en-US" dirty="0"/>
              <a:t>选举依据：</a:t>
            </a:r>
          </a:p>
          <a:p>
            <a:pPr lvl="1"/>
            <a:r>
              <a:rPr lang="zh-CN" altLang="en-US" dirty="0"/>
              <a:t>根路径成本最小</a:t>
            </a:r>
          </a:p>
          <a:p>
            <a:pPr lvl="1"/>
            <a:r>
              <a:rPr lang="zh-CN" altLang="en-US" dirty="0"/>
              <a:t>发送网桥</a:t>
            </a:r>
            <a:r>
              <a:rPr lang="en-US" altLang="zh-CN" dirty="0"/>
              <a:t>ID</a:t>
            </a:r>
            <a:r>
              <a:rPr lang="zh-CN" altLang="en-US" dirty="0"/>
              <a:t>最小</a:t>
            </a:r>
          </a:p>
          <a:p>
            <a:pPr lvl="1"/>
            <a:r>
              <a:rPr lang="zh-CN" altLang="en-US" dirty="0"/>
              <a:t>发送端口</a:t>
            </a:r>
            <a:r>
              <a:rPr lang="en-US" altLang="zh-CN" dirty="0"/>
              <a:t>ID</a:t>
            </a:r>
            <a:r>
              <a:rPr lang="zh-CN" altLang="en-US" dirty="0"/>
              <a:t>最小</a:t>
            </a:r>
          </a:p>
        </p:txBody>
      </p:sp>
      <p:sp>
        <p:nvSpPr>
          <p:cNvPr id="382980" name="Line 4"/>
          <p:cNvSpPr>
            <a:spLocks noChangeShapeType="1"/>
          </p:cNvSpPr>
          <p:nvPr/>
        </p:nvSpPr>
        <p:spPr bwMode="auto">
          <a:xfrm flipV="1">
            <a:off x="5137150" y="4897438"/>
            <a:ext cx="2376488" cy="0"/>
          </a:xfrm>
          <a:prstGeom prst="line">
            <a:avLst/>
          </a:prstGeom>
          <a:noFill/>
          <a:ln w="28575">
            <a:solidFill>
              <a:srgbClr val="E85298"/>
            </a:solidFill>
            <a:round/>
            <a:headEnd/>
            <a:tailEnd/>
          </a:ln>
          <a:effectLst/>
        </p:spPr>
        <p:txBody>
          <a:bodyPr/>
          <a:lstStyle/>
          <a:p>
            <a:endParaRPr lang="zh-CN" altLang="en-US"/>
          </a:p>
        </p:txBody>
      </p:sp>
      <p:sp>
        <p:nvSpPr>
          <p:cNvPr id="382981" name="Line 5"/>
          <p:cNvSpPr>
            <a:spLocks noChangeShapeType="1"/>
          </p:cNvSpPr>
          <p:nvPr/>
        </p:nvSpPr>
        <p:spPr bwMode="auto">
          <a:xfrm flipV="1">
            <a:off x="4778375" y="3286125"/>
            <a:ext cx="1223963" cy="1439863"/>
          </a:xfrm>
          <a:prstGeom prst="line">
            <a:avLst/>
          </a:prstGeom>
          <a:noFill/>
          <a:ln w="28575">
            <a:solidFill>
              <a:srgbClr val="E85298"/>
            </a:solidFill>
            <a:round/>
            <a:headEnd/>
            <a:tailEnd/>
          </a:ln>
          <a:effectLst/>
        </p:spPr>
        <p:txBody>
          <a:bodyPr/>
          <a:lstStyle/>
          <a:p>
            <a:endParaRPr lang="zh-CN" altLang="en-US"/>
          </a:p>
        </p:txBody>
      </p:sp>
      <p:sp>
        <p:nvSpPr>
          <p:cNvPr id="382982" name="Line 6"/>
          <p:cNvSpPr>
            <a:spLocks noChangeShapeType="1"/>
          </p:cNvSpPr>
          <p:nvPr/>
        </p:nvSpPr>
        <p:spPr bwMode="auto">
          <a:xfrm>
            <a:off x="6289675" y="3286125"/>
            <a:ext cx="1152525" cy="1368425"/>
          </a:xfrm>
          <a:prstGeom prst="line">
            <a:avLst/>
          </a:prstGeom>
          <a:noFill/>
          <a:ln w="28575">
            <a:solidFill>
              <a:srgbClr val="E85298"/>
            </a:solidFill>
            <a:round/>
            <a:headEnd/>
            <a:tailEnd/>
          </a:ln>
          <a:effectLst/>
        </p:spPr>
        <p:txBody>
          <a:bodyPr/>
          <a:lstStyle/>
          <a:p>
            <a:endParaRPr lang="zh-CN" altLang="en-US"/>
          </a:p>
        </p:txBody>
      </p:sp>
      <p:sp>
        <p:nvSpPr>
          <p:cNvPr id="382983" name="Text Box 7"/>
          <p:cNvSpPr txBox="1">
            <a:spLocks noChangeArrowheads="1"/>
          </p:cNvSpPr>
          <p:nvPr/>
        </p:nvSpPr>
        <p:spPr bwMode="auto">
          <a:xfrm>
            <a:off x="5065713" y="2133600"/>
            <a:ext cx="2376487" cy="623888"/>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SW1:</a:t>
            </a:r>
          </a:p>
          <a:p>
            <a:pPr>
              <a:lnSpc>
                <a:spcPct val="100000"/>
              </a:lnSpc>
              <a:buFontTx/>
              <a:buNone/>
            </a:pPr>
            <a:r>
              <a:rPr lang="en-US" altLang="zh-CN" sz="1400" b="1">
                <a:effectLst/>
                <a:ea typeface="宋体" pitchFamily="2" charset="-122"/>
              </a:rPr>
              <a:t>32768.00-d0-f8-00-11-11</a:t>
            </a:r>
          </a:p>
        </p:txBody>
      </p:sp>
      <p:sp>
        <p:nvSpPr>
          <p:cNvPr id="382984" name="Text Box 8"/>
          <p:cNvSpPr txBox="1">
            <a:spLocks noChangeArrowheads="1"/>
          </p:cNvSpPr>
          <p:nvPr/>
        </p:nvSpPr>
        <p:spPr bwMode="auto">
          <a:xfrm>
            <a:off x="3913188" y="5230813"/>
            <a:ext cx="2233612" cy="623887"/>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SW2:</a:t>
            </a:r>
          </a:p>
          <a:p>
            <a:pPr>
              <a:lnSpc>
                <a:spcPct val="100000"/>
              </a:lnSpc>
              <a:buFontTx/>
              <a:buNone/>
            </a:pPr>
            <a:r>
              <a:rPr lang="en-US" altLang="zh-CN" sz="1400" b="1">
                <a:effectLst/>
                <a:ea typeface="宋体" pitchFamily="2" charset="-122"/>
              </a:rPr>
              <a:t>4096.00-d0-f8-00-22-22</a:t>
            </a:r>
          </a:p>
        </p:txBody>
      </p:sp>
      <p:sp>
        <p:nvSpPr>
          <p:cNvPr id="382985" name="Text Box 9"/>
          <p:cNvSpPr txBox="1">
            <a:spLocks noChangeArrowheads="1"/>
          </p:cNvSpPr>
          <p:nvPr/>
        </p:nvSpPr>
        <p:spPr bwMode="auto">
          <a:xfrm>
            <a:off x="6578600" y="5230813"/>
            <a:ext cx="2232025" cy="623887"/>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SW3:</a:t>
            </a:r>
          </a:p>
          <a:p>
            <a:pPr>
              <a:lnSpc>
                <a:spcPct val="100000"/>
              </a:lnSpc>
              <a:buFontTx/>
              <a:buNone/>
            </a:pPr>
            <a:r>
              <a:rPr lang="en-US" altLang="zh-CN" sz="1400" b="1">
                <a:effectLst/>
                <a:ea typeface="宋体" pitchFamily="2" charset="-122"/>
              </a:rPr>
              <a:t>32768.00-d0-f8-00-33-33</a:t>
            </a:r>
          </a:p>
        </p:txBody>
      </p:sp>
      <p:sp>
        <p:nvSpPr>
          <p:cNvPr id="382986" name="Text Box 10"/>
          <p:cNvSpPr txBox="1">
            <a:spLocks noChangeArrowheads="1"/>
          </p:cNvSpPr>
          <p:nvPr/>
        </p:nvSpPr>
        <p:spPr bwMode="auto">
          <a:xfrm>
            <a:off x="6434138" y="328612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pic>
        <p:nvPicPr>
          <p:cNvPr id="382987" name="Picture 11" descr="固化汇聚交换机"/>
          <p:cNvPicPr>
            <a:picLocks noChangeAspect="1" noChangeArrowheads="1"/>
          </p:cNvPicPr>
          <p:nvPr/>
        </p:nvPicPr>
        <p:blipFill>
          <a:blip r:embed="rId2" cstate="print"/>
          <a:srcRect/>
          <a:stretch>
            <a:fillRect/>
          </a:stretch>
        </p:blipFill>
        <p:spPr bwMode="auto">
          <a:xfrm>
            <a:off x="5641975" y="2854325"/>
            <a:ext cx="935038" cy="703263"/>
          </a:xfrm>
          <a:prstGeom prst="rect">
            <a:avLst/>
          </a:prstGeom>
          <a:noFill/>
        </p:spPr>
      </p:pic>
      <p:pic>
        <p:nvPicPr>
          <p:cNvPr id="382988" name="Picture 12" descr="固化汇聚交换机"/>
          <p:cNvPicPr>
            <a:picLocks noChangeAspect="1" noChangeArrowheads="1"/>
          </p:cNvPicPr>
          <p:nvPr/>
        </p:nvPicPr>
        <p:blipFill>
          <a:blip r:embed="rId2" cstate="print"/>
          <a:srcRect/>
          <a:stretch>
            <a:fillRect/>
          </a:stretch>
        </p:blipFill>
        <p:spPr bwMode="auto">
          <a:xfrm>
            <a:off x="4418013" y="4546600"/>
            <a:ext cx="935037" cy="703263"/>
          </a:xfrm>
          <a:prstGeom prst="rect">
            <a:avLst/>
          </a:prstGeom>
          <a:noFill/>
        </p:spPr>
      </p:pic>
      <p:pic>
        <p:nvPicPr>
          <p:cNvPr id="382989" name="Picture 13" descr="固化汇聚交换机"/>
          <p:cNvPicPr>
            <a:picLocks noChangeAspect="1" noChangeArrowheads="1"/>
          </p:cNvPicPr>
          <p:nvPr/>
        </p:nvPicPr>
        <p:blipFill>
          <a:blip r:embed="rId2" cstate="print"/>
          <a:srcRect/>
          <a:stretch>
            <a:fillRect/>
          </a:stretch>
        </p:blipFill>
        <p:spPr bwMode="auto">
          <a:xfrm>
            <a:off x="6865938" y="4545013"/>
            <a:ext cx="935037" cy="703262"/>
          </a:xfrm>
          <a:prstGeom prst="rect">
            <a:avLst/>
          </a:prstGeom>
          <a:noFill/>
        </p:spPr>
      </p:pic>
      <p:sp>
        <p:nvSpPr>
          <p:cNvPr id="382990" name="Text Box 14"/>
          <p:cNvSpPr txBox="1">
            <a:spLocks noChangeArrowheads="1"/>
          </p:cNvSpPr>
          <p:nvPr/>
        </p:nvSpPr>
        <p:spPr bwMode="auto">
          <a:xfrm>
            <a:off x="7297738" y="436562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82991" name="Text Box 15"/>
          <p:cNvSpPr txBox="1">
            <a:spLocks noChangeArrowheads="1"/>
          </p:cNvSpPr>
          <p:nvPr/>
        </p:nvSpPr>
        <p:spPr bwMode="auto">
          <a:xfrm>
            <a:off x="5138738" y="328612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2992" name="Text Box 16"/>
          <p:cNvSpPr txBox="1">
            <a:spLocks noChangeArrowheads="1"/>
          </p:cNvSpPr>
          <p:nvPr/>
        </p:nvSpPr>
        <p:spPr bwMode="auto">
          <a:xfrm>
            <a:off x="4418013" y="4294188"/>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2993" name="Text Box 17"/>
          <p:cNvSpPr txBox="1">
            <a:spLocks noChangeArrowheads="1"/>
          </p:cNvSpPr>
          <p:nvPr/>
        </p:nvSpPr>
        <p:spPr bwMode="auto">
          <a:xfrm>
            <a:off x="6289675" y="4583113"/>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2994" name="Text Box 18"/>
          <p:cNvSpPr txBox="1">
            <a:spLocks noChangeArrowheads="1"/>
          </p:cNvSpPr>
          <p:nvPr/>
        </p:nvSpPr>
        <p:spPr bwMode="auto">
          <a:xfrm>
            <a:off x="5210175" y="4583113"/>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82995" name="Text Box 19"/>
          <p:cNvSpPr txBox="1">
            <a:spLocks noChangeArrowheads="1"/>
          </p:cNvSpPr>
          <p:nvPr/>
        </p:nvSpPr>
        <p:spPr bwMode="auto">
          <a:xfrm>
            <a:off x="5354638" y="3862388"/>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2996" name="Text Box 20"/>
          <p:cNvSpPr txBox="1">
            <a:spLocks noChangeArrowheads="1"/>
          </p:cNvSpPr>
          <p:nvPr/>
        </p:nvSpPr>
        <p:spPr bwMode="auto">
          <a:xfrm>
            <a:off x="6218238" y="3862388"/>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2997" name="Text Box 21"/>
          <p:cNvSpPr txBox="1">
            <a:spLocks noChangeArrowheads="1"/>
          </p:cNvSpPr>
          <p:nvPr/>
        </p:nvSpPr>
        <p:spPr bwMode="auto">
          <a:xfrm>
            <a:off x="5713413" y="4941888"/>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2998" name="Text Box 22"/>
          <p:cNvSpPr txBox="1">
            <a:spLocks noChangeArrowheads="1"/>
          </p:cNvSpPr>
          <p:nvPr/>
        </p:nvSpPr>
        <p:spPr bwMode="auto">
          <a:xfrm>
            <a:off x="2833688" y="4725988"/>
            <a:ext cx="1655762" cy="366712"/>
          </a:xfrm>
          <a:prstGeom prst="rect">
            <a:avLst/>
          </a:prstGeom>
          <a:noFill/>
          <a:ln w="9525" algn="ctr">
            <a:noFill/>
            <a:miter lim="800000"/>
            <a:headEnd/>
            <a:tailEnd/>
          </a:ln>
          <a:effectLst/>
        </p:spPr>
        <p:txBody>
          <a:bodyPr>
            <a:spAutoFit/>
          </a:bodyPr>
          <a:lstStyle/>
          <a:p>
            <a:pPr>
              <a:lnSpc>
                <a:spcPct val="100000"/>
              </a:lnSpc>
              <a:buFontTx/>
              <a:buNone/>
            </a:pPr>
            <a:r>
              <a:rPr lang="en-US" altLang="zh-CN" sz="1800" b="1">
                <a:solidFill>
                  <a:srgbClr val="FF0000"/>
                </a:solidFill>
                <a:effectLst/>
                <a:ea typeface="宋体" pitchFamily="2" charset="-122"/>
              </a:rPr>
              <a:t>Root Bridge</a:t>
            </a:r>
          </a:p>
        </p:txBody>
      </p:sp>
      <p:sp>
        <p:nvSpPr>
          <p:cNvPr id="382999" name="Oval 23"/>
          <p:cNvSpPr>
            <a:spLocks noChangeArrowheads="1"/>
          </p:cNvSpPr>
          <p:nvPr/>
        </p:nvSpPr>
        <p:spPr bwMode="auto">
          <a:xfrm>
            <a:off x="5786438" y="3357563"/>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383000" name="Oval 24"/>
          <p:cNvSpPr>
            <a:spLocks noChangeArrowheads="1"/>
          </p:cNvSpPr>
          <p:nvPr/>
        </p:nvSpPr>
        <p:spPr bwMode="auto">
          <a:xfrm>
            <a:off x="6721475" y="4799013"/>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383001" name="AutoShape 25"/>
          <p:cNvSpPr>
            <a:spLocks/>
          </p:cNvSpPr>
          <p:nvPr/>
        </p:nvSpPr>
        <p:spPr bwMode="auto">
          <a:xfrm>
            <a:off x="3482975" y="3573463"/>
            <a:ext cx="1368425" cy="547687"/>
          </a:xfrm>
          <a:prstGeom prst="accentCallout1">
            <a:avLst>
              <a:gd name="adj1" fmla="val 20870"/>
              <a:gd name="adj2" fmla="val 105569"/>
              <a:gd name="adj3" fmla="val -5509"/>
              <a:gd name="adj4" fmla="val 161023"/>
            </a:avLst>
          </a:prstGeom>
          <a:gradFill rotWithShape="1">
            <a:gsLst>
              <a:gs pos="0">
                <a:srgbClr val="CED3DE"/>
              </a:gs>
              <a:gs pos="100000">
                <a:srgbClr val="CED3DE">
                  <a:gamma/>
                  <a:tint val="19216"/>
                  <a:invGamma/>
                </a:srgbClr>
              </a:gs>
            </a:gsLst>
            <a:lin ang="0" scaled="1"/>
          </a:gradFill>
          <a:ln w="38100">
            <a:solidFill>
              <a:srgbClr val="333399"/>
            </a:solidFill>
            <a:miter lim="800000"/>
            <a:headEnd/>
            <a:tailEnd/>
          </a:ln>
          <a:effectLst/>
        </p:spPr>
        <p:txBody>
          <a:bodyPr/>
          <a:lstStyle/>
          <a:p>
            <a:pPr>
              <a:lnSpc>
                <a:spcPct val="100000"/>
              </a:lnSpc>
              <a:spcBef>
                <a:spcPct val="0"/>
              </a:spcBef>
            </a:pPr>
            <a:r>
              <a:rPr lang="zh-CN" altLang="en-US" sz="1600">
                <a:effectLst>
                  <a:outerShdw blurRad="38100" dist="38100" dir="2700000" algn="tl">
                    <a:srgbClr val="FFFFFF"/>
                  </a:outerShdw>
                </a:effectLst>
              </a:rPr>
              <a:t>根路径成本：</a:t>
            </a:r>
            <a:r>
              <a:rPr lang="en-US" altLang="zh-CN" sz="1600">
                <a:effectLst>
                  <a:outerShdw blurRad="38100" dist="38100" dir="2700000" algn="tl">
                    <a:srgbClr val="FFFFFF"/>
                  </a:outerShdw>
                </a:effectLst>
              </a:rPr>
              <a:t>19</a:t>
            </a:r>
          </a:p>
        </p:txBody>
      </p:sp>
      <p:sp>
        <p:nvSpPr>
          <p:cNvPr id="383002" name="AutoShape 26"/>
          <p:cNvSpPr>
            <a:spLocks/>
          </p:cNvSpPr>
          <p:nvPr/>
        </p:nvSpPr>
        <p:spPr bwMode="auto">
          <a:xfrm>
            <a:off x="7451725" y="3573463"/>
            <a:ext cx="1368425" cy="547687"/>
          </a:xfrm>
          <a:prstGeom prst="accentCallout1">
            <a:avLst>
              <a:gd name="adj1" fmla="val 20870"/>
              <a:gd name="adj2" fmla="val -5569"/>
              <a:gd name="adj3" fmla="val -5796"/>
              <a:gd name="adj4" fmla="val -62296"/>
            </a:avLst>
          </a:prstGeom>
          <a:gradFill rotWithShape="1">
            <a:gsLst>
              <a:gs pos="0">
                <a:srgbClr val="CED3DE"/>
              </a:gs>
              <a:gs pos="100000">
                <a:srgbClr val="CED3DE">
                  <a:gamma/>
                  <a:tint val="19216"/>
                  <a:invGamma/>
                </a:srgbClr>
              </a:gs>
            </a:gsLst>
            <a:lin ang="0" scaled="1"/>
          </a:gradFill>
          <a:ln w="38100">
            <a:solidFill>
              <a:srgbClr val="333399"/>
            </a:solidFill>
            <a:miter lim="800000"/>
            <a:headEnd/>
            <a:tailEnd/>
          </a:ln>
          <a:effectLst/>
        </p:spPr>
        <p:txBody>
          <a:bodyPr/>
          <a:lstStyle/>
          <a:p>
            <a:pPr>
              <a:lnSpc>
                <a:spcPct val="100000"/>
              </a:lnSpc>
              <a:spcBef>
                <a:spcPct val="0"/>
              </a:spcBef>
            </a:pPr>
            <a:r>
              <a:rPr lang="zh-CN" altLang="en-US" sz="1600">
                <a:effectLst>
                  <a:outerShdw blurRad="38100" dist="38100" dir="2700000" algn="tl">
                    <a:srgbClr val="FFFFFF"/>
                  </a:outerShdw>
                </a:effectLst>
              </a:rPr>
              <a:t>根路径成本：</a:t>
            </a:r>
            <a:r>
              <a:rPr lang="en-US" altLang="zh-CN" sz="1600">
                <a:effectLst>
                  <a:outerShdw blurRad="38100" dist="38100" dir="2700000" algn="tl">
                    <a:srgbClr val="FFFFFF"/>
                  </a:outerShdw>
                </a:effectLst>
              </a:rPr>
              <a:t>38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3001"/>
                                        </p:tgtEl>
                                        <p:attrNameLst>
                                          <p:attrName>style.visibility</p:attrName>
                                        </p:attrNameLst>
                                      </p:cBhvr>
                                      <p:to>
                                        <p:strVal val="visible"/>
                                      </p:to>
                                    </p:set>
                                    <p:animEffect transition="in" filter="wipe(left)">
                                      <p:cBhvr>
                                        <p:cTn id="7" dur="2000"/>
                                        <p:tgtEl>
                                          <p:spTgt spid="383001"/>
                                        </p:tgtEl>
                                      </p:cBhvr>
                                    </p:animEffect>
                                  </p:childTnLst>
                                </p:cTn>
                              </p:par>
                              <p:par>
                                <p:cTn id="8" presetID="1" presetClass="exit" presetSubtype="0" fill="hold" grpId="1" nodeType="withEffect">
                                  <p:stCondLst>
                                    <p:cond delay="0"/>
                                  </p:stCondLst>
                                  <p:childTnLst>
                                    <p:set>
                                      <p:cBhvr>
                                        <p:cTn id="9" dur="1" fill="hold">
                                          <p:stCondLst>
                                            <p:cond delay="0"/>
                                          </p:stCondLst>
                                        </p:cTn>
                                        <p:tgtEl>
                                          <p:spTgt spid="383001"/>
                                        </p:tgtEl>
                                        <p:attrNameLst>
                                          <p:attrName>style.visibility</p:attrName>
                                        </p:attrNameLst>
                                      </p:cBhvr>
                                      <p:to>
                                        <p:strVal val="hidden"/>
                                      </p:to>
                                    </p:set>
                                  </p:childTnLst>
                                </p:cTn>
                              </p:par>
                            </p:childTnLst>
                          </p:cTn>
                        </p:par>
                        <p:par>
                          <p:cTn id="10" fill="hold">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383002"/>
                                        </p:tgtEl>
                                        <p:attrNameLst>
                                          <p:attrName>style.visibility</p:attrName>
                                        </p:attrNameLst>
                                      </p:cBhvr>
                                      <p:to>
                                        <p:strVal val="visible"/>
                                      </p:to>
                                    </p:set>
                                    <p:animEffect transition="in" filter="wipe(left)">
                                      <p:cBhvr>
                                        <p:cTn id="13" dur="2000"/>
                                        <p:tgtEl>
                                          <p:spTgt spid="383002"/>
                                        </p:tgtEl>
                                      </p:cBhvr>
                                    </p:animEffect>
                                  </p:childTnLst>
                                </p:cTn>
                              </p:par>
                              <p:par>
                                <p:cTn id="14" presetID="1" presetClass="exit" presetSubtype="0" fill="hold" grpId="1" nodeType="withEffect">
                                  <p:stCondLst>
                                    <p:cond delay="0"/>
                                  </p:stCondLst>
                                  <p:childTnLst>
                                    <p:set>
                                      <p:cBhvr>
                                        <p:cTn id="15" dur="1" fill="hold">
                                          <p:stCondLst>
                                            <p:cond delay="0"/>
                                          </p:stCondLst>
                                        </p:cTn>
                                        <p:tgtEl>
                                          <p:spTgt spid="3830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01" grpId="0" animBg="1"/>
      <p:bldP spid="383001" grpId="1" animBg="1"/>
      <p:bldP spid="383002" grpId="0" animBg="1"/>
      <p:bldP spid="38300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b="1" dirty="0" smtClean="0"/>
              <a:t>【</a:t>
            </a:r>
            <a:r>
              <a:rPr lang="zh-CN" altLang="en-US" b="1" dirty="0" smtClean="0"/>
              <a:t>单元背景</a:t>
            </a:r>
            <a:r>
              <a:rPr lang="en-US" altLang="zh-CN" b="1" dirty="0" smtClean="0"/>
              <a:t>】</a:t>
            </a:r>
            <a:endParaRPr lang="zh-CN" altLang="en-US" dirty="0"/>
          </a:p>
        </p:txBody>
      </p:sp>
      <p:sp>
        <p:nvSpPr>
          <p:cNvPr id="75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5777" name="Object 1"/>
          <p:cNvGraphicFramePr>
            <a:graphicFrameLocks noChangeAspect="1"/>
          </p:cNvGraphicFramePr>
          <p:nvPr/>
        </p:nvGraphicFramePr>
        <p:xfrm>
          <a:off x="1928794" y="1142984"/>
          <a:ext cx="5072098" cy="5017996"/>
        </p:xfrm>
        <a:graphic>
          <a:graphicData uri="http://schemas.openxmlformats.org/presentationml/2006/ole">
            <p:oleObj spid="_x0000_s75777" name="Visio" r:id="rId4" imgW="5212828" imgH="5158971" progId="Visio.Drawing.11">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zh-CN" altLang="en-US" dirty="0" smtClean="0"/>
              <a:t>第三步：选举</a:t>
            </a:r>
            <a:r>
              <a:rPr lang="zh-CN" altLang="en-US" dirty="0"/>
              <a:t>指定端口</a:t>
            </a:r>
          </a:p>
        </p:txBody>
      </p:sp>
      <p:sp>
        <p:nvSpPr>
          <p:cNvPr id="384003" name="Rectangle 3"/>
          <p:cNvSpPr>
            <a:spLocks noGrp="1" noChangeArrowheads="1"/>
          </p:cNvSpPr>
          <p:nvPr>
            <p:ph type="body" idx="1"/>
          </p:nvPr>
        </p:nvSpPr>
        <p:spPr>
          <a:xfrm>
            <a:off x="457200" y="1600200"/>
            <a:ext cx="4186238" cy="4421188"/>
          </a:xfrm>
        </p:spPr>
        <p:txBody>
          <a:bodyPr/>
          <a:lstStyle/>
          <a:p>
            <a:r>
              <a:rPr lang="zh-CN" altLang="en-US" dirty="0"/>
              <a:t>每个网段中选取一个指定端口 </a:t>
            </a:r>
            <a:r>
              <a:rPr lang="zh-CN" altLang="en-US" dirty="0" smtClean="0"/>
              <a:t>，用于</a:t>
            </a:r>
            <a:r>
              <a:rPr lang="zh-CN" altLang="en-US" dirty="0"/>
              <a:t>向根交换机</a:t>
            </a:r>
            <a:r>
              <a:rPr lang="zh-CN" altLang="en-US" dirty="0" smtClean="0"/>
              <a:t>发送和接收</a:t>
            </a:r>
            <a:r>
              <a:rPr lang="zh-CN" altLang="en-US" dirty="0"/>
              <a:t>流量</a:t>
            </a:r>
          </a:p>
          <a:p>
            <a:r>
              <a:rPr lang="zh-CN" altLang="en-US" dirty="0"/>
              <a:t>选举依据：</a:t>
            </a:r>
          </a:p>
          <a:p>
            <a:pPr lvl="1"/>
            <a:r>
              <a:rPr lang="zh-CN" altLang="en-US" dirty="0"/>
              <a:t>根路径成本最小</a:t>
            </a:r>
          </a:p>
          <a:p>
            <a:pPr lvl="1"/>
            <a:r>
              <a:rPr lang="zh-CN" altLang="en-US" dirty="0"/>
              <a:t>所在交换机的网桥</a:t>
            </a:r>
            <a:r>
              <a:rPr lang="en-US" altLang="zh-CN" dirty="0"/>
              <a:t>ID</a:t>
            </a:r>
            <a:r>
              <a:rPr lang="zh-CN" altLang="en-US" dirty="0"/>
              <a:t>最小</a:t>
            </a:r>
          </a:p>
          <a:p>
            <a:pPr lvl="1"/>
            <a:r>
              <a:rPr lang="zh-CN" altLang="en-US" dirty="0"/>
              <a:t>端口</a:t>
            </a:r>
            <a:r>
              <a:rPr lang="en-US" altLang="zh-CN" dirty="0"/>
              <a:t>ID</a:t>
            </a:r>
            <a:r>
              <a:rPr lang="zh-CN" altLang="en-US" dirty="0"/>
              <a:t>最小</a:t>
            </a:r>
          </a:p>
        </p:txBody>
      </p:sp>
      <p:sp>
        <p:nvSpPr>
          <p:cNvPr id="384004" name="Line 4"/>
          <p:cNvSpPr>
            <a:spLocks noChangeShapeType="1"/>
          </p:cNvSpPr>
          <p:nvPr/>
        </p:nvSpPr>
        <p:spPr bwMode="auto">
          <a:xfrm flipV="1">
            <a:off x="5219700" y="5064125"/>
            <a:ext cx="2376488" cy="0"/>
          </a:xfrm>
          <a:prstGeom prst="line">
            <a:avLst/>
          </a:prstGeom>
          <a:noFill/>
          <a:ln w="28575">
            <a:solidFill>
              <a:srgbClr val="E85298"/>
            </a:solidFill>
            <a:round/>
            <a:headEnd/>
            <a:tailEnd/>
          </a:ln>
          <a:effectLst/>
        </p:spPr>
        <p:txBody>
          <a:bodyPr/>
          <a:lstStyle/>
          <a:p>
            <a:endParaRPr lang="zh-CN" altLang="en-US"/>
          </a:p>
        </p:txBody>
      </p:sp>
      <p:sp>
        <p:nvSpPr>
          <p:cNvPr id="384005" name="Line 5"/>
          <p:cNvSpPr>
            <a:spLocks noChangeShapeType="1"/>
          </p:cNvSpPr>
          <p:nvPr/>
        </p:nvSpPr>
        <p:spPr bwMode="auto">
          <a:xfrm flipV="1">
            <a:off x="4860925" y="3452813"/>
            <a:ext cx="1223963" cy="1439862"/>
          </a:xfrm>
          <a:prstGeom prst="line">
            <a:avLst/>
          </a:prstGeom>
          <a:noFill/>
          <a:ln w="28575">
            <a:solidFill>
              <a:srgbClr val="E85298"/>
            </a:solidFill>
            <a:round/>
            <a:headEnd/>
            <a:tailEnd/>
          </a:ln>
          <a:effectLst/>
        </p:spPr>
        <p:txBody>
          <a:bodyPr/>
          <a:lstStyle/>
          <a:p>
            <a:endParaRPr lang="zh-CN" altLang="en-US"/>
          </a:p>
        </p:txBody>
      </p:sp>
      <p:sp>
        <p:nvSpPr>
          <p:cNvPr id="384006" name="Line 6"/>
          <p:cNvSpPr>
            <a:spLocks noChangeShapeType="1"/>
          </p:cNvSpPr>
          <p:nvPr/>
        </p:nvSpPr>
        <p:spPr bwMode="auto">
          <a:xfrm>
            <a:off x="6372225" y="3452813"/>
            <a:ext cx="1152525" cy="1368425"/>
          </a:xfrm>
          <a:prstGeom prst="line">
            <a:avLst/>
          </a:prstGeom>
          <a:noFill/>
          <a:ln w="28575">
            <a:solidFill>
              <a:srgbClr val="E85298"/>
            </a:solidFill>
            <a:round/>
            <a:headEnd/>
            <a:tailEnd/>
          </a:ln>
          <a:effectLst/>
        </p:spPr>
        <p:txBody>
          <a:bodyPr/>
          <a:lstStyle/>
          <a:p>
            <a:endParaRPr lang="zh-CN" altLang="en-US"/>
          </a:p>
        </p:txBody>
      </p:sp>
      <p:sp>
        <p:nvSpPr>
          <p:cNvPr id="384007" name="Text Box 7"/>
          <p:cNvSpPr txBox="1">
            <a:spLocks noChangeArrowheads="1"/>
          </p:cNvSpPr>
          <p:nvPr/>
        </p:nvSpPr>
        <p:spPr bwMode="auto">
          <a:xfrm>
            <a:off x="5148263" y="2300288"/>
            <a:ext cx="2376487" cy="623887"/>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SW1:</a:t>
            </a:r>
          </a:p>
          <a:p>
            <a:pPr>
              <a:lnSpc>
                <a:spcPct val="100000"/>
              </a:lnSpc>
              <a:buFontTx/>
              <a:buNone/>
            </a:pPr>
            <a:r>
              <a:rPr lang="en-US" altLang="zh-CN" sz="1400" b="1">
                <a:effectLst/>
                <a:ea typeface="宋体" pitchFamily="2" charset="-122"/>
              </a:rPr>
              <a:t>32768.00-d0-f8-00-11-11</a:t>
            </a:r>
          </a:p>
        </p:txBody>
      </p:sp>
      <p:sp>
        <p:nvSpPr>
          <p:cNvPr id="384008" name="Text Box 8"/>
          <p:cNvSpPr txBox="1">
            <a:spLocks noChangeArrowheads="1"/>
          </p:cNvSpPr>
          <p:nvPr/>
        </p:nvSpPr>
        <p:spPr bwMode="auto">
          <a:xfrm>
            <a:off x="3995738" y="5397500"/>
            <a:ext cx="2233612" cy="623888"/>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SW2:</a:t>
            </a:r>
          </a:p>
          <a:p>
            <a:pPr>
              <a:lnSpc>
                <a:spcPct val="100000"/>
              </a:lnSpc>
              <a:buFontTx/>
              <a:buNone/>
            </a:pPr>
            <a:r>
              <a:rPr lang="en-US" altLang="zh-CN" sz="1400" b="1">
                <a:effectLst/>
                <a:ea typeface="宋体" pitchFamily="2" charset="-122"/>
              </a:rPr>
              <a:t>4096.00-d0-f8-00-22-22</a:t>
            </a:r>
          </a:p>
        </p:txBody>
      </p:sp>
      <p:sp>
        <p:nvSpPr>
          <p:cNvPr id="384009" name="Text Box 9"/>
          <p:cNvSpPr txBox="1">
            <a:spLocks noChangeArrowheads="1"/>
          </p:cNvSpPr>
          <p:nvPr/>
        </p:nvSpPr>
        <p:spPr bwMode="auto">
          <a:xfrm>
            <a:off x="6661150" y="5397500"/>
            <a:ext cx="2232025" cy="623888"/>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SW3:</a:t>
            </a:r>
          </a:p>
          <a:p>
            <a:pPr>
              <a:lnSpc>
                <a:spcPct val="100000"/>
              </a:lnSpc>
              <a:buFontTx/>
              <a:buNone/>
            </a:pPr>
            <a:r>
              <a:rPr lang="en-US" altLang="zh-CN" sz="1400" b="1">
                <a:effectLst/>
                <a:ea typeface="宋体" pitchFamily="2" charset="-122"/>
              </a:rPr>
              <a:t>32768.00-d0-f8-00-33-33</a:t>
            </a:r>
          </a:p>
        </p:txBody>
      </p:sp>
      <p:sp>
        <p:nvSpPr>
          <p:cNvPr id="384010" name="Text Box 10"/>
          <p:cNvSpPr txBox="1">
            <a:spLocks noChangeArrowheads="1"/>
          </p:cNvSpPr>
          <p:nvPr/>
        </p:nvSpPr>
        <p:spPr bwMode="auto">
          <a:xfrm>
            <a:off x="6516688" y="3452813"/>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pic>
        <p:nvPicPr>
          <p:cNvPr id="384011" name="Picture 11" descr="固化汇聚交换机"/>
          <p:cNvPicPr>
            <a:picLocks noChangeAspect="1" noChangeArrowheads="1"/>
          </p:cNvPicPr>
          <p:nvPr/>
        </p:nvPicPr>
        <p:blipFill>
          <a:blip r:embed="rId2" cstate="print"/>
          <a:srcRect/>
          <a:stretch>
            <a:fillRect/>
          </a:stretch>
        </p:blipFill>
        <p:spPr bwMode="auto">
          <a:xfrm>
            <a:off x="5724525" y="3021013"/>
            <a:ext cx="935038" cy="703262"/>
          </a:xfrm>
          <a:prstGeom prst="rect">
            <a:avLst/>
          </a:prstGeom>
          <a:noFill/>
        </p:spPr>
      </p:pic>
      <p:pic>
        <p:nvPicPr>
          <p:cNvPr id="384012" name="Picture 12" descr="固化汇聚交换机"/>
          <p:cNvPicPr>
            <a:picLocks noChangeAspect="1" noChangeArrowheads="1"/>
          </p:cNvPicPr>
          <p:nvPr/>
        </p:nvPicPr>
        <p:blipFill>
          <a:blip r:embed="rId2" cstate="print"/>
          <a:srcRect/>
          <a:stretch>
            <a:fillRect/>
          </a:stretch>
        </p:blipFill>
        <p:spPr bwMode="auto">
          <a:xfrm>
            <a:off x="4500563" y="4713288"/>
            <a:ext cx="935037" cy="703262"/>
          </a:xfrm>
          <a:prstGeom prst="rect">
            <a:avLst/>
          </a:prstGeom>
          <a:noFill/>
        </p:spPr>
      </p:pic>
      <p:pic>
        <p:nvPicPr>
          <p:cNvPr id="384013" name="Picture 13" descr="固化汇聚交换机"/>
          <p:cNvPicPr>
            <a:picLocks noChangeAspect="1" noChangeArrowheads="1"/>
          </p:cNvPicPr>
          <p:nvPr/>
        </p:nvPicPr>
        <p:blipFill>
          <a:blip r:embed="rId2" cstate="print"/>
          <a:srcRect/>
          <a:stretch>
            <a:fillRect/>
          </a:stretch>
        </p:blipFill>
        <p:spPr bwMode="auto">
          <a:xfrm>
            <a:off x="6948488" y="4711700"/>
            <a:ext cx="935037" cy="703263"/>
          </a:xfrm>
          <a:prstGeom prst="rect">
            <a:avLst/>
          </a:prstGeom>
          <a:noFill/>
        </p:spPr>
      </p:pic>
      <p:sp>
        <p:nvSpPr>
          <p:cNvPr id="384014" name="Text Box 14"/>
          <p:cNvSpPr txBox="1">
            <a:spLocks noChangeArrowheads="1"/>
          </p:cNvSpPr>
          <p:nvPr/>
        </p:nvSpPr>
        <p:spPr bwMode="auto">
          <a:xfrm>
            <a:off x="7380288" y="4532313"/>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84015" name="Text Box 15"/>
          <p:cNvSpPr txBox="1">
            <a:spLocks noChangeArrowheads="1"/>
          </p:cNvSpPr>
          <p:nvPr/>
        </p:nvSpPr>
        <p:spPr bwMode="auto">
          <a:xfrm>
            <a:off x="5221288" y="3452813"/>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4016" name="Text Box 16"/>
          <p:cNvSpPr txBox="1">
            <a:spLocks noChangeArrowheads="1"/>
          </p:cNvSpPr>
          <p:nvPr/>
        </p:nvSpPr>
        <p:spPr bwMode="auto">
          <a:xfrm>
            <a:off x="4284663" y="446087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4017" name="Text Box 17"/>
          <p:cNvSpPr txBox="1">
            <a:spLocks noChangeArrowheads="1"/>
          </p:cNvSpPr>
          <p:nvPr/>
        </p:nvSpPr>
        <p:spPr bwMode="auto">
          <a:xfrm>
            <a:off x="6372225" y="4749800"/>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4018" name="Text Box 18"/>
          <p:cNvSpPr txBox="1">
            <a:spLocks noChangeArrowheads="1"/>
          </p:cNvSpPr>
          <p:nvPr/>
        </p:nvSpPr>
        <p:spPr bwMode="auto">
          <a:xfrm>
            <a:off x="5292725" y="4749800"/>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84019" name="Text Box 19"/>
          <p:cNvSpPr txBox="1">
            <a:spLocks noChangeArrowheads="1"/>
          </p:cNvSpPr>
          <p:nvPr/>
        </p:nvSpPr>
        <p:spPr bwMode="auto">
          <a:xfrm>
            <a:off x="5437188" y="402907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4020" name="Text Box 20"/>
          <p:cNvSpPr txBox="1">
            <a:spLocks noChangeArrowheads="1"/>
          </p:cNvSpPr>
          <p:nvPr/>
        </p:nvSpPr>
        <p:spPr bwMode="auto">
          <a:xfrm>
            <a:off x="6300788" y="402907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4021" name="Text Box 21"/>
          <p:cNvSpPr txBox="1">
            <a:spLocks noChangeArrowheads="1"/>
          </p:cNvSpPr>
          <p:nvPr/>
        </p:nvSpPr>
        <p:spPr bwMode="auto">
          <a:xfrm>
            <a:off x="5795963" y="510857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4022" name="Text Box 22"/>
          <p:cNvSpPr txBox="1">
            <a:spLocks noChangeArrowheads="1"/>
          </p:cNvSpPr>
          <p:nvPr/>
        </p:nvSpPr>
        <p:spPr bwMode="auto">
          <a:xfrm>
            <a:off x="2916238" y="4892675"/>
            <a:ext cx="1655762" cy="366713"/>
          </a:xfrm>
          <a:prstGeom prst="rect">
            <a:avLst/>
          </a:prstGeom>
          <a:noFill/>
          <a:ln w="9525" algn="ctr">
            <a:noFill/>
            <a:miter lim="800000"/>
            <a:headEnd/>
            <a:tailEnd/>
          </a:ln>
          <a:effectLst/>
        </p:spPr>
        <p:txBody>
          <a:bodyPr>
            <a:spAutoFit/>
          </a:bodyPr>
          <a:lstStyle/>
          <a:p>
            <a:pPr>
              <a:lnSpc>
                <a:spcPct val="100000"/>
              </a:lnSpc>
              <a:buFontTx/>
              <a:buNone/>
            </a:pPr>
            <a:r>
              <a:rPr lang="en-US" altLang="zh-CN" sz="1800" b="1">
                <a:solidFill>
                  <a:srgbClr val="FF0000"/>
                </a:solidFill>
                <a:effectLst/>
                <a:ea typeface="宋体" pitchFamily="2" charset="-122"/>
              </a:rPr>
              <a:t>Root Bridge</a:t>
            </a:r>
          </a:p>
        </p:txBody>
      </p:sp>
      <p:sp>
        <p:nvSpPr>
          <p:cNvPr id="384023" name="Oval 23"/>
          <p:cNvSpPr>
            <a:spLocks noChangeArrowheads="1"/>
          </p:cNvSpPr>
          <p:nvPr/>
        </p:nvSpPr>
        <p:spPr bwMode="auto">
          <a:xfrm>
            <a:off x="5868988" y="3524250"/>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384024" name="Oval 24"/>
          <p:cNvSpPr>
            <a:spLocks noChangeArrowheads="1"/>
          </p:cNvSpPr>
          <p:nvPr/>
        </p:nvSpPr>
        <p:spPr bwMode="auto">
          <a:xfrm>
            <a:off x="6804025" y="4965700"/>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384025" name="AutoShape 25"/>
          <p:cNvSpPr>
            <a:spLocks noChangeArrowheads="1"/>
          </p:cNvSpPr>
          <p:nvPr/>
        </p:nvSpPr>
        <p:spPr bwMode="auto">
          <a:xfrm>
            <a:off x="4860925" y="4605338"/>
            <a:ext cx="215900" cy="215900"/>
          </a:xfrm>
          <a:prstGeom prst="diamond">
            <a:avLst/>
          </a:prstGeom>
          <a:noFill/>
          <a:ln w="38100" algn="ctr">
            <a:solidFill>
              <a:srgbClr val="FF0000"/>
            </a:solidFill>
            <a:miter lim="800000"/>
            <a:headEnd/>
            <a:tailEnd/>
          </a:ln>
          <a:effectLst/>
        </p:spPr>
        <p:txBody>
          <a:bodyPr wrap="none" anchor="ctr"/>
          <a:lstStyle/>
          <a:p>
            <a:endParaRPr lang="zh-CN" altLang="en-US"/>
          </a:p>
        </p:txBody>
      </p:sp>
      <p:sp>
        <p:nvSpPr>
          <p:cNvPr id="384026" name="AutoShape 26"/>
          <p:cNvSpPr>
            <a:spLocks noChangeArrowheads="1"/>
          </p:cNvSpPr>
          <p:nvPr/>
        </p:nvSpPr>
        <p:spPr bwMode="auto">
          <a:xfrm>
            <a:off x="5364163" y="4965700"/>
            <a:ext cx="215900" cy="215900"/>
          </a:xfrm>
          <a:prstGeom prst="diamond">
            <a:avLst/>
          </a:prstGeom>
          <a:noFill/>
          <a:ln w="38100" algn="ctr">
            <a:solidFill>
              <a:srgbClr val="FF0000"/>
            </a:solidFill>
            <a:miter lim="800000"/>
            <a:headEnd/>
            <a:tailEnd/>
          </a:ln>
          <a:effectLst/>
        </p:spPr>
        <p:txBody>
          <a:bodyPr wrap="none" anchor="ctr"/>
          <a:lstStyle/>
          <a:p>
            <a:endParaRPr lang="zh-CN" altLang="en-US"/>
          </a:p>
        </p:txBody>
      </p:sp>
      <p:sp>
        <p:nvSpPr>
          <p:cNvPr id="384027" name="AutoShape 27"/>
          <p:cNvSpPr>
            <a:spLocks noChangeArrowheads="1"/>
          </p:cNvSpPr>
          <p:nvPr/>
        </p:nvSpPr>
        <p:spPr bwMode="auto">
          <a:xfrm>
            <a:off x="6372225" y="3452813"/>
            <a:ext cx="215900" cy="215900"/>
          </a:xfrm>
          <a:prstGeom prst="diamond">
            <a:avLst/>
          </a:prstGeom>
          <a:noFill/>
          <a:ln w="38100" algn="ctr">
            <a:solidFill>
              <a:srgbClr val="FF0000"/>
            </a:solidFill>
            <a:miter lim="800000"/>
            <a:headEnd/>
            <a:tailEnd/>
          </a:ln>
          <a:effectLst/>
        </p:spPr>
        <p:txBody>
          <a:bodyPr wrap="none" anchor="ctr"/>
          <a:lstStyle/>
          <a:p>
            <a:endParaRPr lang="zh-CN" altLang="en-US"/>
          </a:p>
        </p:txBody>
      </p:sp>
      <p:sp>
        <p:nvSpPr>
          <p:cNvPr id="384028" name="AutoShape 28"/>
          <p:cNvSpPr>
            <a:spLocks/>
          </p:cNvSpPr>
          <p:nvPr/>
        </p:nvSpPr>
        <p:spPr bwMode="auto">
          <a:xfrm>
            <a:off x="3348038" y="3284538"/>
            <a:ext cx="1368425" cy="547687"/>
          </a:xfrm>
          <a:prstGeom prst="accentCallout1">
            <a:avLst>
              <a:gd name="adj1" fmla="val 20870"/>
              <a:gd name="adj2" fmla="val 105569"/>
              <a:gd name="adj3" fmla="val 216810"/>
              <a:gd name="adj4" fmla="val 122157"/>
            </a:avLst>
          </a:prstGeom>
          <a:gradFill rotWithShape="1">
            <a:gsLst>
              <a:gs pos="0">
                <a:srgbClr val="CED3DE"/>
              </a:gs>
              <a:gs pos="100000">
                <a:srgbClr val="CED3DE">
                  <a:gamma/>
                  <a:tint val="19216"/>
                  <a:invGamma/>
                </a:srgbClr>
              </a:gs>
            </a:gsLst>
            <a:lin ang="0" scaled="1"/>
          </a:gradFill>
          <a:ln w="38100">
            <a:solidFill>
              <a:srgbClr val="333399"/>
            </a:solidFill>
            <a:miter lim="800000"/>
            <a:headEnd/>
            <a:tailEnd/>
          </a:ln>
          <a:effectLst/>
        </p:spPr>
        <p:txBody>
          <a:bodyPr/>
          <a:lstStyle/>
          <a:p>
            <a:pPr>
              <a:lnSpc>
                <a:spcPct val="100000"/>
              </a:lnSpc>
              <a:spcBef>
                <a:spcPct val="0"/>
              </a:spcBef>
            </a:pPr>
            <a:r>
              <a:rPr lang="zh-CN" altLang="en-US" sz="1600" dirty="0">
                <a:effectLst>
                  <a:outerShdw blurRad="38100" dist="38100" dir="2700000" algn="tl">
                    <a:srgbClr val="FFFFFF"/>
                  </a:outerShdw>
                </a:effectLst>
              </a:rPr>
              <a:t>根路径成本：</a:t>
            </a:r>
            <a:r>
              <a:rPr lang="en-US" altLang="zh-CN" sz="1600" dirty="0">
                <a:effectLst>
                  <a:outerShdw blurRad="38100" dist="38100" dir="2700000" algn="tl">
                    <a:srgbClr val="FFFFFF"/>
                  </a:outerShdw>
                </a:effectLst>
              </a:rPr>
              <a:t>0</a:t>
            </a:r>
          </a:p>
        </p:txBody>
      </p:sp>
      <p:sp>
        <p:nvSpPr>
          <p:cNvPr id="384029" name="AutoShape 29"/>
          <p:cNvSpPr>
            <a:spLocks/>
          </p:cNvSpPr>
          <p:nvPr/>
        </p:nvSpPr>
        <p:spPr bwMode="auto">
          <a:xfrm>
            <a:off x="7524750" y="2997200"/>
            <a:ext cx="1368425" cy="647700"/>
          </a:xfrm>
          <a:prstGeom prst="accentCallout1">
            <a:avLst>
              <a:gd name="adj1" fmla="val 17648"/>
              <a:gd name="adj2" fmla="val -5569"/>
              <a:gd name="adj3" fmla="val 75000"/>
              <a:gd name="adj4" fmla="val -59051"/>
            </a:avLst>
          </a:prstGeom>
          <a:gradFill rotWithShape="1">
            <a:gsLst>
              <a:gs pos="0">
                <a:srgbClr val="CED3DE"/>
              </a:gs>
              <a:gs pos="100000">
                <a:srgbClr val="CED3DE">
                  <a:gamma/>
                  <a:tint val="19216"/>
                  <a:invGamma/>
                </a:srgbClr>
              </a:gs>
            </a:gsLst>
            <a:lin ang="0" scaled="1"/>
          </a:gradFill>
          <a:ln w="38100">
            <a:solidFill>
              <a:srgbClr val="333399"/>
            </a:solidFill>
            <a:miter lim="800000"/>
            <a:headEnd/>
            <a:tailEnd/>
          </a:ln>
          <a:effectLst/>
        </p:spPr>
        <p:txBody>
          <a:bodyPr/>
          <a:lstStyle/>
          <a:p>
            <a:pPr>
              <a:lnSpc>
                <a:spcPct val="100000"/>
              </a:lnSpc>
              <a:spcBef>
                <a:spcPct val="0"/>
              </a:spcBef>
            </a:pPr>
            <a:r>
              <a:rPr lang="zh-CN" altLang="en-US" sz="1600" dirty="0">
                <a:effectLst>
                  <a:outerShdw blurRad="38100" dist="38100" dir="2700000" algn="tl">
                    <a:srgbClr val="FFFFFF"/>
                  </a:outerShdw>
                </a:effectLst>
              </a:rPr>
              <a:t>所在交换机网桥</a:t>
            </a:r>
            <a:r>
              <a:rPr lang="en-US" altLang="zh-CN" sz="1600" dirty="0">
                <a:effectLst>
                  <a:outerShdw blurRad="38100" dist="38100" dir="2700000" algn="tl">
                    <a:srgbClr val="FFFFFF"/>
                  </a:outerShdw>
                </a:effectLst>
              </a:rPr>
              <a:t>ID</a:t>
            </a:r>
            <a:r>
              <a:rPr lang="zh-CN" altLang="en-US" sz="1600" dirty="0">
                <a:effectLst>
                  <a:outerShdw blurRad="38100" dist="38100" dir="2700000" algn="tl">
                    <a:srgbClr val="FFFFFF"/>
                  </a:outerShdw>
                </a:effectLst>
              </a:rPr>
              <a:t>最小</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zh-CN" altLang="en-US" dirty="0" smtClean="0"/>
              <a:t>第四步：阻塞</a:t>
            </a:r>
            <a:r>
              <a:rPr lang="zh-CN" altLang="en-US" dirty="0"/>
              <a:t>非根非指定端口</a:t>
            </a:r>
          </a:p>
        </p:txBody>
      </p:sp>
      <p:sp>
        <p:nvSpPr>
          <p:cNvPr id="385027" name="Rectangle 3"/>
          <p:cNvSpPr>
            <a:spLocks noGrp="1" noChangeArrowheads="1"/>
          </p:cNvSpPr>
          <p:nvPr>
            <p:ph type="body" idx="1"/>
          </p:nvPr>
        </p:nvSpPr>
        <p:spPr>
          <a:xfrm>
            <a:off x="457200" y="1268760"/>
            <a:ext cx="8291513" cy="4421188"/>
          </a:xfrm>
        </p:spPr>
        <p:txBody>
          <a:bodyPr/>
          <a:lstStyle/>
          <a:p>
            <a:r>
              <a:rPr lang="zh-CN" altLang="en-US" dirty="0"/>
              <a:t>阻塞非根、非指定的端口，形成逻辑上无环路的拓扑结构 </a:t>
            </a:r>
          </a:p>
        </p:txBody>
      </p:sp>
      <p:sp>
        <p:nvSpPr>
          <p:cNvPr id="385028" name="Line 4"/>
          <p:cNvSpPr>
            <a:spLocks noChangeShapeType="1"/>
          </p:cNvSpPr>
          <p:nvPr/>
        </p:nvSpPr>
        <p:spPr bwMode="auto">
          <a:xfrm flipV="1">
            <a:off x="3635102" y="4824686"/>
            <a:ext cx="2376488" cy="0"/>
          </a:xfrm>
          <a:prstGeom prst="line">
            <a:avLst/>
          </a:prstGeom>
          <a:noFill/>
          <a:ln w="28575">
            <a:solidFill>
              <a:srgbClr val="E85298"/>
            </a:solidFill>
            <a:round/>
            <a:headEnd/>
            <a:tailEnd/>
          </a:ln>
          <a:effectLst/>
        </p:spPr>
        <p:txBody>
          <a:bodyPr/>
          <a:lstStyle/>
          <a:p>
            <a:endParaRPr lang="zh-CN" altLang="en-US"/>
          </a:p>
        </p:txBody>
      </p:sp>
      <p:sp>
        <p:nvSpPr>
          <p:cNvPr id="385029" name="Line 5"/>
          <p:cNvSpPr>
            <a:spLocks noChangeShapeType="1"/>
          </p:cNvSpPr>
          <p:nvPr/>
        </p:nvSpPr>
        <p:spPr bwMode="auto">
          <a:xfrm flipV="1">
            <a:off x="3276327" y="3213373"/>
            <a:ext cx="1223963" cy="1439863"/>
          </a:xfrm>
          <a:prstGeom prst="line">
            <a:avLst/>
          </a:prstGeom>
          <a:noFill/>
          <a:ln w="28575">
            <a:solidFill>
              <a:srgbClr val="E85298"/>
            </a:solidFill>
            <a:round/>
            <a:headEnd/>
            <a:tailEnd/>
          </a:ln>
          <a:effectLst/>
        </p:spPr>
        <p:txBody>
          <a:bodyPr/>
          <a:lstStyle/>
          <a:p>
            <a:endParaRPr lang="zh-CN" altLang="en-US"/>
          </a:p>
        </p:txBody>
      </p:sp>
      <p:sp>
        <p:nvSpPr>
          <p:cNvPr id="385030" name="Line 6"/>
          <p:cNvSpPr>
            <a:spLocks noChangeShapeType="1"/>
          </p:cNvSpPr>
          <p:nvPr/>
        </p:nvSpPr>
        <p:spPr bwMode="auto">
          <a:xfrm>
            <a:off x="4787627" y="3213373"/>
            <a:ext cx="1152525" cy="1368425"/>
          </a:xfrm>
          <a:prstGeom prst="line">
            <a:avLst/>
          </a:prstGeom>
          <a:noFill/>
          <a:ln w="28575">
            <a:solidFill>
              <a:srgbClr val="E85298"/>
            </a:solidFill>
            <a:prstDash val="dash"/>
            <a:round/>
            <a:headEnd/>
            <a:tailEnd/>
          </a:ln>
          <a:effectLst/>
        </p:spPr>
        <p:txBody>
          <a:bodyPr/>
          <a:lstStyle/>
          <a:p>
            <a:endParaRPr lang="zh-CN" altLang="en-US"/>
          </a:p>
        </p:txBody>
      </p:sp>
      <p:sp>
        <p:nvSpPr>
          <p:cNvPr id="385031" name="Text Box 7"/>
          <p:cNvSpPr txBox="1">
            <a:spLocks noChangeArrowheads="1"/>
          </p:cNvSpPr>
          <p:nvPr/>
        </p:nvSpPr>
        <p:spPr bwMode="auto">
          <a:xfrm>
            <a:off x="3563665" y="2060848"/>
            <a:ext cx="2376487" cy="623888"/>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SW1:</a:t>
            </a:r>
          </a:p>
          <a:p>
            <a:pPr>
              <a:lnSpc>
                <a:spcPct val="100000"/>
              </a:lnSpc>
              <a:buFontTx/>
              <a:buNone/>
            </a:pPr>
            <a:r>
              <a:rPr lang="en-US" altLang="zh-CN" sz="1400" b="1">
                <a:effectLst/>
                <a:ea typeface="宋体" pitchFamily="2" charset="-122"/>
              </a:rPr>
              <a:t>32768.00-d0-f8-00-11-11</a:t>
            </a:r>
          </a:p>
        </p:txBody>
      </p:sp>
      <p:sp>
        <p:nvSpPr>
          <p:cNvPr id="385032" name="Text Box 8"/>
          <p:cNvSpPr txBox="1">
            <a:spLocks noChangeArrowheads="1"/>
          </p:cNvSpPr>
          <p:nvPr/>
        </p:nvSpPr>
        <p:spPr bwMode="auto">
          <a:xfrm>
            <a:off x="2411140" y="5158061"/>
            <a:ext cx="2233612" cy="623887"/>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SW2:</a:t>
            </a:r>
          </a:p>
          <a:p>
            <a:pPr>
              <a:lnSpc>
                <a:spcPct val="100000"/>
              </a:lnSpc>
              <a:buFontTx/>
              <a:buNone/>
            </a:pPr>
            <a:r>
              <a:rPr lang="en-US" altLang="zh-CN" sz="1400" b="1">
                <a:effectLst/>
                <a:ea typeface="宋体" pitchFamily="2" charset="-122"/>
              </a:rPr>
              <a:t>4096.00-d0-f8-00-22-22</a:t>
            </a:r>
          </a:p>
        </p:txBody>
      </p:sp>
      <p:sp>
        <p:nvSpPr>
          <p:cNvPr id="385033" name="Text Box 9"/>
          <p:cNvSpPr txBox="1">
            <a:spLocks noChangeArrowheads="1"/>
          </p:cNvSpPr>
          <p:nvPr/>
        </p:nvSpPr>
        <p:spPr bwMode="auto">
          <a:xfrm>
            <a:off x="5076552" y="5158061"/>
            <a:ext cx="2232025" cy="623887"/>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SW3:</a:t>
            </a:r>
          </a:p>
          <a:p>
            <a:pPr>
              <a:lnSpc>
                <a:spcPct val="100000"/>
              </a:lnSpc>
              <a:buFontTx/>
              <a:buNone/>
            </a:pPr>
            <a:r>
              <a:rPr lang="en-US" altLang="zh-CN" sz="1400" b="1">
                <a:effectLst/>
                <a:ea typeface="宋体" pitchFamily="2" charset="-122"/>
              </a:rPr>
              <a:t>32768.00-d0-f8-00-33-33</a:t>
            </a:r>
          </a:p>
        </p:txBody>
      </p:sp>
      <p:sp>
        <p:nvSpPr>
          <p:cNvPr id="385034" name="Text Box 10"/>
          <p:cNvSpPr txBox="1">
            <a:spLocks noChangeArrowheads="1"/>
          </p:cNvSpPr>
          <p:nvPr/>
        </p:nvSpPr>
        <p:spPr bwMode="auto">
          <a:xfrm>
            <a:off x="4932090" y="3213373"/>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pic>
        <p:nvPicPr>
          <p:cNvPr id="385035" name="Picture 11" descr="固化汇聚交换机"/>
          <p:cNvPicPr>
            <a:picLocks noChangeAspect="1" noChangeArrowheads="1"/>
          </p:cNvPicPr>
          <p:nvPr/>
        </p:nvPicPr>
        <p:blipFill>
          <a:blip r:embed="rId2" cstate="print"/>
          <a:srcRect/>
          <a:stretch>
            <a:fillRect/>
          </a:stretch>
        </p:blipFill>
        <p:spPr bwMode="auto">
          <a:xfrm>
            <a:off x="4139927" y="2781573"/>
            <a:ext cx="935038" cy="703263"/>
          </a:xfrm>
          <a:prstGeom prst="rect">
            <a:avLst/>
          </a:prstGeom>
          <a:noFill/>
        </p:spPr>
      </p:pic>
      <p:pic>
        <p:nvPicPr>
          <p:cNvPr id="385036" name="Picture 12" descr="固化汇聚交换机"/>
          <p:cNvPicPr>
            <a:picLocks noChangeAspect="1" noChangeArrowheads="1"/>
          </p:cNvPicPr>
          <p:nvPr/>
        </p:nvPicPr>
        <p:blipFill>
          <a:blip r:embed="rId2" cstate="print"/>
          <a:srcRect/>
          <a:stretch>
            <a:fillRect/>
          </a:stretch>
        </p:blipFill>
        <p:spPr bwMode="auto">
          <a:xfrm>
            <a:off x="2915965" y="4473848"/>
            <a:ext cx="935037" cy="703263"/>
          </a:xfrm>
          <a:prstGeom prst="rect">
            <a:avLst/>
          </a:prstGeom>
          <a:noFill/>
        </p:spPr>
      </p:pic>
      <p:pic>
        <p:nvPicPr>
          <p:cNvPr id="385037" name="Picture 13" descr="固化汇聚交换机"/>
          <p:cNvPicPr>
            <a:picLocks noChangeAspect="1" noChangeArrowheads="1"/>
          </p:cNvPicPr>
          <p:nvPr/>
        </p:nvPicPr>
        <p:blipFill>
          <a:blip r:embed="rId2" cstate="print"/>
          <a:srcRect/>
          <a:stretch>
            <a:fillRect/>
          </a:stretch>
        </p:blipFill>
        <p:spPr bwMode="auto">
          <a:xfrm>
            <a:off x="5363890" y="4472261"/>
            <a:ext cx="935037" cy="703262"/>
          </a:xfrm>
          <a:prstGeom prst="rect">
            <a:avLst/>
          </a:prstGeom>
          <a:noFill/>
        </p:spPr>
      </p:pic>
      <p:sp>
        <p:nvSpPr>
          <p:cNvPr id="385038" name="Text Box 14"/>
          <p:cNvSpPr txBox="1">
            <a:spLocks noChangeArrowheads="1"/>
          </p:cNvSpPr>
          <p:nvPr/>
        </p:nvSpPr>
        <p:spPr bwMode="auto">
          <a:xfrm>
            <a:off x="5795690" y="4292873"/>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85039" name="Text Box 15"/>
          <p:cNvSpPr txBox="1">
            <a:spLocks noChangeArrowheads="1"/>
          </p:cNvSpPr>
          <p:nvPr/>
        </p:nvSpPr>
        <p:spPr bwMode="auto">
          <a:xfrm>
            <a:off x="3636690" y="3213373"/>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5040" name="Text Box 16"/>
          <p:cNvSpPr txBox="1">
            <a:spLocks noChangeArrowheads="1"/>
          </p:cNvSpPr>
          <p:nvPr/>
        </p:nvSpPr>
        <p:spPr bwMode="auto">
          <a:xfrm>
            <a:off x="2700065" y="4221436"/>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5041" name="Text Box 17"/>
          <p:cNvSpPr txBox="1">
            <a:spLocks noChangeArrowheads="1"/>
          </p:cNvSpPr>
          <p:nvPr/>
        </p:nvSpPr>
        <p:spPr bwMode="auto">
          <a:xfrm>
            <a:off x="4787627" y="4510361"/>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85042" name="Text Box 18"/>
          <p:cNvSpPr txBox="1">
            <a:spLocks noChangeArrowheads="1"/>
          </p:cNvSpPr>
          <p:nvPr/>
        </p:nvSpPr>
        <p:spPr bwMode="auto">
          <a:xfrm>
            <a:off x="3708127" y="4510361"/>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85043" name="Text Box 19"/>
          <p:cNvSpPr txBox="1">
            <a:spLocks noChangeArrowheads="1"/>
          </p:cNvSpPr>
          <p:nvPr/>
        </p:nvSpPr>
        <p:spPr bwMode="auto">
          <a:xfrm>
            <a:off x="3852590" y="3789636"/>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5044" name="Text Box 20"/>
          <p:cNvSpPr txBox="1">
            <a:spLocks noChangeArrowheads="1"/>
          </p:cNvSpPr>
          <p:nvPr/>
        </p:nvSpPr>
        <p:spPr bwMode="auto">
          <a:xfrm>
            <a:off x="4716190" y="3789636"/>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5045" name="Text Box 21"/>
          <p:cNvSpPr txBox="1">
            <a:spLocks noChangeArrowheads="1"/>
          </p:cNvSpPr>
          <p:nvPr/>
        </p:nvSpPr>
        <p:spPr bwMode="auto">
          <a:xfrm>
            <a:off x="4211365" y="4869136"/>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100M</a:t>
            </a:r>
          </a:p>
        </p:txBody>
      </p:sp>
      <p:sp>
        <p:nvSpPr>
          <p:cNvPr id="385046" name="Text Box 22"/>
          <p:cNvSpPr txBox="1">
            <a:spLocks noChangeArrowheads="1"/>
          </p:cNvSpPr>
          <p:nvPr/>
        </p:nvSpPr>
        <p:spPr bwMode="auto">
          <a:xfrm>
            <a:off x="1331640" y="4653236"/>
            <a:ext cx="1655762" cy="366712"/>
          </a:xfrm>
          <a:prstGeom prst="rect">
            <a:avLst/>
          </a:prstGeom>
          <a:noFill/>
          <a:ln w="9525" algn="ctr">
            <a:noFill/>
            <a:miter lim="800000"/>
            <a:headEnd/>
            <a:tailEnd/>
          </a:ln>
          <a:effectLst/>
        </p:spPr>
        <p:txBody>
          <a:bodyPr>
            <a:spAutoFit/>
          </a:bodyPr>
          <a:lstStyle/>
          <a:p>
            <a:pPr>
              <a:lnSpc>
                <a:spcPct val="100000"/>
              </a:lnSpc>
              <a:buFontTx/>
              <a:buNone/>
            </a:pPr>
            <a:r>
              <a:rPr lang="en-US" altLang="zh-CN" sz="1800" b="1">
                <a:solidFill>
                  <a:srgbClr val="FF0000"/>
                </a:solidFill>
                <a:effectLst/>
                <a:ea typeface="宋体" pitchFamily="2" charset="-122"/>
              </a:rPr>
              <a:t>Root Bridge</a:t>
            </a:r>
          </a:p>
        </p:txBody>
      </p:sp>
      <p:sp>
        <p:nvSpPr>
          <p:cNvPr id="385047" name="Oval 23"/>
          <p:cNvSpPr>
            <a:spLocks noChangeArrowheads="1"/>
          </p:cNvSpPr>
          <p:nvPr/>
        </p:nvSpPr>
        <p:spPr bwMode="auto">
          <a:xfrm>
            <a:off x="4284390" y="3284811"/>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385048" name="Oval 24"/>
          <p:cNvSpPr>
            <a:spLocks noChangeArrowheads="1"/>
          </p:cNvSpPr>
          <p:nvPr/>
        </p:nvSpPr>
        <p:spPr bwMode="auto">
          <a:xfrm>
            <a:off x="5219427" y="4726261"/>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385049" name="AutoShape 25"/>
          <p:cNvSpPr>
            <a:spLocks noChangeArrowheads="1"/>
          </p:cNvSpPr>
          <p:nvPr/>
        </p:nvSpPr>
        <p:spPr bwMode="auto">
          <a:xfrm>
            <a:off x="3276327" y="4365898"/>
            <a:ext cx="215900" cy="215900"/>
          </a:xfrm>
          <a:prstGeom prst="diamond">
            <a:avLst/>
          </a:prstGeom>
          <a:noFill/>
          <a:ln w="38100" algn="ctr">
            <a:solidFill>
              <a:srgbClr val="FF0000"/>
            </a:solidFill>
            <a:miter lim="800000"/>
            <a:headEnd/>
            <a:tailEnd/>
          </a:ln>
          <a:effectLst/>
        </p:spPr>
        <p:txBody>
          <a:bodyPr wrap="none" anchor="ctr"/>
          <a:lstStyle/>
          <a:p>
            <a:endParaRPr lang="zh-CN" altLang="en-US"/>
          </a:p>
        </p:txBody>
      </p:sp>
      <p:sp>
        <p:nvSpPr>
          <p:cNvPr id="385050" name="AutoShape 26"/>
          <p:cNvSpPr>
            <a:spLocks noChangeArrowheads="1"/>
          </p:cNvSpPr>
          <p:nvPr/>
        </p:nvSpPr>
        <p:spPr bwMode="auto">
          <a:xfrm>
            <a:off x="3779565" y="4726261"/>
            <a:ext cx="215900" cy="215900"/>
          </a:xfrm>
          <a:prstGeom prst="diamond">
            <a:avLst/>
          </a:prstGeom>
          <a:noFill/>
          <a:ln w="38100" algn="ctr">
            <a:solidFill>
              <a:srgbClr val="FF0000"/>
            </a:solidFill>
            <a:miter lim="800000"/>
            <a:headEnd/>
            <a:tailEnd/>
          </a:ln>
          <a:effectLst/>
        </p:spPr>
        <p:txBody>
          <a:bodyPr wrap="none" anchor="ctr"/>
          <a:lstStyle/>
          <a:p>
            <a:endParaRPr lang="zh-CN" altLang="en-US"/>
          </a:p>
        </p:txBody>
      </p:sp>
      <p:sp>
        <p:nvSpPr>
          <p:cNvPr id="385051" name="AutoShape 27"/>
          <p:cNvSpPr>
            <a:spLocks noChangeArrowheads="1"/>
          </p:cNvSpPr>
          <p:nvPr/>
        </p:nvSpPr>
        <p:spPr bwMode="auto">
          <a:xfrm>
            <a:off x="4787627" y="3213373"/>
            <a:ext cx="215900" cy="215900"/>
          </a:xfrm>
          <a:prstGeom prst="diamond">
            <a:avLst/>
          </a:prstGeom>
          <a:noFill/>
          <a:ln w="38100" algn="ctr">
            <a:solidFill>
              <a:srgbClr val="FF0000"/>
            </a:solidFill>
            <a:miter lim="800000"/>
            <a:headEnd/>
            <a:tailEnd/>
          </a:ln>
          <a:effectLst/>
        </p:spPr>
        <p:txBody>
          <a:bodyPr wrap="none" anchor="ctr"/>
          <a:lstStyle/>
          <a:p>
            <a:endParaRPr lang="zh-CN" altLang="en-US"/>
          </a:p>
        </p:txBody>
      </p:sp>
      <p:grpSp>
        <p:nvGrpSpPr>
          <p:cNvPr id="385052" name="Group 28"/>
          <p:cNvGrpSpPr>
            <a:grpSpLocks/>
          </p:cNvGrpSpPr>
          <p:nvPr/>
        </p:nvGrpSpPr>
        <p:grpSpPr bwMode="auto">
          <a:xfrm>
            <a:off x="5652815" y="4365898"/>
            <a:ext cx="287337" cy="144463"/>
            <a:chOff x="4150" y="2069"/>
            <a:chExt cx="181" cy="91"/>
          </a:xfrm>
        </p:grpSpPr>
        <p:sp>
          <p:nvSpPr>
            <p:cNvPr id="385053" name="Line 29"/>
            <p:cNvSpPr>
              <a:spLocks noChangeShapeType="1"/>
            </p:cNvSpPr>
            <p:nvPr/>
          </p:nvSpPr>
          <p:spPr bwMode="auto">
            <a:xfrm>
              <a:off x="4150" y="2069"/>
              <a:ext cx="181" cy="91"/>
            </a:xfrm>
            <a:prstGeom prst="line">
              <a:avLst/>
            </a:prstGeom>
            <a:noFill/>
            <a:ln w="38100">
              <a:solidFill>
                <a:srgbClr val="FF0000"/>
              </a:solidFill>
              <a:round/>
              <a:headEnd/>
              <a:tailEnd/>
            </a:ln>
            <a:effectLst/>
          </p:spPr>
          <p:txBody>
            <a:bodyPr wrap="none" anchor="ctr"/>
            <a:lstStyle/>
            <a:p>
              <a:endParaRPr lang="zh-CN" altLang="en-US"/>
            </a:p>
          </p:txBody>
        </p:sp>
        <p:sp>
          <p:nvSpPr>
            <p:cNvPr id="385054" name="Line 30"/>
            <p:cNvSpPr>
              <a:spLocks noChangeShapeType="1"/>
            </p:cNvSpPr>
            <p:nvPr/>
          </p:nvSpPr>
          <p:spPr bwMode="auto">
            <a:xfrm flipH="1">
              <a:off x="4150" y="2069"/>
              <a:ext cx="181" cy="91"/>
            </a:xfrm>
            <a:prstGeom prst="line">
              <a:avLst/>
            </a:prstGeom>
            <a:noFill/>
            <a:ln w="38100">
              <a:solidFill>
                <a:srgbClr val="FF00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smtClean="0"/>
              <a:t>STP</a:t>
            </a:r>
            <a:r>
              <a:rPr lang="zh-CN" altLang="en-US" dirty="0" smtClean="0"/>
              <a:t>选举结果</a:t>
            </a:r>
            <a:endParaRPr lang="zh-CN" altLang="en-US" dirty="0"/>
          </a:p>
        </p:txBody>
      </p:sp>
      <p:sp>
        <p:nvSpPr>
          <p:cNvPr id="376835" name="Rectangle 3"/>
          <p:cNvSpPr>
            <a:spLocks noGrp="1" noChangeArrowheads="1"/>
          </p:cNvSpPr>
          <p:nvPr>
            <p:ph type="body" idx="1"/>
          </p:nvPr>
        </p:nvSpPr>
        <p:spPr>
          <a:xfrm>
            <a:off x="457200" y="1528092"/>
            <a:ext cx="8291513" cy="4421188"/>
          </a:xfrm>
        </p:spPr>
        <p:txBody>
          <a:bodyPr/>
          <a:lstStyle/>
          <a:p>
            <a:pPr>
              <a:lnSpc>
                <a:spcPct val="120000"/>
              </a:lnSpc>
            </a:pPr>
            <a:r>
              <a:rPr lang="zh-CN" altLang="en-US" dirty="0" smtClean="0"/>
              <a:t>网络中选举出一</a:t>
            </a:r>
            <a:r>
              <a:rPr lang="zh-CN" altLang="en-US" dirty="0"/>
              <a:t>个交换机为</a:t>
            </a:r>
            <a:r>
              <a:rPr lang="zh-CN" altLang="en-US" dirty="0" smtClean="0"/>
              <a:t>根交换机</a:t>
            </a:r>
            <a:endParaRPr lang="zh-CN" altLang="en-US" dirty="0"/>
          </a:p>
          <a:p>
            <a:pPr>
              <a:lnSpc>
                <a:spcPct val="120000"/>
              </a:lnSpc>
            </a:pPr>
            <a:r>
              <a:rPr lang="zh-CN" altLang="en-US" dirty="0" smtClean="0"/>
              <a:t>每个非根交换机</a:t>
            </a:r>
            <a:r>
              <a:rPr lang="zh-CN" altLang="en-US" dirty="0"/>
              <a:t>都有一个根</a:t>
            </a:r>
            <a:r>
              <a:rPr lang="zh-CN" altLang="en-US" dirty="0" smtClean="0"/>
              <a:t>端口</a:t>
            </a:r>
            <a:endParaRPr lang="zh-CN" altLang="en-US" dirty="0"/>
          </a:p>
          <a:p>
            <a:pPr>
              <a:lnSpc>
                <a:spcPct val="120000"/>
              </a:lnSpc>
            </a:pPr>
            <a:r>
              <a:rPr lang="zh-CN" altLang="en-US" dirty="0"/>
              <a:t>每个</a:t>
            </a:r>
            <a:r>
              <a:rPr lang="en-US" altLang="zh-CN" dirty="0"/>
              <a:t>LAN</a:t>
            </a:r>
            <a:r>
              <a:rPr lang="zh-CN" altLang="en-US" dirty="0"/>
              <a:t>都</a:t>
            </a:r>
            <a:r>
              <a:rPr lang="zh-CN" altLang="en-US" dirty="0" smtClean="0"/>
              <a:t>有指定交换机，每个指定交换机都有指定端口</a:t>
            </a:r>
            <a:endParaRPr lang="zh-CN" altLang="en-US" dirty="0"/>
          </a:p>
          <a:p>
            <a:pPr>
              <a:lnSpc>
                <a:spcPct val="120000"/>
              </a:lnSpc>
            </a:pPr>
            <a:r>
              <a:rPr lang="zh-CN" altLang="en-US" dirty="0"/>
              <a:t>根</a:t>
            </a:r>
            <a:r>
              <a:rPr lang="zh-CN" altLang="en-US" dirty="0" smtClean="0"/>
              <a:t>端口和</a:t>
            </a:r>
            <a:r>
              <a:rPr lang="zh-CN" altLang="en-US" dirty="0"/>
              <a:t>指定</a:t>
            </a:r>
            <a:r>
              <a:rPr lang="zh-CN" altLang="en-US" dirty="0" smtClean="0"/>
              <a:t>端口进入转发状态</a:t>
            </a:r>
            <a:endParaRPr lang="zh-CN" altLang="en-US" dirty="0"/>
          </a:p>
          <a:p>
            <a:pPr>
              <a:lnSpc>
                <a:spcPct val="120000"/>
              </a:lnSpc>
            </a:pPr>
            <a:r>
              <a:rPr lang="zh-CN" altLang="en-US" dirty="0"/>
              <a:t>其他的冗余</a:t>
            </a:r>
            <a:r>
              <a:rPr lang="zh-CN" altLang="en-US" dirty="0" smtClean="0"/>
              <a:t>端口处于</a:t>
            </a:r>
            <a:r>
              <a:rPr lang="zh-CN" altLang="en-US" dirty="0"/>
              <a:t>阻塞</a:t>
            </a:r>
            <a:r>
              <a:rPr lang="zh-CN" altLang="en-US" dirty="0" smtClean="0"/>
              <a:t>状态</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r>
              <a:rPr lang="en-US" altLang="zh-CN" dirty="0"/>
              <a:t>STP</a:t>
            </a:r>
            <a:r>
              <a:rPr lang="zh-CN" altLang="en-US" dirty="0"/>
              <a:t>的端口状态</a:t>
            </a:r>
          </a:p>
        </p:txBody>
      </p:sp>
      <p:pic>
        <p:nvPicPr>
          <p:cNvPr id="387076" name="Picture 4" descr="aa"/>
          <p:cNvPicPr>
            <a:picLocks noChangeAspect="1" noChangeArrowheads="1"/>
          </p:cNvPicPr>
          <p:nvPr/>
        </p:nvPicPr>
        <p:blipFill>
          <a:blip r:embed="rId2" cstate="print">
            <a:clrChange>
              <a:clrFrom>
                <a:srgbClr val="FFFFFF"/>
              </a:clrFrom>
              <a:clrTo>
                <a:srgbClr val="FFFFFF">
                  <a:alpha val="0"/>
                </a:srgbClr>
              </a:clrTo>
            </a:clrChange>
          </a:blip>
          <a:srcRect l="23929" t="5952" r="21870" b="8293"/>
          <a:stretch>
            <a:fillRect/>
          </a:stretch>
        </p:blipFill>
        <p:spPr bwMode="auto">
          <a:xfrm>
            <a:off x="2267744" y="1125538"/>
            <a:ext cx="4637088" cy="5472112"/>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zh-CN"/>
              <a:t>STP</a:t>
            </a:r>
            <a:r>
              <a:rPr lang="zh-CN" altLang="en-US"/>
              <a:t>的端口状态</a:t>
            </a:r>
          </a:p>
        </p:txBody>
      </p:sp>
      <p:sp>
        <p:nvSpPr>
          <p:cNvPr id="386051" name="Rectangle 3"/>
          <p:cNvSpPr>
            <a:spLocks noGrp="1" noChangeArrowheads="1"/>
          </p:cNvSpPr>
          <p:nvPr>
            <p:ph type="body" idx="1"/>
          </p:nvPr>
        </p:nvSpPr>
        <p:spPr>
          <a:xfrm>
            <a:off x="457200" y="1268760"/>
            <a:ext cx="8291513" cy="4421188"/>
          </a:xfrm>
        </p:spPr>
        <p:txBody>
          <a:bodyPr/>
          <a:lstStyle/>
          <a:p>
            <a:r>
              <a:rPr lang="zh-CN" altLang="en-US" dirty="0"/>
              <a:t>阻塞状态（</a:t>
            </a:r>
            <a:r>
              <a:rPr lang="en-US" altLang="zh-CN" dirty="0"/>
              <a:t>Blocking</a:t>
            </a:r>
            <a:r>
              <a:rPr lang="zh-CN" altLang="en-US" dirty="0"/>
              <a:t>）</a:t>
            </a:r>
          </a:p>
          <a:p>
            <a:pPr lvl="1"/>
            <a:r>
              <a:rPr lang="zh-CN" altLang="en-US" dirty="0" smtClean="0"/>
              <a:t>只能接收</a:t>
            </a:r>
            <a:r>
              <a:rPr lang="en-US" altLang="zh-CN" dirty="0" smtClean="0"/>
              <a:t>BPDU</a:t>
            </a:r>
            <a:r>
              <a:rPr lang="zh-CN" altLang="en-US" dirty="0" smtClean="0"/>
              <a:t>，不能</a:t>
            </a:r>
            <a:r>
              <a:rPr lang="zh-CN" altLang="en-US" dirty="0"/>
              <a:t>接收或者传输数据，不能把</a:t>
            </a:r>
            <a:r>
              <a:rPr lang="en-US" altLang="zh-CN" dirty="0"/>
              <a:t>MAC</a:t>
            </a:r>
            <a:r>
              <a:rPr lang="zh-CN" altLang="en-US" dirty="0"/>
              <a:t>地址加入地址</a:t>
            </a:r>
            <a:r>
              <a:rPr lang="zh-CN" altLang="en-US" dirty="0" smtClean="0"/>
              <a:t>表</a:t>
            </a:r>
            <a:endParaRPr lang="en-US" altLang="zh-CN" dirty="0"/>
          </a:p>
          <a:p>
            <a:r>
              <a:rPr lang="zh-CN" altLang="en-US" dirty="0"/>
              <a:t>监听状态（</a:t>
            </a:r>
            <a:r>
              <a:rPr lang="en-US" altLang="zh-CN" dirty="0"/>
              <a:t>Listening</a:t>
            </a:r>
            <a:r>
              <a:rPr lang="zh-CN" altLang="en-US" dirty="0"/>
              <a:t>）</a:t>
            </a:r>
          </a:p>
          <a:p>
            <a:pPr lvl="1"/>
            <a:r>
              <a:rPr lang="zh-CN" altLang="en-US" dirty="0" smtClean="0"/>
              <a:t>可以接收和发送</a:t>
            </a:r>
            <a:r>
              <a:rPr lang="en-US" altLang="zh-CN" dirty="0" smtClean="0"/>
              <a:t>BPDU</a:t>
            </a:r>
            <a:r>
              <a:rPr lang="zh-CN" altLang="en-US" dirty="0" smtClean="0"/>
              <a:t>，不能</a:t>
            </a:r>
            <a:r>
              <a:rPr lang="zh-CN" altLang="en-US" dirty="0"/>
              <a:t>接收或者传输数据</a:t>
            </a:r>
            <a:r>
              <a:rPr lang="zh-CN" altLang="en-US" dirty="0" smtClean="0"/>
              <a:t>，不能</a:t>
            </a:r>
            <a:r>
              <a:rPr lang="zh-CN" altLang="en-US" dirty="0"/>
              <a:t>把</a:t>
            </a:r>
            <a:r>
              <a:rPr lang="en-US" altLang="zh-CN" dirty="0"/>
              <a:t>MAC</a:t>
            </a:r>
            <a:r>
              <a:rPr lang="zh-CN" altLang="en-US" dirty="0"/>
              <a:t>地址加入地址</a:t>
            </a:r>
            <a:r>
              <a:rPr lang="zh-CN" altLang="en-US" dirty="0" smtClean="0"/>
              <a:t>表</a:t>
            </a:r>
            <a:endParaRPr lang="en-US" altLang="zh-CN" dirty="0"/>
          </a:p>
          <a:p>
            <a:r>
              <a:rPr lang="zh-CN" altLang="en-US" dirty="0"/>
              <a:t>学习状态（</a:t>
            </a:r>
            <a:r>
              <a:rPr lang="en-US" altLang="zh-CN" dirty="0"/>
              <a:t>Learning</a:t>
            </a:r>
            <a:r>
              <a:rPr lang="zh-CN" altLang="en-US" dirty="0"/>
              <a:t>）</a:t>
            </a:r>
          </a:p>
          <a:p>
            <a:pPr lvl="1"/>
            <a:r>
              <a:rPr lang="zh-CN" altLang="en-US" dirty="0" smtClean="0"/>
              <a:t>可以</a:t>
            </a:r>
            <a:r>
              <a:rPr lang="zh-CN" altLang="en-US" dirty="0"/>
              <a:t>发送和接收</a:t>
            </a:r>
            <a:r>
              <a:rPr lang="en-US" altLang="zh-CN" dirty="0"/>
              <a:t>BPDU</a:t>
            </a:r>
            <a:r>
              <a:rPr lang="zh-CN" altLang="en-US" dirty="0" smtClean="0"/>
              <a:t>，可以</a:t>
            </a:r>
            <a:r>
              <a:rPr lang="zh-CN" altLang="en-US" dirty="0"/>
              <a:t>学习</a:t>
            </a:r>
            <a:r>
              <a:rPr lang="en-US" altLang="zh-CN" dirty="0"/>
              <a:t>MAC</a:t>
            </a:r>
            <a:r>
              <a:rPr lang="zh-CN" altLang="en-US" dirty="0" smtClean="0"/>
              <a:t>地址，不能传输数据</a:t>
            </a:r>
            <a:endParaRPr lang="zh-CN" altLang="en-US" dirty="0"/>
          </a:p>
          <a:p>
            <a:r>
              <a:rPr lang="zh-CN" altLang="en-US" dirty="0"/>
              <a:t>转发状态（</a:t>
            </a:r>
            <a:r>
              <a:rPr lang="en-US" altLang="zh-CN" dirty="0"/>
              <a:t>Forwarding</a:t>
            </a:r>
            <a:r>
              <a:rPr lang="zh-CN" altLang="en-US" dirty="0"/>
              <a:t>）</a:t>
            </a:r>
          </a:p>
          <a:p>
            <a:pPr lvl="1"/>
            <a:r>
              <a:rPr lang="zh-CN" altLang="en-US" dirty="0" smtClean="0"/>
              <a:t>可以发送</a:t>
            </a:r>
            <a:r>
              <a:rPr lang="zh-CN" altLang="en-US" dirty="0"/>
              <a:t>和接收</a:t>
            </a:r>
            <a:r>
              <a:rPr lang="zh-CN" altLang="en-US" dirty="0" smtClean="0"/>
              <a:t>数据，可以学习</a:t>
            </a:r>
            <a:r>
              <a:rPr lang="en-US" altLang="zh-CN" dirty="0" smtClean="0"/>
              <a:t>MAC</a:t>
            </a:r>
            <a:r>
              <a:rPr lang="zh-CN" altLang="en-US" dirty="0"/>
              <a:t>地址、发送和接收</a:t>
            </a:r>
            <a:r>
              <a:rPr lang="en-US" altLang="zh-CN" dirty="0"/>
              <a:t>BPDU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zh-CN" altLang="en-US"/>
              <a:t>生成树拓扑变更</a:t>
            </a:r>
          </a:p>
        </p:txBody>
      </p:sp>
      <p:sp>
        <p:nvSpPr>
          <p:cNvPr id="389124" name="Line 4"/>
          <p:cNvSpPr>
            <a:spLocks noChangeShapeType="1"/>
          </p:cNvSpPr>
          <p:nvPr/>
        </p:nvSpPr>
        <p:spPr bwMode="auto">
          <a:xfrm flipH="1">
            <a:off x="5082182" y="2439317"/>
            <a:ext cx="876300" cy="930275"/>
          </a:xfrm>
          <a:prstGeom prst="line">
            <a:avLst/>
          </a:prstGeom>
          <a:noFill/>
          <a:ln w="25400">
            <a:solidFill>
              <a:srgbClr val="008080"/>
            </a:solidFill>
            <a:round/>
            <a:headEnd/>
            <a:tailEnd type="triangle" w="med" len="med"/>
          </a:ln>
          <a:effectLst/>
        </p:spPr>
        <p:txBody>
          <a:bodyPr wrap="none" anchor="ctr"/>
          <a:lstStyle/>
          <a:p>
            <a:endParaRPr lang="zh-CN" altLang="en-US"/>
          </a:p>
        </p:txBody>
      </p:sp>
      <p:sp>
        <p:nvSpPr>
          <p:cNvPr id="389125" name="Line 5"/>
          <p:cNvSpPr>
            <a:spLocks noChangeShapeType="1"/>
          </p:cNvSpPr>
          <p:nvPr/>
        </p:nvSpPr>
        <p:spPr bwMode="auto">
          <a:xfrm flipH="1">
            <a:off x="4178895" y="3895055"/>
            <a:ext cx="646112" cy="811212"/>
          </a:xfrm>
          <a:prstGeom prst="line">
            <a:avLst/>
          </a:prstGeom>
          <a:noFill/>
          <a:ln w="25400">
            <a:solidFill>
              <a:srgbClr val="008080"/>
            </a:solidFill>
            <a:round/>
            <a:headEnd/>
            <a:tailEnd type="triangle" w="med" len="med"/>
          </a:ln>
          <a:effectLst/>
        </p:spPr>
        <p:txBody>
          <a:bodyPr wrap="none" anchor="ctr"/>
          <a:lstStyle/>
          <a:p>
            <a:endParaRPr lang="zh-CN" altLang="en-US"/>
          </a:p>
        </p:txBody>
      </p:sp>
      <p:sp>
        <p:nvSpPr>
          <p:cNvPr id="389126" name="Line 6"/>
          <p:cNvSpPr>
            <a:spLocks noChangeShapeType="1"/>
          </p:cNvSpPr>
          <p:nvPr/>
        </p:nvSpPr>
        <p:spPr bwMode="auto">
          <a:xfrm>
            <a:off x="4988520" y="3895055"/>
            <a:ext cx="727075" cy="811212"/>
          </a:xfrm>
          <a:prstGeom prst="line">
            <a:avLst/>
          </a:prstGeom>
          <a:noFill/>
          <a:ln w="25400">
            <a:solidFill>
              <a:srgbClr val="008080"/>
            </a:solidFill>
            <a:round/>
            <a:headEnd/>
            <a:tailEnd type="triangle" w="med" len="med"/>
          </a:ln>
          <a:effectLst/>
        </p:spPr>
        <p:txBody>
          <a:bodyPr wrap="none" anchor="ctr"/>
          <a:lstStyle/>
          <a:p>
            <a:endParaRPr lang="zh-CN" altLang="en-US"/>
          </a:p>
        </p:txBody>
      </p:sp>
      <p:sp>
        <p:nvSpPr>
          <p:cNvPr id="389127" name="Line 7"/>
          <p:cNvSpPr>
            <a:spLocks noChangeShapeType="1"/>
          </p:cNvSpPr>
          <p:nvPr/>
        </p:nvSpPr>
        <p:spPr bwMode="auto">
          <a:xfrm>
            <a:off x="6364882" y="2439317"/>
            <a:ext cx="1020763" cy="858838"/>
          </a:xfrm>
          <a:prstGeom prst="line">
            <a:avLst/>
          </a:prstGeom>
          <a:noFill/>
          <a:ln w="25400">
            <a:solidFill>
              <a:srgbClr val="008080"/>
            </a:solidFill>
            <a:round/>
            <a:headEnd/>
            <a:tailEnd type="triangle" w="med" len="med"/>
          </a:ln>
          <a:effectLst/>
        </p:spPr>
        <p:txBody>
          <a:bodyPr wrap="none" anchor="ctr"/>
          <a:lstStyle/>
          <a:p>
            <a:endParaRPr lang="zh-CN" altLang="en-US"/>
          </a:p>
        </p:txBody>
      </p:sp>
      <p:sp>
        <p:nvSpPr>
          <p:cNvPr id="389128" name="Line 8"/>
          <p:cNvSpPr>
            <a:spLocks noChangeShapeType="1"/>
          </p:cNvSpPr>
          <p:nvPr/>
        </p:nvSpPr>
        <p:spPr bwMode="auto">
          <a:xfrm flipH="1">
            <a:off x="5232995" y="2682205"/>
            <a:ext cx="403225" cy="404812"/>
          </a:xfrm>
          <a:prstGeom prst="line">
            <a:avLst/>
          </a:prstGeom>
          <a:noFill/>
          <a:ln w="25400">
            <a:solidFill>
              <a:srgbClr val="00A8FC"/>
            </a:solidFill>
            <a:round/>
            <a:headEnd/>
            <a:tailEnd type="triangle" w="med" len="med"/>
          </a:ln>
          <a:effectLst/>
        </p:spPr>
        <p:txBody>
          <a:bodyPr wrap="none" anchor="ctr"/>
          <a:lstStyle/>
          <a:p>
            <a:endParaRPr lang="zh-CN" altLang="en-US"/>
          </a:p>
        </p:txBody>
      </p:sp>
      <p:sp>
        <p:nvSpPr>
          <p:cNvPr id="389129" name="Line 9"/>
          <p:cNvSpPr>
            <a:spLocks noChangeShapeType="1"/>
          </p:cNvSpPr>
          <p:nvPr/>
        </p:nvSpPr>
        <p:spPr bwMode="auto">
          <a:xfrm flipH="1">
            <a:off x="4096345" y="4141117"/>
            <a:ext cx="323850" cy="403225"/>
          </a:xfrm>
          <a:prstGeom prst="line">
            <a:avLst/>
          </a:prstGeom>
          <a:noFill/>
          <a:ln w="25400">
            <a:solidFill>
              <a:srgbClr val="00A8FC"/>
            </a:solidFill>
            <a:round/>
            <a:headEnd/>
            <a:tailEnd type="triangle" w="med" len="med"/>
          </a:ln>
          <a:effectLst/>
        </p:spPr>
        <p:txBody>
          <a:bodyPr wrap="none" anchor="ctr"/>
          <a:lstStyle/>
          <a:p>
            <a:endParaRPr lang="zh-CN" altLang="en-US"/>
          </a:p>
        </p:txBody>
      </p:sp>
      <p:sp>
        <p:nvSpPr>
          <p:cNvPr id="389130" name="Line 10"/>
          <p:cNvSpPr>
            <a:spLocks noChangeShapeType="1"/>
          </p:cNvSpPr>
          <p:nvPr/>
        </p:nvSpPr>
        <p:spPr bwMode="auto">
          <a:xfrm>
            <a:off x="5391745" y="4141117"/>
            <a:ext cx="323850" cy="403225"/>
          </a:xfrm>
          <a:prstGeom prst="line">
            <a:avLst/>
          </a:prstGeom>
          <a:noFill/>
          <a:ln w="25400">
            <a:solidFill>
              <a:srgbClr val="00A8FC"/>
            </a:solidFill>
            <a:round/>
            <a:headEnd/>
            <a:tailEnd type="triangle" w="med" len="med"/>
          </a:ln>
          <a:effectLst/>
        </p:spPr>
        <p:txBody>
          <a:bodyPr wrap="none" anchor="ctr"/>
          <a:lstStyle/>
          <a:p>
            <a:endParaRPr lang="zh-CN" altLang="en-US"/>
          </a:p>
        </p:txBody>
      </p:sp>
      <p:sp>
        <p:nvSpPr>
          <p:cNvPr id="389131" name="Line 11"/>
          <p:cNvSpPr>
            <a:spLocks noChangeShapeType="1"/>
          </p:cNvSpPr>
          <p:nvPr/>
        </p:nvSpPr>
        <p:spPr bwMode="auto">
          <a:xfrm>
            <a:off x="6850657" y="2682205"/>
            <a:ext cx="404813" cy="325437"/>
          </a:xfrm>
          <a:prstGeom prst="line">
            <a:avLst/>
          </a:prstGeom>
          <a:noFill/>
          <a:ln w="25400">
            <a:solidFill>
              <a:srgbClr val="00A8FC"/>
            </a:solidFill>
            <a:round/>
            <a:headEnd/>
            <a:tailEnd type="triangle" w="med" len="med"/>
          </a:ln>
          <a:effectLst/>
        </p:spPr>
        <p:txBody>
          <a:bodyPr wrap="none" anchor="ctr"/>
          <a:lstStyle/>
          <a:p>
            <a:endParaRPr lang="zh-CN" altLang="en-US"/>
          </a:p>
        </p:txBody>
      </p:sp>
      <p:sp>
        <p:nvSpPr>
          <p:cNvPr id="389132" name="Line 12"/>
          <p:cNvSpPr>
            <a:spLocks noChangeShapeType="1"/>
          </p:cNvSpPr>
          <p:nvPr/>
        </p:nvSpPr>
        <p:spPr bwMode="auto">
          <a:xfrm flipH="1">
            <a:off x="4613870" y="4234780"/>
            <a:ext cx="323850" cy="403225"/>
          </a:xfrm>
          <a:prstGeom prst="line">
            <a:avLst/>
          </a:prstGeom>
          <a:noFill/>
          <a:ln w="25400">
            <a:solidFill>
              <a:srgbClr val="FF0000"/>
            </a:solidFill>
            <a:prstDash val="sysDot"/>
            <a:round/>
            <a:headEnd/>
            <a:tailEnd type="triangle" w="med" len="med"/>
          </a:ln>
          <a:effectLst/>
        </p:spPr>
        <p:txBody>
          <a:bodyPr wrap="none" anchor="ctr"/>
          <a:lstStyle/>
          <a:p>
            <a:endParaRPr lang="zh-CN" altLang="en-US"/>
          </a:p>
        </p:txBody>
      </p:sp>
      <p:sp>
        <p:nvSpPr>
          <p:cNvPr id="389133" name="Line 13"/>
          <p:cNvSpPr>
            <a:spLocks noChangeShapeType="1"/>
          </p:cNvSpPr>
          <p:nvPr/>
        </p:nvSpPr>
        <p:spPr bwMode="auto">
          <a:xfrm flipV="1">
            <a:off x="4432895" y="4161755"/>
            <a:ext cx="325437" cy="406400"/>
          </a:xfrm>
          <a:prstGeom prst="line">
            <a:avLst/>
          </a:prstGeom>
          <a:noFill/>
          <a:ln w="25400">
            <a:solidFill>
              <a:srgbClr val="00FF00"/>
            </a:solidFill>
            <a:prstDash val="dash"/>
            <a:round/>
            <a:headEnd/>
            <a:tailEnd type="triangle" w="med" len="med"/>
          </a:ln>
          <a:effectLst/>
        </p:spPr>
        <p:txBody>
          <a:bodyPr wrap="none" anchor="ctr"/>
          <a:lstStyle/>
          <a:p>
            <a:endParaRPr lang="zh-CN" altLang="en-US"/>
          </a:p>
        </p:txBody>
      </p:sp>
      <p:sp>
        <p:nvSpPr>
          <p:cNvPr id="389134" name="Line 14"/>
          <p:cNvSpPr>
            <a:spLocks noChangeShapeType="1"/>
          </p:cNvSpPr>
          <p:nvPr/>
        </p:nvSpPr>
        <p:spPr bwMode="auto">
          <a:xfrm flipV="1">
            <a:off x="5440957" y="2794917"/>
            <a:ext cx="403225" cy="404813"/>
          </a:xfrm>
          <a:prstGeom prst="line">
            <a:avLst/>
          </a:prstGeom>
          <a:noFill/>
          <a:ln w="25400">
            <a:solidFill>
              <a:srgbClr val="00FF00"/>
            </a:solidFill>
            <a:prstDash val="dash"/>
            <a:round/>
            <a:headEnd/>
            <a:tailEnd type="triangle" w="med" len="med"/>
          </a:ln>
          <a:effectLst/>
        </p:spPr>
        <p:txBody>
          <a:bodyPr wrap="none" anchor="ctr"/>
          <a:lstStyle/>
          <a:p>
            <a:endParaRPr lang="zh-CN" altLang="en-US"/>
          </a:p>
        </p:txBody>
      </p:sp>
      <p:sp>
        <p:nvSpPr>
          <p:cNvPr id="389135" name="Text Box 15"/>
          <p:cNvSpPr txBox="1">
            <a:spLocks noChangeArrowheads="1"/>
          </p:cNvSpPr>
          <p:nvPr/>
        </p:nvSpPr>
        <p:spPr bwMode="auto">
          <a:xfrm>
            <a:off x="6979096" y="4738017"/>
            <a:ext cx="2047875" cy="376238"/>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zh-CN" altLang="en-US" sz="1800" b="1">
                <a:effectLst>
                  <a:outerShdw blurRad="38100" dist="38100" dir="2700000" algn="tl">
                    <a:srgbClr val="C0C0C0"/>
                  </a:outerShdw>
                </a:effectLst>
                <a:latin typeface="Times New Roman" pitchFamily="18" charset="0"/>
                <a:ea typeface="宋体" pitchFamily="2" charset="-122"/>
              </a:rPr>
              <a:t>拓扑改变通知消息</a:t>
            </a:r>
          </a:p>
        </p:txBody>
      </p:sp>
      <p:sp>
        <p:nvSpPr>
          <p:cNvPr id="389136" name="Text Box 16"/>
          <p:cNvSpPr txBox="1">
            <a:spLocks noChangeArrowheads="1"/>
          </p:cNvSpPr>
          <p:nvPr/>
        </p:nvSpPr>
        <p:spPr bwMode="auto">
          <a:xfrm>
            <a:off x="6988621" y="5141242"/>
            <a:ext cx="2047875" cy="376238"/>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zh-CN" altLang="en-US" sz="1800" b="1">
                <a:effectLst>
                  <a:outerShdw blurRad="38100" dist="38100" dir="2700000" algn="tl">
                    <a:srgbClr val="C0C0C0"/>
                  </a:outerShdw>
                </a:effectLst>
                <a:latin typeface="Times New Roman" pitchFamily="18" charset="0"/>
                <a:ea typeface="宋体" pitchFamily="2" charset="-122"/>
              </a:rPr>
              <a:t>拓扑改变应答消息</a:t>
            </a:r>
          </a:p>
        </p:txBody>
      </p:sp>
      <p:sp>
        <p:nvSpPr>
          <p:cNvPr id="389137" name="Text Box 17"/>
          <p:cNvSpPr txBox="1">
            <a:spLocks noChangeArrowheads="1"/>
          </p:cNvSpPr>
          <p:nvPr/>
        </p:nvSpPr>
        <p:spPr bwMode="auto">
          <a:xfrm>
            <a:off x="6990209" y="5493667"/>
            <a:ext cx="1589087" cy="377825"/>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zh-CN" altLang="en-US" sz="1800" b="1">
                <a:effectLst>
                  <a:outerShdw blurRad="38100" dist="38100" dir="2700000" algn="tl">
                    <a:srgbClr val="C0C0C0"/>
                  </a:outerShdw>
                </a:effectLst>
                <a:latin typeface="Times New Roman" pitchFamily="18" charset="0"/>
                <a:ea typeface="宋体" pitchFamily="2" charset="-122"/>
              </a:rPr>
              <a:t>拓扑改变消息</a:t>
            </a:r>
          </a:p>
        </p:txBody>
      </p:sp>
      <p:sp>
        <p:nvSpPr>
          <p:cNvPr id="389138" name="Line 18"/>
          <p:cNvSpPr>
            <a:spLocks noChangeShapeType="1"/>
          </p:cNvSpPr>
          <p:nvPr/>
        </p:nvSpPr>
        <p:spPr bwMode="auto">
          <a:xfrm flipV="1">
            <a:off x="6347271" y="4953917"/>
            <a:ext cx="649288" cy="0"/>
          </a:xfrm>
          <a:prstGeom prst="line">
            <a:avLst/>
          </a:prstGeom>
          <a:noFill/>
          <a:ln w="25400">
            <a:solidFill>
              <a:srgbClr val="00FF00"/>
            </a:solidFill>
            <a:prstDash val="dash"/>
            <a:round/>
            <a:headEnd/>
            <a:tailEnd type="triangle" w="med" len="med"/>
          </a:ln>
          <a:effectLst/>
        </p:spPr>
        <p:txBody>
          <a:bodyPr wrap="none" anchor="ctr"/>
          <a:lstStyle/>
          <a:p>
            <a:endParaRPr lang="zh-CN" altLang="en-US"/>
          </a:p>
        </p:txBody>
      </p:sp>
      <p:sp>
        <p:nvSpPr>
          <p:cNvPr id="389139" name="Line 19"/>
          <p:cNvSpPr>
            <a:spLocks noChangeShapeType="1"/>
          </p:cNvSpPr>
          <p:nvPr/>
        </p:nvSpPr>
        <p:spPr bwMode="auto">
          <a:xfrm flipV="1">
            <a:off x="6347271" y="5304755"/>
            <a:ext cx="649288" cy="0"/>
          </a:xfrm>
          <a:prstGeom prst="line">
            <a:avLst/>
          </a:prstGeom>
          <a:noFill/>
          <a:ln w="25400">
            <a:solidFill>
              <a:srgbClr val="FF0000"/>
            </a:solidFill>
            <a:prstDash val="sysDot"/>
            <a:round/>
            <a:headEnd/>
            <a:tailEnd type="triangle" w="med" len="med"/>
          </a:ln>
          <a:effectLst/>
        </p:spPr>
        <p:txBody>
          <a:bodyPr wrap="none" anchor="ctr"/>
          <a:lstStyle/>
          <a:p>
            <a:endParaRPr lang="zh-CN" altLang="en-US"/>
          </a:p>
        </p:txBody>
      </p:sp>
      <p:sp>
        <p:nvSpPr>
          <p:cNvPr id="389140" name="Line 20"/>
          <p:cNvSpPr>
            <a:spLocks noChangeShapeType="1"/>
          </p:cNvSpPr>
          <p:nvPr/>
        </p:nvSpPr>
        <p:spPr bwMode="auto">
          <a:xfrm>
            <a:off x="6347271" y="5655592"/>
            <a:ext cx="649288" cy="0"/>
          </a:xfrm>
          <a:prstGeom prst="line">
            <a:avLst/>
          </a:prstGeom>
          <a:noFill/>
          <a:ln w="25400">
            <a:solidFill>
              <a:srgbClr val="00A8FC"/>
            </a:solidFill>
            <a:round/>
            <a:headEnd/>
            <a:tailEnd type="triangle" w="med" len="med"/>
          </a:ln>
          <a:effectLst/>
        </p:spPr>
        <p:txBody>
          <a:bodyPr wrap="none" anchor="ctr"/>
          <a:lstStyle/>
          <a:p>
            <a:endParaRPr lang="zh-CN" altLang="en-US"/>
          </a:p>
        </p:txBody>
      </p:sp>
      <p:sp>
        <p:nvSpPr>
          <p:cNvPr id="389141" name="Text Box 21"/>
          <p:cNvSpPr txBox="1">
            <a:spLocks noChangeArrowheads="1"/>
          </p:cNvSpPr>
          <p:nvPr/>
        </p:nvSpPr>
        <p:spPr bwMode="auto">
          <a:xfrm>
            <a:off x="4432895" y="4161755"/>
            <a:ext cx="333375" cy="376237"/>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a:solidFill>
                  <a:srgbClr val="800080"/>
                </a:solidFill>
                <a:effectLst>
                  <a:outerShdw blurRad="38100" dist="38100" dir="2700000" algn="tl">
                    <a:srgbClr val="C0C0C0"/>
                  </a:outerShdw>
                </a:effectLst>
                <a:ea typeface="宋体" pitchFamily="2" charset="-122"/>
              </a:rPr>
              <a:t>1</a:t>
            </a:r>
          </a:p>
        </p:txBody>
      </p:sp>
      <p:sp>
        <p:nvSpPr>
          <p:cNvPr id="389142" name="Text Box 22"/>
          <p:cNvSpPr txBox="1">
            <a:spLocks noChangeArrowheads="1"/>
          </p:cNvSpPr>
          <p:nvPr/>
        </p:nvSpPr>
        <p:spPr bwMode="auto">
          <a:xfrm>
            <a:off x="5440957" y="2848892"/>
            <a:ext cx="333375" cy="377825"/>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a:solidFill>
                  <a:srgbClr val="800080"/>
                </a:solidFill>
                <a:effectLst>
                  <a:outerShdw blurRad="38100" dist="38100" dir="2700000" algn="tl">
                    <a:srgbClr val="C0C0C0"/>
                  </a:outerShdw>
                </a:effectLst>
                <a:ea typeface="宋体" pitchFamily="2" charset="-122"/>
              </a:rPr>
              <a:t>3</a:t>
            </a:r>
          </a:p>
        </p:txBody>
      </p:sp>
      <p:sp>
        <p:nvSpPr>
          <p:cNvPr id="389143" name="Text Box 23"/>
          <p:cNvSpPr txBox="1">
            <a:spLocks noChangeArrowheads="1"/>
          </p:cNvSpPr>
          <p:nvPr/>
        </p:nvSpPr>
        <p:spPr bwMode="auto">
          <a:xfrm>
            <a:off x="4748807" y="4306217"/>
            <a:ext cx="333375" cy="376238"/>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dirty="0">
                <a:solidFill>
                  <a:srgbClr val="800080"/>
                </a:solidFill>
                <a:effectLst>
                  <a:outerShdw blurRad="38100" dist="38100" dir="2700000" algn="tl">
                    <a:srgbClr val="C0C0C0"/>
                  </a:outerShdw>
                </a:effectLst>
                <a:ea typeface="宋体" pitchFamily="2" charset="-122"/>
              </a:rPr>
              <a:t>2</a:t>
            </a:r>
          </a:p>
        </p:txBody>
      </p:sp>
      <p:sp>
        <p:nvSpPr>
          <p:cNvPr id="389144" name="Text Box 24"/>
          <p:cNvSpPr txBox="1">
            <a:spLocks noChangeArrowheads="1"/>
          </p:cNvSpPr>
          <p:nvPr/>
        </p:nvSpPr>
        <p:spPr bwMode="auto">
          <a:xfrm>
            <a:off x="6922095" y="2709192"/>
            <a:ext cx="333375" cy="377825"/>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a:solidFill>
                  <a:srgbClr val="800080"/>
                </a:solidFill>
                <a:effectLst>
                  <a:outerShdw blurRad="38100" dist="38100" dir="2700000" algn="tl">
                    <a:srgbClr val="C0C0C0"/>
                  </a:outerShdw>
                </a:effectLst>
                <a:ea typeface="宋体" pitchFamily="2" charset="-122"/>
              </a:rPr>
              <a:t>5</a:t>
            </a:r>
          </a:p>
        </p:txBody>
      </p:sp>
      <p:sp>
        <p:nvSpPr>
          <p:cNvPr id="389145" name="Text Box 25"/>
          <p:cNvSpPr txBox="1">
            <a:spLocks noChangeArrowheads="1"/>
          </p:cNvSpPr>
          <p:nvPr/>
        </p:nvSpPr>
        <p:spPr bwMode="auto">
          <a:xfrm>
            <a:off x="5153620" y="2559967"/>
            <a:ext cx="333375" cy="377825"/>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a:solidFill>
                  <a:srgbClr val="800080"/>
                </a:solidFill>
                <a:effectLst>
                  <a:outerShdw blurRad="38100" dist="38100" dir="2700000" algn="tl">
                    <a:srgbClr val="C0C0C0"/>
                  </a:outerShdw>
                </a:effectLst>
                <a:ea typeface="宋体" pitchFamily="2" charset="-122"/>
              </a:rPr>
              <a:t>5</a:t>
            </a:r>
          </a:p>
        </p:txBody>
      </p:sp>
      <p:sp>
        <p:nvSpPr>
          <p:cNvPr id="389146" name="Text Box 26"/>
          <p:cNvSpPr txBox="1">
            <a:spLocks noChangeArrowheads="1"/>
          </p:cNvSpPr>
          <p:nvPr/>
        </p:nvSpPr>
        <p:spPr bwMode="auto">
          <a:xfrm>
            <a:off x="3929657" y="4090317"/>
            <a:ext cx="333375" cy="376238"/>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a:solidFill>
                  <a:srgbClr val="800080"/>
                </a:solidFill>
                <a:effectLst>
                  <a:outerShdw blurRad="38100" dist="38100" dir="2700000" algn="tl">
                    <a:srgbClr val="C0C0C0"/>
                  </a:outerShdw>
                </a:effectLst>
                <a:ea typeface="宋体" pitchFamily="2" charset="-122"/>
              </a:rPr>
              <a:t>6</a:t>
            </a:r>
          </a:p>
        </p:txBody>
      </p:sp>
      <p:sp>
        <p:nvSpPr>
          <p:cNvPr id="389147" name="Text Box 27"/>
          <p:cNvSpPr txBox="1">
            <a:spLocks noChangeArrowheads="1"/>
          </p:cNvSpPr>
          <p:nvPr/>
        </p:nvSpPr>
        <p:spPr bwMode="auto">
          <a:xfrm>
            <a:off x="5393332" y="4137942"/>
            <a:ext cx="333375" cy="376238"/>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a:solidFill>
                  <a:srgbClr val="800080"/>
                </a:solidFill>
                <a:effectLst>
                  <a:outerShdw blurRad="38100" dist="38100" dir="2700000" algn="tl">
                    <a:srgbClr val="C0C0C0"/>
                  </a:outerShdw>
                </a:effectLst>
                <a:ea typeface="宋体" pitchFamily="2" charset="-122"/>
              </a:rPr>
              <a:t>6</a:t>
            </a:r>
          </a:p>
        </p:txBody>
      </p:sp>
      <p:sp>
        <p:nvSpPr>
          <p:cNvPr id="389148" name="AutoShape 28"/>
          <p:cNvSpPr>
            <a:spLocks noChangeArrowheads="1"/>
          </p:cNvSpPr>
          <p:nvPr/>
        </p:nvSpPr>
        <p:spPr bwMode="auto">
          <a:xfrm>
            <a:off x="3569295" y="5314280"/>
            <a:ext cx="566737" cy="635000"/>
          </a:xfrm>
          <a:prstGeom prst="irregularSeal1">
            <a:avLst/>
          </a:prstGeom>
          <a:solidFill>
            <a:srgbClr val="CC0000"/>
          </a:solidFill>
          <a:ln w="31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endParaRPr lang="zh-CN" altLang="en-US"/>
          </a:p>
        </p:txBody>
      </p:sp>
      <p:sp>
        <p:nvSpPr>
          <p:cNvPr id="389149" name="Line 29"/>
          <p:cNvSpPr>
            <a:spLocks noChangeShapeType="1"/>
          </p:cNvSpPr>
          <p:nvPr/>
        </p:nvSpPr>
        <p:spPr bwMode="auto">
          <a:xfrm flipH="1">
            <a:off x="5621932" y="2866355"/>
            <a:ext cx="323850" cy="403225"/>
          </a:xfrm>
          <a:prstGeom prst="line">
            <a:avLst/>
          </a:prstGeom>
          <a:noFill/>
          <a:ln w="25400">
            <a:solidFill>
              <a:srgbClr val="FF0000"/>
            </a:solidFill>
            <a:prstDash val="sysDot"/>
            <a:round/>
            <a:headEnd/>
            <a:tailEnd type="triangle" w="med" len="med"/>
          </a:ln>
          <a:effectLst/>
        </p:spPr>
        <p:txBody>
          <a:bodyPr wrap="none" anchor="ctr"/>
          <a:lstStyle/>
          <a:p>
            <a:endParaRPr lang="zh-CN" altLang="en-US"/>
          </a:p>
        </p:txBody>
      </p:sp>
      <p:sp>
        <p:nvSpPr>
          <p:cNvPr id="389150" name="Text Box 30"/>
          <p:cNvSpPr txBox="1">
            <a:spLocks noChangeArrowheads="1"/>
          </p:cNvSpPr>
          <p:nvPr/>
        </p:nvSpPr>
        <p:spPr bwMode="auto">
          <a:xfrm>
            <a:off x="5756870" y="2937792"/>
            <a:ext cx="333375" cy="376238"/>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a:solidFill>
                  <a:srgbClr val="800080"/>
                </a:solidFill>
                <a:effectLst>
                  <a:outerShdw blurRad="38100" dist="38100" dir="2700000" algn="tl">
                    <a:srgbClr val="C0C0C0"/>
                  </a:outerShdw>
                </a:effectLst>
                <a:ea typeface="宋体" pitchFamily="2" charset="-122"/>
              </a:rPr>
              <a:t>4</a:t>
            </a:r>
          </a:p>
        </p:txBody>
      </p:sp>
      <p:sp>
        <p:nvSpPr>
          <p:cNvPr id="389151" name="Rectangle 31"/>
          <p:cNvSpPr>
            <a:spLocks noChangeArrowheads="1"/>
          </p:cNvSpPr>
          <p:nvPr/>
        </p:nvSpPr>
        <p:spPr bwMode="auto">
          <a:xfrm>
            <a:off x="5801320" y="1642392"/>
            <a:ext cx="812800" cy="239713"/>
          </a:xfrm>
          <a:prstGeom prst="rect">
            <a:avLst/>
          </a:prstGeom>
          <a:noFill/>
          <a:ln w="9525">
            <a:noFill/>
            <a:miter lim="800000"/>
            <a:headEnd/>
            <a:tailEnd/>
          </a:ln>
          <a:effectLst/>
        </p:spPr>
        <p:txBody>
          <a:bodyPr/>
          <a:lstStyle/>
          <a:p>
            <a:pPr marL="342900" indent="-342900">
              <a:lnSpc>
                <a:spcPct val="100000"/>
              </a:lnSpc>
              <a:spcBef>
                <a:spcPct val="20000"/>
              </a:spcBef>
            </a:pPr>
            <a:r>
              <a:rPr kumimoji="1" lang="en-US" altLang="zh-CN" sz="1600" b="1">
                <a:effectLst/>
                <a:latin typeface="Times New Roman" pitchFamily="18" charset="0"/>
              </a:rPr>
              <a:t>ROOT</a:t>
            </a:r>
          </a:p>
        </p:txBody>
      </p:sp>
      <p:pic>
        <p:nvPicPr>
          <p:cNvPr id="389152" name="Picture 32" descr="固化汇聚交换机"/>
          <p:cNvPicPr>
            <a:picLocks noChangeAspect="1" noChangeArrowheads="1"/>
          </p:cNvPicPr>
          <p:nvPr/>
        </p:nvPicPr>
        <p:blipFill>
          <a:blip r:embed="rId2" cstate="print"/>
          <a:srcRect/>
          <a:stretch>
            <a:fillRect/>
          </a:stretch>
        </p:blipFill>
        <p:spPr bwMode="auto">
          <a:xfrm>
            <a:off x="5729882" y="1929730"/>
            <a:ext cx="935038" cy="703262"/>
          </a:xfrm>
          <a:prstGeom prst="rect">
            <a:avLst/>
          </a:prstGeom>
          <a:noFill/>
        </p:spPr>
      </p:pic>
      <p:pic>
        <p:nvPicPr>
          <p:cNvPr id="389153" name="Picture 33" descr="固化汇聚交换机"/>
          <p:cNvPicPr>
            <a:picLocks noChangeAspect="1" noChangeArrowheads="1"/>
          </p:cNvPicPr>
          <p:nvPr/>
        </p:nvPicPr>
        <p:blipFill>
          <a:blip r:embed="rId2" cstate="print"/>
          <a:srcRect/>
          <a:stretch>
            <a:fillRect/>
          </a:stretch>
        </p:blipFill>
        <p:spPr bwMode="auto">
          <a:xfrm>
            <a:off x="6882407" y="3315617"/>
            <a:ext cx="935038" cy="703263"/>
          </a:xfrm>
          <a:prstGeom prst="rect">
            <a:avLst/>
          </a:prstGeom>
          <a:noFill/>
        </p:spPr>
      </p:pic>
      <p:pic>
        <p:nvPicPr>
          <p:cNvPr id="389154" name="Picture 34" descr="固化汇聚交换机"/>
          <p:cNvPicPr>
            <a:picLocks noChangeAspect="1" noChangeArrowheads="1"/>
          </p:cNvPicPr>
          <p:nvPr/>
        </p:nvPicPr>
        <p:blipFill>
          <a:blip r:embed="rId2" cstate="print"/>
          <a:srcRect/>
          <a:stretch>
            <a:fillRect/>
          </a:stretch>
        </p:blipFill>
        <p:spPr bwMode="auto">
          <a:xfrm>
            <a:off x="4505920" y="3315617"/>
            <a:ext cx="935037" cy="703263"/>
          </a:xfrm>
          <a:prstGeom prst="rect">
            <a:avLst/>
          </a:prstGeom>
          <a:noFill/>
        </p:spPr>
      </p:pic>
      <p:pic>
        <p:nvPicPr>
          <p:cNvPr id="389155" name="Picture 35" descr="固化汇聚交换机"/>
          <p:cNvPicPr>
            <a:picLocks noChangeAspect="1" noChangeArrowheads="1"/>
          </p:cNvPicPr>
          <p:nvPr/>
        </p:nvPicPr>
        <p:blipFill>
          <a:blip r:embed="rId2" cstate="print"/>
          <a:srcRect/>
          <a:stretch>
            <a:fillRect/>
          </a:stretch>
        </p:blipFill>
        <p:spPr bwMode="auto">
          <a:xfrm>
            <a:off x="3713757" y="4709442"/>
            <a:ext cx="935038" cy="703263"/>
          </a:xfrm>
          <a:prstGeom prst="rect">
            <a:avLst/>
          </a:prstGeom>
          <a:noFill/>
        </p:spPr>
      </p:pic>
      <p:pic>
        <p:nvPicPr>
          <p:cNvPr id="389156" name="Picture 36" descr="固化汇聚交换机"/>
          <p:cNvPicPr>
            <a:picLocks noChangeAspect="1" noChangeArrowheads="1"/>
          </p:cNvPicPr>
          <p:nvPr/>
        </p:nvPicPr>
        <p:blipFill>
          <a:blip r:embed="rId2" cstate="print"/>
          <a:srcRect/>
          <a:stretch>
            <a:fillRect/>
          </a:stretch>
        </p:blipFill>
        <p:spPr bwMode="auto">
          <a:xfrm>
            <a:off x="5225057" y="4711030"/>
            <a:ext cx="935038" cy="703262"/>
          </a:xfrm>
          <a:prstGeom prst="rect">
            <a:avLst/>
          </a:prstGeom>
          <a:noFill/>
        </p:spPr>
      </p:pic>
      <p:sp>
        <p:nvSpPr>
          <p:cNvPr id="36" name="Rectangle 3"/>
          <p:cNvSpPr txBox="1">
            <a:spLocks noChangeArrowheads="1"/>
          </p:cNvSpPr>
          <p:nvPr/>
        </p:nvSpPr>
        <p:spPr bwMode="auto">
          <a:xfrm>
            <a:off x="395536" y="1124744"/>
            <a:ext cx="8291513" cy="4421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0"/>
              </a:spcAft>
              <a:buClrTx/>
              <a:buSzTx/>
              <a:buFont typeface="Wingdings" pitchFamily="2" charset="2"/>
              <a:buChar char="§"/>
              <a:tabLst/>
              <a:defRPr/>
            </a:pPr>
            <a:r>
              <a:rPr kumimoji="0" lang="zh-CN" altLang="en-US"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由出现链路故障的交换机首先发送拓扑变更报文（</a:t>
            </a:r>
            <a:r>
              <a:rPr lang="en-US" altLang="zh-CN" sz="2100" kern="0" dirty="0" smtClean="0">
                <a:solidFill>
                  <a:srgbClr val="A4001B"/>
                </a:solidFill>
                <a:effectLst>
                  <a:outerShdw blurRad="38100" dist="38100" dir="2700000" algn="tl">
                    <a:srgbClr val="C0C0C0"/>
                  </a:outerShdw>
                </a:effectLst>
                <a:latin typeface="+mn-lt"/>
                <a:ea typeface="+mn-ea"/>
              </a:rPr>
              <a:t>TC</a:t>
            </a:r>
            <a:r>
              <a:rPr kumimoji="0" lang="zh-CN" altLang="en-US"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a:t>
            </a:r>
            <a:r>
              <a:rPr lang="zh-CN" altLang="en-US" sz="2100" kern="0" dirty="0" smtClean="0">
                <a:solidFill>
                  <a:srgbClr val="A4001B"/>
                </a:solidFill>
                <a:effectLst>
                  <a:outerShdw blurRad="38100" dist="38100" dir="2700000" algn="tl">
                    <a:srgbClr val="C0C0C0"/>
                  </a:outerShdw>
                </a:effectLst>
                <a:latin typeface="+mn-lt"/>
                <a:ea typeface="+mn-ea"/>
              </a:rPr>
              <a:t>沿最短路径传递</a:t>
            </a:r>
            <a:r>
              <a:rPr kumimoji="0" lang="zh-CN" altLang="en-US"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，接收到的交换机回应，</a:t>
            </a:r>
            <a:r>
              <a:rPr kumimoji="0" lang="en-US" altLang="zh-CN"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
            </a:r>
            <a:br>
              <a:rPr kumimoji="0" lang="en-US" altLang="zh-CN"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br>
            <a:r>
              <a:rPr kumimoji="0" lang="zh-CN" altLang="en-US"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直到</a:t>
            </a:r>
            <a:r>
              <a:rPr lang="zh-CN" altLang="en-US" sz="2100" kern="0" dirty="0" smtClean="0">
                <a:solidFill>
                  <a:srgbClr val="A4001B"/>
                </a:solidFill>
                <a:effectLst>
                  <a:outerShdw blurRad="38100" dist="38100" dir="2700000" algn="tl">
                    <a:srgbClr val="C0C0C0"/>
                  </a:outerShdw>
                </a:effectLst>
                <a:latin typeface="+mn-lt"/>
                <a:ea typeface="+mn-ea"/>
              </a:rPr>
              <a:t>根</a:t>
            </a:r>
            <a:r>
              <a:rPr kumimoji="0" lang="zh-CN" altLang="en-US"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交换机为止。</a:t>
            </a:r>
            <a:endParaRPr kumimoji="0" lang="en-US" altLang="zh-CN" sz="21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endParaRPr>
          </a:p>
          <a:p>
            <a:pPr marL="342900" indent="-342900">
              <a:spcBef>
                <a:spcPct val="20000"/>
              </a:spcBef>
              <a:buFont typeface="Wingdings" pitchFamily="2" charset="2"/>
              <a:buChar char="§"/>
            </a:pPr>
            <a:r>
              <a:rPr lang="zh-CN" altLang="en-US" sz="2100" kern="0" dirty="0" smtClean="0">
                <a:solidFill>
                  <a:srgbClr val="A4001B"/>
                </a:solidFill>
                <a:effectLst>
                  <a:outerShdw blurRad="38100" dist="38100" dir="2700000" algn="tl">
                    <a:srgbClr val="C0C0C0"/>
                  </a:outerShdw>
                </a:effectLst>
                <a:latin typeface="+mn-lt"/>
                <a:ea typeface="+mn-ea"/>
              </a:rPr>
              <a:t>根交换机向下发送</a:t>
            </a:r>
            <a:r>
              <a:rPr lang="en-US" altLang="zh-CN" sz="2100" kern="0" dirty="0" smtClean="0">
                <a:solidFill>
                  <a:srgbClr val="A4001B"/>
                </a:solidFill>
                <a:effectLst>
                  <a:outerShdw blurRad="38100" dist="38100" dir="2700000" algn="tl">
                    <a:srgbClr val="C0C0C0"/>
                  </a:outerShdw>
                </a:effectLst>
                <a:latin typeface="+mn-lt"/>
                <a:ea typeface="+mn-ea"/>
              </a:rPr>
              <a:t>TCN</a:t>
            </a:r>
            <a:r>
              <a:rPr lang="zh-CN" altLang="en-US" sz="2100" kern="0" dirty="0" smtClean="0">
                <a:solidFill>
                  <a:srgbClr val="A4001B"/>
                </a:solidFill>
                <a:effectLst>
                  <a:outerShdw blurRad="38100" dist="38100" dir="2700000" algn="tl">
                    <a:srgbClr val="C0C0C0"/>
                  </a:outerShdw>
                </a:effectLst>
                <a:latin typeface="+mn-lt"/>
                <a:ea typeface="+mn-ea"/>
              </a:rPr>
              <a:t>给非根交</a:t>
            </a:r>
            <a:r>
              <a:rPr lang="en-US" altLang="zh-CN" sz="2100" kern="0" dirty="0" smtClean="0">
                <a:solidFill>
                  <a:srgbClr val="A4001B"/>
                </a:solidFill>
                <a:effectLst>
                  <a:outerShdw blurRad="38100" dist="38100" dir="2700000" algn="tl">
                    <a:srgbClr val="C0C0C0"/>
                  </a:outerShdw>
                </a:effectLst>
                <a:latin typeface="+mn-lt"/>
                <a:ea typeface="+mn-ea"/>
              </a:rPr>
              <a:t/>
            </a:r>
            <a:br>
              <a:rPr lang="en-US" altLang="zh-CN" sz="2100" kern="0" dirty="0" smtClean="0">
                <a:solidFill>
                  <a:srgbClr val="A4001B"/>
                </a:solidFill>
                <a:effectLst>
                  <a:outerShdw blurRad="38100" dist="38100" dir="2700000" algn="tl">
                    <a:srgbClr val="C0C0C0"/>
                  </a:outerShdw>
                </a:effectLst>
                <a:latin typeface="+mn-lt"/>
                <a:ea typeface="+mn-ea"/>
              </a:rPr>
            </a:br>
            <a:r>
              <a:rPr lang="zh-CN" altLang="en-US" sz="2100" kern="0" dirty="0" smtClean="0">
                <a:solidFill>
                  <a:srgbClr val="A4001B"/>
                </a:solidFill>
                <a:effectLst>
                  <a:outerShdw blurRad="38100" dist="38100" dir="2700000" algn="tl">
                    <a:srgbClr val="C0C0C0"/>
                  </a:outerShdw>
                </a:effectLst>
                <a:latin typeface="+mn-lt"/>
                <a:ea typeface="+mn-ea"/>
              </a:rPr>
              <a:t>换机，网络</a:t>
            </a:r>
            <a:r>
              <a:rPr lang="zh-CN" altLang="en-US" sz="2100" kern="0" dirty="0" smtClean="0">
                <a:solidFill>
                  <a:srgbClr val="A4001B"/>
                </a:solidFill>
                <a:effectLst>
                  <a:outerShdw blurRad="38100" dist="38100" dir="2700000" algn="tl">
                    <a:srgbClr val="C0C0C0"/>
                  </a:outerShdw>
                </a:effectLst>
                <a:latin typeface="Arial"/>
                <a:ea typeface="黑体"/>
              </a:rPr>
              <a:t>重新计算</a:t>
            </a:r>
            <a:r>
              <a:rPr lang="en-US" altLang="zh-CN" sz="2100" kern="0" dirty="0" smtClean="0">
                <a:solidFill>
                  <a:srgbClr val="A4001B"/>
                </a:solidFill>
                <a:effectLst>
                  <a:outerShdw blurRad="38100" dist="38100" dir="2700000" algn="tl">
                    <a:srgbClr val="C0C0C0"/>
                  </a:outerShdw>
                </a:effectLst>
                <a:latin typeface="Arial"/>
                <a:ea typeface="黑体"/>
              </a:rPr>
              <a:t>STP </a:t>
            </a:r>
            <a:r>
              <a:rPr lang="zh-CN" altLang="en-US" sz="2100" kern="0" dirty="0" smtClean="0">
                <a:solidFill>
                  <a:srgbClr val="A4001B"/>
                </a:solidFill>
                <a:effectLst>
                  <a:outerShdw blurRad="38100" dist="38100" dir="2700000" algn="tl">
                    <a:srgbClr val="C0C0C0"/>
                  </a:outerShdw>
                </a:effectLst>
                <a:latin typeface="+mn-lt"/>
                <a:ea typeface="+mn-ea"/>
              </a:rPr>
              <a:t>，</a:t>
            </a:r>
            <a:r>
              <a:rPr lang="en-US" altLang="zh-CN" sz="2100" kern="0" dirty="0" smtClean="0">
                <a:solidFill>
                  <a:srgbClr val="A4001B"/>
                </a:solidFill>
                <a:effectLst>
                  <a:outerShdw blurRad="38100" dist="38100" dir="2700000" algn="tl">
                    <a:srgbClr val="C0C0C0"/>
                  </a:outerShdw>
                </a:effectLst>
                <a:latin typeface="+mn-lt"/>
                <a:ea typeface="+mn-ea"/>
              </a:rPr>
              <a:t/>
            </a:r>
            <a:br>
              <a:rPr lang="en-US" altLang="zh-CN" sz="2100" kern="0" dirty="0" smtClean="0">
                <a:solidFill>
                  <a:srgbClr val="A4001B"/>
                </a:solidFill>
                <a:effectLst>
                  <a:outerShdw blurRad="38100" dist="38100" dir="2700000" algn="tl">
                    <a:srgbClr val="C0C0C0"/>
                  </a:outerShdw>
                </a:effectLst>
                <a:latin typeface="+mn-lt"/>
                <a:ea typeface="+mn-ea"/>
              </a:rPr>
            </a:br>
            <a:r>
              <a:rPr lang="zh-CN" altLang="en-US" sz="2100" kern="0" dirty="0" smtClean="0">
                <a:solidFill>
                  <a:srgbClr val="A4001B"/>
                </a:solidFill>
                <a:effectLst>
                  <a:outerShdw blurRad="38100" dist="38100" dir="2700000" algn="tl">
                    <a:srgbClr val="C0C0C0"/>
                  </a:outerShdw>
                </a:effectLst>
                <a:latin typeface="+mn-lt"/>
                <a:ea typeface="+mn-ea"/>
              </a:rPr>
              <a:t>从而使网络重新收敛</a:t>
            </a:r>
            <a:endParaRPr lang="en-US" altLang="zh-CN" sz="2100" kern="0" dirty="0" smtClean="0">
              <a:solidFill>
                <a:srgbClr val="A4001B"/>
              </a:solidFill>
              <a:effectLst>
                <a:outerShdw blurRad="38100" dist="38100" dir="2700000" algn="tl">
                  <a:srgbClr val="C0C0C0"/>
                </a:outerShdw>
              </a:effectLst>
              <a:latin typeface="+mn-lt"/>
              <a:ea typeface="+mn-ea"/>
            </a:endParaRPr>
          </a:p>
          <a:p>
            <a:pPr marL="342900" lvl="0" indent="-342900">
              <a:spcBef>
                <a:spcPct val="20000"/>
              </a:spcBef>
              <a:buFont typeface="Wingdings" pitchFamily="2" charset="2"/>
              <a:buChar char="§"/>
            </a:pPr>
            <a:r>
              <a:rPr lang="zh-CN" altLang="en-US" sz="2100" kern="0" dirty="0" smtClean="0">
                <a:solidFill>
                  <a:srgbClr val="A4001B"/>
                </a:solidFill>
                <a:effectLst>
                  <a:outerShdw blurRad="38100" dist="38100" dir="2700000" algn="tl">
                    <a:srgbClr val="C0C0C0"/>
                  </a:outerShdw>
                </a:effectLst>
                <a:latin typeface="Arial"/>
                <a:ea typeface="黑体"/>
              </a:rPr>
              <a:t>重新收敛的时间可能</a:t>
            </a:r>
            <a:r>
              <a:rPr lang="en-US" altLang="zh-CN" sz="2100" kern="0" dirty="0" smtClean="0">
                <a:solidFill>
                  <a:srgbClr val="A4001B"/>
                </a:solidFill>
                <a:effectLst>
                  <a:outerShdw blurRad="38100" dist="38100" dir="2700000" algn="tl">
                    <a:srgbClr val="C0C0C0"/>
                  </a:outerShdw>
                </a:effectLst>
                <a:latin typeface="Arial"/>
                <a:ea typeface="黑体"/>
              </a:rPr>
              <a:t/>
            </a:r>
            <a:br>
              <a:rPr lang="en-US" altLang="zh-CN" sz="2100" kern="0" dirty="0" smtClean="0">
                <a:solidFill>
                  <a:srgbClr val="A4001B"/>
                </a:solidFill>
                <a:effectLst>
                  <a:outerShdw blurRad="38100" dist="38100" dir="2700000" algn="tl">
                    <a:srgbClr val="C0C0C0"/>
                  </a:outerShdw>
                </a:effectLst>
                <a:latin typeface="Arial"/>
                <a:ea typeface="黑体"/>
              </a:rPr>
            </a:br>
            <a:r>
              <a:rPr lang="zh-CN" altLang="en-US" sz="2100" kern="0" dirty="0" smtClean="0">
                <a:solidFill>
                  <a:srgbClr val="A4001B"/>
                </a:solidFill>
                <a:effectLst>
                  <a:outerShdw blurRad="38100" dist="38100" dir="2700000" algn="tl">
                    <a:srgbClr val="C0C0C0"/>
                  </a:outerShdw>
                </a:effectLst>
                <a:latin typeface="Arial"/>
                <a:ea typeface="黑体"/>
              </a:rPr>
              <a:t>长达</a:t>
            </a:r>
            <a:r>
              <a:rPr lang="en-US" altLang="zh-CN" sz="2100" kern="0" dirty="0" smtClean="0">
                <a:solidFill>
                  <a:srgbClr val="A4001B"/>
                </a:solidFill>
                <a:effectLst>
                  <a:outerShdw blurRad="38100" dist="38100" dir="2700000" algn="tl">
                    <a:srgbClr val="C0C0C0"/>
                  </a:outerShdw>
                </a:effectLst>
                <a:latin typeface="Arial"/>
                <a:ea typeface="黑体"/>
              </a:rPr>
              <a:t>50s</a:t>
            </a:r>
          </a:p>
          <a:p>
            <a:pPr marL="342900" indent="-342900">
              <a:spcBef>
                <a:spcPct val="20000"/>
              </a:spcBef>
              <a:buFont typeface="Wingdings" pitchFamily="2" charset="2"/>
              <a:buChar char="§"/>
            </a:pPr>
            <a:endParaRPr kumimoji="0" lang="en-US" altLang="zh-CN" sz="2100" b="0" i="0" u="none" strike="noStrike" kern="0" cap="none" spc="0" normalizeH="0" baseline="0" noProof="0" dirty="0">
              <a:ln>
                <a:noFill/>
              </a:ln>
              <a:solidFill>
                <a:srgbClr val="A4001B"/>
              </a:solidFill>
              <a:effectLst>
                <a:outerShdw blurRad="38100" dist="38100" dir="2700000" algn="tl">
                  <a:srgbClr val="C0C0C0"/>
                </a:outerShdw>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33"/>
                                        </p:tgtEl>
                                        <p:attrNameLst>
                                          <p:attrName>style.visibility</p:attrName>
                                        </p:attrNameLst>
                                      </p:cBhvr>
                                      <p:to>
                                        <p:strVal val="visible"/>
                                      </p:to>
                                    </p:set>
                                    <p:animEffect transition="in" filter="blinds(horizontal)">
                                      <p:cBhvr>
                                        <p:cTn id="7" dur="500"/>
                                        <p:tgtEl>
                                          <p:spTgt spid="3891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9141"/>
                                        </p:tgtEl>
                                        <p:attrNameLst>
                                          <p:attrName>style.visibility</p:attrName>
                                        </p:attrNameLst>
                                      </p:cBhvr>
                                      <p:to>
                                        <p:strVal val="visible"/>
                                      </p:to>
                                    </p:set>
                                    <p:animEffect transition="in" filter="blinds(horizontal)">
                                      <p:cBhvr>
                                        <p:cTn id="10" dur="500"/>
                                        <p:tgtEl>
                                          <p:spTgt spid="38914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9143"/>
                                        </p:tgtEl>
                                        <p:attrNameLst>
                                          <p:attrName>style.visibility</p:attrName>
                                        </p:attrNameLst>
                                      </p:cBhvr>
                                      <p:to>
                                        <p:strVal val="visible"/>
                                      </p:to>
                                    </p:set>
                                    <p:animEffect transition="in" filter="blinds(horizontal)">
                                      <p:cBhvr>
                                        <p:cTn id="15" dur="500"/>
                                        <p:tgtEl>
                                          <p:spTgt spid="38914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89132"/>
                                        </p:tgtEl>
                                        <p:attrNameLst>
                                          <p:attrName>style.visibility</p:attrName>
                                        </p:attrNameLst>
                                      </p:cBhvr>
                                      <p:to>
                                        <p:strVal val="visible"/>
                                      </p:to>
                                    </p:set>
                                    <p:animEffect transition="in" filter="blinds(horizontal)">
                                      <p:cBhvr>
                                        <p:cTn id="18" dur="500"/>
                                        <p:tgtEl>
                                          <p:spTgt spid="3891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89134"/>
                                        </p:tgtEl>
                                        <p:attrNameLst>
                                          <p:attrName>style.visibility</p:attrName>
                                        </p:attrNameLst>
                                      </p:cBhvr>
                                      <p:to>
                                        <p:strVal val="visible"/>
                                      </p:to>
                                    </p:set>
                                    <p:animEffect transition="in" filter="blinds(horizontal)">
                                      <p:cBhvr>
                                        <p:cTn id="23" dur="500"/>
                                        <p:tgtEl>
                                          <p:spTgt spid="38913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89142"/>
                                        </p:tgtEl>
                                        <p:attrNameLst>
                                          <p:attrName>style.visibility</p:attrName>
                                        </p:attrNameLst>
                                      </p:cBhvr>
                                      <p:to>
                                        <p:strVal val="visible"/>
                                      </p:to>
                                    </p:set>
                                    <p:animEffect transition="in" filter="blinds(horizontal)">
                                      <p:cBhvr>
                                        <p:cTn id="26" dur="500"/>
                                        <p:tgtEl>
                                          <p:spTgt spid="38914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89149"/>
                                        </p:tgtEl>
                                        <p:attrNameLst>
                                          <p:attrName>style.visibility</p:attrName>
                                        </p:attrNameLst>
                                      </p:cBhvr>
                                      <p:to>
                                        <p:strVal val="visible"/>
                                      </p:to>
                                    </p:set>
                                    <p:animEffect transition="in" filter="blinds(horizontal)">
                                      <p:cBhvr>
                                        <p:cTn id="31" dur="500"/>
                                        <p:tgtEl>
                                          <p:spTgt spid="38914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89150"/>
                                        </p:tgtEl>
                                        <p:attrNameLst>
                                          <p:attrName>style.visibility</p:attrName>
                                        </p:attrNameLst>
                                      </p:cBhvr>
                                      <p:to>
                                        <p:strVal val="visible"/>
                                      </p:to>
                                    </p:set>
                                    <p:animEffect transition="in" filter="blinds(horizontal)">
                                      <p:cBhvr>
                                        <p:cTn id="34" dur="500"/>
                                        <p:tgtEl>
                                          <p:spTgt spid="38915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89131"/>
                                        </p:tgtEl>
                                        <p:attrNameLst>
                                          <p:attrName>style.visibility</p:attrName>
                                        </p:attrNameLst>
                                      </p:cBhvr>
                                      <p:to>
                                        <p:strVal val="visible"/>
                                      </p:to>
                                    </p:set>
                                    <p:animEffect transition="in" filter="blinds(horizontal)">
                                      <p:cBhvr>
                                        <p:cTn id="39" dur="500"/>
                                        <p:tgtEl>
                                          <p:spTgt spid="38913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89144"/>
                                        </p:tgtEl>
                                        <p:attrNameLst>
                                          <p:attrName>style.visibility</p:attrName>
                                        </p:attrNameLst>
                                      </p:cBhvr>
                                      <p:to>
                                        <p:strVal val="visible"/>
                                      </p:to>
                                    </p:set>
                                    <p:animEffect transition="in" filter="blinds(horizontal)">
                                      <p:cBhvr>
                                        <p:cTn id="42" dur="500"/>
                                        <p:tgtEl>
                                          <p:spTgt spid="38914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89128"/>
                                        </p:tgtEl>
                                        <p:attrNameLst>
                                          <p:attrName>style.visibility</p:attrName>
                                        </p:attrNameLst>
                                      </p:cBhvr>
                                      <p:to>
                                        <p:strVal val="visible"/>
                                      </p:to>
                                    </p:set>
                                    <p:animEffect transition="in" filter="blinds(horizontal)">
                                      <p:cBhvr>
                                        <p:cTn id="45" dur="500"/>
                                        <p:tgtEl>
                                          <p:spTgt spid="38912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89145"/>
                                        </p:tgtEl>
                                        <p:attrNameLst>
                                          <p:attrName>style.visibility</p:attrName>
                                        </p:attrNameLst>
                                      </p:cBhvr>
                                      <p:to>
                                        <p:strVal val="visible"/>
                                      </p:to>
                                    </p:set>
                                    <p:animEffect transition="in" filter="blinds(horizontal)">
                                      <p:cBhvr>
                                        <p:cTn id="48" dur="500"/>
                                        <p:tgtEl>
                                          <p:spTgt spid="38914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89147"/>
                                        </p:tgtEl>
                                        <p:attrNameLst>
                                          <p:attrName>style.visibility</p:attrName>
                                        </p:attrNameLst>
                                      </p:cBhvr>
                                      <p:to>
                                        <p:strVal val="visible"/>
                                      </p:to>
                                    </p:set>
                                    <p:animEffect transition="in" filter="blinds(horizontal)">
                                      <p:cBhvr>
                                        <p:cTn id="53" dur="500"/>
                                        <p:tgtEl>
                                          <p:spTgt spid="389147"/>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89130"/>
                                        </p:tgtEl>
                                        <p:attrNameLst>
                                          <p:attrName>style.visibility</p:attrName>
                                        </p:attrNameLst>
                                      </p:cBhvr>
                                      <p:to>
                                        <p:strVal val="visible"/>
                                      </p:to>
                                    </p:set>
                                    <p:animEffect transition="in" filter="blinds(horizontal)">
                                      <p:cBhvr>
                                        <p:cTn id="56" dur="500"/>
                                        <p:tgtEl>
                                          <p:spTgt spid="389130"/>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89129"/>
                                        </p:tgtEl>
                                        <p:attrNameLst>
                                          <p:attrName>style.visibility</p:attrName>
                                        </p:attrNameLst>
                                      </p:cBhvr>
                                      <p:to>
                                        <p:strVal val="visible"/>
                                      </p:to>
                                    </p:set>
                                    <p:animEffect transition="in" filter="blinds(horizontal)">
                                      <p:cBhvr>
                                        <p:cTn id="59" dur="500"/>
                                        <p:tgtEl>
                                          <p:spTgt spid="389129"/>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89146"/>
                                        </p:tgtEl>
                                        <p:attrNameLst>
                                          <p:attrName>style.visibility</p:attrName>
                                        </p:attrNameLst>
                                      </p:cBhvr>
                                      <p:to>
                                        <p:strVal val="visible"/>
                                      </p:to>
                                    </p:set>
                                    <p:animEffect transition="in" filter="blinds(horizontal)">
                                      <p:cBhvr>
                                        <p:cTn id="62" dur="500"/>
                                        <p:tgtEl>
                                          <p:spTgt spid="38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8" grpId="0" animBg="1"/>
      <p:bldP spid="389129" grpId="0" animBg="1"/>
      <p:bldP spid="389130" grpId="0" animBg="1"/>
      <p:bldP spid="389131" grpId="0" animBg="1"/>
      <p:bldP spid="389132" grpId="0" animBg="1"/>
      <p:bldP spid="389133" grpId="0" animBg="1"/>
      <p:bldP spid="389134" grpId="0" animBg="1"/>
      <p:bldP spid="389141" grpId="0"/>
      <p:bldP spid="389142" grpId="0"/>
      <p:bldP spid="389143" grpId="0"/>
      <p:bldP spid="389144" grpId="0"/>
      <p:bldP spid="389145" grpId="0"/>
      <p:bldP spid="389146" grpId="0"/>
      <p:bldP spid="389147" grpId="0"/>
      <p:bldP spid="389149" grpId="0" animBg="1"/>
      <p:bldP spid="3891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zh-CN" altLang="en-US"/>
              <a:t>课程议题</a:t>
            </a:r>
          </a:p>
        </p:txBody>
      </p:sp>
      <p:grpSp>
        <p:nvGrpSpPr>
          <p:cNvPr id="407555" name="Group 3"/>
          <p:cNvGrpSpPr>
            <a:grpSpLocks/>
          </p:cNvGrpSpPr>
          <p:nvPr/>
        </p:nvGrpSpPr>
        <p:grpSpPr bwMode="auto">
          <a:xfrm>
            <a:off x="0" y="2060575"/>
            <a:ext cx="9144000" cy="2952750"/>
            <a:chOff x="0" y="1298"/>
            <a:chExt cx="5760" cy="1860"/>
          </a:xfrm>
        </p:grpSpPr>
        <p:sp>
          <p:nvSpPr>
            <p:cNvPr id="407556"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endParaRPr lang="zh-CN" altLang="en-US"/>
            </a:p>
          </p:txBody>
        </p:sp>
        <p:pic>
          <p:nvPicPr>
            <p:cNvPr id="407557" name="Picture 5" descr="愿景"/>
            <p:cNvPicPr>
              <a:picLocks noChangeAspect="1" noChangeArrowheads="1"/>
            </p:cNvPicPr>
            <p:nvPr/>
          </p:nvPicPr>
          <p:blipFill>
            <a:blip r:embed="rId3" cstate="print"/>
            <a:srcRect/>
            <a:stretch>
              <a:fillRect/>
            </a:stretch>
          </p:blipFill>
          <p:spPr bwMode="auto">
            <a:xfrm>
              <a:off x="2245" y="1298"/>
              <a:ext cx="3515" cy="1860"/>
            </a:xfrm>
            <a:prstGeom prst="rect">
              <a:avLst/>
            </a:prstGeom>
            <a:noFill/>
          </p:spPr>
        </p:pic>
      </p:grpSp>
      <p:sp>
        <p:nvSpPr>
          <p:cNvPr id="407558" name="Rectangle 6"/>
          <p:cNvSpPr>
            <a:spLocks noChangeArrowheads="1"/>
          </p:cNvSpPr>
          <p:nvPr/>
        </p:nvSpPr>
        <p:spPr bwMode="auto">
          <a:xfrm>
            <a:off x="-108447" y="3140968"/>
            <a:ext cx="3816351" cy="820737"/>
          </a:xfrm>
          <a:prstGeom prst="rect">
            <a:avLst/>
          </a:prstGeom>
          <a:noFill/>
          <a:ln w="9525">
            <a:noFill/>
            <a:miter lim="800000"/>
            <a:headEnd/>
            <a:tailEnd/>
          </a:ln>
          <a:effectLst/>
        </p:spPr>
        <p:txBody>
          <a:bodyPr/>
          <a:lstStyle/>
          <a:p>
            <a:pPr marL="342900" indent="-342900" algn="ctr">
              <a:spcBef>
                <a:spcPct val="20000"/>
              </a:spcBef>
            </a:pPr>
            <a:r>
              <a:rPr lang="en-US" altLang="zh-CN" sz="2800" b="1" dirty="0" smtClean="0">
                <a:solidFill>
                  <a:schemeClr val="bg1"/>
                </a:solidFill>
                <a:effectLst>
                  <a:outerShdw blurRad="38100" dist="38100" dir="2700000" algn="tl">
                    <a:srgbClr val="C0C0C0"/>
                  </a:outerShdw>
                </a:effectLst>
              </a:rPr>
              <a:t>4.3 </a:t>
            </a:r>
            <a:r>
              <a:rPr lang="zh-CN" altLang="en-US" sz="2800" b="1" dirty="0" smtClean="0">
                <a:solidFill>
                  <a:schemeClr val="bg1"/>
                </a:solidFill>
                <a:effectLst>
                  <a:outerShdw blurRad="38100" dist="38100" dir="2700000" algn="tl">
                    <a:srgbClr val="C0C0C0"/>
                  </a:outerShdw>
                </a:effectLst>
              </a:rPr>
              <a:t>快速</a:t>
            </a:r>
            <a:r>
              <a:rPr lang="zh-CN" altLang="en-US" sz="2800" b="1" dirty="0">
                <a:solidFill>
                  <a:schemeClr val="bg1"/>
                </a:solidFill>
                <a:effectLst>
                  <a:outerShdw blurRad="38100" dist="38100" dir="2700000" algn="tl">
                    <a:srgbClr val="C0C0C0"/>
                  </a:outerShdw>
                </a:effectLst>
              </a:rPr>
              <a:t>生成树协议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07555"/>
                                        </p:tgtEl>
                                        <p:attrNameLst>
                                          <p:attrName>style.visibility</p:attrName>
                                        </p:attrNameLst>
                                      </p:cBhvr>
                                      <p:to>
                                        <p:strVal val="visible"/>
                                      </p:to>
                                    </p:set>
                                    <p:animEffect transition="in" filter="blinds(horizontal)">
                                      <p:cBhvr>
                                        <p:cTn id="7" dur="1000"/>
                                        <p:tgtEl>
                                          <p:spTgt spid="407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zh-CN" altLang="en-US"/>
              <a:t>快速生成树协议</a:t>
            </a:r>
          </a:p>
        </p:txBody>
      </p:sp>
      <p:sp>
        <p:nvSpPr>
          <p:cNvPr id="390147" name="Rectangle 3"/>
          <p:cNvSpPr>
            <a:spLocks noGrp="1" noChangeArrowheads="1"/>
          </p:cNvSpPr>
          <p:nvPr>
            <p:ph type="body" idx="1"/>
          </p:nvPr>
        </p:nvSpPr>
        <p:spPr/>
        <p:txBody>
          <a:bodyPr/>
          <a:lstStyle/>
          <a:p>
            <a:r>
              <a:rPr lang="en-US" altLang="zh-CN" dirty="0"/>
              <a:t>RSTP</a:t>
            </a:r>
            <a:r>
              <a:rPr lang="zh-CN" altLang="en-US" dirty="0"/>
              <a:t>（</a:t>
            </a:r>
            <a:r>
              <a:rPr lang="en-US" altLang="zh-CN" dirty="0"/>
              <a:t>Rapid Spanning Tree Protocol</a:t>
            </a:r>
            <a:r>
              <a:rPr lang="zh-CN" altLang="en-US" dirty="0"/>
              <a:t>） ：</a:t>
            </a:r>
          </a:p>
          <a:p>
            <a:pPr lvl="1"/>
            <a:r>
              <a:rPr lang="zh-CN" altLang="en-US" dirty="0" smtClean="0"/>
              <a:t>在</a:t>
            </a:r>
            <a:r>
              <a:rPr lang="zh-CN" altLang="en-US" dirty="0"/>
              <a:t>物理拓扑变化或配置参数发生变化时，能够显著地减少网络拓扑的重新收敛时间 </a:t>
            </a:r>
          </a:p>
          <a:p>
            <a:r>
              <a:rPr lang="zh-CN" altLang="en-US" dirty="0"/>
              <a:t>定义了</a:t>
            </a:r>
            <a:r>
              <a:rPr lang="en-US" altLang="zh-CN" dirty="0"/>
              <a:t>2</a:t>
            </a:r>
            <a:r>
              <a:rPr lang="zh-CN" altLang="en-US" dirty="0"/>
              <a:t>种新增加的端口角色，用于取代阻塞端口：</a:t>
            </a:r>
          </a:p>
          <a:p>
            <a:pPr lvl="1"/>
            <a:r>
              <a:rPr lang="zh-CN" altLang="en-US" dirty="0"/>
              <a:t>替代（</a:t>
            </a:r>
            <a:r>
              <a:rPr lang="en-US" altLang="zh-CN" dirty="0"/>
              <a:t>alternate</a:t>
            </a:r>
            <a:r>
              <a:rPr lang="zh-CN" altLang="en-US" dirty="0"/>
              <a:t>）端口</a:t>
            </a:r>
            <a:r>
              <a:rPr lang="en-US" altLang="zh-CN" dirty="0"/>
              <a:t>AP</a:t>
            </a:r>
            <a:r>
              <a:rPr lang="zh-CN" altLang="en-US" dirty="0"/>
              <a:t>：为根端口到根网桥的连接提供了替代路径 </a:t>
            </a:r>
          </a:p>
          <a:p>
            <a:pPr lvl="1"/>
            <a:r>
              <a:rPr lang="zh-CN" altLang="en-US" dirty="0"/>
              <a:t>备份（</a:t>
            </a:r>
            <a:r>
              <a:rPr lang="en-US" altLang="zh-CN" dirty="0"/>
              <a:t>backup</a:t>
            </a:r>
            <a:r>
              <a:rPr lang="zh-CN" altLang="en-US" dirty="0"/>
              <a:t>）端口</a:t>
            </a:r>
            <a:r>
              <a:rPr lang="en-US" altLang="zh-CN" dirty="0"/>
              <a:t>BP</a:t>
            </a:r>
            <a:r>
              <a:rPr lang="zh-CN" altLang="en-US" dirty="0"/>
              <a:t>：提供了到达同段网络的备份路径 </a:t>
            </a:r>
          </a:p>
        </p:txBody>
      </p:sp>
      <p:sp>
        <p:nvSpPr>
          <p:cNvPr id="390148" name="Line 4"/>
          <p:cNvSpPr>
            <a:spLocks noChangeShapeType="1"/>
          </p:cNvSpPr>
          <p:nvPr/>
        </p:nvSpPr>
        <p:spPr bwMode="auto">
          <a:xfrm flipV="1">
            <a:off x="3852863" y="4886325"/>
            <a:ext cx="0" cy="1439863"/>
          </a:xfrm>
          <a:prstGeom prst="line">
            <a:avLst/>
          </a:prstGeom>
          <a:noFill/>
          <a:ln w="28575">
            <a:solidFill>
              <a:srgbClr val="E85298"/>
            </a:solidFill>
            <a:round/>
            <a:headEnd/>
            <a:tailEnd/>
          </a:ln>
          <a:effectLst/>
        </p:spPr>
        <p:txBody>
          <a:bodyPr/>
          <a:lstStyle/>
          <a:p>
            <a:endParaRPr lang="zh-CN" altLang="en-US"/>
          </a:p>
        </p:txBody>
      </p:sp>
      <p:sp>
        <p:nvSpPr>
          <p:cNvPr id="390149" name="Line 5"/>
          <p:cNvSpPr>
            <a:spLocks noChangeShapeType="1"/>
          </p:cNvSpPr>
          <p:nvPr/>
        </p:nvSpPr>
        <p:spPr bwMode="auto">
          <a:xfrm flipV="1">
            <a:off x="3636963" y="4670425"/>
            <a:ext cx="0" cy="1439863"/>
          </a:xfrm>
          <a:prstGeom prst="line">
            <a:avLst/>
          </a:prstGeom>
          <a:noFill/>
          <a:ln w="28575">
            <a:solidFill>
              <a:srgbClr val="E85298"/>
            </a:solidFill>
            <a:round/>
            <a:headEnd/>
            <a:tailEnd/>
          </a:ln>
          <a:effectLst/>
        </p:spPr>
        <p:txBody>
          <a:bodyPr/>
          <a:lstStyle/>
          <a:p>
            <a:endParaRPr lang="zh-CN" altLang="en-US"/>
          </a:p>
        </p:txBody>
      </p:sp>
      <p:pic>
        <p:nvPicPr>
          <p:cNvPr id="390150" name="Picture 6" descr="固化汇聚交换机"/>
          <p:cNvPicPr>
            <a:picLocks noChangeAspect="1" noChangeArrowheads="1"/>
          </p:cNvPicPr>
          <p:nvPr/>
        </p:nvPicPr>
        <p:blipFill>
          <a:blip r:embed="rId2" cstate="print"/>
          <a:srcRect/>
          <a:stretch>
            <a:fillRect/>
          </a:stretch>
        </p:blipFill>
        <p:spPr bwMode="auto">
          <a:xfrm>
            <a:off x="3276600" y="5894388"/>
            <a:ext cx="935038" cy="703262"/>
          </a:xfrm>
          <a:prstGeom prst="rect">
            <a:avLst/>
          </a:prstGeom>
          <a:noFill/>
        </p:spPr>
      </p:pic>
      <p:pic>
        <p:nvPicPr>
          <p:cNvPr id="390151" name="Picture 7" descr="固化汇聚交换机"/>
          <p:cNvPicPr>
            <a:picLocks noChangeAspect="1" noChangeArrowheads="1"/>
          </p:cNvPicPr>
          <p:nvPr/>
        </p:nvPicPr>
        <p:blipFill>
          <a:blip r:embed="rId2" cstate="print"/>
          <a:srcRect/>
          <a:stretch>
            <a:fillRect/>
          </a:stretch>
        </p:blipFill>
        <p:spPr bwMode="auto">
          <a:xfrm>
            <a:off x="3276600" y="4383088"/>
            <a:ext cx="935038" cy="703262"/>
          </a:xfrm>
          <a:prstGeom prst="rect">
            <a:avLst/>
          </a:prstGeom>
          <a:noFill/>
        </p:spPr>
      </p:pic>
      <p:sp>
        <p:nvSpPr>
          <p:cNvPr id="390152" name="Text Box 8"/>
          <p:cNvSpPr txBox="1">
            <a:spLocks noChangeArrowheads="1"/>
          </p:cNvSpPr>
          <p:nvPr/>
        </p:nvSpPr>
        <p:spPr bwMode="auto">
          <a:xfrm>
            <a:off x="1979613" y="4581525"/>
            <a:ext cx="1295400"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Root Bridge</a:t>
            </a:r>
          </a:p>
        </p:txBody>
      </p:sp>
      <p:sp>
        <p:nvSpPr>
          <p:cNvPr id="390153" name="Text Box 9"/>
          <p:cNvSpPr txBox="1">
            <a:spLocks noChangeArrowheads="1"/>
          </p:cNvSpPr>
          <p:nvPr/>
        </p:nvSpPr>
        <p:spPr bwMode="auto">
          <a:xfrm>
            <a:off x="3060700" y="4957763"/>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DP</a:t>
            </a:r>
          </a:p>
        </p:txBody>
      </p:sp>
      <p:sp>
        <p:nvSpPr>
          <p:cNvPr id="390154" name="Text Box 10"/>
          <p:cNvSpPr txBox="1">
            <a:spLocks noChangeArrowheads="1"/>
          </p:cNvSpPr>
          <p:nvPr/>
        </p:nvSpPr>
        <p:spPr bwMode="auto">
          <a:xfrm>
            <a:off x="3708400" y="4957763"/>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DP</a:t>
            </a:r>
          </a:p>
        </p:txBody>
      </p:sp>
      <p:sp>
        <p:nvSpPr>
          <p:cNvPr id="390155" name="Text Box 11"/>
          <p:cNvSpPr txBox="1">
            <a:spLocks noChangeArrowheads="1"/>
          </p:cNvSpPr>
          <p:nvPr/>
        </p:nvSpPr>
        <p:spPr bwMode="auto">
          <a:xfrm>
            <a:off x="3060700" y="5678488"/>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RP</a:t>
            </a:r>
          </a:p>
        </p:txBody>
      </p:sp>
      <p:sp>
        <p:nvSpPr>
          <p:cNvPr id="390156" name="Text Box 12"/>
          <p:cNvSpPr txBox="1">
            <a:spLocks noChangeArrowheads="1"/>
          </p:cNvSpPr>
          <p:nvPr/>
        </p:nvSpPr>
        <p:spPr bwMode="auto">
          <a:xfrm>
            <a:off x="3709988" y="5678488"/>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AP</a:t>
            </a:r>
          </a:p>
        </p:txBody>
      </p:sp>
      <p:sp>
        <p:nvSpPr>
          <p:cNvPr id="390157" name="Line 13"/>
          <p:cNvSpPr>
            <a:spLocks noChangeShapeType="1"/>
          </p:cNvSpPr>
          <p:nvPr/>
        </p:nvSpPr>
        <p:spPr bwMode="auto">
          <a:xfrm flipV="1">
            <a:off x="6227763" y="4886325"/>
            <a:ext cx="0" cy="1222375"/>
          </a:xfrm>
          <a:prstGeom prst="line">
            <a:avLst/>
          </a:prstGeom>
          <a:noFill/>
          <a:ln w="28575">
            <a:solidFill>
              <a:srgbClr val="E85298"/>
            </a:solidFill>
            <a:round/>
            <a:headEnd/>
            <a:tailEnd/>
          </a:ln>
          <a:effectLst/>
        </p:spPr>
        <p:txBody>
          <a:bodyPr/>
          <a:lstStyle/>
          <a:p>
            <a:endParaRPr lang="zh-CN" altLang="en-US"/>
          </a:p>
        </p:txBody>
      </p:sp>
      <p:sp>
        <p:nvSpPr>
          <p:cNvPr id="390158" name="Line 14"/>
          <p:cNvSpPr>
            <a:spLocks noChangeShapeType="1"/>
          </p:cNvSpPr>
          <p:nvPr/>
        </p:nvSpPr>
        <p:spPr bwMode="auto">
          <a:xfrm flipV="1">
            <a:off x="6011863" y="4670425"/>
            <a:ext cx="0" cy="1439863"/>
          </a:xfrm>
          <a:prstGeom prst="line">
            <a:avLst/>
          </a:prstGeom>
          <a:noFill/>
          <a:ln w="28575">
            <a:solidFill>
              <a:srgbClr val="E85298"/>
            </a:solidFill>
            <a:round/>
            <a:headEnd/>
            <a:tailEnd/>
          </a:ln>
          <a:effectLst/>
        </p:spPr>
        <p:txBody>
          <a:bodyPr/>
          <a:lstStyle/>
          <a:p>
            <a:endParaRPr lang="zh-CN" altLang="en-US"/>
          </a:p>
        </p:txBody>
      </p:sp>
      <p:pic>
        <p:nvPicPr>
          <p:cNvPr id="390159" name="Picture 15" descr="固化汇聚交换机"/>
          <p:cNvPicPr>
            <a:picLocks noChangeAspect="1" noChangeArrowheads="1"/>
          </p:cNvPicPr>
          <p:nvPr/>
        </p:nvPicPr>
        <p:blipFill>
          <a:blip r:embed="rId2" cstate="print"/>
          <a:srcRect/>
          <a:stretch>
            <a:fillRect/>
          </a:stretch>
        </p:blipFill>
        <p:spPr bwMode="auto">
          <a:xfrm>
            <a:off x="5651500" y="4383088"/>
            <a:ext cx="935038" cy="703262"/>
          </a:xfrm>
          <a:prstGeom prst="rect">
            <a:avLst/>
          </a:prstGeom>
          <a:noFill/>
        </p:spPr>
      </p:pic>
      <p:sp>
        <p:nvSpPr>
          <p:cNvPr id="390160" name="Text Box 16"/>
          <p:cNvSpPr txBox="1">
            <a:spLocks noChangeArrowheads="1"/>
          </p:cNvSpPr>
          <p:nvPr/>
        </p:nvSpPr>
        <p:spPr bwMode="auto">
          <a:xfrm>
            <a:off x="5435600" y="4957763"/>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DP</a:t>
            </a:r>
          </a:p>
        </p:txBody>
      </p:sp>
      <p:sp>
        <p:nvSpPr>
          <p:cNvPr id="390161" name="Text Box 17"/>
          <p:cNvSpPr txBox="1">
            <a:spLocks noChangeArrowheads="1"/>
          </p:cNvSpPr>
          <p:nvPr/>
        </p:nvSpPr>
        <p:spPr bwMode="auto">
          <a:xfrm>
            <a:off x="6083300" y="4957763"/>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BP</a:t>
            </a:r>
          </a:p>
        </p:txBody>
      </p:sp>
      <p:sp>
        <p:nvSpPr>
          <p:cNvPr id="390162" name="Line 18"/>
          <p:cNvSpPr>
            <a:spLocks noChangeShapeType="1"/>
          </p:cNvSpPr>
          <p:nvPr/>
        </p:nvSpPr>
        <p:spPr bwMode="auto">
          <a:xfrm flipV="1">
            <a:off x="5435600" y="6108700"/>
            <a:ext cx="1368425" cy="0"/>
          </a:xfrm>
          <a:prstGeom prst="line">
            <a:avLst/>
          </a:prstGeom>
          <a:noFill/>
          <a:ln w="28575">
            <a:solidFill>
              <a:srgbClr val="E85298"/>
            </a:solidFill>
            <a:round/>
            <a:headEnd/>
            <a:tailEnd/>
          </a:ln>
          <a:effectLst/>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ltLang="zh-CN" dirty="0" smtClean="0"/>
              <a:t>RSTP</a:t>
            </a:r>
            <a:r>
              <a:rPr lang="zh-CN" altLang="en-US" dirty="0" smtClean="0"/>
              <a:t>端口状态</a:t>
            </a:r>
            <a:endParaRPr lang="zh-CN" altLang="en-US" dirty="0"/>
          </a:p>
        </p:txBody>
      </p:sp>
      <p:sp>
        <p:nvSpPr>
          <p:cNvPr id="391171" name="Rectangle 3"/>
          <p:cNvSpPr>
            <a:spLocks noGrp="1" noChangeArrowheads="1"/>
          </p:cNvSpPr>
          <p:nvPr>
            <p:ph type="body" sz="half" idx="1"/>
          </p:nvPr>
        </p:nvSpPr>
        <p:spPr>
          <a:xfrm>
            <a:off x="457200" y="1412776"/>
            <a:ext cx="8003232" cy="4421188"/>
          </a:xfrm>
        </p:spPr>
        <p:txBody>
          <a:bodyPr/>
          <a:lstStyle/>
          <a:p>
            <a:r>
              <a:rPr lang="en-US" altLang="zh-CN" dirty="0"/>
              <a:t>3</a:t>
            </a:r>
            <a:r>
              <a:rPr lang="zh-CN" altLang="en-US" dirty="0"/>
              <a:t>种端口</a:t>
            </a:r>
            <a:r>
              <a:rPr lang="zh-CN" altLang="en-US" dirty="0" smtClean="0"/>
              <a:t>状态：</a:t>
            </a:r>
            <a:endParaRPr lang="en-US" altLang="zh-CN" dirty="0" smtClean="0"/>
          </a:p>
          <a:p>
            <a:pPr lvl="1"/>
            <a:r>
              <a:rPr lang="zh-CN" altLang="en-US" dirty="0" smtClean="0"/>
              <a:t>丢弃</a:t>
            </a:r>
            <a:r>
              <a:rPr lang="zh-CN" altLang="en-US" dirty="0"/>
              <a:t>（</a:t>
            </a:r>
            <a:r>
              <a:rPr lang="en-US" altLang="zh-CN" dirty="0"/>
              <a:t>discarding</a:t>
            </a:r>
            <a:r>
              <a:rPr lang="zh-CN" altLang="en-US" dirty="0"/>
              <a:t>）、学习（</a:t>
            </a:r>
            <a:r>
              <a:rPr lang="en-US" altLang="zh-CN" dirty="0"/>
              <a:t>learning</a:t>
            </a:r>
            <a:r>
              <a:rPr lang="zh-CN" altLang="en-US" dirty="0"/>
              <a:t>）和转发（</a:t>
            </a:r>
            <a:r>
              <a:rPr lang="en-US" altLang="zh-CN" dirty="0"/>
              <a:t>forwarding</a:t>
            </a:r>
            <a:r>
              <a:rPr lang="zh-CN" altLang="en-US" dirty="0"/>
              <a:t>）</a:t>
            </a:r>
            <a:r>
              <a:rPr lang="zh-CN" altLang="en-US" sz="1600" dirty="0"/>
              <a:t> </a:t>
            </a:r>
          </a:p>
        </p:txBody>
      </p:sp>
      <p:graphicFrame>
        <p:nvGraphicFramePr>
          <p:cNvPr id="5" name="表格 4"/>
          <p:cNvGraphicFramePr>
            <a:graphicFrameLocks noGrp="1"/>
          </p:cNvGraphicFramePr>
          <p:nvPr/>
        </p:nvGraphicFramePr>
        <p:xfrm>
          <a:off x="539552" y="3068960"/>
          <a:ext cx="7992888" cy="1280160"/>
        </p:xfrm>
        <a:graphic>
          <a:graphicData uri="http://schemas.openxmlformats.org/drawingml/2006/table">
            <a:tbl>
              <a:tblPr firstRow="1" bandRow="1">
                <a:tableStyleId>{5C22544A-7EE6-4342-B048-85BDC9FD1C3A}</a:tableStyleId>
              </a:tblPr>
              <a:tblGrid>
                <a:gridCol w="1332148"/>
                <a:gridCol w="1332148"/>
                <a:gridCol w="1296144"/>
                <a:gridCol w="1296144"/>
                <a:gridCol w="1152128"/>
                <a:gridCol w="1584176"/>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tx1"/>
                          </a:solidFill>
                          <a:effectLst/>
                          <a:latin typeface="Arial" charset="0"/>
                          <a:ea typeface="宋体" pitchFamily="2" charset="-122"/>
                          <a:cs typeface="Arial" charset="0"/>
                        </a:rPr>
                        <a:t>STP</a:t>
                      </a:r>
                      <a:r>
                        <a:rPr kumimoji="0" lang="zh-CN" altLang="en-US" sz="1800" b="1" i="0" u="none" strike="noStrike" cap="none" normalizeH="0" baseline="0" dirty="0" smtClean="0">
                          <a:ln>
                            <a:noFill/>
                          </a:ln>
                          <a:solidFill>
                            <a:schemeClr val="tx1"/>
                          </a:solidFill>
                          <a:effectLst/>
                          <a:latin typeface="Arial" charset="0"/>
                          <a:ea typeface="宋体" pitchFamily="2" charset="-122"/>
                          <a:cs typeface="Arial" charset="0"/>
                        </a:rPr>
                        <a:t>端口状态</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Disabled</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Blocking</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Listening</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Learning</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Forwarding</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tx1"/>
                          </a:solidFill>
                          <a:effectLst/>
                          <a:latin typeface="Arial" charset="0"/>
                          <a:ea typeface="宋体" pitchFamily="2" charset="-122"/>
                          <a:cs typeface="Arial" charset="0"/>
                        </a:rPr>
                        <a:t>RSTP</a:t>
                      </a:r>
                      <a:r>
                        <a:rPr kumimoji="0" lang="zh-CN" altLang="en-US" sz="1800" b="1" i="0" u="none" strike="noStrike" cap="none" normalizeH="0" baseline="0" dirty="0" smtClean="0">
                          <a:ln>
                            <a:noFill/>
                          </a:ln>
                          <a:solidFill>
                            <a:schemeClr val="tx1"/>
                          </a:solidFill>
                          <a:effectLst/>
                          <a:latin typeface="Arial" charset="0"/>
                          <a:ea typeface="宋体" pitchFamily="2" charset="-122"/>
                          <a:cs typeface="Arial" charset="0"/>
                        </a:rPr>
                        <a:t>端口状态</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Discarding</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Discarding</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Discarding</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Learning</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Forwarding</a:t>
                      </a:r>
                    </a:p>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zh-CN" altLang="en-US"/>
              <a:t>快速生成树协议</a:t>
            </a:r>
          </a:p>
        </p:txBody>
      </p:sp>
      <p:sp>
        <p:nvSpPr>
          <p:cNvPr id="392195" name="Rectangle 3"/>
          <p:cNvSpPr>
            <a:spLocks noGrp="1" noChangeArrowheads="1"/>
          </p:cNvSpPr>
          <p:nvPr>
            <p:ph type="body" idx="1"/>
          </p:nvPr>
        </p:nvSpPr>
        <p:spPr/>
        <p:txBody>
          <a:bodyPr/>
          <a:lstStyle/>
          <a:p>
            <a:r>
              <a:rPr lang="zh-CN" altLang="en-US" dirty="0"/>
              <a:t>增加</a:t>
            </a:r>
            <a:r>
              <a:rPr lang="en-US" altLang="zh-CN" dirty="0"/>
              <a:t>2</a:t>
            </a:r>
            <a:r>
              <a:rPr lang="zh-CN" altLang="en-US" dirty="0"/>
              <a:t>个变量，</a:t>
            </a:r>
            <a:r>
              <a:rPr lang="zh-CN" altLang="en-US" dirty="0" smtClean="0"/>
              <a:t>用于将</a:t>
            </a:r>
            <a:r>
              <a:rPr lang="zh-CN" altLang="en-US" dirty="0"/>
              <a:t>端口立即转变为转发状态：</a:t>
            </a:r>
          </a:p>
          <a:p>
            <a:pPr lvl="1"/>
            <a:r>
              <a:rPr lang="zh-CN" altLang="en-US" dirty="0"/>
              <a:t>边缘端口：指连接终端的端口 </a:t>
            </a:r>
          </a:p>
          <a:p>
            <a:pPr lvl="1"/>
            <a:r>
              <a:rPr lang="zh-CN" altLang="en-US" dirty="0"/>
              <a:t>连接类型：根据端口的双工模式来确定，全双工操作的端口为点到点链路，可以实现快速收敛 </a:t>
            </a:r>
          </a:p>
          <a:p>
            <a:r>
              <a:rPr lang="en-US" altLang="zh-CN" dirty="0"/>
              <a:t>BPDU</a:t>
            </a:r>
            <a:r>
              <a:rPr lang="zh-CN" altLang="en-US" dirty="0"/>
              <a:t>的传播机制改变：</a:t>
            </a:r>
          </a:p>
          <a:p>
            <a:r>
              <a:rPr lang="zh-CN" altLang="en-US" dirty="0" smtClean="0"/>
              <a:t>拓扑</a:t>
            </a:r>
            <a:r>
              <a:rPr lang="zh-CN" altLang="en-US" dirty="0"/>
              <a:t>变更的机制改变</a:t>
            </a:r>
          </a:p>
          <a:p>
            <a:pPr lvl="1"/>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b="1" dirty="0" smtClean="0"/>
              <a:t>学习目标</a:t>
            </a:r>
            <a:endParaRPr lang="zh-CN" altLang="en-US" dirty="0"/>
          </a:p>
        </p:txBody>
      </p:sp>
      <p:sp>
        <p:nvSpPr>
          <p:cNvPr id="29700" name="Rectangle 4"/>
          <p:cNvSpPr>
            <a:spLocks noGrp="1" noChangeArrowheads="1"/>
          </p:cNvSpPr>
          <p:nvPr>
            <p:ph type="body" idx="1"/>
          </p:nvPr>
        </p:nvSpPr>
        <p:spPr>
          <a:xfrm>
            <a:off x="1044574" y="1711325"/>
            <a:ext cx="5241937" cy="4525963"/>
          </a:xfrm>
          <a:noFill/>
          <a:ln/>
        </p:spPr>
        <p:txBody>
          <a:bodyPr/>
          <a:lstStyle/>
          <a:p>
            <a:r>
              <a:rPr lang="en-US" dirty="0" smtClean="0">
                <a:sym typeface="Wingdings"/>
              </a:rPr>
              <a:t></a:t>
            </a:r>
            <a:r>
              <a:rPr lang="en-US" baseline="-25000" dirty="0" smtClean="0"/>
              <a:t>  </a:t>
            </a:r>
            <a:r>
              <a:rPr lang="zh-CN" altLang="en-US" dirty="0" smtClean="0"/>
              <a:t>了解生成树协议</a:t>
            </a:r>
            <a:r>
              <a:rPr lang="en-US" dirty="0" err="1" smtClean="0"/>
              <a:t>STP</a:t>
            </a:r>
            <a:r>
              <a:rPr lang="zh-CN" altLang="en-US" dirty="0" smtClean="0"/>
              <a:t>、</a:t>
            </a:r>
            <a:r>
              <a:rPr lang="en-US" dirty="0" err="1" smtClean="0"/>
              <a:t>RSTP</a:t>
            </a:r>
            <a:r>
              <a:rPr lang="zh-CN" altLang="en-US" dirty="0" smtClean="0"/>
              <a:t>、</a:t>
            </a:r>
            <a:r>
              <a:rPr lang="en-US" dirty="0" err="1" smtClean="0"/>
              <a:t>MSTP</a:t>
            </a:r>
            <a:r>
              <a:rPr lang="zh-CN" altLang="en-US" dirty="0" smtClean="0"/>
              <a:t>原理</a:t>
            </a:r>
          </a:p>
          <a:p>
            <a:r>
              <a:rPr lang="en-US" dirty="0" smtClean="0">
                <a:sym typeface="Wingdings"/>
              </a:rPr>
              <a:t></a:t>
            </a:r>
            <a:r>
              <a:rPr lang="en-US" baseline="-25000" dirty="0" smtClean="0"/>
              <a:t>  </a:t>
            </a:r>
            <a:r>
              <a:rPr lang="zh-CN" altLang="en-US" dirty="0" smtClean="0"/>
              <a:t>会配置</a:t>
            </a:r>
            <a:r>
              <a:rPr lang="en-US" dirty="0" err="1" smtClean="0"/>
              <a:t>STP</a:t>
            </a:r>
            <a:r>
              <a:rPr lang="zh-CN" altLang="en-US" dirty="0" smtClean="0"/>
              <a:t>和</a:t>
            </a:r>
            <a:r>
              <a:rPr lang="en-US" dirty="0" err="1" smtClean="0"/>
              <a:t>RSTP</a:t>
            </a:r>
            <a:r>
              <a:rPr lang="zh-CN" altLang="en-US" dirty="0" smtClean="0"/>
              <a:t>协议</a:t>
            </a:r>
          </a:p>
          <a:p>
            <a:r>
              <a:rPr lang="en-US" dirty="0" smtClean="0">
                <a:sym typeface="Wingdings"/>
              </a:rPr>
              <a:t></a:t>
            </a:r>
            <a:r>
              <a:rPr lang="en-US" baseline="-25000" dirty="0" smtClean="0"/>
              <a:t>  </a:t>
            </a:r>
            <a:r>
              <a:rPr lang="zh-CN" altLang="en-US" dirty="0" smtClean="0"/>
              <a:t>会配置</a:t>
            </a:r>
            <a:r>
              <a:rPr lang="en-US" dirty="0" err="1" smtClean="0"/>
              <a:t>MSTP</a:t>
            </a:r>
            <a:r>
              <a:rPr lang="zh-CN" altLang="en-US" dirty="0" smtClean="0"/>
              <a:t>协议</a:t>
            </a:r>
          </a:p>
          <a:p>
            <a:r>
              <a:rPr lang="en-US" dirty="0" smtClean="0">
                <a:sym typeface="Wingdings"/>
              </a:rPr>
              <a:t></a:t>
            </a:r>
            <a:r>
              <a:rPr lang="en-US" baseline="-25000" dirty="0" smtClean="0"/>
              <a:t>  </a:t>
            </a:r>
            <a:r>
              <a:rPr lang="zh-CN" altLang="en-US" dirty="0" smtClean="0"/>
              <a:t>会配置以太网链路聚合</a:t>
            </a:r>
            <a:endParaRPr lang="zh-CN" altLang="en-US" dirty="0"/>
          </a:p>
        </p:txBody>
      </p:sp>
      <p:pic>
        <p:nvPicPr>
          <p:cNvPr id="29705" name="Picture 9" descr="keji2_12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08625" y="3067050"/>
            <a:ext cx="2733675" cy="26193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 calcmode="lin" valueType="num">
                                      <p:cBhvr additive="base">
                                        <p:cTn id="7" dur="500" fill="hold"/>
                                        <p:tgtEl>
                                          <p:spTgt spid="29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00">
                                            <p:txEl>
                                              <p:pRg st="1" end="1"/>
                                            </p:txEl>
                                          </p:spTgt>
                                        </p:tgtEl>
                                        <p:attrNameLst>
                                          <p:attrName>style.visibility</p:attrName>
                                        </p:attrNameLst>
                                      </p:cBhvr>
                                      <p:to>
                                        <p:strVal val="visible"/>
                                      </p:to>
                                    </p:set>
                                    <p:anim calcmode="lin" valueType="num">
                                      <p:cBhvr additive="base">
                                        <p:cTn id="13" dur="500" fill="hold"/>
                                        <p:tgtEl>
                                          <p:spTgt spid="2970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7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700">
                                            <p:txEl>
                                              <p:pRg st="2" end="2"/>
                                            </p:txEl>
                                          </p:spTgt>
                                        </p:tgtEl>
                                        <p:attrNameLst>
                                          <p:attrName>style.visibility</p:attrName>
                                        </p:attrNameLst>
                                      </p:cBhvr>
                                      <p:to>
                                        <p:strVal val="visible"/>
                                      </p:to>
                                    </p:set>
                                    <p:anim calcmode="lin" valueType="num">
                                      <p:cBhvr additive="base">
                                        <p:cTn id="19" dur="500" fill="hold"/>
                                        <p:tgtEl>
                                          <p:spTgt spid="2970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7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700">
                                            <p:txEl>
                                              <p:pRg st="3" end="3"/>
                                            </p:txEl>
                                          </p:spTgt>
                                        </p:tgtEl>
                                        <p:attrNameLst>
                                          <p:attrName>style.visibility</p:attrName>
                                        </p:attrNameLst>
                                      </p:cBhvr>
                                      <p:to>
                                        <p:strVal val="visible"/>
                                      </p:to>
                                    </p:set>
                                    <p:anim calcmode="lin" valueType="num">
                                      <p:cBhvr additive="base">
                                        <p:cTn id="25" dur="500" fill="hold"/>
                                        <p:tgtEl>
                                          <p:spTgt spid="2970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70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altLang="zh-CN" dirty="0" smtClean="0"/>
              <a:t>RSTP</a:t>
            </a:r>
            <a:r>
              <a:rPr lang="zh-CN" altLang="en-US" dirty="0" smtClean="0"/>
              <a:t>拓扑</a:t>
            </a:r>
            <a:r>
              <a:rPr lang="zh-CN" altLang="en-US" dirty="0"/>
              <a:t>变更</a:t>
            </a:r>
          </a:p>
        </p:txBody>
      </p:sp>
      <p:sp>
        <p:nvSpPr>
          <p:cNvPr id="389124" name="Line 4"/>
          <p:cNvSpPr>
            <a:spLocks noChangeShapeType="1"/>
          </p:cNvSpPr>
          <p:nvPr/>
        </p:nvSpPr>
        <p:spPr bwMode="auto">
          <a:xfrm flipH="1">
            <a:off x="5941193" y="2209701"/>
            <a:ext cx="876300" cy="930275"/>
          </a:xfrm>
          <a:prstGeom prst="line">
            <a:avLst/>
          </a:prstGeom>
          <a:noFill/>
          <a:ln w="25400">
            <a:solidFill>
              <a:srgbClr val="008080"/>
            </a:solidFill>
            <a:round/>
            <a:headEnd/>
            <a:tailEnd type="triangle" w="med" len="med"/>
          </a:ln>
          <a:effectLst/>
        </p:spPr>
        <p:txBody>
          <a:bodyPr wrap="none" anchor="ctr"/>
          <a:lstStyle/>
          <a:p>
            <a:endParaRPr lang="zh-CN" altLang="en-US"/>
          </a:p>
        </p:txBody>
      </p:sp>
      <p:sp>
        <p:nvSpPr>
          <p:cNvPr id="389125" name="Line 5"/>
          <p:cNvSpPr>
            <a:spLocks noChangeShapeType="1"/>
          </p:cNvSpPr>
          <p:nvPr/>
        </p:nvSpPr>
        <p:spPr bwMode="auto">
          <a:xfrm flipH="1">
            <a:off x="5037906" y="3665439"/>
            <a:ext cx="646112" cy="811212"/>
          </a:xfrm>
          <a:prstGeom prst="line">
            <a:avLst/>
          </a:prstGeom>
          <a:noFill/>
          <a:ln w="25400">
            <a:solidFill>
              <a:srgbClr val="008080"/>
            </a:solidFill>
            <a:round/>
            <a:headEnd/>
            <a:tailEnd type="triangle" w="med" len="med"/>
          </a:ln>
          <a:effectLst/>
        </p:spPr>
        <p:txBody>
          <a:bodyPr wrap="none" anchor="ctr"/>
          <a:lstStyle/>
          <a:p>
            <a:endParaRPr lang="zh-CN" altLang="en-US"/>
          </a:p>
        </p:txBody>
      </p:sp>
      <p:sp>
        <p:nvSpPr>
          <p:cNvPr id="389126" name="Line 6"/>
          <p:cNvSpPr>
            <a:spLocks noChangeShapeType="1"/>
          </p:cNvSpPr>
          <p:nvPr/>
        </p:nvSpPr>
        <p:spPr bwMode="auto">
          <a:xfrm>
            <a:off x="5847531" y="3665439"/>
            <a:ext cx="727075" cy="811212"/>
          </a:xfrm>
          <a:prstGeom prst="line">
            <a:avLst/>
          </a:prstGeom>
          <a:noFill/>
          <a:ln w="25400">
            <a:solidFill>
              <a:srgbClr val="008080"/>
            </a:solidFill>
            <a:round/>
            <a:headEnd/>
            <a:tailEnd type="triangle" w="med" len="med"/>
          </a:ln>
          <a:effectLst/>
        </p:spPr>
        <p:txBody>
          <a:bodyPr wrap="none" anchor="ctr"/>
          <a:lstStyle/>
          <a:p>
            <a:endParaRPr lang="zh-CN" altLang="en-US"/>
          </a:p>
        </p:txBody>
      </p:sp>
      <p:sp>
        <p:nvSpPr>
          <p:cNvPr id="389127" name="Line 7"/>
          <p:cNvSpPr>
            <a:spLocks noChangeShapeType="1"/>
          </p:cNvSpPr>
          <p:nvPr/>
        </p:nvSpPr>
        <p:spPr bwMode="auto">
          <a:xfrm>
            <a:off x="7223893" y="2209701"/>
            <a:ext cx="1020763" cy="858838"/>
          </a:xfrm>
          <a:prstGeom prst="line">
            <a:avLst/>
          </a:prstGeom>
          <a:noFill/>
          <a:ln w="25400">
            <a:solidFill>
              <a:srgbClr val="008080"/>
            </a:solidFill>
            <a:round/>
            <a:headEnd/>
            <a:tailEnd type="triangle" w="med" len="med"/>
          </a:ln>
          <a:effectLst/>
        </p:spPr>
        <p:txBody>
          <a:bodyPr wrap="none" anchor="ctr"/>
          <a:lstStyle/>
          <a:p>
            <a:endParaRPr lang="zh-CN" altLang="en-US"/>
          </a:p>
        </p:txBody>
      </p:sp>
      <p:sp>
        <p:nvSpPr>
          <p:cNvPr id="389132" name="Line 12"/>
          <p:cNvSpPr>
            <a:spLocks noChangeShapeType="1"/>
          </p:cNvSpPr>
          <p:nvPr/>
        </p:nvSpPr>
        <p:spPr bwMode="auto">
          <a:xfrm>
            <a:off x="6223099" y="3789040"/>
            <a:ext cx="354360" cy="431948"/>
          </a:xfrm>
          <a:prstGeom prst="line">
            <a:avLst/>
          </a:prstGeom>
          <a:noFill/>
          <a:ln w="25400">
            <a:solidFill>
              <a:srgbClr val="FF0000"/>
            </a:solidFill>
            <a:prstDash val="sysDot"/>
            <a:round/>
            <a:headEnd/>
            <a:tailEnd type="triangle" w="med" len="med"/>
          </a:ln>
          <a:effectLst/>
        </p:spPr>
        <p:txBody>
          <a:bodyPr wrap="none" anchor="ctr"/>
          <a:lstStyle/>
          <a:p>
            <a:endParaRPr lang="zh-CN" altLang="en-US"/>
          </a:p>
        </p:txBody>
      </p:sp>
      <p:sp>
        <p:nvSpPr>
          <p:cNvPr id="389133" name="Line 13"/>
          <p:cNvSpPr>
            <a:spLocks noChangeShapeType="1"/>
          </p:cNvSpPr>
          <p:nvPr/>
        </p:nvSpPr>
        <p:spPr bwMode="auto">
          <a:xfrm flipV="1">
            <a:off x="5291906" y="3932139"/>
            <a:ext cx="325437" cy="406400"/>
          </a:xfrm>
          <a:prstGeom prst="line">
            <a:avLst/>
          </a:prstGeom>
          <a:noFill/>
          <a:ln w="25400">
            <a:solidFill>
              <a:srgbClr val="00FF00"/>
            </a:solidFill>
            <a:prstDash val="dash"/>
            <a:round/>
            <a:headEnd/>
            <a:tailEnd type="triangle" w="med" len="med"/>
          </a:ln>
          <a:effectLst/>
        </p:spPr>
        <p:txBody>
          <a:bodyPr wrap="none" anchor="ctr"/>
          <a:lstStyle/>
          <a:p>
            <a:endParaRPr lang="zh-CN" altLang="en-US"/>
          </a:p>
        </p:txBody>
      </p:sp>
      <p:sp>
        <p:nvSpPr>
          <p:cNvPr id="389134" name="Line 14"/>
          <p:cNvSpPr>
            <a:spLocks noChangeShapeType="1"/>
          </p:cNvSpPr>
          <p:nvPr/>
        </p:nvSpPr>
        <p:spPr bwMode="auto">
          <a:xfrm>
            <a:off x="7591251" y="2348880"/>
            <a:ext cx="432048" cy="360039"/>
          </a:xfrm>
          <a:prstGeom prst="line">
            <a:avLst/>
          </a:prstGeom>
          <a:noFill/>
          <a:ln w="25400">
            <a:solidFill>
              <a:srgbClr val="00FF00"/>
            </a:solidFill>
            <a:prstDash val="dash"/>
            <a:round/>
            <a:headEnd/>
            <a:tailEnd type="triangle" w="med" len="med"/>
          </a:ln>
          <a:effectLst/>
        </p:spPr>
        <p:txBody>
          <a:bodyPr wrap="none" anchor="ctr"/>
          <a:lstStyle/>
          <a:p>
            <a:endParaRPr lang="zh-CN" altLang="en-US"/>
          </a:p>
        </p:txBody>
      </p:sp>
      <p:sp>
        <p:nvSpPr>
          <p:cNvPr id="389141" name="Text Box 21"/>
          <p:cNvSpPr txBox="1">
            <a:spLocks noChangeArrowheads="1"/>
          </p:cNvSpPr>
          <p:nvPr/>
        </p:nvSpPr>
        <p:spPr bwMode="auto">
          <a:xfrm>
            <a:off x="5291906" y="3932139"/>
            <a:ext cx="333375" cy="376237"/>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a:solidFill>
                  <a:srgbClr val="800080"/>
                </a:solidFill>
                <a:effectLst>
                  <a:outerShdw blurRad="38100" dist="38100" dir="2700000" algn="tl">
                    <a:srgbClr val="C0C0C0"/>
                  </a:outerShdw>
                </a:effectLst>
                <a:ea typeface="宋体" pitchFamily="2" charset="-122"/>
              </a:rPr>
              <a:t>1</a:t>
            </a:r>
          </a:p>
        </p:txBody>
      </p:sp>
      <p:sp>
        <p:nvSpPr>
          <p:cNvPr id="389142" name="Text Box 22"/>
          <p:cNvSpPr txBox="1">
            <a:spLocks noChangeArrowheads="1"/>
          </p:cNvSpPr>
          <p:nvPr/>
        </p:nvSpPr>
        <p:spPr bwMode="auto">
          <a:xfrm>
            <a:off x="7735267" y="2204864"/>
            <a:ext cx="333375" cy="377825"/>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a:solidFill>
                  <a:srgbClr val="800080"/>
                </a:solidFill>
                <a:effectLst>
                  <a:outerShdw blurRad="38100" dist="38100" dir="2700000" algn="tl">
                    <a:srgbClr val="C0C0C0"/>
                  </a:outerShdw>
                </a:effectLst>
                <a:ea typeface="宋体" pitchFamily="2" charset="-122"/>
              </a:rPr>
              <a:t>3</a:t>
            </a:r>
          </a:p>
        </p:txBody>
      </p:sp>
      <p:sp>
        <p:nvSpPr>
          <p:cNvPr id="389143" name="Text Box 23"/>
          <p:cNvSpPr txBox="1">
            <a:spLocks noChangeArrowheads="1"/>
          </p:cNvSpPr>
          <p:nvPr/>
        </p:nvSpPr>
        <p:spPr bwMode="auto">
          <a:xfrm>
            <a:off x="6583139" y="4005064"/>
            <a:ext cx="333375" cy="376238"/>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dirty="0">
                <a:solidFill>
                  <a:srgbClr val="800080"/>
                </a:solidFill>
                <a:effectLst>
                  <a:outerShdw blurRad="38100" dist="38100" dir="2700000" algn="tl">
                    <a:srgbClr val="C0C0C0"/>
                  </a:outerShdw>
                </a:effectLst>
                <a:ea typeface="宋体" pitchFamily="2" charset="-122"/>
              </a:rPr>
              <a:t>2</a:t>
            </a:r>
          </a:p>
        </p:txBody>
      </p:sp>
      <p:sp>
        <p:nvSpPr>
          <p:cNvPr id="389148" name="AutoShape 28"/>
          <p:cNvSpPr>
            <a:spLocks noChangeArrowheads="1"/>
          </p:cNvSpPr>
          <p:nvPr/>
        </p:nvSpPr>
        <p:spPr bwMode="auto">
          <a:xfrm>
            <a:off x="4428306" y="5084664"/>
            <a:ext cx="566737" cy="635000"/>
          </a:xfrm>
          <a:prstGeom prst="irregularSeal1">
            <a:avLst/>
          </a:prstGeom>
          <a:solidFill>
            <a:srgbClr val="CC0000"/>
          </a:solidFill>
          <a:ln w="3175">
            <a:solidFill>
              <a:schemeClr val="tx1"/>
            </a:solidFill>
            <a:miter lim="800000"/>
            <a:headEnd type="none" w="sm" len="sm"/>
            <a:tailEnd type="none" w="sm" len="sm"/>
          </a:ln>
          <a:effectLst>
            <a:outerShdw dist="35921" dir="2700000" algn="ctr" rotWithShape="0">
              <a:schemeClr val="tx1"/>
            </a:outerShdw>
          </a:effectLst>
        </p:spPr>
        <p:txBody>
          <a:bodyPr anchor="ctr">
            <a:spAutoFit/>
          </a:bodyPr>
          <a:lstStyle/>
          <a:p>
            <a:endParaRPr lang="zh-CN" altLang="en-US"/>
          </a:p>
        </p:txBody>
      </p:sp>
      <p:sp>
        <p:nvSpPr>
          <p:cNvPr id="389151" name="Rectangle 31"/>
          <p:cNvSpPr>
            <a:spLocks noChangeArrowheads="1"/>
          </p:cNvSpPr>
          <p:nvPr/>
        </p:nvSpPr>
        <p:spPr bwMode="auto">
          <a:xfrm>
            <a:off x="6660331" y="1412776"/>
            <a:ext cx="812800" cy="239713"/>
          </a:xfrm>
          <a:prstGeom prst="rect">
            <a:avLst/>
          </a:prstGeom>
          <a:noFill/>
          <a:ln w="9525">
            <a:noFill/>
            <a:miter lim="800000"/>
            <a:headEnd/>
            <a:tailEnd/>
          </a:ln>
          <a:effectLst/>
        </p:spPr>
        <p:txBody>
          <a:bodyPr/>
          <a:lstStyle/>
          <a:p>
            <a:pPr marL="342900" indent="-342900">
              <a:lnSpc>
                <a:spcPct val="100000"/>
              </a:lnSpc>
              <a:spcBef>
                <a:spcPct val="20000"/>
              </a:spcBef>
            </a:pPr>
            <a:r>
              <a:rPr kumimoji="1" lang="en-US" altLang="zh-CN" sz="1600" b="1">
                <a:effectLst/>
                <a:latin typeface="Times New Roman" pitchFamily="18" charset="0"/>
              </a:rPr>
              <a:t>ROOT</a:t>
            </a:r>
          </a:p>
        </p:txBody>
      </p:sp>
      <p:pic>
        <p:nvPicPr>
          <p:cNvPr id="389152" name="Picture 32" descr="固化汇聚交换机"/>
          <p:cNvPicPr>
            <a:picLocks noChangeAspect="1" noChangeArrowheads="1"/>
          </p:cNvPicPr>
          <p:nvPr/>
        </p:nvPicPr>
        <p:blipFill>
          <a:blip r:embed="rId2" cstate="print"/>
          <a:srcRect/>
          <a:stretch>
            <a:fillRect/>
          </a:stretch>
        </p:blipFill>
        <p:spPr bwMode="auto">
          <a:xfrm>
            <a:off x="6588893" y="1700114"/>
            <a:ext cx="935038" cy="703262"/>
          </a:xfrm>
          <a:prstGeom prst="rect">
            <a:avLst/>
          </a:prstGeom>
          <a:noFill/>
        </p:spPr>
      </p:pic>
      <p:pic>
        <p:nvPicPr>
          <p:cNvPr id="389153" name="Picture 33" descr="固化汇聚交换机"/>
          <p:cNvPicPr>
            <a:picLocks noChangeAspect="1" noChangeArrowheads="1"/>
          </p:cNvPicPr>
          <p:nvPr/>
        </p:nvPicPr>
        <p:blipFill>
          <a:blip r:embed="rId2" cstate="print"/>
          <a:srcRect/>
          <a:stretch>
            <a:fillRect/>
          </a:stretch>
        </p:blipFill>
        <p:spPr bwMode="auto">
          <a:xfrm>
            <a:off x="7741418" y="3086001"/>
            <a:ext cx="935038" cy="703263"/>
          </a:xfrm>
          <a:prstGeom prst="rect">
            <a:avLst/>
          </a:prstGeom>
          <a:noFill/>
        </p:spPr>
      </p:pic>
      <p:pic>
        <p:nvPicPr>
          <p:cNvPr id="389154" name="Picture 34" descr="固化汇聚交换机"/>
          <p:cNvPicPr>
            <a:picLocks noChangeAspect="1" noChangeArrowheads="1"/>
          </p:cNvPicPr>
          <p:nvPr/>
        </p:nvPicPr>
        <p:blipFill>
          <a:blip r:embed="rId2" cstate="print"/>
          <a:srcRect/>
          <a:stretch>
            <a:fillRect/>
          </a:stretch>
        </p:blipFill>
        <p:spPr bwMode="auto">
          <a:xfrm>
            <a:off x="5364931" y="3086001"/>
            <a:ext cx="935037" cy="703263"/>
          </a:xfrm>
          <a:prstGeom prst="rect">
            <a:avLst/>
          </a:prstGeom>
          <a:noFill/>
        </p:spPr>
      </p:pic>
      <p:pic>
        <p:nvPicPr>
          <p:cNvPr id="389155" name="Picture 35" descr="固化汇聚交换机"/>
          <p:cNvPicPr>
            <a:picLocks noChangeAspect="1" noChangeArrowheads="1"/>
          </p:cNvPicPr>
          <p:nvPr/>
        </p:nvPicPr>
        <p:blipFill>
          <a:blip r:embed="rId2" cstate="print"/>
          <a:srcRect/>
          <a:stretch>
            <a:fillRect/>
          </a:stretch>
        </p:blipFill>
        <p:spPr bwMode="auto">
          <a:xfrm>
            <a:off x="4572768" y="4479826"/>
            <a:ext cx="935038" cy="703263"/>
          </a:xfrm>
          <a:prstGeom prst="rect">
            <a:avLst/>
          </a:prstGeom>
          <a:noFill/>
        </p:spPr>
      </p:pic>
      <p:pic>
        <p:nvPicPr>
          <p:cNvPr id="389156" name="Picture 36" descr="固化汇聚交换机"/>
          <p:cNvPicPr>
            <a:picLocks noChangeAspect="1" noChangeArrowheads="1"/>
          </p:cNvPicPr>
          <p:nvPr/>
        </p:nvPicPr>
        <p:blipFill>
          <a:blip r:embed="rId2" cstate="print"/>
          <a:srcRect/>
          <a:stretch>
            <a:fillRect/>
          </a:stretch>
        </p:blipFill>
        <p:spPr bwMode="auto">
          <a:xfrm>
            <a:off x="6084068" y="4481414"/>
            <a:ext cx="935038" cy="703262"/>
          </a:xfrm>
          <a:prstGeom prst="rect">
            <a:avLst/>
          </a:prstGeom>
          <a:noFill/>
        </p:spPr>
      </p:pic>
      <p:sp>
        <p:nvSpPr>
          <p:cNvPr id="36" name="Rectangle 3"/>
          <p:cNvSpPr txBox="1">
            <a:spLocks noChangeArrowheads="1"/>
          </p:cNvSpPr>
          <p:nvPr/>
        </p:nvSpPr>
        <p:spPr bwMode="auto">
          <a:xfrm>
            <a:off x="395537" y="980728"/>
            <a:ext cx="4104455" cy="54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0"/>
              </a:spcAft>
              <a:buClrTx/>
              <a:buSzTx/>
              <a:buFont typeface="Wingdings" pitchFamily="2" charset="2"/>
              <a:buChar char="§"/>
              <a:tabLst/>
              <a:defRPr/>
            </a:pPr>
            <a:r>
              <a:rPr kumimoji="0" lang="zh-CN" altLang="en-US" sz="18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由出现链路故障的交换机首先</a:t>
            </a:r>
            <a:r>
              <a:rPr lang="zh-CN" altLang="en-US" sz="1800" kern="0" dirty="0" smtClean="0">
                <a:solidFill>
                  <a:srgbClr val="A4001B"/>
                </a:solidFill>
                <a:effectLst>
                  <a:outerShdw blurRad="38100" dist="38100" dir="2700000" algn="tl">
                    <a:srgbClr val="C0C0C0"/>
                  </a:outerShdw>
                </a:effectLst>
                <a:latin typeface="+mn-lt"/>
                <a:ea typeface="+mn-ea"/>
              </a:rPr>
              <a:t>向相邻交换机</a:t>
            </a:r>
            <a:r>
              <a:rPr kumimoji="0" lang="zh-CN" altLang="en-US" sz="18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发送拓扑变更报文</a:t>
            </a:r>
            <a:r>
              <a:rPr kumimoji="0" lang="en-US" altLang="zh-CN" sz="18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rPr>
              <a:t>(</a:t>
            </a:r>
            <a:r>
              <a:rPr lang="en-US" altLang="zh-CN" sz="1800" kern="0" dirty="0" smtClean="0">
                <a:solidFill>
                  <a:srgbClr val="A4001B"/>
                </a:solidFill>
                <a:effectLst>
                  <a:outerShdw blurRad="38100" dist="38100" dir="2700000" algn="tl">
                    <a:srgbClr val="C0C0C0"/>
                  </a:outerShdw>
                </a:effectLst>
                <a:latin typeface="+mn-lt"/>
                <a:ea typeface="+mn-ea"/>
              </a:rPr>
              <a:t>TCN)</a:t>
            </a:r>
            <a:r>
              <a:rPr lang="zh-CN" altLang="en-US" sz="1800" kern="0" dirty="0" smtClean="0">
                <a:solidFill>
                  <a:srgbClr val="A4001B"/>
                </a:solidFill>
                <a:effectLst>
                  <a:outerShdw blurRad="38100" dist="38100" dir="2700000" algn="tl">
                    <a:srgbClr val="C0C0C0"/>
                  </a:outerShdw>
                </a:effectLst>
                <a:latin typeface="+mn-lt"/>
                <a:ea typeface="+mn-ea"/>
              </a:rPr>
              <a:t>，收到报文的交换机继续转发，直到收敛</a:t>
            </a:r>
            <a:endParaRPr kumimoji="0" lang="en-US" altLang="zh-CN" sz="1800" b="0" i="0" u="none" strike="noStrike" kern="0" cap="none" spc="0" normalizeH="0" baseline="0" noProof="0" dirty="0" smtClean="0">
              <a:ln>
                <a:noFill/>
              </a:ln>
              <a:solidFill>
                <a:srgbClr val="A4001B"/>
              </a:solidFill>
              <a:effectLst>
                <a:outerShdw blurRad="38100" dist="38100" dir="2700000" algn="tl">
                  <a:srgbClr val="C0C0C0"/>
                </a:outerShdw>
              </a:effectLst>
              <a:uLnTx/>
              <a:uFillTx/>
              <a:latin typeface="+mn-lt"/>
              <a:ea typeface="+mn-ea"/>
              <a:cs typeface="+mn-cs"/>
            </a:endParaRPr>
          </a:p>
          <a:p>
            <a:pPr marL="342900" indent="-342900">
              <a:spcBef>
                <a:spcPct val="20000"/>
              </a:spcBef>
              <a:buFont typeface="Wingdings" pitchFamily="2" charset="2"/>
              <a:buChar char="§"/>
            </a:pPr>
            <a:r>
              <a:rPr lang="zh-CN" altLang="en-US" sz="1800" kern="0" dirty="0" smtClean="0">
                <a:solidFill>
                  <a:srgbClr val="A4001B"/>
                </a:solidFill>
                <a:effectLst>
                  <a:outerShdw blurRad="38100" dist="38100" dir="2700000" algn="tl">
                    <a:srgbClr val="C0C0C0"/>
                  </a:outerShdw>
                </a:effectLst>
                <a:latin typeface="+mn-lt"/>
                <a:ea typeface="+mn-ea"/>
              </a:rPr>
              <a:t>非根网桥即使没有收到根网桥发来的</a:t>
            </a:r>
            <a:r>
              <a:rPr lang="en-US" altLang="zh-CN" sz="1800" kern="0" dirty="0" smtClean="0">
                <a:solidFill>
                  <a:srgbClr val="A4001B"/>
                </a:solidFill>
                <a:effectLst>
                  <a:outerShdw blurRad="38100" dist="38100" dir="2700000" algn="tl">
                    <a:srgbClr val="C0C0C0"/>
                  </a:outerShdw>
                </a:effectLst>
                <a:latin typeface="+mn-lt"/>
                <a:ea typeface="+mn-ea"/>
              </a:rPr>
              <a:t>BPDU</a:t>
            </a:r>
            <a:r>
              <a:rPr lang="zh-CN" altLang="en-US" sz="1800" kern="0" dirty="0" smtClean="0">
                <a:solidFill>
                  <a:srgbClr val="A4001B"/>
                </a:solidFill>
                <a:effectLst>
                  <a:outerShdw blurRad="38100" dist="38100" dir="2700000" algn="tl">
                    <a:srgbClr val="C0C0C0"/>
                  </a:outerShdw>
                </a:effectLst>
                <a:latin typeface="+mn-lt"/>
                <a:ea typeface="+mn-ea"/>
              </a:rPr>
              <a:t>，也会每隔</a:t>
            </a:r>
            <a:r>
              <a:rPr lang="en-US" altLang="zh-CN" sz="1800" kern="0" dirty="0" smtClean="0">
                <a:solidFill>
                  <a:srgbClr val="A4001B"/>
                </a:solidFill>
                <a:effectLst>
                  <a:outerShdw blurRad="38100" dist="38100" dir="2700000" algn="tl">
                    <a:srgbClr val="C0C0C0"/>
                  </a:outerShdw>
                </a:effectLst>
                <a:latin typeface="+mn-lt"/>
                <a:ea typeface="+mn-ea"/>
              </a:rPr>
              <a:t>2s</a:t>
            </a:r>
            <a:r>
              <a:rPr lang="zh-CN" altLang="en-US" sz="1800" kern="0" dirty="0" smtClean="0">
                <a:solidFill>
                  <a:srgbClr val="A4001B"/>
                </a:solidFill>
                <a:effectLst>
                  <a:outerShdw blurRad="38100" dist="38100" dir="2700000" algn="tl">
                    <a:srgbClr val="C0C0C0"/>
                  </a:outerShdw>
                </a:effectLst>
                <a:latin typeface="+mn-lt"/>
                <a:ea typeface="+mn-ea"/>
              </a:rPr>
              <a:t>发送一次</a:t>
            </a:r>
            <a:r>
              <a:rPr lang="en-US" altLang="zh-CN" sz="1800" kern="0" dirty="0" smtClean="0">
                <a:solidFill>
                  <a:srgbClr val="A4001B"/>
                </a:solidFill>
                <a:effectLst>
                  <a:outerShdw blurRad="38100" dist="38100" dir="2700000" algn="tl">
                    <a:srgbClr val="C0C0C0"/>
                  </a:outerShdw>
                </a:effectLst>
                <a:latin typeface="+mn-lt"/>
                <a:ea typeface="+mn-ea"/>
              </a:rPr>
              <a:t>BPDU</a:t>
            </a:r>
          </a:p>
          <a:p>
            <a:pPr marL="342900" indent="-342900">
              <a:spcBef>
                <a:spcPct val="20000"/>
              </a:spcBef>
              <a:buFont typeface="Wingdings" pitchFamily="2" charset="2"/>
              <a:buChar char="§"/>
            </a:pPr>
            <a:r>
              <a:rPr lang="zh-CN" altLang="en-US" sz="1800" kern="0" dirty="0" smtClean="0">
                <a:solidFill>
                  <a:srgbClr val="A4001B"/>
                </a:solidFill>
                <a:effectLst>
                  <a:outerShdw blurRad="38100" dist="38100" dir="2700000" algn="tl">
                    <a:srgbClr val="C0C0C0"/>
                  </a:outerShdw>
                </a:effectLst>
                <a:latin typeface="+mn-lt"/>
                <a:ea typeface="+mn-ea"/>
              </a:rPr>
              <a:t>如果连续</a:t>
            </a:r>
            <a:r>
              <a:rPr lang="en-US" altLang="zh-CN" sz="1800" kern="0" dirty="0" smtClean="0">
                <a:solidFill>
                  <a:srgbClr val="A4001B"/>
                </a:solidFill>
                <a:effectLst>
                  <a:outerShdw blurRad="38100" dist="38100" dir="2700000" algn="tl">
                    <a:srgbClr val="C0C0C0"/>
                  </a:outerShdw>
                </a:effectLst>
                <a:latin typeface="+mn-lt"/>
                <a:ea typeface="+mn-ea"/>
              </a:rPr>
              <a:t>3</a:t>
            </a:r>
            <a:r>
              <a:rPr lang="zh-CN" altLang="en-US" sz="1800" kern="0" dirty="0" smtClean="0">
                <a:solidFill>
                  <a:srgbClr val="A4001B"/>
                </a:solidFill>
                <a:effectLst>
                  <a:outerShdw blurRad="38100" dist="38100" dir="2700000" algn="tl">
                    <a:srgbClr val="C0C0C0"/>
                  </a:outerShdw>
                </a:effectLst>
                <a:latin typeface="+mn-lt"/>
                <a:ea typeface="+mn-ea"/>
              </a:rPr>
              <a:t>个</a:t>
            </a:r>
            <a:r>
              <a:rPr lang="en-US" altLang="zh-CN" sz="1800" kern="0" dirty="0" smtClean="0">
                <a:solidFill>
                  <a:srgbClr val="A4001B"/>
                </a:solidFill>
                <a:effectLst>
                  <a:outerShdw blurRad="38100" dist="38100" dir="2700000" algn="tl">
                    <a:srgbClr val="C0C0C0"/>
                  </a:outerShdw>
                </a:effectLst>
                <a:latin typeface="+mn-lt"/>
                <a:ea typeface="+mn-ea"/>
              </a:rPr>
              <a:t>hello time</a:t>
            </a:r>
            <a:r>
              <a:rPr lang="zh-CN" altLang="en-US" sz="1800" kern="0" dirty="0" smtClean="0">
                <a:solidFill>
                  <a:srgbClr val="A4001B"/>
                </a:solidFill>
                <a:effectLst>
                  <a:outerShdw blurRad="38100" dist="38100" dir="2700000" algn="tl">
                    <a:srgbClr val="C0C0C0"/>
                  </a:outerShdw>
                </a:effectLst>
                <a:latin typeface="+mn-lt"/>
                <a:ea typeface="+mn-ea"/>
              </a:rPr>
              <a:t>里没有收到邻居发来的</a:t>
            </a:r>
            <a:r>
              <a:rPr lang="en-US" altLang="zh-CN" sz="1800" kern="0" dirty="0" smtClean="0">
                <a:solidFill>
                  <a:srgbClr val="A4001B"/>
                </a:solidFill>
                <a:effectLst>
                  <a:outerShdw blurRad="38100" dist="38100" dir="2700000" algn="tl">
                    <a:srgbClr val="C0C0C0"/>
                  </a:outerShdw>
                </a:effectLst>
                <a:latin typeface="+mn-lt"/>
                <a:ea typeface="+mn-ea"/>
              </a:rPr>
              <a:t>BPDU</a:t>
            </a:r>
            <a:r>
              <a:rPr lang="zh-CN" altLang="en-US" sz="1800" kern="0" dirty="0" smtClean="0">
                <a:solidFill>
                  <a:srgbClr val="A4001B"/>
                </a:solidFill>
                <a:effectLst>
                  <a:outerShdw blurRad="38100" dist="38100" dir="2700000" algn="tl">
                    <a:srgbClr val="C0C0C0"/>
                  </a:outerShdw>
                </a:effectLst>
                <a:latin typeface="+mn-lt"/>
                <a:ea typeface="+mn-ea"/>
              </a:rPr>
              <a:t>，则认为连接故障</a:t>
            </a:r>
          </a:p>
          <a:p>
            <a:pPr marL="342900" lvl="0" indent="-342900">
              <a:spcBef>
                <a:spcPct val="20000"/>
              </a:spcBef>
              <a:buFont typeface="Wingdings" pitchFamily="2" charset="2"/>
              <a:buChar char="§"/>
            </a:pPr>
            <a:r>
              <a:rPr lang="zh-CN" altLang="en-US" sz="1800" kern="0" dirty="0" smtClean="0">
                <a:solidFill>
                  <a:srgbClr val="A4001B"/>
                </a:solidFill>
                <a:effectLst>
                  <a:outerShdw blurRad="38100" dist="38100" dir="2700000" algn="tl">
                    <a:srgbClr val="C0C0C0"/>
                  </a:outerShdw>
                </a:effectLst>
                <a:latin typeface="Arial"/>
                <a:ea typeface="黑体"/>
              </a:rPr>
              <a:t>重新收敛的时间可能小于</a:t>
            </a:r>
            <a:r>
              <a:rPr lang="en-US" altLang="zh-CN" sz="1800" kern="0" dirty="0" smtClean="0">
                <a:solidFill>
                  <a:srgbClr val="A4001B"/>
                </a:solidFill>
                <a:effectLst>
                  <a:outerShdw blurRad="38100" dist="38100" dir="2700000" algn="tl">
                    <a:srgbClr val="C0C0C0"/>
                  </a:outerShdw>
                </a:effectLst>
                <a:latin typeface="Arial"/>
                <a:ea typeface="黑体"/>
              </a:rPr>
              <a:t>1s</a:t>
            </a:r>
          </a:p>
          <a:p>
            <a:pPr marL="342900" indent="-342900">
              <a:spcBef>
                <a:spcPct val="20000"/>
              </a:spcBef>
              <a:buFont typeface="Wingdings" pitchFamily="2" charset="2"/>
              <a:buChar char="§"/>
            </a:pPr>
            <a:endParaRPr kumimoji="0" lang="en-US" altLang="zh-CN" sz="1800" b="0" i="0" u="none" strike="noStrike" kern="0" cap="none" spc="0" normalizeH="0" baseline="0" noProof="0" dirty="0">
              <a:ln>
                <a:noFill/>
              </a:ln>
              <a:solidFill>
                <a:srgbClr val="A4001B"/>
              </a:solidFill>
              <a:effectLst>
                <a:outerShdw blurRad="38100" dist="38100" dir="2700000" algn="tl">
                  <a:srgbClr val="C0C0C0"/>
                </a:outerShdw>
              </a:effectLst>
              <a:uLnTx/>
              <a:uFillTx/>
              <a:latin typeface="+mn-lt"/>
              <a:ea typeface="+mn-ea"/>
              <a:cs typeface="+mn-cs"/>
            </a:endParaRPr>
          </a:p>
        </p:txBody>
      </p:sp>
      <p:sp>
        <p:nvSpPr>
          <p:cNvPr id="37" name="Line 12"/>
          <p:cNvSpPr>
            <a:spLocks noChangeShapeType="1"/>
          </p:cNvSpPr>
          <p:nvPr/>
        </p:nvSpPr>
        <p:spPr bwMode="auto">
          <a:xfrm flipV="1">
            <a:off x="5935067" y="2492896"/>
            <a:ext cx="432048" cy="432048"/>
          </a:xfrm>
          <a:prstGeom prst="line">
            <a:avLst/>
          </a:prstGeom>
          <a:noFill/>
          <a:ln w="25400">
            <a:solidFill>
              <a:srgbClr val="FF0000"/>
            </a:solidFill>
            <a:prstDash val="sysDot"/>
            <a:round/>
            <a:headEnd/>
            <a:tailEnd type="triangle" w="med" len="med"/>
          </a:ln>
          <a:effectLst/>
        </p:spPr>
        <p:txBody>
          <a:bodyPr wrap="none" anchor="ctr"/>
          <a:lstStyle/>
          <a:p>
            <a:endParaRPr lang="zh-CN" altLang="en-US"/>
          </a:p>
        </p:txBody>
      </p:sp>
      <p:sp>
        <p:nvSpPr>
          <p:cNvPr id="38" name="Text Box 23"/>
          <p:cNvSpPr txBox="1">
            <a:spLocks noChangeArrowheads="1"/>
          </p:cNvSpPr>
          <p:nvPr/>
        </p:nvSpPr>
        <p:spPr bwMode="auto">
          <a:xfrm>
            <a:off x="5817716" y="2348880"/>
            <a:ext cx="333375" cy="376238"/>
          </a:xfrm>
          <a:prstGeom prst="rect">
            <a:avLst/>
          </a:prstGeom>
          <a:noFill/>
          <a:ln w="9525" algn="ctr">
            <a:noFill/>
            <a:miter lim="800000"/>
            <a:headEnd/>
            <a:tailEnd/>
          </a:ln>
          <a:effectLst/>
        </p:spPr>
        <p:txBody>
          <a:bodyPr wrap="none" lIns="102833" tIns="51417" rIns="102833" bIns="51417">
            <a:spAutoFit/>
          </a:bodyPr>
          <a:lstStyle/>
          <a:p>
            <a:pPr algn="ctr" defTabSz="1028700">
              <a:lnSpc>
                <a:spcPct val="100000"/>
              </a:lnSpc>
              <a:spcBef>
                <a:spcPct val="0"/>
              </a:spcBef>
              <a:buFontTx/>
              <a:buNone/>
            </a:pPr>
            <a:r>
              <a:rPr kumimoji="1" lang="en-US" altLang="zh-CN" sz="1800" b="1" dirty="0">
                <a:solidFill>
                  <a:srgbClr val="800080"/>
                </a:solidFill>
                <a:effectLst>
                  <a:outerShdw blurRad="38100" dist="38100" dir="2700000" algn="tl">
                    <a:srgbClr val="C0C0C0"/>
                  </a:outerShdw>
                </a:effectLst>
                <a:ea typeface="宋体" pitchFamily="2" charset="-122"/>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33"/>
                                        </p:tgtEl>
                                        <p:attrNameLst>
                                          <p:attrName>style.visibility</p:attrName>
                                        </p:attrNameLst>
                                      </p:cBhvr>
                                      <p:to>
                                        <p:strVal val="visible"/>
                                      </p:to>
                                    </p:set>
                                    <p:animEffect transition="in" filter="blinds(horizontal)">
                                      <p:cBhvr>
                                        <p:cTn id="7" dur="500"/>
                                        <p:tgtEl>
                                          <p:spTgt spid="3891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9141"/>
                                        </p:tgtEl>
                                        <p:attrNameLst>
                                          <p:attrName>style.visibility</p:attrName>
                                        </p:attrNameLst>
                                      </p:cBhvr>
                                      <p:to>
                                        <p:strVal val="visible"/>
                                      </p:to>
                                    </p:set>
                                    <p:animEffect transition="in" filter="blinds(horizontal)">
                                      <p:cBhvr>
                                        <p:cTn id="10" dur="500"/>
                                        <p:tgtEl>
                                          <p:spTgt spid="38914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89143"/>
                                        </p:tgtEl>
                                        <p:attrNameLst>
                                          <p:attrName>style.visibility</p:attrName>
                                        </p:attrNameLst>
                                      </p:cBhvr>
                                      <p:to>
                                        <p:strVal val="visible"/>
                                      </p:to>
                                    </p:set>
                                    <p:animEffect transition="in" filter="blinds(horizontal)">
                                      <p:cBhvr>
                                        <p:cTn id="15" dur="500"/>
                                        <p:tgtEl>
                                          <p:spTgt spid="38914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89132"/>
                                        </p:tgtEl>
                                        <p:attrNameLst>
                                          <p:attrName>style.visibility</p:attrName>
                                        </p:attrNameLst>
                                      </p:cBhvr>
                                      <p:to>
                                        <p:strVal val="visible"/>
                                      </p:to>
                                    </p:set>
                                    <p:animEffect transition="in" filter="blinds(horizontal)">
                                      <p:cBhvr>
                                        <p:cTn id="18" dur="500"/>
                                        <p:tgtEl>
                                          <p:spTgt spid="38913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linds(horizontal)">
                                      <p:cBhvr>
                                        <p:cTn id="21" dur="500"/>
                                        <p:tgtEl>
                                          <p:spTgt spid="3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linds(horizontal)">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89134"/>
                                        </p:tgtEl>
                                        <p:attrNameLst>
                                          <p:attrName>style.visibility</p:attrName>
                                        </p:attrNameLst>
                                      </p:cBhvr>
                                      <p:to>
                                        <p:strVal val="visible"/>
                                      </p:to>
                                    </p:set>
                                    <p:animEffect transition="in" filter="blinds(horizontal)">
                                      <p:cBhvr>
                                        <p:cTn id="29" dur="500"/>
                                        <p:tgtEl>
                                          <p:spTgt spid="38913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89142"/>
                                        </p:tgtEl>
                                        <p:attrNameLst>
                                          <p:attrName>style.visibility</p:attrName>
                                        </p:attrNameLst>
                                      </p:cBhvr>
                                      <p:to>
                                        <p:strVal val="visible"/>
                                      </p:to>
                                    </p:set>
                                    <p:animEffect transition="in" filter="blinds(horizontal)">
                                      <p:cBhvr>
                                        <p:cTn id="32" dur="500"/>
                                        <p:tgtEl>
                                          <p:spTgt spid="389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2" grpId="0" animBg="1"/>
      <p:bldP spid="389133" grpId="0" animBg="1"/>
      <p:bldP spid="389134" grpId="0" animBg="1"/>
      <p:bldP spid="389141" grpId="0"/>
      <p:bldP spid="389142" grpId="0"/>
      <p:bldP spid="389143" grpId="0"/>
      <p:bldP spid="37" grpId="0" animBg="1"/>
      <p:bldP spid="3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zh-CN"/>
              <a:t>RSTP</a:t>
            </a:r>
            <a:r>
              <a:rPr lang="zh-CN" altLang="en-US"/>
              <a:t>的优点</a:t>
            </a:r>
          </a:p>
        </p:txBody>
      </p:sp>
      <p:sp>
        <p:nvSpPr>
          <p:cNvPr id="393219" name="Rectangle 3"/>
          <p:cNvSpPr>
            <a:spLocks noGrp="1" noChangeArrowheads="1"/>
          </p:cNvSpPr>
          <p:nvPr>
            <p:ph type="body" idx="1"/>
          </p:nvPr>
        </p:nvSpPr>
        <p:spPr/>
        <p:txBody>
          <a:bodyPr/>
          <a:lstStyle/>
          <a:p>
            <a:r>
              <a:rPr lang="zh-CN" altLang="en-US" dirty="0"/>
              <a:t>为根端口和指定端口设置了快速切换用的替换端口（</a:t>
            </a:r>
            <a:r>
              <a:rPr lang="en-US" altLang="zh-CN" dirty="0"/>
              <a:t>Alternate Port</a:t>
            </a:r>
            <a:r>
              <a:rPr lang="zh-CN" altLang="en-US" dirty="0"/>
              <a:t>）和备份端口（</a:t>
            </a:r>
            <a:r>
              <a:rPr lang="en-US" altLang="zh-CN" dirty="0"/>
              <a:t>Backup Port</a:t>
            </a:r>
            <a:r>
              <a:rPr lang="zh-CN" altLang="en-US" dirty="0"/>
              <a:t>）两种角色 </a:t>
            </a:r>
          </a:p>
          <a:p>
            <a:r>
              <a:rPr lang="zh-CN" altLang="en-US" dirty="0"/>
              <a:t>在只连接了两个交换端口的点对点链路中，指定端口只需与下游网桥进行一次握手就可以无时延地进入转发状态 </a:t>
            </a:r>
          </a:p>
          <a:p>
            <a:r>
              <a:rPr lang="zh-CN" altLang="en-US" dirty="0"/>
              <a:t>边缘端口可以直接进入转发状态，不需要任何延时 </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r>
              <a:rPr lang="en-US" altLang="zh-CN"/>
              <a:t>STP</a:t>
            </a:r>
            <a:r>
              <a:rPr lang="zh-CN" altLang="en-US"/>
              <a:t>与</a:t>
            </a:r>
            <a:r>
              <a:rPr lang="en-US" altLang="zh-CN"/>
              <a:t>RSTP</a:t>
            </a:r>
            <a:r>
              <a:rPr lang="zh-CN" altLang="en-US"/>
              <a:t>的兼容性</a:t>
            </a:r>
          </a:p>
        </p:txBody>
      </p:sp>
      <p:sp>
        <p:nvSpPr>
          <p:cNvPr id="394243" name="Rectangle 3"/>
          <p:cNvSpPr>
            <a:spLocks noGrp="1" noChangeArrowheads="1"/>
          </p:cNvSpPr>
          <p:nvPr>
            <p:ph type="body" idx="1"/>
          </p:nvPr>
        </p:nvSpPr>
        <p:spPr>
          <a:xfrm>
            <a:off x="457200" y="1124744"/>
            <a:ext cx="8291513" cy="4421188"/>
          </a:xfrm>
        </p:spPr>
        <p:txBody>
          <a:bodyPr/>
          <a:lstStyle/>
          <a:p>
            <a:r>
              <a:rPr lang="en-US" altLang="zh-CN" dirty="0"/>
              <a:t>RSTP</a:t>
            </a:r>
            <a:r>
              <a:rPr lang="zh-CN" altLang="en-US" dirty="0"/>
              <a:t>协议与</a:t>
            </a:r>
            <a:r>
              <a:rPr lang="en-US" altLang="zh-CN" dirty="0"/>
              <a:t>STP</a:t>
            </a:r>
            <a:r>
              <a:rPr lang="zh-CN" altLang="en-US" dirty="0"/>
              <a:t>协议完全兼容</a:t>
            </a:r>
          </a:p>
          <a:p>
            <a:r>
              <a:rPr lang="en-US" altLang="zh-CN" dirty="0"/>
              <a:t>RSTP</a:t>
            </a:r>
            <a:r>
              <a:rPr lang="zh-CN" altLang="en-US" dirty="0"/>
              <a:t>协议根据收到的</a:t>
            </a:r>
            <a:r>
              <a:rPr lang="en-US" altLang="zh-CN" dirty="0"/>
              <a:t>BPDU</a:t>
            </a:r>
            <a:r>
              <a:rPr lang="zh-CN" altLang="en-US" dirty="0"/>
              <a:t>版本号来自动判断与之相连的交换机支持</a:t>
            </a:r>
            <a:r>
              <a:rPr lang="en-US" altLang="zh-CN" dirty="0"/>
              <a:t>STP</a:t>
            </a:r>
            <a:r>
              <a:rPr lang="zh-CN" altLang="en-US" dirty="0"/>
              <a:t>协议还是</a:t>
            </a:r>
            <a:r>
              <a:rPr lang="en-US" altLang="zh-CN" dirty="0"/>
              <a:t>RSTP</a:t>
            </a:r>
            <a:r>
              <a:rPr lang="zh-CN" altLang="en-US" dirty="0"/>
              <a:t>协议 </a:t>
            </a:r>
          </a:p>
        </p:txBody>
      </p:sp>
      <p:pic>
        <p:nvPicPr>
          <p:cNvPr id="394275" name="Picture 35" descr="aa"/>
          <p:cNvPicPr>
            <a:picLocks noChangeAspect="1" noChangeArrowheads="1"/>
          </p:cNvPicPr>
          <p:nvPr/>
        </p:nvPicPr>
        <p:blipFill>
          <a:blip r:embed="rId2" cstate="print"/>
          <a:srcRect l="13454" t="20952" r="26785" b="16962"/>
          <a:stretch>
            <a:fillRect/>
          </a:stretch>
        </p:blipFill>
        <p:spPr bwMode="auto">
          <a:xfrm>
            <a:off x="1187624" y="2852936"/>
            <a:ext cx="4176464" cy="3241675"/>
          </a:xfrm>
          <a:prstGeom prst="rect">
            <a:avLst/>
          </a:prstGeom>
          <a:noFill/>
          <a:ln w="9525">
            <a:noFill/>
            <a:miter lim="800000"/>
            <a:headEnd/>
            <a:tailEnd/>
          </a:ln>
        </p:spPr>
      </p:pic>
      <p:graphicFrame>
        <p:nvGraphicFramePr>
          <p:cNvPr id="9" name="表格 8"/>
          <p:cNvGraphicFramePr>
            <a:graphicFrameLocks noGrp="1"/>
          </p:cNvGraphicFramePr>
          <p:nvPr/>
        </p:nvGraphicFramePr>
        <p:xfrm>
          <a:off x="5508104" y="2924944"/>
          <a:ext cx="3096344" cy="3168351"/>
        </p:xfrm>
        <a:graphic>
          <a:graphicData uri="http://schemas.openxmlformats.org/drawingml/2006/table">
            <a:tbl>
              <a:tblPr firstRow="1" bandRow="1">
                <a:tableStyleId>{5C22544A-7EE6-4342-B048-85BDC9FD1C3A}</a:tableStyleId>
              </a:tblPr>
              <a:tblGrid>
                <a:gridCol w="3096344"/>
              </a:tblGrid>
              <a:tr h="1056117">
                <a:tc>
                  <a:txBody>
                    <a:bodyPr/>
                    <a:lstStyle/>
                    <a:p>
                      <a:pPr algn="ctr"/>
                      <a:r>
                        <a:rPr lang="zh-CN" altLang="en-US" sz="1800" b="0" kern="1200" dirty="0" smtClean="0">
                          <a:solidFill>
                            <a:schemeClr val="dk1"/>
                          </a:solidFill>
                          <a:latin typeface="+mn-lt"/>
                          <a:ea typeface="+mn-ea"/>
                          <a:cs typeface="+mn-cs"/>
                        </a:rPr>
                        <a:t>运行</a:t>
                      </a:r>
                      <a:r>
                        <a:rPr lang="en-US" altLang="zh-CN" sz="1800" b="0" kern="1200" dirty="0" smtClean="0">
                          <a:solidFill>
                            <a:schemeClr val="dk1"/>
                          </a:solidFill>
                          <a:latin typeface="+mn-lt"/>
                          <a:ea typeface="+mn-ea"/>
                          <a:cs typeface="+mn-cs"/>
                        </a:rPr>
                        <a:t>RSTP</a:t>
                      </a:r>
                      <a:r>
                        <a:rPr lang="zh-CN" altLang="en-US" sz="1800" b="0" kern="1200" dirty="0" smtClean="0">
                          <a:solidFill>
                            <a:schemeClr val="dk1"/>
                          </a:solidFill>
                          <a:latin typeface="+mn-lt"/>
                          <a:ea typeface="+mn-ea"/>
                          <a:cs typeface="+mn-cs"/>
                        </a:rPr>
                        <a:t>和</a:t>
                      </a:r>
                      <a:r>
                        <a:rPr lang="en-US" altLang="zh-CN" sz="1800" b="0" kern="1200" dirty="0" smtClean="0">
                          <a:solidFill>
                            <a:schemeClr val="dk1"/>
                          </a:solidFill>
                          <a:latin typeface="+mn-lt"/>
                          <a:ea typeface="+mn-ea"/>
                          <a:cs typeface="+mn-cs"/>
                        </a:rPr>
                        <a:t>STP</a:t>
                      </a:r>
                      <a:r>
                        <a:rPr lang="zh-CN" altLang="en-US" sz="1800" b="0" kern="1200" dirty="0" smtClean="0">
                          <a:solidFill>
                            <a:schemeClr val="dk1"/>
                          </a:solidFill>
                          <a:latin typeface="+mn-lt"/>
                          <a:ea typeface="+mn-ea"/>
                          <a:cs typeface="+mn-cs"/>
                        </a:rPr>
                        <a:t>的交换机只能使用</a:t>
                      </a:r>
                      <a:r>
                        <a:rPr lang="en-US" altLang="zh-CN" sz="1800" b="0" kern="1200" dirty="0" smtClean="0">
                          <a:solidFill>
                            <a:schemeClr val="dk1"/>
                          </a:solidFill>
                          <a:latin typeface="+mn-lt"/>
                          <a:ea typeface="+mn-ea"/>
                          <a:cs typeface="+mn-cs"/>
                        </a:rPr>
                        <a:t>STP</a:t>
                      </a:r>
                      <a:r>
                        <a:rPr lang="zh-CN" altLang="en-US" sz="1800" b="0" kern="1200" baseline="0" dirty="0" smtClean="0">
                          <a:solidFill>
                            <a:schemeClr val="dk1"/>
                          </a:solidFill>
                          <a:latin typeface="+mn-lt"/>
                          <a:ea typeface="+mn-ea"/>
                          <a:cs typeface="+mn-cs"/>
                        </a:rPr>
                        <a:t> </a:t>
                      </a:r>
                      <a:r>
                        <a:rPr lang="en-US" altLang="zh-CN" sz="1800" b="0" kern="1200" baseline="0" dirty="0" smtClean="0">
                          <a:solidFill>
                            <a:schemeClr val="dk1"/>
                          </a:solidFill>
                          <a:latin typeface="+mn-lt"/>
                          <a:ea typeface="+mn-ea"/>
                          <a:cs typeface="+mn-cs"/>
                        </a:rPr>
                        <a:t>BPDU</a:t>
                      </a:r>
                      <a:r>
                        <a:rPr lang="zh-CN" altLang="en-US" sz="1800" b="0" kern="1200" baseline="0" dirty="0" smtClean="0">
                          <a:solidFill>
                            <a:schemeClr val="dk1"/>
                          </a:solidFill>
                          <a:latin typeface="+mn-lt"/>
                          <a:ea typeface="+mn-ea"/>
                          <a:cs typeface="+mn-cs"/>
                        </a:rPr>
                        <a:t>进行通信</a:t>
                      </a:r>
                      <a:endParaRPr lang="zh-CN" altLang="en-US" sz="1800" b="0" kern="1200" dirty="0">
                        <a:solidFill>
                          <a:schemeClr val="dk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2112234">
                <a:tc>
                  <a:txBody>
                    <a:bodyPr/>
                    <a:lstStyle/>
                    <a:p>
                      <a:pPr algn="l"/>
                      <a:r>
                        <a:rPr lang="zh-CN" altLang="en-US" dirty="0" smtClean="0"/>
                        <a:t>运行</a:t>
                      </a:r>
                      <a:r>
                        <a:rPr lang="en-US" altLang="zh-CN" dirty="0" smtClean="0"/>
                        <a:t>RSTP</a:t>
                      </a:r>
                      <a:r>
                        <a:rPr lang="zh-CN" altLang="en-US" dirty="0" smtClean="0"/>
                        <a:t>的交换机之间可以用</a:t>
                      </a:r>
                      <a:r>
                        <a:rPr lang="en-US" altLang="zh-CN" dirty="0" smtClean="0"/>
                        <a:t>STP</a:t>
                      </a:r>
                      <a:r>
                        <a:rPr lang="zh-CN" altLang="en-US" dirty="0" smtClean="0"/>
                        <a:t>通信也可以用</a:t>
                      </a:r>
                      <a:r>
                        <a:rPr lang="en-US" altLang="zh-CN" dirty="0" smtClean="0"/>
                        <a:t>RSTP</a:t>
                      </a:r>
                      <a:r>
                        <a:rPr lang="zh-CN" altLang="en-US" dirty="0" smtClean="0"/>
                        <a:t>协议通信</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zh-CN" altLang="en-US"/>
              <a:t>课程议题</a:t>
            </a:r>
          </a:p>
        </p:txBody>
      </p:sp>
      <p:grpSp>
        <p:nvGrpSpPr>
          <p:cNvPr id="410627" name="Group 3"/>
          <p:cNvGrpSpPr>
            <a:grpSpLocks/>
          </p:cNvGrpSpPr>
          <p:nvPr/>
        </p:nvGrpSpPr>
        <p:grpSpPr bwMode="auto">
          <a:xfrm>
            <a:off x="0" y="2060575"/>
            <a:ext cx="9144000" cy="2952750"/>
            <a:chOff x="0" y="1298"/>
            <a:chExt cx="5760" cy="1860"/>
          </a:xfrm>
        </p:grpSpPr>
        <p:sp>
          <p:nvSpPr>
            <p:cNvPr id="410628"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endParaRPr lang="zh-CN" altLang="en-US"/>
            </a:p>
          </p:txBody>
        </p:sp>
        <p:pic>
          <p:nvPicPr>
            <p:cNvPr id="410629" name="Picture 5" descr="愿景"/>
            <p:cNvPicPr>
              <a:picLocks noChangeAspect="1" noChangeArrowheads="1"/>
            </p:cNvPicPr>
            <p:nvPr/>
          </p:nvPicPr>
          <p:blipFill>
            <a:blip r:embed="rId3" cstate="print"/>
            <a:srcRect/>
            <a:stretch>
              <a:fillRect/>
            </a:stretch>
          </p:blipFill>
          <p:spPr bwMode="auto">
            <a:xfrm>
              <a:off x="2245" y="1298"/>
              <a:ext cx="3515" cy="1860"/>
            </a:xfrm>
            <a:prstGeom prst="rect">
              <a:avLst/>
            </a:prstGeom>
            <a:noFill/>
          </p:spPr>
        </p:pic>
      </p:grpSp>
      <p:sp>
        <p:nvSpPr>
          <p:cNvPr id="410630" name="Rectangle 6"/>
          <p:cNvSpPr>
            <a:spLocks noChangeArrowheads="1"/>
          </p:cNvSpPr>
          <p:nvPr/>
        </p:nvSpPr>
        <p:spPr bwMode="auto">
          <a:xfrm>
            <a:off x="-252413" y="3141663"/>
            <a:ext cx="3816351" cy="820737"/>
          </a:xfrm>
          <a:prstGeom prst="rect">
            <a:avLst/>
          </a:prstGeom>
          <a:noFill/>
          <a:ln w="9525">
            <a:noFill/>
            <a:miter lim="800000"/>
            <a:headEnd/>
            <a:tailEnd/>
          </a:ln>
          <a:effectLst/>
        </p:spPr>
        <p:txBody>
          <a:bodyPr/>
          <a:lstStyle/>
          <a:p>
            <a:pPr marL="342900" indent="-342900" algn="ctr">
              <a:spcBef>
                <a:spcPct val="20000"/>
              </a:spcBef>
            </a:pPr>
            <a:r>
              <a:rPr lang="en-US" altLang="zh-CN" sz="2800" b="1" dirty="0" smtClean="0">
                <a:solidFill>
                  <a:schemeClr val="bg1"/>
                </a:solidFill>
                <a:effectLst>
                  <a:outerShdw blurRad="38100" dist="38100" dir="2700000" algn="tl">
                    <a:srgbClr val="C0C0C0"/>
                  </a:outerShdw>
                </a:effectLst>
              </a:rPr>
              <a:t>4.4 </a:t>
            </a:r>
            <a:r>
              <a:rPr lang="zh-CN" altLang="en-US" sz="2800" b="1" dirty="0" smtClean="0">
                <a:solidFill>
                  <a:schemeClr val="bg1"/>
                </a:solidFill>
                <a:effectLst>
                  <a:outerShdw blurRad="38100" dist="38100" dir="2700000" algn="tl">
                    <a:srgbClr val="C0C0C0"/>
                  </a:outerShdw>
                </a:effectLst>
              </a:rPr>
              <a:t>生成树的</a:t>
            </a:r>
            <a:r>
              <a:rPr lang="zh-CN" altLang="en-US" sz="2800" b="1" dirty="0">
                <a:solidFill>
                  <a:schemeClr val="bg1"/>
                </a:solidFill>
                <a:effectLst>
                  <a:outerShdw blurRad="38100" dist="38100" dir="2700000" algn="tl">
                    <a:srgbClr val="C0C0C0"/>
                  </a:outerShdw>
                </a:effectLst>
              </a:rPr>
              <a:t>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10627"/>
                                        </p:tgtEl>
                                        <p:attrNameLst>
                                          <p:attrName>style.visibility</p:attrName>
                                        </p:attrNameLst>
                                      </p:cBhvr>
                                      <p:to>
                                        <p:strVal val="visible"/>
                                      </p:to>
                                    </p:set>
                                    <p:animEffect transition="in" filter="blinds(horizontal)">
                                      <p:cBhvr>
                                        <p:cTn id="7" dur="1000"/>
                                        <p:tgtEl>
                                          <p:spTgt spid="410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altLang="zh-CN"/>
              <a:t>Spanning Tree</a:t>
            </a:r>
            <a:r>
              <a:rPr lang="zh-CN" altLang="en-US"/>
              <a:t>的缺省配置</a:t>
            </a:r>
          </a:p>
        </p:txBody>
      </p:sp>
      <p:graphicFrame>
        <p:nvGraphicFramePr>
          <p:cNvPr id="395378" name="Group 114"/>
          <p:cNvGraphicFramePr>
            <a:graphicFrameLocks noGrp="1"/>
          </p:cNvGraphicFramePr>
          <p:nvPr>
            <p:ph idx="1"/>
          </p:nvPr>
        </p:nvGraphicFramePr>
        <p:xfrm>
          <a:off x="1465313" y="1821159"/>
          <a:ext cx="5914999" cy="3048001"/>
        </p:xfrm>
        <a:graphic>
          <a:graphicData uri="http://schemas.openxmlformats.org/drawingml/2006/table">
            <a:tbl>
              <a:tblPr/>
              <a:tblGrid>
                <a:gridCol w="2958065"/>
                <a:gridCol w="2956934"/>
              </a:tblGrid>
              <a:tr h="434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cs typeface="Arial" charset="0"/>
                        </a:rPr>
                        <a:t>项目</a:t>
                      </a:r>
                      <a:endParaRPr kumimoji="0" lang="zh-CN" altLang="en-US" sz="1800" b="0" i="0" u="none" strike="noStrike" cap="none" normalizeH="0" baseline="0" dirty="0" smtClean="0">
                        <a:ln>
                          <a:noFill/>
                        </a:ln>
                        <a:solidFill>
                          <a:schemeClr val="tx1"/>
                        </a:solidFill>
                        <a:effectLst/>
                        <a:latin typeface="Arial" charset="0"/>
                        <a:ea typeface="宋体" pitchFamily="2" charset="-122"/>
                        <a:cs typeface="Arial" charset="0"/>
                      </a:endParaRP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Arial" charset="0"/>
                          <a:ea typeface="宋体" pitchFamily="2" charset="-122"/>
                          <a:cs typeface="Arial" charset="0"/>
                        </a:rPr>
                        <a:t>缺省值</a:t>
                      </a:r>
                      <a:endParaRPr kumimoji="0" lang="zh-CN" altLang="en-US" sz="1800" b="0" i="0" u="none" strike="noStrike" cap="none" normalizeH="0" baseline="0" smtClean="0">
                        <a:ln>
                          <a:noFill/>
                        </a:ln>
                        <a:solidFill>
                          <a:schemeClr val="tx1"/>
                        </a:solidFill>
                        <a:effectLst/>
                        <a:latin typeface="Arial" charset="0"/>
                        <a:ea typeface="宋体" pitchFamily="2" charset="-122"/>
                        <a:cs typeface="Arial" charset="0"/>
                      </a:endParaRP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6E6E6"/>
                    </a:solidFill>
                  </a:tcPr>
                </a:tc>
              </a:tr>
              <a:tr h="4365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Enable State</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Disable</a:t>
                      </a:r>
                      <a:r>
                        <a:rPr kumimoji="0" lang="zh-CN" altLang="en-US" sz="1800" b="0" i="0" u="none" strike="noStrike" cap="none" normalizeH="0" baseline="0" smtClean="0">
                          <a:ln>
                            <a:noFill/>
                          </a:ln>
                          <a:solidFill>
                            <a:schemeClr val="tx1"/>
                          </a:solidFill>
                          <a:effectLst/>
                          <a:latin typeface="Arial" charset="0"/>
                          <a:ea typeface="宋体" pitchFamily="2" charset="-122"/>
                          <a:cs typeface="Arial" charset="0"/>
                        </a:rPr>
                        <a:t>，不打开</a:t>
                      </a: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STP</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434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STP Priority</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32768</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434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STP Port Priority</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128</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434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Hello Time</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2s</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4349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Forward-delay Time</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cs typeface="Arial" charset="0"/>
                        </a:rPr>
                        <a:t>15s</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4365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Max-age Time</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ea typeface="宋体" pitchFamily="2" charset="-122"/>
                          <a:cs typeface="Arial" charset="0"/>
                        </a:rPr>
                        <a:t>20s</a:t>
                      </a:r>
                    </a:p>
                  </a:txBody>
                  <a:tcP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zh-CN"/>
              <a:t>Spanning Tree</a:t>
            </a:r>
            <a:r>
              <a:rPr lang="zh-CN" altLang="en-US"/>
              <a:t>的配置</a:t>
            </a:r>
          </a:p>
        </p:txBody>
      </p:sp>
      <p:sp>
        <p:nvSpPr>
          <p:cNvPr id="396291" name="Rectangle 3"/>
          <p:cNvSpPr>
            <a:spLocks noGrp="1" noChangeArrowheads="1"/>
          </p:cNvSpPr>
          <p:nvPr>
            <p:ph type="body" idx="1"/>
          </p:nvPr>
        </p:nvSpPr>
        <p:spPr>
          <a:xfrm>
            <a:off x="457200" y="1196752"/>
            <a:ext cx="8291513" cy="4421188"/>
          </a:xfrm>
        </p:spPr>
        <p:txBody>
          <a:bodyPr/>
          <a:lstStyle/>
          <a:p>
            <a:r>
              <a:rPr lang="zh-CN" altLang="en-US" dirty="0"/>
              <a:t>恢复缺省配置</a:t>
            </a:r>
          </a:p>
          <a:p>
            <a:pPr lvl="1"/>
            <a:r>
              <a:rPr lang="en-US" altLang="zh-CN" dirty="0"/>
              <a:t>Switch(</a:t>
            </a:r>
            <a:r>
              <a:rPr lang="en-US" altLang="zh-CN" dirty="0" err="1"/>
              <a:t>config</a:t>
            </a:r>
            <a:r>
              <a:rPr lang="en-US" altLang="zh-CN" dirty="0"/>
              <a:t>)#</a:t>
            </a:r>
            <a:r>
              <a:rPr lang="en-US" altLang="zh-CN" b="1" dirty="0"/>
              <a:t> spanning-tree reset</a:t>
            </a:r>
            <a:r>
              <a:rPr lang="en-US" altLang="zh-CN" dirty="0"/>
              <a:t> </a:t>
            </a:r>
          </a:p>
          <a:p>
            <a:r>
              <a:rPr lang="zh-CN" altLang="en-US" dirty="0"/>
              <a:t>打开、关闭</a:t>
            </a:r>
            <a:r>
              <a:rPr lang="en-US" altLang="zh-CN" dirty="0"/>
              <a:t>STP</a:t>
            </a:r>
          </a:p>
          <a:p>
            <a:pPr lvl="1"/>
            <a:r>
              <a:rPr lang="en-US" altLang="zh-CN" dirty="0"/>
              <a:t>Switch(</a:t>
            </a:r>
            <a:r>
              <a:rPr lang="en-US" altLang="zh-CN" dirty="0" err="1"/>
              <a:t>config</a:t>
            </a:r>
            <a:r>
              <a:rPr lang="en-US" altLang="zh-CN" dirty="0"/>
              <a:t>)# </a:t>
            </a:r>
            <a:r>
              <a:rPr lang="en-US" altLang="zh-CN" b="1" dirty="0"/>
              <a:t>spanning-tree</a:t>
            </a:r>
          </a:p>
          <a:p>
            <a:pPr lvl="1"/>
            <a:r>
              <a:rPr lang="en-US" altLang="zh-CN" dirty="0"/>
              <a:t>Switch(</a:t>
            </a:r>
            <a:r>
              <a:rPr lang="en-US" altLang="zh-CN" dirty="0" err="1"/>
              <a:t>config</a:t>
            </a:r>
            <a:r>
              <a:rPr lang="en-US" altLang="zh-CN" dirty="0"/>
              <a:t>)# </a:t>
            </a:r>
            <a:r>
              <a:rPr lang="en-US" altLang="zh-CN" b="1" dirty="0"/>
              <a:t>no</a:t>
            </a:r>
            <a:r>
              <a:rPr lang="en-US" altLang="zh-CN" dirty="0"/>
              <a:t> </a:t>
            </a:r>
            <a:r>
              <a:rPr lang="en-US" altLang="zh-CN" b="1" dirty="0"/>
              <a:t>spanning-tree</a:t>
            </a:r>
          </a:p>
          <a:p>
            <a:pPr lvl="1">
              <a:buFont typeface="Wingdings" pitchFamily="2" charset="2"/>
              <a:buNone/>
            </a:pPr>
            <a:r>
              <a:rPr lang="zh-CN" altLang="en-US" dirty="0"/>
              <a:t>注意：锐捷交换机默认关闭</a:t>
            </a:r>
            <a:r>
              <a:rPr lang="en-US" altLang="zh-CN" dirty="0"/>
              <a:t>spanning tree</a:t>
            </a:r>
          </a:p>
          <a:p>
            <a:r>
              <a:rPr lang="zh-CN" altLang="en-US" b="1" dirty="0"/>
              <a:t>修改生成树协议的类型</a:t>
            </a:r>
          </a:p>
          <a:p>
            <a:pPr lvl="1"/>
            <a:r>
              <a:rPr lang="en-US" altLang="zh-CN" dirty="0"/>
              <a:t>Switch(</a:t>
            </a:r>
            <a:r>
              <a:rPr lang="en-US" altLang="zh-CN" dirty="0" err="1"/>
              <a:t>config</a:t>
            </a:r>
            <a:r>
              <a:rPr lang="en-US" altLang="zh-CN" dirty="0"/>
              <a:t>)#</a:t>
            </a:r>
            <a:r>
              <a:rPr lang="en-US" altLang="zh-CN" b="1" dirty="0"/>
              <a:t>spanning-tree mode {</a:t>
            </a:r>
            <a:r>
              <a:rPr lang="en-US" altLang="zh-CN" b="1" i="1" dirty="0" err="1"/>
              <a:t>mstp</a:t>
            </a:r>
            <a:r>
              <a:rPr lang="en-US" altLang="zh-CN" b="1" dirty="0" err="1"/>
              <a:t>|</a:t>
            </a:r>
            <a:r>
              <a:rPr lang="en-US" altLang="zh-CN" b="1" i="1" dirty="0" err="1"/>
              <a:t>stp|rstp</a:t>
            </a:r>
            <a:r>
              <a:rPr lang="en-US" altLang="zh-CN" b="1" dirty="0"/>
              <a:t>}</a:t>
            </a:r>
            <a:r>
              <a:rPr lang="en-US" altLang="zh-CN" dirty="0"/>
              <a:t> </a:t>
            </a:r>
          </a:p>
          <a:p>
            <a:pPr lvl="1">
              <a:buFont typeface="Wingdings" pitchFamily="2" charset="2"/>
              <a:buNone/>
            </a:pPr>
            <a:r>
              <a:rPr lang="zh-CN" altLang="en-US" dirty="0"/>
              <a:t>注意：默认为</a:t>
            </a:r>
            <a:r>
              <a:rPr lang="en-US" altLang="zh-CN" dirty="0"/>
              <a:t>MSTP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zh-CN"/>
              <a:t>Spanning Tree</a:t>
            </a:r>
            <a:r>
              <a:rPr lang="zh-CN" altLang="en-US"/>
              <a:t>的配置</a:t>
            </a:r>
          </a:p>
        </p:txBody>
      </p:sp>
      <p:sp>
        <p:nvSpPr>
          <p:cNvPr id="397315" name="Rectangle 3"/>
          <p:cNvSpPr>
            <a:spLocks noGrp="1" noChangeArrowheads="1"/>
          </p:cNvSpPr>
          <p:nvPr>
            <p:ph type="body" idx="1"/>
          </p:nvPr>
        </p:nvSpPr>
        <p:spPr/>
        <p:txBody>
          <a:bodyPr/>
          <a:lstStyle/>
          <a:p>
            <a:r>
              <a:rPr lang="zh-CN" altLang="en-US" b="1" dirty="0"/>
              <a:t>配置交换机的优先级</a:t>
            </a:r>
            <a:r>
              <a:rPr lang="zh-CN" altLang="en-US" dirty="0"/>
              <a:t> </a:t>
            </a:r>
          </a:p>
          <a:p>
            <a:pPr lvl="1"/>
            <a:r>
              <a:rPr lang="en-US" altLang="zh-CN" dirty="0"/>
              <a:t>Switch(</a:t>
            </a:r>
            <a:r>
              <a:rPr lang="en-US" altLang="zh-CN" dirty="0" err="1"/>
              <a:t>config</a:t>
            </a:r>
            <a:r>
              <a:rPr lang="en-US" altLang="zh-CN" dirty="0"/>
              <a:t>)#</a:t>
            </a:r>
            <a:r>
              <a:rPr lang="en-US" altLang="zh-CN" b="1" dirty="0"/>
              <a:t>spanning-tree priority</a:t>
            </a:r>
            <a:r>
              <a:rPr lang="en-US" altLang="zh-CN" dirty="0"/>
              <a:t> </a:t>
            </a:r>
            <a:r>
              <a:rPr lang="en-US" altLang="zh-CN" i="1" dirty="0"/>
              <a:t>&lt;0-61440&gt;</a:t>
            </a:r>
          </a:p>
          <a:p>
            <a:pPr lvl="1">
              <a:buFont typeface="Wingdings" pitchFamily="2" charset="2"/>
              <a:buNone/>
            </a:pPr>
            <a:r>
              <a:rPr lang="zh-CN" altLang="en-US" dirty="0"/>
              <a:t>注意</a:t>
            </a:r>
            <a:r>
              <a:rPr lang="zh-CN" altLang="en-US" dirty="0" smtClean="0"/>
              <a:t>：优先级</a:t>
            </a:r>
            <a:r>
              <a:rPr lang="zh-CN" altLang="en-US" dirty="0"/>
              <a:t>配置只能为</a:t>
            </a:r>
            <a:r>
              <a:rPr lang="en-US" altLang="zh-CN" dirty="0"/>
              <a:t>4096</a:t>
            </a:r>
            <a:r>
              <a:rPr lang="zh-CN" altLang="en-US" dirty="0"/>
              <a:t>的倍数</a:t>
            </a:r>
          </a:p>
          <a:p>
            <a:r>
              <a:rPr lang="zh-CN" altLang="en-US" b="1" dirty="0"/>
              <a:t>配置端口的优先级</a:t>
            </a:r>
            <a:r>
              <a:rPr lang="zh-CN" altLang="en-US" dirty="0"/>
              <a:t> </a:t>
            </a:r>
          </a:p>
          <a:p>
            <a:pPr lvl="1"/>
            <a:r>
              <a:rPr lang="en-US" altLang="zh-CN" dirty="0"/>
              <a:t>Switch(</a:t>
            </a:r>
            <a:r>
              <a:rPr lang="en-US" altLang="zh-CN" dirty="0" err="1"/>
              <a:t>config</a:t>
            </a:r>
            <a:r>
              <a:rPr lang="en-US" altLang="zh-CN" dirty="0"/>
              <a:t>-if)#</a:t>
            </a:r>
            <a:r>
              <a:rPr lang="en-US" altLang="zh-CN" b="1" dirty="0"/>
              <a:t>spanning-tree port-priority</a:t>
            </a:r>
            <a:r>
              <a:rPr lang="en-US" altLang="zh-CN" dirty="0"/>
              <a:t> </a:t>
            </a:r>
            <a:r>
              <a:rPr lang="en-US" altLang="zh-CN" i="1" dirty="0"/>
              <a:t>&lt;0-240&gt;</a:t>
            </a:r>
          </a:p>
          <a:p>
            <a:pPr lvl="1">
              <a:buFont typeface="Wingdings" pitchFamily="2" charset="2"/>
              <a:buNone/>
            </a:pPr>
            <a:r>
              <a:rPr lang="zh-CN" altLang="en-US" dirty="0"/>
              <a:t>注意：端口优先级配置只能为</a:t>
            </a:r>
            <a:r>
              <a:rPr lang="en-US" altLang="zh-CN" dirty="0"/>
              <a:t>16</a:t>
            </a:r>
            <a:r>
              <a:rPr lang="zh-CN" altLang="en-US" dirty="0"/>
              <a:t>的倍数</a:t>
            </a:r>
          </a:p>
          <a:p>
            <a:r>
              <a:rPr lang="zh-CN" altLang="en-US" b="1" dirty="0"/>
              <a:t>配置端口的路径成本</a:t>
            </a:r>
            <a:r>
              <a:rPr lang="zh-CN" altLang="en-US" dirty="0"/>
              <a:t> </a:t>
            </a:r>
          </a:p>
          <a:p>
            <a:pPr lvl="1"/>
            <a:r>
              <a:rPr lang="en-US" altLang="zh-CN" dirty="0"/>
              <a:t>Switch(</a:t>
            </a:r>
            <a:r>
              <a:rPr lang="en-US" altLang="zh-CN" dirty="0" err="1"/>
              <a:t>config</a:t>
            </a:r>
            <a:r>
              <a:rPr lang="en-US" altLang="zh-CN" dirty="0"/>
              <a:t>-if)#</a:t>
            </a:r>
            <a:r>
              <a:rPr lang="en-US" altLang="zh-CN" b="1" dirty="0"/>
              <a:t>spanning-tree cost</a:t>
            </a:r>
            <a:r>
              <a:rPr lang="en-US" altLang="zh-CN" dirty="0"/>
              <a:t> </a:t>
            </a:r>
            <a:r>
              <a:rPr lang="en-US" altLang="zh-CN" i="1" dirty="0" err="1"/>
              <a:t>cost</a:t>
            </a:r>
            <a:r>
              <a:rPr lang="en-US" altLang="zh-CN" dirty="0"/>
              <a:t> </a:t>
            </a:r>
          </a:p>
          <a:p>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a:t>Spanning Tree</a:t>
            </a:r>
            <a:r>
              <a:rPr lang="zh-CN" altLang="en-US"/>
              <a:t>的配置</a:t>
            </a:r>
          </a:p>
        </p:txBody>
      </p:sp>
      <p:sp>
        <p:nvSpPr>
          <p:cNvPr id="398339" name="Rectangle 3"/>
          <p:cNvSpPr>
            <a:spLocks noGrp="1" noChangeArrowheads="1"/>
          </p:cNvSpPr>
          <p:nvPr>
            <p:ph type="body" sz="half" idx="1"/>
          </p:nvPr>
        </p:nvSpPr>
        <p:spPr>
          <a:xfrm>
            <a:off x="457200" y="1600200"/>
            <a:ext cx="8291513" cy="4421188"/>
          </a:xfrm>
        </p:spPr>
        <p:txBody>
          <a:bodyPr/>
          <a:lstStyle/>
          <a:p>
            <a:r>
              <a:rPr lang="zh-CN" altLang="en-US" b="1"/>
              <a:t>配置端口路径成本的默认计算方法</a:t>
            </a:r>
            <a:r>
              <a:rPr lang="zh-CN" altLang="en-US" sz="1900"/>
              <a:t> </a:t>
            </a:r>
          </a:p>
          <a:p>
            <a:pPr lvl="1"/>
            <a:r>
              <a:rPr lang="en-US" altLang="zh-CN"/>
              <a:t>Switch(config)#</a:t>
            </a:r>
            <a:r>
              <a:rPr lang="en-US" altLang="zh-CN" b="1"/>
              <a:t>spanning-tree path-cost method</a:t>
            </a:r>
            <a:r>
              <a:rPr lang="en-US" altLang="zh-CN"/>
              <a:t> {</a:t>
            </a:r>
            <a:r>
              <a:rPr lang="en-US" altLang="zh-CN" i="1"/>
              <a:t>long|short</a:t>
            </a:r>
            <a:r>
              <a:rPr lang="en-US" altLang="zh-CN"/>
              <a:t>} </a:t>
            </a:r>
          </a:p>
          <a:p>
            <a:pPr lvl="1">
              <a:buFont typeface="Wingdings" pitchFamily="2" charset="2"/>
              <a:buNone/>
            </a:pPr>
            <a:r>
              <a:rPr lang="zh-CN" altLang="en-US"/>
              <a:t>注意：默认值为长整型（</a:t>
            </a:r>
            <a:r>
              <a:rPr lang="en-US" altLang="zh-CN"/>
              <a:t>long</a:t>
            </a:r>
            <a:r>
              <a:rPr lang="zh-CN" altLang="en-US"/>
              <a:t>）</a:t>
            </a:r>
            <a:r>
              <a:rPr lang="zh-CN" altLang="en-US" sz="1600"/>
              <a:t> </a:t>
            </a:r>
          </a:p>
        </p:txBody>
      </p:sp>
      <p:graphicFrame>
        <p:nvGraphicFramePr>
          <p:cNvPr id="398513" name="Group 177"/>
          <p:cNvGraphicFramePr>
            <a:graphicFrameLocks noGrp="1"/>
          </p:cNvGraphicFramePr>
          <p:nvPr>
            <p:ph sz="half" idx="2"/>
          </p:nvPr>
        </p:nvGraphicFramePr>
        <p:xfrm>
          <a:off x="1258888" y="3357563"/>
          <a:ext cx="6626225" cy="2592390"/>
        </p:xfrm>
        <a:graphic>
          <a:graphicData uri="http://schemas.openxmlformats.org/drawingml/2006/table">
            <a:tbl>
              <a:tblPr/>
              <a:tblGrid>
                <a:gridCol w="1325562"/>
                <a:gridCol w="1987550"/>
                <a:gridCol w="1657350"/>
                <a:gridCol w="1655763"/>
              </a:tblGrid>
              <a:tr h="369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cs typeface="Arial" charset="0"/>
                        </a:rPr>
                        <a:t>接口速率</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Arial" charset="0"/>
                      </a:endParaRP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Arial" charset="0"/>
                          <a:ea typeface="宋体" pitchFamily="2" charset="-122"/>
                          <a:cs typeface="Arial" charset="0"/>
                        </a:rPr>
                        <a:t>端口类型</a:t>
                      </a:r>
                      <a:endParaRPr kumimoji="0" lang="zh-CN" altLang="en-US" sz="16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cs typeface="Arial" charset="0"/>
                        </a:rPr>
                        <a:t>IEEE 802.1d</a:t>
                      </a:r>
                      <a:endParaRPr kumimoji="0" lang="en-US" altLang="zh-CN" sz="16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Arial" charset="0"/>
                          <a:ea typeface="宋体" pitchFamily="2" charset="-122"/>
                          <a:cs typeface="Arial" charset="0"/>
                        </a:rPr>
                        <a:t>IEEE 802.1t</a:t>
                      </a:r>
                      <a:endParaRPr kumimoji="0" lang="en-US" altLang="zh-CN" sz="1600" b="0" i="0" u="none" strike="noStrike" cap="none" normalizeH="0" baseline="0" smtClean="0">
                        <a:ln>
                          <a:noFill/>
                        </a:ln>
                        <a:solidFill>
                          <a:schemeClr val="tx1"/>
                        </a:solidFill>
                        <a:effectLst/>
                        <a:latin typeface="Arial" charset="0"/>
                        <a:ea typeface="宋体" pitchFamily="2" charset="-122"/>
                        <a:cs typeface="Arial" charset="0"/>
                      </a:endParaRP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E6E6E6"/>
                    </a:solidFill>
                  </a:tcPr>
                </a:tc>
              </a:tr>
              <a:tr h="371475">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10M</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Arial" charset="0"/>
                        </a:rPr>
                        <a:t>普通端口</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100</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Arial" charset="0"/>
                        </a:rPr>
                        <a:t>2000000</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69888">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Aggregate Link</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95</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Arial" charset="0"/>
                        </a:rPr>
                        <a:t>1900000</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69888">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100M</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Arial" charset="0"/>
                        </a:rPr>
                        <a:t>普通端口</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19</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Arial" charset="0"/>
                        </a:rPr>
                        <a:t>200000</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69888">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Aggregate Link</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Arial" charset="0"/>
                        </a:rPr>
                        <a:t>18</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cs typeface="Arial" charset="0"/>
                        </a:rPr>
                        <a:t>190000</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71475">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1000M</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Arial" charset="0"/>
                          <a:ea typeface="宋体" pitchFamily="2" charset="-122"/>
                          <a:cs typeface="Arial" charset="0"/>
                        </a:rPr>
                        <a:t>普通端口</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4</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20000</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69888">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Aggregate Link</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3</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Arial" charset="0"/>
                          <a:ea typeface="宋体" pitchFamily="2" charset="-122"/>
                          <a:cs typeface="Arial" charset="0"/>
                        </a:rPr>
                        <a:t>19000</a:t>
                      </a:r>
                    </a:p>
                  </a:txBody>
                  <a:tcPr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zh-CN"/>
              <a:t>Spanning Tree</a:t>
            </a:r>
            <a:r>
              <a:rPr lang="zh-CN" altLang="en-US"/>
              <a:t>的配置</a:t>
            </a:r>
          </a:p>
        </p:txBody>
      </p:sp>
      <p:sp>
        <p:nvSpPr>
          <p:cNvPr id="399363" name="Rectangle 3"/>
          <p:cNvSpPr>
            <a:spLocks noGrp="1" noChangeArrowheads="1"/>
          </p:cNvSpPr>
          <p:nvPr>
            <p:ph type="body" idx="1"/>
          </p:nvPr>
        </p:nvSpPr>
        <p:spPr/>
        <p:txBody>
          <a:bodyPr/>
          <a:lstStyle/>
          <a:p>
            <a:r>
              <a:rPr lang="zh-CN" altLang="en-US" b="1"/>
              <a:t>配置</a:t>
            </a:r>
            <a:r>
              <a:rPr lang="en-US" altLang="zh-CN" b="1"/>
              <a:t>Hello Time</a:t>
            </a:r>
            <a:r>
              <a:rPr lang="zh-CN" altLang="en-US" b="1"/>
              <a:t>、</a:t>
            </a:r>
            <a:r>
              <a:rPr lang="en-US" altLang="zh-CN" b="1"/>
              <a:t>Forward-delay Time</a:t>
            </a:r>
            <a:r>
              <a:rPr lang="zh-CN" altLang="en-US" b="1"/>
              <a:t>和</a:t>
            </a:r>
            <a:r>
              <a:rPr lang="en-US" altLang="zh-CN" b="1"/>
              <a:t>Max-age Time</a:t>
            </a:r>
            <a:r>
              <a:rPr lang="en-US" altLang="zh-CN"/>
              <a:t> </a:t>
            </a:r>
          </a:p>
          <a:p>
            <a:pPr lvl="1"/>
            <a:r>
              <a:rPr lang="en-US" altLang="zh-CN"/>
              <a:t>Switch(config)#</a:t>
            </a:r>
            <a:r>
              <a:rPr lang="en-US" altLang="zh-CN" b="1"/>
              <a:t>spanning-tree hello-time|forward-time|max-age </a:t>
            </a:r>
            <a:r>
              <a:rPr lang="en-US" altLang="zh-CN" i="1"/>
              <a:t>seconds</a:t>
            </a:r>
            <a:endParaRPr lang="en-US" altLang="zh-CN"/>
          </a:p>
          <a:p>
            <a:r>
              <a:rPr lang="en-US" altLang="zh-CN"/>
              <a:t> </a:t>
            </a:r>
            <a:r>
              <a:rPr lang="zh-CN" altLang="en-US" b="1"/>
              <a:t>配置链路类型</a:t>
            </a:r>
            <a:r>
              <a:rPr lang="zh-CN" altLang="en-US"/>
              <a:t> </a:t>
            </a:r>
          </a:p>
          <a:p>
            <a:pPr lvl="1"/>
            <a:r>
              <a:rPr lang="en-US" altLang="zh-CN"/>
              <a:t>Switch(config-if)#</a:t>
            </a:r>
            <a:r>
              <a:rPr lang="en-US" altLang="zh-CN" b="1"/>
              <a:t>spanning-tree link-type</a:t>
            </a:r>
            <a:r>
              <a:rPr lang="en-US" altLang="zh-CN"/>
              <a:t> {</a:t>
            </a:r>
            <a:r>
              <a:rPr lang="en-US" altLang="zh-CN" i="1"/>
              <a:t>point-to-poin|shared</a:t>
            </a:r>
            <a:r>
              <a:rPr lang="en-US" altLang="zh-CN"/>
              <a:t>}</a:t>
            </a:r>
          </a:p>
          <a:p>
            <a:r>
              <a:rPr lang="zh-CN" altLang="en-US" b="1"/>
              <a:t>查看生成树的配置</a:t>
            </a:r>
            <a:r>
              <a:rPr lang="zh-CN" altLang="en-US"/>
              <a:t> </a:t>
            </a:r>
          </a:p>
          <a:p>
            <a:pPr lvl="1"/>
            <a:r>
              <a:rPr lang="en-US" altLang="zh-CN"/>
              <a:t>Switch#</a:t>
            </a:r>
            <a:r>
              <a:rPr lang="en-US" altLang="zh-CN" b="1"/>
              <a:t>show spanning-tree</a:t>
            </a:r>
          </a:p>
          <a:p>
            <a:pPr lvl="1"/>
            <a:r>
              <a:rPr lang="en-US" altLang="zh-CN"/>
              <a:t>Switch#</a:t>
            </a:r>
            <a:r>
              <a:rPr lang="en-US" altLang="zh-CN" b="1"/>
              <a:t>show spanning-tree interface </a:t>
            </a:r>
            <a:r>
              <a:rPr lang="en-US" altLang="zh-CN" b="1" i="1"/>
              <a:t>interface-id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zh-CN" altLang="en-US"/>
              <a:t>生成树配置实例</a:t>
            </a:r>
          </a:p>
        </p:txBody>
      </p:sp>
      <p:sp>
        <p:nvSpPr>
          <p:cNvPr id="400388" name="Line 4"/>
          <p:cNvSpPr>
            <a:spLocks noChangeShapeType="1"/>
          </p:cNvSpPr>
          <p:nvPr/>
        </p:nvSpPr>
        <p:spPr bwMode="auto">
          <a:xfrm flipV="1">
            <a:off x="2771775" y="2565400"/>
            <a:ext cx="3168650" cy="0"/>
          </a:xfrm>
          <a:prstGeom prst="line">
            <a:avLst/>
          </a:prstGeom>
          <a:noFill/>
          <a:ln w="28575">
            <a:solidFill>
              <a:srgbClr val="E85298"/>
            </a:solidFill>
            <a:round/>
            <a:headEnd/>
            <a:tailEnd/>
          </a:ln>
          <a:effectLst/>
        </p:spPr>
        <p:txBody>
          <a:bodyPr/>
          <a:lstStyle/>
          <a:p>
            <a:endParaRPr lang="zh-CN" altLang="en-US"/>
          </a:p>
        </p:txBody>
      </p:sp>
      <p:sp>
        <p:nvSpPr>
          <p:cNvPr id="400389" name="Line 5"/>
          <p:cNvSpPr>
            <a:spLocks noChangeShapeType="1"/>
          </p:cNvSpPr>
          <p:nvPr/>
        </p:nvSpPr>
        <p:spPr bwMode="auto">
          <a:xfrm flipV="1">
            <a:off x="2771775" y="4827588"/>
            <a:ext cx="3168650" cy="0"/>
          </a:xfrm>
          <a:prstGeom prst="line">
            <a:avLst/>
          </a:prstGeom>
          <a:noFill/>
          <a:ln w="28575">
            <a:solidFill>
              <a:srgbClr val="E85298"/>
            </a:solidFill>
            <a:round/>
            <a:headEnd/>
            <a:tailEnd/>
          </a:ln>
          <a:effectLst/>
        </p:spPr>
        <p:txBody>
          <a:bodyPr/>
          <a:lstStyle/>
          <a:p>
            <a:endParaRPr lang="zh-CN" altLang="en-US"/>
          </a:p>
        </p:txBody>
      </p:sp>
      <p:sp>
        <p:nvSpPr>
          <p:cNvPr id="400390" name="Line 6"/>
          <p:cNvSpPr>
            <a:spLocks noChangeShapeType="1"/>
          </p:cNvSpPr>
          <p:nvPr/>
        </p:nvSpPr>
        <p:spPr bwMode="auto">
          <a:xfrm flipV="1">
            <a:off x="2411413" y="2781300"/>
            <a:ext cx="0" cy="2016125"/>
          </a:xfrm>
          <a:prstGeom prst="line">
            <a:avLst/>
          </a:prstGeom>
          <a:noFill/>
          <a:ln w="28575">
            <a:solidFill>
              <a:srgbClr val="E85298"/>
            </a:solidFill>
            <a:round/>
            <a:headEnd/>
            <a:tailEnd/>
          </a:ln>
          <a:effectLst/>
        </p:spPr>
        <p:txBody>
          <a:bodyPr/>
          <a:lstStyle/>
          <a:p>
            <a:endParaRPr lang="zh-CN" altLang="en-US"/>
          </a:p>
        </p:txBody>
      </p:sp>
      <p:sp>
        <p:nvSpPr>
          <p:cNvPr id="400391" name="Line 7"/>
          <p:cNvSpPr>
            <a:spLocks noChangeShapeType="1"/>
          </p:cNvSpPr>
          <p:nvPr/>
        </p:nvSpPr>
        <p:spPr bwMode="auto">
          <a:xfrm flipV="1">
            <a:off x="6372225" y="2781300"/>
            <a:ext cx="0" cy="2016125"/>
          </a:xfrm>
          <a:prstGeom prst="line">
            <a:avLst/>
          </a:prstGeom>
          <a:noFill/>
          <a:ln w="28575">
            <a:solidFill>
              <a:srgbClr val="E85298"/>
            </a:solidFill>
            <a:round/>
            <a:headEnd/>
            <a:tailEnd/>
          </a:ln>
          <a:effectLst/>
        </p:spPr>
        <p:txBody>
          <a:bodyPr/>
          <a:lstStyle/>
          <a:p>
            <a:endParaRPr lang="zh-CN" altLang="en-US"/>
          </a:p>
        </p:txBody>
      </p:sp>
      <p:sp>
        <p:nvSpPr>
          <p:cNvPr id="400392" name="Text Box 8"/>
          <p:cNvSpPr txBox="1">
            <a:spLocks noChangeArrowheads="1"/>
          </p:cNvSpPr>
          <p:nvPr/>
        </p:nvSpPr>
        <p:spPr bwMode="auto">
          <a:xfrm>
            <a:off x="1331913" y="1557338"/>
            <a:ext cx="2232025" cy="623887"/>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SW1:</a:t>
            </a:r>
          </a:p>
          <a:p>
            <a:pPr>
              <a:lnSpc>
                <a:spcPct val="100000"/>
              </a:lnSpc>
              <a:buFontTx/>
              <a:buNone/>
            </a:pPr>
            <a:r>
              <a:rPr lang="en-US" altLang="zh-CN" sz="1400" b="1">
                <a:effectLst/>
                <a:ea typeface="宋体" pitchFamily="2" charset="-122"/>
              </a:rPr>
              <a:t>32768.00-d0-f8-b4-e5-4b</a:t>
            </a:r>
          </a:p>
        </p:txBody>
      </p:sp>
      <p:sp>
        <p:nvSpPr>
          <p:cNvPr id="400393" name="Text Box 9"/>
          <p:cNvSpPr txBox="1">
            <a:spLocks noChangeArrowheads="1"/>
          </p:cNvSpPr>
          <p:nvPr/>
        </p:nvSpPr>
        <p:spPr bwMode="auto">
          <a:xfrm>
            <a:off x="2844800" y="4508500"/>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F0/3</a:t>
            </a:r>
          </a:p>
        </p:txBody>
      </p:sp>
      <p:sp>
        <p:nvSpPr>
          <p:cNvPr id="400394" name="Text Box 10"/>
          <p:cNvSpPr txBox="1">
            <a:spLocks noChangeArrowheads="1"/>
          </p:cNvSpPr>
          <p:nvPr/>
        </p:nvSpPr>
        <p:spPr bwMode="auto">
          <a:xfrm>
            <a:off x="6372225" y="4221163"/>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400395" name="Text Box 11"/>
          <p:cNvSpPr txBox="1">
            <a:spLocks noChangeArrowheads="1"/>
          </p:cNvSpPr>
          <p:nvPr/>
        </p:nvSpPr>
        <p:spPr bwMode="auto">
          <a:xfrm>
            <a:off x="2844800" y="2636838"/>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400396" name="Text Box 12"/>
          <p:cNvSpPr txBox="1">
            <a:spLocks noChangeArrowheads="1"/>
          </p:cNvSpPr>
          <p:nvPr/>
        </p:nvSpPr>
        <p:spPr bwMode="auto">
          <a:xfrm>
            <a:off x="1619250" y="4221163"/>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400397" name="Text Box 13"/>
          <p:cNvSpPr txBox="1">
            <a:spLocks noChangeArrowheads="1"/>
          </p:cNvSpPr>
          <p:nvPr/>
        </p:nvSpPr>
        <p:spPr bwMode="auto">
          <a:xfrm>
            <a:off x="5219700" y="2636838"/>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400398" name="Text Box 14"/>
          <p:cNvSpPr txBox="1">
            <a:spLocks noChangeArrowheads="1"/>
          </p:cNvSpPr>
          <p:nvPr/>
        </p:nvSpPr>
        <p:spPr bwMode="auto">
          <a:xfrm>
            <a:off x="1619250" y="2852738"/>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F0/4</a:t>
            </a:r>
          </a:p>
        </p:txBody>
      </p:sp>
      <p:pic>
        <p:nvPicPr>
          <p:cNvPr id="400399" name="Picture 15" descr="固化汇聚交换机"/>
          <p:cNvPicPr>
            <a:picLocks noChangeAspect="1" noChangeArrowheads="1"/>
          </p:cNvPicPr>
          <p:nvPr/>
        </p:nvPicPr>
        <p:blipFill>
          <a:blip r:embed="rId2" cstate="print"/>
          <a:srcRect/>
          <a:stretch>
            <a:fillRect/>
          </a:stretch>
        </p:blipFill>
        <p:spPr bwMode="auto">
          <a:xfrm>
            <a:off x="1908175" y="2206625"/>
            <a:ext cx="935038" cy="703263"/>
          </a:xfrm>
          <a:prstGeom prst="rect">
            <a:avLst/>
          </a:prstGeom>
          <a:noFill/>
        </p:spPr>
      </p:pic>
      <p:pic>
        <p:nvPicPr>
          <p:cNvPr id="400400" name="Picture 16" descr="固化汇聚交换机"/>
          <p:cNvPicPr>
            <a:picLocks noChangeAspect="1" noChangeArrowheads="1"/>
          </p:cNvPicPr>
          <p:nvPr/>
        </p:nvPicPr>
        <p:blipFill>
          <a:blip r:embed="rId2" cstate="print"/>
          <a:srcRect/>
          <a:stretch>
            <a:fillRect/>
          </a:stretch>
        </p:blipFill>
        <p:spPr bwMode="auto">
          <a:xfrm>
            <a:off x="5867400" y="2208213"/>
            <a:ext cx="935038" cy="703262"/>
          </a:xfrm>
          <a:prstGeom prst="rect">
            <a:avLst/>
          </a:prstGeom>
          <a:noFill/>
        </p:spPr>
      </p:pic>
      <p:pic>
        <p:nvPicPr>
          <p:cNvPr id="400401" name="Picture 17" descr="固化汇聚交换机"/>
          <p:cNvPicPr>
            <a:picLocks noChangeAspect="1" noChangeArrowheads="1"/>
          </p:cNvPicPr>
          <p:nvPr/>
        </p:nvPicPr>
        <p:blipFill>
          <a:blip r:embed="rId2" cstate="print"/>
          <a:srcRect/>
          <a:stretch>
            <a:fillRect/>
          </a:stretch>
        </p:blipFill>
        <p:spPr bwMode="auto">
          <a:xfrm>
            <a:off x="1909763" y="4452938"/>
            <a:ext cx="935037" cy="703262"/>
          </a:xfrm>
          <a:prstGeom prst="rect">
            <a:avLst/>
          </a:prstGeom>
          <a:noFill/>
        </p:spPr>
      </p:pic>
      <p:pic>
        <p:nvPicPr>
          <p:cNvPr id="400402" name="Picture 18" descr="固化汇聚交换机"/>
          <p:cNvPicPr>
            <a:picLocks noChangeAspect="1" noChangeArrowheads="1"/>
          </p:cNvPicPr>
          <p:nvPr/>
        </p:nvPicPr>
        <p:blipFill>
          <a:blip r:embed="rId2" cstate="print"/>
          <a:srcRect/>
          <a:stretch>
            <a:fillRect/>
          </a:stretch>
        </p:blipFill>
        <p:spPr bwMode="auto">
          <a:xfrm>
            <a:off x="5868988" y="4454525"/>
            <a:ext cx="935037" cy="703263"/>
          </a:xfrm>
          <a:prstGeom prst="rect">
            <a:avLst/>
          </a:prstGeom>
          <a:noFill/>
        </p:spPr>
      </p:pic>
      <p:sp>
        <p:nvSpPr>
          <p:cNvPr id="400403" name="Text Box 19"/>
          <p:cNvSpPr txBox="1">
            <a:spLocks noChangeArrowheads="1"/>
          </p:cNvSpPr>
          <p:nvPr/>
        </p:nvSpPr>
        <p:spPr bwMode="auto">
          <a:xfrm>
            <a:off x="5437188" y="1557338"/>
            <a:ext cx="2232025" cy="623887"/>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SW2:</a:t>
            </a:r>
          </a:p>
          <a:p>
            <a:pPr>
              <a:lnSpc>
                <a:spcPct val="100000"/>
              </a:lnSpc>
              <a:buFontTx/>
              <a:buNone/>
            </a:pPr>
            <a:r>
              <a:rPr lang="en-US" altLang="zh-CN" sz="1400" b="1">
                <a:effectLst/>
                <a:ea typeface="宋体" pitchFamily="2" charset="-122"/>
              </a:rPr>
              <a:t>32768.00-d0-f8-06-1c-91</a:t>
            </a:r>
          </a:p>
        </p:txBody>
      </p:sp>
      <p:sp>
        <p:nvSpPr>
          <p:cNvPr id="400404" name="Text Box 20"/>
          <p:cNvSpPr txBox="1">
            <a:spLocks noChangeArrowheads="1"/>
          </p:cNvSpPr>
          <p:nvPr/>
        </p:nvSpPr>
        <p:spPr bwMode="auto">
          <a:xfrm>
            <a:off x="1476375" y="5229225"/>
            <a:ext cx="2232025" cy="623888"/>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SW4:</a:t>
            </a:r>
          </a:p>
          <a:p>
            <a:pPr>
              <a:lnSpc>
                <a:spcPct val="100000"/>
              </a:lnSpc>
              <a:buFontTx/>
              <a:buNone/>
            </a:pPr>
            <a:r>
              <a:rPr lang="en-US" altLang="zh-CN" sz="1400" b="1">
                <a:effectLst/>
                <a:ea typeface="宋体" pitchFamily="2" charset="-122"/>
              </a:rPr>
              <a:t>32768.00-d0-f8-21-a5-42</a:t>
            </a:r>
          </a:p>
        </p:txBody>
      </p:sp>
      <p:sp>
        <p:nvSpPr>
          <p:cNvPr id="400405" name="Text Box 21"/>
          <p:cNvSpPr txBox="1">
            <a:spLocks noChangeArrowheads="1"/>
          </p:cNvSpPr>
          <p:nvPr/>
        </p:nvSpPr>
        <p:spPr bwMode="auto">
          <a:xfrm>
            <a:off x="5508625" y="5229225"/>
            <a:ext cx="2232025" cy="623888"/>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SW3:</a:t>
            </a:r>
          </a:p>
          <a:p>
            <a:pPr>
              <a:lnSpc>
                <a:spcPct val="100000"/>
              </a:lnSpc>
              <a:buFontTx/>
              <a:buNone/>
            </a:pPr>
            <a:r>
              <a:rPr lang="en-US" altLang="zh-CN" sz="1400" b="1">
                <a:effectLst/>
                <a:ea typeface="宋体" pitchFamily="2" charset="-122"/>
              </a:rPr>
              <a:t>32768.00-d0-f8-82-f4-a1</a:t>
            </a:r>
          </a:p>
        </p:txBody>
      </p:sp>
      <p:sp>
        <p:nvSpPr>
          <p:cNvPr id="400406" name="AutoShape 22"/>
          <p:cNvSpPr>
            <a:spLocks noChangeArrowheads="1"/>
          </p:cNvSpPr>
          <p:nvPr/>
        </p:nvSpPr>
        <p:spPr bwMode="auto">
          <a:xfrm>
            <a:off x="7237413" y="2708275"/>
            <a:ext cx="1368425" cy="576263"/>
          </a:xfrm>
          <a:prstGeom prst="wedgeRoundRectCallout">
            <a:avLst>
              <a:gd name="adj1" fmla="val -81440"/>
              <a:gd name="adj2" fmla="val -53306"/>
              <a:gd name="adj3" fmla="val 16667"/>
            </a:avLst>
          </a:prstGeom>
          <a:gradFill rotWithShape="1">
            <a:gsLst>
              <a:gs pos="0">
                <a:schemeClr val="bg1"/>
              </a:gs>
              <a:gs pos="100000">
                <a:srgbClr val="BBE0E3"/>
              </a:gs>
            </a:gsLst>
            <a:lin ang="5400000" scaled="1"/>
          </a:gradFill>
          <a:ln w="9525" algn="ctr">
            <a:solidFill>
              <a:schemeClr val="accent2"/>
            </a:solidFill>
            <a:miter lim="800000"/>
            <a:headEnd/>
            <a:tailEnd/>
          </a:ln>
          <a:effectLst/>
        </p:spPr>
        <p:txBody>
          <a:bodyPr anchor="ctr"/>
          <a:lstStyle/>
          <a:p>
            <a:pPr algn="ctr">
              <a:lnSpc>
                <a:spcPct val="100000"/>
              </a:lnSpc>
              <a:spcBef>
                <a:spcPct val="0"/>
              </a:spcBef>
              <a:buFontTx/>
              <a:buNone/>
            </a:pPr>
            <a:r>
              <a:rPr lang="zh-CN" altLang="en-US" dirty="0">
                <a:effectLst/>
                <a:latin typeface="微软雅黑" pitchFamily="34" charset="-122"/>
                <a:ea typeface="微软雅黑" pitchFamily="34" charset="-122"/>
              </a:rPr>
              <a:t>将成为</a:t>
            </a:r>
            <a:r>
              <a:rPr lang="en-US" altLang="zh-CN" dirty="0">
                <a:effectLst/>
                <a:latin typeface="微软雅黑" pitchFamily="34" charset="-122"/>
                <a:ea typeface="微软雅黑" pitchFamily="34" charset="-122"/>
              </a:rPr>
              <a:t>Root Bridge</a:t>
            </a:r>
          </a:p>
        </p:txBody>
      </p:sp>
      <p:sp>
        <p:nvSpPr>
          <p:cNvPr id="400407" name="Text Box 23"/>
          <p:cNvSpPr txBox="1">
            <a:spLocks noChangeArrowheads="1"/>
          </p:cNvSpPr>
          <p:nvPr/>
        </p:nvSpPr>
        <p:spPr bwMode="auto">
          <a:xfrm>
            <a:off x="5219700" y="4508500"/>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F0/4</a:t>
            </a:r>
          </a:p>
        </p:txBody>
      </p:sp>
      <p:sp>
        <p:nvSpPr>
          <p:cNvPr id="400408" name="Text Box 24"/>
          <p:cNvSpPr txBox="1">
            <a:spLocks noChangeArrowheads="1"/>
          </p:cNvSpPr>
          <p:nvPr/>
        </p:nvSpPr>
        <p:spPr bwMode="auto">
          <a:xfrm>
            <a:off x="6372225" y="2852738"/>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F0/3</a:t>
            </a:r>
          </a:p>
        </p:txBody>
      </p:sp>
      <p:sp>
        <p:nvSpPr>
          <p:cNvPr id="400409" name="Oval 25"/>
          <p:cNvSpPr>
            <a:spLocks noChangeArrowheads="1"/>
          </p:cNvSpPr>
          <p:nvPr/>
        </p:nvSpPr>
        <p:spPr bwMode="auto">
          <a:xfrm>
            <a:off x="2700338" y="4724400"/>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400410" name="AutoShape 26"/>
          <p:cNvSpPr>
            <a:spLocks noChangeArrowheads="1"/>
          </p:cNvSpPr>
          <p:nvPr/>
        </p:nvSpPr>
        <p:spPr bwMode="auto">
          <a:xfrm>
            <a:off x="3203575" y="5157788"/>
            <a:ext cx="1873250" cy="358775"/>
          </a:xfrm>
          <a:prstGeom prst="wedgeRoundRectCallout">
            <a:avLst>
              <a:gd name="adj1" fmla="val -62287"/>
              <a:gd name="adj2" fmla="val -115486"/>
              <a:gd name="adj3" fmla="val 16667"/>
            </a:avLst>
          </a:prstGeom>
          <a:gradFill rotWithShape="1">
            <a:gsLst>
              <a:gs pos="0">
                <a:schemeClr val="bg1"/>
              </a:gs>
              <a:gs pos="100000">
                <a:srgbClr val="BBE0E3"/>
              </a:gs>
            </a:gsLst>
            <a:lin ang="5400000" scaled="1"/>
          </a:gradFill>
          <a:ln w="9525" algn="ctr">
            <a:solidFill>
              <a:schemeClr val="accent2"/>
            </a:solidFill>
            <a:miter lim="800000"/>
            <a:headEnd/>
            <a:tailEnd/>
          </a:ln>
          <a:effectLst/>
        </p:spPr>
        <p:txBody>
          <a:bodyPr anchor="ctr"/>
          <a:lstStyle/>
          <a:p>
            <a:pPr algn="ctr">
              <a:lnSpc>
                <a:spcPct val="100000"/>
              </a:lnSpc>
              <a:spcBef>
                <a:spcPct val="0"/>
              </a:spcBef>
            </a:pPr>
            <a:r>
              <a:rPr lang="zh-CN" altLang="en-US" dirty="0">
                <a:effectLst/>
                <a:latin typeface="微软雅黑" pitchFamily="34" charset="-122"/>
                <a:ea typeface="微软雅黑" pitchFamily="34" charset="-122"/>
              </a:rPr>
              <a:t>将成为</a:t>
            </a:r>
            <a:r>
              <a:rPr lang="en-US" altLang="zh-CN" dirty="0">
                <a:effectLst/>
                <a:latin typeface="微软雅黑" pitchFamily="34" charset="-122"/>
                <a:ea typeface="微软雅黑" pitchFamily="34" charset="-122"/>
              </a:rPr>
              <a:t>Root </a:t>
            </a:r>
            <a:r>
              <a:rPr lang="en-US" altLang="zh-CN" dirty="0" smtClean="0">
                <a:effectLst/>
                <a:latin typeface="微软雅黑" pitchFamily="34" charset="-122"/>
                <a:ea typeface="微软雅黑" pitchFamily="34" charset="-122"/>
              </a:rPr>
              <a:t>Port</a:t>
            </a:r>
            <a:endParaRPr lang="en-US" altLang="zh-CN" dirty="0">
              <a:effectLst/>
              <a:latin typeface="微软雅黑" pitchFamily="34" charset="-122"/>
              <a:ea typeface="微软雅黑" pitchFamily="34" charset="-122"/>
            </a:endParaRPr>
          </a:p>
        </p:txBody>
      </p:sp>
      <p:sp>
        <p:nvSpPr>
          <p:cNvPr id="400411" name="Oval 27"/>
          <p:cNvSpPr>
            <a:spLocks noChangeArrowheads="1"/>
          </p:cNvSpPr>
          <p:nvPr/>
        </p:nvSpPr>
        <p:spPr bwMode="auto">
          <a:xfrm>
            <a:off x="6227763" y="4365625"/>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400412" name="Oval 28"/>
          <p:cNvSpPr>
            <a:spLocks noChangeArrowheads="1"/>
          </p:cNvSpPr>
          <p:nvPr/>
        </p:nvSpPr>
        <p:spPr bwMode="auto">
          <a:xfrm>
            <a:off x="2771775" y="2492375"/>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400415" name="AutoShape 31"/>
          <p:cNvSpPr>
            <a:spLocks noChangeArrowheads="1"/>
          </p:cNvSpPr>
          <p:nvPr/>
        </p:nvSpPr>
        <p:spPr bwMode="auto">
          <a:xfrm>
            <a:off x="395537" y="2564904"/>
            <a:ext cx="1187202" cy="576759"/>
          </a:xfrm>
          <a:prstGeom prst="wedgeRoundRectCallout">
            <a:avLst>
              <a:gd name="adj1" fmla="val 72935"/>
              <a:gd name="adj2" fmla="val -41458"/>
              <a:gd name="adj3" fmla="val 16667"/>
            </a:avLst>
          </a:prstGeom>
          <a:gradFill rotWithShape="1">
            <a:gsLst>
              <a:gs pos="0">
                <a:schemeClr val="bg1"/>
              </a:gs>
              <a:gs pos="100000">
                <a:srgbClr val="BBE0E3"/>
              </a:gs>
            </a:gsLst>
            <a:lin ang="5400000" scaled="1"/>
          </a:gradFill>
          <a:ln w="9525" algn="ctr">
            <a:solidFill>
              <a:schemeClr val="accent2"/>
            </a:solidFill>
            <a:miter lim="800000"/>
            <a:headEnd/>
            <a:tailEnd/>
          </a:ln>
          <a:effectLst/>
        </p:spPr>
        <p:txBody>
          <a:bodyPr anchor="ctr"/>
          <a:lstStyle/>
          <a:p>
            <a:pPr algn="ctr">
              <a:lnSpc>
                <a:spcPct val="100000"/>
              </a:lnSpc>
              <a:spcBef>
                <a:spcPct val="0"/>
              </a:spcBef>
              <a:buFontTx/>
              <a:buNone/>
            </a:pPr>
            <a:r>
              <a:rPr lang="zh-CN" altLang="en-US" dirty="0" smtClean="0">
                <a:effectLst/>
                <a:latin typeface="微软雅黑" pitchFamily="34" charset="-122"/>
                <a:ea typeface="微软雅黑" pitchFamily="34" charset="-122"/>
              </a:rPr>
              <a:t>希望此交换机成为</a:t>
            </a:r>
            <a:r>
              <a:rPr lang="zh-CN" altLang="en-US" dirty="0">
                <a:effectLst/>
                <a:latin typeface="微软雅黑" pitchFamily="34" charset="-122"/>
                <a:ea typeface="微软雅黑" pitchFamily="34" charset="-122"/>
              </a:rPr>
              <a:t>根网桥</a:t>
            </a:r>
          </a:p>
        </p:txBody>
      </p:sp>
      <p:sp>
        <p:nvSpPr>
          <p:cNvPr id="400416" name="Oval 32"/>
          <p:cNvSpPr>
            <a:spLocks noChangeArrowheads="1"/>
          </p:cNvSpPr>
          <p:nvPr/>
        </p:nvSpPr>
        <p:spPr bwMode="auto">
          <a:xfrm>
            <a:off x="5724525" y="4724400"/>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400417" name="AutoShape 33"/>
          <p:cNvSpPr>
            <a:spLocks noChangeArrowheads="1"/>
          </p:cNvSpPr>
          <p:nvPr/>
        </p:nvSpPr>
        <p:spPr bwMode="auto">
          <a:xfrm>
            <a:off x="4427538" y="3716338"/>
            <a:ext cx="1114425" cy="576262"/>
          </a:xfrm>
          <a:prstGeom prst="wedgeRoundRectCallout">
            <a:avLst>
              <a:gd name="adj1" fmla="val 69088"/>
              <a:gd name="adj2" fmla="val 93250"/>
              <a:gd name="adj3" fmla="val 16667"/>
            </a:avLst>
          </a:prstGeom>
          <a:gradFill rotWithShape="1">
            <a:gsLst>
              <a:gs pos="0">
                <a:schemeClr val="bg1"/>
              </a:gs>
              <a:gs pos="100000">
                <a:srgbClr val="BBE0E3"/>
              </a:gs>
            </a:gsLst>
            <a:lin ang="5400000" scaled="1"/>
          </a:gradFill>
          <a:ln w="9525" algn="ctr">
            <a:solidFill>
              <a:schemeClr val="accent2"/>
            </a:solidFill>
            <a:miter lim="800000"/>
            <a:headEnd/>
            <a:tailEnd/>
          </a:ln>
          <a:effectLst/>
        </p:spPr>
        <p:txBody>
          <a:bodyPr anchor="ctr"/>
          <a:lstStyle/>
          <a:p>
            <a:pPr algn="ctr">
              <a:lnSpc>
                <a:spcPct val="100000"/>
              </a:lnSpc>
              <a:spcBef>
                <a:spcPct val="0"/>
              </a:spcBef>
            </a:pPr>
            <a:r>
              <a:rPr lang="zh-CN" altLang="en-US" dirty="0" smtClean="0">
                <a:effectLst/>
                <a:latin typeface="微软雅黑" pitchFamily="34" charset="-122"/>
                <a:ea typeface="微软雅黑" pitchFamily="34" charset="-122"/>
              </a:rPr>
              <a:t>希望成为</a:t>
            </a:r>
            <a:r>
              <a:rPr lang="zh-CN" altLang="en-US" dirty="0">
                <a:effectLst/>
                <a:latin typeface="微软雅黑" pitchFamily="34" charset="-122"/>
                <a:ea typeface="微软雅黑" pitchFamily="34" charset="-122"/>
              </a:rPr>
              <a:t>根端口</a:t>
            </a:r>
          </a:p>
        </p:txBody>
      </p:sp>
      <p:sp>
        <p:nvSpPr>
          <p:cNvPr id="31" name="Oval 32"/>
          <p:cNvSpPr>
            <a:spLocks noChangeArrowheads="1"/>
          </p:cNvSpPr>
          <p:nvPr/>
        </p:nvSpPr>
        <p:spPr bwMode="auto">
          <a:xfrm>
            <a:off x="5724128" y="2420888"/>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32" name="Oval 32"/>
          <p:cNvSpPr>
            <a:spLocks noChangeArrowheads="1"/>
          </p:cNvSpPr>
          <p:nvPr/>
        </p:nvSpPr>
        <p:spPr bwMode="auto">
          <a:xfrm>
            <a:off x="2292128" y="4353036"/>
            <a:ext cx="215900" cy="215900"/>
          </a:xfrm>
          <a:prstGeom prst="ellipse">
            <a:avLst/>
          </a:prstGeom>
          <a:noFill/>
          <a:ln w="38100" algn="ctr">
            <a:solidFill>
              <a:srgbClr val="FF0000"/>
            </a:solidFill>
            <a:round/>
            <a:headEnd/>
            <a:tailEnd/>
          </a:ln>
          <a:effectLst/>
        </p:spPr>
        <p:txBody>
          <a:bodyPr wrap="none" anchor="ctr"/>
          <a:lstStyle/>
          <a:p>
            <a:endParaRPr lang="zh-CN" altLang="en-US"/>
          </a:p>
        </p:txBody>
      </p:sp>
      <p:sp>
        <p:nvSpPr>
          <p:cNvPr id="33" name="乘号 32"/>
          <p:cNvSpPr/>
          <p:nvPr/>
        </p:nvSpPr>
        <p:spPr bwMode="auto">
          <a:xfrm>
            <a:off x="2267744" y="3429032"/>
            <a:ext cx="288032" cy="288000"/>
          </a:xfrm>
          <a:prstGeom prst="mathMultiply">
            <a:avLst>
              <a:gd name="adj1" fmla="val 7647"/>
            </a:avLst>
          </a:prstGeom>
          <a:solidFill>
            <a:srgbClr val="A5002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50000"/>
              </a:lnSpc>
              <a:spcBef>
                <a:spcPct val="50000"/>
              </a:spcBef>
              <a:spcAft>
                <a:spcPct val="0"/>
              </a:spcAft>
              <a:buClrTx/>
              <a:buSzTx/>
              <a:buFont typeface="Wingdings" pitchFamily="2" charset="2"/>
              <a:buNone/>
              <a:tabLst/>
            </a:pPr>
            <a:endParaRPr kumimoji="0" lang="zh-CN" altLang="en-US" sz="1200" b="0" i="0" u="none" strike="noStrike" cap="none" normalizeH="0" baseline="0" dirty="0" smtClean="0">
              <a:ln>
                <a:noFill/>
              </a:ln>
              <a:solidFill>
                <a:srgbClr val="A4001B"/>
              </a:solidFill>
              <a:effectLst>
                <a:outerShdw blurRad="38100" dist="38100" dir="2700000" algn="tl">
                  <a:srgbClr val="000000">
                    <a:alpha val="43137"/>
                  </a:srgbClr>
                </a:outerShdw>
              </a:effectLst>
              <a:latin typeface="Arial" charset="0"/>
              <a:ea typeface="黑体" pitchFamily="2" charset="-122"/>
            </a:endParaRPr>
          </a:p>
        </p:txBody>
      </p:sp>
      <p:sp>
        <p:nvSpPr>
          <p:cNvPr id="34" name="乘号 33"/>
          <p:cNvSpPr/>
          <p:nvPr/>
        </p:nvSpPr>
        <p:spPr bwMode="auto">
          <a:xfrm>
            <a:off x="6228184" y="3573016"/>
            <a:ext cx="288032" cy="288000"/>
          </a:xfrm>
          <a:prstGeom prst="mathMultiply">
            <a:avLst>
              <a:gd name="adj1" fmla="val 7647"/>
            </a:avLst>
          </a:prstGeom>
          <a:solidFill>
            <a:srgbClr val="A5002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50000"/>
              </a:lnSpc>
              <a:spcBef>
                <a:spcPct val="50000"/>
              </a:spcBef>
              <a:spcAft>
                <a:spcPct val="0"/>
              </a:spcAft>
              <a:buClrTx/>
              <a:buSzTx/>
              <a:buFont typeface="Wingdings" pitchFamily="2" charset="2"/>
              <a:buNone/>
              <a:tabLst/>
            </a:pPr>
            <a:endParaRPr kumimoji="0" lang="zh-CN" altLang="en-US" sz="1200" b="0" i="0" u="none" strike="noStrike" cap="none" normalizeH="0" baseline="0" dirty="0" smtClean="0">
              <a:ln>
                <a:noFill/>
              </a:ln>
              <a:solidFill>
                <a:srgbClr val="A4001B"/>
              </a:solidFill>
              <a:effectLst>
                <a:outerShdw blurRad="38100" dist="38100" dir="2700000" algn="tl">
                  <a:srgbClr val="000000">
                    <a:alpha val="43137"/>
                  </a:srgbClr>
                </a:outerShdw>
              </a:effectLst>
              <a:latin typeface="Arial"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0406"/>
                                        </p:tgtEl>
                                        <p:attrNameLst>
                                          <p:attrName>style.visibility</p:attrName>
                                        </p:attrNameLst>
                                      </p:cBhvr>
                                      <p:to>
                                        <p:strVal val="visible"/>
                                      </p:to>
                                    </p:set>
                                    <p:animEffect transition="in" filter="slide(fromBottom)">
                                      <p:cBhvr>
                                        <p:cTn id="7" dur="500"/>
                                        <p:tgtEl>
                                          <p:spTgt spid="40040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00411"/>
                                        </p:tgtEl>
                                        <p:attrNameLst>
                                          <p:attrName>style.visibility</p:attrName>
                                        </p:attrNameLst>
                                      </p:cBhvr>
                                      <p:to>
                                        <p:strVal val="visible"/>
                                      </p:to>
                                    </p:set>
                                    <p:animEffect transition="in" filter="slide(fromBottom)">
                                      <p:cBhvr>
                                        <p:cTn id="12" dur="500"/>
                                        <p:tgtEl>
                                          <p:spTgt spid="400411"/>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00409"/>
                                        </p:tgtEl>
                                        <p:attrNameLst>
                                          <p:attrName>style.visibility</p:attrName>
                                        </p:attrNameLst>
                                      </p:cBhvr>
                                      <p:to>
                                        <p:strVal val="visible"/>
                                      </p:to>
                                    </p:set>
                                    <p:animEffect transition="in" filter="slide(fromBottom)">
                                      <p:cBhvr>
                                        <p:cTn id="15" dur="500"/>
                                        <p:tgtEl>
                                          <p:spTgt spid="400409"/>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400412"/>
                                        </p:tgtEl>
                                        <p:attrNameLst>
                                          <p:attrName>style.visibility</p:attrName>
                                        </p:attrNameLst>
                                      </p:cBhvr>
                                      <p:to>
                                        <p:strVal val="visible"/>
                                      </p:to>
                                    </p:set>
                                    <p:animEffect transition="in" filter="slide(fromBottom)">
                                      <p:cBhvr>
                                        <p:cTn id="18" dur="500"/>
                                        <p:tgtEl>
                                          <p:spTgt spid="400412"/>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400410"/>
                                        </p:tgtEl>
                                        <p:attrNameLst>
                                          <p:attrName>style.visibility</p:attrName>
                                        </p:attrNameLst>
                                      </p:cBhvr>
                                      <p:to>
                                        <p:strVal val="visible"/>
                                      </p:to>
                                    </p:set>
                                    <p:animEffect transition="in" filter="slide(fromBottom)">
                                      <p:cBhvr>
                                        <p:cTn id="21" dur="500"/>
                                        <p:tgtEl>
                                          <p:spTgt spid="400410"/>
                                        </p:tgtEl>
                                      </p:cBhvr>
                                    </p:animEffect>
                                  </p:childTnLst>
                                </p:cTn>
                              </p:par>
                              <p:par>
                                <p:cTn id="22" presetID="3" presetClass="entr" presetSubtype="10" fill="hold" grpId="1"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linds(horizontal)">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00406"/>
                                        </p:tgtEl>
                                        <p:attrNameLst>
                                          <p:attrName>style.visibility</p:attrName>
                                        </p:attrNameLst>
                                      </p:cBhvr>
                                      <p:to>
                                        <p:strVal val="hidden"/>
                                      </p:to>
                                    </p:set>
                                  </p:childTnLst>
                                </p:cTn>
                              </p:par>
                              <p:par>
                                <p:cTn id="29" presetID="3" presetClass="exit" presetSubtype="10" fill="hold" grpId="2" nodeType="withEffect">
                                  <p:stCondLst>
                                    <p:cond delay="0"/>
                                  </p:stCondLst>
                                  <p:childTnLst>
                                    <p:animEffect transition="out" filter="blinds(horizontal)">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400411"/>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00409"/>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40041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400410"/>
                                        </p:tgtEl>
                                        <p:attrNameLst>
                                          <p:attrName>style.visibility</p:attrName>
                                        </p:attrNameLst>
                                      </p:cBhvr>
                                      <p:to>
                                        <p:strVal val="hidden"/>
                                      </p:to>
                                    </p:set>
                                  </p:childTnLst>
                                </p:cTn>
                              </p:par>
                              <p:par>
                                <p:cTn id="40" presetID="12" presetClass="entr" presetSubtype="4" fill="hold" grpId="0" nodeType="withEffect">
                                  <p:stCondLst>
                                    <p:cond delay="0"/>
                                  </p:stCondLst>
                                  <p:childTnLst>
                                    <p:set>
                                      <p:cBhvr>
                                        <p:cTn id="41" dur="1" fill="hold">
                                          <p:stCondLst>
                                            <p:cond delay="0"/>
                                          </p:stCondLst>
                                        </p:cTn>
                                        <p:tgtEl>
                                          <p:spTgt spid="400415"/>
                                        </p:tgtEl>
                                        <p:attrNameLst>
                                          <p:attrName>style.visibility</p:attrName>
                                        </p:attrNameLst>
                                      </p:cBhvr>
                                      <p:to>
                                        <p:strVal val="visible"/>
                                      </p:to>
                                    </p:set>
                                    <p:animEffect transition="in" filter="slide(fromBottom)">
                                      <p:cBhvr>
                                        <p:cTn id="42" dur="500"/>
                                        <p:tgtEl>
                                          <p:spTgt spid="400415"/>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400416"/>
                                        </p:tgtEl>
                                        <p:attrNameLst>
                                          <p:attrName>style.visibility</p:attrName>
                                        </p:attrNameLst>
                                      </p:cBhvr>
                                      <p:to>
                                        <p:strVal val="visible"/>
                                      </p:to>
                                    </p:set>
                                    <p:animEffect transition="in" filter="slide(fromBottom)">
                                      <p:cBhvr>
                                        <p:cTn id="45" dur="500"/>
                                        <p:tgtEl>
                                          <p:spTgt spid="400416"/>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400417"/>
                                        </p:tgtEl>
                                        <p:attrNameLst>
                                          <p:attrName>style.visibility</p:attrName>
                                        </p:attrNameLst>
                                      </p:cBhvr>
                                      <p:to>
                                        <p:strVal val="visible"/>
                                      </p:to>
                                    </p:set>
                                    <p:animEffect transition="in" filter="slide(fromBottom)">
                                      <p:cBhvr>
                                        <p:cTn id="48" dur="500"/>
                                        <p:tgtEl>
                                          <p:spTgt spid="400417"/>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slide(fromBottom)">
                                      <p:cBhvr>
                                        <p:cTn id="51" dur="500"/>
                                        <p:tgtEl>
                                          <p:spTgt spid="31"/>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slide(fromBottom)">
                                      <p:cBhvr>
                                        <p:cTn id="54" dur="500"/>
                                        <p:tgtEl>
                                          <p:spTgt spid="3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blinds(horizontal)">
                                      <p:cBhvr>
                                        <p:cTn id="5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6" grpId="0" animBg="1"/>
      <p:bldP spid="400406" grpId="1" animBg="1"/>
      <p:bldP spid="400409" grpId="0" animBg="1"/>
      <p:bldP spid="400409" grpId="1" animBg="1"/>
      <p:bldP spid="400410" grpId="0" animBg="1"/>
      <p:bldP spid="400410" grpId="1" animBg="1"/>
      <p:bldP spid="400411" grpId="0" animBg="1"/>
      <p:bldP spid="400411" grpId="1" animBg="1"/>
      <p:bldP spid="400412" grpId="0" animBg="1"/>
      <p:bldP spid="400412" grpId="1" animBg="1"/>
      <p:bldP spid="400415" grpId="0" animBg="1"/>
      <p:bldP spid="400416" grpId="0" animBg="1"/>
      <p:bldP spid="400417" grpId="0" animBg="1"/>
      <p:bldP spid="31" grpId="0" animBg="1"/>
      <p:bldP spid="32" grpId="0" animBg="1"/>
      <p:bldP spid="33" grpId="1" animBg="1"/>
      <p:bldP spid="33" grpId="2"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学习目标</a:t>
            </a:r>
          </a:p>
        </p:txBody>
      </p:sp>
      <p:sp>
        <p:nvSpPr>
          <p:cNvPr id="53251" name="Rectangle 3"/>
          <p:cNvSpPr>
            <a:spLocks noGrp="1" noChangeArrowheads="1"/>
          </p:cNvSpPr>
          <p:nvPr>
            <p:ph type="body" sz="half" idx="1"/>
          </p:nvPr>
        </p:nvSpPr>
        <p:spPr>
          <a:xfrm>
            <a:off x="936625" y="1654175"/>
            <a:ext cx="5003800" cy="4362450"/>
          </a:xfrm>
        </p:spPr>
        <p:txBody>
          <a:bodyPr/>
          <a:lstStyle/>
          <a:p>
            <a:r>
              <a:rPr lang="zh-CN" altLang="en-US" dirty="0"/>
              <a:t>通过本章的学习，希望您能够：</a:t>
            </a:r>
          </a:p>
          <a:p>
            <a:pPr lvl="1"/>
            <a:r>
              <a:rPr lang="zh-CN" altLang="en-US" dirty="0"/>
              <a:t>理解局域网的冗余拓扑</a:t>
            </a:r>
          </a:p>
          <a:p>
            <a:pPr lvl="1"/>
            <a:r>
              <a:rPr lang="zh-CN" altLang="en-US" dirty="0"/>
              <a:t>理解交换环路带来的问题</a:t>
            </a:r>
          </a:p>
          <a:p>
            <a:pPr lvl="1"/>
            <a:r>
              <a:rPr lang="zh-CN" altLang="en-US" dirty="0"/>
              <a:t>理解生成树协议</a:t>
            </a:r>
          </a:p>
          <a:p>
            <a:pPr lvl="1"/>
            <a:r>
              <a:rPr lang="zh-CN" altLang="en-US" dirty="0"/>
              <a:t>理解快速生成树协议</a:t>
            </a:r>
          </a:p>
          <a:p>
            <a:pPr lvl="1"/>
            <a:r>
              <a:rPr lang="zh-CN" altLang="en-US" dirty="0"/>
              <a:t>掌握</a:t>
            </a:r>
            <a:r>
              <a:rPr lang="en-US" altLang="zh-CN" dirty="0"/>
              <a:t>STP</a:t>
            </a:r>
            <a:r>
              <a:rPr lang="zh-CN" altLang="en-US" dirty="0"/>
              <a:t>与</a:t>
            </a:r>
            <a:r>
              <a:rPr lang="en-US" altLang="zh-CN" dirty="0"/>
              <a:t>RSTP</a:t>
            </a:r>
            <a:r>
              <a:rPr lang="zh-CN" altLang="en-US" dirty="0"/>
              <a:t>的配置</a:t>
            </a:r>
          </a:p>
          <a:p>
            <a:pPr lvl="1"/>
            <a:r>
              <a:rPr lang="zh-CN" altLang="en-US" dirty="0"/>
              <a:t>理解端口聚合的概念</a:t>
            </a:r>
          </a:p>
          <a:p>
            <a:pPr lvl="1"/>
            <a:r>
              <a:rPr lang="zh-CN" altLang="en-US" dirty="0"/>
              <a:t>掌握端口聚合的配置</a:t>
            </a:r>
          </a:p>
        </p:txBody>
      </p:sp>
      <p:pic>
        <p:nvPicPr>
          <p:cNvPr id="53255" name="Picture 7" descr="J0301252"/>
          <p:cNvPicPr>
            <a:picLocks noChangeAspect="1" noChangeArrowheads="1"/>
          </p:cNvPicPr>
          <p:nvPr/>
        </p:nvPicPr>
        <p:blipFill>
          <a:blip r:embed="rId3" cstate="print"/>
          <a:srcRect/>
          <a:stretch>
            <a:fillRect/>
          </a:stretch>
        </p:blipFill>
        <p:spPr bwMode="auto">
          <a:xfrm>
            <a:off x="5940425" y="3573463"/>
            <a:ext cx="2549525" cy="2179637"/>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zh-CN" altLang="en-US"/>
              <a:t>生成树配置实例</a:t>
            </a:r>
          </a:p>
        </p:txBody>
      </p:sp>
      <p:sp>
        <p:nvSpPr>
          <p:cNvPr id="401411" name="Rectangle 3"/>
          <p:cNvSpPr>
            <a:spLocks noGrp="1" noChangeArrowheads="1"/>
          </p:cNvSpPr>
          <p:nvPr>
            <p:ph type="body" idx="1"/>
          </p:nvPr>
        </p:nvSpPr>
        <p:spPr/>
        <p:txBody>
          <a:bodyPr/>
          <a:lstStyle/>
          <a:p>
            <a:r>
              <a:rPr lang="en-US" altLang="zh-CN" dirty="0"/>
              <a:t>SW1</a:t>
            </a:r>
            <a:r>
              <a:rPr lang="zh-CN" altLang="en-US" dirty="0"/>
              <a:t>：</a:t>
            </a:r>
          </a:p>
          <a:p>
            <a:pPr lvl="1"/>
            <a:r>
              <a:rPr lang="en-US" altLang="zh-CN" dirty="0"/>
              <a:t>S3760(</a:t>
            </a:r>
            <a:r>
              <a:rPr lang="en-US" altLang="zh-CN" dirty="0" err="1"/>
              <a:t>config</a:t>
            </a:r>
            <a:r>
              <a:rPr lang="en-US" altLang="zh-CN" dirty="0"/>
              <a:t>)#hostname SW1</a:t>
            </a:r>
          </a:p>
          <a:p>
            <a:pPr lvl="1"/>
            <a:r>
              <a:rPr lang="en-US" altLang="zh-CN" dirty="0"/>
              <a:t>SW1(</a:t>
            </a:r>
            <a:r>
              <a:rPr lang="en-US" altLang="zh-CN" dirty="0" err="1"/>
              <a:t>config</a:t>
            </a:r>
            <a:r>
              <a:rPr lang="en-US" altLang="zh-CN" dirty="0"/>
              <a:t>)#spanning-tree </a:t>
            </a:r>
          </a:p>
          <a:p>
            <a:pPr lvl="1"/>
            <a:r>
              <a:rPr lang="en-US" altLang="zh-CN" dirty="0"/>
              <a:t>SW1(</a:t>
            </a:r>
            <a:r>
              <a:rPr lang="en-US" altLang="zh-CN" dirty="0" err="1"/>
              <a:t>config</a:t>
            </a:r>
            <a:r>
              <a:rPr lang="en-US" altLang="zh-CN" dirty="0"/>
              <a:t>)#spanning-tree mode </a:t>
            </a:r>
            <a:r>
              <a:rPr lang="en-US" altLang="zh-CN" dirty="0" err="1"/>
              <a:t>rstp</a:t>
            </a:r>
            <a:endParaRPr lang="en-US" altLang="zh-CN" dirty="0"/>
          </a:p>
          <a:p>
            <a:pPr lvl="1"/>
            <a:r>
              <a:rPr lang="en-US" altLang="zh-CN" dirty="0"/>
              <a:t>SW1(</a:t>
            </a:r>
            <a:r>
              <a:rPr lang="en-US" altLang="zh-CN" dirty="0" err="1"/>
              <a:t>config</a:t>
            </a:r>
            <a:r>
              <a:rPr lang="en-US" altLang="zh-CN" dirty="0"/>
              <a:t>)#spanning-tree priority </a:t>
            </a:r>
            <a:r>
              <a:rPr lang="en-US" altLang="zh-CN" dirty="0" smtClean="0"/>
              <a:t>4096  //</a:t>
            </a:r>
            <a:r>
              <a:rPr lang="zh-CN" altLang="en-US" dirty="0" smtClean="0"/>
              <a:t>希望</a:t>
            </a:r>
            <a:r>
              <a:rPr lang="en-US" altLang="zh-CN" dirty="0" smtClean="0"/>
              <a:t>SW1</a:t>
            </a:r>
            <a:r>
              <a:rPr lang="zh-CN" altLang="en-US" dirty="0" smtClean="0"/>
              <a:t>成为根交换机</a:t>
            </a:r>
            <a:endParaRPr lang="en-US" altLang="zh-CN" dirty="0"/>
          </a:p>
          <a:p>
            <a:r>
              <a:rPr lang="en-US" altLang="zh-CN" dirty="0"/>
              <a:t>SW2</a:t>
            </a:r>
            <a:r>
              <a:rPr lang="zh-CN" altLang="en-US" dirty="0"/>
              <a:t>：</a:t>
            </a:r>
          </a:p>
          <a:p>
            <a:pPr lvl="1"/>
            <a:r>
              <a:rPr lang="en-US" altLang="zh-CN" dirty="0"/>
              <a:t>S3760(</a:t>
            </a:r>
            <a:r>
              <a:rPr lang="en-US" altLang="zh-CN" dirty="0" err="1"/>
              <a:t>config</a:t>
            </a:r>
            <a:r>
              <a:rPr lang="en-US" altLang="zh-CN" dirty="0"/>
              <a:t>)#hostname SW2</a:t>
            </a:r>
          </a:p>
          <a:p>
            <a:pPr lvl="1"/>
            <a:r>
              <a:rPr lang="en-US" altLang="zh-CN" dirty="0"/>
              <a:t>SW2(</a:t>
            </a:r>
            <a:r>
              <a:rPr lang="en-US" altLang="zh-CN" dirty="0" err="1"/>
              <a:t>config</a:t>
            </a:r>
            <a:r>
              <a:rPr lang="en-US" altLang="zh-CN" dirty="0"/>
              <a:t>)#spanning-tree </a:t>
            </a:r>
          </a:p>
          <a:p>
            <a:pPr lvl="1"/>
            <a:r>
              <a:rPr lang="en-US" altLang="zh-CN" dirty="0"/>
              <a:t>SW2(</a:t>
            </a:r>
            <a:r>
              <a:rPr lang="en-US" altLang="zh-CN" dirty="0" err="1"/>
              <a:t>config</a:t>
            </a:r>
            <a:r>
              <a:rPr lang="en-US" altLang="zh-CN" dirty="0"/>
              <a:t>)#spanning-tree mode </a:t>
            </a:r>
            <a:r>
              <a:rPr lang="en-US" altLang="zh-CN" dirty="0" err="1"/>
              <a:t>rstp</a:t>
            </a:r>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en-US"/>
              <a:t>生成树配置实例</a:t>
            </a:r>
          </a:p>
        </p:txBody>
      </p:sp>
      <p:sp>
        <p:nvSpPr>
          <p:cNvPr id="402435" name="Rectangle 3"/>
          <p:cNvSpPr>
            <a:spLocks noGrp="1" noChangeArrowheads="1"/>
          </p:cNvSpPr>
          <p:nvPr>
            <p:ph type="body" idx="1"/>
          </p:nvPr>
        </p:nvSpPr>
        <p:spPr/>
        <p:txBody>
          <a:bodyPr/>
          <a:lstStyle/>
          <a:p>
            <a:r>
              <a:rPr lang="en-US" altLang="zh-CN" dirty="0"/>
              <a:t>SW3</a:t>
            </a:r>
            <a:r>
              <a:rPr lang="zh-CN" altLang="en-US" dirty="0"/>
              <a:t>：</a:t>
            </a:r>
          </a:p>
          <a:p>
            <a:pPr lvl="1"/>
            <a:r>
              <a:rPr lang="en-US" altLang="zh-CN" dirty="0"/>
              <a:t>S3750(</a:t>
            </a:r>
            <a:r>
              <a:rPr lang="en-US" altLang="zh-CN" dirty="0" err="1"/>
              <a:t>config</a:t>
            </a:r>
            <a:r>
              <a:rPr lang="en-US" altLang="zh-CN" dirty="0"/>
              <a:t>)#hostname SW3 </a:t>
            </a:r>
          </a:p>
          <a:p>
            <a:pPr lvl="1"/>
            <a:r>
              <a:rPr lang="en-US" altLang="zh-CN" dirty="0"/>
              <a:t>SW3(</a:t>
            </a:r>
            <a:r>
              <a:rPr lang="en-US" altLang="zh-CN" dirty="0" err="1"/>
              <a:t>config</a:t>
            </a:r>
            <a:r>
              <a:rPr lang="en-US" altLang="zh-CN" dirty="0"/>
              <a:t>)#spanning-tree </a:t>
            </a:r>
          </a:p>
          <a:p>
            <a:pPr lvl="1"/>
            <a:r>
              <a:rPr lang="en-US" altLang="zh-CN" dirty="0"/>
              <a:t>SW3(</a:t>
            </a:r>
            <a:r>
              <a:rPr lang="en-US" altLang="zh-CN" dirty="0" err="1"/>
              <a:t>config</a:t>
            </a:r>
            <a:r>
              <a:rPr lang="en-US" altLang="zh-CN" dirty="0"/>
              <a:t>)#spanning-tree mode </a:t>
            </a:r>
            <a:r>
              <a:rPr lang="en-US" altLang="zh-CN" dirty="0" err="1"/>
              <a:t>rstp</a:t>
            </a:r>
            <a:r>
              <a:rPr lang="en-US" altLang="zh-CN" dirty="0"/>
              <a:t> </a:t>
            </a:r>
          </a:p>
          <a:p>
            <a:r>
              <a:rPr lang="en-US" altLang="zh-CN" dirty="0"/>
              <a:t>SW4</a:t>
            </a:r>
            <a:r>
              <a:rPr lang="zh-CN" altLang="en-US" dirty="0"/>
              <a:t>：</a:t>
            </a:r>
          </a:p>
          <a:p>
            <a:pPr lvl="1"/>
            <a:r>
              <a:rPr lang="en-US" altLang="zh-CN" dirty="0"/>
              <a:t>S3750(</a:t>
            </a:r>
            <a:r>
              <a:rPr lang="en-US" altLang="zh-CN" dirty="0" err="1"/>
              <a:t>config</a:t>
            </a:r>
            <a:r>
              <a:rPr lang="en-US" altLang="zh-CN" dirty="0"/>
              <a:t>)#hostname SW4</a:t>
            </a:r>
          </a:p>
          <a:p>
            <a:pPr lvl="1"/>
            <a:r>
              <a:rPr lang="en-US" altLang="zh-CN" dirty="0"/>
              <a:t>SW4(</a:t>
            </a:r>
            <a:r>
              <a:rPr lang="en-US" altLang="zh-CN" dirty="0" err="1"/>
              <a:t>config</a:t>
            </a:r>
            <a:r>
              <a:rPr lang="en-US" altLang="zh-CN" dirty="0"/>
              <a:t>)#spanning-tree </a:t>
            </a:r>
          </a:p>
          <a:p>
            <a:pPr lvl="1"/>
            <a:r>
              <a:rPr lang="en-US" altLang="zh-CN" dirty="0"/>
              <a:t>SW4(</a:t>
            </a:r>
            <a:r>
              <a:rPr lang="en-US" altLang="zh-CN" dirty="0" err="1"/>
              <a:t>config</a:t>
            </a:r>
            <a:r>
              <a:rPr lang="en-US" altLang="zh-CN" dirty="0"/>
              <a:t>)#spanning-tree mode </a:t>
            </a:r>
            <a:r>
              <a:rPr lang="en-US" altLang="zh-CN" dirty="0" err="1"/>
              <a:t>rstp</a:t>
            </a:r>
            <a:endParaRPr lang="en-US" altLang="zh-CN" dirty="0"/>
          </a:p>
          <a:p>
            <a:pPr lvl="1"/>
            <a:r>
              <a:rPr lang="en-US" altLang="zh-CN" dirty="0"/>
              <a:t>SW4(</a:t>
            </a:r>
            <a:r>
              <a:rPr lang="en-US" altLang="zh-CN" dirty="0" err="1"/>
              <a:t>config</a:t>
            </a:r>
            <a:r>
              <a:rPr lang="en-US" altLang="zh-CN" dirty="0"/>
              <a:t>)#spanning-tree priority </a:t>
            </a:r>
            <a:r>
              <a:rPr lang="en-US" altLang="zh-CN" dirty="0" smtClean="0"/>
              <a:t>24576  //</a:t>
            </a:r>
            <a:r>
              <a:rPr lang="zh-CN" altLang="en-US" dirty="0" smtClean="0"/>
              <a:t>希望</a:t>
            </a:r>
            <a:r>
              <a:rPr lang="en-US" altLang="zh-CN" dirty="0" smtClean="0"/>
              <a:t>SW4</a:t>
            </a:r>
            <a:r>
              <a:rPr lang="zh-CN" altLang="en-US" dirty="0" smtClean="0"/>
              <a:t>上的连线不被阻塞</a:t>
            </a:r>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zh-CN" altLang="en-US"/>
              <a:t>生成树配置实例</a:t>
            </a:r>
          </a:p>
        </p:txBody>
      </p:sp>
      <p:sp>
        <p:nvSpPr>
          <p:cNvPr id="421891" name="Rectangle 3"/>
          <p:cNvSpPr>
            <a:spLocks noGrp="1" noChangeArrowheads="1"/>
          </p:cNvSpPr>
          <p:nvPr>
            <p:ph type="body" idx="1"/>
          </p:nvPr>
        </p:nvSpPr>
        <p:spPr/>
        <p:txBody>
          <a:bodyPr/>
          <a:lstStyle/>
          <a:p>
            <a:r>
              <a:rPr lang="zh-CN" altLang="en-US"/>
              <a:t>查看生成树的配置</a:t>
            </a:r>
          </a:p>
        </p:txBody>
      </p:sp>
      <p:sp>
        <p:nvSpPr>
          <p:cNvPr id="421892" name="Text Box 4"/>
          <p:cNvSpPr txBox="1">
            <a:spLocks noChangeArrowheads="1"/>
          </p:cNvSpPr>
          <p:nvPr/>
        </p:nvSpPr>
        <p:spPr bwMode="auto">
          <a:xfrm>
            <a:off x="827088" y="2420938"/>
            <a:ext cx="4608512" cy="3902075"/>
          </a:xfrm>
          <a:prstGeom prst="rect">
            <a:avLst/>
          </a:prstGeom>
          <a:noFill/>
          <a:ln w="9525" algn="ctr">
            <a:noFill/>
            <a:miter lim="800000"/>
            <a:headEnd/>
            <a:tailEnd/>
          </a:ln>
          <a:effectLst/>
        </p:spPr>
        <p:txBody>
          <a:bodyPr>
            <a:spAutoFit/>
          </a:bodyPr>
          <a:lstStyle/>
          <a:p>
            <a:pPr marL="342900" indent="-342900">
              <a:lnSpc>
                <a:spcPct val="130000"/>
              </a:lnSpc>
              <a:spcBef>
                <a:spcPct val="0"/>
              </a:spcBef>
            </a:pPr>
            <a:r>
              <a:rPr lang="en-US" altLang="zh-CN" sz="1600" dirty="0">
                <a:effectLst>
                  <a:outerShdw blurRad="38100" dist="38100" dir="2700000" algn="tl">
                    <a:srgbClr val="C0C0C0"/>
                  </a:outerShdw>
                </a:effectLst>
              </a:rPr>
              <a:t>SW1#show spanning-tree</a:t>
            </a:r>
            <a:endParaRPr lang="en-US" altLang="zh-CN" sz="1600" b="1" dirty="0">
              <a:effectLst>
                <a:outerShdw blurRad="38100" dist="38100" dir="2700000" algn="tl">
                  <a:srgbClr val="C0C0C0"/>
                </a:outerShdw>
              </a:effectLst>
            </a:endParaRPr>
          </a:p>
          <a:p>
            <a:pPr marL="342900" indent="-342900">
              <a:lnSpc>
                <a:spcPct val="130000"/>
              </a:lnSpc>
              <a:spcBef>
                <a:spcPct val="0"/>
              </a:spcBef>
            </a:pPr>
            <a:r>
              <a:rPr lang="en-US" altLang="zh-CN" sz="1600" b="1" dirty="0" err="1">
                <a:effectLst>
                  <a:outerShdw blurRad="38100" dist="38100" dir="2700000" algn="tl">
                    <a:srgbClr val="C0C0C0"/>
                  </a:outerShdw>
                </a:effectLst>
              </a:rPr>
              <a:t>StpVersion</a:t>
            </a:r>
            <a:r>
              <a:rPr lang="en-US" altLang="zh-CN" sz="1600" b="1" dirty="0">
                <a:effectLst>
                  <a:outerShdw blurRad="38100" dist="38100" dir="2700000" algn="tl">
                    <a:srgbClr val="C0C0C0"/>
                  </a:outerShdw>
                </a:effectLst>
              </a:rPr>
              <a:t> : RSTP</a:t>
            </a:r>
          </a:p>
          <a:p>
            <a:pPr marL="342900" indent="-342900">
              <a:lnSpc>
                <a:spcPct val="130000"/>
              </a:lnSpc>
              <a:spcBef>
                <a:spcPct val="0"/>
              </a:spcBef>
            </a:pPr>
            <a:r>
              <a:rPr lang="en-US" altLang="zh-CN" sz="1600" b="1" dirty="0" err="1">
                <a:effectLst>
                  <a:outerShdw blurRad="38100" dist="38100" dir="2700000" algn="tl">
                    <a:srgbClr val="C0C0C0"/>
                  </a:outerShdw>
                </a:effectLst>
              </a:rPr>
              <a:t>SysStpStatus</a:t>
            </a:r>
            <a:r>
              <a:rPr lang="en-US" altLang="zh-CN" sz="1600" b="1" dirty="0">
                <a:effectLst>
                  <a:outerShdw blurRad="38100" dist="38100" dir="2700000" algn="tl">
                    <a:srgbClr val="C0C0C0"/>
                  </a:outerShdw>
                </a:effectLst>
              </a:rPr>
              <a:t> : ENABLED</a:t>
            </a:r>
            <a:endParaRPr lang="en-US" altLang="zh-CN" sz="1600" dirty="0">
              <a:effectLst>
                <a:outerShdw blurRad="38100" dist="38100" dir="2700000" algn="tl">
                  <a:srgbClr val="C0C0C0"/>
                </a:outerShdw>
              </a:effectLst>
            </a:endParaRPr>
          </a:p>
          <a:p>
            <a:pPr marL="342900" indent="-342900">
              <a:lnSpc>
                <a:spcPct val="130000"/>
              </a:lnSpc>
              <a:spcBef>
                <a:spcPct val="0"/>
              </a:spcBef>
            </a:pPr>
            <a:r>
              <a:rPr lang="en-US" altLang="zh-CN" sz="1600" dirty="0" err="1">
                <a:effectLst>
                  <a:outerShdw blurRad="38100" dist="38100" dir="2700000" algn="tl">
                    <a:srgbClr val="C0C0C0"/>
                  </a:outerShdw>
                </a:effectLst>
              </a:rPr>
              <a:t>MaxAge</a:t>
            </a:r>
            <a:r>
              <a:rPr lang="en-US" altLang="zh-CN" sz="1600" dirty="0">
                <a:effectLst>
                  <a:outerShdw blurRad="38100" dist="38100" dir="2700000" algn="tl">
                    <a:srgbClr val="C0C0C0"/>
                  </a:outerShdw>
                </a:effectLst>
              </a:rPr>
              <a:t> : 20</a:t>
            </a:r>
          </a:p>
          <a:p>
            <a:pPr marL="342900" indent="-342900">
              <a:lnSpc>
                <a:spcPct val="130000"/>
              </a:lnSpc>
              <a:spcBef>
                <a:spcPct val="0"/>
              </a:spcBef>
            </a:pPr>
            <a:r>
              <a:rPr lang="en-US" altLang="zh-CN" sz="1600" dirty="0" err="1">
                <a:effectLst>
                  <a:outerShdw blurRad="38100" dist="38100" dir="2700000" algn="tl">
                    <a:srgbClr val="C0C0C0"/>
                  </a:outerShdw>
                </a:effectLst>
              </a:rPr>
              <a:t>HelloTime</a:t>
            </a:r>
            <a:r>
              <a:rPr lang="en-US" altLang="zh-CN" sz="1600" dirty="0">
                <a:effectLst>
                  <a:outerShdw blurRad="38100" dist="38100" dir="2700000" algn="tl">
                    <a:srgbClr val="C0C0C0"/>
                  </a:outerShdw>
                </a:effectLst>
              </a:rPr>
              <a:t> : 2</a:t>
            </a:r>
          </a:p>
          <a:p>
            <a:pPr marL="342900" indent="-342900">
              <a:lnSpc>
                <a:spcPct val="130000"/>
              </a:lnSpc>
              <a:spcBef>
                <a:spcPct val="0"/>
              </a:spcBef>
            </a:pPr>
            <a:r>
              <a:rPr lang="en-US" altLang="zh-CN" sz="1600" dirty="0" err="1">
                <a:effectLst>
                  <a:outerShdw blurRad="38100" dist="38100" dir="2700000" algn="tl">
                    <a:srgbClr val="C0C0C0"/>
                  </a:outerShdw>
                </a:effectLst>
              </a:rPr>
              <a:t>ForwardDelay</a:t>
            </a:r>
            <a:r>
              <a:rPr lang="en-US" altLang="zh-CN" sz="1600" dirty="0">
                <a:effectLst>
                  <a:outerShdw blurRad="38100" dist="38100" dir="2700000" algn="tl">
                    <a:srgbClr val="C0C0C0"/>
                  </a:outerShdw>
                </a:effectLst>
              </a:rPr>
              <a:t> : 15</a:t>
            </a:r>
          </a:p>
          <a:p>
            <a:pPr marL="342900" indent="-342900">
              <a:lnSpc>
                <a:spcPct val="130000"/>
              </a:lnSpc>
              <a:spcBef>
                <a:spcPct val="0"/>
              </a:spcBef>
            </a:pPr>
            <a:r>
              <a:rPr lang="en-US" altLang="zh-CN" sz="1600" dirty="0" err="1">
                <a:effectLst>
                  <a:outerShdw blurRad="38100" dist="38100" dir="2700000" algn="tl">
                    <a:srgbClr val="C0C0C0"/>
                  </a:outerShdw>
                </a:effectLst>
              </a:rPr>
              <a:t>BridgeMaxAge</a:t>
            </a:r>
            <a:r>
              <a:rPr lang="en-US" altLang="zh-CN" sz="1600" dirty="0">
                <a:effectLst>
                  <a:outerShdw blurRad="38100" dist="38100" dir="2700000" algn="tl">
                    <a:srgbClr val="C0C0C0"/>
                  </a:outerShdw>
                </a:effectLst>
              </a:rPr>
              <a:t> : 20</a:t>
            </a:r>
          </a:p>
          <a:p>
            <a:pPr marL="342900" indent="-342900">
              <a:lnSpc>
                <a:spcPct val="130000"/>
              </a:lnSpc>
              <a:spcBef>
                <a:spcPct val="0"/>
              </a:spcBef>
            </a:pPr>
            <a:r>
              <a:rPr lang="en-US" altLang="zh-CN" sz="1600" dirty="0" err="1">
                <a:effectLst>
                  <a:outerShdw blurRad="38100" dist="38100" dir="2700000" algn="tl">
                    <a:srgbClr val="C0C0C0"/>
                  </a:outerShdw>
                </a:effectLst>
              </a:rPr>
              <a:t>BridgeHelloTime</a:t>
            </a:r>
            <a:r>
              <a:rPr lang="en-US" altLang="zh-CN" sz="1600" dirty="0">
                <a:effectLst>
                  <a:outerShdw blurRad="38100" dist="38100" dir="2700000" algn="tl">
                    <a:srgbClr val="C0C0C0"/>
                  </a:outerShdw>
                </a:effectLst>
              </a:rPr>
              <a:t> : 2</a:t>
            </a:r>
          </a:p>
          <a:p>
            <a:pPr marL="342900" indent="-342900">
              <a:lnSpc>
                <a:spcPct val="130000"/>
              </a:lnSpc>
              <a:spcBef>
                <a:spcPct val="0"/>
              </a:spcBef>
            </a:pPr>
            <a:r>
              <a:rPr lang="en-US" altLang="zh-CN" sz="1600" dirty="0" err="1">
                <a:effectLst>
                  <a:outerShdw blurRad="38100" dist="38100" dir="2700000" algn="tl">
                    <a:srgbClr val="C0C0C0"/>
                  </a:outerShdw>
                </a:effectLst>
              </a:rPr>
              <a:t>BridgeForwardDelay</a:t>
            </a:r>
            <a:r>
              <a:rPr lang="en-US" altLang="zh-CN" sz="1600" dirty="0">
                <a:effectLst>
                  <a:outerShdw blurRad="38100" dist="38100" dir="2700000" algn="tl">
                    <a:srgbClr val="C0C0C0"/>
                  </a:outerShdw>
                </a:effectLst>
              </a:rPr>
              <a:t> : 15</a:t>
            </a:r>
          </a:p>
          <a:p>
            <a:pPr marL="342900" indent="-342900">
              <a:lnSpc>
                <a:spcPct val="130000"/>
              </a:lnSpc>
              <a:spcBef>
                <a:spcPct val="0"/>
              </a:spcBef>
            </a:pPr>
            <a:r>
              <a:rPr lang="en-US" altLang="zh-CN" sz="1600" dirty="0" err="1">
                <a:effectLst>
                  <a:outerShdw blurRad="38100" dist="38100" dir="2700000" algn="tl">
                    <a:srgbClr val="C0C0C0"/>
                  </a:outerShdw>
                </a:effectLst>
              </a:rPr>
              <a:t>MaxHops</a:t>
            </a:r>
            <a:r>
              <a:rPr lang="en-US" altLang="zh-CN" sz="1600" dirty="0">
                <a:effectLst>
                  <a:outerShdw blurRad="38100" dist="38100" dir="2700000" algn="tl">
                    <a:srgbClr val="C0C0C0"/>
                  </a:outerShdw>
                </a:effectLst>
              </a:rPr>
              <a:t>: 20</a:t>
            </a:r>
          </a:p>
          <a:p>
            <a:pPr marL="342900" indent="-342900">
              <a:lnSpc>
                <a:spcPct val="130000"/>
              </a:lnSpc>
              <a:spcBef>
                <a:spcPct val="0"/>
              </a:spcBef>
            </a:pPr>
            <a:r>
              <a:rPr lang="en-US" altLang="zh-CN" sz="1600" dirty="0" err="1">
                <a:effectLst>
                  <a:outerShdw blurRad="38100" dist="38100" dir="2700000" algn="tl">
                    <a:srgbClr val="C0C0C0"/>
                  </a:outerShdw>
                </a:effectLst>
              </a:rPr>
              <a:t>TxHoldCount</a:t>
            </a:r>
            <a:r>
              <a:rPr lang="en-US" altLang="zh-CN" sz="1600" dirty="0">
                <a:effectLst>
                  <a:outerShdw blurRad="38100" dist="38100" dir="2700000" algn="tl">
                    <a:srgbClr val="C0C0C0"/>
                  </a:outerShdw>
                </a:effectLst>
              </a:rPr>
              <a:t> : 3</a:t>
            </a:r>
          </a:p>
          <a:p>
            <a:pPr marL="342900" indent="-342900">
              <a:lnSpc>
                <a:spcPct val="130000"/>
              </a:lnSpc>
              <a:spcBef>
                <a:spcPct val="0"/>
              </a:spcBef>
            </a:pPr>
            <a:endParaRPr lang="en-US" altLang="zh-CN" sz="1600" dirty="0">
              <a:effectLst>
                <a:outerShdw blurRad="38100" dist="38100" dir="2700000" algn="tl">
                  <a:srgbClr val="C0C0C0"/>
                </a:outerShdw>
              </a:effectLst>
            </a:endParaRPr>
          </a:p>
        </p:txBody>
      </p:sp>
      <p:sp>
        <p:nvSpPr>
          <p:cNvPr id="421893" name="Text Box 5"/>
          <p:cNvSpPr txBox="1">
            <a:spLocks noChangeArrowheads="1"/>
          </p:cNvSpPr>
          <p:nvPr/>
        </p:nvSpPr>
        <p:spPr bwMode="auto">
          <a:xfrm>
            <a:off x="4787900" y="2652713"/>
            <a:ext cx="3960813" cy="3584575"/>
          </a:xfrm>
          <a:prstGeom prst="rect">
            <a:avLst/>
          </a:prstGeom>
          <a:noFill/>
          <a:ln w="9525" algn="ctr">
            <a:noFill/>
            <a:miter lim="800000"/>
            <a:headEnd/>
            <a:tailEnd/>
          </a:ln>
          <a:effectLst/>
        </p:spPr>
        <p:txBody>
          <a:bodyPr>
            <a:spAutoFit/>
          </a:bodyPr>
          <a:lstStyle/>
          <a:p>
            <a:pPr marL="342900" indent="-342900">
              <a:lnSpc>
                <a:spcPct val="130000"/>
              </a:lnSpc>
              <a:spcBef>
                <a:spcPct val="0"/>
              </a:spcBef>
            </a:pPr>
            <a:r>
              <a:rPr lang="en-US" altLang="zh-CN" sz="1600" dirty="0" err="1">
                <a:effectLst>
                  <a:outerShdw blurRad="38100" dist="38100" dir="2700000" algn="tl">
                    <a:srgbClr val="C0C0C0"/>
                  </a:outerShdw>
                </a:effectLst>
              </a:rPr>
              <a:t>PathCostMethod</a:t>
            </a:r>
            <a:r>
              <a:rPr lang="en-US" altLang="zh-CN" sz="1600" dirty="0">
                <a:effectLst>
                  <a:outerShdw blurRad="38100" dist="38100" dir="2700000" algn="tl">
                    <a:srgbClr val="C0C0C0"/>
                  </a:outerShdw>
                </a:effectLst>
              </a:rPr>
              <a:t> : Long</a:t>
            </a:r>
          </a:p>
          <a:p>
            <a:pPr marL="342900" indent="-342900">
              <a:lnSpc>
                <a:spcPct val="130000"/>
              </a:lnSpc>
              <a:spcBef>
                <a:spcPct val="0"/>
              </a:spcBef>
            </a:pPr>
            <a:r>
              <a:rPr lang="en-US" altLang="zh-CN" sz="1600" dirty="0" err="1">
                <a:effectLst>
                  <a:outerShdw blurRad="38100" dist="38100" dir="2700000" algn="tl">
                    <a:srgbClr val="C0C0C0"/>
                  </a:outerShdw>
                </a:effectLst>
              </a:rPr>
              <a:t>BPDUGuard</a:t>
            </a:r>
            <a:r>
              <a:rPr lang="en-US" altLang="zh-CN" sz="1600" dirty="0">
                <a:effectLst>
                  <a:outerShdw blurRad="38100" dist="38100" dir="2700000" algn="tl">
                    <a:srgbClr val="C0C0C0"/>
                  </a:outerShdw>
                </a:effectLst>
              </a:rPr>
              <a:t> : Disabled</a:t>
            </a:r>
          </a:p>
          <a:p>
            <a:pPr marL="342900" indent="-342900">
              <a:lnSpc>
                <a:spcPct val="130000"/>
              </a:lnSpc>
              <a:spcBef>
                <a:spcPct val="0"/>
              </a:spcBef>
            </a:pPr>
            <a:r>
              <a:rPr lang="en-US" altLang="zh-CN" sz="1600" dirty="0" err="1">
                <a:effectLst>
                  <a:outerShdw blurRad="38100" dist="38100" dir="2700000" algn="tl">
                    <a:srgbClr val="C0C0C0"/>
                  </a:outerShdw>
                </a:effectLst>
              </a:rPr>
              <a:t>BPDUFilter</a:t>
            </a:r>
            <a:r>
              <a:rPr lang="en-US" altLang="zh-CN" sz="1600" dirty="0">
                <a:effectLst>
                  <a:outerShdw blurRad="38100" dist="38100" dir="2700000" algn="tl">
                    <a:srgbClr val="C0C0C0"/>
                  </a:outerShdw>
                </a:effectLst>
              </a:rPr>
              <a:t> : Disabled</a:t>
            </a:r>
          </a:p>
          <a:p>
            <a:pPr marL="342900" indent="-342900">
              <a:lnSpc>
                <a:spcPct val="130000"/>
              </a:lnSpc>
              <a:spcBef>
                <a:spcPct val="0"/>
              </a:spcBef>
            </a:pPr>
            <a:r>
              <a:rPr lang="en-US" altLang="zh-CN" sz="1600" dirty="0" err="1">
                <a:effectLst>
                  <a:outerShdw blurRad="38100" dist="38100" dir="2700000" algn="tl">
                    <a:srgbClr val="C0C0C0"/>
                  </a:outerShdw>
                </a:effectLst>
              </a:rPr>
              <a:t>BridgeAddr</a:t>
            </a:r>
            <a:r>
              <a:rPr lang="en-US" altLang="zh-CN" sz="1600" dirty="0">
                <a:effectLst>
                  <a:outerShdw blurRad="38100" dist="38100" dir="2700000" algn="tl">
                    <a:srgbClr val="C0C0C0"/>
                  </a:outerShdw>
                </a:effectLst>
              </a:rPr>
              <a:t> : 00d0.f8b4.e54b</a:t>
            </a:r>
          </a:p>
          <a:p>
            <a:pPr marL="342900" indent="-342900">
              <a:lnSpc>
                <a:spcPct val="130000"/>
              </a:lnSpc>
              <a:spcBef>
                <a:spcPct val="0"/>
              </a:spcBef>
            </a:pPr>
            <a:r>
              <a:rPr lang="en-US" altLang="zh-CN" sz="1600" b="1" dirty="0">
                <a:effectLst>
                  <a:outerShdw blurRad="38100" dist="38100" dir="2700000" algn="tl">
                    <a:srgbClr val="C0C0C0"/>
                  </a:outerShdw>
                </a:effectLst>
              </a:rPr>
              <a:t>Priority: 4096</a:t>
            </a:r>
          </a:p>
          <a:p>
            <a:pPr marL="342900" indent="-342900">
              <a:lnSpc>
                <a:spcPct val="130000"/>
              </a:lnSpc>
              <a:spcBef>
                <a:spcPct val="0"/>
              </a:spcBef>
            </a:pPr>
            <a:r>
              <a:rPr lang="en-US" altLang="zh-CN" sz="1600" dirty="0" err="1">
                <a:effectLst>
                  <a:outerShdw blurRad="38100" dist="38100" dir="2700000" algn="tl">
                    <a:srgbClr val="C0C0C0"/>
                  </a:outerShdw>
                </a:effectLst>
              </a:rPr>
              <a:t>TimeSinceTopologyChange</a:t>
            </a:r>
            <a:r>
              <a:rPr lang="en-US" altLang="zh-CN" sz="1600" dirty="0">
                <a:effectLst>
                  <a:outerShdw blurRad="38100" dist="38100" dir="2700000" algn="tl">
                    <a:srgbClr val="C0C0C0"/>
                  </a:outerShdw>
                </a:effectLst>
              </a:rPr>
              <a:t> : 0d:0h:2m:42s</a:t>
            </a:r>
          </a:p>
          <a:p>
            <a:pPr marL="342900" indent="-342900">
              <a:lnSpc>
                <a:spcPct val="130000"/>
              </a:lnSpc>
              <a:spcBef>
                <a:spcPct val="0"/>
              </a:spcBef>
            </a:pPr>
            <a:r>
              <a:rPr lang="en-US" altLang="zh-CN" sz="1600" dirty="0" err="1">
                <a:effectLst>
                  <a:outerShdw blurRad="38100" dist="38100" dir="2700000" algn="tl">
                    <a:srgbClr val="C0C0C0"/>
                  </a:outerShdw>
                </a:effectLst>
              </a:rPr>
              <a:t>TopologyChanges</a:t>
            </a:r>
            <a:r>
              <a:rPr lang="en-US" altLang="zh-CN" sz="1600" dirty="0">
                <a:effectLst>
                  <a:outerShdw blurRad="38100" dist="38100" dir="2700000" algn="tl">
                    <a:srgbClr val="C0C0C0"/>
                  </a:outerShdw>
                </a:effectLst>
              </a:rPr>
              <a:t> : 7</a:t>
            </a:r>
          </a:p>
          <a:p>
            <a:pPr marL="342900" indent="-342900">
              <a:lnSpc>
                <a:spcPct val="130000"/>
              </a:lnSpc>
              <a:spcBef>
                <a:spcPct val="0"/>
              </a:spcBef>
            </a:pPr>
            <a:r>
              <a:rPr lang="en-US" altLang="zh-CN" sz="1600" dirty="0" err="1">
                <a:effectLst>
                  <a:outerShdw blurRad="38100" dist="38100" dir="2700000" algn="tl">
                    <a:srgbClr val="C0C0C0"/>
                  </a:outerShdw>
                </a:effectLst>
              </a:rPr>
              <a:t>DesignatedRoot</a:t>
            </a:r>
            <a:r>
              <a:rPr lang="en-US" altLang="zh-CN" sz="1600" dirty="0">
                <a:effectLst>
                  <a:outerShdw blurRad="38100" dist="38100" dir="2700000" algn="tl">
                    <a:srgbClr val="C0C0C0"/>
                  </a:outerShdw>
                </a:effectLst>
              </a:rPr>
              <a:t> : 1000.00d0.f8b4.e54b</a:t>
            </a:r>
          </a:p>
          <a:p>
            <a:pPr marL="342900" indent="-342900">
              <a:lnSpc>
                <a:spcPct val="130000"/>
              </a:lnSpc>
              <a:spcBef>
                <a:spcPct val="0"/>
              </a:spcBef>
            </a:pPr>
            <a:r>
              <a:rPr lang="en-US" altLang="zh-CN" sz="1600" b="1" dirty="0" err="1">
                <a:effectLst>
                  <a:outerShdw blurRad="38100" dist="38100" dir="2700000" algn="tl">
                    <a:srgbClr val="C0C0C0"/>
                  </a:outerShdw>
                </a:effectLst>
              </a:rPr>
              <a:t>RootCost</a:t>
            </a:r>
            <a:r>
              <a:rPr lang="en-US" altLang="zh-CN" sz="1600" b="1" dirty="0">
                <a:effectLst>
                  <a:outerShdw blurRad="38100" dist="38100" dir="2700000" algn="tl">
                    <a:srgbClr val="C0C0C0"/>
                  </a:outerShdw>
                </a:effectLst>
              </a:rPr>
              <a:t> : 0</a:t>
            </a:r>
          </a:p>
          <a:p>
            <a:pPr marL="342900" indent="-342900">
              <a:lnSpc>
                <a:spcPct val="130000"/>
              </a:lnSpc>
              <a:spcBef>
                <a:spcPct val="0"/>
              </a:spcBef>
            </a:pPr>
            <a:r>
              <a:rPr lang="en-US" altLang="zh-CN" sz="1600" b="1" dirty="0" err="1">
                <a:effectLst>
                  <a:outerShdw blurRad="38100" dist="38100" dir="2700000" algn="tl">
                    <a:srgbClr val="C0C0C0"/>
                  </a:outerShdw>
                </a:effectLst>
              </a:rPr>
              <a:t>RootPort</a:t>
            </a:r>
            <a:r>
              <a:rPr lang="en-US" altLang="zh-CN" sz="1600" b="1" dirty="0">
                <a:effectLst>
                  <a:outerShdw blurRad="38100" dist="38100" dir="2700000" algn="tl">
                    <a:srgbClr val="C0C0C0"/>
                  </a:outerShdw>
                </a:effectLst>
              </a:rPr>
              <a:t> : 0</a:t>
            </a:r>
            <a:r>
              <a:rPr lang="en-US" altLang="zh-CN" sz="1600" dirty="0">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5"/>
          <p:cNvGrpSpPr>
            <a:grpSpLocks/>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7174" name="Picture 7"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179388" y="3141663"/>
            <a:ext cx="4030663" cy="820737"/>
          </a:xfrm>
          <a:prstGeom prst="rect">
            <a:avLst/>
          </a:prstGeom>
          <a:noFill/>
          <a:ln w="9525">
            <a:noFill/>
            <a:miter lim="800000"/>
            <a:headEnd/>
            <a:tailEnd/>
          </a:ln>
          <a:effectLst/>
        </p:spPr>
        <p:txBody>
          <a:bodyPr/>
          <a:lstStyle/>
          <a:p>
            <a:pPr marL="342900" indent="-342900" algn="ctr">
              <a:lnSpc>
                <a:spcPct val="150000"/>
              </a:lnSpc>
              <a:spcBef>
                <a:spcPct val="20000"/>
              </a:spcBef>
              <a:buFont typeface="Wingdings" pitchFamily="2" charset="2"/>
              <a:buNone/>
              <a:defRPr/>
            </a:pPr>
            <a:r>
              <a:rPr lang="zh-CN" altLang="en-US" sz="2800" b="1">
                <a:solidFill>
                  <a:schemeClr val="bg1"/>
                </a:solidFill>
                <a:effectLst>
                  <a:outerShdw blurRad="38100" dist="38100" dir="2700000" algn="tl">
                    <a:srgbClr val="C0C0C0"/>
                  </a:outerShdw>
                </a:effectLst>
                <a:ea typeface="黑体" pitchFamily="2" charset="-122"/>
              </a:rPr>
              <a:t>传统生成树的问题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pPr eaLnBrk="1" hangingPunct="1">
              <a:defRPr/>
            </a:pPr>
            <a:r>
              <a:rPr lang="zh-CN" altLang="en-US" smtClean="0"/>
              <a:t>传统生成树的问题</a:t>
            </a:r>
          </a:p>
        </p:txBody>
      </p:sp>
      <p:sp>
        <p:nvSpPr>
          <p:cNvPr id="534531" name="Rectangle 3"/>
          <p:cNvSpPr>
            <a:spLocks noGrp="1" noChangeArrowheads="1"/>
          </p:cNvSpPr>
          <p:nvPr>
            <p:ph type="body" idx="1"/>
          </p:nvPr>
        </p:nvSpPr>
        <p:spPr>
          <a:xfrm>
            <a:off x="457200" y="4005263"/>
            <a:ext cx="8291513" cy="2159000"/>
          </a:xfrm>
        </p:spPr>
        <p:txBody>
          <a:bodyPr/>
          <a:lstStyle/>
          <a:p>
            <a:pPr eaLnBrk="1" hangingPunct="1">
              <a:defRPr/>
            </a:pPr>
            <a:r>
              <a:rPr lang="en-US" altLang="zh-CN" smtClean="0"/>
              <a:t>STP</a:t>
            </a:r>
            <a:r>
              <a:rPr lang="zh-CN" altLang="en-US" smtClean="0"/>
              <a:t>和</a:t>
            </a:r>
            <a:r>
              <a:rPr lang="en-US" altLang="zh-CN" smtClean="0"/>
              <a:t>RSTP</a:t>
            </a:r>
            <a:r>
              <a:rPr lang="zh-CN" altLang="en-US" smtClean="0"/>
              <a:t>，在网络中进行生成树计算的时候都没有考虑到</a:t>
            </a:r>
            <a:r>
              <a:rPr lang="en-US" altLang="zh-CN" smtClean="0"/>
              <a:t>VLAN</a:t>
            </a:r>
            <a:r>
              <a:rPr lang="zh-CN" altLang="en-US" smtClean="0"/>
              <a:t>的情况 </a:t>
            </a:r>
          </a:p>
          <a:p>
            <a:pPr eaLnBrk="1" hangingPunct="1">
              <a:defRPr/>
            </a:pPr>
            <a:r>
              <a:rPr lang="zh-CN" altLang="en-US" smtClean="0"/>
              <a:t>传统生成树的计算结果可能会导致</a:t>
            </a:r>
            <a:r>
              <a:rPr lang="en-US" altLang="zh-CN" smtClean="0"/>
              <a:t>VLAN</a:t>
            </a:r>
            <a:r>
              <a:rPr lang="zh-CN" altLang="en-US" smtClean="0"/>
              <a:t>之间通信的链路被阻断</a:t>
            </a:r>
          </a:p>
          <a:p>
            <a:pPr eaLnBrk="1" hangingPunct="1">
              <a:defRPr/>
            </a:pPr>
            <a:r>
              <a:rPr lang="zh-CN" altLang="en-US" smtClean="0"/>
              <a:t>例如上图中的</a:t>
            </a:r>
            <a:r>
              <a:rPr lang="en-US" altLang="zh-CN" smtClean="0"/>
              <a:t>switchA</a:t>
            </a:r>
            <a:r>
              <a:rPr lang="zh-CN" altLang="en-US" smtClean="0"/>
              <a:t>和</a:t>
            </a:r>
            <a:r>
              <a:rPr lang="en-US" altLang="zh-CN" smtClean="0"/>
              <a:t>switchC</a:t>
            </a:r>
            <a:r>
              <a:rPr lang="zh-CN" altLang="en-US" smtClean="0"/>
              <a:t>之间的链路被阻断</a:t>
            </a:r>
          </a:p>
        </p:txBody>
      </p:sp>
      <p:pic>
        <p:nvPicPr>
          <p:cNvPr id="8196" name="Picture 4"/>
          <p:cNvPicPr>
            <a:picLocks noChangeAspect="1" noChangeArrowheads="1"/>
          </p:cNvPicPr>
          <p:nvPr/>
        </p:nvPicPr>
        <p:blipFill>
          <a:blip r:embed="rId2"/>
          <a:srcRect/>
          <a:stretch>
            <a:fillRect/>
          </a:stretch>
        </p:blipFill>
        <p:spPr bwMode="auto">
          <a:xfrm>
            <a:off x="2124075" y="1125538"/>
            <a:ext cx="4248150" cy="276066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3"/>
          <p:cNvGrpSpPr>
            <a:grpSpLocks/>
          </p:cNvGrpSpPr>
          <p:nvPr/>
        </p:nvGrpSpPr>
        <p:grpSpPr bwMode="auto">
          <a:xfrm>
            <a:off x="0" y="2060575"/>
            <a:ext cx="9144000" cy="2952750"/>
            <a:chOff x="0" y="1298"/>
            <a:chExt cx="5760" cy="1860"/>
          </a:xfrm>
        </p:grpSpPr>
        <p:sp>
          <p:nvSpPr>
            <p:cNvPr id="536580"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9222" name="Picture 5"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536582" name="Rectangle 6"/>
          <p:cNvSpPr>
            <a:spLocks noChangeArrowheads="1"/>
          </p:cNvSpPr>
          <p:nvPr/>
        </p:nvSpPr>
        <p:spPr bwMode="auto">
          <a:xfrm>
            <a:off x="-252413" y="3141663"/>
            <a:ext cx="4030663" cy="820737"/>
          </a:xfrm>
          <a:prstGeom prst="rect">
            <a:avLst/>
          </a:prstGeom>
          <a:noFill/>
          <a:ln w="9525">
            <a:noFill/>
            <a:miter lim="800000"/>
            <a:headEnd/>
            <a:tailEnd/>
          </a:ln>
          <a:effectLst/>
        </p:spPr>
        <p:txBody>
          <a:bodyPr/>
          <a:lstStyle/>
          <a:p>
            <a:pPr marL="342900" indent="-342900" algn="ctr">
              <a:lnSpc>
                <a:spcPct val="150000"/>
              </a:lnSpc>
              <a:spcBef>
                <a:spcPct val="20000"/>
              </a:spcBef>
              <a:buFont typeface="Wingdings" pitchFamily="2" charset="2"/>
              <a:buNone/>
              <a:defRPr/>
            </a:pPr>
            <a:r>
              <a:rPr lang="en-US" altLang="zh-CN" sz="2800" b="1" dirty="0">
                <a:solidFill>
                  <a:schemeClr val="bg1"/>
                </a:solidFill>
                <a:effectLst>
                  <a:outerShdw blurRad="38100" dist="38100" dir="2700000" algn="tl">
                    <a:srgbClr val="C0C0C0"/>
                  </a:outerShdw>
                </a:effectLst>
                <a:ea typeface="黑体" pitchFamily="2" charset="-122"/>
              </a:rPr>
              <a:t>MSTP</a:t>
            </a:r>
            <a:r>
              <a:rPr lang="zh-CN" altLang="en-US" sz="2800" b="1" dirty="0">
                <a:solidFill>
                  <a:schemeClr val="bg1"/>
                </a:solidFill>
                <a:effectLst>
                  <a:outerShdw blurRad="38100" dist="38100" dir="2700000" algn="tl">
                    <a:srgbClr val="C0C0C0"/>
                  </a:outerShdw>
                </a:effectLst>
                <a:ea typeface="黑体" pitchFamily="2" charset="-122"/>
              </a:rPr>
              <a:t>区域与实例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pPr eaLnBrk="1" hangingPunct="1">
              <a:defRPr/>
            </a:pPr>
            <a:r>
              <a:rPr lang="zh-CN" altLang="en-US" smtClean="0"/>
              <a:t>多生成树协议</a:t>
            </a:r>
            <a:r>
              <a:rPr lang="en-US" altLang="zh-CN" smtClean="0"/>
              <a:t>(MSTP)</a:t>
            </a:r>
          </a:p>
        </p:txBody>
      </p:sp>
      <p:sp>
        <p:nvSpPr>
          <p:cNvPr id="547843" name="Rectangle 3"/>
          <p:cNvSpPr>
            <a:spLocks noChangeArrowheads="1"/>
          </p:cNvSpPr>
          <p:nvPr/>
        </p:nvSpPr>
        <p:spPr bwMode="auto">
          <a:xfrm>
            <a:off x="468313" y="1125538"/>
            <a:ext cx="7272337" cy="719137"/>
          </a:xfrm>
          <a:prstGeom prst="rect">
            <a:avLst/>
          </a:prstGeom>
          <a:noFill/>
          <a:ln w="9525">
            <a:noFill/>
            <a:miter lim="800000"/>
            <a:headEnd/>
            <a:tailEnd/>
          </a:ln>
          <a:effectLst/>
        </p:spPr>
        <p:txBody>
          <a:bodyPr/>
          <a:lstStyle/>
          <a:p>
            <a:pPr marL="342900" indent="-342900">
              <a:lnSpc>
                <a:spcPct val="150000"/>
              </a:lnSpc>
              <a:spcBef>
                <a:spcPct val="20000"/>
              </a:spcBef>
              <a:buFont typeface="Wingdings" pitchFamily="2" charset="2"/>
              <a:buChar char="§"/>
              <a:defRPr/>
            </a:pPr>
            <a:r>
              <a:rPr lang="zh-CN" altLang="en-US" sz="2100" dirty="0">
                <a:solidFill>
                  <a:srgbClr val="A4001B"/>
                </a:solidFill>
                <a:effectLst>
                  <a:outerShdw blurRad="38100" dist="38100" dir="2700000" algn="tl">
                    <a:srgbClr val="C0C0C0"/>
                  </a:outerShdw>
                </a:effectLst>
                <a:ea typeface="黑体" pitchFamily="2" charset="-122"/>
              </a:rPr>
              <a:t>多生成树协议</a:t>
            </a:r>
            <a:r>
              <a:rPr lang="en-US" altLang="zh-CN" sz="2100" dirty="0">
                <a:solidFill>
                  <a:srgbClr val="A4001B"/>
                </a:solidFill>
                <a:effectLst>
                  <a:outerShdw blurRad="38100" dist="38100" dir="2700000" algn="tl">
                    <a:srgbClr val="C0C0C0"/>
                  </a:outerShdw>
                </a:effectLst>
                <a:ea typeface="黑体" pitchFamily="2" charset="-122"/>
              </a:rPr>
              <a:t>MSTP</a:t>
            </a:r>
          </a:p>
          <a:p>
            <a:pPr marL="342900" indent="-342900">
              <a:lnSpc>
                <a:spcPct val="150000"/>
              </a:lnSpc>
              <a:spcBef>
                <a:spcPct val="20000"/>
              </a:spcBef>
              <a:buFont typeface="Wingdings" pitchFamily="2" charset="2"/>
              <a:buNone/>
              <a:defRPr/>
            </a:pPr>
            <a:r>
              <a:rPr lang="zh-CN" altLang="en-US" sz="2100" dirty="0">
                <a:solidFill>
                  <a:srgbClr val="A4001B"/>
                </a:solidFill>
                <a:effectLst>
                  <a:outerShdw blurRad="38100" dist="38100" dir="2700000" algn="tl">
                    <a:srgbClr val="C0C0C0"/>
                  </a:outerShdw>
                </a:effectLst>
                <a:ea typeface="黑体" pitchFamily="2" charset="-122"/>
              </a:rPr>
              <a:t>　　</a:t>
            </a:r>
          </a:p>
        </p:txBody>
      </p:sp>
      <p:sp>
        <p:nvSpPr>
          <p:cNvPr id="547844" name="Rectangle 4"/>
          <p:cNvSpPr>
            <a:spLocks noChangeArrowheads="1"/>
          </p:cNvSpPr>
          <p:nvPr/>
        </p:nvSpPr>
        <p:spPr bwMode="auto">
          <a:xfrm>
            <a:off x="0" y="2643188"/>
            <a:ext cx="9144000" cy="0"/>
          </a:xfrm>
          <a:prstGeom prst="rect">
            <a:avLst/>
          </a:prstGeom>
          <a:noFill/>
          <a:ln w="9525" algn="ctr">
            <a:noFill/>
            <a:miter lim="800000"/>
            <a:headEnd/>
            <a:tailEnd/>
          </a:ln>
          <a:effectLst/>
        </p:spPr>
        <p:txBody>
          <a:bodyPr wrap="none" anchor="ctr">
            <a:spAutoFit/>
          </a:bodyPr>
          <a:lstStyle/>
          <a:p>
            <a:pPr>
              <a:defRPr/>
            </a:pPr>
            <a:endParaRPr lang="zh-CN" altLang="en-US"/>
          </a:p>
        </p:txBody>
      </p:sp>
      <p:sp>
        <p:nvSpPr>
          <p:cNvPr id="547845" name="Rectangle 5"/>
          <p:cNvSpPr>
            <a:spLocks noChangeArrowheads="1"/>
          </p:cNvSpPr>
          <p:nvPr/>
        </p:nvSpPr>
        <p:spPr bwMode="auto">
          <a:xfrm>
            <a:off x="0" y="2657475"/>
            <a:ext cx="9144000" cy="0"/>
          </a:xfrm>
          <a:prstGeom prst="rect">
            <a:avLst/>
          </a:prstGeom>
          <a:noFill/>
          <a:ln w="9525" algn="ctr">
            <a:noFill/>
            <a:miter lim="800000"/>
            <a:headEnd/>
            <a:tailEnd/>
          </a:ln>
          <a:effectLst/>
        </p:spPr>
        <p:txBody>
          <a:bodyPr wrap="none" anchor="ctr">
            <a:spAutoFit/>
          </a:bodyPr>
          <a:lstStyle/>
          <a:p>
            <a:pPr>
              <a:defRPr/>
            </a:pPr>
            <a:endParaRPr lang="zh-CN" altLang="en-US"/>
          </a:p>
        </p:txBody>
      </p:sp>
      <p:sp>
        <p:nvSpPr>
          <p:cNvPr id="547846" name="Rectangle 6"/>
          <p:cNvSpPr>
            <a:spLocks noChangeArrowheads="1"/>
          </p:cNvSpPr>
          <p:nvPr/>
        </p:nvSpPr>
        <p:spPr bwMode="auto">
          <a:xfrm>
            <a:off x="0" y="2471738"/>
            <a:ext cx="9144000" cy="0"/>
          </a:xfrm>
          <a:prstGeom prst="rect">
            <a:avLst/>
          </a:prstGeom>
          <a:noFill/>
          <a:ln w="9525" algn="ctr">
            <a:noFill/>
            <a:miter lim="800000"/>
            <a:headEnd/>
            <a:tailEnd/>
          </a:ln>
          <a:effectLst/>
        </p:spPr>
        <p:txBody>
          <a:bodyPr wrap="none" anchor="ctr">
            <a:spAutoFit/>
          </a:bodyPr>
          <a:lstStyle/>
          <a:p>
            <a:pPr>
              <a:defRPr/>
            </a:pPr>
            <a:endParaRPr lang="zh-CN" altLang="en-US"/>
          </a:p>
        </p:txBody>
      </p:sp>
      <p:sp>
        <p:nvSpPr>
          <p:cNvPr id="547847" name="Rectangle 7"/>
          <p:cNvSpPr>
            <a:spLocks noChangeArrowheads="1"/>
          </p:cNvSpPr>
          <p:nvPr/>
        </p:nvSpPr>
        <p:spPr bwMode="auto">
          <a:xfrm>
            <a:off x="0" y="2486025"/>
            <a:ext cx="9144000" cy="0"/>
          </a:xfrm>
          <a:prstGeom prst="rect">
            <a:avLst/>
          </a:prstGeom>
          <a:noFill/>
          <a:ln w="9525" algn="ctr">
            <a:noFill/>
            <a:miter lim="800000"/>
            <a:headEnd/>
            <a:tailEnd/>
          </a:ln>
          <a:effectLst/>
        </p:spPr>
        <p:txBody>
          <a:bodyPr wrap="none" anchor="ctr">
            <a:spAutoFit/>
          </a:bodyPr>
          <a:lstStyle/>
          <a:p>
            <a:pPr>
              <a:defRPr/>
            </a:pPr>
            <a:endParaRPr lang="zh-CN" altLang="en-US"/>
          </a:p>
        </p:txBody>
      </p:sp>
      <p:graphicFrame>
        <p:nvGraphicFramePr>
          <p:cNvPr id="1026" name="Object 8"/>
          <p:cNvGraphicFramePr>
            <a:graphicFrameLocks noChangeAspect="1"/>
          </p:cNvGraphicFramePr>
          <p:nvPr>
            <p:ph idx="1"/>
          </p:nvPr>
        </p:nvGraphicFramePr>
        <p:xfrm>
          <a:off x="1692275" y="2060575"/>
          <a:ext cx="5184775" cy="3708400"/>
        </p:xfrm>
        <a:graphic>
          <a:graphicData uri="http://schemas.openxmlformats.org/presentationml/2006/ole">
            <p:oleObj spid="_x0000_s1026" name="Visio" r:id="rId4" imgW="3448431" imgH="2466213" progId="Visio.Drawing.11">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eaLnBrk="1" hangingPunct="1">
              <a:defRPr/>
            </a:pPr>
            <a:r>
              <a:rPr lang="zh-CN" altLang="en-US" smtClean="0"/>
              <a:t>多生成树实例</a:t>
            </a:r>
          </a:p>
        </p:txBody>
      </p:sp>
      <p:sp>
        <p:nvSpPr>
          <p:cNvPr id="549891" name="Text Box 3"/>
          <p:cNvSpPr txBox="1">
            <a:spLocks noChangeArrowheads="1"/>
          </p:cNvSpPr>
          <p:nvPr/>
        </p:nvSpPr>
        <p:spPr bwMode="auto">
          <a:xfrm>
            <a:off x="323850" y="1628775"/>
            <a:ext cx="8351838" cy="1192213"/>
          </a:xfrm>
          <a:prstGeom prst="rect">
            <a:avLst/>
          </a:prstGeom>
          <a:noFill/>
          <a:ln w="9525" algn="ctr">
            <a:noFill/>
            <a:miter lim="800000"/>
            <a:headEnd/>
            <a:tailEnd/>
          </a:ln>
          <a:effectLst/>
        </p:spPr>
        <p:txBody>
          <a:bodyPr>
            <a:spAutoFit/>
          </a:bodyPr>
          <a:lstStyle/>
          <a:p>
            <a:pPr>
              <a:lnSpc>
                <a:spcPct val="100000"/>
              </a:lnSpc>
              <a:defRPr/>
            </a:pPr>
            <a:r>
              <a:rPr lang="en-US" altLang="zh-CN">
                <a:effectLst>
                  <a:outerShdw blurRad="38100" dist="38100" dir="2700000" algn="tl">
                    <a:srgbClr val="C0C0C0"/>
                  </a:outerShdw>
                </a:effectLst>
                <a:latin typeface="华文细黑" pitchFamily="2" charset="-122"/>
              </a:rPr>
              <a:t>Instance:</a:t>
            </a:r>
            <a:r>
              <a:rPr lang="zh-CN" altLang="en-US">
                <a:effectLst>
                  <a:outerShdw blurRad="38100" dist="38100" dir="2700000" algn="tl">
                    <a:srgbClr val="C0C0C0"/>
                  </a:outerShdw>
                </a:effectLst>
                <a:latin typeface="华文细黑" pitchFamily="2" charset="-122"/>
              </a:rPr>
              <a:t>一台交换机的一个或多个</a:t>
            </a:r>
            <a:r>
              <a:rPr lang="en-US" altLang="zh-CN">
                <a:effectLst>
                  <a:outerShdw blurRad="38100" dist="38100" dir="2700000" algn="tl">
                    <a:srgbClr val="C0C0C0"/>
                  </a:outerShdw>
                </a:effectLst>
                <a:latin typeface="华文细黑" pitchFamily="2" charset="-122"/>
              </a:rPr>
              <a:t>Vlan</a:t>
            </a:r>
            <a:r>
              <a:rPr lang="zh-CN" altLang="en-US">
                <a:effectLst>
                  <a:outerShdw blurRad="38100" dist="38100" dir="2700000" algn="tl">
                    <a:srgbClr val="C0C0C0"/>
                  </a:outerShdw>
                </a:effectLst>
                <a:latin typeface="华文细黑" pitchFamily="2" charset="-122"/>
              </a:rPr>
              <a:t>的集合</a:t>
            </a:r>
          </a:p>
          <a:p>
            <a:pPr>
              <a:lnSpc>
                <a:spcPct val="100000"/>
              </a:lnSpc>
              <a:defRPr/>
            </a:pPr>
            <a:r>
              <a:rPr lang="zh-CN" altLang="en-US">
                <a:effectLst>
                  <a:outerShdw blurRad="38100" dist="38100" dir="2700000" algn="tl">
                    <a:srgbClr val="C0C0C0"/>
                  </a:outerShdw>
                </a:effectLst>
                <a:latin typeface="华文细黑" pitchFamily="2" charset="-122"/>
              </a:rPr>
              <a:t>因为很多</a:t>
            </a:r>
            <a:r>
              <a:rPr lang="en-US" altLang="zh-CN">
                <a:effectLst>
                  <a:outerShdw blurRad="38100" dist="38100" dir="2700000" algn="tl">
                    <a:srgbClr val="C0C0C0"/>
                  </a:outerShdw>
                </a:effectLst>
                <a:latin typeface="华文细黑" pitchFamily="2" charset="-122"/>
              </a:rPr>
              <a:t>Vlan</a:t>
            </a:r>
            <a:r>
              <a:rPr lang="zh-CN" altLang="en-US">
                <a:effectLst>
                  <a:outerShdw blurRad="38100" dist="38100" dir="2700000" algn="tl">
                    <a:srgbClr val="C0C0C0"/>
                  </a:outerShdw>
                </a:effectLst>
                <a:latin typeface="华文细黑" pitchFamily="2" charset="-122"/>
              </a:rPr>
              <a:t>采用一个</a:t>
            </a:r>
            <a:r>
              <a:rPr lang="en-US" altLang="zh-CN">
                <a:effectLst>
                  <a:outerShdw blurRad="38100" dist="38100" dir="2700000" algn="tl">
                    <a:srgbClr val="C0C0C0"/>
                  </a:outerShdw>
                </a:effectLst>
                <a:latin typeface="华文细黑" pitchFamily="2" charset="-122"/>
              </a:rPr>
              <a:t>Vlan</a:t>
            </a:r>
            <a:r>
              <a:rPr lang="zh-CN" altLang="en-US">
                <a:effectLst>
                  <a:outerShdw blurRad="38100" dist="38100" dir="2700000" algn="tl">
                    <a:srgbClr val="C0C0C0"/>
                  </a:outerShdw>
                </a:effectLst>
                <a:latin typeface="华文细黑" pitchFamily="2" charset="-122"/>
              </a:rPr>
              <a:t>实例，可实现预期的负载均衡</a:t>
            </a:r>
          </a:p>
          <a:p>
            <a:pPr>
              <a:lnSpc>
                <a:spcPct val="100000"/>
              </a:lnSpc>
              <a:defRPr/>
            </a:pPr>
            <a:r>
              <a:rPr lang="zh-CN" altLang="en-US">
                <a:effectLst>
                  <a:outerShdw blurRad="38100" dist="38100" dir="2700000" algn="tl">
                    <a:srgbClr val="C0C0C0"/>
                  </a:outerShdw>
                </a:effectLst>
                <a:latin typeface="华文细黑" pitchFamily="2" charset="-122"/>
              </a:rPr>
              <a:t>交换机只运行二个实例，减少交换机系统的资源</a:t>
            </a:r>
          </a:p>
        </p:txBody>
      </p:sp>
      <p:graphicFrame>
        <p:nvGraphicFramePr>
          <p:cNvPr id="2050" name="Object 4"/>
          <p:cNvGraphicFramePr>
            <a:graphicFrameLocks noChangeAspect="1"/>
          </p:cNvGraphicFramePr>
          <p:nvPr>
            <p:ph idx="1"/>
          </p:nvPr>
        </p:nvGraphicFramePr>
        <p:xfrm>
          <a:off x="4211638" y="3213100"/>
          <a:ext cx="4464050" cy="2879725"/>
        </p:xfrm>
        <a:graphic>
          <a:graphicData uri="http://schemas.openxmlformats.org/presentationml/2006/ole">
            <p:oleObj spid="_x0000_s2050" name="Visio" r:id="rId4" imgW="4348734" imgH="2368677" progId="Visio.Drawing.11">
              <p:embed/>
            </p:oleObj>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pPr eaLnBrk="1" hangingPunct="1">
              <a:defRPr/>
            </a:pPr>
            <a:r>
              <a:rPr lang="zh-CN" altLang="en-US" smtClean="0"/>
              <a:t>多生成树协议的区域</a:t>
            </a:r>
          </a:p>
        </p:txBody>
      </p:sp>
      <p:sp>
        <p:nvSpPr>
          <p:cNvPr id="551939" name="Rectangle 3"/>
          <p:cNvSpPr>
            <a:spLocks noChangeArrowheads="1"/>
          </p:cNvSpPr>
          <p:nvPr/>
        </p:nvSpPr>
        <p:spPr bwMode="auto">
          <a:xfrm>
            <a:off x="323850" y="1196975"/>
            <a:ext cx="8575675" cy="641350"/>
          </a:xfrm>
          <a:prstGeom prst="rect">
            <a:avLst/>
          </a:prstGeom>
          <a:noFill/>
          <a:ln w="9525" algn="ctr">
            <a:noFill/>
            <a:miter lim="800000"/>
            <a:headEnd/>
            <a:tailEnd/>
          </a:ln>
          <a:effectLst/>
        </p:spPr>
        <p:txBody>
          <a:bodyPr>
            <a:spAutoFit/>
          </a:bodyPr>
          <a:lstStyle/>
          <a:p>
            <a:pPr>
              <a:lnSpc>
                <a:spcPct val="100000"/>
              </a:lnSpc>
              <a:spcBef>
                <a:spcPct val="0"/>
              </a:spcBef>
              <a:defRPr/>
            </a:pPr>
            <a:r>
              <a:rPr kumimoji="1" lang="en-US" altLang="zh-CN">
                <a:effectLst>
                  <a:outerShdw blurRad="38100" dist="38100" dir="2700000" algn="tl">
                    <a:srgbClr val="C0C0C0"/>
                  </a:outerShdw>
                </a:effectLst>
              </a:rPr>
              <a:t>MST region</a:t>
            </a:r>
            <a:r>
              <a:rPr kumimoji="1" lang="zh-CN" altLang="en-US">
                <a:effectLst>
                  <a:outerShdw blurRad="38100" dist="38100" dir="2700000" algn="tl">
                    <a:srgbClr val="C0C0C0"/>
                  </a:outerShdw>
                </a:effectLst>
                <a:latin typeface="华文细黑" pitchFamily="2" charset="-122"/>
              </a:rPr>
              <a:t>：有着相同</a:t>
            </a:r>
            <a:r>
              <a:rPr kumimoji="1" lang="en-US" altLang="zh-CN">
                <a:effectLst>
                  <a:outerShdw blurRad="38100" dist="38100" dir="2700000" algn="tl">
                    <a:srgbClr val="C0C0C0"/>
                  </a:outerShdw>
                </a:effectLst>
                <a:latin typeface="华文细黑" pitchFamily="2" charset="-122"/>
              </a:rPr>
              <a:t>instance </a:t>
            </a:r>
            <a:r>
              <a:rPr kumimoji="1" lang="zh-CN" altLang="en-US">
                <a:effectLst>
                  <a:outerShdw blurRad="38100" dist="38100" dir="2700000" algn="tl">
                    <a:srgbClr val="C0C0C0"/>
                  </a:outerShdw>
                </a:effectLst>
                <a:latin typeface="华文细黑" pitchFamily="2" charset="-122"/>
              </a:rPr>
              <a:t>配置的交换机组成的域，运行独立的生成树（</a:t>
            </a:r>
            <a:r>
              <a:rPr kumimoji="1" lang="en-US" altLang="zh-CN">
                <a:effectLst>
                  <a:outerShdw blurRad="38100" dist="38100" dir="2700000" algn="tl">
                    <a:srgbClr val="C0C0C0"/>
                  </a:outerShdw>
                </a:effectLst>
              </a:rPr>
              <a:t>IST</a:t>
            </a:r>
            <a:r>
              <a:rPr kumimoji="1" lang="zh-CN" altLang="en-US">
                <a:effectLst>
                  <a:outerShdw blurRad="38100" dist="38100" dir="2700000" algn="tl">
                    <a:srgbClr val="C0C0C0"/>
                  </a:outerShdw>
                </a:effectLst>
              </a:rPr>
              <a:t>，</a:t>
            </a:r>
            <a:r>
              <a:rPr kumimoji="1" lang="en-US" altLang="zh-CN">
                <a:effectLst>
                  <a:outerShdw blurRad="38100" dist="38100" dir="2700000" algn="tl">
                    <a:srgbClr val="C0C0C0"/>
                  </a:outerShdw>
                </a:effectLst>
              </a:rPr>
              <a:t>internal spanning-tree</a:t>
            </a:r>
            <a:r>
              <a:rPr kumimoji="1" lang="zh-CN" altLang="en-US">
                <a:effectLst>
                  <a:outerShdw blurRad="38100" dist="38100" dir="2700000" algn="tl">
                    <a:srgbClr val="C0C0C0"/>
                  </a:outerShdw>
                </a:effectLst>
                <a:latin typeface="华文细黑" pitchFamily="2" charset="-122"/>
              </a:rPr>
              <a:t>）</a:t>
            </a:r>
          </a:p>
        </p:txBody>
      </p:sp>
      <p:pic>
        <p:nvPicPr>
          <p:cNvPr id="10244" name="Picture 6"/>
          <p:cNvPicPr>
            <a:picLocks noChangeAspect="1" noChangeArrowheads="1"/>
          </p:cNvPicPr>
          <p:nvPr/>
        </p:nvPicPr>
        <p:blipFill>
          <a:blip r:embed="rId2"/>
          <a:srcRect/>
          <a:stretch>
            <a:fillRect/>
          </a:stretch>
        </p:blipFill>
        <p:spPr bwMode="auto">
          <a:xfrm>
            <a:off x="1000125" y="2214563"/>
            <a:ext cx="6769100" cy="285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eaLnBrk="1" hangingPunct="1">
              <a:defRPr/>
            </a:pPr>
            <a:r>
              <a:rPr lang="zh-CN" altLang="en-US" smtClean="0"/>
              <a:t>多生成树协议的区域</a:t>
            </a:r>
          </a:p>
        </p:txBody>
      </p:sp>
      <p:sp>
        <p:nvSpPr>
          <p:cNvPr id="555011" name="Rectangle 3"/>
          <p:cNvSpPr>
            <a:spLocks noGrp="1" noChangeArrowheads="1"/>
          </p:cNvSpPr>
          <p:nvPr>
            <p:ph type="body" idx="1"/>
          </p:nvPr>
        </p:nvSpPr>
        <p:spPr/>
        <p:txBody>
          <a:bodyPr/>
          <a:lstStyle/>
          <a:p>
            <a:pPr eaLnBrk="1" hangingPunct="1">
              <a:defRPr/>
            </a:pPr>
            <a:r>
              <a:rPr lang="en-US" altLang="zh-CN" dirty="0" smtClean="0"/>
              <a:t>MST region</a:t>
            </a:r>
            <a:r>
              <a:rPr lang="zh-CN" altLang="en-US" dirty="0" smtClean="0"/>
              <a:t>的划分</a:t>
            </a:r>
          </a:p>
          <a:p>
            <a:pPr lvl="1" eaLnBrk="1" hangingPunct="1">
              <a:defRPr/>
            </a:pPr>
            <a:r>
              <a:rPr lang="en-US" altLang="zh-CN" sz="1800" dirty="0" smtClean="0"/>
              <a:t>MST</a:t>
            </a:r>
            <a:r>
              <a:rPr lang="zh-CN" altLang="en-US" sz="1800" dirty="0" smtClean="0"/>
              <a:t>配置名称（</a:t>
            </a:r>
            <a:r>
              <a:rPr lang="en-US" altLang="zh-CN" sz="1800" dirty="0" smtClean="0"/>
              <a:t>name</a:t>
            </a:r>
            <a:r>
              <a:rPr lang="zh-CN" altLang="en-US" sz="1800" dirty="0" smtClean="0"/>
              <a:t>）</a:t>
            </a:r>
            <a:r>
              <a:rPr lang="en-US" altLang="zh-CN" sz="1800" dirty="0" smtClean="0"/>
              <a:t>:</a:t>
            </a:r>
            <a:r>
              <a:rPr lang="zh-CN" altLang="en-US" sz="1800" dirty="0" smtClean="0"/>
              <a:t>最长可用</a:t>
            </a:r>
            <a:r>
              <a:rPr lang="en-US" altLang="zh-CN" sz="1800" dirty="0" smtClean="0"/>
              <a:t>32 </a:t>
            </a:r>
            <a:r>
              <a:rPr lang="zh-CN" altLang="en-US" sz="1800" dirty="0" smtClean="0"/>
              <a:t>个字节长的字符串来标识</a:t>
            </a:r>
            <a:r>
              <a:rPr lang="en-US" altLang="zh-CN" sz="1800" dirty="0" smtClean="0"/>
              <a:t>MSTP region</a:t>
            </a:r>
            <a:r>
              <a:rPr lang="zh-CN" altLang="en-US" sz="1800" dirty="0" smtClean="0"/>
              <a:t>。</a:t>
            </a:r>
          </a:p>
          <a:p>
            <a:pPr lvl="1" eaLnBrk="1" hangingPunct="1">
              <a:defRPr/>
            </a:pPr>
            <a:r>
              <a:rPr lang="en-US" altLang="zh-CN" sz="1800" dirty="0" smtClean="0"/>
              <a:t>MST revision number</a:t>
            </a:r>
            <a:r>
              <a:rPr lang="zh-CN" altLang="en-US" sz="1800" dirty="0" smtClean="0"/>
              <a:t>：用一个</a:t>
            </a:r>
            <a:r>
              <a:rPr lang="en-US" altLang="zh-CN" sz="1800" dirty="0" smtClean="0"/>
              <a:t>16bit </a:t>
            </a:r>
            <a:r>
              <a:rPr lang="zh-CN" altLang="en-US" sz="1800" dirty="0" smtClean="0"/>
              <a:t>长的修正值来标识</a:t>
            </a:r>
            <a:r>
              <a:rPr lang="en-US" altLang="zh-CN" sz="1800" dirty="0" smtClean="0"/>
              <a:t>MSTP region</a:t>
            </a:r>
            <a:r>
              <a:rPr lang="zh-CN" altLang="en-US" sz="1800" dirty="0" smtClean="0"/>
              <a:t>。</a:t>
            </a:r>
          </a:p>
          <a:p>
            <a:pPr lvl="1" eaLnBrk="1" hangingPunct="1">
              <a:defRPr/>
            </a:pPr>
            <a:r>
              <a:rPr lang="en-US" altLang="zh-CN" sz="1800" dirty="0" smtClean="0"/>
              <a:t>MST instance</a:t>
            </a:r>
            <a:r>
              <a:rPr lang="en-US" altLang="zh-CN" sz="1800" dirty="0" smtClean="0">
                <a:latin typeface="华文细黑"/>
              </a:rPr>
              <a:t>—</a:t>
            </a:r>
            <a:r>
              <a:rPr lang="en-US" altLang="zh-CN" sz="1800" dirty="0" err="1" smtClean="0"/>
              <a:t>vlan</a:t>
            </a:r>
            <a:r>
              <a:rPr lang="en-US" altLang="zh-CN" sz="1800" dirty="0" smtClean="0"/>
              <a:t> </a:t>
            </a:r>
            <a:r>
              <a:rPr lang="zh-CN" altLang="en-US" sz="1800" dirty="0" smtClean="0"/>
              <a:t>的对应表：每台交换机都最多可以新增</a:t>
            </a:r>
            <a:r>
              <a:rPr lang="en-US" altLang="zh-CN" sz="1800" dirty="0" smtClean="0"/>
              <a:t>64 </a:t>
            </a:r>
            <a:r>
              <a:rPr lang="zh-CN" altLang="en-US" sz="1800" dirty="0" smtClean="0"/>
              <a:t>个</a:t>
            </a:r>
            <a:r>
              <a:rPr lang="en-US" altLang="zh-CN" sz="1800" dirty="0" smtClean="0"/>
              <a:t>instance</a:t>
            </a:r>
            <a:r>
              <a:rPr lang="zh-CN" altLang="en-US" sz="1800" dirty="0" smtClean="0"/>
              <a:t>，</a:t>
            </a:r>
            <a:r>
              <a:rPr lang="en-US" altLang="zh-CN" sz="1800" dirty="0" smtClean="0"/>
              <a:t>instance 0 </a:t>
            </a:r>
            <a:r>
              <a:rPr lang="zh-CN" altLang="en-US" sz="1800" dirty="0" smtClean="0"/>
              <a:t>是强制存在的，用户还可以按需要分配</a:t>
            </a:r>
            <a:r>
              <a:rPr lang="en-US" altLang="zh-CN" sz="1800" dirty="0" smtClean="0"/>
              <a:t>1-4094 </a:t>
            </a:r>
            <a:r>
              <a:rPr lang="zh-CN" altLang="en-US" sz="1800" dirty="0" smtClean="0"/>
              <a:t>个</a:t>
            </a:r>
            <a:r>
              <a:rPr lang="en-US" altLang="zh-CN" sz="1800" dirty="0" err="1" smtClean="0"/>
              <a:t>vlan</a:t>
            </a:r>
            <a:r>
              <a:rPr lang="en-US" altLang="zh-CN" sz="1800" dirty="0" smtClean="0"/>
              <a:t> </a:t>
            </a:r>
            <a:r>
              <a:rPr lang="zh-CN" altLang="en-US" sz="1800" dirty="0" smtClean="0"/>
              <a:t>属于不同的</a:t>
            </a:r>
            <a:r>
              <a:rPr lang="en-US" altLang="zh-CN" sz="1800" dirty="0" smtClean="0"/>
              <a:t>instance</a:t>
            </a:r>
            <a:r>
              <a:rPr lang="zh-CN" altLang="en-US" sz="1800" dirty="0" smtClean="0"/>
              <a:t>（</a:t>
            </a:r>
            <a:r>
              <a:rPr lang="en-US" altLang="zh-CN" sz="1800" dirty="0" smtClean="0"/>
              <a:t>0</a:t>
            </a:r>
            <a:r>
              <a:rPr lang="zh-CN" altLang="en-US" sz="1800" dirty="0" smtClean="0"/>
              <a:t>－</a:t>
            </a:r>
            <a:r>
              <a:rPr lang="en-US" altLang="zh-CN" sz="1800" dirty="0" smtClean="0"/>
              <a:t>64</a:t>
            </a:r>
            <a:r>
              <a:rPr lang="zh-CN" altLang="en-US" sz="1800" dirty="0" smtClean="0"/>
              <a:t>），未分配的</a:t>
            </a:r>
            <a:r>
              <a:rPr lang="en-US" altLang="zh-CN" sz="1800" dirty="0" err="1" smtClean="0"/>
              <a:t>vlan</a:t>
            </a:r>
            <a:r>
              <a:rPr lang="en-US" altLang="zh-CN" sz="1800" dirty="0" smtClean="0"/>
              <a:t> </a:t>
            </a:r>
            <a:r>
              <a:rPr lang="zh-CN" altLang="en-US" sz="1800" dirty="0" smtClean="0"/>
              <a:t>缺省就属于</a:t>
            </a:r>
            <a:r>
              <a:rPr lang="en-US" altLang="zh-CN" sz="1800" dirty="0" smtClean="0"/>
              <a:t>instance 0</a:t>
            </a:r>
          </a:p>
          <a:p>
            <a:pPr lvl="1" eaLnBrk="1" hangingPunct="1">
              <a:defRPr/>
            </a:pPr>
            <a:r>
              <a:rPr lang="en-US" altLang="zh-CN" sz="1800" dirty="0" smtClean="0"/>
              <a:t>Instance 0 </a:t>
            </a:r>
            <a:r>
              <a:rPr lang="zh-CN" altLang="en-US" sz="1800" dirty="0" smtClean="0"/>
              <a:t>所对应的生成树称之为</a:t>
            </a:r>
            <a:r>
              <a:rPr lang="en-US" altLang="zh-CN" sz="1800" dirty="0" smtClean="0"/>
              <a:t>CIST(Common Instance Spanning Tree)</a:t>
            </a:r>
          </a:p>
          <a:p>
            <a:pPr eaLnBrk="1" hangingPunct="1">
              <a:defRPr/>
            </a:pPr>
            <a:r>
              <a:rPr lang="zh-CN" altLang="en-US" dirty="0" smtClean="0"/>
              <a:t>同一个</a:t>
            </a:r>
            <a:r>
              <a:rPr lang="en-US" altLang="zh-CN" dirty="0" smtClean="0"/>
              <a:t>MST</a:t>
            </a:r>
            <a:r>
              <a:rPr lang="zh-CN" altLang="en-US" dirty="0" smtClean="0"/>
              <a:t>区域的交换机的以上配置属性必须相同</a:t>
            </a:r>
          </a:p>
          <a:p>
            <a:pPr eaLnBrk="1" hangingPunct="1">
              <a:defRPr/>
            </a:pPr>
            <a:endParaRPr lang="en-US" altLang="zh-C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zh-CN" altLang="en-US"/>
              <a:t>课程议题</a:t>
            </a:r>
          </a:p>
        </p:txBody>
      </p:sp>
      <p:grpSp>
        <p:nvGrpSpPr>
          <p:cNvPr id="358403" name="Group 3"/>
          <p:cNvGrpSpPr>
            <a:grpSpLocks/>
          </p:cNvGrpSpPr>
          <p:nvPr/>
        </p:nvGrpSpPr>
        <p:grpSpPr bwMode="auto">
          <a:xfrm>
            <a:off x="0" y="2060575"/>
            <a:ext cx="9144000" cy="2952750"/>
            <a:chOff x="0" y="1298"/>
            <a:chExt cx="5760" cy="1860"/>
          </a:xfrm>
        </p:grpSpPr>
        <p:sp>
          <p:nvSpPr>
            <p:cNvPr id="358404"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endParaRPr lang="zh-CN" altLang="en-US"/>
            </a:p>
          </p:txBody>
        </p:sp>
        <p:pic>
          <p:nvPicPr>
            <p:cNvPr id="358405" name="Picture 5" descr="愿景"/>
            <p:cNvPicPr>
              <a:picLocks noChangeAspect="1" noChangeArrowheads="1"/>
            </p:cNvPicPr>
            <p:nvPr/>
          </p:nvPicPr>
          <p:blipFill>
            <a:blip r:embed="rId3" cstate="print"/>
            <a:srcRect/>
            <a:stretch>
              <a:fillRect/>
            </a:stretch>
          </p:blipFill>
          <p:spPr bwMode="auto">
            <a:xfrm>
              <a:off x="2245" y="1298"/>
              <a:ext cx="3515" cy="1860"/>
            </a:xfrm>
            <a:prstGeom prst="rect">
              <a:avLst/>
            </a:prstGeom>
            <a:noFill/>
          </p:spPr>
        </p:pic>
      </p:grpSp>
      <p:sp>
        <p:nvSpPr>
          <p:cNvPr id="358406" name="Rectangle 6"/>
          <p:cNvSpPr>
            <a:spLocks noChangeArrowheads="1"/>
          </p:cNvSpPr>
          <p:nvPr/>
        </p:nvSpPr>
        <p:spPr bwMode="auto">
          <a:xfrm>
            <a:off x="-252413" y="3141663"/>
            <a:ext cx="3816351" cy="820737"/>
          </a:xfrm>
          <a:prstGeom prst="rect">
            <a:avLst/>
          </a:prstGeom>
          <a:noFill/>
          <a:ln w="9525">
            <a:noFill/>
            <a:miter lim="800000"/>
            <a:headEnd/>
            <a:tailEnd/>
          </a:ln>
          <a:effectLst/>
        </p:spPr>
        <p:txBody>
          <a:bodyPr/>
          <a:lstStyle/>
          <a:p>
            <a:pPr marL="342900" indent="-342900" algn="ctr">
              <a:spcBef>
                <a:spcPct val="20000"/>
              </a:spcBef>
            </a:pPr>
            <a:r>
              <a:rPr lang="en-US" altLang="zh-CN" sz="2800" b="1" dirty="0" smtClean="0">
                <a:solidFill>
                  <a:schemeClr val="bg1"/>
                </a:solidFill>
                <a:effectLst>
                  <a:outerShdw blurRad="38100" dist="38100" dir="2700000" algn="tl">
                    <a:srgbClr val="C0C0C0"/>
                  </a:outerShdw>
                </a:effectLst>
              </a:rPr>
              <a:t>4.1 </a:t>
            </a:r>
            <a:r>
              <a:rPr lang="zh-CN" altLang="en-US" sz="2800" b="1" dirty="0" smtClean="0">
                <a:solidFill>
                  <a:schemeClr val="bg1"/>
                </a:solidFill>
                <a:effectLst>
                  <a:outerShdw blurRad="38100" dist="38100" dir="2700000" algn="tl">
                    <a:srgbClr val="C0C0C0"/>
                  </a:outerShdw>
                </a:effectLst>
              </a:rPr>
              <a:t>冗余</a:t>
            </a:r>
            <a:r>
              <a:rPr lang="zh-CN" altLang="en-US" sz="2800" b="1" dirty="0">
                <a:solidFill>
                  <a:schemeClr val="bg1"/>
                </a:solidFill>
                <a:effectLst>
                  <a:outerShdw blurRad="38100" dist="38100" dir="2700000" algn="tl">
                    <a:srgbClr val="C0C0C0"/>
                  </a:outerShdw>
                </a:effectLst>
              </a:rPr>
              <a:t>拓扑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8403"/>
                                        </p:tgtEl>
                                        <p:attrNameLst>
                                          <p:attrName>style.visibility</p:attrName>
                                        </p:attrNameLst>
                                      </p:cBhvr>
                                      <p:to>
                                        <p:strVal val="visible"/>
                                      </p:to>
                                    </p:set>
                                    <p:animEffect transition="in" filter="blinds(horizontal)">
                                      <p:cBhvr>
                                        <p:cTn id="7" dur="1000"/>
                                        <p:tgtEl>
                                          <p:spTgt spid="358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eaLnBrk="1" hangingPunct="1">
              <a:defRPr/>
            </a:pPr>
            <a:r>
              <a:rPr lang="en-US" altLang="zh-CN" dirty="0" smtClean="0"/>
              <a:t>MSTP</a:t>
            </a:r>
            <a:r>
              <a:rPr lang="zh-CN" altLang="en-US" dirty="0" smtClean="0"/>
              <a:t>术语 </a:t>
            </a:r>
          </a:p>
        </p:txBody>
      </p:sp>
      <p:sp>
        <p:nvSpPr>
          <p:cNvPr id="540675" name="Rectangle 3"/>
          <p:cNvSpPr>
            <a:spLocks noGrp="1" noChangeArrowheads="1"/>
          </p:cNvSpPr>
          <p:nvPr>
            <p:ph type="body" idx="1"/>
          </p:nvPr>
        </p:nvSpPr>
        <p:spPr>
          <a:xfrm>
            <a:off x="457200" y="1557338"/>
            <a:ext cx="8291513" cy="4464050"/>
          </a:xfrm>
        </p:spPr>
        <p:txBody>
          <a:bodyPr/>
          <a:lstStyle/>
          <a:p>
            <a:pPr eaLnBrk="1" hangingPunct="1">
              <a:lnSpc>
                <a:spcPct val="140000"/>
              </a:lnSpc>
              <a:defRPr/>
            </a:pPr>
            <a:r>
              <a:rPr lang="zh-CN" altLang="en-US" sz="1900" dirty="0" smtClean="0"/>
              <a:t>在</a:t>
            </a:r>
            <a:r>
              <a:rPr lang="en-US" altLang="zh-CN" sz="1900" dirty="0" smtClean="0"/>
              <a:t>MSTP</a:t>
            </a:r>
            <a:r>
              <a:rPr lang="zh-CN" altLang="en-US" sz="1900" dirty="0" smtClean="0"/>
              <a:t>网络中，会形成很多的生成树，包括</a:t>
            </a:r>
            <a:r>
              <a:rPr lang="en-US" altLang="zh-CN" sz="1900" dirty="0" smtClean="0"/>
              <a:t>MSTI</a:t>
            </a:r>
            <a:r>
              <a:rPr lang="zh-CN" altLang="en-US" sz="1900" dirty="0" smtClean="0"/>
              <a:t>生成树、</a:t>
            </a:r>
            <a:r>
              <a:rPr lang="en-US" altLang="zh-CN" sz="1900" dirty="0" smtClean="0"/>
              <a:t>IST</a:t>
            </a:r>
            <a:r>
              <a:rPr lang="zh-CN" altLang="en-US" sz="1900" dirty="0" smtClean="0"/>
              <a:t>、</a:t>
            </a:r>
            <a:r>
              <a:rPr lang="en-US" altLang="zh-CN" sz="1900" dirty="0" smtClean="0"/>
              <a:t>CIST</a:t>
            </a:r>
            <a:r>
              <a:rPr lang="zh-CN" altLang="en-US" sz="1900" dirty="0" smtClean="0"/>
              <a:t>、</a:t>
            </a:r>
            <a:r>
              <a:rPr lang="en-US" altLang="zh-CN" sz="1900" dirty="0" smtClean="0"/>
              <a:t>CST</a:t>
            </a:r>
            <a:r>
              <a:rPr lang="zh-CN" altLang="en-US" sz="1900" dirty="0" smtClean="0"/>
              <a:t>。</a:t>
            </a:r>
            <a:endParaRPr lang="zh-CN" altLang="en-US" sz="1900" b="1" dirty="0" smtClean="0"/>
          </a:p>
          <a:p>
            <a:pPr lvl="1" eaLnBrk="1" hangingPunct="1">
              <a:lnSpc>
                <a:spcPct val="120000"/>
              </a:lnSpc>
              <a:defRPr/>
            </a:pPr>
            <a:r>
              <a:rPr lang="en-US" altLang="zh-CN" sz="1600" b="1" dirty="0" smtClean="0"/>
              <a:t>MSTI</a:t>
            </a:r>
            <a:r>
              <a:rPr lang="zh-CN" altLang="en-US" sz="1600" b="1" dirty="0" smtClean="0"/>
              <a:t>生成树：</a:t>
            </a:r>
            <a:r>
              <a:rPr lang="zh-CN" altLang="en-US" sz="1600" dirty="0" smtClean="0"/>
              <a:t>每个</a:t>
            </a:r>
            <a:r>
              <a:rPr lang="en-US" altLang="zh-CN" sz="1600" dirty="0" smtClean="0"/>
              <a:t>Instance</a:t>
            </a:r>
            <a:r>
              <a:rPr lang="zh-CN" altLang="en-US" sz="1600" dirty="0" smtClean="0"/>
              <a:t>中的生成树叫做</a:t>
            </a:r>
            <a:r>
              <a:rPr lang="en-US" altLang="zh-CN" sz="1600" dirty="0" smtClean="0"/>
              <a:t>MSTI</a:t>
            </a:r>
            <a:r>
              <a:rPr lang="zh-CN" altLang="en-US" sz="1600" dirty="0" smtClean="0"/>
              <a:t>（</a:t>
            </a:r>
            <a:r>
              <a:rPr lang="en-US" altLang="zh-CN" sz="1600" dirty="0" smtClean="0"/>
              <a:t>Multiple Spanning-Tree Instance</a:t>
            </a:r>
            <a:r>
              <a:rPr lang="zh-CN" altLang="en-US" sz="1600" dirty="0" smtClean="0"/>
              <a:t>）生成树。</a:t>
            </a:r>
            <a:endParaRPr lang="zh-CN" altLang="en-US" sz="1600" b="1" dirty="0" smtClean="0"/>
          </a:p>
          <a:p>
            <a:pPr lvl="1" eaLnBrk="1" hangingPunct="1">
              <a:lnSpc>
                <a:spcPct val="120000"/>
              </a:lnSpc>
              <a:defRPr/>
            </a:pPr>
            <a:r>
              <a:rPr lang="en-US" altLang="zh-CN" sz="1600" b="1" dirty="0" smtClean="0"/>
              <a:t>IST</a:t>
            </a:r>
            <a:r>
              <a:rPr lang="zh-CN" altLang="en-US" sz="1600" b="1" dirty="0" smtClean="0"/>
              <a:t>：</a:t>
            </a:r>
            <a:r>
              <a:rPr lang="en-US" altLang="zh-CN" sz="1600" dirty="0" smtClean="0"/>
              <a:t>IST</a:t>
            </a:r>
            <a:r>
              <a:rPr lang="zh-CN" altLang="en-US" sz="1600" dirty="0" smtClean="0"/>
              <a:t>（</a:t>
            </a:r>
            <a:r>
              <a:rPr lang="en-US" altLang="zh-CN" sz="1600" dirty="0" smtClean="0"/>
              <a:t>Internal Spanning Tree</a:t>
            </a:r>
            <a:r>
              <a:rPr lang="zh-CN" altLang="en-US" sz="1600" dirty="0" smtClean="0"/>
              <a:t>）是</a:t>
            </a:r>
            <a:r>
              <a:rPr lang="en-US" altLang="zh-CN" sz="1600" dirty="0" smtClean="0"/>
              <a:t>MST</a:t>
            </a:r>
            <a:r>
              <a:rPr lang="zh-CN" altLang="en-US" sz="1600" dirty="0" smtClean="0"/>
              <a:t>区域内的一个生成树。</a:t>
            </a:r>
            <a:r>
              <a:rPr lang="en-US" altLang="zh-CN" sz="1600" dirty="0" smtClean="0"/>
              <a:t>IST</a:t>
            </a:r>
            <a:r>
              <a:rPr lang="zh-CN" altLang="en-US" sz="1600" dirty="0" smtClean="0"/>
              <a:t>实例使用编号</a:t>
            </a:r>
            <a:r>
              <a:rPr lang="en-US" altLang="zh-CN" sz="1600" dirty="0" smtClean="0"/>
              <a:t>0</a:t>
            </a:r>
            <a:r>
              <a:rPr lang="zh-CN" altLang="en-US" sz="1600" dirty="0" smtClean="0"/>
              <a:t>。</a:t>
            </a:r>
            <a:r>
              <a:rPr lang="en-US" altLang="zh-CN" sz="1600" dirty="0" smtClean="0"/>
              <a:t>IST</a:t>
            </a:r>
            <a:r>
              <a:rPr lang="zh-CN" altLang="en-US" sz="1600" dirty="0" smtClean="0"/>
              <a:t>使整个</a:t>
            </a:r>
            <a:r>
              <a:rPr lang="en-US" altLang="zh-CN" sz="1600" dirty="0" smtClean="0"/>
              <a:t>MST</a:t>
            </a:r>
            <a:r>
              <a:rPr lang="zh-CN" altLang="en-US" sz="1600" dirty="0" smtClean="0"/>
              <a:t>区域从外部上看就像一个虚拟的网桥。</a:t>
            </a:r>
            <a:endParaRPr lang="zh-CN" altLang="en-US" sz="1600" b="1" dirty="0" smtClean="0"/>
          </a:p>
          <a:p>
            <a:pPr lvl="1" eaLnBrk="1" hangingPunct="1">
              <a:lnSpc>
                <a:spcPct val="120000"/>
              </a:lnSpc>
              <a:defRPr/>
            </a:pPr>
            <a:r>
              <a:rPr lang="en-US" altLang="zh-CN" sz="1600" b="1" dirty="0" smtClean="0"/>
              <a:t>CST</a:t>
            </a:r>
            <a:r>
              <a:rPr lang="zh-CN" altLang="en-US" sz="1600" b="1" dirty="0" smtClean="0"/>
              <a:t>：</a:t>
            </a:r>
            <a:r>
              <a:rPr lang="en-US" altLang="zh-CN" sz="1600" dirty="0" smtClean="0"/>
              <a:t>CST</a:t>
            </a:r>
            <a:r>
              <a:rPr lang="zh-CN" altLang="en-US" sz="1600" dirty="0" smtClean="0"/>
              <a:t>（</a:t>
            </a:r>
            <a:r>
              <a:rPr lang="en-US" altLang="zh-CN" sz="1600" dirty="0" smtClean="0"/>
              <a:t>Common Spanning Tree</a:t>
            </a:r>
            <a:r>
              <a:rPr lang="zh-CN" altLang="en-US" sz="1600" dirty="0" smtClean="0"/>
              <a:t>）是连接交换网络内部的所有</a:t>
            </a:r>
            <a:r>
              <a:rPr lang="en-US" altLang="zh-CN" sz="1600" dirty="0" smtClean="0"/>
              <a:t>MST</a:t>
            </a:r>
            <a:r>
              <a:rPr lang="zh-CN" altLang="en-US" sz="1600" dirty="0" smtClean="0"/>
              <a:t>区域的一个生成树。每个</a:t>
            </a:r>
            <a:r>
              <a:rPr lang="en-US" altLang="zh-CN" sz="1600" dirty="0" smtClean="0"/>
              <a:t>MST</a:t>
            </a:r>
            <a:r>
              <a:rPr lang="zh-CN" altLang="en-US" sz="1600" dirty="0" smtClean="0"/>
              <a:t>区域对于</a:t>
            </a:r>
            <a:r>
              <a:rPr lang="en-US" altLang="zh-CN" sz="1600" dirty="0" smtClean="0"/>
              <a:t>CST </a:t>
            </a:r>
            <a:r>
              <a:rPr lang="zh-CN" altLang="en-US" sz="1600" dirty="0" smtClean="0"/>
              <a:t>来说相当于一个虚拟的网桥。如果将</a:t>
            </a:r>
            <a:r>
              <a:rPr lang="en-US" altLang="zh-CN" sz="1600" dirty="0" smtClean="0"/>
              <a:t>MST</a:t>
            </a:r>
            <a:r>
              <a:rPr lang="zh-CN" altLang="en-US" sz="1600" dirty="0" smtClean="0"/>
              <a:t>区域视为一个网桥，那么</a:t>
            </a:r>
            <a:r>
              <a:rPr lang="en-US" altLang="zh-CN" sz="1600" dirty="0" smtClean="0"/>
              <a:t>CST</a:t>
            </a:r>
            <a:r>
              <a:rPr lang="zh-CN" altLang="en-US" sz="1600" dirty="0" smtClean="0"/>
              <a:t>就是这些</a:t>
            </a:r>
            <a:r>
              <a:rPr lang="zh-CN" altLang="en-US" sz="1600" dirty="0" smtClean="0">
                <a:latin typeface="华文细黑"/>
              </a:rPr>
              <a:t>“</a:t>
            </a:r>
            <a:r>
              <a:rPr lang="zh-CN" altLang="en-US" sz="1600" dirty="0" smtClean="0"/>
              <a:t>网桥</a:t>
            </a:r>
            <a:r>
              <a:rPr lang="zh-CN" altLang="en-US" sz="1600" dirty="0" smtClean="0">
                <a:latin typeface="华文细黑"/>
              </a:rPr>
              <a:t>”</a:t>
            </a:r>
            <a:r>
              <a:rPr lang="zh-CN" altLang="en-US" sz="1600" dirty="0" smtClean="0"/>
              <a:t>通过</a:t>
            </a:r>
            <a:r>
              <a:rPr lang="en-US" altLang="zh-CN" sz="1600" dirty="0" smtClean="0"/>
              <a:t>STP</a:t>
            </a:r>
            <a:r>
              <a:rPr lang="zh-CN" altLang="en-US" sz="1600" dirty="0" smtClean="0"/>
              <a:t>或</a:t>
            </a:r>
            <a:r>
              <a:rPr lang="en-US" altLang="zh-CN" sz="1600" dirty="0" smtClean="0"/>
              <a:t>RSTP</a:t>
            </a:r>
            <a:r>
              <a:rPr lang="zh-CN" altLang="en-US" sz="1600" dirty="0" smtClean="0"/>
              <a:t>计算出来的一个生成树。</a:t>
            </a:r>
            <a:endParaRPr lang="zh-CN" altLang="en-US" sz="1600" b="1" dirty="0" smtClean="0"/>
          </a:p>
          <a:p>
            <a:pPr lvl="1" eaLnBrk="1" hangingPunct="1">
              <a:lnSpc>
                <a:spcPct val="120000"/>
              </a:lnSpc>
              <a:defRPr/>
            </a:pPr>
            <a:r>
              <a:rPr lang="en-US" altLang="zh-CN" sz="1600" b="1" dirty="0" smtClean="0"/>
              <a:t>CIST</a:t>
            </a:r>
            <a:r>
              <a:rPr lang="zh-CN" altLang="en-US" sz="1600" b="1" dirty="0" smtClean="0"/>
              <a:t>：</a:t>
            </a:r>
            <a:r>
              <a:rPr lang="en-US" altLang="zh-CN" sz="1600" dirty="0" smtClean="0"/>
              <a:t>IST</a:t>
            </a:r>
            <a:r>
              <a:rPr lang="zh-CN" altLang="en-US" sz="1600" dirty="0" smtClean="0"/>
              <a:t>和</a:t>
            </a:r>
            <a:r>
              <a:rPr lang="en-US" altLang="zh-CN" sz="1600" dirty="0" smtClean="0"/>
              <a:t>CST</a:t>
            </a:r>
            <a:r>
              <a:rPr lang="zh-CN" altLang="en-US" sz="1600" dirty="0" smtClean="0"/>
              <a:t>共同构成了整个网络的</a:t>
            </a:r>
            <a:r>
              <a:rPr lang="en-US" altLang="zh-CN" sz="1600" dirty="0" smtClean="0"/>
              <a:t>CIST</a:t>
            </a:r>
            <a:r>
              <a:rPr lang="zh-CN" altLang="en-US" sz="1600" dirty="0" smtClean="0"/>
              <a:t>（</a:t>
            </a:r>
            <a:r>
              <a:rPr lang="en-US" altLang="zh-CN" sz="1600" dirty="0" smtClean="0"/>
              <a:t>Common and Internal Spanning Tree</a:t>
            </a:r>
            <a:r>
              <a:rPr lang="zh-CN" altLang="en-US" sz="1600" dirty="0" smtClean="0"/>
              <a:t>），它相当于每个</a:t>
            </a:r>
            <a:r>
              <a:rPr lang="en-US" altLang="zh-CN" sz="1600" dirty="0" smtClean="0"/>
              <a:t>MST</a:t>
            </a:r>
            <a:r>
              <a:rPr lang="zh-CN" altLang="en-US" sz="1600" dirty="0" smtClean="0"/>
              <a:t>区域中的</a:t>
            </a:r>
            <a:r>
              <a:rPr lang="en-US" altLang="zh-CN" sz="1600" dirty="0" smtClean="0"/>
              <a:t>IST</a:t>
            </a:r>
            <a:r>
              <a:rPr lang="zh-CN" altLang="en-US" sz="1600" dirty="0" smtClean="0"/>
              <a:t>、</a:t>
            </a:r>
            <a:r>
              <a:rPr lang="en-US" altLang="zh-CN" sz="1600" dirty="0" smtClean="0"/>
              <a:t>CST</a:t>
            </a:r>
            <a:r>
              <a:rPr lang="zh-CN" altLang="en-US" sz="1600" dirty="0" smtClean="0"/>
              <a:t>以及</a:t>
            </a:r>
            <a:r>
              <a:rPr lang="en-US" altLang="zh-CN" sz="1600" dirty="0" smtClean="0"/>
              <a:t>802.1d</a:t>
            </a:r>
            <a:r>
              <a:rPr lang="zh-CN" altLang="en-US" sz="1600" dirty="0" smtClean="0"/>
              <a:t>网桥的集合。</a:t>
            </a:r>
            <a:r>
              <a:rPr lang="en-US" altLang="zh-CN" sz="1600" dirty="0" smtClean="0"/>
              <a:t>STP</a:t>
            </a:r>
            <a:r>
              <a:rPr lang="zh-CN" altLang="en-US" sz="1600" dirty="0" smtClean="0"/>
              <a:t>和</a:t>
            </a:r>
            <a:r>
              <a:rPr lang="en-US" altLang="zh-CN" sz="1600" dirty="0" smtClean="0"/>
              <a:t>RSTP</a:t>
            </a:r>
            <a:r>
              <a:rPr lang="zh-CN" altLang="en-US" sz="1600" dirty="0" smtClean="0"/>
              <a:t>会为</a:t>
            </a:r>
            <a:r>
              <a:rPr lang="en-US" altLang="zh-CN" sz="1600" dirty="0" smtClean="0"/>
              <a:t>CIST</a:t>
            </a:r>
            <a:r>
              <a:rPr lang="zh-CN" altLang="en-US" sz="1600" dirty="0" smtClean="0"/>
              <a:t>选举出</a:t>
            </a:r>
            <a:r>
              <a:rPr lang="en-US" altLang="zh-CN" sz="1600" dirty="0" smtClean="0"/>
              <a:t>CIST</a:t>
            </a:r>
            <a:r>
              <a:rPr lang="zh-CN" altLang="en-US" sz="1600" dirty="0" smtClean="0"/>
              <a:t>的根。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pPr eaLnBrk="1" hangingPunct="1">
              <a:defRPr/>
            </a:pPr>
            <a:r>
              <a:rPr lang="en-US" altLang="zh-CN" smtClean="0"/>
              <a:t>MSTP</a:t>
            </a:r>
            <a:r>
              <a:rPr lang="zh-CN" altLang="en-US" smtClean="0"/>
              <a:t>术语</a:t>
            </a:r>
          </a:p>
        </p:txBody>
      </p:sp>
      <p:sp>
        <p:nvSpPr>
          <p:cNvPr id="541699" name="Rectangle 3"/>
          <p:cNvSpPr>
            <a:spLocks noGrp="1" noChangeArrowheads="1"/>
          </p:cNvSpPr>
          <p:nvPr>
            <p:ph type="body" idx="1"/>
          </p:nvPr>
        </p:nvSpPr>
        <p:spPr>
          <a:xfrm>
            <a:off x="457200" y="4221163"/>
            <a:ext cx="8291513" cy="1800225"/>
          </a:xfrm>
        </p:spPr>
        <p:txBody>
          <a:bodyPr/>
          <a:lstStyle/>
          <a:p>
            <a:pPr eaLnBrk="1" hangingPunct="1">
              <a:lnSpc>
                <a:spcPct val="130000"/>
              </a:lnSpc>
              <a:defRPr/>
            </a:pPr>
            <a:r>
              <a:rPr lang="zh-CN" altLang="en-US" sz="1900" smtClean="0"/>
              <a:t>实例</a:t>
            </a:r>
            <a:r>
              <a:rPr lang="en-US" altLang="zh-CN" sz="1900" smtClean="0"/>
              <a:t>1</a:t>
            </a:r>
            <a:r>
              <a:rPr lang="zh-CN" altLang="en-US" sz="1900" smtClean="0"/>
              <a:t>和实例</a:t>
            </a:r>
            <a:r>
              <a:rPr lang="en-US" altLang="zh-CN" sz="1900" smtClean="0"/>
              <a:t>2</a:t>
            </a:r>
            <a:r>
              <a:rPr lang="zh-CN" altLang="en-US" sz="1900" smtClean="0"/>
              <a:t>各自运行本实例的生成树，称为</a:t>
            </a:r>
            <a:r>
              <a:rPr lang="en-US" altLang="zh-CN" sz="1900" smtClean="0"/>
              <a:t>MSTI</a:t>
            </a:r>
            <a:r>
              <a:rPr lang="zh-CN" altLang="en-US" sz="1900" smtClean="0"/>
              <a:t>生成树</a:t>
            </a:r>
          </a:p>
          <a:p>
            <a:pPr eaLnBrk="1" hangingPunct="1">
              <a:lnSpc>
                <a:spcPct val="130000"/>
              </a:lnSpc>
              <a:defRPr/>
            </a:pPr>
            <a:r>
              <a:rPr lang="zh-CN" altLang="en-US" sz="1900" smtClean="0"/>
              <a:t>在整个区域</a:t>
            </a:r>
            <a:r>
              <a:rPr lang="en-US" altLang="zh-CN" sz="1900" smtClean="0"/>
              <a:t>A</a:t>
            </a:r>
            <a:r>
              <a:rPr lang="zh-CN" altLang="en-US" sz="1900" smtClean="0"/>
              <a:t>中所有的交换机运行一个生成树，称为</a:t>
            </a:r>
            <a:r>
              <a:rPr lang="en-US" altLang="zh-CN" sz="1900" smtClean="0"/>
              <a:t>IST </a:t>
            </a:r>
          </a:p>
          <a:p>
            <a:pPr eaLnBrk="1" hangingPunct="1">
              <a:lnSpc>
                <a:spcPct val="130000"/>
              </a:lnSpc>
              <a:defRPr/>
            </a:pPr>
            <a:r>
              <a:rPr lang="zh-CN" altLang="en-US" sz="1900" smtClean="0"/>
              <a:t>区域</a:t>
            </a:r>
            <a:r>
              <a:rPr lang="en-US" altLang="zh-CN" sz="1900" smtClean="0"/>
              <a:t>A</a:t>
            </a:r>
            <a:r>
              <a:rPr lang="zh-CN" altLang="en-US" sz="1900" smtClean="0"/>
              <a:t>和区域</a:t>
            </a:r>
            <a:r>
              <a:rPr lang="en-US" altLang="zh-CN" sz="1900" smtClean="0"/>
              <a:t>B</a:t>
            </a:r>
            <a:r>
              <a:rPr lang="zh-CN" altLang="en-US" sz="1900" smtClean="0"/>
              <a:t>各自被视为一个网桥，在这些“网桥”间运行的生成树被称为</a:t>
            </a:r>
            <a:r>
              <a:rPr lang="en-US" altLang="zh-CN" sz="1900" smtClean="0"/>
              <a:t>CST  </a:t>
            </a:r>
          </a:p>
          <a:p>
            <a:pPr eaLnBrk="1" hangingPunct="1">
              <a:lnSpc>
                <a:spcPct val="130000"/>
              </a:lnSpc>
              <a:defRPr/>
            </a:pPr>
            <a:endParaRPr lang="en-US" altLang="zh-CN" sz="1900" smtClean="0"/>
          </a:p>
        </p:txBody>
      </p:sp>
      <p:pic>
        <p:nvPicPr>
          <p:cNvPr id="13316" name="Picture 4"/>
          <p:cNvPicPr>
            <a:picLocks noChangeAspect="1" noChangeArrowheads="1"/>
          </p:cNvPicPr>
          <p:nvPr/>
        </p:nvPicPr>
        <p:blipFill>
          <a:blip r:embed="rId2"/>
          <a:srcRect/>
          <a:stretch>
            <a:fillRect/>
          </a:stretch>
        </p:blipFill>
        <p:spPr bwMode="auto">
          <a:xfrm>
            <a:off x="1331913" y="908050"/>
            <a:ext cx="6048375" cy="3201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3"/>
          <p:cNvGrpSpPr>
            <a:grpSpLocks/>
          </p:cNvGrpSpPr>
          <p:nvPr/>
        </p:nvGrpSpPr>
        <p:grpSpPr bwMode="auto">
          <a:xfrm>
            <a:off x="0" y="2060575"/>
            <a:ext cx="9144000" cy="2952750"/>
            <a:chOff x="0" y="1298"/>
            <a:chExt cx="5760" cy="1860"/>
          </a:xfrm>
        </p:grpSpPr>
        <p:sp>
          <p:nvSpPr>
            <p:cNvPr id="543748"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14342" name="Picture 5"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543750" name="Rectangle 6"/>
          <p:cNvSpPr>
            <a:spLocks noChangeArrowheads="1"/>
          </p:cNvSpPr>
          <p:nvPr/>
        </p:nvSpPr>
        <p:spPr bwMode="auto">
          <a:xfrm>
            <a:off x="-252413" y="3141663"/>
            <a:ext cx="4030663" cy="820737"/>
          </a:xfrm>
          <a:prstGeom prst="rect">
            <a:avLst/>
          </a:prstGeom>
          <a:noFill/>
          <a:ln w="9525">
            <a:noFill/>
            <a:miter lim="800000"/>
            <a:headEnd/>
            <a:tailEnd/>
          </a:ln>
          <a:effectLst/>
        </p:spPr>
        <p:txBody>
          <a:bodyPr/>
          <a:lstStyle/>
          <a:p>
            <a:pPr marL="342900" indent="-342900" algn="ctr">
              <a:lnSpc>
                <a:spcPct val="150000"/>
              </a:lnSpc>
              <a:spcBef>
                <a:spcPct val="20000"/>
              </a:spcBef>
              <a:buFont typeface="Wingdings" pitchFamily="2" charset="2"/>
              <a:buNone/>
              <a:defRPr/>
            </a:pPr>
            <a:r>
              <a:rPr lang="zh-CN" altLang="en-US" sz="2800" b="1">
                <a:solidFill>
                  <a:schemeClr val="bg1"/>
                </a:solidFill>
                <a:effectLst>
                  <a:outerShdw blurRad="38100" dist="38100" dir="2700000" algn="tl">
                    <a:srgbClr val="C0C0C0"/>
                  </a:outerShdw>
                </a:effectLst>
                <a:ea typeface="黑体" pitchFamily="2" charset="-122"/>
              </a:rPr>
              <a:t>配置</a:t>
            </a:r>
            <a:r>
              <a:rPr lang="en-US" altLang="zh-CN" sz="2800" b="1">
                <a:solidFill>
                  <a:schemeClr val="bg1"/>
                </a:solidFill>
                <a:effectLst>
                  <a:outerShdw blurRad="38100" dist="38100" dir="2700000" algn="tl">
                    <a:srgbClr val="C0C0C0"/>
                  </a:outerShdw>
                </a:effectLst>
                <a:ea typeface="黑体" pitchFamily="2" charset="-122"/>
              </a:rPr>
              <a:t>MSTP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pPr eaLnBrk="1" hangingPunct="1">
              <a:defRPr/>
            </a:pPr>
            <a:r>
              <a:rPr lang="zh-CN" altLang="en-US" smtClean="0"/>
              <a:t>配置</a:t>
            </a:r>
            <a:r>
              <a:rPr lang="en-US" altLang="zh-CN" smtClean="0"/>
              <a:t>MSTP——MSTP</a:t>
            </a:r>
            <a:r>
              <a:rPr lang="zh-CN" altLang="en-US" smtClean="0"/>
              <a:t>基本配置</a:t>
            </a:r>
          </a:p>
        </p:txBody>
      </p:sp>
      <p:sp>
        <p:nvSpPr>
          <p:cNvPr id="542723" name="Rectangle 3"/>
          <p:cNvSpPr>
            <a:spLocks noGrp="1" noChangeArrowheads="1"/>
          </p:cNvSpPr>
          <p:nvPr>
            <p:ph type="body" idx="1"/>
          </p:nvPr>
        </p:nvSpPr>
        <p:spPr/>
        <p:txBody>
          <a:bodyPr/>
          <a:lstStyle/>
          <a:p>
            <a:pPr eaLnBrk="1" hangingPunct="1">
              <a:defRPr/>
            </a:pPr>
            <a:r>
              <a:rPr lang="zh-CN" altLang="en-US" b="1" smtClean="0"/>
              <a:t>步骤</a:t>
            </a:r>
            <a:r>
              <a:rPr lang="en-US" altLang="zh-CN" b="1" smtClean="0"/>
              <a:t>1</a:t>
            </a:r>
            <a:r>
              <a:rPr lang="zh-CN" altLang="en-US" b="1" smtClean="0"/>
              <a:t>：</a:t>
            </a:r>
            <a:r>
              <a:rPr lang="zh-CN" altLang="en-US" smtClean="0"/>
              <a:t>启用生成树</a:t>
            </a:r>
          </a:p>
          <a:p>
            <a:pPr lvl="1" eaLnBrk="1" hangingPunct="1">
              <a:defRPr/>
            </a:pPr>
            <a:r>
              <a:rPr lang="en-US" altLang="zh-CN" sz="1800" smtClean="0"/>
              <a:t>Switch(config)#</a:t>
            </a:r>
            <a:r>
              <a:rPr lang="en-US" altLang="zh-CN" sz="1800" b="1" smtClean="0"/>
              <a:t>spanning-tree</a:t>
            </a:r>
          </a:p>
          <a:p>
            <a:pPr eaLnBrk="1" hangingPunct="1">
              <a:defRPr/>
            </a:pPr>
            <a:r>
              <a:rPr lang="zh-CN" altLang="en-US" b="1" smtClean="0"/>
              <a:t>步骤</a:t>
            </a:r>
            <a:r>
              <a:rPr lang="en-US" altLang="zh-CN" b="1" smtClean="0"/>
              <a:t>2</a:t>
            </a:r>
            <a:r>
              <a:rPr lang="zh-CN" altLang="en-US" b="1" smtClean="0"/>
              <a:t>：</a:t>
            </a:r>
            <a:r>
              <a:rPr lang="zh-CN" altLang="en-US" smtClean="0"/>
              <a:t>选择生成树模式为</a:t>
            </a:r>
            <a:r>
              <a:rPr lang="en-US" altLang="zh-CN" smtClean="0"/>
              <a:t>MSTP</a:t>
            </a:r>
          </a:p>
          <a:p>
            <a:pPr lvl="1" eaLnBrk="1" hangingPunct="1">
              <a:defRPr/>
            </a:pPr>
            <a:r>
              <a:rPr lang="en-US" altLang="zh-CN" sz="1800" smtClean="0"/>
              <a:t>Switch(config)#</a:t>
            </a:r>
            <a:r>
              <a:rPr lang="en-US" altLang="zh-CN" sz="1800" b="1" smtClean="0"/>
              <a:t>spanning-tree mode mstp</a:t>
            </a:r>
            <a:endParaRPr lang="en-US" altLang="zh-CN" sz="1800" smtClean="0"/>
          </a:p>
          <a:p>
            <a:pPr lvl="1" eaLnBrk="1" hangingPunct="1">
              <a:defRPr/>
            </a:pPr>
            <a:r>
              <a:rPr lang="zh-CN" altLang="en-US" sz="1800" smtClean="0"/>
              <a:t>在锐捷交换机中，默认情况下，当启用生成树后，生成树的运行模式为</a:t>
            </a:r>
            <a:r>
              <a:rPr lang="en-US" altLang="zh-CN" sz="1800" smtClean="0"/>
              <a:t>MSTP</a:t>
            </a:r>
            <a:r>
              <a:rPr lang="zh-CN" altLang="en-US" sz="1800" smtClean="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eaLnBrk="1" hangingPunct="1">
              <a:defRPr/>
            </a:pPr>
            <a:r>
              <a:rPr lang="zh-CN" altLang="en-US" smtClean="0"/>
              <a:t>配置</a:t>
            </a:r>
            <a:r>
              <a:rPr lang="en-US" altLang="zh-CN" smtClean="0"/>
              <a:t>MSTP——MSTP</a:t>
            </a:r>
            <a:r>
              <a:rPr lang="zh-CN" altLang="en-US" smtClean="0"/>
              <a:t>属性配置</a:t>
            </a:r>
          </a:p>
        </p:txBody>
      </p:sp>
      <p:sp>
        <p:nvSpPr>
          <p:cNvPr id="556035" name="Rectangle 3"/>
          <p:cNvSpPr>
            <a:spLocks noGrp="1" noChangeArrowheads="1"/>
          </p:cNvSpPr>
          <p:nvPr>
            <p:ph type="body" idx="1"/>
          </p:nvPr>
        </p:nvSpPr>
        <p:spPr>
          <a:xfrm>
            <a:off x="457200" y="1268413"/>
            <a:ext cx="8291513" cy="4968875"/>
          </a:xfrm>
        </p:spPr>
        <p:txBody>
          <a:bodyPr/>
          <a:lstStyle/>
          <a:p>
            <a:pPr eaLnBrk="1" hangingPunct="1">
              <a:defRPr/>
            </a:pPr>
            <a:r>
              <a:rPr lang="zh-CN" altLang="en-US" b="1" smtClean="0"/>
              <a:t>步骤</a:t>
            </a:r>
            <a:r>
              <a:rPr lang="en-US" altLang="zh-CN" b="1" smtClean="0"/>
              <a:t>1</a:t>
            </a:r>
            <a:r>
              <a:rPr lang="zh-CN" altLang="en-US" b="1" smtClean="0"/>
              <a:t>：</a:t>
            </a:r>
            <a:r>
              <a:rPr lang="zh-CN" altLang="en-US" smtClean="0"/>
              <a:t>进入全局配置模式</a:t>
            </a:r>
          </a:p>
          <a:p>
            <a:pPr lvl="1" eaLnBrk="1" hangingPunct="1">
              <a:defRPr/>
            </a:pPr>
            <a:r>
              <a:rPr lang="en-US" altLang="zh-CN" sz="1800" smtClean="0"/>
              <a:t>Switch#</a:t>
            </a:r>
            <a:r>
              <a:rPr lang="en-US" altLang="zh-CN" sz="1800" b="1" smtClean="0"/>
              <a:t>configure terminal</a:t>
            </a:r>
          </a:p>
          <a:p>
            <a:pPr eaLnBrk="1" hangingPunct="1">
              <a:defRPr/>
            </a:pPr>
            <a:r>
              <a:rPr lang="zh-CN" altLang="en-US" b="1" smtClean="0"/>
              <a:t>步骤</a:t>
            </a:r>
            <a:r>
              <a:rPr lang="en-US" altLang="zh-CN" b="1" smtClean="0"/>
              <a:t>2</a:t>
            </a:r>
            <a:r>
              <a:rPr lang="zh-CN" altLang="en-US" b="1" smtClean="0"/>
              <a:t>：</a:t>
            </a:r>
            <a:r>
              <a:rPr lang="zh-CN" altLang="en-US" smtClean="0"/>
              <a:t>进入</a:t>
            </a:r>
            <a:r>
              <a:rPr lang="en-US" altLang="zh-CN" smtClean="0"/>
              <a:t>MSTP</a:t>
            </a:r>
            <a:r>
              <a:rPr lang="zh-CN" altLang="en-US" smtClean="0"/>
              <a:t>配置模式</a:t>
            </a:r>
          </a:p>
          <a:p>
            <a:pPr lvl="1" eaLnBrk="1" hangingPunct="1">
              <a:defRPr/>
            </a:pPr>
            <a:r>
              <a:rPr lang="en-US" altLang="zh-CN" sz="1800" smtClean="0"/>
              <a:t>Switch(config)#</a:t>
            </a:r>
            <a:r>
              <a:rPr lang="en-US" altLang="zh-CN" sz="1800" b="1" smtClean="0"/>
              <a:t>spanning-tree mst configuration</a:t>
            </a:r>
          </a:p>
          <a:p>
            <a:pPr eaLnBrk="1" hangingPunct="1">
              <a:defRPr/>
            </a:pPr>
            <a:r>
              <a:rPr lang="zh-CN" altLang="en-US" b="1" smtClean="0"/>
              <a:t>步骤</a:t>
            </a:r>
            <a:r>
              <a:rPr lang="en-US" altLang="zh-CN" b="1" smtClean="0"/>
              <a:t>3</a:t>
            </a:r>
            <a:r>
              <a:rPr lang="zh-CN" altLang="en-US" b="1" smtClean="0"/>
              <a:t>：</a:t>
            </a:r>
            <a:r>
              <a:rPr lang="zh-CN" altLang="en-US" smtClean="0"/>
              <a:t>在交换机上配置</a:t>
            </a:r>
            <a:r>
              <a:rPr lang="en-US" altLang="zh-CN" smtClean="0"/>
              <a:t>VLAN</a:t>
            </a:r>
            <a:r>
              <a:rPr lang="zh-CN" altLang="en-US" smtClean="0"/>
              <a:t>与生成树示例的映射关系</a:t>
            </a:r>
          </a:p>
          <a:p>
            <a:pPr lvl="1" eaLnBrk="1" hangingPunct="1">
              <a:defRPr/>
            </a:pPr>
            <a:r>
              <a:rPr lang="en-US" altLang="zh-CN" sz="1800" smtClean="0"/>
              <a:t>Switch(config-mst)#</a:t>
            </a:r>
            <a:r>
              <a:rPr lang="en-US" altLang="zh-CN" sz="1800" b="1" smtClean="0"/>
              <a:t>instance</a:t>
            </a:r>
            <a:r>
              <a:rPr lang="en-US" altLang="zh-CN" sz="1800" smtClean="0"/>
              <a:t> </a:t>
            </a:r>
            <a:r>
              <a:rPr lang="en-US" altLang="zh-CN" sz="1800" i="1" smtClean="0"/>
              <a:t>instance-id</a:t>
            </a:r>
            <a:r>
              <a:rPr lang="en-US" altLang="zh-CN" sz="1800" smtClean="0"/>
              <a:t> </a:t>
            </a:r>
            <a:r>
              <a:rPr lang="en-US" altLang="zh-CN" sz="1800" b="1" smtClean="0"/>
              <a:t>vlan</a:t>
            </a:r>
            <a:r>
              <a:rPr lang="en-US" altLang="zh-CN" sz="1800" i="1" smtClean="0"/>
              <a:t> vlan-range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eaLnBrk="1" hangingPunct="1">
              <a:defRPr/>
            </a:pPr>
            <a:r>
              <a:rPr lang="zh-CN" altLang="en-US" smtClean="0"/>
              <a:t>配置</a:t>
            </a:r>
            <a:r>
              <a:rPr lang="en-US" altLang="zh-CN" smtClean="0"/>
              <a:t>MSTP——MSTP</a:t>
            </a:r>
            <a:r>
              <a:rPr lang="zh-CN" altLang="en-US" smtClean="0"/>
              <a:t>属性配置</a:t>
            </a:r>
          </a:p>
        </p:txBody>
      </p:sp>
      <p:sp>
        <p:nvSpPr>
          <p:cNvPr id="559107" name="Rectangle 3"/>
          <p:cNvSpPr>
            <a:spLocks noGrp="1" noChangeArrowheads="1"/>
          </p:cNvSpPr>
          <p:nvPr>
            <p:ph type="body" idx="1"/>
          </p:nvPr>
        </p:nvSpPr>
        <p:spPr/>
        <p:txBody>
          <a:bodyPr/>
          <a:lstStyle/>
          <a:p>
            <a:pPr eaLnBrk="1" hangingPunct="1">
              <a:defRPr/>
            </a:pPr>
            <a:r>
              <a:rPr lang="zh-CN" altLang="en-US" b="1" smtClean="0"/>
              <a:t>步骤</a:t>
            </a:r>
            <a:r>
              <a:rPr lang="en-US" altLang="zh-CN" b="1" smtClean="0"/>
              <a:t>4</a:t>
            </a:r>
            <a:r>
              <a:rPr lang="zh-CN" altLang="en-US" b="1" smtClean="0"/>
              <a:t>：</a:t>
            </a:r>
            <a:r>
              <a:rPr lang="zh-CN" altLang="en-US" smtClean="0"/>
              <a:t>配置</a:t>
            </a:r>
            <a:r>
              <a:rPr lang="en-US" altLang="zh-CN" smtClean="0"/>
              <a:t>MST</a:t>
            </a:r>
            <a:r>
              <a:rPr lang="zh-CN" altLang="en-US" smtClean="0"/>
              <a:t>区域的配置名称</a:t>
            </a:r>
          </a:p>
          <a:p>
            <a:pPr lvl="1" eaLnBrk="1" hangingPunct="1">
              <a:defRPr/>
            </a:pPr>
            <a:r>
              <a:rPr lang="en-US" altLang="zh-CN" sz="1800" i="1" smtClean="0"/>
              <a:t>Switch(config-mst)#</a:t>
            </a:r>
            <a:r>
              <a:rPr lang="en-US" altLang="zh-CN" sz="1800" b="1" i="1" smtClean="0"/>
              <a:t>name</a:t>
            </a:r>
            <a:r>
              <a:rPr lang="en-US" altLang="zh-CN" sz="1800" i="1" smtClean="0"/>
              <a:t> name</a:t>
            </a:r>
          </a:p>
          <a:p>
            <a:pPr eaLnBrk="1" hangingPunct="1">
              <a:defRPr/>
            </a:pPr>
            <a:r>
              <a:rPr lang="zh-CN" altLang="en-US" b="1" smtClean="0"/>
              <a:t>步骤</a:t>
            </a:r>
            <a:r>
              <a:rPr lang="en-US" altLang="zh-CN" b="1" smtClean="0"/>
              <a:t>5</a:t>
            </a:r>
            <a:r>
              <a:rPr lang="zh-CN" altLang="en-US" b="1" smtClean="0"/>
              <a:t>：</a:t>
            </a:r>
            <a:r>
              <a:rPr lang="zh-CN" altLang="en-US" smtClean="0"/>
              <a:t>配置</a:t>
            </a:r>
            <a:r>
              <a:rPr lang="en-US" altLang="zh-CN" smtClean="0"/>
              <a:t>MST</a:t>
            </a:r>
            <a:r>
              <a:rPr lang="zh-CN" altLang="en-US" smtClean="0"/>
              <a:t>区域的修正号</a:t>
            </a:r>
          </a:p>
          <a:p>
            <a:pPr lvl="1" eaLnBrk="1" hangingPunct="1">
              <a:defRPr/>
            </a:pPr>
            <a:r>
              <a:rPr lang="en-US" altLang="zh-CN" sz="1800" i="1" smtClean="0"/>
              <a:t>Switch(config-mst)#</a:t>
            </a:r>
            <a:r>
              <a:rPr lang="en-US" altLang="zh-CN" sz="1800" b="1" i="1" smtClean="0"/>
              <a:t>revision</a:t>
            </a:r>
            <a:r>
              <a:rPr lang="en-US" altLang="zh-CN" sz="1800" i="1" smtClean="0"/>
              <a:t> number</a:t>
            </a:r>
          </a:p>
          <a:p>
            <a:pPr lvl="1" eaLnBrk="1" hangingPunct="1">
              <a:defRPr/>
            </a:pPr>
            <a:r>
              <a:rPr lang="zh-CN" altLang="en-US" sz="1800" smtClean="0"/>
              <a:t>参数的取值范围是</a:t>
            </a:r>
            <a:r>
              <a:rPr lang="en-US" altLang="zh-CN" sz="1800" smtClean="0"/>
              <a:t>0~65535</a:t>
            </a:r>
            <a:r>
              <a:rPr lang="zh-CN" altLang="en-US" sz="1800" smtClean="0"/>
              <a:t>，默认值为</a:t>
            </a:r>
            <a:r>
              <a:rPr lang="en-US" altLang="zh-CN" sz="1800" smtClean="0"/>
              <a:t>0</a:t>
            </a:r>
            <a:r>
              <a:rPr lang="zh-CN" altLang="en-US" sz="1800" smtClean="0"/>
              <a:t>。</a:t>
            </a:r>
          </a:p>
          <a:p>
            <a:pPr eaLnBrk="1" hangingPunct="1">
              <a:defRPr/>
            </a:pPr>
            <a:r>
              <a:rPr lang="zh-CN" altLang="en-US" b="1" smtClean="0"/>
              <a:t>步骤</a:t>
            </a:r>
            <a:r>
              <a:rPr lang="en-US" altLang="zh-CN" b="1" smtClean="0"/>
              <a:t>6</a:t>
            </a:r>
            <a:r>
              <a:rPr lang="zh-CN" altLang="en-US" b="1" smtClean="0"/>
              <a:t>：</a:t>
            </a:r>
            <a:r>
              <a:rPr lang="zh-CN" altLang="en-US" smtClean="0"/>
              <a:t>配置</a:t>
            </a:r>
            <a:r>
              <a:rPr lang="en-US" altLang="zh-CN" smtClean="0"/>
              <a:t>MST</a:t>
            </a:r>
            <a:r>
              <a:rPr lang="zh-CN" altLang="en-US" smtClean="0"/>
              <a:t>实例的优先级</a:t>
            </a:r>
          </a:p>
          <a:p>
            <a:pPr lvl="1" eaLnBrk="1" hangingPunct="1">
              <a:defRPr/>
            </a:pPr>
            <a:r>
              <a:rPr lang="en-US" altLang="zh-CN" sz="1800" smtClean="0"/>
              <a:t>SwitchA(config)#</a:t>
            </a:r>
            <a:r>
              <a:rPr lang="en-US" altLang="zh-CN" sz="1800" b="1" smtClean="0"/>
              <a:t>spanning-tree mst </a:t>
            </a:r>
            <a:r>
              <a:rPr lang="en-US" altLang="zh-CN" sz="1800" i="1" smtClean="0"/>
              <a:t>instance</a:t>
            </a:r>
            <a:r>
              <a:rPr lang="en-US" altLang="zh-CN" sz="1800" b="1" smtClean="0"/>
              <a:t> priority </a:t>
            </a:r>
            <a:r>
              <a:rPr lang="en-US" altLang="zh-CN" sz="1800" i="1" smtClean="0"/>
              <a:t>number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eaLnBrk="1" hangingPunct="1">
              <a:defRPr/>
            </a:pPr>
            <a:r>
              <a:rPr lang="zh-CN" altLang="en-US" smtClean="0"/>
              <a:t>配置</a:t>
            </a:r>
            <a:r>
              <a:rPr lang="en-US" altLang="zh-CN" smtClean="0"/>
              <a:t>MSTP——</a:t>
            </a:r>
            <a:r>
              <a:rPr lang="zh-CN" altLang="en-US" smtClean="0"/>
              <a:t>查看</a:t>
            </a:r>
            <a:r>
              <a:rPr lang="en-US" altLang="zh-CN" smtClean="0"/>
              <a:t>MSTP</a:t>
            </a:r>
            <a:r>
              <a:rPr lang="zh-CN" altLang="en-US" smtClean="0"/>
              <a:t>属性</a:t>
            </a:r>
          </a:p>
        </p:txBody>
      </p:sp>
      <p:sp>
        <p:nvSpPr>
          <p:cNvPr id="557059" name="Rectangle 3"/>
          <p:cNvSpPr>
            <a:spLocks noGrp="1" noChangeArrowheads="1"/>
          </p:cNvSpPr>
          <p:nvPr>
            <p:ph type="body" idx="1"/>
          </p:nvPr>
        </p:nvSpPr>
        <p:spPr/>
        <p:txBody>
          <a:bodyPr/>
          <a:lstStyle/>
          <a:p>
            <a:pPr eaLnBrk="1" hangingPunct="1">
              <a:defRPr/>
            </a:pPr>
            <a:r>
              <a:rPr lang="zh-CN" altLang="en-US" smtClean="0"/>
              <a:t>看生成树的全局配置及状态信息 </a:t>
            </a:r>
          </a:p>
          <a:p>
            <a:pPr lvl="1" eaLnBrk="1" hangingPunct="1">
              <a:defRPr/>
            </a:pPr>
            <a:r>
              <a:rPr lang="en-US" altLang="zh-CN" sz="1800" smtClean="0"/>
              <a:t>Switch#</a:t>
            </a:r>
            <a:r>
              <a:rPr lang="en-US" altLang="zh-CN" sz="1800" b="1" smtClean="0"/>
              <a:t>show spanning-tree</a:t>
            </a:r>
            <a:r>
              <a:rPr lang="en-US" altLang="zh-CN" sz="1800" smtClean="0"/>
              <a:t> </a:t>
            </a:r>
          </a:p>
          <a:p>
            <a:pPr eaLnBrk="1" hangingPunct="1">
              <a:defRPr/>
            </a:pPr>
            <a:r>
              <a:rPr lang="zh-CN" altLang="en-US" smtClean="0"/>
              <a:t>查看</a:t>
            </a:r>
            <a:r>
              <a:rPr lang="en-US" altLang="zh-CN" smtClean="0"/>
              <a:t>MSTP</a:t>
            </a:r>
            <a:r>
              <a:rPr lang="zh-CN" altLang="en-US" smtClean="0"/>
              <a:t>的配置结果 </a:t>
            </a:r>
          </a:p>
          <a:p>
            <a:pPr lvl="1" eaLnBrk="1" hangingPunct="1">
              <a:defRPr/>
            </a:pPr>
            <a:r>
              <a:rPr lang="en-US" altLang="zh-CN" sz="1800" smtClean="0"/>
              <a:t>Switch#</a:t>
            </a:r>
            <a:r>
              <a:rPr lang="en-US" altLang="zh-CN" sz="1800" b="1" smtClean="0"/>
              <a:t>show spanning-tree mst configuration</a:t>
            </a:r>
            <a:r>
              <a:rPr lang="en-US" altLang="zh-CN" sz="1800" smtClean="0"/>
              <a:t> </a:t>
            </a:r>
          </a:p>
          <a:p>
            <a:pPr eaLnBrk="1" hangingPunct="1">
              <a:defRPr/>
            </a:pPr>
            <a:r>
              <a:rPr lang="zh-CN" altLang="en-US" smtClean="0"/>
              <a:t>查看特定实例的信息 </a:t>
            </a:r>
          </a:p>
          <a:p>
            <a:pPr lvl="1" eaLnBrk="1" hangingPunct="1">
              <a:defRPr/>
            </a:pPr>
            <a:r>
              <a:rPr lang="en-US" altLang="zh-CN" sz="1800" smtClean="0"/>
              <a:t>Switch#</a:t>
            </a:r>
            <a:r>
              <a:rPr lang="en-US" altLang="zh-CN" sz="1800" b="1" smtClean="0"/>
              <a:t>show spanning-tree mst </a:t>
            </a:r>
            <a:r>
              <a:rPr lang="en-US" altLang="zh-CN" sz="1800" i="1" smtClean="0"/>
              <a:t>instance</a:t>
            </a:r>
            <a:r>
              <a:rPr lang="en-US" altLang="zh-CN" sz="1800" smtClean="0"/>
              <a:t> </a:t>
            </a:r>
          </a:p>
          <a:p>
            <a:pPr eaLnBrk="1" hangingPunct="1">
              <a:defRPr/>
            </a:pPr>
            <a:r>
              <a:rPr lang="zh-CN" altLang="en-US" smtClean="0"/>
              <a:t>查看特定端口在相应实例中的状态信息 </a:t>
            </a:r>
          </a:p>
          <a:p>
            <a:pPr lvl="1" eaLnBrk="1" hangingPunct="1">
              <a:defRPr/>
            </a:pPr>
            <a:r>
              <a:rPr lang="en-US" altLang="zh-CN" sz="1800" smtClean="0"/>
              <a:t>Switch#</a:t>
            </a:r>
            <a:r>
              <a:rPr lang="en-US" altLang="zh-CN" sz="1800" b="1" smtClean="0"/>
              <a:t>show spanning-tree mst </a:t>
            </a:r>
            <a:r>
              <a:rPr lang="en-US" altLang="zh-CN" sz="1800" i="1" smtClean="0"/>
              <a:t>instance</a:t>
            </a:r>
            <a:r>
              <a:rPr lang="en-US" altLang="zh-CN" sz="1800" b="1" smtClean="0"/>
              <a:t> </a:t>
            </a:r>
            <a:r>
              <a:rPr lang="en-US" altLang="zh-CN" sz="1800" i="1" smtClean="0"/>
              <a:t>interface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pPr eaLnBrk="1" hangingPunct="1">
              <a:defRPr/>
            </a:pPr>
            <a:r>
              <a:rPr lang="zh-CN" altLang="en-US" smtClean="0"/>
              <a:t>配置</a:t>
            </a:r>
            <a:r>
              <a:rPr lang="en-US" altLang="zh-CN" smtClean="0"/>
              <a:t>MSTP——</a:t>
            </a:r>
            <a:r>
              <a:rPr lang="zh-CN" altLang="en-US" smtClean="0"/>
              <a:t>实现负载分担</a:t>
            </a:r>
          </a:p>
        </p:txBody>
      </p:sp>
      <p:sp>
        <p:nvSpPr>
          <p:cNvPr id="558083" name="Rectangle 3"/>
          <p:cNvSpPr>
            <a:spLocks noGrp="1" noChangeArrowheads="1"/>
          </p:cNvSpPr>
          <p:nvPr>
            <p:ph type="body" idx="1"/>
          </p:nvPr>
        </p:nvSpPr>
        <p:spPr>
          <a:xfrm>
            <a:off x="395288" y="4941888"/>
            <a:ext cx="8291512" cy="792162"/>
          </a:xfrm>
        </p:spPr>
        <p:txBody>
          <a:bodyPr/>
          <a:lstStyle/>
          <a:p>
            <a:pPr eaLnBrk="1" hangingPunct="1">
              <a:defRPr/>
            </a:pPr>
            <a:r>
              <a:rPr lang="zh-CN" altLang="en-US" smtClean="0"/>
              <a:t>通过配置使得不同实例中具有不同的根交换机，可以实现负载分担</a:t>
            </a:r>
          </a:p>
        </p:txBody>
      </p:sp>
      <p:pic>
        <p:nvPicPr>
          <p:cNvPr id="19460" name="Picture 6"/>
          <p:cNvPicPr>
            <a:picLocks noChangeAspect="1" noChangeArrowheads="1"/>
          </p:cNvPicPr>
          <p:nvPr/>
        </p:nvPicPr>
        <p:blipFill>
          <a:blip r:embed="rId2"/>
          <a:srcRect/>
          <a:stretch>
            <a:fillRect/>
          </a:stretch>
        </p:blipFill>
        <p:spPr bwMode="auto">
          <a:xfrm>
            <a:off x="1619250" y="1557338"/>
            <a:ext cx="5400675" cy="2908300"/>
          </a:xfrm>
          <a:prstGeom prst="rect">
            <a:avLst/>
          </a:prstGeom>
          <a:noFill/>
          <a:ln w="9525" algn="ctr">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r>
              <a:rPr lang="zh-CN" altLang="en-US"/>
              <a:t>课程议题</a:t>
            </a:r>
          </a:p>
        </p:txBody>
      </p:sp>
      <p:grpSp>
        <p:nvGrpSpPr>
          <p:cNvPr id="422915" name="Group 3"/>
          <p:cNvGrpSpPr>
            <a:grpSpLocks/>
          </p:cNvGrpSpPr>
          <p:nvPr/>
        </p:nvGrpSpPr>
        <p:grpSpPr bwMode="auto">
          <a:xfrm>
            <a:off x="0" y="2060575"/>
            <a:ext cx="9144000" cy="2952750"/>
            <a:chOff x="0" y="1298"/>
            <a:chExt cx="5760" cy="1860"/>
          </a:xfrm>
        </p:grpSpPr>
        <p:sp>
          <p:nvSpPr>
            <p:cNvPr id="422916" name="Rectangle 4"/>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endParaRPr lang="zh-CN" altLang="en-US"/>
            </a:p>
          </p:txBody>
        </p:sp>
        <p:pic>
          <p:nvPicPr>
            <p:cNvPr id="422917" name="Picture 5" descr="愿景"/>
            <p:cNvPicPr>
              <a:picLocks noChangeAspect="1" noChangeArrowheads="1"/>
            </p:cNvPicPr>
            <p:nvPr/>
          </p:nvPicPr>
          <p:blipFill>
            <a:blip r:embed="rId3" cstate="print"/>
            <a:srcRect/>
            <a:stretch>
              <a:fillRect/>
            </a:stretch>
          </p:blipFill>
          <p:spPr bwMode="auto">
            <a:xfrm>
              <a:off x="2245" y="1298"/>
              <a:ext cx="3515" cy="1860"/>
            </a:xfrm>
            <a:prstGeom prst="rect">
              <a:avLst/>
            </a:prstGeom>
            <a:noFill/>
          </p:spPr>
        </p:pic>
      </p:grpSp>
      <p:sp>
        <p:nvSpPr>
          <p:cNvPr id="422918" name="Rectangle 6"/>
          <p:cNvSpPr>
            <a:spLocks noChangeArrowheads="1"/>
          </p:cNvSpPr>
          <p:nvPr/>
        </p:nvSpPr>
        <p:spPr bwMode="auto">
          <a:xfrm>
            <a:off x="-108520" y="3141663"/>
            <a:ext cx="3816351" cy="820737"/>
          </a:xfrm>
          <a:prstGeom prst="rect">
            <a:avLst/>
          </a:prstGeom>
          <a:noFill/>
          <a:ln w="9525">
            <a:noFill/>
            <a:miter lim="800000"/>
            <a:headEnd/>
            <a:tailEnd/>
          </a:ln>
          <a:effectLst/>
        </p:spPr>
        <p:txBody>
          <a:bodyPr/>
          <a:lstStyle/>
          <a:p>
            <a:pPr marL="342900" indent="-342900" algn="ctr">
              <a:spcBef>
                <a:spcPct val="20000"/>
              </a:spcBef>
            </a:pPr>
            <a:r>
              <a:rPr lang="zh-CN" altLang="en-US" sz="2800" b="1" dirty="0" smtClean="0">
                <a:solidFill>
                  <a:schemeClr val="bg1"/>
                </a:solidFill>
                <a:effectLst>
                  <a:outerShdw blurRad="38100" dist="38100" dir="2700000" algn="tl">
                    <a:srgbClr val="C0C0C0"/>
                  </a:outerShdw>
                </a:effectLst>
              </a:rPr>
              <a:t>以太网</a:t>
            </a:r>
            <a:r>
              <a:rPr lang="zh-CN" altLang="en-US" sz="2800" b="1" dirty="0">
                <a:solidFill>
                  <a:schemeClr val="bg1"/>
                </a:solidFill>
                <a:effectLst>
                  <a:outerShdw blurRad="38100" dist="38100" dir="2700000" algn="tl">
                    <a:srgbClr val="C0C0C0"/>
                  </a:outerShdw>
                </a:effectLst>
              </a:rPr>
              <a:t>端口聚合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22915"/>
                                        </p:tgtEl>
                                        <p:attrNameLst>
                                          <p:attrName>style.visibility</p:attrName>
                                        </p:attrNameLst>
                                      </p:cBhvr>
                                      <p:to>
                                        <p:strVal val="visible"/>
                                      </p:to>
                                    </p:set>
                                    <p:animEffect transition="in" filter="blinds(horizontal)">
                                      <p:cBhvr>
                                        <p:cTn id="7" dur="1000"/>
                                        <p:tgtEl>
                                          <p:spTgt spid="422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zh-CN" altLang="en-US"/>
              <a:t>端口聚合概述</a:t>
            </a:r>
          </a:p>
        </p:txBody>
      </p:sp>
      <p:sp>
        <p:nvSpPr>
          <p:cNvPr id="414723" name="Rectangle 3"/>
          <p:cNvSpPr>
            <a:spLocks noGrp="1" noChangeArrowheads="1"/>
          </p:cNvSpPr>
          <p:nvPr>
            <p:ph type="body" idx="1"/>
          </p:nvPr>
        </p:nvSpPr>
        <p:spPr>
          <a:xfrm>
            <a:off x="457200" y="1268760"/>
            <a:ext cx="8291513" cy="4421188"/>
          </a:xfrm>
        </p:spPr>
        <p:txBody>
          <a:bodyPr/>
          <a:lstStyle/>
          <a:p>
            <a:r>
              <a:rPr lang="zh-CN" altLang="en-US" dirty="0" smtClean="0"/>
              <a:t>聚合</a:t>
            </a:r>
            <a:r>
              <a:rPr lang="zh-CN" altLang="en-US" dirty="0"/>
              <a:t>端口</a:t>
            </a:r>
            <a:r>
              <a:rPr lang="en-US" altLang="zh-CN" dirty="0"/>
              <a:t>Aggregate Port </a:t>
            </a:r>
            <a:r>
              <a:rPr lang="zh-CN" altLang="en-US" dirty="0"/>
              <a:t>（</a:t>
            </a:r>
            <a:r>
              <a:rPr lang="en-US" altLang="zh-CN" dirty="0"/>
              <a:t>AP</a:t>
            </a:r>
            <a:r>
              <a:rPr lang="zh-CN" altLang="en-US" dirty="0"/>
              <a:t>）：把多个物理接口捆绑在一起而形成的一</a:t>
            </a:r>
            <a:r>
              <a:rPr lang="zh-CN" altLang="en-US" dirty="0" smtClean="0"/>
              <a:t>个逻辑</a:t>
            </a:r>
            <a:r>
              <a:rPr lang="zh-CN" altLang="en-US" dirty="0"/>
              <a:t>接口 </a:t>
            </a:r>
            <a:endParaRPr lang="en-US" altLang="zh-CN" dirty="0" smtClean="0"/>
          </a:p>
          <a:p>
            <a:r>
              <a:rPr lang="zh-CN" altLang="en-US" dirty="0" smtClean="0"/>
              <a:t>聚合标准：</a:t>
            </a:r>
            <a:r>
              <a:rPr lang="en-US" altLang="zh-CN" dirty="0" smtClean="0"/>
              <a:t>IEEE </a:t>
            </a:r>
            <a:r>
              <a:rPr lang="en-US" altLang="zh-CN" dirty="0"/>
              <a:t>802.3ad </a:t>
            </a:r>
          </a:p>
          <a:p>
            <a:r>
              <a:rPr lang="zh-CN" altLang="en-US" dirty="0" smtClean="0"/>
              <a:t>聚合优点：</a:t>
            </a:r>
            <a:endParaRPr lang="en-US" altLang="zh-CN" dirty="0" smtClean="0"/>
          </a:p>
          <a:p>
            <a:pPr lvl="1"/>
            <a:r>
              <a:rPr lang="zh-CN" altLang="en-US" dirty="0" smtClean="0"/>
              <a:t>扩展</a:t>
            </a:r>
            <a:r>
              <a:rPr lang="zh-CN" altLang="en-US" dirty="0"/>
              <a:t>链路带宽</a:t>
            </a:r>
          </a:p>
          <a:p>
            <a:pPr lvl="1"/>
            <a:r>
              <a:rPr lang="zh-CN" altLang="en-US" dirty="0"/>
              <a:t>实现成员端口上的流量平衡 </a:t>
            </a:r>
          </a:p>
          <a:p>
            <a:pPr lvl="1"/>
            <a:r>
              <a:rPr lang="zh-CN" altLang="en-US" dirty="0"/>
              <a:t>自动链路冗余备份</a:t>
            </a:r>
          </a:p>
        </p:txBody>
      </p:sp>
      <p:grpSp>
        <p:nvGrpSpPr>
          <p:cNvPr id="28" name="组合 27"/>
          <p:cNvGrpSpPr/>
          <p:nvPr/>
        </p:nvGrpSpPr>
        <p:grpSpPr>
          <a:xfrm>
            <a:off x="4211638" y="2132856"/>
            <a:ext cx="4681537" cy="3600450"/>
            <a:chOff x="4211638" y="2420938"/>
            <a:chExt cx="4681537" cy="3600450"/>
          </a:xfrm>
        </p:grpSpPr>
        <p:sp>
          <p:nvSpPr>
            <p:cNvPr id="414726" name="Line 6"/>
            <p:cNvSpPr>
              <a:spLocks noChangeShapeType="1"/>
            </p:cNvSpPr>
            <p:nvPr/>
          </p:nvSpPr>
          <p:spPr bwMode="auto">
            <a:xfrm>
              <a:off x="6413500" y="2716213"/>
              <a:ext cx="0" cy="1135062"/>
            </a:xfrm>
            <a:prstGeom prst="line">
              <a:avLst/>
            </a:prstGeom>
            <a:noFill/>
            <a:ln w="28575">
              <a:solidFill>
                <a:srgbClr val="E85298"/>
              </a:solidFill>
              <a:round/>
              <a:headEnd/>
              <a:tailEnd/>
            </a:ln>
            <a:effectLst/>
          </p:spPr>
          <p:txBody>
            <a:bodyPr/>
            <a:lstStyle/>
            <a:p>
              <a:endParaRPr lang="zh-CN" altLang="en-US"/>
            </a:p>
          </p:txBody>
        </p:sp>
        <p:sp>
          <p:nvSpPr>
            <p:cNvPr id="414727" name="Line 7"/>
            <p:cNvSpPr>
              <a:spLocks noChangeShapeType="1"/>
            </p:cNvSpPr>
            <p:nvPr/>
          </p:nvSpPr>
          <p:spPr bwMode="auto">
            <a:xfrm>
              <a:off x="6505575" y="2816225"/>
              <a:ext cx="0" cy="1035050"/>
            </a:xfrm>
            <a:prstGeom prst="line">
              <a:avLst/>
            </a:prstGeom>
            <a:noFill/>
            <a:ln w="28575">
              <a:solidFill>
                <a:srgbClr val="E85298"/>
              </a:solidFill>
              <a:round/>
              <a:headEnd/>
              <a:tailEnd/>
            </a:ln>
            <a:effectLst/>
          </p:spPr>
          <p:txBody>
            <a:bodyPr/>
            <a:lstStyle/>
            <a:p>
              <a:endParaRPr lang="zh-CN" altLang="en-US"/>
            </a:p>
          </p:txBody>
        </p:sp>
        <p:sp>
          <p:nvSpPr>
            <p:cNvPr id="414728" name="Line 8"/>
            <p:cNvSpPr>
              <a:spLocks noChangeShapeType="1"/>
            </p:cNvSpPr>
            <p:nvPr/>
          </p:nvSpPr>
          <p:spPr bwMode="auto">
            <a:xfrm>
              <a:off x="6597650" y="2816225"/>
              <a:ext cx="0" cy="1035050"/>
            </a:xfrm>
            <a:prstGeom prst="line">
              <a:avLst/>
            </a:prstGeom>
            <a:noFill/>
            <a:ln w="28575">
              <a:solidFill>
                <a:srgbClr val="E85298"/>
              </a:solidFill>
              <a:round/>
              <a:headEnd/>
              <a:tailEnd/>
            </a:ln>
            <a:effectLst/>
          </p:spPr>
          <p:txBody>
            <a:bodyPr/>
            <a:lstStyle/>
            <a:p>
              <a:endParaRPr lang="zh-CN" altLang="en-US"/>
            </a:p>
          </p:txBody>
        </p:sp>
        <p:sp>
          <p:nvSpPr>
            <p:cNvPr id="414729" name="Line 9"/>
            <p:cNvSpPr>
              <a:spLocks noChangeShapeType="1"/>
            </p:cNvSpPr>
            <p:nvPr/>
          </p:nvSpPr>
          <p:spPr bwMode="auto">
            <a:xfrm>
              <a:off x="6689725" y="2716213"/>
              <a:ext cx="0" cy="1135062"/>
            </a:xfrm>
            <a:prstGeom prst="line">
              <a:avLst/>
            </a:prstGeom>
            <a:noFill/>
            <a:ln w="28575">
              <a:solidFill>
                <a:srgbClr val="E85298"/>
              </a:solidFill>
              <a:round/>
              <a:headEnd/>
              <a:tailEnd/>
            </a:ln>
            <a:effectLst/>
          </p:spPr>
          <p:txBody>
            <a:bodyPr/>
            <a:lstStyle/>
            <a:p>
              <a:endParaRPr lang="zh-CN" altLang="en-US"/>
            </a:p>
          </p:txBody>
        </p:sp>
        <p:sp>
          <p:nvSpPr>
            <p:cNvPr id="414730" name="Line 10"/>
            <p:cNvSpPr>
              <a:spLocks noChangeShapeType="1"/>
            </p:cNvSpPr>
            <p:nvPr/>
          </p:nvSpPr>
          <p:spPr bwMode="auto">
            <a:xfrm flipH="1">
              <a:off x="5584825" y="4048125"/>
              <a:ext cx="828675" cy="642938"/>
            </a:xfrm>
            <a:prstGeom prst="line">
              <a:avLst/>
            </a:prstGeom>
            <a:noFill/>
            <a:ln w="28575">
              <a:solidFill>
                <a:srgbClr val="E85298"/>
              </a:solidFill>
              <a:round/>
              <a:headEnd/>
              <a:tailEnd/>
            </a:ln>
            <a:effectLst/>
          </p:spPr>
          <p:txBody>
            <a:bodyPr/>
            <a:lstStyle/>
            <a:p>
              <a:endParaRPr lang="zh-CN" altLang="en-US"/>
            </a:p>
          </p:txBody>
        </p:sp>
        <p:sp>
          <p:nvSpPr>
            <p:cNvPr id="414731" name="Line 11"/>
            <p:cNvSpPr>
              <a:spLocks noChangeShapeType="1"/>
            </p:cNvSpPr>
            <p:nvPr/>
          </p:nvSpPr>
          <p:spPr bwMode="auto">
            <a:xfrm>
              <a:off x="6735763" y="4048125"/>
              <a:ext cx="782637" cy="592138"/>
            </a:xfrm>
            <a:prstGeom prst="line">
              <a:avLst/>
            </a:prstGeom>
            <a:noFill/>
            <a:ln w="28575">
              <a:solidFill>
                <a:srgbClr val="E85298"/>
              </a:solidFill>
              <a:round/>
              <a:headEnd/>
              <a:tailEnd/>
            </a:ln>
            <a:effectLst/>
          </p:spPr>
          <p:txBody>
            <a:bodyPr/>
            <a:lstStyle/>
            <a:p>
              <a:endParaRPr lang="zh-CN" altLang="en-US"/>
            </a:p>
          </p:txBody>
        </p:sp>
        <p:sp>
          <p:nvSpPr>
            <p:cNvPr id="414732" name="Line 12"/>
            <p:cNvSpPr>
              <a:spLocks noChangeShapeType="1"/>
            </p:cNvSpPr>
            <p:nvPr/>
          </p:nvSpPr>
          <p:spPr bwMode="auto">
            <a:xfrm flipV="1">
              <a:off x="4894263" y="4838700"/>
              <a:ext cx="458787" cy="838200"/>
            </a:xfrm>
            <a:prstGeom prst="line">
              <a:avLst/>
            </a:prstGeom>
            <a:noFill/>
            <a:ln w="38100">
              <a:solidFill>
                <a:srgbClr val="E85298"/>
              </a:solidFill>
              <a:round/>
              <a:headEnd/>
              <a:tailEnd/>
            </a:ln>
            <a:effectLst/>
          </p:spPr>
          <p:txBody>
            <a:bodyPr/>
            <a:lstStyle/>
            <a:p>
              <a:endParaRPr lang="zh-CN" altLang="en-US"/>
            </a:p>
          </p:txBody>
        </p:sp>
        <p:sp>
          <p:nvSpPr>
            <p:cNvPr id="414733" name="Line 13"/>
            <p:cNvSpPr>
              <a:spLocks noChangeShapeType="1"/>
            </p:cNvSpPr>
            <p:nvPr/>
          </p:nvSpPr>
          <p:spPr bwMode="auto">
            <a:xfrm flipH="1" flipV="1">
              <a:off x="5584825" y="4787900"/>
              <a:ext cx="414338" cy="889000"/>
            </a:xfrm>
            <a:prstGeom prst="line">
              <a:avLst/>
            </a:prstGeom>
            <a:noFill/>
            <a:ln w="38100">
              <a:solidFill>
                <a:srgbClr val="E85298"/>
              </a:solidFill>
              <a:round/>
              <a:headEnd/>
              <a:tailEnd/>
            </a:ln>
            <a:effectLst/>
          </p:spPr>
          <p:txBody>
            <a:bodyPr/>
            <a:lstStyle/>
            <a:p>
              <a:endParaRPr lang="zh-CN" altLang="en-US"/>
            </a:p>
          </p:txBody>
        </p:sp>
        <p:pic>
          <p:nvPicPr>
            <p:cNvPr id="414734" name="Picture 14" descr="台式电脑"/>
            <p:cNvPicPr>
              <a:picLocks noChangeAspect="1" noChangeArrowheads="1"/>
            </p:cNvPicPr>
            <p:nvPr/>
          </p:nvPicPr>
          <p:blipFill>
            <a:blip r:embed="rId2" cstate="print"/>
            <a:srcRect/>
            <a:stretch>
              <a:fillRect/>
            </a:stretch>
          </p:blipFill>
          <p:spPr bwMode="auto">
            <a:xfrm>
              <a:off x="5738813" y="5405438"/>
              <a:ext cx="536575" cy="592137"/>
            </a:xfrm>
            <a:prstGeom prst="rect">
              <a:avLst/>
            </a:prstGeom>
            <a:noFill/>
          </p:spPr>
        </p:pic>
        <p:pic>
          <p:nvPicPr>
            <p:cNvPr id="414735" name="Picture 15" descr="台式电脑"/>
            <p:cNvPicPr>
              <a:picLocks noChangeAspect="1" noChangeArrowheads="1"/>
            </p:cNvPicPr>
            <p:nvPr/>
          </p:nvPicPr>
          <p:blipFill>
            <a:blip r:embed="rId2" cstate="print"/>
            <a:srcRect/>
            <a:stretch>
              <a:fillRect/>
            </a:stretch>
          </p:blipFill>
          <p:spPr bwMode="auto">
            <a:xfrm>
              <a:off x="4725988" y="5405438"/>
              <a:ext cx="536575" cy="590550"/>
            </a:xfrm>
            <a:prstGeom prst="rect">
              <a:avLst/>
            </a:prstGeom>
            <a:noFill/>
          </p:spPr>
        </p:pic>
        <p:sp>
          <p:nvSpPr>
            <p:cNvPr id="414736" name="Line 16"/>
            <p:cNvSpPr>
              <a:spLocks noChangeShapeType="1"/>
            </p:cNvSpPr>
            <p:nvPr/>
          </p:nvSpPr>
          <p:spPr bwMode="auto">
            <a:xfrm flipV="1">
              <a:off x="7088188" y="4862513"/>
              <a:ext cx="458787" cy="838200"/>
            </a:xfrm>
            <a:prstGeom prst="line">
              <a:avLst/>
            </a:prstGeom>
            <a:noFill/>
            <a:ln w="38100">
              <a:solidFill>
                <a:srgbClr val="E85298"/>
              </a:solidFill>
              <a:round/>
              <a:headEnd/>
              <a:tailEnd/>
            </a:ln>
            <a:effectLst/>
          </p:spPr>
          <p:txBody>
            <a:bodyPr/>
            <a:lstStyle/>
            <a:p>
              <a:endParaRPr lang="zh-CN" altLang="en-US"/>
            </a:p>
          </p:txBody>
        </p:sp>
        <p:sp>
          <p:nvSpPr>
            <p:cNvPr id="414737" name="Line 17"/>
            <p:cNvSpPr>
              <a:spLocks noChangeShapeType="1"/>
            </p:cNvSpPr>
            <p:nvPr/>
          </p:nvSpPr>
          <p:spPr bwMode="auto">
            <a:xfrm flipH="1" flipV="1">
              <a:off x="7778750" y="4811713"/>
              <a:ext cx="414338" cy="889000"/>
            </a:xfrm>
            <a:prstGeom prst="line">
              <a:avLst/>
            </a:prstGeom>
            <a:noFill/>
            <a:ln w="38100">
              <a:solidFill>
                <a:srgbClr val="E85298"/>
              </a:solidFill>
              <a:round/>
              <a:headEnd/>
              <a:tailEnd/>
            </a:ln>
            <a:effectLst/>
          </p:spPr>
          <p:txBody>
            <a:bodyPr/>
            <a:lstStyle/>
            <a:p>
              <a:endParaRPr lang="zh-CN" altLang="en-US"/>
            </a:p>
          </p:txBody>
        </p:sp>
        <p:pic>
          <p:nvPicPr>
            <p:cNvPr id="414738" name="Picture 18" descr="台式电脑"/>
            <p:cNvPicPr>
              <a:picLocks noChangeAspect="1" noChangeArrowheads="1"/>
            </p:cNvPicPr>
            <p:nvPr/>
          </p:nvPicPr>
          <p:blipFill>
            <a:blip r:embed="rId2" cstate="print"/>
            <a:srcRect/>
            <a:stretch>
              <a:fillRect/>
            </a:stretch>
          </p:blipFill>
          <p:spPr bwMode="auto">
            <a:xfrm>
              <a:off x="7932738" y="5429250"/>
              <a:ext cx="536575" cy="592138"/>
            </a:xfrm>
            <a:prstGeom prst="rect">
              <a:avLst/>
            </a:prstGeom>
            <a:noFill/>
          </p:spPr>
        </p:pic>
        <p:pic>
          <p:nvPicPr>
            <p:cNvPr id="414739" name="Picture 19" descr="台式电脑"/>
            <p:cNvPicPr>
              <a:picLocks noChangeAspect="1" noChangeArrowheads="1"/>
            </p:cNvPicPr>
            <p:nvPr/>
          </p:nvPicPr>
          <p:blipFill>
            <a:blip r:embed="rId2" cstate="print"/>
            <a:srcRect/>
            <a:stretch>
              <a:fillRect/>
            </a:stretch>
          </p:blipFill>
          <p:spPr bwMode="auto">
            <a:xfrm>
              <a:off x="6919913" y="5429250"/>
              <a:ext cx="536575" cy="590550"/>
            </a:xfrm>
            <a:prstGeom prst="rect">
              <a:avLst/>
            </a:prstGeom>
            <a:noFill/>
          </p:spPr>
        </p:pic>
        <p:sp>
          <p:nvSpPr>
            <p:cNvPr id="414740" name="Text Box 20"/>
            <p:cNvSpPr txBox="1">
              <a:spLocks noChangeArrowheads="1"/>
            </p:cNvSpPr>
            <p:nvPr/>
          </p:nvSpPr>
          <p:spPr bwMode="auto">
            <a:xfrm>
              <a:off x="5292725" y="3078163"/>
              <a:ext cx="1074738" cy="836612"/>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1000M</a:t>
              </a:r>
            </a:p>
            <a:p>
              <a:pPr algn="ctr">
                <a:lnSpc>
                  <a:spcPct val="100000"/>
                </a:lnSpc>
                <a:buFontTx/>
                <a:buNone/>
              </a:pPr>
              <a:r>
                <a:rPr lang="en-US" altLang="zh-CN" sz="1400" b="1">
                  <a:effectLst/>
                  <a:ea typeface="宋体" pitchFamily="2" charset="-122"/>
                </a:rPr>
                <a:t>Aggregate Link</a:t>
              </a:r>
            </a:p>
          </p:txBody>
        </p:sp>
        <p:sp>
          <p:nvSpPr>
            <p:cNvPr id="414741" name="Oval 21"/>
            <p:cNvSpPr>
              <a:spLocks noChangeArrowheads="1"/>
            </p:cNvSpPr>
            <p:nvPr/>
          </p:nvSpPr>
          <p:spPr bwMode="auto">
            <a:xfrm>
              <a:off x="6275388" y="3111500"/>
              <a:ext cx="506412" cy="295275"/>
            </a:xfrm>
            <a:prstGeom prst="ellipse">
              <a:avLst/>
            </a:prstGeom>
            <a:noFill/>
            <a:ln w="28575" algn="ctr">
              <a:solidFill>
                <a:schemeClr val="accent2"/>
              </a:solidFill>
              <a:round/>
              <a:headEnd/>
              <a:tailEnd/>
            </a:ln>
            <a:effectLst/>
          </p:spPr>
          <p:txBody>
            <a:bodyPr wrap="none" anchor="ctr"/>
            <a:lstStyle/>
            <a:p>
              <a:endParaRPr lang="zh-CN" altLang="en-US"/>
            </a:p>
          </p:txBody>
        </p:sp>
        <p:sp>
          <p:nvSpPr>
            <p:cNvPr id="414742" name="Text Box 22"/>
            <p:cNvSpPr txBox="1">
              <a:spLocks noChangeArrowheads="1"/>
            </p:cNvSpPr>
            <p:nvPr/>
          </p:nvSpPr>
          <p:spPr bwMode="auto">
            <a:xfrm>
              <a:off x="5148263" y="4098925"/>
              <a:ext cx="96678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1000M</a:t>
              </a:r>
            </a:p>
          </p:txBody>
        </p:sp>
        <p:sp>
          <p:nvSpPr>
            <p:cNvPr id="414743" name="Text Box 23"/>
            <p:cNvSpPr txBox="1">
              <a:spLocks noChangeArrowheads="1"/>
            </p:cNvSpPr>
            <p:nvPr/>
          </p:nvSpPr>
          <p:spPr bwMode="auto">
            <a:xfrm>
              <a:off x="6989763" y="4098925"/>
              <a:ext cx="96678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1000M</a:t>
              </a:r>
            </a:p>
          </p:txBody>
        </p:sp>
        <p:sp>
          <p:nvSpPr>
            <p:cNvPr id="414744" name="Text Box 24"/>
            <p:cNvSpPr txBox="1">
              <a:spLocks noChangeArrowheads="1"/>
            </p:cNvSpPr>
            <p:nvPr/>
          </p:nvSpPr>
          <p:spPr bwMode="auto">
            <a:xfrm>
              <a:off x="4211638" y="5011738"/>
              <a:ext cx="958850"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10/100M</a:t>
              </a:r>
            </a:p>
          </p:txBody>
        </p:sp>
        <p:sp>
          <p:nvSpPr>
            <p:cNvPr id="414745" name="Text Box 25"/>
            <p:cNvSpPr txBox="1">
              <a:spLocks noChangeArrowheads="1"/>
            </p:cNvSpPr>
            <p:nvPr/>
          </p:nvSpPr>
          <p:spPr bwMode="auto">
            <a:xfrm>
              <a:off x="7934325" y="5008563"/>
              <a:ext cx="958850"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10/100M</a:t>
              </a:r>
            </a:p>
          </p:txBody>
        </p:sp>
        <p:pic>
          <p:nvPicPr>
            <p:cNvPr id="414746" name="Picture 26" descr="固化汇聚交换机"/>
            <p:cNvPicPr>
              <a:picLocks noChangeAspect="1" noChangeArrowheads="1"/>
            </p:cNvPicPr>
            <p:nvPr/>
          </p:nvPicPr>
          <p:blipFill>
            <a:blip r:embed="rId3" cstate="print"/>
            <a:srcRect/>
            <a:stretch>
              <a:fillRect/>
            </a:stretch>
          </p:blipFill>
          <p:spPr bwMode="auto">
            <a:xfrm>
              <a:off x="6253163" y="2420938"/>
              <a:ext cx="598487" cy="481012"/>
            </a:xfrm>
            <a:prstGeom prst="rect">
              <a:avLst/>
            </a:prstGeom>
            <a:noFill/>
          </p:spPr>
        </p:pic>
        <p:pic>
          <p:nvPicPr>
            <p:cNvPr id="414747" name="Picture 27" descr="固化汇聚交换机"/>
            <p:cNvPicPr>
              <a:picLocks noChangeAspect="1" noChangeArrowheads="1"/>
            </p:cNvPicPr>
            <p:nvPr/>
          </p:nvPicPr>
          <p:blipFill>
            <a:blip r:embed="rId3" cstate="print"/>
            <a:srcRect/>
            <a:stretch>
              <a:fillRect/>
            </a:stretch>
          </p:blipFill>
          <p:spPr bwMode="auto">
            <a:xfrm>
              <a:off x="6251575" y="3703638"/>
              <a:ext cx="598488" cy="481012"/>
            </a:xfrm>
            <a:prstGeom prst="rect">
              <a:avLst/>
            </a:prstGeom>
            <a:noFill/>
          </p:spPr>
        </p:pic>
        <p:pic>
          <p:nvPicPr>
            <p:cNvPr id="414748" name="Picture 28" descr="固化汇聚交换机"/>
            <p:cNvPicPr>
              <a:picLocks noChangeAspect="1" noChangeArrowheads="1"/>
            </p:cNvPicPr>
            <p:nvPr/>
          </p:nvPicPr>
          <p:blipFill>
            <a:blip r:embed="rId3" cstate="print"/>
            <a:srcRect/>
            <a:stretch>
              <a:fillRect/>
            </a:stretch>
          </p:blipFill>
          <p:spPr bwMode="auto">
            <a:xfrm>
              <a:off x="5170488" y="4552950"/>
              <a:ext cx="596900" cy="482600"/>
            </a:xfrm>
            <a:prstGeom prst="rect">
              <a:avLst/>
            </a:prstGeom>
            <a:noFill/>
          </p:spPr>
        </p:pic>
        <p:pic>
          <p:nvPicPr>
            <p:cNvPr id="414749" name="Picture 29" descr="固化汇聚交换机"/>
            <p:cNvPicPr>
              <a:picLocks noChangeAspect="1" noChangeArrowheads="1"/>
            </p:cNvPicPr>
            <p:nvPr/>
          </p:nvPicPr>
          <p:blipFill>
            <a:blip r:embed="rId3" cstate="print"/>
            <a:srcRect/>
            <a:stretch>
              <a:fillRect/>
            </a:stretch>
          </p:blipFill>
          <p:spPr bwMode="auto">
            <a:xfrm>
              <a:off x="7334250" y="4552950"/>
              <a:ext cx="598488" cy="482600"/>
            </a:xfrm>
            <a:prstGeom prst="rect">
              <a:avLst/>
            </a:prstGeom>
            <a:noFill/>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r>
              <a:rPr lang="zh-CN" altLang="en-US" dirty="0" smtClean="0"/>
              <a:t>交换网络中的</a:t>
            </a:r>
            <a:r>
              <a:rPr lang="zh-CN" altLang="en-US" dirty="0"/>
              <a:t>冗余</a:t>
            </a:r>
            <a:r>
              <a:rPr lang="zh-CN" altLang="en-US" dirty="0" smtClean="0"/>
              <a:t>拓扑（</a:t>
            </a:r>
            <a:r>
              <a:rPr lang="en-US" altLang="zh-CN" dirty="0" smtClean="0"/>
              <a:t>2</a:t>
            </a:r>
            <a:r>
              <a:rPr lang="zh-CN" altLang="en-US" dirty="0" smtClean="0"/>
              <a:t>层环路）</a:t>
            </a:r>
            <a:endParaRPr lang="zh-CN" altLang="en-US" dirty="0"/>
          </a:p>
        </p:txBody>
      </p:sp>
      <p:sp>
        <p:nvSpPr>
          <p:cNvPr id="369667" name="Rectangle 3"/>
          <p:cNvSpPr>
            <a:spLocks noGrp="1" noChangeArrowheads="1"/>
          </p:cNvSpPr>
          <p:nvPr>
            <p:ph type="body" idx="1"/>
          </p:nvPr>
        </p:nvSpPr>
        <p:spPr>
          <a:xfrm>
            <a:off x="395536" y="1340768"/>
            <a:ext cx="8291513" cy="4421188"/>
          </a:xfrm>
        </p:spPr>
        <p:txBody>
          <a:bodyPr/>
          <a:lstStyle/>
          <a:p>
            <a:r>
              <a:rPr lang="zh-CN" altLang="en-US" dirty="0" smtClean="0"/>
              <a:t>交换网络中为什么要有冗余拓扑</a:t>
            </a:r>
            <a:endParaRPr lang="en-US" altLang="zh-CN" dirty="0" smtClean="0"/>
          </a:p>
          <a:p>
            <a:pPr lvl="1"/>
            <a:r>
              <a:rPr lang="zh-CN" altLang="en-US" dirty="0" smtClean="0"/>
              <a:t>减少</a:t>
            </a:r>
            <a:r>
              <a:rPr lang="zh-CN" altLang="en-US" dirty="0"/>
              <a:t>单点</a:t>
            </a:r>
            <a:r>
              <a:rPr lang="zh-CN" altLang="en-US" dirty="0" smtClean="0"/>
              <a:t>故障</a:t>
            </a:r>
            <a:endParaRPr lang="en-US" altLang="zh-CN" dirty="0" smtClean="0"/>
          </a:p>
          <a:p>
            <a:pPr lvl="1"/>
            <a:r>
              <a:rPr lang="zh-CN" altLang="en-US" dirty="0" smtClean="0"/>
              <a:t>增加</a:t>
            </a:r>
            <a:r>
              <a:rPr lang="zh-CN" altLang="en-US" dirty="0"/>
              <a:t>网络可靠性</a:t>
            </a:r>
          </a:p>
          <a:p>
            <a:r>
              <a:rPr lang="zh-CN" altLang="en-US" dirty="0" smtClean="0"/>
              <a:t>冗余拓扑带来的问题</a:t>
            </a:r>
            <a:endParaRPr lang="en-US" altLang="zh-CN" dirty="0" smtClean="0"/>
          </a:p>
          <a:p>
            <a:pPr lvl="1"/>
            <a:r>
              <a:rPr lang="zh-CN" altLang="en-US" dirty="0" smtClean="0"/>
              <a:t>广播</a:t>
            </a:r>
            <a:r>
              <a:rPr lang="zh-CN" altLang="en-US" dirty="0"/>
              <a:t>风暴</a:t>
            </a:r>
          </a:p>
          <a:p>
            <a:pPr lvl="1"/>
            <a:r>
              <a:rPr lang="zh-CN" altLang="en-US" dirty="0"/>
              <a:t>多帧复制</a:t>
            </a:r>
          </a:p>
          <a:p>
            <a:pPr lvl="1"/>
            <a:r>
              <a:rPr lang="en-US" altLang="zh-CN" dirty="0"/>
              <a:t>MAC</a:t>
            </a:r>
            <a:r>
              <a:rPr lang="zh-CN" altLang="en-US" dirty="0"/>
              <a:t>地址表抖动</a:t>
            </a:r>
          </a:p>
        </p:txBody>
      </p:sp>
      <p:grpSp>
        <p:nvGrpSpPr>
          <p:cNvPr id="31" name="组合 30"/>
          <p:cNvGrpSpPr/>
          <p:nvPr/>
        </p:nvGrpSpPr>
        <p:grpSpPr>
          <a:xfrm>
            <a:off x="3923928" y="2276872"/>
            <a:ext cx="4895850" cy="3240088"/>
            <a:chOff x="3635375" y="2924175"/>
            <a:chExt cx="4895850" cy="3240088"/>
          </a:xfrm>
        </p:grpSpPr>
        <p:sp>
          <p:nvSpPr>
            <p:cNvPr id="369668" name="Line 4"/>
            <p:cNvSpPr>
              <a:spLocks noChangeShapeType="1"/>
            </p:cNvSpPr>
            <p:nvPr/>
          </p:nvSpPr>
          <p:spPr bwMode="auto">
            <a:xfrm flipV="1">
              <a:off x="5407025" y="4819650"/>
              <a:ext cx="465138" cy="846138"/>
            </a:xfrm>
            <a:prstGeom prst="line">
              <a:avLst/>
            </a:prstGeom>
            <a:noFill/>
            <a:ln w="38100">
              <a:solidFill>
                <a:srgbClr val="E85298"/>
              </a:solidFill>
              <a:round/>
              <a:headEnd/>
              <a:tailEnd/>
            </a:ln>
            <a:effectLst/>
          </p:spPr>
          <p:txBody>
            <a:bodyPr/>
            <a:lstStyle/>
            <a:p>
              <a:endParaRPr lang="zh-CN" altLang="en-US"/>
            </a:p>
          </p:txBody>
        </p:sp>
        <p:sp>
          <p:nvSpPr>
            <p:cNvPr id="369669" name="Line 5"/>
            <p:cNvSpPr>
              <a:spLocks noChangeShapeType="1"/>
            </p:cNvSpPr>
            <p:nvPr/>
          </p:nvSpPr>
          <p:spPr bwMode="auto">
            <a:xfrm flipH="1" flipV="1">
              <a:off x="5919788" y="4768850"/>
              <a:ext cx="419100" cy="896938"/>
            </a:xfrm>
            <a:prstGeom prst="line">
              <a:avLst/>
            </a:prstGeom>
            <a:noFill/>
            <a:ln w="38100">
              <a:solidFill>
                <a:srgbClr val="E85298"/>
              </a:solidFill>
              <a:round/>
              <a:headEnd/>
              <a:tailEnd/>
            </a:ln>
            <a:effectLst/>
          </p:spPr>
          <p:txBody>
            <a:bodyPr/>
            <a:lstStyle/>
            <a:p>
              <a:endParaRPr lang="zh-CN" altLang="en-US"/>
            </a:p>
          </p:txBody>
        </p:sp>
        <p:pic>
          <p:nvPicPr>
            <p:cNvPr id="369670" name="Picture 6" descr="台式电脑"/>
            <p:cNvPicPr>
              <a:picLocks noChangeAspect="1" noChangeArrowheads="1"/>
            </p:cNvPicPr>
            <p:nvPr/>
          </p:nvPicPr>
          <p:blipFill>
            <a:blip r:embed="rId2" cstate="print"/>
            <a:srcRect/>
            <a:stretch>
              <a:fillRect/>
            </a:stretch>
          </p:blipFill>
          <p:spPr bwMode="auto">
            <a:xfrm>
              <a:off x="6153150" y="5565775"/>
              <a:ext cx="542925" cy="598488"/>
            </a:xfrm>
            <a:prstGeom prst="rect">
              <a:avLst/>
            </a:prstGeom>
            <a:noFill/>
          </p:spPr>
        </p:pic>
        <p:pic>
          <p:nvPicPr>
            <p:cNvPr id="369671" name="Picture 7" descr="台式电脑"/>
            <p:cNvPicPr>
              <a:picLocks noChangeAspect="1" noChangeArrowheads="1"/>
            </p:cNvPicPr>
            <p:nvPr/>
          </p:nvPicPr>
          <p:blipFill>
            <a:blip r:embed="rId2" cstate="print"/>
            <a:srcRect/>
            <a:stretch>
              <a:fillRect/>
            </a:stretch>
          </p:blipFill>
          <p:spPr bwMode="auto">
            <a:xfrm>
              <a:off x="5127625" y="5565775"/>
              <a:ext cx="542925" cy="598488"/>
            </a:xfrm>
            <a:prstGeom prst="rect">
              <a:avLst/>
            </a:prstGeom>
            <a:noFill/>
          </p:spPr>
        </p:pic>
        <p:sp>
          <p:nvSpPr>
            <p:cNvPr id="369672" name="Line 8"/>
            <p:cNvSpPr>
              <a:spLocks noChangeShapeType="1"/>
            </p:cNvSpPr>
            <p:nvPr/>
          </p:nvSpPr>
          <p:spPr bwMode="auto">
            <a:xfrm flipV="1">
              <a:off x="4054475" y="3671888"/>
              <a:ext cx="746125" cy="398462"/>
            </a:xfrm>
            <a:prstGeom prst="line">
              <a:avLst/>
            </a:prstGeom>
            <a:noFill/>
            <a:ln w="38100">
              <a:solidFill>
                <a:srgbClr val="E85298"/>
              </a:solidFill>
              <a:round/>
              <a:headEnd/>
              <a:tailEnd/>
            </a:ln>
            <a:effectLst/>
          </p:spPr>
          <p:txBody>
            <a:bodyPr/>
            <a:lstStyle/>
            <a:p>
              <a:endParaRPr lang="zh-CN" altLang="en-US"/>
            </a:p>
          </p:txBody>
        </p:sp>
        <p:sp>
          <p:nvSpPr>
            <p:cNvPr id="369673" name="Line 9"/>
            <p:cNvSpPr>
              <a:spLocks noChangeShapeType="1"/>
            </p:cNvSpPr>
            <p:nvPr/>
          </p:nvSpPr>
          <p:spPr bwMode="auto">
            <a:xfrm flipH="1" flipV="1">
              <a:off x="4054475" y="3173413"/>
              <a:ext cx="746125" cy="349250"/>
            </a:xfrm>
            <a:prstGeom prst="line">
              <a:avLst/>
            </a:prstGeom>
            <a:noFill/>
            <a:ln w="38100">
              <a:solidFill>
                <a:srgbClr val="E85298"/>
              </a:solidFill>
              <a:round/>
              <a:headEnd/>
              <a:tailEnd/>
            </a:ln>
            <a:effectLst/>
          </p:spPr>
          <p:txBody>
            <a:bodyPr/>
            <a:lstStyle/>
            <a:p>
              <a:endParaRPr lang="zh-CN" altLang="en-US"/>
            </a:p>
          </p:txBody>
        </p:sp>
        <p:pic>
          <p:nvPicPr>
            <p:cNvPr id="369674" name="Picture 10" descr="台式电脑"/>
            <p:cNvPicPr>
              <a:picLocks noChangeAspect="1" noChangeArrowheads="1"/>
            </p:cNvPicPr>
            <p:nvPr/>
          </p:nvPicPr>
          <p:blipFill>
            <a:blip r:embed="rId2" cstate="print"/>
            <a:srcRect/>
            <a:stretch>
              <a:fillRect/>
            </a:stretch>
          </p:blipFill>
          <p:spPr bwMode="auto">
            <a:xfrm>
              <a:off x="3635375" y="2924175"/>
              <a:ext cx="542925" cy="598488"/>
            </a:xfrm>
            <a:prstGeom prst="rect">
              <a:avLst/>
            </a:prstGeom>
            <a:noFill/>
          </p:spPr>
        </p:pic>
        <p:pic>
          <p:nvPicPr>
            <p:cNvPr id="369675" name="Picture 11" descr="台式电脑"/>
            <p:cNvPicPr>
              <a:picLocks noChangeAspect="1" noChangeArrowheads="1"/>
            </p:cNvPicPr>
            <p:nvPr/>
          </p:nvPicPr>
          <p:blipFill>
            <a:blip r:embed="rId2" cstate="print"/>
            <a:srcRect/>
            <a:stretch>
              <a:fillRect/>
            </a:stretch>
          </p:blipFill>
          <p:spPr bwMode="auto">
            <a:xfrm>
              <a:off x="3635375" y="3771900"/>
              <a:ext cx="542925" cy="596900"/>
            </a:xfrm>
            <a:prstGeom prst="rect">
              <a:avLst/>
            </a:prstGeom>
            <a:noFill/>
          </p:spPr>
        </p:pic>
        <p:sp>
          <p:nvSpPr>
            <p:cNvPr id="369676" name="Line 12"/>
            <p:cNvSpPr>
              <a:spLocks noChangeShapeType="1"/>
            </p:cNvSpPr>
            <p:nvPr/>
          </p:nvSpPr>
          <p:spPr bwMode="auto">
            <a:xfrm flipV="1">
              <a:off x="5127625" y="3622675"/>
              <a:ext cx="1538288" cy="0"/>
            </a:xfrm>
            <a:prstGeom prst="line">
              <a:avLst/>
            </a:prstGeom>
            <a:noFill/>
            <a:ln w="57150">
              <a:solidFill>
                <a:srgbClr val="E85298"/>
              </a:solidFill>
              <a:round/>
              <a:headEnd/>
              <a:tailEnd/>
            </a:ln>
            <a:effectLst/>
          </p:spPr>
          <p:txBody>
            <a:bodyPr/>
            <a:lstStyle/>
            <a:p>
              <a:endParaRPr lang="zh-CN" altLang="en-US"/>
            </a:p>
          </p:txBody>
        </p:sp>
        <p:sp>
          <p:nvSpPr>
            <p:cNvPr id="369677" name="Line 13"/>
            <p:cNvSpPr>
              <a:spLocks noChangeShapeType="1"/>
            </p:cNvSpPr>
            <p:nvPr/>
          </p:nvSpPr>
          <p:spPr bwMode="auto">
            <a:xfrm flipV="1">
              <a:off x="6013450" y="3771900"/>
              <a:ext cx="698500" cy="947738"/>
            </a:xfrm>
            <a:prstGeom prst="line">
              <a:avLst/>
            </a:prstGeom>
            <a:noFill/>
            <a:ln w="57150">
              <a:solidFill>
                <a:srgbClr val="E85298"/>
              </a:solidFill>
              <a:round/>
              <a:headEnd/>
              <a:tailEnd/>
            </a:ln>
            <a:effectLst/>
          </p:spPr>
          <p:txBody>
            <a:bodyPr/>
            <a:lstStyle/>
            <a:p>
              <a:endParaRPr lang="zh-CN" altLang="en-US"/>
            </a:p>
          </p:txBody>
        </p:sp>
        <p:sp>
          <p:nvSpPr>
            <p:cNvPr id="369678" name="Line 14"/>
            <p:cNvSpPr>
              <a:spLocks noChangeShapeType="1"/>
            </p:cNvSpPr>
            <p:nvPr/>
          </p:nvSpPr>
          <p:spPr bwMode="auto">
            <a:xfrm>
              <a:off x="5081588" y="3722688"/>
              <a:ext cx="698500" cy="996950"/>
            </a:xfrm>
            <a:prstGeom prst="line">
              <a:avLst/>
            </a:prstGeom>
            <a:noFill/>
            <a:ln w="28575">
              <a:solidFill>
                <a:srgbClr val="E85298"/>
              </a:solidFill>
              <a:round/>
              <a:headEnd/>
              <a:tailEnd/>
            </a:ln>
            <a:effectLst/>
          </p:spPr>
          <p:txBody>
            <a:bodyPr/>
            <a:lstStyle/>
            <a:p>
              <a:endParaRPr lang="zh-CN" altLang="en-US"/>
            </a:p>
          </p:txBody>
        </p:sp>
        <p:sp>
          <p:nvSpPr>
            <p:cNvPr id="369679" name="Line 15"/>
            <p:cNvSpPr>
              <a:spLocks noChangeShapeType="1"/>
            </p:cNvSpPr>
            <p:nvPr/>
          </p:nvSpPr>
          <p:spPr bwMode="auto">
            <a:xfrm flipV="1">
              <a:off x="7085013" y="3622675"/>
              <a:ext cx="887412" cy="0"/>
            </a:xfrm>
            <a:prstGeom prst="line">
              <a:avLst/>
            </a:prstGeom>
            <a:noFill/>
            <a:ln w="38100">
              <a:solidFill>
                <a:srgbClr val="E85298"/>
              </a:solidFill>
              <a:round/>
              <a:headEnd/>
              <a:tailEnd/>
            </a:ln>
            <a:effectLst/>
          </p:spPr>
          <p:txBody>
            <a:bodyPr/>
            <a:lstStyle/>
            <a:p>
              <a:endParaRPr lang="zh-CN" altLang="en-US"/>
            </a:p>
          </p:txBody>
        </p:sp>
        <p:pic>
          <p:nvPicPr>
            <p:cNvPr id="369680" name="Picture 16" descr="文件服务器"/>
            <p:cNvPicPr>
              <a:picLocks noChangeAspect="1" noChangeArrowheads="1"/>
            </p:cNvPicPr>
            <p:nvPr/>
          </p:nvPicPr>
          <p:blipFill>
            <a:blip r:embed="rId3" cstate="print"/>
            <a:srcRect/>
            <a:stretch>
              <a:fillRect/>
            </a:stretch>
          </p:blipFill>
          <p:spPr bwMode="auto">
            <a:xfrm>
              <a:off x="7878763" y="3173413"/>
              <a:ext cx="493712" cy="747712"/>
            </a:xfrm>
            <a:prstGeom prst="rect">
              <a:avLst/>
            </a:prstGeom>
            <a:noFill/>
          </p:spPr>
        </p:pic>
        <p:sp>
          <p:nvSpPr>
            <p:cNvPr id="369681" name="Text Box 17"/>
            <p:cNvSpPr txBox="1">
              <a:spLocks noChangeArrowheads="1"/>
            </p:cNvSpPr>
            <p:nvPr/>
          </p:nvSpPr>
          <p:spPr bwMode="auto">
            <a:xfrm>
              <a:off x="4572000" y="2997200"/>
              <a:ext cx="80168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SW1</a:t>
              </a:r>
            </a:p>
          </p:txBody>
        </p:sp>
        <p:sp>
          <p:nvSpPr>
            <p:cNvPr id="369682" name="Text Box 18"/>
            <p:cNvSpPr txBox="1">
              <a:spLocks noChangeArrowheads="1"/>
            </p:cNvSpPr>
            <p:nvPr/>
          </p:nvSpPr>
          <p:spPr bwMode="auto">
            <a:xfrm>
              <a:off x="6443663" y="2997200"/>
              <a:ext cx="736600"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SW2</a:t>
              </a:r>
            </a:p>
          </p:txBody>
        </p:sp>
        <p:sp>
          <p:nvSpPr>
            <p:cNvPr id="369683" name="Text Box 19"/>
            <p:cNvSpPr txBox="1">
              <a:spLocks noChangeArrowheads="1"/>
            </p:cNvSpPr>
            <p:nvPr/>
          </p:nvSpPr>
          <p:spPr bwMode="auto">
            <a:xfrm>
              <a:off x="5543550" y="5084763"/>
              <a:ext cx="7572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SW3</a:t>
              </a:r>
            </a:p>
          </p:txBody>
        </p:sp>
        <p:sp>
          <p:nvSpPr>
            <p:cNvPr id="369684" name="Text Box 20"/>
            <p:cNvSpPr txBox="1">
              <a:spLocks noChangeArrowheads="1"/>
            </p:cNvSpPr>
            <p:nvPr/>
          </p:nvSpPr>
          <p:spPr bwMode="auto">
            <a:xfrm>
              <a:off x="5148263" y="3284538"/>
              <a:ext cx="709612"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pic>
          <p:nvPicPr>
            <p:cNvPr id="369685" name="Picture 21" descr="固化汇聚交换机"/>
            <p:cNvPicPr>
              <a:picLocks noChangeAspect="1" noChangeArrowheads="1"/>
            </p:cNvPicPr>
            <p:nvPr/>
          </p:nvPicPr>
          <p:blipFill>
            <a:blip r:embed="rId4" cstate="print"/>
            <a:srcRect/>
            <a:stretch>
              <a:fillRect/>
            </a:stretch>
          </p:blipFill>
          <p:spPr bwMode="auto">
            <a:xfrm>
              <a:off x="5594350" y="4568825"/>
              <a:ext cx="604838" cy="487363"/>
            </a:xfrm>
            <a:prstGeom prst="rect">
              <a:avLst/>
            </a:prstGeom>
            <a:noFill/>
          </p:spPr>
        </p:pic>
        <p:pic>
          <p:nvPicPr>
            <p:cNvPr id="369686" name="Picture 22" descr="固化汇聚交换机"/>
            <p:cNvPicPr>
              <a:picLocks noChangeAspect="1" noChangeArrowheads="1"/>
            </p:cNvPicPr>
            <p:nvPr/>
          </p:nvPicPr>
          <p:blipFill>
            <a:blip r:embed="rId4" cstate="print"/>
            <a:srcRect/>
            <a:stretch>
              <a:fillRect/>
            </a:stretch>
          </p:blipFill>
          <p:spPr bwMode="auto">
            <a:xfrm>
              <a:off x="4660900" y="3371850"/>
              <a:ext cx="606425" cy="487363"/>
            </a:xfrm>
            <a:prstGeom prst="rect">
              <a:avLst/>
            </a:prstGeom>
            <a:noFill/>
          </p:spPr>
        </p:pic>
        <p:pic>
          <p:nvPicPr>
            <p:cNvPr id="369687" name="Picture 23" descr="固化汇聚交换机"/>
            <p:cNvPicPr>
              <a:picLocks noChangeAspect="1" noChangeArrowheads="1"/>
            </p:cNvPicPr>
            <p:nvPr/>
          </p:nvPicPr>
          <p:blipFill>
            <a:blip r:embed="rId4" cstate="print"/>
            <a:srcRect/>
            <a:stretch>
              <a:fillRect/>
            </a:stretch>
          </p:blipFill>
          <p:spPr bwMode="auto">
            <a:xfrm>
              <a:off x="6526213" y="3422650"/>
              <a:ext cx="606425" cy="485775"/>
            </a:xfrm>
            <a:prstGeom prst="rect">
              <a:avLst/>
            </a:prstGeom>
            <a:noFill/>
          </p:spPr>
        </p:pic>
        <p:sp>
          <p:nvSpPr>
            <p:cNvPr id="369688" name="Text Box 24"/>
            <p:cNvSpPr txBox="1">
              <a:spLocks noChangeArrowheads="1"/>
            </p:cNvSpPr>
            <p:nvPr/>
          </p:nvSpPr>
          <p:spPr bwMode="auto">
            <a:xfrm>
              <a:off x="6084888" y="3284538"/>
              <a:ext cx="7064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69689" name="Text Box 25"/>
            <p:cNvSpPr txBox="1">
              <a:spLocks noChangeArrowheads="1"/>
            </p:cNvSpPr>
            <p:nvPr/>
          </p:nvSpPr>
          <p:spPr bwMode="auto">
            <a:xfrm>
              <a:off x="4643438" y="3916363"/>
              <a:ext cx="7064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69690" name="Text Box 26"/>
            <p:cNvSpPr txBox="1">
              <a:spLocks noChangeArrowheads="1"/>
            </p:cNvSpPr>
            <p:nvPr/>
          </p:nvSpPr>
          <p:spPr bwMode="auto">
            <a:xfrm>
              <a:off x="5003800" y="4568825"/>
              <a:ext cx="7064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69691" name="Text Box 27"/>
            <p:cNvSpPr txBox="1">
              <a:spLocks noChangeArrowheads="1"/>
            </p:cNvSpPr>
            <p:nvPr/>
          </p:nvSpPr>
          <p:spPr bwMode="auto">
            <a:xfrm>
              <a:off x="6526213" y="3871913"/>
              <a:ext cx="709612"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dirty="0">
                  <a:effectLst/>
                  <a:ea typeface="宋体" pitchFamily="2" charset="-122"/>
                </a:rPr>
                <a:t>F0/1</a:t>
              </a:r>
            </a:p>
          </p:txBody>
        </p:sp>
        <p:sp>
          <p:nvSpPr>
            <p:cNvPr id="369692" name="Text Box 28"/>
            <p:cNvSpPr txBox="1">
              <a:spLocks noChangeArrowheads="1"/>
            </p:cNvSpPr>
            <p:nvPr/>
          </p:nvSpPr>
          <p:spPr bwMode="auto">
            <a:xfrm>
              <a:off x="6059488" y="4557713"/>
              <a:ext cx="7064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69693" name="Text Box 29"/>
            <p:cNvSpPr txBox="1">
              <a:spLocks noChangeArrowheads="1"/>
            </p:cNvSpPr>
            <p:nvPr/>
          </p:nvSpPr>
          <p:spPr bwMode="auto">
            <a:xfrm>
              <a:off x="7739063" y="3970338"/>
              <a:ext cx="792162" cy="517525"/>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a:effectLst/>
                  <a:ea typeface="宋体" pitchFamily="2" charset="-122"/>
                </a:rPr>
                <a:t>文件服务器</a:t>
              </a:r>
            </a:p>
          </p:txBody>
        </p:sp>
        <p:sp>
          <p:nvSpPr>
            <p:cNvPr id="369694" name="AutoShape 30"/>
            <p:cNvSpPr>
              <a:spLocks noChangeArrowheads="1"/>
            </p:cNvSpPr>
            <p:nvPr/>
          </p:nvSpPr>
          <p:spPr bwMode="auto">
            <a:xfrm rot="10665921">
              <a:off x="5500688" y="3871913"/>
              <a:ext cx="512762" cy="449262"/>
            </a:xfrm>
            <a:prstGeom prst="curvedLeftArrow">
              <a:avLst>
                <a:gd name="adj1" fmla="val 20000"/>
                <a:gd name="adj2" fmla="val 40000"/>
                <a:gd name="adj3" fmla="val 38045"/>
              </a:avLst>
            </a:prstGeom>
            <a:gradFill rotWithShape="1">
              <a:gsLst>
                <a:gs pos="0">
                  <a:schemeClr val="accent2"/>
                </a:gs>
                <a:gs pos="100000">
                  <a:schemeClr val="accent2">
                    <a:gamma/>
                    <a:tint val="44314"/>
                    <a:invGamma/>
                  </a:schemeClr>
                </a:gs>
              </a:gsLst>
              <a:lin ang="5400000" scaled="1"/>
            </a:gradFill>
            <a:ln w="9525">
              <a:solidFill>
                <a:schemeClr val="accent2"/>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zh-CN" altLang="en-US"/>
              <a:t>端口聚合的流量平衡</a:t>
            </a:r>
          </a:p>
        </p:txBody>
      </p:sp>
      <p:sp>
        <p:nvSpPr>
          <p:cNvPr id="415747" name="Rectangle 3"/>
          <p:cNvSpPr>
            <a:spLocks noGrp="1" noChangeArrowheads="1"/>
          </p:cNvSpPr>
          <p:nvPr>
            <p:ph type="body" idx="1"/>
          </p:nvPr>
        </p:nvSpPr>
        <p:spPr>
          <a:xfrm>
            <a:off x="457200" y="1600200"/>
            <a:ext cx="4186238" cy="4421188"/>
          </a:xfrm>
        </p:spPr>
        <p:txBody>
          <a:bodyPr/>
          <a:lstStyle/>
          <a:p>
            <a:r>
              <a:rPr lang="zh-CN" altLang="en-US" dirty="0"/>
              <a:t>流量平衡：把流量平均地分配到</a:t>
            </a:r>
            <a:r>
              <a:rPr lang="en-US" altLang="zh-CN" dirty="0"/>
              <a:t>AP</a:t>
            </a:r>
            <a:r>
              <a:rPr lang="zh-CN" altLang="en-US" dirty="0"/>
              <a:t>的成员链路中去 </a:t>
            </a:r>
            <a:endParaRPr lang="en-US" altLang="zh-CN" dirty="0" smtClean="0"/>
          </a:p>
          <a:p>
            <a:r>
              <a:rPr lang="zh-CN" altLang="en-US" dirty="0" smtClean="0"/>
              <a:t>流量平衡方式：</a:t>
            </a:r>
            <a:endParaRPr lang="zh-CN" altLang="en-US" dirty="0"/>
          </a:p>
          <a:p>
            <a:pPr lvl="1"/>
            <a:r>
              <a:rPr lang="zh-CN" altLang="en-US" dirty="0" smtClean="0"/>
              <a:t>根据</a:t>
            </a:r>
            <a:r>
              <a:rPr lang="zh-CN" altLang="en-US" dirty="0"/>
              <a:t>源</a:t>
            </a:r>
            <a:r>
              <a:rPr lang="en-US" altLang="zh-CN" dirty="0"/>
              <a:t>MAC</a:t>
            </a:r>
            <a:r>
              <a:rPr lang="zh-CN" altLang="en-US" dirty="0" smtClean="0"/>
              <a:t>地址</a:t>
            </a:r>
            <a:endParaRPr lang="en-US" altLang="zh-CN" dirty="0" smtClean="0"/>
          </a:p>
          <a:p>
            <a:pPr lvl="1"/>
            <a:r>
              <a:rPr lang="zh-CN" altLang="en-US" dirty="0" smtClean="0"/>
              <a:t>根据目的</a:t>
            </a:r>
            <a:r>
              <a:rPr lang="en-US" altLang="zh-CN" dirty="0"/>
              <a:t>MAC</a:t>
            </a:r>
            <a:r>
              <a:rPr lang="zh-CN" altLang="en-US" dirty="0" smtClean="0"/>
              <a:t>地址</a:t>
            </a:r>
            <a:endParaRPr lang="en-US" altLang="zh-CN" dirty="0" smtClean="0"/>
          </a:p>
          <a:p>
            <a:pPr lvl="1"/>
            <a:r>
              <a:rPr lang="zh-CN" altLang="en-US" dirty="0" smtClean="0"/>
              <a:t>根据源</a:t>
            </a:r>
            <a:r>
              <a:rPr lang="en-US" altLang="zh-CN" dirty="0"/>
              <a:t>IP</a:t>
            </a:r>
            <a:r>
              <a:rPr lang="zh-CN" altLang="en-US" dirty="0" smtClean="0"/>
              <a:t>地址</a:t>
            </a:r>
            <a:endParaRPr lang="en-US" altLang="zh-CN" dirty="0" smtClean="0"/>
          </a:p>
          <a:p>
            <a:pPr lvl="1"/>
            <a:r>
              <a:rPr lang="zh-CN" altLang="en-US" dirty="0" smtClean="0"/>
              <a:t>根据目的</a:t>
            </a:r>
            <a:r>
              <a:rPr lang="en-US" altLang="zh-CN" dirty="0"/>
              <a:t>IP</a:t>
            </a:r>
            <a:r>
              <a:rPr lang="zh-CN" altLang="en-US" dirty="0" smtClean="0"/>
              <a:t>地址</a:t>
            </a:r>
            <a:endParaRPr lang="en-US" altLang="zh-CN" dirty="0" smtClean="0"/>
          </a:p>
          <a:p>
            <a:pPr lvl="1"/>
            <a:r>
              <a:rPr lang="zh-CN" altLang="en-US" dirty="0" smtClean="0"/>
              <a:t>根据源、目标</a:t>
            </a:r>
            <a:r>
              <a:rPr lang="en-US" altLang="zh-CN" dirty="0" smtClean="0"/>
              <a:t>MAC</a:t>
            </a:r>
            <a:r>
              <a:rPr lang="zh-CN" altLang="en-US" dirty="0" smtClean="0"/>
              <a:t>地址</a:t>
            </a:r>
            <a:endParaRPr lang="en-US" altLang="zh-CN" dirty="0" smtClean="0"/>
          </a:p>
          <a:p>
            <a:pPr lvl="1"/>
            <a:r>
              <a:rPr lang="zh-CN" altLang="en-US" dirty="0" smtClean="0"/>
              <a:t>根据源、目标</a:t>
            </a:r>
            <a:r>
              <a:rPr lang="en-US" altLang="zh-CN" dirty="0" smtClean="0"/>
              <a:t>IP</a:t>
            </a:r>
            <a:r>
              <a:rPr lang="zh-CN" altLang="en-US" dirty="0" smtClean="0"/>
              <a:t>地址</a:t>
            </a:r>
            <a:endParaRPr lang="zh-CN" altLang="en-US" dirty="0"/>
          </a:p>
        </p:txBody>
      </p:sp>
      <p:pic>
        <p:nvPicPr>
          <p:cNvPr id="415748" name="Picture 4" descr="aa"/>
          <p:cNvPicPr>
            <a:picLocks noChangeAspect="1" noChangeArrowheads="1"/>
          </p:cNvPicPr>
          <p:nvPr/>
        </p:nvPicPr>
        <p:blipFill>
          <a:blip r:embed="rId2" cstate="print"/>
          <a:srcRect l="14999" t="14206" r="26587" b="16841"/>
          <a:stretch>
            <a:fillRect/>
          </a:stretch>
        </p:blipFill>
        <p:spPr bwMode="auto">
          <a:xfrm>
            <a:off x="4643438" y="1916113"/>
            <a:ext cx="4105275" cy="3643312"/>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zh-CN" altLang="en-US"/>
              <a:t>配置端口聚合的注意事项</a:t>
            </a:r>
          </a:p>
        </p:txBody>
      </p:sp>
      <p:sp>
        <p:nvSpPr>
          <p:cNvPr id="416771" name="Rectangle 3"/>
          <p:cNvSpPr>
            <a:spLocks noGrp="1" noChangeArrowheads="1"/>
          </p:cNvSpPr>
          <p:nvPr>
            <p:ph type="body" idx="1"/>
          </p:nvPr>
        </p:nvSpPr>
        <p:spPr>
          <a:xfrm>
            <a:off x="457200" y="1340768"/>
            <a:ext cx="8291513" cy="4421188"/>
          </a:xfrm>
        </p:spPr>
        <p:txBody>
          <a:bodyPr/>
          <a:lstStyle/>
          <a:p>
            <a:pPr>
              <a:lnSpc>
                <a:spcPct val="140000"/>
              </a:lnSpc>
            </a:pPr>
            <a:r>
              <a:rPr lang="en-US" altLang="zh-CN" sz="1700" dirty="0"/>
              <a:t>AP </a:t>
            </a:r>
            <a:r>
              <a:rPr lang="zh-CN" altLang="en-US" sz="1700" dirty="0"/>
              <a:t>成员端口</a:t>
            </a:r>
            <a:r>
              <a:rPr lang="zh-CN" altLang="en-US" sz="1700" dirty="0" smtClean="0"/>
              <a:t>的速率</a:t>
            </a:r>
            <a:r>
              <a:rPr lang="zh-CN" altLang="en-US" sz="1700" dirty="0"/>
              <a:t>必须一致</a:t>
            </a:r>
          </a:p>
          <a:p>
            <a:pPr>
              <a:lnSpc>
                <a:spcPct val="140000"/>
              </a:lnSpc>
            </a:pPr>
            <a:r>
              <a:rPr lang="en-US" altLang="zh-CN" sz="1700" dirty="0"/>
              <a:t>AP </a:t>
            </a:r>
            <a:r>
              <a:rPr lang="zh-CN" altLang="en-US" sz="1700" dirty="0"/>
              <a:t>成员端口必须属于同一个</a:t>
            </a:r>
            <a:r>
              <a:rPr lang="en-US" altLang="zh-CN" sz="1700" dirty="0"/>
              <a:t>VLAN</a:t>
            </a:r>
          </a:p>
          <a:p>
            <a:pPr>
              <a:lnSpc>
                <a:spcPct val="140000"/>
              </a:lnSpc>
            </a:pPr>
            <a:r>
              <a:rPr lang="en-US" altLang="zh-CN" sz="1700" dirty="0"/>
              <a:t>AP </a:t>
            </a:r>
            <a:r>
              <a:rPr lang="zh-CN" altLang="en-US" sz="1700" dirty="0"/>
              <a:t>成员端口使用的传输介质应相同</a:t>
            </a:r>
          </a:p>
          <a:p>
            <a:pPr>
              <a:lnSpc>
                <a:spcPct val="140000"/>
              </a:lnSpc>
            </a:pPr>
            <a:r>
              <a:rPr lang="zh-CN" altLang="en-US" sz="1700" dirty="0"/>
              <a:t>缺省情况下创建的</a:t>
            </a:r>
            <a:r>
              <a:rPr lang="en-US" altLang="zh-CN" sz="1700" dirty="0"/>
              <a:t>Aggregate Port </a:t>
            </a:r>
            <a:r>
              <a:rPr lang="zh-CN" altLang="en-US" sz="1700" dirty="0"/>
              <a:t>是二层</a:t>
            </a:r>
            <a:r>
              <a:rPr lang="en-US" altLang="zh-CN" sz="1700" dirty="0"/>
              <a:t>AP</a:t>
            </a:r>
          </a:p>
          <a:p>
            <a:pPr>
              <a:lnSpc>
                <a:spcPct val="140000"/>
              </a:lnSpc>
            </a:pPr>
            <a:r>
              <a:rPr lang="zh-CN" altLang="en-US" sz="1700" dirty="0"/>
              <a:t>二层端口只能加入二层</a:t>
            </a:r>
            <a:r>
              <a:rPr lang="en-US" altLang="zh-CN" sz="1700" dirty="0"/>
              <a:t>AP</a:t>
            </a:r>
            <a:r>
              <a:rPr lang="zh-CN" altLang="en-US" sz="1700" dirty="0"/>
              <a:t>，三层端口只能加入三层</a:t>
            </a:r>
            <a:r>
              <a:rPr lang="en-US" altLang="zh-CN" sz="1700" dirty="0"/>
              <a:t>AP</a:t>
            </a:r>
          </a:p>
          <a:p>
            <a:pPr>
              <a:lnSpc>
                <a:spcPct val="140000"/>
              </a:lnSpc>
            </a:pPr>
            <a:r>
              <a:rPr lang="en-US" altLang="zh-CN" sz="1700" dirty="0"/>
              <a:t>AP </a:t>
            </a:r>
            <a:r>
              <a:rPr lang="zh-CN" altLang="en-US" sz="1700" dirty="0"/>
              <a:t>不能设置端口安全功能</a:t>
            </a:r>
          </a:p>
          <a:p>
            <a:pPr>
              <a:lnSpc>
                <a:spcPct val="140000"/>
              </a:lnSpc>
            </a:pPr>
            <a:r>
              <a:rPr lang="zh-CN" altLang="en-US" sz="1700" dirty="0"/>
              <a:t>当把端口加入一个不存在的</a:t>
            </a:r>
            <a:r>
              <a:rPr lang="en-US" altLang="zh-CN" sz="1700" dirty="0" smtClean="0"/>
              <a:t>AP</a:t>
            </a:r>
            <a:r>
              <a:rPr lang="zh-CN" altLang="en-US" sz="1700" dirty="0" smtClean="0"/>
              <a:t>时</a:t>
            </a:r>
            <a:r>
              <a:rPr lang="zh-CN" altLang="en-US" sz="1700" dirty="0"/>
              <a:t>，</a:t>
            </a:r>
            <a:r>
              <a:rPr lang="en-US" altLang="zh-CN" sz="1700" dirty="0" smtClean="0"/>
              <a:t>AP</a:t>
            </a:r>
            <a:r>
              <a:rPr lang="zh-CN" altLang="en-US" sz="1700" dirty="0" smtClean="0"/>
              <a:t>会</a:t>
            </a:r>
            <a:r>
              <a:rPr lang="zh-CN" altLang="en-US" sz="1700" dirty="0"/>
              <a:t>被自动创建</a:t>
            </a:r>
          </a:p>
          <a:p>
            <a:pPr>
              <a:lnSpc>
                <a:spcPct val="140000"/>
              </a:lnSpc>
            </a:pPr>
            <a:r>
              <a:rPr lang="zh-CN" altLang="en-US" sz="1700" dirty="0"/>
              <a:t>一个端口加入</a:t>
            </a:r>
            <a:r>
              <a:rPr lang="en-US" altLang="zh-CN" sz="1700" dirty="0"/>
              <a:t>AP</a:t>
            </a:r>
            <a:r>
              <a:rPr lang="zh-CN" altLang="en-US" sz="1700" dirty="0"/>
              <a:t>，端口的属性将被</a:t>
            </a:r>
            <a:r>
              <a:rPr lang="en-US" altLang="zh-CN" sz="1700" dirty="0" smtClean="0"/>
              <a:t>AP</a:t>
            </a:r>
            <a:r>
              <a:rPr lang="zh-CN" altLang="en-US" sz="1700" dirty="0" smtClean="0"/>
              <a:t>的</a:t>
            </a:r>
            <a:r>
              <a:rPr lang="zh-CN" altLang="en-US" sz="1700" dirty="0"/>
              <a:t>属性所取代</a:t>
            </a:r>
          </a:p>
          <a:p>
            <a:pPr>
              <a:lnSpc>
                <a:spcPct val="140000"/>
              </a:lnSpc>
            </a:pPr>
            <a:r>
              <a:rPr lang="zh-CN" altLang="en-US" sz="1700" dirty="0"/>
              <a:t>一个端口从</a:t>
            </a:r>
            <a:r>
              <a:rPr lang="en-US" altLang="zh-CN" sz="1700" dirty="0" smtClean="0"/>
              <a:t>AP</a:t>
            </a:r>
            <a:r>
              <a:rPr lang="zh-CN" altLang="en-US" sz="1700" dirty="0" smtClean="0"/>
              <a:t>中</a:t>
            </a:r>
            <a:r>
              <a:rPr lang="zh-CN" altLang="en-US" sz="1700" dirty="0"/>
              <a:t>删除，则端口的属性将恢复为其加入</a:t>
            </a:r>
            <a:r>
              <a:rPr lang="en-US" altLang="zh-CN" sz="1700" dirty="0" smtClean="0"/>
              <a:t>AP</a:t>
            </a:r>
            <a:r>
              <a:rPr lang="zh-CN" altLang="en-US" sz="1700" dirty="0" smtClean="0"/>
              <a:t>前</a:t>
            </a:r>
            <a:r>
              <a:rPr lang="zh-CN" altLang="en-US" sz="1700" dirty="0"/>
              <a:t>的属性</a:t>
            </a:r>
          </a:p>
          <a:p>
            <a:pPr>
              <a:lnSpc>
                <a:spcPct val="140000"/>
              </a:lnSpc>
            </a:pPr>
            <a:r>
              <a:rPr lang="zh-CN" altLang="en-US" sz="1700" dirty="0"/>
              <a:t>当一个端口加入</a:t>
            </a:r>
            <a:r>
              <a:rPr lang="en-US" altLang="zh-CN" sz="1700" dirty="0" smtClean="0"/>
              <a:t>AP</a:t>
            </a:r>
            <a:r>
              <a:rPr lang="zh-CN" altLang="en-US" sz="1700" dirty="0" smtClean="0"/>
              <a:t>后</a:t>
            </a:r>
            <a:r>
              <a:rPr lang="zh-CN" altLang="en-US" sz="1700" dirty="0"/>
              <a:t>，不能在该端口上进行任何配置，直到该端口退出</a:t>
            </a:r>
            <a:r>
              <a:rPr lang="en-US" altLang="zh-CN" sz="1700" dirty="0"/>
              <a:t>AP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zh-CN" altLang="en-US"/>
              <a:t>配置端口聚合</a:t>
            </a:r>
          </a:p>
        </p:txBody>
      </p:sp>
      <p:sp>
        <p:nvSpPr>
          <p:cNvPr id="417795" name="Rectangle 3"/>
          <p:cNvSpPr>
            <a:spLocks noGrp="1" noChangeArrowheads="1"/>
          </p:cNvSpPr>
          <p:nvPr>
            <p:ph type="body" idx="1"/>
          </p:nvPr>
        </p:nvSpPr>
        <p:spPr/>
        <p:txBody>
          <a:bodyPr/>
          <a:lstStyle/>
          <a:p>
            <a:r>
              <a:rPr lang="zh-CN" altLang="en-US" dirty="0"/>
              <a:t>创建</a:t>
            </a:r>
            <a:r>
              <a:rPr lang="en-US" altLang="zh-CN" dirty="0"/>
              <a:t>AP</a:t>
            </a:r>
          </a:p>
          <a:p>
            <a:pPr lvl="1"/>
            <a:r>
              <a:rPr lang="en-US" altLang="zh-CN" dirty="0" err="1"/>
              <a:t>Swtich</a:t>
            </a:r>
            <a:r>
              <a:rPr lang="en-US" altLang="zh-CN" dirty="0"/>
              <a:t>(</a:t>
            </a:r>
            <a:r>
              <a:rPr lang="en-US" altLang="zh-CN" dirty="0" err="1"/>
              <a:t>config</a:t>
            </a:r>
            <a:r>
              <a:rPr lang="en-US" altLang="zh-CN" dirty="0"/>
              <a:t>)#</a:t>
            </a:r>
            <a:r>
              <a:rPr lang="en-US" altLang="zh-CN" b="1" dirty="0"/>
              <a:t>interface </a:t>
            </a:r>
            <a:r>
              <a:rPr lang="en-US" altLang="zh-CN" b="1" dirty="0" err="1"/>
              <a:t>aggregateport</a:t>
            </a:r>
            <a:r>
              <a:rPr lang="en-US" altLang="zh-CN" dirty="0"/>
              <a:t> </a:t>
            </a:r>
            <a:r>
              <a:rPr lang="en-US" altLang="zh-CN" i="1" dirty="0"/>
              <a:t>n</a:t>
            </a:r>
            <a:r>
              <a:rPr lang="en-US" altLang="zh-CN" dirty="0"/>
              <a:t> </a:t>
            </a:r>
            <a:r>
              <a:rPr lang="zh-CN" altLang="en-US" dirty="0"/>
              <a:t>（</a:t>
            </a:r>
            <a:r>
              <a:rPr lang="en-US" altLang="zh-CN" dirty="0"/>
              <a:t>n</a:t>
            </a:r>
            <a:r>
              <a:rPr lang="zh-CN" altLang="en-US" dirty="0"/>
              <a:t>为</a:t>
            </a:r>
            <a:r>
              <a:rPr lang="en-US" altLang="zh-CN" dirty="0"/>
              <a:t>AP </a:t>
            </a:r>
            <a:r>
              <a:rPr lang="zh-CN" altLang="en-US" dirty="0"/>
              <a:t>号） </a:t>
            </a:r>
          </a:p>
          <a:p>
            <a:r>
              <a:rPr lang="zh-CN" altLang="en-US" dirty="0"/>
              <a:t>将端口加入</a:t>
            </a:r>
            <a:r>
              <a:rPr lang="en-US" altLang="zh-CN" dirty="0"/>
              <a:t>AP</a:t>
            </a:r>
          </a:p>
          <a:p>
            <a:pPr lvl="1"/>
            <a:r>
              <a:rPr lang="en-US" altLang="zh-CN" dirty="0"/>
              <a:t>Switch(</a:t>
            </a:r>
            <a:r>
              <a:rPr lang="en-US" altLang="zh-CN" dirty="0" err="1"/>
              <a:t>config</a:t>
            </a:r>
            <a:r>
              <a:rPr lang="en-US" altLang="zh-CN" dirty="0"/>
              <a:t>)#</a:t>
            </a:r>
            <a:r>
              <a:rPr lang="en-US" altLang="zh-CN" b="1" dirty="0"/>
              <a:t>interface range </a:t>
            </a:r>
            <a:r>
              <a:rPr lang="en-US" altLang="zh-CN" dirty="0"/>
              <a:t>{</a:t>
            </a:r>
            <a:r>
              <a:rPr lang="en-US" altLang="zh-CN" i="1" dirty="0"/>
              <a:t>port-range</a:t>
            </a:r>
            <a:r>
              <a:rPr lang="en-US" altLang="zh-CN" dirty="0"/>
              <a:t>}</a:t>
            </a:r>
          </a:p>
          <a:p>
            <a:pPr lvl="1"/>
            <a:r>
              <a:rPr lang="en-US" altLang="zh-CN" dirty="0"/>
              <a:t>Switch(</a:t>
            </a:r>
            <a:r>
              <a:rPr lang="en-US" altLang="zh-CN" dirty="0" err="1"/>
              <a:t>config</a:t>
            </a:r>
            <a:r>
              <a:rPr lang="en-US" altLang="zh-CN" dirty="0"/>
              <a:t>-if-range)#</a:t>
            </a:r>
            <a:r>
              <a:rPr lang="en-US" altLang="zh-CN" b="1" dirty="0"/>
              <a:t> port-group </a:t>
            </a:r>
            <a:r>
              <a:rPr lang="en-US" altLang="zh-CN" i="1" dirty="0"/>
              <a:t>port-group-number</a:t>
            </a:r>
            <a:r>
              <a:rPr lang="en-US" altLang="zh-CN" dirty="0"/>
              <a:t> </a:t>
            </a:r>
          </a:p>
          <a:p>
            <a:pPr lvl="1">
              <a:buFont typeface="Wingdings" pitchFamily="2" charset="2"/>
              <a:buNone/>
            </a:pPr>
            <a:r>
              <a:rPr lang="zh-CN" altLang="en-US" dirty="0"/>
              <a:t>注意：如果这个</a:t>
            </a:r>
            <a:r>
              <a:rPr lang="en-US" altLang="zh-CN" dirty="0"/>
              <a:t>AP </a:t>
            </a:r>
            <a:r>
              <a:rPr lang="zh-CN" altLang="en-US" dirty="0"/>
              <a:t>不存在，则同时创建这个</a:t>
            </a:r>
            <a:r>
              <a:rPr lang="en-US" altLang="zh-CN" dirty="0"/>
              <a:t>AP </a:t>
            </a:r>
          </a:p>
          <a:p>
            <a:r>
              <a:rPr lang="zh-CN" altLang="en-US" dirty="0"/>
              <a:t>将端口从</a:t>
            </a:r>
            <a:r>
              <a:rPr lang="en-US" altLang="zh-CN" dirty="0"/>
              <a:t>AP</a:t>
            </a:r>
            <a:r>
              <a:rPr lang="zh-CN" altLang="en-US" dirty="0"/>
              <a:t>中删除</a:t>
            </a:r>
          </a:p>
          <a:p>
            <a:pPr lvl="1"/>
            <a:r>
              <a:rPr lang="en-US" altLang="zh-CN" dirty="0"/>
              <a:t>Switch(</a:t>
            </a:r>
            <a:r>
              <a:rPr lang="en-US" altLang="zh-CN" dirty="0" err="1"/>
              <a:t>config</a:t>
            </a:r>
            <a:r>
              <a:rPr lang="en-US" altLang="zh-CN" dirty="0"/>
              <a:t>-if)# </a:t>
            </a:r>
            <a:r>
              <a:rPr lang="en-US" altLang="zh-CN" b="1" dirty="0"/>
              <a:t>no port-group</a:t>
            </a:r>
            <a:r>
              <a:rPr lang="en-US" altLang="zh-CN"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zh-CN" altLang="en-US"/>
              <a:t>配置端口聚合</a:t>
            </a:r>
          </a:p>
        </p:txBody>
      </p:sp>
      <p:sp>
        <p:nvSpPr>
          <p:cNvPr id="418819" name="Rectangle 3"/>
          <p:cNvSpPr>
            <a:spLocks noGrp="1" noChangeArrowheads="1"/>
          </p:cNvSpPr>
          <p:nvPr>
            <p:ph type="body" idx="1"/>
          </p:nvPr>
        </p:nvSpPr>
        <p:spPr/>
        <p:txBody>
          <a:bodyPr/>
          <a:lstStyle/>
          <a:p>
            <a:r>
              <a:rPr lang="zh-CN" altLang="en-US" dirty="0"/>
              <a:t>将</a:t>
            </a:r>
            <a:r>
              <a:rPr lang="en-US" altLang="zh-CN" dirty="0"/>
              <a:t>AP</a:t>
            </a:r>
            <a:r>
              <a:rPr lang="zh-CN" altLang="en-US" dirty="0"/>
              <a:t>设置为三层接口</a:t>
            </a:r>
          </a:p>
          <a:p>
            <a:pPr lvl="1"/>
            <a:r>
              <a:rPr lang="en-US" altLang="zh-CN" dirty="0"/>
              <a:t>Switch(</a:t>
            </a:r>
            <a:r>
              <a:rPr lang="en-US" altLang="zh-CN" dirty="0" err="1"/>
              <a:t>config</a:t>
            </a:r>
            <a:r>
              <a:rPr lang="en-US" altLang="zh-CN" dirty="0"/>
              <a:t>)#</a:t>
            </a:r>
            <a:r>
              <a:rPr lang="en-US" altLang="zh-CN" b="1" dirty="0"/>
              <a:t>interface </a:t>
            </a:r>
            <a:r>
              <a:rPr lang="en-US" altLang="zh-CN" b="1" dirty="0" err="1"/>
              <a:t>aggregateport</a:t>
            </a:r>
            <a:r>
              <a:rPr lang="en-US" altLang="zh-CN" dirty="0"/>
              <a:t> </a:t>
            </a:r>
            <a:r>
              <a:rPr lang="en-US" altLang="zh-CN" i="1" dirty="0"/>
              <a:t>aggregate-port-number</a:t>
            </a:r>
            <a:r>
              <a:rPr lang="en-US" altLang="zh-CN" dirty="0"/>
              <a:t> </a:t>
            </a:r>
          </a:p>
          <a:p>
            <a:pPr lvl="1"/>
            <a:r>
              <a:rPr lang="en-US" altLang="zh-CN" dirty="0"/>
              <a:t>Switch(</a:t>
            </a:r>
            <a:r>
              <a:rPr lang="en-US" altLang="zh-CN" dirty="0" err="1"/>
              <a:t>config</a:t>
            </a:r>
            <a:r>
              <a:rPr lang="en-US" altLang="zh-CN" dirty="0"/>
              <a:t>-if)#</a:t>
            </a:r>
            <a:r>
              <a:rPr lang="en-US" altLang="zh-CN" b="1" dirty="0"/>
              <a:t>no </a:t>
            </a:r>
            <a:r>
              <a:rPr lang="en-US" altLang="zh-CN" b="1" dirty="0" err="1"/>
              <a:t>switchport</a:t>
            </a:r>
            <a:r>
              <a:rPr lang="en-US" altLang="zh-CN" dirty="0"/>
              <a:t> </a:t>
            </a:r>
          </a:p>
          <a:p>
            <a:pPr lvl="1"/>
            <a:r>
              <a:rPr lang="en-US" altLang="zh-CN" dirty="0"/>
              <a:t>Switch(</a:t>
            </a:r>
            <a:r>
              <a:rPr lang="en-US" altLang="zh-CN" dirty="0" err="1"/>
              <a:t>config</a:t>
            </a:r>
            <a:r>
              <a:rPr lang="en-US" altLang="zh-CN" dirty="0"/>
              <a:t>-if)#</a:t>
            </a:r>
            <a:r>
              <a:rPr lang="en-US" altLang="zh-CN" dirty="0" err="1"/>
              <a:t>i</a:t>
            </a:r>
            <a:r>
              <a:rPr lang="en-US" altLang="zh-CN" b="1" dirty="0" err="1"/>
              <a:t>p</a:t>
            </a:r>
            <a:r>
              <a:rPr lang="en-US" altLang="zh-CN" b="1" dirty="0"/>
              <a:t> address</a:t>
            </a:r>
            <a:r>
              <a:rPr lang="en-US" altLang="zh-CN" dirty="0"/>
              <a:t> </a:t>
            </a:r>
            <a:r>
              <a:rPr lang="en-US" altLang="zh-CN" i="1" dirty="0" err="1"/>
              <a:t>ip</a:t>
            </a:r>
            <a:r>
              <a:rPr lang="en-US" altLang="zh-CN" i="1" dirty="0"/>
              <a:t>-address mask</a:t>
            </a:r>
            <a:r>
              <a:rPr lang="en-US" altLang="zh-CN" dirty="0"/>
              <a:t> </a:t>
            </a:r>
          </a:p>
          <a:p>
            <a:r>
              <a:rPr lang="zh-CN" altLang="en-US" dirty="0"/>
              <a:t>配置流量平衡</a:t>
            </a:r>
          </a:p>
          <a:p>
            <a:pPr lvl="1"/>
            <a:r>
              <a:rPr lang="en-US" altLang="zh-CN" dirty="0"/>
              <a:t>Switch (</a:t>
            </a:r>
            <a:r>
              <a:rPr lang="en-US" altLang="zh-CN" dirty="0" err="1"/>
              <a:t>config</a:t>
            </a:r>
            <a:r>
              <a:rPr lang="en-US" altLang="zh-CN" dirty="0"/>
              <a:t>)#</a:t>
            </a:r>
            <a:r>
              <a:rPr lang="en-US" altLang="zh-CN" b="1" dirty="0" err="1"/>
              <a:t>aggregateport</a:t>
            </a:r>
            <a:r>
              <a:rPr lang="en-US" altLang="zh-CN" b="1" dirty="0"/>
              <a:t> load-balance</a:t>
            </a:r>
            <a:r>
              <a:rPr lang="en-US" altLang="zh-CN" dirty="0"/>
              <a:t> {</a:t>
            </a:r>
            <a:r>
              <a:rPr lang="en-US" altLang="zh-CN" i="1" dirty="0" err="1"/>
              <a:t>dst-mac|src-mac|src-dst-mac|dst-ip|src-ip|ip</a:t>
            </a:r>
            <a:r>
              <a:rPr lang="en-US" altLang="zh-CN" dirty="0"/>
              <a:t> }</a:t>
            </a:r>
          </a:p>
          <a:p>
            <a:pPr lvl="1"/>
            <a:r>
              <a:rPr lang="zh-CN" altLang="en-US" dirty="0"/>
              <a:t>注意：以</a:t>
            </a:r>
            <a:r>
              <a:rPr lang="en-US" altLang="zh-CN" dirty="0"/>
              <a:t>RG-S3750-24</a:t>
            </a:r>
            <a:r>
              <a:rPr lang="zh-CN" altLang="en-US" dirty="0"/>
              <a:t>型号的交换机为例，不同型号交换机支持的流量平衡算法可能会不同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zh-CN" altLang="en-US"/>
              <a:t>配置端口聚合</a:t>
            </a:r>
          </a:p>
        </p:txBody>
      </p:sp>
      <p:sp>
        <p:nvSpPr>
          <p:cNvPr id="419843" name="Rectangle 3"/>
          <p:cNvSpPr>
            <a:spLocks noGrp="1" noChangeArrowheads="1"/>
          </p:cNvSpPr>
          <p:nvPr>
            <p:ph type="body" idx="1"/>
          </p:nvPr>
        </p:nvSpPr>
        <p:spPr/>
        <p:txBody>
          <a:bodyPr/>
          <a:lstStyle/>
          <a:p>
            <a:r>
              <a:rPr lang="zh-CN" altLang="en-US" b="1" dirty="0"/>
              <a:t>查看端口聚合配置</a:t>
            </a:r>
            <a:r>
              <a:rPr lang="zh-CN" altLang="en-US" dirty="0"/>
              <a:t> </a:t>
            </a:r>
          </a:p>
          <a:p>
            <a:pPr lvl="1"/>
            <a:r>
              <a:rPr lang="en-US" altLang="zh-CN" dirty="0"/>
              <a:t>Switch# </a:t>
            </a:r>
            <a:r>
              <a:rPr lang="en-US" altLang="zh-CN" b="1" dirty="0"/>
              <a:t>show </a:t>
            </a:r>
            <a:r>
              <a:rPr lang="en-US" altLang="zh-CN" b="1" dirty="0" err="1"/>
              <a:t>aggregateport</a:t>
            </a:r>
            <a:r>
              <a:rPr lang="en-US" altLang="zh-CN" dirty="0"/>
              <a:t> [</a:t>
            </a:r>
            <a:r>
              <a:rPr lang="en-US" altLang="zh-CN" i="1" dirty="0"/>
              <a:t>port-number</a:t>
            </a:r>
            <a:r>
              <a:rPr lang="en-US" altLang="zh-CN" dirty="0"/>
              <a:t>]{</a:t>
            </a:r>
            <a:r>
              <a:rPr lang="en-US" altLang="zh-CN" b="1" dirty="0"/>
              <a:t>load-balance |summary</a:t>
            </a:r>
            <a:r>
              <a:rPr lang="en-US" altLang="zh-CN" dirty="0"/>
              <a:t>}</a:t>
            </a:r>
          </a:p>
          <a:p>
            <a:pPr lvl="1"/>
            <a:r>
              <a:rPr lang="en-US" altLang="zh-CN" dirty="0"/>
              <a:t>Switch# </a:t>
            </a:r>
            <a:r>
              <a:rPr lang="en-US" altLang="zh-CN" b="1" dirty="0"/>
              <a:t>show interface </a:t>
            </a:r>
            <a:r>
              <a:rPr lang="en-US" altLang="zh-CN" b="1" dirty="0" err="1"/>
              <a:t>aggregateport</a:t>
            </a:r>
            <a:r>
              <a:rPr lang="en-US" altLang="zh-CN" dirty="0"/>
              <a:t> </a:t>
            </a:r>
            <a:r>
              <a:rPr lang="en-US" altLang="zh-CN" i="1" dirty="0" smtClean="0"/>
              <a:t>n</a:t>
            </a:r>
            <a:endParaRPr lang="en-US" altLang="zh-CN" i="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zh-CN" altLang="en-US"/>
              <a:t>端口聚合配置实例</a:t>
            </a:r>
          </a:p>
        </p:txBody>
      </p:sp>
      <p:sp>
        <p:nvSpPr>
          <p:cNvPr id="420868" name="Line 4"/>
          <p:cNvSpPr>
            <a:spLocks noChangeShapeType="1"/>
          </p:cNvSpPr>
          <p:nvPr/>
        </p:nvSpPr>
        <p:spPr bwMode="auto">
          <a:xfrm>
            <a:off x="7524824" y="2709863"/>
            <a:ext cx="0" cy="1511300"/>
          </a:xfrm>
          <a:prstGeom prst="line">
            <a:avLst/>
          </a:prstGeom>
          <a:noFill/>
          <a:ln w="28575">
            <a:solidFill>
              <a:srgbClr val="E85298"/>
            </a:solidFill>
            <a:round/>
            <a:headEnd/>
            <a:tailEnd/>
          </a:ln>
          <a:effectLst/>
        </p:spPr>
        <p:txBody>
          <a:bodyPr/>
          <a:lstStyle/>
          <a:p>
            <a:endParaRPr lang="zh-CN" altLang="en-US"/>
          </a:p>
        </p:txBody>
      </p:sp>
      <p:sp>
        <p:nvSpPr>
          <p:cNvPr id="420869" name="Line 5"/>
          <p:cNvSpPr>
            <a:spLocks noChangeShapeType="1"/>
          </p:cNvSpPr>
          <p:nvPr/>
        </p:nvSpPr>
        <p:spPr bwMode="auto">
          <a:xfrm>
            <a:off x="7669287" y="2709863"/>
            <a:ext cx="0" cy="1511300"/>
          </a:xfrm>
          <a:prstGeom prst="line">
            <a:avLst/>
          </a:prstGeom>
          <a:noFill/>
          <a:ln w="28575">
            <a:solidFill>
              <a:srgbClr val="E85298"/>
            </a:solidFill>
            <a:round/>
            <a:headEnd/>
            <a:tailEnd/>
          </a:ln>
          <a:effectLst/>
        </p:spPr>
        <p:txBody>
          <a:bodyPr/>
          <a:lstStyle/>
          <a:p>
            <a:endParaRPr lang="zh-CN" altLang="en-US"/>
          </a:p>
        </p:txBody>
      </p:sp>
      <p:sp>
        <p:nvSpPr>
          <p:cNvPr id="420870" name="Oval 6"/>
          <p:cNvSpPr>
            <a:spLocks noChangeArrowheads="1"/>
          </p:cNvSpPr>
          <p:nvPr/>
        </p:nvSpPr>
        <p:spPr bwMode="auto">
          <a:xfrm>
            <a:off x="7308924" y="3286125"/>
            <a:ext cx="576263" cy="287338"/>
          </a:xfrm>
          <a:prstGeom prst="ellipse">
            <a:avLst/>
          </a:prstGeom>
          <a:noFill/>
          <a:ln w="28575" algn="ctr">
            <a:solidFill>
              <a:schemeClr val="accent2"/>
            </a:solidFill>
            <a:round/>
            <a:headEnd/>
            <a:tailEnd/>
          </a:ln>
          <a:effectLst/>
        </p:spPr>
        <p:txBody>
          <a:bodyPr wrap="none" anchor="ctr"/>
          <a:lstStyle/>
          <a:p>
            <a:endParaRPr lang="zh-CN" altLang="en-US"/>
          </a:p>
        </p:txBody>
      </p:sp>
      <p:pic>
        <p:nvPicPr>
          <p:cNvPr id="420871" name="Picture 7" descr="固化汇聚交换机"/>
          <p:cNvPicPr>
            <a:picLocks noChangeAspect="1" noChangeArrowheads="1"/>
          </p:cNvPicPr>
          <p:nvPr/>
        </p:nvPicPr>
        <p:blipFill>
          <a:blip r:embed="rId2" cstate="print"/>
          <a:srcRect/>
          <a:stretch>
            <a:fillRect/>
          </a:stretch>
        </p:blipFill>
        <p:spPr bwMode="auto">
          <a:xfrm>
            <a:off x="7129537" y="2133600"/>
            <a:ext cx="935037" cy="703263"/>
          </a:xfrm>
          <a:prstGeom prst="rect">
            <a:avLst/>
          </a:prstGeom>
          <a:noFill/>
        </p:spPr>
      </p:pic>
      <p:pic>
        <p:nvPicPr>
          <p:cNvPr id="420872" name="Picture 8" descr="固化汇聚交换机"/>
          <p:cNvPicPr>
            <a:picLocks noChangeAspect="1" noChangeArrowheads="1"/>
          </p:cNvPicPr>
          <p:nvPr/>
        </p:nvPicPr>
        <p:blipFill>
          <a:blip r:embed="rId2" cstate="print"/>
          <a:srcRect/>
          <a:stretch>
            <a:fillRect/>
          </a:stretch>
        </p:blipFill>
        <p:spPr bwMode="auto">
          <a:xfrm>
            <a:off x="7127949" y="4005263"/>
            <a:ext cx="935038" cy="703262"/>
          </a:xfrm>
          <a:prstGeom prst="rect">
            <a:avLst/>
          </a:prstGeom>
          <a:noFill/>
        </p:spPr>
      </p:pic>
      <p:sp>
        <p:nvSpPr>
          <p:cNvPr id="420873" name="Text Box 9"/>
          <p:cNvSpPr txBox="1">
            <a:spLocks noChangeArrowheads="1"/>
          </p:cNvSpPr>
          <p:nvPr/>
        </p:nvSpPr>
        <p:spPr bwMode="auto">
          <a:xfrm>
            <a:off x="7669287" y="2782888"/>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420874" name="Text Box 10"/>
          <p:cNvSpPr txBox="1">
            <a:spLocks noChangeArrowheads="1"/>
          </p:cNvSpPr>
          <p:nvPr/>
        </p:nvSpPr>
        <p:spPr bwMode="auto">
          <a:xfrm>
            <a:off x="6805687" y="2782888"/>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420875" name="Text Box 11"/>
          <p:cNvSpPr txBox="1">
            <a:spLocks noChangeArrowheads="1"/>
          </p:cNvSpPr>
          <p:nvPr/>
        </p:nvSpPr>
        <p:spPr bwMode="auto">
          <a:xfrm>
            <a:off x="7669287" y="371792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420876" name="Text Box 12"/>
          <p:cNvSpPr txBox="1">
            <a:spLocks noChangeArrowheads="1"/>
          </p:cNvSpPr>
          <p:nvPr/>
        </p:nvSpPr>
        <p:spPr bwMode="auto">
          <a:xfrm>
            <a:off x="6805687" y="371792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420877" name="Text Box 13"/>
          <p:cNvSpPr txBox="1">
            <a:spLocks noChangeArrowheads="1"/>
          </p:cNvSpPr>
          <p:nvPr/>
        </p:nvSpPr>
        <p:spPr bwMode="auto">
          <a:xfrm>
            <a:off x="6372299" y="2278063"/>
            <a:ext cx="649288" cy="304800"/>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SW1</a:t>
            </a:r>
          </a:p>
        </p:txBody>
      </p:sp>
      <p:sp>
        <p:nvSpPr>
          <p:cNvPr id="420878" name="Text Box 14"/>
          <p:cNvSpPr txBox="1">
            <a:spLocks noChangeArrowheads="1"/>
          </p:cNvSpPr>
          <p:nvPr/>
        </p:nvSpPr>
        <p:spPr bwMode="auto">
          <a:xfrm>
            <a:off x="6372299" y="4222750"/>
            <a:ext cx="649288" cy="304800"/>
          </a:xfrm>
          <a:prstGeom prst="rect">
            <a:avLst/>
          </a:prstGeom>
          <a:noFill/>
          <a:ln w="9525" algn="ctr">
            <a:noFill/>
            <a:miter lim="800000"/>
            <a:headEnd/>
            <a:tailEnd/>
          </a:ln>
          <a:effectLst/>
        </p:spPr>
        <p:txBody>
          <a:bodyPr>
            <a:spAutoFit/>
          </a:bodyPr>
          <a:lstStyle/>
          <a:p>
            <a:pPr>
              <a:lnSpc>
                <a:spcPct val="100000"/>
              </a:lnSpc>
              <a:buFontTx/>
              <a:buNone/>
            </a:pPr>
            <a:r>
              <a:rPr lang="en-US" altLang="zh-CN" sz="1400" b="1">
                <a:effectLst/>
                <a:ea typeface="宋体" pitchFamily="2" charset="-122"/>
              </a:rPr>
              <a:t>SW2</a:t>
            </a:r>
          </a:p>
        </p:txBody>
      </p:sp>
      <p:sp>
        <p:nvSpPr>
          <p:cNvPr id="420879" name="AutoShape 15"/>
          <p:cNvSpPr>
            <a:spLocks/>
          </p:cNvSpPr>
          <p:nvPr/>
        </p:nvSpPr>
        <p:spPr bwMode="auto">
          <a:xfrm>
            <a:off x="467545" y="1700337"/>
            <a:ext cx="5112568" cy="3384847"/>
          </a:xfrm>
          <a:prstGeom prst="accentCallout1">
            <a:avLst>
              <a:gd name="adj1" fmla="val 2481"/>
              <a:gd name="adj2" fmla="val 102037"/>
              <a:gd name="adj3" fmla="val 16231"/>
              <a:gd name="adj4" fmla="val 135617"/>
            </a:avLst>
          </a:prstGeom>
          <a:gradFill rotWithShape="1">
            <a:gsLst>
              <a:gs pos="0">
                <a:srgbClr val="CED3DE"/>
              </a:gs>
              <a:gs pos="100000">
                <a:srgbClr val="CED3DE">
                  <a:gamma/>
                  <a:tint val="19216"/>
                  <a:invGamma/>
                </a:srgbClr>
              </a:gs>
            </a:gsLst>
            <a:lin ang="0" scaled="1"/>
          </a:gradFill>
          <a:ln w="38100">
            <a:solidFill>
              <a:srgbClr val="333399"/>
            </a:solidFill>
            <a:miter lim="800000"/>
            <a:headEnd/>
            <a:tailEnd/>
          </a:ln>
          <a:effectLst/>
        </p:spPr>
        <p:txBody>
          <a:bodyPr/>
          <a:lstStyle/>
          <a:p>
            <a:pPr>
              <a:lnSpc>
                <a:spcPct val="130000"/>
              </a:lnSpc>
              <a:spcBef>
                <a:spcPct val="0"/>
              </a:spcBef>
            </a:pPr>
            <a:r>
              <a:rPr lang="en-US" altLang="zh-CN" sz="1600" b="1" dirty="0" smtClean="0">
                <a:effectLst>
                  <a:outerShdw blurRad="38100" dist="38100" dir="2700000" algn="tl">
                    <a:srgbClr val="FFFFFF"/>
                  </a:outerShdw>
                </a:effectLst>
              </a:rPr>
              <a:t>SW1(</a:t>
            </a:r>
            <a:r>
              <a:rPr lang="en-US" altLang="zh-CN" sz="1600" b="1" dirty="0" err="1" smtClean="0">
                <a:effectLst>
                  <a:outerShdw blurRad="38100" dist="38100" dir="2700000" algn="tl">
                    <a:srgbClr val="FFFFFF"/>
                  </a:outerShdw>
                </a:effectLst>
              </a:rPr>
              <a:t>config</a:t>
            </a:r>
            <a:r>
              <a:rPr lang="en-US" altLang="zh-CN" sz="1600" b="1" dirty="0">
                <a:effectLst>
                  <a:outerShdw blurRad="38100" dist="38100" dir="2700000" algn="tl">
                    <a:srgbClr val="FFFFFF"/>
                  </a:outerShdw>
                </a:effectLst>
              </a:rPr>
              <a:t>)#interface range </a:t>
            </a:r>
            <a:r>
              <a:rPr lang="en-US" altLang="zh-CN" sz="1600" b="1" dirty="0" err="1">
                <a:effectLst>
                  <a:outerShdw blurRad="38100" dist="38100" dir="2700000" algn="tl">
                    <a:srgbClr val="FFFFFF"/>
                  </a:outerShdw>
                </a:effectLst>
              </a:rPr>
              <a:t>fastEthernet</a:t>
            </a:r>
            <a:r>
              <a:rPr lang="en-US" altLang="zh-CN" sz="1600" b="1" dirty="0">
                <a:effectLst>
                  <a:outerShdw blurRad="38100" dist="38100" dir="2700000" algn="tl">
                    <a:srgbClr val="FFFFFF"/>
                  </a:outerShdw>
                </a:effectLst>
              </a:rPr>
              <a:t> 0/1-2</a:t>
            </a:r>
          </a:p>
          <a:p>
            <a:pPr>
              <a:lnSpc>
                <a:spcPct val="130000"/>
              </a:lnSpc>
              <a:spcBef>
                <a:spcPct val="0"/>
              </a:spcBef>
            </a:pPr>
            <a:r>
              <a:rPr lang="en-US" altLang="zh-CN" sz="1600" b="1" dirty="0">
                <a:effectLst>
                  <a:outerShdw blurRad="38100" dist="38100" dir="2700000" algn="tl">
                    <a:srgbClr val="FFFFFF"/>
                  </a:outerShdw>
                </a:effectLst>
              </a:rPr>
              <a:t>SW1(</a:t>
            </a:r>
            <a:r>
              <a:rPr lang="en-US" altLang="zh-CN" sz="1600" b="1" dirty="0" err="1">
                <a:effectLst>
                  <a:outerShdw blurRad="38100" dist="38100" dir="2700000" algn="tl">
                    <a:srgbClr val="FFFFFF"/>
                  </a:outerShdw>
                </a:effectLst>
              </a:rPr>
              <a:t>config</a:t>
            </a:r>
            <a:r>
              <a:rPr lang="en-US" altLang="zh-CN" sz="1600" b="1" dirty="0">
                <a:effectLst>
                  <a:outerShdw blurRad="38100" dist="38100" dir="2700000" algn="tl">
                    <a:srgbClr val="FFFFFF"/>
                  </a:outerShdw>
                </a:effectLst>
              </a:rPr>
              <a:t>-if-range)#port-group 1</a:t>
            </a:r>
          </a:p>
          <a:p>
            <a:pPr>
              <a:lnSpc>
                <a:spcPct val="130000"/>
              </a:lnSpc>
              <a:spcBef>
                <a:spcPct val="0"/>
              </a:spcBef>
            </a:pPr>
            <a:r>
              <a:rPr lang="en-US" altLang="zh-CN" sz="1600" b="1" dirty="0">
                <a:effectLst>
                  <a:outerShdw blurRad="38100" dist="38100" dir="2700000" algn="tl">
                    <a:srgbClr val="FFFFFF"/>
                  </a:outerShdw>
                </a:effectLst>
              </a:rPr>
              <a:t>SW1(</a:t>
            </a:r>
            <a:r>
              <a:rPr lang="en-US" altLang="zh-CN" sz="1600" b="1" dirty="0" err="1">
                <a:effectLst>
                  <a:outerShdw blurRad="38100" dist="38100" dir="2700000" algn="tl">
                    <a:srgbClr val="FFFFFF"/>
                  </a:outerShdw>
                </a:effectLst>
              </a:rPr>
              <a:t>config</a:t>
            </a:r>
            <a:r>
              <a:rPr lang="en-US" altLang="zh-CN" sz="1600" b="1" dirty="0">
                <a:effectLst>
                  <a:outerShdw blurRad="38100" dist="38100" dir="2700000" algn="tl">
                    <a:srgbClr val="FFFFFF"/>
                  </a:outerShdw>
                </a:effectLst>
              </a:rPr>
              <a:t>-if-range</a:t>
            </a:r>
            <a:r>
              <a:rPr lang="en-US" altLang="zh-CN" sz="1600" b="1" dirty="0" smtClean="0">
                <a:effectLst>
                  <a:outerShdw blurRad="38100" dist="38100" dir="2700000" algn="tl">
                    <a:srgbClr val="FFFFFF"/>
                  </a:outerShdw>
                </a:effectLst>
              </a:rPr>
              <a:t>)#exit</a:t>
            </a:r>
            <a:endParaRPr lang="en-US" altLang="zh-CN" sz="1600" b="1" dirty="0">
              <a:effectLst>
                <a:outerShdw blurRad="38100" dist="38100" dir="2700000" algn="tl">
                  <a:srgbClr val="FFFFFF"/>
                </a:outerShdw>
              </a:effectLst>
            </a:endParaRPr>
          </a:p>
          <a:p>
            <a:pPr>
              <a:lnSpc>
                <a:spcPct val="130000"/>
              </a:lnSpc>
              <a:spcBef>
                <a:spcPct val="0"/>
              </a:spcBef>
            </a:pPr>
            <a:r>
              <a:rPr lang="en-US" altLang="zh-CN" sz="1600" b="1" dirty="0" smtClean="0">
                <a:effectLst>
                  <a:outerShdw blurRad="38100" dist="38100" dir="2700000" algn="tl">
                    <a:srgbClr val="FFFFFF"/>
                  </a:outerShdw>
                </a:effectLst>
              </a:rPr>
              <a:t>SW1(</a:t>
            </a:r>
            <a:r>
              <a:rPr lang="en-US" altLang="zh-CN" sz="1600" b="1" dirty="0" err="1" smtClean="0">
                <a:effectLst>
                  <a:outerShdw blurRad="38100" dist="38100" dir="2700000" algn="tl">
                    <a:srgbClr val="FFFFFF"/>
                  </a:outerShdw>
                </a:effectLst>
              </a:rPr>
              <a:t>config</a:t>
            </a:r>
            <a:r>
              <a:rPr lang="en-US" altLang="zh-CN" sz="1600" b="1" dirty="0">
                <a:effectLst>
                  <a:outerShdw blurRad="38100" dist="38100" dir="2700000" algn="tl">
                    <a:srgbClr val="FFFFFF"/>
                  </a:outerShdw>
                </a:effectLst>
              </a:rPr>
              <a:t>)#</a:t>
            </a:r>
            <a:r>
              <a:rPr lang="en-US" altLang="zh-CN" sz="1600" b="1" dirty="0" err="1">
                <a:effectLst>
                  <a:outerShdw blurRad="38100" dist="38100" dir="2700000" algn="tl">
                    <a:srgbClr val="FFFFFF"/>
                  </a:outerShdw>
                </a:effectLst>
              </a:rPr>
              <a:t>aggregateport</a:t>
            </a:r>
            <a:r>
              <a:rPr lang="en-US" altLang="zh-CN" sz="1600" b="1" dirty="0">
                <a:effectLst>
                  <a:outerShdw blurRad="38100" dist="38100" dir="2700000" algn="tl">
                    <a:srgbClr val="FFFFFF"/>
                  </a:outerShdw>
                </a:effectLst>
              </a:rPr>
              <a:t> load-balance </a:t>
            </a:r>
            <a:r>
              <a:rPr lang="en-US" altLang="zh-CN" sz="1600" b="1" dirty="0" err="1">
                <a:solidFill>
                  <a:srgbClr val="FF0000"/>
                </a:solidFill>
                <a:effectLst>
                  <a:outerShdw blurRad="38100" dist="38100" dir="2700000" algn="tl">
                    <a:srgbClr val="FFFFFF"/>
                  </a:outerShdw>
                </a:effectLst>
              </a:rPr>
              <a:t>dst</a:t>
            </a:r>
            <a:r>
              <a:rPr lang="en-US" altLang="zh-CN" sz="1600" b="1" dirty="0">
                <a:solidFill>
                  <a:srgbClr val="FF0000"/>
                </a:solidFill>
                <a:effectLst>
                  <a:outerShdw blurRad="38100" dist="38100" dir="2700000" algn="tl">
                    <a:srgbClr val="FFFFFF"/>
                  </a:outerShdw>
                </a:effectLst>
              </a:rPr>
              <a:t>-</a:t>
            </a:r>
            <a:r>
              <a:rPr lang="en-US" altLang="zh-CN" sz="1600" b="1" dirty="0" err="1">
                <a:solidFill>
                  <a:srgbClr val="FF0000"/>
                </a:solidFill>
                <a:effectLst>
                  <a:outerShdw blurRad="38100" dist="38100" dir="2700000" algn="tl">
                    <a:srgbClr val="FFFFFF"/>
                  </a:outerShdw>
                </a:effectLst>
              </a:rPr>
              <a:t>mac</a:t>
            </a:r>
            <a:r>
              <a:rPr lang="en-US" altLang="zh-CN" sz="1600" b="1" dirty="0">
                <a:effectLst>
                  <a:outerShdw blurRad="38100" dist="38100" dir="2700000" algn="tl">
                    <a:srgbClr val="FFFFFF"/>
                  </a:outerShdw>
                </a:effectLst>
              </a:rPr>
              <a:t> </a:t>
            </a:r>
          </a:p>
          <a:p>
            <a:pPr>
              <a:lnSpc>
                <a:spcPct val="130000"/>
              </a:lnSpc>
              <a:spcBef>
                <a:spcPct val="0"/>
              </a:spcBef>
            </a:pPr>
            <a:r>
              <a:rPr lang="en-US" altLang="zh-CN" sz="1600" b="1" dirty="0">
                <a:effectLst>
                  <a:outerShdw blurRad="38100" dist="38100" dir="2700000" algn="tl">
                    <a:srgbClr val="FFFFFF"/>
                  </a:outerShdw>
                </a:effectLst>
              </a:rPr>
              <a:t>SW1(</a:t>
            </a:r>
            <a:r>
              <a:rPr lang="en-US" altLang="zh-CN" sz="1600" b="1" dirty="0" err="1">
                <a:effectLst>
                  <a:outerShdw blurRad="38100" dist="38100" dir="2700000" algn="tl">
                    <a:srgbClr val="FFFFFF"/>
                  </a:outerShdw>
                </a:effectLst>
              </a:rPr>
              <a:t>config</a:t>
            </a:r>
            <a:r>
              <a:rPr lang="en-US" altLang="zh-CN" sz="1600" b="1" dirty="0">
                <a:effectLst>
                  <a:outerShdw blurRad="38100" dist="38100" dir="2700000" algn="tl">
                    <a:srgbClr val="FFFFFF"/>
                  </a:outerShdw>
                </a:effectLst>
              </a:rPr>
              <a:t>)#exit</a:t>
            </a:r>
          </a:p>
          <a:p>
            <a:pPr>
              <a:lnSpc>
                <a:spcPct val="130000"/>
              </a:lnSpc>
              <a:spcBef>
                <a:spcPct val="0"/>
              </a:spcBef>
            </a:pPr>
            <a:endParaRPr lang="en-US" altLang="zh-CN" sz="1600" b="1" dirty="0" smtClean="0">
              <a:effectLst>
                <a:outerShdw blurRad="38100" dist="38100" dir="2700000" algn="tl">
                  <a:srgbClr val="FFFFFF"/>
                </a:outerShdw>
              </a:effectLst>
            </a:endParaRPr>
          </a:p>
          <a:p>
            <a:pPr>
              <a:lnSpc>
                <a:spcPct val="130000"/>
              </a:lnSpc>
              <a:spcBef>
                <a:spcPct val="0"/>
              </a:spcBef>
            </a:pPr>
            <a:r>
              <a:rPr lang="en-US" altLang="zh-CN" sz="1600" b="1" dirty="0" smtClean="0">
                <a:effectLst>
                  <a:outerShdw blurRad="38100" dist="38100" dir="2700000" algn="tl">
                    <a:srgbClr val="FFFFFF"/>
                  </a:outerShdw>
                </a:effectLst>
              </a:rPr>
              <a:t>SW2(</a:t>
            </a:r>
            <a:r>
              <a:rPr lang="en-US" altLang="zh-CN" sz="1600" b="1" dirty="0" err="1" smtClean="0">
                <a:effectLst>
                  <a:outerShdw blurRad="38100" dist="38100" dir="2700000" algn="tl">
                    <a:srgbClr val="FFFFFF"/>
                  </a:outerShdw>
                </a:effectLst>
              </a:rPr>
              <a:t>config</a:t>
            </a:r>
            <a:r>
              <a:rPr lang="en-US" altLang="zh-CN" sz="1600" b="1" dirty="0" smtClean="0">
                <a:effectLst>
                  <a:outerShdw blurRad="38100" dist="38100" dir="2700000" algn="tl">
                    <a:srgbClr val="FFFFFF"/>
                  </a:outerShdw>
                </a:effectLst>
              </a:rPr>
              <a:t>)#interface range </a:t>
            </a:r>
            <a:r>
              <a:rPr lang="en-US" altLang="zh-CN" sz="1600" b="1" dirty="0" err="1" smtClean="0">
                <a:effectLst>
                  <a:outerShdw blurRad="38100" dist="38100" dir="2700000" algn="tl">
                    <a:srgbClr val="FFFFFF"/>
                  </a:outerShdw>
                </a:effectLst>
              </a:rPr>
              <a:t>fastEthernet</a:t>
            </a:r>
            <a:r>
              <a:rPr lang="en-US" altLang="zh-CN" sz="1600" b="1" dirty="0" smtClean="0">
                <a:effectLst>
                  <a:outerShdw blurRad="38100" dist="38100" dir="2700000" algn="tl">
                    <a:srgbClr val="FFFFFF"/>
                  </a:outerShdw>
                </a:effectLst>
              </a:rPr>
              <a:t> 0/1-2</a:t>
            </a:r>
          </a:p>
          <a:p>
            <a:pPr>
              <a:lnSpc>
                <a:spcPct val="130000"/>
              </a:lnSpc>
              <a:spcBef>
                <a:spcPct val="0"/>
              </a:spcBef>
            </a:pPr>
            <a:r>
              <a:rPr lang="en-US" altLang="zh-CN" sz="1600" b="1" dirty="0" smtClean="0">
                <a:effectLst>
                  <a:outerShdw blurRad="38100" dist="38100" dir="2700000" algn="tl">
                    <a:srgbClr val="FFFFFF"/>
                  </a:outerShdw>
                </a:effectLst>
              </a:rPr>
              <a:t>SW2(</a:t>
            </a:r>
            <a:r>
              <a:rPr lang="en-US" altLang="zh-CN" sz="1600" b="1" dirty="0" err="1" smtClean="0">
                <a:effectLst>
                  <a:outerShdw blurRad="38100" dist="38100" dir="2700000" algn="tl">
                    <a:srgbClr val="FFFFFF"/>
                  </a:outerShdw>
                </a:effectLst>
              </a:rPr>
              <a:t>config</a:t>
            </a:r>
            <a:r>
              <a:rPr lang="en-US" altLang="zh-CN" sz="1600" b="1" dirty="0" smtClean="0">
                <a:effectLst>
                  <a:outerShdw blurRad="38100" dist="38100" dir="2700000" algn="tl">
                    <a:srgbClr val="FFFFFF"/>
                  </a:outerShdw>
                </a:effectLst>
              </a:rPr>
              <a:t>-if-range)#port-group 1</a:t>
            </a:r>
          </a:p>
          <a:p>
            <a:pPr>
              <a:lnSpc>
                <a:spcPct val="130000"/>
              </a:lnSpc>
              <a:spcBef>
                <a:spcPct val="0"/>
              </a:spcBef>
            </a:pPr>
            <a:r>
              <a:rPr lang="en-US" altLang="zh-CN" sz="1600" b="1" dirty="0" smtClean="0">
                <a:effectLst>
                  <a:outerShdw blurRad="38100" dist="38100" dir="2700000" algn="tl">
                    <a:srgbClr val="FFFFFF"/>
                  </a:outerShdw>
                </a:effectLst>
              </a:rPr>
              <a:t>SW2(</a:t>
            </a:r>
            <a:r>
              <a:rPr lang="en-US" altLang="zh-CN" sz="1600" b="1" dirty="0" err="1" smtClean="0">
                <a:effectLst>
                  <a:outerShdw blurRad="38100" dist="38100" dir="2700000" algn="tl">
                    <a:srgbClr val="FFFFFF"/>
                  </a:outerShdw>
                </a:effectLst>
              </a:rPr>
              <a:t>config</a:t>
            </a:r>
            <a:r>
              <a:rPr lang="en-US" altLang="zh-CN" sz="1600" b="1" dirty="0" smtClean="0">
                <a:effectLst>
                  <a:outerShdw blurRad="38100" dist="38100" dir="2700000" algn="tl">
                    <a:srgbClr val="FFFFFF"/>
                  </a:outerShdw>
                </a:effectLst>
              </a:rPr>
              <a:t>-if-range)#exit</a:t>
            </a:r>
          </a:p>
          <a:p>
            <a:pPr>
              <a:lnSpc>
                <a:spcPct val="130000"/>
              </a:lnSpc>
              <a:spcBef>
                <a:spcPct val="0"/>
              </a:spcBef>
            </a:pPr>
            <a:r>
              <a:rPr lang="en-US" altLang="zh-CN" sz="1600" b="1" dirty="0" smtClean="0">
                <a:effectLst>
                  <a:outerShdw blurRad="38100" dist="38100" dir="2700000" algn="tl">
                    <a:srgbClr val="FFFFFF"/>
                  </a:outerShdw>
                </a:effectLst>
              </a:rPr>
              <a:t>SW2(</a:t>
            </a:r>
            <a:r>
              <a:rPr lang="en-US" altLang="zh-CN" sz="1600" b="1" dirty="0" err="1" smtClean="0">
                <a:effectLst>
                  <a:outerShdw blurRad="38100" dist="38100" dir="2700000" algn="tl">
                    <a:srgbClr val="FFFFFF"/>
                  </a:outerShdw>
                </a:effectLst>
              </a:rPr>
              <a:t>config</a:t>
            </a:r>
            <a:r>
              <a:rPr lang="en-US" altLang="zh-CN" sz="1600" b="1" dirty="0">
                <a:effectLst>
                  <a:outerShdw blurRad="38100" dist="38100" dir="2700000" algn="tl">
                    <a:srgbClr val="FFFFFF"/>
                  </a:outerShdw>
                </a:effectLst>
              </a:rPr>
              <a:t>)#</a:t>
            </a:r>
            <a:r>
              <a:rPr lang="en-US" altLang="zh-CN" sz="1600" b="1" dirty="0" err="1">
                <a:effectLst>
                  <a:outerShdw blurRad="38100" dist="38100" dir="2700000" algn="tl">
                    <a:srgbClr val="FFFFFF"/>
                  </a:outerShdw>
                </a:effectLst>
              </a:rPr>
              <a:t>aggregateport</a:t>
            </a:r>
            <a:r>
              <a:rPr lang="en-US" altLang="zh-CN" sz="1600" b="1" dirty="0">
                <a:effectLst>
                  <a:outerShdw blurRad="38100" dist="38100" dir="2700000" algn="tl">
                    <a:srgbClr val="FFFFFF"/>
                  </a:outerShdw>
                </a:effectLst>
              </a:rPr>
              <a:t> load-balance </a:t>
            </a:r>
            <a:r>
              <a:rPr lang="en-US" altLang="zh-CN" sz="1600" b="1" dirty="0" err="1">
                <a:solidFill>
                  <a:srgbClr val="FF0000"/>
                </a:solidFill>
                <a:effectLst>
                  <a:outerShdw blurRad="38100" dist="38100" dir="2700000" algn="tl">
                    <a:srgbClr val="FFFFFF"/>
                  </a:outerShdw>
                </a:effectLst>
              </a:rPr>
              <a:t>src</a:t>
            </a:r>
            <a:r>
              <a:rPr lang="en-US" altLang="zh-CN" sz="1600" b="1" dirty="0">
                <a:solidFill>
                  <a:srgbClr val="FF0000"/>
                </a:solidFill>
                <a:effectLst>
                  <a:outerShdw blurRad="38100" dist="38100" dir="2700000" algn="tl">
                    <a:srgbClr val="FFFFFF"/>
                  </a:outerShdw>
                </a:effectLst>
              </a:rPr>
              <a:t>-</a:t>
            </a:r>
            <a:r>
              <a:rPr lang="en-US" altLang="zh-CN" sz="1600" b="1" dirty="0" err="1">
                <a:solidFill>
                  <a:srgbClr val="FF0000"/>
                </a:solidFill>
                <a:effectLst>
                  <a:outerShdw blurRad="38100" dist="38100" dir="2700000" algn="tl">
                    <a:srgbClr val="FFFFFF"/>
                  </a:outerShdw>
                </a:effectLst>
              </a:rPr>
              <a:t>mac</a:t>
            </a:r>
            <a:endParaRPr lang="en-US" altLang="zh-CN" sz="1600" b="1" dirty="0">
              <a:solidFill>
                <a:srgbClr val="FF0000"/>
              </a:solidFill>
              <a:effectLst>
                <a:outerShdw blurRad="38100" dist="38100" dir="2700000" algn="tl">
                  <a:srgbClr val="FFFFFF"/>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0879"/>
                                        </p:tgtEl>
                                        <p:attrNameLst>
                                          <p:attrName>style.visibility</p:attrName>
                                        </p:attrNameLst>
                                      </p:cBhvr>
                                      <p:to>
                                        <p:strVal val="visible"/>
                                      </p:to>
                                    </p:set>
                                    <p:animEffect transition="in" filter="wipe(left)">
                                      <p:cBhvr>
                                        <p:cTn id="7" dur="2000"/>
                                        <p:tgtEl>
                                          <p:spTgt spid="420879"/>
                                        </p:tgtEl>
                                      </p:cBhvr>
                                    </p:animEffect>
                                  </p:childTnLst>
                                </p:cTn>
                              </p:par>
                              <p:par>
                                <p:cTn id="8" presetID="1" presetClass="exit" presetSubtype="0" fill="hold" grpId="1" nodeType="withEffect">
                                  <p:stCondLst>
                                    <p:cond delay="0"/>
                                  </p:stCondLst>
                                  <p:childTnLst>
                                    <p:set>
                                      <p:cBhvr>
                                        <p:cTn id="9" dur="1" fill="hold">
                                          <p:stCondLst>
                                            <p:cond delay="0"/>
                                          </p:stCondLst>
                                        </p:cTn>
                                        <p:tgtEl>
                                          <p:spTgt spid="4208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79" grpId="0" animBg="1"/>
      <p:bldP spid="420879"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zh-CN" altLang="en-US"/>
              <a:t>端口聚合配置实例</a:t>
            </a:r>
          </a:p>
        </p:txBody>
      </p:sp>
      <p:sp>
        <p:nvSpPr>
          <p:cNvPr id="424963" name="Rectangle 3"/>
          <p:cNvSpPr>
            <a:spLocks noGrp="1" noChangeArrowheads="1"/>
          </p:cNvSpPr>
          <p:nvPr>
            <p:ph type="body" idx="1"/>
          </p:nvPr>
        </p:nvSpPr>
        <p:spPr>
          <a:xfrm>
            <a:off x="457200" y="1124744"/>
            <a:ext cx="8291513" cy="4421188"/>
          </a:xfrm>
        </p:spPr>
        <p:txBody>
          <a:bodyPr/>
          <a:lstStyle/>
          <a:p>
            <a:r>
              <a:rPr lang="zh-CN" altLang="en-US" dirty="0"/>
              <a:t>在</a:t>
            </a:r>
            <a:r>
              <a:rPr lang="en-US" altLang="zh-CN" dirty="0"/>
              <a:t>SW1</a:t>
            </a:r>
            <a:r>
              <a:rPr lang="zh-CN" altLang="en-US" dirty="0"/>
              <a:t>上查看配置结果：</a:t>
            </a:r>
          </a:p>
        </p:txBody>
      </p:sp>
      <p:sp>
        <p:nvSpPr>
          <p:cNvPr id="424964" name="Text Box 4"/>
          <p:cNvSpPr txBox="1">
            <a:spLocks noChangeArrowheads="1"/>
          </p:cNvSpPr>
          <p:nvPr/>
        </p:nvSpPr>
        <p:spPr bwMode="auto">
          <a:xfrm>
            <a:off x="755576" y="1844824"/>
            <a:ext cx="7849492" cy="3831818"/>
          </a:xfrm>
          <a:prstGeom prst="rect">
            <a:avLst/>
          </a:prstGeom>
          <a:noFill/>
          <a:ln w="9525" algn="ctr">
            <a:noFill/>
            <a:miter lim="800000"/>
            <a:headEnd/>
            <a:tailEnd/>
          </a:ln>
          <a:effectLst/>
        </p:spPr>
        <p:txBody>
          <a:bodyPr wrap="square">
            <a:spAutoFit/>
          </a:bodyPr>
          <a:lstStyle/>
          <a:p>
            <a:pPr marL="342900" indent="-342900"/>
            <a:r>
              <a:rPr lang="en-US" altLang="zh-CN" sz="1800" dirty="0">
                <a:effectLst>
                  <a:outerShdw blurRad="38100" dist="38100" dir="2700000" algn="tl">
                    <a:srgbClr val="C0C0C0"/>
                  </a:outerShdw>
                </a:effectLst>
              </a:rPr>
              <a:t>SW1#show </a:t>
            </a:r>
            <a:r>
              <a:rPr lang="en-US" altLang="zh-CN" sz="1800" dirty="0" err="1">
                <a:effectLst>
                  <a:outerShdw blurRad="38100" dist="38100" dir="2700000" algn="tl">
                    <a:srgbClr val="C0C0C0"/>
                  </a:outerShdw>
                </a:effectLst>
              </a:rPr>
              <a:t>aggregatePort</a:t>
            </a:r>
            <a:r>
              <a:rPr lang="en-US" altLang="zh-CN" sz="1800" dirty="0">
                <a:effectLst>
                  <a:outerShdw blurRad="38100" dist="38100" dir="2700000" algn="tl">
                    <a:srgbClr val="C0C0C0"/>
                  </a:outerShdw>
                </a:effectLst>
              </a:rPr>
              <a:t> 1 summary </a:t>
            </a:r>
          </a:p>
          <a:p>
            <a:pPr marL="342900" indent="-342900"/>
            <a:r>
              <a:rPr lang="en-US" altLang="zh-CN" sz="1800" dirty="0" err="1">
                <a:effectLst>
                  <a:outerShdw blurRad="38100" dist="38100" dir="2700000" algn="tl">
                    <a:srgbClr val="C0C0C0"/>
                  </a:outerShdw>
                </a:effectLst>
              </a:rPr>
              <a:t>AggregatePort</a:t>
            </a:r>
            <a:r>
              <a:rPr lang="en-US" altLang="zh-CN" sz="1800" dirty="0">
                <a:effectLst>
                  <a:outerShdw blurRad="38100" dist="38100" dir="2700000" algn="tl">
                    <a:srgbClr val="C0C0C0"/>
                  </a:outerShdw>
                </a:effectLst>
              </a:rPr>
              <a:t> </a:t>
            </a:r>
            <a:r>
              <a:rPr lang="en-US" altLang="zh-CN" sz="1800" dirty="0" smtClean="0">
                <a:effectLst>
                  <a:outerShdw blurRad="38100" dist="38100" dir="2700000" algn="tl">
                    <a:srgbClr val="C0C0C0"/>
                  </a:outerShdw>
                </a:effectLst>
              </a:rPr>
              <a:t>    </a:t>
            </a:r>
            <a:r>
              <a:rPr lang="en-US" altLang="zh-CN" sz="1800" dirty="0" err="1" smtClean="0">
                <a:effectLst>
                  <a:outerShdw blurRad="38100" dist="38100" dir="2700000" algn="tl">
                    <a:srgbClr val="C0C0C0"/>
                  </a:outerShdw>
                </a:effectLst>
              </a:rPr>
              <a:t>MaxPorts</a:t>
            </a:r>
            <a:r>
              <a:rPr lang="en-US" altLang="zh-CN" sz="1800" dirty="0" smtClean="0">
                <a:effectLst>
                  <a:outerShdw blurRad="38100" dist="38100" dir="2700000" algn="tl">
                    <a:srgbClr val="C0C0C0"/>
                  </a:outerShdw>
                </a:effectLst>
              </a:rPr>
              <a:t>      </a:t>
            </a:r>
            <a:r>
              <a:rPr lang="en-US" altLang="zh-CN" sz="1800" dirty="0" err="1">
                <a:effectLst>
                  <a:outerShdw blurRad="38100" dist="38100" dir="2700000" algn="tl">
                    <a:srgbClr val="C0C0C0"/>
                  </a:outerShdw>
                </a:effectLst>
              </a:rPr>
              <a:t>SwitchPort</a:t>
            </a:r>
            <a:r>
              <a:rPr lang="en-US" altLang="zh-CN" sz="1800" dirty="0">
                <a:effectLst>
                  <a:outerShdw blurRad="38100" dist="38100" dir="2700000" algn="tl">
                    <a:srgbClr val="C0C0C0"/>
                  </a:outerShdw>
                </a:effectLst>
              </a:rPr>
              <a:t> Mode   Ports                             </a:t>
            </a:r>
          </a:p>
          <a:p>
            <a:pPr marL="342900" indent="-342900"/>
            <a:r>
              <a:rPr lang="en-US" altLang="zh-CN" sz="1800" dirty="0">
                <a:effectLst>
                  <a:outerShdw blurRad="38100" dist="38100" dir="2700000" algn="tl">
                    <a:srgbClr val="C0C0C0"/>
                  </a:outerShdw>
                </a:effectLst>
              </a:rPr>
              <a:t>------------- -------- ---------- ------ ----------------------------------</a:t>
            </a:r>
          </a:p>
          <a:p>
            <a:pPr marL="342900" indent="-342900"/>
            <a:r>
              <a:rPr lang="en-US" altLang="zh-CN" sz="1800" dirty="0">
                <a:effectLst>
                  <a:outerShdw blurRad="38100" dist="38100" dir="2700000" algn="tl">
                    <a:srgbClr val="C0C0C0"/>
                  </a:outerShdw>
                </a:effectLst>
              </a:rPr>
              <a:t>Ag1          </a:t>
            </a:r>
            <a:r>
              <a:rPr lang="en-US" altLang="zh-CN" sz="1800" dirty="0" smtClean="0">
                <a:effectLst>
                  <a:outerShdw blurRad="38100" dist="38100" dir="2700000" algn="tl">
                    <a:srgbClr val="C0C0C0"/>
                  </a:outerShdw>
                </a:effectLst>
              </a:rPr>
              <a:t>             8                   </a:t>
            </a:r>
            <a:r>
              <a:rPr lang="en-US" altLang="zh-CN" sz="1800" dirty="0">
                <a:effectLst>
                  <a:outerShdw blurRad="38100" dist="38100" dir="2700000" algn="tl">
                    <a:srgbClr val="C0C0C0"/>
                  </a:outerShdw>
                </a:effectLst>
              </a:rPr>
              <a:t>Enabled   </a:t>
            </a:r>
            <a:r>
              <a:rPr lang="en-US" altLang="zh-CN" sz="1800" dirty="0" smtClean="0">
                <a:effectLst>
                  <a:outerShdw blurRad="38100" dist="38100" dir="2700000" algn="tl">
                    <a:srgbClr val="C0C0C0"/>
                  </a:outerShdw>
                </a:effectLst>
              </a:rPr>
              <a:t>             </a:t>
            </a:r>
            <a:r>
              <a:rPr lang="en-US" altLang="zh-CN" sz="1800" dirty="0">
                <a:effectLst>
                  <a:outerShdw blurRad="38100" dist="38100" dir="2700000" algn="tl">
                    <a:srgbClr val="C0C0C0"/>
                  </a:outerShdw>
                </a:effectLst>
              </a:rPr>
              <a:t>ACCESS Fa0/1   ,Fa0/2   </a:t>
            </a:r>
          </a:p>
          <a:p>
            <a:pPr marL="342900" indent="-342900"/>
            <a:endParaRPr lang="en-US" altLang="zh-CN" sz="1800" dirty="0">
              <a:effectLst>
                <a:outerShdw blurRad="38100" dist="38100" dir="2700000" algn="tl">
                  <a:srgbClr val="C0C0C0"/>
                </a:outerShdw>
              </a:effectLst>
            </a:endParaRPr>
          </a:p>
          <a:p>
            <a:pPr marL="342900" indent="-342900"/>
            <a:r>
              <a:rPr lang="en-US" altLang="zh-CN" sz="1800" dirty="0">
                <a:effectLst>
                  <a:outerShdw blurRad="38100" dist="38100" dir="2700000" algn="tl">
                    <a:srgbClr val="C0C0C0"/>
                  </a:outerShdw>
                </a:effectLst>
              </a:rPr>
              <a:t>SW1#show </a:t>
            </a:r>
            <a:r>
              <a:rPr lang="en-US" altLang="zh-CN" sz="1800" dirty="0" err="1">
                <a:effectLst>
                  <a:outerShdw blurRad="38100" dist="38100" dir="2700000" algn="tl">
                    <a:srgbClr val="C0C0C0"/>
                  </a:outerShdw>
                </a:effectLst>
              </a:rPr>
              <a:t>aggregatePort</a:t>
            </a:r>
            <a:r>
              <a:rPr lang="en-US" altLang="zh-CN" sz="1800" dirty="0">
                <a:effectLst>
                  <a:outerShdw blurRad="38100" dist="38100" dir="2700000" algn="tl">
                    <a:srgbClr val="C0C0C0"/>
                  </a:outerShdw>
                </a:effectLst>
              </a:rPr>
              <a:t> load-balance</a:t>
            </a:r>
          </a:p>
          <a:p>
            <a:pPr marL="342900" indent="-342900"/>
            <a:r>
              <a:rPr lang="en-US" altLang="zh-CN" sz="1800" dirty="0">
                <a:effectLst>
                  <a:outerShdw blurRad="38100" dist="38100" dir="2700000" algn="tl">
                    <a:srgbClr val="C0C0C0"/>
                  </a:outerShdw>
                </a:effectLst>
              </a:rPr>
              <a:t>Load-balance   : Destination MAC</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2129" y="1714488"/>
            <a:ext cx="7144905" cy="2265941"/>
          </a:xfrm>
          <a:prstGeom prst="rect">
            <a:avLst/>
          </a:prstGeom>
          <a:noFill/>
        </p:spPr>
        <p:txBody>
          <a:bodyPr wrap="none">
            <a:spAutoFit/>
          </a:bodyPr>
          <a:lstStyle/>
          <a:p>
            <a:pPr algn="ctr">
              <a:lnSpc>
                <a:spcPct val="130000"/>
              </a:lnSpc>
              <a:spcBef>
                <a:spcPct val="20000"/>
              </a:spcBef>
              <a:buFont typeface="Wingdings" pitchFamily="2" charset="2"/>
              <a:buNone/>
              <a:defRPr/>
            </a:pPr>
            <a:r>
              <a:rPr lang="zh-CN" altLang="en-US"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锐捷网络，</a:t>
            </a:r>
            <a:endParaRPr lang="en-US" altLang="zh-CN"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endParaRPr>
          </a:p>
          <a:p>
            <a:pPr algn="ctr">
              <a:lnSpc>
                <a:spcPct val="130000"/>
              </a:lnSpc>
              <a:spcBef>
                <a:spcPct val="20000"/>
              </a:spcBef>
              <a:buFont typeface="Wingdings" pitchFamily="2" charset="2"/>
              <a:buNone/>
              <a:defRPr/>
            </a:pPr>
            <a:r>
              <a:rPr lang="zh-CN" altLang="en-US"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让您的网络尽在掌握 </a:t>
            </a:r>
            <a:r>
              <a:rPr lang="en-US" altLang="zh-CN"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a:t>
            </a:r>
            <a:endPar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zh-CN" altLang="en-US" dirty="0"/>
              <a:t>广播风暴</a:t>
            </a:r>
          </a:p>
        </p:txBody>
      </p:sp>
      <p:sp>
        <p:nvSpPr>
          <p:cNvPr id="370691" name="Rectangle 3"/>
          <p:cNvSpPr>
            <a:spLocks noGrp="1" noChangeArrowheads="1"/>
          </p:cNvSpPr>
          <p:nvPr>
            <p:ph type="body" idx="1"/>
          </p:nvPr>
        </p:nvSpPr>
        <p:spPr>
          <a:xfrm>
            <a:off x="457200" y="1340768"/>
            <a:ext cx="8291513" cy="3917132"/>
          </a:xfrm>
        </p:spPr>
        <p:txBody>
          <a:bodyPr/>
          <a:lstStyle/>
          <a:p>
            <a:r>
              <a:rPr lang="en-US" altLang="zh-CN" dirty="0" smtClean="0"/>
              <a:t>2</a:t>
            </a:r>
            <a:r>
              <a:rPr lang="zh-CN" altLang="en-US" dirty="0" smtClean="0"/>
              <a:t>层环路导致广播在网络中不停地转发（广播风暴）。会瞬间耗尽交换机所有处理能力，使交换机无法转发其它数据。</a:t>
            </a:r>
            <a:endParaRPr lang="en-US" altLang="zh-CN" dirty="0" smtClean="0"/>
          </a:p>
          <a:p>
            <a:pPr>
              <a:buNone/>
            </a:pPr>
            <a:endParaRPr lang="en-US" altLang="zh-CN" dirty="0" smtClean="0"/>
          </a:p>
        </p:txBody>
      </p:sp>
      <p:sp>
        <p:nvSpPr>
          <p:cNvPr id="44" name="Line 4"/>
          <p:cNvSpPr>
            <a:spLocks noChangeShapeType="1"/>
          </p:cNvSpPr>
          <p:nvPr/>
        </p:nvSpPr>
        <p:spPr bwMode="auto">
          <a:xfrm flipV="1">
            <a:off x="1500708" y="3286200"/>
            <a:ext cx="1223962" cy="0"/>
          </a:xfrm>
          <a:prstGeom prst="line">
            <a:avLst/>
          </a:prstGeom>
          <a:noFill/>
          <a:ln w="38100">
            <a:solidFill>
              <a:srgbClr val="E85298"/>
            </a:solidFill>
            <a:round/>
            <a:headEnd/>
            <a:tailEnd/>
          </a:ln>
          <a:effectLst/>
        </p:spPr>
        <p:txBody>
          <a:bodyPr/>
          <a:lstStyle/>
          <a:p>
            <a:endParaRPr lang="zh-CN" altLang="en-US"/>
          </a:p>
        </p:txBody>
      </p:sp>
      <p:sp>
        <p:nvSpPr>
          <p:cNvPr id="45" name="Line 5"/>
          <p:cNvSpPr>
            <a:spLocks noChangeShapeType="1"/>
          </p:cNvSpPr>
          <p:nvPr/>
        </p:nvSpPr>
        <p:spPr bwMode="auto">
          <a:xfrm flipH="1" flipV="1">
            <a:off x="6253683" y="5013400"/>
            <a:ext cx="1368425" cy="0"/>
          </a:xfrm>
          <a:prstGeom prst="line">
            <a:avLst/>
          </a:prstGeom>
          <a:noFill/>
          <a:ln w="38100">
            <a:solidFill>
              <a:srgbClr val="E85298"/>
            </a:solidFill>
            <a:round/>
            <a:headEnd/>
            <a:tailEnd/>
          </a:ln>
          <a:effectLst/>
        </p:spPr>
        <p:txBody>
          <a:bodyPr/>
          <a:lstStyle/>
          <a:p>
            <a:endParaRPr lang="zh-CN" altLang="en-US"/>
          </a:p>
        </p:txBody>
      </p:sp>
      <p:pic>
        <p:nvPicPr>
          <p:cNvPr id="46" name="Picture 6" descr="台式电脑"/>
          <p:cNvPicPr>
            <a:picLocks noChangeAspect="1" noChangeArrowheads="1"/>
          </p:cNvPicPr>
          <p:nvPr/>
        </p:nvPicPr>
        <p:blipFill>
          <a:blip r:embed="rId2" cstate="print"/>
          <a:srcRect/>
          <a:stretch>
            <a:fillRect/>
          </a:stretch>
        </p:blipFill>
        <p:spPr bwMode="auto">
          <a:xfrm>
            <a:off x="7406208" y="4653037"/>
            <a:ext cx="838200" cy="863600"/>
          </a:xfrm>
          <a:prstGeom prst="rect">
            <a:avLst/>
          </a:prstGeom>
          <a:noFill/>
        </p:spPr>
      </p:pic>
      <p:pic>
        <p:nvPicPr>
          <p:cNvPr id="47" name="Picture 7" descr="台式电脑"/>
          <p:cNvPicPr>
            <a:picLocks noChangeAspect="1" noChangeArrowheads="1"/>
          </p:cNvPicPr>
          <p:nvPr/>
        </p:nvPicPr>
        <p:blipFill>
          <a:blip r:embed="rId2" cstate="print"/>
          <a:srcRect/>
          <a:stretch>
            <a:fillRect/>
          </a:stretch>
        </p:blipFill>
        <p:spPr bwMode="auto">
          <a:xfrm>
            <a:off x="781570" y="2925837"/>
            <a:ext cx="838200" cy="863600"/>
          </a:xfrm>
          <a:prstGeom prst="rect">
            <a:avLst/>
          </a:prstGeom>
          <a:noFill/>
        </p:spPr>
      </p:pic>
      <p:sp>
        <p:nvSpPr>
          <p:cNvPr id="48" name="Text Box 8"/>
          <p:cNvSpPr txBox="1">
            <a:spLocks noChangeArrowheads="1"/>
          </p:cNvSpPr>
          <p:nvPr/>
        </p:nvSpPr>
        <p:spPr bwMode="auto">
          <a:xfrm>
            <a:off x="2653233" y="2636912"/>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charset="-122"/>
              </a:rPr>
              <a:t>SW1</a:t>
            </a:r>
          </a:p>
        </p:txBody>
      </p:sp>
      <p:sp>
        <p:nvSpPr>
          <p:cNvPr id="49" name="Text Box 9"/>
          <p:cNvSpPr txBox="1">
            <a:spLocks noChangeArrowheads="1"/>
          </p:cNvSpPr>
          <p:nvPr/>
        </p:nvSpPr>
        <p:spPr bwMode="auto">
          <a:xfrm>
            <a:off x="5605983" y="551822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charset="-122"/>
              </a:rPr>
              <a:t>SW2</a:t>
            </a:r>
          </a:p>
        </p:txBody>
      </p:sp>
      <p:sp>
        <p:nvSpPr>
          <p:cNvPr id="50" name="Line 10"/>
          <p:cNvSpPr>
            <a:spLocks noChangeShapeType="1"/>
          </p:cNvSpPr>
          <p:nvPr/>
        </p:nvSpPr>
        <p:spPr bwMode="auto">
          <a:xfrm flipV="1">
            <a:off x="3445395" y="3286200"/>
            <a:ext cx="2447925" cy="0"/>
          </a:xfrm>
          <a:prstGeom prst="line">
            <a:avLst/>
          </a:prstGeom>
          <a:noFill/>
          <a:ln w="38100">
            <a:solidFill>
              <a:srgbClr val="E85298"/>
            </a:solidFill>
            <a:round/>
            <a:headEnd/>
            <a:tailEnd/>
          </a:ln>
          <a:effectLst/>
        </p:spPr>
        <p:txBody>
          <a:bodyPr/>
          <a:lstStyle/>
          <a:p>
            <a:endParaRPr lang="zh-CN" altLang="en-US"/>
          </a:p>
        </p:txBody>
      </p:sp>
      <p:sp>
        <p:nvSpPr>
          <p:cNvPr id="51" name="Line 11"/>
          <p:cNvSpPr>
            <a:spLocks noChangeShapeType="1"/>
          </p:cNvSpPr>
          <p:nvPr/>
        </p:nvSpPr>
        <p:spPr bwMode="auto">
          <a:xfrm>
            <a:off x="3013595" y="5086425"/>
            <a:ext cx="2590800" cy="0"/>
          </a:xfrm>
          <a:prstGeom prst="line">
            <a:avLst/>
          </a:prstGeom>
          <a:noFill/>
          <a:ln w="38100">
            <a:solidFill>
              <a:srgbClr val="E85298"/>
            </a:solidFill>
            <a:round/>
            <a:headEnd/>
            <a:tailEnd/>
          </a:ln>
          <a:effectLst/>
        </p:spPr>
        <p:txBody>
          <a:bodyPr/>
          <a:lstStyle/>
          <a:p>
            <a:endParaRPr lang="zh-CN" altLang="en-US"/>
          </a:p>
        </p:txBody>
      </p:sp>
      <p:sp>
        <p:nvSpPr>
          <p:cNvPr id="52" name="Line 12"/>
          <p:cNvSpPr>
            <a:spLocks noChangeShapeType="1"/>
          </p:cNvSpPr>
          <p:nvPr/>
        </p:nvSpPr>
        <p:spPr bwMode="auto">
          <a:xfrm>
            <a:off x="5893320" y="3286200"/>
            <a:ext cx="0" cy="1584325"/>
          </a:xfrm>
          <a:prstGeom prst="line">
            <a:avLst/>
          </a:prstGeom>
          <a:noFill/>
          <a:ln w="38100">
            <a:solidFill>
              <a:srgbClr val="E85298"/>
            </a:solidFill>
            <a:round/>
            <a:headEnd/>
            <a:tailEnd/>
          </a:ln>
          <a:effectLst/>
        </p:spPr>
        <p:txBody>
          <a:bodyPr/>
          <a:lstStyle/>
          <a:p>
            <a:endParaRPr lang="zh-CN" altLang="en-US"/>
          </a:p>
        </p:txBody>
      </p:sp>
      <p:sp>
        <p:nvSpPr>
          <p:cNvPr id="53" name="Line 13"/>
          <p:cNvSpPr>
            <a:spLocks noChangeShapeType="1"/>
          </p:cNvSpPr>
          <p:nvPr/>
        </p:nvSpPr>
        <p:spPr bwMode="auto">
          <a:xfrm>
            <a:off x="3013595" y="3502100"/>
            <a:ext cx="0" cy="1584325"/>
          </a:xfrm>
          <a:prstGeom prst="line">
            <a:avLst/>
          </a:prstGeom>
          <a:noFill/>
          <a:ln w="38100">
            <a:solidFill>
              <a:srgbClr val="E85298"/>
            </a:solidFill>
            <a:round/>
            <a:headEnd/>
            <a:tailEnd/>
          </a:ln>
          <a:effectLst/>
        </p:spPr>
        <p:txBody>
          <a:bodyPr/>
          <a:lstStyle/>
          <a:p>
            <a:endParaRPr lang="zh-CN" altLang="en-US"/>
          </a:p>
        </p:txBody>
      </p:sp>
      <p:sp>
        <p:nvSpPr>
          <p:cNvPr id="54" name="Line 14"/>
          <p:cNvSpPr>
            <a:spLocks noChangeShapeType="1"/>
          </p:cNvSpPr>
          <p:nvPr/>
        </p:nvSpPr>
        <p:spPr bwMode="auto">
          <a:xfrm>
            <a:off x="1645170" y="3141737"/>
            <a:ext cx="936625"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55" name="Line 15"/>
          <p:cNvSpPr>
            <a:spLocks noChangeShapeType="1"/>
          </p:cNvSpPr>
          <p:nvPr/>
        </p:nvSpPr>
        <p:spPr bwMode="auto">
          <a:xfrm flipH="1">
            <a:off x="3156470" y="3429075"/>
            <a:ext cx="1588" cy="1512887"/>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56" name="Line 16"/>
          <p:cNvSpPr>
            <a:spLocks noChangeShapeType="1"/>
          </p:cNvSpPr>
          <p:nvPr/>
        </p:nvSpPr>
        <p:spPr bwMode="auto">
          <a:xfrm>
            <a:off x="3156470" y="4941962"/>
            <a:ext cx="2593975"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57" name="Line 17"/>
          <p:cNvSpPr>
            <a:spLocks noChangeShapeType="1"/>
          </p:cNvSpPr>
          <p:nvPr/>
        </p:nvSpPr>
        <p:spPr bwMode="auto">
          <a:xfrm flipH="1" flipV="1">
            <a:off x="5748858" y="3429075"/>
            <a:ext cx="1587" cy="1512887"/>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58" name="Line 18"/>
          <p:cNvSpPr>
            <a:spLocks noChangeShapeType="1"/>
          </p:cNvSpPr>
          <p:nvPr/>
        </p:nvSpPr>
        <p:spPr bwMode="auto">
          <a:xfrm flipH="1">
            <a:off x="3302520" y="3429075"/>
            <a:ext cx="2446338"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59" name="Line 19"/>
          <p:cNvSpPr>
            <a:spLocks noChangeShapeType="1"/>
          </p:cNvSpPr>
          <p:nvPr/>
        </p:nvSpPr>
        <p:spPr bwMode="auto">
          <a:xfrm flipH="1">
            <a:off x="3300933" y="3429075"/>
            <a:ext cx="1587" cy="1368425"/>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60" name="Line 20"/>
          <p:cNvSpPr>
            <a:spLocks noChangeShapeType="1"/>
          </p:cNvSpPr>
          <p:nvPr/>
        </p:nvSpPr>
        <p:spPr bwMode="auto">
          <a:xfrm>
            <a:off x="3300933" y="4797500"/>
            <a:ext cx="2305050"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61" name="Line 21"/>
          <p:cNvSpPr>
            <a:spLocks noChangeShapeType="1"/>
          </p:cNvSpPr>
          <p:nvPr/>
        </p:nvSpPr>
        <p:spPr bwMode="auto">
          <a:xfrm flipV="1">
            <a:off x="5605983" y="3573537"/>
            <a:ext cx="0" cy="1223963"/>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62" name="Line 22"/>
          <p:cNvSpPr>
            <a:spLocks noChangeShapeType="1"/>
          </p:cNvSpPr>
          <p:nvPr/>
        </p:nvSpPr>
        <p:spPr bwMode="auto">
          <a:xfrm flipH="1">
            <a:off x="3445395" y="3573537"/>
            <a:ext cx="2160588"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63" name="Line 23"/>
          <p:cNvSpPr>
            <a:spLocks noChangeShapeType="1"/>
          </p:cNvSpPr>
          <p:nvPr/>
        </p:nvSpPr>
        <p:spPr bwMode="auto">
          <a:xfrm>
            <a:off x="6325120" y="4868937"/>
            <a:ext cx="1008063"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64" name="Text Box 24"/>
          <p:cNvSpPr txBox="1">
            <a:spLocks noChangeArrowheads="1"/>
          </p:cNvSpPr>
          <p:nvPr/>
        </p:nvSpPr>
        <p:spPr bwMode="auto">
          <a:xfrm>
            <a:off x="3373958" y="299727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charset="-122"/>
              </a:rPr>
              <a:t>F0/2</a:t>
            </a:r>
          </a:p>
        </p:txBody>
      </p:sp>
      <p:sp>
        <p:nvSpPr>
          <p:cNvPr id="65" name="Text Box 25"/>
          <p:cNvSpPr txBox="1">
            <a:spLocks noChangeArrowheads="1"/>
          </p:cNvSpPr>
          <p:nvPr/>
        </p:nvSpPr>
        <p:spPr bwMode="auto">
          <a:xfrm>
            <a:off x="5821883" y="4437137"/>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charset="-122"/>
              </a:rPr>
              <a:t>F0/2</a:t>
            </a:r>
          </a:p>
        </p:txBody>
      </p:sp>
      <p:sp>
        <p:nvSpPr>
          <p:cNvPr id="66" name="Text Box 26"/>
          <p:cNvSpPr txBox="1">
            <a:spLocks noChangeArrowheads="1"/>
          </p:cNvSpPr>
          <p:nvPr/>
        </p:nvSpPr>
        <p:spPr bwMode="auto">
          <a:xfrm>
            <a:off x="2365895" y="3644975"/>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charset="-122"/>
              </a:rPr>
              <a:t>F0/1</a:t>
            </a:r>
          </a:p>
        </p:txBody>
      </p:sp>
      <p:sp>
        <p:nvSpPr>
          <p:cNvPr id="67" name="Text Box 27"/>
          <p:cNvSpPr txBox="1">
            <a:spLocks noChangeArrowheads="1"/>
          </p:cNvSpPr>
          <p:nvPr/>
        </p:nvSpPr>
        <p:spPr bwMode="auto">
          <a:xfrm>
            <a:off x="4885258" y="5157862"/>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charset="-122"/>
              </a:rPr>
              <a:t>F0/1</a:t>
            </a:r>
          </a:p>
        </p:txBody>
      </p:sp>
      <p:sp>
        <p:nvSpPr>
          <p:cNvPr id="68" name="Line 28"/>
          <p:cNvSpPr>
            <a:spLocks noChangeShapeType="1"/>
          </p:cNvSpPr>
          <p:nvPr/>
        </p:nvSpPr>
        <p:spPr bwMode="auto">
          <a:xfrm>
            <a:off x="3445395" y="3573537"/>
            <a:ext cx="0" cy="107950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69" name="Line 29"/>
          <p:cNvSpPr>
            <a:spLocks noChangeShapeType="1"/>
          </p:cNvSpPr>
          <p:nvPr/>
        </p:nvSpPr>
        <p:spPr bwMode="auto">
          <a:xfrm>
            <a:off x="3445395" y="4653037"/>
            <a:ext cx="2016125"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70" name="Line 30"/>
          <p:cNvSpPr>
            <a:spLocks noChangeShapeType="1"/>
          </p:cNvSpPr>
          <p:nvPr/>
        </p:nvSpPr>
        <p:spPr bwMode="auto">
          <a:xfrm flipV="1">
            <a:off x="5461520" y="3718000"/>
            <a:ext cx="0" cy="935037"/>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71" name="Line 31"/>
          <p:cNvSpPr>
            <a:spLocks noChangeShapeType="1"/>
          </p:cNvSpPr>
          <p:nvPr/>
        </p:nvSpPr>
        <p:spPr bwMode="auto">
          <a:xfrm flipH="1">
            <a:off x="3589858" y="3718000"/>
            <a:ext cx="1871662"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72" name="Line 32"/>
          <p:cNvSpPr>
            <a:spLocks noChangeShapeType="1"/>
          </p:cNvSpPr>
          <p:nvPr/>
        </p:nvSpPr>
        <p:spPr bwMode="auto">
          <a:xfrm>
            <a:off x="3589858" y="3718000"/>
            <a:ext cx="0" cy="792162"/>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73" name="Line 33"/>
          <p:cNvSpPr>
            <a:spLocks noChangeShapeType="1"/>
          </p:cNvSpPr>
          <p:nvPr/>
        </p:nvSpPr>
        <p:spPr bwMode="auto">
          <a:xfrm>
            <a:off x="3589858" y="4510162"/>
            <a:ext cx="1727200"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74" name="Line 34"/>
          <p:cNvSpPr>
            <a:spLocks noChangeShapeType="1"/>
          </p:cNvSpPr>
          <p:nvPr/>
        </p:nvSpPr>
        <p:spPr bwMode="auto">
          <a:xfrm flipV="1">
            <a:off x="5317058" y="3860875"/>
            <a:ext cx="0" cy="649287"/>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75" name="Line 35"/>
          <p:cNvSpPr>
            <a:spLocks noChangeShapeType="1"/>
          </p:cNvSpPr>
          <p:nvPr/>
        </p:nvSpPr>
        <p:spPr bwMode="auto">
          <a:xfrm flipH="1">
            <a:off x="3732733" y="3860875"/>
            <a:ext cx="1584325"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76" name="Line 36"/>
          <p:cNvSpPr>
            <a:spLocks noChangeShapeType="1"/>
          </p:cNvSpPr>
          <p:nvPr/>
        </p:nvSpPr>
        <p:spPr bwMode="auto">
          <a:xfrm>
            <a:off x="3732733" y="3860875"/>
            <a:ext cx="0" cy="504825"/>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77" name="Text Box 37"/>
          <p:cNvSpPr txBox="1">
            <a:spLocks noChangeArrowheads="1"/>
          </p:cNvSpPr>
          <p:nvPr/>
        </p:nvSpPr>
        <p:spPr bwMode="auto">
          <a:xfrm>
            <a:off x="1716608" y="2765500"/>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a:effectLst/>
                <a:ea typeface="宋体" charset="-122"/>
              </a:rPr>
              <a:t>广播</a:t>
            </a:r>
          </a:p>
        </p:txBody>
      </p:sp>
      <p:sp>
        <p:nvSpPr>
          <p:cNvPr id="78" name="Text Box 38"/>
          <p:cNvSpPr txBox="1">
            <a:spLocks noChangeArrowheads="1"/>
          </p:cNvSpPr>
          <p:nvPr/>
        </p:nvSpPr>
        <p:spPr bwMode="auto">
          <a:xfrm>
            <a:off x="4164533" y="4005337"/>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a:effectLst/>
                <a:ea typeface="宋体" charset="-122"/>
              </a:rPr>
              <a:t>广播</a:t>
            </a:r>
          </a:p>
        </p:txBody>
      </p:sp>
      <p:pic>
        <p:nvPicPr>
          <p:cNvPr id="79" name="Picture 39" descr="固化汇聚交换机"/>
          <p:cNvPicPr>
            <a:picLocks noChangeAspect="1" noChangeArrowheads="1"/>
          </p:cNvPicPr>
          <p:nvPr/>
        </p:nvPicPr>
        <p:blipFill>
          <a:blip r:embed="rId3" cstate="print"/>
          <a:srcRect/>
          <a:stretch>
            <a:fillRect/>
          </a:stretch>
        </p:blipFill>
        <p:spPr bwMode="auto">
          <a:xfrm>
            <a:off x="5461520" y="4726062"/>
            <a:ext cx="935038" cy="703263"/>
          </a:xfrm>
          <a:prstGeom prst="rect">
            <a:avLst/>
          </a:prstGeom>
          <a:noFill/>
        </p:spPr>
      </p:pic>
      <p:pic>
        <p:nvPicPr>
          <p:cNvPr id="80" name="Picture 40" descr="固化汇聚交换机"/>
          <p:cNvPicPr>
            <a:picLocks noChangeAspect="1" noChangeArrowheads="1"/>
          </p:cNvPicPr>
          <p:nvPr/>
        </p:nvPicPr>
        <p:blipFill>
          <a:blip r:embed="rId3" cstate="print"/>
          <a:srcRect/>
          <a:stretch>
            <a:fillRect/>
          </a:stretch>
        </p:blipFill>
        <p:spPr bwMode="auto">
          <a:xfrm>
            <a:off x="2581795" y="2997275"/>
            <a:ext cx="935038" cy="703262"/>
          </a:xfrm>
          <a:prstGeom prst="rect">
            <a:avLst/>
          </a:prstGeom>
          <a:noFill/>
        </p:spPr>
      </p:pic>
      <p:sp>
        <p:nvSpPr>
          <p:cNvPr id="81" name="Text Box 41"/>
          <p:cNvSpPr txBox="1">
            <a:spLocks noChangeArrowheads="1"/>
          </p:cNvSpPr>
          <p:nvPr/>
        </p:nvSpPr>
        <p:spPr bwMode="auto">
          <a:xfrm>
            <a:off x="781570" y="3860875"/>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a:effectLst/>
                <a:ea typeface="宋体" charset="-122"/>
              </a:rPr>
              <a:t>主机</a:t>
            </a:r>
            <a:r>
              <a:rPr lang="en-US" altLang="zh-CN" sz="1400" b="1">
                <a:effectLst/>
                <a:ea typeface="宋体" charset="-122"/>
              </a:rPr>
              <a:t>A</a:t>
            </a:r>
          </a:p>
        </p:txBody>
      </p:sp>
      <p:sp>
        <p:nvSpPr>
          <p:cNvPr id="82" name="Text Box 42"/>
          <p:cNvSpPr txBox="1">
            <a:spLocks noChangeArrowheads="1"/>
          </p:cNvSpPr>
          <p:nvPr/>
        </p:nvSpPr>
        <p:spPr bwMode="auto">
          <a:xfrm>
            <a:off x="7406208" y="5572200"/>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a:effectLst/>
                <a:ea typeface="宋体" charset="-122"/>
              </a:rPr>
              <a:t>主机</a:t>
            </a:r>
            <a:r>
              <a:rPr lang="en-US" altLang="zh-CN" sz="1400" b="1">
                <a:effectLst/>
                <a:ea typeface="宋体"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1000"/>
                                        <p:tgtEl>
                                          <p:spTgt spid="5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up)">
                                      <p:cBhvr>
                                        <p:cTn id="11" dur="1000"/>
                                        <p:tgtEl>
                                          <p:spTgt spid="5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1000"/>
                                        <p:tgtEl>
                                          <p:spTgt spid="56"/>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left)">
                                      <p:cBhvr>
                                        <p:cTn id="19" dur="1000"/>
                                        <p:tgtEl>
                                          <p:spTgt spid="6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ipe(down)">
                                      <p:cBhvr>
                                        <p:cTn id="22" dur="1000"/>
                                        <p:tgtEl>
                                          <p:spTgt spid="57"/>
                                        </p:tgtEl>
                                      </p:cBhvr>
                                    </p:animEffect>
                                  </p:childTnLst>
                                </p:cTn>
                              </p:par>
                            </p:childTnLst>
                          </p:cTn>
                        </p:par>
                        <p:par>
                          <p:cTn id="23" fill="hold">
                            <p:stCondLst>
                              <p:cond delay="4000"/>
                            </p:stCondLst>
                            <p:childTnLst>
                              <p:par>
                                <p:cTn id="24" presetID="22" presetClass="entr" presetSubtype="2" fill="hold" grpId="0" nodeType="after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wipe(right)">
                                      <p:cBhvr>
                                        <p:cTn id="26" dur="1000"/>
                                        <p:tgtEl>
                                          <p:spTgt spid="58"/>
                                        </p:tgtEl>
                                      </p:cBhvr>
                                    </p:animEffect>
                                  </p:childTnLst>
                                </p:cTn>
                              </p:par>
                            </p:childTnLst>
                          </p:cTn>
                        </p:par>
                        <p:par>
                          <p:cTn id="27" fill="hold">
                            <p:stCondLst>
                              <p:cond delay="5000"/>
                            </p:stCondLst>
                            <p:childTnLst>
                              <p:par>
                                <p:cTn id="28" presetID="22" presetClass="entr" presetSubtype="1"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up)">
                                      <p:cBhvr>
                                        <p:cTn id="30" dur="1000"/>
                                        <p:tgtEl>
                                          <p:spTgt spid="59"/>
                                        </p:tgtEl>
                                      </p:cBhvr>
                                    </p:animEffect>
                                  </p:childTnLst>
                                </p:cTn>
                              </p:par>
                            </p:childTnLst>
                          </p:cTn>
                        </p:par>
                        <p:par>
                          <p:cTn id="31" fill="hold">
                            <p:stCondLst>
                              <p:cond delay="6000"/>
                            </p:stCondLst>
                            <p:childTnLst>
                              <p:par>
                                <p:cTn id="32" presetID="22" presetClass="entr" presetSubtype="8" fill="hold" grpId="0" nodeType="after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wipe(left)">
                                      <p:cBhvr>
                                        <p:cTn id="34" dur="1000"/>
                                        <p:tgtEl>
                                          <p:spTgt spid="60"/>
                                        </p:tgtEl>
                                      </p:cBhvr>
                                    </p:animEffect>
                                  </p:childTnLst>
                                </p:cTn>
                              </p:par>
                            </p:childTnLst>
                          </p:cTn>
                        </p:par>
                        <p:par>
                          <p:cTn id="35" fill="hold">
                            <p:stCondLst>
                              <p:cond delay="7000"/>
                            </p:stCondLst>
                            <p:childTnLst>
                              <p:par>
                                <p:cTn id="36" presetID="22" presetClass="entr" presetSubtype="4" fill="hold" grpId="0" nodeType="after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down)">
                                      <p:cBhvr>
                                        <p:cTn id="38" dur="1000"/>
                                        <p:tgtEl>
                                          <p:spTgt spid="61"/>
                                        </p:tgtEl>
                                      </p:cBhvr>
                                    </p:animEffect>
                                  </p:childTnLst>
                                </p:cTn>
                              </p:par>
                            </p:childTnLst>
                          </p:cTn>
                        </p:par>
                        <p:par>
                          <p:cTn id="39" fill="hold">
                            <p:stCondLst>
                              <p:cond delay="8000"/>
                            </p:stCondLst>
                            <p:childTnLst>
                              <p:par>
                                <p:cTn id="40" presetID="22" presetClass="entr" presetSubtype="2" fill="hold" grpId="0"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wipe(right)">
                                      <p:cBhvr>
                                        <p:cTn id="42" dur="1000"/>
                                        <p:tgtEl>
                                          <p:spTgt spid="62"/>
                                        </p:tgtEl>
                                      </p:cBhvr>
                                    </p:animEffect>
                                  </p:childTnLst>
                                </p:cTn>
                              </p:par>
                            </p:childTnLst>
                          </p:cTn>
                        </p:par>
                        <p:par>
                          <p:cTn id="43" fill="hold">
                            <p:stCondLst>
                              <p:cond delay="9000"/>
                            </p:stCondLst>
                            <p:childTnLst>
                              <p:par>
                                <p:cTn id="44" presetID="22" presetClass="entr" presetSubtype="1"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up)">
                                      <p:cBhvr>
                                        <p:cTn id="46" dur="1000"/>
                                        <p:tgtEl>
                                          <p:spTgt spid="68"/>
                                        </p:tgtEl>
                                      </p:cBhvr>
                                    </p:animEffect>
                                  </p:childTnLst>
                                </p:cTn>
                              </p:par>
                            </p:childTnLst>
                          </p:cTn>
                        </p:par>
                        <p:par>
                          <p:cTn id="47" fill="hold">
                            <p:stCondLst>
                              <p:cond delay="10000"/>
                            </p:stCondLst>
                            <p:childTnLst>
                              <p:par>
                                <p:cTn id="48" presetID="22" presetClass="entr" presetSubtype="8" fill="hold" grpId="0" nodeType="after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wipe(left)">
                                      <p:cBhvr>
                                        <p:cTn id="50" dur="1000"/>
                                        <p:tgtEl>
                                          <p:spTgt spid="69"/>
                                        </p:tgtEl>
                                      </p:cBhvr>
                                    </p:animEffect>
                                  </p:childTnLst>
                                </p:cTn>
                              </p:par>
                            </p:childTnLst>
                          </p:cTn>
                        </p:par>
                        <p:par>
                          <p:cTn id="51" fill="hold">
                            <p:stCondLst>
                              <p:cond delay="11000"/>
                            </p:stCondLst>
                            <p:childTnLst>
                              <p:par>
                                <p:cTn id="52" presetID="22" presetClass="entr" presetSubtype="4" fill="hold" grpId="0" nodeType="after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down)">
                                      <p:cBhvr>
                                        <p:cTn id="54" dur="1000"/>
                                        <p:tgtEl>
                                          <p:spTgt spid="70"/>
                                        </p:tgtEl>
                                      </p:cBhvr>
                                    </p:animEffect>
                                  </p:childTnLst>
                                </p:cTn>
                              </p:par>
                            </p:childTnLst>
                          </p:cTn>
                        </p:par>
                        <p:par>
                          <p:cTn id="55" fill="hold">
                            <p:stCondLst>
                              <p:cond delay="12000"/>
                            </p:stCondLst>
                            <p:childTnLst>
                              <p:par>
                                <p:cTn id="56" presetID="22" presetClass="entr" presetSubtype="2"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wipe(right)">
                                      <p:cBhvr>
                                        <p:cTn id="58" dur="1000"/>
                                        <p:tgtEl>
                                          <p:spTgt spid="71"/>
                                        </p:tgtEl>
                                      </p:cBhvr>
                                    </p:animEffect>
                                  </p:childTnLst>
                                </p:cTn>
                              </p:par>
                            </p:childTnLst>
                          </p:cTn>
                        </p:par>
                        <p:par>
                          <p:cTn id="59" fill="hold">
                            <p:stCondLst>
                              <p:cond delay="13000"/>
                            </p:stCondLst>
                            <p:childTnLst>
                              <p:par>
                                <p:cTn id="60" presetID="22" presetClass="entr" presetSubtype="1" fill="hold" grpId="0" nodeType="afterEffect">
                                  <p:stCondLst>
                                    <p:cond delay="0"/>
                                  </p:stCondLst>
                                  <p:childTnLst>
                                    <p:set>
                                      <p:cBhvr>
                                        <p:cTn id="61" dur="1" fill="hold">
                                          <p:stCondLst>
                                            <p:cond delay="0"/>
                                          </p:stCondLst>
                                        </p:cTn>
                                        <p:tgtEl>
                                          <p:spTgt spid="72"/>
                                        </p:tgtEl>
                                        <p:attrNameLst>
                                          <p:attrName>style.visibility</p:attrName>
                                        </p:attrNameLst>
                                      </p:cBhvr>
                                      <p:to>
                                        <p:strVal val="visible"/>
                                      </p:to>
                                    </p:set>
                                    <p:animEffect transition="in" filter="wipe(up)">
                                      <p:cBhvr>
                                        <p:cTn id="62" dur="1000"/>
                                        <p:tgtEl>
                                          <p:spTgt spid="72"/>
                                        </p:tgtEl>
                                      </p:cBhvr>
                                    </p:animEffect>
                                  </p:childTnLst>
                                </p:cTn>
                              </p:par>
                            </p:childTnLst>
                          </p:cTn>
                        </p:par>
                        <p:par>
                          <p:cTn id="63" fill="hold">
                            <p:stCondLst>
                              <p:cond delay="14000"/>
                            </p:stCondLst>
                            <p:childTnLst>
                              <p:par>
                                <p:cTn id="64" presetID="22" presetClass="entr" presetSubtype="8" fill="hold" grpId="0" nodeType="after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wipe(left)">
                                      <p:cBhvr>
                                        <p:cTn id="66" dur="1000"/>
                                        <p:tgtEl>
                                          <p:spTgt spid="73"/>
                                        </p:tgtEl>
                                      </p:cBhvr>
                                    </p:animEffect>
                                  </p:childTnLst>
                                </p:cTn>
                              </p:par>
                            </p:childTnLst>
                          </p:cTn>
                        </p:par>
                        <p:par>
                          <p:cTn id="67" fill="hold">
                            <p:stCondLst>
                              <p:cond delay="15000"/>
                            </p:stCondLst>
                            <p:childTnLst>
                              <p:par>
                                <p:cTn id="68" presetID="22" presetClass="entr" presetSubtype="4" fill="hold" grpId="0" nodeType="after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wipe(down)">
                                      <p:cBhvr>
                                        <p:cTn id="70" dur="1000"/>
                                        <p:tgtEl>
                                          <p:spTgt spid="74"/>
                                        </p:tgtEl>
                                      </p:cBhvr>
                                    </p:animEffect>
                                  </p:childTnLst>
                                </p:cTn>
                              </p:par>
                            </p:childTnLst>
                          </p:cTn>
                        </p:par>
                        <p:par>
                          <p:cTn id="71" fill="hold">
                            <p:stCondLst>
                              <p:cond delay="16000"/>
                            </p:stCondLst>
                            <p:childTnLst>
                              <p:par>
                                <p:cTn id="72" presetID="22" presetClass="entr" presetSubtype="2" fill="hold" grpId="0" nodeType="afterEffect">
                                  <p:stCondLst>
                                    <p:cond delay="0"/>
                                  </p:stCondLst>
                                  <p:childTnLst>
                                    <p:set>
                                      <p:cBhvr>
                                        <p:cTn id="73" dur="1" fill="hold">
                                          <p:stCondLst>
                                            <p:cond delay="0"/>
                                          </p:stCondLst>
                                        </p:cTn>
                                        <p:tgtEl>
                                          <p:spTgt spid="75"/>
                                        </p:tgtEl>
                                        <p:attrNameLst>
                                          <p:attrName>style.visibility</p:attrName>
                                        </p:attrNameLst>
                                      </p:cBhvr>
                                      <p:to>
                                        <p:strVal val="visible"/>
                                      </p:to>
                                    </p:set>
                                    <p:animEffect transition="in" filter="wipe(right)">
                                      <p:cBhvr>
                                        <p:cTn id="74" dur="1000"/>
                                        <p:tgtEl>
                                          <p:spTgt spid="75"/>
                                        </p:tgtEl>
                                      </p:cBhvr>
                                    </p:animEffect>
                                  </p:childTnLst>
                                </p:cTn>
                              </p:par>
                            </p:childTnLst>
                          </p:cTn>
                        </p:par>
                        <p:par>
                          <p:cTn id="75" fill="hold">
                            <p:stCondLst>
                              <p:cond delay="17000"/>
                            </p:stCondLst>
                            <p:childTnLst>
                              <p:par>
                                <p:cTn id="76" presetID="22" presetClass="entr" presetSubtype="1" fill="hold" grpId="0" nodeType="after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wipe(up)">
                                      <p:cBhvr>
                                        <p:cTn id="78"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8" grpId="0" animBg="1"/>
      <p:bldP spid="69" grpId="0" animBg="1"/>
      <p:bldP spid="70" grpId="0" animBg="1"/>
      <p:bldP spid="71" grpId="0" animBg="1"/>
      <p:bldP spid="72" grpId="0" animBg="1"/>
      <p:bldP spid="73" grpId="0" animBg="1"/>
      <p:bldP spid="74" grpId="0" animBg="1"/>
      <p:bldP spid="75" grpId="0" animBg="1"/>
      <p:bldP spid="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r>
              <a:rPr lang="zh-CN" altLang="en-US" dirty="0"/>
              <a:t>多帧复制</a:t>
            </a:r>
          </a:p>
        </p:txBody>
      </p:sp>
      <p:sp>
        <p:nvSpPr>
          <p:cNvPr id="371715" name="Rectangle 3"/>
          <p:cNvSpPr>
            <a:spLocks noGrp="1" noChangeArrowheads="1"/>
          </p:cNvSpPr>
          <p:nvPr>
            <p:ph type="body" idx="1"/>
          </p:nvPr>
        </p:nvSpPr>
        <p:spPr>
          <a:xfrm>
            <a:off x="457201" y="1340768"/>
            <a:ext cx="8003232" cy="4061148"/>
          </a:xfrm>
        </p:spPr>
        <p:txBody>
          <a:bodyPr/>
          <a:lstStyle/>
          <a:p>
            <a:r>
              <a:rPr lang="en-US" altLang="zh-CN" dirty="0" smtClean="0"/>
              <a:t>2</a:t>
            </a:r>
            <a:r>
              <a:rPr lang="zh-CN" altLang="en-US" dirty="0" smtClean="0"/>
              <a:t>层环路会导致目标节点收到多个相同的数据帧。从而既浪费节点的处理能力又浪费网络带宽</a:t>
            </a:r>
            <a:endParaRPr lang="en-US" altLang="zh-CN" dirty="0" smtClean="0"/>
          </a:p>
        </p:txBody>
      </p:sp>
      <p:sp>
        <p:nvSpPr>
          <p:cNvPr id="32" name="Line 4"/>
          <p:cNvSpPr>
            <a:spLocks noChangeShapeType="1"/>
          </p:cNvSpPr>
          <p:nvPr/>
        </p:nvSpPr>
        <p:spPr bwMode="auto">
          <a:xfrm flipV="1">
            <a:off x="1618730" y="3574232"/>
            <a:ext cx="1223962" cy="0"/>
          </a:xfrm>
          <a:prstGeom prst="line">
            <a:avLst/>
          </a:prstGeom>
          <a:noFill/>
          <a:ln w="38100">
            <a:solidFill>
              <a:srgbClr val="E85298"/>
            </a:solidFill>
            <a:round/>
            <a:headEnd/>
            <a:tailEnd/>
          </a:ln>
          <a:effectLst/>
        </p:spPr>
        <p:txBody>
          <a:bodyPr/>
          <a:lstStyle/>
          <a:p>
            <a:endParaRPr lang="zh-CN" altLang="en-US"/>
          </a:p>
        </p:txBody>
      </p:sp>
      <p:sp>
        <p:nvSpPr>
          <p:cNvPr id="33" name="Line 5"/>
          <p:cNvSpPr>
            <a:spLocks noChangeShapeType="1"/>
          </p:cNvSpPr>
          <p:nvPr/>
        </p:nvSpPr>
        <p:spPr bwMode="auto">
          <a:xfrm flipH="1" flipV="1">
            <a:off x="6371705" y="5301432"/>
            <a:ext cx="1368425" cy="0"/>
          </a:xfrm>
          <a:prstGeom prst="line">
            <a:avLst/>
          </a:prstGeom>
          <a:noFill/>
          <a:ln w="38100">
            <a:solidFill>
              <a:srgbClr val="E85298"/>
            </a:solidFill>
            <a:round/>
            <a:headEnd/>
            <a:tailEnd/>
          </a:ln>
          <a:effectLst/>
        </p:spPr>
        <p:txBody>
          <a:bodyPr/>
          <a:lstStyle/>
          <a:p>
            <a:endParaRPr lang="zh-CN" altLang="en-US"/>
          </a:p>
        </p:txBody>
      </p:sp>
      <p:pic>
        <p:nvPicPr>
          <p:cNvPr id="34" name="Picture 6" descr="台式电脑"/>
          <p:cNvPicPr>
            <a:picLocks noChangeAspect="1" noChangeArrowheads="1"/>
          </p:cNvPicPr>
          <p:nvPr/>
        </p:nvPicPr>
        <p:blipFill>
          <a:blip r:embed="rId2" cstate="print"/>
          <a:srcRect/>
          <a:stretch>
            <a:fillRect/>
          </a:stretch>
        </p:blipFill>
        <p:spPr bwMode="auto">
          <a:xfrm>
            <a:off x="7524230" y="4941069"/>
            <a:ext cx="838200" cy="863600"/>
          </a:xfrm>
          <a:prstGeom prst="rect">
            <a:avLst/>
          </a:prstGeom>
          <a:noFill/>
        </p:spPr>
      </p:pic>
      <p:pic>
        <p:nvPicPr>
          <p:cNvPr id="35" name="Picture 7" descr="台式电脑"/>
          <p:cNvPicPr>
            <a:picLocks noChangeAspect="1" noChangeArrowheads="1"/>
          </p:cNvPicPr>
          <p:nvPr/>
        </p:nvPicPr>
        <p:blipFill>
          <a:blip r:embed="rId2" cstate="print"/>
          <a:srcRect/>
          <a:stretch>
            <a:fillRect/>
          </a:stretch>
        </p:blipFill>
        <p:spPr bwMode="auto">
          <a:xfrm>
            <a:off x="899592" y="3213869"/>
            <a:ext cx="838200" cy="863600"/>
          </a:xfrm>
          <a:prstGeom prst="rect">
            <a:avLst/>
          </a:prstGeom>
          <a:noFill/>
        </p:spPr>
      </p:pic>
      <p:sp>
        <p:nvSpPr>
          <p:cNvPr id="36" name="Text Box 8"/>
          <p:cNvSpPr txBox="1">
            <a:spLocks noChangeArrowheads="1"/>
          </p:cNvSpPr>
          <p:nvPr/>
        </p:nvSpPr>
        <p:spPr bwMode="auto">
          <a:xfrm>
            <a:off x="2771255" y="2924944"/>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charset="-122"/>
              </a:rPr>
              <a:t>SW1</a:t>
            </a:r>
          </a:p>
        </p:txBody>
      </p:sp>
      <p:sp>
        <p:nvSpPr>
          <p:cNvPr id="37" name="Text Box 9"/>
          <p:cNvSpPr txBox="1">
            <a:spLocks noChangeArrowheads="1"/>
          </p:cNvSpPr>
          <p:nvPr/>
        </p:nvSpPr>
        <p:spPr bwMode="auto">
          <a:xfrm>
            <a:off x="5050062" y="4796880"/>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dirty="0">
                <a:effectLst/>
                <a:ea typeface="宋体" charset="-122"/>
              </a:rPr>
              <a:t>SW2</a:t>
            </a:r>
          </a:p>
        </p:txBody>
      </p:sp>
      <p:sp>
        <p:nvSpPr>
          <p:cNvPr id="38" name="Line 10"/>
          <p:cNvSpPr>
            <a:spLocks noChangeShapeType="1"/>
          </p:cNvSpPr>
          <p:nvPr/>
        </p:nvSpPr>
        <p:spPr bwMode="auto">
          <a:xfrm flipV="1">
            <a:off x="3563417" y="3574232"/>
            <a:ext cx="2447925" cy="0"/>
          </a:xfrm>
          <a:prstGeom prst="line">
            <a:avLst/>
          </a:prstGeom>
          <a:noFill/>
          <a:ln w="38100">
            <a:solidFill>
              <a:srgbClr val="E85298"/>
            </a:solidFill>
            <a:round/>
            <a:headEnd/>
            <a:tailEnd/>
          </a:ln>
          <a:effectLst/>
        </p:spPr>
        <p:txBody>
          <a:bodyPr/>
          <a:lstStyle/>
          <a:p>
            <a:endParaRPr lang="zh-CN" altLang="en-US"/>
          </a:p>
        </p:txBody>
      </p:sp>
      <p:sp>
        <p:nvSpPr>
          <p:cNvPr id="39" name="Line 11"/>
          <p:cNvSpPr>
            <a:spLocks noChangeShapeType="1"/>
          </p:cNvSpPr>
          <p:nvPr/>
        </p:nvSpPr>
        <p:spPr bwMode="auto">
          <a:xfrm>
            <a:off x="3131617" y="5374457"/>
            <a:ext cx="2590800" cy="0"/>
          </a:xfrm>
          <a:prstGeom prst="line">
            <a:avLst/>
          </a:prstGeom>
          <a:noFill/>
          <a:ln w="38100">
            <a:solidFill>
              <a:srgbClr val="E85298"/>
            </a:solidFill>
            <a:round/>
            <a:headEnd/>
            <a:tailEnd/>
          </a:ln>
          <a:effectLst/>
        </p:spPr>
        <p:txBody>
          <a:bodyPr/>
          <a:lstStyle/>
          <a:p>
            <a:endParaRPr lang="zh-CN" altLang="en-US"/>
          </a:p>
        </p:txBody>
      </p:sp>
      <p:sp>
        <p:nvSpPr>
          <p:cNvPr id="40" name="Line 12"/>
          <p:cNvSpPr>
            <a:spLocks noChangeShapeType="1"/>
          </p:cNvSpPr>
          <p:nvPr/>
        </p:nvSpPr>
        <p:spPr bwMode="auto">
          <a:xfrm>
            <a:off x="6011342" y="3574232"/>
            <a:ext cx="0" cy="1584325"/>
          </a:xfrm>
          <a:prstGeom prst="line">
            <a:avLst/>
          </a:prstGeom>
          <a:noFill/>
          <a:ln w="38100">
            <a:solidFill>
              <a:srgbClr val="E85298"/>
            </a:solidFill>
            <a:round/>
            <a:headEnd/>
            <a:tailEnd/>
          </a:ln>
          <a:effectLst/>
        </p:spPr>
        <p:txBody>
          <a:bodyPr/>
          <a:lstStyle/>
          <a:p>
            <a:endParaRPr lang="zh-CN" altLang="en-US"/>
          </a:p>
        </p:txBody>
      </p:sp>
      <p:sp>
        <p:nvSpPr>
          <p:cNvPr id="41" name="Line 13"/>
          <p:cNvSpPr>
            <a:spLocks noChangeShapeType="1"/>
          </p:cNvSpPr>
          <p:nvPr/>
        </p:nvSpPr>
        <p:spPr bwMode="auto">
          <a:xfrm>
            <a:off x="3131617" y="3790132"/>
            <a:ext cx="0" cy="1584325"/>
          </a:xfrm>
          <a:prstGeom prst="line">
            <a:avLst/>
          </a:prstGeom>
          <a:noFill/>
          <a:ln w="38100">
            <a:solidFill>
              <a:srgbClr val="E85298"/>
            </a:solidFill>
            <a:round/>
            <a:headEnd/>
            <a:tailEnd/>
          </a:ln>
          <a:effectLst/>
        </p:spPr>
        <p:txBody>
          <a:bodyPr/>
          <a:lstStyle/>
          <a:p>
            <a:endParaRPr lang="zh-CN" altLang="en-US"/>
          </a:p>
        </p:txBody>
      </p:sp>
      <p:sp>
        <p:nvSpPr>
          <p:cNvPr id="42" name="Line 14"/>
          <p:cNvSpPr>
            <a:spLocks noChangeShapeType="1"/>
          </p:cNvSpPr>
          <p:nvPr/>
        </p:nvSpPr>
        <p:spPr bwMode="auto">
          <a:xfrm>
            <a:off x="1763192" y="3429769"/>
            <a:ext cx="936625"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43" name="Line 15"/>
          <p:cNvSpPr>
            <a:spLocks noChangeShapeType="1"/>
          </p:cNvSpPr>
          <p:nvPr/>
        </p:nvSpPr>
        <p:spPr bwMode="auto">
          <a:xfrm flipH="1">
            <a:off x="3274492" y="3717107"/>
            <a:ext cx="1588" cy="1512887"/>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44" name="Line 16"/>
          <p:cNvSpPr>
            <a:spLocks noChangeShapeType="1"/>
          </p:cNvSpPr>
          <p:nvPr/>
        </p:nvSpPr>
        <p:spPr bwMode="auto">
          <a:xfrm>
            <a:off x="3274492" y="5229994"/>
            <a:ext cx="2351088"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45" name="Line 23"/>
          <p:cNvSpPr>
            <a:spLocks noChangeShapeType="1"/>
          </p:cNvSpPr>
          <p:nvPr/>
        </p:nvSpPr>
        <p:spPr bwMode="auto">
          <a:xfrm flipV="1">
            <a:off x="6489180" y="5445894"/>
            <a:ext cx="962025" cy="1588"/>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46" name="Text Box 24"/>
          <p:cNvSpPr txBox="1">
            <a:spLocks noChangeArrowheads="1"/>
          </p:cNvSpPr>
          <p:nvPr/>
        </p:nvSpPr>
        <p:spPr bwMode="auto">
          <a:xfrm>
            <a:off x="3491980" y="3285307"/>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charset="-122"/>
              </a:rPr>
              <a:t>F0/2</a:t>
            </a:r>
          </a:p>
        </p:txBody>
      </p:sp>
      <p:sp>
        <p:nvSpPr>
          <p:cNvPr id="47" name="Text Box 25"/>
          <p:cNvSpPr txBox="1">
            <a:spLocks noChangeArrowheads="1"/>
          </p:cNvSpPr>
          <p:nvPr/>
        </p:nvSpPr>
        <p:spPr bwMode="auto">
          <a:xfrm>
            <a:off x="5939905" y="4725169"/>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charset="-122"/>
              </a:rPr>
              <a:t>F0/2</a:t>
            </a:r>
          </a:p>
        </p:txBody>
      </p:sp>
      <p:sp>
        <p:nvSpPr>
          <p:cNvPr id="48" name="Text Box 26"/>
          <p:cNvSpPr txBox="1">
            <a:spLocks noChangeArrowheads="1"/>
          </p:cNvSpPr>
          <p:nvPr/>
        </p:nvSpPr>
        <p:spPr bwMode="auto">
          <a:xfrm>
            <a:off x="2483917" y="3933007"/>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charset="-122"/>
              </a:rPr>
              <a:t>F0/1</a:t>
            </a:r>
          </a:p>
        </p:txBody>
      </p:sp>
      <p:sp>
        <p:nvSpPr>
          <p:cNvPr id="49" name="Text Box 27"/>
          <p:cNvSpPr txBox="1">
            <a:spLocks noChangeArrowheads="1"/>
          </p:cNvSpPr>
          <p:nvPr/>
        </p:nvSpPr>
        <p:spPr bwMode="auto">
          <a:xfrm>
            <a:off x="5003280" y="5445894"/>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charset="-122"/>
              </a:rPr>
              <a:t>F0/1</a:t>
            </a:r>
          </a:p>
        </p:txBody>
      </p:sp>
      <p:sp>
        <p:nvSpPr>
          <p:cNvPr id="50" name="Text Box 37"/>
          <p:cNvSpPr txBox="1">
            <a:spLocks noChangeArrowheads="1"/>
          </p:cNvSpPr>
          <p:nvPr/>
        </p:nvSpPr>
        <p:spPr bwMode="auto">
          <a:xfrm>
            <a:off x="1834630" y="3053532"/>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a:effectLst/>
                <a:ea typeface="宋体" charset="-122"/>
              </a:rPr>
              <a:t>单播</a:t>
            </a:r>
          </a:p>
        </p:txBody>
      </p:sp>
      <p:sp>
        <p:nvSpPr>
          <p:cNvPr id="51" name="Text Box 38"/>
          <p:cNvSpPr txBox="1">
            <a:spLocks noChangeArrowheads="1"/>
          </p:cNvSpPr>
          <p:nvPr/>
        </p:nvSpPr>
        <p:spPr bwMode="auto">
          <a:xfrm>
            <a:off x="4282555" y="4293369"/>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a:effectLst/>
                <a:ea typeface="宋体" charset="-122"/>
              </a:rPr>
              <a:t>单播</a:t>
            </a:r>
          </a:p>
        </p:txBody>
      </p:sp>
      <p:sp>
        <p:nvSpPr>
          <p:cNvPr id="52" name="Text Box 41"/>
          <p:cNvSpPr txBox="1">
            <a:spLocks noChangeArrowheads="1"/>
          </p:cNvSpPr>
          <p:nvPr/>
        </p:nvSpPr>
        <p:spPr bwMode="auto">
          <a:xfrm>
            <a:off x="899592" y="4148907"/>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a:effectLst/>
                <a:ea typeface="宋体" charset="-122"/>
              </a:rPr>
              <a:t>主机</a:t>
            </a:r>
            <a:r>
              <a:rPr lang="en-US" altLang="zh-CN" sz="1400" b="1">
                <a:effectLst/>
                <a:ea typeface="宋体" charset="-122"/>
              </a:rPr>
              <a:t>A</a:t>
            </a:r>
          </a:p>
        </p:txBody>
      </p:sp>
      <p:sp>
        <p:nvSpPr>
          <p:cNvPr id="53" name="Text Box 42"/>
          <p:cNvSpPr txBox="1">
            <a:spLocks noChangeArrowheads="1"/>
          </p:cNvSpPr>
          <p:nvPr/>
        </p:nvSpPr>
        <p:spPr bwMode="auto">
          <a:xfrm>
            <a:off x="7570342" y="4580856"/>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dirty="0">
                <a:effectLst/>
                <a:ea typeface="宋体" charset="-122"/>
              </a:rPr>
              <a:t>主机</a:t>
            </a:r>
            <a:r>
              <a:rPr lang="en-US" altLang="zh-CN" sz="1400" b="1" dirty="0">
                <a:effectLst/>
                <a:ea typeface="宋体" charset="-122"/>
              </a:rPr>
              <a:t>B</a:t>
            </a:r>
          </a:p>
        </p:txBody>
      </p:sp>
      <p:sp>
        <p:nvSpPr>
          <p:cNvPr id="54" name="Line 45"/>
          <p:cNvSpPr>
            <a:spLocks noChangeShapeType="1"/>
          </p:cNvSpPr>
          <p:nvPr/>
        </p:nvSpPr>
        <p:spPr bwMode="auto">
          <a:xfrm flipV="1">
            <a:off x="5841480" y="3717107"/>
            <a:ext cx="0" cy="1368425"/>
          </a:xfrm>
          <a:prstGeom prst="line">
            <a:avLst/>
          </a:prstGeom>
          <a:noFill/>
          <a:ln w="9525">
            <a:solidFill>
              <a:srgbClr val="FF3300"/>
            </a:solidFill>
            <a:round/>
            <a:headEnd type="triangle" w="med" len="med"/>
            <a:tailEnd/>
          </a:ln>
          <a:effectLst/>
        </p:spPr>
        <p:txBody>
          <a:bodyPr wrap="none" anchor="ctr"/>
          <a:lstStyle/>
          <a:p>
            <a:endParaRPr lang="zh-CN" altLang="en-US"/>
          </a:p>
        </p:txBody>
      </p:sp>
      <p:sp>
        <p:nvSpPr>
          <p:cNvPr id="55" name="Line 46"/>
          <p:cNvSpPr>
            <a:spLocks noChangeShapeType="1"/>
          </p:cNvSpPr>
          <p:nvPr/>
        </p:nvSpPr>
        <p:spPr bwMode="auto">
          <a:xfrm flipH="1">
            <a:off x="3249092" y="3717107"/>
            <a:ext cx="2592388" cy="0"/>
          </a:xfrm>
          <a:prstGeom prst="line">
            <a:avLst/>
          </a:prstGeom>
          <a:noFill/>
          <a:ln w="9525">
            <a:solidFill>
              <a:srgbClr val="FF3300"/>
            </a:solidFill>
            <a:round/>
            <a:headEnd type="triangle" w="med" len="med"/>
            <a:tailEnd/>
          </a:ln>
          <a:effectLst/>
        </p:spPr>
        <p:txBody>
          <a:bodyPr wrap="none" anchor="ctr"/>
          <a:lstStyle/>
          <a:p>
            <a:endParaRPr lang="zh-CN" altLang="en-US"/>
          </a:p>
        </p:txBody>
      </p:sp>
      <p:sp>
        <p:nvSpPr>
          <p:cNvPr id="56" name="Line 59"/>
          <p:cNvSpPr>
            <a:spLocks noChangeShapeType="1"/>
          </p:cNvSpPr>
          <p:nvPr/>
        </p:nvSpPr>
        <p:spPr bwMode="auto">
          <a:xfrm flipH="1">
            <a:off x="6489180" y="5158557"/>
            <a:ext cx="936625" cy="0"/>
          </a:xfrm>
          <a:prstGeom prst="line">
            <a:avLst/>
          </a:prstGeom>
          <a:noFill/>
          <a:ln w="9525">
            <a:solidFill>
              <a:srgbClr val="FF3300"/>
            </a:solidFill>
            <a:round/>
            <a:headEnd type="triangle" w="med" len="med"/>
            <a:tailEnd/>
          </a:ln>
          <a:effectLst/>
        </p:spPr>
        <p:txBody>
          <a:bodyPr wrap="none" anchor="ctr"/>
          <a:lstStyle/>
          <a:p>
            <a:endParaRPr lang="zh-CN" altLang="en-US"/>
          </a:p>
        </p:txBody>
      </p:sp>
      <p:pic>
        <p:nvPicPr>
          <p:cNvPr id="57" name="Picture 39" descr="固化汇聚交换机"/>
          <p:cNvPicPr>
            <a:picLocks noChangeAspect="1" noChangeArrowheads="1"/>
          </p:cNvPicPr>
          <p:nvPr/>
        </p:nvPicPr>
        <p:blipFill>
          <a:blip r:embed="rId3" cstate="print"/>
          <a:srcRect/>
          <a:stretch>
            <a:fillRect/>
          </a:stretch>
        </p:blipFill>
        <p:spPr bwMode="auto">
          <a:xfrm>
            <a:off x="5579542" y="5014094"/>
            <a:ext cx="935038" cy="703263"/>
          </a:xfrm>
          <a:prstGeom prst="rect">
            <a:avLst/>
          </a:prstGeom>
          <a:noFill/>
        </p:spPr>
      </p:pic>
      <p:pic>
        <p:nvPicPr>
          <p:cNvPr id="58" name="Picture 40" descr="固化汇聚交换机"/>
          <p:cNvPicPr>
            <a:picLocks noChangeAspect="1" noChangeArrowheads="1"/>
          </p:cNvPicPr>
          <p:nvPr/>
        </p:nvPicPr>
        <p:blipFill>
          <a:blip r:embed="rId3" cstate="print"/>
          <a:srcRect/>
          <a:stretch>
            <a:fillRect/>
          </a:stretch>
        </p:blipFill>
        <p:spPr bwMode="auto">
          <a:xfrm>
            <a:off x="2699817" y="3285307"/>
            <a:ext cx="935038" cy="7032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left)">
                                      <p:cBhvr>
                                        <p:cTn id="11" dur="1000"/>
                                        <p:tgtEl>
                                          <p:spTgt spid="55"/>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1000"/>
                                        <p:tgtEl>
                                          <p:spTgt spid="43"/>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left)">
                                      <p:cBhvr>
                                        <p:cTn id="18" dur="1000"/>
                                        <p:tgtEl>
                                          <p:spTgt spid="4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up)">
                                      <p:cBhvr>
                                        <p:cTn id="21" dur="1000"/>
                                        <p:tgtEl>
                                          <p:spTgt spid="54"/>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1000"/>
                                        <p:tgtEl>
                                          <p:spTgt spid="4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left)">
                                      <p:cBhvr>
                                        <p:cTn id="28"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54" grpId="0" animBg="1"/>
      <p:bldP spid="55" grpId="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a:t>MAC</a:t>
            </a:r>
            <a:r>
              <a:rPr lang="zh-CN" altLang="en-US"/>
              <a:t>地址表抖动</a:t>
            </a:r>
          </a:p>
        </p:txBody>
      </p:sp>
      <p:sp>
        <p:nvSpPr>
          <p:cNvPr id="372739" name="Rectangle 3"/>
          <p:cNvSpPr>
            <a:spLocks noGrp="1" noChangeArrowheads="1"/>
          </p:cNvSpPr>
          <p:nvPr>
            <p:ph type="body" idx="1"/>
          </p:nvPr>
        </p:nvSpPr>
        <p:spPr>
          <a:xfrm>
            <a:off x="601216" y="1096044"/>
            <a:ext cx="7571184" cy="4421188"/>
          </a:xfrm>
        </p:spPr>
        <p:txBody>
          <a:bodyPr/>
          <a:lstStyle/>
          <a:p>
            <a:r>
              <a:rPr lang="zh-CN" altLang="en-US" dirty="0" smtClean="0"/>
              <a:t>交换机上的 </a:t>
            </a:r>
            <a:r>
              <a:rPr lang="en-US" altLang="zh-CN" dirty="0" smtClean="0"/>
              <a:t>MAC</a:t>
            </a:r>
            <a:r>
              <a:rPr lang="zh-CN" altLang="en-US" dirty="0" smtClean="0"/>
              <a:t>地址表不稳定，导致交换机在</a:t>
            </a:r>
            <a:r>
              <a:rPr lang="en-US" altLang="zh-CN" dirty="0" smtClean="0"/>
              <a:t>MAC</a:t>
            </a:r>
            <a:r>
              <a:rPr lang="zh-CN" altLang="en-US" dirty="0" smtClean="0"/>
              <a:t>地址表学习上浪费更多资源</a:t>
            </a:r>
          </a:p>
          <a:p>
            <a:endParaRPr lang="en-US" altLang="zh-CN" dirty="0" smtClean="0"/>
          </a:p>
        </p:txBody>
      </p:sp>
      <p:sp>
        <p:nvSpPr>
          <p:cNvPr id="372740" name="Line 4"/>
          <p:cNvSpPr>
            <a:spLocks noChangeShapeType="1"/>
          </p:cNvSpPr>
          <p:nvPr/>
        </p:nvSpPr>
        <p:spPr bwMode="auto">
          <a:xfrm flipV="1">
            <a:off x="1573213" y="3358208"/>
            <a:ext cx="1223962" cy="0"/>
          </a:xfrm>
          <a:prstGeom prst="line">
            <a:avLst/>
          </a:prstGeom>
          <a:noFill/>
          <a:ln w="38100">
            <a:solidFill>
              <a:srgbClr val="E85298"/>
            </a:solidFill>
            <a:round/>
            <a:headEnd/>
            <a:tailEnd/>
          </a:ln>
          <a:effectLst/>
        </p:spPr>
        <p:txBody>
          <a:bodyPr/>
          <a:lstStyle/>
          <a:p>
            <a:endParaRPr lang="zh-CN" altLang="en-US"/>
          </a:p>
        </p:txBody>
      </p:sp>
      <p:sp>
        <p:nvSpPr>
          <p:cNvPr id="372741" name="Line 5"/>
          <p:cNvSpPr>
            <a:spLocks noChangeShapeType="1"/>
          </p:cNvSpPr>
          <p:nvPr/>
        </p:nvSpPr>
        <p:spPr bwMode="auto">
          <a:xfrm flipH="1" flipV="1">
            <a:off x="6326188" y="5085408"/>
            <a:ext cx="1368425" cy="0"/>
          </a:xfrm>
          <a:prstGeom prst="line">
            <a:avLst/>
          </a:prstGeom>
          <a:noFill/>
          <a:ln w="38100">
            <a:solidFill>
              <a:srgbClr val="E85298"/>
            </a:solidFill>
            <a:round/>
            <a:headEnd/>
            <a:tailEnd/>
          </a:ln>
          <a:effectLst/>
        </p:spPr>
        <p:txBody>
          <a:bodyPr/>
          <a:lstStyle/>
          <a:p>
            <a:endParaRPr lang="zh-CN" altLang="en-US"/>
          </a:p>
        </p:txBody>
      </p:sp>
      <p:pic>
        <p:nvPicPr>
          <p:cNvPr id="372742" name="Picture 6" descr="台式电脑"/>
          <p:cNvPicPr>
            <a:picLocks noChangeAspect="1" noChangeArrowheads="1"/>
          </p:cNvPicPr>
          <p:nvPr/>
        </p:nvPicPr>
        <p:blipFill>
          <a:blip r:embed="rId2" cstate="print"/>
          <a:srcRect/>
          <a:stretch>
            <a:fillRect/>
          </a:stretch>
        </p:blipFill>
        <p:spPr bwMode="auto">
          <a:xfrm>
            <a:off x="7478713" y="4725045"/>
            <a:ext cx="838200" cy="863600"/>
          </a:xfrm>
          <a:prstGeom prst="rect">
            <a:avLst/>
          </a:prstGeom>
          <a:noFill/>
        </p:spPr>
      </p:pic>
      <p:pic>
        <p:nvPicPr>
          <p:cNvPr id="372743" name="Picture 7" descr="台式电脑"/>
          <p:cNvPicPr>
            <a:picLocks noChangeAspect="1" noChangeArrowheads="1"/>
          </p:cNvPicPr>
          <p:nvPr/>
        </p:nvPicPr>
        <p:blipFill>
          <a:blip r:embed="rId2" cstate="print"/>
          <a:srcRect/>
          <a:stretch>
            <a:fillRect/>
          </a:stretch>
        </p:blipFill>
        <p:spPr bwMode="auto">
          <a:xfrm>
            <a:off x="854075" y="2997845"/>
            <a:ext cx="838200" cy="863600"/>
          </a:xfrm>
          <a:prstGeom prst="rect">
            <a:avLst/>
          </a:prstGeom>
          <a:noFill/>
        </p:spPr>
      </p:pic>
      <p:sp>
        <p:nvSpPr>
          <p:cNvPr id="372744" name="Text Box 8"/>
          <p:cNvSpPr txBox="1">
            <a:spLocks noChangeArrowheads="1"/>
          </p:cNvSpPr>
          <p:nvPr/>
        </p:nvSpPr>
        <p:spPr bwMode="auto">
          <a:xfrm>
            <a:off x="2725738" y="2708920"/>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SW1</a:t>
            </a:r>
          </a:p>
        </p:txBody>
      </p:sp>
      <p:sp>
        <p:nvSpPr>
          <p:cNvPr id="372745" name="Text Box 9"/>
          <p:cNvSpPr txBox="1">
            <a:spLocks noChangeArrowheads="1"/>
          </p:cNvSpPr>
          <p:nvPr/>
        </p:nvSpPr>
        <p:spPr bwMode="auto">
          <a:xfrm>
            <a:off x="5678488" y="5590233"/>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SW2</a:t>
            </a:r>
          </a:p>
        </p:txBody>
      </p:sp>
      <p:sp>
        <p:nvSpPr>
          <p:cNvPr id="372746" name="Line 10"/>
          <p:cNvSpPr>
            <a:spLocks noChangeShapeType="1"/>
          </p:cNvSpPr>
          <p:nvPr/>
        </p:nvSpPr>
        <p:spPr bwMode="auto">
          <a:xfrm flipV="1">
            <a:off x="3517900" y="3358208"/>
            <a:ext cx="2447925" cy="0"/>
          </a:xfrm>
          <a:prstGeom prst="line">
            <a:avLst/>
          </a:prstGeom>
          <a:noFill/>
          <a:ln w="38100">
            <a:solidFill>
              <a:srgbClr val="E85298"/>
            </a:solidFill>
            <a:round/>
            <a:headEnd/>
            <a:tailEnd/>
          </a:ln>
          <a:effectLst/>
        </p:spPr>
        <p:txBody>
          <a:bodyPr/>
          <a:lstStyle/>
          <a:p>
            <a:endParaRPr lang="zh-CN" altLang="en-US"/>
          </a:p>
        </p:txBody>
      </p:sp>
      <p:sp>
        <p:nvSpPr>
          <p:cNvPr id="372747" name="Line 11"/>
          <p:cNvSpPr>
            <a:spLocks noChangeShapeType="1"/>
          </p:cNvSpPr>
          <p:nvPr/>
        </p:nvSpPr>
        <p:spPr bwMode="auto">
          <a:xfrm>
            <a:off x="3086100" y="5158433"/>
            <a:ext cx="2590800" cy="0"/>
          </a:xfrm>
          <a:prstGeom prst="line">
            <a:avLst/>
          </a:prstGeom>
          <a:noFill/>
          <a:ln w="38100">
            <a:solidFill>
              <a:srgbClr val="E85298"/>
            </a:solidFill>
            <a:round/>
            <a:headEnd/>
            <a:tailEnd/>
          </a:ln>
          <a:effectLst/>
        </p:spPr>
        <p:txBody>
          <a:bodyPr/>
          <a:lstStyle/>
          <a:p>
            <a:endParaRPr lang="zh-CN" altLang="en-US"/>
          </a:p>
        </p:txBody>
      </p:sp>
      <p:sp>
        <p:nvSpPr>
          <p:cNvPr id="372748" name="Line 12"/>
          <p:cNvSpPr>
            <a:spLocks noChangeShapeType="1"/>
          </p:cNvSpPr>
          <p:nvPr/>
        </p:nvSpPr>
        <p:spPr bwMode="auto">
          <a:xfrm>
            <a:off x="5965825" y="3358208"/>
            <a:ext cx="0" cy="1584325"/>
          </a:xfrm>
          <a:prstGeom prst="line">
            <a:avLst/>
          </a:prstGeom>
          <a:noFill/>
          <a:ln w="38100">
            <a:solidFill>
              <a:srgbClr val="E85298"/>
            </a:solidFill>
            <a:round/>
            <a:headEnd/>
            <a:tailEnd/>
          </a:ln>
          <a:effectLst/>
        </p:spPr>
        <p:txBody>
          <a:bodyPr/>
          <a:lstStyle/>
          <a:p>
            <a:endParaRPr lang="zh-CN" altLang="en-US"/>
          </a:p>
        </p:txBody>
      </p:sp>
      <p:sp>
        <p:nvSpPr>
          <p:cNvPr id="372749" name="Line 13"/>
          <p:cNvSpPr>
            <a:spLocks noChangeShapeType="1"/>
          </p:cNvSpPr>
          <p:nvPr/>
        </p:nvSpPr>
        <p:spPr bwMode="auto">
          <a:xfrm>
            <a:off x="3086100" y="3574108"/>
            <a:ext cx="0" cy="1584325"/>
          </a:xfrm>
          <a:prstGeom prst="line">
            <a:avLst/>
          </a:prstGeom>
          <a:noFill/>
          <a:ln w="38100">
            <a:solidFill>
              <a:srgbClr val="E85298"/>
            </a:solidFill>
            <a:round/>
            <a:headEnd/>
            <a:tailEnd/>
          </a:ln>
          <a:effectLst/>
        </p:spPr>
        <p:txBody>
          <a:bodyPr/>
          <a:lstStyle/>
          <a:p>
            <a:endParaRPr lang="zh-CN" altLang="en-US"/>
          </a:p>
        </p:txBody>
      </p:sp>
      <p:sp>
        <p:nvSpPr>
          <p:cNvPr id="372750" name="Line 14"/>
          <p:cNvSpPr>
            <a:spLocks noChangeShapeType="1"/>
          </p:cNvSpPr>
          <p:nvPr/>
        </p:nvSpPr>
        <p:spPr bwMode="auto">
          <a:xfrm>
            <a:off x="1717675" y="3213745"/>
            <a:ext cx="936625"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372751" name="Line 15"/>
          <p:cNvSpPr>
            <a:spLocks noChangeShapeType="1"/>
          </p:cNvSpPr>
          <p:nvPr/>
        </p:nvSpPr>
        <p:spPr bwMode="auto">
          <a:xfrm flipH="1">
            <a:off x="3228975" y="3501083"/>
            <a:ext cx="1588" cy="1512887"/>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372752" name="Line 16"/>
          <p:cNvSpPr>
            <a:spLocks noChangeShapeType="1"/>
          </p:cNvSpPr>
          <p:nvPr/>
        </p:nvSpPr>
        <p:spPr bwMode="auto">
          <a:xfrm>
            <a:off x="3228975" y="5013970"/>
            <a:ext cx="2422525" cy="0"/>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372753" name="Line 17"/>
          <p:cNvSpPr>
            <a:spLocks noChangeShapeType="1"/>
          </p:cNvSpPr>
          <p:nvPr/>
        </p:nvSpPr>
        <p:spPr bwMode="auto">
          <a:xfrm flipV="1">
            <a:off x="6443663" y="5229870"/>
            <a:ext cx="962025" cy="1588"/>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372754" name="Text Box 18"/>
          <p:cNvSpPr txBox="1">
            <a:spLocks noChangeArrowheads="1"/>
          </p:cNvSpPr>
          <p:nvPr/>
        </p:nvSpPr>
        <p:spPr bwMode="auto">
          <a:xfrm>
            <a:off x="3446463" y="3069283"/>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72755" name="Text Box 19"/>
          <p:cNvSpPr txBox="1">
            <a:spLocks noChangeArrowheads="1"/>
          </p:cNvSpPr>
          <p:nvPr/>
        </p:nvSpPr>
        <p:spPr bwMode="auto">
          <a:xfrm>
            <a:off x="5894388" y="450914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F0/2</a:t>
            </a:r>
          </a:p>
        </p:txBody>
      </p:sp>
      <p:sp>
        <p:nvSpPr>
          <p:cNvPr id="372756" name="Text Box 20"/>
          <p:cNvSpPr txBox="1">
            <a:spLocks noChangeArrowheads="1"/>
          </p:cNvSpPr>
          <p:nvPr/>
        </p:nvSpPr>
        <p:spPr bwMode="auto">
          <a:xfrm>
            <a:off x="2438400" y="3716983"/>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72757" name="Text Box 21"/>
          <p:cNvSpPr txBox="1">
            <a:spLocks noChangeArrowheads="1"/>
          </p:cNvSpPr>
          <p:nvPr/>
        </p:nvSpPr>
        <p:spPr bwMode="auto">
          <a:xfrm>
            <a:off x="4957763" y="5229870"/>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en-US" altLang="zh-CN" sz="1400" b="1">
                <a:effectLst/>
                <a:ea typeface="宋体" pitchFamily="2" charset="-122"/>
              </a:rPr>
              <a:t>F0/1</a:t>
            </a:r>
          </a:p>
        </p:txBody>
      </p:sp>
      <p:sp>
        <p:nvSpPr>
          <p:cNvPr id="372758" name="Text Box 22"/>
          <p:cNvSpPr txBox="1">
            <a:spLocks noChangeArrowheads="1"/>
          </p:cNvSpPr>
          <p:nvPr/>
        </p:nvSpPr>
        <p:spPr bwMode="auto">
          <a:xfrm>
            <a:off x="1789113" y="2837508"/>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a:effectLst/>
                <a:ea typeface="宋体" pitchFamily="2" charset="-122"/>
              </a:rPr>
              <a:t>单播</a:t>
            </a:r>
          </a:p>
        </p:txBody>
      </p:sp>
      <p:sp>
        <p:nvSpPr>
          <p:cNvPr id="372759" name="Text Box 23"/>
          <p:cNvSpPr txBox="1">
            <a:spLocks noChangeArrowheads="1"/>
          </p:cNvSpPr>
          <p:nvPr/>
        </p:nvSpPr>
        <p:spPr bwMode="auto">
          <a:xfrm>
            <a:off x="4237038" y="4077345"/>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a:effectLst/>
                <a:ea typeface="宋体" pitchFamily="2" charset="-122"/>
              </a:rPr>
              <a:t>单播</a:t>
            </a:r>
          </a:p>
        </p:txBody>
      </p:sp>
      <p:sp>
        <p:nvSpPr>
          <p:cNvPr id="372760" name="Text Box 24"/>
          <p:cNvSpPr txBox="1">
            <a:spLocks noChangeArrowheads="1"/>
          </p:cNvSpPr>
          <p:nvPr/>
        </p:nvSpPr>
        <p:spPr bwMode="auto">
          <a:xfrm>
            <a:off x="854075" y="3932883"/>
            <a:ext cx="719138"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a:effectLst/>
                <a:ea typeface="宋体" pitchFamily="2" charset="-122"/>
              </a:rPr>
              <a:t>主机</a:t>
            </a:r>
            <a:r>
              <a:rPr lang="en-US" altLang="zh-CN" sz="1400" b="1">
                <a:effectLst/>
                <a:ea typeface="宋体" pitchFamily="2" charset="-122"/>
              </a:rPr>
              <a:t>A</a:t>
            </a:r>
          </a:p>
        </p:txBody>
      </p:sp>
      <p:sp>
        <p:nvSpPr>
          <p:cNvPr id="372761" name="Text Box 25"/>
          <p:cNvSpPr txBox="1">
            <a:spLocks noChangeArrowheads="1"/>
          </p:cNvSpPr>
          <p:nvPr/>
        </p:nvSpPr>
        <p:spPr bwMode="auto">
          <a:xfrm>
            <a:off x="7524328" y="5589240"/>
            <a:ext cx="719137" cy="304800"/>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1400" b="1" dirty="0">
                <a:effectLst/>
                <a:ea typeface="宋体" pitchFamily="2" charset="-122"/>
              </a:rPr>
              <a:t>主机</a:t>
            </a:r>
            <a:r>
              <a:rPr lang="en-US" altLang="zh-CN" sz="1400" b="1" dirty="0">
                <a:effectLst/>
                <a:ea typeface="宋体" pitchFamily="2" charset="-122"/>
              </a:rPr>
              <a:t>B</a:t>
            </a:r>
          </a:p>
        </p:txBody>
      </p:sp>
      <p:sp>
        <p:nvSpPr>
          <p:cNvPr id="372762" name="Line 26"/>
          <p:cNvSpPr>
            <a:spLocks noChangeShapeType="1"/>
          </p:cNvSpPr>
          <p:nvPr/>
        </p:nvSpPr>
        <p:spPr bwMode="auto">
          <a:xfrm>
            <a:off x="3348038" y="3645545"/>
            <a:ext cx="0" cy="1223963"/>
          </a:xfrm>
          <a:prstGeom prst="line">
            <a:avLst/>
          </a:prstGeom>
          <a:noFill/>
          <a:ln w="9525">
            <a:solidFill>
              <a:srgbClr val="FF3300"/>
            </a:solidFill>
            <a:round/>
            <a:headEnd type="triangle" w="med" len="med"/>
            <a:tailEnd/>
          </a:ln>
          <a:effectLst/>
        </p:spPr>
        <p:txBody>
          <a:bodyPr wrap="none" anchor="ctr"/>
          <a:lstStyle/>
          <a:p>
            <a:endParaRPr lang="zh-CN" altLang="en-US"/>
          </a:p>
        </p:txBody>
      </p:sp>
      <p:sp>
        <p:nvSpPr>
          <p:cNvPr id="372763" name="Line 27"/>
          <p:cNvSpPr>
            <a:spLocks noChangeShapeType="1"/>
          </p:cNvSpPr>
          <p:nvPr/>
        </p:nvSpPr>
        <p:spPr bwMode="auto">
          <a:xfrm flipV="1">
            <a:off x="3348038" y="4869508"/>
            <a:ext cx="2447925" cy="0"/>
          </a:xfrm>
          <a:prstGeom prst="line">
            <a:avLst/>
          </a:prstGeom>
          <a:noFill/>
          <a:ln w="9525">
            <a:solidFill>
              <a:srgbClr val="FF3300"/>
            </a:solidFill>
            <a:round/>
            <a:headEnd type="triangle" w="med" len="med"/>
            <a:tailEnd/>
          </a:ln>
          <a:effectLst/>
        </p:spPr>
        <p:txBody>
          <a:bodyPr wrap="none" anchor="ctr"/>
          <a:lstStyle/>
          <a:p>
            <a:endParaRPr lang="zh-CN" altLang="en-US"/>
          </a:p>
        </p:txBody>
      </p:sp>
      <p:sp>
        <p:nvSpPr>
          <p:cNvPr id="372764" name="Line 28"/>
          <p:cNvSpPr>
            <a:spLocks noChangeShapeType="1"/>
          </p:cNvSpPr>
          <p:nvPr/>
        </p:nvSpPr>
        <p:spPr bwMode="auto">
          <a:xfrm flipV="1">
            <a:off x="5795963" y="3501083"/>
            <a:ext cx="0" cy="1368425"/>
          </a:xfrm>
          <a:prstGeom prst="line">
            <a:avLst/>
          </a:prstGeom>
          <a:noFill/>
          <a:ln w="9525">
            <a:solidFill>
              <a:srgbClr val="FF3300"/>
            </a:solidFill>
            <a:round/>
            <a:headEnd type="triangle" w="med" len="med"/>
            <a:tailEnd/>
          </a:ln>
          <a:effectLst/>
        </p:spPr>
        <p:txBody>
          <a:bodyPr wrap="none" anchor="ctr"/>
          <a:lstStyle/>
          <a:p>
            <a:endParaRPr lang="zh-CN" altLang="en-US"/>
          </a:p>
        </p:txBody>
      </p:sp>
      <p:sp>
        <p:nvSpPr>
          <p:cNvPr id="372765" name="Line 29"/>
          <p:cNvSpPr>
            <a:spLocks noChangeShapeType="1"/>
          </p:cNvSpPr>
          <p:nvPr/>
        </p:nvSpPr>
        <p:spPr bwMode="auto">
          <a:xfrm flipH="1">
            <a:off x="3203575" y="3501083"/>
            <a:ext cx="2592388" cy="0"/>
          </a:xfrm>
          <a:prstGeom prst="line">
            <a:avLst/>
          </a:prstGeom>
          <a:noFill/>
          <a:ln w="9525">
            <a:solidFill>
              <a:srgbClr val="FF3300"/>
            </a:solidFill>
            <a:round/>
            <a:headEnd type="triangle" w="med" len="med"/>
            <a:tailEnd/>
          </a:ln>
          <a:effectLst/>
        </p:spPr>
        <p:txBody>
          <a:bodyPr wrap="none" anchor="ctr"/>
          <a:lstStyle/>
          <a:p>
            <a:endParaRPr lang="zh-CN" altLang="en-US"/>
          </a:p>
        </p:txBody>
      </p:sp>
      <p:sp>
        <p:nvSpPr>
          <p:cNvPr id="372778" name="Line 42"/>
          <p:cNvSpPr>
            <a:spLocks noChangeShapeType="1"/>
          </p:cNvSpPr>
          <p:nvPr/>
        </p:nvSpPr>
        <p:spPr bwMode="auto">
          <a:xfrm flipH="1">
            <a:off x="6443663" y="4942533"/>
            <a:ext cx="936625" cy="0"/>
          </a:xfrm>
          <a:prstGeom prst="line">
            <a:avLst/>
          </a:prstGeom>
          <a:noFill/>
          <a:ln w="9525">
            <a:solidFill>
              <a:srgbClr val="FF3300"/>
            </a:solidFill>
            <a:round/>
            <a:headEnd type="triangle" w="med" len="med"/>
            <a:tailEnd/>
          </a:ln>
          <a:effectLst/>
        </p:spPr>
        <p:txBody>
          <a:bodyPr wrap="none" anchor="ctr"/>
          <a:lstStyle/>
          <a:p>
            <a:endParaRPr lang="zh-CN" altLang="en-US"/>
          </a:p>
        </p:txBody>
      </p:sp>
      <p:pic>
        <p:nvPicPr>
          <p:cNvPr id="372780" name="Picture 44" descr="固化汇聚交换机"/>
          <p:cNvPicPr>
            <a:picLocks noChangeAspect="1" noChangeArrowheads="1"/>
          </p:cNvPicPr>
          <p:nvPr/>
        </p:nvPicPr>
        <p:blipFill>
          <a:blip r:embed="rId3" cstate="print"/>
          <a:srcRect/>
          <a:stretch>
            <a:fillRect/>
          </a:stretch>
        </p:blipFill>
        <p:spPr bwMode="auto">
          <a:xfrm>
            <a:off x="5534025" y="4798070"/>
            <a:ext cx="935038" cy="703263"/>
          </a:xfrm>
          <a:prstGeom prst="rect">
            <a:avLst/>
          </a:prstGeom>
          <a:noFill/>
        </p:spPr>
      </p:pic>
      <p:pic>
        <p:nvPicPr>
          <p:cNvPr id="372781" name="Picture 45" descr="固化汇聚交换机"/>
          <p:cNvPicPr>
            <a:picLocks noChangeAspect="1" noChangeArrowheads="1"/>
          </p:cNvPicPr>
          <p:nvPr/>
        </p:nvPicPr>
        <p:blipFill>
          <a:blip r:embed="rId3" cstate="print"/>
          <a:srcRect/>
          <a:stretch>
            <a:fillRect/>
          </a:stretch>
        </p:blipFill>
        <p:spPr bwMode="auto">
          <a:xfrm>
            <a:off x="2654300" y="3069283"/>
            <a:ext cx="935038" cy="703262"/>
          </a:xfrm>
          <a:prstGeom prst="rect">
            <a:avLst/>
          </a:prstGeom>
          <a:noFill/>
        </p:spPr>
      </p:pic>
      <p:sp>
        <p:nvSpPr>
          <p:cNvPr id="372784" name="Text Box 48"/>
          <p:cNvSpPr txBox="1">
            <a:spLocks noChangeArrowheads="1"/>
          </p:cNvSpPr>
          <p:nvPr/>
        </p:nvSpPr>
        <p:spPr bwMode="auto">
          <a:xfrm>
            <a:off x="6156176" y="3789685"/>
            <a:ext cx="1657350" cy="633413"/>
          </a:xfrm>
          <a:prstGeom prst="rect">
            <a:avLst/>
          </a:prstGeom>
          <a:noFill/>
          <a:ln w="9525" algn="ctr">
            <a:solidFill>
              <a:schemeClr val="accent2"/>
            </a:solidFill>
            <a:miter lim="800000"/>
            <a:headEnd/>
            <a:tailEnd/>
          </a:ln>
          <a:effectLst/>
        </p:spPr>
        <p:txBody>
          <a:bodyPr>
            <a:spAutoFit/>
          </a:bodyPr>
          <a:lstStyle/>
          <a:p>
            <a:pPr>
              <a:lnSpc>
                <a:spcPct val="100000"/>
              </a:lnSpc>
              <a:buFontTx/>
              <a:buNone/>
            </a:pPr>
            <a:r>
              <a:rPr lang="en-US" altLang="zh-CN" sz="1400" b="1">
                <a:effectLst/>
                <a:ea typeface="宋体" pitchFamily="2" charset="-122"/>
              </a:rPr>
              <a:t>F0/1</a:t>
            </a:r>
            <a:r>
              <a:rPr lang="zh-CN" altLang="en-US" sz="1400" b="1">
                <a:effectLst/>
                <a:ea typeface="宋体" pitchFamily="2" charset="-122"/>
              </a:rPr>
              <a:t>：主机</a:t>
            </a:r>
            <a:r>
              <a:rPr lang="en-US" altLang="zh-CN" sz="1400" b="1">
                <a:effectLst/>
                <a:ea typeface="宋体" pitchFamily="2" charset="-122"/>
              </a:rPr>
              <a:t>A</a:t>
            </a:r>
          </a:p>
          <a:p>
            <a:pPr>
              <a:lnSpc>
                <a:spcPct val="100000"/>
              </a:lnSpc>
              <a:buFontTx/>
              <a:buNone/>
            </a:pPr>
            <a:r>
              <a:rPr lang="en-US" altLang="zh-CN" sz="1400" b="1">
                <a:effectLst/>
                <a:ea typeface="宋体" pitchFamily="2" charset="-122"/>
              </a:rPr>
              <a:t>F0/2</a:t>
            </a:r>
            <a:r>
              <a:rPr lang="zh-CN" altLang="en-US" sz="1400" b="1">
                <a:effectLst/>
                <a:ea typeface="宋体" pitchFamily="2" charset="-122"/>
              </a:rPr>
              <a:t>：主机</a:t>
            </a:r>
            <a:r>
              <a:rPr lang="en-US" altLang="zh-CN" sz="1400" b="1">
                <a:effectLst/>
                <a:ea typeface="宋体" pitchFamily="2" charset="-122"/>
              </a:rPr>
              <a:t>A</a:t>
            </a:r>
          </a:p>
        </p:txBody>
      </p:sp>
      <p:sp>
        <p:nvSpPr>
          <p:cNvPr id="372785" name="Text Box 49"/>
          <p:cNvSpPr txBox="1">
            <a:spLocks noChangeArrowheads="1"/>
          </p:cNvSpPr>
          <p:nvPr/>
        </p:nvSpPr>
        <p:spPr bwMode="auto">
          <a:xfrm>
            <a:off x="7308701" y="3718248"/>
            <a:ext cx="503238" cy="701675"/>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4000" b="1">
                <a:effectLst/>
                <a:ea typeface="宋体" pitchFamily="2" charset="-122"/>
              </a:rPr>
              <a:t>？</a:t>
            </a:r>
          </a:p>
        </p:txBody>
      </p:sp>
      <p:sp>
        <p:nvSpPr>
          <p:cNvPr id="372786" name="Text Box 50"/>
          <p:cNvSpPr txBox="1">
            <a:spLocks noChangeArrowheads="1"/>
          </p:cNvSpPr>
          <p:nvPr/>
        </p:nvSpPr>
        <p:spPr bwMode="auto">
          <a:xfrm>
            <a:off x="3419872" y="2420888"/>
            <a:ext cx="1657350" cy="633412"/>
          </a:xfrm>
          <a:prstGeom prst="rect">
            <a:avLst/>
          </a:prstGeom>
          <a:noFill/>
          <a:ln w="9525" algn="ctr">
            <a:solidFill>
              <a:schemeClr val="accent2"/>
            </a:solidFill>
            <a:miter lim="800000"/>
            <a:headEnd/>
            <a:tailEnd/>
          </a:ln>
          <a:effectLst/>
        </p:spPr>
        <p:txBody>
          <a:bodyPr>
            <a:spAutoFit/>
          </a:bodyPr>
          <a:lstStyle/>
          <a:p>
            <a:pPr>
              <a:lnSpc>
                <a:spcPct val="100000"/>
              </a:lnSpc>
              <a:buFontTx/>
              <a:buNone/>
            </a:pPr>
            <a:r>
              <a:rPr lang="en-US" altLang="zh-CN" sz="1400" b="1">
                <a:effectLst/>
                <a:ea typeface="宋体" pitchFamily="2" charset="-122"/>
              </a:rPr>
              <a:t>F0/1</a:t>
            </a:r>
            <a:r>
              <a:rPr lang="zh-CN" altLang="en-US" sz="1400" b="1">
                <a:effectLst/>
                <a:ea typeface="宋体" pitchFamily="2" charset="-122"/>
              </a:rPr>
              <a:t>：主机</a:t>
            </a:r>
            <a:r>
              <a:rPr lang="en-US" altLang="zh-CN" sz="1400" b="1">
                <a:effectLst/>
                <a:ea typeface="宋体" pitchFamily="2" charset="-122"/>
              </a:rPr>
              <a:t>B</a:t>
            </a:r>
          </a:p>
          <a:p>
            <a:pPr>
              <a:lnSpc>
                <a:spcPct val="100000"/>
              </a:lnSpc>
              <a:buFontTx/>
              <a:buNone/>
            </a:pPr>
            <a:r>
              <a:rPr lang="en-US" altLang="zh-CN" sz="1400" b="1">
                <a:effectLst/>
                <a:ea typeface="宋体" pitchFamily="2" charset="-122"/>
              </a:rPr>
              <a:t>F0/2</a:t>
            </a:r>
            <a:r>
              <a:rPr lang="zh-CN" altLang="en-US" sz="1400" b="1">
                <a:effectLst/>
                <a:ea typeface="宋体" pitchFamily="2" charset="-122"/>
              </a:rPr>
              <a:t>：主机</a:t>
            </a:r>
            <a:r>
              <a:rPr lang="en-US" altLang="zh-CN" sz="1400" b="1">
                <a:effectLst/>
                <a:ea typeface="宋体" pitchFamily="2" charset="-122"/>
              </a:rPr>
              <a:t>B</a:t>
            </a:r>
          </a:p>
        </p:txBody>
      </p:sp>
      <p:sp>
        <p:nvSpPr>
          <p:cNvPr id="372787" name="Text Box 51"/>
          <p:cNvSpPr txBox="1">
            <a:spLocks noChangeArrowheads="1"/>
          </p:cNvSpPr>
          <p:nvPr/>
        </p:nvSpPr>
        <p:spPr bwMode="auto">
          <a:xfrm>
            <a:off x="4572397" y="2349450"/>
            <a:ext cx="503238" cy="701675"/>
          </a:xfrm>
          <a:prstGeom prst="rect">
            <a:avLst/>
          </a:prstGeom>
          <a:noFill/>
          <a:ln w="9525" algn="ctr">
            <a:noFill/>
            <a:miter lim="800000"/>
            <a:headEnd/>
            <a:tailEnd/>
          </a:ln>
          <a:effectLst/>
        </p:spPr>
        <p:txBody>
          <a:bodyPr>
            <a:spAutoFit/>
          </a:bodyPr>
          <a:lstStyle/>
          <a:p>
            <a:pPr algn="ctr">
              <a:lnSpc>
                <a:spcPct val="100000"/>
              </a:lnSpc>
              <a:buFontTx/>
              <a:buNone/>
            </a:pPr>
            <a:r>
              <a:rPr lang="zh-CN" altLang="en-US" sz="4000" b="1">
                <a:effectLst/>
                <a:ea typeface="宋体" pitchFamily="2" charset="-122"/>
              </a:rPr>
              <a:t>？</a:t>
            </a:r>
          </a:p>
        </p:txBody>
      </p:sp>
      <p:sp>
        <p:nvSpPr>
          <p:cNvPr id="372788" name="Line 52"/>
          <p:cNvSpPr>
            <a:spLocks noChangeShapeType="1"/>
          </p:cNvSpPr>
          <p:nvPr/>
        </p:nvSpPr>
        <p:spPr bwMode="auto">
          <a:xfrm flipV="1">
            <a:off x="5651500" y="3645545"/>
            <a:ext cx="1588" cy="1368425"/>
          </a:xfrm>
          <a:prstGeom prst="line">
            <a:avLst/>
          </a:prstGeom>
          <a:noFill/>
          <a:ln w="9525">
            <a:solidFill>
              <a:schemeClr val="accent2"/>
            </a:solidFill>
            <a:round/>
            <a:headEnd/>
            <a:tailEnd type="triangle" w="med" len="med"/>
          </a:ln>
          <a:effectLst/>
        </p:spPr>
        <p:txBody>
          <a:bodyPr wrap="none" anchor="ctr"/>
          <a:lstStyle/>
          <a:p>
            <a:endParaRPr lang="zh-CN" altLang="en-US"/>
          </a:p>
        </p:txBody>
      </p:sp>
      <p:sp>
        <p:nvSpPr>
          <p:cNvPr id="372789" name="Line 53"/>
          <p:cNvSpPr>
            <a:spLocks noChangeShapeType="1"/>
          </p:cNvSpPr>
          <p:nvPr/>
        </p:nvSpPr>
        <p:spPr bwMode="auto">
          <a:xfrm flipH="1">
            <a:off x="3492500" y="3645545"/>
            <a:ext cx="2160588" cy="0"/>
          </a:xfrm>
          <a:prstGeom prst="line">
            <a:avLst/>
          </a:prstGeom>
          <a:noFill/>
          <a:ln w="9525">
            <a:solidFill>
              <a:schemeClr val="accent2"/>
            </a:solidFill>
            <a:round/>
            <a:headEnd/>
            <a:tailEnd type="triangle" w="med" len="me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2750"/>
                                        </p:tgtEl>
                                        <p:attrNameLst>
                                          <p:attrName>style.visibility</p:attrName>
                                        </p:attrNameLst>
                                      </p:cBhvr>
                                      <p:to>
                                        <p:strVal val="visible"/>
                                      </p:to>
                                    </p:set>
                                    <p:animEffect transition="in" filter="wipe(left)">
                                      <p:cBhvr>
                                        <p:cTn id="7" dur="1000"/>
                                        <p:tgtEl>
                                          <p:spTgt spid="37275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72765"/>
                                        </p:tgtEl>
                                        <p:attrNameLst>
                                          <p:attrName>style.visibility</p:attrName>
                                        </p:attrNameLst>
                                      </p:cBhvr>
                                      <p:to>
                                        <p:strVal val="visible"/>
                                      </p:to>
                                    </p:set>
                                    <p:animEffect transition="in" filter="wipe(left)">
                                      <p:cBhvr>
                                        <p:cTn id="11" dur="1000"/>
                                        <p:tgtEl>
                                          <p:spTgt spid="372765"/>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72751"/>
                                        </p:tgtEl>
                                        <p:attrNameLst>
                                          <p:attrName>style.visibility</p:attrName>
                                        </p:attrNameLst>
                                      </p:cBhvr>
                                      <p:to>
                                        <p:strVal val="visible"/>
                                      </p:to>
                                    </p:set>
                                    <p:animEffect transition="in" filter="wipe(up)">
                                      <p:cBhvr>
                                        <p:cTn id="14" dur="1000"/>
                                        <p:tgtEl>
                                          <p:spTgt spid="372751"/>
                                        </p:tgtEl>
                                      </p:cBhvr>
                                    </p:animEffect>
                                  </p:childTnLst>
                                </p:cTn>
                              </p:par>
                            </p:childTnLst>
                          </p:cTn>
                        </p:par>
                        <p:par>
                          <p:cTn id="15" fill="hold">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372752"/>
                                        </p:tgtEl>
                                        <p:attrNameLst>
                                          <p:attrName>style.visibility</p:attrName>
                                        </p:attrNameLst>
                                      </p:cBhvr>
                                      <p:to>
                                        <p:strVal val="visible"/>
                                      </p:to>
                                    </p:set>
                                    <p:animEffect transition="in" filter="wipe(left)">
                                      <p:cBhvr>
                                        <p:cTn id="18" dur="1000"/>
                                        <p:tgtEl>
                                          <p:spTgt spid="37275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72764"/>
                                        </p:tgtEl>
                                        <p:attrNameLst>
                                          <p:attrName>style.visibility</p:attrName>
                                        </p:attrNameLst>
                                      </p:cBhvr>
                                      <p:to>
                                        <p:strVal val="visible"/>
                                      </p:to>
                                    </p:set>
                                    <p:animEffect transition="in" filter="wipe(up)">
                                      <p:cBhvr>
                                        <p:cTn id="21" dur="1000"/>
                                        <p:tgtEl>
                                          <p:spTgt spid="372764"/>
                                        </p:tgtEl>
                                      </p:cBhvr>
                                    </p:animEffect>
                                  </p:childTnLst>
                                </p:cTn>
                              </p:par>
                            </p:childTnLst>
                          </p:cTn>
                        </p:par>
                        <p:par>
                          <p:cTn id="22" fill="hold">
                            <p:stCondLst>
                              <p:cond delay="3000"/>
                            </p:stCondLst>
                            <p:childTnLst>
                              <p:par>
                                <p:cTn id="23" presetID="22" presetClass="entr" presetSubtype="4" fill="hold" grpId="0" nodeType="afterEffect">
                                  <p:stCondLst>
                                    <p:cond delay="0"/>
                                  </p:stCondLst>
                                  <p:childTnLst>
                                    <p:set>
                                      <p:cBhvr>
                                        <p:cTn id="24" dur="1" fill="hold">
                                          <p:stCondLst>
                                            <p:cond delay="0"/>
                                          </p:stCondLst>
                                        </p:cTn>
                                        <p:tgtEl>
                                          <p:spTgt spid="372788"/>
                                        </p:tgtEl>
                                        <p:attrNameLst>
                                          <p:attrName>style.visibility</p:attrName>
                                        </p:attrNameLst>
                                      </p:cBhvr>
                                      <p:to>
                                        <p:strVal val="visible"/>
                                      </p:to>
                                    </p:set>
                                    <p:animEffect transition="in" filter="wipe(down)">
                                      <p:cBhvr>
                                        <p:cTn id="25" dur="1000"/>
                                        <p:tgtEl>
                                          <p:spTgt spid="37278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72753"/>
                                        </p:tgtEl>
                                        <p:attrNameLst>
                                          <p:attrName>style.visibility</p:attrName>
                                        </p:attrNameLst>
                                      </p:cBhvr>
                                      <p:to>
                                        <p:strVal val="visible"/>
                                      </p:to>
                                    </p:set>
                                    <p:animEffect transition="in" filter="wipe(left)">
                                      <p:cBhvr>
                                        <p:cTn id="28" dur="1000"/>
                                        <p:tgtEl>
                                          <p:spTgt spid="37275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72778"/>
                                        </p:tgtEl>
                                        <p:attrNameLst>
                                          <p:attrName>style.visibility</p:attrName>
                                        </p:attrNameLst>
                                      </p:cBhvr>
                                      <p:to>
                                        <p:strVal val="visible"/>
                                      </p:to>
                                    </p:set>
                                    <p:animEffect transition="in" filter="wipe(left)">
                                      <p:cBhvr>
                                        <p:cTn id="31" dur="1000"/>
                                        <p:tgtEl>
                                          <p:spTgt spid="372778"/>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372763"/>
                                        </p:tgtEl>
                                        <p:attrNameLst>
                                          <p:attrName>style.visibility</p:attrName>
                                        </p:attrNameLst>
                                      </p:cBhvr>
                                      <p:to>
                                        <p:strVal val="visible"/>
                                      </p:to>
                                    </p:set>
                                    <p:animEffect transition="in" filter="wipe(right)">
                                      <p:cBhvr>
                                        <p:cTn id="34" dur="1000"/>
                                        <p:tgtEl>
                                          <p:spTgt spid="372763"/>
                                        </p:tgtEl>
                                      </p:cBhvr>
                                    </p:animEffect>
                                  </p:childTnLst>
                                </p:cTn>
                              </p:par>
                            </p:childTnLst>
                          </p:cTn>
                        </p:par>
                        <p:par>
                          <p:cTn id="35" fill="hold">
                            <p:stCondLst>
                              <p:cond delay="4000"/>
                            </p:stCondLst>
                            <p:childTnLst>
                              <p:par>
                                <p:cTn id="36" presetID="22" presetClass="entr" presetSubtype="2" fill="hold" grpId="0" nodeType="afterEffect">
                                  <p:stCondLst>
                                    <p:cond delay="0"/>
                                  </p:stCondLst>
                                  <p:childTnLst>
                                    <p:set>
                                      <p:cBhvr>
                                        <p:cTn id="37" dur="1" fill="hold">
                                          <p:stCondLst>
                                            <p:cond delay="0"/>
                                          </p:stCondLst>
                                        </p:cTn>
                                        <p:tgtEl>
                                          <p:spTgt spid="372789"/>
                                        </p:tgtEl>
                                        <p:attrNameLst>
                                          <p:attrName>style.visibility</p:attrName>
                                        </p:attrNameLst>
                                      </p:cBhvr>
                                      <p:to>
                                        <p:strVal val="visible"/>
                                      </p:to>
                                    </p:set>
                                    <p:animEffect transition="in" filter="wipe(right)">
                                      <p:cBhvr>
                                        <p:cTn id="38" dur="1000"/>
                                        <p:tgtEl>
                                          <p:spTgt spid="37278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72762"/>
                                        </p:tgtEl>
                                        <p:attrNameLst>
                                          <p:attrName>style.visibility</p:attrName>
                                        </p:attrNameLst>
                                      </p:cBhvr>
                                      <p:to>
                                        <p:strVal val="visible"/>
                                      </p:to>
                                    </p:set>
                                    <p:animEffect transition="in" filter="wipe(down)">
                                      <p:cBhvr>
                                        <p:cTn id="41" dur="1000"/>
                                        <p:tgtEl>
                                          <p:spTgt spid="372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50" grpId="0" animBg="1"/>
      <p:bldP spid="372751" grpId="0" animBg="1"/>
      <p:bldP spid="372752" grpId="0" animBg="1"/>
      <p:bldP spid="372753" grpId="0" animBg="1"/>
      <p:bldP spid="372762" grpId="0" animBg="1"/>
      <p:bldP spid="372763" grpId="0" animBg="1"/>
      <p:bldP spid="372764" grpId="0" animBg="1"/>
      <p:bldP spid="372765" grpId="0" animBg="1"/>
      <p:bldP spid="372778" grpId="0" animBg="1"/>
      <p:bldP spid="372788" grpId="0" animBg="1"/>
      <p:bldP spid="372789" grpId="0" animBg="1"/>
    </p:bldLst>
  </p:timing>
</p:sld>
</file>

<file path=ppt/theme/theme1.xml><?xml version="1.0" encoding="utf-8"?>
<a:theme xmlns:a="http://schemas.openxmlformats.org/drawingml/2006/main" name="20070406_授课版PPT模板_段虎强">
  <a:themeElements>
    <a:clrScheme name="20070406_授课版PPT模板_段虎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70406_授课版PPT模板_段虎强">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50000"/>
          </a:lnSpc>
          <a:spcBef>
            <a:spcPct val="50000"/>
          </a:spcBef>
          <a:spcAft>
            <a:spcPct val="0"/>
          </a:spcAft>
          <a:buClrTx/>
          <a:buSzTx/>
          <a:buFont typeface="Wingdings" pitchFamily="2" charset="2"/>
          <a:buNone/>
          <a:tabLst/>
          <a:defRPr kumimoji="0" lang="zh-CN" altLang="en-US" sz="12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50000"/>
          </a:lnSpc>
          <a:spcBef>
            <a:spcPct val="50000"/>
          </a:spcBef>
          <a:spcAft>
            <a:spcPct val="0"/>
          </a:spcAft>
          <a:buClrTx/>
          <a:buSzTx/>
          <a:buFont typeface="Wingdings" pitchFamily="2" charset="2"/>
          <a:buNone/>
          <a:tabLst/>
          <a:defRPr kumimoji="0" lang="zh-CN" altLang="en-US" sz="12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defRPr>
        </a:defPPr>
      </a:lstStyle>
    </a:lnDef>
  </a:objectDefaults>
  <a:extraClrSchemeLst>
    <a:extraClrScheme>
      <a:clrScheme name="20070406_授课版PPT模板_段虎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70406_授课版PPT模板_段虎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70406_授课版PPT模板_段虎强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70406_授课版PPT模板_段虎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70406_授课版PPT模板_段虎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70406_授课版PPT模板_段虎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70406_授课版PPT模板_段虎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70406_授课版PPT模板_段虎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70406_授课版PPT模板_段虎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70406_授课版PPT模板_段虎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70406_授课版PPT模板_段虎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70406_授课版PPT模板_段虎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5387</TotalTime>
  <Words>3445</Words>
  <Application>Microsoft Office PowerPoint</Application>
  <PresentationFormat>全屏显示(4:3)</PresentationFormat>
  <Paragraphs>650</Paragraphs>
  <Slides>67</Slides>
  <Notes>16</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67</vt:i4>
      </vt:variant>
    </vt:vector>
  </HeadingPairs>
  <TitlesOfParts>
    <vt:vector size="69" baseType="lpstr">
      <vt:lpstr>20070406_授课版PPT模板_段虎强</vt:lpstr>
      <vt:lpstr>Visio</vt:lpstr>
      <vt:lpstr>幻灯片 1</vt:lpstr>
      <vt:lpstr>【单元背景】</vt:lpstr>
      <vt:lpstr>学习目标</vt:lpstr>
      <vt:lpstr>学习目标</vt:lpstr>
      <vt:lpstr>课程议题</vt:lpstr>
      <vt:lpstr>交换网络中的冗余拓扑（2层环路）</vt:lpstr>
      <vt:lpstr>广播风暴</vt:lpstr>
      <vt:lpstr>多帧复制</vt:lpstr>
      <vt:lpstr>MAC地址表抖动</vt:lpstr>
      <vt:lpstr>课程议题</vt:lpstr>
      <vt:lpstr>生成树协议概述</vt:lpstr>
      <vt:lpstr>生成树协议的BPDU</vt:lpstr>
      <vt:lpstr>STP的路径成本</vt:lpstr>
      <vt:lpstr>网桥ID</vt:lpstr>
      <vt:lpstr>端口ID</vt:lpstr>
      <vt:lpstr>课程议题</vt:lpstr>
      <vt:lpstr>STP的工作过程</vt:lpstr>
      <vt:lpstr>第一步：选举根网桥</vt:lpstr>
      <vt:lpstr>第二步：选举根端口</vt:lpstr>
      <vt:lpstr>第三步：选举指定端口</vt:lpstr>
      <vt:lpstr>第四步：阻塞非根非指定端口</vt:lpstr>
      <vt:lpstr>STP选举结果</vt:lpstr>
      <vt:lpstr>STP的端口状态</vt:lpstr>
      <vt:lpstr>STP的端口状态</vt:lpstr>
      <vt:lpstr>生成树拓扑变更</vt:lpstr>
      <vt:lpstr>课程议题</vt:lpstr>
      <vt:lpstr>快速生成树协议</vt:lpstr>
      <vt:lpstr>RSTP端口状态</vt:lpstr>
      <vt:lpstr>快速生成树协议</vt:lpstr>
      <vt:lpstr>RSTP拓扑变更</vt:lpstr>
      <vt:lpstr>RSTP的优点</vt:lpstr>
      <vt:lpstr>STP与RSTP的兼容性</vt:lpstr>
      <vt:lpstr>课程议题</vt:lpstr>
      <vt:lpstr>Spanning Tree的缺省配置</vt:lpstr>
      <vt:lpstr>Spanning Tree的配置</vt:lpstr>
      <vt:lpstr>Spanning Tree的配置</vt:lpstr>
      <vt:lpstr>Spanning Tree的配置</vt:lpstr>
      <vt:lpstr>Spanning Tree的配置</vt:lpstr>
      <vt:lpstr>生成树配置实例</vt:lpstr>
      <vt:lpstr>生成树配置实例</vt:lpstr>
      <vt:lpstr>生成树配置实例</vt:lpstr>
      <vt:lpstr>生成树配置实例</vt:lpstr>
      <vt:lpstr>课程议题</vt:lpstr>
      <vt:lpstr>传统生成树的问题</vt:lpstr>
      <vt:lpstr>课程议题</vt:lpstr>
      <vt:lpstr>多生成树协议(MSTP)</vt:lpstr>
      <vt:lpstr>多生成树实例</vt:lpstr>
      <vt:lpstr>多生成树协议的区域</vt:lpstr>
      <vt:lpstr>多生成树协议的区域</vt:lpstr>
      <vt:lpstr>MSTP术语 </vt:lpstr>
      <vt:lpstr>MSTP术语</vt:lpstr>
      <vt:lpstr>课程议题</vt:lpstr>
      <vt:lpstr>配置MSTP——MSTP基本配置</vt:lpstr>
      <vt:lpstr>配置MSTP——MSTP属性配置</vt:lpstr>
      <vt:lpstr>配置MSTP——MSTP属性配置</vt:lpstr>
      <vt:lpstr>配置MSTP——查看MSTP属性</vt:lpstr>
      <vt:lpstr>配置MSTP——实现负载分担</vt:lpstr>
      <vt:lpstr>课程议题</vt:lpstr>
      <vt:lpstr>端口聚合概述</vt:lpstr>
      <vt:lpstr>端口聚合的流量平衡</vt:lpstr>
      <vt:lpstr>配置端口聚合的注意事项</vt:lpstr>
      <vt:lpstr>配置端口聚合</vt:lpstr>
      <vt:lpstr>配置端口聚合</vt:lpstr>
      <vt:lpstr>配置端口聚合</vt:lpstr>
      <vt:lpstr>端口聚合配置实例</vt:lpstr>
      <vt:lpstr>端口聚合配置实例</vt:lpstr>
      <vt:lpstr>幻灯片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Duanhq</dc:creator>
  <cp:lastModifiedBy>Windows 用户</cp:lastModifiedBy>
  <cp:revision>189</cp:revision>
  <dcterms:created xsi:type="dcterms:W3CDTF">2007-04-19T10:57:15Z</dcterms:created>
  <dcterms:modified xsi:type="dcterms:W3CDTF">2017-07-12T09:30:27Z</dcterms:modified>
</cp:coreProperties>
</file>