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445" r:id="rId3"/>
    <p:sldId id="270" r:id="rId4"/>
    <p:sldId id="279" r:id="rId5"/>
    <p:sldId id="356" r:id="rId6"/>
    <p:sldId id="410" r:id="rId7"/>
    <p:sldId id="411" r:id="rId8"/>
    <p:sldId id="414" r:id="rId9"/>
    <p:sldId id="446" r:id="rId10"/>
    <p:sldId id="416" r:id="rId11"/>
    <p:sldId id="419" r:id="rId12"/>
    <p:sldId id="420" r:id="rId13"/>
    <p:sldId id="421" r:id="rId14"/>
    <p:sldId id="440" r:id="rId15"/>
    <p:sldId id="418" r:id="rId16"/>
    <p:sldId id="422" r:id="rId17"/>
    <p:sldId id="423" r:id="rId18"/>
    <p:sldId id="444" r:id="rId19"/>
    <p:sldId id="451" r:id="rId20"/>
    <p:sldId id="424" r:id="rId21"/>
    <p:sldId id="448" r:id="rId22"/>
    <p:sldId id="449" r:id="rId23"/>
    <p:sldId id="450" r:id="rId24"/>
    <p:sldId id="442" r:id="rId25"/>
    <p:sldId id="426" r:id="rId26"/>
    <p:sldId id="428" r:id="rId27"/>
    <p:sldId id="441" r:id="rId28"/>
    <p:sldId id="429" r:id="rId29"/>
    <p:sldId id="431" r:id="rId30"/>
    <p:sldId id="432" r:id="rId31"/>
    <p:sldId id="434" r:id="rId32"/>
    <p:sldId id="435" r:id="rId33"/>
    <p:sldId id="436" r:id="rId34"/>
    <p:sldId id="437" r:id="rId35"/>
    <p:sldId id="258" r:id="rId3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DCA2"/>
    <a:srgbClr val="CED3DE"/>
    <a:srgbClr val="FFFFFF"/>
    <a:srgbClr val="A4001B"/>
    <a:srgbClr val="A50021"/>
    <a:srgbClr val="333399"/>
    <a:srgbClr val="FF9933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2" autoAdjust="0"/>
    <p:restoredTop sz="91268" autoAdjust="0"/>
  </p:normalViewPr>
  <p:slideViewPr>
    <p:cSldViewPr>
      <p:cViewPr varScale="1">
        <p:scale>
          <a:sx n="104" d="100"/>
          <a:sy n="104" d="100"/>
        </p:scale>
        <p:origin x="-18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80" d="100"/>
          <a:sy n="80" d="100"/>
        </p:scale>
        <p:origin x="-2352" y="16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fld id="{8C275775-4560-425E-ADE1-9DAE5EB381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65DF0-4AC3-4BDE-9043-B0B4204FD7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E87591-FF8D-48D7-A5A9-D59AABC1F83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划分前，只有</a:t>
            </a:r>
            <a:r>
              <a:rPr lang="en-US" altLang="zh-CN" dirty="0" smtClean="0"/>
              <a:t>172.16.0.0/16</a:t>
            </a:r>
            <a:r>
              <a:rPr lang="zh-CN" altLang="en-US" dirty="0" smtClean="0"/>
              <a:t>一个网络。</a:t>
            </a:r>
            <a:endParaRPr lang="en-US" altLang="zh-CN" dirty="0" smtClean="0"/>
          </a:p>
          <a:p>
            <a:r>
              <a:rPr lang="zh-CN" altLang="en-US" dirty="0" smtClean="0"/>
              <a:t>划分后，由于网络位多了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位，因此会划分出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个网络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50" y="928662"/>
            <a:ext cx="28575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B9ED6-A5CB-4AE2-B015-72BA25DDF6B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1:(1)</a:t>
            </a:r>
            <a:r>
              <a:rPr lang="zh-CN" altLang="en-US" dirty="0" smtClean="0"/>
              <a:t>这个一个标准的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类地址，网络地址</a:t>
            </a:r>
            <a:r>
              <a:rPr lang="en-US" altLang="zh-CN" dirty="0" smtClean="0"/>
              <a:t>172.16.0.0</a:t>
            </a:r>
            <a:r>
              <a:rPr lang="zh-CN" altLang="en-US" dirty="0" smtClean="0"/>
              <a:t>（可以不加子网掩码），广播地址：</a:t>
            </a:r>
            <a:r>
              <a:rPr lang="en-US" altLang="zh-CN" dirty="0" smtClean="0"/>
              <a:t>172.16.255.255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）有多少个子网，</a:t>
            </a:r>
            <a:r>
              <a:rPr lang="en-US" altLang="zh-CN" dirty="0" smtClean="0"/>
              <a:t>27-24=3,</a:t>
            </a:r>
            <a:r>
              <a:rPr lang="zh-CN" altLang="en-US" dirty="0" smtClean="0"/>
              <a:t>所以有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</a:t>
            </a:r>
            <a:r>
              <a:rPr lang="en-US" altLang="zh-CN" baseline="0" dirty="0" smtClean="0"/>
              <a:t>=8</a:t>
            </a:r>
            <a:r>
              <a:rPr lang="zh-CN" altLang="en-US" baseline="0" dirty="0" smtClean="0"/>
              <a:t>个子网，每个子网多少台主机，</a:t>
            </a:r>
            <a:r>
              <a:rPr lang="en-US" altLang="zh-CN" baseline="0" dirty="0" smtClean="0"/>
              <a:t>32-27=5.</a:t>
            </a:r>
            <a:r>
              <a:rPr lang="zh-CN" altLang="en-US" baseline="0" dirty="0" smtClean="0"/>
              <a:t>有</a:t>
            </a:r>
            <a:r>
              <a:rPr lang="en-US" altLang="zh-CN" baseline="0" dirty="0" smtClean="0"/>
              <a:t>2</a:t>
            </a:r>
            <a:r>
              <a:rPr lang="en-US" altLang="zh-CN" baseline="30000" dirty="0" smtClean="0"/>
              <a:t>5</a:t>
            </a:r>
            <a:r>
              <a:rPr lang="en-US" altLang="zh-CN" baseline="0" dirty="0" smtClean="0"/>
              <a:t>-2=30</a:t>
            </a:r>
            <a:r>
              <a:rPr lang="zh-CN" altLang="en-US" baseline="0" dirty="0" smtClean="0"/>
              <a:t>，有哪些合法的子网，每个子网有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个地址，从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开始不断增加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，所以有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32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96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128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160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192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224</a:t>
            </a:r>
            <a:r>
              <a:rPr lang="zh-CN" altLang="en-US" baseline="0" dirty="0" smtClean="0"/>
              <a:t>，因为主机地址为</a:t>
            </a:r>
            <a:r>
              <a:rPr lang="en-US" altLang="zh-CN" baseline="0" dirty="0" smtClean="0"/>
              <a:t>47</a:t>
            </a:r>
            <a:r>
              <a:rPr lang="zh-CN" altLang="en-US" baseline="0" dirty="0" smtClean="0"/>
              <a:t>少于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，所以这里网络地址为</a:t>
            </a:r>
            <a:r>
              <a:rPr lang="en-US" altLang="zh-CN" baseline="0" dirty="0" smtClean="0"/>
              <a:t>192.168.1.32/27,</a:t>
            </a:r>
            <a:r>
              <a:rPr lang="zh-CN" altLang="en-US" baseline="0" dirty="0" smtClean="0"/>
              <a:t>广播地址为下一个子网减</a:t>
            </a:r>
            <a:r>
              <a:rPr lang="en-US" altLang="zh-CN" baseline="0" dirty="0" smtClean="0"/>
              <a:t>1.</a:t>
            </a:r>
            <a:r>
              <a:rPr lang="zh-CN" altLang="en-US" baseline="0" dirty="0" smtClean="0"/>
              <a:t>即</a:t>
            </a:r>
            <a:r>
              <a:rPr lang="en-US" altLang="zh-CN" baseline="0" dirty="0" smtClean="0"/>
              <a:t>192.168.1.63/27</a:t>
            </a:r>
            <a:endParaRPr lang="en-US" altLang="zh-CN" baseline="30000" dirty="0" smtClean="0"/>
          </a:p>
          <a:p>
            <a:r>
              <a:rPr lang="en-US" altLang="zh-CN" sz="1200" baseline="0" dirty="0" smtClean="0">
                <a:latin typeface="+mj-ea"/>
                <a:ea typeface="+mj-ea"/>
              </a:rPr>
              <a:t>2</a:t>
            </a:r>
            <a:r>
              <a:rPr lang="zh-CN" altLang="en-US" sz="1200" baseline="0" dirty="0" smtClean="0">
                <a:latin typeface="+mj-ea"/>
                <a:ea typeface="+mj-ea"/>
              </a:rPr>
              <a:t>、（</a:t>
            </a:r>
            <a:r>
              <a:rPr lang="en-US" altLang="zh-CN" sz="1200" baseline="0" dirty="0" smtClean="0">
                <a:latin typeface="+mj-ea"/>
                <a:ea typeface="+mj-ea"/>
              </a:rPr>
              <a:t>1</a:t>
            </a:r>
            <a:r>
              <a:rPr lang="zh-CN" altLang="en-US" sz="1200" baseline="0" dirty="0" smtClean="0">
                <a:latin typeface="+mj-ea"/>
                <a:ea typeface="+mj-ea"/>
              </a:rPr>
              <a:t>）同上</a:t>
            </a:r>
            <a:r>
              <a:rPr lang="en-US" altLang="zh-CN" sz="1200" baseline="0" dirty="0" smtClean="0">
                <a:latin typeface="+mj-ea"/>
                <a:ea typeface="+mj-ea"/>
              </a:rPr>
              <a:t>28-24=4</a:t>
            </a:r>
            <a:r>
              <a:rPr lang="zh-CN" altLang="en-US" sz="1200" baseline="0" dirty="0" smtClean="0">
                <a:latin typeface="+mj-ea"/>
                <a:ea typeface="+mj-ea"/>
              </a:rPr>
              <a:t>，有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个子网，每个子网合法地址（</a:t>
            </a:r>
            <a:r>
              <a:rPr lang="en-US" altLang="zh-CN" sz="1200" baseline="0" dirty="0" smtClean="0">
                <a:latin typeface="+mj-ea"/>
                <a:ea typeface="+mj-ea"/>
              </a:rPr>
              <a:t>32-28=4</a:t>
            </a:r>
            <a:r>
              <a:rPr lang="zh-CN" altLang="en-US" sz="1200" baseline="0" dirty="0" smtClean="0">
                <a:latin typeface="+mj-ea"/>
                <a:ea typeface="+mj-ea"/>
              </a:rPr>
              <a:t>）</a:t>
            </a:r>
            <a:r>
              <a:rPr lang="en-US" altLang="zh-CN" sz="1200" baseline="0" dirty="0" smtClean="0">
                <a:latin typeface="+mj-ea"/>
                <a:ea typeface="+mj-ea"/>
              </a:rPr>
              <a:t>16-2=14</a:t>
            </a:r>
            <a:r>
              <a:rPr lang="zh-CN" altLang="en-US" sz="1200" baseline="0" dirty="0" smtClean="0">
                <a:latin typeface="+mj-ea"/>
                <a:ea typeface="+mj-ea"/>
              </a:rPr>
              <a:t>，每个子网有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个地址，每个子网从</a:t>
            </a:r>
            <a:r>
              <a:rPr lang="en-US" altLang="zh-CN" sz="1200" baseline="0" dirty="0" smtClean="0">
                <a:latin typeface="+mj-ea"/>
                <a:ea typeface="+mj-ea"/>
              </a:rPr>
              <a:t>0</a:t>
            </a:r>
            <a:r>
              <a:rPr lang="zh-CN" altLang="en-US" sz="1200" baseline="0" dirty="0" smtClean="0">
                <a:latin typeface="+mj-ea"/>
                <a:ea typeface="+mj-ea"/>
              </a:rPr>
              <a:t>开始增加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，也就是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的倍数（</a:t>
            </a:r>
            <a:r>
              <a:rPr lang="en-US" altLang="zh-CN" sz="1200" baseline="0" dirty="0" smtClean="0">
                <a:latin typeface="+mj-ea"/>
                <a:ea typeface="+mj-ea"/>
              </a:rPr>
              <a:t>0</a:t>
            </a:r>
            <a:r>
              <a:rPr lang="zh-CN" altLang="en-US" sz="1200" baseline="0" dirty="0" smtClean="0">
                <a:latin typeface="+mj-ea"/>
                <a:ea typeface="+mj-ea"/>
              </a:rPr>
              <a:t>、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、</a:t>
            </a:r>
            <a:r>
              <a:rPr lang="en-US" altLang="zh-CN" sz="1200" baseline="0" dirty="0" smtClean="0">
                <a:latin typeface="+mj-ea"/>
                <a:ea typeface="+mj-ea"/>
              </a:rPr>
              <a:t>32…),</a:t>
            </a:r>
            <a:r>
              <a:rPr lang="zh-CN" altLang="en-US" sz="1200" baseline="0" dirty="0" smtClean="0">
                <a:latin typeface="+mj-ea"/>
                <a:ea typeface="+mj-ea"/>
              </a:rPr>
              <a:t>主机地址</a:t>
            </a:r>
            <a:r>
              <a:rPr lang="en-US" altLang="zh-CN" sz="1200" baseline="0" dirty="0" smtClean="0">
                <a:latin typeface="+mj-ea"/>
                <a:ea typeface="+mj-ea"/>
              </a:rPr>
              <a:t>31</a:t>
            </a:r>
            <a:r>
              <a:rPr lang="zh-CN" altLang="en-US" sz="1200" baseline="0" dirty="0" smtClean="0">
                <a:latin typeface="+mj-ea"/>
                <a:ea typeface="+mj-ea"/>
              </a:rPr>
              <a:t>正好是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子网的广播地址，不能分配给主机。（</a:t>
            </a:r>
            <a:r>
              <a:rPr lang="en-US" altLang="zh-CN" sz="1200" baseline="0" dirty="0" smtClean="0">
                <a:latin typeface="+mj-ea"/>
                <a:ea typeface="+mj-ea"/>
              </a:rPr>
              <a:t>2</a:t>
            </a:r>
            <a:r>
              <a:rPr lang="zh-CN" altLang="en-US" sz="1200" baseline="0" dirty="0" smtClean="0">
                <a:latin typeface="+mj-ea"/>
                <a:ea typeface="+mj-ea"/>
              </a:rPr>
              <a:t>）</a:t>
            </a:r>
            <a:r>
              <a:rPr lang="en-US" altLang="zh-CN" sz="1200" baseline="0" dirty="0" smtClean="0">
                <a:latin typeface="+mj-ea"/>
                <a:ea typeface="+mj-ea"/>
              </a:rPr>
              <a:t>19-16=3</a:t>
            </a:r>
            <a:r>
              <a:rPr lang="zh-CN" altLang="en-US" sz="1200" baseline="0" dirty="0" smtClean="0">
                <a:latin typeface="+mj-ea"/>
                <a:ea typeface="+mj-ea"/>
              </a:rPr>
              <a:t>，有</a:t>
            </a:r>
            <a:r>
              <a:rPr lang="en-US" altLang="zh-CN" sz="1200" baseline="0" dirty="0" smtClean="0">
                <a:latin typeface="+mj-ea"/>
                <a:ea typeface="+mj-ea"/>
              </a:rPr>
              <a:t>8</a:t>
            </a:r>
            <a:r>
              <a:rPr lang="zh-CN" altLang="en-US" sz="1200" baseline="0" dirty="0" smtClean="0">
                <a:latin typeface="+mj-ea"/>
                <a:ea typeface="+mj-ea"/>
              </a:rPr>
              <a:t>个子网，每个子网有（</a:t>
            </a:r>
            <a:r>
              <a:rPr lang="en-US" altLang="zh-CN" sz="1200" baseline="0" dirty="0" smtClean="0">
                <a:latin typeface="+mj-ea"/>
                <a:ea typeface="+mj-ea"/>
              </a:rPr>
              <a:t>32-19=13</a:t>
            </a:r>
            <a:r>
              <a:rPr lang="zh-CN" altLang="en-US" sz="1200" baseline="0" dirty="0" smtClean="0">
                <a:latin typeface="+mj-ea"/>
                <a:ea typeface="+mj-ea"/>
              </a:rPr>
              <a:t>）</a:t>
            </a:r>
            <a:r>
              <a:rPr lang="en-US" altLang="zh-CN" sz="1200" baseline="0" dirty="0" smtClean="0">
                <a:latin typeface="+mj-ea"/>
                <a:ea typeface="+mj-ea"/>
              </a:rPr>
              <a:t>8192</a:t>
            </a:r>
            <a:r>
              <a:rPr lang="zh-CN" altLang="en-US" sz="1200" baseline="0" dirty="0" smtClean="0">
                <a:latin typeface="+mj-ea"/>
                <a:ea typeface="+mj-ea"/>
              </a:rPr>
              <a:t>地址，所以有</a:t>
            </a:r>
            <a:r>
              <a:rPr lang="en-US" altLang="zh-CN" sz="1200" baseline="0" dirty="0" smtClean="0">
                <a:latin typeface="+mj-ea"/>
                <a:ea typeface="+mj-ea"/>
              </a:rPr>
              <a:t>0.0 32.0 64.0…,10.255</a:t>
            </a:r>
            <a:r>
              <a:rPr lang="zh-CN" altLang="en-US" sz="1200" baseline="0" dirty="0" smtClean="0">
                <a:latin typeface="+mj-ea"/>
                <a:ea typeface="+mj-ea"/>
              </a:rPr>
              <a:t>的网络地址为</a:t>
            </a:r>
            <a:r>
              <a:rPr lang="en-US" altLang="zh-CN" sz="1200" baseline="0" dirty="0" smtClean="0">
                <a:latin typeface="+mj-ea"/>
                <a:ea typeface="+mj-ea"/>
              </a:rPr>
              <a:t>172.16.0.0/19</a:t>
            </a:r>
            <a:r>
              <a:rPr lang="zh-CN" altLang="en-US" sz="1200" baseline="0" dirty="0" smtClean="0">
                <a:latin typeface="+mj-ea"/>
                <a:ea typeface="+mj-ea"/>
              </a:rPr>
              <a:t>，广播地址为</a:t>
            </a:r>
            <a:r>
              <a:rPr lang="en-US" altLang="zh-CN" sz="1200" baseline="0" dirty="0" smtClean="0">
                <a:latin typeface="+mj-ea"/>
                <a:ea typeface="+mj-ea"/>
              </a:rPr>
              <a:t>172.16.31.255/19</a:t>
            </a:r>
            <a:r>
              <a:rPr lang="zh-CN" altLang="en-US" sz="1200" baseline="0" dirty="0" smtClean="0">
                <a:latin typeface="+mj-ea"/>
                <a:ea typeface="+mj-ea"/>
              </a:rPr>
              <a:t>，可以分配给主机</a:t>
            </a:r>
            <a:endParaRPr lang="en-US" altLang="zh-CN" sz="1200" baseline="0" dirty="0" smtClean="0">
              <a:latin typeface="+mj-ea"/>
              <a:ea typeface="+mj-ea"/>
            </a:endParaRPr>
          </a:p>
          <a:p>
            <a:r>
              <a:rPr lang="en-US" altLang="zh-CN" sz="1200" baseline="0" dirty="0" smtClean="0">
                <a:latin typeface="+mj-ea"/>
                <a:ea typeface="+mj-ea"/>
              </a:rPr>
              <a:t>3</a:t>
            </a:r>
            <a:r>
              <a:rPr lang="zh-CN" altLang="en-US" sz="1200" baseline="0" dirty="0" smtClean="0">
                <a:latin typeface="+mj-ea"/>
                <a:ea typeface="+mj-ea"/>
              </a:rPr>
              <a:t>、每个子网有（</a:t>
            </a:r>
            <a:r>
              <a:rPr lang="en-US" altLang="zh-CN" sz="1200" baseline="0" dirty="0" smtClean="0">
                <a:latin typeface="+mj-ea"/>
                <a:ea typeface="+mj-ea"/>
              </a:rPr>
              <a:t>32-28=4</a:t>
            </a:r>
            <a:r>
              <a:rPr lang="zh-CN" altLang="en-US" sz="1200" baseline="0" dirty="0" smtClean="0">
                <a:latin typeface="+mj-ea"/>
                <a:ea typeface="+mj-ea"/>
              </a:rPr>
              <a:t>）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个地址，合法子网为（</a:t>
            </a:r>
            <a:r>
              <a:rPr lang="en-US" altLang="zh-CN" sz="1200" baseline="0" dirty="0" smtClean="0">
                <a:latin typeface="+mj-ea"/>
                <a:ea typeface="+mj-ea"/>
              </a:rPr>
              <a:t>0</a:t>
            </a:r>
            <a:r>
              <a:rPr lang="zh-CN" altLang="en-US" sz="1200" baseline="0" dirty="0" smtClean="0">
                <a:latin typeface="+mj-ea"/>
                <a:ea typeface="+mj-ea"/>
              </a:rPr>
              <a:t>、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、</a:t>
            </a:r>
            <a:r>
              <a:rPr lang="en-US" altLang="zh-CN" sz="1200" baseline="0" dirty="0" smtClean="0">
                <a:latin typeface="+mj-ea"/>
                <a:ea typeface="+mj-ea"/>
              </a:rPr>
              <a:t>32</a:t>
            </a:r>
            <a:r>
              <a:rPr lang="zh-CN" altLang="en-US" sz="1200" baseline="0" dirty="0" smtClean="0">
                <a:latin typeface="+mj-ea"/>
                <a:ea typeface="+mj-ea"/>
              </a:rPr>
              <a:t>、</a:t>
            </a:r>
            <a:r>
              <a:rPr lang="en-US" altLang="zh-CN" sz="1200" baseline="0" dirty="0" smtClean="0">
                <a:latin typeface="+mj-ea"/>
                <a:ea typeface="+mj-ea"/>
              </a:rPr>
              <a:t>48</a:t>
            </a:r>
            <a:r>
              <a:rPr lang="zh-CN" altLang="en-US" sz="1200" baseline="0" dirty="0" smtClean="0">
                <a:latin typeface="+mj-ea"/>
                <a:ea typeface="+mj-ea"/>
              </a:rPr>
              <a:t>、</a:t>
            </a:r>
            <a:r>
              <a:rPr lang="en-US" altLang="zh-CN" sz="1200" baseline="0" dirty="0" smtClean="0">
                <a:latin typeface="+mj-ea"/>
                <a:ea typeface="+mj-ea"/>
              </a:rPr>
              <a:t>64…</a:t>
            </a:r>
            <a:r>
              <a:rPr lang="zh-CN" altLang="en-US" sz="1200" baseline="0" dirty="0" smtClean="0">
                <a:latin typeface="+mj-ea"/>
                <a:ea typeface="+mj-ea"/>
              </a:rPr>
              <a:t>）。所以</a:t>
            </a:r>
            <a:r>
              <a:rPr lang="en-US" altLang="zh-CN" sz="1200" baseline="0" dirty="0" smtClean="0">
                <a:latin typeface="+mj-ea"/>
                <a:ea typeface="+mj-ea"/>
              </a:rPr>
              <a:t>53</a:t>
            </a:r>
            <a:r>
              <a:rPr lang="zh-CN" altLang="en-US" sz="1200" baseline="0" dirty="0" smtClean="0">
                <a:latin typeface="+mj-ea"/>
                <a:ea typeface="+mj-ea"/>
              </a:rPr>
              <a:t>和</a:t>
            </a:r>
            <a:r>
              <a:rPr lang="en-US" altLang="zh-CN" sz="1200" baseline="0" dirty="0" smtClean="0">
                <a:latin typeface="+mj-ea"/>
                <a:ea typeface="+mj-ea"/>
              </a:rPr>
              <a:t>61</a:t>
            </a:r>
            <a:r>
              <a:rPr lang="zh-CN" altLang="en-US" sz="1200" baseline="0" dirty="0" smtClean="0">
                <a:latin typeface="+mj-ea"/>
                <a:ea typeface="+mj-ea"/>
              </a:rPr>
              <a:t>在一个子网（</a:t>
            </a:r>
            <a:r>
              <a:rPr lang="en-US" altLang="zh-CN" sz="1200" baseline="0" dirty="0" smtClean="0">
                <a:latin typeface="+mj-ea"/>
                <a:ea typeface="+mj-ea"/>
              </a:rPr>
              <a:t>48</a:t>
            </a:r>
            <a:r>
              <a:rPr lang="zh-CN" altLang="en-US" sz="1200" baseline="0" dirty="0" smtClean="0">
                <a:latin typeface="+mj-ea"/>
                <a:ea typeface="+mj-ea"/>
              </a:rPr>
              <a:t>），其他两个分别在</a:t>
            </a:r>
            <a:r>
              <a:rPr lang="en-US" altLang="zh-CN" sz="1200" baseline="0" dirty="0" smtClean="0">
                <a:latin typeface="+mj-ea"/>
                <a:ea typeface="+mj-ea"/>
              </a:rPr>
              <a:t>16</a:t>
            </a:r>
            <a:r>
              <a:rPr lang="zh-CN" altLang="en-US" sz="1200" baseline="0" dirty="0" smtClean="0">
                <a:latin typeface="+mj-ea"/>
                <a:ea typeface="+mj-ea"/>
              </a:rPr>
              <a:t>和</a:t>
            </a:r>
            <a:r>
              <a:rPr lang="en-US" altLang="zh-CN" sz="1200" baseline="0" dirty="0" smtClean="0">
                <a:latin typeface="+mj-ea"/>
                <a:ea typeface="+mj-ea"/>
              </a:rPr>
              <a:t>32</a:t>
            </a:r>
            <a:r>
              <a:rPr lang="zh-CN" altLang="en-US" sz="1200" baseline="0" dirty="0" smtClean="0">
                <a:latin typeface="+mj-ea"/>
                <a:ea typeface="+mj-ea"/>
              </a:rPr>
              <a:t>子网中。</a:t>
            </a:r>
            <a:endParaRPr lang="en-US" altLang="zh-CN" sz="1200" baseline="0" dirty="0" smtClean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172.16.1.0/24</a:t>
            </a:r>
          </a:p>
          <a:p>
            <a:r>
              <a:rPr lang="en-US" altLang="zh-CN" dirty="0" smtClean="0"/>
              <a:t>172.16.2.0/24</a:t>
            </a:r>
          </a:p>
          <a:p>
            <a:r>
              <a:rPr lang="en-US" altLang="zh-CN" dirty="0" smtClean="0"/>
              <a:t>172.16.3.32/27(</a:t>
            </a:r>
            <a:r>
              <a:rPr lang="zh-CN" altLang="en-US" dirty="0" smtClean="0"/>
              <a:t>此处使用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6…</a:t>
            </a:r>
            <a:r>
              <a:rPr lang="zh-CN" altLang="en-US" dirty="0" smtClean="0"/>
              <a:t>是因为连续的地址不会导致浪费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172.16.3.64/27</a:t>
            </a:r>
          </a:p>
          <a:p>
            <a:r>
              <a:rPr lang="en-US" altLang="zh-CN" dirty="0" smtClean="0"/>
              <a:t>172.16.3.96/27</a:t>
            </a:r>
          </a:p>
          <a:p>
            <a:r>
              <a:rPr lang="en-US" altLang="zh-CN" dirty="0" smtClean="0"/>
              <a:t>172.16.3.128/30(</a:t>
            </a:r>
            <a:r>
              <a:rPr lang="zh-CN" altLang="en-US" dirty="0" smtClean="0"/>
              <a:t>此处使用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也是一样，使用连续的地址不至于浪费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50" y="1000100"/>
            <a:ext cx="28575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20A4-954A-48F8-9EBC-9AECA443F50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参考答案（答案不止一个</a:t>
            </a:r>
            <a:r>
              <a:rPr lang="zh-CN" altLang="en-US" dirty="0" smtClean="0"/>
              <a:t>）：</a:t>
            </a:r>
            <a:endParaRPr lang="zh-CN" altLang="en-US" dirty="0"/>
          </a:p>
          <a:p>
            <a:r>
              <a:rPr lang="zh-CN" altLang="en-US" dirty="0"/>
              <a:t>容纳</a:t>
            </a:r>
            <a:r>
              <a:rPr lang="en-US" altLang="zh-CN" dirty="0"/>
              <a:t>100</a:t>
            </a:r>
            <a:r>
              <a:rPr lang="zh-CN" altLang="en-US" dirty="0"/>
              <a:t>台主机的子网： 	 </a:t>
            </a:r>
            <a:r>
              <a:rPr lang="en-US" altLang="zh-CN" dirty="0"/>
              <a:t>192.168.1.0 /25      	126     	</a:t>
            </a:r>
            <a:r>
              <a:rPr lang="en-US" altLang="zh-CN" dirty="0" smtClean="0"/>
              <a:t>192.168.1.127</a:t>
            </a:r>
            <a:r>
              <a:rPr lang="zh-CN" altLang="en-US" dirty="0" smtClean="0"/>
              <a:t>（块的大小是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，子网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开始还是</a:t>
            </a:r>
            <a:r>
              <a:rPr lang="en-US" altLang="zh-CN" dirty="0" smtClean="0"/>
              <a:t>128</a:t>
            </a:r>
            <a:r>
              <a:rPr lang="zh-CN" altLang="en-US" dirty="0" smtClean="0"/>
              <a:t>随你，这里从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开始）</a:t>
            </a:r>
            <a:endParaRPr lang="en-US" altLang="zh-CN" dirty="0"/>
          </a:p>
          <a:p>
            <a:r>
              <a:rPr lang="zh-CN" altLang="en-US" dirty="0"/>
              <a:t>容纳</a:t>
            </a:r>
            <a:r>
              <a:rPr lang="en-US" altLang="zh-CN" dirty="0"/>
              <a:t>50</a:t>
            </a:r>
            <a:r>
              <a:rPr lang="zh-CN" altLang="en-US" dirty="0"/>
              <a:t>台主机的子网： 	 </a:t>
            </a:r>
            <a:r>
              <a:rPr lang="en-US" altLang="zh-CN" dirty="0"/>
              <a:t>192.168.1.128 /26     </a:t>
            </a:r>
            <a:r>
              <a:rPr lang="en-US" altLang="zh-CN" dirty="0" smtClean="0"/>
              <a:t> 62          192.168.1.191</a:t>
            </a:r>
            <a:r>
              <a:rPr lang="zh-CN" altLang="en-US" dirty="0" smtClean="0"/>
              <a:t>（块的大小是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128</a:t>
            </a:r>
            <a:r>
              <a:rPr lang="zh-CN" altLang="en-US" dirty="0" smtClean="0"/>
              <a:t>正好能被</a:t>
            </a:r>
            <a:r>
              <a:rPr lang="en-US" altLang="zh-CN" dirty="0" smtClean="0"/>
              <a:t>64</a:t>
            </a:r>
            <a:r>
              <a:rPr lang="zh-CN" altLang="en-US" dirty="0" smtClean="0"/>
              <a:t>整除，所以可以从</a:t>
            </a:r>
            <a:r>
              <a:rPr lang="en-US" altLang="zh-CN" dirty="0" smtClean="0"/>
              <a:t>128</a:t>
            </a:r>
            <a:r>
              <a:rPr lang="zh-CN" altLang="en-US" dirty="0" smtClean="0"/>
              <a:t>开始，因为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127</a:t>
            </a:r>
            <a:r>
              <a:rPr lang="zh-CN" altLang="en-US" dirty="0" smtClean="0"/>
              <a:t>被</a:t>
            </a:r>
            <a:r>
              <a:rPr lang="zh-CN" altLang="en-US" dirty="0" smtClean="0"/>
              <a:t>使用）</a:t>
            </a:r>
            <a:endParaRPr lang="en-US" altLang="zh-CN" dirty="0"/>
          </a:p>
          <a:p>
            <a:r>
              <a:rPr lang="zh-CN" altLang="en-US" dirty="0"/>
              <a:t>容纳</a:t>
            </a:r>
            <a:r>
              <a:rPr lang="en-US" altLang="zh-CN" dirty="0"/>
              <a:t>25</a:t>
            </a:r>
            <a:r>
              <a:rPr lang="zh-CN" altLang="en-US" dirty="0"/>
              <a:t>台主机的子网一： </a:t>
            </a:r>
            <a:r>
              <a:rPr lang="en-US" altLang="zh-CN" dirty="0"/>
              <a:t>192.168.1.192 /27      	30    	192.168.1.223</a:t>
            </a:r>
          </a:p>
          <a:p>
            <a:r>
              <a:rPr lang="zh-CN" altLang="en-US" dirty="0"/>
              <a:t>容纳</a:t>
            </a:r>
            <a:r>
              <a:rPr lang="en-US" altLang="zh-CN" dirty="0"/>
              <a:t>25</a:t>
            </a:r>
            <a:r>
              <a:rPr lang="zh-CN" altLang="en-US" dirty="0"/>
              <a:t>台主机的子网二： </a:t>
            </a:r>
            <a:r>
              <a:rPr lang="en-US" altLang="zh-CN" dirty="0"/>
              <a:t>192.168.1.224 /27      	30    	192.168.1.255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50" y="1000100"/>
            <a:ext cx="28575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4EB22-6AE2-4B74-B03B-A72BA3E80FB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B9ED6-A5CB-4AE2-B015-72BA25DDF6B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076FD-36DE-4F93-BBA3-782EA2486F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 algn="just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90A31-7840-4BC4-A7F2-26D00256275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　　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FC21F-BBF4-432A-9F0D-93B73E452A9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E2A9BD77-0A60-47B2-83EA-D5365E84D4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4E0405E7-C239-49C0-9ACD-3C34046F0D51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61FCED97-A9EF-448B-BA0A-96983CF0D33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04025" y="61928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3C3B4F40-CBC9-470D-8DAF-9AE0218018C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91513" cy="44211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04025" y="61928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D26AC0D0-7E15-4D82-8B7A-E204DA477A4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7A940753-648D-42FE-A0A9-726ED639D75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2F11E6D2-91D2-4517-8417-93F5B9F16B9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C8359030-DB3A-471B-B4BF-A4135FB927E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A2E3E3F3-FA65-44A2-8ACB-FA08715C04D4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4D84C066-11EC-4131-9C3E-EACAE1C7303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" name="图片 3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040E98CE-738A-4850-9048-00C335063F0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3" name="图片 2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691A9DA2-1A5D-4D1A-B51D-32FC6DD5C7F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60D6072A-4CA8-4EFA-880D-AE7B01F5646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正文</a:t>
            </a:r>
          </a:p>
          <a:p>
            <a:pPr lvl="3"/>
            <a:endParaRPr lang="zh-CN" altLang="en-US" smtClean="0"/>
          </a:p>
          <a:p>
            <a:pPr lvl="3"/>
            <a:endParaRPr lang="zh-CN" altLang="en-US" smtClean="0"/>
          </a:p>
          <a:p>
            <a:pPr lvl="3"/>
            <a:endParaRPr lang="en-US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928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1" sz="1600" b="1" i="1">
                <a:solidFill>
                  <a:srgbClr val="A4001B"/>
                </a:solidFill>
                <a:effectLst/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 -</a:t>
            </a:r>
            <a:fld id="{EFC586B4-F1A7-431C-86FC-0C54C56D19D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A4001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æ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2786058"/>
            <a:ext cx="8229600" cy="1225550"/>
          </a:xfrm>
        </p:spPr>
        <p:txBody>
          <a:bodyPr/>
          <a:lstStyle/>
          <a:p>
            <a:pPr algn="ctr">
              <a:buNone/>
            </a:pPr>
            <a:r>
              <a:rPr lang="zh-CN" altLang="en-US" sz="4000" dirty="0" smtClean="0"/>
              <a:t>第</a:t>
            </a:r>
            <a:r>
              <a:rPr lang="en-US" sz="4000" dirty="0" smtClean="0"/>
              <a:t>6</a:t>
            </a:r>
            <a:r>
              <a:rPr lang="zh-CN" altLang="en-US" sz="4000" dirty="0" smtClean="0"/>
              <a:t>章</a:t>
            </a:r>
            <a:r>
              <a:rPr lang="en-US" sz="4000" dirty="0" smtClean="0"/>
              <a:t>  IP</a:t>
            </a:r>
            <a:r>
              <a:rPr lang="zh-CN" altLang="en-US" sz="4000" dirty="0" smtClean="0"/>
              <a:t>协议及子网规划</a:t>
            </a:r>
            <a:endParaRPr lang="zh-CN" altLang="en-US" sz="3800" b="1" dirty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000108"/>
            <a:ext cx="53578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网络互联网技术</a:t>
            </a: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》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IPv4</a:t>
            </a:r>
            <a:r>
              <a:rPr lang="zh-CN" altLang="en-US"/>
              <a:t>地址的分类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0" y="2132856"/>
            <a:ext cx="4899321" cy="2995656"/>
            <a:chOff x="1112838" y="1916113"/>
            <a:chExt cx="6772275" cy="3860472"/>
          </a:xfrm>
        </p:grpSpPr>
        <p:sp>
          <p:nvSpPr>
            <p:cNvPr id="432132" name="Rectangle 4"/>
            <p:cNvSpPr>
              <a:spLocks noChangeArrowheads="1"/>
            </p:cNvSpPr>
            <p:nvPr/>
          </p:nvSpPr>
          <p:spPr bwMode="auto">
            <a:xfrm>
              <a:off x="1835150" y="2276475"/>
              <a:ext cx="1512888" cy="3587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effectLst/>
                  <a:ea typeface="宋体" pitchFamily="2" charset="-122"/>
                </a:rPr>
                <a:t>0NNNNNNN</a:t>
              </a:r>
            </a:p>
          </p:txBody>
        </p:sp>
        <p:sp>
          <p:nvSpPr>
            <p:cNvPr id="432133" name="Rectangle 5"/>
            <p:cNvSpPr>
              <a:spLocks noChangeArrowheads="1"/>
            </p:cNvSpPr>
            <p:nvPr/>
          </p:nvSpPr>
          <p:spPr bwMode="auto">
            <a:xfrm>
              <a:off x="3346450" y="2276475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Host</a:t>
              </a:r>
            </a:p>
          </p:txBody>
        </p:sp>
        <p:sp>
          <p:nvSpPr>
            <p:cNvPr id="432134" name="Rectangle 6"/>
            <p:cNvSpPr>
              <a:spLocks noChangeArrowheads="1"/>
            </p:cNvSpPr>
            <p:nvPr/>
          </p:nvSpPr>
          <p:spPr bwMode="auto">
            <a:xfrm>
              <a:off x="4860925" y="2276475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Host</a:t>
              </a:r>
            </a:p>
          </p:txBody>
        </p:sp>
        <p:sp>
          <p:nvSpPr>
            <p:cNvPr id="432135" name="Rectangle 7"/>
            <p:cNvSpPr>
              <a:spLocks noChangeArrowheads="1"/>
            </p:cNvSpPr>
            <p:nvPr/>
          </p:nvSpPr>
          <p:spPr bwMode="auto">
            <a:xfrm>
              <a:off x="6372225" y="2276475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effectLst/>
                  <a:ea typeface="宋体" pitchFamily="2" charset="-122"/>
                </a:rPr>
                <a:t>Host</a:t>
              </a:r>
            </a:p>
          </p:txBody>
        </p:sp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1763713" y="1916113"/>
              <a:ext cx="6119812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1                     8 9                   16  17                 24  25                32</a:t>
              </a:r>
            </a:p>
          </p:txBody>
        </p:sp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1114425" y="2276475"/>
              <a:ext cx="649288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A</a:t>
              </a:r>
              <a:r>
                <a:rPr lang="zh-CN" altLang="en-US" sz="1100" b="1">
                  <a:effectLst/>
                  <a:ea typeface="宋体" pitchFamily="2" charset="-122"/>
                </a:rPr>
                <a:t>类：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1112838" y="2997200"/>
              <a:ext cx="649287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B</a:t>
              </a:r>
              <a:r>
                <a:rPr lang="zh-CN" altLang="en-US" sz="1100" b="1">
                  <a:effectLst/>
                  <a:ea typeface="宋体" pitchFamily="2" charset="-122"/>
                </a:rPr>
                <a:t>类：</a:t>
              </a:r>
            </a:p>
          </p:txBody>
        </p:sp>
        <p:sp>
          <p:nvSpPr>
            <p:cNvPr id="432139" name="Rectangle 11"/>
            <p:cNvSpPr>
              <a:spLocks noChangeArrowheads="1"/>
            </p:cNvSpPr>
            <p:nvPr/>
          </p:nvSpPr>
          <p:spPr bwMode="auto">
            <a:xfrm>
              <a:off x="1833563" y="2997200"/>
              <a:ext cx="1512887" cy="3587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10NNNNNN</a:t>
              </a:r>
            </a:p>
          </p:txBody>
        </p:sp>
        <p:sp>
          <p:nvSpPr>
            <p:cNvPr id="432140" name="Rectangle 12"/>
            <p:cNvSpPr>
              <a:spLocks noChangeArrowheads="1"/>
            </p:cNvSpPr>
            <p:nvPr/>
          </p:nvSpPr>
          <p:spPr bwMode="auto">
            <a:xfrm>
              <a:off x="3344863" y="2997200"/>
              <a:ext cx="1512887" cy="3587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Network</a:t>
              </a:r>
            </a:p>
          </p:txBody>
        </p:sp>
        <p:sp>
          <p:nvSpPr>
            <p:cNvPr id="432141" name="Rectangle 13"/>
            <p:cNvSpPr>
              <a:spLocks noChangeArrowheads="1"/>
            </p:cNvSpPr>
            <p:nvPr/>
          </p:nvSpPr>
          <p:spPr bwMode="auto">
            <a:xfrm>
              <a:off x="4859338" y="2997200"/>
              <a:ext cx="1512887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Host</a:t>
              </a:r>
            </a:p>
          </p:txBody>
        </p:sp>
        <p:sp>
          <p:nvSpPr>
            <p:cNvPr id="432142" name="Rectangle 14"/>
            <p:cNvSpPr>
              <a:spLocks noChangeArrowheads="1"/>
            </p:cNvSpPr>
            <p:nvPr/>
          </p:nvSpPr>
          <p:spPr bwMode="auto">
            <a:xfrm>
              <a:off x="6370638" y="2997200"/>
              <a:ext cx="1512887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Host</a:t>
              </a:r>
            </a:p>
          </p:txBody>
        </p:sp>
        <p:sp>
          <p:nvSpPr>
            <p:cNvPr id="432143" name="Text Box 15"/>
            <p:cNvSpPr txBox="1">
              <a:spLocks noChangeArrowheads="1"/>
            </p:cNvSpPr>
            <p:nvPr/>
          </p:nvSpPr>
          <p:spPr bwMode="auto">
            <a:xfrm>
              <a:off x="2051050" y="2635250"/>
              <a:ext cx="1081088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（</a:t>
              </a:r>
              <a:r>
                <a:rPr lang="en-US" altLang="zh-CN" sz="1100" b="1">
                  <a:effectLst/>
                  <a:ea typeface="宋体" pitchFamily="2" charset="-122"/>
                </a:rPr>
                <a:t>1~126</a:t>
              </a:r>
              <a:r>
                <a:rPr lang="zh-CN" altLang="en-US" sz="1100" b="1">
                  <a:effectLst/>
                  <a:ea typeface="宋体" pitchFamily="2" charset="-122"/>
                </a:rPr>
                <a:t>）</a:t>
              </a:r>
            </a:p>
          </p:txBody>
        </p:sp>
        <p:sp>
          <p:nvSpPr>
            <p:cNvPr id="432144" name="Text Box 16"/>
            <p:cNvSpPr txBox="1">
              <a:spLocks noChangeArrowheads="1"/>
            </p:cNvSpPr>
            <p:nvPr/>
          </p:nvSpPr>
          <p:spPr bwMode="auto">
            <a:xfrm>
              <a:off x="1979613" y="3355975"/>
              <a:ext cx="1223962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（</a:t>
              </a:r>
              <a:r>
                <a:rPr lang="en-US" altLang="zh-CN" sz="1100" b="1">
                  <a:effectLst/>
                  <a:ea typeface="宋体" pitchFamily="2" charset="-122"/>
                </a:rPr>
                <a:t>128~191</a:t>
              </a:r>
              <a:r>
                <a:rPr lang="zh-CN" altLang="en-US" sz="1100" b="1">
                  <a:effectLst/>
                  <a:ea typeface="宋体" pitchFamily="2" charset="-122"/>
                </a:rPr>
                <a:t>）</a:t>
              </a:r>
            </a:p>
          </p:txBody>
        </p:sp>
        <p:sp>
          <p:nvSpPr>
            <p:cNvPr id="432145" name="Text Box 17"/>
            <p:cNvSpPr txBox="1">
              <a:spLocks noChangeArrowheads="1"/>
            </p:cNvSpPr>
            <p:nvPr/>
          </p:nvSpPr>
          <p:spPr bwMode="auto">
            <a:xfrm>
              <a:off x="1114425" y="3716338"/>
              <a:ext cx="649288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C</a:t>
              </a:r>
              <a:r>
                <a:rPr lang="zh-CN" altLang="en-US" sz="1100" b="1">
                  <a:effectLst/>
                  <a:ea typeface="宋体" pitchFamily="2" charset="-122"/>
                </a:rPr>
                <a:t>类：</a:t>
              </a:r>
            </a:p>
          </p:txBody>
        </p:sp>
        <p:sp>
          <p:nvSpPr>
            <p:cNvPr id="432146" name="Rectangle 18"/>
            <p:cNvSpPr>
              <a:spLocks noChangeArrowheads="1"/>
            </p:cNvSpPr>
            <p:nvPr/>
          </p:nvSpPr>
          <p:spPr bwMode="auto">
            <a:xfrm>
              <a:off x="1835150" y="3716338"/>
              <a:ext cx="1512888" cy="3587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110NNNNN</a:t>
              </a:r>
            </a:p>
          </p:txBody>
        </p:sp>
        <p:sp>
          <p:nvSpPr>
            <p:cNvPr id="432147" name="Rectangle 19"/>
            <p:cNvSpPr>
              <a:spLocks noChangeArrowheads="1"/>
            </p:cNvSpPr>
            <p:nvPr/>
          </p:nvSpPr>
          <p:spPr bwMode="auto">
            <a:xfrm>
              <a:off x="3346450" y="3716338"/>
              <a:ext cx="1512888" cy="3587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Network</a:t>
              </a:r>
            </a:p>
          </p:txBody>
        </p:sp>
        <p:sp>
          <p:nvSpPr>
            <p:cNvPr id="432148" name="Rectangle 20"/>
            <p:cNvSpPr>
              <a:spLocks noChangeArrowheads="1"/>
            </p:cNvSpPr>
            <p:nvPr/>
          </p:nvSpPr>
          <p:spPr bwMode="auto">
            <a:xfrm>
              <a:off x="4860925" y="3716338"/>
              <a:ext cx="1512888" cy="3587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Network</a:t>
              </a:r>
            </a:p>
          </p:txBody>
        </p:sp>
        <p:sp>
          <p:nvSpPr>
            <p:cNvPr id="432149" name="Rectangle 21"/>
            <p:cNvSpPr>
              <a:spLocks noChangeArrowheads="1"/>
            </p:cNvSpPr>
            <p:nvPr/>
          </p:nvSpPr>
          <p:spPr bwMode="auto">
            <a:xfrm>
              <a:off x="6372225" y="3716338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Host</a:t>
              </a:r>
            </a:p>
          </p:txBody>
        </p:sp>
        <p:sp>
          <p:nvSpPr>
            <p:cNvPr id="432150" name="Text Box 22"/>
            <p:cNvSpPr txBox="1">
              <a:spLocks noChangeArrowheads="1"/>
            </p:cNvSpPr>
            <p:nvPr/>
          </p:nvSpPr>
          <p:spPr bwMode="auto">
            <a:xfrm>
              <a:off x="1981200" y="4075113"/>
              <a:ext cx="1223963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（</a:t>
              </a:r>
              <a:r>
                <a:rPr lang="en-US" altLang="zh-CN" sz="1100" b="1">
                  <a:effectLst/>
                  <a:ea typeface="宋体" pitchFamily="2" charset="-122"/>
                </a:rPr>
                <a:t>192~223</a:t>
              </a:r>
              <a:r>
                <a:rPr lang="zh-CN" altLang="en-US" sz="1100" b="1">
                  <a:effectLst/>
                  <a:ea typeface="宋体" pitchFamily="2" charset="-122"/>
                </a:rPr>
                <a:t>）</a:t>
              </a:r>
            </a:p>
          </p:txBody>
        </p:sp>
        <p:sp>
          <p:nvSpPr>
            <p:cNvPr id="432151" name="Text Box 23"/>
            <p:cNvSpPr txBox="1">
              <a:spLocks noChangeArrowheads="1"/>
            </p:cNvSpPr>
            <p:nvPr/>
          </p:nvSpPr>
          <p:spPr bwMode="auto">
            <a:xfrm>
              <a:off x="1114425" y="4419600"/>
              <a:ext cx="649288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D</a:t>
              </a:r>
              <a:r>
                <a:rPr lang="zh-CN" altLang="en-US" sz="1100" b="1">
                  <a:effectLst/>
                  <a:ea typeface="宋体" pitchFamily="2" charset="-122"/>
                </a:rPr>
                <a:t>类：</a:t>
              </a:r>
            </a:p>
          </p:txBody>
        </p:sp>
        <p:sp>
          <p:nvSpPr>
            <p:cNvPr id="432152" name="Rectangle 24"/>
            <p:cNvSpPr>
              <a:spLocks noChangeArrowheads="1"/>
            </p:cNvSpPr>
            <p:nvPr/>
          </p:nvSpPr>
          <p:spPr bwMode="auto">
            <a:xfrm>
              <a:off x="1835150" y="4419600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1110MMMM</a:t>
              </a:r>
            </a:p>
          </p:txBody>
        </p:sp>
        <p:sp>
          <p:nvSpPr>
            <p:cNvPr id="432153" name="Rectangle 25"/>
            <p:cNvSpPr>
              <a:spLocks noChangeArrowheads="1"/>
            </p:cNvSpPr>
            <p:nvPr/>
          </p:nvSpPr>
          <p:spPr bwMode="auto">
            <a:xfrm>
              <a:off x="3346450" y="4419600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多播组</a:t>
              </a:r>
            </a:p>
          </p:txBody>
        </p:sp>
        <p:sp>
          <p:nvSpPr>
            <p:cNvPr id="432154" name="Rectangle 26"/>
            <p:cNvSpPr>
              <a:spLocks noChangeArrowheads="1"/>
            </p:cNvSpPr>
            <p:nvPr/>
          </p:nvSpPr>
          <p:spPr bwMode="auto">
            <a:xfrm>
              <a:off x="4860925" y="4419600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多播组</a:t>
              </a:r>
            </a:p>
          </p:txBody>
        </p:sp>
        <p:sp>
          <p:nvSpPr>
            <p:cNvPr id="432155" name="Rectangle 27"/>
            <p:cNvSpPr>
              <a:spLocks noChangeArrowheads="1"/>
            </p:cNvSpPr>
            <p:nvPr/>
          </p:nvSpPr>
          <p:spPr bwMode="auto">
            <a:xfrm>
              <a:off x="6372225" y="4419600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多播组</a:t>
              </a:r>
            </a:p>
          </p:txBody>
        </p:sp>
        <p:sp>
          <p:nvSpPr>
            <p:cNvPr id="432156" name="Text Box 28"/>
            <p:cNvSpPr txBox="1">
              <a:spLocks noChangeArrowheads="1"/>
            </p:cNvSpPr>
            <p:nvPr/>
          </p:nvSpPr>
          <p:spPr bwMode="auto">
            <a:xfrm>
              <a:off x="1981200" y="4778375"/>
              <a:ext cx="1223963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（</a:t>
              </a:r>
              <a:r>
                <a:rPr lang="en-US" altLang="zh-CN" sz="1100" b="1">
                  <a:effectLst/>
                  <a:ea typeface="宋体" pitchFamily="2" charset="-122"/>
                </a:rPr>
                <a:t>224~239</a:t>
              </a:r>
              <a:r>
                <a:rPr lang="zh-CN" altLang="en-US" sz="1100" b="1">
                  <a:effectLst/>
                  <a:ea typeface="宋体" pitchFamily="2" charset="-122"/>
                </a:rPr>
                <a:t>）</a:t>
              </a:r>
            </a:p>
          </p:txBody>
        </p:sp>
        <p:sp>
          <p:nvSpPr>
            <p:cNvPr id="432157" name="Text Box 29"/>
            <p:cNvSpPr txBox="1">
              <a:spLocks noChangeArrowheads="1"/>
            </p:cNvSpPr>
            <p:nvPr/>
          </p:nvSpPr>
          <p:spPr bwMode="auto">
            <a:xfrm>
              <a:off x="1114425" y="5156200"/>
              <a:ext cx="649288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E</a:t>
              </a:r>
              <a:r>
                <a:rPr lang="zh-CN" altLang="en-US" sz="1100" b="1">
                  <a:effectLst/>
                  <a:ea typeface="宋体" pitchFamily="2" charset="-122"/>
                </a:rPr>
                <a:t>类：</a:t>
              </a:r>
            </a:p>
          </p:txBody>
        </p:sp>
        <p:sp>
          <p:nvSpPr>
            <p:cNvPr id="432158" name="Rectangle 30"/>
            <p:cNvSpPr>
              <a:spLocks noChangeArrowheads="1"/>
            </p:cNvSpPr>
            <p:nvPr/>
          </p:nvSpPr>
          <p:spPr bwMode="auto">
            <a:xfrm>
              <a:off x="1835150" y="5156200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effectLst/>
                  <a:ea typeface="宋体" pitchFamily="2" charset="-122"/>
                </a:rPr>
                <a:t>1111RRRR</a:t>
              </a:r>
            </a:p>
          </p:txBody>
        </p:sp>
        <p:sp>
          <p:nvSpPr>
            <p:cNvPr id="432159" name="Rectangle 31"/>
            <p:cNvSpPr>
              <a:spLocks noChangeArrowheads="1"/>
            </p:cNvSpPr>
            <p:nvPr/>
          </p:nvSpPr>
          <p:spPr bwMode="auto">
            <a:xfrm>
              <a:off x="3346450" y="5156200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保留</a:t>
              </a:r>
            </a:p>
          </p:txBody>
        </p:sp>
        <p:sp>
          <p:nvSpPr>
            <p:cNvPr id="432160" name="Rectangle 32"/>
            <p:cNvSpPr>
              <a:spLocks noChangeArrowheads="1"/>
            </p:cNvSpPr>
            <p:nvPr/>
          </p:nvSpPr>
          <p:spPr bwMode="auto">
            <a:xfrm>
              <a:off x="4860925" y="5156200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保留</a:t>
              </a:r>
            </a:p>
          </p:txBody>
        </p:sp>
        <p:sp>
          <p:nvSpPr>
            <p:cNvPr id="432161" name="Rectangle 33"/>
            <p:cNvSpPr>
              <a:spLocks noChangeArrowheads="1"/>
            </p:cNvSpPr>
            <p:nvPr/>
          </p:nvSpPr>
          <p:spPr bwMode="auto">
            <a:xfrm>
              <a:off x="6372225" y="5156200"/>
              <a:ext cx="1512888" cy="358775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保留</a:t>
              </a:r>
            </a:p>
          </p:txBody>
        </p:sp>
        <p:sp>
          <p:nvSpPr>
            <p:cNvPr id="432162" name="Text Box 34"/>
            <p:cNvSpPr txBox="1">
              <a:spLocks noChangeArrowheads="1"/>
            </p:cNvSpPr>
            <p:nvPr/>
          </p:nvSpPr>
          <p:spPr bwMode="auto">
            <a:xfrm>
              <a:off x="1981200" y="5514975"/>
              <a:ext cx="1223963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100" b="1">
                  <a:effectLst/>
                  <a:ea typeface="宋体" pitchFamily="2" charset="-122"/>
                </a:rPr>
                <a:t>（</a:t>
              </a:r>
              <a:r>
                <a:rPr lang="en-US" altLang="zh-CN" sz="1100" b="1">
                  <a:effectLst/>
                  <a:ea typeface="宋体" pitchFamily="2" charset="-122"/>
                </a:rPr>
                <a:t>240~255</a:t>
              </a:r>
              <a:r>
                <a:rPr lang="zh-CN" altLang="en-US" sz="1100" b="1">
                  <a:effectLst/>
                  <a:ea typeface="宋体" pitchFamily="2" charset="-122"/>
                </a:rPr>
                <a:t>）</a:t>
              </a:r>
            </a:p>
          </p:txBody>
        </p:sp>
      </p:grpSp>
      <p:graphicFrame>
        <p:nvGraphicFramePr>
          <p:cNvPr id="35" name="Group 192"/>
          <p:cNvGraphicFramePr>
            <a:graphicFrameLocks noGrp="1"/>
          </p:cNvGraphicFramePr>
          <p:nvPr>
            <p:ph idx="1"/>
          </p:nvPr>
        </p:nvGraphicFramePr>
        <p:xfrm>
          <a:off x="5076056" y="1556793"/>
          <a:ext cx="3802318" cy="3600399"/>
        </p:xfrm>
        <a:graphic>
          <a:graphicData uri="http://schemas.openxmlformats.org/drawingml/2006/table">
            <a:tbl>
              <a:tblPr/>
              <a:tblGrid>
                <a:gridCol w="950580"/>
                <a:gridCol w="950579"/>
                <a:gridCol w="950580"/>
                <a:gridCol w="950579"/>
              </a:tblGrid>
              <a:tr h="68325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第一字节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十进制范围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二进制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固定最高位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二进制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网络位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二进制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主机位</a:t>
                      </a:r>
                      <a:endParaRPr kumimoji="0" lang="zh-CN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831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0~127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5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128~191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16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1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192~223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</a:t>
                      </a: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1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224~239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组播使用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315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240~255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保留试验使用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500034" y="1071546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地址分为：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类、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类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专用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91513" cy="496855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专用地址（</a:t>
            </a:r>
            <a:r>
              <a:rPr lang="en-US" altLang="zh-CN" dirty="0"/>
              <a:t>private address</a:t>
            </a:r>
            <a:r>
              <a:rPr lang="zh-CN" altLang="en-US" dirty="0"/>
              <a:t>）或私有地址 ：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可以由本机构自行</a:t>
            </a:r>
            <a:r>
              <a:rPr lang="zh-CN" altLang="en-US" dirty="0" smtClean="0"/>
              <a:t>分配的</a:t>
            </a:r>
            <a:r>
              <a:rPr lang="en-US" altLang="zh-CN" dirty="0" smtClean="0"/>
              <a:t>IP</a:t>
            </a:r>
            <a:r>
              <a:rPr lang="zh-CN" altLang="en-US" dirty="0"/>
              <a:t>地址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只在本机构内部有效，不会被路由器转发到公网中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不需要向因特网的管理机构申请全球惟一的</a:t>
            </a:r>
            <a:r>
              <a:rPr lang="en-US" altLang="zh-CN" dirty="0"/>
              <a:t>IP</a:t>
            </a:r>
            <a:r>
              <a:rPr lang="zh-CN" altLang="en-US" dirty="0"/>
              <a:t>地址，可节省宝贵的全球</a:t>
            </a:r>
            <a:r>
              <a:rPr lang="en-US" altLang="zh-CN" dirty="0"/>
              <a:t>IP</a:t>
            </a:r>
            <a:r>
              <a:rPr lang="zh-CN" altLang="en-US" dirty="0"/>
              <a:t>地址的资源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范围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</a:t>
            </a:r>
            <a:r>
              <a:rPr lang="zh-CN" altLang="en-US" dirty="0"/>
              <a:t>类地址中的</a:t>
            </a:r>
            <a:r>
              <a:rPr lang="en-US" altLang="zh-CN" dirty="0"/>
              <a:t>10.0.0.0</a:t>
            </a:r>
            <a:r>
              <a:rPr lang="zh-CN" altLang="en-US" dirty="0"/>
              <a:t>～</a:t>
            </a:r>
            <a:r>
              <a:rPr lang="en-US" altLang="zh-CN" dirty="0"/>
              <a:t>10.255.255.255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B</a:t>
            </a:r>
            <a:r>
              <a:rPr lang="zh-CN" altLang="en-US" dirty="0"/>
              <a:t>类地址中的</a:t>
            </a:r>
            <a:r>
              <a:rPr lang="en-US" altLang="zh-CN" dirty="0"/>
              <a:t>172.16.0.0</a:t>
            </a:r>
            <a:r>
              <a:rPr lang="zh-CN" altLang="en-US" dirty="0"/>
              <a:t>～</a:t>
            </a:r>
            <a:r>
              <a:rPr lang="en-US" altLang="zh-CN" dirty="0"/>
              <a:t>172.31.255.255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zh-CN" altLang="en-US" dirty="0"/>
              <a:t>类地址中的</a:t>
            </a:r>
            <a:r>
              <a:rPr lang="en-US" altLang="zh-CN" dirty="0"/>
              <a:t>192.168.0.0</a:t>
            </a:r>
            <a:r>
              <a:rPr lang="zh-CN" altLang="en-US" dirty="0"/>
              <a:t>～</a:t>
            </a:r>
            <a:r>
              <a:rPr lang="en-US" altLang="zh-CN" dirty="0"/>
              <a:t>192.168.255.255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公网地址或合法地址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40000"/>
              </a:lnSpc>
            </a:pPr>
            <a:r>
              <a:rPr lang="zh-CN" altLang="en-US" dirty="0" smtClean="0"/>
              <a:t>除私有地址外，其余</a:t>
            </a:r>
            <a:r>
              <a:rPr lang="zh-CN" altLang="en-US" dirty="0"/>
              <a:t>的可以在因特网上使用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类地址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91513" cy="4752528"/>
          </a:xfrm>
        </p:spPr>
        <p:txBody>
          <a:bodyPr/>
          <a:lstStyle/>
          <a:p>
            <a:r>
              <a:rPr lang="zh-CN" altLang="en-US" dirty="0"/>
              <a:t>环回地址</a:t>
            </a:r>
          </a:p>
          <a:p>
            <a:pPr lvl="1"/>
            <a:r>
              <a:rPr lang="en-US" altLang="zh-CN" dirty="0"/>
              <a:t>127</a:t>
            </a:r>
            <a:r>
              <a:rPr lang="zh-CN" altLang="en-US" dirty="0"/>
              <a:t>网段的所有地址都称为环回地址，主要用来测试网络协议是否工作正常的作用 </a:t>
            </a:r>
          </a:p>
          <a:p>
            <a:r>
              <a:rPr lang="en-US" altLang="zh-CN" dirty="0"/>
              <a:t>0.0.0.0</a:t>
            </a:r>
          </a:p>
          <a:p>
            <a:pPr lvl="1"/>
            <a:r>
              <a:rPr lang="zh-CN" altLang="en-US" dirty="0"/>
              <a:t>表示所有不清楚的主机和目的网络 </a:t>
            </a:r>
          </a:p>
          <a:p>
            <a:r>
              <a:rPr lang="en-US" altLang="zh-CN" dirty="0"/>
              <a:t>255.255.255.255</a:t>
            </a:r>
          </a:p>
          <a:p>
            <a:pPr lvl="1"/>
            <a:r>
              <a:rPr lang="zh-CN" altLang="en-US" dirty="0"/>
              <a:t>受限制的广播地址 ，指本网段内（同一个广播域）的所有主机 </a:t>
            </a:r>
          </a:p>
          <a:p>
            <a:r>
              <a:rPr lang="zh-CN" altLang="en-US" dirty="0"/>
              <a:t>直接广播地址 </a:t>
            </a:r>
          </a:p>
          <a:p>
            <a:pPr lvl="1"/>
            <a:r>
              <a:rPr lang="zh-CN" altLang="en-US" dirty="0"/>
              <a:t>一个网络中的最后一个地址（即主机位全为</a:t>
            </a:r>
            <a:r>
              <a:rPr lang="en-US" altLang="zh-CN" dirty="0"/>
              <a:t>1 </a:t>
            </a:r>
            <a:r>
              <a:rPr lang="zh-CN" altLang="en-US" dirty="0"/>
              <a:t>）为直接</a:t>
            </a:r>
            <a:r>
              <a:rPr lang="zh-CN" altLang="en-US" dirty="0" smtClean="0"/>
              <a:t>广播地址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192.168.5.255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r>
              <a:rPr lang="zh-CN" altLang="en-US" dirty="0"/>
              <a:t>号全为</a:t>
            </a:r>
            <a:r>
              <a:rPr lang="en-US" altLang="zh-CN" dirty="0"/>
              <a:t>0</a:t>
            </a:r>
            <a:r>
              <a:rPr lang="zh-CN" altLang="en-US" dirty="0"/>
              <a:t>的地址 </a:t>
            </a:r>
          </a:p>
          <a:p>
            <a:pPr lvl="1"/>
            <a:r>
              <a:rPr lang="zh-CN" altLang="en-US" dirty="0"/>
              <a:t>指向本网，表示的是</a:t>
            </a:r>
            <a:r>
              <a:rPr lang="zh-CN" altLang="en-US" dirty="0">
                <a:latin typeface="华文细黑"/>
              </a:rPr>
              <a:t>“</a:t>
            </a:r>
            <a:r>
              <a:rPr lang="zh-CN" altLang="en-US" dirty="0"/>
              <a:t>本网络</a:t>
            </a:r>
            <a:r>
              <a:rPr lang="zh-CN" altLang="en-US" dirty="0">
                <a:latin typeface="华文细黑"/>
              </a:rPr>
              <a:t>”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192.168.5.0</a:t>
            </a:r>
            <a:endParaRPr lang="zh-CN" altLang="en-US" dirty="0"/>
          </a:p>
          <a:p>
            <a:r>
              <a:rPr lang="en-US" altLang="zh-CN" dirty="0"/>
              <a:t>169.254.*.* </a:t>
            </a:r>
          </a:p>
          <a:p>
            <a:pPr lvl="1"/>
            <a:r>
              <a:rPr lang="zh-CN" altLang="en-US" dirty="0"/>
              <a:t>当不能通过</a:t>
            </a:r>
            <a:r>
              <a:rPr lang="en-US" altLang="zh-CN" dirty="0"/>
              <a:t>DHCP</a:t>
            </a:r>
            <a:r>
              <a:rPr lang="zh-CN" altLang="en-US" dirty="0"/>
              <a:t>正常得到</a:t>
            </a:r>
            <a:r>
              <a:rPr lang="en-US" altLang="zh-CN" dirty="0"/>
              <a:t>IP</a:t>
            </a:r>
            <a:r>
              <a:rPr lang="zh-CN" altLang="en-US" dirty="0"/>
              <a:t>地址时，由</a:t>
            </a:r>
            <a:r>
              <a:rPr lang="en-US" altLang="zh-CN" dirty="0"/>
              <a:t>Windows</a:t>
            </a:r>
            <a:r>
              <a:rPr lang="zh-CN" altLang="en-US" dirty="0"/>
              <a:t>系统自动为主机分配的地址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课程议题</a:t>
            </a:r>
          </a:p>
        </p:txBody>
      </p:sp>
      <p:grpSp>
        <p:nvGrpSpPr>
          <p:cNvPr id="457731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457732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57733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5.2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子网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划分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无类域间路由</a:t>
            </a:r>
            <a:r>
              <a:rPr lang="en-US" altLang="zh-CN"/>
              <a:t>CIDR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CIDR</a:t>
            </a:r>
            <a:r>
              <a:rPr lang="zh-CN" altLang="en-US"/>
              <a:t>（</a:t>
            </a:r>
            <a:r>
              <a:rPr lang="en-US" altLang="zh-CN"/>
              <a:t>Classless Inter-Domain Routing</a:t>
            </a:r>
            <a:r>
              <a:rPr lang="zh-CN" altLang="en-US"/>
              <a:t>）：无类域间路由 </a:t>
            </a:r>
          </a:p>
          <a:p>
            <a:r>
              <a:rPr lang="zh-CN" altLang="en-US"/>
              <a:t>减缓</a:t>
            </a:r>
            <a:r>
              <a:rPr lang="en-US" altLang="zh-CN"/>
              <a:t>IP</a:t>
            </a:r>
            <a:r>
              <a:rPr lang="zh-CN" altLang="en-US"/>
              <a:t>地址的消耗和解决路由表增大的问题 </a:t>
            </a:r>
          </a:p>
          <a:p>
            <a:pPr lvl="1"/>
            <a:r>
              <a:rPr lang="zh-CN" altLang="en-US"/>
              <a:t>允许不再使用标准的</a:t>
            </a:r>
            <a:r>
              <a:rPr lang="en-US"/>
              <a:t>A</a:t>
            </a:r>
            <a:r>
              <a:rPr lang="zh-CN" altLang="en-US"/>
              <a:t>、</a:t>
            </a:r>
            <a:r>
              <a:rPr lang="en-US"/>
              <a:t>B</a:t>
            </a:r>
            <a:r>
              <a:rPr lang="zh-CN" altLang="en-US"/>
              <a:t>、</a:t>
            </a:r>
            <a:r>
              <a:rPr lang="en-US"/>
              <a:t>C</a:t>
            </a:r>
            <a:r>
              <a:rPr lang="zh-CN" altLang="en-US"/>
              <a:t>三类</a:t>
            </a:r>
            <a:r>
              <a:rPr lang="en-US"/>
              <a:t>IP</a:t>
            </a:r>
            <a:r>
              <a:rPr lang="zh-CN" altLang="en-US"/>
              <a:t>地址，网络位和主机位的区分将完全依靠子网掩码 </a:t>
            </a:r>
          </a:p>
          <a:p>
            <a:pPr lvl="1"/>
            <a:r>
              <a:rPr lang="zh-CN" altLang="en-US"/>
              <a:t>支持路由聚合，能够将路由表中的许多路由条目合并为成更少的数目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子网掩码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子网掩码与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地址“与运算”的结果为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地址所在的网络，从而用来</a:t>
            </a:r>
            <a:r>
              <a:rPr lang="zh-CN" altLang="en-US" dirty="0"/>
              <a:t>区分网络上</a:t>
            </a:r>
            <a:r>
              <a:rPr lang="zh-CN" altLang="en-US" dirty="0" smtClean="0"/>
              <a:t>的不同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的主机</a:t>
            </a:r>
            <a:r>
              <a:rPr lang="zh-CN" altLang="en-US" dirty="0"/>
              <a:t>是否在同一网段内 </a:t>
            </a:r>
          </a:p>
          <a:p>
            <a:r>
              <a:rPr lang="zh-CN" altLang="en-US" dirty="0"/>
              <a:t>长度</a:t>
            </a:r>
            <a:r>
              <a:rPr lang="en-US" altLang="zh-CN" dirty="0"/>
              <a:t>32</a:t>
            </a:r>
            <a:r>
              <a:rPr lang="zh-CN" altLang="en-US" dirty="0"/>
              <a:t>位的二进制数字</a:t>
            </a:r>
          </a:p>
          <a:p>
            <a:r>
              <a:rPr lang="zh-CN" altLang="en-US" dirty="0"/>
              <a:t>从左端开始的连续二进制数字“</a:t>
            </a:r>
            <a:r>
              <a:rPr lang="en-US" altLang="zh-CN" dirty="0"/>
              <a:t>1”</a:t>
            </a:r>
            <a:r>
              <a:rPr lang="zh-CN" altLang="en-US" dirty="0"/>
              <a:t>表示</a:t>
            </a:r>
            <a:r>
              <a:rPr lang="en-US" altLang="zh-CN" dirty="0"/>
              <a:t>IP</a:t>
            </a:r>
            <a:r>
              <a:rPr lang="zh-CN" altLang="en-US" dirty="0"/>
              <a:t>地址中有多少位属于网络号；剩余的二进制数字“</a:t>
            </a:r>
            <a:r>
              <a:rPr lang="en-US" altLang="zh-CN" dirty="0"/>
              <a:t>0”</a:t>
            </a:r>
            <a:r>
              <a:rPr lang="zh-CN" altLang="en-US" dirty="0"/>
              <a:t>则表示主机号是哪些位 </a:t>
            </a:r>
          </a:p>
          <a:p>
            <a:r>
              <a:rPr lang="zh-CN" altLang="en-US" dirty="0"/>
              <a:t>表示方法：</a:t>
            </a:r>
          </a:p>
          <a:p>
            <a:pPr lvl="1"/>
            <a:r>
              <a:rPr lang="zh-CN" altLang="en-US" dirty="0"/>
              <a:t>点分十进制表示法：</a:t>
            </a:r>
            <a:r>
              <a:rPr lang="en-US" altLang="zh-CN" dirty="0"/>
              <a:t>255.255.0.0</a:t>
            </a:r>
          </a:p>
          <a:p>
            <a:pPr lvl="1"/>
            <a:r>
              <a:rPr lang="zh-CN" altLang="en-US" dirty="0"/>
              <a:t>前缀表示法：</a:t>
            </a:r>
            <a:r>
              <a:rPr lang="en-US" altLang="zh-CN" dirty="0"/>
              <a:t>/16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划分子网的方法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借位：从主机最高位开始借位变为新的子网位，剩余部分仍为主机位 ，使</a:t>
            </a:r>
            <a:r>
              <a:rPr lang="en-US" altLang="zh-CN" dirty="0"/>
              <a:t>IP</a:t>
            </a:r>
            <a:r>
              <a:rPr lang="zh-CN" altLang="en-US" dirty="0"/>
              <a:t>地址的格式变为：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网络位增加、主机位减少</a:t>
            </a:r>
          </a:p>
          <a:p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3059113" y="2995613"/>
            <a:ext cx="3598862" cy="1873250"/>
            <a:chOff x="3059113" y="2995613"/>
            <a:chExt cx="3598862" cy="1873250"/>
          </a:xfrm>
        </p:grpSpPr>
        <p:sp>
          <p:nvSpPr>
            <p:cNvPr id="439300" name="Rectangle 4"/>
            <p:cNvSpPr>
              <a:spLocks noChangeArrowheads="1"/>
            </p:cNvSpPr>
            <p:nvPr/>
          </p:nvSpPr>
          <p:spPr bwMode="auto">
            <a:xfrm>
              <a:off x="3059113" y="4221163"/>
              <a:ext cx="1728787" cy="6477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网络位</a:t>
              </a:r>
            </a:p>
          </p:txBody>
        </p:sp>
        <p:sp>
          <p:nvSpPr>
            <p:cNvPr id="439301" name="Rectangle 5"/>
            <p:cNvSpPr>
              <a:spLocks noChangeArrowheads="1"/>
            </p:cNvSpPr>
            <p:nvPr/>
          </p:nvSpPr>
          <p:spPr bwMode="auto">
            <a:xfrm>
              <a:off x="4787900" y="4221163"/>
              <a:ext cx="935038" cy="647700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子网位</a:t>
              </a:r>
            </a:p>
          </p:txBody>
        </p:sp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5722938" y="4221163"/>
              <a:ext cx="935037" cy="6477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主机位</a:t>
              </a:r>
            </a:p>
          </p:txBody>
        </p:sp>
        <p:sp>
          <p:nvSpPr>
            <p:cNvPr id="439303" name="Rectangle 7"/>
            <p:cNvSpPr>
              <a:spLocks noChangeArrowheads="1"/>
            </p:cNvSpPr>
            <p:nvPr/>
          </p:nvSpPr>
          <p:spPr bwMode="auto">
            <a:xfrm>
              <a:off x="3059113" y="2995613"/>
              <a:ext cx="1728787" cy="6477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网络位</a:t>
              </a:r>
            </a:p>
          </p:txBody>
        </p:sp>
        <p:sp>
          <p:nvSpPr>
            <p:cNvPr id="439304" name="Rectangle 8"/>
            <p:cNvSpPr>
              <a:spLocks noChangeArrowheads="1"/>
            </p:cNvSpPr>
            <p:nvPr/>
          </p:nvSpPr>
          <p:spPr bwMode="auto">
            <a:xfrm>
              <a:off x="4787900" y="2995613"/>
              <a:ext cx="1870075" cy="6477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主机位</a:t>
              </a:r>
            </a:p>
          </p:txBody>
        </p:sp>
        <p:sp>
          <p:nvSpPr>
            <p:cNvPr id="439305" name="AutoShape 9"/>
            <p:cNvSpPr>
              <a:spLocks noChangeArrowheads="1"/>
            </p:cNvSpPr>
            <p:nvPr/>
          </p:nvSpPr>
          <p:spPr bwMode="auto">
            <a:xfrm>
              <a:off x="5580063" y="3716338"/>
              <a:ext cx="287337" cy="431800"/>
            </a:xfrm>
            <a:prstGeom prst="downArrow">
              <a:avLst>
                <a:gd name="adj1" fmla="val 50000"/>
                <a:gd name="adj2" fmla="val 3756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子网划分举例</a:t>
            </a:r>
            <a:endParaRPr lang="zh-CN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124744"/>
            <a:ext cx="829151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划分前</a:t>
            </a:r>
            <a:r>
              <a:rPr lang="en-US" altLang="zh-CN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IP</a:t>
            </a:r>
            <a:r>
              <a:rPr lang="zh-CN" alt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地址为</a:t>
            </a:r>
            <a:r>
              <a:rPr lang="en-US" altLang="zh-CN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B</a:t>
            </a:r>
            <a:r>
              <a:rPr lang="zh-CN" alt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类私有地址</a:t>
            </a:r>
            <a:r>
              <a:rPr lang="en-US" altLang="zh-CN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172.16.0.0/16。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现希望将其划分成</a:t>
            </a:r>
            <a:r>
              <a:rPr lang="en-US" altLang="zh-CN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256</a:t>
            </a:r>
            <a:r>
              <a:rPr lang="zh-CN" alt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个</a:t>
            </a:r>
            <a:r>
              <a:rPr lang="en-US" altLang="zh-CN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C</a:t>
            </a:r>
            <a:r>
              <a:rPr lang="zh-CN" alt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类地址。</a:t>
            </a:r>
            <a:endParaRPr lang="en-US" altLang="zh-CN" sz="2100" kern="0" dirty="0" smtClean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划分方法如下：</a:t>
            </a:r>
            <a:endParaRPr lang="en-US" altLang="zh-CN" sz="18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华文细黑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27585" y="2852936"/>
          <a:ext cx="6912767" cy="3011206"/>
        </p:xfrm>
        <a:graphic>
          <a:graphicData uri="http://schemas.openxmlformats.org/drawingml/2006/table">
            <a:tbl>
              <a:tblPr/>
              <a:tblGrid>
                <a:gridCol w="864095"/>
                <a:gridCol w="522058"/>
                <a:gridCol w="522058"/>
                <a:gridCol w="522058"/>
                <a:gridCol w="522058"/>
                <a:gridCol w="990110"/>
                <a:gridCol w="990110"/>
                <a:gridCol w="990110"/>
                <a:gridCol w="990110"/>
              </a:tblGrid>
              <a:tr h="28803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十进制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二进制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划分前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172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10101100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00010000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5">
                <a:tc vMerge="1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11111111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11111111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网络地址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172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10101100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00010000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7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划分后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172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10101100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00010000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75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255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255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11111111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11111111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11111111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7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网络地址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172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10101100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00010000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75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172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10101100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00010000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00000001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75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75">
                <a:tc vMerge="1"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172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en-US" altLang="zh-CN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255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10101100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00010000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11111111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00000000</a:t>
                      </a:r>
                      <a:endParaRPr 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5764386" y="4659486"/>
            <a:ext cx="972000" cy="118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44242" y="4653136"/>
            <a:ext cx="504000" cy="118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快速子网划分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这个被选用的子网掩码会产生多少个子网？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这个子网中又会有多少个合法的主机号可用？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这些合法的子网号是什么？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每个子网的广播地址是什么？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每个子网中，哪些是合法的主机号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单元背景</a:t>
            </a:r>
            <a:r>
              <a:rPr lang="en-US" altLang="zh-CN" b="1" dirty="0" smtClean="0"/>
              <a:t>】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214546" y="1071546"/>
          <a:ext cx="4714908" cy="5445387"/>
        </p:xfrm>
        <a:graphic>
          <a:graphicData uri="http://schemas.openxmlformats.org/presentationml/2006/ole">
            <p:oleObj spid="_x0000_s2049" name="Visio" r:id="rId4" imgW="5492757" imgH="635531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类地址子网划分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8596" y="114298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请记住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类地址的子网掩码</a:t>
            </a:r>
            <a:endParaRPr lang="en-US" altLang="zh-CN" dirty="0" smtClean="0"/>
          </a:p>
          <a:p>
            <a:r>
              <a:rPr lang="zh-CN" altLang="en-US" dirty="0" smtClean="0"/>
              <a:t>二进制十进制</a:t>
            </a:r>
            <a:r>
              <a:rPr lang="en-US" altLang="zh-CN" dirty="0" smtClean="0"/>
              <a:t>CIDR</a:t>
            </a:r>
          </a:p>
          <a:p>
            <a:r>
              <a:rPr lang="en-US" altLang="zh-CN" dirty="0" smtClean="0"/>
              <a:t>00000000 = 0 /24</a:t>
            </a:r>
          </a:p>
          <a:p>
            <a:r>
              <a:rPr lang="en-US" altLang="zh-CN" dirty="0" smtClean="0"/>
              <a:t>10000000 = 128 /25</a:t>
            </a:r>
          </a:p>
          <a:p>
            <a:r>
              <a:rPr lang="en-US" altLang="zh-CN" dirty="0" smtClean="0"/>
              <a:t>11000000 = 192 /26</a:t>
            </a:r>
          </a:p>
          <a:p>
            <a:r>
              <a:rPr lang="en-US" altLang="zh-CN" dirty="0" smtClean="0"/>
              <a:t>11100000 = 224 /27</a:t>
            </a:r>
          </a:p>
          <a:p>
            <a:r>
              <a:rPr lang="en-US" altLang="zh-CN" dirty="0" smtClean="0"/>
              <a:t>11110000 = 240 /28</a:t>
            </a:r>
          </a:p>
          <a:p>
            <a:r>
              <a:rPr lang="en-US" altLang="zh-CN" dirty="0" smtClean="0"/>
              <a:t>11111000 = 248 /29</a:t>
            </a:r>
          </a:p>
          <a:p>
            <a:r>
              <a:rPr lang="en-US" altLang="zh-CN" dirty="0" smtClean="0"/>
              <a:t>11111100 = 252 /30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0430" y="1428736"/>
            <a:ext cx="4572000" cy="6104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你不能使用</a:t>
            </a:r>
            <a:r>
              <a:rPr lang="en-US" altLang="zh-CN" dirty="0" smtClean="0"/>
              <a:t>/31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/32 </a:t>
            </a:r>
            <a:r>
              <a:rPr lang="zh-CN" altLang="en-US" dirty="0" smtClean="0"/>
              <a:t>，因为至少需要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个主机位，这样才有可供分配给主机的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34" y="457200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这次我们将使用子网掩码</a:t>
            </a:r>
            <a:r>
              <a:rPr lang="en-US" altLang="zh-CN" dirty="0" smtClean="0"/>
              <a:t>255.255.255.224 </a:t>
            </a:r>
            <a:r>
              <a:rPr lang="zh-CN" altLang="en-US" dirty="0" smtClean="0"/>
              <a:t>对网络</a:t>
            </a:r>
            <a:r>
              <a:rPr lang="en-US" altLang="zh-CN" dirty="0" smtClean="0"/>
              <a:t>192.168.10.0</a:t>
            </a:r>
            <a:r>
              <a:rPr lang="zh-CN" altLang="en-US" dirty="0" smtClean="0"/>
              <a:t>进行子网划分。</a:t>
            </a:r>
          </a:p>
          <a:p>
            <a:r>
              <a:rPr lang="zh-CN" altLang="en-US" dirty="0" smtClean="0"/>
              <a:t>网络地址</a:t>
            </a:r>
            <a:r>
              <a:rPr lang="en-US" altLang="zh-CN" dirty="0" smtClean="0"/>
              <a:t>= 192.168.10.0</a:t>
            </a:r>
          </a:p>
          <a:p>
            <a:r>
              <a:rPr lang="zh-CN" altLang="en-US" dirty="0" smtClean="0"/>
              <a:t>子网掩码</a:t>
            </a:r>
            <a:r>
              <a:rPr lang="en-US" altLang="zh-CN" dirty="0" smtClean="0"/>
              <a:t>= 255.255.255.224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类地址子网划分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910" y="1142984"/>
            <a:ext cx="821537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多少个子网</a:t>
            </a:r>
            <a:r>
              <a:rPr lang="en-US" altLang="zh-CN" dirty="0" smtClean="0"/>
              <a:t>? 224 </a:t>
            </a:r>
            <a:r>
              <a:rPr lang="zh-CN" altLang="en-US" dirty="0" smtClean="0"/>
              <a:t>的二进制表示为</a:t>
            </a:r>
            <a:r>
              <a:rPr lang="en-US" altLang="zh-CN" dirty="0" smtClean="0"/>
              <a:t>11100000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），因此答案为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= 8 </a:t>
            </a:r>
            <a:r>
              <a:rPr lang="zh-CN" altLang="en-US" dirty="0" smtClean="0"/>
              <a:t>个子网。</a:t>
            </a:r>
          </a:p>
          <a:p>
            <a:r>
              <a:rPr lang="zh-CN" altLang="en-US" dirty="0" smtClean="0"/>
              <a:t>每个子网多少台主机</a:t>
            </a:r>
            <a:r>
              <a:rPr lang="en-US" altLang="zh-CN" dirty="0" smtClean="0"/>
              <a:t>?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32-27=5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5</a:t>
            </a:r>
            <a:r>
              <a:rPr lang="zh-CN" altLang="en-US" dirty="0" smtClean="0"/>
              <a:t>一</a:t>
            </a:r>
            <a:r>
              <a:rPr lang="en-US" altLang="zh-CN" dirty="0" smtClean="0"/>
              <a:t>2=30 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有哪些合法的子网</a:t>
            </a:r>
            <a:r>
              <a:rPr lang="en-US" altLang="zh-CN" dirty="0" smtClean="0"/>
              <a:t>? 256 - 224 = 32</a:t>
            </a:r>
            <a:r>
              <a:rPr lang="zh-CN" altLang="en-US" dirty="0" smtClean="0"/>
              <a:t>。我们需要从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开始不断增加块大小</a:t>
            </a:r>
            <a:r>
              <a:rPr lang="en-US" altLang="zh-CN" dirty="0" smtClean="0"/>
              <a:t>32 </a:t>
            </a:r>
            <a:r>
              <a:rPr lang="zh-CN" altLang="en-US" dirty="0" smtClean="0"/>
              <a:t>，直到到达子网掩</a:t>
            </a:r>
          </a:p>
          <a:p>
            <a:r>
              <a:rPr lang="zh-CN" altLang="en-US" dirty="0" smtClean="0"/>
              <a:t>码值，因此子网为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96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192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224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每个子网的广播地址是什么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总是下一个子网之前的数字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每个子网包含哪些合法的主机地址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合法的主机地址为子网地址和广播地址之间的数字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357562"/>
            <a:ext cx="828680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总结：简单点说，知道每个子网块的大小（如是十进制，就用</a:t>
            </a:r>
            <a:r>
              <a:rPr lang="en-US" altLang="zh-CN" dirty="0" smtClean="0"/>
              <a:t>256</a:t>
            </a:r>
            <a:r>
              <a:rPr lang="zh-CN" altLang="en-US" dirty="0" smtClean="0"/>
              <a:t>去减，如是前缀，就用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去减），然后写出每个合法子网就可以了。</a:t>
            </a:r>
            <a:endParaRPr lang="en-US" altLang="zh-CN" dirty="0" smtClean="0"/>
          </a:p>
          <a:p>
            <a:r>
              <a:rPr lang="zh-CN" altLang="en-US" dirty="0" smtClean="0"/>
              <a:t>例：节点地址</a:t>
            </a:r>
            <a:r>
              <a:rPr lang="en-US" altLang="zh-CN" dirty="0" smtClean="0"/>
              <a:t>= 192.168.10.33 </a:t>
            </a:r>
            <a:r>
              <a:rPr lang="zh-CN" altLang="en-US" dirty="0" smtClean="0"/>
              <a:t>子网掩码</a:t>
            </a:r>
            <a:r>
              <a:rPr lang="en-US" altLang="zh-CN" dirty="0" smtClean="0"/>
              <a:t>= 255.255.255.224</a:t>
            </a:r>
            <a:r>
              <a:rPr lang="zh-CN" altLang="en-US" dirty="0" smtClean="0"/>
              <a:t>，请确定该</a:t>
            </a:r>
            <a:r>
              <a:rPr lang="en-US" altLang="zh-CN" dirty="0" smtClean="0"/>
              <a:t>P </a:t>
            </a:r>
            <a:r>
              <a:rPr lang="zh-CN" altLang="en-US" dirty="0" smtClean="0"/>
              <a:t>地址所属的子网以及该子网的广播地址。</a:t>
            </a:r>
            <a:endParaRPr lang="en-US" altLang="zh-CN" dirty="0" smtClean="0"/>
          </a:p>
          <a:p>
            <a:r>
              <a:rPr lang="zh-CN" altLang="en-US" dirty="0" smtClean="0"/>
              <a:t>块的大小：</a:t>
            </a:r>
            <a:r>
              <a:rPr lang="en-US" altLang="zh-CN" dirty="0" smtClean="0"/>
              <a:t>256-224=32</a:t>
            </a:r>
            <a:r>
              <a:rPr lang="zh-CN" altLang="en-US" dirty="0" smtClean="0"/>
              <a:t>，因此子网为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96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192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224</a:t>
            </a:r>
            <a:r>
              <a:rPr lang="zh-CN" altLang="en-US" dirty="0" smtClean="0"/>
              <a:t>。</a:t>
            </a:r>
            <a:r>
              <a:rPr lang="en-US" altLang="zh-CN" dirty="0" smtClean="0"/>
              <a:t>33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，所以子网为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，广播地址为下一子网</a:t>
            </a:r>
            <a:r>
              <a:rPr lang="en-US" altLang="zh-CN" dirty="0" smtClean="0"/>
              <a:t>64</a:t>
            </a:r>
            <a:r>
              <a:rPr lang="zh-CN" altLang="en-US" dirty="0" smtClean="0"/>
              <a:t>减一：</a:t>
            </a:r>
            <a:r>
              <a:rPr lang="en-US" altLang="zh-CN" dirty="0" smtClean="0"/>
              <a:t>10.63</a:t>
            </a:r>
          </a:p>
          <a:p>
            <a:r>
              <a:rPr lang="zh-CN" altLang="en-US" dirty="0" smtClean="0"/>
              <a:t>假设节点地址为</a:t>
            </a:r>
            <a:r>
              <a:rPr lang="en-US" altLang="zh-CN" dirty="0" smtClean="0"/>
              <a:t>192.168.10.174 </a:t>
            </a:r>
            <a:r>
              <a:rPr lang="zh-CN" altLang="en-US" dirty="0" smtClean="0"/>
              <a:t>，子网掩码为</a:t>
            </a:r>
            <a:r>
              <a:rPr lang="en-US" altLang="zh-CN" dirty="0" smtClean="0"/>
              <a:t>255.255.255.240</a:t>
            </a:r>
            <a:r>
              <a:rPr lang="zh-CN" altLang="en-US" dirty="0" smtClean="0"/>
              <a:t>。合法的主机地址范围是多少呢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子网掩码为</a:t>
            </a:r>
            <a:r>
              <a:rPr lang="en-US" altLang="zh-CN" dirty="0" smtClean="0"/>
              <a:t>240 </a:t>
            </a:r>
            <a:r>
              <a:rPr lang="zh-CN" altLang="en-US" dirty="0" smtClean="0"/>
              <a:t>，因此将</a:t>
            </a:r>
            <a:r>
              <a:rPr lang="en-US" altLang="zh-CN" dirty="0" smtClean="0"/>
              <a:t>256 </a:t>
            </a:r>
            <a:r>
              <a:rPr lang="zh-CN" altLang="en-US" dirty="0" smtClean="0"/>
              <a:t>减去</a:t>
            </a:r>
            <a:r>
              <a:rPr lang="en-US" altLang="zh-CN" dirty="0" smtClean="0"/>
              <a:t>240 </a:t>
            </a:r>
            <a:r>
              <a:rPr lang="zh-CN" altLang="en-US" dirty="0" smtClean="0"/>
              <a:t>，结果为</a:t>
            </a:r>
            <a:r>
              <a:rPr lang="en-US" altLang="zh-CN" dirty="0" smtClean="0"/>
              <a:t>16 </a:t>
            </a:r>
            <a:r>
              <a:rPr lang="zh-CN" altLang="en-US" dirty="0" smtClean="0"/>
              <a:t>，这是块大小。要确定所属的子网，只需从零开始不断增加</a:t>
            </a:r>
            <a:r>
              <a:rPr lang="en-US" altLang="zh-CN" dirty="0" smtClean="0"/>
              <a:t>16 </a:t>
            </a:r>
            <a:r>
              <a:rPr lang="zh-CN" altLang="en-US" dirty="0" smtClean="0"/>
              <a:t>，并在超过主机地址</a:t>
            </a:r>
            <a:r>
              <a:rPr lang="en-US" altLang="zh-CN" dirty="0" smtClean="0"/>
              <a:t>174 </a:t>
            </a:r>
            <a:r>
              <a:rPr lang="zh-CN" altLang="en-US" dirty="0" smtClean="0"/>
              <a:t>后停止</a:t>
            </a:r>
            <a:r>
              <a:rPr lang="en-US" altLang="zh-CN" dirty="0" smtClean="0"/>
              <a:t>: 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48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96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144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176 </a:t>
            </a:r>
            <a:r>
              <a:rPr lang="zh-CN" altLang="en-US" dirty="0" smtClean="0"/>
              <a:t>等。主机地址</a:t>
            </a:r>
            <a:r>
              <a:rPr lang="en-US" altLang="zh-CN" dirty="0" smtClean="0"/>
              <a:t>174 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160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176 </a:t>
            </a:r>
            <a:r>
              <a:rPr lang="zh-CN" altLang="en-US" dirty="0" smtClean="0"/>
              <a:t>之间，因此所属的子网为</a:t>
            </a:r>
            <a:r>
              <a:rPr lang="en-US" altLang="zh-CN" dirty="0" smtClean="0"/>
              <a:t>160</a:t>
            </a:r>
            <a:r>
              <a:rPr lang="zh-CN" altLang="en-US" dirty="0" smtClean="0"/>
              <a:t>。广播地址为</a:t>
            </a:r>
            <a:r>
              <a:rPr lang="en-US" altLang="zh-CN" dirty="0" smtClean="0"/>
              <a:t>175 </a:t>
            </a:r>
            <a:r>
              <a:rPr lang="zh-CN" altLang="en-US" dirty="0" smtClean="0"/>
              <a:t>，合法的主机地址范围为</a:t>
            </a:r>
            <a:r>
              <a:rPr lang="en-US" altLang="zh-CN" dirty="0" smtClean="0"/>
              <a:t>161-174 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类</a:t>
            </a:r>
            <a:r>
              <a:rPr lang="zh-CN" altLang="en-US" dirty="0" smtClean="0"/>
              <a:t>地址子网划分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910" y="1142984"/>
            <a:ext cx="821537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B </a:t>
            </a:r>
            <a:r>
              <a:rPr lang="zh-CN" altLang="en-US" dirty="0" smtClean="0"/>
              <a:t>类网络的子网划分过程与</a:t>
            </a:r>
            <a:r>
              <a:rPr lang="en-US" altLang="zh-CN" dirty="0" smtClean="0"/>
              <a:t>C </a:t>
            </a:r>
            <a:r>
              <a:rPr lang="zh-CN" altLang="en-US" dirty="0" smtClean="0"/>
              <a:t>类网络极其相似，只是可供使用的主机位更多一一从第三个</a:t>
            </a:r>
            <a:r>
              <a:rPr lang="zh-CN" altLang="en-US" dirty="0" smtClean="0"/>
              <a:t>字节开始。所以我们首先找出感兴趣的字节，如果子网掩码小于</a:t>
            </a:r>
            <a:r>
              <a:rPr lang="en-US" altLang="zh-CN" dirty="0" smtClean="0"/>
              <a:t>24.</a:t>
            </a:r>
            <a:r>
              <a:rPr lang="zh-CN" altLang="en-US" dirty="0" smtClean="0"/>
              <a:t>关心第三字节，如果大于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，只关心第四字节，其他和</a:t>
            </a:r>
            <a:r>
              <a:rPr lang="en-US" altLang="zh-CN" dirty="0" smtClean="0"/>
              <a:t>C </a:t>
            </a:r>
            <a:r>
              <a:rPr lang="zh-CN" altLang="en-US" dirty="0" smtClean="0"/>
              <a:t>类</a:t>
            </a:r>
            <a:r>
              <a:rPr lang="zh-CN" altLang="en-US" dirty="0" smtClean="0"/>
              <a:t>网络一样。如：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网络地址</a:t>
            </a:r>
            <a:r>
              <a:rPr lang="en-US" altLang="zh-CN" dirty="0" smtClean="0"/>
              <a:t>= </a:t>
            </a:r>
            <a:r>
              <a:rPr lang="en-US" altLang="zh-CN" dirty="0" smtClean="0"/>
              <a:t>172.16.0.0  </a:t>
            </a:r>
            <a:r>
              <a:rPr lang="zh-CN" altLang="en-US" dirty="0" smtClean="0"/>
              <a:t>子网</a:t>
            </a:r>
            <a:r>
              <a:rPr lang="zh-CN" altLang="en-US" dirty="0" smtClean="0"/>
              <a:t>掩码</a:t>
            </a:r>
            <a:r>
              <a:rPr lang="en-US" altLang="zh-CN" dirty="0" smtClean="0"/>
              <a:t>= </a:t>
            </a:r>
            <a:r>
              <a:rPr lang="en-US" altLang="zh-CN" dirty="0" smtClean="0"/>
              <a:t>255.255.240.0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\20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多少</a:t>
            </a:r>
            <a:r>
              <a:rPr lang="zh-CN" altLang="en-US" dirty="0" smtClean="0"/>
              <a:t>个子网</a:t>
            </a:r>
            <a:r>
              <a:rPr lang="en-US" altLang="zh-CN" dirty="0" smtClean="0"/>
              <a:t>?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20-16=4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 = 16</a:t>
            </a:r>
            <a:r>
              <a:rPr lang="zh-CN" altLang="en-US" dirty="0" smtClean="0"/>
              <a:t>。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每个</a:t>
            </a:r>
            <a:r>
              <a:rPr lang="zh-CN" altLang="en-US" dirty="0" smtClean="0"/>
              <a:t>子网多少台主机</a:t>
            </a:r>
            <a:r>
              <a:rPr lang="en-US" altLang="zh-CN" dirty="0" smtClean="0"/>
              <a:t>?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32-20=20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 </a:t>
            </a:r>
            <a:r>
              <a:rPr lang="en-US" altLang="zh-CN" baseline="30000" dirty="0" smtClean="0"/>
              <a:t>12</a:t>
            </a:r>
            <a:r>
              <a:rPr lang="en-US" altLang="zh-CN" dirty="0" smtClean="0"/>
              <a:t> </a:t>
            </a:r>
            <a:r>
              <a:rPr lang="en-US" altLang="zh-CN" dirty="0" smtClean="0"/>
              <a:t>-2=4094 </a:t>
            </a:r>
            <a:r>
              <a:rPr lang="zh-CN" altLang="en-US" dirty="0" smtClean="0"/>
              <a:t>。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有</a:t>
            </a:r>
            <a:r>
              <a:rPr lang="zh-CN" altLang="en-US" dirty="0" smtClean="0"/>
              <a:t>哪些合法的子网</a:t>
            </a:r>
            <a:r>
              <a:rPr lang="en-US" altLang="zh-CN" dirty="0" smtClean="0"/>
              <a:t>? </a:t>
            </a:r>
            <a:r>
              <a:rPr lang="zh-CN" altLang="en-US" dirty="0" smtClean="0"/>
              <a:t>（第三字节块的大小）</a:t>
            </a:r>
            <a:r>
              <a:rPr lang="en-US" altLang="zh-CN" dirty="0" smtClean="0"/>
              <a:t>256-240</a:t>
            </a:r>
            <a:r>
              <a:rPr lang="en-US" altLang="zh-CN" dirty="0" smtClean="0"/>
              <a:t>= 16 </a:t>
            </a:r>
            <a:r>
              <a:rPr lang="zh-CN" altLang="en-US" dirty="0" smtClean="0"/>
              <a:t>，因此子网为</a:t>
            </a:r>
            <a:r>
              <a:rPr lang="en-US" altLang="zh-CN" dirty="0" smtClean="0"/>
              <a:t>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48 </a:t>
            </a:r>
            <a:r>
              <a:rPr lang="zh-CN" altLang="en-US" dirty="0" smtClean="0"/>
              <a:t>等，直到</a:t>
            </a:r>
            <a:r>
              <a:rPr lang="en-US" altLang="zh-CN" dirty="0" smtClean="0"/>
              <a:t>240</a:t>
            </a:r>
            <a:r>
              <a:rPr lang="zh-CN" altLang="en-US" dirty="0" smtClean="0"/>
              <a:t>。注意，这些数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字与使用子网掩码</a:t>
            </a:r>
            <a:r>
              <a:rPr lang="en-US" altLang="zh-CN" dirty="0" smtClean="0"/>
              <a:t>240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 </a:t>
            </a:r>
            <a:r>
              <a:rPr lang="zh-CN" altLang="en-US" dirty="0" smtClean="0"/>
              <a:t>类子网完全相同，只是将它们用于第三个字节，并在第四个</a:t>
            </a:r>
            <a:r>
              <a:rPr lang="zh-CN" altLang="en-US" dirty="0" smtClean="0"/>
              <a:t>字节分别</a:t>
            </a:r>
            <a:r>
              <a:rPr lang="zh-CN" altLang="en-US" dirty="0" smtClean="0"/>
              <a:t>添加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（加</a:t>
            </a:r>
            <a:r>
              <a:rPr lang="en-US" altLang="zh-CN" dirty="0" smtClean="0"/>
              <a:t>0</a:t>
            </a:r>
            <a:r>
              <a:rPr lang="zh-CN" altLang="en-US" dirty="0" smtClean="0"/>
              <a:t>是子网地址，加</a:t>
            </a:r>
            <a:r>
              <a:rPr lang="en-US" altLang="zh-CN" dirty="0" smtClean="0"/>
              <a:t>255</a:t>
            </a:r>
            <a:r>
              <a:rPr lang="zh-CN" altLang="en-US" dirty="0" smtClean="0"/>
              <a:t>为本子网的广播地址），譬如第一个子网的网络地址</a:t>
            </a:r>
            <a:r>
              <a:rPr lang="en-US" altLang="zh-CN" dirty="0" smtClean="0"/>
              <a:t>172.16.0.0\20</a:t>
            </a:r>
            <a:r>
              <a:rPr lang="zh-CN" altLang="en-US" dirty="0" smtClean="0"/>
              <a:t>，广播地址为</a:t>
            </a:r>
            <a:r>
              <a:rPr lang="en-US" altLang="zh-CN" dirty="0" smtClean="0"/>
              <a:t>172.16.15.255</a:t>
            </a:r>
            <a:r>
              <a:rPr lang="zh-CN" altLang="en-US" dirty="0" smtClean="0"/>
              <a:t>，第二个子网</a:t>
            </a:r>
            <a:r>
              <a:rPr lang="zh-CN" altLang="en-US" dirty="0" smtClean="0"/>
              <a:t>网络地址</a:t>
            </a:r>
            <a:r>
              <a:rPr lang="en-US" altLang="zh-CN" dirty="0" smtClean="0"/>
              <a:t>172.16.16.0\20</a:t>
            </a:r>
            <a:r>
              <a:rPr lang="zh-CN" altLang="en-US" dirty="0" smtClean="0"/>
              <a:t>，广播地址为</a:t>
            </a:r>
            <a:r>
              <a:rPr lang="en-US" altLang="zh-CN" dirty="0" smtClean="0"/>
              <a:t>172.16.31.255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网络地址</a:t>
            </a:r>
            <a:r>
              <a:rPr lang="en-US" altLang="zh-CN" dirty="0" smtClean="0"/>
              <a:t>= </a:t>
            </a:r>
            <a:r>
              <a:rPr lang="en-US" altLang="zh-CN" dirty="0" smtClean="0"/>
              <a:t>172.16.0.0  </a:t>
            </a:r>
            <a:r>
              <a:rPr lang="zh-CN" altLang="en-US" dirty="0" smtClean="0"/>
              <a:t>子网</a:t>
            </a:r>
            <a:r>
              <a:rPr lang="zh-CN" altLang="en-US" dirty="0" smtClean="0"/>
              <a:t>掩码</a:t>
            </a:r>
            <a:r>
              <a:rPr lang="en-US" altLang="zh-CN" dirty="0" smtClean="0"/>
              <a:t>= </a:t>
            </a:r>
            <a:r>
              <a:rPr lang="en-US" altLang="zh-CN" dirty="0" smtClean="0"/>
              <a:t>255.255.255.128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\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多少</a:t>
            </a:r>
            <a:r>
              <a:rPr lang="zh-CN" altLang="en-US" dirty="0" smtClean="0"/>
              <a:t>个子网</a:t>
            </a:r>
            <a:r>
              <a:rPr lang="en-US" altLang="zh-CN" dirty="0" smtClean="0"/>
              <a:t>?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25-16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9 </a:t>
            </a:r>
            <a:r>
              <a:rPr lang="en-US" altLang="zh-CN" dirty="0" smtClean="0"/>
              <a:t>=512 </a:t>
            </a:r>
            <a:r>
              <a:rPr lang="zh-CN" altLang="en-US" dirty="0" smtClean="0"/>
              <a:t>。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每个</a:t>
            </a:r>
            <a:r>
              <a:rPr lang="zh-CN" altLang="en-US" dirty="0" smtClean="0"/>
              <a:t>子网多少台主机</a:t>
            </a:r>
            <a:r>
              <a:rPr lang="en-US" altLang="zh-CN" dirty="0" smtClean="0"/>
              <a:t>?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32-25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 -2 = </a:t>
            </a:r>
            <a:r>
              <a:rPr lang="en-US" altLang="zh-CN" i="1" dirty="0" smtClean="0"/>
              <a:t>1260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有</a:t>
            </a:r>
            <a:r>
              <a:rPr lang="zh-CN" altLang="en-US" dirty="0" smtClean="0"/>
              <a:t>哪些合法的子网</a:t>
            </a:r>
            <a:r>
              <a:rPr lang="en-US" altLang="zh-CN" dirty="0" smtClean="0"/>
              <a:t>?</a:t>
            </a:r>
            <a:r>
              <a:rPr lang="zh-CN" altLang="en-US" dirty="0" smtClean="0"/>
              <a:t>（第四字节块的大小）</a:t>
            </a:r>
            <a:r>
              <a:rPr lang="en-US" altLang="zh-CN" dirty="0" smtClean="0"/>
              <a:t>256-128=128</a:t>
            </a:r>
            <a:r>
              <a:rPr lang="zh-CN" altLang="en-US" dirty="0" smtClean="0"/>
              <a:t>，子网为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</a:t>
            </a:r>
            <a:r>
              <a:rPr lang="zh-CN" altLang="en-US" dirty="0" smtClean="0"/>
              <a:t>，所以第三字节每个数字都有两个网段，如</a:t>
            </a:r>
            <a:r>
              <a:rPr lang="en-US" altLang="zh-CN" dirty="0" smtClean="0"/>
              <a:t>0.0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0.128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1.128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问题</a:t>
            </a:r>
            <a:r>
              <a:rPr lang="en-US" altLang="zh-CN" dirty="0" smtClean="0"/>
              <a:t>: 172.16.10.3 3/27 </a:t>
            </a:r>
            <a:r>
              <a:rPr lang="zh-CN" altLang="en-US" dirty="0" smtClean="0"/>
              <a:t>属于哪个子网</a:t>
            </a:r>
            <a:r>
              <a:rPr lang="en-US" altLang="zh-CN" dirty="0" smtClean="0"/>
              <a:t>?</a:t>
            </a:r>
            <a:r>
              <a:rPr lang="zh-CN" altLang="en-US" dirty="0" smtClean="0"/>
              <a:t>该子网的广播地址是多少</a:t>
            </a:r>
            <a:r>
              <a:rPr lang="en-US" altLang="zh-CN" dirty="0" smtClean="0"/>
              <a:t>?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答案</a:t>
            </a:r>
            <a:r>
              <a:rPr lang="en-US" altLang="zh-CN" dirty="0" smtClean="0"/>
              <a:t>:</a:t>
            </a:r>
            <a:r>
              <a:rPr lang="zh-CN" altLang="en-US" dirty="0" smtClean="0"/>
              <a:t>这里只需考虑第四个字节。</a:t>
            </a:r>
            <a:r>
              <a:rPr lang="en-US" altLang="zh-CN" dirty="0" smtClean="0"/>
              <a:t>256-224 =32 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子网为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64…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smtClean="0"/>
              <a:t>33 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32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之间，但</a:t>
            </a:r>
            <a:r>
              <a:rPr lang="zh-CN" altLang="en-US" dirty="0" smtClean="0"/>
              <a:t>子网号</a:t>
            </a:r>
            <a:r>
              <a:rPr lang="zh-CN" altLang="en-US" dirty="0" smtClean="0"/>
              <a:t>还有一部分位于第三个字节，因此答案是该地址位于子网</a:t>
            </a:r>
            <a:r>
              <a:rPr lang="en-US" altLang="zh-CN" dirty="0" smtClean="0"/>
              <a:t>10.32 </a:t>
            </a:r>
            <a:r>
              <a:rPr lang="zh-CN" altLang="en-US" dirty="0" smtClean="0"/>
              <a:t>中。由于下一个子网为</a:t>
            </a:r>
            <a:r>
              <a:rPr lang="en-US" altLang="zh-CN" dirty="0" smtClean="0"/>
              <a:t>10.64 </a:t>
            </a:r>
            <a:r>
              <a:rPr lang="zh-CN" altLang="en-US" dirty="0" smtClean="0"/>
              <a:t>，该</a:t>
            </a:r>
            <a:r>
              <a:rPr lang="zh-CN" altLang="en-US" dirty="0" smtClean="0"/>
              <a:t>子网</a:t>
            </a:r>
            <a:r>
              <a:rPr lang="zh-CN" altLang="en-US" dirty="0" smtClean="0"/>
              <a:t>的广播地址为</a:t>
            </a:r>
            <a:r>
              <a:rPr lang="en-US" altLang="zh-CN" dirty="0" smtClean="0"/>
              <a:t>10.63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类</a:t>
            </a:r>
            <a:r>
              <a:rPr lang="zh-CN" altLang="en-US" dirty="0" smtClean="0"/>
              <a:t>地址子网划分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910" y="1142984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类网络的子网划分过程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 </a:t>
            </a:r>
            <a:r>
              <a:rPr lang="zh-CN" altLang="en-US" dirty="0" smtClean="0"/>
              <a:t>类</a:t>
            </a:r>
            <a:r>
              <a:rPr lang="zh-CN" altLang="en-US" dirty="0" smtClean="0"/>
              <a:t>网络基本一样，</a:t>
            </a:r>
            <a:r>
              <a:rPr lang="zh-CN" altLang="en-US" dirty="0" smtClean="0"/>
              <a:t>只是可供使用的主机位更多一一从</a:t>
            </a:r>
            <a:r>
              <a:rPr lang="zh-CN" altLang="en-US" dirty="0" smtClean="0"/>
              <a:t>第二个字节开始。</a:t>
            </a:r>
            <a:endParaRPr lang="en-US" altLang="zh-CN" dirty="0" smtClean="0"/>
          </a:p>
          <a:p>
            <a:r>
              <a:rPr lang="zh-CN" altLang="en-US" dirty="0" smtClean="0"/>
              <a:t>主机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 10. </a:t>
            </a:r>
            <a:r>
              <a:rPr lang="en-US" altLang="zh-CN" dirty="0" smtClean="0"/>
              <a:t>1.3.65/23</a:t>
            </a:r>
            <a:r>
              <a:rPr lang="zh-CN" altLang="en-US" dirty="0" smtClean="0"/>
              <a:t>，请问所在子网和广播地址、可用的地址范围</a:t>
            </a:r>
            <a:endParaRPr lang="en-US" altLang="zh-CN" dirty="0" smtClean="0"/>
          </a:p>
          <a:p>
            <a:r>
              <a:rPr lang="zh-CN" altLang="en-US" dirty="0" smtClean="0"/>
              <a:t>子网掩码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，大于</a:t>
            </a:r>
            <a:r>
              <a:rPr lang="en-US" altLang="zh-CN" dirty="0" smtClean="0"/>
              <a:t>16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，在第三字节，第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字节块的大小（</a:t>
            </a:r>
            <a:r>
              <a:rPr lang="en-US" altLang="zh-CN" dirty="0" smtClean="0"/>
              <a:t>24-23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=2</a:t>
            </a:r>
            <a:r>
              <a:rPr lang="zh-CN" altLang="en-US" dirty="0" smtClean="0"/>
              <a:t>，子网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4</a:t>
            </a:r>
            <a:r>
              <a:rPr lang="zh-CN" altLang="en-US" dirty="0" smtClean="0"/>
              <a:t>之间，所以子网</a:t>
            </a:r>
            <a:r>
              <a:rPr lang="en-US" altLang="zh-CN" dirty="0" smtClean="0"/>
              <a:t>10.1.2.0</a:t>
            </a:r>
            <a:r>
              <a:rPr lang="zh-CN" altLang="en-US" dirty="0" smtClean="0"/>
              <a:t>，广播地址</a:t>
            </a:r>
            <a:r>
              <a:rPr lang="en-US" altLang="zh-CN" dirty="0" smtClean="0"/>
              <a:t>10.1.3.255</a:t>
            </a:r>
            <a:r>
              <a:rPr lang="zh-CN" altLang="en-US" dirty="0" smtClean="0"/>
              <a:t>，可用地址范围</a:t>
            </a:r>
            <a:r>
              <a:rPr lang="en-US" altLang="zh-CN" dirty="0" smtClean="0"/>
              <a:t>10.1.2.1———10.1.3.254</a:t>
            </a:r>
            <a:r>
              <a:rPr lang="zh-CN" altLang="en-US" dirty="0" smtClean="0"/>
              <a:t>。</a:t>
            </a:r>
            <a:endParaRPr lang="en-US" altLang="zh-CN" baseline="30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子网掩码练习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、求下列地址的</a:t>
            </a:r>
            <a:r>
              <a:rPr lang="zh-CN" altLang="en-US" dirty="0" smtClean="0"/>
              <a:t>网络地址和</a:t>
            </a:r>
            <a:r>
              <a:rPr lang="zh-CN" altLang="en-US" dirty="0"/>
              <a:t>广播地址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172.16.10.255 </a:t>
            </a:r>
            <a:r>
              <a:rPr lang="en-US" altLang="zh-CN" dirty="0" smtClean="0"/>
              <a:t>/</a:t>
            </a:r>
            <a:r>
              <a:rPr lang="en-US" altLang="zh-CN" dirty="0"/>
              <a:t>16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192.168.1.47/27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、请问下列地址是否可以分配给主机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192.168.10.31/28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172.16.10.255/19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、请问下列地址中哪些</a:t>
            </a:r>
            <a:r>
              <a:rPr lang="zh-CN" altLang="en-US" dirty="0" smtClean="0"/>
              <a:t>地址在同一网段内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192.168.10.34/28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192.168.10.53/28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192.168.10.31/28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192.168.10.61/28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变长子网</a:t>
            </a:r>
            <a:r>
              <a:rPr lang="zh-CN" altLang="en-US" dirty="0"/>
              <a:t>掩码</a:t>
            </a:r>
            <a:r>
              <a:rPr lang="en-US" altLang="zh-CN" dirty="0"/>
              <a:t>VLSM</a:t>
            </a:r>
          </a:p>
        </p:txBody>
      </p:sp>
      <p:sp>
        <p:nvSpPr>
          <p:cNvPr id="33" name="矩形 32"/>
          <p:cNvSpPr/>
          <p:nvPr/>
        </p:nvSpPr>
        <p:spPr>
          <a:xfrm>
            <a:off x="357158" y="1214422"/>
            <a:ext cx="79296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假定我们设计一个校园网（校园网有</a:t>
            </a:r>
            <a:r>
              <a:rPr lang="en-US" altLang="zh-CN" dirty="0" smtClean="0"/>
              <a:t>150</a:t>
            </a:r>
            <a:r>
              <a:rPr lang="zh-CN" altLang="en-US" dirty="0" smtClean="0"/>
              <a:t>万台终端，要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网段，地址空间为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类地址</a:t>
            </a:r>
            <a:r>
              <a:rPr lang="en-US" altLang="zh-CN" dirty="0" smtClean="0"/>
              <a:t>10.0.0.0</a:t>
            </a:r>
            <a:r>
              <a:rPr lang="zh-CN" altLang="en-US" dirty="0" smtClean="0"/>
              <a:t>，终端和网段有可能会增加），如何来有效设计校园网的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呢？这时必须在校园网中使用长度不同的子网掩码，</a:t>
            </a:r>
            <a:r>
              <a:rPr lang="en-US" altLang="zh-CN" dirty="0" smtClean="0"/>
              <a:t>VLSM</a:t>
            </a:r>
            <a:r>
              <a:rPr lang="zh-CN" altLang="en-US" dirty="0" smtClean="0"/>
              <a:t>让你</a:t>
            </a:r>
            <a:r>
              <a:rPr lang="zh-CN" altLang="en-US" dirty="0" smtClean="0"/>
              <a:t>能够节省</a:t>
            </a:r>
            <a:r>
              <a:rPr lang="zh-CN" altLang="en-US" dirty="0" smtClean="0"/>
              <a:t>大量的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地址空间。</a:t>
            </a:r>
            <a:r>
              <a:rPr lang="zh-CN" altLang="en-US" dirty="0" smtClean="0"/>
              <a:t>要</a:t>
            </a:r>
            <a:r>
              <a:rPr lang="zh-CN" altLang="en-US" dirty="0" smtClean="0"/>
              <a:t>快捷而高效地制定</a:t>
            </a:r>
            <a:r>
              <a:rPr lang="en-US" altLang="zh-CN" dirty="0" smtClean="0"/>
              <a:t>VLSM </a:t>
            </a:r>
            <a:r>
              <a:rPr lang="zh-CN" altLang="en-US" dirty="0" smtClean="0"/>
              <a:t>设计方案，你需要知道如何根据块大小来确定</a:t>
            </a:r>
            <a:r>
              <a:rPr lang="en-US" altLang="zh-CN" dirty="0" smtClean="0"/>
              <a:t>VLSM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下</a:t>
            </a:r>
            <a:r>
              <a:rPr lang="zh-CN" altLang="en-US" dirty="0" smtClean="0"/>
              <a:t>表列出了在</a:t>
            </a:r>
            <a:r>
              <a:rPr lang="en-US" altLang="zh-CN" dirty="0" smtClean="0"/>
              <a:t>C </a:t>
            </a:r>
            <a:r>
              <a:rPr lang="zh-CN" altLang="en-US" dirty="0" smtClean="0"/>
              <a:t>类网络中使用</a:t>
            </a:r>
            <a:r>
              <a:rPr lang="en-US" altLang="zh-CN" dirty="0" smtClean="0"/>
              <a:t>VLSM </a:t>
            </a:r>
            <a:r>
              <a:rPr lang="zh-CN" altLang="en-US" dirty="0" smtClean="0"/>
              <a:t>时可使用的块大小。例如，如果需要支持</a:t>
            </a:r>
            <a:r>
              <a:rPr lang="en-US" altLang="zh-CN" dirty="0" smtClean="0"/>
              <a:t>25 </a:t>
            </a:r>
            <a:r>
              <a:rPr lang="zh-CN" altLang="en-US" dirty="0" smtClean="0"/>
              <a:t>台主机，你需要使用的块</a:t>
            </a:r>
            <a:r>
              <a:rPr lang="zh-CN" altLang="en-US" dirty="0" smtClean="0"/>
              <a:t>大小为</a:t>
            </a:r>
            <a:r>
              <a:rPr lang="en-US" altLang="zh-CN" dirty="0" smtClean="0"/>
              <a:t>32; </a:t>
            </a:r>
            <a:r>
              <a:rPr lang="zh-CN" altLang="en-US" dirty="0" smtClean="0"/>
              <a:t>如果需要支持</a:t>
            </a:r>
            <a:r>
              <a:rPr lang="en-US" altLang="zh-CN" dirty="0" smtClean="0"/>
              <a:t>11 </a:t>
            </a:r>
            <a:r>
              <a:rPr lang="zh-CN" altLang="en-US" dirty="0" smtClean="0"/>
              <a:t>台主机，你需要使用的块大小为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。如果需要支持</a:t>
            </a:r>
            <a:r>
              <a:rPr lang="en-US" altLang="zh-CN" dirty="0" smtClean="0"/>
              <a:t>40 </a:t>
            </a:r>
            <a:r>
              <a:rPr lang="zh-CN" altLang="en-US" dirty="0" smtClean="0"/>
              <a:t>台主机呢</a:t>
            </a:r>
            <a:r>
              <a:rPr lang="en-US" altLang="zh-CN" dirty="0" smtClean="0"/>
              <a:t>?</a:t>
            </a:r>
            <a:r>
              <a:rPr lang="zh-CN" altLang="en-US" dirty="0" smtClean="0"/>
              <a:t>你需要</a:t>
            </a:r>
            <a:r>
              <a:rPr lang="zh-CN" altLang="en-US" dirty="0" smtClean="0"/>
              <a:t>使用</a:t>
            </a:r>
            <a:r>
              <a:rPr lang="zh-CN" altLang="en-US" dirty="0" smtClean="0"/>
              <a:t>的块大小为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。块大小不是随意的，你只能使用表</a:t>
            </a:r>
            <a:r>
              <a:rPr lang="en-US" altLang="zh-CN" dirty="0" smtClean="0"/>
              <a:t>5-1 </a:t>
            </a:r>
            <a:r>
              <a:rPr lang="zh-CN" altLang="en-US" dirty="0" smtClean="0"/>
              <a:t>所示的块大小。因此，请记住该表列出的</a:t>
            </a:r>
            <a:r>
              <a:rPr lang="zh-CN" altLang="en-US" dirty="0" smtClean="0"/>
              <a:t>块大小</a:t>
            </a:r>
            <a:r>
              <a:rPr lang="zh-CN" altLang="en-US" dirty="0" smtClean="0"/>
              <a:t>，这很容易，它们与我们用于子网划分的数字相同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块大小</a:t>
            </a:r>
          </a:p>
          <a:p>
            <a:r>
              <a:rPr lang="zh-CN" altLang="en-US" dirty="0" smtClean="0"/>
              <a:t>前缀 子网掩码   主机数   块</a:t>
            </a:r>
            <a:r>
              <a:rPr lang="zh-CN" altLang="en-US" dirty="0" smtClean="0"/>
              <a:t>大小</a:t>
            </a:r>
          </a:p>
          <a:p>
            <a:r>
              <a:rPr lang="en-US" altLang="zh-CN" i="1" dirty="0" smtClean="0"/>
              <a:t>/</a:t>
            </a:r>
            <a:r>
              <a:rPr lang="en-US" altLang="zh-CN" i="1" dirty="0" smtClean="0"/>
              <a:t>25      128           126       128</a:t>
            </a:r>
            <a:endParaRPr lang="en-US" altLang="zh-CN" i="1" dirty="0" smtClean="0"/>
          </a:p>
          <a:p>
            <a:r>
              <a:rPr lang="en-US" altLang="zh-CN" i="1" dirty="0" smtClean="0"/>
              <a:t>/26     192             62         64</a:t>
            </a:r>
            <a:endParaRPr lang="en-US" altLang="zh-CN" i="1" dirty="0" smtClean="0"/>
          </a:p>
          <a:p>
            <a:r>
              <a:rPr lang="en-US" altLang="zh-CN" i="1" dirty="0" smtClean="0"/>
              <a:t>/27     224             30         32</a:t>
            </a:r>
            <a:endParaRPr lang="en-US" altLang="zh-CN" i="1" dirty="0" smtClean="0"/>
          </a:p>
          <a:p>
            <a:r>
              <a:rPr lang="en-US" altLang="zh-CN" i="1" dirty="0" smtClean="0"/>
              <a:t>/28     240            14         16</a:t>
            </a:r>
            <a:endParaRPr lang="en-US" altLang="zh-CN" i="1" dirty="0" smtClean="0"/>
          </a:p>
          <a:p>
            <a:r>
              <a:rPr lang="en-US" altLang="zh-CN" i="1" dirty="0" smtClean="0"/>
              <a:t>/29    248              6           8</a:t>
            </a:r>
            <a:endParaRPr lang="en-US" altLang="zh-CN" i="1" dirty="0" smtClean="0"/>
          </a:p>
          <a:p>
            <a:r>
              <a:rPr lang="en-US" altLang="zh-CN" i="1" dirty="0" smtClean="0"/>
              <a:t>/30   252               2           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子网划分练习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192.168.1.0/24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类主网络内，需要划分出</a:t>
            </a:r>
            <a:r>
              <a:rPr lang="en-US" altLang="zh-CN" dirty="0"/>
              <a:t>1</a:t>
            </a:r>
            <a:r>
              <a:rPr lang="zh-CN" altLang="en-US" dirty="0"/>
              <a:t>个可容纳</a:t>
            </a:r>
            <a:r>
              <a:rPr lang="en-US" altLang="zh-CN" dirty="0"/>
              <a:t>100</a:t>
            </a:r>
            <a:r>
              <a:rPr lang="zh-CN" altLang="en-US" dirty="0"/>
              <a:t>台主机的子网、</a:t>
            </a:r>
            <a:r>
              <a:rPr lang="en-US" altLang="zh-CN" dirty="0"/>
              <a:t>1</a:t>
            </a:r>
            <a:r>
              <a:rPr lang="zh-CN" altLang="en-US" dirty="0"/>
              <a:t>个可容纳</a:t>
            </a:r>
            <a:r>
              <a:rPr lang="en-US" altLang="zh-CN" dirty="0"/>
              <a:t>50</a:t>
            </a:r>
            <a:r>
              <a:rPr lang="zh-CN" altLang="en-US" dirty="0"/>
              <a:t>台主机的子网，</a:t>
            </a:r>
            <a:r>
              <a:rPr lang="en-US" altLang="zh-CN" dirty="0"/>
              <a:t>2</a:t>
            </a:r>
            <a:r>
              <a:rPr lang="zh-CN" altLang="en-US" dirty="0"/>
              <a:t>个可容纳</a:t>
            </a:r>
            <a:r>
              <a:rPr lang="en-US" altLang="zh-CN" dirty="0"/>
              <a:t>25</a:t>
            </a:r>
            <a:r>
              <a:rPr lang="zh-CN" altLang="en-US" dirty="0"/>
              <a:t>台主机的子网，应该如何划分？</a:t>
            </a:r>
          </a:p>
          <a:p>
            <a:r>
              <a:rPr lang="zh-CN" altLang="en-US" dirty="0"/>
              <a:t>请写出每个子网的网络号、子网掩码、容纳主机数量和广播地址。</a:t>
            </a:r>
          </a:p>
        </p:txBody>
      </p:sp>
      <p:sp>
        <p:nvSpPr>
          <p:cNvPr id="4" name="矩形 3"/>
          <p:cNvSpPr/>
          <p:nvPr/>
        </p:nvSpPr>
        <p:spPr>
          <a:xfrm>
            <a:off x="714348" y="3786190"/>
            <a:ext cx="7929618" cy="887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请记住，块大小的开始位置无关紧要，只要始于其整数倍处即可。例如，如果块大小为</a:t>
            </a:r>
            <a:r>
              <a:rPr lang="en-US" altLang="zh-CN" dirty="0" smtClean="0">
                <a:solidFill>
                  <a:srgbClr val="FF0000"/>
                </a:solidFill>
              </a:rPr>
              <a:t>16 </a:t>
            </a:r>
            <a:r>
              <a:rPr lang="zh-CN" altLang="en-US" dirty="0" smtClean="0">
                <a:solidFill>
                  <a:srgbClr val="FF0000"/>
                </a:solidFill>
              </a:rPr>
              <a:t>，你</a:t>
            </a:r>
            <a:r>
              <a:rPr lang="zh-CN" altLang="en-US" dirty="0" smtClean="0">
                <a:solidFill>
                  <a:srgbClr val="FF0000"/>
                </a:solidFill>
              </a:rPr>
              <a:t>必须</a:t>
            </a:r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16 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32 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48 </a:t>
            </a:r>
            <a:r>
              <a:rPr lang="zh-CN" altLang="en-US" dirty="0" smtClean="0">
                <a:solidFill>
                  <a:srgbClr val="FF0000"/>
                </a:solidFill>
              </a:rPr>
              <a:t>等处开始，而不能从</a:t>
            </a:r>
            <a:r>
              <a:rPr lang="en-US" altLang="zh-CN" dirty="0" smtClean="0">
                <a:solidFill>
                  <a:srgbClr val="FF0000"/>
                </a:solidFill>
              </a:rPr>
              <a:t>40 </a:t>
            </a:r>
            <a:r>
              <a:rPr lang="zh-CN" altLang="en-US" dirty="0" smtClean="0">
                <a:solidFill>
                  <a:srgbClr val="FF0000"/>
                </a:solidFill>
              </a:rPr>
              <a:t>开始，也不能使用除</a:t>
            </a:r>
            <a:r>
              <a:rPr lang="en-US" altLang="zh-CN" dirty="0" smtClean="0">
                <a:solidFill>
                  <a:srgbClr val="FF0000"/>
                </a:solidFill>
              </a:rPr>
              <a:t>16 </a:t>
            </a:r>
            <a:r>
              <a:rPr lang="zh-CN" altLang="en-US" dirty="0" smtClean="0">
                <a:solidFill>
                  <a:srgbClr val="FF0000"/>
                </a:solidFill>
              </a:rPr>
              <a:t>外的其他增量</a:t>
            </a:r>
            <a:r>
              <a:rPr lang="zh-CN" altLang="en-US" dirty="0" smtClean="0">
                <a:solidFill>
                  <a:srgbClr val="FF0000"/>
                </a:solidFill>
              </a:rPr>
              <a:t>。再</a:t>
            </a:r>
            <a:r>
              <a:rPr lang="zh-CN" altLang="en-US" dirty="0" smtClean="0">
                <a:solidFill>
                  <a:srgbClr val="FF0000"/>
                </a:solidFill>
              </a:rPr>
              <a:t>举一个例子。如果块大小为</a:t>
            </a:r>
            <a:r>
              <a:rPr lang="en-US" altLang="zh-CN" dirty="0" smtClean="0">
                <a:solidFill>
                  <a:srgbClr val="FF0000"/>
                </a:solidFill>
              </a:rPr>
              <a:t>32 </a:t>
            </a:r>
            <a:r>
              <a:rPr lang="zh-CN" altLang="en-US" dirty="0" smtClean="0">
                <a:solidFill>
                  <a:srgbClr val="FF0000"/>
                </a:solidFill>
              </a:rPr>
              <a:t>，你必须这样从</a:t>
            </a:r>
            <a:r>
              <a:rPr lang="en-US" altLang="zh-CN" dirty="0" smtClean="0">
                <a:solidFill>
                  <a:srgbClr val="FF0000"/>
                </a:solidFill>
              </a:rPr>
              <a:t>0 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32 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64 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96 </a:t>
            </a:r>
            <a:r>
              <a:rPr lang="zh-CN" altLang="en-US" dirty="0" smtClean="0">
                <a:solidFill>
                  <a:srgbClr val="FF0000"/>
                </a:solidFill>
              </a:rPr>
              <a:t>等处开始。请记住，我们不能</a:t>
            </a:r>
            <a:r>
              <a:rPr lang="zh-CN" altLang="en-US" dirty="0" smtClean="0">
                <a:solidFill>
                  <a:srgbClr val="FF0000"/>
                </a:solidFill>
              </a:rPr>
              <a:t>想从</a:t>
            </a:r>
            <a:r>
              <a:rPr lang="zh-CN" altLang="en-US" dirty="0" smtClean="0">
                <a:solidFill>
                  <a:srgbClr val="FF0000"/>
                </a:solidFill>
              </a:rPr>
              <a:t>哪里开始就从哪里开始，而必须从块大小的整数倍处开始。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8" y="871538"/>
            <a:ext cx="88868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课程议题</a:t>
            </a:r>
          </a:p>
        </p:txBody>
      </p:sp>
      <p:grpSp>
        <p:nvGrpSpPr>
          <p:cNvPr id="459779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45978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59781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323528" y="3141663"/>
            <a:ext cx="288037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IPv6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208" y="1240060"/>
            <a:ext cx="7931224" cy="4421188"/>
          </a:xfrm>
        </p:spPr>
        <p:txBody>
          <a:bodyPr/>
          <a:lstStyle/>
          <a:p>
            <a:r>
              <a:rPr lang="en-US" altLang="zh-CN" dirty="0" smtClean="0"/>
              <a:t>IPV4</a:t>
            </a:r>
            <a:r>
              <a:rPr lang="zh-CN" altLang="en-US" dirty="0" smtClean="0"/>
              <a:t>地址的问题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地址空间</a:t>
            </a:r>
            <a:r>
              <a:rPr lang="zh-CN" altLang="en-US" dirty="0"/>
              <a:t>使用效率较低，地址不足问题日益严峻</a:t>
            </a:r>
          </a:p>
          <a:p>
            <a:pPr lvl="1"/>
            <a:r>
              <a:rPr lang="zh-CN" altLang="en-US" dirty="0"/>
              <a:t>对服务质量没有保障</a:t>
            </a:r>
          </a:p>
          <a:p>
            <a:pPr lvl="1"/>
            <a:r>
              <a:rPr lang="zh-CN" altLang="en-US" dirty="0"/>
              <a:t>由于受其诞生时代背景的影响，</a:t>
            </a:r>
            <a:r>
              <a:rPr lang="en-US" altLang="zh-CN" dirty="0"/>
              <a:t>IPv4</a:t>
            </a:r>
            <a:r>
              <a:rPr lang="zh-CN" altLang="en-US" dirty="0"/>
              <a:t>对于移动特性并没有很好的支持。</a:t>
            </a:r>
          </a:p>
          <a:p>
            <a:pPr lvl="1"/>
            <a:r>
              <a:rPr lang="zh-CN" altLang="en-US" dirty="0"/>
              <a:t>对于某些应用，因特网必须能够对数据进行加密和鉴别，但</a:t>
            </a:r>
            <a:r>
              <a:rPr lang="en-US" altLang="zh-CN" dirty="0"/>
              <a:t>IPv4</a:t>
            </a:r>
            <a:r>
              <a:rPr lang="zh-CN" altLang="en-US" dirty="0"/>
              <a:t>不提供数据的加密和鉴别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IPV6</a:t>
            </a:r>
            <a:r>
              <a:rPr lang="zh-CN" altLang="en-US" dirty="0" smtClean="0"/>
              <a:t>产生的背景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地址空间短缺的问题</a:t>
            </a:r>
          </a:p>
          <a:p>
            <a:pPr lvl="1"/>
            <a:r>
              <a:rPr lang="zh-CN" altLang="en-US" dirty="0" smtClean="0"/>
              <a:t>提供一个更为高效、更为安全并能更好支持不同业务流和移动特性的新路由架构 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IPv6</a:t>
            </a:r>
            <a:r>
              <a:rPr lang="zh-CN" altLang="en-US"/>
              <a:t>包格式</a:t>
            </a: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1117600" y="1373188"/>
            <a:ext cx="863600" cy="358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版本</a:t>
            </a: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1117600" y="2092325"/>
            <a:ext cx="6913563" cy="14398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源 地 址</a:t>
            </a:r>
          </a:p>
        </p:txBody>
      </p:sp>
      <p:sp>
        <p:nvSpPr>
          <p:cNvPr id="447494" name="Line 6"/>
          <p:cNvSpPr>
            <a:spLocks noChangeShapeType="1"/>
          </p:cNvSpPr>
          <p:nvPr/>
        </p:nvSpPr>
        <p:spPr bwMode="auto">
          <a:xfrm>
            <a:off x="1116013" y="9080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>
            <a:off x="2844800" y="9429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496" name="Line 8"/>
          <p:cNvSpPr>
            <a:spLocks noChangeShapeType="1"/>
          </p:cNvSpPr>
          <p:nvPr/>
        </p:nvSpPr>
        <p:spPr bwMode="auto">
          <a:xfrm>
            <a:off x="1116013" y="1087438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497" name="Text Box 9"/>
          <p:cNvSpPr txBox="1">
            <a:spLocks noChangeArrowheads="1"/>
          </p:cNvSpPr>
          <p:nvPr/>
        </p:nvSpPr>
        <p:spPr bwMode="auto">
          <a:xfrm>
            <a:off x="1549400" y="942975"/>
            <a:ext cx="865188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b="1">
                <a:effectLst/>
                <a:ea typeface="宋体" pitchFamily="2" charset="-122"/>
              </a:rPr>
              <a:t>第</a:t>
            </a:r>
            <a:r>
              <a:rPr lang="en-US" altLang="zh-CN" b="1">
                <a:effectLst/>
                <a:ea typeface="宋体" pitchFamily="2" charset="-122"/>
              </a:rPr>
              <a:t>1</a:t>
            </a:r>
            <a:r>
              <a:rPr lang="zh-CN" altLang="en-US" b="1">
                <a:effectLst/>
                <a:ea typeface="宋体" pitchFamily="2" charset="-122"/>
              </a:rPr>
              <a:t>字节</a:t>
            </a:r>
          </a:p>
        </p:txBody>
      </p:sp>
      <p:sp>
        <p:nvSpPr>
          <p:cNvPr id="447498" name="Line 10"/>
          <p:cNvSpPr>
            <a:spLocks noChangeShapeType="1"/>
          </p:cNvSpPr>
          <p:nvPr/>
        </p:nvSpPr>
        <p:spPr bwMode="auto">
          <a:xfrm>
            <a:off x="4573588" y="9429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499" name="Line 11"/>
          <p:cNvSpPr>
            <a:spLocks noChangeShapeType="1"/>
          </p:cNvSpPr>
          <p:nvPr/>
        </p:nvSpPr>
        <p:spPr bwMode="auto">
          <a:xfrm>
            <a:off x="2844800" y="10874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500" name="Text Box 12"/>
          <p:cNvSpPr txBox="1">
            <a:spLocks noChangeArrowheads="1"/>
          </p:cNvSpPr>
          <p:nvPr/>
        </p:nvSpPr>
        <p:spPr bwMode="auto">
          <a:xfrm>
            <a:off x="3278188" y="942975"/>
            <a:ext cx="865187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b="1">
                <a:effectLst/>
                <a:ea typeface="宋体" pitchFamily="2" charset="-122"/>
              </a:rPr>
              <a:t>第</a:t>
            </a:r>
            <a:r>
              <a:rPr lang="en-US" altLang="zh-CN" b="1">
                <a:effectLst/>
                <a:ea typeface="宋体" pitchFamily="2" charset="-122"/>
              </a:rPr>
              <a:t>2</a:t>
            </a:r>
            <a:r>
              <a:rPr lang="zh-CN" altLang="en-US" b="1">
                <a:effectLst/>
                <a:ea typeface="宋体" pitchFamily="2" charset="-122"/>
              </a:rPr>
              <a:t>字节</a:t>
            </a:r>
          </a:p>
        </p:txBody>
      </p:sp>
      <p:sp>
        <p:nvSpPr>
          <p:cNvPr id="447501" name="Line 13"/>
          <p:cNvSpPr>
            <a:spLocks noChangeShapeType="1"/>
          </p:cNvSpPr>
          <p:nvPr/>
        </p:nvSpPr>
        <p:spPr bwMode="auto">
          <a:xfrm>
            <a:off x="6302375" y="9429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502" name="Line 14"/>
          <p:cNvSpPr>
            <a:spLocks noChangeShapeType="1"/>
          </p:cNvSpPr>
          <p:nvPr/>
        </p:nvSpPr>
        <p:spPr bwMode="auto">
          <a:xfrm>
            <a:off x="4573588" y="1087438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503" name="Text Box 15"/>
          <p:cNvSpPr txBox="1">
            <a:spLocks noChangeArrowheads="1"/>
          </p:cNvSpPr>
          <p:nvPr/>
        </p:nvSpPr>
        <p:spPr bwMode="auto">
          <a:xfrm>
            <a:off x="5006975" y="942975"/>
            <a:ext cx="865188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b="1">
                <a:effectLst/>
                <a:ea typeface="宋体" pitchFamily="2" charset="-122"/>
              </a:rPr>
              <a:t>第</a:t>
            </a:r>
            <a:r>
              <a:rPr lang="en-US" altLang="zh-CN" b="1">
                <a:effectLst/>
                <a:ea typeface="宋体" pitchFamily="2" charset="-122"/>
              </a:rPr>
              <a:t>3</a:t>
            </a:r>
            <a:r>
              <a:rPr lang="zh-CN" altLang="en-US" b="1">
                <a:effectLst/>
                <a:ea typeface="宋体" pitchFamily="2" charset="-122"/>
              </a:rPr>
              <a:t>字节</a:t>
            </a:r>
          </a:p>
        </p:txBody>
      </p:sp>
      <p:sp>
        <p:nvSpPr>
          <p:cNvPr id="447504" name="Line 16"/>
          <p:cNvSpPr>
            <a:spLocks noChangeShapeType="1"/>
          </p:cNvSpPr>
          <p:nvPr/>
        </p:nvSpPr>
        <p:spPr bwMode="auto">
          <a:xfrm>
            <a:off x="8029575" y="9429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505" name="Line 17"/>
          <p:cNvSpPr>
            <a:spLocks noChangeShapeType="1"/>
          </p:cNvSpPr>
          <p:nvPr/>
        </p:nvSpPr>
        <p:spPr bwMode="auto">
          <a:xfrm>
            <a:off x="6300788" y="1087438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6734175" y="942975"/>
            <a:ext cx="865188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b="1">
                <a:effectLst/>
                <a:ea typeface="宋体" pitchFamily="2" charset="-122"/>
              </a:rPr>
              <a:t>第</a:t>
            </a:r>
            <a:r>
              <a:rPr lang="en-US" altLang="zh-CN" b="1">
                <a:effectLst/>
                <a:ea typeface="宋体" pitchFamily="2" charset="-122"/>
              </a:rPr>
              <a:t>4</a:t>
            </a:r>
            <a:r>
              <a:rPr lang="zh-CN" altLang="en-US" b="1">
                <a:effectLst/>
                <a:ea typeface="宋体" pitchFamily="2" charset="-122"/>
              </a:rPr>
              <a:t>字节</a:t>
            </a:r>
          </a:p>
        </p:txBody>
      </p:sp>
      <p:sp>
        <p:nvSpPr>
          <p:cNvPr id="447507" name="Rectangle 19"/>
          <p:cNvSpPr>
            <a:spLocks noChangeArrowheads="1"/>
          </p:cNvSpPr>
          <p:nvPr/>
        </p:nvSpPr>
        <p:spPr bwMode="auto">
          <a:xfrm>
            <a:off x="1981200" y="1373188"/>
            <a:ext cx="1728788" cy="358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流量类别</a:t>
            </a:r>
          </a:p>
        </p:txBody>
      </p:sp>
      <p:sp>
        <p:nvSpPr>
          <p:cNvPr id="447508" name="Rectangle 20"/>
          <p:cNvSpPr>
            <a:spLocks noChangeArrowheads="1"/>
          </p:cNvSpPr>
          <p:nvPr/>
        </p:nvSpPr>
        <p:spPr bwMode="auto">
          <a:xfrm>
            <a:off x="3709988" y="1373188"/>
            <a:ext cx="4319587" cy="358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流标签</a:t>
            </a:r>
          </a:p>
        </p:txBody>
      </p:sp>
      <p:sp>
        <p:nvSpPr>
          <p:cNvPr id="447509" name="Rectangle 21"/>
          <p:cNvSpPr>
            <a:spLocks noChangeArrowheads="1"/>
          </p:cNvSpPr>
          <p:nvPr/>
        </p:nvSpPr>
        <p:spPr bwMode="auto">
          <a:xfrm>
            <a:off x="1117600" y="1733550"/>
            <a:ext cx="3455988" cy="358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有效载荷长度</a:t>
            </a:r>
          </a:p>
        </p:txBody>
      </p:sp>
      <p:sp>
        <p:nvSpPr>
          <p:cNvPr id="447510" name="Rectangle 22"/>
          <p:cNvSpPr>
            <a:spLocks noChangeArrowheads="1"/>
          </p:cNvSpPr>
          <p:nvPr/>
        </p:nvSpPr>
        <p:spPr bwMode="auto">
          <a:xfrm>
            <a:off x="4573588" y="1733550"/>
            <a:ext cx="1728787" cy="358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下一个头</a:t>
            </a:r>
          </a:p>
        </p:txBody>
      </p:sp>
      <p:sp>
        <p:nvSpPr>
          <p:cNvPr id="447511" name="Rectangle 23"/>
          <p:cNvSpPr>
            <a:spLocks noChangeArrowheads="1"/>
          </p:cNvSpPr>
          <p:nvPr/>
        </p:nvSpPr>
        <p:spPr bwMode="auto">
          <a:xfrm>
            <a:off x="6302375" y="1733550"/>
            <a:ext cx="1728788" cy="358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跳数限制</a:t>
            </a:r>
          </a:p>
        </p:txBody>
      </p:sp>
      <p:sp>
        <p:nvSpPr>
          <p:cNvPr id="447512" name="Line 24"/>
          <p:cNvSpPr>
            <a:spLocks noChangeShapeType="1"/>
          </p:cNvSpPr>
          <p:nvPr/>
        </p:nvSpPr>
        <p:spPr bwMode="auto">
          <a:xfrm>
            <a:off x="1117600" y="2452688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13" name="Line 25"/>
          <p:cNvSpPr>
            <a:spLocks noChangeShapeType="1"/>
          </p:cNvSpPr>
          <p:nvPr/>
        </p:nvSpPr>
        <p:spPr bwMode="auto">
          <a:xfrm>
            <a:off x="1117600" y="2813050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14" name="Line 26"/>
          <p:cNvSpPr>
            <a:spLocks noChangeShapeType="1"/>
          </p:cNvSpPr>
          <p:nvPr/>
        </p:nvSpPr>
        <p:spPr bwMode="auto">
          <a:xfrm>
            <a:off x="1117600" y="3173413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15" name="Line 27"/>
          <p:cNvSpPr>
            <a:spLocks noChangeShapeType="1"/>
          </p:cNvSpPr>
          <p:nvPr/>
        </p:nvSpPr>
        <p:spPr bwMode="auto">
          <a:xfrm>
            <a:off x="7599363" y="2452688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16" name="Line 28"/>
          <p:cNvSpPr>
            <a:spLocks noChangeShapeType="1"/>
          </p:cNvSpPr>
          <p:nvPr/>
        </p:nvSpPr>
        <p:spPr bwMode="auto">
          <a:xfrm>
            <a:off x="7599363" y="2813050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17" name="Line 29"/>
          <p:cNvSpPr>
            <a:spLocks noChangeShapeType="1"/>
          </p:cNvSpPr>
          <p:nvPr/>
        </p:nvSpPr>
        <p:spPr bwMode="auto">
          <a:xfrm>
            <a:off x="7599363" y="3173413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18" name="Rectangle 30"/>
          <p:cNvSpPr>
            <a:spLocks noChangeArrowheads="1"/>
          </p:cNvSpPr>
          <p:nvPr/>
        </p:nvSpPr>
        <p:spPr bwMode="auto">
          <a:xfrm>
            <a:off x="1117600" y="3532188"/>
            <a:ext cx="6913563" cy="14398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目 的 地 址</a:t>
            </a:r>
          </a:p>
        </p:txBody>
      </p:sp>
      <p:sp>
        <p:nvSpPr>
          <p:cNvPr id="447519" name="Line 31"/>
          <p:cNvSpPr>
            <a:spLocks noChangeShapeType="1"/>
          </p:cNvSpPr>
          <p:nvPr/>
        </p:nvSpPr>
        <p:spPr bwMode="auto">
          <a:xfrm>
            <a:off x="1117600" y="3892550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20" name="Line 32"/>
          <p:cNvSpPr>
            <a:spLocks noChangeShapeType="1"/>
          </p:cNvSpPr>
          <p:nvPr/>
        </p:nvSpPr>
        <p:spPr bwMode="auto">
          <a:xfrm>
            <a:off x="1117600" y="4252913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21" name="Line 33"/>
          <p:cNvSpPr>
            <a:spLocks noChangeShapeType="1"/>
          </p:cNvSpPr>
          <p:nvPr/>
        </p:nvSpPr>
        <p:spPr bwMode="auto">
          <a:xfrm>
            <a:off x="1117600" y="4613275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22" name="Line 34"/>
          <p:cNvSpPr>
            <a:spLocks noChangeShapeType="1"/>
          </p:cNvSpPr>
          <p:nvPr/>
        </p:nvSpPr>
        <p:spPr bwMode="auto">
          <a:xfrm>
            <a:off x="7599363" y="3892550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23" name="Line 35"/>
          <p:cNvSpPr>
            <a:spLocks noChangeShapeType="1"/>
          </p:cNvSpPr>
          <p:nvPr/>
        </p:nvSpPr>
        <p:spPr bwMode="auto">
          <a:xfrm>
            <a:off x="7599363" y="4252913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24" name="Line 36"/>
          <p:cNvSpPr>
            <a:spLocks noChangeShapeType="1"/>
          </p:cNvSpPr>
          <p:nvPr/>
        </p:nvSpPr>
        <p:spPr bwMode="auto">
          <a:xfrm>
            <a:off x="7599363" y="4613275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7525" name="Rectangle 37"/>
          <p:cNvSpPr>
            <a:spLocks noChangeArrowheads="1"/>
          </p:cNvSpPr>
          <p:nvPr/>
        </p:nvSpPr>
        <p:spPr bwMode="auto">
          <a:xfrm>
            <a:off x="1117600" y="4973638"/>
            <a:ext cx="1728788" cy="35877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下一个头</a:t>
            </a:r>
          </a:p>
        </p:txBody>
      </p:sp>
      <p:sp>
        <p:nvSpPr>
          <p:cNvPr id="447526" name="Rectangle 38"/>
          <p:cNvSpPr>
            <a:spLocks noChangeArrowheads="1"/>
          </p:cNvSpPr>
          <p:nvPr/>
        </p:nvSpPr>
        <p:spPr bwMode="auto">
          <a:xfrm>
            <a:off x="1117600" y="4973638"/>
            <a:ext cx="6913563" cy="7921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扩展包头信息</a:t>
            </a:r>
          </a:p>
        </p:txBody>
      </p:sp>
      <p:sp>
        <p:nvSpPr>
          <p:cNvPr id="447527" name="Rectangle 39"/>
          <p:cNvSpPr>
            <a:spLocks noChangeArrowheads="1"/>
          </p:cNvSpPr>
          <p:nvPr/>
        </p:nvSpPr>
        <p:spPr bwMode="auto">
          <a:xfrm>
            <a:off x="1117600" y="5765800"/>
            <a:ext cx="6913563" cy="7588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数据（长度可变）</a:t>
            </a:r>
          </a:p>
        </p:txBody>
      </p:sp>
      <p:sp>
        <p:nvSpPr>
          <p:cNvPr id="447528" name="Line 40"/>
          <p:cNvSpPr>
            <a:spLocks noChangeShapeType="1"/>
          </p:cNvSpPr>
          <p:nvPr/>
        </p:nvSpPr>
        <p:spPr bwMode="auto">
          <a:xfrm flipH="1">
            <a:off x="8101013" y="13398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529" name="Line 41"/>
          <p:cNvSpPr>
            <a:spLocks noChangeShapeType="1"/>
          </p:cNvSpPr>
          <p:nvPr/>
        </p:nvSpPr>
        <p:spPr bwMode="auto">
          <a:xfrm>
            <a:off x="8389938" y="1339850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7530" name="Text Box 42"/>
          <p:cNvSpPr txBox="1">
            <a:spLocks noChangeArrowheads="1"/>
          </p:cNvSpPr>
          <p:nvPr/>
        </p:nvSpPr>
        <p:spPr bwMode="auto">
          <a:xfrm>
            <a:off x="8102600" y="2741613"/>
            <a:ext cx="647700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b="1">
                <a:effectLst/>
                <a:ea typeface="宋体" pitchFamily="2" charset="-122"/>
              </a:rPr>
              <a:t>40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b="1">
                <a:effectLst/>
                <a:ea typeface="宋体" pitchFamily="2" charset="-122"/>
              </a:rPr>
              <a:t>字节</a:t>
            </a:r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8102600" y="4973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学习目标</a:t>
            </a:r>
            <a:endParaRPr lang="zh-CN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4575" y="1711325"/>
            <a:ext cx="4751388" cy="4525963"/>
          </a:xfrm>
          <a:noFill/>
          <a:ln/>
        </p:spPr>
        <p:txBody>
          <a:bodyPr/>
          <a:lstStyle/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了解有类</a:t>
            </a:r>
            <a:r>
              <a:rPr lang="en-US" dirty="0" smtClean="0"/>
              <a:t>IP</a:t>
            </a:r>
            <a:r>
              <a:rPr lang="zh-CN" altLang="en-US" dirty="0" smtClean="0"/>
              <a:t>地址基础知识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会对</a:t>
            </a:r>
            <a:r>
              <a:rPr lang="en-US" dirty="0" smtClean="0"/>
              <a:t>IP</a:t>
            </a:r>
            <a:r>
              <a:rPr lang="zh-CN" altLang="en-US" dirty="0" smtClean="0"/>
              <a:t>地址进行子网划分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私有</a:t>
            </a:r>
            <a:r>
              <a:rPr lang="en-US" dirty="0" smtClean="0"/>
              <a:t>IP</a:t>
            </a:r>
            <a:r>
              <a:rPr lang="zh-CN" altLang="en-US" dirty="0" smtClean="0"/>
              <a:t>地址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en-US" dirty="0" smtClean="0"/>
              <a:t>IP</a:t>
            </a:r>
            <a:r>
              <a:rPr lang="zh-CN" altLang="en-US" dirty="0" smtClean="0"/>
              <a:t>子网规划技术</a:t>
            </a:r>
            <a:endParaRPr lang="zh-CN" altLang="en-US" dirty="0"/>
          </a:p>
        </p:txBody>
      </p:sp>
      <p:pic>
        <p:nvPicPr>
          <p:cNvPr id="29705" name="Picture 9" descr="keji2_1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3067050"/>
            <a:ext cx="2733675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IPv6</a:t>
            </a:r>
            <a:r>
              <a:rPr lang="zh-CN" altLang="en-US"/>
              <a:t>地址类型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91513" cy="4104456"/>
          </a:xfrm>
        </p:spPr>
        <p:txBody>
          <a:bodyPr/>
          <a:lstStyle/>
          <a:p>
            <a:r>
              <a:rPr lang="zh-CN" altLang="en-US" dirty="0"/>
              <a:t>单播地址：单一接口的标识符 </a:t>
            </a:r>
          </a:p>
          <a:p>
            <a:pPr lvl="1"/>
            <a:r>
              <a:rPr lang="en-US" altLang="zh-CN" dirty="0"/>
              <a:t>IPv6</a:t>
            </a:r>
            <a:r>
              <a:rPr lang="zh-CN" altLang="en-US" dirty="0"/>
              <a:t>全球单播地址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特殊</a:t>
            </a:r>
            <a:r>
              <a:rPr lang="zh-CN" altLang="en-US" dirty="0"/>
              <a:t>的</a:t>
            </a:r>
            <a:r>
              <a:rPr lang="en-US" altLang="zh-CN" dirty="0"/>
              <a:t>IPv6</a:t>
            </a:r>
            <a:r>
              <a:rPr lang="zh-CN" altLang="en-US" dirty="0"/>
              <a:t>单播地址</a:t>
            </a:r>
          </a:p>
          <a:p>
            <a:pPr lvl="2"/>
            <a:r>
              <a:rPr lang="zh-CN" altLang="en-US" dirty="0"/>
              <a:t>不确定地址：单播地址</a:t>
            </a:r>
            <a:r>
              <a:rPr lang="en-US" altLang="zh-CN" dirty="0"/>
              <a:t>0:0:0:0:0:0:0:0</a:t>
            </a:r>
          </a:p>
          <a:p>
            <a:pPr lvl="2"/>
            <a:r>
              <a:rPr lang="zh-CN" altLang="en-US" dirty="0"/>
              <a:t>回环地址：单播地址</a:t>
            </a:r>
            <a:r>
              <a:rPr lang="en-US" altLang="zh-CN" dirty="0" smtClean="0"/>
              <a:t>0:0:0:0:0:0:0:1</a:t>
            </a:r>
          </a:p>
          <a:p>
            <a:r>
              <a:rPr lang="zh-CN" altLang="en-US" dirty="0" smtClean="0"/>
              <a:t>组播地址：一个地址标识符对应多个接口，发往组播地址的包被送给该地址标识的所有接口 </a:t>
            </a:r>
          </a:p>
        </p:txBody>
      </p:sp>
      <p:pic>
        <p:nvPicPr>
          <p:cNvPr id="448516" name="Picture 4" descr="aa"/>
          <p:cNvPicPr>
            <a:picLocks noChangeAspect="1" noChangeArrowheads="1"/>
          </p:cNvPicPr>
          <p:nvPr/>
        </p:nvPicPr>
        <p:blipFill>
          <a:blip r:embed="rId3" cstate="print"/>
          <a:srcRect l="9822" t="22102" r="17412" b="60516"/>
          <a:stretch>
            <a:fillRect/>
          </a:stretch>
        </p:blipFill>
        <p:spPr bwMode="auto">
          <a:xfrm>
            <a:off x="1835696" y="1988840"/>
            <a:ext cx="5257328" cy="94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a"/>
          <p:cNvPicPr>
            <a:picLocks noChangeAspect="1" noChangeArrowheads="1"/>
          </p:cNvPicPr>
          <p:nvPr/>
        </p:nvPicPr>
        <p:blipFill>
          <a:blip r:embed="rId3" cstate="print"/>
          <a:srcRect l="9822" t="49881" r="17412" b="31418"/>
          <a:stretch>
            <a:fillRect/>
          </a:stretch>
        </p:blipFill>
        <p:spPr bwMode="auto">
          <a:xfrm>
            <a:off x="1691680" y="5157192"/>
            <a:ext cx="5499901" cy="105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IPv6</a:t>
            </a:r>
            <a:r>
              <a:rPr lang="zh-CN" altLang="en-US"/>
              <a:t>地址类型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224" y="1412776"/>
            <a:ext cx="7715200" cy="4421188"/>
          </a:xfrm>
        </p:spPr>
        <p:txBody>
          <a:bodyPr/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播地址：</a:t>
            </a:r>
            <a:r>
              <a:rPr lang="zh-CN" altLang="en-US" dirty="0"/>
              <a:t>一个标识符对应多个接口，发往任播地址的包被传送到由该地址标识的一组接口中的最近一个 </a:t>
            </a:r>
          </a:p>
          <a:p>
            <a:pPr lvl="1"/>
            <a:r>
              <a:rPr lang="zh-CN" altLang="en-US" dirty="0"/>
              <a:t>形式上与单播地址没有区别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IPv6</a:t>
            </a:r>
            <a:r>
              <a:rPr lang="zh-CN" altLang="en-US" dirty="0"/>
              <a:t>任播地址存在下列限制：</a:t>
            </a:r>
          </a:p>
          <a:p>
            <a:pPr lvl="1"/>
            <a:r>
              <a:rPr lang="zh-CN" altLang="en-US" dirty="0"/>
              <a:t>任播地址不能用作源地址，而只能作为目的地址</a:t>
            </a:r>
          </a:p>
          <a:p>
            <a:pPr lvl="1"/>
            <a:r>
              <a:rPr lang="zh-CN" altLang="en-US" dirty="0"/>
              <a:t>任播地址不能指定给</a:t>
            </a:r>
            <a:r>
              <a:rPr lang="en-US" altLang="zh-CN" dirty="0"/>
              <a:t>IPv6</a:t>
            </a:r>
            <a:r>
              <a:rPr lang="zh-CN" altLang="en-US" dirty="0"/>
              <a:t>主机，只能指定给</a:t>
            </a:r>
            <a:r>
              <a:rPr lang="en-US" altLang="zh-CN" dirty="0"/>
              <a:t>IPv6</a:t>
            </a:r>
            <a:r>
              <a:rPr lang="zh-CN" altLang="en-US" dirty="0"/>
              <a:t>路由器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IPv6</a:t>
            </a:r>
            <a:r>
              <a:rPr lang="zh-CN" altLang="en-US"/>
              <a:t>地址的表示方法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冒号分十六进制格式 </a:t>
            </a:r>
          </a:p>
          <a:p>
            <a:pPr lvl="2"/>
            <a:r>
              <a:rPr lang="en-US" altLang="zh-CN" dirty="0"/>
              <a:t>21DA:00D3:0000:2F3B:02AA:00FF:FE28:9C5A </a:t>
            </a:r>
          </a:p>
          <a:p>
            <a:r>
              <a:rPr lang="en-US" altLang="zh-CN" dirty="0"/>
              <a:t>IPv6</a:t>
            </a:r>
            <a:r>
              <a:rPr lang="zh-CN" altLang="en-US" dirty="0"/>
              <a:t>地址的特殊形式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16</a:t>
            </a:r>
            <a:r>
              <a:rPr lang="zh-CN" altLang="en-US" dirty="0"/>
              <a:t>位分组中的前导零位可以去除</a:t>
            </a:r>
          </a:p>
          <a:p>
            <a:pPr lvl="2"/>
            <a:r>
              <a:rPr lang="en-US" altLang="zh-CN" dirty="0"/>
              <a:t>21DA:D3:0:2F3B:2AA:FF:FE28:9C5A</a:t>
            </a:r>
          </a:p>
          <a:p>
            <a:pPr lvl="1"/>
            <a:r>
              <a:rPr lang="zh-CN" altLang="en-US" dirty="0"/>
              <a:t>相邻的连续零位可合并，用双冒号</a:t>
            </a:r>
            <a:r>
              <a:rPr lang="zh-CN" altLang="en-US" dirty="0">
                <a:latin typeface="华文细黑"/>
              </a:rPr>
              <a:t>“</a:t>
            </a:r>
            <a:r>
              <a:rPr lang="en-US" altLang="zh-CN" dirty="0"/>
              <a:t>::</a:t>
            </a:r>
            <a:r>
              <a:rPr lang="en-US" altLang="zh-CN" dirty="0">
                <a:latin typeface="华文细黑"/>
              </a:rPr>
              <a:t>”</a:t>
            </a:r>
            <a:r>
              <a:rPr lang="zh-CN" altLang="en-US" dirty="0"/>
              <a:t>表示 （仅能出现一次）</a:t>
            </a:r>
          </a:p>
          <a:p>
            <a:pPr lvl="2"/>
            <a:r>
              <a:rPr lang="en-US" altLang="zh-CN" dirty="0"/>
              <a:t>1080:0:0:0:8:800:200C:417A </a:t>
            </a:r>
            <a:r>
              <a:rPr lang="en-US" altLang="zh-CN" dirty="0">
                <a:latin typeface="华文细黑"/>
              </a:rPr>
              <a:t>——</a:t>
            </a:r>
            <a:r>
              <a:rPr lang="en-US" altLang="zh-CN" dirty="0"/>
              <a:t>1080::8:800:200C:417A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IPv6</a:t>
            </a:r>
            <a:r>
              <a:rPr lang="zh-CN" altLang="en-US"/>
              <a:t>的特点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定长而简化的包头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的报头有</a:t>
            </a:r>
            <a:r>
              <a:rPr lang="en-US" altLang="zh-CN" dirty="0"/>
              <a:t>13</a:t>
            </a:r>
            <a:r>
              <a:rPr lang="zh-CN" altLang="en-US" dirty="0"/>
              <a:t>个字段，而</a:t>
            </a:r>
            <a:r>
              <a:rPr lang="en-US" altLang="zh-CN" dirty="0"/>
              <a:t>IPv6</a:t>
            </a:r>
            <a:r>
              <a:rPr lang="zh-CN" altLang="en-US" dirty="0"/>
              <a:t>的只有</a:t>
            </a:r>
            <a:r>
              <a:rPr lang="en-US" altLang="zh-CN" dirty="0"/>
              <a:t>8</a:t>
            </a:r>
            <a:r>
              <a:rPr lang="zh-CN" altLang="en-US" dirty="0"/>
              <a:t>个字段 </a:t>
            </a:r>
          </a:p>
          <a:p>
            <a:r>
              <a:rPr lang="zh-CN" altLang="en-US" dirty="0"/>
              <a:t>层次化的地址结构 </a:t>
            </a:r>
          </a:p>
          <a:p>
            <a:pPr lvl="1"/>
            <a:r>
              <a:rPr lang="zh-CN" altLang="en-US" dirty="0"/>
              <a:t>地址分配严格有序 ，保证</a:t>
            </a:r>
            <a:r>
              <a:rPr lang="en-US" altLang="zh-CN" dirty="0"/>
              <a:t>IPv6</a:t>
            </a:r>
            <a:r>
              <a:rPr lang="zh-CN" altLang="en-US" dirty="0"/>
              <a:t>的路由表可以很好的汇总 </a:t>
            </a:r>
          </a:p>
          <a:p>
            <a:r>
              <a:rPr lang="zh-CN" altLang="en-US" dirty="0"/>
              <a:t>即插即用的连网方式 </a:t>
            </a:r>
          </a:p>
          <a:p>
            <a:pPr lvl="1"/>
            <a:r>
              <a:rPr lang="zh-CN" altLang="en-US" dirty="0"/>
              <a:t>可将</a:t>
            </a:r>
            <a:r>
              <a:rPr lang="en-US" altLang="zh-CN" dirty="0"/>
              <a:t>IP</a:t>
            </a:r>
            <a:r>
              <a:rPr lang="zh-CN" altLang="en-US" dirty="0"/>
              <a:t>地址自动分配给用户 </a:t>
            </a:r>
          </a:p>
          <a:p>
            <a:r>
              <a:rPr lang="zh-CN" altLang="en-US" dirty="0"/>
              <a:t>身份验证和保密 </a:t>
            </a:r>
          </a:p>
          <a:p>
            <a:pPr lvl="1"/>
            <a:r>
              <a:rPr lang="en-US" altLang="zh-CN" dirty="0"/>
              <a:t>IPSec</a:t>
            </a:r>
            <a:r>
              <a:rPr lang="zh-CN" altLang="en-US" dirty="0"/>
              <a:t>是</a:t>
            </a:r>
            <a:r>
              <a:rPr lang="en-US" altLang="zh-CN" dirty="0"/>
              <a:t>IPv6</a:t>
            </a:r>
            <a:r>
              <a:rPr lang="zh-CN" altLang="en-US" dirty="0"/>
              <a:t>的一个必须组成部分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IPv6</a:t>
            </a:r>
            <a:r>
              <a:rPr lang="zh-CN" altLang="en-US"/>
              <a:t>与</a:t>
            </a:r>
            <a:r>
              <a:rPr lang="en-US" altLang="zh-CN"/>
              <a:t>IPv4</a:t>
            </a:r>
            <a:r>
              <a:rPr lang="zh-CN" altLang="en-US"/>
              <a:t>的对比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更大的地址空间</a:t>
            </a:r>
          </a:p>
          <a:p>
            <a:r>
              <a:rPr lang="zh-CN" altLang="en-US"/>
              <a:t>更高效的路由基础结构 </a:t>
            </a:r>
          </a:p>
          <a:p>
            <a:r>
              <a:rPr lang="zh-CN" altLang="en-US"/>
              <a:t>更好的安全性 </a:t>
            </a:r>
          </a:p>
          <a:p>
            <a:r>
              <a:rPr lang="zh-CN" altLang="en-US"/>
              <a:t>移动性 </a:t>
            </a:r>
          </a:p>
          <a:p>
            <a:r>
              <a:rPr lang="zh-CN" altLang="en-US"/>
              <a:t>更好的服务质量 </a:t>
            </a:r>
            <a:r>
              <a:rPr lang="en-US" altLang="zh-CN"/>
              <a:t>(QoS)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129" y="1714488"/>
            <a:ext cx="7144905" cy="2265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锐捷网络，</a:t>
            </a:r>
            <a:endParaRPr lang="en-US" altLang="zh-CN" sz="5400" b="1" dirty="0">
              <a:ln w="31550" cmpd="sng">
                <a:noFill/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让您的网络尽在掌握 </a:t>
            </a:r>
            <a:r>
              <a:rPr lang="en-US" altLang="zh-CN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6625" y="1654175"/>
            <a:ext cx="5003800" cy="4362450"/>
          </a:xfrm>
        </p:spPr>
        <p:txBody>
          <a:bodyPr/>
          <a:lstStyle/>
          <a:p>
            <a:r>
              <a:rPr lang="zh-CN" altLang="en-US"/>
              <a:t>通过本章的学习，希望您能够：</a:t>
            </a:r>
          </a:p>
          <a:p>
            <a:pPr lvl="1"/>
            <a:r>
              <a:rPr lang="zh-CN" altLang="en-US"/>
              <a:t>理解</a:t>
            </a:r>
            <a:r>
              <a:rPr lang="en-US" altLang="zh-CN"/>
              <a:t>IP</a:t>
            </a:r>
            <a:r>
              <a:rPr lang="zh-CN" altLang="en-US"/>
              <a:t>协议实现的功能</a:t>
            </a:r>
          </a:p>
          <a:p>
            <a:pPr lvl="1"/>
            <a:r>
              <a:rPr lang="zh-CN" altLang="en-US"/>
              <a:t>理解</a:t>
            </a:r>
            <a:r>
              <a:rPr lang="en-US" altLang="zh-CN"/>
              <a:t>IP</a:t>
            </a:r>
            <a:r>
              <a:rPr lang="zh-CN" altLang="en-US"/>
              <a:t>报文的格式</a:t>
            </a:r>
          </a:p>
          <a:p>
            <a:pPr lvl="1"/>
            <a:r>
              <a:rPr lang="zh-CN" altLang="en-US"/>
              <a:t>掌握</a:t>
            </a:r>
            <a:r>
              <a:rPr lang="en-US" altLang="zh-CN"/>
              <a:t>IP</a:t>
            </a:r>
            <a:r>
              <a:rPr lang="zh-CN" altLang="en-US"/>
              <a:t>地址的分类</a:t>
            </a:r>
          </a:p>
          <a:p>
            <a:pPr lvl="1"/>
            <a:r>
              <a:rPr lang="zh-CN" altLang="en-US"/>
              <a:t>理解</a:t>
            </a:r>
            <a:r>
              <a:rPr lang="en-US" altLang="zh-CN"/>
              <a:t>VLSM</a:t>
            </a:r>
            <a:r>
              <a:rPr lang="zh-CN" altLang="en-US"/>
              <a:t>的概念</a:t>
            </a:r>
          </a:p>
          <a:p>
            <a:pPr lvl="1"/>
            <a:r>
              <a:rPr lang="zh-CN" altLang="en-US"/>
              <a:t>掌握子网划分的方法</a:t>
            </a:r>
          </a:p>
          <a:p>
            <a:pPr lvl="1"/>
            <a:r>
              <a:rPr lang="zh-CN" altLang="en-US"/>
              <a:t>理解</a:t>
            </a:r>
            <a:r>
              <a:rPr lang="en-US" altLang="zh-CN"/>
              <a:t>IPv6</a:t>
            </a:r>
            <a:r>
              <a:rPr lang="zh-CN" altLang="en-US"/>
              <a:t>的概念</a:t>
            </a:r>
          </a:p>
          <a:p>
            <a:pPr lvl="1"/>
            <a:r>
              <a:rPr lang="zh-CN" altLang="en-US"/>
              <a:t>理解</a:t>
            </a:r>
            <a:r>
              <a:rPr lang="en-US" altLang="zh-CN"/>
              <a:t>IPv6</a:t>
            </a:r>
            <a:r>
              <a:rPr lang="zh-CN" altLang="en-US"/>
              <a:t>的特点</a:t>
            </a:r>
          </a:p>
        </p:txBody>
      </p:sp>
      <p:pic>
        <p:nvPicPr>
          <p:cNvPr id="53255" name="Picture 7" descr="J03012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3573463"/>
            <a:ext cx="2549525" cy="21796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课程议题</a:t>
            </a:r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58404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405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</p:spPr>
        </p:pic>
      </p:grp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5.1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网际协议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网际协议</a:t>
            </a:r>
            <a:r>
              <a:rPr lang="en-US" altLang="zh-CN" dirty="0" smtClean="0"/>
              <a:t>--IP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4421188"/>
          </a:xfrm>
        </p:spPr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协议是</a:t>
            </a:r>
            <a:r>
              <a:rPr lang="en-US" altLang="zh-CN" dirty="0" smtClean="0"/>
              <a:t>TCP/IP</a:t>
            </a:r>
            <a:r>
              <a:rPr lang="zh-CN" altLang="en-US" dirty="0"/>
              <a:t>体系中最主要的协议之一，最重要的因特网标准协议之一 </a:t>
            </a:r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协议主要作用：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zh-CN" altLang="en-US" dirty="0"/>
              <a:t>子网之间的路由和寻址问题 </a:t>
            </a:r>
          </a:p>
          <a:p>
            <a:pPr lvl="1"/>
            <a:r>
              <a:rPr lang="zh-CN" altLang="en-US" dirty="0"/>
              <a:t>提供无连接的数据报传输和网际路由服务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对设备进行逻辑编址</a:t>
            </a:r>
            <a:endParaRPr lang="en-US" altLang="zh-CN" dirty="0" smtClean="0"/>
          </a:p>
        </p:txBody>
      </p:sp>
      <p:grpSp>
        <p:nvGrpSpPr>
          <p:cNvPr id="26" name="组合 25"/>
          <p:cNvGrpSpPr/>
          <p:nvPr/>
        </p:nvGrpSpPr>
        <p:grpSpPr>
          <a:xfrm>
            <a:off x="1258888" y="3700189"/>
            <a:ext cx="6911975" cy="2393107"/>
            <a:chOff x="1258888" y="3700189"/>
            <a:chExt cx="6911975" cy="2393107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1330325" y="4078014"/>
              <a:ext cx="6264275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1619250" y="4077071"/>
              <a:ext cx="422" cy="775916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843212" y="4077071"/>
              <a:ext cx="595" cy="84735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8" name="Picture 7" descr="台式电脑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06663" y="4565650"/>
              <a:ext cx="838200" cy="863600"/>
            </a:xfrm>
            <a:prstGeom prst="rect">
              <a:avLst/>
            </a:prstGeom>
            <a:noFill/>
          </p:spPr>
        </p:pic>
        <p:pic>
          <p:nvPicPr>
            <p:cNvPr id="9" name="Picture 8" descr="台式电脑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8888" y="4565650"/>
              <a:ext cx="838200" cy="863600"/>
            </a:xfrm>
            <a:prstGeom prst="rect">
              <a:avLst/>
            </a:prstGeom>
            <a:noFill/>
          </p:spPr>
        </p:pic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6010274" y="4077071"/>
              <a:ext cx="1885" cy="84735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7307262" y="4077071"/>
              <a:ext cx="1041" cy="84735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2" name="Picture 11" descr="台式电脑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00863" y="4567238"/>
              <a:ext cx="838200" cy="863600"/>
            </a:xfrm>
            <a:prstGeom prst="rect">
              <a:avLst/>
            </a:prstGeom>
            <a:noFill/>
          </p:spPr>
        </p:pic>
        <p:pic>
          <p:nvPicPr>
            <p:cNvPr id="13" name="Picture 12" descr="台式电脑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51500" y="4567238"/>
              <a:ext cx="838200" cy="863600"/>
            </a:xfrm>
            <a:prstGeom prst="rect">
              <a:avLst/>
            </a:prstGeom>
            <a:noFill/>
          </p:spPr>
        </p:pic>
        <p:pic>
          <p:nvPicPr>
            <p:cNvPr id="14" name="Picture 13" descr="中低端路由器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94150" y="3700189"/>
              <a:ext cx="936625" cy="755650"/>
            </a:xfrm>
            <a:prstGeom prst="rect">
              <a:avLst/>
            </a:prstGeom>
            <a:noFill/>
          </p:spPr>
        </p:pic>
        <p:sp>
          <p:nvSpPr>
            <p:cNvPr id="15" name="AutoShape 14"/>
            <p:cNvSpPr>
              <a:spLocks/>
            </p:cNvSpPr>
            <p:nvPr/>
          </p:nvSpPr>
          <p:spPr bwMode="auto">
            <a:xfrm rot="5400000">
              <a:off x="2338388" y="4492625"/>
              <a:ext cx="144462" cy="2160588"/>
            </a:xfrm>
            <a:prstGeom prst="rightBracket">
              <a:avLst>
                <a:gd name="adj" fmla="val 124634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690688" y="4276725"/>
              <a:ext cx="79216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主机</a:t>
              </a:r>
              <a:r>
                <a:rPr lang="en-US" altLang="zh-CN" sz="1400" b="1">
                  <a:effectLst/>
                  <a:ea typeface="宋体" pitchFamily="2" charset="-122"/>
                </a:rPr>
                <a:t>A1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914650" y="4276725"/>
              <a:ext cx="79216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主机</a:t>
              </a:r>
              <a:r>
                <a:rPr lang="en-US" altLang="zh-CN" sz="1400" b="1">
                  <a:effectLst/>
                  <a:ea typeface="宋体" pitchFamily="2" charset="-122"/>
                </a:rPr>
                <a:t>A2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6083300" y="4276725"/>
              <a:ext cx="79216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主机</a:t>
              </a:r>
              <a:r>
                <a:rPr lang="en-US" altLang="zh-CN" sz="1400" b="1">
                  <a:effectLst/>
                  <a:ea typeface="宋体" pitchFamily="2" charset="-122"/>
                </a:rPr>
                <a:t>B1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378700" y="4276725"/>
              <a:ext cx="79216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主机</a:t>
              </a:r>
              <a:r>
                <a:rPr lang="en-US" altLang="zh-CN" sz="1400" b="1">
                  <a:effectLst/>
                  <a:ea typeface="宋体" pitchFamily="2" charset="-122"/>
                </a:rPr>
                <a:t>B2</a:t>
              </a:r>
            </a:p>
          </p:txBody>
        </p:sp>
        <p:sp>
          <p:nvSpPr>
            <p:cNvPr id="20" name="AutoShape 19"/>
            <p:cNvSpPr>
              <a:spLocks/>
            </p:cNvSpPr>
            <p:nvPr/>
          </p:nvSpPr>
          <p:spPr bwMode="auto">
            <a:xfrm rot="5400000">
              <a:off x="6659563" y="4492625"/>
              <a:ext cx="144462" cy="2160588"/>
            </a:xfrm>
            <a:prstGeom prst="rightBracket">
              <a:avLst>
                <a:gd name="adj" fmla="val 124634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0"/>
            <p:cNvSpPr>
              <a:spLocks/>
            </p:cNvSpPr>
            <p:nvPr/>
          </p:nvSpPr>
          <p:spPr bwMode="auto">
            <a:xfrm rot="5400000">
              <a:off x="4498976" y="2692400"/>
              <a:ext cx="144462" cy="6624637"/>
            </a:xfrm>
            <a:prstGeom prst="rightBracket">
              <a:avLst>
                <a:gd name="adj" fmla="val 382144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067175" y="4492352"/>
              <a:ext cx="79216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路由器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835150" y="5645150"/>
              <a:ext cx="10795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子网络</a:t>
              </a:r>
              <a:r>
                <a:rPr lang="en-US" altLang="zh-CN" sz="1400" b="1">
                  <a:effectLst/>
                  <a:ea typeface="宋体" pitchFamily="2" charset="-122"/>
                </a:rPr>
                <a:t>A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6227763" y="5645150"/>
              <a:ext cx="10795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子网络</a:t>
              </a:r>
              <a:r>
                <a:rPr lang="en-US" altLang="zh-CN" sz="1400" b="1">
                  <a:effectLst/>
                  <a:ea typeface="宋体" pitchFamily="2" charset="-122"/>
                </a:rPr>
                <a:t>B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851275" y="5788496"/>
              <a:ext cx="129540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1400" b="1" dirty="0">
                  <a:effectLst/>
                  <a:ea typeface="宋体" pitchFamily="2" charset="-122"/>
                </a:rPr>
                <a:t>互联网络</a:t>
              </a:r>
              <a:r>
                <a:rPr lang="en-US" altLang="zh-CN" sz="1400" b="1" dirty="0">
                  <a:effectLst/>
                  <a:ea typeface="宋体" pitchFamily="2" charset="-122"/>
                </a:rPr>
                <a:t>AB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IP</a:t>
            </a:r>
            <a:r>
              <a:rPr lang="zh-CN" altLang="en-US"/>
              <a:t>协议在</a:t>
            </a:r>
            <a:r>
              <a:rPr lang="en-US" altLang="zh-CN"/>
              <a:t>TCP/IP</a:t>
            </a:r>
            <a:r>
              <a:rPr lang="zh-CN" altLang="en-US"/>
              <a:t>体系中的位置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115616" y="1988840"/>
            <a:ext cx="6337300" cy="3168650"/>
            <a:chOff x="1474788" y="2205038"/>
            <a:chExt cx="6337300" cy="3168650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2914650" y="2205038"/>
              <a:ext cx="1008063" cy="36036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应用程序</a:t>
              </a:r>
            </a:p>
          </p:txBody>
        </p:sp>
        <p:sp>
          <p:nvSpPr>
            <p:cNvPr id="427013" name="Rectangle 5"/>
            <p:cNvSpPr>
              <a:spLocks noChangeArrowheads="1"/>
            </p:cNvSpPr>
            <p:nvPr/>
          </p:nvSpPr>
          <p:spPr bwMode="auto">
            <a:xfrm>
              <a:off x="4283075" y="2205038"/>
              <a:ext cx="1079500" cy="36036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应用程序</a:t>
              </a:r>
            </a:p>
          </p:txBody>
        </p:sp>
        <p:sp>
          <p:nvSpPr>
            <p:cNvPr id="427014" name="Rectangle 6"/>
            <p:cNvSpPr>
              <a:spLocks noChangeArrowheads="1"/>
            </p:cNvSpPr>
            <p:nvPr/>
          </p:nvSpPr>
          <p:spPr bwMode="auto">
            <a:xfrm>
              <a:off x="6370638" y="2205038"/>
              <a:ext cx="1008062" cy="360362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应用程序</a:t>
              </a:r>
            </a:p>
          </p:txBody>
        </p:sp>
        <p:sp>
          <p:nvSpPr>
            <p:cNvPr id="427015" name="Line 7"/>
            <p:cNvSpPr>
              <a:spLocks noChangeShapeType="1"/>
            </p:cNvSpPr>
            <p:nvPr/>
          </p:nvSpPr>
          <p:spPr bwMode="auto">
            <a:xfrm>
              <a:off x="1690688" y="2852738"/>
              <a:ext cx="61214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3490913" y="3140075"/>
              <a:ext cx="1368425" cy="3603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TCP</a:t>
              </a:r>
            </a:p>
          </p:txBody>
        </p:sp>
        <p:sp>
          <p:nvSpPr>
            <p:cNvPr id="427017" name="Rectangle 9"/>
            <p:cNvSpPr>
              <a:spLocks noChangeArrowheads="1"/>
            </p:cNvSpPr>
            <p:nvPr/>
          </p:nvSpPr>
          <p:spPr bwMode="auto">
            <a:xfrm>
              <a:off x="6154738" y="3140075"/>
              <a:ext cx="1368425" cy="3603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UDP</a:t>
              </a:r>
            </a:p>
          </p:txBody>
        </p:sp>
        <p:sp>
          <p:nvSpPr>
            <p:cNvPr id="427018" name="Line 10"/>
            <p:cNvSpPr>
              <a:spLocks noChangeShapeType="1"/>
            </p:cNvSpPr>
            <p:nvPr/>
          </p:nvSpPr>
          <p:spPr bwMode="auto">
            <a:xfrm>
              <a:off x="1690688" y="3789363"/>
              <a:ext cx="61214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9" name="Rectangle 11"/>
            <p:cNvSpPr>
              <a:spLocks noChangeArrowheads="1"/>
            </p:cNvSpPr>
            <p:nvPr/>
          </p:nvSpPr>
          <p:spPr bwMode="auto">
            <a:xfrm>
              <a:off x="4498975" y="4076700"/>
              <a:ext cx="1368425" cy="3603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IP</a:t>
              </a:r>
            </a:p>
          </p:txBody>
        </p:sp>
        <p:sp>
          <p:nvSpPr>
            <p:cNvPr id="427020" name="Line 12"/>
            <p:cNvSpPr>
              <a:spLocks noChangeShapeType="1"/>
            </p:cNvSpPr>
            <p:nvPr/>
          </p:nvSpPr>
          <p:spPr bwMode="auto">
            <a:xfrm>
              <a:off x="1619250" y="4724400"/>
              <a:ext cx="619283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1" name="Text Box 13"/>
            <p:cNvSpPr txBox="1">
              <a:spLocks noChangeArrowheads="1"/>
            </p:cNvSpPr>
            <p:nvPr/>
          </p:nvSpPr>
          <p:spPr bwMode="auto">
            <a:xfrm>
              <a:off x="1474788" y="2205038"/>
              <a:ext cx="122396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应用层</a:t>
              </a:r>
            </a:p>
          </p:txBody>
        </p:sp>
        <p:sp>
          <p:nvSpPr>
            <p:cNvPr id="427022" name="Text Box 14"/>
            <p:cNvSpPr txBox="1">
              <a:spLocks noChangeArrowheads="1"/>
            </p:cNvSpPr>
            <p:nvPr/>
          </p:nvSpPr>
          <p:spPr bwMode="auto">
            <a:xfrm>
              <a:off x="1474788" y="3140075"/>
              <a:ext cx="122396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400" b="1" dirty="0">
                  <a:effectLst/>
                  <a:ea typeface="宋体" pitchFamily="2" charset="-122"/>
                </a:rPr>
                <a:t>传输层</a:t>
              </a:r>
            </a:p>
          </p:txBody>
        </p:sp>
        <p:sp>
          <p:nvSpPr>
            <p:cNvPr id="427023" name="Text Box 15"/>
            <p:cNvSpPr txBox="1">
              <a:spLocks noChangeArrowheads="1"/>
            </p:cNvSpPr>
            <p:nvPr/>
          </p:nvSpPr>
          <p:spPr bwMode="auto">
            <a:xfrm>
              <a:off x="1474788" y="4148138"/>
              <a:ext cx="122396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网际层</a:t>
              </a:r>
            </a:p>
          </p:txBody>
        </p:sp>
        <p:sp>
          <p:nvSpPr>
            <p:cNvPr id="427024" name="Rectangle 16"/>
            <p:cNvSpPr>
              <a:spLocks noChangeArrowheads="1"/>
            </p:cNvSpPr>
            <p:nvPr/>
          </p:nvSpPr>
          <p:spPr bwMode="auto">
            <a:xfrm>
              <a:off x="2914650" y="5013325"/>
              <a:ext cx="1152525" cy="3603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网络接口</a:t>
              </a:r>
              <a:r>
                <a:rPr lang="en-US" altLang="zh-CN" sz="1400" b="1">
                  <a:effectLst/>
                  <a:ea typeface="宋体" pitchFamily="2" charset="-122"/>
                </a:rPr>
                <a:t>1</a:t>
              </a:r>
            </a:p>
          </p:txBody>
        </p:sp>
        <p:sp>
          <p:nvSpPr>
            <p:cNvPr id="427025" name="Rectangle 17"/>
            <p:cNvSpPr>
              <a:spLocks noChangeArrowheads="1"/>
            </p:cNvSpPr>
            <p:nvPr/>
          </p:nvSpPr>
          <p:spPr bwMode="auto">
            <a:xfrm>
              <a:off x="4425950" y="5013325"/>
              <a:ext cx="1152525" cy="3603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网络接口</a:t>
              </a:r>
              <a:r>
                <a:rPr lang="en-US" altLang="zh-CN" sz="1400" b="1">
                  <a:effectLst/>
                  <a:ea typeface="宋体" pitchFamily="2" charset="-122"/>
                </a:rPr>
                <a:t>2</a:t>
              </a:r>
            </a:p>
          </p:txBody>
        </p:sp>
        <p:sp>
          <p:nvSpPr>
            <p:cNvPr id="427026" name="Rectangle 18"/>
            <p:cNvSpPr>
              <a:spLocks noChangeArrowheads="1"/>
            </p:cNvSpPr>
            <p:nvPr/>
          </p:nvSpPr>
          <p:spPr bwMode="auto">
            <a:xfrm>
              <a:off x="6370638" y="5013325"/>
              <a:ext cx="1152525" cy="3603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568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effectLst/>
                  <a:ea typeface="宋体" pitchFamily="2" charset="-122"/>
                </a:rPr>
                <a:t>网络接口</a:t>
              </a:r>
              <a:r>
                <a:rPr lang="en-US" altLang="zh-CN" sz="1400" b="1" dirty="0">
                  <a:effectLst/>
                  <a:ea typeface="宋体" pitchFamily="2" charset="-122"/>
                </a:rPr>
                <a:t>N</a:t>
              </a:r>
            </a:p>
          </p:txBody>
        </p:sp>
        <p:sp>
          <p:nvSpPr>
            <p:cNvPr id="427027" name="Text Box 19"/>
            <p:cNvSpPr txBox="1">
              <a:spLocks noChangeArrowheads="1"/>
            </p:cNvSpPr>
            <p:nvPr/>
          </p:nvSpPr>
          <p:spPr bwMode="auto">
            <a:xfrm>
              <a:off x="1474788" y="5013325"/>
              <a:ext cx="122396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sz="1400" b="1">
                  <a:effectLst/>
                  <a:ea typeface="宋体" pitchFamily="2" charset="-122"/>
                </a:rPr>
                <a:t>网络接口层</a:t>
              </a:r>
            </a:p>
          </p:txBody>
        </p:sp>
        <p:sp>
          <p:nvSpPr>
            <p:cNvPr id="427028" name="Line 20"/>
            <p:cNvSpPr>
              <a:spLocks noChangeShapeType="1"/>
            </p:cNvSpPr>
            <p:nvPr/>
          </p:nvSpPr>
          <p:spPr bwMode="auto">
            <a:xfrm>
              <a:off x="3419475" y="2565400"/>
              <a:ext cx="647700" cy="5746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9" name="Line 21"/>
            <p:cNvSpPr>
              <a:spLocks noChangeShapeType="1"/>
            </p:cNvSpPr>
            <p:nvPr/>
          </p:nvSpPr>
          <p:spPr bwMode="auto">
            <a:xfrm flipH="1">
              <a:off x="4354513" y="2565400"/>
              <a:ext cx="504825" cy="5746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30" name="Line 22"/>
            <p:cNvSpPr>
              <a:spLocks noChangeShapeType="1"/>
            </p:cNvSpPr>
            <p:nvPr/>
          </p:nvSpPr>
          <p:spPr bwMode="auto">
            <a:xfrm>
              <a:off x="6804025" y="2565400"/>
              <a:ext cx="0" cy="5746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31" name="Line 23"/>
            <p:cNvSpPr>
              <a:spLocks noChangeShapeType="1"/>
            </p:cNvSpPr>
            <p:nvPr/>
          </p:nvSpPr>
          <p:spPr bwMode="auto">
            <a:xfrm flipH="1">
              <a:off x="5362575" y="3500438"/>
              <a:ext cx="1441450" cy="5762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32" name="Line 24"/>
            <p:cNvSpPr>
              <a:spLocks noChangeShapeType="1"/>
            </p:cNvSpPr>
            <p:nvPr/>
          </p:nvSpPr>
          <p:spPr bwMode="auto">
            <a:xfrm>
              <a:off x="4138613" y="3500438"/>
              <a:ext cx="1008062" cy="57626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33" name="Line 25"/>
            <p:cNvSpPr>
              <a:spLocks noChangeShapeType="1"/>
            </p:cNvSpPr>
            <p:nvPr/>
          </p:nvSpPr>
          <p:spPr bwMode="auto">
            <a:xfrm flipH="1">
              <a:off x="3490913" y="4437063"/>
              <a:ext cx="1439862" cy="5746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34" name="Line 26"/>
            <p:cNvSpPr>
              <a:spLocks noChangeShapeType="1"/>
            </p:cNvSpPr>
            <p:nvPr/>
          </p:nvSpPr>
          <p:spPr bwMode="auto">
            <a:xfrm>
              <a:off x="5146675" y="4437063"/>
              <a:ext cx="0" cy="5746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35" name="Line 27"/>
            <p:cNvSpPr>
              <a:spLocks noChangeShapeType="1"/>
            </p:cNvSpPr>
            <p:nvPr/>
          </p:nvSpPr>
          <p:spPr bwMode="auto">
            <a:xfrm>
              <a:off x="5362575" y="4437063"/>
              <a:ext cx="1584325" cy="5746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IPv4</a:t>
            </a:r>
            <a:r>
              <a:rPr lang="zh-CN" altLang="en-US"/>
              <a:t>地址及其分类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地址：给连接到因特网上的每一台主机分配一个全世界范围内惟一的</a:t>
            </a:r>
            <a:r>
              <a:rPr lang="en-US" altLang="zh-CN" dirty="0"/>
              <a:t>32</a:t>
            </a:r>
            <a:r>
              <a:rPr lang="zh-CN" altLang="en-US" dirty="0"/>
              <a:t>位的标识符 </a:t>
            </a:r>
          </a:p>
          <a:p>
            <a:r>
              <a:rPr lang="zh-CN" altLang="en-US" dirty="0" smtClean="0"/>
              <a:t>由互联网名称与数字地址分配机构</a:t>
            </a:r>
            <a:r>
              <a:rPr lang="en-US" altLang="zh-CN" dirty="0" smtClean="0"/>
              <a:t>ICANN</a:t>
            </a:r>
            <a:r>
              <a:rPr lang="zh-CN" altLang="en-US" dirty="0" smtClean="0"/>
              <a:t>进行</a:t>
            </a:r>
            <a:r>
              <a:rPr lang="zh-CN" altLang="en-US" dirty="0"/>
              <a:t>分配 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位的二进制代码包含了两个独立的信息段：网络号（</a:t>
            </a:r>
            <a:r>
              <a:rPr lang="en-US" altLang="zh-CN" dirty="0"/>
              <a:t>net-id</a:t>
            </a:r>
            <a:r>
              <a:rPr lang="zh-CN" altLang="en-US" dirty="0"/>
              <a:t>）和主机号（</a:t>
            </a:r>
            <a:r>
              <a:rPr lang="en-US" altLang="zh-CN" dirty="0"/>
              <a:t>host-id</a:t>
            </a:r>
            <a:r>
              <a:rPr lang="zh-CN" altLang="en-US" dirty="0"/>
              <a:t>） </a:t>
            </a:r>
          </a:p>
          <a:p>
            <a:r>
              <a:rPr lang="zh-CN" altLang="en-US" dirty="0"/>
              <a:t>常用点分十进制记法</a:t>
            </a:r>
            <a:r>
              <a:rPr lang="zh-CN" altLang="en-US" dirty="0" smtClean="0"/>
              <a:t>表示，如：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192.168.5.20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7812087" cy="6858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IP</a:t>
            </a:r>
            <a:r>
              <a:rPr lang="zh-CN" altLang="en-US" sz="2800" dirty="0" smtClean="0">
                <a:ea typeface="宋体" pitchFamily="2" charset="-122"/>
              </a:rPr>
              <a:t>地址的组成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" y="1728788"/>
            <a:ext cx="4079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69246" rIns="0" bIns="69246"/>
          <a:lstStyle/>
          <a:p>
            <a:pPr algn="l" defTabSz="102870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latin typeface="Helvetica" pitchFamily="34" charset="0"/>
                <a:ea typeface="楷体_GB2312" pitchFamily="49" charset="-122"/>
              </a:rPr>
              <a:t>点分十进制</a:t>
            </a:r>
            <a:endParaRPr lang="zh-CN" altLang="en-US" b="1">
              <a:solidFill>
                <a:srgbClr val="000000"/>
              </a:solidFill>
              <a:latin typeface="Helvetica" pitchFamily="34" charset="0"/>
              <a:ea typeface="楷体_GB2312" pitchFamily="49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2708275"/>
            <a:ext cx="4079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69246" rIns="0" bIns="69246"/>
          <a:lstStyle/>
          <a:p>
            <a:pPr defTabSz="102870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latin typeface="Helvetica" pitchFamily="34" charset="0"/>
                <a:ea typeface="楷体_GB2312" pitchFamily="49" charset="-122"/>
              </a:rPr>
              <a:t>最大值</a:t>
            </a:r>
            <a:endParaRPr lang="zh-CN" altLang="en-US" b="1">
              <a:solidFill>
                <a:srgbClr val="000000"/>
              </a:solidFill>
              <a:latin typeface="Helvetica" pitchFamily="34" charset="0"/>
              <a:ea typeface="楷体_GB2312" pitchFamily="49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4000" y="54625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10101100</a:t>
            </a:r>
            <a:endParaRPr lang="en-US" altLang="zh-CN" sz="2800" b="1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33400" y="3786188"/>
            <a:ext cx="4079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69246" rIns="0" bIns="69246"/>
          <a:lstStyle/>
          <a:p>
            <a:pPr defTabSz="102870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latin typeface="Helvetica" pitchFamily="34" charset="0"/>
                <a:ea typeface="楷体_GB2312" pitchFamily="49" charset="-122"/>
              </a:rPr>
              <a:t>二进制</a:t>
            </a:r>
            <a:endParaRPr lang="zh-CN" altLang="en-US" b="1">
              <a:solidFill>
                <a:srgbClr val="000000"/>
              </a:solidFill>
              <a:latin typeface="Helvetica" pitchFamily="34" charset="0"/>
              <a:ea typeface="楷体_GB2312" pitchFamily="49" charset="-122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04800" y="4852988"/>
            <a:ext cx="4079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69246" rIns="0" bIns="69246"/>
          <a:lstStyle/>
          <a:p>
            <a:pPr algn="l" defTabSz="102870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latin typeface="Helvetica" pitchFamily="34" charset="0"/>
                <a:ea typeface="楷体_GB2312" pitchFamily="49" charset="-122"/>
              </a:rPr>
              <a:t>十进制例子</a:t>
            </a:r>
            <a:endParaRPr lang="zh-CN" altLang="en-US" b="1">
              <a:solidFill>
                <a:srgbClr val="000000"/>
              </a:solidFill>
              <a:latin typeface="Helvetica" pitchFamily="34" charset="0"/>
              <a:ea typeface="楷体_GB2312" pitchFamily="49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77813" y="5614988"/>
            <a:ext cx="4079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69246" rIns="0" bIns="69246"/>
          <a:lstStyle/>
          <a:p>
            <a:pPr algn="l" defTabSz="1028700">
              <a:lnSpc>
                <a:spcPts val="25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2000" b="1">
                <a:latin typeface="Helvetica" pitchFamily="34" charset="0"/>
                <a:ea typeface="楷体_GB2312" pitchFamily="49" charset="-122"/>
              </a:rPr>
              <a:t>二进制例子</a:t>
            </a:r>
            <a:endParaRPr lang="zh-CN" altLang="en-US" b="1">
              <a:solidFill>
                <a:srgbClr val="000000"/>
              </a:solidFill>
              <a:latin typeface="Helvetica" pitchFamily="34" charset="0"/>
              <a:ea typeface="楷体_GB2312" pitchFamily="49" charset="-122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308850" y="2500313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255</a:t>
            </a:r>
            <a:endParaRPr lang="en-US" altLang="zh-CN" sz="2800" b="1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327114" name="Rectangle 10"/>
          <p:cNvSpPr>
            <a:spLocks noChangeArrowheads="1"/>
          </p:cNvSpPr>
          <p:nvPr/>
        </p:nvSpPr>
        <p:spPr bwMode="auto">
          <a:xfrm>
            <a:off x="1730375" y="2616200"/>
            <a:ext cx="1762125" cy="603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48879" tIns="69246" rIns="48879" bIns="69246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27115" name="Rectangle 11"/>
          <p:cNvSpPr>
            <a:spLocks noChangeArrowheads="1"/>
          </p:cNvSpPr>
          <p:nvPr/>
        </p:nvSpPr>
        <p:spPr bwMode="auto">
          <a:xfrm>
            <a:off x="3481388" y="2617788"/>
            <a:ext cx="1758950" cy="608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48879" tIns="69246" rIns="48879" bIns="69246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27116" name="Rectangle 12"/>
          <p:cNvSpPr>
            <a:spLocks noChangeArrowheads="1"/>
          </p:cNvSpPr>
          <p:nvPr/>
        </p:nvSpPr>
        <p:spPr bwMode="auto">
          <a:xfrm>
            <a:off x="5240338" y="2617788"/>
            <a:ext cx="1758950" cy="6080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48879" tIns="69246" rIns="48879" bIns="69246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752600" y="1576388"/>
            <a:ext cx="70104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572000" y="1347788"/>
            <a:ext cx="1143000" cy="3810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27119" name="Rectangle 15"/>
          <p:cNvSpPr>
            <a:spLocks noChangeArrowheads="1"/>
          </p:cNvSpPr>
          <p:nvPr/>
        </p:nvSpPr>
        <p:spPr bwMode="auto">
          <a:xfrm>
            <a:off x="7004050" y="2616200"/>
            <a:ext cx="1758950" cy="6080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CC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48879" tIns="69246" rIns="48879" bIns="69246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27120" name="Rectangle 16"/>
          <p:cNvSpPr>
            <a:spLocks noChangeArrowheads="1"/>
          </p:cNvSpPr>
          <p:nvPr/>
        </p:nvSpPr>
        <p:spPr bwMode="auto">
          <a:xfrm>
            <a:off x="1752600" y="1806575"/>
            <a:ext cx="7010400" cy="6842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CCC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48879" tIns="69246" rIns="48879" bIns="69246"/>
          <a:lstStyle/>
          <a:p>
            <a:pPr eaLnBrk="1" hangingPunct="1">
              <a:lnSpc>
                <a:spcPct val="100000"/>
              </a:lnSpc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2182813" y="2463800"/>
            <a:ext cx="1855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255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011613" y="2490788"/>
            <a:ext cx="1855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255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5651500" y="24907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255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2892425" y="1957388"/>
            <a:ext cx="1393825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  <a:ea typeface="宋体" pitchFamily="2" charset="-122"/>
              </a:rPr>
              <a:t>Network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477000" y="1957388"/>
            <a:ext cx="86201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latin typeface="Helvetica" pitchFamily="34" charset="0"/>
                <a:ea typeface="宋体" pitchFamily="2" charset="-122"/>
              </a:rPr>
              <a:t>Host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 rot="-5400000">
            <a:off x="7149306" y="4131469"/>
            <a:ext cx="4841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r" defTabSz="1028700">
              <a:lnSpc>
                <a:spcPts val="16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128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64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32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16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8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4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2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endParaRPr lang="en-US" altLang="zh-CN" sz="2800" b="1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752600" y="3633788"/>
            <a:ext cx="6973888" cy="609600"/>
            <a:chOff x="893" y="1200"/>
            <a:chExt cx="4460" cy="586"/>
          </a:xfrm>
        </p:grpSpPr>
        <p:sp>
          <p:nvSpPr>
            <p:cNvPr id="1327128" name="Rectangle 24"/>
            <p:cNvSpPr>
              <a:spLocks noChangeArrowheads="1"/>
            </p:cNvSpPr>
            <p:nvPr/>
          </p:nvSpPr>
          <p:spPr bwMode="auto">
            <a:xfrm>
              <a:off x="893" y="1202"/>
              <a:ext cx="1127" cy="58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29" name="Rectangle 25"/>
            <p:cNvSpPr>
              <a:spLocks noChangeArrowheads="1"/>
            </p:cNvSpPr>
            <p:nvPr/>
          </p:nvSpPr>
          <p:spPr bwMode="auto">
            <a:xfrm>
              <a:off x="1999" y="1202"/>
              <a:ext cx="1125" cy="58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30" name="Rectangle 26"/>
            <p:cNvSpPr>
              <a:spLocks noChangeArrowheads="1"/>
            </p:cNvSpPr>
            <p:nvPr/>
          </p:nvSpPr>
          <p:spPr bwMode="auto">
            <a:xfrm>
              <a:off x="3124" y="1202"/>
              <a:ext cx="1128" cy="58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31" name="Rectangle 27"/>
            <p:cNvSpPr>
              <a:spLocks noChangeArrowheads="1"/>
            </p:cNvSpPr>
            <p:nvPr/>
          </p:nvSpPr>
          <p:spPr bwMode="auto">
            <a:xfrm>
              <a:off x="4228" y="1200"/>
              <a:ext cx="1125" cy="58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9480" name="Rectangle 28"/>
          <p:cNvSpPr>
            <a:spLocks noChangeArrowheads="1"/>
          </p:cNvSpPr>
          <p:nvPr/>
        </p:nvSpPr>
        <p:spPr bwMode="auto">
          <a:xfrm>
            <a:off x="1619250" y="350043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11111111</a:t>
            </a:r>
          </a:p>
        </p:txBody>
      </p:sp>
      <p:sp>
        <p:nvSpPr>
          <p:cNvPr id="19481" name="Rectangle 29"/>
          <p:cNvSpPr>
            <a:spLocks noChangeArrowheads="1"/>
          </p:cNvSpPr>
          <p:nvPr/>
        </p:nvSpPr>
        <p:spPr bwMode="auto">
          <a:xfrm>
            <a:off x="3348038" y="3500438"/>
            <a:ext cx="1855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11111111</a:t>
            </a:r>
          </a:p>
        </p:txBody>
      </p:sp>
      <p:sp>
        <p:nvSpPr>
          <p:cNvPr id="19482" name="Rectangle 30"/>
          <p:cNvSpPr>
            <a:spLocks noChangeArrowheads="1"/>
          </p:cNvSpPr>
          <p:nvPr/>
        </p:nvSpPr>
        <p:spPr bwMode="auto">
          <a:xfrm>
            <a:off x="5148263" y="3500438"/>
            <a:ext cx="1855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11111111</a:t>
            </a:r>
          </a:p>
        </p:txBody>
      </p: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6877050" y="350043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11111111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703388" y="5614988"/>
            <a:ext cx="6973887" cy="609600"/>
            <a:chOff x="893" y="1200"/>
            <a:chExt cx="4460" cy="586"/>
          </a:xfrm>
        </p:grpSpPr>
        <p:sp>
          <p:nvSpPr>
            <p:cNvPr id="1327137" name="Rectangle 33"/>
            <p:cNvSpPr>
              <a:spLocks noChangeArrowheads="1"/>
            </p:cNvSpPr>
            <p:nvPr/>
          </p:nvSpPr>
          <p:spPr bwMode="auto">
            <a:xfrm>
              <a:off x="893" y="1202"/>
              <a:ext cx="1127" cy="58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CC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38" name="Rectangle 34"/>
            <p:cNvSpPr>
              <a:spLocks noChangeArrowheads="1"/>
            </p:cNvSpPr>
            <p:nvPr/>
          </p:nvSpPr>
          <p:spPr bwMode="auto">
            <a:xfrm>
              <a:off x="1999" y="1202"/>
              <a:ext cx="1125" cy="58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CC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39" name="Rectangle 35"/>
            <p:cNvSpPr>
              <a:spLocks noChangeArrowheads="1"/>
            </p:cNvSpPr>
            <p:nvPr/>
          </p:nvSpPr>
          <p:spPr bwMode="auto">
            <a:xfrm>
              <a:off x="3124" y="1202"/>
              <a:ext cx="1128" cy="58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CC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40" name="Rectangle 36"/>
            <p:cNvSpPr>
              <a:spLocks noChangeArrowheads="1"/>
            </p:cNvSpPr>
            <p:nvPr/>
          </p:nvSpPr>
          <p:spPr bwMode="auto">
            <a:xfrm>
              <a:off x="4228" y="1200"/>
              <a:ext cx="1125" cy="58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CCC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9485" name="Rectangle 37"/>
          <p:cNvSpPr>
            <a:spLocks noChangeArrowheads="1"/>
          </p:cNvSpPr>
          <p:nvPr/>
        </p:nvSpPr>
        <p:spPr bwMode="auto">
          <a:xfrm>
            <a:off x="3276600" y="54625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00010000</a:t>
            </a:r>
          </a:p>
        </p:txBody>
      </p:sp>
      <p:sp>
        <p:nvSpPr>
          <p:cNvPr id="19486" name="Rectangle 38"/>
          <p:cNvSpPr>
            <a:spLocks noChangeArrowheads="1"/>
          </p:cNvSpPr>
          <p:nvPr/>
        </p:nvSpPr>
        <p:spPr bwMode="auto">
          <a:xfrm>
            <a:off x="5105400" y="54625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rgbClr val="3E3EEC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01111010</a:t>
            </a:r>
          </a:p>
        </p:txBody>
      </p:sp>
      <p:sp>
        <p:nvSpPr>
          <p:cNvPr id="19487" name="Rectangle 39"/>
          <p:cNvSpPr>
            <a:spLocks noChangeArrowheads="1"/>
          </p:cNvSpPr>
          <p:nvPr/>
        </p:nvSpPr>
        <p:spPr bwMode="auto">
          <a:xfrm>
            <a:off x="6858000" y="54625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11001100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712913" y="4929188"/>
            <a:ext cx="6973887" cy="609600"/>
            <a:chOff x="893" y="1200"/>
            <a:chExt cx="4460" cy="586"/>
          </a:xfrm>
        </p:grpSpPr>
        <p:sp>
          <p:nvSpPr>
            <p:cNvPr id="1327145" name="Rectangle 41"/>
            <p:cNvSpPr>
              <a:spLocks noChangeArrowheads="1"/>
            </p:cNvSpPr>
            <p:nvPr/>
          </p:nvSpPr>
          <p:spPr bwMode="auto">
            <a:xfrm>
              <a:off x="893" y="1202"/>
              <a:ext cx="1127" cy="580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46" name="Rectangle 42"/>
            <p:cNvSpPr>
              <a:spLocks noChangeArrowheads="1"/>
            </p:cNvSpPr>
            <p:nvPr/>
          </p:nvSpPr>
          <p:spPr bwMode="auto">
            <a:xfrm>
              <a:off x="1999" y="1202"/>
              <a:ext cx="1125" cy="58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47" name="Rectangle 43"/>
            <p:cNvSpPr>
              <a:spLocks noChangeArrowheads="1"/>
            </p:cNvSpPr>
            <p:nvPr/>
          </p:nvSpPr>
          <p:spPr bwMode="auto">
            <a:xfrm>
              <a:off x="3124" y="1202"/>
              <a:ext cx="1128" cy="58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27148" name="Rectangle 44"/>
            <p:cNvSpPr>
              <a:spLocks noChangeArrowheads="1"/>
            </p:cNvSpPr>
            <p:nvPr/>
          </p:nvSpPr>
          <p:spPr bwMode="auto">
            <a:xfrm>
              <a:off x="4228" y="1200"/>
              <a:ext cx="1125" cy="58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CC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48879" tIns="69246" rIns="48879" bIns="69246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9489" name="Rectangle 45"/>
          <p:cNvSpPr>
            <a:spLocks noChangeArrowheads="1"/>
          </p:cNvSpPr>
          <p:nvPr/>
        </p:nvSpPr>
        <p:spPr bwMode="auto">
          <a:xfrm>
            <a:off x="2079625" y="47767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rgbClr val="3E3EEC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172</a:t>
            </a:r>
          </a:p>
        </p:txBody>
      </p:sp>
      <p:sp>
        <p:nvSpPr>
          <p:cNvPr id="19490" name="Rectangle 46"/>
          <p:cNvSpPr>
            <a:spLocks noChangeArrowheads="1"/>
          </p:cNvSpPr>
          <p:nvPr/>
        </p:nvSpPr>
        <p:spPr bwMode="auto">
          <a:xfrm>
            <a:off x="3984625" y="47767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9491" name="Rectangle 47"/>
          <p:cNvSpPr>
            <a:spLocks noChangeArrowheads="1"/>
          </p:cNvSpPr>
          <p:nvPr/>
        </p:nvSpPr>
        <p:spPr bwMode="auto">
          <a:xfrm>
            <a:off x="5562600" y="47767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122</a:t>
            </a:r>
          </a:p>
        </p:txBody>
      </p:sp>
      <p:sp>
        <p:nvSpPr>
          <p:cNvPr id="19492" name="Rectangle 48"/>
          <p:cNvSpPr>
            <a:spLocks noChangeArrowheads="1"/>
          </p:cNvSpPr>
          <p:nvPr/>
        </p:nvSpPr>
        <p:spPr bwMode="auto">
          <a:xfrm>
            <a:off x="5599113" y="5005388"/>
            <a:ext cx="1855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endParaRPr lang="zh-CN" altLang="en-US" sz="2800" b="1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9493" name="Rectangle 49"/>
          <p:cNvSpPr>
            <a:spLocks noChangeArrowheads="1"/>
          </p:cNvSpPr>
          <p:nvPr/>
        </p:nvSpPr>
        <p:spPr bwMode="auto">
          <a:xfrm>
            <a:off x="5410200" y="5005388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endParaRPr lang="zh-CN" altLang="en-US" sz="2800" b="1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9494" name="Rectangle 50"/>
          <p:cNvSpPr>
            <a:spLocks noChangeArrowheads="1"/>
          </p:cNvSpPr>
          <p:nvPr/>
        </p:nvSpPr>
        <p:spPr bwMode="auto">
          <a:xfrm>
            <a:off x="1743075" y="32670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algn="l" defTabSz="102870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9495" name="Rectangle 51"/>
          <p:cNvSpPr>
            <a:spLocks noChangeArrowheads="1"/>
          </p:cNvSpPr>
          <p:nvPr/>
        </p:nvSpPr>
        <p:spPr bwMode="auto">
          <a:xfrm>
            <a:off x="3124200" y="32670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algn="l" defTabSz="102870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8</a:t>
            </a:r>
          </a:p>
        </p:txBody>
      </p:sp>
      <p:sp>
        <p:nvSpPr>
          <p:cNvPr id="19496" name="Rectangle 52"/>
          <p:cNvSpPr>
            <a:spLocks noChangeArrowheads="1"/>
          </p:cNvSpPr>
          <p:nvPr/>
        </p:nvSpPr>
        <p:spPr bwMode="auto">
          <a:xfrm>
            <a:off x="3429000" y="32670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algn="l" defTabSz="102870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9</a:t>
            </a:r>
          </a:p>
        </p:txBody>
      </p:sp>
      <p:sp>
        <p:nvSpPr>
          <p:cNvPr id="19497" name="Rectangle 53"/>
          <p:cNvSpPr>
            <a:spLocks noChangeArrowheads="1"/>
          </p:cNvSpPr>
          <p:nvPr/>
        </p:nvSpPr>
        <p:spPr bwMode="auto">
          <a:xfrm>
            <a:off x="4800600" y="32670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algn="l" defTabSz="102870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16</a:t>
            </a:r>
          </a:p>
        </p:txBody>
      </p:sp>
      <p:sp>
        <p:nvSpPr>
          <p:cNvPr id="19498" name="Rectangle 54"/>
          <p:cNvSpPr>
            <a:spLocks noChangeArrowheads="1"/>
          </p:cNvSpPr>
          <p:nvPr/>
        </p:nvSpPr>
        <p:spPr bwMode="auto">
          <a:xfrm>
            <a:off x="5248275" y="3252788"/>
            <a:ext cx="314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algn="l" defTabSz="102870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17</a:t>
            </a:r>
          </a:p>
        </p:txBody>
      </p:sp>
      <p:sp>
        <p:nvSpPr>
          <p:cNvPr id="19499" name="Rectangle 55"/>
          <p:cNvSpPr>
            <a:spLocks noChangeArrowheads="1"/>
          </p:cNvSpPr>
          <p:nvPr/>
        </p:nvSpPr>
        <p:spPr bwMode="auto">
          <a:xfrm>
            <a:off x="6605588" y="32670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algn="l" defTabSz="102870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24</a:t>
            </a:r>
          </a:p>
        </p:txBody>
      </p:sp>
      <p:sp>
        <p:nvSpPr>
          <p:cNvPr id="19500" name="Rectangle 56"/>
          <p:cNvSpPr>
            <a:spLocks noChangeArrowheads="1"/>
          </p:cNvSpPr>
          <p:nvPr/>
        </p:nvSpPr>
        <p:spPr bwMode="auto">
          <a:xfrm>
            <a:off x="6977063" y="32670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algn="l" defTabSz="102870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25</a:t>
            </a:r>
          </a:p>
        </p:txBody>
      </p:sp>
      <p:sp>
        <p:nvSpPr>
          <p:cNvPr id="19501" name="Rectangle 57"/>
          <p:cNvSpPr>
            <a:spLocks noChangeArrowheads="1"/>
          </p:cNvSpPr>
          <p:nvPr/>
        </p:nvSpPr>
        <p:spPr bwMode="auto">
          <a:xfrm>
            <a:off x="8372475" y="3267075"/>
            <a:ext cx="314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52359" tIns="0" rIns="652359" bIns="0" anchor="ctr" anchorCtr="1"/>
          <a:lstStyle/>
          <a:p>
            <a:pPr algn="l" defTabSz="1028700">
              <a:lnSpc>
                <a:spcPts val="2363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32</a:t>
            </a:r>
          </a:p>
        </p:txBody>
      </p:sp>
      <p:sp>
        <p:nvSpPr>
          <p:cNvPr id="19502" name="Rectangle 58"/>
          <p:cNvSpPr>
            <a:spLocks noChangeArrowheads="1"/>
          </p:cNvSpPr>
          <p:nvPr/>
        </p:nvSpPr>
        <p:spPr bwMode="auto">
          <a:xfrm rot="-5400000">
            <a:off x="5396706" y="4153694"/>
            <a:ext cx="4841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r" defTabSz="1028700">
              <a:lnSpc>
                <a:spcPts val="16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128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64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32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16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8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4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2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endParaRPr lang="en-US" altLang="zh-CN" sz="2800" b="1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9503" name="Rectangle 59"/>
          <p:cNvSpPr>
            <a:spLocks noChangeArrowheads="1"/>
          </p:cNvSpPr>
          <p:nvPr/>
        </p:nvSpPr>
        <p:spPr bwMode="auto">
          <a:xfrm rot="-5400000">
            <a:off x="3567906" y="4180682"/>
            <a:ext cx="4841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r" defTabSz="1028700">
              <a:lnSpc>
                <a:spcPts val="16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128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64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32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16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8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4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2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endParaRPr lang="en-US" altLang="zh-CN" sz="2800" b="1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9504" name="Rectangle 60"/>
          <p:cNvSpPr>
            <a:spLocks noChangeArrowheads="1"/>
          </p:cNvSpPr>
          <p:nvPr/>
        </p:nvSpPr>
        <p:spPr bwMode="auto">
          <a:xfrm rot="-5400000">
            <a:off x="1815306" y="4180682"/>
            <a:ext cx="4841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r" defTabSz="1028700">
              <a:lnSpc>
                <a:spcPts val="1600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128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64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32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16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8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4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2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r>
              <a:rPr lang="en-US" altLang="zh-CN" sz="1800" b="1">
                <a:latin typeface="Helvetica" pitchFamily="34" charset="0"/>
                <a:ea typeface="宋体" pitchFamily="2" charset="-122"/>
              </a:rPr>
              <a:t>1</a:t>
            </a:r>
            <a:br>
              <a:rPr lang="en-US" altLang="zh-CN" sz="1800" b="1">
                <a:latin typeface="Helvetica" pitchFamily="34" charset="0"/>
                <a:ea typeface="宋体" pitchFamily="2" charset="-122"/>
              </a:rPr>
            </a:br>
            <a:endParaRPr lang="en-US" altLang="zh-CN" sz="2800" b="1">
              <a:solidFill>
                <a:srgbClr val="0000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9505" name="Text Box 61"/>
          <p:cNvSpPr txBox="1">
            <a:spLocks noChangeArrowheads="1"/>
          </p:cNvSpPr>
          <p:nvPr/>
        </p:nvSpPr>
        <p:spPr bwMode="auto">
          <a:xfrm>
            <a:off x="4618038" y="1347788"/>
            <a:ext cx="1065212" cy="457200"/>
          </a:xfrm>
          <a:prstGeom prst="rect">
            <a:avLst/>
          </a:prstGeom>
          <a:solidFill>
            <a:srgbClr val="808080"/>
          </a:solidFill>
          <a:ln w="381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4D4D4D"/>
            </a:prst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Helvetica" pitchFamily="34" charset="0"/>
                <a:ea typeface="宋体" pitchFamily="2" charset="-122"/>
              </a:rPr>
              <a:t>32bits</a:t>
            </a:r>
          </a:p>
        </p:txBody>
      </p:sp>
      <p:sp>
        <p:nvSpPr>
          <p:cNvPr id="19506" name="Rectangle 62"/>
          <p:cNvSpPr>
            <a:spLocks noChangeArrowheads="1"/>
          </p:cNvSpPr>
          <p:nvPr/>
        </p:nvSpPr>
        <p:spPr bwMode="auto">
          <a:xfrm>
            <a:off x="7288213" y="4803775"/>
            <a:ext cx="1855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202</a:t>
            </a:r>
          </a:p>
        </p:txBody>
      </p:sp>
      <p:sp>
        <p:nvSpPr>
          <p:cNvPr id="19507" name="Rectangle 63"/>
          <p:cNvSpPr>
            <a:spLocks noChangeArrowheads="1"/>
          </p:cNvSpPr>
          <p:nvPr/>
        </p:nvSpPr>
        <p:spPr bwMode="auto">
          <a:xfrm>
            <a:off x="7324725" y="2500313"/>
            <a:ext cx="18557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255</a:t>
            </a:r>
          </a:p>
        </p:txBody>
      </p:sp>
      <p:sp>
        <p:nvSpPr>
          <p:cNvPr id="19508" name="Rectangle 64"/>
          <p:cNvSpPr>
            <a:spLocks noChangeArrowheads="1"/>
          </p:cNvSpPr>
          <p:nvPr/>
        </p:nvSpPr>
        <p:spPr bwMode="auto">
          <a:xfrm>
            <a:off x="1563688" y="5475288"/>
            <a:ext cx="1855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879" tIns="69246" rIns="48879" bIns="69246"/>
          <a:lstStyle/>
          <a:p>
            <a:pPr algn="l" defTabSz="1028700">
              <a:lnSpc>
                <a:spcPts val="4838"/>
              </a:lnSpc>
              <a:tabLst>
                <a:tab pos="514350" algn="l"/>
                <a:tab pos="1028700" algn="l"/>
                <a:tab pos="1543050" algn="l"/>
              </a:tabLst>
            </a:pPr>
            <a:r>
              <a:rPr lang="zh-CN" altLang="en-US" sz="4100" b="1">
                <a:solidFill>
                  <a:schemeClr val="accent1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800" b="1">
                <a:latin typeface="Helvetica" pitchFamily="34" charset="0"/>
                <a:ea typeface="宋体" pitchFamily="2" charset="-122"/>
              </a:rPr>
              <a:t>10101100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70406_授课版PPT模板_段虎强">
  <a:themeElements>
    <a:clrScheme name="20070406_授课版PPT模板_段虎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0406_授课版PPT模板_段虎强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20070406_授课版PPT模板_段虎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6093</TotalTime>
  <Words>3296</Words>
  <Application>Microsoft Office PowerPoint</Application>
  <PresentationFormat>全屏显示(4:3)</PresentationFormat>
  <Paragraphs>487</Paragraphs>
  <Slides>35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20070406_授课版PPT模板_段虎强</vt:lpstr>
      <vt:lpstr>Visio</vt:lpstr>
      <vt:lpstr>幻灯片 1</vt:lpstr>
      <vt:lpstr>【单元背景】</vt:lpstr>
      <vt:lpstr>学习目标</vt:lpstr>
      <vt:lpstr>学习目标</vt:lpstr>
      <vt:lpstr>课程议题</vt:lpstr>
      <vt:lpstr>网际协议--IP</vt:lpstr>
      <vt:lpstr> IP协议在TCP/IP体系中的位置 </vt:lpstr>
      <vt:lpstr>IPv4地址及其分类</vt:lpstr>
      <vt:lpstr>IP地址的组成</vt:lpstr>
      <vt:lpstr>IPv4地址的分类</vt:lpstr>
      <vt:lpstr>专用IP地址</vt:lpstr>
      <vt:lpstr>特殊IP地址</vt:lpstr>
      <vt:lpstr>特殊IP地址</vt:lpstr>
      <vt:lpstr>课程议题</vt:lpstr>
      <vt:lpstr>无类域间路由CIDR</vt:lpstr>
      <vt:lpstr>子网掩码</vt:lpstr>
      <vt:lpstr>划分子网的方法</vt:lpstr>
      <vt:lpstr>子网划分举例</vt:lpstr>
      <vt:lpstr>快速子网划分</vt:lpstr>
      <vt:lpstr>C类地址子网划分</vt:lpstr>
      <vt:lpstr>C类地址子网划分</vt:lpstr>
      <vt:lpstr>B类地址子网划分</vt:lpstr>
      <vt:lpstr>A类地址子网划分</vt:lpstr>
      <vt:lpstr>子网掩码练习</vt:lpstr>
      <vt:lpstr>变长子网掩码VLSM</vt:lpstr>
      <vt:lpstr>子网划分练习</vt:lpstr>
      <vt:lpstr>课程议题</vt:lpstr>
      <vt:lpstr>背景</vt:lpstr>
      <vt:lpstr>IPv6包格式</vt:lpstr>
      <vt:lpstr>IPv6地址类型</vt:lpstr>
      <vt:lpstr>IPv6地址类型</vt:lpstr>
      <vt:lpstr>IPv6地址的表示方法</vt:lpstr>
      <vt:lpstr>IPv6的特点</vt:lpstr>
      <vt:lpstr>IPv6与IPv4的对比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Duanhq</dc:creator>
  <cp:lastModifiedBy>aa</cp:lastModifiedBy>
  <cp:revision>211</cp:revision>
  <dcterms:created xsi:type="dcterms:W3CDTF">2007-04-19T10:57:15Z</dcterms:created>
  <dcterms:modified xsi:type="dcterms:W3CDTF">2018-09-12T04:17:32Z</dcterms:modified>
</cp:coreProperties>
</file>