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46" r:id="rId3"/>
    <p:sldId id="270" r:id="rId4"/>
    <p:sldId id="279" r:id="rId5"/>
    <p:sldId id="280" r:id="rId6"/>
    <p:sldId id="275" r:id="rId7"/>
    <p:sldId id="347" r:id="rId8"/>
    <p:sldId id="348" r:id="rId9"/>
    <p:sldId id="349" r:id="rId10"/>
    <p:sldId id="338" r:id="rId11"/>
    <p:sldId id="317" r:id="rId12"/>
    <p:sldId id="350" r:id="rId13"/>
    <p:sldId id="319" r:id="rId14"/>
    <p:sldId id="318" r:id="rId15"/>
    <p:sldId id="343" r:id="rId16"/>
    <p:sldId id="320" r:id="rId17"/>
    <p:sldId id="321" r:id="rId18"/>
    <p:sldId id="323" r:id="rId19"/>
    <p:sldId id="324" r:id="rId20"/>
    <p:sldId id="339" r:id="rId21"/>
    <p:sldId id="327" r:id="rId22"/>
    <p:sldId id="340" r:id="rId23"/>
    <p:sldId id="345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16" r:id="rId37"/>
    <p:sldId id="364" r:id="rId38"/>
    <p:sldId id="365" r:id="rId39"/>
    <p:sldId id="351" r:id="rId40"/>
    <p:sldId id="330" r:id="rId41"/>
    <p:sldId id="331" r:id="rId42"/>
    <p:sldId id="332" r:id="rId43"/>
    <p:sldId id="366" r:id="rId44"/>
    <p:sldId id="367" r:id="rId45"/>
    <p:sldId id="368" r:id="rId46"/>
    <p:sldId id="369" r:id="rId47"/>
    <p:sldId id="258" r:id="rId4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50000"/>
      </a:lnSpc>
      <a:spcBef>
        <a:spcPct val="20000"/>
      </a:spcBef>
      <a:spcAft>
        <a:spcPct val="0"/>
      </a:spcAft>
      <a:buFont typeface="Wingdings" pitchFamily="2" charset="2"/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50000"/>
      </a:lnSpc>
      <a:spcBef>
        <a:spcPct val="20000"/>
      </a:spcBef>
      <a:spcAft>
        <a:spcPct val="0"/>
      </a:spcAft>
      <a:buFont typeface="Wingdings" pitchFamily="2" charset="2"/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50000"/>
      </a:lnSpc>
      <a:spcBef>
        <a:spcPct val="20000"/>
      </a:spcBef>
      <a:spcAft>
        <a:spcPct val="0"/>
      </a:spcAft>
      <a:buFont typeface="Wingdings" pitchFamily="2" charset="2"/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50000"/>
      </a:lnSpc>
      <a:spcBef>
        <a:spcPct val="20000"/>
      </a:spcBef>
      <a:spcAft>
        <a:spcPct val="0"/>
      </a:spcAft>
      <a:buFont typeface="Wingdings" pitchFamily="2" charset="2"/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50000"/>
      </a:lnSpc>
      <a:spcBef>
        <a:spcPct val="20000"/>
      </a:spcBef>
      <a:spcAft>
        <a:spcPct val="0"/>
      </a:spcAft>
      <a:buFont typeface="Wingdings" pitchFamily="2" charset="2"/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CDCA2"/>
    <a:srgbClr val="FFFFFF"/>
    <a:srgbClr val="CED3DE"/>
    <a:srgbClr val="A4001B"/>
    <a:srgbClr val="A50021"/>
    <a:srgbClr val="333399"/>
    <a:srgbClr val="000099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24" autoAdjust="0"/>
    <p:restoredTop sz="99818" autoAdjust="0"/>
  </p:normalViewPr>
  <p:slideViewPr>
    <p:cSldViewPr>
      <p:cViewPr>
        <p:scale>
          <a:sx n="60" d="100"/>
          <a:sy n="60" d="100"/>
        </p:scale>
        <p:origin x="-3108" y="-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C475BE68-F027-4247-9D5E-BF7CC7319E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F57F4-BEE2-41B5-83DF-D2DB3AFA0AFB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	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800" smtClean="0"/>
              <a:t>　　图中列表所示，是典型的两种路由协议的参数比较．通过图中，我们可以看到</a:t>
            </a:r>
            <a:r>
              <a:rPr lang="en-US" altLang="zh-CN" sz="800" smtClean="0"/>
              <a:t>OSPF</a:t>
            </a:r>
            <a:r>
              <a:rPr lang="zh-CN" altLang="en-US" sz="800" smtClean="0"/>
              <a:t>路由协议有更多的优点，比如服务类型采用</a:t>
            </a:r>
            <a:r>
              <a:rPr lang="en-US" altLang="zh-CN" sz="800" smtClean="0"/>
              <a:t>Windows</a:t>
            </a:r>
            <a:r>
              <a:rPr lang="zh-CN" altLang="en-US" sz="800" smtClean="0"/>
              <a:t>窗口机制，通过管理距离值来看</a:t>
            </a:r>
            <a:r>
              <a:rPr lang="en-US" altLang="zh-CN" sz="800" smtClean="0"/>
              <a:t>OSPF</a:t>
            </a:r>
            <a:r>
              <a:rPr lang="zh-CN" altLang="en-US" sz="800" smtClean="0"/>
              <a:t>更可靠，更新方式也是采用了组播包的方法，杜绝了广播包，节省了资源的消耗．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EDE57-54E9-4AE6-A753-58E5D011DCB0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5E5FE-6723-492B-8B12-6C7B75FAAD02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6571D-B460-4A55-8781-E8EB4DA6F35F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362FE-2F40-4236-A8EF-5339991F6746}" type="slidenum">
              <a:rPr lang="en-US" altLang="zh-CN">
                <a:latin typeface="Arial" pitchFamily="34" charset="0"/>
              </a:rPr>
              <a:pPr/>
              <a:t>27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该页本章</a:t>
            </a:r>
            <a:r>
              <a:rPr lang="en-US" altLang="zh-CN" smtClean="0">
                <a:latin typeface="Arial" pitchFamily="34" charset="0"/>
              </a:rPr>
              <a:t>PPT</a:t>
            </a:r>
            <a:r>
              <a:rPr lang="zh-CN" altLang="en-US" smtClean="0">
                <a:latin typeface="Arial" pitchFamily="34" charset="0"/>
              </a:rPr>
              <a:t>每项议题首页，用于表述本议题的主题。每项议题的开始都要使用本页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    “课程议题”使用</a:t>
            </a:r>
            <a:r>
              <a:rPr lang="en-US" altLang="zh-CN" smtClean="0">
                <a:latin typeface="Arial" pitchFamily="34" charset="0"/>
              </a:rPr>
              <a:t>30</a:t>
            </a:r>
            <a:r>
              <a:rPr lang="zh-CN" altLang="en-US" smtClean="0">
                <a:latin typeface="Arial" pitchFamily="34" charset="0"/>
              </a:rPr>
              <a:t>磅黑体，黑色，加阴影。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    一级标题为“本章内容”的一级标题，位于红色部分最中央，使用</a:t>
            </a:r>
            <a:r>
              <a:rPr lang="en-US" altLang="zh-CN" smtClean="0">
                <a:latin typeface="Arial" pitchFamily="34" charset="0"/>
              </a:rPr>
              <a:t>28</a:t>
            </a:r>
            <a:r>
              <a:rPr lang="zh-CN" altLang="en-US" smtClean="0">
                <a:latin typeface="Arial" pitchFamily="34" charset="0"/>
              </a:rPr>
              <a:t>磅黑体，白色，加粗，加阴影。</a:t>
            </a:r>
          </a:p>
          <a:p>
            <a:pPr eaLnBrk="1" hangingPunct="1"/>
            <a:endParaRPr lang="zh-CN" altLang="en-US" b="1" smtClean="0">
              <a:latin typeface="Arial" pitchFamily="34" charset="0"/>
            </a:endParaRPr>
          </a:p>
          <a:p>
            <a:pPr eaLnBrk="1" hangingPunct="1"/>
            <a:r>
              <a:rPr lang="zh-CN" altLang="en-US" b="1" smtClean="0">
                <a:latin typeface="Arial" pitchFamily="34" charset="0"/>
              </a:rPr>
              <a:t>注：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本页适合长度较长的一级标题。</a:t>
            </a: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6571D-B460-4A55-8781-E8EB4DA6F35F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0C6729F-2736-479C-A7BD-551850FCD745}" type="slidenum">
              <a:rPr lang="en-US" altLang="zh-CN" sz="1200" b="0">
                <a:solidFill>
                  <a:schemeClr val="tx1"/>
                </a:solidFill>
                <a:effectLst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200" b="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该页本章</a:t>
            </a:r>
            <a:r>
              <a:rPr lang="en-US" altLang="zh-CN" smtClean="0">
                <a:latin typeface="Arial" pitchFamily="34" charset="0"/>
              </a:rPr>
              <a:t>PPT</a:t>
            </a:r>
            <a:r>
              <a:rPr lang="zh-CN" altLang="en-US" smtClean="0">
                <a:latin typeface="Arial" pitchFamily="34" charset="0"/>
              </a:rPr>
              <a:t>每项议题首页，用于表述本议题的主题。每项议题的开始都要使用本页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    “课程议题”使用</a:t>
            </a:r>
            <a:r>
              <a:rPr lang="en-US" altLang="zh-CN" smtClean="0">
                <a:latin typeface="Arial" pitchFamily="34" charset="0"/>
              </a:rPr>
              <a:t>30</a:t>
            </a:r>
            <a:r>
              <a:rPr lang="zh-CN" altLang="en-US" smtClean="0">
                <a:latin typeface="Arial" pitchFamily="34" charset="0"/>
              </a:rPr>
              <a:t>磅黑体，黑色，加阴影。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    一级标题为“本章内容”的一级标题，位于红色部分最中央，使用</a:t>
            </a:r>
            <a:r>
              <a:rPr lang="en-US" altLang="zh-CN" smtClean="0">
                <a:latin typeface="Arial" pitchFamily="34" charset="0"/>
              </a:rPr>
              <a:t>28</a:t>
            </a:r>
            <a:r>
              <a:rPr lang="zh-CN" altLang="en-US" smtClean="0">
                <a:latin typeface="Arial" pitchFamily="34" charset="0"/>
              </a:rPr>
              <a:t>磅黑体，白色，加粗，加阴影。</a:t>
            </a:r>
          </a:p>
          <a:p>
            <a:pPr eaLnBrk="1" hangingPunct="1"/>
            <a:endParaRPr lang="zh-CN" altLang="en-US" b="1" smtClean="0">
              <a:latin typeface="Arial" pitchFamily="34" charset="0"/>
            </a:endParaRPr>
          </a:p>
          <a:p>
            <a:pPr eaLnBrk="1" hangingPunct="1"/>
            <a:r>
              <a:rPr lang="zh-CN" altLang="en-US" b="1" smtClean="0">
                <a:latin typeface="Arial" pitchFamily="34" charset="0"/>
              </a:rPr>
              <a:t>注：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本页适合长度较长的一级标题。</a:t>
            </a: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4981E-3BDF-42F8-BB07-1F70E2855E22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85800" lvl="1" indent="-228600" algn="just"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28044-9F00-4733-8576-53574E178685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28044-9F00-4733-8576-53574E178685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D6E421-C4EA-4EB3-AF91-894DD334923E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　　通过本章的学习，您将系统的了解有关路由的一些原理及配置，包括：</a:t>
            </a:r>
          </a:p>
          <a:p>
            <a:pPr eaLnBrk="1" hangingPunct="1"/>
            <a:r>
              <a:rPr lang="zh-CN" altLang="en-US" dirty="0" smtClean="0"/>
              <a:t>路由基础：熟悉路由的概念及分类．</a:t>
            </a:r>
          </a:p>
          <a:p>
            <a:pPr eaLnBrk="1" hangingPunct="1"/>
            <a:r>
              <a:rPr lang="zh-CN" altLang="en-US" dirty="0" smtClean="0"/>
              <a:t>　　　　　路由的各种术语及参数</a:t>
            </a:r>
          </a:p>
          <a:p>
            <a:pPr eaLnBrk="1" hangingPunct="1"/>
            <a:r>
              <a:rPr lang="en-US" altLang="zh-CN" dirty="0" smtClean="0"/>
              <a:t>OSPF</a:t>
            </a:r>
            <a:r>
              <a:rPr lang="zh-CN" altLang="en-US" dirty="0" smtClean="0"/>
              <a:t>路由协议：了解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路由协议的运行原理，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工作流程及配置</a:t>
            </a:r>
          </a:p>
          <a:p>
            <a:pPr eaLnBrk="1" hangingPunct="1"/>
            <a:r>
              <a:rPr lang="en-US" altLang="zh-CN" dirty="0" smtClean="0"/>
              <a:t>BGP</a:t>
            </a:r>
            <a:r>
              <a:rPr lang="zh-CN" altLang="en-US" dirty="0" smtClean="0"/>
              <a:t>路由协议：了解</a:t>
            </a:r>
            <a:r>
              <a:rPr lang="en-US" altLang="zh-CN" dirty="0" smtClean="0"/>
              <a:t>BGP</a:t>
            </a:r>
            <a:r>
              <a:rPr lang="zh-CN" altLang="en-US" dirty="0" smtClean="0"/>
              <a:t>在网络中的应用，原理及配置</a:t>
            </a:r>
          </a:p>
          <a:p>
            <a:pPr eaLnBrk="1" hangingPunct="1"/>
            <a:r>
              <a:rPr lang="zh-CN" altLang="en-US" dirty="0" smtClean="0"/>
              <a:t>单臂路由在企业当中的应用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344E2-600B-40C2-801D-CF5211BC53F9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EDE57-54E9-4AE6-A753-58E5D011DCB0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EDE57-54E9-4AE6-A753-58E5D011DCB0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EDE57-54E9-4AE6-A753-58E5D011DCB0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EDE57-54E9-4AE6-A753-58E5D011DCB0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02A3610-C86B-42D6-9045-D0A3A6F580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EF335217-55C5-46A3-98D9-666F98A3E0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73FCA3A-B742-48A2-AAB2-B2CBA7FF6F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421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39A20DE8-8A82-4E18-8DC7-D5793C5A8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8363" y="1600200"/>
            <a:ext cx="407035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8363" y="3886200"/>
            <a:ext cx="4070350" cy="2135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6E214335-27AA-4A88-B130-2B9F43FD71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91513" cy="442118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536F96D8-7C4A-4768-8335-62153948CC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8363" y="1600200"/>
            <a:ext cx="407035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8363" y="3886200"/>
            <a:ext cx="4070350" cy="2135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3E803A1D-D188-4FCA-8876-98AB85D2D8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E6B0645C-6AED-4346-BC3C-23E64ED019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4E4653-D62B-4C9E-BA58-73FD91FAD5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319C180-DA74-44E3-95A7-72D4FB77B7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05480E56-2350-436F-9263-89093DF18D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53E67820-B05F-4DD7-867E-16635A6783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" name="图片 3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2A758306-0E62-4BA1-AC44-16071C1FA7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" name="图片 2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374FDF2-9FA3-42DC-A79E-D30860FC30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C998E61-C6FA-4ED1-9FB4-1BA4A0ED33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74993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91513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正文</a:t>
            </a:r>
          </a:p>
          <a:p>
            <a:pPr lvl="3"/>
            <a:endParaRPr lang="zh-CN" altLang="en-US" smtClean="0"/>
          </a:p>
          <a:p>
            <a:pPr lvl="3"/>
            <a:endParaRPr lang="zh-CN" altLang="en-US" smtClean="0"/>
          </a:p>
          <a:p>
            <a:pPr lvl="3"/>
            <a:endParaRPr lang="en-US" altLang="zh-CN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1928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1" sz="1600" b="1" i="1">
                <a:solidFill>
                  <a:srgbClr val="A4001B"/>
                </a:solidFill>
                <a:effectLst/>
                <a:latin typeface="仿宋_GB2312" pitchFamily="49" charset="-122"/>
                <a:ea typeface="仿宋_GB2312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FA671AB5-66EF-400B-B3AF-FCAC65E55D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100">
          <a:solidFill>
            <a:srgbClr val="A4001B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æ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2786058"/>
            <a:ext cx="8229600" cy="122555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zh-CN" altLang="en-US" sz="4000" dirty="0" smtClean="0"/>
              <a:t>第</a:t>
            </a:r>
            <a:r>
              <a:rPr lang="en-US" sz="4000" dirty="0" smtClean="0"/>
              <a:t>10</a:t>
            </a:r>
            <a:r>
              <a:rPr lang="zh-CN" altLang="en-US" sz="4000" dirty="0" smtClean="0"/>
              <a:t>章</a:t>
            </a:r>
            <a:r>
              <a:rPr lang="en-US" sz="4000" dirty="0" smtClean="0"/>
              <a:t>  </a:t>
            </a:r>
            <a:r>
              <a:rPr lang="en-US" sz="4000" dirty="0" err="1" smtClean="0"/>
              <a:t>OSPF</a:t>
            </a:r>
            <a:r>
              <a:rPr lang="zh-CN" altLang="en-US" sz="4000" dirty="0" smtClean="0"/>
              <a:t>路由协议</a:t>
            </a:r>
            <a:endParaRPr lang="zh-CN" altLang="en-US" sz="3800" b="1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0" y="1000108"/>
            <a:ext cx="53578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《</a:t>
            </a:r>
            <a:r>
              <a:rPr lang="zh-CN" altLang="en-US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网络互联网技术</a:t>
            </a:r>
            <a:r>
              <a:rPr lang="en-US" altLang="zh-CN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》</a:t>
            </a:r>
            <a:endParaRPr kumimoji="0" lang="zh-CN" altLang="en-US" sz="3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ffectLst/>
              </a:rPr>
              <a:t>路由协议的比较</a:t>
            </a:r>
          </a:p>
        </p:txBody>
      </p:sp>
      <p:graphicFrame>
        <p:nvGraphicFramePr>
          <p:cNvPr id="68611" name="Group 3"/>
          <p:cNvGraphicFramePr>
            <a:graphicFrameLocks noGrp="1"/>
          </p:cNvGraphicFramePr>
          <p:nvPr>
            <p:ph idx="1"/>
          </p:nvPr>
        </p:nvGraphicFramePr>
        <p:xfrm>
          <a:off x="1428728" y="1412875"/>
          <a:ext cx="5539431" cy="4377600"/>
        </p:xfrm>
        <a:graphic>
          <a:graphicData uri="http://schemas.openxmlformats.org/drawingml/2006/table">
            <a:tbl>
              <a:tblPr/>
              <a:tblGrid>
                <a:gridCol w="1253150"/>
                <a:gridCol w="2027417"/>
                <a:gridCol w="2258864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参数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RIPv1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OSPF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协议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UDP520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（端口号）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IP89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（协议字段值）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服务类型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尽力而为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1-to-1 Windows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管理距离值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120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110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更新内容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路由表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链路和接口状态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更新方式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广播包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组播包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利用方式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周期更新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触发更新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缺点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有环路产生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技术相对复杂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路由特点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完全信任邻居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独自计算路径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实际需求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极少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很多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OSPF</a:t>
            </a:r>
            <a:r>
              <a:rPr lang="zh-CN" altLang="en-US" dirty="0" smtClean="0"/>
              <a:t>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91513" cy="111442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将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路由协议与距离矢量路由协议</a:t>
            </a:r>
            <a:r>
              <a:rPr lang="en-US" altLang="zh-CN" dirty="0" smtClean="0"/>
              <a:t>RIP</a:t>
            </a:r>
            <a:r>
              <a:rPr lang="zh-CN" altLang="en-US" dirty="0" smtClean="0"/>
              <a:t>作一比较，归纳为如下几点：</a:t>
            </a:r>
            <a:endParaRPr lang="en-US" altLang="zh-CN" dirty="0" smtClean="0"/>
          </a:p>
        </p:txBody>
      </p:sp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1928794" y="1857364"/>
          <a:ext cx="5467993" cy="4312440"/>
        </p:xfrm>
        <a:graphic>
          <a:graphicData uri="http://schemas.openxmlformats.org/drawingml/2006/table">
            <a:tbl>
              <a:tblPr/>
              <a:tblGrid>
                <a:gridCol w="1236989"/>
                <a:gridCol w="2001271"/>
                <a:gridCol w="2229733"/>
              </a:tblGrid>
              <a:tr h="327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参数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RIPv1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OSPF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协议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UDP520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（端口号）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IP89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（协议字段值）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度量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跳数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接口带宽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管理距离值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120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110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更新内容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路由表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链路和接口状态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更新方式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广播包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组播包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VLSM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不支持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支持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缺点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有环路产生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技术相对复杂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路由特点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完全信任邻居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独自计算路径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实际需求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极少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很多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收敛速度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慢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快</a:t>
                      </a:r>
                    </a:p>
                  </a:txBody>
                  <a:tcPr marL="90000" marR="90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10.2  </a:t>
            </a:r>
            <a:r>
              <a:rPr lang="en-US" b="1" dirty="0" err="1" smtClean="0"/>
              <a:t>OSPF</a:t>
            </a:r>
            <a:r>
              <a:rPr lang="zh-CN" altLang="en-US" b="1" dirty="0" smtClean="0"/>
              <a:t>路由基本概念</a:t>
            </a:r>
            <a:endParaRPr lang="zh-CN" altLang="en-US" b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28596" y="1428736"/>
            <a:ext cx="792961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800" b="1" dirty="0" smtClean="0"/>
              <a:t>1</a:t>
            </a:r>
            <a:r>
              <a:rPr lang="zh-CN" altLang="en-US" sz="1800" b="1" dirty="0" smtClean="0"/>
              <a:t>．自治系统</a:t>
            </a:r>
            <a:r>
              <a:rPr lang="en-US" sz="1800" b="1" dirty="0" smtClean="0"/>
              <a:t>AS</a:t>
            </a:r>
            <a:r>
              <a:rPr lang="zh-CN" altLang="en-US" sz="1800" b="1" dirty="0" smtClean="0"/>
              <a:t>（</a:t>
            </a:r>
            <a:r>
              <a:rPr lang="en-US" sz="1800" b="1" dirty="0" smtClean="0"/>
              <a:t>Autonomous System</a:t>
            </a:r>
            <a:r>
              <a:rPr lang="zh-CN" altLang="en-US" sz="1800" b="1" dirty="0" smtClean="0"/>
              <a:t>）</a:t>
            </a:r>
            <a:endParaRPr lang="en-GB" altLang="zh-CN" sz="1800" b="1" dirty="0" smtClean="0"/>
          </a:p>
          <a:p>
            <a:endParaRPr lang="en-GB" altLang="zh-CN" sz="1800" b="1" dirty="0" smtClean="0"/>
          </a:p>
          <a:p>
            <a:r>
              <a:rPr lang="en-US" sz="1800" b="1" dirty="0" smtClean="0"/>
              <a:t>2</a:t>
            </a:r>
            <a:r>
              <a:rPr lang="zh-CN" altLang="en-US" sz="1800" b="1" dirty="0" smtClean="0"/>
              <a:t>．路由器</a:t>
            </a:r>
            <a:r>
              <a:rPr lang="en-US" sz="1800" b="1" dirty="0" smtClean="0"/>
              <a:t> ID </a:t>
            </a:r>
            <a:r>
              <a:rPr lang="zh-CN" altLang="en-US" sz="1800" b="1" dirty="0" smtClean="0"/>
              <a:t>号</a:t>
            </a:r>
          </a:p>
          <a:p>
            <a:r>
              <a:rPr lang="en-US" sz="1800" b="1" dirty="0" smtClean="0"/>
              <a:t>3</a:t>
            </a:r>
            <a:r>
              <a:rPr lang="zh-CN" altLang="en-US" sz="1800" b="1" dirty="0" smtClean="0"/>
              <a:t>．</a:t>
            </a:r>
            <a:r>
              <a:rPr lang="en-US" sz="1800" b="1" dirty="0" err="1" smtClean="0"/>
              <a:t>OSPF</a:t>
            </a:r>
            <a:r>
              <a:rPr lang="en-US" sz="1800" b="1" dirty="0" smtClean="0"/>
              <a:t> </a:t>
            </a:r>
            <a:r>
              <a:rPr lang="zh-CN" altLang="en-US" sz="1800" b="1" dirty="0" smtClean="0"/>
              <a:t>协议报文</a:t>
            </a:r>
          </a:p>
          <a:p>
            <a:r>
              <a:rPr lang="en-US" sz="1800" b="1" dirty="0" smtClean="0"/>
              <a:t>4</a:t>
            </a:r>
            <a:r>
              <a:rPr lang="zh-CN" altLang="en-US" sz="1800" b="1" dirty="0" smtClean="0"/>
              <a:t>．链路状态</a:t>
            </a:r>
            <a:r>
              <a:rPr lang="en-US" sz="1800" b="1" dirty="0" err="1" smtClean="0"/>
              <a:t>LSA</a:t>
            </a:r>
            <a:r>
              <a:rPr lang="en-US" sz="1800" b="1" dirty="0" smtClean="0"/>
              <a:t> </a:t>
            </a:r>
            <a:r>
              <a:rPr lang="zh-CN" altLang="en-US" sz="1800" b="1" dirty="0" smtClean="0"/>
              <a:t>类型</a:t>
            </a:r>
          </a:p>
          <a:p>
            <a:r>
              <a:rPr lang="en-US" sz="1800" b="1" dirty="0" smtClean="0"/>
              <a:t>5</a:t>
            </a:r>
            <a:r>
              <a:rPr lang="zh-CN" altLang="en-US" sz="1800" b="1" dirty="0" smtClean="0"/>
              <a:t>．邻居和邻接关系</a:t>
            </a:r>
          </a:p>
          <a:p>
            <a:r>
              <a:rPr lang="en-US" sz="1800" b="1" dirty="0" smtClean="0"/>
              <a:t>5</a:t>
            </a:r>
            <a:r>
              <a:rPr lang="zh-CN" altLang="en-US" sz="1800" b="1" dirty="0" smtClean="0"/>
              <a:t>．指定路由器</a:t>
            </a:r>
            <a:r>
              <a:rPr lang="en-US" sz="1800" b="1" dirty="0" smtClean="0"/>
              <a:t>DR (Designated </a:t>
            </a:r>
            <a:r>
              <a:rPr lang="en-US" sz="1800" b="1" dirty="0" err="1" smtClean="0"/>
              <a:t>Routeer</a:t>
            </a:r>
            <a:r>
              <a:rPr lang="en-US" sz="1800" b="1" dirty="0" smtClean="0"/>
              <a:t>)</a:t>
            </a:r>
            <a:endParaRPr lang="zh-CN" altLang="en-US" sz="1800" b="1" dirty="0" smtClean="0"/>
          </a:p>
          <a:p>
            <a:r>
              <a:rPr lang="en-US" sz="1800" b="1" dirty="0" smtClean="0"/>
              <a:t>6</a:t>
            </a:r>
            <a:r>
              <a:rPr lang="zh-CN" altLang="en-US" sz="1800" b="1" dirty="0" smtClean="0"/>
              <a:t>．备份指定路由器</a:t>
            </a:r>
            <a:r>
              <a:rPr lang="en-US" sz="1800" b="1" dirty="0" err="1" smtClean="0"/>
              <a:t>BDR</a:t>
            </a:r>
            <a:r>
              <a:rPr lang="en-US" sz="1800" b="1" dirty="0" smtClean="0"/>
              <a:t> (Backup Designated Router)</a:t>
            </a:r>
            <a:endParaRPr lang="zh-CN" altLang="en-US" sz="1800" b="1" dirty="0" smtClean="0"/>
          </a:p>
          <a:p>
            <a:r>
              <a:rPr lang="en-US" sz="1800" b="1" dirty="0" smtClean="0"/>
              <a:t>7</a:t>
            </a:r>
            <a:r>
              <a:rPr lang="zh-CN" altLang="en-US" sz="1800" b="1" dirty="0" smtClean="0"/>
              <a:t>．链路状态数据结构</a:t>
            </a:r>
          </a:p>
          <a:p>
            <a:endParaRPr lang="zh-CN" altLang="en-US" sz="1800" b="1" dirty="0" smtClean="0"/>
          </a:p>
          <a:p>
            <a:pPr lvl="0"/>
            <a:endParaRPr lang="zh-CN" altLang="en-US" sz="1800" dirty="0" smtClean="0">
              <a:effectLst/>
            </a:endParaRPr>
          </a:p>
          <a:p>
            <a:pPr lvl="0"/>
            <a:endParaRPr lang="zh-CN" altLang="en-US" sz="1800" dirty="0" smtClean="0">
              <a:effectLst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endParaRPr lang="en-US" altLang="zh-CN" sz="1800" dirty="0" smtClean="0">
              <a:solidFill>
                <a:srgbClr val="A4001B"/>
              </a:solidFill>
              <a:effectLst/>
              <a:latin typeface="+mn-lt"/>
              <a:ea typeface="+mn-ea"/>
            </a:endParaRPr>
          </a:p>
          <a:p>
            <a:pPr marL="3086100" lvl="6" indent="-342900">
              <a:buFont typeface="Wingdings" pitchFamily="2" charset="2"/>
              <a:buChar char="§"/>
              <a:defRPr/>
            </a:pPr>
            <a:endParaRPr lang="en-US" altLang="zh-CN" sz="1800" dirty="0" smtClean="0">
              <a:solidFill>
                <a:srgbClr val="A4001B"/>
              </a:solidFill>
              <a:effectLst/>
              <a:latin typeface="+mn-lt"/>
              <a:ea typeface="+mn-ea"/>
            </a:endParaRPr>
          </a:p>
          <a:p>
            <a:pPr marL="4000500" lvl="8" indent="-342900">
              <a:buFont typeface="Wingdings" pitchFamily="2" charset="2"/>
              <a:buChar char="§"/>
              <a:defRPr/>
            </a:pPr>
            <a:endParaRPr lang="zh-CN" altLang="en-US" sz="1800" dirty="0">
              <a:solidFill>
                <a:srgbClr val="A4001B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8198" name="Picture 7" descr="愿景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-252413" y="3141663"/>
            <a:ext cx="3816351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SPF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SPF</a:t>
            </a:r>
            <a:r>
              <a:rPr lang="zh-CN" altLang="en-US" dirty="0" smtClean="0"/>
              <a:t>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071546"/>
            <a:ext cx="8329612" cy="442118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SPF</a:t>
            </a:r>
            <a:r>
              <a:rPr lang="zh-CN" altLang="en-US" dirty="0" smtClean="0"/>
              <a:t>算法：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1800" dirty="0" smtClean="0"/>
              <a:t>SPF</a:t>
            </a:r>
            <a:r>
              <a:rPr lang="zh-CN" altLang="en-US" sz="1800" dirty="0" smtClean="0"/>
              <a:t>算法有时也被称为</a:t>
            </a:r>
            <a:r>
              <a:rPr lang="en-US" altLang="zh-CN" sz="1800" dirty="0" err="1" smtClean="0"/>
              <a:t>Dijkstra</a:t>
            </a:r>
            <a:r>
              <a:rPr lang="zh-CN" altLang="en-US" sz="1800" dirty="0" smtClean="0"/>
              <a:t>算法，是</a:t>
            </a:r>
            <a:r>
              <a:rPr lang="en-US" altLang="zh-CN" sz="1800" dirty="0" smtClean="0"/>
              <a:t>OSPF</a:t>
            </a:r>
            <a:r>
              <a:rPr lang="zh-CN" altLang="en-US" sz="1800" dirty="0" smtClean="0"/>
              <a:t>路由协议的基础。</a:t>
            </a:r>
          </a:p>
          <a:p>
            <a:pPr lvl="1">
              <a:defRPr/>
            </a:pPr>
            <a:r>
              <a:rPr lang="en-US" altLang="zh-CN" sz="1800" dirty="0" smtClean="0"/>
              <a:t>SPF</a:t>
            </a:r>
            <a:r>
              <a:rPr lang="zh-CN" altLang="en-US" sz="1800" dirty="0" smtClean="0"/>
              <a:t>算法将每一个路由器作为根（</a:t>
            </a:r>
            <a:r>
              <a:rPr lang="en-US" altLang="zh-CN" sz="1800" dirty="0" smtClean="0"/>
              <a:t>ROOT</a:t>
            </a:r>
            <a:r>
              <a:rPr lang="zh-CN" altLang="en-US" sz="1800" dirty="0" smtClean="0"/>
              <a:t>）来计算其到每一个目的地路由器的距离</a:t>
            </a:r>
            <a:endParaRPr lang="en-US" altLang="zh-CN" sz="1800" dirty="0" smtClean="0"/>
          </a:p>
          <a:p>
            <a:pPr lvl="1">
              <a:defRPr/>
            </a:pPr>
            <a:r>
              <a:rPr lang="zh-CN" altLang="en-US" sz="1800" dirty="0" smtClean="0"/>
              <a:t>每一个路由器根据一个统一的数据库计算出路由域的拓扑结构图，该结构图类似于一棵树，在</a:t>
            </a:r>
            <a:r>
              <a:rPr lang="en-US" altLang="zh-CN" sz="1800" dirty="0" smtClean="0"/>
              <a:t>SPF</a:t>
            </a:r>
            <a:r>
              <a:rPr lang="zh-CN" altLang="en-US" sz="1800" dirty="0" smtClean="0"/>
              <a:t>算法中，被称为最短路径树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675222"/>
            <a:ext cx="4786328" cy="282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en-US" dirty="0" smtClean="0"/>
              <a:t>维护的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513" cy="3971940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邻居表（</a:t>
            </a:r>
            <a:r>
              <a:rPr lang="en-US" altLang="zh-CN" dirty="0" smtClean="0"/>
              <a:t>Neighbor Table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1800" kern="1200" dirty="0" smtClean="0">
                <a:cs typeface="+mn-cs"/>
              </a:rPr>
              <a:t>维护</a:t>
            </a:r>
            <a:r>
              <a:rPr lang="en-US" altLang="zh-CN" sz="1800" kern="1200" dirty="0" smtClean="0">
                <a:cs typeface="+mn-cs"/>
              </a:rPr>
              <a:t>OSPF</a:t>
            </a:r>
            <a:r>
              <a:rPr lang="zh-CN" altLang="en-US" sz="1800" kern="1200" dirty="0" smtClean="0">
                <a:cs typeface="+mn-cs"/>
              </a:rPr>
              <a:t>路由器的邻居关系，从而确保</a:t>
            </a:r>
            <a:r>
              <a:rPr lang="en-US" altLang="zh-CN" sz="1800" kern="1200" dirty="0" smtClean="0">
                <a:cs typeface="+mn-cs"/>
              </a:rPr>
              <a:t>OSPF</a:t>
            </a:r>
            <a:r>
              <a:rPr lang="zh-CN" altLang="en-US" sz="1800" kern="1200" dirty="0" smtClean="0">
                <a:cs typeface="+mn-cs"/>
              </a:rPr>
              <a:t>路由器之间的通信</a:t>
            </a:r>
            <a:endParaRPr lang="en-US" altLang="zh-CN" sz="1800" kern="1200" dirty="0" smtClean="0">
              <a:cs typeface="+mn-cs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拓扑表（</a:t>
            </a:r>
            <a:r>
              <a:rPr lang="en-US" altLang="zh-CN" dirty="0" smtClean="0"/>
              <a:t>Topology Table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1800" kern="1200" dirty="0" smtClean="0"/>
              <a:t>记录同一区域内的所有路由器的链路状态信息并确保所有路由器的</a:t>
            </a:r>
            <a:r>
              <a:rPr lang="en-US" altLang="zh-CN" sz="1800" kern="1200" dirty="0" smtClean="0"/>
              <a:t>LSDB</a:t>
            </a:r>
            <a:r>
              <a:rPr lang="zh-CN" altLang="en-US" sz="1800" kern="1200" dirty="0" smtClean="0"/>
              <a:t>是相同的</a:t>
            </a:r>
            <a:endParaRPr lang="en-US" altLang="zh-CN" sz="1800" kern="1200" dirty="0" smtClean="0">
              <a:cs typeface="+mn-cs"/>
            </a:endParaRPr>
          </a:p>
          <a:p>
            <a:pPr lvl="1">
              <a:defRPr/>
            </a:pPr>
            <a:r>
              <a:rPr lang="en-US" altLang="zh-CN" sz="1800" kern="1200" dirty="0" smtClean="0">
                <a:cs typeface="+mn-cs"/>
              </a:rPr>
              <a:t>SPF</a:t>
            </a:r>
            <a:r>
              <a:rPr lang="zh-CN" altLang="en-US" sz="1800" kern="1200" dirty="0" smtClean="0">
                <a:cs typeface="+mn-cs"/>
              </a:rPr>
              <a:t>算法利用该表进行最短路径树的计算</a:t>
            </a:r>
            <a:endParaRPr lang="en-US" altLang="zh-CN" sz="1800" kern="1200" dirty="0" smtClean="0">
              <a:cs typeface="+mn-cs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路由表（</a:t>
            </a:r>
            <a:r>
              <a:rPr lang="en-US" altLang="zh-CN" dirty="0" smtClean="0"/>
              <a:t>Routing Table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sz="1800" kern="1200" dirty="0" smtClean="0">
                <a:cs typeface="+mn-cs"/>
              </a:rPr>
              <a:t>将</a:t>
            </a:r>
            <a:r>
              <a:rPr lang="en-US" altLang="zh-CN" sz="1800" kern="1200" dirty="0" smtClean="0">
                <a:cs typeface="+mn-cs"/>
              </a:rPr>
              <a:t>SPF</a:t>
            </a:r>
            <a:r>
              <a:rPr lang="zh-CN" altLang="en-US" sz="1800" kern="1200" dirty="0" smtClean="0">
                <a:cs typeface="+mn-cs"/>
              </a:rPr>
              <a:t>算法计算的结果放入到路由表中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DR/BDR</a:t>
            </a:r>
            <a:r>
              <a:rPr lang="zh-CN" altLang="en-US" dirty="0" smtClean="0"/>
              <a:t>产生背景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4143405" cy="500066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如左图所示：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1800" dirty="0" smtClean="0"/>
              <a:t>每一台路由器和他的邻居之间成为完全网状的</a:t>
            </a:r>
            <a:r>
              <a:rPr lang="en-US" sz="1800" dirty="0" smtClean="0"/>
              <a:t>OSPF</a:t>
            </a:r>
            <a:r>
              <a:rPr lang="zh-CN" altLang="en-US" sz="1800" dirty="0" smtClean="0"/>
              <a:t>邻接关系，这样</a:t>
            </a:r>
            <a:r>
              <a:rPr lang="en-US" sz="1800" dirty="0" smtClean="0"/>
              <a:t>5</a:t>
            </a:r>
            <a:r>
              <a:rPr lang="zh-CN" altLang="en-US" sz="1800" dirty="0" smtClean="0"/>
              <a:t>台路由器之间将需要形成</a:t>
            </a:r>
            <a:r>
              <a:rPr lang="en-US" sz="1800" dirty="0" smtClean="0"/>
              <a:t>10</a:t>
            </a:r>
            <a:r>
              <a:rPr lang="zh-CN" altLang="en-US" sz="1800" dirty="0" smtClean="0"/>
              <a:t>个邻接关系，同时将产生</a:t>
            </a:r>
            <a:r>
              <a:rPr lang="en-US" sz="1800" dirty="0" smtClean="0"/>
              <a:t>20</a:t>
            </a:r>
            <a:r>
              <a:rPr lang="zh-CN" altLang="en-US" sz="1800" dirty="0" smtClean="0"/>
              <a:t>条</a:t>
            </a:r>
            <a:r>
              <a:rPr lang="en-US" sz="1800" dirty="0" smtClean="0"/>
              <a:t>LSA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defRPr/>
            </a:pPr>
            <a:r>
              <a:rPr lang="zh-CN" altLang="en-US" dirty="0" smtClean="0"/>
              <a:t>解决办法（右图）：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1800" dirty="0" smtClean="0"/>
              <a:t>在网络中选举一个路由器，使所有其它路由器与该路由形成唯一的邻接关系，从而减少网络中</a:t>
            </a:r>
            <a:r>
              <a:rPr lang="en-US" altLang="zh-CN" sz="1800" dirty="0" smtClean="0"/>
              <a:t>LSA</a:t>
            </a:r>
            <a:r>
              <a:rPr lang="zh-CN" altLang="en-US" sz="1800" dirty="0" smtClean="0"/>
              <a:t>条目。该路由器即为</a:t>
            </a:r>
            <a:r>
              <a:rPr lang="en-US" altLang="zh-CN" sz="1800" dirty="0" smtClean="0"/>
              <a:t>DR</a:t>
            </a:r>
            <a:r>
              <a:rPr lang="zh-CN" altLang="en-US" sz="1800" dirty="0" smtClean="0"/>
              <a:t>路由器</a:t>
            </a:r>
            <a:endParaRPr lang="zh-CN" altLang="en-US" sz="1800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112442"/>
            <a:ext cx="4314826" cy="338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</a:t>
            </a:r>
            <a:r>
              <a:rPr lang="zh-CN" altLang="en-US" dirty="0" smtClean="0"/>
              <a:t>和</a:t>
            </a:r>
            <a:r>
              <a:rPr lang="en-US" dirty="0" smtClean="0"/>
              <a:t>BDR</a:t>
            </a:r>
            <a:r>
              <a:rPr lang="zh-CN" altLang="en-US" dirty="0" smtClean="0"/>
              <a:t>选举规则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91513" cy="4929222"/>
          </a:xfrm>
        </p:spPr>
        <p:txBody>
          <a:bodyPr/>
          <a:lstStyle/>
          <a:p>
            <a:r>
              <a:rPr lang="en-US" altLang="zh-CN" dirty="0" smtClean="0"/>
              <a:t>DR(Designed Router)</a:t>
            </a:r>
            <a:r>
              <a:rPr lang="zh-CN" altLang="en-US" dirty="0" smtClean="0"/>
              <a:t>：指定路由器</a:t>
            </a:r>
            <a:endParaRPr lang="en-US" altLang="zh-CN" dirty="0" smtClean="0"/>
          </a:p>
          <a:p>
            <a:r>
              <a:rPr lang="en-US" altLang="zh-CN" dirty="0" smtClean="0"/>
              <a:t>BDR(Backup Designed Router)</a:t>
            </a:r>
            <a:r>
              <a:rPr lang="zh-CN" altLang="en-US" dirty="0" smtClean="0"/>
              <a:t>：备份指定路由器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选举规则 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1800" dirty="0" smtClean="0"/>
              <a:t>首先比较接口上的</a:t>
            </a:r>
            <a:r>
              <a:rPr lang="en-US" altLang="zh-CN" sz="1800" dirty="0" smtClean="0"/>
              <a:t>OSPF</a:t>
            </a:r>
            <a:r>
              <a:rPr lang="zh-CN" altLang="en-US" sz="1800" dirty="0" smtClean="0"/>
              <a:t>优先级，优先级数值越大优先级越高。高的为</a:t>
            </a:r>
            <a:r>
              <a:rPr lang="en-US" sz="1800" dirty="0" smtClean="0"/>
              <a:t>DR</a:t>
            </a:r>
            <a:r>
              <a:rPr lang="zh-CN" altLang="en-US" sz="1800" dirty="0" smtClean="0"/>
              <a:t>，次高的为</a:t>
            </a:r>
            <a:r>
              <a:rPr lang="en-US" sz="1800" dirty="0" smtClean="0"/>
              <a:t>BDR</a:t>
            </a:r>
            <a:r>
              <a:rPr lang="zh-CN" altLang="en-US" sz="1800" dirty="0" smtClean="0"/>
              <a:t>优先级。优先级取值范围：</a:t>
            </a:r>
            <a:r>
              <a:rPr lang="en-US" altLang="zh-CN" sz="1800" dirty="0" smtClean="0"/>
              <a:t>0-255</a:t>
            </a:r>
            <a:r>
              <a:rPr lang="zh-CN" altLang="en-US" sz="1800" dirty="0" smtClean="0"/>
              <a:t>，默认为</a:t>
            </a:r>
            <a:r>
              <a:rPr lang="en-US" altLang="zh-CN" sz="1800" dirty="0" smtClean="0"/>
              <a:t>1</a:t>
            </a:r>
            <a:endParaRPr lang="en-US" sz="1800" dirty="0" smtClean="0"/>
          </a:p>
          <a:p>
            <a:pPr lvl="1">
              <a:defRPr/>
            </a:pPr>
            <a:r>
              <a:rPr lang="zh-CN" altLang="en-US" sz="1800" dirty="0" smtClean="0"/>
              <a:t>优先级相同的情况下比较</a:t>
            </a:r>
            <a:r>
              <a:rPr lang="en-US" sz="1800" dirty="0" smtClean="0"/>
              <a:t>RID</a:t>
            </a:r>
            <a:r>
              <a:rPr lang="zh-CN" altLang="en-US" sz="1800" dirty="0" smtClean="0"/>
              <a:t>，</a:t>
            </a:r>
            <a:r>
              <a:rPr lang="en-US" sz="1800" dirty="0" smtClean="0"/>
              <a:t>RID</a:t>
            </a:r>
            <a:r>
              <a:rPr lang="zh-CN" altLang="en-US" sz="1800" dirty="0" smtClean="0"/>
              <a:t>表示为点分十进制的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地址格式。</a:t>
            </a:r>
            <a:r>
              <a:rPr lang="en-US" altLang="zh-CN" sz="1800" dirty="0" smtClean="0"/>
              <a:t>RID</a:t>
            </a:r>
            <a:r>
              <a:rPr lang="zh-CN" altLang="en-US" sz="1800" dirty="0" smtClean="0"/>
              <a:t>数值越大等级越高，等级最高的为</a:t>
            </a:r>
            <a:r>
              <a:rPr lang="en-US" sz="1800" dirty="0" smtClean="0"/>
              <a:t>DR</a:t>
            </a:r>
            <a:r>
              <a:rPr lang="zh-CN" altLang="en-US" sz="1800" dirty="0" smtClean="0"/>
              <a:t>，次高的为</a:t>
            </a:r>
            <a:r>
              <a:rPr lang="en-US" sz="1800" dirty="0" smtClean="0"/>
              <a:t>BDR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defRPr/>
            </a:pPr>
            <a:r>
              <a:rPr lang="en-US" altLang="zh-CN" dirty="0" smtClean="0"/>
              <a:t>RID</a:t>
            </a:r>
            <a:r>
              <a:rPr lang="zh-CN" altLang="en-US" dirty="0" smtClean="0"/>
              <a:t>产生原则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1800" dirty="0" smtClean="0"/>
              <a:t>首先，使用</a:t>
            </a:r>
            <a:r>
              <a:rPr lang="en-US" altLang="zh-CN" sz="1800" dirty="0" smtClean="0"/>
              <a:t>router-id</a:t>
            </a:r>
            <a:r>
              <a:rPr lang="zh-CN" altLang="en-US" sz="1800" dirty="0" smtClean="0"/>
              <a:t>命令指定的值为</a:t>
            </a:r>
            <a:r>
              <a:rPr lang="en-US" altLang="zh-CN" sz="1800" dirty="0" smtClean="0"/>
              <a:t>RID</a:t>
            </a:r>
          </a:p>
          <a:p>
            <a:pPr lvl="1">
              <a:defRPr/>
            </a:pPr>
            <a:r>
              <a:rPr lang="zh-CN" altLang="en-US" sz="1800" dirty="0" smtClean="0"/>
              <a:t>其次，使用</a:t>
            </a:r>
            <a:r>
              <a:rPr lang="en-US" altLang="zh-CN" sz="1800" dirty="0" smtClean="0"/>
              <a:t>Loopback</a:t>
            </a:r>
            <a:r>
              <a:rPr lang="zh-CN" altLang="en-US" sz="1800" dirty="0" smtClean="0"/>
              <a:t>接口中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地址最大的值为</a:t>
            </a:r>
            <a:r>
              <a:rPr lang="en-US" altLang="zh-CN" sz="1800" dirty="0" smtClean="0"/>
              <a:t>RID</a:t>
            </a:r>
          </a:p>
          <a:p>
            <a:pPr lvl="1">
              <a:defRPr/>
            </a:pPr>
            <a:r>
              <a:rPr lang="zh-CN" altLang="en-US" sz="1800" dirty="0" smtClean="0"/>
              <a:t>再次，使用活动的物理接口中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地址最大的值为</a:t>
            </a:r>
            <a:r>
              <a:rPr lang="en-US" altLang="zh-CN" sz="1800" dirty="0" smtClean="0"/>
              <a:t>RID</a:t>
            </a:r>
          </a:p>
          <a:p>
            <a:pPr lvl="1">
              <a:defRPr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邻居和邻接关系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24"/>
            <a:ext cx="8291513" cy="528639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邻居：能够交换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报文的直连路由器之间形成邻居关系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在邻居关系中，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报文中以下内容必须相同：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1800" dirty="0" smtClean="0"/>
              <a:t>Hello/Dead</a:t>
            </a:r>
            <a:r>
              <a:rPr lang="zh-CN" altLang="en-US" sz="1800" dirty="0" smtClean="0"/>
              <a:t>间隔、区域</a:t>
            </a:r>
            <a:r>
              <a:rPr lang="en-US" altLang="zh-CN" sz="1800" dirty="0" smtClean="0"/>
              <a:t>ID</a:t>
            </a:r>
            <a:r>
              <a:rPr lang="zh-CN" altLang="en-US" sz="1800" dirty="0" smtClean="0"/>
              <a:t>、认证、</a:t>
            </a:r>
            <a:r>
              <a:rPr lang="en-US" altLang="zh-CN" sz="1800" dirty="0" smtClean="0"/>
              <a:t>stub</a:t>
            </a:r>
            <a:r>
              <a:rPr lang="zh-CN" altLang="en-US" sz="1800" dirty="0" smtClean="0"/>
              <a:t>区域标识</a:t>
            </a:r>
            <a:endParaRPr lang="en-US" altLang="zh-CN" sz="1800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邻接：所有路由器只和</a:t>
            </a:r>
            <a:r>
              <a:rPr lang="en-US" altLang="zh-CN" dirty="0" smtClean="0"/>
              <a:t>DR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BDR</a:t>
            </a:r>
            <a:r>
              <a:rPr lang="zh-CN" altLang="en-US" dirty="0" smtClean="0"/>
              <a:t>形成邻接关系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路由器只与建立了邻接关系的路由器互传</a:t>
            </a:r>
            <a:r>
              <a:rPr lang="en-US" altLang="zh-CN" dirty="0" smtClean="0"/>
              <a:t>LSA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，即更新路由表信息</a:t>
            </a:r>
            <a:endParaRPr lang="en-US" altLang="zh-CN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3143240" y="4143398"/>
            <a:ext cx="3429024" cy="2428874"/>
            <a:chOff x="3143240" y="4071942"/>
            <a:chExt cx="3429024" cy="2428874"/>
          </a:xfrm>
        </p:grpSpPr>
        <p:pic>
          <p:nvPicPr>
            <p:cNvPr id="13316" name="Picture 2"/>
            <p:cNvPicPr>
              <a:picLocks noChangeAspect="1" noChangeArrowheads="1"/>
            </p:cNvPicPr>
            <p:nvPr/>
          </p:nvPicPr>
          <p:blipFill>
            <a:blip r:embed="rId2"/>
            <a:srcRect t="8108" r="37463"/>
            <a:stretch>
              <a:fillRect/>
            </a:stretch>
          </p:blipFill>
          <p:spPr bwMode="auto">
            <a:xfrm>
              <a:off x="3143240" y="4071942"/>
              <a:ext cx="3357586" cy="2428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 bwMode="auto">
            <a:xfrm>
              <a:off x="6429388" y="4071942"/>
              <a:ext cx="142876" cy="71438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zh-CN" altLang="en-US" sz="3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5857884" y="4071942"/>
              <a:ext cx="285752" cy="13335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zh-CN" altLang="en-US" sz="3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6357950" y="5857892"/>
              <a:ext cx="214314" cy="13335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zh-CN" altLang="en-US" sz="3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链路状态协议数据单元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8" y="1150952"/>
            <a:ext cx="8043890" cy="442118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只有用可靠的方式在邻居间扩散链路状态信息，才能确保区域中每台路由器对网络的认识都是最新、最准确的。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链路状态通告</a:t>
            </a:r>
            <a:r>
              <a:rPr lang="en-US" dirty="0" smtClean="0"/>
              <a:t>LSA</a:t>
            </a:r>
            <a:r>
              <a:rPr lang="zh-CN" altLang="en-US" dirty="0" smtClean="0"/>
              <a:t>（</a:t>
            </a:r>
            <a:r>
              <a:rPr lang="en-US" dirty="0" smtClean="0"/>
              <a:t>Link-State Advertisement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>
              <a:defRPr/>
            </a:pPr>
            <a:r>
              <a:rPr lang="en-US" sz="1800" dirty="0" smtClean="0"/>
              <a:t>LSA</a:t>
            </a:r>
            <a:r>
              <a:rPr lang="zh-CN" altLang="en-US" sz="1800" dirty="0" smtClean="0"/>
              <a:t>是可靠的</a:t>
            </a:r>
          </a:p>
          <a:p>
            <a:pPr lvl="1">
              <a:defRPr/>
            </a:pPr>
            <a:r>
              <a:rPr lang="en-US" sz="1800" dirty="0" smtClean="0"/>
              <a:t>LSA</a:t>
            </a:r>
            <a:r>
              <a:rPr lang="zh-CN" altLang="en-US" sz="1800" dirty="0" smtClean="0"/>
              <a:t>会被扩散到整个区域</a:t>
            </a:r>
          </a:p>
          <a:p>
            <a:pPr lvl="1">
              <a:defRPr/>
            </a:pPr>
            <a:r>
              <a:rPr lang="en-US" sz="1800" dirty="0" smtClean="0"/>
              <a:t>LSA</a:t>
            </a:r>
            <a:r>
              <a:rPr lang="zh-CN" altLang="en-US" sz="1800" dirty="0" smtClean="0"/>
              <a:t>有序列号和寿命，以确保每台路由器都知道自己有最新的版本</a:t>
            </a:r>
          </a:p>
          <a:p>
            <a:pPr lvl="1">
              <a:defRPr/>
            </a:pPr>
            <a:r>
              <a:rPr lang="en-US" sz="1800" dirty="0" smtClean="0"/>
              <a:t>LSA</a:t>
            </a:r>
            <a:r>
              <a:rPr lang="zh-CN" altLang="en-US" sz="1800" dirty="0" smtClean="0"/>
              <a:t>被定期刷新以确保拓扑信息的有效性，直到</a:t>
            </a:r>
            <a:r>
              <a:rPr lang="en-US" sz="1800" dirty="0" smtClean="0"/>
              <a:t>LSA</a:t>
            </a:r>
            <a:r>
              <a:rPr lang="zh-CN" altLang="en-US" sz="1800" dirty="0" smtClean="0"/>
              <a:t>从</a:t>
            </a:r>
            <a:r>
              <a:rPr lang="en-US" sz="1800" dirty="0" smtClean="0"/>
              <a:t>LSDB</a:t>
            </a:r>
            <a:r>
              <a:rPr lang="zh-CN" altLang="en-US" sz="1800" dirty="0" smtClean="0"/>
              <a:t>中被删除</a:t>
            </a:r>
          </a:p>
          <a:p>
            <a:pPr>
              <a:defRPr/>
            </a:pPr>
            <a:r>
              <a:rPr lang="zh-CN" altLang="en-US" dirty="0" smtClean="0"/>
              <a:t>连接状态数据库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Link Sate </a:t>
            </a:r>
            <a:r>
              <a:rPr lang="en-US" altLang="zh-CN" dirty="0" err="1" smtClean="0"/>
              <a:t>DataBase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1800" dirty="0" smtClean="0"/>
              <a:t>用来构建</a:t>
            </a:r>
            <a:r>
              <a:rPr lang="en-US" altLang="zh-CN" sz="1800" dirty="0" smtClean="0"/>
              <a:t>OSPF</a:t>
            </a:r>
            <a:r>
              <a:rPr lang="zh-CN" altLang="en-US" sz="1800" dirty="0" smtClean="0"/>
              <a:t>拓扑数据库，从而可以使用</a:t>
            </a:r>
            <a:r>
              <a:rPr lang="en-US" altLang="zh-CN" sz="1800" dirty="0" smtClean="0"/>
              <a:t>SPF</a:t>
            </a:r>
            <a:r>
              <a:rPr lang="zh-CN" altLang="en-US" sz="1800" dirty="0" smtClean="0"/>
              <a:t>算法构建出最短路径树</a:t>
            </a:r>
          </a:p>
          <a:p>
            <a:pPr lvl="1">
              <a:defRPr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单元背景</a:t>
            </a:r>
            <a:r>
              <a:rPr lang="en-US" altLang="zh-CN" b="1" dirty="0" smtClean="0"/>
              <a:t>】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642910" y="1214422"/>
          <a:ext cx="7609927" cy="4572032"/>
        </p:xfrm>
        <a:graphic>
          <a:graphicData uri="http://schemas.openxmlformats.org/presentationml/2006/ole">
            <p:oleObj spid="_x0000_s2049" name="Visio" r:id="rId4" imgW="8224019" imgH="496083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OSPF</a:t>
            </a:r>
            <a:r>
              <a:rPr lang="zh-CN" altLang="en-US" dirty="0" smtClean="0"/>
              <a:t>报文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214422"/>
            <a:ext cx="7572428" cy="135732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五种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具有相同的头部，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封装在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数据包中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buNone/>
              <a:defRPr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2977" y="2571744"/>
          <a:ext cx="6715171" cy="2806873"/>
        </p:xfrm>
        <a:graphic>
          <a:graphicData uri="http://schemas.openxmlformats.org/drawingml/2006/table">
            <a:tbl>
              <a:tblPr/>
              <a:tblGrid>
                <a:gridCol w="824631"/>
                <a:gridCol w="1502391"/>
                <a:gridCol w="4388149"/>
              </a:tblGrid>
              <a:tr h="2856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Arial"/>
                          <a:ea typeface="宋体"/>
                          <a:cs typeface="Arial"/>
                        </a:rPr>
                        <a:t>类型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Arial"/>
                          <a:ea typeface="宋体"/>
                          <a:cs typeface="Arial"/>
                        </a:rPr>
                        <a:t>名称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Times New Roman"/>
                          <a:ea typeface="宋体"/>
                        </a:rPr>
                        <a:t>作用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</a:tr>
              <a:tr h="4939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宋体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Arial"/>
                          <a:ea typeface="宋体"/>
                        </a:rPr>
                        <a:t>Hello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Arial"/>
                          <a:ea typeface="宋体"/>
                          <a:cs typeface="Arial"/>
                        </a:rPr>
                        <a:t>发现邻居并在它们之间</a:t>
                      </a:r>
                      <a:r>
                        <a:rPr lang="zh-CN" sz="1600" kern="100" dirty="0" smtClean="0">
                          <a:latin typeface="Arial"/>
                          <a:ea typeface="宋体"/>
                          <a:cs typeface="Arial"/>
                        </a:rPr>
                        <a:t>建立</a:t>
                      </a:r>
                      <a:r>
                        <a:rPr lang="zh-CN" altLang="en-US" sz="1600" kern="100" dirty="0" smtClean="0">
                          <a:latin typeface="Arial"/>
                          <a:ea typeface="宋体"/>
                          <a:cs typeface="Arial"/>
                        </a:rPr>
                        <a:t>邻居</a:t>
                      </a:r>
                      <a:r>
                        <a:rPr lang="zh-CN" sz="1600" kern="100" dirty="0" smtClean="0">
                          <a:latin typeface="Arial"/>
                          <a:ea typeface="宋体"/>
                          <a:cs typeface="Arial"/>
                        </a:rPr>
                        <a:t>关系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9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宋体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Arial"/>
                          <a:ea typeface="宋体"/>
                          <a:cs typeface="Arial"/>
                        </a:rPr>
                        <a:t>数据库描述（</a:t>
                      </a:r>
                      <a:r>
                        <a:rPr lang="en-US" sz="1600" kern="100" dirty="0">
                          <a:latin typeface="Arial"/>
                          <a:ea typeface="宋体"/>
                        </a:rPr>
                        <a:t>DBD</a:t>
                      </a:r>
                      <a:r>
                        <a:rPr lang="zh-CN" sz="1600" kern="100" dirty="0"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latin typeface="+mn-lt"/>
                          <a:ea typeface="宋体"/>
                          <a:cs typeface="Arial"/>
                        </a:rPr>
                        <a:t>包含路由的摘要信息并</a:t>
                      </a:r>
                      <a:r>
                        <a:rPr lang="zh-CN" sz="1600" kern="100" dirty="0" smtClean="0">
                          <a:latin typeface="Arial"/>
                          <a:ea typeface="宋体"/>
                          <a:cs typeface="Arial"/>
                        </a:rPr>
                        <a:t>检查路由器</a:t>
                      </a:r>
                      <a:r>
                        <a:rPr lang="zh-CN" altLang="en-US" sz="1600" kern="100" dirty="0" smtClean="0">
                          <a:latin typeface="Arial"/>
                          <a:ea typeface="宋体"/>
                          <a:cs typeface="Arial"/>
                        </a:rPr>
                        <a:t>之间</a:t>
                      </a:r>
                      <a:r>
                        <a:rPr lang="zh-CN" sz="1600" kern="100" dirty="0" smtClean="0">
                          <a:latin typeface="Arial"/>
                          <a:ea typeface="宋体"/>
                          <a:cs typeface="Arial"/>
                        </a:rPr>
                        <a:t>的数据库是否</a:t>
                      </a:r>
                      <a:r>
                        <a:rPr lang="zh-CN" sz="1600" kern="100" dirty="0">
                          <a:latin typeface="Arial"/>
                          <a:ea typeface="宋体"/>
                          <a:cs typeface="Arial"/>
                        </a:rPr>
                        <a:t>同步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8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宋体"/>
                        </a:rPr>
                        <a:t>3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Arial"/>
                          <a:ea typeface="宋体"/>
                          <a:cs typeface="Arial"/>
                        </a:rPr>
                        <a:t>链路状态请求（</a:t>
                      </a:r>
                      <a:r>
                        <a:rPr lang="en-US" sz="1600" kern="100" dirty="0">
                          <a:latin typeface="Arial"/>
                          <a:ea typeface="宋体"/>
                        </a:rPr>
                        <a:t>LSR</a:t>
                      </a:r>
                      <a:r>
                        <a:rPr lang="zh-CN" sz="1600" kern="100" dirty="0">
                          <a:latin typeface="Arial"/>
                          <a:ea typeface="宋体"/>
                          <a:cs typeface="Arial"/>
                        </a:rPr>
                        <a:t>）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Arial"/>
                          <a:ea typeface="宋体"/>
                          <a:cs typeface="Arial"/>
                        </a:rPr>
                        <a:t>向另一台路由器请求</a:t>
                      </a:r>
                      <a:r>
                        <a:rPr lang="zh-CN" sz="1600" kern="100" dirty="0" smtClean="0">
                          <a:latin typeface="Arial"/>
                          <a:ea typeface="宋体"/>
                          <a:cs typeface="Arial"/>
                        </a:rPr>
                        <a:t>特定</a:t>
                      </a:r>
                      <a:r>
                        <a:rPr lang="zh-CN" altLang="en-US" sz="1600" kern="100" dirty="0" smtClean="0">
                          <a:latin typeface="+mn-lt"/>
                          <a:ea typeface="宋体"/>
                          <a:cs typeface="Arial"/>
                        </a:rPr>
                        <a:t>路由的完整信息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9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宋体"/>
                        </a:rPr>
                        <a:t>4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Arial"/>
                          <a:ea typeface="宋体"/>
                        </a:rPr>
                        <a:t>LSU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latin typeface="+mn-lt"/>
                          <a:ea typeface="宋体"/>
                          <a:cs typeface="Arial"/>
                        </a:rPr>
                        <a:t>回应</a:t>
                      </a:r>
                      <a:r>
                        <a:rPr lang="en-US" altLang="zh-CN" sz="1600" kern="100" dirty="0" smtClean="0">
                          <a:latin typeface="+mn-lt"/>
                          <a:ea typeface="宋体"/>
                          <a:cs typeface="Arial"/>
                        </a:rPr>
                        <a:t>LSR</a:t>
                      </a:r>
                      <a:r>
                        <a:rPr lang="zh-CN" altLang="en-US" sz="1600" kern="100" dirty="0" smtClean="0">
                          <a:latin typeface="+mn-lt"/>
                          <a:ea typeface="宋体"/>
                          <a:cs typeface="Arial"/>
                        </a:rPr>
                        <a:t>报文请求的特定路由的完整信息</a:t>
                      </a:r>
                      <a:endParaRPr lang="en-US" altLang="zh-CN" sz="1600" kern="100" dirty="0" smtClean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宋体"/>
                        </a:rPr>
                        <a:t>5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Arial"/>
                          <a:ea typeface="宋体"/>
                        </a:rPr>
                        <a:t>LSAck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+mn-lt"/>
                          <a:ea typeface="宋体"/>
                          <a:cs typeface="Arial"/>
                        </a:rPr>
                        <a:t>对</a:t>
                      </a:r>
                      <a:r>
                        <a:rPr lang="en-US" altLang="zh-CN" sz="1600" kern="100" dirty="0" smtClean="0">
                          <a:latin typeface="+mn-lt"/>
                          <a:ea typeface="宋体"/>
                          <a:cs typeface="Arial"/>
                        </a:rPr>
                        <a:t>LSU</a:t>
                      </a:r>
                      <a:r>
                        <a:rPr lang="zh-CN" altLang="en-US" sz="1600" kern="100" dirty="0" smtClean="0">
                          <a:latin typeface="+mn-lt"/>
                          <a:ea typeface="宋体"/>
                          <a:cs typeface="Arial"/>
                        </a:rPr>
                        <a:t>报文回复、确认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OSPF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5186370" cy="44211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OSPF</a:t>
            </a:r>
            <a:r>
              <a:rPr lang="zh-CN" altLang="en-US" dirty="0" smtClean="0"/>
              <a:t>的接口可以处于下面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种状态之一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sz="1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143372" y="2143116"/>
            <a:ext cx="442915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准启动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细黑" pitchFamily="2" charset="-122"/>
              </a:rPr>
              <a:t>Exstart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细黑" pitchFamily="2" charset="-122"/>
            </a:endParaRPr>
          </a:p>
          <a:p>
            <a:pPr marL="1143000" marR="0" lvl="2" indent="-228600" defTabSz="914400" eaLnBrk="0" latinLnBrk="0" hangingPunct="0">
              <a:lnSpc>
                <a:spcPct val="100000"/>
              </a:lnSpc>
              <a:buClrTx/>
              <a:buSzTx/>
              <a:buFont typeface="Wingdings" pitchFamily="2" charset="2"/>
              <a:buChar char="æ"/>
              <a:tabLst/>
              <a:defRPr/>
            </a:pPr>
            <a:r>
              <a:rPr lang="zh-CN" altLang="en-US" sz="1600" dirty="0" smtClean="0">
                <a:effectLst/>
                <a:latin typeface="+mn-lt"/>
                <a:ea typeface="华文细黑" pitchFamily="2" charset="-122"/>
              </a:rPr>
              <a:t>通过第一次</a:t>
            </a:r>
            <a:r>
              <a:rPr lang="en-US" altLang="zh-CN" sz="1600" dirty="0" smtClean="0">
                <a:effectLst/>
                <a:latin typeface="+mn-lt"/>
                <a:ea typeface="华文细黑" pitchFamily="2" charset="-122"/>
              </a:rPr>
              <a:t>DBD</a:t>
            </a:r>
            <a:r>
              <a:rPr lang="zh-CN" altLang="en-US" sz="1600" dirty="0" smtClean="0">
                <a:effectLst/>
                <a:latin typeface="+mn-lt"/>
                <a:ea typeface="华文细黑" pitchFamily="2" charset="-122"/>
              </a:rPr>
              <a:t>报文来确定邻居间的主从关系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交换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细黑" pitchFamily="2" charset="-122"/>
              </a:rPr>
              <a:t>Exchange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æ"/>
              <a:tabLst/>
              <a:defRPr/>
            </a:pPr>
            <a:r>
              <a:rPr lang="zh-CN" altLang="en-US" sz="1600" dirty="0" smtClean="0">
                <a:effectLst/>
                <a:latin typeface="+mn-lt"/>
                <a:ea typeface="华文细黑" pitchFamily="2" charset="-122"/>
              </a:rPr>
              <a:t>通过</a:t>
            </a:r>
            <a:r>
              <a:rPr lang="en-US" altLang="zh-CN" sz="1600" dirty="0" smtClean="0">
                <a:effectLst/>
                <a:latin typeface="+mn-lt"/>
                <a:ea typeface="华文细黑" pitchFamily="2" charset="-122"/>
              </a:rPr>
              <a:t>DBD</a:t>
            </a:r>
            <a:r>
              <a:rPr lang="zh-CN" altLang="en-US" sz="1600" dirty="0" smtClean="0">
                <a:effectLst/>
                <a:latin typeface="+mn-lt"/>
                <a:ea typeface="华文细黑" pitchFamily="2" charset="-122"/>
              </a:rPr>
              <a:t>交换</a:t>
            </a:r>
            <a:r>
              <a:rPr lang="en-US" altLang="zh-CN" sz="1600" dirty="0" smtClean="0">
                <a:effectLst/>
                <a:latin typeface="+mn-lt"/>
                <a:ea typeface="华文细黑" pitchFamily="2" charset="-122"/>
              </a:rPr>
              <a:t>LSA</a:t>
            </a:r>
            <a:r>
              <a:rPr lang="zh-CN" altLang="en-US" sz="1600" dirty="0" smtClean="0">
                <a:effectLst/>
                <a:latin typeface="+mn-lt"/>
                <a:ea typeface="华文细黑" pitchFamily="2" charset="-122"/>
              </a:rPr>
              <a:t>的头部信息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加载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细黑" pitchFamily="2" charset="-122"/>
              </a:rPr>
              <a:t>Loading</a:t>
            </a:r>
          </a:p>
          <a:p>
            <a:pPr marL="1143000" marR="0" lvl="2" indent="-228600" defTabSz="914400" eaLnBrk="0" latinLnBrk="0" hangingPunct="0">
              <a:lnSpc>
                <a:spcPct val="100000"/>
              </a:lnSpc>
              <a:buClrTx/>
              <a:buSzTx/>
              <a:buFont typeface="Wingdings" pitchFamily="2" charset="2"/>
              <a:buChar char="æ"/>
              <a:tabLst/>
              <a:defRPr/>
            </a:pPr>
            <a:r>
              <a:rPr lang="zh-CN" altLang="en-US" sz="1600" dirty="0" smtClean="0">
                <a:effectLst/>
                <a:latin typeface="+mn-lt"/>
                <a:ea typeface="华文细黑" pitchFamily="2" charset="-122"/>
              </a:rPr>
              <a:t>发送</a:t>
            </a:r>
            <a:r>
              <a:rPr lang="en-US" altLang="zh-CN" sz="1600" dirty="0" smtClean="0">
                <a:effectLst/>
                <a:latin typeface="+mn-lt"/>
                <a:ea typeface="华文细黑" pitchFamily="2" charset="-122"/>
              </a:rPr>
              <a:t>LSR</a:t>
            </a:r>
            <a:r>
              <a:rPr lang="zh-CN" altLang="en-US" sz="1600" dirty="0" smtClean="0">
                <a:effectLst/>
                <a:latin typeface="+mn-lt"/>
                <a:ea typeface="华文细黑" pitchFamily="2" charset="-122"/>
              </a:rPr>
              <a:t>和</a:t>
            </a:r>
            <a:r>
              <a:rPr lang="en-US" altLang="zh-CN" sz="1600" dirty="0" smtClean="0">
                <a:effectLst/>
                <a:latin typeface="+mn-lt"/>
                <a:ea typeface="华文细黑" pitchFamily="2" charset="-122"/>
              </a:rPr>
              <a:t>LSU</a:t>
            </a:r>
            <a:endParaRPr lang="zh-CN" altLang="en-US" sz="1600" dirty="0" smtClean="0">
              <a:effectLst/>
              <a:latin typeface="+mn-lt"/>
              <a:ea typeface="华文细黑" pitchFamily="2" charset="-122"/>
            </a:endParaRP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完全邻接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细黑" pitchFamily="2" charset="-122"/>
              </a:rPr>
              <a:t>Full adjacency</a:t>
            </a:r>
          </a:p>
          <a:p>
            <a:pPr marL="1143000" marR="0" lvl="2" indent="-228600" defTabSz="914400" eaLnBrk="0" latinLnBrk="0" hangingPunct="0">
              <a:lnSpc>
                <a:spcPct val="100000"/>
              </a:lnSpc>
              <a:buClrTx/>
              <a:buSzTx/>
              <a:buFont typeface="Wingdings" pitchFamily="2" charset="2"/>
              <a:buChar char="æ"/>
              <a:tabLst/>
              <a:defRPr/>
            </a:pPr>
            <a:r>
              <a:rPr lang="zh-CN" altLang="en-US" sz="1600" dirty="0" smtClean="0">
                <a:effectLst/>
                <a:latin typeface="+mn-lt"/>
                <a:ea typeface="华文细黑" pitchFamily="2" charset="-122"/>
              </a:rPr>
              <a:t>完成了邻接关系的完整建立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42844" y="2143116"/>
            <a:ext cx="403383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停止</a:t>
            </a:r>
            <a:r>
              <a:rPr lang="en-US" altLang="zh-CN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Down</a:t>
            </a:r>
          </a:p>
          <a:p>
            <a:pPr marL="1143000" lvl="2" indent="-228600" eaLnBrk="0" hangingPunct="0">
              <a:lnSpc>
                <a:spcPct val="100000"/>
              </a:lnSpc>
              <a:buFont typeface="Wingdings" pitchFamily="2" charset="2"/>
              <a:buChar char="æ"/>
              <a:defRPr/>
            </a:pPr>
            <a:r>
              <a:rPr lang="en-US" altLang="zh-CN" sz="1600" dirty="0" smtClean="0">
                <a:effectLst/>
                <a:latin typeface="+mn-lt"/>
                <a:ea typeface="华文细黑" pitchFamily="2" charset="-122"/>
              </a:rPr>
              <a:t>OSPF</a:t>
            </a:r>
            <a:r>
              <a:rPr lang="zh-CN" altLang="en-US" sz="1600" dirty="0" smtClean="0">
                <a:effectLst/>
                <a:latin typeface="+mn-lt"/>
                <a:ea typeface="华文细黑" pitchFamily="2" charset="-122"/>
              </a:rPr>
              <a:t>没有与任何路由器交换信息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尝试</a:t>
            </a:r>
            <a:r>
              <a:rPr lang="en-US" altLang="zh-CN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Attempt</a:t>
            </a:r>
          </a:p>
          <a:p>
            <a:pPr marL="1143000" lvl="2" indent="-228600" eaLnBrk="0" hangingPunct="0">
              <a:lnSpc>
                <a:spcPct val="100000"/>
              </a:lnSpc>
              <a:buFont typeface="Wingdings" pitchFamily="2" charset="2"/>
              <a:buChar char="æ"/>
              <a:defRPr/>
            </a:pPr>
            <a:r>
              <a:rPr lang="zh-CN" altLang="en-US" sz="1600" dirty="0" smtClean="0">
                <a:effectLst/>
                <a:latin typeface="+mn-lt"/>
                <a:ea typeface="华文细黑" pitchFamily="2" charset="-122"/>
              </a:rPr>
              <a:t>仅存在</a:t>
            </a:r>
            <a:r>
              <a:rPr lang="en-US" altLang="zh-CN" sz="1600" dirty="0" smtClean="0">
                <a:effectLst/>
                <a:latin typeface="+mn-lt"/>
                <a:ea typeface="华文细黑" pitchFamily="2" charset="-122"/>
              </a:rPr>
              <a:t>NMBR</a:t>
            </a:r>
            <a:r>
              <a:rPr lang="zh-CN" altLang="en-US" sz="1600" dirty="0" smtClean="0">
                <a:effectLst/>
                <a:latin typeface="+mn-lt"/>
                <a:ea typeface="华文细黑" pitchFamily="2" charset="-122"/>
              </a:rPr>
              <a:t>环境中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初始</a:t>
            </a:r>
            <a:r>
              <a:rPr lang="en-US" altLang="zh-CN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Init</a:t>
            </a:r>
          </a:p>
          <a:p>
            <a:pPr marL="1143000" lvl="2" indent="-228600" eaLnBrk="0" hangingPunct="0">
              <a:lnSpc>
                <a:spcPct val="100000"/>
              </a:lnSpc>
              <a:buFont typeface="Wingdings" pitchFamily="2" charset="2"/>
              <a:buChar char="æ"/>
              <a:defRPr/>
            </a:pPr>
            <a:r>
              <a:rPr lang="zh-CN" altLang="en-US" sz="1600" dirty="0" smtClean="0">
                <a:effectLst/>
                <a:latin typeface="+mn-lt"/>
                <a:ea typeface="华文细黑" pitchFamily="2" charset="-122"/>
              </a:rPr>
              <a:t>路由器收到一个</a:t>
            </a:r>
            <a:r>
              <a:rPr lang="en-US" altLang="zh-CN" sz="1600" dirty="0" smtClean="0">
                <a:effectLst/>
                <a:latin typeface="+mn-lt"/>
                <a:ea typeface="华文细黑" pitchFamily="2" charset="-122"/>
              </a:rPr>
              <a:t>Hello</a:t>
            </a:r>
            <a:r>
              <a:rPr lang="zh-CN" altLang="en-US" sz="1600" dirty="0" smtClean="0">
                <a:effectLst/>
                <a:latin typeface="+mn-lt"/>
                <a:ea typeface="华文细黑" pitchFamily="2" charset="-122"/>
              </a:rPr>
              <a:t>分组后进入该状态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双向</a:t>
            </a:r>
            <a:r>
              <a:rPr lang="en-US" altLang="zh-CN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Two-way</a:t>
            </a:r>
          </a:p>
          <a:p>
            <a:pPr marL="1143000" lvl="2" indent="-228600" eaLnBrk="0" hangingPunct="0">
              <a:lnSpc>
                <a:spcPct val="100000"/>
              </a:lnSpc>
              <a:buFont typeface="Wingdings" pitchFamily="2" charset="2"/>
              <a:buChar char="æ"/>
              <a:defRPr/>
            </a:pPr>
            <a:r>
              <a:rPr lang="zh-CN" altLang="en-US" sz="1600" dirty="0" smtClean="0">
                <a:effectLst/>
                <a:latin typeface="+mn-lt"/>
                <a:ea typeface="华文细黑" pitchFamily="2" charset="-122"/>
              </a:rPr>
              <a:t>在邻居报文中看到自己的</a:t>
            </a:r>
            <a:r>
              <a:rPr lang="en-US" altLang="zh-CN" sz="1600" dirty="0" smtClean="0">
                <a:effectLst/>
                <a:latin typeface="+mn-lt"/>
                <a:ea typeface="华文细黑" pitchFamily="2" charset="-122"/>
              </a:rPr>
              <a:t>ID</a:t>
            </a:r>
            <a:r>
              <a:rPr lang="zh-CN" altLang="en-US" sz="1600" dirty="0" smtClean="0">
                <a:effectLst/>
                <a:latin typeface="+mn-lt"/>
                <a:ea typeface="华文细黑" pitchFamily="2" charset="-122"/>
              </a:rPr>
              <a:t>后进入该状态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en-US" dirty="0" smtClean="0"/>
              <a:t>工作过程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357158" y="1142984"/>
            <a:ext cx="8477486" cy="4786346"/>
            <a:chOff x="357158" y="1142984"/>
            <a:chExt cx="8477486" cy="4786346"/>
          </a:xfrm>
        </p:grpSpPr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1357298"/>
              <a:ext cx="70485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24604" y="1357298"/>
              <a:ext cx="70485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直接连接符 7"/>
            <p:cNvCxnSpPr>
              <a:stCxn id="34819" idx="3"/>
              <a:endCxn id="6" idx="1"/>
            </p:cNvCxnSpPr>
            <p:nvPr/>
          </p:nvCxnSpPr>
          <p:spPr bwMode="auto">
            <a:xfrm>
              <a:off x="1347760" y="1643048"/>
              <a:ext cx="4876844" cy="1588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圆角矩形 9"/>
            <p:cNvSpPr/>
            <p:nvPr/>
          </p:nvSpPr>
          <p:spPr bwMode="auto">
            <a:xfrm>
              <a:off x="7286644" y="1428736"/>
              <a:ext cx="1548000" cy="9360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/>
                <a:t>Down State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7286644" y="2571744"/>
              <a:ext cx="1548000" cy="1214446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/>
                <a:t>Init State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5786478" y="2643182"/>
              <a:ext cx="1285852" cy="64294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/>
                <a:t>RB</a:t>
              </a:r>
              <a:r>
                <a:rPr lang="zh-CN" altLang="en-US" sz="1600" dirty="0" smtClean="0"/>
                <a:t>邻居表</a:t>
              </a:r>
              <a:endParaRPr lang="en-US" altLang="zh-CN" sz="1600" dirty="0" smtClean="0"/>
            </a:p>
            <a:p>
              <a:pPr marL="342900" indent="-342900" algn="ctr">
                <a:lnSpc>
                  <a:spcPct val="100000"/>
                </a:lnSpc>
              </a:pPr>
              <a:r>
                <a:rPr lang="en-US" altLang="zh-CN" sz="1600" dirty="0" smtClean="0"/>
                <a:t>172.16.1.1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714348" y="1928802"/>
              <a:ext cx="571504" cy="42862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/>
                <a:t>RA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6215074" y="1928802"/>
              <a:ext cx="642942" cy="42862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/>
                <a:t>RB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57158" y="3286124"/>
              <a:ext cx="1214414" cy="64294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/>
                <a:t>RA</a:t>
              </a:r>
              <a:r>
                <a:rPr lang="zh-CN" altLang="en-US" sz="1600" dirty="0" smtClean="0"/>
                <a:t>邻居表</a:t>
              </a:r>
              <a:endParaRPr lang="en-US" altLang="zh-CN" sz="1600" dirty="0" smtClean="0"/>
            </a:p>
            <a:p>
              <a:pPr marL="342900" indent="-342900" algn="ctr">
                <a:lnSpc>
                  <a:spcPct val="100000"/>
                </a:lnSpc>
              </a:pPr>
              <a:r>
                <a:rPr lang="en-US" altLang="zh-CN" sz="1600" dirty="0" smtClean="0"/>
                <a:t>172.16.1.2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500034" y="4071942"/>
              <a:ext cx="8334610" cy="507372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/>
                <a:t>Two Way State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7286644" y="4786322"/>
              <a:ext cx="1548000" cy="1143008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err="1" smtClean="0"/>
                <a:t>Exstart</a:t>
              </a:r>
              <a:r>
                <a:rPr lang="en-US" altLang="zh-CN" sz="1600" dirty="0" smtClean="0"/>
                <a:t> State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28596" y="4500570"/>
              <a:ext cx="5438812" cy="642942"/>
              <a:chOff x="1000100" y="4572008"/>
              <a:chExt cx="5438812" cy="642942"/>
            </a:xfrm>
          </p:grpSpPr>
          <p:sp>
            <p:nvSpPr>
              <p:cNvPr id="28" name="圆角矩形 27"/>
              <p:cNvSpPr/>
              <p:nvPr/>
            </p:nvSpPr>
            <p:spPr bwMode="auto">
              <a:xfrm>
                <a:off x="2081194" y="4572008"/>
                <a:ext cx="4357718" cy="571504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/>
                <a:r>
                  <a:rPr lang="zh-CN" altLang="en-US" sz="1600" dirty="0" smtClean="0"/>
                  <a:t>我开始交换信息，因为我的</a:t>
                </a:r>
                <a:r>
                  <a:rPr lang="en-US" altLang="zh-CN" sz="1600" dirty="0" smtClean="0"/>
                  <a:t>RID</a:t>
                </a:r>
                <a:r>
                  <a:rPr lang="zh-CN" altLang="en-US" sz="1600" dirty="0" smtClean="0"/>
                  <a:t>是</a:t>
                </a:r>
                <a:r>
                  <a:rPr lang="en-US" altLang="zh-CN" sz="1600" dirty="0" smtClean="0"/>
                  <a:t>172.16.1.1</a:t>
                </a: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 bwMode="auto">
              <a:xfrm>
                <a:off x="2009756" y="5072072"/>
                <a:ext cx="4429156" cy="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2" name="立方体 31"/>
              <p:cNvSpPr/>
              <p:nvPr/>
            </p:nvSpPr>
            <p:spPr bwMode="auto">
              <a:xfrm>
                <a:off x="1000100" y="4786322"/>
                <a:ext cx="785818" cy="428628"/>
              </a:xfrm>
              <a:prstGeom prst="cube">
                <a:avLst/>
              </a:prstGeom>
              <a:solidFill>
                <a:srgbClr val="FCDCA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黑体" pitchFamily="2" charset="-122"/>
                  </a:rPr>
                  <a:t>DBD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438252" y="5214950"/>
              <a:ext cx="5276888" cy="642942"/>
              <a:chOff x="2009756" y="5286388"/>
              <a:chExt cx="5276888" cy="642942"/>
            </a:xfrm>
          </p:grpSpPr>
          <p:sp>
            <p:nvSpPr>
              <p:cNvPr id="29" name="圆角矩形 28"/>
              <p:cNvSpPr/>
              <p:nvPr/>
            </p:nvSpPr>
            <p:spPr bwMode="auto">
              <a:xfrm>
                <a:off x="2081194" y="5286388"/>
                <a:ext cx="4562508" cy="571504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/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黑体" pitchFamily="2" charset="-122"/>
                  </a:rPr>
                  <a:t>不，我开始交换信息，因为我的</a:t>
                </a: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黑体" pitchFamily="2" charset="-122"/>
                  </a:rPr>
                  <a:t>RID</a:t>
                </a: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黑体" pitchFamily="2" charset="-122"/>
                  </a:rPr>
                  <a:t>比你的高</a:t>
                </a:r>
              </a:p>
            </p:txBody>
          </p:sp>
          <p:cxnSp>
            <p:nvCxnSpPr>
              <p:cNvPr id="31" name="直接连接符 30"/>
              <p:cNvCxnSpPr/>
              <p:nvPr/>
            </p:nvCxnSpPr>
            <p:spPr bwMode="auto">
              <a:xfrm>
                <a:off x="2009756" y="5786452"/>
                <a:ext cx="4429156" cy="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33" name="立方体 32"/>
              <p:cNvSpPr/>
              <p:nvPr/>
            </p:nvSpPr>
            <p:spPr bwMode="auto">
              <a:xfrm>
                <a:off x="6500826" y="5500702"/>
                <a:ext cx="785818" cy="428628"/>
              </a:xfrm>
              <a:prstGeom prst="cube">
                <a:avLst/>
              </a:prstGeom>
              <a:solidFill>
                <a:srgbClr val="FCDCA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黑体" pitchFamily="2" charset="-122"/>
                  </a:rPr>
                  <a:t>DBD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00034" y="2500306"/>
              <a:ext cx="5286412" cy="714380"/>
              <a:chOff x="1000100" y="2071678"/>
              <a:chExt cx="5286412" cy="714380"/>
            </a:xfrm>
          </p:grpSpPr>
          <p:sp>
            <p:nvSpPr>
              <p:cNvPr id="9" name="圆角矩形 8"/>
              <p:cNvSpPr/>
              <p:nvPr/>
            </p:nvSpPr>
            <p:spPr bwMode="auto">
              <a:xfrm>
                <a:off x="1928794" y="2071678"/>
                <a:ext cx="4357718" cy="571504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r>
                  <a:rPr lang="zh-CN" altLang="en-US" sz="1600" dirty="0" smtClean="0"/>
                  <a:t>我的</a:t>
                </a:r>
                <a:r>
                  <a:rPr lang="en-US" altLang="zh-CN" sz="1600" dirty="0" smtClean="0"/>
                  <a:t>Router ID</a:t>
                </a:r>
                <a:r>
                  <a:rPr lang="zh-CN" altLang="en-US" sz="1600" dirty="0" smtClean="0"/>
                  <a:t>是</a:t>
                </a:r>
                <a:r>
                  <a:rPr lang="en-US" altLang="zh-CN" sz="1600" dirty="0" smtClean="0"/>
                  <a:t>172.16.1.1</a:t>
                </a:r>
                <a:r>
                  <a:rPr lang="zh-CN" altLang="en-US" sz="1600" dirty="0" smtClean="0"/>
                  <a:t>，我没看见任何人</a:t>
                </a: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1857356" y="2571744"/>
                <a:ext cx="4429156" cy="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6" name="立方体 35"/>
              <p:cNvSpPr/>
              <p:nvPr/>
            </p:nvSpPr>
            <p:spPr bwMode="auto">
              <a:xfrm>
                <a:off x="1000100" y="2357430"/>
                <a:ext cx="785818" cy="428628"/>
              </a:xfrm>
              <a:prstGeom prst="cube">
                <a:avLst/>
              </a:prstGeom>
              <a:solidFill>
                <a:srgbClr val="FCDCA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黑体" pitchFamily="2" charset="-122"/>
                  </a:rPr>
                  <a:t>Hello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571604" y="3214686"/>
              <a:ext cx="5429288" cy="571504"/>
              <a:chOff x="1857356" y="2786058"/>
              <a:chExt cx="5429288" cy="571504"/>
            </a:xfrm>
          </p:grpSpPr>
          <p:cxnSp>
            <p:nvCxnSpPr>
              <p:cNvPr id="22" name="直接连接符 21"/>
              <p:cNvCxnSpPr/>
              <p:nvPr/>
            </p:nvCxnSpPr>
            <p:spPr bwMode="auto">
              <a:xfrm>
                <a:off x="1857356" y="3286124"/>
                <a:ext cx="4429156" cy="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23" name="圆角矩形 22"/>
              <p:cNvSpPr/>
              <p:nvPr/>
            </p:nvSpPr>
            <p:spPr bwMode="auto">
              <a:xfrm>
                <a:off x="1928794" y="2786058"/>
                <a:ext cx="4562508" cy="571504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/>
                <a:r>
                  <a:rPr lang="zh-CN" altLang="en-US" sz="1600" dirty="0" smtClean="0"/>
                  <a:t>我的</a:t>
                </a:r>
                <a:r>
                  <a:rPr lang="en-US" altLang="zh-CN" sz="1600" dirty="0" smtClean="0"/>
                  <a:t>Router ID</a:t>
                </a:r>
                <a:r>
                  <a:rPr lang="zh-CN" altLang="en-US" sz="1600" dirty="0" smtClean="0"/>
                  <a:t>是</a:t>
                </a:r>
                <a:r>
                  <a:rPr lang="en-US" altLang="zh-CN" sz="1600" dirty="0" smtClean="0"/>
                  <a:t>172.16.1.2</a:t>
                </a:r>
                <a:r>
                  <a:rPr lang="zh-CN" altLang="en-US" sz="1600" dirty="0" smtClean="0"/>
                  <a:t>，我看见</a:t>
                </a:r>
                <a:r>
                  <a:rPr lang="en-US" altLang="zh-CN" sz="1600" dirty="0" smtClean="0"/>
                  <a:t>172.16.1.1</a:t>
                </a: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7" name="立方体 36"/>
              <p:cNvSpPr/>
              <p:nvPr/>
            </p:nvSpPr>
            <p:spPr bwMode="auto">
              <a:xfrm>
                <a:off x="6500826" y="2928934"/>
                <a:ext cx="785818" cy="428628"/>
              </a:xfrm>
              <a:prstGeom prst="cube">
                <a:avLst/>
              </a:prstGeom>
              <a:solidFill>
                <a:srgbClr val="FCDCA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黑体" pitchFamily="2" charset="-122"/>
                  </a:rPr>
                  <a:t>Hello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endParaRPr>
              </a:p>
            </p:txBody>
          </p:sp>
        </p:grpSp>
        <p:sp>
          <p:nvSpPr>
            <p:cNvPr id="43" name="圆角矩形 42"/>
            <p:cNvSpPr/>
            <p:nvPr/>
          </p:nvSpPr>
          <p:spPr bwMode="auto">
            <a:xfrm>
              <a:off x="1357290" y="1142984"/>
              <a:ext cx="1285884" cy="428628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/>
                <a:t>172.16.1.1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 bwMode="auto">
            <a:xfrm>
              <a:off x="4929190" y="1214422"/>
              <a:ext cx="1285884" cy="428628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/>
                <a:t>172.16.1.2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OSPF</a:t>
            </a:r>
            <a:r>
              <a:rPr lang="zh-CN" altLang="en-US" dirty="0" smtClean="0"/>
              <a:t>工作过程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714348" y="1214422"/>
            <a:ext cx="7943106" cy="4643470"/>
            <a:chOff x="785786" y="928670"/>
            <a:chExt cx="7943106" cy="464347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6754" y="1081070"/>
              <a:ext cx="70485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43636" y="1081070"/>
              <a:ext cx="70485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6" name="直接连接符 5"/>
            <p:cNvCxnSpPr>
              <a:stCxn id="4" idx="3"/>
              <a:endCxn id="5" idx="1"/>
            </p:cNvCxnSpPr>
            <p:nvPr/>
          </p:nvCxnSpPr>
          <p:spPr bwMode="auto">
            <a:xfrm>
              <a:off x="1571604" y="1366820"/>
              <a:ext cx="4572032" cy="1588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圆角矩形 6"/>
            <p:cNvSpPr/>
            <p:nvPr/>
          </p:nvSpPr>
          <p:spPr bwMode="auto">
            <a:xfrm>
              <a:off x="785786" y="1652574"/>
              <a:ext cx="785818" cy="50006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/>
                <a:t>RA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6072198" y="1652574"/>
              <a:ext cx="785818" cy="50006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/>
                <a:t>RB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7000892" y="2214554"/>
              <a:ext cx="1728000" cy="71438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/>
                <a:t>Exchange State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7000892" y="3429000"/>
              <a:ext cx="1728000" cy="1357346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/>
                <a:t>Loading State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785786" y="5000636"/>
              <a:ext cx="7929618" cy="571504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/>
                <a:t>Full State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1804966" y="4214842"/>
              <a:ext cx="4357718" cy="571504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r>
                <a:rPr lang="zh-CN" altLang="en-US" sz="1600" dirty="0" smtClean="0"/>
                <a:t>我收到了，</a:t>
              </a:r>
              <a:r>
                <a:rPr lang="en-US" altLang="zh-CN" sz="1600" dirty="0" smtClean="0"/>
                <a:t>Thank you</a:t>
              </a:r>
              <a:r>
                <a:rPr lang="zh-CN" altLang="en-US" sz="1600" dirty="0" smtClean="0"/>
                <a:t>！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1733528" y="4652968"/>
              <a:ext cx="4429156" cy="2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0" name="立方体 29"/>
            <p:cNvSpPr/>
            <p:nvPr/>
          </p:nvSpPr>
          <p:spPr bwMode="auto">
            <a:xfrm>
              <a:off x="785786" y="4286280"/>
              <a:ext cx="785818" cy="428628"/>
            </a:xfrm>
            <a:prstGeom prst="cube">
              <a:avLst/>
            </a:prstGeom>
            <a:solidFill>
              <a:srgbClr val="FCDCA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rPr>
                <a:t>L</a:t>
              </a:r>
              <a:r>
                <a:rPr lang="en-US" altLang="zh-CN" sz="1200" dirty="0" err="1" smtClean="0"/>
                <a:t>s</a:t>
              </a: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rPr>
                <a:t>Ack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1804966" y="3714776"/>
              <a:ext cx="4562508" cy="571504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r>
                <a:rPr lang="zh-CN" altLang="en-US" sz="1600" dirty="0" smtClean="0"/>
                <a:t>这是关于</a:t>
              </a:r>
              <a:r>
                <a:rPr lang="en-US" altLang="zh-CN" sz="1600" dirty="0" smtClean="0"/>
                <a:t>172.16.10.0</a:t>
              </a:r>
              <a:r>
                <a:rPr lang="zh-CN" altLang="en-US" sz="1600" dirty="0" smtClean="0"/>
                <a:t>网络的信息</a:t>
              </a: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1733528" y="4214842"/>
              <a:ext cx="4429156" cy="2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1" name="立方体 30"/>
            <p:cNvSpPr/>
            <p:nvPr/>
          </p:nvSpPr>
          <p:spPr bwMode="auto">
            <a:xfrm>
              <a:off x="6072198" y="4000528"/>
              <a:ext cx="785818" cy="428628"/>
            </a:xfrm>
            <a:prstGeom prst="cube">
              <a:avLst/>
            </a:prstGeom>
            <a:solidFill>
              <a:srgbClr val="FCDCA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rPr>
                <a:t>LSU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652566" y="2162140"/>
              <a:ext cx="4357718" cy="571504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600" dirty="0" smtClean="0"/>
                <a:t>交换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rPr>
                <a:t>链路状态数据库清单</a:t>
              </a: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1581128" y="2724142"/>
              <a:ext cx="4429156" cy="2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4" name="立方体 33"/>
            <p:cNvSpPr/>
            <p:nvPr/>
          </p:nvSpPr>
          <p:spPr bwMode="auto">
            <a:xfrm>
              <a:off x="6072198" y="2509830"/>
              <a:ext cx="785818" cy="428628"/>
            </a:xfrm>
            <a:prstGeom prst="cube">
              <a:avLst/>
            </a:prstGeom>
            <a:solidFill>
              <a:srgbClr val="FCDCA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rPr>
                <a:t>DBD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1804966" y="3295648"/>
              <a:ext cx="4357718" cy="571504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rPr>
                <a:t>我需要你的完整的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rPr>
                <a:t>172.16.10.0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rPr>
                <a:t>网络的信息</a:t>
              </a: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733528" y="3795712"/>
              <a:ext cx="4429156" cy="2"/>
            </a:xfrm>
            <a:prstGeom prst="lin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立方体 31"/>
            <p:cNvSpPr/>
            <p:nvPr/>
          </p:nvSpPr>
          <p:spPr bwMode="auto">
            <a:xfrm>
              <a:off x="785786" y="3500462"/>
              <a:ext cx="785818" cy="428628"/>
            </a:xfrm>
            <a:prstGeom prst="cube">
              <a:avLst/>
            </a:prstGeom>
            <a:solidFill>
              <a:srgbClr val="FCDCA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rPr>
                <a:t>LSR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35" name="立方体 34"/>
            <p:cNvSpPr/>
            <p:nvPr/>
          </p:nvSpPr>
          <p:spPr bwMode="auto">
            <a:xfrm>
              <a:off x="785786" y="2509830"/>
              <a:ext cx="785818" cy="428628"/>
            </a:xfrm>
            <a:prstGeom prst="cube">
              <a:avLst/>
            </a:prstGeom>
            <a:solidFill>
              <a:srgbClr val="FCDCA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黑体" pitchFamily="2" charset="-122"/>
                </a:rPr>
                <a:t>DBD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1357290" y="928670"/>
              <a:ext cx="1285884" cy="428628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/>
                <a:t>172.16.1.1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 bwMode="auto">
            <a:xfrm>
              <a:off x="4929190" y="928670"/>
              <a:ext cx="1285884" cy="428628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lang="en-US" altLang="zh-CN" sz="1600" dirty="0" smtClean="0"/>
                <a:t>172.16.1.2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131076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20486" name="Picture 5" descr="愿景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-180975" y="3141663"/>
            <a:ext cx="381635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defRPr/>
            </a:pP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OSPF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路由计算过程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SPF</a:t>
            </a:r>
            <a:r>
              <a:rPr lang="zh-CN" altLang="en-US" dirty="0" smtClean="0"/>
              <a:t>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214438"/>
            <a:ext cx="8329612" cy="442118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SPF</a:t>
            </a:r>
            <a:r>
              <a:rPr lang="zh-CN" altLang="en-US" dirty="0" smtClean="0"/>
              <a:t>算法：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1800" dirty="0" smtClean="0"/>
              <a:t>是</a:t>
            </a:r>
            <a:r>
              <a:rPr lang="en-US" altLang="zh-CN" sz="1800" dirty="0" smtClean="0"/>
              <a:t>OSPF</a:t>
            </a:r>
            <a:r>
              <a:rPr lang="zh-CN" altLang="en-US" sz="1800" dirty="0" smtClean="0"/>
              <a:t>路由协议的基础。</a:t>
            </a:r>
            <a:r>
              <a:rPr lang="en-US" altLang="zh-CN" sz="1800" dirty="0" smtClean="0"/>
              <a:t>SPF</a:t>
            </a:r>
            <a:r>
              <a:rPr lang="zh-CN" altLang="en-US" sz="1800" dirty="0" smtClean="0"/>
              <a:t>算法有时也被称为</a:t>
            </a:r>
            <a:r>
              <a:rPr lang="en-US" altLang="zh-CN" sz="1800" dirty="0" err="1" smtClean="0"/>
              <a:t>Dijkstra</a:t>
            </a:r>
            <a:r>
              <a:rPr lang="zh-CN" altLang="en-US" sz="1800" dirty="0" smtClean="0"/>
              <a:t>算法，</a:t>
            </a:r>
          </a:p>
          <a:p>
            <a:pPr lvl="1">
              <a:defRPr/>
            </a:pPr>
            <a:r>
              <a:rPr lang="en-US" altLang="zh-CN" sz="1800" dirty="0" smtClean="0"/>
              <a:t>SPF</a:t>
            </a:r>
            <a:r>
              <a:rPr lang="zh-CN" altLang="en-US" sz="1800" dirty="0" smtClean="0"/>
              <a:t>算法将每一个路由器作为根（</a:t>
            </a:r>
            <a:r>
              <a:rPr lang="en-US" altLang="zh-CN" sz="1800" dirty="0" smtClean="0"/>
              <a:t>ROOT</a:t>
            </a:r>
            <a:r>
              <a:rPr lang="zh-CN" altLang="en-US" sz="1800" dirty="0" smtClean="0"/>
              <a:t>）来计算其到每一个目的地路由器的距离，每一个路由器根据一个统一的数据库会计算出路由域的拓扑结构图，该结构图类似于一棵树，在</a:t>
            </a:r>
            <a:r>
              <a:rPr lang="en-US" altLang="zh-CN" sz="1800" dirty="0" smtClean="0"/>
              <a:t>SPF</a:t>
            </a:r>
            <a:r>
              <a:rPr lang="zh-CN" altLang="en-US" sz="1800" dirty="0" smtClean="0"/>
              <a:t>算法中，被称为最短路径树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3357563"/>
            <a:ext cx="5429250" cy="320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选举</a:t>
            </a:r>
            <a:r>
              <a:rPr lang="en-US" dirty="0" smtClean="0"/>
              <a:t>DR/BDR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971925" cy="442118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每一台路由器和他的邻居之间成为完全网状的</a:t>
            </a:r>
            <a:r>
              <a:rPr lang="en-US" dirty="0" smtClean="0"/>
              <a:t>OSPF</a:t>
            </a:r>
            <a:r>
              <a:rPr lang="zh-CN" altLang="en-US" dirty="0" smtClean="0"/>
              <a:t>邻接关系，这样</a:t>
            </a:r>
            <a:r>
              <a:rPr lang="en-US" dirty="0" smtClean="0"/>
              <a:t>5</a:t>
            </a:r>
            <a:r>
              <a:rPr lang="zh-CN" altLang="en-US" dirty="0" smtClean="0"/>
              <a:t>台路由器之间将需要形成</a:t>
            </a:r>
            <a:r>
              <a:rPr lang="en-US" dirty="0" smtClean="0"/>
              <a:t>10</a:t>
            </a:r>
            <a:r>
              <a:rPr lang="zh-CN" altLang="en-US" dirty="0" smtClean="0"/>
              <a:t>个邻接关系，同时将产生</a:t>
            </a:r>
            <a:r>
              <a:rPr lang="en-US" dirty="0" smtClean="0"/>
              <a:t>25</a:t>
            </a:r>
            <a:r>
              <a:rPr lang="zh-CN" altLang="en-US" dirty="0" smtClean="0"/>
              <a:t>条</a:t>
            </a:r>
            <a:r>
              <a:rPr lang="en-US" dirty="0" smtClean="0"/>
              <a:t>LSA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在多址的网络中，存在自己发出的</a:t>
            </a:r>
            <a:r>
              <a:rPr lang="en-US" dirty="0" smtClean="0"/>
              <a:t>LSA</a:t>
            </a:r>
            <a:r>
              <a:rPr lang="zh-CN" altLang="en-US" dirty="0" smtClean="0"/>
              <a:t>从邻居的邻居发回来，导致网络上产生很多</a:t>
            </a:r>
            <a:r>
              <a:rPr lang="en-US" dirty="0" smtClean="0"/>
              <a:t>LSA</a:t>
            </a:r>
            <a:r>
              <a:rPr lang="zh-CN" altLang="en-US" dirty="0" smtClean="0"/>
              <a:t>的拷贝，</a:t>
            </a:r>
            <a:endParaRPr lang="zh-CN" altLang="en-US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8" y="2000250"/>
            <a:ext cx="4457700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044700"/>
            <a:ext cx="9144000" cy="2968625"/>
            <a:chOff x="0" y="1288"/>
            <a:chExt cx="5760" cy="1870"/>
          </a:xfrm>
        </p:grpSpPr>
        <p:sp>
          <p:nvSpPr>
            <p:cNvPr id="399364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0">
                <a:latin typeface="Arial" charset="0"/>
              </a:endParaRPr>
            </a:p>
          </p:txBody>
        </p:sp>
        <p:pic>
          <p:nvPicPr>
            <p:cNvPr id="1229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0" y="1288"/>
              <a:ext cx="2880" cy="1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250825" y="3141663"/>
            <a:ext cx="4249738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OSPF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报文类型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OSPF</a:t>
            </a:r>
            <a:r>
              <a:rPr lang="zh-CN" altLang="en-US" dirty="0" smtClean="0"/>
              <a:t>报文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3471863" cy="44211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OSPF</a:t>
            </a:r>
            <a:r>
              <a:rPr lang="zh-CN" altLang="en-US" dirty="0" smtClean="0"/>
              <a:t>报文是由多重封装构成的，封装在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头部内的是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报文类型中的一种，每一种报文类型都是由一个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报文头部开始，这个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报文头部对于所有的报文类型都是相同的。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3" y="1428750"/>
            <a:ext cx="4516437" cy="4357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OSPF</a:t>
            </a:r>
            <a:r>
              <a:rPr lang="zh-CN" altLang="en-US" dirty="0" smtClean="0"/>
              <a:t>报文（续）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OSPF</a:t>
            </a:r>
            <a:r>
              <a:rPr lang="zh-CN" altLang="en-US" dirty="0" smtClean="0"/>
              <a:t>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种分组类型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sz="1800" dirty="0" smtClean="0"/>
              <a:t>Hello</a:t>
            </a:r>
          </a:p>
          <a:p>
            <a:pPr lvl="1" eaLnBrk="1" hangingPunct="1">
              <a:defRPr/>
            </a:pPr>
            <a:r>
              <a:rPr lang="zh-CN" altLang="en-US" sz="1800" dirty="0" smtClean="0"/>
              <a:t>数据库描述（</a:t>
            </a:r>
            <a:r>
              <a:rPr lang="en-US" altLang="zh-CN" sz="1800" dirty="0" smtClean="0"/>
              <a:t>DBD</a:t>
            </a:r>
            <a:r>
              <a:rPr lang="zh-CN" altLang="en-US" sz="1800" dirty="0" smtClean="0"/>
              <a:t>）</a:t>
            </a:r>
          </a:p>
          <a:p>
            <a:pPr lvl="1" eaLnBrk="1" hangingPunct="1">
              <a:defRPr/>
            </a:pPr>
            <a:r>
              <a:rPr lang="zh-CN" altLang="en-US" sz="1800" dirty="0" smtClean="0"/>
              <a:t>链路状态请求（</a:t>
            </a:r>
            <a:r>
              <a:rPr lang="en-US" altLang="zh-CN" sz="1800" dirty="0" smtClean="0"/>
              <a:t>LSR</a:t>
            </a:r>
            <a:r>
              <a:rPr lang="zh-CN" altLang="en-US" sz="1800" dirty="0" smtClean="0"/>
              <a:t>）</a:t>
            </a:r>
          </a:p>
          <a:p>
            <a:pPr lvl="1" eaLnBrk="1" hangingPunct="1">
              <a:defRPr/>
            </a:pPr>
            <a:r>
              <a:rPr lang="en-US" altLang="zh-CN" sz="1800" dirty="0" smtClean="0"/>
              <a:t>LSU</a:t>
            </a:r>
          </a:p>
          <a:p>
            <a:pPr lvl="1" eaLnBrk="1" hangingPunct="1">
              <a:defRPr/>
            </a:pPr>
            <a:r>
              <a:rPr lang="en-US" altLang="zh-CN" sz="1800" dirty="0" err="1" smtClean="0"/>
              <a:t>LSAck</a:t>
            </a:r>
            <a:endParaRPr lang="en-US" altLang="zh-CN" sz="1800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1857375"/>
            <a:ext cx="5180013" cy="3643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学习目标</a:t>
            </a:r>
            <a:endParaRPr lang="zh-CN" altLang="en-US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63" y="1357313"/>
            <a:ext cx="4391025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OSPF</a:t>
            </a:r>
            <a:r>
              <a:rPr lang="zh-CN" altLang="en-US" dirty="0" smtClean="0"/>
              <a:t>概念</a:t>
            </a:r>
          </a:p>
          <a:p>
            <a:pPr eaLnBrk="1" hangingPunct="1">
              <a:defRPr/>
            </a:pPr>
            <a:r>
              <a:rPr lang="en-US" altLang="zh-CN" dirty="0" smtClean="0"/>
              <a:t>SPF</a:t>
            </a:r>
            <a:r>
              <a:rPr lang="zh-CN" altLang="en-US" dirty="0" smtClean="0"/>
              <a:t>算法</a:t>
            </a:r>
          </a:p>
          <a:p>
            <a:pPr eaLnBrk="1" hangingPunct="1">
              <a:defRPr/>
            </a:pPr>
            <a:r>
              <a:rPr lang="zh-CN" altLang="en-US" dirty="0" smtClean="0"/>
              <a:t>单区域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配置方法</a:t>
            </a:r>
          </a:p>
        </p:txBody>
      </p:sp>
      <p:pic>
        <p:nvPicPr>
          <p:cNvPr id="4100" name="Picture 9" descr="keji2_12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625" y="3067050"/>
            <a:ext cx="27336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Hello</a:t>
            </a:r>
            <a:r>
              <a:rPr lang="zh-CN" altLang="en-US" dirty="0" smtClean="0"/>
              <a:t>报文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91513" cy="44211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Hello</a:t>
            </a:r>
            <a:r>
              <a:rPr lang="zh-CN" altLang="en-US" dirty="0" smtClean="0"/>
              <a:t>协议用来建立和保持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邻居关系，采用多播地址</a:t>
            </a:r>
            <a:r>
              <a:rPr lang="en-US" altLang="zh-CN" dirty="0" smtClean="0"/>
              <a:t>224.0.0.5</a:t>
            </a:r>
            <a:r>
              <a:rPr lang="zh-CN" altLang="en-US" dirty="0" smtClean="0"/>
              <a:t>。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2428875"/>
            <a:ext cx="5857875" cy="372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Hello</a:t>
            </a:r>
            <a:r>
              <a:rPr lang="zh-CN" altLang="en-US" dirty="0" smtClean="0"/>
              <a:t>报文（续）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91513" cy="44211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Hello/Dead intervals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间隔和失效间隔，定义了发送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包频率（默认在一个多路访问网络中间隔为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秒）；</a:t>
            </a:r>
            <a:r>
              <a:rPr lang="en-US" altLang="zh-CN" dirty="0" smtClean="0"/>
              <a:t>dead</a:t>
            </a:r>
            <a:r>
              <a:rPr lang="zh-CN" altLang="en-US" dirty="0" smtClean="0"/>
              <a:t>间隔是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倍于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包间隔。邻居路由器之间的这些计时器必须设置成一样，否则将不会建立邻接关系。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3000375"/>
            <a:ext cx="6715125" cy="3300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数据库描述报文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291513" cy="44211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此报文类型用于描述，而非实际地传送链路状态数据库内容。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DBD</a:t>
            </a:r>
            <a:r>
              <a:rPr lang="zh-CN" altLang="en-US" dirty="0" smtClean="0"/>
              <a:t>交换过程按询问</a:t>
            </a:r>
            <a:r>
              <a:rPr lang="en-US" altLang="zh-CN" dirty="0" smtClean="0"/>
              <a:t>/</a:t>
            </a:r>
            <a:r>
              <a:rPr lang="zh-CN" altLang="en-US" dirty="0" smtClean="0"/>
              <a:t>应答方式进行。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2357438"/>
            <a:ext cx="6037262" cy="4000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链路状态请求报文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报文用于请求相邻路由器链路</a:t>
            </a:r>
            <a:r>
              <a:rPr lang="en-US" altLang="zh-CN" dirty="0" smtClean="0"/>
              <a:t>-</a:t>
            </a:r>
            <a:r>
              <a:rPr lang="zh-CN" altLang="en-US" dirty="0" smtClean="0"/>
              <a:t>状态数据库中的一部分数据。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2428875"/>
            <a:ext cx="6575425" cy="342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链路状态更新报文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91513" cy="4421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链路状态更新报文用于把</a:t>
            </a:r>
            <a:r>
              <a:rPr lang="en-US" altLang="zh-CN" dirty="0" smtClean="0"/>
              <a:t>LSA</a:t>
            </a:r>
            <a:r>
              <a:rPr lang="zh-CN" altLang="en-US" dirty="0" smtClean="0"/>
              <a:t>发送给它的相邻节点。这些更新报文是用于对</a:t>
            </a:r>
            <a:r>
              <a:rPr lang="en-US" altLang="zh-CN" dirty="0" smtClean="0"/>
              <a:t>LSA</a:t>
            </a:r>
            <a:r>
              <a:rPr lang="zh-CN" altLang="en-US" dirty="0" smtClean="0"/>
              <a:t>请求的应答。有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种不同的</a:t>
            </a:r>
            <a:r>
              <a:rPr lang="en-US" altLang="zh-CN" dirty="0" smtClean="0"/>
              <a:t>LSA</a:t>
            </a:r>
            <a:r>
              <a:rPr lang="zh-CN" altLang="en-US" dirty="0" smtClean="0"/>
              <a:t>报文类型。这些报文类型用从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的类型号标识。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2714625"/>
            <a:ext cx="6607175" cy="3714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链路状态确认报文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91513" cy="44211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OSPF</a:t>
            </a:r>
            <a:r>
              <a:rPr lang="zh-CN" altLang="en-US" dirty="0" smtClean="0"/>
              <a:t>的特点是可靠地分布</a:t>
            </a:r>
            <a:r>
              <a:rPr lang="en-US" altLang="zh-CN" dirty="0" smtClean="0"/>
              <a:t>LSA</a:t>
            </a:r>
            <a:r>
              <a:rPr lang="zh-CN" altLang="en-US" dirty="0" smtClean="0"/>
              <a:t>报文，可靠性意味着通告的接收方必须应答。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2357438"/>
            <a:ext cx="6792913" cy="342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131076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20486" name="Picture 5" descr="愿景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-180975" y="3141663"/>
            <a:ext cx="381635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区域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OSPF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区域概念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186738" cy="44211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OSPF</a:t>
            </a:r>
            <a:r>
              <a:rPr lang="zh-CN" altLang="en-US" dirty="0" smtClean="0"/>
              <a:t>的网络设计要求是双层层次化（</a:t>
            </a:r>
            <a:r>
              <a:rPr lang="en-US" altLang="zh-CN" dirty="0" smtClean="0"/>
              <a:t>2-layer hierarchy</a:t>
            </a:r>
            <a:r>
              <a:rPr lang="zh-CN" altLang="en-US" dirty="0" smtClean="0"/>
              <a:t>），包括如下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sz="1800" dirty="0" smtClean="0"/>
              <a:t>中转区域</a:t>
            </a:r>
            <a:endParaRPr lang="en-US" altLang="zh-CN" sz="1800" dirty="0" smtClean="0"/>
          </a:p>
          <a:p>
            <a:pPr lvl="1" eaLnBrk="1" hangingPunct="1">
              <a:defRPr/>
            </a:pPr>
            <a:r>
              <a:rPr lang="zh-CN" altLang="en-US" sz="1800" dirty="0" smtClean="0"/>
              <a:t>常规区域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000250"/>
            <a:ext cx="6072188" cy="412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989138"/>
            <a:ext cx="6286500" cy="4365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区域标识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91513" cy="4421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区域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可以表示成一个十进制的数字，也可以表示成一个点分十进制的数字。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10.3  </a:t>
            </a:r>
            <a:r>
              <a:rPr lang="en-US" b="1" dirty="0" err="1" smtClean="0"/>
              <a:t>OSPF</a:t>
            </a:r>
            <a:r>
              <a:rPr lang="zh-CN" altLang="en-US" b="1" dirty="0" smtClean="0"/>
              <a:t>路由区域</a:t>
            </a:r>
            <a:endParaRPr lang="zh-CN" altLang="en-US" b="1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1428728" y="1500174"/>
          <a:ext cx="6038449" cy="4143404"/>
        </p:xfrm>
        <a:graphic>
          <a:graphicData uri="http://schemas.openxmlformats.org/presentationml/2006/ole">
            <p:oleObj spid="_x0000_s59393" name="Visio" r:id="rId3" imgW="6252370" imgH="4276828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学习目标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6625" y="1654175"/>
            <a:ext cx="4714875" cy="43624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通过本章的学习，希望您能够：</a:t>
            </a:r>
          </a:p>
          <a:p>
            <a:pPr lvl="1" eaLnBrk="1" hangingPunct="1">
              <a:defRPr/>
            </a:pPr>
            <a:r>
              <a:rPr lang="zh-CN" altLang="en-US" sz="1800" dirty="0" smtClean="0"/>
              <a:t>掌握</a:t>
            </a:r>
            <a:r>
              <a:rPr lang="en-US" altLang="zh-CN" sz="1800" dirty="0" smtClean="0"/>
              <a:t>OSPF</a:t>
            </a:r>
            <a:r>
              <a:rPr lang="zh-CN" altLang="en-US" sz="1800" dirty="0" smtClean="0"/>
              <a:t>路由协议的工作原理</a:t>
            </a:r>
          </a:p>
          <a:p>
            <a:pPr lvl="1" eaLnBrk="1" hangingPunct="1">
              <a:defRPr/>
            </a:pPr>
            <a:r>
              <a:rPr lang="zh-CN" altLang="en-US" sz="1800" dirty="0" smtClean="0"/>
              <a:t>了解</a:t>
            </a:r>
            <a:r>
              <a:rPr lang="en-US" altLang="zh-CN" sz="1800" dirty="0" smtClean="0"/>
              <a:t>SPF</a:t>
            </a:r>
            <a:r>
              <a:rPr lang="zh-CN" altLang="en-US" sz="1800" dirty="0" smtClean="0"/>
              <a:t>算法</a:t>
            </a:r>
            <a:endParaRPr lang="en-US" altLang="zh-CN" sz="1800" dirty="0" smtClean="0"/>
          </a:p>
          <a:p>
            <a:pPr lvl="1" eaLnBrk="1" hangingPunct="1">
              <a:defRPr/>
            </a:pPr>
            <a:r>
              <a:rPr lang="zh-CN" altLang="en-US" sz="1800" dirty="0" smtClean="0"/>
              <a:t>掌握</a:t>
            </a:r>
            <a:r>
              <a:rPr lang="en-US" altLang="zh-CN" sz="1800" dirty="0" smtClean="0"/>
              <a:t>OSPF</a:t>
            </a:r>
            <a:r>
              <a:rPr lang="zh-CN" altLang="en-US" sz="1800" dirty="0" smtClean="0"/>
              <a:t>工作过程</a:t>
            </a:r>
            <a:endParaRPr lang="en-US" altLang="zh-CN" sz="1800" dirty="0" smtClean="0"/>
          </a:p>
          <a:p>
            <a:pPr lvl="1" eaLnBrk="1" hangingPunct="1">
              <a:defRPr/>
            </a:pPr>
            <a:r>
              <a:rPr lang="zh-CN" altLang="en-US" sz="1800" dirty="0" smtClean="0"/>
              <a:t>掌握</a:t>
            </a:r>
            <a:r>
              <a:rPr lang="en-US" altLang="zh-CN" sz="1800" dirty="0" smtClean="0"/>
              <a:t>OSPF</a:t>
            </a:r>
            <a:r>
              <a:rPr lang="zh-CN" altLang="en-US" sz="1800" dirty="0" smtClean="0"/>
              <a:t>端口状态</a:t>
            </a:r>
            <a:endParaRPr lang="en-US" altLang="zh-CN" sz="1800" dirty="0" smtClean="0"/>
          </a:p>
          <a:p>
            <a:pPr lvl="1" eaLnBrk="1" hangingPunct="1">
              <a:defRPr/>
            </a:pPr>
            <a:r>
              <a:rPr lang="zh-CN" altLang="en-US" sz="1800" dirty="0" smtClean="0"/>
              <a:t>掌握</a:t>
            </a:r>
            <a:r>
              <a:rPr lang="en-US" altLang="zh-CN" sz="1800" dirty="0" smtClean="0"/>
              <a:t>DR/BDR</a:t>
            </a:r>
            <a:r>
              <a:rPr lang="zh-CN" altLang="en-US" sz="1800" dirty="0" smtClean="0"/>
              <a:t>选举</a:t>
            </a:r>
          </a:p>
          <a:p>
            <a:pPr lvl="1" eaLnBrk="1" hangingPunct="1">
              <a:defRPr/>
            </a:pPr>
            <a:r>
              <a:rPr lang="zh-CN" altLang="en-US" sz="1800" dirty="0" smtClean="0"/>
              <a:t>掌握单区域</a:t>
            </a:r>
            <a:r>
              <a:rPr lang="en-US" altLang="zh-CN" sz="1800" dirty="0" smtClean="0"/>
              <a:t>OSPF</a:t>
            </a:r>
            <a:r>
              <a:rPr lang="zh-CN" altLang="en-US" sz="1800" dirty="0" smtClean="0"/>
              <a:t>配置方法</a:t>
            </a:r>
          </a:p>
        </p:txBody>
      </p:sp>
      <p:pic>
        <p:nvPicPr>
          <p:cNvPr id="3076" name="Picture 7" descr="J03012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425" y="3573463"/>
            <a:ext cx="2549525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配置命令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2357438"/>
            <a:ext cx="8291512" cy="3429000"/>
          </a:xfrm>
        </p:spPr>
        <p:txBody>
          <a:bodyPr/>
          <a:lstStyle/>
          <a:p>
            <a:pPr lvl="1">
              <a:defRPr/>
            </a:pPr>
            <a:r>
              <a:rPr lang="zh-CN" altLang="en-US" sz="1800" dirty="0" smtClean="0"/>
              <a:t>创建</a:t>
            </a:r>
            <a:r>
              <a:rPr lang="en-US" sz="1800" dirty="0" smtClean="0"/>
              <a:t>OSPF</a:t>
            </a:r>
            <a:r>
              <a:rPr lang="zh-CN" altLang="en-US" sz="1800" dirty="0" smtClean="0"/>
              <a:t>路由进程</a:t>
            </a:r>
            <a:endParaRPr lang="en-US" altLang="zh-CN" sz="1800" dirty="0" smtClean="0"/>
          </a:p>
          <a:p>
            <a:pPr lvl="1">
              <a:defRPr/>
            </a:pPr>
            <a:r>
              <a:rPr lang="en-US" sz="1800" i="1" dirty="0" smtClean="0"/>
              <a:t>process-id</a:t>
            </a:r>
            <a:r>
              <a:rPr lang="zh-CN" altLang="en-US" sz="1800" dirty="0" smtClean="0"/>
              <a:t>只是在本路由器有效</a:t>
            </a:r>
            <a:endParaRPr lang="en-US" altLang="zh-CN" sz="1800" dirty="0" smtClean="0"/>
          </a:p>
          <a:p>
            <a:pPr lvl="1">
              <a:defRPr/>
            </a:pPr>
            <a:endParaRPr lang="en-US" altLang="zh-CN" sz="1800" dirty="0" smtClean="0"/>
          </a:p>
          <a:p>
            <a:pPr lvl="1">
              <a:defRPr/>
            </a:pPr>
            <a:endParaRPr lang="en-US" altLang="zh-CN" sz="1800" dirty="0" smtClean="0"/>
          </a:p>
          <a:p>
            <a:pPr lvl="1">
              <a:defRPr/>
            </a:pPr>
            <a:r>
              <a:rPr lang="en-US" sz="1800" i="1" dirty="0" smtClean="0"/>
              <a:t>address 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地址（可以是子网地址、也可以是接口</a:t>
            </a:r>
            <a:r>
              <a:rPr lang="en-US" altLang="zh-CN" sz="1800" dirty="0" err="1" smtClean="0"/>
              <a:t>ip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>
              <a:defRPr/>
            </a:pPr>
            <a:r>
              <a:rPr lang="en-US" altLang="zh-CN" sz="1800" dirty="0" smtClean="0"/>
              <a:t>wildcard mask | </a:t>
            </a:r>
            <a:r>
              <a:rPr lang="en-US" altLang="zh-CN" sz="1800" dirty="0" err="1" smtClean="0"/>
              <a:t>netmask</a:t>
            </a:r>
            <a:r>
              <a:rPr lang="zh-CN" altLang="en-US" sz="1800" dirty="0" smtClean="0"/>
              <a:t>：为反掩码或者掩码均可</a:t>
            </a:r>
            <a:endParaRPr lang="en-US" altLang="zh-CN" sz="1800" dirty="0" smtClean="0"/>
          </a:p>
          <a:p>
            <a:pPr lvl="1">
              <a:defRPr/>
            </a:pPr>
            <a:r>
              <a:rPr lang="en-US" altLang="zh-CN" sz="1800" dirty="0" smtClean="0"/>
              <a:t>area-id</a:t>
            </a:r>
            <a:r>
              <a:rPr lang="zh-CN" altLang="en-US" sz="1800" dirty="0" smtClean="0"/>
              <a:t>为区域号</a:t>
            </a:r>
            <a:endParaRPr lang="en-US" altLang="zh-CN" sz="1800" dirty="0" smtClean="0"/>
          </a:p>
          <a:p>
            <a:pPr>
              <a:defRPr/>
            </a:pPr>
            <a:r>
              <a:rPr lang="zh-CN" altLang="en-US" dirty="0" smtClean="0"/>
              <a:t>决定哪些接口参与到</a:t>
            </a:r>
            <a:r>
              <a:rPr lang="en-US" altLang="zh-CN" dirty="0" err="1" smtClean="0"/>
              <a:t>ospf</a:t>
            </a:r>
            <a:r>
              <a:rPr lang="zh-CN" altLang="en-US" dirty="0" smtClean="0"/>
              <a:t>进程中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68313" y="1481138"/>
            <a:ext cx="430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GB" altLang="zh-CN" sz="1600" b="1">
                <a:effectLst/>
                <a:ea typeface="宋体" pitchFamily="2" charset="-122"/>
              </a:rPr>
              <a:t>Router(config)#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2288" y="1825625"/>
            <a:ext cx="7020000" cy="379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7654925" algn="r"/>
              </a:tabLst>
              <a:defRPr/>
            </a:pPr>
            <a:r>
              <a:rPr lang="en-US" altLang="zh-CN" sz="1800" b="1" dirty="0">
                <a:effectLst/>
                <a:latin typeface="Arial" pitchFamily="34" charset="0"/>
                <a:cs typeface="Arial" pitchFamily="34" charset="0"/>
              </a:rPr>
              <a:t>router </a:t>
            </a:r>
            <a:r>
              <a:rPr lang="en-US" altLang="zh-CN" sz="1800" b="1" dirty="0" err="1">
                <a:effectLst/>
                <a:latin typeface="Arial" pitchFamily="34" charset="0"/>
                <a:cs typeface="Arial" pitchFamily="34" charset="0"/>
              </a:rPr>
              <a:t>ospf</a:t>
            </a:r>
            <a:r>
              <a:rPr lang="en-US" altLang="zh-CN" sz="1800" b="1" dirty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800" dirty="0">
                <a:effectLst/>
                <a:latin typeface="Arial" pitchFamily="34" charset="0"/>
                <a:cs typeface="Arial" pitchFamily="34" charset="0"/>
              </a:rPr>
              <a:t>［</a:t>
            </a:r>
            <a:r>
              <a:rPr lang="en-US" altLang="zh-CN" sz="1800" i="1" dirty="0">
                <a:effectLst/>
                <a:latin typeface="Arial" pitchFamily="34" charset="0"/>
                <a:cs typeface="Arial" pitchFamily="34" charset="0"/>
              </a:rPr>
              <a:t>process-id</a:t>
            </a:r>
            <a:r>
              <a:rPr lang="zh-CN" altLang="en-US" sz="1800" dirty="0">
                <a:effectLst/>
                <a:latin typeface="Arial" pitchFamily="34" charset="0"/>
                <a:cs typeface="Arial" pitchFamily="34" charset="0"/>
              </a:rPr>
              <a:t>］</a:t>
            </a:r>
            <a:r>
              <a:rPr lang="en-US" altLang="zh-CN" sz="1800" i="1" dirty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endParaRPr lang="en-GB" sz="1800" i="1" dirty="0"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517525" y="3357563"/>
            <a:ext cx="4302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GB" altLang="zh-CN" sz="1600" b="1">
                <a:effectLst/>
                <a:ea typeface="宋体" pitchFamily="2" charset="-122"/>
              </a:rPr>
              <a:t>Router(config</a:t>
            </a:r>
            <a:r>
              <a:rPr lang="en-US" altLang="zh-CN" sz="1600" b="1">
                <a:effectLst/>
                <a:ea typeface="宋体" pitchFamily="2" charset="-122"/>
              </a:rPr>
              <a:t>-router</a:t>
            </a:r>
            <a:r>
              <a:rPr lang="en-GB" altLang="zh-CN" sz="1600" b="1">
                <a:effectLst/>
                <a:ea typeface="宋体" pitchFamily="2" charset="-122"/>
              </a:rPr>
              <a:t>)#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1500" y="3702050"/>
            <a:ext cx="7020000" cy="369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  <a:tabLst>
                <a:tab pos="7654925" algn="r"/>
              </a:tabLst>
              <a:defRPr/>
            </a:pPr>
            <a:r>
              <a:rPr lang="en-US" sz="1800" b="1" dirty="0">
                <a:effectLst/>
              </a:rPr>
              <a:t>network</a:t>
            </a:r>
            <a:r>
              <a:rPr lang="en-US" sz="1800" dirty="0">
                <a:effectLst/>
              </a:rPr>
              <a:t> [ </a:t>
            </a:r>
            <a:r>
              <a:rPr lang="en-US" sz="1800" i="1" dirty="0">
                <a:effectLst/>
              </a:rPr>
              <a:t>address </a:t>
            </a:r>
            <a:r>
              <a:rPr lang="en-US" sz="1800" dirty="0">
                <a:effectLst/>
              </a:rPr>
              <a:t>] </a:t>
            </a:r>
            <a:r>
              <a:rPr lang="en-US" sz="1800" dirty="0" smtClean="0">
                <a:effectLst/>
              </a:rPr>
              <a:t>[</a:t>
            </a:r>
            <a:r>
              <a:rPr lang="en-US" sz="1800" i="1" dirty="0" smtClean="0">
                <a:effectLst/>
              </a:rPr>
              <a:t>wildcard mask </a:t>
            </a:r>
            <a:r>
              <a:rPr lang="en-US" altLang="zh-CN" sz="1800" i="1" dirty="0" smtClean="0">
                <a:effectLst/>
              </a:rPr>
              <a:t>| </a:t>
            </a:r>
            <a:r>
              <a:rPr lang="en-US" altLang="zh-CN" sz="1800" i="1" dirty="0" err="1" smtClean="0">
                <a:effectLst/>
              </a:rPr>
              <a:t>netmask</a:t>
            </a:r>
            <a:r>
              <a:rPr lang="en-US" sz="1800" dirty="0" smtClean="0">
                <a:effectLst/>
              </a:rPr>
              <a:t>] </a:t>
            </a:r>
            <a:r>
              <a:rPr lang="en-US" sz="1800" b="1" dirty="0">
                <a:effectLst/>
              </a:rPr>
              <a:t>area </a:t>
            </a:r>
            <a:r>
              <a:rPr lang="en-US" sz="1800" dirty="0">
                <a:effectLst/>
              </a:rPr>
              <a:t>[ </a:t>
            </a:r>
            <a:r>
              <a:rPr lang="en-US" sz="1800" i="1" dirty="0">
                <a:effectLst/>
              </a:rPr>
              <a:t>area-id </a:t>
            </a:r>
            <a:r>
              <a:rPr lang="en-US" sz="1800" dirty="0">
                <a:effectLst/>
              </a:rPr>
              <a:t>]</a:t>
            </a:r>
            <a:r>
              <a:rPr lang="en-US" altLang="zh-CN" sz="1800" i="1" dirty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endParaRPr lang="en-GB" sz="1800" i="1" dirty="0"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配置示例</a:t>
            </a:r>
            <a:endParaRPr lang="zh-CN" altLang="en-US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714500"/>
            <a:ext cx="810418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验证</a:t>
            </a:r>
            <a:r>
              <a:rPr lang="en-US" dirty="0" smtClean="0"/>
              <a:t>OSPF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91513" cy="442118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在配置完成后，可以使用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命令来查看其状态：</a:t>
            </a:r>
            <a:endParaRPr lang="en-US" altLang="zh-CN" dirty="0" smtClean="0"/>
          </a:p>
          <a:p>
            <a:pPr lvl="1">
              <a:defRPr/>
            </a:pPr>
            <a:r>
              <a:rPr lang="en-GB" altLang="zh-CN" sz="1800" b="1" dirty="0" smtClean="0">
                <a:effectLst/>
                <a:ea typeface="宋体" pitchFamily="2" charset="-122"/>
              </a:rPr>
              <a:t>Router#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show </a:t>
            </a:r>
            <a:r>
              <a:rPr lang="en-US" altLang="zh-CN" sz="1800" dirty="0" err="1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ip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route                    //</a:t>
            </a:r>
            <a:r>
              <a:rPr lang="zh-CN" altLang="en-US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显示路由</a:t>
            </a:r>
            <a:r>
              <a:rPr lang="zh-CN" altLang="en-US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表</a:t>
            </a:r>
            <a:endParaRPr lang="en-US" altLang="zh-CN" sz="1800" dirty="0" smtClean="0"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>
              <a:defRPr/>
            </a:pPr>
            <a:r>
              <a:rPr lang="en-GB" altLang="zh-CN" sz="1800" b="1" dirty="0" smtClean="0">
                <a:effectLst/>
                <a:ea typeface="宋体" pitchFamily="2" charset="-122"/>
              </a:rPr>
              <a:t>Router#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show </a:t>
            </a:r>
            <a:r>
              <a:rPr lang="en-US" altLang="zh-CN" sz="1800" dirty="0" err="1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ip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protocols              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显示路由协议</a:t>
            </a:r>
            <a:endParaRPr lang="en-GB" altLang="zh-CN" sz="1800" b="1" dirty="0" smtClean="0">
              <a:effectLst/>
              <a:ea typeface="宋体" pitchFamily="2" charset="-122"/>
            </a:endParaRPr>
          </a:p>
          <a:p>
            <a:pPr lvl="1">
              <a:defRPr/>
            </a:pPr>
            <a:r>
              <a:rPr lang="en-GB" altLang="zh-CN" sz="1800" b="1" dirty="0" smtClean="0">
                <a:effectLst/>
                <a:ea typeface="宋体" pitchFamily="2" charset="-122"/>
              </a:rPr>
              <a:t>Router#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show </a:t>
            </a:r>
            <a:r>
              <a:rPr lang="en-US" altLang="zh-CN" sz="1800" dirty="0" err="1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ip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800" dirty="0" err="1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ospf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neighbor detail    //</a:t>
            </a:r>
            <a:r>
              <a:rPr lang="zh-CN" altLang="en-US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显示</a:t>
            </a:r>
            <a:r>
              <a:rPr lang="en-US" altLang="zh-CN" sz="1800" dirty="0" err="1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ospf</a:t>
            </a:r>
            <a:r>
              <a:rPr lang="zh-CN" altLang="en-US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邻居详细信息</a:t>
            </a:r>
            <a:endParaRPr lang="en-US" altLang="zh-CN" sz="1800" dirty="0" smtClean="0"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>
              <a:defRPr/>
            </a:pPr>
            <a:r>
              <a:rPr lang="en-GB" altLang="zh-CN" sz="1800" b="1" dirty="0" smtClean="0">
                <a:effectLst/>
                <a:ea typeface="宋体" pitchFamily="2" charset="-122"/>
              </a:rPr>
              <a:t>Router#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show </a:t>
            </a:r>
            <a:r>
              <a:rPr lang="en-US" altLang="zh-CN" sz="1800" dirty="0" err="1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ip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800" dirty="0" err="1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ospf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database        //</a:t>
            </a:r>
            <a:r>
              <a:rPr lang="zh-CN" altLang="en-US" sz="1800" dirty="0" smtClean="0"/>
              <a:t>显示拓扑数据库的内容</a:t>
            </a:r>
            <a:r>
              <a:rPr lang="en-US" altLang="zh-CN" sz="1800" i="1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endParaRPr lang="en-GB" sz="1800" i="1" dirty="0" smtClean="0"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>
              <a:defRPr/>
            </a:pPr>
            <a:r>
              <a:rPr lang="en-GB" altLang="zh-CN" sz="1800" b="1" dirty="0" smtClean="0">
                <a:effectLst/>
                <a:ea typeface="宋体" pitchFamily="2" charset="-122"/>
              </a:rPr>
              <a:t>Router#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show </a:t>
            </a:r>
            <a:r>
              <a:rPr lang="en-US" altLang="zh-CN" sz="1800" dirty="0" err="1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ip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800" dirty="0" err="1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ospf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interface     //</a:t>
            </a:r>
            <a:r>
              <a:rPr lang="zh-CN" altLang="en-US" sz="1800" dirty="0" smtClean="0"/>
              <a:t>检验已经配置在目标的区域中的接口</a:t>
            </a:r>
            <a:endParaRPr lang="en-US" altLang="zh-CN" sz="1800" dirty="0" smtClean="0"/>
          </a:p>
          <a:p>
            <a:pPr lvl="1">
              <a:defRPr/>
            </a:pPr>
            <a:r>
              <a:rPr lang="en-GB" altLang="zh-CN" sz="1800" b="1" dirty="0" smtClean="0">
                <a:effectLst/>
                <a:ea typeface="宋体" pitchFamily="2" charset="-122"/>
              </a:rPr>
              <a:t>Router#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show </a:t>
            </a:r>
            <a:r>
              <a:rPr lang="en-US" altLang="zh-CN" sz="1800" dirty="0" err="1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ip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800" dirty="0" err="1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ospf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sz="1800" i="1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	          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//</a:t>
            </a:r>
            <a:r>
              <a:rPr lang="zh-CN" altLang="en-US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显示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OSPF</a:t>
            </a:r>
            <a:r>
              <a:rPr lang="zh-CN" altLang="en-US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协议信息</a:t>
            </a:r>
            <a:endParaRPr lang="en-GB" sz="1800" dirty="0" smtClean="0"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>
              <a:defRPr/>
            </a:pPr>
            <a:r>
              <a:rPr lang="en-GB" altLang="zh-CN" sz="1800" b="1" dirty="0" smtClean="0">
                <a:effectLst/>
                <a:ea typeface="宋体" pitchFamily="2" charset="-122"/>
              </a:rPr>
              <a:t>Router#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clear  </a:t>
            </a:r>
            <a:r>
              <a:rPr lang="en-US" altLang="zh-CN" sz="1800" dirty="0" err="1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ip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route </a:t>
            </a:r>
            <a:r>
              <a:rPr lang="zh-CN" altLang="en-US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*</a:t>
            </a:r>
            <a:r>
              <a:rPr lang="en-US" altLang="zh-CN" sz="1800" i="1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          //</a:t>
            </a:r>
            <a:r>
              <a:rPr lang="zh-CN" altLang="en-US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清除路由表</a:t>
            </a:r>
            <a:endParaRPr lang="en-GB" sz="1800" dirty="0" smtClean="0"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>
              <a:defRPr/>
            </a:pPr>
            <a:r>
              <a:rPr lang="en-GB" altLang="zh-CN" sz="1800" b="1" dirty="0" smtClean="0">
                <a:effectLst/>
                <a:ea typeface="宋体" pitchFamily="2" charset="-122"/>
              </a:rPr>
              <a:t>Router#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debug </a:t>
            </a:r>
            <a:r>
              <a:rPr lang="en-US" altLang="zh-CN" sz="1800" dirty="0" err="1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ip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800" dirty="0" err="1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ospf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800" i="1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         //</a:t>
            </a:r>
            <a:r>
              <a:rPr lang="zh-CN" altLang="en-US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调试</a:t>
            </a:r>
            <a:r>
              <a:rPr lang="en-US" altLang="zh-CN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OSPF</a:t>
            </a:r>
            <a:r>
              <a:rPr lang="zh-CN" altLang="en-US" sz="1800" dirty="0" smtClean="0"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协议</a:t>
            </a:r>
            <a:endParaRPr lang="en-GB" sz="1800" dirty="0" smtClean="0"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>
              <a:defRPr/>
            </a:pPr>
            <a:endParaRPr lang="en-US" altLang="zh-CN" sz="1800" dirty="0" smtClean="0"/>
          </a:p>
          <a:p>
            <a:pPr lvl="1">
              <a:defRPr/>
            </a:pPr>
            <a:endParaRPr lang="en-GB" sz="1800" i="1" dirty="0" smtClean="0"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>
              <a:defRPr/>
            </a:pPr>
            <a:endParaRPr lang="en-GB" altLang="zh-CN" sz="1800" b="1" dirty="0" smtClean="0"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>
              <a:defRPr/>
            </a:pPr>
            <a:endParaRPr lang="en-US" altLang="zh-CN" sz="1800" dirty="0" smtClean="0"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044700"/>
            <a:ext cx="9144000" cy="2968625"/>
            <a:chOff x="0" y="1288"/>
            <a:chExt cx="5760" cy="1870"/>
          </a:xfrm>
        </p:grpSpPr>
        <p:sp>
          <p:nvSpPr>
            <p:cNvPr id="399364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0">
                <a:latin typeface="Arial" charset="0"/>
              </a:endParaRPr>
            </a:p>
          </p:txBody>
        </p:sp>
        <p:pic>
          <p:nvPicPr>
            <p:cNvPr id="9318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0" y="1288"/>
              <a:ext cx="2880" cy="1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250825" y="3141663"/>
            <a:ext cx="4249738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多区域的</a:t>
            </a:r>
            <a:r>
              <a:rPr lang="en-US" altLang="zh-CN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OSPF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ffectLst/>
              </a:rPr>
              <a:t>OSPF</a:t>
            </a:r>
            <a:r>
              <a:rPr lang="zh-CN" altLang="en-US" smtClean="0">
                <a:effectLst/>
              </a:rPr>
              <a:t>单区域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941888"/>
            <a:ext cx="8291512" cy="1439862"/>
          </a:xfrm>
          <a:noFill/>
          <a:ln/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 sz="1800" smtClean="0">
                <a:effectLst/>
              </a:rPr>
              <a:t>太过频繁的</a:t>
            </a:r>
            <a:r>
              <a:rPr lang="en-US" altLang="zh-CN" sz="1800" smtClean="0">
                <a:effectLst/>
              </a:rPr>
              <a:t>SPF</a:t>
            </a:r>
            <a:r>
              <a:rPr lang="zh-CN" altLang="en-US" sz="1800" smtClean="0">
                <a:effectLst/>
              </a:rPr>
              <a:t>计算，造成路由器</a:t>
            </a:r>
            <a:r>
              <a:rPr lang="en-US" altLang="zh-CN" sz="1800" smtClean="0">
                <a:effectLst/>
              </a:rPr>
              <a:t>CPU</a:t>
            </a:r>
            <a:r>
              <a:rPr lang="zh-CN" altLang="en-US" sz="1800" smtClean="0">
                <a:effectLst/>
              </a:rPr>
              <a:t>负载过重。</a:t>
            </a:r>
          </a:p>
          <a:p>
            <a:pPr lvl="1">
              <a:lnSpc>
                <a:spcPct val="120000"/>
              </a:lnSpc>
            </a:pPr>
            <a:r>
              <a:rPr lang="zh-CN" altLang="en-US" sz="1800" smtClean="0">
                <a:effectLst/>
              </a:rPr>
              <a:t>路由表过大。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>
                <a:effectLst/>
              </a:rPr>
              <a:t>LSDB</a:t>
            </a:r>
            <a:r>
              <a:rPr lang="zh-CN" altLang="en-US" sz="1800" smtClean="0">
                <a:effectLst/>
              </a:rPr>
              <a:t>过大。 </a:t>
            </a:r>
          </a:p>
        </p:txBody>
      </p:sp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981075"/>
            <a:ext cx="6769100" cy="3868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ffectLst/>
              </a:rPr>
              <a:t>解决方案</a:t>
            </a:r>
          </a:p>
        </p:txBody>
      </p:sp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908050"/>
            <a:ext cx="5329238" cy="4198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952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4941888"/>
            <a:ext cx="8291512" cy="1439862"/>
          </a:xfrm>
          <a:noFill/>
          <a:ln/>
        </p:spPr>
        <p:txBody>
          <a:bodyPr/>
          <a:lstStyle/>
          <a:p>
            <a:pPr lvl="1">
              <a:lnSpc>
                <a:spcPct val="110000"/>
              </a:lnSpc>
            </a:pPr>
            <a:r>
              <a:rPr lang="zh-CN" altLang="en-US" sz="1800" smtClean="0">
                <a:effectLst/>
              </a:rPr>
              <a:t>将网络划分成多个</a:t>
            </a:r>
            <a:r>
              <a:rPr lang="en-US" altLang="zh-CN" sz="1800" smtClean="0">
                <a:effectLst/>
              </a:rPr>
              <a:t>OSPF</a:t>
            </a:r>
            <a:r>
              <a:rPr lang="zh-CN" altLang="en-US" sz="1800" smtClean="0">
                <a:effectLst/>
              </a:rPr>
              <a:t>区域，这种能力称为分层区域路由选择。</a:t>
            </a:r>
          </a:p>
          <a:p>
            <a:pPr lvl="1">
              <a:lnSpc>
                <a:spcPct val="110000"/>
              </a:lnSpc>
            </a:pPr>
            <a:r>
              <a:rPr lang="en-US" altLang="zh-CN" sz="1800" smtClean="0">
                <a:effectLst/>
              </a:rPr>
              <a:t>SPF</a:t>
            </a:r>
            <a:r>
              <a:rPr lang="zh-CN" altLang="en-US" sz="1800" smtClean="0">
                <a:effectLst/>
              </a:rPr>
              <a:t>的计算频率更低</a:t>
            </a:r>
          </a:p>
          <a:p>
            <a:pPr lvl="1">
              <a:lnSpc>
                <a:spcPct val="110000"/>
              </a:lnSpc>
            </a:pPr>
            <a:r>
              <a:rPr lang="zh-CN" altLang="en-US" sz="1800" smtClean="0">
                <a:effectLst/>
              </a:rPr>
              <a:t>路由选择表更小</a:t>
            </a:r>
          </a:p>
          <a:p>
            <a:pPr lvl="1">
              <a:lnSpc>
                <a:spcPct val="110000"/>
              </a:lnSpc>
            </a:pPr>
            <a:r>
              <a:rPr lang="zh-CN" altLang="en-US" sz="1800" smtClean="0">
                <a:effectLst/>
              </a:rPr>
              <a:t>降低了链路状态更新（</a:t>
            </a:r>
            <a:r>
              <a:rPr lang="en-US" altLang="zh-CN" sz="1800" smtClean="0">
                <a:effectLst/>
              </a:rPr>
              <a:t>LSU</a:t>
            </a:r>
            <a:r>
              <a:rPr lang="zh-CN" altLang="en-US" sz="1800" smtClean="0">
                <a:effectLst/>
              </a:rPr>
              <a:t>）的开销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ffectLst/>
              </a:rPr>
              <a:t>OSPF</a:t>
            </a:r>
            <a:r>
              <a:rPr lang="zh-CN" altLang="en-US" smtClean="0">
                <a:effectLst/>
              </a:rPr>
              <a:t>路由器类型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ffectLst/>
            </a:endParaRPr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7288212" cy="5229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2129" y="1714488"/>
            <a:ext cx="7144905" cy="2265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锐捷网络，</a:t>
            </a:r>
            <a:endParaRPr lang="en-US" altLang="zh-CN" sz="5400" b="1" dirty="0">
              <a:ln w="31550" cmpd="sng">
                <a:noFill/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让您的网络尽在掌握 </a:t>
            </a:r>
            <a:r>
              <a:rPr lang="en-US" altLang="zh-CN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!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5126" name="Picture 7" descr="愿景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-252413" y="3141663"/>
            <a:ext cx="3816351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OSPF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OSPF</a:t>
            </a:r>
            <a:endParaRPr lang="zh-CN" altLang="en-US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00034" y="1142984"/>
            <a:ext cx="792961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zh-CN" altLang="en-US" sz="210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开放式最短路径优先协议</a:t>
            </a:r>
            <a:r>
              <a:rPr lang="en-US" altLang="zh-CN" sz="210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10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(Open Shortest Path First)</a:t>
            </a:r>
            <a:r>
              <a:rPr lang="zh-CN" altLang="en-US" sz="210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：</a:t>
            </a:r>
            <a:endParaRPr lang="en-US" altLang="zh-CN" sz="2100" dirty="0">
              <a:solidFill>
                <a:srgbClr val="A4001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通常用于单个自治系统内的路由选择</a:t>
            </a:r>
            <a:endParaRPr lang="en-US" altLang="zh-CN" sz="180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细黑" pitchFamily="2" charset="-122"/>
            </a:endParaRP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OSPF</a:t>
            </a:r>
            <a:r>
              <a:rPr lang="zh-CN" altLang="en-US" sz="18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属于</a:t>
            </a:r>
            <a:r>
              <a:rPr lang="en-US" altLang="zh-CN" sz="18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IGP</a:t>
            </a:r>
            <a:r>
              <a:rPr lang="zh-CN" altLang="en-US" sz="18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，是链路状态协议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采用</a:t>
            </a:r>
            <a:r>
              <a:rPr lang="en-US" altLang="zh-CN" sz="18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SPF</a:t>
            </a:r>
            <a:r>
              <a:rPr lang="zh-CN" altLang="en-US" sz="18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算法（</a:t>
            </a:r>
            <a:r>
              <a:rPr lang="en-US" altLang="zh-CN" sz="1800" dirty="0" err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Dijkstra</a:t>
            </a:r>
            <a:r>
              <a:rPr lang="zh-CN" altLang="en-US" sz="18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算法）计算最佳路径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快速响应网络变化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以较低频率（每隔</a:t>
            </a:r>
            <a:r>
              <a:rPr lang="en-US" altLang="zh-CN" sz="18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30</a:t>
            </a:r>
            <a:r>
              <a:rPr lang="zh-CN" altLang="en-US" sz="18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分钟）发送定期更新，被称为链路状态刷新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网络变化时是触发更新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支持负载均衡</a:t>
            </a:r>
            <a:endParaRPr lang="en-US" altLang="zh-CN" sz="180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细黑" pitchFamily="2" charset="-122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endParaRPr lang="en-US" altLang="zh-CN" sz="2100" dirty="0">
              <a:solidFill>
                <a:srgbClr val="A4001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  <a:p>
            <a:pPr marL="3086100" lvl="6" indent="-342900">
              <a:buFont typeface="Wingdings" pitchFamily="2" charset="2"/>
              <a:buChar char="§"/>
              <a:defRPr/>
            </a:pPr>
            <a:endParaRPr lang="en-US" altLang="zh-CN" sz="2100" dirty="0">
              <a:solidFill>
                <a:srgbClr val="A4001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  <a:p>
            <a:pPr marL="4000500" lvl="8" indent="-342900">
              <a:buFont typeface="Wingdings" pitchFamily="2" charset="2"/>
              <a:buChar char="§"/>
              <a:defRPr/>
            </a:pPr>
            <a:endParaRPr lang="zh-CN" altLang="en-US" sz="2100" dirty="0">
              <a:solidFill>
                <a:srgbClr val="A4001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OSPF</a:t>
            </a:r>
            <a:endParaRPr lang="zh-CN" altLang="en-US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00034" y="1142984"/>
            <a:ext cx="792961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zh-CN" altLang="en-US" sz="210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开放式最短路径优先协议</a:t>
            </a:r>
            <a:r>
              <a:rPr lang="en-US" altLang="zh-CN" sz="210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10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(Open Shortest Path First)</a:t>
            </a:r>
            <a:r>
              <a:rPr lang="zh-CN" altLang="en-US" sz="210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：</a:t>
            </a:r>
            <a:endParaRPr lang="en-US" altLang="zh-CN" sz="2100" dirty="0">
              <a:solidFill>
                <a:srgbClr val="A4001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endParaRPr lang="en-US" altLang="zh-CN" sz="2100" dirty="0">
              <a:solidFill>
                <a:srgbClr val="A4001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  <a:p>
            <a:pPr marL="3086100" lvl="6" indent="-342900">
              <a:buFont typeface="Wingdings" pitchFamily="2" charset="2"/>
              <a:buChar char="§"/>
              <a:defRPr/>
            </a:pPr>
            <a:endParaRPr lang="en-US" altLang="zh-CN" sz="2100" dirty="0">
              <a:solidFill>
                <a:srgbClr val="A4001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  <a:p>
            <a:pPr marL="4000500" lvl="8" indent="-342900">
              <a:buFont typeface="Wingdings" pitchFamily="2" charset="2"/>
              <a:buChar char="§"/>
              <a:defRPr/>
            </a:pPr>
            <a:endParaRPr lang="zh-CN" altLang="en-US" sz="2100" dirty="0">
              <a:solidFill>
                <a:srgbClr val="A4001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57346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214554"/>
            <a:ext cx="7217384" cy="31432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10.1.1  </a:t>
            </a:r>
            <a:r>
              <a:rPr lang="zh-CN" altLang="en-US" b="1" dirty="0" smtClean="0"/>
              <a:t>什么是</a:t>
            </a:r>
            <a:r>
              <a:rPr lang="en-US" b="1" dirty="0" err="1" smtClean="0"/>
              <a:t>OSPF</a:t>
            </a:r>
            <a:r>
              <a:rPr lang="zh-CN" altLang="en-US" b="1" dirty="0" smtClean="0"/>
              <a:t>路由协议</a:t>
            </a:r>
            <a:endParaRPr lang="zh-CN" altLang="en-US" b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00034" y="1142984"/>
            <a:ext cx="792961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800" dirty="0" err="1" smtClean="0">
                <a:effectLst/>
              </a:rPr>
              <a:t>OSPF</a:t>
            </a:r>
            <a:r>
              <a:rPr lang="zh-CN" altLang="en-US" sz="1800" dirty="0" smtClean="0">
                <a:effectLst/>
              </a:rPr>
              <a:t>路由协议是一种典型链路状态（</a:t>
            </a:r>
            <a:r>
              <a:rPr lang="en-US" sz="1800" dirty="0" smtClean="0">
                <a:effectLst/>
              </a:rPr>
              <a:t>Link-state</a:t>
            </a:r>
            <a:r>
              <a:rPr lang="zh-CN" altLang="en-US" sz="1800" dirty="0" smtClean="0">
                <a:effectLst/>
              </a:rPr>
              <a:t>）路由协议，主要维护工作在同一个路由域内网络的连通。在这里，路由域是指一个自治系统</a:t>
            </a:r>
            <a:r>
              <a:rPr lang="en-US" sz="1800" dirty="0" smtClean="0">
                <a:effectLst/>
              </a:rPr>
              <a:t>AS</a:t>
            </a:r>
            <a:r>
              <a:rPr lang="zh-CN" altLang="en-US" sz="1800" dirty="0" smtClean="0">
                <a:effectLst/>
              </a:rPr>
              <a:t>（</a:t>
            </a:r>
            <a:r>
              <a:rPr lang="en-US" sz="1800" dirty="0" smtClean="0">
                <a:effectLst/>
              </a:rPr>
              <a:t>Autonomous System</a:t>
            </a:r>
            <a:r>
              <a:rPr lang="zh-CN" altLang="en-US" sz="1800" dirty="0" smtClean="0">
                <a:effectLst/>
              </a:rPr>
              <a:t>），即是一组通过统一的路由政策或路由协议，互相交换路由信息的网络。在自治系统</a:t>
            </a:r>
            <a:r>
              <a:rPr lang="en-US" sz="1800" dirty="0" smtClean="0">
                <a:effectLst/>
              </a:rPr>
              <a:t>AS</a:t>
            </a:r>
            <a:r>
              <a:rPr lang="zh-CN" altLang="en-US" sz="1800" dirty="0" smtClean="0">
                <a:effectLst/>
              </a:rPr>
              <a:t>中，所有</a:t>
            </a:r>
            <a:r>
              <a:rPr lang="en-US" sz="1800" dirty="0" err="1" smtClean="0">
                <a:effectLst/>
              </a:rPr>
              <a:t>OSPF</a:t>
            </a:r>
            <a:r>
              <a:rPr lang="zh-CN" altLang="en-US" sz="1800" dirty="0" smtClean="0">
                <a:effectLst/>
              </a:rPr>
              <a:t>路由器都维护一个具有相同描述结构的</a:t>
            </a:r>
            <a:r>
              <a:rPr lang="en-US" sz="1800" dirty="0" smtClean="0">
                <a:effectLst/>
              </a:rPr>
              <a:t>AS</a:t>
            </a:r>
            <a:r>
              <a:rPr lang="zh-CN" altLang="en-US" sz="1800" dirty="0" smtClean="0">
                <a:effectLst/>
              </a:rPr>
              <a:t>结构数据库，该数据库中存放路由域中相应链路状态信息，如图</a:t>
            </a:r>
            <a:r>
              <a:rPr lang="en-US" sz="1800" dirty="0" smtClean="0">
                <a:effectLst/>
              </a:rPr>
              <a:t>10-2</a:t>
            </a:r>
            <a:r>
              <a:rPr lang="zh-CN" altLang="en-US" sz="1800" dirty="0" smtClean="0">
                <a:effectLst/>
              </a:rPr>
              <a:t>所示。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endParaRPr lang="en-US" altLang="zh-CN" sz="1800" dirty="0">
              <a:solidFill>
                <a:srgbClr val="A4001B"/>
              </a:solidFill>
              <a:effectLst/>
              <a:latin typeface="+mn-lt"/>
              <a:ea typeface="+mn-ea"/>
            </a:endParaRPr>
          </a:p>
          <a:p>
            <a:pPr marL="3086100" lvl="6" indent="-342900">
              <a:buFont typeface="Wingdings" pitchFamily="2" charset="2"/>
              <a:buChar char="§"/>
              <a:defRPr/>
            </a:pPr>
            <a:endParaRPr lang="en-US" altLang="zh-CN" sz="1800" dirty="0">
              <a:solidFill>
                <a:srgbClr val="A4001B"/>
              </a:solidFill>
              <a:effectLst/>
              <a:latin typeface="+mn-lt"/>
              <a:ea typeface="+mn-ea"/>
            </a:endParaRPr>
          </a:p>
          <a:p>
            <a:pPr marL="4000500" lvl="8" indent="-342900">
              <a:buFont typeface="Wingdings" pitchFamily="2" charset="2"/>
              <a:buChar char="§"/>
              <a:defRPr/>
            </a:pPr>
            <a:endParaRPr lang="zh-CN" altLang="en-US" sz="1800" dirty="0">
              <a:solidFill>
                <a:srgbClr val="A4001B"/>
              </a:solidFill>
              <a:effectLst/>
              <a:latin typeface="+mn-lt"/>
              <a:ea typeface="+mn-ea"/>
            </a:endParaRPr>
          </a:p>
        </p:txBody>
      </p:sp>
      <p:pic>
        <p:nvPicPr>
          <p:cNvPr id="58370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286124"/>
            <a:ext cx="4295775" cy="2838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10.1.2  </a:t>
            </a:r>
            <a:r>
              <a:rPr lang="en-US" b="1" dirty="0" err="1" smtClean="0"/>
              <a:t>OSPF</a:t>
            </a:r>
            <a:r>
              <a:rPr lang="zh-CN" altLang="en-US" b="1" dirty="0" smtClean="0"/>
              <a:t>路由协议特点</a:t>
            </a:r>
            <a:endParaRPr lang="zh-CN" altLang="en-US" b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214382" y="1643050"/>
            <a:ext cx="792961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zh-CN" altLang="en-US" sz="1800" b="1" dirty="0" smtClean="0"/>
              <a:t>网络管理距离不同</a:t>
            </a:r>
            <a:endParaRPr lang="en-GB" altLang="zh-CN" sz="1800" b="1" dirty="0" smtClean="0"/>
          </a:p>
          <a:p>
            <a:r>
              <a:rPr lang="zh-CN" altLang="en-US" sz="1800" b="1" dirty="0" smtClean="0"/>
              <a:t>网络范围不同</a:t>
            </a:r>
            <a:endParaRPr lang="zh-CN" altLang="en-US" sz="1800" dirty="0" smtClean="0"/>
          </a:p>
          <a:p>
            <a:r>
              <a:rPr lang="zh-CN" altLang="en-US" sz="1800" b="1" dirty="0" smtClean="0"/>
              <a:t>路由收敛速度不同</a:t>
            </a:r>
            <a:endParaRPr lang="zh-CN" altLang="en-US" sz="1800" dirty="0" smtClean="0"/>
          </a:p>
          <a:p>
            <a:r>
              <a:rPr lang="zh-CN" altLang="en-US" sz="1800" b="1" dirty="0" smtClean="0"/>
              <a:t>构建无环网络</a:t>
            </a:r>
            <a:endParaRPr lang="zh-CN" altLang="en-US" sz="1800" dirty="0" smtClean="0"/>
          </a:p>
          <a:p>
            <a:r>
              <a:rPr lang="zh-CN" altLang="en-US" sz="1800" b="1" dirty="0" smtClean="0"/>
              <a:t>安全认证</a:t>
            </a:r>
            <a:endParaRPr lang="zh-CN" altLang="en-US" sz="1800" dirty="0" smtClean="0"/>
          </a:p>
          <a:p>
            <a:r>
              <a:rPr lang="zh-CN" altLang="en-US" sz="1800" b="1" dirty="0" smtClean="0"/>
              <a:t>路由协议负载分担</a:t>
            </a:r>
            <a:endParaRPr lang="zh-CN" altLang="en-US" sz="1800" dirty="0" smtClean="0"/>
          </a:p>
          <a:p>
            <a:r>
              <a:rPr lang="zh-CN" altLang="en-US" sz="1800" b="1" dirty="0" smtClean="0"/>
              <a:t>以组播地址发送报文</a:t>
            </a:r>
            <a:endParaRPr lang="zh-CN" altLang="en-US" sz="1800" dirty="0" smtClean="0"/>
          </a:p>
          <a:p>
            <a:pPr lvl="0"/>
            <a:endParaRPr lang="zh-CN" altLang="en-US" sz="1800" dirty="0" smtClean="0">
              <a:effectLst/>
            </a:endParaRPr>
          </a:p>
          <a:p>
            <a:pPr lvl="0"/>
            <a:endParaRPr lang="zh-CN" altLang="en-US" sz="1800" dirty="0" smtClean="0">
              <a:effectLst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endParaRPr lang="en-US" altLang="zh-CN" sz="1800" dirty="0">
              <a:solidFill>
                <a:srgbClr val="A4001B"/>
              </a:solidFill>
              <a:effectLst/>
              <a:latin typeface="+mn-lt"/>
              <a:ea typeface="+mn-ea"/>
            </a:endParaRPr>
          </a:p>
          <a:p>
            <a:pPr marL="3086100" lvl="6" indent="-342900">
              <a:buFont typeface="Wingdings" pitchFamily="2" charset="2"/>
              <a:buChar char="§"/>
              <a:defRPr/>
            </a:pPr>
            <a:endParaRPr lang="en-US" altLang="zh-CN" sz="1800" dirty="0">
              <a:solidFill>
                <a:srgbClr val="A4001B"/>
              </a:solidFill>
              <a:effectLst/>
              <a:latin typeface="+mn-lt"/>
              <a:ea typeface="+mn-ea"/>
            </a:endParaRPr>
          </a:p>
          <a:p>
            <a:pPr marL="4000500" lvl="8" indent="-342900">
              <a:buFont typeface="Wingdings" pitchFamily="2" charset="2"/>
              <a:buChar char="§"/>
              <a:defRPr/>
            </a:pPr>
            <a:endParaRPr lang="zh-CN" altLang="en-US" sz="1800" dirty="0">
              <a:solidFill>
                <a:srgbClr val="A4001B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70406_授课版PPT模板_段虎强">
  <a:themeElements>
    <a:clrScheme name="20070406_授课版PPT模板_段虎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70406_授课版PPT模板_段虎强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20070406_授课版PPT模板_段虎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6485</TotalTime>
  <Words>2207</Words>
  <Application>Microsoft Office PowerPoint</Application>
  <PresentationFormat>全屏显示(4:3)</PresentationFormat>
  <Paragraphs>373</Paragraphs>
  <Slides>47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20070406_授课版PPT模板_段虎强</vt:lpstr>
      <vt:lpstr>Visio</vt:lpstr>
      <vt:lpstr>幻灯片 1</vt:lpstr>
      <vt:lpstr>【单元背景】</vt:lpstr>
      <vt:lpstr>学习目标</vt:lpstr>
      <vt:lpstr>学习目标</vt:lpstr>
      <vt:lpstr>课程议题</vt:lpstr>
      <vt:lpstr>OSPF</vt:lpstr>
      <vt:lpstr>OSPF</vt:lpstr>
      <vt:lpstr>10.1.1  什么是OSPF路由协议</vt:lpstr>
      <vt:lpstr>10.1.2  OSPF路由协议特点</vt:lpstr>
      <vt:lpstr>路由协议的比较</vt:lpstr>
      <vt:lpstr>OSPF优势</vt:lpstr>
      <vt:lpstr>10.2  OSPF路由基本概念</vt:lpstr>
      <vt:lpstr>课程议题</vt:lpstr>
      <vt:lpstr>SPF工作过程</vt:lpstr>
      <vt:lpstr>OSPF维护的3张表</vt:lpstr>
      <vt:lpstr>DR/BDR产生背景</vt:lpstr>
      <vt:lpstr>DR和BDR选举规则</vt:lpstr>
      <vt:lpstr>邻居和邻接关系</vt:lpstr>
      <vt:lpstr>链路状态协议数据单元</vt:lpstr>
      <vt:lpstr>OSPF报文</vt:lpstr>
      <vt:lpstr>OSPF状态</vt:lpstr>
      <vt:lpstr>OSPF工作过程</vt:lpstr>
      <vt:lpstr>OSPF工作过程</vt:lpstr>
      <vt:lpstr>课程议题</vt:lpstr>
      <vt:lpstr>SPF工作过程</vt:lpstr>
      <vt:lpstr>选举DR/BDR</vt:lpstr>
      <vt:lpstr>课程议题</vt:lpstr>
      <vt:lpstr>OSPF报文</vt:lpstr>
      <vt:lpstr>OSPF报文（续）</vt:lpstr>
      <vt:lpstr>Hello报文</vt:lpstr>
      <vt:lpstr>Hello报文（续）</vt:lpstr>
      <vt:lpstr>数据库描述报文</vt:lpstr>
      <vt:lpstr>链路状态请求报文</vt:lpstr>
      <vt:lpstr> 链路状态更新报文</vt:lpstr>
      <vt:lpstr>链路状态确认报文</vt:lpstr>
      <vt:lpstr>课程议题</vt:lpstr>
      <vt:lpstr>区域概念</vt:lpstr>
      <vt:lpstr>区域标识</vt:lpstr>
      <vt:lpstr>10.3  OSPF路由区域</vt:lpstr>
      <vt:lpstr>配置命令</vt:lpstr>
      <vt:lpstr>配置示例</vt:lpstr>
      <vt:lpstr>验证OSPF配置</vt:lpstr>
      <vt:lpstr>课程议题</vt:lpstr>
      <vt:lpstr>OSPF单区域</vt:lpstr>
      <vt:lpstr>解决方案</vt:lpstr>
      <vt:lpstr>OSPF路由器类型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Duanhq</dc:creator>
  <cp:lastModifiedBy>aa</cp:lastModifiedBy>
  <cp:revision>186</cp:revision>
  <dcterms:created xsi:type="dcterms:W3CDTF">2007-04-19T10:57:15Z</dcterms:created>
  <dcterms:modified xsi:type="dcterms:W3CDTF">2018-09-18T03:05:01Z</dcterms:modified>
</cp:coreProperties>
</file>