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70" r:id="rId3"/>
    <p:sldId id="414" r:id="rId4"/>
    <p:sldId id="279" r:id="rId5"/>
    <p:sldId id="280" r:id="rId6"/>
    <p:sldId id="384" r:id="rId7"/>
    <p:sldId id="385" r:id="rId8"/>
    <p:sldId id="389" r:id="rId9"/>
    <p:sldId id="386" r:id="rId10"/>
    <p:sldId id="387" r:id="rId11"/>
    <p:sldId id="388" r:id="rId12"/>
    <p:sldId id="390" r:id="rId13"/>
    <p:sldId id="391" r:id="rId14"/>
    <p:sldId id="392" r:id="rId15"/>
    <p:sldId id="403" r:id="rId16"/>
    <p:sldId id="393" r:id="rId17"/>
    <p:sldId id="396" r:id="rId18"/>
    <p:sldId id="397" r:id="rId19"/>
    <p:sldId id="398" r:id="rId20"/>
    <p:sldId id="399" r:id="rId21"/>
    <p:sldId id="413" r:id="rId22"/>
    <p:sldId id="401" r:id="rId23"/>
    <p:sldId id="404" r:id="rId24"/>
    <p:sldId id="405" r:id="rId25"/>
    <p:sldId id="407" r:id="rId26"/>
    <p:sldId id="408" r:id="rId27"/>
    <p:sldId id="410" r:id="rId28"/>
    <p:sldId id="411" r:id="rId29"/>
    <p:sldId id="412" r:id="rId30"/>
    <p:sldId id="258" r:id="rId31"/>
  </p:sldIdLst>
  <p:sldSz cx="9144000" cy="6858000" type="screen4x3"/>
  <p:notesSz cx="6858000" cy="9144000"/>
  <p:defaultTextStyle>
    <a:defPPr>
      <a:defRPr lang="zh-CN"/>
    </a:defPPr>
    <a:lvl1pPr algn="l" rtl="0" fontAlgn="base">
      <a:lnSpc>
        <a:spcPct val="150000"/>
      </a:lnSpc>
      <a:spcBef>
        <a:spcPct val="20000"/>
      </a:spcBef>
      <a:spcAft>
        <a:spcPct val="0"/>
      </a:spcAft>
      <a:buFont typeface="Wingdings" pitchFamily="2" charset="2"/>
      <a:defRPr sz="3000"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1pPr>
    <a:lvl2pPr marL="457200" algn="l" rtl="0" fontAlgn="base">
      <a:lnSpc>
        <a:spcPct val="150000"/>
      </a:lnSpc>
      <a:spcBef>
        <a:spcPct val="20000"/>
      </a:spcBef>
      <a:spcAft>
        <a:spcPct val="0"/>
      </a:spcAft>
      <a:buFont typeface="Wingdings" pitchFamily="2" charset="2"/>
      <a:defRPr sz="3000"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2pPr>
    <a:lvl3pPr marL="914400" algn="l" rtl="0" fontAlgn="base">
      <a:lnSpc>
        <a:spcPct val="150000"/>
      </a:lnSpc>
      <a:spcBef>
        <a:spcPct val="20000"/>
      </a:spcBef>
      <a:spcAft>
        <a:spcPct val="0"/>
      </a:spcAft>
      <a:buFont typeface="Wingdings" pitchFamily="2" charset="2"/>
      <a:defRPr sz="3000"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3pPr>
    <a:lvl4pPr marL="1371600" algn="l" rtl="0" fontAlgn="base">
      <a:lnSpc>
        <a:spcPct val="150000"/>
      </a:lnSpc>
      <a:spcBef>
        <a:spcPct val="20000"/>
      </a:spcBef>
      <a:spcAft>
        <a:spcPct val="0"/>
      </a:spcAft>
      <a:buFont typeface="Wingdings" pitchFamily="2" charset="2"/>
      <a:defRPr sz="3000"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4pPr>
    <a:lvl5pPr marL="1828800" algn="l" rtl="0" fontAlgn="base">
      <a:lnSpc>
        <a:spcPct val="150000"/>
      </a:lnSpc>
      <a:spcBef>
        <a:spcPct val="20000"/>
      </a:spcBef>
      <a:spcAft>
        <a:spcPct val="0"/>
      </a:spcAft>
      <a:buFont typeface="Wingdings" pitchFamily="2" charset="2"/>
      <a:defRPr sz="3000"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5pPr>
    <a:lvl6pPr marL="2286000" algn="l" defTabSz="914400" rtl="0" eaLnBrk="1" latinLnBrk="0" hangingPunct="1">
      <a:defRPr sz="3000"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6pPr>
    <a:lvl7pPr marL="2743200" algn="l" defTabSz="914400" rtl="0" eaLnBrk="1" latinLnBrk="0" hangingPunct="1">
      <a:defRPr sz="3000"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7pPr>
    <a:lvl8pPr marL="3200400" algn="l" defTabSz="914400" rtl="0" eaLnBrk="1" latinLnBrk="0" hangingPunct="1">
      <a:defRPr sz="3000"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8pPr>
    <a:lvl9pPr marL="3657600" algn="l" defTabSz="914400" rtl="0" eaLnBrk="1" latinLnBrk="0" hangingPunct="1">
      <a:defRPr sz="3000"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FCDCA2"/>
    <a:srgbClr val="CED3DE"/>
    <a:srgbClr val="FFFFFF"/>
    <a:srgbClr val="A4001B"/>
    <a:srgbClr val="A50021"/>
    <a:srgbClr val="333399"/>
    <a:srgbClr val="000099"/>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735" autoAdjust="0"/>
    <p:restoredTop sz="92759" autoAdjust="0"/>
  </p:normalViewPr>
  <p:slideViewPr>
    <p:cSldViewPr>
      <p:cViewPr varScale="1">
        <p:scale>
          <a:sx n="68" d="100"/>
          <a:sy n="68" d="100"/>
        </p:scale>
        <p:origin x="-139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effectLst/>
                <a:ea typeface="宋体" pitchFamily="2" charset="-122"/>
              </a:defRPr>
            </a:lvl1pPr>
          </a:lstStyle>
          <a:p>
            <a:pPr>
              <a:defRPr/>
            </a:pPr>
            <a:endParaRPr lang="en-US"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effectLst/>
                <a:ea typeface="宋体" pitchFamily="2" charset="-122"/>
              </a:defRPr>
            </a:lvl1pPr>
          </a:lstStyle>
          <a:p>
            <a:pPr>
              <a:defRPr/>
            </a:pPr>
            <a:endParaRPr lang="en-US" altLang="zh-CN"/>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effectLst/>
                <a:ea typeface="宋体" pitchFamily="2" charset="-122"/>
              </a:defRPr>
            </a:lvl1pPr>
          </a:lstStyle>
          <a:p>
            <a:pPr>
              <a:defRPr/>
            </a:pPr>
            <a:endParaRPr lang="en-US"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effectLst/>
                <a:ea typeface="宋体" pitchFamily="2" charset="-122"/>
              </a:defRPr>
            </a:lvl1pPr>
          </a:lstStyle>
          <a:p>
            <a:pPr>
              <a:defRPr/>
            </a:pPr>
            <a:fld id="{EC47180E-B27B-4D44-B769-FD90605A110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0F0CDF17-B90D-4711-ACF9-1A2EE390E87D}" type="slidenum">
              <a:rPr lang="en-US" altLang="zh-CN" smtClean="0"/>
              <a:pPr/>
              <a:t>1</a:t>
            </a:fld>
            <a:endParaRPr lang="en-US" altLang="zh-CN"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altLang="zh-CN" smtClean="0"/>
          </a:p>
          <a:p>
            <a:pPr eaLnBrk="1" hangingPunct="1"/>
            <a:r>
              <a:rPr lang="en-US" altLang="zh-CN" smtClean="0"/>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63CA84F9-575D-44B4-9768-43A679F385B2}" type="slidenum">
              <a:rPr lang="en-US" altLang="zh-CN" smtClean="0"/>
              <a:pPr/>
              <a:t>2</a:t>
            </a:fld>
            <a:endParaRPr lang="en-US" altLang="zh-CN"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63CA84F9-575D-44B4-9768-43A679F385B2}" type="slidenum">
              <a:rPr lang="en-US" altLang="zh-CN" smtClean="0"/>
              <a:pPr/>
              <a:t>3</a:t>
            </a:fld>
            <a:endParaRPr lang="en-US" altLang="zh-CN"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3EE10067-96BC-4A95-A01D-39D64EFEB4BE}" type="slidenum">
              <a:rPr lang="en-US" altLang="zh-CN" smtClean="0"/>
              <a:pPr/>
              <a:t>4</a:t>
            </a:fld>
            <a:endParaRPr lang="en-US" altLang="zh-CN"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altLang="zh-CN" smtClean="0"/>
          </a:p>
          <a:p>
            <a:pPr eaLnBrk="1" hangingPunct="1"/>
            <a:r>
              <a:rPr lang="zh-CN" altLang="en-US" smtClean="0"/>
              <a:t>　　通过本章的学习，您将系统的了解有关路由的一些原理及配置，包括：</a:t>
            </a:r>
          </a:p>
          <a:p>
            <a:pPr eaLnBrk="1" hangingPunct="1"/>
            <a:r>
              <a:rPr lang="zh-CN" altLang="en-US" smtClean="0"/>
              <a:t>路由基础：熟悉路由的概念及分类．</a:t>
            </a:r>
          </a:p>
          <a:p>
            <a:pPr eaLnBrk="1" hangingPunct="1"/>
            <a:r>
              <a:rPr lang="zh-CN" altLang="en-US" smtClean="0"/>
              <a:t>　　　　　路由的各种术语及参数</a:t>
            </a:r>
          </a:p>
          <a:p>
            <a:pPr eaLnBrk="1" hangingPunct="1"/>
            <a:r>
              <a:rPr lang="en-US" altLang="zh-CN" smtClean="0"/>
              <a:t>OSPF</a:t>
            </a:r>
            <a:r>
              <a:rPr lang="zh-CN" altLang="en-US" smtClean="0"/>
              <a:t>路由协议：了解</a:t>
            </a:r>
            <a:r>
              <a:rPr lang="en-US" altLang="zh-CN" smtClean="0"/>
              <a:t>OSPF</a:t>
            </a:r>
            <a:r>
              <a:rPr lang="zh-CN" altLang="en-US" smtClean="0"/>
              <a:t>路由协议的运行原理，</a:t>
            </a:r>
            <a:r>
              <a:rPr lang="en-US" altLang="zh-CN" smtClean="0"/>
              <a:t>OSPF</a:t>
            </a:r>
            <a:r>
              <a:rPr lang="zh-CN" altLang="en-US" smtClean="0"/>
              <a:t>工作流程及配置</a:t>
            </a:r>
          </a:p>
          <a:p>
            <a:pPr eaLnBrk="1" hangingPunct="1"/>
            <a:r>
              <a:rPr lang="en-US" altLang="zh-CN" smtClean="0"/>
              <a:t>BGP</a:t>
            </a:r>
            <a:r>
              <a:rPr lang="zh-CN" altLang="en-US" smtClean="0"/>
              <a:t>路由协议：了解</a:t>
            </a:r>
            <a:r>
              <a:rPr lang="en-US" altLang="zh-CN" smtClean="0"/>
              <a:t>BGP</a:t>
            </a:r>
            <a:r>
              <a:rPr lang="zh-CN" altLang="en-US" smtClean="0"/>
              <a:t>在网络中的应用，原理及配置</a:t>
            </a:r>
          </a:p>
          <a:p>
            <a:pPr eaLnBrk="1" hangingPunct="1"/>
            <a:r>
              <a:rPr lang="zh-CN" altLang="en-US" smtClean="0"/>
              <a:t>单臂路由在企业当中的应用</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F772ADD4-9FEE-49CB-97A0-62EC8AD58F6B}" type="slidenum">
              <a:rPr lang="en-US" altLang="zh-CN" smtClean="0"/>
              <a:pPr/>
              <a:t>5</a:t>
            </a:fld>
            <a:endParaRPr lang="en-US" altLang="zh-CN"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51A49F71-837B-4191-A200-06437C48740D}" type="slidenum">
              <a:rPr lang="en-US" altLang="zh-CN" smtClean="0"/>
              <a:pPr/>
              <a:t>8</a:t>
            </a:fld>
            <a:endParaRPr lang="en-US" altLang="zh-CN"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BDC282A6-0FF8-4AAF-AF46-724517306845}" type="slidenum">
              <a:rPr lang="en-US" altLang="zh-CN" smtClean="0"/>
              <a:pPr/>
              <a:t>15</a:t>
            </a:fld>
            <a:endParaRPr lang="en-US" altLang="zh-CN"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BDC282A6-0FF8-4AAF-AF46-724517306845}" type="slidenum">
              <a:rPr lang="en-US" altLang="zh-CN" smtClean="0"/>
              <a:pPr/>
              <a:t>21</a:t>
            </a:fld>
            <a:endParaRPr lang="en-US" altLang="zh-CN"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848B463-20EF-43F5-B8DC-731D3E9E1B1D}" type="slidenum">
              <a:rPr lang="en-US" altLang="zh-CN" smtClean="0"/>
              <a:pPr/>
              <a:t>30</a:t>
            </a:fld>
            <a:endParaRPr lang="en-US" altLang="zh-CN"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marL="685800" lvl="1" indent="-228600" algn="just"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pPr>
              <a:defRPr/>
            </a:pPr>
            <a:r>
              <a:rPr lang="en-US" altLang="zh-CN"/>
              <a:t> -</a:t>
            </a:r>
            <a:fld id="{99858EB2-12C6-44FF-82B8-2AA86F3A8BCB}"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pPr>
              <a:defRPr/>
            </a:pPr>
            <a:r>
              <a:rPr lang="en-US" altLang="zh-CN"/>
              <a:t> -</a:t>
            </a:r>
            <a:fld id="{1814F78C-2A43-4D70-AE5A-4E35D2215086}" type="slidenum">
              <a:rPr lang="en-US" altLang="zh-CN"/>
              <a:pPr>
                <a:defRPr/>
              </a:pPr>
              <a:t>‹#›</a:t>
            </a:fld>
            <a:endParaRPr lang="en-US" altLang="zh-CN"/>
          </a:p>
        </p:txBody>
      </p:sp>
      <p:pic>
        <p:nvPicPr>
          <p:cNvPr id="5" name="图片 4" descr="1.jpg"/>
          <p:cNvPicPr>
            <a:picLocks noChangeAspect="1"/>
          </p:cNvPicPr>
          <p:nvPr userDrawn="1"/>
        </p:nvPicPr>
        <p:blipFill>
          <a:blip r:embed="rId2" cstate="print"/>
          <a:stretch>
            <a:fillRect/>
          </a:stretch>
        </p:blipFill>
        <p:spPr>
          <a:xfrm>
            <a:off x="6786578" y="5929330"/>
            <a:ext cx="2043105" cy="64042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7025" y="188913"/>
            <a:ext cx="2071688" cy="58324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67425" cy="58324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pPr>
              <a:defRPr/>
            </a:pPr>
            <a:r>
              <a:rPr lang="en-US" altLang="zh-CN"/>
              <a:t> -</a:t>
            </a:r>
            <a:fld id="{6B5D1F7B-EAE4-45F0-83EC-A9B74BA9334B}" type="slidenum">
              <a:rPr lang="en-US" altLang="zh-CN"/>
              <a:pPr>
                <a:defRPr/>
              </a:pPr>
              <a:t>‹#›</a:t>
            </a:fld>
            <a:endParaRPr lang="en-US" altLang="zh-CN"/>
          </a:p>
        </p:txBody>
      </p:sp>
      <p:pic>
        <p:nvPicPr>
          <p:cNvPr id="5" name="图片 4" descr="1.jpg"/>
          <p:cNvPicPr>
            <a:picLocks noChangeAspect="1"/>
          </p:cNvPicPr>
          <p:nvPr userDrawn="1"/>
        </p:nvPicPr>
        <p:blipFill>
          <a:blip r:embed="rId2" cstate="print"/>
          <a:stretch>
            <a:fillRect/>
          </a:stretch>
        </p:blipFill>
        <p:spPr>
          <a:xfrm>
            <a:off x="6786578" y="5929330"/>
            <a:ext cx="2043105" cy="64042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7499350" cy="7778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68763" cy="442118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78363" y="1600200"/>
            <a:ext cx="4070350" cy="4421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sldNum" sz="quarter" idx="10"/>
          </p:nvPr>
        </p:nvSpPr>
        <p:spPr>
          <a:ln/>
        </p:spPr>
        <p:txBody>
          <a:bodyPr/>
          <a:lstStyle>
            <a:lvl1pPr>
              <a:defRPr/>
            </a:lvl1pPr>
          </a:lstStyle>
          <a:p>
            <a:pPr>
              <a:defRPr/>
            </a:pPr>
            <a:r>
              <a:rPr lang="en-US" altLang="zh-CN"/>
              <a:t> -</a:t>
            </a:r>
            <a:fld id="{6B750FBE-38B3-42A3-AFD2-6AAF90EEDFC3}" type="slidenum">
              <a:rPr lang="en-US" altLang="zh-CN"/>
              <a:pPr>
                <a:defRPr/>
              </a:pPr>
              <a:t>‹#›</a:t>
            </a:fld>
            <a:endParaRPr lang="en-US" altLang="zh-CN"/>
          </a:p>
        </p:txBody>
      </p:sp>
      <p:pic>
        <p:nvPicPr>
          <p:cNvPr id="6" name="图片 5" descr="1.jpg"/>
          <p:cNvPicPr>
            <a:picLocks noChangeAspect="1"/>
          </p:cNvPicPr>
          <p:nvPr userDrawn="1"/>
        </p:nvPicPr>
        <p:blipFill>
          <a:blip r:embed="rId2" cstate="print"/>
          <a:stretch>
            <a:fillRect/>
          </a:stretch>
        </p:blipFill>
        <p:spPr>
          <a:xfrm>
            <a:off x="6786578" y="5929330"/>
            <a:ext cx="2043105" cy="640423"/>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7499350" cy="7778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68763" cy="4421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78363" y="1600200"/>
            <a:ext cx="4070350" cy="2133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78363" y="3886200"/>
            <a:ext cx="4070350" cy="2135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9"/>
          <p:cNvSpPr>
            <a:spLocks noGrp="1" noChangeArrowheads="1"/>
          </p:cNvSpPr>
          <p:nvPr>
            <p:ph type="sldNum" sz="quarter" idx="10"/>
          </p:nvPr>
        </p:nvSpPr>
        <p:spPr>
          <a:ln/>
        </p:spPr>
        <p:txBody>
          <a:bodyPr/>
          <a:lstStyle>
            <a:lvl1pPr>
              <a:defRPr/>
            </a:lvl1pPr>
          </a:lstStyle>
          <a:p>
            <a:pPr>
              <a:defRPr/>
            </a:pPr>
            <a:r>
              <a:rPr lang="en-US" altLang="zh-CN"/>
              <a:t> -</a:t>
            </a:r>
            <a:fld id="{B14C7674-508E-4C2D-B7D2-CE8A5FA14ACB}" type="slidenum">
              <a:rPr lang="en-US" altLang="zh-CN"/>
              <a:pPr>
                <a:defRPr/>
              </a:pPr>
              <a:t>‹#›</a:t>
            </a:fld>
            <a:endParaRPr lang="en-US" altLang="zh-CN"/>
          </a:p>
        </p:txBody>
      </p:sp>
      <p:pic>
        <p:nvPicPr>
          <p:cNvPr id="7" name="图片 6" descr="1.jpg"/>
          <p:cNvPicPr>
            <a:picLocks noChangeAspect="1"/>
          </p:cNvPicPr>
          <p:nvPr userDrawn="1"/>
        </p:nvPicPr>
        <p:blipFill>
          <a:blip r:embed="rId2" cstate="print"/>
          <a:stretch>
            <a:fillRect/>
          </a:stretch>
        </p:blipFill>
        <p:spPr>
          <a:xfrm>
            <a:off x="6786578" y="5929330"/>
            <a:ext cx="2043105" cy="640423"/>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7499350" cy="7778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91513" cy="4421188"/>
          </a:xfrm>
        </p:spPr>
        <p:txBody>
          <a:bodyPr/>
          <a:lstStyle/>
          <a:p>
            <a:pPr lvl="0"/>
            <a:endParaRPr lang="zh-CN" altLang="en-US" noProof="0" smtClean="0"/>
          </a:p>
        </p:txBody>
      </p:sp>
      <p:sp>
        <p:nvSpPr>
          <p:cNvPr id="4" name="Rectangle 9"/>
          <p:cNvSpPr>
            <a:spLocks noGrp="1" noChangeArrowheads="1"/>
          </p:cNvSpPr>
          <p:nvPr>
            <p:ph type="sldNum" sz="quarter" idx="10"/>
          </p:nvPr>
        </p:nvSpPr>
        <p:spPr>
          <a:ln/>
        </p:spPr>
        <p:txBody>
          <a:bodyPr/>
          <a:lstStyle>
            <a:lvl1pPr>
              <a:defRPr/>
            </a:lvl1pPr>
          </a:lstStyle>
          <a:p>
            <a:pPr>
              <a:defRPr/>
            </a:pPr>
            <a:r>
              <a:rPr lang="en-US" altLang="zh-CN"/>
              <a:t> -</a:t>
            </a:r>
            <a:fld id="{6E86C2C1-4A07-4464-830C-65A49336A60C}" type="slidenum">
              <a:rPr lang="en-US" altLang="zh-CN"/>
              <a:pPr>
                <a:defRPr/>
              </a:pPr>
              <a:t>‹#›</a:t>
            </a:fld>
            <a:endParaRPr lang="en-US" altLang="zh-CN"/>
          </a:p>
        </p:txBody>
      </p:sp>
      <p:pic>
        <p:nvPicPr>
          <p:cNvPr id="5" name="图片 4" descr="1.jpg"/>
          <p:cNvPicPr>
            <a:picLocks noChangeAspect="1"/>
          </p:cNvPicPr>
          <p:nvPr userDrawn="1"/>
        </p:nvPicPr>
        <p:blipFill>
          <a:blip r:embed="rId2" cstate="print"/>
          <a:stretch>
            <a:fillRect/>
          </a:stretch>
        </p:blipFill>
        <p:spPr>
          <a:xfrm>
            <a:off x="6786578" y="5929330"/>
            <a:ext cx="2043105" cy="640423"/>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7499350" cy="7778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68763" cy="4421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78363" y="1600200"/>
            <a:ext cx="4070350" cy="2133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78363" y="3886200"/>
            <a:ext cx="4070350" cy="2135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9"/>
          <p:cNvSpPr>
            <a:spLocks noGrp="1" noChangeArrowheads="1"/>
          </p:cNvSpPr>
          <p:nvPr>
            <p:ph type="sldNum" sz="quarter" idx="10"/>
          </p:nvPr>
        </p:nvSpPr>
        <p:spPr>
          <a:ln/>
        </p:spPr>
        <p:txBody>
          <a:bodyPr/>
          <a:lstStyle>
            <a:lvl1pPr>
              <a:defRPr/>
            </a:lvl1pPr>
          </a:lstStyle>
          <a:p>
            <a:pPr>
              <a:defRPr/>
            </a:pPr>
            <a:r>
              <a:rPr lang="en-US" altLang="zh-CN"/>
              <a:t> -</a:t>
            </a:r>
            <a:fld id="{E3D2DFE3-F560-4BD2-A1C0-0E9114CA51F7}" type="slidenum">
              <a:rPr lang="en-US" altLang="zh-CN"/>
              <a:pPr>
                <a:defRPr/>
              </a:pPr>
              <a:t>‹#›</a:t>
            </a:fld>
            <a:endParaRPr lang="en-US" altLang="zh-CN"/>
          </a:p>
        </p:txBody>
      </p:sp>
      <p:pic>
        <p:nvPicPr>
          <p:cNvPr id="7" name="图片 6" descr="1.jpg"/>
          <p:cNvPicPr>
            <a:picLocks noChangeAspect="1"/>
          </p:cNvPicPr>
          <p:nvPr userDrawn="1"/>
        </p:nvPicPr>
        <p:blipFill>
          <a:blip r:embed="rId2" cstate="print"/>
          <a:stretch>
            <a:fillRect/>
          </a:stretch>
        </p:blipFill>
        <p:spPr>
          <a:xfrm>
            <a:off x="6786578" y="5929330"/>
            <a:ext cx="2043105" cy="64042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2pPr>
              <a:defRPr sz="1800"/>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9"/>
          <p:cNvSpPr>
            <a:spLocks noGrp="1" noChangeArrowheads="1"/>
          </p:cNvSpPr>
          <p:nvPr>
            <p:ph type="sldNum" sz="quarter" idx="10"/>
          </p:nvPr>
        </p:nvSpPr>
        <p:spPr>
          <a:ln/>
        </p:spPr>
        <p:txBody>
          <a:bodyPr/>
          <a:lstStyle>
            <a:lvl1pPr>
              <a:defRPr/>
            </a:lvl1pPr>
          </a:lstStyle>
          <a:p>
            <a:pPr>
              <a:defRPr/>
            </a:pPr>
            <a:r>
              <a:rPr lang="en-US" altLang="zh-CN"/>
              <a:t> -</a:t>
            </a:r>
            <a:fld id="{8766E60B-D71B-46BD-A7F0-199426D6E40F}" type="slidenum">
              <a:rPr lang="en-US" altLang="zh-CN"/>
              <a:pPr>
                <a:defRPr/>
              </a:pPr>
              <a:t>‹#›</a:t>
            </a:fld>
            <a:endParaRPr lang="en-US" altLang="zh-CN"/>
          </a:p>
        </p:txBody>
      </p:sp>
      <p:pic>
        <p:nvPicPr>
          <p:cNvPr id="5" name="图片 4" descr="1.jpg"/>
          <p:cNvPicPr>
            <a:picLocks noChangeAspect="1"/>
          </p:cNvPicPr>
          <p:nvPr userDrawn="1"/>
        </p:nvPicPr>
        <p:blipFill>
          <a:blip r:embed="rId2" cstate="print"/>
          <a:stretch>
            <a:fillRect/>
          </a:stretch>
        </p:blipFill>
        <p:spPr>
          <a:xfrm>
            <a:off x="6786578" y="5929330"/>
            <a:ext cx="2043105" cy="64042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sldNum" sz="quarter" idx="10"/>
          </p:nvPr>
        </p:nvSpPr>
        <p:spPr>
          <a:ln/>
        </p:spPr>
        <p:txBody>
          <a:bodyPr/>
          <a:lstStyle>
            <a:lvl1pPr>
              <a:defRPr/>
            </a:lvl1pPr>
          </a:lstStyle>
          <a:p>
            <a:pPr>
              <a:defRPr/>
            </a:pPr>
            <a:r>
              <a:rPr lang="en-US" altLang="zh-CN"/>
              <a:t> -</a:t>
            </a:r>
            <a:fld id="{E54511A6-D76E-4F36-8FDF-25313F313937}" type="slidenum">
              <a:rPr lang="en-US" altLang="zh-CN"/>
              <a:pPr>
                <a:defRPr/>
              </a:pPr>
              <a:t>‹#›</a:t>
            </a:fld>
            <a:endParaRPr lang="en-US" altLang="zh-CN"/>
          </a:p>
        </p:txBody>
      </p:sp>
      <p:pic>
        <p:nvPicPr>
          <p:cNvPr id="5" name="图片 4" descr="1.jpg"/>
          <p:cNvPicPr>
            <a:picLocks noChangeAspect="1"/>
          </p:cNvPicPr>
          <p:nvPr userDrawn="1"/>
        </p:nvPicPr>
        <p:blipFill>
          <a:blip r:embed="rId2" cstate="print"/>
          <a:stretch>
            <a:fillRect/>
          </a:stretch>
        </p:blipFill>
        <p:spPr>
          <a:xfrm>
            <a:off x="6786578" y="5929330"/>
            <a:ext cx="2043105" cy="64042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68763" cy="4421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78363" y="1600200"/>
            <a:ext cx="4070350" cy="4421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sldNum" sz="quarter" idx="10"/>
          </p:nvPr>
        </p:nvSpPr>
        <p:spPr>
          <a:ln/>
        </p:spPr>
        <p:txBody>
          <a:bodyPr/>
          <a:lstStyle>
            <a:lvl1pPr>
              <a:defRPr/>
            </a:lvl1pPr>
          </a:lstStyle>
          <a:p>
            <a:pPr>
              <a:defRPr/>
            </a:pPr>
            <a:r>
              <a:rPr lang="en-US" altLang="zh-CN"/>
              <a:t> -</a:t>
            </a:r>
            <a:fld id="{67D4DC9C-B1AC-476A-B1BC-E9DE1E597664}" type="slidenum">
              <a:rPr lang="en-US" altLang="zh-CN"/>
              <a:pPr>
                <a:defRPr/>
              </a:pPr>
              <a:t>‹#›</a:t>
            </a:fld>
            <a:endParaRPr lang="en-US" altLang="zh-CN"/>
          </a:p>
        </p:txBody>
      </p:sp>
      <p:pic>
        <p:nvPicPr>
          <p:cNvPr id="6" name="图片 5" descr="1.jpg"/>
          <p:cNvPicPr>
            <a:picLocks noChangeAspect="1"/>
          </p:cNvPicPr>
          <p:nvPr userDrawn="1"/>
        </p:nvPicPr>
        <p:blipFill>
          <a:blip r:embed="rId2" cstate="print"/>
          <a:stretch>
            <a:fillRect/>
          </a:stretch>
        </p:blipFill>
        <p:spPr>
          <a:xfrm>
            <a:off x="6786578" y="5929330"/>
            <a:ext cx="2043105" cy="64042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sldNum" sz="quarter" idx="10"/>
          </p:nvPr>
        </p:nvSpPr>
        <p:spPr>
          <a:ln/>
        </p:spPr>
        <p:txBody>
          <a:bodyPr/>
          <a:lstStyle>
            <a:lvl1pPr>
              <a:defRPr/>
            </a:lvl1pPr>
          </a:lstStyle>
          <a:p>
            <a:pPr>
              <a:defRPr/>
            </a:pPr>
            <a:r>
              <a:rPr lang="en-US" altLang="zh-CN"/>
              <a:t> -</a:t>
            </a:r>
            <a:fld id="{29CA3FA5-7C22-4B08-8E37-27A60C1C0629}" type="slidenum">
              <a:rPr lang="en-US" altLang="zh-CN"/>
              <a:pPr>
                <a:defRPr/>
              </a:pPr>
              <a:t>‹#›</a:t>
            </a:fld>
            <a:endParaRPr lang="en-US" altLang="zh-CN"/>
          </a:p>
        </p:txBody>
      </p:sp>
      <p:pic>
        <p:nvPicPr>
          <p:cNvPr id="8" name="图片 7" descr="1.jpg"/>
          <p:cNvPicPr>
            <a:picLocks noChangeAspect="1"/>
          </p:cNvPicPr>
          <p:nvPr userDrawn="1"/>
        </p:nvPicPr>
        <p:blipFill>
          <a:blip r:embed="rId2" cstate="print"/>
          <a:stretch>
            <a:fillRect/>
          </a:stretch>
        </p:blipFill>
        <p:spPr>
          <a:xfrm>
            <a:off x="6786578" y="5929330"/>
            <a:ext cx="2043105" cy="64042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a:ln/>
        </p:spPr>
        <p:txBody>
          <a:bodyPr/>
          <a:lstStyle>
            <a:lvl1pPr>
              <a:defRPr/>
            </a:lvl1pPr>
          </a:lstStyle>
          <a:p>
            <a:pPr>
              <a:defRPr/>
            </a:pPr>
            <a:r>
              <a:rPr lang="en-US" altLang="zh-CN"/>
              <a:t> -</a:t>
            </a:r>
            <a:fld id="{93A30009-8AB7-431F-98DE-6430DB20A69C}" type="slidenum">
              <a:rPr lang="en-US" altLang="zh-CN"/>
              <a:pPr>
                <a:defRPr/>
              </a:pPr>
              <a:t>‹#›</a:t>
            </a:fld>
            <a:endParaRPr lang="en-US" altLang="zh-CN"/>
          </a:p>
        </p:txBody>
      </p:sp>
      <p:pic>
        <p:nvPicPr>
          <p:cNvPr id="4" name="图片 3" descr="1.jpg"/>
          <p:cNvPicPr>
            <a:picLocks noChangeAspect="1"/>
          </p:cNvPicPr>
          <p:nvPr userDrawn="1"/>
        </p:nvPicPr>
        <p:blipFill>
          <a:blip r:embed="rId2" cstate="print"/>
          <a:stretch>
            <a:fillRect/>
          </a:stretch>
        </p:blipFill>
        <p:spPr>
          <a:xfrm>
            <a:off x="6786578" y="5929330"/>
            <a:ext cx="2043105" cy="64042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r>
              <a:rPr lang="en-US" altLang="zh-CN"/>
              <a:t> -</a:t>
            </a:r>
            <a:fld id="{4F77F96D-F9FE-4BBB-802D-14244871AD97}" type="slidenum">
              <a:rPr lang="en-US" altLang="zh-CN"/>
              <a:pPr>
                <a:defRPr/>
              </a:pPr>
              <a:t>‹#›</a:t>
            </a:fld>
            <a:endParaRPr lang="en-US" altLang="zh-CN"/>
          </a:p>
        </p:txBody>
      </p:sp>
      <p:pic>
        <p:nvPicPr>
          <p:cNvPr id="3" name="图片 2" descr="1.jpg"/>
          <p:cNvPicPr>
            <a:picLocks noChangeAspect="1"/>
          </p:cNvPicPr>
          <p:nvPr userDrawn="1"/>
        </p:nvPicPr>
        <p:blipFill>
          <a:blip r:embed="rId2" cstate="print"/>
          <a:stretch>
            <a:fillRect/>
          </a:stretch>
        </p:blipFill>
        <p:spPr>
          <a:xfrm>
            <a:off x="6786578" y="5929330"/>
            <a:ext cx="2043105" cy="64042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ltLang="zh-CN"/>
              <a:t> -</a:t>
            </a:r>
            <a:fld id="{FB08F8F9-4DE8-4CEB-B455-698EBD997E99}" type="slidenum">
              <a:rPr lang="en-US" altLang="zh-CN"/>
              <a:pPr>
                <a:defRPr/>
              </a:pPr>
              <a:t>‹#›</a:t>
            </a:fld>
            <a:endParaRPr lang="en-US" altLang="zh-CN"/>
          </a:p>
        </p:txBody>
      </p:sp>
      <p:pic>
        <p:nvPicPr>
          <p:cNvPr id="6" name="图片 5" descr="1.jpg"/>
          <p:cNvPicPr>
            <a:picLocks noChangeAspect="1"/>
          </p:cNvPicPr>
          <p:nvPr userDrawn="1"/>
        </p:nvPicPr>
        <p:blipFill>
          <a:blip r:embed="rId2" cstate="print"/>
          <a:stretch>
            <a:fillRect/>
          </a:stretch>
        </p:blipFill>
        <p:spPr>
          <a:xfrm>
            <a:off x="6786578" y="5929330"/>
            <a:ext cx="2043105" cy="64042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ltLang="zh-CN"/>
              <a:t> -</a:t>
            </a:r>
            <a:fld id="{08961C84-D4CB-4838-8EFE-40C3143C1A60}" type="slidenum">
              <a:rPr lang="en-US" altLang="zh-CN"/>
              <a:pPr>
                <a:defRPr/>
              </a:pPr>
              <a:t>‹#›</a:t>
            </a:fld>
            <a:endParaRPr lang="en-US" altLang="zh-CN"/>
          </a:p>
        </p:txBody>
      </p:sp>
      <p:pic>
        <p:nvPicPr>
          <p:cNvPr id="6" name="图片 5" descr="1.jpg"/>
          <p:cNvPicPr>
            <a:picLocks noChangeAspect="1"/>
          </p:cNvPicPr>
          <p:nvPr userDrawn="1"/>
        </p:nvPicPr>
        <p:blipFill>
          <a:blip r:embed="rId2" cstate="print"/>
          <a:stretch>
            <a:fillRect/>
          </a:stretch>
        </p:blipFill>
        <p:spPr>
          <a:xfrm>
            <a:off x="6786578" y="5929330"/>
            <a:ext cx="2043105" cy="64042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7499350" cy="7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91513" cy="4421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正文</a:t>
            </a:r>
          </a:p>
          <a:p>
            <a:pPr lvl="3"/>
            <a:endParaRPr lang="zh-CN" altLang="en-US" dirty="0" smtClean="0"/>
          </a:p>
          <a:p>
            <a:pPr lvl="3"/>
            <a:endParaRPr lang="zh-CN" altLang="en-US" dirty="0" smtClean="0"/>
          </a:p>
          <a:p>
            <a:pPr lvl="3"/>
            <a:endParaRPr lang="en-US" altLang="zh-CN" dirty="0" smtClean="0"/>
          </a:p>
        </p:txBody>
      </p:sp>
      <p:sp>
        <p:nvSpPr>
          <p:cNvPr id="1033" name="Rectangle 9"/>
          <p:cNvSpPr>
            <a:spLocks noGrp="1" noChangeArrowheads="1"/>
          </p:cNvSpPr>
          <p:nvPr>
            <p:ph type="sldNum" sz="quarter" idx="4"/>
          </p:nvPr>
        </p:nvSpPr>
        <p:spPr bwMode="auto">
          <a:xfrm>
            <a:off x="6804025" y="619283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kumimoji="1" sz="1600" b="1" i="1">
                <a:solidFill>
                  <a:srgbClr val="A4001B"/>
                </a:solidFill>
                <a:effectLst/>
                <a:latin typeface="仿宋_GB2312" pitchFamily="49" charset="-122"/>
                <a:ea typeface="仿宋_GB2312" pitchFamily="49" charset="-122"/>
              </a:defRPr>
            </a:lvl1pPr>
          </a:lstStyle>
          <a:p>
            <a:pPr>
              <a:defRPr/>
            </a:pPr>
            <a:r>
              <a:rPr lang="en-US" altLang="zh-CN"/>
              <a:t> -</a:t>
            </a:r>
            <a:fld id="{417853F2-E480-4449-9A20-F06ED283BA37}" type="slidenum">
              <a:rPr lang="en-US" altLang="zh-CN"/>
              <a:pPr>
                <a:defRPr/>
              </a:pPr>
              <a:t>‹#›</a:t>
            </a:fld>
            <a:endParaRPr lang="en-US" altLang="zh-CN"/>
          </a:p>
        </p:txBody>
      </p:sp>
      <p:pic>
        <p:nvPicPr>
          <p:cNvPr id="5" name="图片 4" descr="1.jpg"/>
          <p:cNvPicPr>
            <a:picLocks noChangeAspect="1"/>
          </p:cNvPicPr>
          <p:nvPr userDrawn="1"/>
        </p:nvPicPr>
        <p:blipFill>
          <a:blip r:embed="rId18" cstate="print"/>
          <a:stretch>
            <a:fillRect/>
          </a:stretch>
        </p:blipFill>
        <p:spPr>
          <a:xfrm>
            <a:off x="6786578" y="5929330"/>
            <a:ext cx="2043105" cy="640423"/>
          </a:xfrm>
          <a:prstGeom prst="rect">
            <a:avLst/>
          </a:prstGeom>
        </p:spPr>
      </p:pic>
    </p:spTree>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 id="2147483660" r:id="rId4"/>
    <p:sldLayoutId id="2147483659" r:id="rId5"/>
    <p:sldLayoutId id="2147483658" r:id="rId6"/>
    <p:sldLayoutId id="2147483657" r:id="rId7"/>
    <p:sldLayoutId id="2147483656" r:id="rId8"/>
    <p:sldLayoutId id="2147483655" r:id="rId9"/>
    <p:sldLayoutId id="2147483654" r:id="rId10"/>
    <p:sldLayoutId id="2147483653" r:id="rId11"/>
    <p:sldLayoutId id="2147483652" r:id="rId12"/>
    <p:sldLayoutId id="2147483651" r:id="rId13"/>
    <p:sldLayoutId id="2147483650" r:id="rId14"/>
    <p:sldLayoutId id="2147483649" r:id="rId15"/>
  </p:sldLayoutIdLst>
  <p:timing>
    <p:tnLst>
      <p:par>
        <p:cTn id="1" dur="indefinite" restart="never" nodeType="tmRoot"/>
      </p:par>
    </p:tnLst>
  </p:timing>
  <p:txStyles>
    <p:titleStyle>
      <a:lvl1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3000">
          <a:solidFill>
            <a:schemeClr val="tx1"/>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3000">
          <a:solidFill>
            <a:schemeClr val="tx1"/>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3000">
          <a:solidFill>
            <a:schemeClr val="tx1"/>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3000">
          <a:solidFill>
            <a:schemeClr val="tx1"/>
          </a:solidFill>
          <a:effectLst>
            <a:outerShdw blurRad="38100" dist="38100" dir="2700000" algn="tl">
              <a:srgbClr val="C0C0C0"/>
            </a:outerShdw>
          </a:effectLst>
          <a:latin typeface="Arial" charset="0"/>
          <a:ea typeface="黑体" pitchFamily="2" charset="-122"/>
        </a:defRPr>
      </a:lvl9pPr>
    </p:titleStyle>
    <p:bodyStyle>
      <a:lvl1pPr marL="342900" indent="-342900" algn="l" rtl="0" eaLnBrk="0" fontAlgn="base" hangingPunct="0">
        <a:lnSpc>
          <a:spcPct val="150000"/>
        </a:lnSpc>
        <a:spcBef>
          <a:spcPct val="20000"/>
        </a:spcBef>
        <a:spcAft>
          <a:spcPct val="0"/>
        </a:spcAft>
        <a:buFont typeface="Wingdings" pitchFamily="2" charset="2"/>
        <a:buChar char="§"/>
        <a:defRPr sz="2100">
          <a:solidFill>
            <a:srgbClr val="A4001B"/>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itchFamily="2" charset="2"/>
        <a:buChar char="Ø"/>
        <a:defRPr sz="2800">
          <a:solidFill>
            <a:srgbClr val="333399"/>
          </a:solidFill>
          <a:effectLst>
            <a:outerShdw blurRad="38100" dist="38100" dir="2700000" algn="tl">
              <a:srgbClr val="C0C0C0"/>
            </a:outerShdw>
          </a:effectLst>
          <a:latin typeface="+mn-lt"/>
          <a:ea typeface="华文细黑" pitchFamily="2" charset="-122"/>
        </a:defRPr>
      </a:lvl2pPr>
      <a:lvl3pPr marL="1143000" indent="-228600" algn="l" rtl="0" eaLnBrk="0" fontAlgn="base" hangingPunct="0">
        <a:spcBef>
          <a:spcPct val="20000"/>
        </a:spcBef>
        <a:spcAft>
          <a:spcPct val="0"/>
        </a:spcAft>
        <a:buFont typeface="Wingdings" pitchFamily="2" charset="2"/>
        <a:buChar char="æ"/>
        <a:defRPr sz="1600">
          <a:solidFill>
            <a:schemeClr val="tx1"/>
          </a:solidFill>
          <a:latin typeface="+mn-lt"/>
          <a:ea typeface="华文细黑" pitchFamily="2" charset="-122"/>
        </a:defRPr>
      </a:lvl3pPr>
      <a:lvl4pPr marL="1600200" indent="-228600" algn="l" rtl="0" eaLnBrk="0" fontAlgn="base" hangingPunct="0">
        <a:spcBef>
          <a:spcPct val="20000"/>
        </a:spcBef>
        <a:spcAft>
          <a:spcPct val="0"/>
        </a:spcAft>
        <a:buChar char="–"/>
        <a:defRPr sz="1600">
          <a:solidFill>
            <a:schemeClr val="tx1"/>
          </a:solidFill>
          <a:latin typeface="+mn-lt"/>
          <a:ea typeface="华文细黑"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宋体" pitchFamily="2" charset="-122"/>
        </a:defRPr>
      </a:lvl6pPr>
      <a:lvl7pPr marL="2971800" indent="-228600" algn="l" rtl="0" fontAlgn="base">
        <a:spcBef>
          <a:spcPct val="20000"/>
        </a:spcBef>
        <a:spcAft>
          <a:spcPct val="0"/>
        </a:spcAft>
        <a:buChar char="»"/>
        <a:defRPr sz="2000">
          <a:solidFill>
            <a:schemeClr val="tx1"/>
          </a:solidFill>
          <a:latin typeface="+mn-lt"/>
          <a:ea typeface="宋体" pitchFamily="2" charset="-122"/>
        </a:defRPr>
      </a:lvl7pPr>
      <a:lvl8pPr marL="3429000" indent="-228600" algn="l" rtl="0" fontAlgn="base">
        <a:spcBef>
          <a:spcPct val="20000"/>
        </a:spcBef>
        <a:spcAft>
          <a:spcPct val="0"/>
        </a:spcAft>
        <a:buChar char="»"/>
        <a:defRPr sz="2000">
          <a:solidFill>
            <a:schemeClr val="tx1"/>
          </a:solidFill>
          <a:latin typeface="+mn-lt"/>
          <a:ea typeface="宋体" pitchFamily="2" charset="-122"/>
        </a:defRPr>
      </a:lvl8pPr>
      <a:lvl9pPr marL="3886200" indent="-228600" algn="l" rtl="0" fontAlgn="base">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Grp="1" noChangeArrowheads="1"/>
          </p:cNvSpPr>
          <p:nvPr>
            <p:ph type="body" idx="1"/>
          </p:nvPr>
        </p:nvSpPr>
        <p:spPr>
          <a:xfrm>
            <a:off x="428596" y="3143248"/>
            <a:ext cx="8229600" cy="1225550"/>
          </a:xfrm>
        </p:spPr>
        <p:txBody>
          <a:bodyPr/>
          <a:lstStyle/>
          <a:p>
            <a:pPr algn="ctr" eaLnBrk="1" hangingPunct="1">
              <a:buNone/>
              <a:defRPr/>
            </a:pPr>
            <a:r>
              <a:rPr lang="zh-CN" altLang="en-US" sz="4000" dirty="0" smtClean="0"/>
              <a:t>第</a:t>
            </a:r>
            <a:r>
              <a:rPr lang="en-US" sz="4000" dirty="0" smtClean="0"/>
              <a:t>12</a:t>
            </a:r>
            <a:r>
              <a:rPr lang="zh-CN" altLang="en-US" sz="4000" dirty="0" smtClean="0"/>
              <a:t>章 保护企业网安全</a:t>
            </a:r>
            <a:endParaRPr lang="zh-CN" altLang="en-US" sz="3800" b="1" dirty="0" smtClean="0">
              <a:solidFill>
                <a:schemeClr val="tx1"/>
              </a:solidFill>
              <a:ea typeface="华文中宋" pitchFamily="2" charset="-122"/>
            </a:endParaRPr>
          </a:p>
        </p:txBody>
      </p:sp>
      <p:sp>
        <p:nvSpPr>
          <p:cNvPr id="3" name="Rectangle 5"/>
          <p:cNvSpPr txBox="1">
            <a:spLocks noChangeArrowheads="1"/>
          </p:cNvSpPr>
          <p:nvPr/>
        </p:nvSpPr>
        <p:spPr bwMode="auto">
          <a:xfrm>
            <a:off x="0" y="1000108"/>
            <a:ext cx="5357850" cy="1225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50000"/>
              </a:lnSpc>
              <a:spcBef>
                <a:spcPct val="20000"/>
              </a:spcBef>
              <a:spcAft>
                <a:spcPct val="0"/>
              </a:spcAft>
              <a:buClrTx/>
              <a:buSzTx/>
              <a:buFont typeface="Wingdings" pitchFamily="2" charset="2"/>
              <a:buNone/>
              <a:tabLst/>
              <a:defRPr/>
            </a:pPr>
            <a:r>
              <a:rPr lang="en-US" altLang="zh-CN" sz="4000" b="1" kern="0" dirty="0" smtClean="0">
                <a:effectLst>
                  <a:outerShdw blurRad="38100" dist="38100" dir="2700000" algn="tl">
                    <a:srgbClr val="C0C0C0"/>
                  </a:outerShdw>
                </a:effectLst>
                <a:latin typeface="+mn-ea"/>
                <a:ea typeface="+mn-ea"/>
              </a:rPr>
              <a:t>《</a:t>
            </a:r>
            <a:r>
              <a:rPr lang="zh-CN" altLang="en-US" sz="4000" b="1" kern="0" dirty="0" smtClean="0">
                <a:effectLst>
                  <a:outerShdw blurRad="38100" dist="38100" dir="2700000" algn="tl">
                    <a:srgbClr val="C0C0C0"/>
                  </a:outerShdw>
                </a:effectLst>
                <a:latin typeface="+mn-ea"/>
                <a:ea typeface="+mn-ea"/>
              </a:rPr>
              <a:t>网络互联网技术</a:t>
            </a:r>
            <a:r>
              <a:rPr lang="en-US" altLang="zh-CN" sz="4000" b="1" kern="0" dirty="0" smtClean="0">
                <a:effectLst>
                  <a:outerShdw blurRad="38100" dist="38100" dir="2700000" algn="tl">
                    <a:srgbClr val="C0C0C0"/>
                  </a:outerShdw>
                </a:effectLst>
                <a:latin typeface="+mn-ea"/>
                <a:ea typeface="+mn-ea"/>
              </a:rPr>
              <a:t>》</a:t>
            </a:r>
            <a:endParaRPr kumimoji="0" lang="zh-CN" altLang="en-US" sz="3800" b="1" i="0" u="none" strike="noStrike" kern="0" cap="none" spc="0" normalizeH="0" baseline="0" noProof="0" dirty="0" smtClean="0">
              <a:ln>
                <a:noFill/>
              </a:ln>
              <a:effectLst>
                <a:outerShdw blurRad="38100" dist="38100" dir="2700000" algn="tl">
                  <a:srgbClr val="C0C0C0"/>
                </a:outerShdw>
              </a:effectLst>
              <a:uLnTx/>
              <a:uFillTx/>
              <a:latin typeface="+mn-ea"/>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交换机端口安全概述</a:t>
            </a:r>
            <a:endParaRPr lang="zh-CN" altLang="en-US" dirty="0"/>
          </a:p>
        </p:txBody>
      </p:sp>
      <p:sp>
        <p:nvSpPr>
          <p:cNvPr id="3" name="内容占位符 2"/>
          <p:cNvSpPr>
            <a:spLocks noGrp="1"/>
          </p:cNvSpPr>
          <p:nvPr>
            <p:ph idx="1"/>
          </p:nvPr>
        </p:nvSpPr>
        <p:spPr>
          <a:xfrm>
            <a:off x="457201" y="1285860"/>
            <a:ext cx="7829576" cy="4421188"/>
          </a:xfrm>
        </p:spPr>
        <p:txBody>
          <a:bodyPr/>
          <a:lstStyle/>
          <a:p>
            <a:pPr>
              <a:defRPr/>
            </a:pPr>
            <a:r>
              <a:rPr lang="zh-CN" altLang="en-US" dirty="0" smtClean="0"/>
              <a:t>如果用户操作超出端口安全允许的操作范围，这种现象称之为违例。</a:t>
            </a:r>
            <a:endParaRPr lang="en-US" altLang="zh-CN" dirty="0" smtClean="0"/>
          </a:p>
          <a:p>
            <a:pPr>
              <a:defRPr/>
            </a:pPr>
            <a:r>
              <a:rPr lang="zh-CN" altLang="en-US" dirty="0" smtClean="0"/>
              <a:t>当违例产生时，有下面</a:t>
            </a:r>
            <a:r>
              <a:rPr lang="en-US" altLang="zh-CN" dirty="0" smtClean="0"/>
              <a:t>3</a:t>
            </a:r>
            <a:r>
              <a:rPr lang="zh-CN" altLang="en-US" dirty="0" smtClean="0"/>
              <a:t>种违例的处理模式：</a:t>
            </a:r>
          </a:p>
          <a:p>
            <a:pPr lvl="1">
              <a:defRPr/>
            </a:pPr>
            <a:r>
              <a:rPr lang="en-US" dirty="0" smtClean="0"/>
              <a:t>Protect</a:t>
            </a:r>
            <a:r>
              <a:rPr lang="zh-CN" altLang="en-US" dirty="0" smtClean="0"/>
              <a:t>：安全端口将丢弃未知名地址</a:t>
            </a:r>
            <a:r>
              <a:rPr lang="en-US" dirty="0" smtClean="0"/>
              <a:t>(</a:t>
            </a:r>
            <a:r>
              <a:rPr lang="zh-CN" altLang="en-US" dirty="0" smtClean="0"/>
              <a:t>不是该端口的安全地址中的任何一个</a:t>
            </a:r>
            <a:r>
              <a:rPr lang="en-US" dirty="0" smtClean="0"/>
              <a:t>)</a:t>
            </a:r>
            <a:r>
              <a:rPr lang="zh-CN" altLang="en-US" dirty="0" smtClean="0"/>
              <a:t>的包</a:t>
            </a:r>
          </a:p>
          <a:p>
            <a:pPr lvl="1">
              <a:defRPr/>
            </a:pPr>
            <a:r>
              <a:rPr lang="en-US" dirty="0" smtClean="0"/>
              <a:t>Restrict</a:t>
            </a:r>
            <a:r>
              <a:rPr lang="zh-CN" altLang="en-US" dirty="0" smtClean="0"/>
              <a:t>：交换机不但丢弃接收到的帧（</a:t>
            </a:r>
            <a:r>
              <a:rPr lang="en-US" dirty="0" smtClean="0"/>
              <a:t>MAC</a:t>
            </a:r>
            <a:r>
              <a:rPr lang="zh-CN" altLang="en-US" dirty="0" smtClean="0"/>
              <a:t>地址不在安全地址表中），而且将发送一个</a:t>
            </a:r>
            <a:r>
              <a:rPr lang="en-US" dirty="0" smtClean="0"/>
              <a:t>SNMP Trap</a:t>
            </a:r>
            <a:r>
              <a:rPr lang="zh-CN" altLang="en-US" dirty="0" smtClean="0"/>
              <a:t>报文，给网管</a:t>
            </a:r>
          </a:p>
          <a:p>
            <a:pPr lvl="1">
              <a:defRPr/>
            </a:pPr>
            <a:r>
              <a:rPr lang="en-US" dirty="0" smtClean="0"/>
              <a:t>Shutdown</a:t>
            </a:r>
            <a:r>
              <a:rPr lang="zh-CN" altLang="en-US" dirty="0" smtClean="0"/>
              <a:t>：交换机将丢弃接收到的帧（</a:t>
            </a:r>
            <a:r>
              <a:rPr lang="en-US" dirty="0" smtClean="0"/>
              <a:t>MAC</a:t>
            </a:r>
            <a:r>
              <a:rPr lang="zh-CN" altLang="en-US" dirty="0" smtClean="0"/>
              <a:t>地址不在安全地址表中），发送一个</a:t>
            </a:r>
            <a:r>
              <a:rPr lang="en-US" dirty="0" smtClean="0"/>
              <a:t>SNMP Trap</a:t>
            </a:r>
            <a:r>
              <a:rPr lang="zh-CN" altLang="en-US" dirty="0" smtClean="0"/>
              <a:t>报文，而且将端口关闭。</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端口安全的配置</a:t>
            </a:r>
            <a:endParaRPr lang="zh-CN" altLang="en-US" dirty="0"/>
          </a:p>
        </p:txBody>
      </p:sp>
      <p:sp>
        <p:nvSpPr>
          <p:cNvPr id="3" name="内容占位符 2"/>
          <p:cNvSpPr>
            <a:spLocks noGrp="1"/>
          </p:cNvSpPr>
          <p:nvPr>
            <p:ph idx="1"/>
          </p:nvPr>
        </p:nvSpPr>
        <p:spPr>
          <a:xfrm>
            <a:off x="457200" y="2000250"/>
            <a:ext cx="8291513" cy="4021138"/>
          </a:xfrm>
        </p:spPr>
        <p:txBody>
          <a:bodyPr/>
          <a:lstStyle/>
          <a:p>
            <a:pPr lvl="1">
              <a:defRPr/>
            </a:pPr>
            <a:r>
              <a:rPr lang="zh-CN" altLang="en-US" dirty="0" smtClean="0"/>
              <a:t>打开该接口的端口安全功能</a:t>
            </a:r>
            <a:endParaRPr lang="en-US" altLang="zh-CN" dirty="0" smtClean="0"/>
          </a:p>
          <a:p>
            <a:pPr lvl="1">
              <a:defRPr/>
            </a:pPr>
            <a:endParaRPr lang="en-US" altLang="zh-CN" dirty="0" smtClean="0"/>
          </a:p>
          <a:p>
            <a:pPr lvl="1">
              <a:defRPr/>
            </a:pPr>
            <a:endParaRPr lang="en-US" altLang="zh-CN" dirty="0" smtClean="0"/>
          </a:p>
          <a:p>
            <a:pPr lvl="1">
              <a:defRPr/>
            </a:pPr>
            <a:r>
              <a:rPr lang="zh-CN" altLang="en-US" dirty="0" smtClean="0"/>
              <a:t>设置接口上安全地址的最大个数</a:t>
            </a:r>
            <a:endParaRPr lang="en-US" altLang="zh-CN" dirty="0" smtClean="0"/>
          </a:p>
          <a:p>
            <a:pPr lvl="1">
              <a:defRPr/>
            </a:pPr>
            <a:endParaRPr lang="en-US" altLang="zh-CN" dirty="0" smtClean="0"/>
          </a:p>
          <a:p>
            <a:pPr lvl="1">
              <a:defRPr/>
            </a:pPr>
            <a:endParaRPr lang="en-US" altLang="zh-CN" dirty="0" smtClean="0"/>
          </a:p>
          <a:p>
            <a:pPr lvl="1">
              <a:defRPr/>
            </a:pPr>
            <a:r>
              <a:rPr lang="zh-CN" altLang="en-US" dirty="0" smtClean="0"/>
              <a:t>配置处理违例的方式</a:t>
            </a:r>
            <a:endParaRPr lang="zh-CN" altLang="en-US" dirty="0"/>
          </a:p>
        </p:txBody>
      </p:sp>
      <p:sp>
        <p:nvSpPr>
          <p:cNvPr id="11268" name="Rectangle 4"/>
          <p:cNvSpPr>
            <a:spLocks noChangeArrowheads="1"/>
          </p:cNvSpPr>
          <p:nvPr/>
        </p:nvSpPr>
        <p:spPr bwMode="auto">
          <a:xfrm>
            <a:off x="428625" y="1285875"/>
            <a:ext cx="4302125" cy="336550"/>
          </a:xfrm>
          <a:prstGeom prst="rect">
            <a:avLst/>
          </a:prstGeom>
          <a:noFill/>
          <a:ln w="9525">
            <a:noFill/>
            <a:miter lim="800000"/>
            <a:headEnd/>
            <a:tailEnd/>
          </a:ln>
        </p:spPr>
        <p:txBody>
          <a:bodyPr lIns="92075" tIns="46038" rIns="92075" bIns="46038">
            <a:spAutoFit/>
          </a:bodyPr>
          <a:lstStyle/>
          <a:p>
            <a:pPr eaLnBrk="0" hangingPunct="0">
              <a:lnSpc>
                <a:spcPct val="100000"/>
              </a:lnSpc>
              <a:buFontTx/>
              <a:buNone/>
            </a:pPr>
            <a:r>
              <a:rPr lang="en-US" altLang="zh-CN" sz="1600" b="1">
                <a:effectLst/>
                <a:ea typeface="宋体" pitchFamily="2" charset="-122"/>
              </a:rPr>
              <a:t>Switch(conifg-if)</a:t>
            </a:r>
            <a:r>
              <a:rPr lang="en-GB" altLang="zh-CN" sz="1600" b="1">
                <a:effectLst/>
                <a:ea typeface="宋体" pitchFamily="2" charset="-122"/>
              </a:rPr>
              <a:t>#</a:t>
            </a:r>
          </a:p>
        </p:txBody>
      </p:sp>
      <p:sp>
        <p:nvSpPr>
          <p:cNvPr id="5" name="Rectangle 5"/>
          <p:cNvSpPr>
            <a:spLocks noChangeArrowheads="1"/>
          </p:cNvSpPr>
          <p:nvPr/>
        </p:nvSpPr>
        <p:spPr bwMode="auto">
          <a:xfrm>
            <a:off x="482600" y="1630363"/>
            <a:ext cx="8159750" cy="369887"/>
          </a:xfrm>
          <a:prstGeom prst="rect">
            <a:avLst/>
          </a:prstGeom>
          <a:solidFill>
            <a:schemeClr val="bg1"/>
          </a:solidFill>
          <a:ln w="12700">
            <a:solidFill>
              <a:schemeClr val="tx1"/>
            </a:solidFill>
            <a:miter lim="800000"/>
            <a:headEnd/>
            <a:tailEnd/>
          </a:ln>
          <a:effectLst>
            <a:outerShdw dist="17961" dir="2700000" algn="ctr" rotWithShape="0">
              <a:schemeClr val="bg2"/>
            </a:outerShdw>
          </a:effectLst>
        </p:spPr>
        <p:txBody>
          <a:bodyPr lIns="92075" tIns="46038" rIns="92075" bIns="46038">
            <a:spAutoFit/>
          </a:bodyPr>
          <a:lstStyle/>
          <a:p>
            <a:pPr algn="just" eaLnBrk="0" hangingPunct="0">
              <a:lnSpc>
                <a:spcPct val="100000"/>
              </a:lnSpc>
              <a:spcBef>
                <a:spcPct val="0"/>
              </a:spcBef>
              <a:buFontTx/>
              <a:buNone/>
              <a:tabLst>
                <a:tab pos="7654925" algn="r"/>
              </a:tabLst>
              <a:defRPr/>
            </a:pPr>
            <a:r>
              <a:rPr lang="en-US" sz="1800" b="1" dirty="0" err="1">
                <a:effectLst/>
              </a:rPr>
              <a:t>switchport</a:t>
            </a:r>
            <a:r>
              <a:rPr lang="en-US" sz="1800" b="1" dirty="0">
                <a:effectLst/>
              </a:rPr>
              <a:t> port-security</a:t>
            </a:r>
            <a:endParaRPr lang="en-GB" sz="1800" i="1" dirty="0">
              <a:effectLst/>
              <a:latin typeface="Arial" pitchFamily="34" charset="0"/>
              <a:ea typeface="宋体" pitchFamily="2" charset="-122"/>
              <a:cs typeface="Arial" pitchFamily="34" charset="0"/>
            </a:endParaRPr>
          </a:p>
        </p:txBody>
      </p:sp>
      <p:sp>
        <p:nvSpPr>
          <p:cNvPr id="11270" name="Rectangle 4"/>
          <p:cNvSpPr>
            <a:spLocks noChangeArrowheads="1"/>
          </p:cNvSpPr>
          <p:nvPr/>
        </p:nvSpPr>
        <p:spPr bwMode="auto">
          <a:xfrm>
            <a:off x="446088" y="2441575"/>
            <a:ext cx="4302125" cy="336550"/>
          </a:xfrm>
          <a:prstGeom prst="rect">
            <a:avLst/>
          </a:prstGeom>
          <a:noFill/>
          <a:ln w="9525">
            <a:noFill/>
            <a:miter lim="800000"/>
            <a:headEnd/>
            <a:tailEnd/>
          </a:ln>
        </p:spPr>
        <p:txBody>
          <a:bodyPr lIns="92075" tIns="46038" rIns="92075" bIns="46038">
            <a:spAutoFit/>
          </a:bodyPr>
          <a:lstStyle/>
          <a:p>
            <a:pPr eaLnBrk="0" hangingPunct="0">
              <a:lnSpc>
                <a:spcPct val="100000"/>
              </a:lnSpc>
              <a:buFontTx/>
              <a:buNone/>
            </a:pPr>
            <a:r>
              <a:rPr lang="en-US" altLang="zh-CN" sz="1600" b="1">
                <a:effectLst/>
                <a:ea typeface="宋体" pitchFamily="2" charset="-122"/>
              </a:rPr>
              <a:t>Switch(conifg-if)</a:t>
            </a:r>
            <a:r>
              <a:rPr lang="en-GB" altLang="zh-CN" sz="1600" b="1">
                <a:effectLst/>
                <a:ea typeface="宋体" pitchFamily="2" charset="-122"/>
              </a:rPr>
              <a:t>#</a:t>
            </a:r>
          </a:p>
        </p:txBody>
      </p:sp>
      <p:sp>
        <p:nvSpPr>
          <p:cNvPr id="7" name="Rectangle 5"/>
          <p:cNvSpPr>
            <a:spLocks noChangeArrowheads="1"/>
          </p:cNvSpPr>
          <p:nvPr/>
        </p:nvSpPr>
        <p:spPr bwMode="auto">
          <a:xfrm>
            <a:off x="500063" y="2786063"/>
            <a:ext cx="8159750" cy="369887"/>
          </a:xfrm>
          <a:prstGeom prst="rect">
            <a:avLst/>
          </a:prstGeom>
          <a:solidFill>
            <a:schemeClr val="bg1"/>
          </a:solidFill>
          <a:ln w="12700">
            <a:solidFill>
              <a:schemeClr val="tx1"/>
            </a:solidFill>
            <a:miter lim="800000"/>
            <a:headEnd/>
            <a:tailEnd/>
          </a:ln>
          <a:effectLst>
            <a:outerShdw dist="17961" dir="2700000" algn="ctr" rotWithShape="0">
              <a:schemeClr val="bg2"/>
            </a:outerShdw>
          </a:effectLst>
        </p:spPr>
        <p:txBody>
          <a:bodyPr lIns="92075" tIns="46038" rIns="92075" bIns="46038">
            <a:spAutoFit/>
          </a:bodyPr>
          <a:lstStyle/>
          <a:p>
            <a:pPr algn="just" eaLnBrk="0" hangingPunct="0">
              <a:lnSpc>
                <a:spcPct val="100000"/>
              </a:lnSpc>
              <a:spcBef>
                <a:spcPct val="0"/>
              </a:spcBef>
              <a:buFontTx/>
              <a:buNone/>
              <a:tabLst>
                <a:tab pos="7654925" algn="r"/>
              </a:tabLst>
              <a:defRPr/>
            </a:pPr>
            <a:r>
              <a:rPr lang="en-US" sz="1800" b="1" dirty="0"/>
              <a:t> </a:t>
            </a:r>
            <a:r>
              <a:rPr lang="en-US" sz="1800" b="1" dirty="0" err="1">
                <a:effectLst/>
              </a:rPr>
              <a:t>switchport</a:t>
            </a:r>
            <a:r>
              <a:rPr lang="en-US" sz="1800" b="1" dirty="0">
                <a:effectLst/>
              </a:rPr>
              <a:t> port-security maximum</a:t>
            </a:r>
            <a:r>
              <a:rPr lang="en-US" sz="1800" dirty="0">
                <a:effectLst/>
              </a:rPr>
              <a:t> </a:t>
            </a:r>
            <a:r>
              <a:rPr lang="en-US" sz="1800" i="1" dirty="0">
                <a:effectLst/>
              </a:rPr>
              <a:t>number</a:t>
            </a:r>
            <a:endParaRPr lang="en-GB" sz="1800" i="1" dirty="0">
              <a:effectLst/>
              <a:latin typeface="Arial" pitchFamily="34" charset="0"/>
              <a:ea typeface="宋体" pitchFamily="2" charset="-122"/>
              <a:cs typeface="Arial" pitchFamily="34" charset="0"/>
            </a:endParaRPr>
          </a:p>
        </p:txBody>
      </p:sp>
      <p:sp>
        <p:nvSpPr>
          <p:cNvPr id="11272" name="Rectangle 4"/>
          <p:cNvSpPr>
            <a:spLocks noChangeArrowheads="1"/>
          </p:cNvSpPr>
          <p:nvPr/>
        </p:nvSpPr>
        <p:spPr bwMode="auto">
          <a:xfrm>
            <a:off x="446088" y="3656013"/>
            <a:ext cx="4302125" cy="336550"/>
          </a:xfrm>
          <a:prstGeom prst="rect">
            <a:avLst/>
          </a:prstGeom>
          <a:noFill/>
          <a:ln w="9525">
            <a:noFill/>
            <a:miter lim="800000"/>
            <a:headEnd/>
            <a:tailEnd/>
          </a:ln>
        </p:spPr>
        <p:txBody>
          <a:bodyPr lIns="92075" tIns="46038" rIns="92075" bIns="46038">
            <a:spAutoFit/>
          </a:bodyPr>
          <a:lstStyle/>
          <a:p>
            <a:pPr eaLnBrk="0" hangingPunct="0">
              <a:lnSpc>
                <a:spcPct val="100000"/>
              </a:lnSpc>
              <a:buFontTx/>
              <a:buNone/>
            </a:pPr>
            <a:r>
              <a:rPr lang="en-US" altLang="zh-CN" sz="1600" b="1">
                <a:effectLst/>
                <a:ea typeface="宋体" pitchFamily="2" charset="-122"/>
              </a:rPr>
              <a:t>Switch(conifg-if)</a:t>
            </a:r>
            <a:r>
              <a:rPr lang="en-GB" altLang="zh-CN" sz="1600" b="1">
                <a:effectLst/>
                <a:ea typeface="宋体" pitchFamily="2" charset="-122"/>
              </a:rPr>
              <a:t>#</a:t>
            </a:r>
          </a:p>
        </p:txBody>
      </p:sp>
      <p:sp>
        <p:nvSpPr>
          <p:cNvPr id="9" name="Rectangle 5"/>
          <p:cNvSpPr>
            <a:spLocks noChangeArrowheads="1"/>
          </p:cNvSpPr>
          <p:nvPr/>
        </p:nvSpPr>
        <p:spPr bwMode="auto">
          <a:xfrm>
            <a:off x="500063" y="4000500"/>
            <a:ext cx="8159750" cy="457200"/>
          </a:xfrm>
          <a:prstGeom prst="rect">
            <a:avLst/>
          </a:prstGeom>
          <a:solidFill>
            <a:schemeClr val="bg1"/>
          </a:solidFill>
          <a:ln w="12700">
            <a:solidFill>
              <a:schemeClr val="tx1"/>
            </a:solidFill>
            <a:miter lim="800000"/>
            <a:headEnd/>
            <a:tailEnd/>
          </a:ln>
          <a:effectLst>
            <a:outerShdw dist="17961" dir="2700000" algn="ctr" rotWithShape="0">
              <a:schemeClr val="bg2"/>
            </a:outerShdw>
          </a:effectLst>
        </p:spPr>
        <p:txBody>
          <a:bodyPr lIns="92075" tIns="46038" rIns="92075" bIns="46038">
            <a:spAutoFit/>
          </a:bodyPr>
          <a:lstStyle/>
          <a:p>
            <a:pPr>
              <a:defRPr/>
            </a:pPr>
            <a:r>
              <a:rPr lang="en-US" sz="1800" b="1" dirty="0">
                <a:effectLst/>
              </a:rPr>
              <a:t> </a:t>
            </a:r>
            <a:r>
              <a:rPr lang="en-US" sz="1800" b="1" dirty="0" err="1">
                <a:effectLst/>
              </a:rPr>
              <a:t>switchport</a:t>
            </a:r>
            <a:r>
              <a:rPr lang="en-US" sz="1800" b="1" dirty="0">
                <a:effectLst/>
              </a:rPr>
              <a:t> port-security violation { protect | restrict | shutdown }</a:t>
            </a:r>
            <a:endParaRPr lang="zh-CN" altLang="en-US" sz="1800" dirty="0">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dirty="0" smtClean="0">
                <a:effectLst/>
              </a:rPr>
              <a:t>配置安全端口上的安全地址</a:t>
            </a:r>
          </a:p>
        </p:txBody>
      </p:sp>
      <p:sp>
        <p:nvSpPr>
          <p:cNvPr id="3" name="内容占位符 2"/>
          <p:cNvSpPr>
            <a:spLocks noGrp="1"/>
          </p:cNvSpPr>
          <p:nvPr>
            <p:ph idx="1"/>
          </p:nvPr>
        </p:nvSpPr>
        <p:spPr>
          <a:xfrm>
            <a:off x="457200" y="1857359"/>
            <a:ext cx="8291513" cy="3949700"/>
          </a:xfrm>
        </p:spPr>
        <p:txBody>
          <a:bodyPr/>
          <a:lstStyle/>
          <a:p>
            <a:pPr lvl="1">
              <a:defRPr/>
            </a:pPr>
            <a:endParaRPr lang="en-US" altLang="zh-CN" dirty="0" smtClean="0"/>
          </a:p>
          <a:p>
            <a:pPr lvl="1">
              <a:defRPr/>
            </a:pPr>
            <a:r>
              <a:rPr lang="zh-CN" altLang="en-US" dirty="0" smtClean="0"/>
              <a:t>配置安全端口上的安全地址</a:t>
            </a:r>
            <a:endParaRPr lang="en-US" altLang="zh-CN" dirty="0" smtClean="0"/>
          </a:p>
          <a:p>
            <a:pPr lvl="1">
              <a:defRPr/>
            </a:pPr>
            <a:endParaRPr lang="en-US" altLang="zh-CN" dirty="0" smtClean="0"/>
          </a:p>
          <a:p>
            <a:pPr lvl="1">
              <a:defRPr/>
            </a:pPr>
            <a:endParaRPr lang="en-US" altLang="zh-CN" dirty="0" smtClean="0"/>
          </a:p>
          <a:p>
            <a:pPr lvl="1">
              <a:defRPr/>
            </a:pPr>
            <a:r>
              <a:rPr lang="zh-CN" altLang="en-US" dirty="0" smtClean="0"/>
              <a:t>当端口由于违规操作而进入“</a:t>
            </a:r>
            <a:r>
              <a:rPr lang="en-US" altLang="zh-CN" dirty="0" smtClean="0"/>
              <a:t>err-disabled”</a:t>
            </a:r>
            <a:r>
              <a:rPr lang="zh-CN" altLang="en-US" dirty="0" smtClean="0"/>
              <a:t>状态后，必须在全局模式下使用如下命令手工将其恢复为</a:t>
            </a:r>
            <a:r>
              <a:rPr lang="en-US" altLang="zh-CN" dirty="0" smtClean="0"/>
              <a:t>UP</a:t>
            </a:r>
            <a:r>
              <a:rPr lang="zh-CN" altLang="en-US" dirty="0" smtClean="0"/>
              <a:t>状态</a:t>
            </a:r>
            <a:endParaRPr lang="en-US" altLang="zh-CN" dirty="0" smtClean="0"/>
          </a:p>
          <a:p>
            <a:pPr lvl="1">
              <a:defRPr/>
            </a:pPr>
            <a:r>
              <a:rPr lang="zh-CN" altLang="en-US" dirty="0" smtClean="0"/>
              <a:t>使用</a:t>
            </a:r>
            <a:r>
              <a:rPr lang="en-US" altLang="zh-CN" dirty="0" smtClean="0"/>
              <a:t>err-disabled</a:t>
            </a:r>
            <a:r>
              <a:rPr lang="zh-CN" altLang="en-US" dirty="0" smtClean="0"/>
              <a:t>命令后所有的违例端口都会被恢复</a:t>
            </a:r>
            <a:endParaRPr lang="en-US" altLang="zh-CN" dirty="0" smtClean="0"/>
          </a:p>
          <a:p>
            <a:pPr lvl="1">
              <a:defRPr/>
            </a:pPr>
            <a:endParaRPr lang="en-US" altLang="zh-CN" dirty="0" smtClean="0"/>
          </a:p>
          <a:p>
            <a:pPr lvl="1">
              <a:defRPr/>
            </a:pPr>
            <a:endParaRPr lang="en-US" altLang="zh-CN" dirty="0" smtClean="0"/>
          </a:p>
          <a:p>
            <a:pPr lvl="1">
              <a:defRPr/>
            </a:pPr>
            <a:r>
              <a:rPr lang="zh-CN" altLang="en-US" dirty="0" smtClean="0"/>
              <a:t>设置端口从</a:t>
            </a:r>
            <a:r>
              <a:rPr lang="en-US" dirty="0" smtClean="0"/>
              <a:t>“err-disabled”</a:t>
            </a:r>
            <a:r>
              <a:rPr lang="zh-CN" altLang="en-US" dirty="0" smtClean="0"/>
              <a:t>状态自动恢复所等待的时间</a:t>
            </a:r>
            <a:endParaRPr lang="zh-CN" altLang="en-US" dirty="0"/>
          </a:p>
        </p:txBody>
      </p:sp>
      <p:sp>
        <p:nvSpPr>
          <p:cNvPr id="12292" name="Rectangle 4"/>
          <p:cNvSpPr>
            <a:spLocks noChangeArrowheads="1"/>
          </p:cNvSpPr>
          <p:nvPr/>
        </p:nvSpPr>
        <p:spPr bwMode="auto">
          <a:xfrm>
            <a:off x="428625" y="1071546"/>
            <a:ext cx="4302125" cy="336550"/>
          </a:xfrm>
          <a:prstGeom prst="rect">
            <a:avLst/>
          </a:prstGeom>
          <a:noFill/>
          <a:ln w="9525">
            <a:noFill/>
            <a:miter lim="800000"/>
            <a:headEnd/>
            <a:tailEnd/>
          </a:ln>
        </p:spPr>
        <p:txBody>
          <a:bodyPr lIns="92075" tIns="46038" rIns="92075" bIns="46038">
            <a:spAutoFit/>
          </a:bodyPr>
          <a:lstStyle/>
          <a:p>
            <a:pPr eaLnBrk="0" hangingPunct="0">
              <a:lnSpc>
                <a:spcPct val="100000"/>
              </a:lnSpc>
              <a:buFontTx/>
              <a:buNone/>
            </a:pPr>
            <a:r>
              <a:rPr lang="en-US" altLang="zh-CN" sz="1600" b="1">
                <a:effectLst/>
                <a:ea typeface="宋体" pitchFamily="2" charset="-122"/>
              </a:rPr>
              <a:t>Switch(conifg-if)</a:t>
            </a:r>
            <a:r>
              <a:rPr lang="en-GB" altLang="zh-CN" sz="1600" b="1">
                <a:effectLst/>
                <a:ea typeface="宋体" pitchFamily="2" charset="-122"/>
              </a:rPr>
              <a:t>#</a:t>
            </a:r>
          </a:p>
        </p:txBody>
      </p:sp>
      <p:sp>
        <p:nvSpPr>
          <p:cNvPr id="5" name="Rectangle 5"/>
          <p:cNvSpPr>
            <a:spLocks noChangeArrowheads="1"/>
          </p:cNvSpPr>
          <p:nvPr/>
        </p:nvSpPr>
        <p:spPr bwMode="auto">
          <a:xfrm>
            <a:off x="482600" y="1416034"/>
            <a:ext cx="8159750" cy="873125"/>
          </a:xfrm>
          <a:prstGeom prst="rect">
            <a:avLst/>
          </a:prstGeom>
          <a:solidFill>
            <a:schemeClr val="bg1"/>
          </a:solidFill>
          <a:ln w="12700">
            <a:solidFill>
              <a:schemeClr val="tx1"/>
            </a:solidFill>
            <a:miter lim="800000"/>
            <a:headEnd/>
            <a:tailEnd/>
          </a:ln>
          <a:effectLst>
            <a:outerShdw dist="17961" dir="2700000" algn="ctr" rotWithShape="0">
              <a:schemeClr val="bg2"/>
            </a:outerShdw>
          </a:effectLst>
        </p:spPr>
        <p:txBody>
          <a:bodyPr lIns="92075" tIns="46038" rIns="92075" bIns="46038">
            <a:spAutoFit/>
          </a:bodyPr>
          <a:lstStyle/>
          <a:p>
            <a:pPr>
              <a:defRPr/>
            </a:pPr>
            <a:r>
              <a:rPr lang="en-US" sz="1800" b="1" dirty="0" err="1">
                <a:effectLst/>
              </a:rPr>
              <a:t>switchport</a:t>
            </a:r>
            <a:r>
              <a:rPr lang="en-US" sz="1800" b="1" dirty="0">
                <a:effectLst/>
              </a:rPr>
              <a:t> port-security</a:t>
            </a:r>
            <a:r>
              <a:rPr lang="en-US" sz="1800" dirty="0">
                <a:effectLst/>
              </a:rPr>
              <a:t> [</a:t>
            </a:r>
            <a:r>
              <a:rPr lang="en-US" sz="1800" b="1" dirty="0" err="1">
                <a:effectLst/>
              </a:rPr>
              <a:t>mac</a:t>
            </a:r>
            <a:r>
              <a:rPr lang="en-US" sz="1800" b="1" dirty="0">
                <a:effectLst/>
              </a:rPr>
              <a:t>-address</a:t>
            </a:r>
            <a:r>
              <a:rPr lang="en-US" sz="1800" dirty="0">
                <a:effectLst/>
              </a:rPr>
              <a:t> </a:t>
            </a:r>
            <a:r>
              <a:rPr lang="en-US" sz="1800" dirty="0" err="1">
                <a:effectLst/>
              </a:rPr>
              <a:t>mac</a:t>
            </a:r>
            <a:r>
              <a:rPr lang="en-US" sz="1800" dirty="0">
                <a:effectLst/>
              </a:rPr>
              <a:t>-address [</a:t>
            </a:r>
            <a:r>
              <a:rPr lang="en-US" sz="1800" b="1" dirty="0" err="1">
                <a:effectLst/>
              </a:rPr>
              <a:t>ip</a:t>
            </a:r>
            <a:r>
              <a:rPr lang="en-US" sz="1800" b="1" dirty="0">
                <a:effectLst/>
              </a:rPr>
              <a:t>-address</a:t>
            </a:r>
            <a:r>
              <a:rPr lang="en-US" sz="1800" dirty="0">
                <a:effectLst/>
              </a:rPr>
              <a:t> </a:t>
            </a:r>
            <a:r>
              <a:rPr lang="en-US" sz="1800" dirty="0" err="1">
                <a:effectLst/>
              </a:rPr>
              <a:t>ip</a:t>
            </a:r>
            <a:r>
              <a:rPr lang="en-US" sz="1800" dirty="0">
                <a:effectLst/>
              </a:rPr>
              <a:t>-address]</a:t>
            </a:r>
            <a:endParaRPr lang="zh-CN" altLang="en-US" sz="1800" dirty="0">
              <a:effectLst/>
            </a:endParaRPr>
          </a:p>
        </p:txBody>
      </p:sp>
      <p:sp>
        <p:nvSpPr>
          <p:cNvPr id="12294" name="Rectangle 4"/>
          <p:cNvSpPr>
            <a:spLocks noChangeArrowheads="1"/>
          </p:cNvSpPr>
          <p:nvPr/>
        </p:nvSpPr>
        <p:spPr bwMode="auto">
          <a:xfrm>
            <a:off x="446088" y="2727309"/>
            <a:ext cx="4302125" cy="336550"/>
          </a:xfrm>
          <a:prstGeom prst="rect">
            <a:avLst/>
          </a:prstGeom>
          <a:noFill/>
          <a:ln w="9525">
            <a:noFill/>
            <a:miter lim="800000"/>
            <a:headEnd/>
            <a:tailEnd/>
          </a:ln>
        </p:spPr>
        <p:txBody>
          <a:bodyPr lIns="92075" tIns="46038" rIns="92075" bIns="46038">
            <a:spAutoFit/>
          </a:bodyPr>
          <a:lstStyle/>
          <a:p>
            <a:pPr eaLnBrk="0" hangingPunct="0">
              <a:lnSpc>
                <a:spcPct val="100000"/>
              </a:lnSpc>
              <a:buFontTx/>
              <a:buNone/>
            </a:pPr>
            <a:r>
              <a:rPr lang="en-US" altLang="zh-CN" sz="1600" b="1">
                <a:effectLst/>
                <a:ea typeface="宋体" pitchFamily="2" charset="-122"/>
              </a:rPr>
              <a:t>Switch(conifg)</a:t>
            </a:r>
            <a:r>
              <a:rPr lang="en-GB" altLang="zh-CN" sz="1600" b="1">
                <a:effectLst/>
                <a:ea typeface="宋体" pitchFamily="2" charset="-122"/>
              </a:rPr>
              <a:t>#</a:t>
            </a:r>
          </a:p>
        </p:txBody>
      </p:sp>
      <p:sp>
        <p:nvSpPr>
          <p:cNvPr id="7" name="Rectangle 5"/>
          <p:cNvSpPr>
            <a:spLocks noChangeArrowheads="1"/>
          </p:cNvSpPr>
          <p:nvPr/>
        </p:nvSpPr>
        <p:spPr bwMode="auto">
          <a:xfrm>
            <a:off x="500063" y="3071796"/>
            <a:ext cx="8159750" cy="457200"/>
          </a:xfrm>
          <a:prstGeom prst="rect">
            <a:avLst/>
          </a:prstGeom>
          <a:solidFill>
            <a:schemeClr val="bg1"/>
          </a:solidFill>
          <a:ln w="12700">
            <a:solidFill>
              <a:schemeClr val="tx1"/>
            </a:solidFill>
            <a:miter lim="800000"/>
            <a:headEnd/>
            <a:tailEnd/>
          </a:ln>
          <a:effectLst>
            <a:outerShdw dist="17961" dir="2700000" algn="ctr" rotWithShape="0">
              <a:schemeClr val="bg2"/>
            </a:outerShdw>
          </a:effectLst>
        </p:spPr>
        <p:txBody>
          <a:bodyPr lIns="92075" tIns="46038" rIns="92075" bIns="46038">
            <a:spAutoFit/>
          </a:bodyPr>
          <a:lstStyle/>
          <a:p>
            <a:pPr>
              <a:defRPr/>
            </a:pPr>
            <a:r>
              <a:rPr lang="en-US" sz="1800" b="1" dirty="0" err="1">
                <a:effectLst/>
              </a:rPr>
              <a:t>errdisable</a:t>
            </a:r>
            <a:r>
              <a:rPr lang="en-US" sz="1800" b="1" dirty="0">
                <a:effectLst/>
              </a:rPr>
              <a:t> recovery</a:t>
            </a:r>
            <a:endParaRPr lang="zh-CN" altLang="en-US" sz="1800" dirty="0">
              <a:effectLst/>
            </a:endParaRPr>
          </a:p>
        </p:txBody>
      </p:sp>
      <p:sp>
        <p:nvSpPr>
          <p:cNvPr id="12296" name="Rectangle 4"/>
          <p:cNvSpPr>
            <a:spLocks noChangeArrowheads="1"/>
          </p:cNvSpPr>
          <p:nvPr/>
        </p:nvSpPr>
        <p:spPr bwMode="auto">
          <a:xfrm>
            <a:off x="517525" y="4699015"/>
            <a:ext cx="4302125" cy="336550"/>
          </a:xfrm>
          <a:prstGeom prst="rect">
            <a:avLst/>
          </a:prstGeom>
          <a:noFill/>
          <a:ln w="9525">
            <a:noFill/>
            <a:miter lim="800000"/>
            <a:headEnd/>
            <a:tailEnd/>
          </a:ln>
        </p:spPr>
        <p:txBody>
          <a:bodyPr lIns="92075" tIns="46038" rIns="92075" bIns="46038">
            <a:spAutoFit/>
          </a:bodyPr>
          <a:lstStyle/>
          <a:p>
            <a:pPr eaLnBrk="0" hangingPunct="0">
              <a:lnSpc>
                <a:spcPct val="100000"/>
              </a:lnSpc>
              <a:buFontTx/>
              <a:buNone/>
            </a:pPr>
            <a:r>
              <a:rPr lang="en-US" altLang="zh-CN" sz="1600" b="1" dirty="0">
                <a:effectLst/>
                <a:ea typeface="宋体" pitchFamily="2" charset="-122"/>
              </a:rPr>
              <a:t>Switch(</a:t>
            </a:r>
            <a:r>
              <a:rPr lang="en-US" altLang="zh-CN" sz="1600" b="1" dirty="0" err="1">
                <a:effectLst/>
                <a:ea typeface="宋体" pitchFamily="2" charset="-122"/>
              </a:rPr>
              <a:t>conifg</a:t>
            </a:r>
            <a:r>
              <a:rPr lang="en-US" altLang="zh-CN" sz="1600" b="1" dirty="0">
                <a:effectLst/>
                <a:ea typeface="宋体" pitchFamily="2" charset="-122"/>
              </a:rPr>
              <a:t>)</a:t>
            </a:r>
            <a:r>
              <a:rPr lang="en-GB" altLang="zh-CN" sz="1600" b="1" dirty="0">
                <a:effectLst/>
                <a:ea typeface="宋体" pitchFamily="2" charset="-122"/>
              </a:rPr>
              <a:t>#</a:t>
            </a:r>
          </a:p>
        </p:txBody>
      </p:sp>
      <p:sp>
        <p:nvSpPr>
          <p:cNvPr id="9" name="Rectangle 5"/>
          <p:cNvSpPr>
            <a:spLocks noChangeArrowheads="1"/>
          </p:cNvSpPr>
          <p:nvPr/>
        </p:nvSpPr>
        <p:spPr bwMode="auto">
          <a:xfrm>
            <a:off x="571500" y="5043502"/>
            <a:ext cx="8159750" cy="457200"/>
          </a:xfrm>
          <a:prstGeom prst="rect">
            <a:avLst/>
          </a:prstGeom>
          <a:solidFill>
            <a:schemeClr val="bg1"/>
          </a:solidFill>
          <a:ln w="12700">
            <a:solidFill>
              <a:schemeClr val="tx1"/>
            </a:solidFill>
            <a:miter lim="800000"/>
            <a:headEnd/>
            <a:tailEnd/>
          </a:ln>
          <a:effectLst>
            <a:outerShdw dist="17961" dir="2700000" algn="ctr" rotWithShape="0">
              <a:schemeClr val="bg2"/>
            </a:outerShdw>
          </a:effectLst>
        </p:spPr>
        <p:txBody>
          <a:bodyPr lIns="92075" tIns="46038" rIns="92075" bIns="46038">
            <a:spAutoFit/>
          </a:bodyPr>
          <a:lstStyle/>
          <a:p>
            <a:pPr>
              <a:defRPr/>
            </a:pPr>
            <a:r>
              <a:rPr lang="en-US" sz="1800" b="1" dirty="0" err="1">
                <a:effectLst/>
              </a:rPr>
              <a:t>errdisable</a:t>
            </a:r>
            <a:r>
              <a:rPr lang="en-US" sz="1800" b="1" dirty="0">
                <a:effectLst/>
              </a:rPr>
              <a:t> recovery interval</a:t>
            </a:r>
            <a:r>
              <a:rPr lang="en-US" sz="1800" i="1" dirty="0">
                <a:effectLst/>
              </a:rPr>
              <a:t> time</a:t>
            </a:r>
            <a:endParaRPr lang="zh-CN" altLang="en-US" sz="1800" dirty="0">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effectLst/>
              </a:rPr>
              <a:t>配置端口安全</a:t>
            </a:r>
            <a:endParaRPr lang="zh-CN" altLang="en-US" dirty="0"/>
          </a:p>
        </p:txBody>
      </p:sp>
      <p:sp>
        <p:nvSpPr>
          <p:cNvPr id="3" name="内容占位符 2"/>
          <p:cNvSpPr>
            <a:spLocks noGrp="1"/>
          </p:cNvSpPr>
          <p:nvPr>
            <p:ph idx="1"/>
          </p:nvPr>
        </p:nvSpPr>
        <p:spPr>
          <a:xfrm>
            <a:off x="457200" y="2286000"/>
            <a:ext cx="8291513" cy="3735388"/>
          </a:xfrm>
        </p:spPr>
        <p:txBody>
          <a:bodyPr/>
          <a:lstStyle/>
          <a:p>
            <a:pPr lvl="1">
              <a:defRPr/>
            </a:pPr>
            <a:r>
              <a:rPr lang="zh-CN" altLang="en-US" dirty="0" smtClean="0"/>
              <a:t>配置安全地址的老化时间，时间过后地址更新</a:t>
            </a:r>
            <a:endParaRPr lang="en-US" altLang="zh-CN" dirty="0" smtClean="0"/>
          </a:p>
          <a:p>
            <a:pPr lvl="1">
              <a:defRPr/>
            </a:pPr>
            <a:endParaRPr lang="en-US" altLang="zh-CN" dirty="0" smtClean="0"/>
          </a:p>
          <a:p>
            <a:pPr lvl="1">
              <a:defRPr/>
            </a:pPr>
            <a:endParaRPr lang="en-US" altLang="zh-CN" dirty="0" smtClean="0"/>
          </a:p>
          <a:p>
            <a:pPr lvl="1">
              <a:defRPr/>
            </a:pPr>
            <a:r>
              <a:rPr lang="zh-CN" altLang="en-US" dirty="0" smtClean="0"/>
              <a:t>关闭一个接口的安全地址老化功能（老化时间为</a:t>
            </a:r>
            <a:r>
              <a:rPr lang="en-US" dirty="0" smtClean="0"/>
              <a:t>0</a:t>
            </a:r>
            <a:r>
              <a:rPr lang="zh-CN" altLang="en-US" dirty="0" smtClean="0"/>
              <a:t>）</a:t>
            </a:r>
            <a:endParaRPr lang="en-US" altLang="zh-CN" dirty="0" smtClean="0"/>
          </a:p>
          <a:p>
            <a:pPr lvl="1">
              <a:defRPr/>
            </a:pPr>
            <a:endParaRPr lang="en-US" altLang="zh-CN" dirty="0" smtClean="0"/>
          </a:p>
          <a:p>
            <a:pPr lvl="1">
              <a:defRPr/>
            </a:pPr>
            <a:endParaRPr lang="en-US" altLang="zh-CN" dirty="0" smtClean="0"/>
          </a:p>
          <a:p>
            <a:pPr lvl="1">
              <a:defRPr/>
            </a:pPr>
            <a:r>
              <a:rPr lang="zh-CN" altLang="en-US" dirty="0" smtClean="0"/>
              <a:t>使老化时间仅应用于动态学习到的安全地址</a:t>
            </a:r>
            <a:endParaRPr lang="en-US" altLang="zh-CN" dirty="0" smtClean="0"/>
          </a:p>
          <a:p>
            <a:pPr lvl="1">
              <a:defRPr/>
            </a:pPr>
            <a:endParaRPr lang="zh-CN" altLang="en-US" dirty="0"/>
          </a:p>
        </p:txBody>
      </p:sp>
      <p:sp>
        <p:nvSpPr>
          <p:cNvPr id="13316" name="Rectangle 4"/>
          <p:cNvSpPr>
            <a:spLocks noChangeArrowheads="1"/>
          </p:cNvSpPr>
          <p:nvPr/>
        </p:nvSpPr>
        <p:spPr bwMode="auto">
          <a:xfrm>
            <a:off x="500063" y="1500188"/>
            <a:ext cx="4302125" cy="336550"/>
          </a:xfrm>
          <a:prstGeom prst="rect">
            <a:avLst/>
          </a:prstGeom>
          <a:noFill/>
          <a:ln w="9525">
            <a:noFill/>
            <a:miter lim="800000"/>
            <a:headEnd/>
            <a:tailEnd/>
          </a:ln>
        </p:spPr>
        <p:txBody>
          <a:bodyPr lIns="92075" tIns="46038" rIns="92075" bIns="46038">
            <a:spAutoFit/>
          </a:bodyPr>
          <a:lstStyle/>
          <a:p>
            <a:pPr eaLnBrk="0" hangingPunct="0">
              <a:lnSpc>
                <a:spcPct val="100000"/>
              </a:lnSpc>
              <a:buFontTx/>
              <a:buNone/>
            </a:pPr>
            <a:r>
              <a:rPr lang="en-US" altLang="zh-CN" sz="1600" b="1">
                <a:effectLst/>
                <a:ea typeface="宋体" pitchFamily="2" charset="-122"/>
              </a:rPr>
              <a:t>Switch(conifg-if)</a:t>
            </a:r>
            <a:r>
              <a:rPr lang="en-GB" altLang="zh-CN" sz="1600" b="1">
                <a:effectLst/>
                <a:ea typeface="宋体" pitchFamily="2" charset="-122"/>
              </a:rPr>
              <a:t>#</a:t>
            </a:r>
          </a:p>
        </p:txBody>
      </p:sp>
      <p:sp>
        <p:nvSpPr>
          <p:cNvPr id="5" name="Rectangle 5"/>
          <p:cNvSpPr>
            <a:spLocks noChangeArrowheads="1"/>
          </p:cNvSpPr>
          <p:nvPr/>
        </p:nvSpPr>
        <p:spPr bwMode="auto">
          <a:xfrm>
            <a:off x="554038" y="1844675"/>
            <a:ext cx="8159750" cy="457200"/>
          </a:xfrm>
          <a:prstGeom prst="rect">
            <a:avLst/>
          </a:prstGeom>
          <a:solidFill>
            <a:schemeClr val="bg1"/>
          </a:solidFill>
          <a:ln w="12700">
            <a:solidFill>
              <a:schemeClr val="tx1"/>
            </a:solidFill>
            <a:miter lim="800000"/>
            <a:headEnd/>
            <a:tailEnd/>
          </a:ln>
          <a:effectLst>
            <a:outerShdw dist="17961" dir="2700000" algn="ctr" rotWithShape="0">
              <a:schemeClr val="bg2"/>
            </a:outerShdw>
          </a:effectLst>
        </p:spPr>
        <p:txBody>
          <a:bodyPr lIns="92075" tIns="46038" rIns="92075" bIns="46038">
            <a:spAutoFit/>
          </a:bodyPr>
          <a:lstStyle/>
          <a:p>
            <a:pPr>
              <a:defRPr/>
            </a:pPr>
            <a:r>
              <a:rPr lang="en-US" sz="1800" b="1" dirty="0" err="1">
                <a:effectLst/>
              </a:rPr>
              <a:t>switchport</a:t>
            </a:r>
            <a:r>
              <a:rPr lang="en-US" sz="1800" b="1" dirty="0">
                <a:effectLst/>
              </a:rPr>
              <a:t> port-security aging</a:t>
            </a:r>
            <a:r>
              <a:rPr lang="en-US" sz="1800" dirty="0">
                <a:effectLst/>
              </a:rPr>
              <a:t>{</a:t>
            </a:r>
            <a:r>
              <a:rPr lang="en-US" sz="1800" b="1" dirty="0">
                <a:effectLst/>
              </a:rPr>
              <a:t>static</a:t>
            </a:r>
            <a:r>
              <a:rPr lang="en-US" sz="1800" dirty="0">
                <a:effectLst/>
              </a:rPr>
              <a:t> | </a:t>
            </a:r>
            <a:r>
              <a:rPr lang="en-US" sz="1800" b="1" dirty="0">
                <a:effectLst/>
              </a:rPr>
              <a:t>time</a:t>
            </a:r>
            <a:r>
              <a:rPr lang="en-US" sz="1800" dirty="0">
                <a:effectLst/>
              </a:rPr>
              <a:t> </a:t>
            </a:r>
            <a:r>
              <a:rPr lang="en-US" sz="1800" i="1" dirty="0" err="1">
                <a:effectLst/>
              </a:rPr>
              <a:t>time</a:t>
            </a:r>
            <a:r>
              <a:rPr lang="en-US" sz="1800" dirty="0">
                <a:effectLst/>
              </a:rPr>
              <a:t> }</a:t>
            </a:r>
            <a:endParaRPr lang="zh-CN" altLang="en-US" sz="1800" dirty="0">
              <a:effectLst/>
            </a:endParaRPr>
          </a:p>
        </p:txBody>
      </p:sp>
      <p:sp>
        <p:nvSpPr>
          <p:cNvPr id="13318" name="Rectangle 4"/>
          <p:cNvSpPr>
            <a:spLocks noChangeArrowheads="1"/>
          </p:cNvSpPr>
          <p:nvPr/>
        </p:nvSpPr>
        <p:spPr bwMode="auto">
          <a:xfrm>
            <a:off x="517525" y="2714625"/>
            <a:ext cx="4302125" cy="336550"/>
          </a:xfrm>
          <a:prstGeom prst="rect">
            <a:avLst/>
          </a:prstGeom>
          <a:noFill/>
          <a:ln w="9525">
            <a:noFill/>
            <a:miter lim="800000"/>
            <a:headEnd/>
            <a:tailEnd/>
          </a:ln>
        </p:spPr>
        <p:txBody>
          <a:bodyPr lIns="92075" tIns="46038" rIns="92075" bIns="46038">
            <a:spAutoFit/>
          </a:bodyPr>
          <a:lstStyle/>
          <a:p>
            <a:pPr eaLnBrk="0" hangingPunct="0">
              <a:lnSpc>
                <a:spcPct val="100000"/>
              </a:lnSpc>
              <a:buFontTx/>
              <a:buNone/>
            </a:pPr>
            <a:r>
              <a:rPr lang="en-US" altLang="zh-CN" sz="1600" b="1">
                <a:effectLst/>
                <a:ea typeface="宋体" pitchFamily="2" charset="-122"/>
              </a:rPr>
              <a:t>Switch(conifg-if)</a:t>
            </a:r>
            <a:r>
              <a:rPr lang="en-GB" altLang="zh-CN" sz="1600" b="1">
                <a:effectLst/>
                <a:ea typeface="宋体" pitchFamily="2" charset="-122"/>
              </a:rPr>
              <a:t>#</a:t>
            </a:r>
          </a:p>
        </p:txBody>
      </p:sp>
      <p:sp>
        <p:nvSpPr>
          <p:cNvPr id="7" name="Rectangle 5"/>
          <p:cNvSpPr>
            <a:spLocks noChangeArrowheads="1"/>
          </p:cNvSpPr>
          <p:nvPr/>
        </p:nvSpPr>
        <p:spPr bwMode="auto">
          <a:xfrm>
            <a:off x="571500" y="3059113"/>
            <a:ext cx="8159750" cy="457200"/>
          </a:xfrm>
          <a:prstGeom prst="rect">
            <a:avLst/>
          </a:prstGeom>
          <a:solidFill>
            <a:schemeClr val="bg1"/>
          </a:solidFill>
          <a:ln w="12700">
            <a:solidFill>
              <a:schemeClr val="tx1"/>
            </a:solidFill>
            <a:miter lim="800000"/>
            <a:headEnd/>
            <a:tailEnd/>
          </a:ln>
          <a:effectLst>
            <a:outerShdw dist="17961" dir="2700000" algn="ctr" rotWithShape="0">
              <a:schemeClr val="bg2"/>
            </a:outerShdw>
          </a:effectLst>
        </p:spPr>
        <p:txBody>
          <a:bodyPr lIns="92075" tIns="46038" rIns="92075" bIns="46038">
            <a:spAutoFit/>
          </a:bodyPr>
          <a:lstStyle/>
          <a:p>
            <a:pPr>
              <a:defRPr/>
            </a:pPr>
            <a:r>
              <a:rPr lang="en-US" sz="1800" b="1" dirty="0">
                <a:effectLst/>
              </a:rPr>
              <a:t>no </a:t>
            </a:r>
            <a:r>
              <a:rPr lang="en-US" sz="1800" b="1" dirty="0" err="1">
                <a:effectLst/>
              </a:rPr>
              <a:t>switchport</a:t>
            </a:r>
            <a:r>
              <a:rPr lang="en-US" sz="1800" b="1" dirty="0">
                <a:effectLst/>
              </a:rPr>
              <a:t> port-security aging time</a:t>
            </a:r>
            <a:endParaRPr lang="zh-CN" altLang="en-US" sz="1800" dirty="0">
              <a:effectLst/>
            </a:endParaRPr>
          </a:p>
        </p:txBody>
      </p:sp>
      <p:sp>
        <p:nvSpPr>
          <p:cNvPr id="13320" name="Rectangle 4"/>
          <p:cNvSpPr>
            <a:spLocks noChangeArrowheads="1"/>
          </p:cNvSpPr>
          <p:nvPr/>
        </p:nvSpPr>
        <p:spPr bwMode="auto">
          <a:xfrm>
            <a:off x="517525" y="3929063"/>
            <a:ext cx="4302125" cy="336550"/>
          </a:xfrm>
          <a:prstGeom prst="rect">
            <a:avLst/>
          </a:prstGeom>
          <a:noFill/>
          <a:ln w="9525">
            <a:noFill/>
            <a:miter lim="800000"/>
            <a:headEnd/>
            <a:tailEnd/>
          </a:ln>
        </p:spPr>
        <p:txBody>
          <a:bodyPr lIns="92075" tIns="46038" rIns="92075" bIns="46038">
            <a:spAutoFit/>
          </a:bodyPr>
          <a:lstStyle/>
          <a:p>
            <a:pPr eaLnBrk="0" hangingPunct="0">
              <a:lnSpc>
                <a:spcPct val="100000"/>
              </a:lnSpc>
              <a:buFontTx/>
              <a:buNone/>
            </a:pPr>
            <a:r>
              <a:rPr lang="en-US" altLang="zh-CN" sz="1600" b="1">
                <a:effectLst/>
                <a:ea typeface="宋体" pitchFamily="2" charset="-122"/>
              </a:rPr>
              <a:t>Switch(conifg-if)</a:t>
            </a:r>
            <a:r>
              <a:rPr lang="en-GB" altLang="zh-CN" sz="1600" b="1">
                <a:effectLst/>
                <a:ea typeface="宋体" pitchFamily="2" charset="-122"/>
              </a:rPr>
              <a:t>#</a:t>
            </a:r>
          </a:p>
        </p:txBody>
      </p:sp>
      <p:sp>
        <p:nvSpPr>
          <p:cNvPr id="9" name="Rectangle 5"/>
          <p:cNvSpPr>
            <a:spLocks noChangeArrowheads="1"/>
          </p:cNvSpPr>
          <p:nvPr/>
        </p:nvSpPr>
        <p:spPr bwMode="auto">
          <a:xfrm>
            <a:off x="571500" y="4273550"/>
            <a:ext cx="8159750" cy="457200"/>
          </a:xfrm>
          <a:prstGeom prst="rect">
            <a:avLst/>
          </a:prstGeom>
          <a:solidFill>
            <a:schemeClr val="bg1"/>
          </a:solidFill>
          <a:ln w="12700">
            <a:solidFill>
              <a:schemeClr val="tx1"/>
            </a:solidFill>
            <a:miter lim="800000"/>
            <a:headEnd/>
            <a:tailEnd/>
          </a:ln>
          <a:effectLst>
            <a:outerShdw dist="17961" dir="2700000" algn="ctr" rotWithShape="0">
              <a:schemeClr val="bg2"/>
            </a:outerShdw>
          </a:effectLst>
        </p:spPr>
        <p:txBody>
          <a:bodyPr lIns="92075" tIns="46038" rIns="92075" bIns="46038">
            <a:spAutoFit/>
          </a:bodyPr>
          <a:lstStyle/>
          <a:p>
            <a:pPr>
              <a:defRPr/>
            </a:pPr>
            <a:r>
              <a:rPr lang="en-US" sz="1800" b="1" dirty="0">
                <a:effectLst/>
              </a:rPr>
              <a:t>no </a:t>
            </a:r>
            <a:r>
              <a:rPr lang="en-US" sz="1800" b="1" dirty="0" err="1">
                <a:effectLst/>
              </a:rPr>
              <a:t>switchport</a:t>
            </a:r>
            <a:r>
              <a:rPr lang="en-US" sz="1800" b="1" dirty="0">
                <a:effectLst/>
              </a:rPr>
              <a:t> port-security aging static</a:t>
            </a:r>
            <a:r>
              <a:rPr lang="en-US" sz="1800" dirty="0">
                <a:effectLst/>
              </a:rPr>
              <a:t> </a:t>
            </a:r>
            <a:endParaRPr lang="zh-CN" altLang="en-US" sz="1800" dirty="0">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查看端口安全信息</a:t>
            </a:r>
            <a:endParaRPr lang="zh-CN" altLang="en-US" dirty="0"/>
          </a:p>
        </p:txBody>
      </p:sp>
      <p:sp>
        <p:nvSpPr>
          <p:cNvPr id="3" name="内容占位符 2"/>
          <p:cNvSpPr>
            <a:spLocks noGrp="1"/>
          </p:cNvSpPr>
          <p:nvPr>
            <p:ph idx="1"/>
          </p:nvPr>
        </p:nvSpPr>
        <p:spPr/>
        <p:txBody>
          <a:bodyPr/>
          <a:lstStyle/>
          <a:p>
            <a:pPr lvl="1">
              <a:defRPr/>
            </a:pPr>
            <a:endParaRPr lang="en-US" altLang="zh-CN" dirty="0" smtClean="0"/>
          </a:p>
          <a:p>
            <a:pPr lvl="1">
              <a:defRPr/>
            </a:pPr>
            <a:r>
              <a:rPr lang="zh-CN" altLang="en-US" dirty="0" smtClean="0"/>
              <a:t>显示所有接口的安全设置状态、违例处理等信息</a:t>
            </a:r>
            <a:endParaRPr lang="en-US" altLang="zh-CN" dirty="0" smtClean="0"/>
          </a:p>
          <a:p>
            <a:pPr lvl="1">
              <a:defRPr/>
            </a:pPr>
            <a:endParaRPr lang="en-US" altLang="zh-CN" dirty="0" smtClean="0"/>
          </a:p>
          <a:p>
            <a:pPr lvl="1">
              <a:defRPr/>
            </a:pPr>
            <a:endParaRPr lang="en-US" altLang="zh-CN" dirty="0" smtClean="0"/>
          </a:p>
          <a:p>
            <a:pPr lvl="1">
              <a:defRPr/>
            </a:pPr>
            <a:r>
              <a:rPr lang="zh-CN" altLang="en-US" dirty="0" smtClean="0"/>
              <a:t>来查看安全地址信息，显示安全地址及老化时间</a:t>
            </a:r>
            <a:endParaRPr lang="en-US" altLang="zh-CN" dirty="0" smtClean="0"/>
          </a:p>
          <a:p>
            <a:pPr lvl="1">
              <a:defRPr/>
            </a:pPr>
            <a:endParaRPr lang="en-US" altLang="zh-CN" dirty="0" smtClean="0"/>
          </a:p>
          <a:p>
            <a:pPr lvl="1">
              <a:defRPr/>
            </a:pPr>
            <a:endParaRPr lang="en-US" altLang="zh-CN" dirty="0" smtClean="0"/>
          </a:p>
          <a:p>
            <a:pPr lvl="1">
              <a:defRPr/>
            </a:pPr>
            <a:r>
              <a:rPr lang="zh-CN" altLang="en-US" dirty="0" smtClean="0"/>
              <a:t>显示所有安全端口的统计信息，包括最大安全地址数，当前安全地址数以及违例处理方式等</a:t>
            </a:r>
            <a:endParaRPr lang="zh-CN" altLang="en-US" dirty="0"/>
          </a:p>
        </p:txBody>
      </p:sp>
      <p:sp>
        <p:nvSpPr>
          <p:cNvPr id="14340" name="Rectangle 4"/>
          <p:cNvSpPr>
            <a:spLocks noChangeArrowheads="1"/>
          </p:cNvSpPr>
          <p:nvPr/>
        </p:nvSpPr>
        <p:spPr bwMode="auto">
          <a:xfrm>
            <a:off x="428625" y="1285875"/>
            <a:ext cx="4302125" cy="336550"/>
          </a:xfrm>
          <a:prstGeom prst="rect">
            <a:avLst/>
          </a:prstGeom>
          <a:noFill/>
          <a:ln w="9525">
            <a:noFill/>
            <a:miter lim="800000"/>
            <a:headEnd/>
            <a:tailEnd/>
          </a:ln>
        </p:spPr>
        <p:txBody>
          <a:bodyPr lIns="92075" tIns="46038" rIns="92075" bIns="46038">
            <a:spAutoFit/>
          </a:bodyPr>
          <a:lstStyle/>
          <a:p>
            <a:pPr eaLnBrk="0" hangingPunct="0">
              <a:lnSpc>
                <a:spcPct val="100000"/>
              </a:lnSpc>
              <a:buFontTx/>
              <a:buNone/>
            </a:pPr>
            <a:r>
              <a:rPr lang="en-GB" altLang="zh-CN" sz="1600" b="1">
                <a:effectLst/>
                <a:ea typeface="宋体" pitchFamily="2" charset="-122"/>
              </a:rPr>
              <a:t>Router#</a:t>
            </a:r>
          </a:p>
        </p:txBody>
      </p:sp>
      <p:sp>
        <p:nvSpPr>
          <p:cNvPr id="5" name="Rectangle 5"/>
          <p:cNvSpPr>
            <a:spLocks noChangeArrowheads="1"/>
          </p:cNvSpPr>
          <p:nvPr/>
        </p:nvSpPr>
        <p:spPr bwMode="auto">
          <a:xfrm>
            <a:off x="482600" y="1630363"/>
            <a:ext cx="8159750" cy="369887"/>
          </a:xfrm>
          <a:prstGeom prst="rect">
            <a:avLst/>
          </a:prstGeom>
          <a:solidFill>
            <a:schemeClr val="bg1"/>
          </a:solidFill>
          <a:ln w="12700">
            <a:solidFill>
              <a:schemeClr val="tx1"/>
            </a:solidFill>
            <a:miter lim="800000"/>
            <a:headEnd/>
            <a:tailEnd/>
          </a:ln>
          <a:effectLst>
            <a:outerShdw dist="17961" dir="2700000" algn="ctr" rotWithShape="0">
              <a:schemeClr val="bg2"/>
            </a:outerShdw>
          </a:effectLst>
        </p:spPr>
        <p:txBody>
          <a:bodyPr lIns="92075" tIns="46038" rIns="92075" bIns="46038">
            <a:spAutoFit/>
          </a:bodyPr>
          <a:lstStyle/>
          <a:p>
            <a:pPr algn="just" eaLnBrk="0" hangingPunct="0">
              <a:lnSpc>
                <a:spcPct val="100000"/>
              </a:lnSpc>
              <a:spcBef>
                <a:spcPct val="0"/>
              </a:spcBef>
              <a:buFontTx/>
              <a:buNone/>
              <a:tabLst>
                <a:tab pos="7654925" algn="r"/>
              </a:tabLst>
              <a:defRPr/>
            </a:pPr>
            <a:r>
              <a:rPr lang="en-US" sz="1800" b="1" dirty="0">
                <a:effectLst/>
              </a:rPr>
              <a:t>show port-security interface</a:t>
            </a:r>
            <a:r>
              <a:rPr lang="en-US" sz="1800" dirty="0">
                <a:effectLst/>
              </a:rPr>
              <a:t> [</a:t>
            </a:r>
            <a:r>
              <a:rPr lang="en-US" sz="1800" i="1" dirty="0">
                <a:effectLst/>
              </a:rPr>
              <a:t>interface-id</a:t>
            </a:r>
            <a:r>
              <a:rPr lang="en-US" sz="1800" dirty="0">
                <a:effectLst/>
              </a:rPr>
              <a:t>] </a:t>
            </a:r>
            <a:endParaRPr lang="en-GB" sz="1800" i="1" dirty="0">
              <a:effectLst/>
              <a:latin typeface="Arial" pitchFamily="34" charset="0"/>
              <a:ea typeface="宋体" pitchFamily="2" charset="-122"/>
              <a:cs typeface="Arial" pitchFamily="34" charset="0"/>
            </a:endParaRPr>
          </a:p>
        </p:txBody>
      </p:sp>
      <p:sp>
        <p:nvSpPr>
          <p:cNvPr id="14342" name="Rectangle 4"/>
          <p:cNvSpPr>
            <a:spLocks noChangeArrowheads="1"/>
          </p:cNvSpPr>
          <p:nvPr/>
        </p:nvSpPr>
        <p:spPr bwMode="auto">
          <a:xfrm>
            <a:off x="446088" y="2441575"/>
            <a:ext cx="4302125" cy="336550"/>
          </a:xfrm>
          <a:prstGeom prst="rect">
            <a:avLst/>
          </a:prstGeom>
          <a:noFill/>
          <a:ln w="9525">
            <a:noFill/>
            <a:miter lim="800000"/>
            <a:headEnd/>
            <a:tailEnd/>
          </a:ln>
        </p:spPr>
        <p:txBody>
          <a:bodyPr lIns="92075" tIns="46038" rIns="92075" bIns="46038">
            <a:spAutoFit/>
          </a:bodyPr>
          <a:lstStyle/>
          <a:p>
            <a:pPr eaLnBrk="0" hangingPunct="0">
              <a:lnSpc>
                <a:spcPct val="100000"/>
              </a:lnSpc>
              <a:buFontTx/>
              <a:buNone/>
            </a:pPr>
            <a:r>
              <a:rPr lang="en-GB" altLang="zh-CN" sz="1600" b="1">
                <a:effectLst/>
                <a:ea typeface="宋体" pitchFamily="2" charset="-122"/>
              </a:rPr>
              <a:t>Router#</a:t>
            </a:r>
          </a:p>
        </p:txBody>
      </p:sp>
      <p:sp>
        <p:nvSpPr>
          <p:cNvPr id="7" name="Rectangle 5"/>
          <p:cNvSpPr>
            <a:spLocks noChangeArrowheads="1"/>
          </p:cNvSpPr>
          <p:nvPr/>
        </p:nvSpPr>
        <p:spPr bwMode="auto">
          <a:xfrm>
            <a:off x="500063" y="2786063"/>
            <a:ext cx="8159750" cy="369887"/>
          </a:xfrm>
          <a:prstGeom prst="rect">
            <a:avLst/>
          </a:prstGeom>
          <a:solidFill>
            <a:schemeClr val="bg1"/>
          </a:solidFill>
          <a:ln w="12700">
            <a:solidFill>
              <a:schemeClr val="tx1"/>
            </a:solidFill>
            <a:miter lim="800000"/>
            <a:headEnd/>
            <a:tailEnd/>
          </a:ln>
          <a:effectLst>
            <a:outerShdw dist="17961" dir="2700000" algn="ctr" rotWithShape="0">
              <a:schemeClr val="bg2"/>
            </a:outerShdw>
          </a:effectLst>
        </p:spPr>
        <p:txBody>
          <a:bodyPr lIns="92075" tIns="46038" rIns="92075" bIns="46038">
            <a:spAutoFit/>
          </a:bodyPr>
          <a:lstStyle/>
          <a:p>
            <a:pPr algn="just" eaLnBrk="0" hangingPunct="0">
              <a:lnSpc>
                <a:spcPct val="100000"/>
              </a:lnSpc>
              <a:spcBef>
                <a:spcPct val="0"/>
              </a:spcBef>
              <a:buFontTx/>
              <a:buNone/>
              <a:tabLst>
                <a:tab pos="7654925" algn="r"/>
              </a:tabLst>
              <a:defRPr/>
            </a:pPr>
            <a:r>
              <a:rPr lang="en-US" sz="1800" b="1" dirty="0">
                <a:effectLst/>
              </a:rPr>
              <a:t> show port-security address </a:t>
            </a:r>
            <a:r>
              <a:rPr lang="en-US" altLang="zh-CN" sz="1800" i="1" dirty="0">
                <a:effectLst/>
                <a:latin typeface="Arial" pitchFamily="34" charset="0"/>
                <a:ea typeface="宋体" pitchFamily="2" charset="-122"/>
                <a:cs typeface="Arial" pitchFamily="34" charset="0"/>
              </a:rPr>
              <a:t>	</a:t>
            </a:r>
            <a:endParaRPr lang="en-GB" sz="1800" i="1" dirty="0">
              <a:effectLst/>
              <a:latin typeface="Arial" pitchFamily="34" charset="0"/>
              <a:ea typeface="宋体" pitchFamily="2" charset="-122"/>
              <a:cs typeface="Arial" pitchFamily="34" charset="0"/>
            </a:endParaRPr>
          </a:p>
        </p:txBody>
      </p:sp>
      <p:sp>
        <p:nvSpPr>
          <p:cNvPr id="14344" name="Rectangle 4"/>
          <p:cNvSpPr>
            <a:spLocks noChangeArrowheads="1"/>
          </p:cNvSpPr>
          <p:nvPr/>
        </p:nvSpPr>
        <p:spPr bwMode="auto">
          <a:xfrm>
            <a:off x="446088" y="3727450"/>
            <a:ext cx="4302125" cy="336550"/>
          </a:xfrm>
          <a:prstGeom prst="rect">
            <a:avLst/>
          </a:prstGeom>
          <a:noFill/>
          <a:ln w="9525">
            <a:noFill/>
            <a:miter lim="800000"/>
            <a:headEnd/>
            <a:tailEnd/>
          </a:ln>
        </p:spPr>
        <p:txBody>
          <a:bodyPr lIns="92075" tIns="46038" rIns="92075" bIns="46038">
            <a:spAutoFit/>
          </a:bodyPr>
          <a:lstStyle/>
          <a:p>
            <a:pPr eaLnBrk="0" hangingPunct="0">
              <a:lnSpc>
                <a:spcPct val="100000"/>
              </a:lnSpc>
              <a:buFontTx/>
              <a:buNone/>
            </a:pPr>
            <a:r>
              <a:rPr lang="en-GB" altLang="zh-CN" sz="1600" b="1">
                <a:effectLst/>
                <a:ea typeface="宋体" pitchFamily="2" charset="-122"/>
              </a:rPr>
              <a:t>Router#</a:t>
            </a:r>
          </a:p>
        </p:txBody>
      </p:sp>
      <p:sp>
        <p:nvSpPr>
          <p:cNvPr id="9" name="Rectangle 5"/>
          <p:cNvSpPr>
            <a:spLocks noChangeArrowheads="1"/>
          </p:cNvSpPr>
          <p:nvPr/>
        </p:nvSpPr>
        <p:spPr bwMode="auto">
          <a:xfrm>
            <a:off x="500063" y="4071938"/>
            <a:ext cx="8159750" cy="369887"/>
          </a:xfrm>
          <a:prstGeom prst="rect">
            <a:avLst/>
          </a:prstGeom>
          <a:solidFill>
            <a:schemeClr val="bg1"/>
          </a:solidFill>
          <a:ln w="12700">
            <a:solidFill>
              <a:schemeClr val="tx1"/>
            </a:solidFill>
            <a:miter lim="800000"/>
            <a:headEnd/>
            <a:tailEnd/>
          </a:ln>
          <a:effectLst>
            <a:outerShdw dist="17961" dir="2700000" algn="ctr" rotWithShape="0">
              <a:schemeClr val="bg2"/>
            </a:outerShdw>
          </a:effectLst>
        </p:spPr>
        <p:txBody>
          <a:bodyPr lIns="92075" tIns="46038" rIns="92075" bIns="46038">
            <a:spAutoFit/>
          </a:bodyPr>
          <a:lstStyle/>
          <a:p>
            <a:pPr algn="just" eaLnBrk="0" hangingPunct="0">
              <a:lnSpc>
                <a:spcPct val="100000"/>
              </a:lnSpc>
              <a:spcBef>
                <a:spcPct val="0"/>
              </a:spcBef>
              <a:buFontTx/>
              <a:buNone/>
              <a:tabLst>
                <a:tab pos="7654925" algn="r"/>
              </a:tabLst>
              <a:defRPr/>
            </a:pPr>
            <a:r>
              <a:rPr lang="en-US" sz="1800" b="1" dirty="0">
                <a:effectLst/>
              </a:rPr>
              <a:t>show port-security </a:t>
            </a:r>
            <a:r>
              <a:rPr lang="en-US" altLang="zh-CN" sz="1800" i="1" dirty="0">
                <a:effectLst/>
                <a:latin typeface="Arial" pitchFamily="34" charset="0"/>
                <a:ea typeface="宋体" pitchFamily="2" charset="-122"/>
                <a:cs typeface="Arial" pitchFamily="34" charset="0"/>
              </a:rPr>
              <a:t>	</a:t>
            </a:r>
            <a:endParaRPr lang="en-GB" sz="1800" i="1" dirty="0">
              <a:effectLst/>
              <a:latin typeface="Arial" pitchFamily="34" charset="0"/>
              <a:ea typeface="宋体" pitchFamily="2" charset="-122"/>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zh-CN" altLang="en-US" smtClean="0"/>
              <a:t>课程议题</a:t>
            </a:r>
          </a:p>
        </p:txBody>
      </p:sp>
      <p:grpSp>
        <p:nvGrpSpPr>
          <p:cNvPr id="2" name="Group 5"/>
          <p:cNvGrpSpPr>
            <a:grpSpLocks/>
          </p:cNvGrpSpPr>
          <p:nvPr/>
        </p:nvGrpSpPr>
        <p:grpSpPr bwMode="auto">
          <a:xfrm>
            <a:off x="0" y="2060575"/>
            <a:ext cx="9144000" cy="2952750"/>
            <a:chOff x="0" y="1298"/>
            <a:chExt cx="5760" cy="1860"/>
          </a:xfrm>
        </p:grpSpPr>
        <p:sp>
          <p:nvSpPr>
            <p:cNvPr id="59398" name="Rectangle 6"/>
            <p:cNvSpPr>
              <a:spLocks noChangeArrowheads="1"/>
            </p:cNvSpPr>
            <p:nvPr/>
          </p:nvSpPr>
          <p:spPr bwMode="auto">
            <a:xfrm>
              <a:off x="0" y="1298"/>
              <a:ext cx="5760" cy="1860"/>
            </a:xfrm>
            <a:prstGeom prst="rect">
              <a:avLst/>
            </a:prstGeom>
            <a:solidFill>
              <a:srgbClr val="B61638"/>
            </a:solidFill>
            <a:ln w="9525">
              <a:solidFill>
                <a:schemeClr val="tx1"/>
              </a:solidFill>
              <a:miter lim="800000"/>
              <a:headEnd/>
              <a:tailEnd/>
            </a:ln>
            <a:effectLst/>
          </p:spPr>
          <p:txBody>
            <a:bodyPr wrap="none" anchor="ctr"/>
            <a:lstStyle/>
            <a:p>
              <a:pPr>
                <a:defRPr/>
              </a:pPr>
              <a:endParaRPr lang="zh-CN" altLang="en-US"/>
            </a:p>
          </p:txBody>
        </p:sp>
        <p:pic>
          <p:nvPicPr>
            <p:cNvPr id="15366" name="Picture 7" descr="愿景"/>
            <p:cNvPicPr>
              <a:picLocks noChangeAspect="1" noChangeArrowheads="1"/>
            </p:cNvPicPr>
            <p:nvPr/>
          </p:nvPicPr>
          <p:blipFill>
            <a:blip r:embed="rId3"/>
            <a:srcRect/>
            <a:stretch>
              <a:fillRect/>
            </a:stretch>
          </p:blipFill>
          <p:spPr bwMode="auto">
            <a:xfrm>
              <a:off x="2245" y="1298"/>
              <a:ext cx="3515" cy="1860"/>
            </a:xfrm>
            <a:prstGeom prst="rect">
              <a:avLst/>
            </a:prstGeom>
            <a:noFill/>
            <a:ln w="9525">
              <a:noFill/>
              <a:miter lim="800000"/>
              <a:headEnd/>
              <a:tailEnd/>
            </a:ln>
          </p:spPr>
        </p:pic>
      </p:grpSp>
      <p:sp>
        <p:nvSpPr>
          <p:cNvPr id="59401" name="Rectangle 9"/>
          <p:cNvSpPr>
            <a:spLocks noChangeArrowheads="1"/>
          </p:cNvSpPr>
          <p:nvPr/>
        </p:nvSpPr>
        <p:spPr bwMode="auto">
          <a:xfrm>
            <a:off x="-101607" y="3141663"/>
            <a:ext cx="3816351" cy="820737"/>
          </a:xfrm>
          <a:prstGeom prst="rect">
            <a:avLst/>
          </a:prstGeom>
          <a:noFill/>
          <a:ln w="9525">
            <a:noFill/>
            <a:miter lim="800000"/>
            <a:headEnd/>
            <a:tailEnd/>
          </a:ln>
          <a:effectLst/>
        </p:spPr>
        <p:txBody>
          <a:bodyPr/>
          <a:lstStyle/>
          <a:p>
            <a:pPr marL="342900" indent="-342900" algn="ctr">
              <a:defRPr/>
            </a:pPr>
            <a:r>
              <a:rPr lang="en-US" altLang="zh-CN" sz="2800" dirty="0" smtClean="0">
                <a:solidFill>
                  <a:schemeClr val="bg1"/>
                </a:solidFill>
              </a:rPr>
              <a:t>10.3 </a:t>
            </a:r>
            <a:r>
              <a:rPr lang="zh-CN" altLang="en-US" sz="2800" dirty="0" smtClean="0">
                <a:solidFill>
                  <a:schemeClr val="bg1"/>
                </a:solidFill>
              </a:rPr>
              <a:t>访问</a:t>
            </a:r>
            <a:r>
              <a:rPr lang="zh-CN" altLang="en-US" sz="2800" dirty="0">
                <a:solidFill>
                  <a:schemeClr val="bg1"/>
                </a:solidFill>
              </a:rPr>
              <a:t>控制列表</a:t>
            </a:r>
            <a:endParaRPr lang="zh-CN" altLang="en-US" sz="2800" b="1" dirty="0">
              <a:solidFill>
                <a:schemeClr val="bg1"/>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访问控制列表概述</a:t>
            </a:r>
            <a:endParaRPr lang="zh-CN" altLang="en-US" dirty="0"/>
          </a:p>
        </p:txBody>
      </p:sp>
      <p:sp>
        <p:nvSpPr>
          <p:cNvPr id="3" name="内容占位符 2"/>
          <p:cNvSpPr>
            <a:spLocks noGrp="1"/>
          </p:cNvSpPr>
          <p:nvPr>
            <p:ph idx="1"/>
          </p:nvPr>
        </p:nvSpPr>
        <p:spPr>
          <a:xfrm>
            <a:off x="428597" y="1071546"/>
            <a:ext cx="8001056" cy="5000660"/>
          </a:xfrm>
        </p:spPr>
        <p:txBody>
          <a:bodyPr/>
          <a:lstStyle/>
          <a:p>
            <a:pPr>
              <a:defRPr/>
            </a:pPr>
            <a:r>
              <a:rPr lang="zh-CN" altLang="en-US" dirty="0" smtClean="0"/>
              <a:t>访问控制列表（</a:t>
            </a:r>
            <a:r>
              <a:rPr lang="en-US" altLang="zh-CN" dirty="0" smtClean="0"/>
              <a:t>A</a:t>
            </a:r>
            <a:r>
              <a:rPr lang="en-US" dirty="0" smtClean="0"/>
              <a:t>ccess C</a:t>
            </a:r>
            <a:r>
              <a:rPr lang="en-US" altLang="zh-CN" dirty="0" smtClean="0"/>
              <a:t>ontrol L</a:t>
            </a:r>
            <a:r>
              <a:rPr lang="en-US" dirty="0" smtClean="0"/>
              <a:t>ist</a:t>
            </a:r>
            <a:r>
              <a:rPr lang="zh-CN" altLang="en-US" dirty="0" smtClean="0"/>
              <a:t>）</a:t>
            </a:r>
            <a:endParaRPr lang="en-US" altLang="zh-CN" dirty="0" smtClean="0"/>
          </a:p>
          <a:p>
            <a:pPr lvl="1">
              <a:defRPr/>
            </a:pPr>
            <a:r>
              <a:rPr lang="zh-CN" altLang="en-US" dirty="0" smtClean="0"/>
              <a:t>是一个有序的语句集，它通过对比报文中字段值与访问控制列表参数，来允许或拒绝报文通过某个接口。</a:t>
            </a:r>
            <a:endParaRPr lang="en-US" altLang="zh-CN" dirty="0" smtClean="0"/>
          </a:p>
          <a:p>
            <a:pPr>
              <a:defRPr/>
            </a:pPr>
            <a:r>
              <a:rPr lang="zh-CN" altLang="en-US" dirty="0" smtClean="0"/>
              <a:t>访问控制列表作用：</a:t>
            </a:r>
            <a:endParaRPr lang="en-US" altLang="zh-CN" dirty="0" smtClean="0"/>
          </a:p>
          <a:p>
            <a:pPr lvl="1">
              <a:defRPr/>
            </a:pPr>
            <a:r>
              <a:rPr lang="zh-CN" altLang="en-US" dirty="0" smtClean="0"/>
              <a:t>安全控制</a:t>
            </a:r>
            <a:endParaRPr lang="en-US" altLang="zh-CN" dirty="0" smtClean="0"/>
          </a:p>
          <a:p>
            <a:pPr lvl="1">
              <a:defRPr/>
            </a:pPr>
            <a:r>
              <a:rPr lang="zh-CN" altLang="en-US" dirty="0" smtClean="0"/>
              <a:t>流量过滤</a:t>
            </a:r>
            <a:endParaRPr lang="en-US" altLang="zh-CN" dirty="0" smtClean="0"/>
          </a:p>
          <a:p>
            <a:pPr lvl="1">
              <a:defRPr/>
            </a:pPr>
            <a:r>
              <a:rPr lang="zh-CN" altLang="en-US" dirty="0" smtClean="0"/>
              <a:t>数据流量标识</a:t>
            </a:r>
            <a:endParaRPr lang="en-US" altLang="zh-CN" dirty="0" smtClean="0"/>
          </a:p>
          <a:p>
            <a:pPr>
              <a:defRPr/>
            </a:pPr>
            <a:r>
              <a:rPr lang="en-US" dirty="0" smtClean="0"/>
              <a:t>ACL</a:t>
            </a:r>
            <a:r>
              <a:rPr lang="zh-CN" altLang="en-US" dirty="0" smtClean="0"/>
              <a:t>语句组成：</a:t>
            </a:r>
            <a:endParaRPr lang="en-US" altLang="zh-CN" dirty="0" smtClean="0"/>
          </a:p>
          <a:p>
            <a:pPr lvl="1">
              <a:defRPr/>
            </a:pPr>
            <a:r>
              <a:rPr lang="zh-CN" altLang="en-US" dirty="0" smtClean="0"/>
              <a:t>条件：用来匹配数据包中字段值</a:t>
            </a:r>
            <a:endParaRPr lang="en-US" altLang="zh-CN" dirty="0" smtClean="0"/>
          </a:p>
          <a:p>
            <a:pPr lvl="1">
              <a:defRPr/>
            </a:pPr>
            <a:r>
              <a:rPr lang="zh-CN" altLang="en-US" dirty="0" smtClean="0"/>
              <a:t>操作：条件匹配时，可以采取允许和拒绝两个操作</a:t>
            </a:r>
          </a:p>
          <a:p>
            <a:pPr>
              <a:defRPr/>
            </a:pPr>
            <a:endParaRPr lang="zh-CN" altLang="en-US" dirty="0"/>
          </a:p>
        </p:txBody>
      </p:sp>
      <p:grpSp>
        <p:nvGrpSpPr>
          <p:cNvPr id="11" name="组合 10"/>
          <p:cNvGrpSpPr/>
          <p:nvPr/>
        </p:nvGrpSpPr>
        <p:grpSpPr>
          <a:xfrm>
            <a:off x="4500562" y="2526776"/>
            <a:ext cx="3569652" cy="687910"/>
            <a:chOff x="4563596" y="3533252"/>
            <a:chExt cx="3569652" cy="687910"/>
          </a:xfrm>
        </p:grpSpPr>
        <p:sp>
          <p:nvSpPr>
            <p:cNvPr id="8" name="Line 63"/>
            <p:cNvSpPr>
              <a:spLocks noChangeShapeType="1"/>
            </p:cNvSpPr>
            <p:nvPr/>
          </p:nvSpPr>
          <p:spPr bwMode="auto">
            <a:xfrm>
              <a:off x="5000629" y="3929066"/>
              <a:ext cx="2571768" cy="0"/>
            </a:xfrm>
            <a:prstGeom prst="line">
              <a:avLst/>
            </a:prstGeom>
            <a:noFill/>
            <a:ln w="50800">
              <a:solidFill>
                <a:srgbClr val="004694"/>
              </a:solidFill>
              <a:round/>
              <a:headEnd/>
              <a:tailEnd/>
            </a:ln>
          </p:spPr>
          <p:txBody>
            <a:bodyPr/>
            <a:lstStyle/>
            <a:p>
              <a:endParaRPr lang="zh-CN" altLang="en-US"/>
            </a:p>
          </p:txBody>
        </p:sp>
        <p:pic>
          <p:nvPicPr>
            <p:cNvPr id="5" name="Picture 20" descr="中低端路由器"/>
            <p:cNvPicPr>
              <a:picLocks noChangeAspect="1" noChangeArrowheads="1"/>
            </p:cNvPicPr>
            <p:nvPr/>
          </p:nvPicPr>
          <p:blipFill>
            <a:blip r:embed="rId2"/>
            <a:srcRect/>
            <a:stretch>
              <a:fillRect/>
            </a:stretch>
          </p:blipFill>
          <p:spPr bwMode="auto">
            <a:xfrm>
              <a:off x="6382113" y="3679032"/>
              <a:ext cx="626710" cy="505617"/>
            </a:xfrm>
            <a:prstGeom prst="rect">
              <a:avLst/>
            </a:prstGeom>
            <a:noFill/>
            <a:ln w="9525">
              <a:noFill/>
              <a:miter lim="800000"/>
              <a:headEnd/>
              <a:tailEnd/>
            </a:ln>
          </p:spPr>
        </p:pic>
        <p:pic>
          <p:nvPicPr>
            <p:cNvPr id="6" name="Picture 36" descr="台式电脑"/>
            <p:cNvPicPr>
              <a:picLocks noChangeAspect="1" noChangeArrowheads="1"/>
            </p:cNvPicPr>
            <p:nvPr/>
          </p:nvPicPr>
          <p:blipFill>
            <a:blip r:embed="rId3" cstate="print"/>
            <a:srcRect/>
            <a:stretch>
              <a:fillRect/>
            </a:stretch>
          </p:blipFill>
          <p:spPr bwMode="auto">
            <a:xfrm>
              <a:off x="4563596" y="3643314"/>
              <a:ext cx="560852" cy="577848"/>
            </a:xfrm>
            <a:prstGeom prst="rect">
              <a:avLst/>
            </a:prstGeom>
            <a:noFill/>
            <a:ln w="9525">
              <a:noFill/>
              <a:miter lim="800000"/>
              <a:headEnd/>
              <a:tailEnd/>
            </a:ln>
          </p:spPr>
        </p:pic>
        <p:pic>
          <p:nvPicPr>
            <p:cNvPr id="7" name="Picture 36" descr="台式电脑"/>
            <p:cNvPicPr>
              <a:picLocks noChangeAspect="1" noChangeArrowheads="1"/>
            </p:cNvPicPr>
            <p:nvPr/>
          </p:nvPicPr>
          <p:blipFill>
            <a:blip r:embed="rId3" cstate="print"/>
            <a:srcRect/>
            <a:stretch>
              <a:fillRect/>
            </a:stretch>
          </p:blipFill>
          <p:spPr bwMode="auto">
            <a:xfrm>
              <a:off x="7572396" y="3643314"/>
              <a:ext cx="560852" cy="577848"/>
            </a:xfrm>
            <a:prstGeom prst="rect">
              <a:avLst/>
            </a:prstGeom>
            <a:noFill/>
            <a:ln w="9525">
              <a:noFill/>
              <a:miter lim="800000"/>
              <a:headEnd/>
              <a:tailEnd/>
            </a:ln>
          </p:spPr>
        </p:pic>
        <p:sp>
          <p:nvSpPr>
            <p:cNvPr id="9" name="TextBox 8"/>
            <p:cNvSpPr txBox="1"/>
            <p:nvPr/>
          </p:nvSpPr>
          <p:spPr>
            <a:xfrm>
              <a:off x="5786446" y="3533252"/>
              <a:ext cx="785818" cy="395814"/>
            </a:xfrm>
            <a:prstGeom prst="rect">
              <a:avLst/>
            </a:prstGeom>
            <a:noFill/>
          </p:spPr>
          <p:txBody>
            <a:bodyPr wrap="square" rtlCol="0">
              <a:spAutoFit/>
            </a:bodyPr>
            <a:lstStyle/>
            <a:p>
              <a:pPr algn="ctr"/>
              <a:r>
                <a:rPr lang="en-US" altLang="zh-CN" sz="1500" dirty="0" smtClean="0"/>
                <a:t>ACL</a:t>
              </a:r>
              <a:endParaRPr lang="zh-CN" altLang="en-US" sz="1500" dirty="0"/>
            </a:p>
          </p:txBody>
        </p:sp>
        <p:sp>
          <p:nvSpPr>
            <p:cNvPr id="10" name="五边形 9"/>
            <p:cNvSpPr/>
            <p:nvPr/>
          </p:nvSpPr>
          <p:spPr bwMode="auto">
            <a:xfrm>
              <a:off x="5286380" y="3643314"/>
              <a:ext cx="571504" cy="214314"/>
            </a:xfrm>
            <a:prstGeom prst="homePlate">
              <a:avLst>
                <a:gd name="adj" fmla="val 92666"/>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342900" marR="0" indent="-342900" algn="ctr" defTabSz="914400" rtl="0" eaLnBrk="1" fontAlgn="base" latinLnBrk="0" hangingPunct="1">
                <a:lnSpc>
                  <a:spcPct val="150000"/>
                </a:lnSpc>
                <a:spcBef>
                  <a:spcPct val="20000"/>
                </a:spcBef>
                <a:spcAft>
                  <a:spcPct val="0"/>
                </a:spcAft>
                <a:buClrTx/>
                <a:buSzTx/>
                <a:buFont typeface="Wingdings" pitchFamily="2" charset="2"/>
                <a:buNone/>
                <a:tabLst/>
              </a:pPr>
              <a:r>
                <a:rPr kumimoji="0" lang="zh-CN" altLang="en-US" sz="10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a typeface="黑体" pitchFamily="2" charset="-122"/>
                </a:rPr>
                <a:t>报文</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dirty="0" smtClean="0"/>
              <a:t> ACL</a:t>
            </a:r>
            <a:r>
              <a:rPr lang="zh-CN" altLang="en-US" dirty="0" smtClean="0"/>
              <a:t>工作原理及规则</a:t>
            </a:r>
            <a:endParaRPr lang="zh-CN" altLang="en-US" dirty="0"/>
          </a:p>
        </p:txBody>
      </p:sp>
      <p:sp>
        <p:nvSpPr>
          <p:cNvPr id="3" name="内容占位符 2"/>
          <p:cNvSpPr>
            <a:spLocks noGrp="1"/>
          </p:cNvSpPr>
          <p:nvPr>
            <p:ph idx="1"/>
          </p:nvPr>
        </p:nvSpPr>
        <p:spPr>
          <a:xfrm>
            <a:off x="457200" y="1142984"/>
            <a:ext cx="8291513" cy="4421188"/>
          </a:xfrm>
        </p:spPr>
        <p:txBody>
          <a:bodyPr/>
          <a:lstStyle/>
          <a:p>
            <a:pPr>
              <a:defRPr/>
            </a:pPr>
            <a:r>
              <a:rPr lang="zh-CN" altLang="en-US" dirty="0" smtClean="0"/>
              <a:t>入站</a:t>
            </a:r>
            <a:r>
              <a:rPr lang="en-US" dirty="0" smtClean="0"/>
              <a:t>ACL</a:t>
            </a:r>
          </a:p>
          <a:p>
            <a:pPr lvl="1">
              <a:defRPr/>
            </a:pPr>
            <a:r>
              <a:rPr lang="zh-CN" altLang="en-US" dirty="0" smtClean="0"/>
              <a:t>入站数据先判断</a:t>
            </a:r>
            <a:r>
              <a:rPr lang="en-US" altLang="zh-CN" dirty="0" smtClean="0"/>
              <a:t>ACL</a:t>
            </a:r>
            <a:r>
              <a:rPr lang="zh-CN" altLang="en-US" dirty="0" smtClean="0"/>
              <a:t>后执行路由</a:t>
            </a:r>
            <a:endParaRPr lang="zh-CN" altLang="en-US" dirty="0"/>
          </a:p>
        </p:txBody>
      </p:sp>
      <p:pic>
        <p:nvPicPr>
          <p:cNvPr id="1946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214413" y="2143116"/>
            <a:ext cx="7043761" cy="4090374"/>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dirty="0" smtClean="0"/>
              <a:t> ACL</a:t>
            </a:r>
            <a:r>
              <a:rPr lang="zh-CN" altLang="en-US" dirty="0" smtClean="0"/>
              <a:t>工作原理及规则</a:t>
            </a:r>
            <a:endParaRPr lang="zh-CN" altLang="en-US" dirty="0"/>
          </a:p>
        </p:txBody>
      </p:sp>
      <p:sp>
        <p:nvSpPr>
          <p:cNvPr id="3" name="内容占位符 2"/>
          <p:cNvSpPr>
            <a:spLocks noGrp="1"/>
          </p:cNvSpPr>
          <p:nvPr>
            <p:ph idx="1"/>
          </p:nvPr>
        </p:nvSpPr>
        <p:spPr>
          <a:xfrm>
            <a:off x="457200" y="1000108"/>
            <a:ext cx="8291513" cy="4421187"/>
          </a:xfrm>
        </p:spPr>
        <p:txBody>
          <a:bodyPr/>
          <a:lstStyle/>
          <a:p>
            <a:pPr>
              <a:defRPr/>
            </a:pPr>
            <a:r>
              <a:rPr lang="zh-CN" altLang="en-US" dirty="0" smtClean="0"/>
              <a:t>出站</a:t>
            </a:r>
            <a:r>
              <a:rPr lang="en-US" dirty="0" smtClean="0"/>
              <a:t>ACL</a:t>
            </a:r>
          </a:p>
          <a:p>
            <a:pPr lvl="1">
              <a:defRPr/>
            </a:pPr>
            <a:r>
              <a:rPr lang="zh-CN" altLang="en-US" dirty="0" smtClean="0"/>
              <a:t>出站数据先进行路由再应用</a:t>
            </a:r>
            <a:r>
              <a:rPr lang="en-US" altLang="zh-CN" dirty="0" smtClean="0"/>
              <a:t>ACL</a:t>
            </a:r>
            <a:endParaRPr lang="zh-CN" altLang="en-US" dirty="0"/>
          </a:p>
        </p:txBody>
      </p:sp>
      <p:pic>
        <p:nvPicPr>
          <p:cNvPr id="16" name="图片 15" descr="新建 Microsoft Office Visio 绘图.jpg"/>
          <p:cNvPicPr>
            <a:picLocks noChangeAspect="1"/>
          </p:cNvPicPr>
          <p:nvPr/>
        </p:nvPicPr>
        <p:blipFill>
          <a:blip r:embed="rId2"/>
          <a:stretch>
            <a:fillRect/>
          </a:stretch>
        </p:blipFill>
        <p:spPr>
          <a:xfrm>
            <a:off x="1500166" y="2145875"/>
            <a:ext cx="5965785" cy="3146481"/>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dirty="0" smtClean="0"/>
              <a:t>ACL</a:t>
            </a:r>
            <a:r>
              <a:rPr lang="zh-CN" altLang="en-US" dirty="0" smtClean="0"/>
              <a:t>工作原理及规则</a:t>
            </a:r>
            <a:endParaRPr lang="zh-CN" altLang="en-US" dirty="0"/>
          </a:p>
        </p:txBody>
      </p:sp>
      <p:sp>
        <p:nvSpPr>
          <p:cNvPr id="3" name="内容占位符 2"/>
          <p:cNvSpPr>
            <a:spLocks noGrp="1"/>
          </p:cNvSpPr>
          <p:nvPr>
            <p:ph idx="1"/>
          </p:nvPr>
        </p:nvSpPr>
        <p:spPr>
          <a:xfrm>
            <a:off x="428625" y="1071546"/>
            <a:ext cx="8291513" cy="5286396"/>
          </a:xfrm>
        </p:spPr>
        <p:txBody>
          <a:bodyPr/>
          <a:lstStyle/>
          <a:p>
            <a:pPr>
              <a:defRPr/>
            </a:pPr>
            <a:r>
              <a:rPr lang="zh-CN" altLang="en-US" dirty="0" smtClean="0"/>
              <a:t>基本规则</a:t>
            </a:r>
            <a:endParaRPr lang="en-US" altLang="zh-CN" dirty="0" smtClean="0"/>
          </a:p>
          <a:p>
            <a:pPr lvl="1">
              <a:defRPr/>
            </a:pPr>
            <a:r>
              <a:rPr lang="en-US" altLang="zh-CN" dirty="0" smtClean="0"/>
              <a:t>ACL</a:t>
            </a:r>
            <a:r>
              <a:rPr lang="zh-CN" altLang="en-US" dirty="0" smtClean="0"/>
              <a:t>规则按名称或编号进行分组</a:t>
            </a:r>
          </a:p>
          <a:p>
            <a:pPr lvl="1">
              <a:defRPr/>
            </a:pPr>
            <a:r>
              <a:rPr lang="zh-CN" altLang="en-US" dirty="0" smtClean="0"/>
              <a:t>列表中每条</a:t>
            </a:r>
            <a:r>
              <a:rPr lang="en-US" altLang="zh-CN" dirty="0" smtClean="0"/>
              <a:t>ACL</a:t>
            </a:r>
            <a:r>
              <a:rPr lang="zh-CN" altLang="en-US" dirty="0" smtClean="0"/>
              <a:t>语句有一组条件和一个操作，如果需要多个条件或多个操作，则必须使用多个</a:t>
            </a:r>
            <a:r>
              <a:rPr lang="en-US" altLang="zh-CN" dirty="0" smtClean="0"/>
              <a:t>ACL</a:t>
            </a:r>
            <a:r>
              <a:rPr lang="zh-CN" altLang="en-US" dirty="0" smtClean="0"/>
              <a:t>语句来完成</a:t>
            </a:r>
          </a:p>
          <a:p>
            <a:pPr lvl="1">
              <a:defRPr/>
            </a:pPr>
            <a:r>
              <a:rPr lang="zh-CN" altLang="en-US" dirty="0" smtClean="0"/>
              <a:t>如果当前语句的条件没有匹配，则处理列表中的下一条语句</a:t>
            </a:r>
          </a:p>
          <a:p>
            <a:pPr lvl="1">
              <a:defRPr/>
            </a:pPr>
            <a:r>
              <a:rPr lang="zh-CN" altLang="en-US" dirty="0" smtClean="0"/>
              <a:t>如果条件匹配，则执行语句后面的操作，且不再与其他</a:t>
            </a:r>
            <a:r>
              <a:rPr lang="en-US" altLang="zh-CN" dirty="0" smtClean="0"/>
              <a:t>ACL</a:t>
            </a:r>
            <a:r>
              <a:rPr lang="zh-CN" altLang="en-US" dirty="0" smtClean="0"/>
              <a:t>语句进行匹配</a:t>
            </a:r>
          </a:p>
          <a:p>
            <a:pPr lvl="1">
              <a:defRPr/>
            </a:pPr>
            <a:r>
              <a:rPr lang="zh-CN" altLang="en-US" dirty="0" smtClean="0"/>
              <a:t>如果列表中的所有语句都不匹配，那么丢弃该数据包</a:t>
            </a:r>
          </a:p>
          <a:p>
            <a:pPr>
              <a:defRPr/>
            </a:pPr>
            <a:r>
              <a:rPr lang="zh-CN" altLang="en-US" dirty="0" smtClean="0"/>
              <a:t>注意：</a:t>
            </a:r>
            <a:endParaRPr lang="en-US" altLang="zh-CN" dirty="0" smtClean="0"/>
          </a:p>
          <a:p>
            <a:pPr lvl="1">
              <a:defRPr/>
            </a:pPr>
            <a:r>
              <a:rPr lang="zh-CN" altLang="en-US" dirty="0" smtClean="0"/>
              <a:t>由于</a:t>
            </a:r>
            <a:r>
              <a:rPr lang="en-US" altLang="zh-CN" dirty="0" smtClean="0"/>
              <a:t>ACL</a:t>
            </a:r>
            <a:r>
              <a:rPr lang="zh-CN" altLang="en-US" dirty="0" smtClean="0"/>
              <a:t>语句默认是拒绝不匹配的数据包，所以在列表中至少要有一个允许的操作。否则，所有数据包都会被拒绝掉</a:t>
            </a:r>
          </a:p>
          <a:p>
            <a:pPr lvl="1">
              <a:defRPr/>
            </a:pPr>
            <a:r>
              <a:rPr lang="zh-CN" altLang="en-US" dirty="0" smtClean="0"/>
              <a:t>注意语句的顺序。条件严的语句应该放在列表的顶部，条件宽的语句应该放在列表的底部。从而，避免条件严的语句永远也得不到执行</a:t>
            </a:r>
          </a:p>
          <a:p>
            <a:pPr lvl="1">
              <a:defRPr/>
            </a:pP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b="1" dirty="0" smtClean="0"/>
              <a:t>【</a:t>
            </a:r>
            <a:r>
              <a:rPr lang="zh-CN" altLang="en-US" b="1" dirty="0" smtClean="0"/>
              <a:t>单元背景</a:t>
            </a:r>
            <a:r>
              <a:rPr lang="en-US" altLang="zh-CN" b="1" dirty="0" smtClean="0"/>
              <a:t>】</a:t>
            </a:r>
            <a:endParaRPr lang="zh-CN" altLang="en-US" dirty="0"/>
          </a:p>
        </p:txBody>
      </p:sp>
      <p:sp>
        <p:nvSpPr>
          <p:cNvPr id="389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8913" name="Object 1"/>
          <p:cNvGraphicFramePr>
            <a:graphicFrameLocks noChangeAspect="1"/>
          </p:cNvGraphicFramePr>
          <p:nvPr/>
        </p:nvGraphicFramePr>
        <p:xfrm>
          <a:off x="2143108" y="1214422"/>
          <a:ext cx="4429156" cy="4722570"/>
        </p:xfrm>
        <a:graphic>
          <a:graphicData uri="http://schemas.openxmlformats.org/presentationml/2006/ole">
            <p:oleObj spid="_x0000_s38913" name="Visio" r:id="rId4" imgW="5573469" imgH="5944477" progId="Visio.Drawing.11">
              <p:embed/>
            </p:oleObj>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dirty="0" smtClean="0"/>
              <a:t>ACL</a:t>
            </a:r>
            <a:r>
              <a:rPr lang="zh-CN" altLang="en-US" dirty="0" smtClean="0"/>
              <a:t>工作原理及规则</a:t>
            </a:r>
            <a:endParaRPr lang="zh-CN" altLang="en-US" dirty="0"/>
          </a:p>
        </p:txBody>
      </p:sp>
      <p:sp>
        <p:nvSpPr>
          <p:cNvPr id="3" name="内容占位符 2"/>
          <p:cNvSpPr>
            <a:spLocks noGrp="1"/>
          </p:cNvSpPr>
          <p:nvPr>
            <p:ph idx="1"/>
          </p:nvPr>
        </p:nvSpPr>
        <p:spPr>
          <a:xfrm>
            <a:off x="457200" y="1142984"/>
            <a:ext cx="8291513" cy="5072098"/>
          </a:xfrm>
        </p:spPr>
        <p:txBody>
          <a:bodyPr/>
          <a:lstStyle/>
          <a:p>
            <a:pPr>
              <a:defRPr/>
            </a:pPr>
            <a:r>
              <a:rPr lang="zh-CN" altLang="en-US" dirty="0" smtClean="0"/>
              <a:t>注意事项</a:t>
            </a:r>
            <a:endParaRPr lang="en-US" altLang="zh-CN" dirty="0" smtClean="0"/>
          </a:p>
          <a:p>
            <a:pPr lvl="1">
              <a:defRPr/>
            </a:pPr>
            <a:r>
              <a:rPr lang="zh-CN" altLang="en-US" dirty="0" smtClean="0"/>
              <a:t>一个</a:t>
            </a:r>
            <a:r>
              <a:rPr lang="en-US" altLang="zh-CN" dirty="0" smtClean="0"/>
              <a:t>ACL</a:t>
            </a:r>
            <a:r>
              <a:rPr lang="zh-CN" altLang="en-US" dirty="0" smtClean="0"/>
              <a:t>列表中至少要有一条允许或拒绝的语句</a:t>
            </a:r>
          </a:p>
          <a:p>
            <a:pPr lvl="1">
              <a:defRPr/>
            </a:pPr>
            <a:r>
              <a:rPr lang="zh-CN" altLang="en-US" dirty="0" smtClean="0"/>
              <a:t>只能在设备的每个接口、每个协议、每个方向上应用一个</a:t>
            </a:r>
            <a:r>
              <a:rPr lang="en-US" altLang="zh-CN" dirty="0" smtClean="0"/>
              <a:t>ACL</a:t>
            </a:r>
          </a:p>
          <a:p>
            <a:pPr lvl="1">
              <a:defRPr/>
            </a:pPr>
            <a:r>
              <a:rPr lang="en-US" altLang="zh-CN" dirty="0" smtClean="0"/>
              <a:t>ACL</a:t>
            </a:r>
            <a:r>
              <a:rPr lang="zh-CN" altLang="en-US" dirty="0" smtClean="0"/>
              <a:t>只能应用在接口上</a:t>
            </a:r>
          </a:p>
          <a:p>
            <a:pPr lvl="1">
              <a:defRPr/>
            </a:pPr>
            <a:r>
              <a:rPr lang="zh-CN" altLang="en-US" dirty="0" smtClean="0"/>
              <a:t>先处理入站</a:t>
            </a:r>
            <a:r>
              <a:rPr lang="en-US" altLang="zh-CN" dirty="0" smtClean="0"/>
              <a:t>ACL</a:t>
            </a:r>
            <a:r>
              <a:rPr lang="zh-CN" altLang="en-US" dirty="0" smtClean="0"/>
              <a:t>，再进行数据路由</a:t>
            </a:r>
          </a:p>
          <a:p>
            <a:pPr lvl="1">
              <a:defRPr/>
            </a:pPr>
            <a:r>
              <a:rPr lang="zh-CN" altLang="en-US" dirty="0" smtClean="0"/>
              <a:t>先进行数据路由，再处理出站接口上的出站</a:t>
            </a:r>
            <a:r>
              <a:rPr lang="en-US" altLang="zh-CN" dirty="0" smtClean="0"/>
              <a:t>ACL</a:t>
            </a:r>
            <a:endParaRPr lang="zh-CN" altLang="en-US" dirty="0" smtClean="0"/>
          </a:p>
          <a:p>
            <a:pPr lvl="1">
              <a:defRPr/>
            </a:pPr>
            <a:r>
              <a:rPr lang="en-US" altLang="zh-CN" dirty="0" smtClean="0"/>
              <a:t>ACL</a:t>
            </a:r>
            <a:r>
              <a:rPr lang="zh-CN" altLang="en-US" dirty="0" smtClean="0"/>
              <a:t>会影响通过接口的流量和速度，但不会过滤路由器本身产生的流量</a:t>
            </a:r>
            <a:endParaRPr lang="en-US" altLang="zh-CN" dirty="0" smtClean="0"/>
          </a:p>
          <a:p>
            <a:pPr>
              <a:defRPr/>
            </a:pPr>
            <a:r>
              <a:rPr lang="zh-CN" altLang="en-US" dirty="0" smtClean="0"/>
              <a:t>放置位置</a:t>
            </a:r>
            <a:endParaRPr lang="en-US" altLang="zh-CN" dirty="0" smtClean="0"/>
          </a:p>
          <a:p>
            <a:pPr lvl="1">
              <a:defRPr/>
            </a:pPr>
            <a:r>
              <a:rPr lang="zh-CN" altLang="en-US" dirty="0" smtClean="0"/>
              <a:t>只过滤数据包源地址的</a:t>
            </a:r>
            <a:r>
              <a:rPr lang="en-US" dirty="0" smtClean="0"/>
              <a:t>ACL</a:t>
            </a:r>
            <a:r>
              <a:rPr lang="zh-CN" altLang="en-US" dirty="0" smtClean="0"/>
              <a:t>应该放置在离目的地尽量近的地方</a:t>
            </a:r>
          </a:p>
          <a:p>
            <a:pPr lvl="1">
              <a:defRPr/>
            </a:pPr>
            <a:r>
              <a:rPr lang="zh-CN" altLang="en-US" dirty="0" smtClean="0"/>
              <a:t>过滤数据包的源地址和目的地址以及其他信息的</a:t>
            </a:r>
            <a:r>
              <a:rPr lang="en-US" dirty="0" smtClean="0"/>
              <a:t>ACL</a:t>
            </a:r>
            <a:r>
              <a:rPr lang="zh-CN" altLang="en-US" dirty="0" smtClean="0"/>
              <a:t>，则应该尽量放在离源地址近的地方</a:t>
            </a:r>
          </a:p>
          <a:p>
            <a:pPr>
              <a:defRPr/>
            </a:pPr>
            <a:endParaRPr lang="zh-CN" altLang="en-US" dirty="0" smtClean="0"/>
          </a:p>
          <a:p>
            <a:pPr lvl="1">
              <a:defRPr/>
            </a:pP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zh-CN" altLang="en-US" smtClean="0"/>
              <a:t>课程议题</a:t>
            </a:r>
          </a:p>
        </p:txBody>
      </p:sp>
      <p:grpSp>
        <p:nvGrpSpPr>
          <p:cNvPr id="2" name="Group 5"/>
          <p:cNvGrpSpPr>
            <a:grpSpLocks/>
          </p:cNvGrpSpPr>
          <p:nvPr/>
        </p:nvGrpSpPr>
        <p:grpSpPr bwMode="auto">
          <a:xfrm>
            <a:off x="0" y="2060575"/>
            <a:ext cx="9144000" cy="2952750"/>
            <a:chOff x="0" y="1298"/>
            <a:chExt cx="5760" cy="1860"/>
          </a:xfrm>
        </p:grpSpPr>
        <p:sp>
          <p:nvSpPr>
            <p:cNvPr id="59398" name="Rectangle 6"/>
            <p:cNvSpPr>
              <a:spLocks noChangeArrowheads="1"/>
            </p:cNvSpPr>
            <p:nvPr/>
          </p:nvSpPr>
          <p:spPr bwMode="auto">
            <a:xfrm>
              <a:off x="0" y="1298"/>
              <a:ext cx="5760" cy="1860"/>
            </a:xfrm>
            <a:prstGeom prst="rect">
              <a:avLst/>
            </a:prstGeom>
            <a:solidFill>
              <a:srgbClr val="B61638"/>
            </a:solidFill>
            <a:ln w="9525">
              <a:solidFill>
                <a:schemeClr val="tx1"/>
              </a:solidFill>
              <a:miter lim="800000"/>
              <a:headEnd/>
              <a:tailEnd/>
            </a:ln>
            <a:effectLst/>
          </p:spPr>
          <p:txBody>
            <a:bodyPr wrap="none" anchor="ctr"/>
            <a:lstStyle/>
            <a:p>
              <a:pPr>
                <a:defRPr/>
              </a:pPr>
              <a:endParaRPr lang="zh-CN" altLang="en-US"/>
            </a:p>
          </p:txBody>
        </p:sp>
        <p:pic>
          <p:nvPicPr>
            <p:cNvPr id="15366" name="Picture 7" descr="愿景"/>
            <p:cNvPicPr>
              <a:picLocks noChangeAspect="1" noChangeArrowheads="1"/>
            </p:cNvPicPr>
            <p:nvPr/>
          </p:nvPicPr>
          <p:blipFill>
            <a:blip r:embed="rId3"/>
            <a:srcRect/>
            <a:stretch>
              <a:fillRect/>
            </a:stretch>
          </p:blipFill>
          <p:spPr bwMode="auto">
            <a:xfrm>
              <a:off x="2245" y="1298"/>
              <a:ext cx="3515" cy="1860"/>
            </a:xfrm>
            <a:prstGeom prst="rect">
              <a:avLst/>
            </a:prstGeom>
            <a:noFill/>
            <a:ln w="9525">
              <a:noFill/>
              <a:miter lim="800000"/>
              <a:headEnd/>
              <a:tailEnd/>
            </a:ln>
          </p:spPr>
        </p:pic>
      </p:grpSp>
      <p:sp>
        <p:nvSpPr>
          <p:cNvPr id="59401" name="Rectangle 9"/>
          <p:cNvSpPr>
            <a:spLocks noChangeArrowheads="1"/>
          </p:cNvSpPr>
          <p:nvPr/>
        </p:nvSpPr>
        <p:spPr bwMode="auto">
          <a:xfrm>
            <a:off x="-101607" y="3141663"/>
            <a:ext cx="3816351" cy="820737"/>
          </a:xfrm>
          <a:prstGeom prst="rect">
            <a:avLst/>
          </a:prstGeom>
          <a:noFill/>
          <a:ln w="9525">
            <a:noFill/>
            <a:miter lim="800000"/>
            <a:headEnd/>
            <a:tailEnd/>
          </a:ln>
          <a:effectLst/>
        </p:spPr>
        <p:txBody>
          <a:bodyPr/>
          <a:lstStyle/>
          <a:p>
            <a:pPr marL="342900" indent="-342900" algn="ctr">
              <a:defRPr/>
            </a:pPr>
            <a:r>
              <a:rPr lang="en-US" altLang="zh-CN" sz="2800" dirty="0" smtClean="0">
                <a:solidFill>
                  <a:schemeClr val="bg1"/>
                </a:solidFill>
              </a:rPr>
              <a:t>10.4 </a:t>
            </a:r>
            <a:r>
              <a:rPr lang="zh-CN" altLang="en-US" sz="2800" dirty="0" smtClean="0">
                <a:solidFill>
                  <a:schemeClr val="bg1"/>
                </a:solidFill>
              </a:rPr>
              <a:t>标准和扩展</a:t>
            </a:r>
            <a:r>
              <a:rPr lang="en-US" altLang="zh-CN" sz="2800" dirty="0" smtClean="0">
                <a:solidFill>
                  <a:schemeClr val="bg1"/>
                </a:solidFill>
              </a:rPr>
              <a:t>ACL</a:t>
            </a:r>
            <a:endParaRPr lang="zh-CN" altLang="en-US" sz="2800" b="1" dirty="0">
              <a:solidFill>
                <a:schemeClr val="bg1"/>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dirty="0" smtClean="0"/>
              <a:t> ACL</a:t>
            </a:r>
            <a:r>
              <a:rPr lang="zh-CN" altLang="en-US" dirty="0" smtClean="0"/>
              <a:t>的种类</a:t>
            </a:r>
            <a:endParaRPr lang="zh-CN" altLang="en-US" dirty="0"/>
          </a:p>
        </p:txBody>
      </p:sp>
      <p:sp>
        <p:nvSpPr>
          <p:cNvPr id="3" name="内容占位符 2"/>
          <p:cNvSpPr>
            <a:spLocks noGrp="1"/>
          </p:cNvSpPr>
          <p:nvPr>
            <p:ph idx="1"/>
          </p:nvPr>
        </p:nvSpPr>
        <p:spPr/>
        <p:txBody>
          <a:bodyPr/>
          <a:lstStyle/>
          <a:p>
            <a:pPr>
              <a:defRPr/>
            </a:pPr>
            <a:r>
              <a:rPr lang="en-US" altLang="zh-CN" dirty="0" smtClean="0"/>
              <a:t>ACL</a:t>
            </a:r>
            <a:r>
              <a:rPr lang="zh-CN" altLang="en-US" dirty="0" smtClean="0"/>
              <a:t>种类：</a:t>
            </a:r>
            <a:endParaRPr lang="en-US" altLang="zh-CN" dirty="0" smtClean="0"/>
          </a:p>
          <a:p>
            <a:pPr lvl="1">
              <a:defRPr/>
            </a:pPr>
            <a:r>
              <a:rPr lang="zh-CN" altLang="en-US" dirty="0" smtClean="0"/>
              <a:t>标准</a:t>
            </a:r>
            <a:r>
              <a:rPr lang="en-US" dirty="0" smtClean="0"/>
              <a:t>ACL</a:t>
            </a:r>
            <a:r>
              <a:rPr lang="zh-CN" altLang="en-US" dirty="0" smtClean="0"/>
              <a:t>：只能过滤</a:t>
            </a:r>
            <a:r>
              <a:rPr lang="en-US" dirty="0" smtClean="0"/>
              <a:t>IP</a:t>
            </a:r>
            <a:r>
              <a:rPr lang="zh-CN" altLang="en-US" dirty="0" smtClean="0"/>
              <a:t>数据包头中的源</a:t>
            </a:r>
            <a:r>
              <a:rPr lang="en-US" dirty="0" smtClean="0"/>
              <a:t>IP</a:t>
            </a:r>
            <a:r>
              <a:rPr lang="zh-CN" altLang="en-US" dirty="0" smtClean="0"/>
              <a:t>地址</a:t>
            </a:r>
            <a:endParaRPr lang="en-US" dirty="0" smtClean="0"/>
          </a:p>
          <a:p>
            <a:pPr lvl="1">
              <a:defRPr/>
            </a:pPr>
            <a:r>
              <a:rPr lang="zh-CN" altLang="en-US" dirty="0" smtClean="0"/>
              <a:t>扩展</a:t>
            </a:r>
            <a:r>
              <a:rPr lang="en-US" dirty="0" smtClean="0"/>
              <a:t>ACL</a:t>
            </a:r>
            <a:r>
              <a:rPr lang="zh-CN" altLang="en-US" dirty="0" smtClean="0"/>
              <a:t>：可以过滤源</a:t>
            </a:r>
            <a:r>
              <a:rPr lang="en-US" dirty="0" smtClean="0"/>
              <a:t>IP</a:t>
            </a:r>
            <a:r>
              <a:rPr lang="zh-CN" altLang="en-US" dirty="0" smtClean="0"/>
              <a:t>地址、目的</a:t>
            </a:r>
            <a:r>
              <a:rPr lang="en-US" dirty="0" smtClean="0"/>
              <a:t>IP</a:t>
            </a:r>
            <a:r>
              <a:rPr lang="zh-CN" altLang="en-US" dirty="0" smtClean="0"/>
              <a:t>地址、协议（</a:t>
            </a:r>
            <a:r>
              <a:rPr lang="en-US" dirty="0" smtClean="0"/>
              <a:t>TCP/IP</a:t>
            </a:r>
            <a:r>
              <a:rPr lang="zh-CN" altLang="en-US" dirty="0" smtClean="0"/>
              <a:t>）、协议信息（端口号、标志代码）等</a:t>
            </a:r>
            <a:endParaRPr lang="en-US" dirty="0" smtClean="0"/>
          </a:p>
          <a:p>
            <a:pPr lvl="1">
              <a:defRPr/>
            </a:pPr>
            <a:r>
              <a:rPr lang="zh-CN" altLang="en-US" dirty="0" smtClean="0"/>
              <a:t>时间</a:t>
            </a:r>
            <a:r>
              <a:rPr lang="en-US" altLang="zh-CN" dirty="0" smtClean="0"/>
              <a:t>ACL</a:t>
            </a:r>
            <a:r>
              <a:rPr lang="zh-CN" altLang="en-US" dirty="0" smtClean="0"/>
              <a:t>：可以根据时间段进行扩展</a:t>
            </a:r>
            <a:r>
              <a:rPr lang="en-US" altLang="zh-CN" dirty="0" smtClean="0"/>
              <a:t>ACL</a:t>
            </a:r>
            <a:r>
              <a:rPr lang="zh-CN" altLang="en-US" dirty="0" smtClean="0"/>
              <a:t>过滤</a:t>
            </a:r>
            <a:endParaRPr lang="en-US" altLang="zh-CN" dirty="0" smtClean="0"/>
          </a:p>
          <a:p>
            <a:pPr lvl="1">
              <a:defRPr/>
            </a:pPr>
            <a:r>
              <a:rPr lang="zh-CN" altLang="en-US" dirty="0" smtClean="0"/>
              <a:t>专家</a:t>
            </a:r>
            <a:r>
              <a:rPr lang="en-US" altLang="zh-CN" dirty="0" smtClean="0"/>
              <a:t>ACL</a:t>
            </a:r>
            <a:r>
              <a:rPr lang="zh-CN" altLang="en-US" dirty="0" smtClean="0"/>
              <a:t>：可以过滤源</a:t>
            </a:r>
            <a:r>
              <a:rPr lang="en-US" altLang="zh-CN" dirty="0" smtClean="0"/>
              <a:t>IP</a:t>
            </a:r>
            <a:r>
              <a:rPr lang="zh-CN" altLang="en-US" dirty="0" smtClean="0"/>
              <a:t>、源</a:t>
            </a:r>
            <a:r>
              <a:rPr lang="en-US" altLang="zh-CN" dirty="0" smtClean="0"/>
              <a:t>MAC</a:t>
            </a:r>
            <a:r>
              <a:rPr lang="zh-CN" altLang="en-US" dirty="0" smtClean="0"/>
              <a:t>、源端口、目标</a:t>
            </a:r>
            <a:r>
              <a:rPr lang="en-US" altLang="zh-CN" dirty="0" smtClean="0"/>
              <a:t>IP</a:t>
            </a:r>
            <a:r>
              <a:rPr lang="zh-CN" altLang="en-US" dirty="0" smtClean="0"/>
              <a:t>、目标</a:t>
            </a:r>
            <a:r>
              <a:rPr lang="en-US" altLang="zh-CN" dirty="0" smtClean="0"/>
              <a:t>MAC</a:t>
            </a:r>
            <a:r>
              <a:rPr lang="zh-CN" altLang="en-US" dirty="0" smtClean="0"/>
              <a:t>、目标端口、时间等</a:t>
            </a:r>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标准</a:t>
            </a:r>
            <a:r>
              <a:rPr lang="en-US" dirty="0" smtClean="0"/>
              <a:t>ACL</a:t>
            </a:r>
            <a:endParaRPr lang="zh-CN" altLang="en-US" dirty="0"/>
          </a:p>
        </p:txBody>
      </p:sp>
      <p:sp>
        <p:nvSpPr>
          <p:cNvPr id="3" name="内容占位符 2"/>
          <p:cNvSpPr>
            <a:spLocks noGrp="1"/>
          </p:cNvSpPr>
          <p:nvPr>
            <p:ph idx="1"/>
          </p:nvPr>
        </p:nvSpPr>
        <p:spPr>
          <a:xfrm>
            <a:off x="457200" y="1285860"/>
            <a:ext cx="8291513" cy="4421188"/>
          </a:xfrm>
        </p:spPr>
        <p:txBody>
          <a:bodyPr/>
          <a:lstStyle/>
          <a:p>
            <a:pPr>
              <a:defRPr/>
            </a:pPr>
            <a:r>
              <a:rPr lang="zh-CN" altLang="en-US" dirty="0" smtClean="0"/>
              <a:t>标准</a:t>
            </a:r>
            <a:r>
              <a:rPr lang="en-US" dirty="0" smtClean="0"/>
              <a:t>ACL</a:t>
            </a:r>
            <a:r>
              <a:rPr lang="zh-CN" altLang="en-US" dirty="0" smtClean="0"/>
              <a:t>只能过滤</a:t>
            </a:r>
            <a:r>
              <a:rPr lang="en-US" dirty="0" smtClean="0"/>
              <a:t>IP</a:t>
            </a:r>
            <a:r>
              <a:rPr lang="zh-CN" altLang="en-US" dirty="0" smtClean="0"/>
              <a:t>数据包头中的源</a:t>
            </a:r>
            <a:r>
              <a:rPr lang="en-US" dirty="0" smtClean="0"/>
              <a:t>IP</a:t>
            </a:r>
            <a:r>
              <a:rPr lang="zh-CN" altLang="en-US" dirty="0" smtClean="0"/>
              <a:t>地址</a:t>
            </a:r>
            <a:endParaRPr lang="en-US" altLang="zh-CN" dirty="0" smtClean="0"/>
          </a:p>
          <a:p>
            <a:pPr>
              <a:defRPr/>
            </a:pPr>
            <a:r>
              <a:rPr lang="zh-CN" altLang="en-US" dirty="0" smtClean="0"/>
              <a:t>标准</a:t>
            </a:r>
            <a:r>
              <a:rPr lang="en-US" dirty="0" smtClean="0"/>
              <a:t>ACL</a:t>
            </a:r>
            <a:r>
              <a:rPr lang="zh-CN" altLang="en-US" dirty="0" smtClean="0"/>
              <a:t>通常配置在路由器上实现以下功能：</a:t>
            </a:r>
            <a:r>
              <a:rPr lang="en-US" dirty="0" smtClean="0"/>
              <a:t> </a:t>
            </a:r>
            <a:endParaRPr lang="zh-CN" altLang="en-US" dirty="0" smtClean="0"/>
          </a:p>
          <a:p>
            <a:pPr lvl="1">
              <a:defRPr/>
            </a:pPr>
            <a:r>
              <a:rPr lang="zh-CN" altLang="en-US" dirty="0" smtClean="0"/>
              <a:t>限制通过</a:t>
            </a:r>
            <a:r>
              <a:rPr lang="en-US" dirty="0" smtClean="0"/>
              <a:t>VTY</a:t>
            </a:r>
            <a:r>
              <a:rPr lang="zh-CN" altLang="en-US" dirty="0" smtClean="0"/>
              <a:t>线路对路由器的访问（</a:t>
            </a:r>
            <a:r>
              <a:rPr lang="en-US" dirty="0" smtClean="0"/>
              <a:t>telnet</a:t>
            </a:r>
            <a:r>
              <a:rPr lang="zh-CN" altLang="en-US" dirty="0" smtClean="0"/>
              <a:t>、</a:t>
            </a:r>
            <a:r>
              <a:rPr lang="en-US" dirty="0" smtClean="0"/>
              <a:t>SSH</a:t>
            </a:r>
            <a:r>
              <a:rPr lang="zh-CN" altLang="en-US" dirty="0" smtClean="0"/>
              <a:t>）</a:t>
            </a:r>
          </a:p>
          <a:p>
            <a:pPr lvl="1">
              <a:defRPr/>
            </a:pPr>
            <a:r>
              <a:rPr lang="zh-CN" altLang="en-US" dirty="0" smtClean="0"/>
              <a:t>限制通过</a:t>
            </a:r>
            <a:r>
              <a:rPr lang="en-US" dirty="0" smtClean="0"/>
              <a:t>HTTP</a:t>
            </a:r>
            <a:r>
              <a:rPr lang="zh-CN" altLang="en-US" dirty="0" smtClean="0"/>
              <a:t>或</a:t>
            </a:r>
            <a:r>
              <a:rPr lang="en-US" dirty="0" smtClean="0"/>
              <a:t>HTTPS</a:t>
            </a:r>
            <a:r>
              <a:rPr lang="zh-CN" altLang="en-US" dirty="0" smtClean="0"/>
              <a:t>对路由器的访问</a:t>
            </a:r>
          </a:p>
          <a:p>
            <a:pPr lvl="1">
              <a:defRPr/>
            </a:pPr>
            <a:r>
              <a:rPr lang="zh-CN" altLang="en-US" dirty="0" smtClean="0"/>
              <a:t>过滤路由更新</a:t>
            </a:r>
          </a:p>
          <a:p>
            <a:pPr>
              <a:defRPr/>
            </a:pPr>
            <a:endParaRPr lang="zh-CN" altLang="en-US" dirty="0"/>
          </a:p>
        </p:txBody>
      </p:sp>
      <p:pic>
        <p:nvPicPr>
          <p:cNvPr id="25604" name="Picture 2"/>
          <p:cNvPicPr>
            <a:picLocks noChangeAspect="1" noChangeArrowheads="1"/>
          </p:cNvPicPr>
          <p:nvPr/>
        </p:nvPicPr>
        <p:blipFill>
          <a:blip r:embed="rId2"/>
          <a:srcRect/>
          <a:stretch>
            <a:fillRect/>
          </a:stretch>
        </p:blipFill>
        <p:spPr bwMode="auto">
          <a:xfrm>
            <a:off x="2571736" y="3929066"/>
            <a:ext cx="3141669" cy="1500996"/>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标准</a:t>
            </a:r>
            <a:r>
              <a:rPr lang="en-US" dirty="0" smtClean="0"/>
              <a:t>ACL</a:t>
            </a:r>
            <a:endParaRPr lang="zh-CN" altLang="en-US" dirty="0"/>
          </a:p>
        </p:txBody>
      </p:sp>
      <p:sp>
        <p:nvSpPr>
          <p:cNvPr id="3" name="内容占位符 2"/>
          <p:cNvSpPr>
            <a:spLocks noGrp="1"/>
          </p:cNvSpPr>
          <p:nvPr>
            <p:ph idx="1"/>
          </p:nvPr>
        </p:nvSpPr>
        <p:spPr>
          <a:xfrm>
            <a:off x="428625" y="1000108"/>
            <a:ext cx="8291513" cy="5214974"/>
          </a:xfrm>
        </p:spPr>
        <p:txBody>
          <a:bodyPr/>
          <a:lstStyle/>
          <a:p>
            <a:pPr>
              <a:defRPr/>
            </a:pPr>
            <a:r>
              <a:rPr lang="zh-CN" altLang="en-US" dirty="0" smtClean="0"/>
              <a:t>通过两种方式创建标准</a:t>
            </a:r>
            <a:r>
              <a:rPr lang="en-US" dirty="0" smtClean="0"/>
              <a:t>ACL</a:t>
            </a:r>
            <a:r>
              <a:rPr lang="zh-CN" altLang="en-US" dirty="0" smtClean="0"/>
              <a:t>：编号或名称</a:t>
            </a:r>
            <a:endParaRPr lang="en-US" altLang="zh-CN" dirty="0" smtClean="0"/>
          </a:p>
          <a:p>
            <a:pPr>
              <a:defRPr/>
            </a:pPr>
            <a:r>
              <a:rPr lang="zh-CN" altLang="en-US" dirty="0" smtClean="0"/>
              <a:t>使用编号创建</a:t>
            </a:r>
            <a:endParaRPr lang="en-US" altLang="zh-CN" dirty="0" smtClean="0"/>
          </a:p>
          <a:p>
            <a:pPr lvl="1">
              <a:defRPr/>
            </a:pPr>
            <a:r>
              <a:rPr lang="zh-CN" altLang="en-US" dirty="0" smtClean="0">
                <a:effectLst>
                  <a:outerShdw blurRad="38100" dist="38100" dir="2700000" algn="tl">
                    <a:srgbClr val="000000">
                      <a:alpha val="43137"/>
                    </a:srgbClr>
                  </a:outerShdw>
                </a:effectLst>
                <a:ea typeface="宋体" pitchFamily="2" charset="-122"/>
              </a:rPr>
              <a:t>创建</a:t>
            </a:r>
            <a:r>
              <a:rPr lang="en-US" altLang="zh-CN" dirty="0" smtClean="0">
                <a:effectLst>
                  <a:outerShdw blurRad="38100" dist="38100" dir="2700000" algn="tl">
                    <a:srgbClr val="000000">
                      <a:alpha val="43137"/>
                    </a:srgbClr>
                  </a:outerShdw>
                </a:effectLst>
                <a:ea typeface="宋体" pitchFamily="2" charset="-122"/>
              </a:rPr>
              <a:t>ACL</a:t>
            </a:r>
          </a:p>
          <a:p>
            <a:pPr lvl="2">
              <a:defRPr/>
            </a:pPr>
            <a:r>
              <a:rPr lang="en-US" altLang="zh-CN" sz="1400" b="1" dirty="0" smtClean="0">
                <a:effectLst/>
                <a:ea typeface="宋体" pitchFamily="2" charset="-122"/>
              </a:rPr>
              <a:t>(</a:t>
            </a:r>
            <a:r>
              <a:rPr lang="en-US" altLang="zh-CN" sz="1400" b="1" dirty="0" err="1" smtClean="0">
                <a:effectLst/>
                <a:ea typeface="宋体" pitchFamily="2" charset="-122"/>
              </a:rPr>
              <a:t>config</a:t>
            </a:r>
            <a:r>
              <a:rPr lang="en-US" altLang="zh-CN" sz="1400" b="1" dirty="0" smtClean="0">
                <a:effectLst/>
                <a:ea typeface="宋体" pitchFamily="2" charset="-122"/>
              </a:rPr>
              <a:t>)</a:t>
            </a:r>
            <a:r>
              <a:rPr lang="en-GB" altLang="zh-CN" sz="1400" b="1" dirty="0" smtClean="0">
                <a:effectLst/>
                <a:ea typeface="宋体" pitchFamily="2" charset="-122"/>
              </a:rPr>
              <a:t>#</a:t>
            </a:r>
            <a:r>
              <a:rPr lang="en-US" sz="1400" b="1" dirty="0" smtClean="0">
                <a:effectLst/>
              </a:rPr>
              <a:t>access-list</a:t>
            </a:r>
            <a:r>
              <a:rPr lang="en-US" sz="1400" i="1" dirty="0" smtClean="0">
                <a:effectLst/>
              </a:rPr>
              <a:t> </a:t>
            </a:r>
            <a:r>
              <a:rPr lang="en-US" sz="1400" i="1" dirty="0" err="1" smtClean="0">
                <a:effectLst/>
              </a:rPr>
              <a:t>listnumber</a:t>
            </a:r>
            <a:r>
              <a:rPr lang="en-US" sz="1400" dirty="0" smtClean="0">
                <a:effectLst/>
              </a:rPr>
              <a:t>  {</a:t>
            </a:r>
            <a:r>
              <a:rPr lang="en-US" sz="1400" b="1" dirty="0" smtClean="0">
                <a:effectLst/>
              </a:rPr>
              <a:t> permit | deny</a:t>
            </a:r>
            <a:r>
              <a:rPr lang="en-US" sz="1400" dirty="0" smtClean="0">
                <a:effectLst/>
              </a:rPr>
              <a:t> }  </a:t>
            </a:r>
            <a:r>
              <a:rPr lang="en-US" sz="1400" i="1" dirty="0" smtClean="0">
                <a:effectLst/>
              </a:rPr>
              <a:t>address</a:t>
            </a:r>
            <a:r>
              <a:rPr lang="en-US" sz="1400" dirty="0" smtClean="0">
                <a:effectLst/>
              </a:rPr>
              <a:t>  [ </a:t>
            </a:r>
            <a:r>
              <a:rPr lang="en-US" sz="1400" i="1" dirty="0" smtClean="0">
                <a:effectLst/>
              </a:rPr>
              <a:t>wildcard–mask</a:t>
            </a:r>
            <a:r>
              <a:rPr lang="en-US" sz="1400" dirty="0" smtClean="0">
                <a:effectLst/>
              </a:rPr>
              <a:t> ]</a:t>
            </a:r>
            <a:endParaRPr lang="zh-CN" altLang="en-US" sz="1400" dirty="0" smtClean="0">
              <a:effectLst/>
            </a:endParaRPr>
          </a:p>
          <a:p>
            <a:pPr lvl="1">
              <a:defRPr/>
            </a:pPr>
            <a:r>
              <a:rPr lang="zh-CN" altLang="en-US" dirty="0" smtClean="0"/>
              <a:t>在接口上应用</a:t>
            </a:r>
            <a:endParaRPr lang="en-US" altLang="zh-CN" dirty="0" smtClean="0"/>
          </a:p>
          <a:p>
            <a:pPr lvl="2">
              <a:defRPr/>
            </a:pPr>
            <a:r>
              <a:rPr lang="en-US" altLang="zh-CN" sz="1400" b="1" dirty="0" smtClean="0">
                <a:effectLst/>
                <a:ea typeface="宋体" pitchFamily="2" charset="-122"/>
              </a:rPr>
              <a:t>(</a:t>
            </a:r>
            <a:r>
              <a:rPr lang="en-US" altLang="zh-CN" sz="1400" b="1" dirty="0" err="1" smtClean="0">
                <a:effectLst/>
                <a:ea typeface="宋体" pitchFamily="2" charset="-122"/>
              </a:rPr>
              <a:t>config</a:t>
            </a:r>
            <a:r>
              <a:rPr lang="en-US" altLang="zh-CN" sz="1400" b="1" dirty="0" smtClean="0">
                <a:effectLst/>
                <a:ea typeface="宋体" pitchFamily="2" charset="-122"/>
              </a:rPr>
              <a:t>-if)</a:t>
            </a:r>
            <a:r>
              <a:rPr lang="en-GB" altLang="zh-CN" sz="1400" b="1" dirty="0" smtClean="0">
                <a:effectLst/>
                <a:ea typeface="宋体" pitchFamily="2" charset="-122"/>
              </a:rPr>
              <a:t>#</a:t>
            </a:r>
            <a:r>
              <a:rPr lang="en-US" sz="1400" b="1" dirty="0" err="1" smtClean="0">
                <a:effectLst/>
              </a:rPr>
              <a:t>ip</a:t>
            </a:r>
            <a:r>
              <a:rPr lang="en-US" sz="1400" b="1" dirty="0" smtClean="0">
                <a:effectLst/>
              </a:rPr>
              <a:t> access-group </a:t>
            </a:r>
            <a:r>
              <a:rPr lang="en-US" sz="1400" i="1" dirty="0" smtClean="0">
                <a:effectLst/>
              </a:rPr>
              <a:t>{</a:t>
            </a:r>
            <a:r>
              <a:rPr lang="en-US" sz="1400" i="1" dirty="0" err="1" smtClean="0">
                <a:effectLst/>
              </a:rPr>
              <a:t>id|name</a:t>
            </a:r>
            <a:r>
              <a:rPr lang="en-US" sz="1400" dirty="0" smtClean="0">
                <a:effectLst/>
              </a:rPr>
              <a:t>} {</a:t>
            </a:r>
            <a:r>
              <a:rPr lang="en-US" sz="1400" b="1" dirty="0" err="1" smtClean="0">
                <a:effectLst/>
              </a:rPr>
              <a:t>in|out</a:t>
            </a:r>
            <a:r>
              <a:rPr lang="en-US" sz="1400" dirty="0" smtClean="0">
                <a:effectLst/>
              </a:rPr>
              <a:t>}</a:t>
            </a:r>
            <a:endParaRPr lang="zh-CN" altLang="en-US" sz="1400" dirty="0" smtClean="0">
              <a:effectLst/>
            </a:endParaRPr>
          </a:p>
          <a:p>
            <a:pPr lvl="2">
              <a:defRPr/>
            </a:pPr>
            <a:r>
              <a:rPr lang="en-US" altLang="zh-CN" sz="1400" dirty="0" smtClean="0"/>
              <a:t>In</a:t>
            </a:r>
            <a:r>
              <a:rPr lang="zh-CN" altLang="en-US" sz="1400" dirty="0" smtClean="0"/>
              <a:t>：当数据流入路由器接口时</a:t>
            </a:r>
          </a:p>
          <a:p>
            <a:pPr lvl="2">
              <a:defRPr/>
            </a:pPr>
            <a:r>
              <a:rPr lang="en-US" altLang="zh-CN" sz="1400" dirty="0" smtClean="0"/>
              <a:t>Out</a:t>
            </a:r>
            <a:r>
              <a:rPr lang="zh-CN" altLang="en-US" sz="1400" dirty="0" smtClean="0"/>
              <a:t>：当数据流出路由器接口时</a:t>
            </a:r>
          </a:p>
          <a:p>
            <a:pPr>
              <a:defRPr/>
            </a:pPr>
            <a:r>
              <a:rPr lang="zh-CN" altLang="en-US" dirty="0" smtClean="0"/>
              <a:t>使用命名创建</a:t>
            </a:r>
            <a:endParaRPr lang="en-US" altLang="zh-CN" dirty="0" smtClean="0"/>
          </a:p>
          <a:p>
            <a:pPr lvl="1">
              <a:defRPr/>
            </a:pPr>
            <a:r>
              <a:rPr lang="zh-CN" altLang="en-US" dirty="0" smtClean="0"/>
              <a:t>定义</a:t>
            </a:r>
            <a:r>
              <a:rPr lang="en-US" altLang="zh-CN" dirty="0" smtClean="0"/>
              <a:t>ACL</a:t>
            </a:r>
            <a:r>
              <a:rPr lang="zh-CN" altLang="en-US" dirty="0" smtClean="0"/>
              <a:t>名称</a:t>
            </a:r>
            <a:endParaRPr lang="en-US" altLang="zh-CN" dirty="0" smtClean="0"/>
          </a:p>
          <a:p>
            <a:pPr lvl="2">
              <a:defRPr/>
            </a:pPr>
            <a:r>
              <a:rPr lang="en-US" altLang="zh-CN" sz="1400" b="1" dirty="0" smtClean="0">
                <a:ea typeface="宋体" pitchFamily="2" charset="-122"/>
              </a:rPr>
              <a:t>(</a:t>
            </a:r>
            <a:r>
              <a:rPr lang="en-US" altLang="zh-CN" sz="1400" b="1" dirty="0" err="1" smtClean="0">
                <a:ea typeface="宋体" pitchFamily="2" charset="-122"/>
              </a:rPr>
              <a:t>config</a:t>
            </a:r>
            <a:r>
              <a:rPr lang="en-US" altLang="zh-CN" sz="1400" b="1" dirty="0" smtClean="0">
                <a:ea typeface="宋体" pitchFamily="2" charset="-122"/>
              </a:rPr>
              <a:t>)</a:t>
            </a:r>
            <a:r>
              <a:rPr lang="en-GB" altLang="zh-CN" sz="1400" b="1" dirty="0" smtClean="0">
                <a:ea typeface="宋体" pitchFamily="2" charset="-122"/>
              </a:rPr>
              <a:t>#</a:t>
            </a:r>
            <a:r>
              <a:rPr lang="en-US" sz="1400" b="1" dirty="0" err="1" smtClean="0"/>
              <a:t>ip</a:t>
            </a:r>
            <a:r>
              <a:rPr lang="en-US" sz="1400" b="1" dirty="0" smtClean="0"/>
              <a:t> access-list standard</a:t>
            </a:r>
            <a:r>
              <a:rPr lang="en-US" sz="1400" dirty="0" smtClean="0"/>
              <a:t> </a:t>
            </a:r>
            <a:r>
              <a:rPr lang="en-US" sz="1400" i="1" dirty="0" smtClean="0"/>
              <a:t>name</a:t>
            </a:r>
            <a:endParaRPr lang="en-US" altLang="zh-CN" sz="1400" dirty="0" smtClean="0"/>
          </a:p>
          <a:p>
            <a:pPr lvl="1">
              <a:defRPr/>
            </a:pPr>
            <a:r>
              <a:rPr lang="zh-CN" altLang="en-US" dirty="0" smtClean="0"/>
              <a:t>定义规则</a:t>
            </a:r>
            <a:endParaRPr lang="en-US" altLang="zh-CN" dirty="0" smtClean="0"/>
          </a:p>
          <a:p>
            <a:pPr lvl="2">
              <a:defRPr/>
            </a:pPr>
            <a:r>
              <a:rPr lang="en-US" altLang="zh-CN" sz="1400" b="1" dirty="0" smtClean="0">
                <a:effectLst/>
                <a:ea typeface="宋体" pitchFamily="2" charset="-122"/>
              </a:rPr>
              <a:t>(</a:t>
            </a:r>
            <a:r>
              <a:rPr lang="en-US" altLang="zh-CN" sz="1400" b="1" dirty="0" err="1" smtClean="0">
                <a:effectLst/>
              </a:rPr>
              <a:t>config</a:t>
            </a:r>
            <a:r>
              <a:rPr lang="en-US" altLang="zh-CN" sz="1400" b="1" dirty="0" smtClean="0">
                <a:effectLst/>
              </a:rPr>
              <a:t>-std-</a:t>
            </a:r>
            <a:r>
              <a:rPr lang="en-US" altLang="zh-CN" sz="1400" b="1" dirty="0" err="1" smtClean="0">
                <a:effectLst/>
              </a:rPr>
              <a:t>nacl</a:t>
            </a:r>
            <a:r>
              <a:rPr lang="en-US" altLang="zh-CN" sz="1400" b="1" dirty="0" smtClean="0">
                <a:effectLst/>
                <a:ea typeface="宋体" pitchFamily="2" charset="-122"/>
              </a:rPr>
              <a:t>)</a:t>
            </a:r>
            <a:r>
              <a:rPr lang="en-GB" altLang="zh-CN" sz="1400" b="1" dirty="0" smtClean="0">
                <a:effectLst/>
                <a:ea typeface="宋体" pitchFamily="2" charset="-122"/>
              </a:rPr>
              <a:t>#</a:t>
            </a:r>
            <a:r>
              <a:rPr lang="en-US" sz="1400" b="1" dirty="0" err="1" smtClean="0">
                <a:effectLst/>
              </a:rPr>
              <a:t>deny|permit</a:t>
            </a:r>
            <a:r>
              <a:rPr lang="en-US" sz="1400" b="1" dirty="0" smtClean="0">
                <a:effectLst/>
              </a:rPr>
              <a:t> [ source</a:t>
            </a:r>
            <a:r>
              <a:rPr lang="en-US" sz="1400" dirty="0" smtClean="0">
                <a:effectLst/>
              </a:rPr>
              <a:t> </a:t>
            </a:r>
            <a:r>
              <a:rPr lang="en-US" sz="1400" i="1" dirty="0" smtClean="0">
                <a:effectLst/>
              </a:rPr>
              <a:t>wildcard</a:t>
            </a:r>
            <a:r>
              <a:rPr lang="en-US" sz="1400" dirty="0" smtClean="0">
                <a:effectLst/>
              </a:rPr>
              <a:t> </a:t>
            </a:r>
            <a:r>
              <a:rPr lang="en-US" sz="1400" b="1" dirty="0" smtClean="0">
                <a:effectLst/>
              </a:rPr>
              <a:t>any</a:t>
            </a:r>
            <a:r>
              <a:rPr lang="en-US" sz="1400" dirty="0" smtClean="0">
                <a:effectLst/>
              </a:rPr>
              <a:t> ]</a:t>
            </a:r>
            <a:endParaRPr lang="en-US" altLang="zh-CN" sz="1400" dirty="0" smtClean="0"/>
          </a:p>
          <a:p>
            <a:pPr lvl="1">
              <a:defRPr/>
            </a:pPr>
            <a:r>
              <a:rPr lang="zh-CN" altLang="en-US" dirty="0" smtClean="0"/>
              <a:t>在接口上应用</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扩展访问控制列表</a:t>
            </a:r>
            <a:endParaRPr lang="zh-CN" altLang="en-US" dirty="0"/>
          </a:p>
        </p:txBody>
      </p:sp>
      <p:sp>
        <p:nvSpPr>
          <p:cNvPr id="3" name="内容占位符 2"/>
          <p:cNvSpPr>
            <a:spLocks noGrp="1"/>
          </p:cNvSpPr>
          <p:nvPr>
            <p:ph idx="1"/>
          </p:nvPr>
        </p:nvSpPr>
        <p:spPr>
          <a:xfrm>
            <a:off x="457201" y="1150952"/>
            <a:ext cx="8043890" cy="4421188"/>
          </a:xfrm>
        </p:spPr>
        <p:txBody>
          <a:bodyPr/>
          <a:lstStyle/>
          <a:p>
            <a:pPr>
              <a:defRPr/>
            </a:pPr>
            <a:r>
              <a:rPr lang="zh-CN" altLang="en-US" dirty="0" smtClean="0"/>
              <a:t>扩展的</a:t>
            </a:r>
            <a:r>
              <a:rPr lang="en-US" dirty="0" smtClean="0"/>
              <a:t>IP</a:t>
            </a:r>
            <a:r>
              <a:rPr lang="zh-CN" altLang="en-US" dirty="0" smtClean="0"/>
              <a:t>访问表用于扩展报文过滤的能力。</a:t>
            </a:r>
            <a:endParaRPr lang="en-US" altLang="zh-CN" dirty="0" smtClean="0"/>
          </a:p>
          <a:p>
            <a:pPr>
              <a:defRPr/>
            </a:pPr>
            <a:r>
              <a:rPr lang="zh-CN" altLang="en-US" dirty="0" smtClean="0"/>
              <a:t>扩展访问列表允许过滤内容：</a:t>
            </a:r>
            <a:endParaRPr lang="en-US" altLang="zh-CN" dirty="0" smtClean="0"/>
          </a:p>
          <a:p>
            <a:pPr lvl="1">
              <a:defRPr/>
            </a:pPr>
            <a:r>
              <a:rPr lang="zh-CN" altLang="en-US" dirty="0" smtClean="0"/>
              <a:t>源和目的地址、协议、源和目的端口以及在特定报文字段中允许进行特殊位比较的各种选项。</a:t>
            </a:r>
            <a:endParaRPr lang="zh-CN" altLang="en-US" dirty="0"/>
          </a:p>
        </p:txBody>
      </p:sp>
      <p:pic>
        <p:nvPicPr>
          <p:cNvPr id="28676" name="Picture 2"/>
          <p:cNvPicPr>
            <a:picLocks noChangeAspect="1" noChangeArrowheads="1"/>
          </p:cNvPicPr>
          <p:nvPr/>
        </p:nvPicPr>
        <p:blipFill>
          <a:blip r:embed="rId2"/>
          <a:srcRect/>
          <a:stretch>
            <a:fillRect/>
          </a:stretch>
        </p:blipFill>
        <p:spPr bwMode="auto">
          <a:xfrm>
            <a:off x="2928926" y="3643314"/>
            <a:ext cx="3003556" cy="1586587"/>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扩展访问控制列表</a:t>
            </a:r>
            <a:endParaRPr lang="zh-CN" altLang="en-US" dirty="0"/>
          </a:p>
        </p:txBody>
      </p:sp>
      <p:sp>
        <p:nvSpPr>
          <p:cNvPr id="3" name="内容占位符 2"/>
          <p:cNvSpPr>
            <a:spLocks noGrp="1"/>
          </p:cNvSpPr>
          <p:nvPr>
            <p:ph idx="1"/>
          </p:nvPr>
        </p:nvSpPr>
        <p:spPr>
          <a:xfrm>
            <a:off x="457200" y="1000108"/>
            <a:ext cx="8291513" cy="4421187"/>
          </a:xfrm>
        </p:spPr>
        <p:txBody>
          <a:bodyPr/>
          <a:lstStyle/>
          <a:p>
            <a:pPr>
              <a:defRPr/>
            </a:pPr>
            <a:r>
              <a:rPr lang="zh-CN" altLang="en-US" dirty="0" smtClean="0"/>
              <a:t>通过两种方式创建扩展</a:t>
            </a:r>
            <a:r>
              <a:rPr lang="en-US" dirty="0" smtClean="0"/>
              <a:t>ACL</a:t>
            </a:r>
            <a:r>
              <a:rPr lang="zh-CN" altLang="en-US" dirty="0" smtClean="0"/>
              <a:t>：编号或名称</a:t>
            </a:r>
            <a:endParaRPr lang="en-US" altLang="zh-CN" dirty="0" smtClean="0"/>
          </a:p>
          <a:p>
            <a:pPr>
              <a:defRPr/>
            </a:pPr>
            <a:r>
              <a:rPr lang="zh-CN" altLang="en-US" dirty="0" smtClean="0"/>
              <a:t>使用编号创建</a:t>
            </a:r>
            <a:endParaRPr lang="en-US" altLang="zh-CN" dirty="0" smtClean="0"/>
          </a:p>
          <a:p>
            <a:pPr lvl="1">
              <a:defRPr/>
            </a:pPr>
            <a:r>
              <a:rPr lang="zh-CN" altLang="en-US" dirty="0" smtClean="0"/>
              <a:t>创建</a:t>
            </a:r>
            <a:r>
              <a:rPr lang="en-US" altLang="zh-CN" dirty="0" smtClean="0"/>
              <a:t>ACL</a:t>
            </a:r>
          </a:p>
          <a:p>
            <a:pPr lvl="2">
              <a:defRPr/>
            </a:pPr>
            <a:r>
              <a:rPr lang="en-US" altLang="zh-CN" sz="1400" b="1" dirty="0" smtClean="0">
                <a:ea typeface="宋体" pitchFamily="2" charset="-122"/>
              </a:rPr>
              <a:t>(</a:t>
            </a:r>
            <a:r>
              <a:rPr lang="en-US" altLang="zh-CN" sz="1400" b="1" dirty="0" err="1" smtClean="0">
                <a:ea typeface="宋体" pitchFamily="2" charset="-122"/>
              </a:rPr>
              <a:t>config</a:t>
            </a:r>
            <a:r>
              <a:rPr lang="en-US" altLang="zh-CN" sz="1400" b="1" dirty="0" smtClean="0">
                <a:ea typeface="宋体" pitchFamily="2" charset="-122"/>
              </a:rPr>
              <a:t>)</a:t>
            </a:r>
            <a:r>
              <a:rPr lang="en-GB" altLang="zh-CN" sz="1400" b="1" dirty="0" smtClean="0">
                <a:ea typeface="宋体" pitchFamily="2" charset="-122"/>
              </a:rPr>
              <a:t>#</a:t>
            </a:r>
            <a:r>
              <a:rPr lang="en-US" altLang="zh-CN" sz="1400" b="1" dirty="0" smtClean="0">
                <a:ea typeface="宋体" pitchFamily="2" charset="-122"/>
              </a:rPr>
              <a:t>access-list </a:t>
            </a:r>
            <a:r>
              <a:rPr lang="en-US" altLang="zh-CN" sz="1400" b="1" dirty="0" err="1" smtClean="0">
                <a:ea typeface="宋体" pitchFamily="2" charset="-122"/>
              </a:rPr>
              <a:t>listnumber</a:t>
            </a:r>
            <a:r>
              <a:rPr lang="en-US" altLang="zh-CN" sz="1400" b="1" dirty="0" smtClean="0">
                <a:ea typeface="宋体" pitchFamily="2" charset="-122"/>
              </a:rPr>
              <a:t>   { permit | deny } </a:t>
            </a:r>
            <a:r>
              <a:rPr lang="en-US" altLang="zh-CN" sz="1400" i="1" dirty="0" smtClean="0">
                <a:ea typeface="宋体" pitchFamily="2" charset="-122"/>
              </a:rPr>
              <a:t>protocol source </a:t>
            </a:r>
            <a:r>
              <a:rPr lang="en-US" altLang="zh-CN" sz="1400" i="1" dirty="0" err="1" smtClean="0">
                <a:ea typeface="宋体" pitchFamily="2" charset="-122"/>
              </a:rPr>
              <a:t>source</a:t>
            </a:r>
            <a:r>
              <a:rPr lang="en-US" altLang="zh-CN" sz="1400" i="1" dirty="0" smtClean="0">
                <a:ea typeface="宋体" pitchFamily="2" charset="-122"/>
              </a:rPr>
              <a:t>- wildcard–mask  destination </a:t>
            </a:r>
            <a:r>
              <a:rPr lang="en-US" altLang="zh-CN" sz="1400" i="1" dirty="0" err="1" smtClean="0">
                <a:ea typeface="宋体" pitchFamily="2" charset="-122"/>
              </a:rPr>
              <a:t>destination</a:t>
            </a:r>
            <a:r>
              <a:rPr lang="en-US" altLang="zh-CN" sz="1400" i="1" dirty="0" smtClean="0">
                <a:ea typeface="宋体" pitchFamily="2" charset="-122"/>
              </a:rPr>
              <a:t>-wildcard–mask</a:t>
            </a:r>
            <a:r>
              <a:rPr lang="en-US" altLang="zh-CN" sz="1400" dirty="0" smtClean="0">
                <a:ea typeface="宋体" pitchFamily="2" charset="-122"/>
              </a:rPr>
              <a:t> </a:t>
            </a:r>
            <a:r>
              <a:rPr lang="en-US" altLang="zh-CN" sz="1400" b="1" dirty="0" smtClean="0">
                <a:ea typeface="宋体" pitchFamily="2" charset="-122"/>
              </a:rPr>
              <a:t>[operator operand]</a:t>
            </a:r>
            <a:endParaRPr lang="zh-CN" altLang="en-US" sz="1400" b="1" dirty="0" smtClean="0">
              <a:ea typeface="宋体" pitchFamily="2" charset="-122"/>
            </a:endParaRPr>
          </a:p>
          <a:p>
            <a:pPr lvl="1">
              <a:defRPr/>
            </a:pPr>
            <a:r>
              <a:rPr lang="zh-CN" altLang="en-US" dirty="0" smtClean="0"/>
              <a:t>在接口上应用</a:t>
            </a:r>
            <a:endParaRPr lang="en-US" altLang="zh-CN" dirty="0" smtClean="0"/>
          </a:p>
          <a:p>
            <a:pPr lvl="2">
              <a:defRPr/>
            </a:pPr>
            <a:r>
              <a:rPr lang="en-US" altLang="zh-CN" sz="1400" b="1" dirty="0" smtClean="0">
                <a:ea typeface="宋体" pitchFamily="2" charset="-122"/>
              </a:rPr>
              <a:t>(</a:t>
            </a:r>
            <a:r>
              <a:rPr lang="en-US" altLang="zh-CN" sz="1400" b="1" dirty="0" err="1" smtClean="0">
                <a:ea typeface="宋体" pitchFamily="2" charset="-122"/>
              </a:rPr>
              <a:t>config</a:t>
            </a:r>
            <a:r>
              <a:rPr lang="en-US" altLang="zh-CN" sz="1400" b="1" dirty="0" smtClean="0">
                <a:ea typeface="宋体" pitchFamily="2" charset="-122"/>
              </a:rPr>
              <a:t>-if)</a:t>
            </a:r>
            <a:r>
              <a:rPr lang="en-GB" altLang="zh-CN" sz="1400" b="1" dirty="0" smtClean="0">
                <a:ea typeface="宋体" pitchFamily="2" charset="-122"/>
              </a:rPr>
              <a:t>#</a:t>
            </a:r>
            <a:r>
              <a:rPr lang="en-US" sz="1400" b="1" dirty="0" err="1" smtClean="0"/>
              <a:t>ip</a:t>
            </a:r>
            <a:r>
              <a:rPr lang="en-US" sz="1400" b="1" dirty="0" smtClean="0"/>
              <a:t> access-group </a:t>
            </a:r>
            <a:r>
              <a:rPr lang="en-US" sz="1400" i="1" dirty="0" smtClean="0"/>
              <a:t>{</a:t>
            </a:r>
            <a:r>
              <a:rPr lang="en-US" sz="1400" i="1" dirty="0" err="1" smtClean="0"/>
              <a:t>id|name</a:t>
            </a:r>
            <a:r>
              <a:rPr lang="en-US" sz="1400" dirty="0" smtClean="0"/>
              <a:t>} {</a:t>
            </a:r>
            <a:r>
              <a:rPr lang="en-US" sz="1400" b="1" dirty="0" err="1" smtClean="0"/>
              <a:t>in|out</a:t>
            </a:r>
            <a:r>
              <a:rPr lang="en-US" sz="1400" dirty="0" smtClean="0"/>
              <a:t>}</a:t>
            </a:r>
          </a:p>
          <a:p>
            <a:pPr>
              <a:defRPr/>
            </a:pPr>
            <a:r>
              <a:rPr lang="zh-CN" altLang="en-US" dirty="0" smtClean="0"/>
              <a:t>使用命名创建</a:t>
            </a:r>
            <a:endParaRPr lang="en-US" altLang="zh-CN" dirty="0" smtClean="0"/>
          </a:p>
          <a:p>
            <a:pPr lvl="1">
              <a:defRPr/>
            </a:pPr>
            <a:r>
              <a:rPr lang="zh-CN" altLang="en-US" dirty="0" smtClean="0"/>
              <a:t>定义</a:t>
            </a:r>
            <a:r>
              <a:rPr lang="en-US" altLang="zh-CN" dirty="0" smtClean="0"/>
              <a:t>ACL</a:t>
            </a:r>
            <a:r>
              <a:rPr lang="zh-CN" altLang="en-US" dirty="0" smtClean="0"/>
              <a:t>名称</a:t>
            </a:r>
            <a:endParaRPr lang="en-US" altLang="zh-CN" dirty="0" smtClean="0"/>
          </a:p>
          <a:p>
            <a:pPr lvl="2">
              <a:defRPr/>
            </a:pPr>
            <a:r>
              <a:rPr lang="en-US" altLang="zh-CN" sz="1400" b="1" dirty="0" smtClean="0">
                <a:ea typeface="宋体" pitchFamily="2" charset="-122"/>
              </a:rPr>
              <a:t>(</a:t>
            </a:r>
            <a:r>
              <a:rPr lang="en-US" altLang="zh-CN" sz="1400" b="1" dirty="0" err="1" smtClean="0">
                <a:ea typeface="宋体" pitchFamily="2" charset="-122"/>
              </a:rPr>
              <a:t>config</a:t>
            </a:r>
            <a:r>
              <a:rPr lang="en-US" altLang="zh-CN" sz="1400" b="1" dirty="0" smtClean="0">
                <a:ea typeface="宋体" pitchFamily="2" charset="-122"/>
              </a:rPr>
              <a:t>)</a:t>
            </a:r>
            <a:r>
              <a:rPr lang="en-GB" altLang="zh-CN" sz="1400" b="1" dirty="0" smtClean="0">
                <a:ea typeface="宋体" pitchFamily="2" charset="-122"/>
              </a:rPr>
              <a:t>#</a:t>
            </a:r>
            <a:r>
              <a:rPr lang="en-US" sz="1400" b="1" dirty="0" err="1" smtClean="0"/>
              <a:t>ip</a:t>
            </a:r>
            <a:r>
              <a:rPr lang="en-US" sz="1400" b="1" dirty="0" smtClean="0"/>
              <a:t> access-list extended</a:t>
            </a:r>
            <a:r>
              <a:rPr lang="en-US" sz="1400" dirty="0" smtClean="0"/>
              <a:t> </a:t>
            </a:r>
            <a:r>
              <a:rPr lang="en-US" sz="1400" i="1" dirty="0" smtClean="0"/>
              <a:t>name</a:t>
            </a:r>
            <a:endParaRPr lang="en-US" altLang="zh-CN" sz="1400" dirty="0" smtClean="0"/>
          </a:p>
          <a:p>
            <a:pPr lvl="1">
              <a:defRPr/>
            </a:pPr>
            <a:r>
              <a:rPr lang="zh-CN" altLang="en-US" dirty="0" smtClean="0"/>
              <a:t>定义规则</a:t>
            </a:r>
            <a:endParaRPr lang="en-US" altLang="zh-CN" dirty="0" smtClean="0"/>
          </a:p>
          <a:p>
            <a:pPr lvl="2">
              <a:defRPr/>
            </a:pPr>
            <a:r>
              <a:rPr lang="en-US" altLang="zh-CN" sz="1400" b="1" dirty="0" smtClean="0">
                <a:ea typeface="宋体" pitchFamily="2" charset="-122"/>
              </a:rPr>
              <a:t>(</a:t>
            </a:r>
            <a:r>
              <a:rPr lang="en-US" altLang="zh-CN" sz="1400" b="1" dirty="0" err="1" smtClean="0"/>
              <a:t>config</a:t>
            </a:r>
            <a:r>
              <a:rPr lang="en-US" altLang="zh-CN" sz="1400" b="1" dirty="0" smtClean="0"/>
              <a:t>-ext-</a:t>
            </a:r>
            <a:r>
              <a:rPr lang="en-US" altLang="zh-CN" sz="1400" b="1" dirty="0" err="1" smtClean="0"/>
              <a:t>nacl</a:t>
            </a:r>
            <a:r>
              <a:rPr lang="en-US" altLang="zh-CN" sz="1400" b="1" dirty="0" smtClean="0">
                <a:ea typeface="宋体" pitchFamily="2" charset="-122"/>
              </a:rPr>
              <a:t>)</a:t>
            </a:r>
            <a:r>
              <a:rPr lang="en-GB" altLang="zh-CN" sz="1400" b="1" dirty="0" smtClean="0">
                <a:ea typeface="宋体" pitchFamily="2" charset="-122"/>
              </a:rPr>
              <a:t>#</a:t>
            </a:r>
            <a:r>
              <a:rPr lang="en-US" sz="1400" dirty="0" smtClean="0"/>
              <a:t>{</a:t>
            </a:r>
            <a:r>
              <a:rPr lang="en-US" sz="1400" b="1" dirty="0" err="1" smtClean="0"/>
              <a:t>deny|permit</a:t>
            </a:r>
            <a:r>
              <a:rPr lang="en-US" sz="1400" dirty="0" smtClean="0"/>
              <a:t>} </a:t>
            </a:r>
            <a:r>
              <a:rPr lang="en-US" sz="1400" i="1" dirty="0" smtClean="0"/>
              <a:t>protocol</a:t>
            </a:r>
            <a:r>
              <a:rPr lang="en-US" sz="1400" dirty="0" smtClean="0"/>
              <a:t> {</a:t>
            </a:r>
            <a:r>
              <a:rPr lang="en-US" sz="1400" i="1" dirty="0" smtClean="0"/>
              <a:t>source </a:t>
            </a:r>
            <a:r>
              <a:rPr lang="en-US" sz="1400" i="1" dirty="0" err="1" smtClean="0"/>
              <a:t>source</a:t>
            </a:r>
            <a:r>
              <a:rPr lang="en-US" sz="1400" i="1" dirty="0" smtClean="0"/>
              <a:t>-wildcard</a:t>
            </a:r>
            <a:r>
              <a:rPr lang="en-US" sz="1400" dirty="0" smtClean="0"/>
              <a:t> |</a:t>
            </a:r>
            <a:r>
              <a:rPr lang="en-US" sz="1400" b="1" dirty="0" smtClean="0"/>
              <a:t>hos</a:t>
            </a:r>
            <a:r>
              <a:rPr lang="en-US" sz="1400" dirty="0" smtClean="0"/>
              <a:t>t  source| </a:t>
            </a:r>
            <a:r>
              <a:rPr lang="en-US" sz="1400" b="1" dirty="0" smtClean="0"/>
              <a:t>any</a:t>
            </a:r>
            <a:r>
              <a:rPr lang="en-US" sz="1400" dirty="0" smtClean="0"/>
              <a:t>}[</a:t>
            </a:r>
            <a:r>
              <a:rPr lang="en-US" sz="1400" i="1" dirty="0" smtClean="0"/>
              <a:t>operator</a:t>
            </a:r>
            <a:r>
              <a:rPr lang="en-US" sz="1400" dirty="0" smtClean="0"/>
              <a:t> </a:t>
            </a:r>
            <a:r>
              <a:rPr lang="en-US" sz="1400" i="1" dirty="0" smtClean="0"/>
              <a:t>port</a:t>
            </a:r>
            <a:r>
              <a:rPr lang="en-US" sz="1400" dirty="0" smtClean="0"/>
              <a:t>] </a:t>
            </a:r>
            <a:endParaRPr lang="en-US" altLang="zh-CN" sz="1400" dirty="0" smtClean="0"/>
          </a:p>
          <a:p>
            <a:pPr lvl="1">
              <a:defRPr/>
            </a:pPr>
            <a:r>
              <a:rPr lang="zh-CN" altLang="en-US" dirty="0" smtClean="0"/>
              <a:t>在接口上应用</a:t>
            </a:r>
          </a:p>
          <a:p>
            <a:pPr lvl="2">
              <a:defRPr/>
            </a:pP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配置标准</a:t>
            </a:r>
            <a:r>
              <a:rPr lang="en-US" dirty="0" smtClean="0"/>
              <a:t>ACL</a:t>
            </a:r>
            <a:r>
              <a:rPr lang="zh-CN" altLang="en-US" dirty="0" smtClean="0"/>
              <a:t>示例</a:t>
            </a:r>
            <a:endParaRPr lang="zh-CN" altLang="en-US" dirty="0"/>
          </a:p>
        </p:txBody>
      </p:sp>
      <p:pic>
        <p:nvPicPr>
          <p:cNvPr id="31748" name="Picture 2"/>
          <p:cNvPicPr>
            <a:picLocks noChangeAspect="1" noChangeArrowheads="1"/>
          </p:cNvPicPr>
          <p:nvPr/>
        </p:nvPicPr>
        <p:blipFill>
          <a:blip r:embed="rId2"/>
          <a:srcRect/>
          <a:stretch>
            <a:fillRect/>
          </a:stretch>
        </p:blipFill>
        <p:spPr bwMode="auto">
          <a:xfrm>
            <a:off x="857250" y="1143000"/>
            <a:ext cx="5710238" cy="3500438"/>
          </a:xfrm>
          <a:prstGeom prst="rect">
            <a:avLst/>
          </a:prstGeom>
          <a:noFill/>
          <a:ln w="9525">
            <a:noFill/>
            <a:miter lim="800000"/>
            <a:headEnd/>
            <a:tailEnd/>
          </a:ln>
        </p:spPr>
      </p:pic>
      <p:pic>
        <p:nvPicPr>
          <p:cNvPr id="31749" name="Picture 3"/>
          <p:cNvPicPr>
            <a:picLocks noChangeAspect="1" noChangeArrowheads="1"/>
          </p:cNvPicPr>
          <p:nvPr/>
        </p:nvPicPr>
        <p:blipFill>
          <a:blip r:embed="rId3"/>
          <a:srcRect/>
          <a:stretch>
            <a:fillRect/>
          </a:stretch>
        </p:blipFill>
        <p:spPr bwMode="auto">
          <a:xfrm>
            <a:off x="3786182" y="3714750"/>
            <a:ext cx="4745043" cy="930111"/>
          </a:xfrm>
          <a:prstGeom prst="rect">
            <a:avLst/>
          </a:prstGeom>
          <a:noFill/>
          <a:ln w="9525" algn="ctr">
            <a:noFill/>
            <a:miter lim="800000"/>
            <a:headEnd/>
            <a:tailEnd/>
          </a:ln>
        </p:spPr>
      </p:pic>
      <p:pic>
        <p:nvPicPr>
          <p:cNvPr id="31750" name="Picture 5"/>
          <p:cNvPicPr>
            <a:picLocks noChangeAspect="1" noChangeArrowheads="1"/>
          </p:cNvPicPr>
          <p:nvPr/>
        </p:nvPicPr>
        <p:blipFill>
          <a:blip r:embed="rId4"/>
          <a:srcRect/>
          <a:stretch>
            <a:fillRect/>
          </a:stretch>
        </p:blipFill>
        <p:spPr bwMode="auto">
          <a:xfrm>
            <a:off x="1214438" y="4929188"/>
            <a:ext cx="4714875" cy="13589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配置扩展</a:t>
            </a:r>
            <a:r>
              <a:rPr lang="en-US" dirty="0" smtClean="0"/>
              <a:t>ACL</a:t>
            </a:r>
            <a:r>
              <a:rPr lang="zh-CN" altLang="en-US" dirty="0" smtClean="0"/>
              <a:t>示例</a:t>
            </a:r>
            <a:endParaRPr lang="zh-CN" altLang="en-US" dirty="0"/>
          </a:p>
        </p:txBody>
      </p:sp>
      <p:pic>
        <p:nvPicPr>
          <p:cNvPr id="32772" name="Picture 2"/>
          <p:cNvPicPr>
            <a:picLocks noChangeAspect="1" noChangeArrowheads="1"/>
          </p:cNvPicPr>
          <p:nvPr/>
        </p:nvPicPr>
        <p:blipFill>
          <a:blip r:embed="rId2"/>
          <a:srcRect/>
          <a:stretch>
            <a:fillRect/>
          </a:stretch>
        </p:blipFill>
        <p:spPr bwMode="auto">
          <a:xfrm>
            <a:off x="1214414" y="1142984"/>
            <a:ext cx="6215106" cy="3280478"/>
          </a:xfrm>
          <a:prstGeom prst="rect">
            <a:avLst/>
          </a:prstGeom>
          <a:noFill/>
          <a:ln w="9525">
            <a:noFill/>
            <a:miter lim="800000"/>
            <a:headEnd/>
            <a:tailEnd/>
          </a:ln>
        </p:spPr>
      </p:pic>
      <p:pic>
        <p:nvPicPr>
          <p:cNvPr id="32773" name="Picture 3"/>
          <p:cNvPicPr>
            <a:picLocks noChangeAspect="1" noChangeArrowheads="1"/>
          </p:cNvPicPr>
          <p:nvPr/>
        </p:nvPicPr>
        <p:blipFill>
          <a:blip r:embed="rId3"/>
          <a:srcRect/>
          <a:stretch>
            <a:fillRect/>
          </a:stretch>
        </p:blipFill>
        <p:spPr bwMode="auto">
          <a:xfrm>
            <a:off x="1000100" y="4500570"/>
            <a:ext cx="5357812" cy="1544637"/>
          </a:xfrm>
          <a:prstGeom prst="rect">
            <a:avLst/>
          </a:prstGeom>
          <a:noFill/>
          <a:ln w="9525" algn="ctr">
            <a:noFill/>
            <a:miter lim="800000"/>
            <a:headEnd/>
            <a:tailEnd/>
          </a:ln>
        </p:spPr>
      </p:pic>
      <p:pic>
        <p:nvPicPr>
          <p:cNvPr id="6" name="Picture 4"/>
          <p:cNvPicPr>
            <a:picLocks noChangeAspect="1" noChangeArrowheads="1"/>
          </p:cNvPicPr>
          <p:nvPr/>
        </p:nvPicPr>
        <p:blipFill>
          <a:blip r:embed="rId4"/>
          <a:srcRect/>
          <a:stretch>
            <a:fillRect/>
          </a:stretch>
        </p:blipFill>
        <p:spPr bwMode="auto">
          <a:xfrm>
            <a:off x="3357554" y="4429132"/>
            <a:ext cx="4333875" cy="2028825"/>
          </a:xfrm>
          <a:prstGeom prst="rect">
            <a:avLst/>
          </a:prstGeom>
          <a:noFill/>
          <a:ln w="9525"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1" presetClass="exit" presetSubtype="0" fill="hold" nodeType="withEffect">
                                  <p:stCondLst>
                                    <p:cond delay="0"/>
                                  </p:stCondLst>
                                  <p:childTnLst>
                                    <p:set>
                                      <p:cBhvr>
                                        <p:cTn id="9" dur="1" fill="hold">
                                          <p:stCondLst>
                                            <p:cond delay="0"/>
                                          </p:stCondLst>
                                        </p:cTn>
                                        <p:tgtEl>
                                          <p:spTgt spid="327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验证</a:t>
            </a:r>
            <a:r>
              <a:rPr lang="en-US" dirty="0" smtClean="0"/>
              <a:t>ACL</a:t>
            </a:r>
            <a:r>
              <a:rPr lang="zh-CN" altLang="en-US" dirty="0" smtClean="0"/>
              <a:t>配置</a:t>
            </a:r>
            <a:endParaRPr lang="zh-CN" altLang="en-US" dirty="0"/>
          </a:p>
        </p:txBody>
      </p:sp>
      <p:sp>
        <p:nvSpPr>
          <p:cNvPr id="3" name="内容占位符 2"/>
          <p:cNvSpPr>
            <a:spLocks noGrp="1"/>
          </p:cNvSpPr>
          <p:nvPr>
            <p:ph idx="1"/>
          </p:nvPr>
        </p:nvSpPr>
        <p:spPr/>
        <p:txBody>
          <a:bodyPr/>
          <a:lstStyle/>
          <a:p>
            <a:pPr lvl="1">
              <a:defRPr/>
            </a:pPr>
            <a:endParaRPr lang="en-US" altLang="zh-CN" dirty="0" smtClean="0"/>
          </a:p>
          <a:p>
            <a:pPr lvl="1">
              <a:defRPr/>
            </a:pPr>
            <a:r>
              <a:rPr lang="zh-CN" altLang="en-US" dirty="0" smtClean="0"/>
              <a:t>显示所有协议的所有</a:t>
            </a:r>
            <a:r>
              <a:rPr lang="en-US" dirty="0" smtClean="0"/>
              <a:t>ACL</a:t>
            </a:r>
            <a:endParaRPr lang="en-US" altLang="zh-CN" dirty="0" smtClean="0"/>
          </a:p>
          <a:p>
            <a:pPr lvl="1">
              <a:defRPr/>
            </a:pPr>
            <a:endParaRPr lang="en-US" altLang="zh-CN" dirty="0" smtClean="0"/>
          </a:p>
          <a:p>
            <a:pPr lvl="1">
              <a:defRPr/>
            </a:pPr>
            <a:endParaRPr lang="en-US" altLang="zh-CN" dirty="0" smtClean="0"/>
          </a:p>
          <a:p>
            <a:pPr lvl="1">
              <a:defRPr/>
            </a:pPr>
            <a:r>
              <a:rPr lang="zh-CN" altLang="en-US" dirty="0" smtClean="0"/>
              <a:t>查看接口应用的</a:t>
            </a:r>
            <a:r>
              <a:rPr lang="en-US" dirty="0" smtClean="0"/>
              <a:t>ACL</a:t>
            </a:r>
            <a:r>
              <a:rPr lang="zh-CN" altLang="en-US" dirty="0" smtClean="0"/>
              <a:t>情况</a:t>
            </a:r>
            <a:endParaRPr lang="zh-CN" altLang="en-US" dirty="0"/>
          </a:p>
        </p:txBody>
      </p:sp>
      <p:sp>
        <p:nvSpPr>
          <p:cNvPr id="34820" name="Rectangle 4"/>
          <p:cNvSpPr>
            <a:spLocks noChangeArrowheads="1"/>
          </p:cNvSpPr>
          <p:nvPr/>
        </p:nvSpPr>
        <p:spPr bwMode="auto">
          <a:xfrm>
            <a:off x="428625" y="1285875"/>
            <a:ext cx="4302125" cy="336550"/>
          </a:xfrm>
          <a:prstGeom prst="rect">
            <a:avLst/>
          </a:prstGeom>
          <a:noFill/>
          <a:ln w="9525">
            <a:noFill/>
            <a:miter lim="800000"/>
            <a:headEnd/>
            <a:tailEnd/>
          </a:ln>
        </p:spPr>
        <p:txBody>
          <a:bodyPr lIns="92075" tIns="46038" rIns="92075" bIns="46038">
            <a:spAutoFit/>
          </a:bodyPr>
          <a:lstStyle/>
          <a:p>
            <a:pPr eaLnBrk="0" hangingPunct="0">
              <a:lnSpc>
                <a:spcPct val="100000"/>
              </a:lnSpc>
              <a:buFontTx/>
              <a:buNone/>
            </a:pPr>
            <a:r>
              <a:rPr lang="en-GB" altLang="zh-CN" sz="1600" b="1">
                <a:effectLst/>
                <a:ea typeface="宋体" pitchFamily="2" charset="-122"/>
              </a:rPr>
              <a:t>Router#</a:t>
            </a:r>
          </a:p>
        </p:txBody>
      </p:sp>
      <p:sp>
        <p:nvSpPr>
          <p:cNvPr id="5" name="Rectangle 5"/>
          <p:cNvSpPr>
            <a:spLocks noChangeArrowheads="1"/>
          </p:cNvSpPr>
          <p:nvPr/>
        </p:nvSpPr>
        <p:spPr bwMode="auto">
          <a:xfrm>
            <a:off x="482600" y="1630363"/>
            <a:ext cx="8159750" cy="369887"/>
          </a:xfrm>
          <a:prstGeom prst="rect">
            <a:avLst/>
          </a:prstGeom>
          <a:solidFill>
            <a:schemeClr val="bg1"/>
          </a:solidFill>
          <a:ln w="12700">
            <a:solidFill>
              <a:schemeClr val="tx1"/>
            </a:solidFill>
            <a:miter lim="800000"/>
            <a:headEnd/>
            <a:tailEnd/>
          </a:ln>
          <a:effectLst>
            <a:outerShdw dist="17961" dir="2700000" algn="ctr" rotWithShape="0">
              <a:schemeClr val="bg2"/>
            </a:outerShdw>
          </a:effectLst>
        </p:spPr>
        <p:txBody>
          <a:bodyPr lIns="92075" tIns="46038" rIns="92075" bIns="46038">
            <a:spAutoFit/>
          </a:bodyPr>
          <a:lstStyle/>
          <a:p>
            <a:pPr algn="just" eaLnBrk="0" hangingPunct="0">
              <a:lnSpc>
                <a:spcPct val="100000"/>
              </a:lnSpc>
              <a:spcBef>
                <a:spcPct val="0"/>
              </a:spcBef>
              <a:buFontTx/>
              <a:buNone/>
              <a:tabLst>
                <a:tab pos="7654925" algn="r"/>
              </a:tabLst>
              <a:defRPr/>
            </a:pPr>
            <a:r>
              <a:rPr lang="en-US" sz="1800" dirty="0">
                <a:effectLst/>
              </a:rPr>
              <a:t>show access-lists</a:t>
            </a:r>
            <a:endParaRPr lang="en-GB" sz="1800" i="1" dirty="0">
              <a:effectLst/>
              <a:latin typeface="Arial" pitchFamily="34" charset="0"/>
              <a:ea typeface="宋体" pitchFamily="2" charset="-122"/>
              <a:cs typeface="Arial" pitchFamily="34" charset="0"/>
            </a:endParaRPr>
          </a:p>
        </p:txBody>
      </p:sp>
      <p:sp>
        <p:nvSpPr>
          <p:cNvPr id="34822" name="Rectangle 4"/>
          <p:cNvSpPr>
            <a:spLocks noChangeArrowheads="1"/>
          </p:cNvSpPr>
          <p:nvPr/>
        </p:nvSpPr>
        <p:spPr bwMode="auto">
          <a:xfrm>
            <a:off x="446088" y="2441575"/>
            <a:ext cx="4302125" cy="336550"/>
          </a:xfrm>
          <a:prstGeom prst="rect">
            <a:avLst/>
          </a:prstGeom>
          <a:noFill/>
          <a:ln w="9525">
            <a:noFill/>
            <a:miter lim="800000"/>
            <a:headEnd/>
            <a:tailEnd/>
          </a:ln>
        </p:spPr>
        <p:txBody>
          <a:bodyPr lIns="92075" tIns="46038" rIns="92075" bIns="46038">
            <a:spAutoFit/>
          </a:bodyPr>
          <a:lstStyle/>
          <a:p>
            <a:pPr eaLnBrk="0" hangingPunct="0">
              <a:lnSpc>
                <a:spcPct val="100000"/>
              </a:lnSpc>
              <a:buFontTx/>
              <a:buNone/>
            </a:pPr>
            <a:r>
              <a:rPr lang="en-GB" altLang="zh-CN" sz="1600" b="1">
                <a:effectLst/>
                <a:ea typeface="宋体" pitchFamily="2" charset="-122"/>
              </a:rPr>
              <a:t>Router#</a:t>
            </a:r>
          </a:p>
        </p:txBody>
      </p:sp>
      <p:sp>
        <p:nvSpPr>
          <p:cNvPr id="7" name="Rectangle 5"/>
          <p:cNvSpPr>
            <a:spLocks noChangeArrowheads="1"/>
          </p:cNvSpPr>
          <p:nvPr/>
        </p:nvSpPr>
        <p:spPr bwMode="auto">
          <a:xfrm>
            <a:off x="500063" y="2786063"/>
            <a:ext cx="8159750" cy="369887"/>
          </a:xfrm>
          <a:prstGeom prst="rect">
            <a:avLst/>
          </a:prstGeom>
          <a:solidFill>
            <a:schemeClr val="bg1"/>
          </a:solidFill>
          <a:ln w="12700">
            <a:solidFill>
              <a:schemeClr val="tx1"/>
            </a:solidFill>
            <a:miter lim="800000"/>
            <a:headEnd/>
            <a:tailEnd/>
          </a:ln>
          <a:effectLst>
            <a:outerShdw dist="17961" dir="2700000" algn="ctr" rotWithShape="0">
              <a:schemeClr val="bg2"/>
            </a:outerShdw>
          </a:effectLst>
        </p:spPr>
        <p:txBody>
          <a:bodyPr lIns="92075" tIns="46038" rIns="92075" bIns="46038">
            <a:spAutoFit/>
          </a:bodyPr>
          <a:lstStyle/>
          <a:p>
            <a:pPr algn="just" eaLnBrk="0" hangingPunct="0">
              <a:lnSpc>
                <a:spcPct val="100000"/>
              </a:lnSpc>
              <a:spcBef>
                <a:spcPct val="0"/>
              </a:spcBef>
              <a:buFontTx/>
              <a:buNone/>
              <a:tabLst>
                <a:tab pos="7654925" algn="r"/>
              </a:tabLst>
              <a:defRPr/>
            </a:pPr>
            <a:r>
              <a:rPr lang="en-US" sz="1800" b="1" dirty="0">
                <a:effectLst/>
              </a:rPr>
              <a:t> </a:t>
            </a:r>
            <a:r>
              <a:rPr lang="en-US" sz="1800" dirty="0">
                <a:effectLst/>
              </a:rPr>
              <a:t>show </a:t>
            </a:r>
            <a:r>
              <a:rPr lang="en-US" sz="1800" dirty="0" err="1">
                <a:effectLst/>
              </a:rPr>
              <a:t>ip</a:t>
            </a:r>
            <a:r>
              <a:rPr lang="en-US" sz="1800" dirty="0">
                <a:effectLst/>
              </a:rPr>
              <a:t> access-group </a:t>
            </a:r>
            <a:r>
              <a:rPr lang="en-US" altLang="zh-CN" sz="1800" i="1" dirty="0">
                <a:effectLst/>
                <a:latin typeface="Arial" pitchFamily="34" charset="0"/>
                <a:ea typeface="宋体" pitchFamily="2" charset="-122"/>
                <a:cs typeface="Arial" pitchFamily="34" charset="0"/>
              </a:rPr>
              <a:t>	</a:t>
            </a:r>
            <a:endParaRPr lang="en-GB" sz="1800" i="1" dirty="0">
              <a:effectLst/>
              <a:latin typeface="Arial" pitchFamily="34" charset="0"/>
              <a:ea typeface="宋体" pitchFamily="2" charset="-122"/>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lang="zh-CN" altLang="en-US" smtClean="0"/>
              <a:t>本章内容</a:t>
            </a:r>
          </a:p>
        </p:txBody>
      </p:sp>
      <p:sp>
        <p:nvSpPr>
          <p:cNvPr id="29700" name="Rectangle 4"/>
          <p:cNvSpPr>
            <a:spLocks noGrp="1" noChangeArrowheads="1"/>
          </p:cNvSpPr>
          <p:nvPr>
            <p:ph type="body" idx="1"/>
          </p:nvPr>
        </p:nvSpPr>
        <p:spPr>
          <a:xfrm>
            <a:off x="500063" y="1000125"/>
            <a:ext cx="4714879" cy="5500688"/>
          </a:xfrm>
        </p:spPr>
        <p:txBody>
          <a:bodyPr/>
          <a:lstStyle/>
          <a:p>
            <a:pPr eaLnBrk="1" hangingPunct="1">
              <a:lnSpc>
                <a:spcPct val="140000"/>
              </a:lnSpc>
            </a:pPr>
            <a:r>
              <a:rPr lang="zh-CN" altLang="en-US" sz="2500" dirty="0" smtClean="0"/>
              <a:t>园区网安全隐患</a:t>
            </a:r>
            <a:endParaRPr lang="en-US" altLang="zh-CN" sz="2500" dirty="0" smtClean="0"/>
          </a:p>
          <a:p>
            <a:pPr lvl="1" eaLnBrk="1" hangingPunct="1">
              <a:lnSpc>
                <a:spcPct val="120000"/>
              </a:lnSpc>
            </a:pPr>
            <a:r>
              <a:rPr lang="zh-CN" altLang="en-US" sz="2000" dirty="0" smtClean="0"/>
              <a:t>园区网的常见安全隐患</a:t>
            </a:r>
            <a:endParaRPr lang="en-US" altLang="zh-CN" sz="2000" dirty="0" smtClean="0"/>
          </a:p>
          <a:p>
            <a:pPr lvl="1" eaLnBrk="1" hangingPunct="1">
              <a:lnSpc>
                <a:spcPct val="120000"/>
              </a:lnSpc>
            </a:pPr>
            <a:r>
              <a:rPr lang="zh-CN" altLang="en-US" sz="2000" dirty="0" smtClean="0"/>
              <a:t>园区网安全解决方案的整体思路</a:t>
            </a:r>
            <a:endParaRPr lang="en-US" altLang="zh-CN" sz="2000" dirty="0" smtClean="0"/>
          </a:p>
          <a:p>
            <a:pPr eaLnBrk="1" hangingPunct="1">
              <a:lnSpc>
                <a:spcPct val="140000"/>
              </a:lnSpc>
            </a:pPr>
            <a:r>
              <a:rPr lang="zh-CN" altLang="en-US" sz="2500" dirty="0" smtClean="0"/>
              <a:t>交换机端口安全</a:t>
            </a:r>
            <a:endParaRPr lang="en-US" altLang="zh-CN" sz="2500" dirty="0" smtClean="0"/>
          </a:p>
          <a:p>
            <a:pPr lvl="1" eaLnBrk="1" hangingPunct="1">
              <a:lnSpc>
                <a:spcPct val="120000"/>
              </a:lnSpc>
            </a:pPr>
            <a:r>
              <a:rPr lang="zh-CN" altLang="en-US" sz="2000" dirty="0" smtClean="0"/>
              <a:t>交换机端口安全概述</a:t>
            </a:r>
            <a:endParaRPr lang="en-US" altLang="zh-CN" sz="2000" dirty="0" smtClean="0"/>
          </a:p>
          <a:p>
            <a:pPr lvl="1" eaLnBrk="1" hangingPunct="1">
              <a:lnSpc>
                <a:spcPct val="120000"/>
              </a:lnSpc>
            </a:pPr>
            <a:r>
              <a:rPr lang="zh-CN" altLang="en-US" sz="2000" dirty="0" smtClean="0"/>
              <a:t>端口安全的配置</a:t>
            </a:r>
            <a:endParaRPr lang="en-US" altLang="zh-CN" sz="2000" dirty="0" smtClean="0"/>
          </a:p>
          <a:p>
            <a:pPr eaLnBrk="1" hangingPunct="1">
              <a:lnSpc>
                <a:spcPct val="140000"/>
              </a:lnSpc>
            </a:pPr>
            <a:r>
              <a:rPr lang="zh-CN" altLang="en-US" sz="2500" dirty="0" smtClean="0"/>
              <a:t>访问控制列表</a:t>
            </a:r>
            <a:endParaRPr lang="en-US" altLang="zh-CN" sz="2500" dirty="0" smtClean="0"/>
          </a:p>
          <a:p>
            <a:pPr lvl="1" eaLnBrk="1" hangingPunct="1">
              <a:lnSpc>
                <a:spcPct val="120000"/>
              </a:lnSpc>
            </a:pPr>
            <a:r>
              <a:rPr lang="zh-CN" altLang="en-US" sz="2000" dirty="0" smtClean="0"/>
              <a:t>访问控制列表概述</a:t>
            </a:r>
            <a:endParaRPr lang="en-US" altLang="zh-CN" sz="2000" dirty="0" smtClean="0"/>
          </a:p>
          <a:p>
            <a:pPr lvl="1" eaLnBrk="1" hangingPunct="1">
              <a:lnSpc>
                <a:spcPct val="120000"/>
              </a:lnSpc>
            </a:pPr>
            <a:r>
              <a:rPr lang="en-US" altLang="zh-CN" sz="2000" dirty="0" smtClean="0"/>
              <a:t>ACL</a:t>
            </a:r>
            <a:r>
              <a:rPr lang="zh-CN" altLang="en-US" sz="2000" dirty="0" smtClean="0"/>
              <a:t>的种类</a:t>
            </a:r>
            <a:endParaRPr lang="en-US" altLang="zh-CN" sz="2000" dirty="0" smtClean="0"/>
          </a:p>
          <a:p>
            <a:pPr lvl="1" eaLnBrk="1" hangingPunct="1">
              <a:lnSpc>
                <a:spcPct val="120000"/>
              </a:lnSpc>
            </a:pPr>
            <a:r>
              <a:rPr lang="zh-CN" altLang="en-US" sz="2000" dirty="0" smtClean="0"/>
              <a:t>配置</a:t>
            </a:r>
            <a:r>
              <a:rPr lang="en-US" altLang="zh-CN" sz="2000" dirty="0" smtClean="0"/>
              <a:t>ACL</a:t>
            </a:r>
          </a:p>
        </p:txBody>
      </p:sp>
      <p:pic>
        <p:nvPicPr>
          <p:cNvPr id="4100" name="Picture 9" descr="keji2_12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508625" y="3067050"/>
            <a:ext cx="2733675" cy="2619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 calcmode="lin" valueType="num">
                                      <p:cBhvr additive="base">
                                        <p:cTn id="7" dur="500" fill="hold"/>
                                        <p:tgtEl>
                                          <p:spTgt spid="2970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70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9700">
                                            <p:txEl>
                                              <p:pRg st="1" end="1"/>
                                            </p:txEl>
                                          </p:spTgt>
                                        </p:tgtEl>
                                        <p:attrNameLst>
                                          <p:attrName>style.visibility</p:attrName>
                                        </p:attrNameLst>
                                      </p:cBhvr>
                                      <p:to>
                                        <p:strVal val="visible"/>
                                      </p:to>
                                    </p:set>
                                    <p:anim calcmode="lin" valueType="num">
                                      <p:cBhvr additive="base">
                                        <p:cTn id="13" dur="500" fill="hold"/>
                                        <p:tgtEl>
                                          <p:spTgt spid="2970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70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9700">
                                            <p:txEl>
                                              <p:pRg st="2" end="2"/>
                                            </p:txEl>
                                          </p:spTgt>
                                        </p:tgtEl>
                                        <p:attrNameLst>
                                          <p:attrName>style.visibility</p:attrName>
                                        </p:attrNameLst>
                                      </p:cBhvr>
                                      <p:to>
                                        <p:strVal val="visible"/>
                                      </p:to>
                                    </p:set>
                                    <p:anim calcmode="lin" valueType="num">
                                      <p:cBhvr additive="base">
                                        <p:cTn id="19" dur="500" fill="hold"/>
                                        <p:tgtEl>
                                          <p:spTgt spid="2970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70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9700">
                                            <p:txEl>
                                              <p:pRg st="3" end="3"/>
                                            </p:txEl>
                                          </p:spTgt>
                                        </p:tgtEl>
                                        <p:attrNameLst>
                                          <p:attrName>style.visibility</p:attrName>
                                        </p:attrNameLst>
                                      </p:cBhvr>
                                      <p:to>
                                        <p:strVal val="visible"/>
                                      </p:to>
                                    </p:set>
                                    <p:anim calcmode="lin" valueType="num">
                                      <p:cBhvr additive="base">
                                        <p:cTn id="25" dur="500" fill="hold"/>
                                        <p:tgtEl>
                                          <p:spTgt spid="2970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70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9700">
                                            <p:txEl>
                                              <p:pRg st="4" end="4"/>
                                            </p:txEl>
                                          </p:spTgt>
                                        </p:tgtEl>
                                        <p:attrNameLst>
                                          <p:attrName>style.visibility</p:attrName>
                                        </p:attrNameLst>
                                      </p:cBhvr>
                                      <p:to>
                                        <p:strVal val="visible"/>
                                      </p:to>
                                    </p:set>
                                    <p:anim calcmode="lin" valueType="num">
                                      <p:cBhvr additive="base">
                                        <p:cTn id="31" dur="500" fill="hold"/>
                                        <p:tgtEl>
                                          <p:spTgt spid="2970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970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9700">
                                            <p:txEl>
                                              <p:pRg st="5" end="5"/>
                                            </p:txEl>
                                          </p:spTgt>
                                        </p:tgtEl>
                                        <p:attrNameLst>
                                          <p:attrName>style.visibility</p:attrName>
                                        </p:attrNameLst>
                                      </p:cBhvr>
                                      <p:to>
                                        <p:strVal val="visible"/>
                                      </p:to>
                                    </p:set>
                                    <p:anim calcmode="lin" valueType="num">
                                      <p:cBhvr additive="base">
                                        <p:cTn id="37" dur="500" fill="hold"/>
                                        <p:tgtEl>
                                          <p:spTgt spid="29700">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970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9700">
                                            <p:txEl>
                                              <p:pRg st="6" end="6"/>
                                            </p:txEl>
                                          </p:spTgt>
                                        </p:tgtEl>
                                        <p:attrNameLst>
                                          <p:attrName>style.visibility</p:attrName>
                                        </p:attrNameLst>
                                      </p:cBhvr>
                                      <p:to>
                                        <p:strVal val="visible"/>
                                      </p:to>
                                    </p:set>
                                    <p:anim calcmode="lin" valueType="num">
                                      <p:cBhvr additive="base">
                                        <p:cTn id="43" dur="500" fill="hold"/>
                                        <p:tgtEl>
                                          <p:spTgt spid="29700">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970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9700">
                                            <p:txEl>
                                              <p:pRg st="7" end="7"/>
                                            </p:txEl>
                                          </p:spTgt>
                                        </p:tgtEl>
                                        <p:attrNameLst>
                                          <p:attrName>style.visibility</p:attrName>
                                        </p:attrNameLst>
                                      </p:cBhvr>
                                      <p:to>
                                        <p:strVal val="visible"/>
                                      </p:to>
                                    </p:set>
                                    <p:anim calcmode="lin" valueType="num">
                                      <p:cBhvr additive="base">
                                        <p:cTn id="49" dur="500" fill="hold"/>
                                        <p:tgtEl>
                                          <p:spTgt spid="29700">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970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29700">
                                            <p:txEl>
                                              <p:pRg st="8" end="8"/>
                                            </p:txEl>
                                          </p:spTgt>
                                        </p:tgtEl>
                                        <p:attrNameLst>
                                          <p:attrName>style.visibility</p:attrName>
                                        </p:attrNameLst>
                                      </p:cBhvr>
                                      <p:to>
                                        <p:strVal val="visible"/>
                                      </p:to>
                                    </p:set>
                                    <p:anim calcmode="lin" valueType="num">
                                      <p:cBhvr additive="base">
                                        <p:cTn id="55" dur="500" fill="hold"/>
                                        <p:tgtEl>
                                          <p:spTgt spid="29700">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9700">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29700">
                                            <p:txEl>
                                              <p:pRg st="9" end="9"/>
                                            </p:txEl>
                                          </p:spTgt>
                                        </p:tgtEl>
                                        <p:attrNameLst>
                                          <p:attrName>style.visibility</p:attrName>
                                        </p:attrNameLst>
                                      </p:cBhvr>
                                      <p:to>
                                        <p:strVal val="visible"/>
                                      </p:to>
                                    </p:set>
                                    <p:anim calcmode="lin" valueType="num">
                                      <p:cBhvr additive="base">
                                        <p:cTn id="61" dur="500" fill="hold"/>
                                        <p:tgtEl>
                                          <p:spTgt spid="29700">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9700">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62129" y="1714488"/>
            <a:ext cx="7144905" cy="2265941"/>
          </a:xfrm>
          <a:prstGeom prst="rect">
            <a:avLst/>
          </a:prstGeom>
          <a:noFill/>
        </p:spPr>
        <p:txBody>
          <a:bodyPr wrap="none">
            <a:spAutoFit/>
          </a:bodyPr>
          <a:lstStyle/>
          <a:p>
            <a:pPr algn="ctr">
              <a:lnSpc>
                <a:spcPct val="130000"/>
              </a:lnSpc>
              <a:spcBef>
                <a:spcPct val="20000"/>
              </a:spcBef>
              <a:buFont typeface="Wingdings" pitchFamily="2" charset="2"/>
              <a:buNone/>
              <a:defRPr/>
            </a:pPr>
            <a:r>
              <a:rPr lang="zh-CN" altLang="en-US" sz="5400" b="1" dirty="0">
                <a:ln w="31550" cmpd="sng">
                  <a:noFill/>
                  <a:prstDash val="solid"/>
                </a:ln>
                <a:solidFill>
                  <a:srgbClr val="C00000"/>
                </a:solidFill>
                <a:effectLst>
                  <a:outerShdw blurRad="50800" dist="40000" dir="5400000" algn="tl" rotWithShape="0">
                    <a:srgbClr val="000000">
                      <a:shade val="5000"/>
                      <a:satMod val="120000"/>
                      <a:alpha val="33000"/>
                    </a:srgbClr>
                  </a:outerShdw>
                </a:effectLst>
                <a:latin typeface="幼圆" pitchFamily="49" charset="-122"/>
                <a:ea typeface="幼圆" pitchFamily="49" charset="-122"/>
              </a:rPr>
              <a:t>锐捷网络，</a:t>
            </a:r>
            <a:endParaRPr lang="en-US" altLang="zh-CN" sz="5400" b="1" dirty="0">
              <a:ln w="31550" cmpd="sng">
                <a:noFill/>
                <a:prstDash val="solid"/>
              </a:ln>
              <a:solidFill>
                <a:srgbClr val="C00000"/>
              </a:solidFill>
              <a:effectLst>
                <a:outerShdw blurRad="50800" dist="40000" dir="5400000" algn="tl" rotWithShape="0">
                  <a:srgbClr val="000000">
                    <a:shade val="5000"/>
                    <a:satMod val="120000"/>
                    <a:alpha val="33000"/>
                  </a:srgbClr>
                </a:outerShdw>
              </a:effectLst>
              <a:latin typeface="幼圆" pitchFamily="49" charset="-122"/>
              <a:ea typeface="幼圆" pitchFamily="49" charset="-122"/>
            </a:endParaRPr>
          </a:p>
          <a:p>
            <a:pPr algn="ctr">
              <a:lnSpc>
                <a:spcPct val="130000"/>
              </a:lnSpc>
              <a:spcBef>
                <a:spcPct val="20000"/>
              </a:spcBef>
              <a:buFont typeface="Wingdings" pitchFamily="2" charset="2"/>
              <a:buNone/>
              <a:defRPr/>
            </a:pPr>
            <a:r>
              <a:rPr lang="zh-CN" altLang="en-US" sz="5400" b="1" dirty="0">
                <a:ln w="31550" cmpd="sng">
                  <a:noFill/>
                  <a:prstDash val="solid"/>
                </a:ln>
                <a:solidFill>
                  <a:srgbClr val="C00000"/>
                </a:solidFill>
                <a:effectLst>
                  <a:outerShdw blurRad="50800" dist="40000" dir="5400000" algn="tl" rotWithShape="0">
                    <a:srgbClr val="000000">
                      <a:shade val="5000"/>
                      <a:satMod val="120000"/>
                      <a:alpha val="33000"/>
                    </a:srgbClr>
                  </a:outerShdw>
                </a:effectLst>
                <a:latin typeface="幼圆" pitchFamily="49" charset="-122"/>
                <a:ea typeface="幼圆" pitchFamily="49" charset="-122"/>
              </a:rPr>
              <a:t>让您的网络尽在掌握 </a:t>
            </a:r>
            <a:r>
              <a:rPr lang="en-US" altLang="zh-CN" sz="5400" b="1" dirty="0">
                <a:ln w="31550" cmpd="sng">
                  <a:noFill/>
                  <a:prstDash val="solid"/>
                </a:ln>
                <a:solidFill>
                  <a:srgbClr val="C00000"/>
                </a:solidFill>
                <a:effectLst>
                  <a:outerShdw blurRad="50800" dist="40000" dir="5400000" algn="tl" rotWithShape="0">
                    <a:srgbClr val="000000">
                      <a:shade val="5000"/>
                      <a:satMod val="120000"/>
                      <a:alpha val="33000"/>
                    </a:srgbClr>
                  </a:outerShdw>
                </a:effectLst>
                <a:latin typeface="幼圆" pitchFamily="49" charset="-122"/>
                <a:ea typeface="幼圆" pitchFamily="49" charset="-122"/>
              </a:rPr>
              <a:t>!</a:t>
            </a:r>
            <a:endParaRPr lang="zh-CN" alt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C00000"/>
              </a:solidFill>
              <a:effectLst>
                <a:outerShdw blurRad="50800" dist="40000" dir="5400000" algn="tl" rotWithShape="0">
                  <a:srgbClr val="000000">
                    <a:shade val="5000"/>
                    <a:satMod val="120000"/>
                    <a:alpha val="33000"/>
                  </a:srgbClr>
                </a:outerShdw>
              </a:effectLst>
              <a:latin typeface="幼圆" pitchFamily="49" charset="-122"/>
              <a:ea typeface="幼圆"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zh-CN" altLang="en-US" smtClean="0"/>
              <a:t>学习目标</a:t>
            </a:r>
          </a:p>
        </p:txBody>
      </p:sp>
      <p:sp>
        <p:nvSpPr>
          <p:cNvPr id="53251" name="Rectangle 3"/>
          <p:cNvSpPr>
            <a:spLocks noGrp="1" noChangeArrowheads="1"/>
          </p:cNvSpPr>
          <p:nvPr>
            <p:ph type="body" sz="half" idx="1"/>
          </p:nvPr>
        </p:nvSpPr>
        <p:spPr>
          <a:xfrm>
            <a:off x="936625" y="1654175"/>
            <a:ext cx="4714875" cy="4362450"/>
          </a:xfrm>
        </p:spPr>
        <p:txBody>
          <a:bodyPr/>
          <a:lstStyle/>
          <a:p>
            <a:pPr eaLnBrk="1" hangingPunct="1"/>
            <a:r>
              <a:rPr lang="zh-CN" altLang="en-US" smtClean="0"/>
              <a:t>通过本章的学习，希望您能够：</a:t>
            </a:r>
          </a:p>
          <a:p>
            <a:pPr lvl="1" eaLnBrk="1" hangingPunct="1"/>
            <a:r>
              <a:rPr lang="zh-CN" altLang="en-US" sz="1800" smtClean="0"/>
              <a:t>了解园区网安全隐患</a:t>
            </a:r>
            <a:endParaRPr lang="en-US" altLang="zh-CN" sz="1800" smtClean="0"/>
          </a:p>
          <a:p>
            <a:pPr lvl="1" eaLnBrk="1" hangingPunct="1"/>
            <a:r>
              <a:rPr lang="zh-CN" altLang="en-US" sz="1800" smtClean="0"/>
              <a:t>掌握交换机端口安全原理及配置方法</a:t>
            </a:r>
          </a:p>
          <a:p>
            <a:pPr lvl="1" eaLnBrk="1" hangingPunct="1"/>
            <a:r>
              <a:rPr lang="zh-CN" altLang="en-US" sz="1800" smtClean="0"/>
              <a:t>掌握</a:t>
            </a:r>
            <a:r>
              <a:rPr lang="en-US" altLang="zh-CN" sz="1800" smtClean="0"/>
              <a:t>ACL</a:t>
            </a:r>
            <a:r>
              <a:rPr lang="zh-CN" altLang="en-US" sz="1800" smtClean="0"/>
              <a:t>的工作原理及配置方法</a:t>
            </a:r>
          </a:p>
        </p:txBody>
      </p:sp>
      <p:pic>
        <p:nvPicPr>
          <p:cNvPr id="3076" name="Picture 7" descr="J0301252"/>
          <p:cNvPicPr>
            <a:picLocks noChangeAspect="1" noChangeArrowheads="1"/>
          </p:cNvPicPr>
          <p:nvPr/>
        </p:nvPicPr>
        <p:blipFill>
          <a:blip r:embed="rId3"/>
          <a:srcRect/>
          <a:stretch>
            <a:fillRect/>
          </a:stretch>
        </p:blipFill>
        <p:spPr bwMode="auto">
          <a:xfrm>
            <a:off x="5940425" y="3573463"/>
            <a:ext cx="2549525" cy="21796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zh-CN" altLang="en-US" smtClean="0"/>
              <a:t>课程议题</a:t>
            </a:r>
          </a:p>
        </p:txBody>
      </p:sp>
      <p:grpSp>
        <p:nvGrpSpPr>
          <p:cNvPr id="2" name="Group 5"/>
          <p:cNvGrpSpPr>
            <a:grpSpLocks/>
          </p:cNvGrpSpPr>
          <p:nvPr/>
        </p:nvGrpSpPr>
        <p:grpSpPr bwMode="auto">
          <a:xfrm>
            <a:off x="0" y="2060575"/>
            <a:ext cx="9144000" cy="2952750"/>
            <a:chOff x="0" y="1298"/>
            <a:chExt cx="5760" cy="1860"/>
          </a:xfrm>
        </p:grpSpPr>
        <p:sp>
          <p:nvSpPr>
            <p:cNvPr id="59398" name="Rectangle 6"/>
            <p:cNvSpPr>
              <a:spLocks noChangeArrowheads="1"/>
            </p:cNvSpPr>
            <p:nvPr/>
          </p:nvSpPr>
          <p:spPr bwMode="auto">
            <a:xfrm>
              <a:off x="0" y="1298"/>
              <a:ext cx="5760" cy="1860"/>
            </a:xfrm>
            <a:prstGeom prst="rect">
              <a:avLst/>
            </a:prstGeom>
            <a:solidFill>
              <a:srgbClr val="B61638"/>
            </a:solidFill>
            <a:ln w="9525">
              <a:solidFill>
                <a:schemeClr val="tx1"/>
              </a:solidFill>
              <a:miter lim="800000"/>
              <a:headEnd/>
              <a:tailEnd/>
            </a:ln>
            <a:effectLst/>
          </p:spPr>
          <p:txBody>
            <a:bodyPr wrap="none" anchor="ctr"/>
            <a:lstStyle/>
            <a:p>
              <a:pPr>
                <a:defRPr/>
              </a:pPr>
              <a:endParaRPr lang="zh-CN" altLang="en-US"/>
            </a:p>
          </p:txBody>
        </p:sp>
        <p:pic>
          <p:nvPicPr>
            <p:cNvPr id="5126" name="Picture 7" descr="愿景"/>
            <p:cNvPicPr>
              <a:picLocks noChangeAspect="1" noChangeArrowheads="1"/>
            </p:cNvPicPr>
            <p:nvPr/>
          </p:nvPicPr>
          <p:blipFill>
            <a:blip r:embed="rId3"/>
            <a:srcRect/>
            <a:stretch>
              <a:fillRect/>
            </a:stretch>
          </p:blipFill>
          <p:spPr bwMode="auto">
            <a:xfrm>
              <a:off x="2245" y="1298"/>
              <a:ext cx="3515" cy="1860"/>
            </a:xfrm>
            <a:prstGeom prst="rect">
              <a:avLst/>
            </a:prstGeom>
            <a:noFill/>
            <a:ln w="9525">
              <a:noFill/>
              <a:miter lim="800000"/>
              <a:headEnd/>
              <a:tailEnd/>
            </a:ln>
          </p:spPr>
        </p:pic>
      </p:grpSp>
      <p:sp>
        <p:nvSpPr>
          <p:cNvPr id="59401" name="Rectangle 9"/>
          <p:cNvSpPr>
            <a:spLocks noChangeArrowheads="1"/>
          </p:cNvSpPr>
          <p:nvPr/>
        </p:nvSpPr>
        <p:spPr bwMode="auto">
          <a:xfrm>
            <a:off x="-173045" y="3141663"/>
            <a:ext cx="3816351" cy="820737"/>
          </a:xfrm>
          <a:prstGeom prst="rect">
            <a:avLst/>
          </a:prstGeom>
          <a:noFill/>
          <a:ln w="9525">
            <a:noFill/>
            <a:miter lim="800000"/>
            <a:headEnd/>
            <a:tailEnd/>
          </a:ln>
          <a:effectLst/>
        </p:spPr>
        <p:txBody>
          <a:bodyPr/>
          <a:lstStyle/>
          <a:p>
            <a:pPr marL="342900" indent="-342900" algn="ctr">
              <a:defRPr/>
            </a:pPr>
            <a:r>
              <a:rPr lang="en-US" altLang="zh-CN" sz="2800" dirty="0" smtClean="0">
                <a:solidFill>
                  <a:schemeClr val="bg1"/>
                </a:solidFill>
              </a:rPr>
              <a:t>10.1</a:t>
            </a:r>
            <a:r>
              <a:rPr lang="zh-CN" altLang="en-US" sz="2800" dirty="0" smtClean="0">
                <a:solidFill>
                  <a:schemeClr val="bg1"/>
                </a:solidFill>
              </a:rPr>
              <a:t>园区</a:t>
            </a:r>
            <a:r>
              <a:rPr lang="zh-CN" altLang="en-US" sz="2800" dirty="0">
                <a:solidFill>
                  <a:schemeClr val="bg1"/>
                </a:solidFill>
              </a:rPr>
              <a:t>网安全隐患</a:t>
            </a:r>
            <a:endParaRPr lang="zh-CN" altLang="en-US" sz="2800" b="1" dirty="0">
              <a:solidFill>
                <a:schemeClr val="bg1"/>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园区网的常见安全隐患</a:t>
            </a:r>
            <a:endParaRPr lang="zh-CN" altLang="en-US" dirty="0"/>
          </a:p>
        </p:txBody>
      </p:sp>
      <p:sp>
        <p:nvSpPr>
          <p:cNvPr id="3" name="内容占位符 2"/>
          <p:cNvSpPr>
            <a:spLocks noGrp="1"/>
          </p:cNvSpPr>
          <p:nvPr>
            <p:ph idx="1"/>
          </p:nvPr>
        </p:nvSpPr>
        <p:spPr>
          <a:xfrm>
            <a:off x="428596" y="1142984"/>
            <a:ext cx="8291513" cy="4421188"/>
          </a:xfrm>
        </p:spPr>
        <p:txBody>
          <a:bodyPr/>
          <a:lstStyle/>
          <a:p>
            <a:pPr>
              <a:defRPr/>
            </a:pPr>
            <a:r>
              <a:rPr lang="zh-CN" altLang="en-US" dirty="0" smtClean="0"/>
              <a:t>网络安全的隐患是指计算机或其他通信设备利用网络进行交互时可能会受到的窃听、攻击或破坏，它是指具有侵犯系统安全或危害系统资源的潜在的环境、条件或事件。</a:t>
            </a:r>
            <a:endParaRPr lang="en-US" altLang="zh-CN" dirty="0" smtClean="0"/>
          </a:p>
          <a:p>
            <a:pPr>
              <a:defRPr/>
            </a:pPr>
            <a:r>
              <a:rPr lang="zh-CN" altLang="en-US" dirty="0" smtClean="0"/>
              <a:t>园区网络安全隐患包括：</a:t>
            </a:r>
            <a:endParaRPr lang="en-US" altLang="zh-CN" dirty="0" smtClean="0"/>
          </a:p>
          <a:p>
            <a:pPr lvl="1">
              <a:defRPr/>
            </a:pPr>
            <a:r>
              <a:rPr lang="zh-CN" altLang="en-US" dirty="0" smtClean="0"/>
              <a:t>如意外事故、人为行为（如使用不当、安全意识差等）、黑客行为、内部泄密、外部泄密、信息丢失、电子监听（信息流量分析、信息窃取等）和信息战等。</a:t>
            </a:r>
            <a:endParaRPr lang="en-US" altLang="zh-CN" dirty="0" smtClean="0"/>
          </a:p>
          <a:p>
            <a:pPr lvl="1">
              <a:defRPr/>
            </a:pPr>
            <a:r>
              <a:rPr lang="zh-CN" altLang="en-US" dirty="0" smtClean="0"/>
              <a:t>非人为或自然力造成的硬件故障、电源故障、软件错误、火灾、水灾、风暴和工业事故等。</a:t>
            </a:r>
          </a:p>
          <a:p>
            <a:pPr lvl="1">
              <a:defRPr/>
            </a:pPr>
            <a:r>
              <a:rPr lang="zh-CN" altLang="en-US" dirty="0" smtClean="0"/>
              <a:t>人为但属于操作人员无意的失误造成的数据丢失或损坏。</a:t>
            </a:r>
          </a:p>
          <a:p>
            <a:pPr lvl="1">
              <a:defRPr/>
            </a:pPr>
            <a:r>
              <a:rPr lang="zh-CN" altLang="en-US" dirty="0" smtClean="0"/>
              <a:t>来自园区网外部和内部人员的恶意攻击和破坏。</a:t>
            </a:r>
          </a:p>
          <a:p>
            <a:pPr>
              <a:defRPr/>
            </a:pP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园区网安全解决方案的整体思路</a:t>
            </a:r>
            <a:endParaRPr lang="zh-CN" altLang="en-US" dirty="0"/>
          </a:p>
        </p:txBody>
      </p:sp>
      <p:sp>
        <p:nvSpPr>
          <p:cNvPr id="3" name="内容占位符 2"/>
          <p:cNvSpPr>
            <a:spLocks noGrp="1"/>
          </p:cNvSpPr>
          <p:nvPr>
            <p:ph idx="1"/>
          </p:nvPr>
        </p:nvSpPr>
        <p:spPr>
          <a:xfrm>
            <a:off x="457201" y="1357298"/>
            <a:ext cx="7972452" cy="4421188"/>
          </a:xfrm>
        </p:spPr>
        <p:txBody>
          <a:bodyPr/>
          <a:lstStyle/>
          <a:p>
            <a:pPr>
              <a:defRPr/>
            </a:pPr>
            <a:r>
              <a:rPr lang="zh-CN" altLang="en-US" dirty="0" smtClean="0"/>
              <a:t>将关键设备放在物理上安全的空间里</a:t>
            </a:r>
            <a:endParaRPr lang="en-US" altLang="zh-CN" dirty="0" smtClean="0"/>
          </a:p>
          <a:p>
            <a:pPr>
              <a:defRPr/>
            </a:pPr>
            <a:r>
              <a:rPr lang="zh-CN" altLang="en-US" dirty="0" smtClean="0"/>
              <a:t>制定一个完善的安全机制</a:t>
            </a:r>
            <a:endParaRPr lang="en-US" altLang="zh-CN" dirty="0" smtClean="0"/>
          </a:p>
          <a:p>
            <a:pPr>
              <a:defRPr/>
            </a:pPr>
            <a:r>
              <a:rPr lang="zh-CN" altLang="en-US" dirty="0" smtClean="0"/>
              <a:t>制定一个严格的安全策略</a:t>
            </a:r>
            <a:endParaRPr lang="en-US" altLang="zh-CN" dirty="0" smtClean="0"/>
          </a:p>
          <a:p>
            <a:pPr lvl="1">
              <a:defRPr/>
            </a:pPr>
            <a:r>
              <a:rPr lang="zh-CN" altLang="en-US" dirty="0" smtClean="0"/>
              <a:t>可以通过交换机端口安全、配置访问控制列表</a:t>
            </a:r>
            <a:r>
              <a:rPr lang="en-US" dirty="0" smtClean="0"/>
              <a:t>ACL</a:t>
            </a:r>
            <a:r>
              <a:rPr lang="zh-CN" altLang="en-US" dirty="0" smtClean="0"/>
              <a:t>、在防火墙实现包过滤等技术来实现一套可行的园区网安全解决方案。</a:t>
            </a:r>
          </a:p>
          <a:p>
            <a:pPr>
              <a:defRPr/>
            </a:pPr>
            <a:r>
              <a:rPr lang="zh-CN" altLang="en-US" dirty="0" smtClean="0"/>
              <a:t>宣传教育</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zh-CN" altLang="en-US" smtClean="0"/>
              <a:t>课程议题</a:t>
            </a:r>
          </a:p>
        </p:txBody>
      </p:sp>
      <p:grpSp>
        <p:nvGrpSpPr>
          <p:cNvPr id="2" name="Group 5"/>
          <p:cNvGrpSpPr>
            <a:grpSpLocks/>
          </p:cNvGrpSpPr>
          <p:nvPr/>
        </p:nvGrpSpPr>
        <p:grpSpPr bwMode="auto">
          <a:xfrm>
            <a:off x="0" y="2060575"/>
            <a:ext cx="9144000" cy="2952750"/>
            <a:chOff x="0" y="1298"/>
            <a:chExt cx="5760" cy="1860"/>
          </a:xfrm>
        </p:grpSpPr>
        <p:sp>
          <p:nvSpPr>
            <p:cNvPr id="59398" name="Rectangle 6"/>
            <p:cNvSpPr>
              <a:spLocks noChangeArrowheads="1"/>
            </p:cNvSpPr>
            <p:nvPr/>
          </p:nvSpPr>
          <p:spPr bwMode="auto">
            <a:xfrm>
              <a:off x="0" y="1298"/>
              <a:ext cx="5760" cy="1860"/>
            </a:xfrm>
            <a:prstGeom prst="rect">
              <a:avLst/>
            </a:prstGeom>
            <a:solidFill>
              <a:srgbClr val="B61638"/>
            </a:solidFill>
            <a:ln w="9525">
              <a:solidFill>
                <a:schemeClr val="tx1"/>
              </a:solidFill>
              <a:miter lim="800000"/>
              <a:headEnd/>
              <a:tailEnd/>
            </a:ln>
            <a:effectLst/>
          </p:spPr>
          <p:txBody>
            <a:bodyPr wrap="none" anchor="ctr"/>
            <a:lstStyle/>
            <a:p>
              <a:pPr>
                <a:defRPr/>
              </a:pPr>
              <a:endParaRPr lang="zh-CN" altLang="en-US"/>
            </a:p>
          </p:txBody>
        </p:sp>
        <p:pic>
          <p:nvPicPr>
            <p:cNvPr id="8198" name="Picture 7" descr="愿景"/>
            <p:cNvPicPr>
              <a:picLocks noChangeAspect="1" noChangeArrowheads="1"/>
            </p:cNvPicPr>
            <p:nvPr/>
          </p:nvPicPr>
          <p:blipFill>
            <a:blip r:embed="rId3"/>
            <a:srcRect/>
            <a:stretch>
              <a:fillRect/>
            </a:stretch>
          </p:blipFill>
          <p:spPr bwMode="auto">
            <a:xfrm>
              <a:off x="2245" y="1298"/>
              <a:ext cx="3515" cy="1860"/>
            </a:xfrm>
            <a:prstGeom prst="rect">
              <a:avLst/>
            </a:prstGeom>
            <a:noFill/>
            <a:ln w="9525">
              <a:noFill/>
              <a:miter lim="800000"/>
              <a:headEnd/>
              <a:tailEnd/>
            </a:ln>
          </p:spPr>
        </p:pic>
      </p:grpSp>
      <p:sp>
        <p:nvSpPr>
          <p:cNvPr id="59401" name="Rectangle 9"/>
          <p:cNvSpPr>
            <a:spLocks noChangeArrowheads="1"/>
          </p:cNvSpPr>
          <p:nvPr/>
        </p:nvSpPr>
        <p:spPr bwMode="auto">
          <a:xfrm>
            <a:off x="-142908" y="3141663"/>
            <a:ext cx="3816351" cy="820737"/>
          </a:xfrm>
          <a:prstGeom prst="rect">
            <a:avLst/>
          </a:prstGeom>
          <a:noFill/>
          <a:ln w="9525">
            <a:noFill/>
            <a:miter lim="800000"/>
            <a:headEnd/>
            <a:tailEnd/>
          </a:ln>
          <a:effectLst/>
        </p:spPr>
        <p:txBody>
          <a:bodyPr/>
          <a:lstStyle/>
          <a:p>
            <a:pPr marL="342900" indent="-342900" algn="ctr">
              <a:defRPr/>
            </a:pPr>
            <a:r>
              <a:rPr lang="en-US" altLang="zh-CN" sz="2800" b="1" dirty="0" smtClean="0">
                <a:solidFill>
                  <a:schemeClr val="bg1"/>
                </a:solidFill>
                <a:effectLst>
                  <a:outerShdw blurRad="38100" dist="38100" dir="2700000" algn="tl">
                    <a:srgbClr val="C0C0C0"/>
                  </a:outerShdw>
                </a:effectLst>
              </a:rPr>
              <a:t>10.2 </a:t>
            </a:r>
            <a:r>
              <a:rPr lang="zh-CN" altLang="en-US" sz="2800" b="1" dirty="0" smtClean="0">
                <a:solidFill>
                  <a:schemeClr val="bg1"/>
                </a:solidFill>
                <a:effectLst>
                  <a:outerShdw blurRad="38100" dist="38100" dir="2700000" algn="tl">
                    <a:srgbClr val="C0C0C0"/>
                  </a:outerShdw>
                </a:effectLst>
              </a:rPr>
              <a:t>交换机</a:t>
            </a:r>
            <a:r>
              <a:rPr lang="zh-CN" altLang="en-US" sz="2800" b="1" dirty="0">
                <a:solidFill>
                  <a:schemeClr val="bg1"/>
                </a:solidFill>
                <a:effectLst>
                  <a:outerShdw blurRad="38100" dist="38100" dir="2700000" algn="tl">
                    <a:srgbClr val="C0C0C0"/>
                  </a:outerShdw>
                </a:effectLst>
              </a:rPr>
              <a:t>端口安全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交换机端口安全概述</a:t>
            </a:r>
            <a:endParaRPr lang="zh-CN" altLang="en-US" dirty="0"/>
          </a:p>
        </p:txBody>
      </p:sp>
      <p:sp>
        <p:nvSpPr>
          <p:cNvPr id="3" name="内容占位符 2"/>
          <p:cNvSpPr>
            <a:spLocks noGrp="1"/>
          </p:cNvSpPr>
          <p:nvPr>
            <p:ph idx="1"/>
          </p:nvPr>
        </p:nvSpPr>
        <p:spPr>
          <a:xfrm>
            <a:off x="457201" y="1285860"/>
            <a:ext cx="7901014" cy="4421188"/>
          </a:xfrm>
        </p:spPr>
        <p:txBody>
          <a:bodyPr/>
          <a:lstStyle/>
          <a:p>
            <a:pPr>
              <a:defRPr/>
            </a:pPr>
            <a:r>
              <a:rPr lang="zh-CN" altLang="en-US" dirty="0" smtClean="0"/>
              <a:t>交换机的端口安全</a:t>
            </a:r>
            <a:endParaRPr lang="en-US" altLang="zh-CN" dirty="0" smtClean="0"/>
          </a:p>
          <a:p>
            <a:pPr lvl="1">
              <a:defRPr/>
            </a:pPr>
            <a:r>
              <a:rPr lang="zh-CN" altLang="en-US" dirty="0" smtClean="0"/>
              <a:t>是工作在交换机二层端口上的一个安全特性</a:t>
            </a:r>
          </a:p>
          <a:p>
            <a:pPr lvl="1">
              <a:defRPr/>
            </a:pPr>
            <a:r>
              <a:rPr lang="zh-CN" altLang="en-US" dirty="0" smtClean="0"/>
              <a:t>只允许特定</a:t>
            </a:r>
            <a:r>
              <a:rPr lang="en-US" dirty="0" smtClean="0"/>
              <a:t>MAC</a:t>
            </a:r>
            <a:r>
              <a:rPr lang="zh-CN" altLang="en-US" dirty="0" smtClean="0"/>
              <a:t>地址的设备接入到网络中，从而防止用户将非法或未授权的设备接入网络</a:t>
            </a:r>
          </a:p>
          <a:p>
            <a:pPr lvl="1">
              <a:defRPr/>
            </a:pPr>
            <a:r>
              <a:rPr lang="zh-CN" altLang="en-US" dirty="0" smtClean="0"/>
              <a:t>限制端口接入的设备数量，防止用户将过多的设备接入到网络中</a:t>
            </a:r>
            <a:endParaRPr lang="en-US" altLang="zh-CN" dirty="0" smtClean="0"/>
          </a:p>
          <a:p>
            <a:pPr>
              <a:defRPr/>
            </a:pPr>
            <a:r>
              <a:rPr lang="zh-CN" altLang="en-US" dirty="0" smtClean="0"/>
              <a:t>配置端口安全存在以下限制：</a:t>
            </a:r>
          </a:p>
          <a:p>
            <a:pPr lvl="1">
              <a:defRPr/>
            </a:pPr>
            <a:r>
              <a:rPr lang="zh-CN" altLang="en-US" dirty="0" smtClean="0"/>
              <a:t>一个安全端口必须是一个</a:t>
            </a:r>
            <a:r>
              <a:rPr lang="en-US" dirty="0" smtClean="0"/>
              <a:t>Access</a:t>
            </a:r>
            <a:r>
              <a:rPr lang="zh-CN" altLang="en-US" dirty="0" smtClean="0"/>
              <a:t>端口，而非</a:t>
            </a:r>
            <a:r>
              <a:rPr lang="en-US" dirty="0" smtClean="0"/>
              <a:t>Trunk</a:t>
            </a:r>
            <a:r>
              <a:rPr lang="zh-CN" altLang="en-US" dirty="0" smtClean="0"/>
              <a:t>端口</a:t>
            </a:r>
          </a:p>
          <a:p>
            <a:pPr lvl="1">
              <a:defRPr/>
            </a:pPr>
            <a:r>
              <a:rPr lang="zh-CN" altLang="en-US" dirty="0" smtClean="0"/>
              <a:t>一个安全端口不能是一个聚合端口（</a:t>
            </a:r>
            <a:r>
              <a:rPr lang="en-US" dirty="0" smtClean="0"/>
              <a:t>Aggregate Port</a:t>
            </a:r>
            <a:r>
              <a:rPr lang="zh-CN" altLang="en-US" dirty="0" smtClean="0"/>
              <a:t>）</a:t>
            </a:r>
          </a:p>
          <a:p>
            <a:pPr lvl="1">
              <a:defRPr/>
            </a:pPr>
            <a:r>
              <a:rPr lang="zh-CN" altLang="en-US" dirty="0" smtClean="0"/>
              <a:t>一个安全端口不能是镜像（</a:t>
            </a:r>
            <a:r>
              <a:rPr lang="en-US" dirty="0" smtClean="0"/>
              <a:t>SPAN</a:t>
            </a:r>
            <a:r>
              <a:rPr lang="zh-CN" altLang="en-US" dirty="0" smtClean="0"/>
              <a:t>）的目的端口。</a:t>
            </a:r>
          </a:p>
          <a:p>
            <a:pPr lvl="1">
              <a:defRPr/>
            </a:pPr>
            <a:endParaRPr lang="zh-CN" altLang="en-US" dirty="0"/>
          </a:p>
        </p:txBody>
      </p:sp>
    </p:spTree>
  </p:cSld>
  <p:clrMapOvr>
    <a:masterClrMapping/>
  </p:clrMapOvr>
</p:sld>
</file>

<file path=ppt/theme/theme1.xml><?xml version="1.0" encoding="utf-8"?>
<a:theme xmlns:a="http://schemas.openxmlformats.org/drawingml/2006/main" name="20070406_授课版PPT模板_段虎强">
  <a:themeElements>
    <a:clrScheme name="20070406_授课版PPT模板_段虎强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0070406_授课版PPT模板_段虎强">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50000"/>
          </a:lnSpc>
          <a:spcBef>
            <a:spcPct val="20000"/>
          </a:spcBef>
          <a:spcAft>
            <a:spcPct val="0"/>
          </a:spcAft>
          <a:buClrTx/>
          <a:buSzTx/>
          <a:buFont typeface="Wingdings" pitchFamily="2" charset="2"/>
          <a:buNone/>
          <a:tabLst/>
          <a:defRPr kumimoji="0" lang="zh-CN" altLang="en-US" sz="30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黑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50000"/>
          </a:lnSpc>
          <a:spcBef>
            <a:spcPct val="20000"/>
          </a:spcBef>
          <a:spcAft>
            <a:spcPct val="0"/>
          </a:spcAft>
          <a:buClrTx/>
          <a:buSzTx/>
          <a:buFont typeface="Wingdings" pitchFamily="2" charset="2"/>
          <a:buNone/>
          <a:tabLst/>
          <a:defRPr kumimoji="0" lang="zh-CN" altLang="en-US" sz="30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黑体" pitchFamily="2" charset="-122"/>
          </a:defRPr>
        </a:defPPr>
      </a:lstStyle>
    </a:lnDef>
  </a:objectDefaults>
  <a:extraClrSchemeLst>
    <a:extraClrScheme>
      <a:clrScheme name="20070406_授课版PPT模板_段虎强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0070406_授课版PPT模板_段虎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0070406_授课版PPT模板_段虎强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0070406_授课版PPT模板_段虎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0070406_授课版PPT模板_段虎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0070406_授课版PPT模板_段虎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0070406_授课版PPT模板_段虎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0070406_授课版PPT模板_段虎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0070406_授课版PPT模板_段虎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0070406_授课版PPT模板_段虎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0070406_授课版PPT模板_段虎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0070406_授课版PPT模板_段虎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6718</TotalTime>
  <Words>1646</Words>
  <Application>Microsoft Office PowerPoint</Application>
  <PresentationFormat>全屏显示(4:3)</PresentationFormat>
  <Paragraphs>229</Paragraphs>
  <Slides>30</Slides>
  <Notes>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32" baseType="lpstr">
      <vt:lpstr>20070406_授课版PPT模板_段虎强</vt:lpstr>
      <vt:lpstr>Visio</vt:lpstr>
      <vt:lpstr>幻灯片 1</vt:lpstr>
      <vt:lpstr>【单元背景】</vt:lpstr>
      <vt:lpstr>本章内容</vt:lpstr>
      <vt:lpstr>学习目标</vt:lpstr>
      <vt:lpstr>课程议题</vt:lpstr>
      <vt:lpstr>园区网的常见安全隐患</vt:lpstr>
      <vt:lpstr>园区网安全解决方案的整体思路</vt:lpstr>
      <vt:lpstr>课程议题</vt:lpstr>
      <vt:lpstr>交换机端口安全概述</vt:lpstr>
      <vt:lpstr>交换机端口安全概述</vt:lpstr>
      <vt:lpstr>端口安全的配置</vt:lpstr>
      <vt:lpstr>配置安全端口上的安全地址</vt:lpstr>
      <vt:lpstr>配置端口安全</vt:lpstr>
      <vt:lpstr>查看端口安全信息</vt:lpstr>
      <vt:lpstr>课程议题</vt:lpstr>
      <vt:lpstr>访问控制列表概述</vt:lpstr>
      <vt:lpstr> ACL工作原理及规则</vt:lpstr>
      <vt:lpstr> ACL工作原理及规则</vt:lpstr>
      <vt:lpstr>ACL工作原理及规则</vt:lpstr>
      <vt:lpstr>ACL工作原理及规则</vt:lpstr>
      <vt:lpstr>课程议题</vt:lpstr>
      <vt:lpstr> ACL的种类</vt:lpstr>
      <vt:lpstr>标准ACL</vt:lpstr>
      <vt:lpstr>标准ACL</vt:lpstr>
      <vt:lpstr>扩展访问控制列表</vt:lpstr>
      <vt:lpstr>扩展访问控制列表</vt:lpstr>
      <vt:lpstr>配置标准ACL示例</vt:lpstr>
      <vt:lpstr>配置扩展ACL示例</vt:lpstr>
      <vt:lpstr>验证ACL配置</vt:lpstr>
      <vt:lpstr>幻灯片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Duanhq</dc:creator>
  <cp:lastModifiedBy>Windows 用户</cp:lastModifiedBy>
  <cp:revision>199</cp:revision>
  <dcterms:created xsi:type="dcterms:W3CDTF">2007-04-19T10:57:15Z</dcterms:created>
  <dcterms:modified xsi:type="dcterms:W3CDTF">2017-07-12T09:28:11Z</dcterms:modified>
</cp:coreProperties>
</file>