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445" r:id="rId3"/>
    <p:sldId id="270" r:id="rId4"/>
    <p:sldId id="410" r:id="rId5"/>
    <p:sldId id="446" r:id="rId6"/>
    <p:sldId id="447" r:id="rId7"/>
    <p:sldId id="448" r:id="rId8"/>
    <p:sldId id="449" r:id="rId9"/>
    <p:sldId id="450" r:id="rId10"/>
    <p:sldId id="451" r:id="rId11"/>
    <p:sldId id="452" r:id="rId12"/>
    <p:sldId id="453" r:id="rId13"/>
    <p:sldId id="455" r:id="rId14"/>
    <p:sldId id="454" r:id="rId15"/>
    <p:sldId id="456" r:id="rId16"/>
    <p:sldId id="457" r:id="rId17"/>
    <p:sldId id="458" r:id="rId18"/>
    <p:sldId id="258" r:id="rId19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50000"/>
      </a:lnSpc>
      <a:spcBef>
        <a:spcPct val="50000"/>
      </a:spcBef>
      <a:spcAft>
        <a:spcPct val="0"/>
      </a:spcAft>
      <a:buFont typeface="Wingdings" pitchFamily="2" charset="2"/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50000"/>
      </a:lnSpc>
      <a:spcBef>
        <a:spcPct val="50000"/>
      </a:spcBef>
      <a:spcAft>
        <a:spcPct val="0"/>
      </a:spcAft>
      <a:buFont typeface="Wingdings" pitchFamily="2" charset="2"/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50000"/>
      </a:lnSpc>
      <a:spcBef>
        <a:spcPct val="50000"/>
      </a:spcBef>
      <a:spcAft>
        <a:spcPct val="0"/>
      </a:spcAft>
      <a:buFont typeface="Wingdings" pitchFamily="2" charset="2"/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50000"/>
      </a:lnSpc>
      <a:spcBef>
        <a:spcPct val="50000"/>
      </a:spcBef>
      <a:spcAft>
        <a:spcPct val="0"/>
      </a:spcAft>
      <a:buFont typeface="Wingdings" pitchFamily="2" charset="2"/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50000"/>
      </a:lnSpc>
      <a:spcBef>
        <a:spcPct val="50000"/>
      </a:spcBef>
      <a:spcAft>
        <a:spcPct val="0"/>
      </a:spcAft>
      <a:buFont typeface="Wingdings" pitchFamily="2" charset="2"/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CDCA2"/>
    <a:srgbClr val="CED3DE"/>
    <a:srgbClr val="FFFFFF"/>
    <a:srgbClr val="A4001B"/>
    <a:srgbClr val="A50021"/>
    <a:srgbClr val="333399"/>
    <a:srgbClr val="FF9933"/>
    <a:srgbClr val="DDDDDD"/>
  </p:clrMru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92" autoAdjust="0"/>
    <p:restoredTop sz="91268" autoAdjust="0"/>
  </p:normalViewPr>
  <p:slideViewPr>
    <p:cSldViewPr>
      <p:cViewPr varScale="1">
        <p:scale>
          <a:sx n="61" d="100"/>
          <a:sy n="61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80" d="100"/>
          <a:sy n="80" d="100"/>
        </p:scale>
        <p:origin x="-2352" y="16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>
                <a:effectLst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>
                <a:effectLst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>
                <a:effectLst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>
                <a:effectLst/>
                <a:ea typeface="宋体" pitchFamily="2" charset="-122"/>
              </a:defRPr>
            </a:lvl1pPr>
          </a:lstStyle>
          <a:p>
            <a:fld id="{8C275775-4560-425E-ADE1-9DAE5EB3817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265DF0-4AC3-4BDE-9043-B0B4204FD720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en-US" altLang="zh-CN"/>
              <a:t>	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75775-4560-425E-ADE1-9DAE5EB3817F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75775-4560-425E-ADE1-9DAE5EB3817F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75775-4560-425E-ADE1-9DAE5EB3817F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75775-4560-425E-ADE1-9DAE5EB3817F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75775-4560-425E-ADE1-9DAE5EB3817F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75775-4560-425E-ADE1-9DAE5EB3817F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75775-4560-425E-ADE1-9DAE5EB3817F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75775-4560-425E-ADE1-9DAE5EB3817F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3076FD-36DE-4F93-BBA3-782EA2486F49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 algn="just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EB9ED6-A5CB-4AE2-B015-72BA25DDF6B7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EB9ED6-A5CB-4AE2-B015-72BA25DDF6B7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75775-4560-425E-ADE1-9DAE5EB3817F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75775-4560-425E-ADE1-9DAE5EB3817F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75775-4560-425E-ADE1-9DAE5EB3817F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75775-4560-425E-ADE1-9DAE5EB3817F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75775-4560-425E-ADE1-9DAE5EB3817F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75775-4560-425E-ADE1-9DAE5EB3817F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-</a:t>
            </a:r>
            <a:fld id="{E2A9BD77-0A60-47B2-83EA-D5365E84D41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-</a:t>
            </a:r>
            <a:fld id="{4E0405E7-C239-49C0-9ACD-3C34046F0D51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5" name="图片 4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7025" y="188913"/>
            <a:ext cx="2071688" cy="5832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67425" cy="5832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-</a:t>
            </a:r>
            <a:fld id="{61FCED97-A9EF-448B-BA0A-96983CF0D33E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5" name="图片 4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749935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68763" cy="4421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600200"/>
            <a:ext cx="4070350" cy="4421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804025" y="619283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-</a:t>
            </a:r>
            <a:fld id="{3C3B4F40-CBC9-470D-8DAF-9AE0218018C7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6" name="图片 5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749935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91513" cy="442118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804025" y="619283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 -</a:t>
            </a:r>
            <a:fld id="{D26AC0D0-7E15-4D82-8B7A-E204DA477A4B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5" name="图片 4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-</a:t>
            </a:r>
            <a:fld id="{7A940753-648D-42FE-A0A9-726ED639D750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5" name="图片 4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-</a:t>
            </a:r>
            <a:fld id="{2F11E6D2-91D2-4517-8417-93F5B9F16B9C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5" name="图片 4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68763" cy="4421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600200"/>
            <a:ext cx="4070350" cy="4421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-</a:t>
            </a:r>
            <a:fld id="{C8359030-DB3A-471B-B4BF-A4135FB927E5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6" name="图片 5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-</a:t>
            </a:r>
            <a:fld id="{A2E3E3F3-FA65-44A2-8ACB-FA08715C04D4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8" name="图片 7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-</a:t>
            </a:r>
            <a:fld id="{4D84C066-11EC-4131-9C3E-EACAE1C73033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4" name="图片 3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-</a:t>
            </a:r>
            <a:fld id="{040E98CE-738A-4850-9048-00C335063F07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3" name="图片 2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-</a:t>
            </a:r>
            <a:fld id="{691A9DA2-1A5D-4D1A-B51D-32FC6DD5C7F0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6" name="图片 5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 -</a:t>
            </a:r>
            <a:fld id="{60D6072A-4CA8-4EFA-880D-AE7B01F56469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6" name="图片 5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749935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91513" cy="442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正文</a:t>
            </a:r>
          </a:p>
          <a:p>
            <a:pPr lvl="3"/>
            <a:endParaRPr lang="zh-CN" altLang="en-US" smtClean="0"/>
          </a:p>
          <a:p>
            <a:pPr lvl="3"/>
            <a:endParaRPr lang="zh-CN" altLang="en-US" smtClean="0"/>
          </a:p>
          <a:p>
            <a:pPr lvl="3"/>
            <a:endParaRPr lang="en-US" altLang="zh-CN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1928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kumimoji="1" sz="1600" b="1" i="1">
                <a:solidFill>
                  <a:srgbClr val="A4001B"/>
                </a:solidFill>
                <a:effectLst/>
                <a:latin typeface="仿宋_GB2312" pitchFamily="49" charset="-122"/>
                <a:ea typeface="仿宋_GB2312" pitchFamily="49" charset="-122"/>
              </a:defRPr>
            </a:lvl1pPr>
          </a:lstStyle>
          <a:p>
            <a:r>
              <a:rPr lang="en-US" altLang="zh-CN"/>
              <a:t> -</a:t>
            </a:r>
            <a:fld id="{EFC586B4-F1A7-431C-86FC-0C54C56D19DC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5" name="图片 4" descr="1.jp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lnSpc>
          <a:spcPct val="15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2100">
          <a:solidFill>
            <a:srgbClr val="A4001B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itchFamily="2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æ"/>
        <a:defRPr sz="1600">
          <a:solidFill>
            <a:schemeClr val="tx1"/>
          </a:solidFill>
          <a:latin typeface="+mn-lt"/>
          <a:ea typeface="华文细黑" pitchFamily="2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华文细黑" pitchFamily="2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8596" y="3143248"/>
            <a:ext cx="8229600" cy="1225550"/>
          </a:xfrm>
        </p:spPr>
        <p:txBody>
          <a:bodyPr/>
          <a:lstStyle/>
          <a:p>
            <a:pPr algn="ctr">
              <a:buNone/>
            </a:pPr>
            <a:r>
              <a:rPr lang="zh-CN" altLang="en-US" sz="4000" dirty="0" smtClean="0"/>
              <a:t>第</a:t>
            </a:r>
            <a:r>
              <a:rPr lang="en-US" sz="4000" dirty="0" smtClean="0"/>
              <a:t>7</a:t>
            </a:r>
            <a:r>
              <a:rPr lang="zh-CN" altLang="en-US" sz="4000" dirty="0" smtClean="0"/>
              <a:t>章</a:t>
            </a:r>
            <a:r>
              <a:rPr lang="en-US" sz="4000" dirty="0" smtClean="0"/>
              <a:t>  </a:t>
            </a:r>
            <a:r>
              <a:rPr lang="zh-CN" altLang="en-US" sz="4000" dirty="0" smtClean="0"/>
              <a:t>三层交换技术</a:t>
            </a:r>
            <a:endParaRPr lang="zh-CN" altLang="en-US" sz="3800" b="1" dirty="0">
              <a:solidFill>
                <a:schemeClr val="tx1"/>
              </a:solidFill>
              <a:ea typeface="华文中宋" pitchFamily="2" charset="-122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 bwMode="auto">
          <a:xfrm>
            <a:off x="0" y="1000108"/>
            <a:ext cx="535785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40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《</a:t>
            </a:r>
            <a:r>
              <a:rPr lang="zh-CN" altLang="en-US" sz="40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网络互联网技术</a:t>
            </a:r>
            <a:r>
              <a:rPr lang="en-US" altLang="zh-CN" sz="40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》</a:t>
            </a:r>
            <a:endParaRPr kumimoji="0" lang="zh-CN" altLang="en-US" sz="38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7.2  </a:t>
            </a:r>
            <a:r>
              <a:rPr lang="zh-CN" altLang="en-US" dirty="0" smtClean="0"/>
              <a:t>什么是三层交换技术</a:t>
            </a:r>
            <a:endParaRPr lang="en-US" altLang="zh-CN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291513" cy="2233388"/>
          </a:xfrm>
        </p:spPr>
        <p:txBody>
          <a:bodyPr/>
          <a:lstStyle/>
          <a:p>
            <a:r>
              <a:rPr lang="en-US" b="1" dirty="0" smtClean="0"/>
              <a:t>7.2.2  </a:t>
            </a:r>
            <a:r>
              <a:rPr lang="zh-CN" altLang="en-US" b="1" dirty="0" smtClean="0"/>
              <a:t>传统二层交换技术</a:t>
            </a:r>
            <a:endParaRPr lang="zh-CN" altLang="en-US" b="1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0034" y="1857364"/>
            <a:ext cx="8072494" cy="696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如图</a:t>
            </a:r>
            <a:r>
              <a:rPr lang="en-US" sz="1400" dirty="0" smtClean="0"/>
              <a:t>7-6</a:t>
            </a:r>
            <a:r>
              <a:rPr lang="zh-CN" altLang="en-US" sz="1400" dirty="0" smtClean="0"/>
              <a:t>所示网络拓扑，一台二层交换机连接二台计算机，</a:t>
            </a:r>
            <a:r>
              <a:rPr lang="en-US" sz="1400" dirty="0" err="1" smtClean="0"/>
              <a:t>PC1</a:t>
            </a:r>
            <a:r>
              <a:rPr lang="zh-CN" altLang="en-US" sz="1400" dirty="0" smtClean="0"/>
              <a:t>计算机（</a:t>
            </a:r>
            <a:r>
              <a:rPr lang="en-US" sz="1400" dirty="0" smtClean="0"/>
              <a:t>200.1.1.1/24</a:t>
            </a:r>
            <a:r>
              <a:rPr lang="zh-CN" altLang="en-US" sz="1400" dirty="0" smtClean="0"/>
              <a:t>）向同网中计算机</a:t>
            </a:r>
            <a:r>
              <a:rPr lang="en-US" sz="1400" dirty="0" err="1" smtClean="0"/>
              <a:t>PC2</a:t>
            </a:r>
            <a:r>
              <a:rPr lang="zh-CN" altLang="en-US" sz="1400" dirty="0" smtClean="0"/>
              <a:t>（</a:t>
            </a:r>
            <a:r>
              <a:rPr lang="en-US" sz="1400" dirty="0" smtClean="0"/>
              <a:t>200.1.1.2/24</a:t>
            </a:r>
            <a:r>
              <a:rPr lang="zh-CN" altLang="en-US" sz="1400" dirty="0" smtClean="0"/>
              <a:t>）传输信息过程中，帧执行二层交换过程：</a:t>
            </a:r>
            <a:endParaRPr lang="zh-CN" altLang="en-US" sz="1400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3"/>
          <a:srcRect t="31552" r="4050"/>
          <a:stretch>
            <a:fillRect/>
          </a:stretch>
        </p:blipFill>
        <p:spPr bwMode="auto">
          <a:xfrm>
            <a:off x="1000100" y="2714620"/>
            <a:ext cx="6135854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7.2  </a:t>
            </a:r>
            <a:r>
              <a:rPr lang="zh-CN" altLang="en-US" dirty="0" smtClean="0"/>
              <a:t>什么是三层交换技术</a:t>
            </a:r>
            <a:endParaRPr lang="en-US" altLang="zh-CN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291513" cy="2233388"/>
          </a:xfrm>
        </p:spPr>
        <p:txBody>
          <a:bodyPr/>
          <a:lstStyle/>
          <a:p>
            <a:r>
              <a:rPr lang="en-US" dirty="0" smtClean="0"/>
              <a:t>7.2.3  </a:t>
            </a:r>
            <a:r>
              <a:rPr lang="zh-CN" altLang="en-US" dirty="0" smtClean="0"/>
              <a:t>第三层交换技术</a:t>
            </a:r>
            <a:endParaRPr lang="zh-CN" altLang="en-US" b="1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0034" y="1857364"/>
            <a:ext cx="80724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三层交换（也称多层交换技术，或</a:t>
            </a:r>
            <a:r>
              <a:rPr lang="en-US" sz="1400" dirty="0" smtClean="0"/>
              <a:t>IP</a:t>
            </a:r>
            <a:r>
              <a:rPr lang="zh-CN" altLang="en-US" sz="1400" dirty="0" smtClean="0"/>
              <a:t>交换技术）是相对于传统交换概念而提出。</a:t>
            </a:r>
          </a:p>
          <a:p>
            <a:r>
              <a:rPr lang="zh-CN" altLang="en-US" sz="1400" dirty="0" smtClean="0"/>
              <a:t>众所周知，传统交换技术是在</a:t>
            </a:r>
            <a:r>
              <a:rPr lang="en-US" sz="1400" dirty="0" err="1" smtClean="0"/>
              <a:t>OSI</a:t>
            </a:r>
            <a:r>
              <a:rPr lang="zh-CN" altLang="en-US" sz="1400" dirty="0" smtClean="0"/>
              <a:t>网络标准模型中第二层：数据链路层，而三层交换技术在网络模型中的第三层实现高速转发。简单地说，三层交换技术就是“二层交换技术</a:t>
            </a:r>
            <a:r>
              <a:rPr lang="en-US" sz="1400" dirty="0" smtClean="0"/>
              <a:t>+</a:t>
            </a:r>
            <a:r>
              <a:rPr lang="zh-CN" altLang="en-US" sz="1400" dirty="0" smtClean="0"/>
              <a:t>三层转发”。</a:t>
            </a:r>
            <a:endParaRPr lang="zh-CN" altLang="en-US" sz="1400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5233" name="Object 1"/>
          <p:cNvGraphicFramePr>
            <a:graphicFrameLocks noChangeAspect="1"/>
          </p:cNvGraphicFramePr>
          <p:nvPr/>
        </p:nvGraphicFramePr>
        <p:xfrm>
          <a:off x="2285984" y="3214686"/>
          <a:ext cx="3857652" cy="3083143"/>
        </p:xfrm>
        <a:graphic>
          <a:graphicData uri="http://schemas.openxmlformats.org/presentationml/2006/ole">
            <p:oleObj spid="_x0000_s95233" name="Visio" r:id="rId4" imgW="4723155" imgH="3783119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7.3  </a:t>
            </a:r>
            <a:r>
              <a:rPr lang="zh-CN" altLang="en-US" dirty="0" smtClean="0"/>
              <a:t>三层交换原理</a:t>
            </a:r>
            <a:endParaRPr lang="en-US" altLang="zh-CN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0034" y="1285860"/>
            <a:ext cx="8072494" cy="1019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三层交换技术通过一台具有三层交换功能设备实现。三层交换机是一台带有第三层路由功能的交换机，它把路由设备硬件及性能叠加在局域网交换机上，如图</a:t>
            </a:r>
            <a:r>
              <a:rPr lang="en-US" sz="1400" dirty="0" smtClean="0"/>
              <a:t>7-9</a:t>
            </a:r>
            <a:r>
              <a:rPr lang="zh-CN" altLang="en-US" sz="1400" dirty="0" smtClean="0"/>
              <a:t>所示场景，说明了三层交换的工作工作原理：二台三层交换机互联二个独立的子网络。</a:t>
            </a:r>
            <a:endParaRPr lang="zh-CN" altLang="en-US" sz="1400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1357290" y="2500306"/>
          <a:ext cx="5802250" cy="3786214"/>
        </p:xfrm>
        <a:graphic>
          <a:graphicData uri="http://schemas.openxmlformats.org/presentationml/2006/ole">
            <p:oleObj spid="_x0000_s97283" name="Visio" r:id="rId4" imgW="4793610" imgH="3124751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7.3  </a:t>
            </a:r>
            <a:r>
              <a:rPr lang="zh-CN" altLang="en-US" dirty="0" smtClean="0"/>
              <a:t>三层交换原理</a:t>
            </a:r>
            <a:endParaRPr lang="en-US" altLang="zh-CN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0034" y="1285860"/>
            <a:ext cx="8072494" cy="1019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三层交换技术通过一台具有三层交换功能设备实现。三层交换机是一台带有第三层路由功能的交换机，它把路由设备硬件及性能叠加在局域网交换机上，如图</a:t>
            </a:r>
            <a:r>
              <a:rPr lang="en-US" sz="1400" dirty="0" smtClean="0"/>
              <a:t>7-9</a:t>
            </a:r>
            <a:r>
              <a:rPr lang="zh-CN" altLang="en-US" sz="1400" dirty="0" smtClean="0"/>
              <a:t>所示场景，说明了三层交换的工作工作原理：二台三层交换机互联二个独立的子网络。</a:t>
            </a:r>
            <a:endParaRPr lang="zh-CN" altLang="en-US" sz="1400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Picture 3" descr="3434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2714620"/>
            <a:ext cx="6143668" cy="3022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7.4  </a:t>
            </a:r>
            <a:r>
              <a:rPr lang="zh-CN" altLang="en-US" dirty="0" smtClean="0"/>
              <a:t>认识三层交换机</a:t>
            </a:r>
            <a:endParaRPr lang="en-US" altLang="zh-CN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8596" y="1357298"/>
            <a:ext cx="8072494" cy="1521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ffectLst/>
              </a:rPr>
              <a:t>三层交换通过三层交换设备实现，三层交换机也是工作在网络层设备，和路由器一样可连接任何网络。但和路由器的区别是，三层交换机在工作中，使用硬件</a:t>
            </a:r>
            <a:r>
              <a:rPr lang="en-US" sz="1600" dirty="0" err="1" smtClean="0">
                <a:effectLst/>
              </a:rPr>
              <a:t>ASIC</a:t>
            </a:r>
            <a:r>
              <a:rPr lang="zh-CN" altLang="en-US" sz="1600" dirty="0" smtClean="0">
                <a:effectLst/>
              </a:rPr>
              <a:t>芯片解析传输信号。通过使用先进</a:t>
            </a:r>
            <a:r>
              <a:rPr lang="en-US" sz="1600" dirty="0" err="1" smtClean="0">
                <a:effectLst/>
              </a:rPr>
              <a:t>ASIC</a:t>
            </a:r>
            <a:r>
              <a:rPr lang="en-US" sz="1600" dirty="0" smtClean="0">
                <a:effectLst/>
              </a:rPr>
              <a:t> </a:t>
            </a:r>
            <a:r>
              <a:rPr lang="zh-CN" altLang="en-US" sz="1600" dirty="0" smtClean="0">
                <a:effectLst/>
              </a:rPr>
              <a:t>芯片，三层交换机可提供远远高于路由器网络传输性能，如每秒</a:t>
            </a:r>
            <a:r>
              <a:rPr lang="en-US" sz="1600" dirty="0" smtClean="0">
                <a:effectLst/>
              </a:rPr>
              <a:t> 4000 </a:t>
            </a:r>
            <a:r>
              <a:rPr lang="zh-CN" altLang="en-US" sz="1600" dirty="0" smtClean="0">
                <a:effectLst/>
              </a:rPr>
              <a:t>万个数据包（三层交换机）对每秒</a:t>
            </a:r>
            <a:r>
              <a:rPr lang="en-US" sz="1600" dirty="0" smtClean="0">
                <a:effectLst/>
              </a:rPr>
              <a:t>30</a:t>
            </a:r>
            <a:r>
              <a:rPr lang="zh-CN" altLang="en-US" sz="1600" dirty="0" smtClean="0">
                <a:effectLst/>
              </a:rPr>
              <a:t>万个数据包（路由器），如图</a:t>
            </a:r>
            <a:r>
              <a:rPr lang="en-US" sz="1600" dirty="0" smtClean="0">
                <a:effectLst/>
              </a:rPr>
              <a:t>7-11</a:t>
            </a:r>
            <a:r>
              <a:rPr lang="zh-CN" altLang="en-US" sz="1600" dirty="0" smtClean="0">
                <a:effectLst/>
              </a:rPr>
              <a:t>所示。</a:t>
            </a:r>
            <a:endParaRPr lang="zh-CN" altLang="en-US" sz="1600" dirty="0">
              <a:effectLst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9332" name="Picture 4" descr="RG-S5750-E（加模块）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357562"/>
            <a:ext cx="6808331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7.4  </a:t>
            </a:r>
            <a:r>
              <a:rPr lang="zh-CN" altLang="en-US" dirty="0" smtClean="0"/>
              <a:t>认识三层交换机</a:t>
            </a:r>
            <a:endParaRPr lang="en-US" altLang="zh-CN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8596" y="1357298"/>
            <a:ext cx="8072494" cy="1521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ffectLst/>
              </a:rPr>
              <a:t>三层交换通过三层交换设备实现，三层交换机也是工作在网络层设备，和路由器一样可连接任何网络。但和路由器的区别是，三层交换机在工作中，使用硬件</a:t>
            </a:r>
            <a:r>
              <a:rPr lang="en-US" sz="1600" dirty="0" err="1" smtClean="0">
                <a:effectLst/>
              </a:rPr>
              <a:t>ASIC</a:t>
            </a:r>
            <a:r>
              <a:rPr lang="zh-CN" altLang="en-US" sz="1600" dirty="0" smtClean="0">
                <a:effectLst/>
              </a:rPr>
              <a:t>芯片解析传输信号。通过使用先进</a:t>
            </a:r>
            <a:r>
              <a:rPr lang="en-US" sz="1600" dirty="0" err="1" smtClean="0">
                <a:effectLst/>
              </a:rPr>
              <a:t>ASIC</a:t>
            </a:r>
            <a:r>
              <a:rPr lang="en-US" sz="1600" dirty="0" smtClean="0">
                <a:effectLst/>
              </a:rPr>
              <a:t> </a:t>
            </a:r>
            <a:r>
              <a:rPr lang="zh-CN" altLang="en-US" sz="1600" dirty="0" smtClean="0">
                <a:effectLst/>
              </a:rPr>
              <a:t>芯片，三层交换机可提供远远高于路由器网络传输性能，如每秒</a:t>
            </a:r>
            <a:r>
              <a:rPr lang="en-US" sz="1600" dirty="0" smtClean="0">
                <a:effectLst/>
              </a:rPr>
              <a:t> 4000 </a:t>
            </a:r>
            <a:r>
              <a:rPr lang="zh-CN" altLang="en-US" sz="1600" dirty="0" smtClean="0">
                <a:effectLst/>
              </a:rPr>
              <a:t>万个数据包（三层交换机）对每秒</a:t>
            </a:r>
            <a:r>
              <a:rPr lang="en-US" sz="1600" dirty="0" smtClean="0">
                <a:effectLst/>
              </a:rPr>
              <a:t>30</a:t>
            </a:r>
            <a:r>
              <a:rPr lang="zh-CN" altLang="en-US" sz="1600" dirty="0" smtClean="0">
                <a:effectLst/>
              </a:rPr>
              <a:t>万个数据包（路由器），如图</a:t>
            </a:r>
            <a:r>
              <a:rPr lang="en-US" sz="1600" dirty="0" smtClean="0">
                <a:effectLst/>
              </a:rPr>
              <a:t>7-11</a:t>
            </a:r>
            <a:r>
              <a:rPr lang="zh-CN" altLang="en-US" sz="1600" dirty="0" smtClean="0">
                <a:effectLst/>
              </a:rPr>
              <a:t>所示。</a:t>
            </a:r>
            <a:endParaRPr lang="zh-CN" altLang="en-US" sz="1600" dirty="0">
              <a:effectLst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1378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3143248"/>
            <a:ext cx="5152899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7.4  </a:t>
            </a:r>
            <a:r>
              <a:rPr lang="zh-CN" altLang="en-US" dirty="0" smtClean="0"/>
              <a:t>认识三层交换机</a:t>
            </a:r>
            <a:endParaRPr lang="en-US" altLang="zh-CN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28596" y="1357298"/>
            <a:ext cx="8072494" cy="1521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ffectLst/>
              </a:rPr>
              <a:t>三层交换通过三层交换设备实现，三层交换机也是工作在网络层设备，和路由器一样可连接任何网络。但和路由器的区别是，三层交换机在工作中，使用硬件</a:t>
            </a:r>
            <a:r>
              <a:rPr lang="en-US" sz="1600" dirty="0" err="1" smtClean="0">
                <a:effectLst/>
              </a:rPr>
              <a:t>ASIC</a:t>
            </a:r>
            <a:r>
              <a:rPr lang="zh-CN" altLang="en-US" sz="1600" dirty="0" smtClean="0">
                <a:effectLst/>
              </a:rPr>
              <a:t>芯片解析传输信号。通过使用先进</a:t>
            </a:r>
            <a:r>
              <a:rPr lang="en-US" sz="1600" dirty="0" err="1" smtClean="0">
                <a:effectLst/>
              </a:rPr>
              <a:t>ASIC</a:t>
            </a:r>
            <a:r>
              <a:rPr lang="en-US" sz="1600" dirty="0" smtClean="0">
                <a:effectLst/>
              </a:rPr>
              <a:t> </a:t>
            </a:r>
            <a:r>
              <a:rPr lang="zh-CN" altLang="en-US" sz="1600" dirty="0" smtClean="0">
                <a:effectLst/>
              </a:rPr>
              <a:t>芯片，三层交换机可提供远远高于路由器网络传输性能，如每秒</a:t>
            </a:r>
            <a:r>
              <a:rPr lang="en-US" sz="1600" dirty="0" smtClean="0">
                <a:effectLst/>
              </a:rPr>
              <a:t> 4000 </a:t>
            </a:r>
            <a:r>
              <a:rPr lang="zh-CN" altLang="en-US" sz="1600" dirty="0" smtClean="0">
                <a:effectLst/>
              </a:rPr>
              <a:t>万个数据包（三层交换机）对每秒</a:t>
            </a:r>
            <a:r>
              <a:rPr lang="en-US" sz="1600" dirty="0" smtClean="0">
                <a:effectLst/>
              </a:rPr>
              <a:t>30</a:t>
            </a:r>
            <a:r>
              <a:rPr lang="zh-CN" altLang="en-US" sz="1600" dirty="0" smtClean="0">
                <a:effectLst/>
              </a:rPr>
              <a:t>万个数据包（路由器），如图</a:t>
            </a:r>
            <a:r>
              <a:rPr lang="en-US" sz="1600" dirty="0" smtClean="0">
                <a:effectLst/>
              </a:rPr>
              <a:t>7-11</a:t>
            </a:r>
            <a:r>
              <a:rPr lang="zh-CN" altLang="en-US" sz="1600" dirty="0" smtClean="0">
                <a:effectLst/>
              </a:rPr>
              <a:t>所示。</a:t>
            </a:r>
            <a:endParaRPr lang="zh-CN" altLang="en-US" sz="1600" dirty="0">
              <a:effectLst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3071810"/>
            <a:ext cx="4500594" cy="3311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7.5  </a:t>
            </a:r>
            <a:r>
              <a:rPr lang="zh-CN" altLang="en-US" dirty="0" smtClean="0"/>
              <a:t>配置三层交换机</a:t>
            </a:r>
            <a:endParaRPr lang="en-US" altLang="zh-CN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71472" y="979468"/>
            <a:ext cx="8072494" cy="5340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Switch(</a:t>
            </a:r>
            <a:r>
              <a:rPr lang="en-US" sz="1600" dirty="0" err="1" smtClean="0"/>
              <a:t>config</a:t>
            </a:r>
            <a:r>
              <a:rPr lang="en-US" sz="1600" dirty="0" smtClean="0"/>
              <a:t>)# interface </a:t>
            </a:r>
            <a:r>
              <a:rPr lang="en-US" sz="1600" dirty="0" err="1" smtClean="0"/>
              <a:t>vlan</a:t>
            </a:r>
            <a:r>
              <a:rPr lang="en-US" sz="1600" dirty="0" smtClean="0"/>
              <a:t> </a:t>
            </a:r>
            <a:r>
              <a:rPr lang="en-US" sz="1600" dirty="0" err="1" smtClean="0"/>
              <a:t>vlan</a:t>
            </a:r>
            <a:r>
              <a:rPr lang="en-US" sz="1600" dirty="0" smtClean="0"/>
              <a:t>-id          </a:t>
            </a:r>
            <a:r>
              <a:rPr lang="zh-CN" altLang="en-US" sz="1600" dirty="0" smtClean="0"/>
              <a:t>！进入</a:t>
            </a:r>
            <a:r>
              <a:rPr lang="en-US" sz="1600" dirty="0" err="1" smtClean="0"/>
              <a:t>SVI</a:t>
            </a:r>
            <a:r>
              <a:rPr lang="en-US" sz="1600" dirty="0" smtClean="0"/>
              <a:t> </a:t>
            </a:r>
            <a:r>
              <a:rPr lang="zh-CN" altLang="en-US" sz="1600" dirty="0" smtClean="0"/>
              <a:t>接口配置模式。</a:t>
            </a:r>
          </a:p>
          <a:p>
            <a:r>
              <a:rPr lang="en-US" sz="1600" dirty="0" smtClean="0"/>
              <a:t>Switch(</a:t>
            </a:r>
            <a:r>
              <a:rPr lang="en-US" sz="1600" dirty="0" err="1" smtClean="0"/>
              <a:t>config</a:t>
            </a:r>
            <a:r>
              <a:rPr lang="en-US" sz="1600" dirty="0" smtClean="0"/>
              <a:t>-if)# </a:t>
            </a:r>
            <a:r>
              <a:rPr lang="en-US" sz="1600" dirty="0" err="1" smtClean="0"/>
              <a:t>ip</a:t>
            </a:r>
            <a:r>
              <a:rPr lang="en-US" sz="1600" dirty="0" smtClean="0"/>
              <a:t> address </a:t>
            </a:r>
            <a:r>
              <a:rPr lang="en-US" sz="1600" dirty="0" err="1" smtClean="0"/>
              <a:t>ip</a:t>
            </a:r>
            <a:r>
              <a:rPr lang="en-US" sz="1600" dirty="0" smtClean="0"/>
              <a:t>-address mask  </a:t>
            </a:r>
            <a:endParaRPr lang="zh-CN" altLang="en-US" sz="1600" dirty="0" smtClean="0"/>
          </a:p>
          <a:p>
            <a:r>
              <a:rPr lang="zh-CN" altLang="en-US" sz="1600" dirty="0" smtClean="0"/>
              <a:t>！给</a:t>
            </a:r>
            <a:r>
              <a:rPr lang="en-US" sz="1600" dirty="0" err="1" smtClean="0"/>
              <a:t>SVI</a:t>
            </a:r>
            <a:r>
              <a:rPr lang="zh-CN" altLang="en-US" sz="1600" dirty="0" smtClean="0"/>
              <a:t>接口配置</a:t>
            </a:r>
            <a:r>
              <a:rPr lang="en-US" sz="1600" dirty="0" smtClean="0"/>
              <a:t>IP</a:t>
            </a:r>
            <a:r>
              <a:rPr lang="zh-CN" altLang="en-US" sz="1600" dirty="0" smtClean="0"/>
              <a:t>地址，开启三层交换功能，这些地址作为各</a:t>
            </a:r>
            <a:r>
              <a:rPr lang="en-US" sz="1600" dirty="0" err="1" smtClean="0"/>
              <a:t>VLAN</a:t>
            </a:r>
            <a:r>
              <a:rPr lang="zh-CN" altLang="en-US" sz="1600" dirty="0" smtClean="0"/>
              <a:t>内主机网关。</a:t>
            </a:r>
          </a:p>
          <a:p>
            <a:r>
              <a:rPr lang="en-US" sz="1600" dirty="0" smtClean="0"/>
              <a:t> </a:t>
            </a:r>
            <a:endParaRPr lang="zh-CN" altLang="en-US" sz="1600" dirty="0" smtClean="0"/>
          </a:p>
          <a:p>
            <a:r>
              <a:rPr lang="en-US" sz="1600" dirty="0" smtClean="0"/>
              <a:t>Switch(</a:t>
            </a:r>
            <a:r>
              <a:rPr lang="en-US" sz="1600" dirty="0" err="1" smtClean="0"/>
              <a:t>config</a:t>
            </a:r>
            <a:r>
              <a:rPr lang="en-US" sz="1600" dirty="0" smtClean="0"/>
              <a:t>)# interface </a:t>
            </a:r>
            <a:r>
              <a:rPr lang="en-US" sz="1600" dirty="0" err="1" smtClean="0"/>
              <a:t>interface</a:t>
            </a:r>
            <a:r>
              <a:rPr lang="en-US" sz="1600" dirty="0" smtClean="0"/>
              <a:t>-id          </a:t>
            </a:r>
            <a:r>
              <a:rPr lang="zh-CN" altLang="en-US" sz="1600" dirty="0" smtClean="0"/>
              <a:t>！进入三层交换机的接口配置模式。</a:t>
            </a:r>
          </a:p>
          <a:p>
            <a:r>
              <a:rPr lang="en-US" sz="1600" dirty="0" smtClean="0"/>
              <a:t>Switch(</a:t>
            </a:r>
            <a:r>
              <a:rPr lang="en-US" sz="1600" dirty="0" err="1" smtClean="0"/>
              <a:t>config</a:t>
            </a:r>
            <a:r>
              <a:rPr lang="en-US" sz="1600" dirty="0" smtClean="0"/>
              <a:t>-if)#no switch                   </a:t>
            </a:r>
            <a:r>
              <a:rPr lang="zh-CN" altLang="en-US" sz="1600" dirty="0" smtClean="0"/>
              <a:t>！开启该接口的三层交换功能</a:t>
            </a:r>
          </a:p>
          <a:p>
            <a:r>
              <a:rPr lang="en-US" sz="1600" dirty="0" smtClean="0"/>
              <a:t>Switch(</a:t>
            </a:r>
            <a:r>
              <a:rPr lang="en-US" sz="1600" dirty="0" err="1" smtClean="0"/>
              <a:t>config</a:t>
            </a:r>
            <a:r>
              <a:rPr lang="en-US" sz="1600" dirty="0" smtClean="0"/>
              <a:t>-if)# </a:t>
            </a:r>
            <a:r>
              <a:rPr lang="en-US" sz="1600" dirty="0" err="1" smtClean="0"/>
              <a:t>ip</a:t>
            </a:r>
            <a:r>
              <a:rPr lang="en-US" sz="1600" dirty="0" smtClean="0"/>
              <a:t> address </a:t>
            </a:r>
            <a:r>
              <a:rPr lang="en-US" sz="1600" dirty="0" err="1" smtClean="0"/>
              <a:t>ip</a:t>
            </a:r>
            <a:r>
              <a:rPr lang="en-US" sz="1600" dirty="0" smtClean="0"/>
              <a:t>-address mask  </a:t>
            </a:r>
            <a:endParaRPr lang="zh-CN" altLang="en-US" sz="1600" dirty="0" smtClean="0"/>
          </a:p>
          <a:p>
            <a:r>
              <a:rPr lang="zh-CN" altLang="en-US" sz="1600" dirty="0" smtClean="0"/>
              <a:t>！给指定的接口配置</a:t>
            </a:r>
            <a:r>
              <a:rPr lang="en-US" sz="1600" dirty="0" smtClean="0"/>
              <a:t>IP</a:t>
            </a:r>
            <a:r>
              <a:rPr lang="zh-CN" altLang="en-US" sz="1600" dirty="0" smtClean="0"/>
              <a:t>地址，这些</a:t>
            </a:r>
            <a:r>
              <a:rPr lang="en-US" sz="1600" dirty="0" smtClean="0"/>
              <a:t>IP</a:t>
            </a:r>
            <a:r>
              <a:rPr lang="zh-CN" altLang="en-US" sz="1600" dirty="0" smtClean="0"/>
              <a:t>地址作为各个子网内主机网关。</a:t>
            </a:r>
          </a:p>
          <a:p>
            <a:r>
              <a:rPr lang="en-US" sz="1600" dirty="0" smtClean="0"/>
              <a:t> </a:t>
            </a:r>
            <a:endParaRPr lang="zh-CN" altLang="en-US" sz="1600" dirty="0" smtClean="0"/>
          </a:p>
          <a:p>
            <a:r>
              <a:rPr lang="en-US" sz="1600" dirty="0" err="1" smtClean="0"/>
              <a:t>Switch#show</a:t>
            </a:r>
            <a:r>
              <a:rPr lang="en-US" sz="1600" dirty="0" smtClean="0"/>
              <a:t> running-</a:t>
            </a:r>
            <a:r>
              <a:rPr lang="en-US" sz="1600" dirty="0" err="1" smtClean="0"/>
              <a:t>config</a:t>
            </a:r>
            <a:r>
              <a:rPr lang="en-US" sz="1600" dirty="0" smtClean="0"/>
              <a:t>                </a:t>
            </a:r>
            <a:r>
              <a:rPr lang="zh-CN" altLang="en-US" sz="1600" dirty="0" smtClean="0"/>
              <a:t>！检查一下刚才的配置是否正确。</a:t>
            </a:r>
          </a:p>
          <a:p>
            <a:r>
              <a:rPr lang="en-US" sz="1600" dirty="0" err="1" smtClean="0"/>
              <a:t>Switch#show</a:t>
            </a:r>
            <a:r>
              <a:rPr lang="en-US" sz="1600" dirty="0" smtClean="0"/>
              <a:t> </a:t>
            </a:r>
            <a:r>
              <a:rPr lang="en-US" sz="1600" dirty="0" err="1" smtClean="0"/>
              <a:t>ip</a:t>
            </a:r>
            <a:r>
              <a:rPr lang="en-US" sz="1600" dirty="0" smtClean="0"/>
              <a:t> route</a:t>
            </a:r>
            <a:endParaRPr lang="zh-CN" altLang="en-US" sz="1600" dirty="0">
              <a:effectLst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62129" y="1714488"/>
            <a:ext cx="7144905" cy="22659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5400" b="1" dirty="0">
                <a:ln w="31550" cmpd="sng">
                  <a:noFill/>
                  <a:prstDash val="solid"/>
                </a:ln>
                <a:solidFill>
                  <a:srgbClr val="C0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锐捷网络，</a:t>
            </a:r>
            <a:endParaRPr lang="en-US" altLang="zh-CN" sz="5400" b="1" dirty="0">
              <a:ln w="31550" cmpd="sng">
                <a:noFill/>
                <a:prstDash val="solid"/>
              </a:ln>
              <a:solidFill>
                <a:srgbClr val="C0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algn="ctr">
              <a:lnSpc>
                <a:spcPct val="13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5400" b="1" dirty="0">
                <a:ln w="31550" cmpd="sng">
                  <a:noFill/>
                  <a:prstDash val="solid"/>
                </a:ln>
                <a:solidFill>
                  <a:srgbClr val="C0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让您的网络尽在掌握 </a:t>
            </a:r>
            <a:r>
              <a:rPr lang="en-US" altLang="zh-CN" sz="5400" b="1" dirty="0">
                <a:ln w="31550" cmpd="sng">
                  <a:noFill/>
                  <a:prstDash val="solid"/>
                </a:ln>
                <a:solidFill>
                  <a:srgbClr val="C0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!</a:t>
            </a:r>
            <a:endParaRPr lang="zh-CN" altLang="en-US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C0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【</a:t>
            </a:r>
            <a:r>
              <a:rPr lang="zh-CN" altLang="en-US" b="1" dirty="0" smtClean="0"/>
              <a:t>单元背景</a:t>
            </a:r>
            <a:r>
              <a:rPr lang="en-US" altLang="zh-CN" b="1" dirty="0" smtClean="0"/>
              <a:t>】</a:t>
            </a:r>
            <a:endParaRPr lang="zh-CN" altLang="en-US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643042" y="1142983"/>
          <a:ext cx="5000660" cy="5028441"/>
        </p:xfrm>
        <a:graphic>
          <a:graphicData uri="http://schemas.openxmlformats.org/presentationml/2006/ole">
            <p:oleObj spid="_x0000_s2050" name="Visio" r:id="rId4" imgW="5492757" imgH="552068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学习目标</a:t>
            </a:r>
            <a:endParaRPr lang="zh-CN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44575" y="1711325"/>
            <a:ext cx="4751388" cy="4525963"/>
          </a:xfrm>
          <a:noFill/>
          <a:ln/>
        </p:spPr>
        <p:txBody>
          <a:bodyPr/>
          <a:lstStyle/>
          <a:p>
            <a:r>
              <a:rPr lang="en-US" dirty="0" smtClean="0">
                <a:sym typeface="Wingdings"/>
              </a:rPr>
              <a:t></a:t>
            </a:r>
            <a:r>
              <a:rPr lang="en-US" baseline="-25000" dirty="0" smtClean="0"/>
              <a:t>  </a:t>
            </a:r>
            <a:r>
              <a:rPr lang="zh-CN" altLang="en-US" dirty="0" smtClean="0"/>
              <a:t>了解三层交换原理</a:t>
            </a:r>
          </a:p>
          <a:p>
            <a:r>
              <a:rPr lang="en-US" dirty="0" smtClean="0">
                <a:sym typeface="Wingdings"/>
              </a:rPr>
              <a:t></a:t>
            </a:r>
            <a:r>
              <a:rPr lang="en-US" baseline="-25000" dirty="0" smtClean="0"/>
              <a:t>  </a:t>
            </a:r>
            <a:r>
              <a:rPr lang="zh-CN" altLang="en-US" dirty="0" smtClean="0"/>
              <a:t>配置三层交换机设备</a:t>
            </a:r>
            <a:endParaRPr lang="zh-CN" altLang="en-US" dirty="0"/>
          </a:p>
        </p:txBody>
      </p:sp>
      <p:pic>
        <p:nvPicPr>
          <p:cNvPr id="29705" name="Picture 9" descr="keji2_12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8625" y="3067050"/>
            <a:ext cx="2733675" cy="2619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7.1  </a:t>
            </a:r>
            <a:r>
              <a:rPr lang="zh-CN" altLang="en-US" dirty="0" smtClean="0"/>
              <a:t>三层交换技术产生原因</a:t>
            </a:r>
            <a:endParaRPr lang="en-US" altLang="zh-CN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291513" cy="2233388"/>
          </a:xfrm>
        </p:spPr>
        <p:txBody>
          <a:bodyPr/>
          <a:lstStyle/>
          <a:p>
            <a:r>
              <a:rPr lang="en-US" b="1" dirty="0" smtClean="0"/>
              <a:t>1</a:t>
            </a:r>
            <a:r>
              <a:rPr lang="zh-CN" altLang="en-US" b="1" dirty="0" smtClean="0"/>
              <a:t>．</a:t>
            </a:r>
            <a:r>
              <a:rPr lang="en-US" b="1" dirty="0" err="1" smtClean="0"/>
              <a:t>VLAN</a:t>
            </a:r>
            <a:r>
              <a:rPr lang="zh-CN" altLang="en-US" b="1" dirty="0" smtClean="0"/>
              <a:t>隔离二层广播</a:t>
            </a:r>
            <a:endParaRPr lang="zh-CN" altLang="en-US" b="1" dirty="0"/>
          </a:p>
        </p:txBody>
      </p:sp>
      <p:pic>
        <p:nvPicPr>
          <p:cNvPr id="7475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2285992"/>
            <a:ext cx="5643602" cy="3277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7.1  </a:t>
            </a:r>
            <a:r>
              <a:rPr lang="zh-CN" altLang="en-US" dirty="0" smtClean="0"/>
              <a:t>三层交换技术产生原因</a:t>
            </a:r>
            <a:endParaRPr lang="en-US" altLang="zh-CN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291513" cy="2233388"/>
          </a:xfrm>
        </p:spPr>
        <p:txBody>
          <a:bodyPr/>
          <a:lstStyle/>
          <a:p>
            <a:r>
              <a:rPr lang="en-US" dirty="0" err="1" smtClean="0"/>
              <a:t>VLAN</a:t>
            </a:r>
            <a:r>
              <a:rPr lang="zh-CN" altLang="en-US" dirty="0" smtClean="0"/>
              <a:t>技术出现，有效解决局域网内广播干扰问题。</a:t>
            </a:r>
            <a:r>
              <a:rPr lang="en-US" dirty="0" err="1" smtClean="0"/>
              <a:t>VLAN</a:t>
            </a:r>
            <a:r>
              <a:rPr lang="zh-CN" altLang="en-US" dirty="0" smtClean="0"/>
              <a:t>技术隔离二层广播域，也就相应隔离了各个局域网网段之间的任何流量，不同</a:t>
            </a:r>
            <a:r>
              <a:rPr lang="en-US" dirty="0" smtClean="0"/>
              <a:t> </a:t>
            </a:r>
            <a:r>
              <a:rPr lang="en-US" dirty="0" err="1" smtClean="0"/>
              <a:t>VLAN</a:t>
            </a:r>
            <a:r>
              <a:rPr lang="en-US" dirty="0" smtClean="0"/>
              <a:t> </a:t>
            </a:r>
            <a:r>
              <a:rPr lang="zh-CN" altLang="en-US" dirty="0" smtClean="0"/>
              <a:t>的用户不能互相通信，从而解决了网络内部广播干扰的难题，如图</a:t>
            </a:r>
            <a:r>
              <a:rPr lang="en-US" dirty="0" smtClean="0"/>
              <a:t>7-2</a:t>
            </a:r>
            <a:r>
              <a:rPr lang="zh-CN" altLang="en-US" dirty="0" smtClean="0"/>
              <a:t>所示。</a:t>
            </a:r>
            <a:endParaRPr lang="zh-CN" altLang="en-US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3969" name="Object 1"/>
          <p:cNvGraphicFramePr>
            <a:graphicFrameLocks noChangeAspect="1"/>
          </p:cNvGraphicFramePr>
          <p:nvPr/>
        </p:nvGraphicFramePr>
        <p:xfrm>
          <a:off x="1428728" y="3143248"/>
          <a:ext cx="5438100" cy="3214710"/>
        </p:xfrm>
        <a:graphic>
          <a:graphicData uri="http://schemas.openxmlformats.org/presentationml/2006/ole">
            <p:oleObj spid="_x0000_s83969" name="Visio" r:id="rId4" imgW="7001456" imgH="4147260" progId="Visio.Drawing.11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7.1  </a:t>
            </a:r>
            <a:r>
              <a:rPr lang="zh-CN" altLang="en-US" dirty="0" smtClean="0"/>
              <a:t>三层交换技术产生原因</a:t>
            </a:r>
            <a:endParaRPr lang="en-US" altLang="zh-CN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291513" cy="2233388"/>
          </a:xfrm>
        </p:spPr>
        <p:txBody>
          <a:bodyPr/>
          <a:lstStyle/>
          <a:p>
            <a:r>
              <a:rPr lang="en-US" b="1" dirty="0" smtClean="0"/>
              <a:t>2</a:t>
            </a:r>
            <a:r>
              <a:rPr lang="zh-CN" altLang="en-US" b="1" dirty="0" smtClean="0"/>
              <a:t>．</a:t>
            </a:r>
            <a:r>
              <a:rPr lang="en-US" b="1" dirty="0" err="1" smtClean="0"/>
              <a:t>VLAN</a:t>
            </a:r>
            <a:r>
              <a:rPr lang="en-US" b="1" dirty="0" smtClean="0"/>
              <a:t> </a:t>
            </a:r>
            <a:r>
              <a:rPr lang="zh-CN" altLang="en-US" b="1" dirty="0" smtClean="0"/>
              <a:t>间通信</a:t>
            </a:r>
            <a:endParaRPr lang="zh-CN" altLang="en-US" b="1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4995" name="Object 3"/>
          <p:cNvGraphicFramePr>
            <a:graphicFrameLocks noChangeAspect="1"/>
          </p:cNvGraphicFramePr>
          <p:nvPr/>
        </p:nvGraphicFramePr>
        <p:xfrm>
          <a:off x="571472" y="3214686"/>
          <a:ext cx="7907843" cy="2571768"/>
        </p:xfrm>
        <a:graphic>
          <a:graphicData uri="http://schemas.openxmlformats.org/presentationml/2006/ole">
            <p:oleObj spid="_x0000_s84995" name="Visio" r:id="rId4" imgW="10558737" imgH="3274024" progId="Visio.Drawing.11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2910" y="1928802"/>
            <a:ext cx="8072494" cy="1647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effectLst/>
              </a:rPr>
              <a:t>不同</a:t>
            </a:r>
            <a:r>
              <a:rPr lang="en-US" sz="1600" dirty="0" err="1" smtClean="0">
                <a:effectLst/>
              </a:rPr>
              <a:t>VLAN</a:t>
            </a:r>
            <a:r>
              <a:rPr lang="zh-CN" altLang="en-US" sz="1600" dirty="0" smtClean="0">
                <a:effectLst/>
              </a:rPr>
              <a:t>之间需要通讯，需要第三层路由技术实现通讯。通过三层设备路由功能，将数据报文从一个</a:t>
            </a:r>
            <a:r>
              <a:rPr lang="en-US" sz="1600" dirty="0" smtClean="0">
                <a:effectLst/>
              </a:rPr>
              <a:t> </a:t>
            </a:r>
            <a:r>
              <a:rPr lang="en-US" sz="1600" dirty="0" err="1" smtClean="0">
                <a:effectLst/>
              </a:rPr>
              <a:t>VLAN</a:t>
            </a:r>
            <a:r>
              <a:rPr lang="en-US" sz="1600" dirty="0" smtClean="0">
                <a:effectLst/>
              </a:rPr>
              <a:t> </a:t>
            </a:r>
            <a:r>
              <a:rPr lang="zh-CN" altLang="en-US" sz="1600" dirty="0" smtClean="0">
                <a:effectLst/>
              </a:rPr>
              <a:t>，转发三层路由设备上；利用三层路由设备作为桥接，再转发到另外一个</a:t>
            </a:r>
            <a:r>
              <a:rPr lang="en-US" sz="1600" dirty="0" err="1" smtClean="0">
                <a:effectLst/>
              </a:rPr>
              <a:t>VLAN</a:t>
            </a:r>
            <a:r>
              <a:rPr lang="zh-CN" altLang="en-US" sz="1600" dirty="0" smtClean="0">
                <a:effectLst/>
              </a:rPr>
              <a:t>三层路由上，再通过广播方式传输到另外一个</a:t>
            </a:r>
            <a:r>
              <a:rPr lang="en-US" sz="1600" dirty="0" err="1" smtClean="0">
                <a:effectLst/>
              </a:rPr>
              <a:t>VLAN</a:t>
            </a:r>
            <a:r>
              <a:rPr lang="zh-CN" altLang="en-US" sz="1600" dirty="0" smtClean="0">
                <a:effectLst/>
              </a:rPr>
              <a:t>中，如图</a:t>
            </a:r>
            <a:r>
              <a:rPr lang="en-US" sz="1600" dirty="0" smtClean="0">
                <a:effectLst/>
              </a:rPr>
              <a:t>7-3</a:t>
            </a:r>
            <a:r>
              <a:rPr lang="zh-CN" altLang="en-US" sz="1600" dirty="0" smtClean="0">
                <a:effectLst/>
              </a:rPr>
              <a:t>所示。</a:t>
            </a:r>
          </a:p>
          <a:p>
            <a:endParaRPr lang="zh-CN" altLang="en-US" sz="1600" dirty="0"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7.2  </a:t>
            </a:r>
            <a:r>
              <a:rPr lang="zh-CN" altLang="en-US" dirty="0" smtClean="0"/>
              <a:t>什么是三层交换技术</a:t>
            </a:r>
            <a:endParaRPr lang="en-US" altLang="zh-CN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291513" cy="2233388"/>
          </a:xfrm>
        </p:spPr>
        <p:txBody>
          <a:bodyPr/>
          <a:lstStyle/>
          <a:p>
            <a:r>
              <a:rPr lang="en-US" dirty="0" smtClean="0"/>
              <a:t>7.2.1  </a:t>
            </a:r>
            <a:r>
              <a:rPr lang="en-US" dirty="0" err="1" smtClean="0"/>
              <a:t>OSI</a:t>
            </a:r>
            <a:r>
              <a:rPr lang="zh-CN" altLang="en-US" dirty="0" smtClean="0"/>
              <a:t>模型分层结构</a:t>
            </a:r>
            <a:endParaRPr lang="zh-CN" altLang="en-US" b="1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0034" y="1857364"/>
            <a:ext cx="8072494" cy="1019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effectLst/>
              </a:rPr>
              <a:t>计算机网络中常说第三层指</a:t>
            </a:r>
            <a:r>
              <a:rPr lang="en-US" sz="1400" dirty="0" err="1" smtClean="0">
                <a:effectLst/>
              </a:rPr>
              <a:t>OSI</a:t>
            </a:r>
            <a:r>
              <a:rPr lang="zh-CN" altLang="en-US" sz="1400" dirty="0" smtClean="0">
                <a:effectLst/>
              </a:rPr>
              <a:t>参考模型中网络层。</a:t>
            </a:r>
            <a:r>
              <a:rPr lang="en-US" sz="1400" dirty="0" err="1" smtClean="0">
                <a:effectLst/>
              </a:rPr>
              <a:t>OSI</a:t>
            </a:r>
            <a:r>
              <a:rPr lang="zh-CN" altLang="en-US" sz="1400" dirty="0" smtClean="0">
                <a:effectLst/>
              </a:rPr>
              <a:t>网络体系结构是计算机网络参考分层模型典范，该模型简化了两台计算机通信中需要执行的任务，细分每层应有功能，描述老各层之间关系，定义网络中设备角色，规范了设备之间的通讯过程</a:t>
            </a:r>
            <a:endParaRPr lang="zh-CN" altLang="en-US" sz="1400" dirty="0">
              <a:effectLst/>
            </a:endParaRPr>
          </a:p>
        </p:txBody>
      </p:sp>
      <p:pic>
        <p:nvPicPr>
          <p:cNvPr id="87043" name="Picture 3" descr="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2928934"/>
            <a:ext cx="4232898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7.2  </a:t>
            </a:r>
            <a:r>
              <a:rPr lang="zh-CN" altLang="en-US" dirty="0" smtClean="0"/>
              <a:t>什么是三层交换技术</a:t>
            </a:r>
            <a:endParaRPr lang="en-US" altLang="zh-CN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291513" cy="2233388"/>
          </a:xfrm>
        </p:spPr>
        <p:txBody>
          <a:bodyPr/>
          <a:lstStyle/>
          <a:p>
            <a:r>
              <a:rPr lang="en-US" dirty="0" smtClean="0"/>
              <a:t>7.2.1  </a:t>
            </a:r>
            <a:r>
              <a:rPr lang="en-US" dirty="0" err="1" smtClean="0"/>
              <a:t>OSI</a:t>
            </a:r>
            <a:r>
              <a:rPr lang="zh-CN" altLang="en-US" dirty="0" smtClean="0"/>
              <a:t>模型分层结构</a:t>
            </a:r>
            <a:endParaRPr lang="zh-CN" altLang="en-US" b="1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0034" y="1857364"/>
            <a:ext cx="8072494" cy="696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第三层交换发生在网络层，依据路由表转发信息。如图</a:t>
            </a:r>
            <a:r>
              <a:rPr lang="en-US" sz="1400" dirty="0" smtClean="0"/>
              <a:t>7-5</a:t>
            </a:r>
            <a:r>
              <a:rPr lang="zh-CN" altLang="en-US" sz="1400" dirty="0" smtClean="0"/>
              <a:t>所示，显示三层交换中数据包组成信息：内层三层封装（第三层</a:t>
            </a:r>
            <a:r>
              <a:rPr lang="en-US" sz="1400" dirty="0" smtClean="0"/>
              <a:t> IP </a:t>
            </a:r>
            <a:r>
              <a:rPr lang="zh-CN" altLang="en-US" sz="1400" dirty="0" smtClean="0"/>
              <a:t>数据包格式）和外层二层封装（第二层以太网数据帧的格式）结构形态。</a:t>
            </a:r>
            <a:endParaRPr lang="zh-CN" altLang="en-US" sz="1400" dirty="0"/>
          </a:p>
        </p:txBody>
      </p:sp>
      <p:pic>
        <p:nvPicPr>
          <p:cNvPr id="88066" name="Picture 2" descr="565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714620"/>
            <a:ext cx="5883483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7.2  </a:t>
            </a:r>
            <a:r>
              <a:rPr lang="zh-CN" altLang="en-US" dirty="0" smtClean="0"/>
              <a:t>什么是三层交换技术</a:t>
            </a:r>
            <a:endParaRPr lang="en-US" altLang="zh-CN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291513" cy="2233388"/>
          </a:xfrm>
        </p:spPr>
        <p:txBody>
          <a:bodyPr/>
          <a:lstStyle/>
          <a:p>
            <a:r>
              <a:rPr lang="en-US" b="1" dirty="0" smtClean="0"/>
              <a:t>7.2.2  </a:t>
            </a:r>
            <a:r>
              <a:rPr lang="zh-CN" altLang="en-US" b="1" dirty="0" smtClean="0"/>
              <a:t>传统二层交换技术</a:t>
            </a:r>
            <a:endParaRPr lang="zh-CN" altLang="en-US" b="1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0034" y="1857364"/>
            <a:ext cx="8072494" cy="696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effectLst/>
              </a:rPr>
              <a:t>传统的局域网交换机是一台二层网络设备，通过不断收集信息去建立一个</a:t>
            </a:r>
            <a:r>
              <a:rPr lang="en-US" sz="1400" dirty="0" smtClean="0">
                <a:effectLst/>
              </a:rPr>
              <a:t>MAC</a:t>
            </a:r>
            <a:r>
              <a:rPr lang="zh-CN" altLang="en-US" sz="1400" dirty="0" smtClean="0">
                <a:effectLst/>
              </a:rPr>
              <a:t>地址表。当交换机收到数据帧时，它便会查看该数据帧目的</a:t>
            </a:r>
            <a:r>
              <a:rPr lang="en-US" sz="1400" dirty="0" smtClean="0">
                <a:effectLst/>
              </a:rPr>
              <a:t>MAC</a:t>
            </a:r>
            <a:r>
              <a:rPr lang="zh-CN" altLang="en-US" sz="1400" dirty="0" smtClean="0">
                <a:effectLst/>
              </a:rPr>
              <a:t>地址，核对</a:t>
            </a:r>
            <a:r>
              <a:rPr lang="en-US" sz="1400" dirty="0" smtClean="0">
                <a:effectLst/>
              </a:rPr>
              <a:t>MAC</a:t>
            </a:r>
            <a:r>
              <a:rPr lang="zh-CN" altLang="en-US" sz="1400" dirty="0" smtClean="0">
                <a:effectLst/>
              </a:rPr>
              <a:t>地址表，确认从哪个端口把帧交换出去。</a:t>
            </a:r>
            <a:endParaRPr lang="zh-CN" altLang="en-US" sz="1400" dirty="0">
              <a:effectLst/>
            </a:endParaRP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0113" name="Object 1"/>
          <p:cNvGraphicFramePr>
            <a:graphicFrameLocks noChangeAspect="1"/>
          </p:cNvGraphicFramePr>
          <p:nvPr/>
        </p:nvGraphicFramePr>
        <p:xfrm>
          <a:off x="2000231" y="2857496"/>
          <a:ext cx="4206269" cy="3286148"/>
        </p:xfrm>
        <a:graphic>
          <a:graphicData uri="http://schemas.openxmlformats.org/presentationml/2006/ole">
            <p:oleObj spid="_x0000_s90113" name="Visio" r:id="rId4" imgW="3077866" imgH="2411857" progId="Visio.Drawing.11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20070406_授课版PPT模板_段虎强">
  <a:themeElements>
    <a:clrScheme name="20070406_授课版PPT模板_段虎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70406_授课版PPT模板_段虎强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5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zh-CN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5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zh-CN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20070406_授课版PPT模板_段虎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0406_授课版PPT模板_段虎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0406_授课版PPT模板_段虎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0406_授课版PPT模板_段虎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0406_授课版PPT模板_段虎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0406_授课版PPT模板_段虎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5613</TotalTime>
  <Words>1059</Words>
  <Application>Microsoft Office PowerPoint</Application>
  <PresentationFormat>全屏显示(4:3)</PresentationFormat>
  <Paragraphs>73</Paragraphs>
  <Slides>18</Slides>
  <Notes>18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0" baseType="lpstr">
      <vt:lpstr>20070406_授课版PPT模板_段虎强</vt:lpstr>
      <vt:lpstr>Visio</vt:lpstr>
      <vt:lpstr>幻灯片 1</vt:lpstr>
      <vt:lpstr>【单元背景】</vt:lpstr>
      <vt:lpstr>学习目标</vt:lpstr>
      <vt:lpstr>7.1  三层交换技术产生原因</vt:lpstr>
      <vt:lpstr>7.1  三层交换技术产生原因</vt:lpstr>
      <vt:lpstr>7.1  三层交换技术产生原因</vt:lpstr>
      <vt:lpstr>7.2  什么是三层交换技术</vt:lpstr>
      <vt:lpstr>7.2  什么是三层交换技术</vt:lpstr>
      <vt:lpstr>7.2  什么是三层交换技术</vt:lpstr>
      <vt:lpstr>7.2  什么是三层交换技术</vt:lpstr>
      <vt:lpstr>7.2  什么是三层交换技术</vt:lpstr>
      <vt:lpstr>7.3  三层交换原理</vt:lpstr>
      <vt:lpstr>7.3  三层交换原理</vt:lpstr>
      <vt:lpstr>7.4  认识三层交换机</vt:lpstr>
      <vt:lpstr>7.4  认识三层交换机</vt:lpstr>
      <vt:lpstr>7.4  认识三层交换机</vt:lpstr>
      <vt:lpstr>7.5  配置三层交换机</vt:lpstr>
      <vt:lpstr>幻灯片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Duanhq</dc:creator>
  <cp:lastModifiedBy>Windows 用户</cp:lastModifiedBy>
  <cp:revision>182</cp:revision>
  <dcterms:created xsi:type="dcterms:W3CDTF">2007-04-19T10:57:15Z</dcterms:created>
  <dcterms:modified xsi:type="dcterms:W3CDTF">2017-07-12T09:30:43Z</dcterms:modified>
</cp:coreProperties>
</file>